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sldIdLst>
    <p:sldId id="256" r:id="rId2"/>
    <p:sldId id="278" r:id="rId3"/>
    <p:sldId id="279" r:id="rId4"/>
    <p:sldId id="280" r:id="rId5"/>
    <p:sldId id="281" r:id="rId6"/>
    <p:sldId id="282" r:id="rId7"/>
    <p:sldId id="284" r:id="rId8"/>
    <p:sldId id="286" r:id="rId9"/>
    <p:sldId id="285" r:id="rId10"/>
    <p:sldId id="287" r:id="rId11"/>
    <p:sldId id="288" r:id="rId12"/>
    <p:sldId id="289" r:id="rId13"/>
    <p:sldId id="290" r:id="rId14"/>
    <p:sldId id="291" r:id="rId15"/>
    <p:sldId id="292" r:id="rId16"/>
    <p:sldId id="293" r:id="rId17"/>
    <p:sldId id="294"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8" autoAdjust="0"/>
  </p:normalViewPr>
  <p:slideViewPr>
    <p:cSldViewPr>
      <p:cViewPr>
        <p:scale>
          <a:sx n="80" d="100"/>
          <a:sy n="80" d="100"/>
        </p:scale>
        <p:origin x="-5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AB54F-86A3-4FD0-9C7D-FCBFE553C3B5}" type="datetimeFigureOut">
              <a:rPr lang="en-US" smtClean="0"/>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E7FC-37A6-49C8-980B-44813DD007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kern="1200" dirty="0" smtClean="0">
                <a:solidFill>
                  <a:schemeClr val="tx1"/>
                </a:solidFill>
                <a:latin typeface="+mn-lt"/>
                <a:ea typeface="+mn-ea"/>
                <a:cs typeface="+mn-cs"/>
              </a:rPr>
              <a:t>The midbrain or </a:t>
            </a:r>
            <a:r>
              <a:rPr lang="en-US" sz="1200" b="0" i="0" u="none" kern="1200" dirty="0" err="1" smtClean="0">
                <a:solidFill>
                  <a:schemeClr val="tx1"/>
                </a:solidFill>
                <a:latin typeface="+mn-lt"/>
                <a:ea typeface="+mn-ea"/>
                <a:cs typeface="+mn-cs"/>
              </a:rPr>
              <a:t>mesencephalon</a:t>
            </a:r>
            <a:endParaRPr lang="en-US" sz="1200" b="0" i="0" u="none" kern="1200" dirty="0" smtClean="0">
              <a:solidFill>
                <a:schemeClr val="tx1"/>
              </a:solidFill>
              <a:latin typeface="+mn-lt"/>
              <a:ea typeface="+mn-ea"/>
              <a:cs typeface="+mn-cs"/>
            </a:endParaRPr>
          </a:p>
          <a:p>
            <a:r>
              <a:rPr lang="en-US" b="0" u="none" dirty="0" smtClean="0"/>
              <a:t> </a:t>
            </a:r>
            <a:r>
              <a:rPr lang="en-US" b="0" u="none" dirty="0" err="1" smtClean="0"/>
              <a:t>periaqueductal</a:t>
            </a:r>
            <a:r>
              <a:rPr lang="en-US" b="0" u="none" dirty="0" smtClean="0"/>
              <a:t> </a:t>
            </a:r>
            <a:r>
              <a:rPr lang="en-US" sz="1200" b="0" i="0" u="none" kern="1200" dirty="0" smtClean="0">
                <a:solidFill>
                  <a:schemeClr val="tx1"/>
                </a:solidFill>
                <a:latin typeface="+mn-lt"/>
                <a:ea typeface="+mn-ea"/>
                <a:cs typeface="+mn-cs"/>
              </a:rPr>
              <a:t> plays a role in the descending modulation of pain</a:t>
            </a:r>
            <a:endParaRPr lang="en-US" b="0" u="none"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Opioid</a:t>
            </a:r>
            <a:r>
              <a:rPr lang="en-US" sz="1200" b="1" i="0"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morphine)</a:t>
            </a:r>
          </a:p>
          <a:p>
            <a:r>
              <a:rPr lang="en-US" sz="1200" b="1" i="0" kern="1200" dirty="0" smtClean="0">
                <a:solidFill>
                  <a:schemeClr val="tx1"/>
                </a:solidFill>
                <a:latin typeface="+mn-lt"/>
                <a:ea typeface="+mn-ea"/>
                <a:cs typeface="+mn-cs"/>
              </a:rPr>
              <a:t>endogenous </a:t>
            </a:r>
            <a:r>
              <a:rPr lang="en-US" sz="1200" b="1" i="0" u="none" strike="noStrike" kern="1200" dirty="0" smtClean="0">
                <a:solidFill>
                  <a:schemeClr val="tx1"/>
                </a:solidFill>
                <a:latin typeface="+mn-lt"/>
                <a:ea typeface="+mn-ea"/>
                <a:cs typeface="+mn-cs"/>
              </a:rPr>
              <a:t>morphine:</a:t>
            </a:r>
            <a:r>
              <a:rPr lang="en-US" sz="1200" b="1"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peptides</a:t>
            </a:r>
            <a:r>
              <a:rPr lang="en-US" sz="1200" b="0" i="0" kern="1200" dirty="0" smtClean="0">
                <a:solidFill>
                  <a:schemeClr val="tx1"/>
                </a:solidFill>
                <a:latin typeface="+mn-lt"/>
                <a:ea typeface="+mn-ea"/>
                <a:cs typeface="+mn-cs"/>
              </a:rPr>
              <a:t> that function as </a:t>
            </a:r>
            <a:r>
              <a:rPr lang="en-US" sz="1200" b="0" i="0" u="none" strike="noStrike" kern="1200" dirty="0" smtClean="0">
                <a:solidFill>
                  <a:schemeClr val="tx1"/>
                </a:solidFill>
                <a:latin typeface="+mn-lt"/>
                <a:ea typeface="+mn-ea"/>
                <a:cs typeface="+mn-cs"/>
              </a:rPr>
              <a:t>neurotransmitters,</a:t>
            </a:r>
            <a:r>
              <a:rPr lang="en-US" sz="1200" b="0" i="0" u="none" strike="noStrike"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produced by </a:t>
            </a:r>
            <a:r>
              <a:rPr lang="en-US" sz="1200" b="0" i="0" u="none" strike="noStrike" kern="1200" dirty="0" smtClean="0">
                <a:solidFill>
                  <a:schemeClr val="tx1"/>
                </a:solidFill>
                <a:latin typeface="+mn-lt"/>
                <a:ea typeface="+mn-ea"/>
                <a:cs typeface="+mn-cs"/>
              </a:rPr>
              <a:t>pituitary gland</a:t>
            </a:r>
            <a:r>
              <a:rPr lang="en-US" sz="1200" b="0" i="0" kern="1200" dirty="0" smtClean="0">
                <a:solidFill>
                  <a:schemeClr val="tx1"/>
                </a:solidFill>
                <a:latin typeface="+mn-lt"/>
                <a:ea typeface="+mn-ea"/>
                <a:cs typeface="+mn-cs"/>
              </a:rPr>
              <a:t> and the </a:t>
            </a:r>
            <a:r>
              <a:rPr lang="en-US" sz="1200" b="0" i="0" u="none" strike="noStrike" kern="1200" dirty="0" smtClean="0">
                <a:solidFill>
                  <a:schemeClr val="tx1"/>
                </a:solidFill>
                <a:latin typeface="+mn-lt"/>
                <a:ea typeface="+mn-ea"/>
                <a:cs typeface="+mn-cs"/>
              </a:rPr>
              <a:t>hypothalamus</a:t>
            </a:r>
            <a:r>
              <a:rPr lang="en-US" sz="1200" b="0" i="0" u="none" kern="1200" dirty="0" smtClean="0">
                <a:solidFill>
                  <a:schemeClr val="tx1"/>
                </a:solidFill>
                <a:latin typeface="+mn-lt"/>
                <a:ea typeface="+mn-ea"/>
                <a:cs typeface="+mn-cs"/>
              </a:rPr>
              <a:t> invertebrates</a:t>
            </a:r>
            <a:endParaRPr lang="en-US" u="none"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9FBA75-29DD-46BB-BE93-DB688A5E483F}" type="datetimeFigureOut">
              <a:rPr lang="en-US" smtClean="0"/>
              <a:pPr/>
              <a:t>10/7/2013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A5776E-6AC0-46E1-8A31-457A79E53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9FBA75-29DD-46BB-BE93-DB688A5E483F}" type="datetimeFigureOut">
              <a:rPr lang="en-US" smtClean="0"/>
              <a:pPr/>
              <a:t>10/7/2013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9FBA75-29DD-46BB-BE93-DB688A5E483F}" type="datetimeFigureOut">
              <a:rPr lang="en-US" smtClean="0"/>
              <a:pPr/>
              <a:t>10/7/2013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9FBA75-29DD-46BB-BE93-DB688A5E483F}" type="datetimeFigureOut">
              <a:rPr lang="en-US" smtClean="0"/>
              <a:pPr/>
              <a:t>10/7/2013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A5776E-6AC0-46E1-8A31-457A79E53B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9FBA75-29DD-46BB-BE93-DB688A5E483F}" type="datetimeFigureOut">
              <a:rPr lang="en-US" smtClean="0"/>
              <a:pPr/>
              <a:t>10/7/2013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A5776E-6AC0-46E1-8A31-457A79E53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studentconsult.com/content/default.cfm?ISBN=9781416045748&amp;home=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209800"/>
            <a:ext cx="8153400" cy="2819400"/>
          </a:xfrm>
        </p:spPr>
        <p:txBody>
          <a:bodyPr/>
          <a:lstStyle/>
          <a:p>
            <a:pPr algn="ctr"/>
            <a:endParaRPr lang="en-US" dirty="0" smtClean="0"/>
          </a:p>
          <a:p>
            <a:pPr algn="ctr"/>
            <a:endParaRPr lang="en-US" dirty="0" smtClean="0"/>
          </a:p>
          <a:p>
            <a:pPr marL="27432" algn="ctr">
              <a:spcBef>
                <a:spcPts val="600"/>
              </a:spcBef>
              <a:buSzPct val="80000"/>
              <a:defRPr/>
            </a:pPr>
            <a:r>
              <a:rPr lang="en-GB" sz="2400" dirty="0" smtClean="0">
                <a:solidFill>
                  <a:schemeClr val="tx2">
                    <a:shade val="30000"/>
                    <a:satMod val="150000"/>
                  </a:schemeClr>
                </a:solidFill>
              </a:rPr>
              <a:t>Dr </a:t>
            </a:r>
            <a:r>
              <a:rPr lang="en-GB" sz="2400" dirty="0" err="1" smtClean="0">
                <a:solidFill>
                  <a:schemeClr val="tx2">
                    <a:shade val="30000"/>
                    <a:satMod val="150000"/>
                  </a:schemeClr>
                </a:solidFill>
              </a:rPr>
              <a:t>Abdulrahman</a:t>
            </a:r>
            <a:r>
              <a:rPr lang="en-GB" sz="2400" dirty="0" smtClean="0">
                <a:solidFill>
                  <a:schemeClr val="tx2">
                    <a:shade val="30000"/>
                    <a:satMod val="150000"/>
                  </a:schemeClr>
                </a:solidFill>
              </a:rPr>
              <a:t> </a:t>
            </a:r>
            <a:r>
              <a:rPr lang="en-GB" sz="2400" dirty="0" err="1" smtClean="0">
                <a:solidFill>
                  <a:schemeClr val="tx2">
                    <a:shade val="30000"/>
                    <a:satMod val="150000"/>
                  </a:schemeClr>
                </a:solidFill>
              </a:rPr>
              <a:t>Alhowikan</a:t>
            </a:r>
            <a:endParaRPr lang="en-GB" sz="2400" dirty="0" smtClean="0">
              <a:solidFill>
                <a:schemeClr val="tx2">
                  <a:shade val="30000"/>
                  <a:satMod val="150000"/>
                </a:schemeClr>
              </a:solidFill>
            </a:endParaRPr>
          </a:p>
          <a:p>
            <a:pPr marL="27432" algn="ctr">
              <a:spcBef>
                <a:spcPts val="600"/>
              </a:spcBef>
              <a:buSzPct val="80000"/>
              <a:defRPr/>
            </a:pPr>
            <a:r>
              <a:rPr lang="en-GB" sz="2400" dirty="0" smtClean="0">
                <a:solidFill>
                  <a:schemeClr val="tx2">
                    <a:shade val="30000"/>
                    <a:satMod val="150000"/>
                  </a:schemeClr>
                </a:solidFill>
              </a:rPr>
              <a:t>Collage of medicine</a:t>
            </a:r>
          </a:p>
          <a:p>
            <a:pPr marL="27432" algn="ctr">
              <a:spcBef>
                <a:spcPts val="600"/>
              </a:spcBef>
              <a:buSzPct val="80000"/>
              <a:defRPr/>
            </a:pPr>
            <a:r>
              <a:rPr lang="en-GB" sz="2400" dirty="0" smtClean="0">
                <a:solidFill>
                  <a:schemeClr val="tx2">
                    <a:shade val="30000"/>
                    <a:satMod val="150000"/>
                  </a:schemeClr>
                </a:solidFill>
              </a:rPr>
              <a:t>Physiology Dep. </a:t>
            </a:r>
            <a:endParaRPr lang="en-GB" sz="2400" dirty="0">
              <a:solidFill>
                <a:schemeClr val="tx2">
                  <a:shade val="30000"/>
                  <a:satMod val="150000"/>
                </a:schemeClr>
              </a:solidFill>
            </a:endParaRPr>
          </a:p>
        </p:txBody>
      </p:sp>
      <p:sp>
        <p:nvSpPr>
          <p:cNvPr id="5" name="Rectangle 4"/>
          <p:cNvSpPr/>
          <p:nvPr/>
        </p:nvSpPr>
        <p:spPr>
          <a:xfrm>
            <a:off x="609600" y="1143000"/>
            <a:ext cx="7848600" cy="707886"/>
          </a:xfrm>
          <a:prstGeom prst="rect">
            <a:avLst/>
          </a:prstGeom>
        </p:spPr>
        <p:txBody>
          <a:bodyPr wrap="square">
            <a:spAutoFit/>
          </a:bodyPr>
          <a:lstStyle/>
          <a:p>
            <a:pPr algn="ctr"/>
            <a:r>
              <a:rPr lang="en-US" sz="4000" b="1" dirty="0" smtClean="0"/>
              <a:t>Pain Modulation</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25963"/>
          </a:xfrm>
        </p:spPr>
        <p:txBody>
          <a:bodyPr>
            <a:normAutofit fontScale="85000" lnSpcReduction="20000"/>
          </a:bodyPr>
          <a:lstStyle/>
          <a:p>
            <a:pPr lvl="1">
              <a:buFont typeface="Arial" charset="0"/>
              <a:buChar char="•"/>
            </a:pPr>
            <a:r>
              <a:rPr lang="en-US" sz="2600" b="1" dirty="0" smtClean="0"/>
              <a:t>ENDORPHIN:</a:t>
            </a:r>
          </a:p>
          <a:p>
            <a:pPr lvl="1">
              <a:buFont typeface="Arial" charset="0"/>
              <a:buChar char="•"/>
            </a:pPr>
            <a:r>
              <a:rPr lang="en-US" sz="2600" dirty="0" smtClean="0"/>
              <a:t>Neurons using endorphin or </a:t>
            </a:r>
            <a:r>
              <a:rPr lang="en-US" sz="2600" dirty="0" err="1" smtClean="0"/>
              <a:t>enkaphalin</a:t>
            </a:r>
            <a:r>
              <a:rPr lang="en-US" sz="2600" dirty="0" smtClean="0"/>
              <a:t> are found in </a:t>
            </a:r>
            <a:r>
              <a:rPr lang="en-US" sz="2800" dirty="0" err="1" smtClean="0">
                <a:solidFill>
                  <a:srgbClr val="C00000"/>
                </a:solidFill>
              </a:rPr>
              <a:t>periaqueductal</a:t>
            </a:r>
            <a:r>
              <a:rPr lang="en-US" sz="2800" dirty="0" smtClean="0">
                <a:solidFill>
                  <a:srgbClr val="C00000"/>
                </a:solidFill>
              </a:rPr>
              <a:t> gray </a:t>
            </a:r>
            <a:r>
              <a:rPr lang="en-US" sz="2600" dirty="0" smtClean="0"/>
              <a:t>PAG where they inhibit </a:t>
            </a:r>
            <a:r>
              <a:rPr lang="en-US" sz="2600" dirty="0" err="1" smtClean="0"/>
              <a:t>GABAnergic</a:t>
            </a:r>
            <a:r>
              <a:rPr lang="en-US" sz="2600" dirty="0" smtClean="0"/>
              <a:t> </a:t>
            </a:r>
            <a:r>
              <a:rPr lang="en-US" sz="2600" dirty="0" err="1" smtClean="0"/>
              <a:t>interneurons</a:t>
            </a:r>
            <a:r>
              <a:rPr lang="en-US" sz="2600" dirty="0" smtClean="0"/>
              <a:t> (</a:t>
            </a:r>
            <a:r>
              <a:rPr lang="en-US" sz="2600" dirty="0" err="1" smtClean="0"/>
              <a:t>nurotransmitter</a:t>
            </a:r>
            <a:r>
              <a:rPr lang="en-US" sz="2600" dirty="0" smtClean="0"/>
              <a:t>) that normally stop the anti-</a:t>
            </a:r>
            <a:r>
              <a:rPr lang="en-US" sz="2600" dirty="0" err="1" smtClean="0"/>
              <a:t>nociceptor</a:t>
            </a:r>
            <a:r>
              <a:rPr lang="en-US" sz="2600" dirty="0" smtClean="0"/>
              <a:t> neurons</a:t>
            </a:r>
          </a:p>
          <a:p>
            <a:pPr>
              <a:buFont typeface="Arial" charset="0"/>
              <a:buChar char="•"/>
            </a:pPr>
            <a:r>
              <a:rPr lang="en-US" sz="2600" b="1" dirty="0" smtClean="0"/>
              <a:t>ENKAPHALIN</a:t>
            </a:r>
            <a:r>
              <a:rPr lang="en-US" sz="2600" dirty="0" smtClean="0"/>
              <a:t>:</a:t>
            </a:r>
          </a:p>
          <a:p>
            <a:pPr lvl="1">
              <a:buFont typeface="Arial" charset="0"/>
              <a:buChar char="•"/>
            </a:pPr>
            <a:r>
              <a:rPr lang="en-US" sz="2600" dirty="0" smtClean="0"/>
              <a:t>It is used by </a:t>
            </a:r>
            <a:r>
              <a:rPr lang="en-US" sz="2600" dirty="0" err="1" smtClean="0"/>
              <a:t>interneurons</a:t>
            </a:r>
            <a:r>
              <a:rPr lang="en-US" sz="2600" dirty="0" smtClean="0"/>
              <a:t> </a:t>
            </a:r>
          </a:p>
          <a:p>
            <a:pPr lvl="1">
              <a:buNone/>
            </a:pPr>
            <a:r>
              <a:rPr lang="en-US" sz="2600" dirty="0" smtClean="0"/>
              <a:t>in lamina II responsible for</a:t>
            </a:r>
          </a:p>
          <a:p>
            <a:pPr lvl="1">
              <a:buNone/>
            </a:pPr>
            <a:r>
              <a:rPr lang="en-US" sz="2600" dirty="0" smtClean="0"/>
              <a:t> inhibiting the lamina – I </a:t>
            </a:r>
          </a:p>
          <a:p>
            <a:pPr lvl="1">
              <a:buNone/>
            </a:pPr>
            <a:r>
              <a:rPr lang="en-US" sz="2600" dirty="0" err="1" smtClean="0"/>
              <a:t>nocioceptor</a:t>
            </a:r>
            <a:r>
              <a:rPr lang="en-US" sz="2600" dirty="0" smtClean="0"/>
              <a:t>-specific </a:t>
            </a:r>
          </a:p>
          <a:p>
            <a:pPr lvl="1">
              <a:buNone/>
            </a:pPr>
            <a:r>
              <a:rPr lang="en-US" sz="2600" dirty="0" err="1" smtClean="0"/>
              <a:t>spinothalamic</a:t>
            </a:r>
            <a:r>
              <a:rPr lang="en-US" sz="2600" dirty="0" smtClean="0"/>
              <a:t> neurons</a:t>
            </a:r>
          </a:p>
          <a:p>
            <a:pPr>
              <a:buFont typeface="Arial" charset="0"/>
              <a:buChar char="•"/>
            </a:pPr>
            <a:r>
              <a:rPr lang="en-US" sz="2600" b="1" dirty="0" smtClean="0"/>
              <a:t>ENDOGENOUS MORPHIN:</a:t>
            </a:r>
          </a:p>
          <a:p>
            <a:pPr lvl="1">
              <a:buFont typeface="Arial" charset="0"/>
              <a:buChar char="•"/>
            </a:pPr>
            <a:r>
              <a:rPr lang="en-US" sz="2600" dirty="0" smtClean="0"/>
              <a:t>It has been identified in terminals forming synapses with neuron having </a:t>
            </a:r>
            <a:r>
              <a:rPr lang="el-GR" sz="2600" dirty="0" smtClean="0"/>
              <a:t>μ</a:t>
            </a:r>
            <a:r>
              <a:rPr lang="en-US" sz="2600" dirty="0" smtClean="0"/>
              <a:t>-</a:t>
            </a:r>
            <a:r>
              <a:rPr lang="en-US" sz="2600" dirty="0" err="1" smtClean="0"/>
              <a:t>opioid</a:t>
            </a:r>
            <a:r>
              <a:rPr lang="en-US" sz="2600" dirty="0" smtClean="0"/>
              <a:t> receptors in pain modulating pathways.</a:t>
            </a:r>
          </a:p>
          <a:p>
            <a:endParaRPr lang="en-US" dirty="0"/>
          </a:p>
        </p:txBody>
      </p:sp>
      <p:sp>
        <p:nvSpPr>
          <p:cNvPr id="4" name="Rectangle 3"/>
          <p:cNvSpPr/>
          <p:nvPr/>
        </p:nvSpPr>
        <p:spPr>
          <a:xfrm>
            <a:off x="152400" y="304800"/>
            <a:ext cx="8839200" cy="461665"/>
          </a:xfrm>
          <a:prstGeom prst="rect">
            <a:avLst/>
          </a:prstGeom>
        </p:spPr>
        <p:txBody>
          <a:bodyPr wrap="square">
            <a:spAutoFit/>
          </a:bodyPr>
          <a:lstStyle/>
          <a:p>
            <a:r>
              <a:rPr lang="en-US" sz="2400" b="1" dirty="0" smtClean="0"/>
              <a:t>Mechanism Of </a:t>
            </a:r>
            <a:r>
              <a:rPr lang="en-US" sz="2400" b="1" dirty="0" err="1" smtClean="0"/>
              <a:t>Opioid</a:t>
            </a:r>
            <a:r>
              <a:rPr lang="en-US" sz="2400" b="1" dirty="0" smtClean="0"/>
              <a:t> Neurotransmitter Action :</a:t>
            </a:r>
          </a:p>
        </p:txBody>
      </p:sp>
      <p:pic>
        <p:nvPicPr>
          <p:cNvPr id="5" name="Picture 1" descr="D:\SCContent\9781416045748\graphics\fullsize\S9781416045748-048-f002.jpg"/>
          <p:cNvPicPr>
            <a:picLocks noChangeAspect="1" noChangeArrowheads="1"/>
          </p:cNvPicPr>
          <p:nvPr/>
        </p:nvPicPr>
        <p:blipFill>
          <a:blip r:embed="rId3" cstate="print"/>
          <a:srcRect/>
          <a:stretch>
            <a:fillRect/>
          </a:stretch>
        </p:blipFill>
        <p:spPr bwMode="auto">
          <a:xfrm>
            <a:off x="5105400" y="2743200"/>
            <a:ext cx="3657600" cy="1905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Chronic Pain </a:t>
            </a:r>
          </a:p>
        </p:txBody>
      </p:sp>
      <p:sp>
        <p:nvSpPr>
          <p:cNvPr id="20483" name="Content Placeholder 2"/>
          <p:cNvSpPr>
            <a:spLocks noGrp="1"/>
          </p:cNvSpPr>
          <p:nvPr>
            <p:ph idx="1"/>
          </p:nvPr>
        </p:nvSpPr>
        <p:spPr>
          <a:xfrm>
            <a:off x="457200" y="1481328"/>
            <a:ext cx="8382000" cy="4525963"/>
          </a:xfrm>
        </p:spPr>
        <p:txBody>
          <a:bodyPr>
            <a:normAutofit fontScale="85000" lnSpcReduction="20000"/>
          </a:bodyPr>
          <a:lstStyle/>
          <a:p>
            <a:pPr>
              <a:lnSpc>
                <a:spcPct val="150000"/>
              </a:lnSpc>
            </a:pPr>
            <a:r>
              <a:rPr lang="en-US" dirty="0" smtClean="0"/>
              <a:t>Chronic pain can be considered as bad pain because it persist long after injury and is often refractory (anti) to pain killers. </a:t>
            </a:r>
          </a:p>
          <a:p>
            <a:pPr>
              <a:lnSpc>
                <a:spcPct val="150000"/>
              </a:lnSpc>
            </a:pPr>
            <a:r>
              <a:rPr lang="en-US" dirty="0" smtClean="0"/>
              <a:t> longer than 3-6 months</a:t>
            </a:r>
          </a:p>
          <a:p>
            <a:pPr>
              <a:lnSpc>
                <a:spcPct val="150000"/>
              </a:lnSpc>
            </a:pPr>
            <a:r>
              <a:rPr lang="en-US" dirty="0" smtClean="0"/>
              <a:t>Chronic pain caused by nerve injury is called neuropathic pain, brain still </a:t>
            </a:r>
            <a:r>
              <a:rPr lang="en-US" dirty="0" smtClean="0">
                <a:solidFill>
                  <a:srgbClr val="FF0000"/>
                </a:solidFill>
              </a:rPr>
              <a:t>receives</a:t>
            </a:r>
            <a:r>
              <a:rPr lang="en-US" dirty="0" smtClean="0"/>
              <a:t> signals from damage nerves</a:t>
            </a:r>
          </a:p>
          <a:p>
            <a:pPr>
              <a:lnSpc>
                <a:spcPct val="150000"/>
              </a:lnSpc>
            </a:pPr>
            <a:r>
              <a:rPr lang="en-US" dirty="0" smtClean="0"/>
              <a:t>From known cause, </a:t>
            </a:r>
            <a:r>
              <a:rPr lang="en-US" dirty="0" err="1" smtClean="0"/>
              <a:t>eg</a:t>
            </a:r>
            <a:r>
              <a:rPr lang="en-US" dirty="0" smtClean="0"/>
              <a:t>. surgery or inflamed joints. Many times the cause is </a:t>
            </a:r>
            <a:r>
              <a:rPr lang="en-US" dirty="0" smtClean="0">
                <a:solidFill>
                  <a:srgbClr val="FF0000"/>
                </a:solidFill>
              </a:rPr>
              <a:t>unknown</a:t>
            </a:r>
            <a:r>
              <a:rPr lang="en-US" dirty="0" smtClean="0"/>
              <a:t>.</a:t>
            </a:r>
          </a:p>
        </p:txBody>
      </p:sp>
      <p:sp>
        <p:nvSpPr>
          <p:cNvPr id="20484" name="Slide Number Placeholder 3"/>
          <p:cNvSpPr>
            <a:spLocks noGrp="1"/>
          </p:cNvSpPr>
          <p:nvPr>
            <p:ph type="sldNum" sz="quarter" idx="12"/>
          </p:nvPr>
        </p:nvSpPr>
        <p:spPr>
          <a:noFill/>
        </p:spPr>
        <p:txBody>
          <a:bodyPr/>
          <a:lstStyle/>
          <a:p>
            <a:fld id="{B1292850-9B9D-4372-93AC-611C9909F441}"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143000"/>
          </a:xfrm>
        </p:spPr>
        <p:txBody>
          <a:bodyPr/>
          <a:lstStyle/>
          <a:p>
            <a:r>
              <a:rPr lang="en-US" dirty="0" smtClean="0"/>
              <a:t>Neuropathic pain</a:t>
            </a:r>
          </a:p>
        </p:txBody>
      </p:sp>
      <p:sp>
        <p:nvSpPr>
          <p:cNvPr id="21507" name="Content Placeholder 2"/>
          <p:cNvSpPr>
            <a:spLocks noGrp="1"/>
          </p:cNvSpPr>
          <p:nvPr>
            <p:ph idx="1"/>
          </p:nvPr>
        </p:nvSpPr>
        <p:spPr>
          <a:xfrm>
            <a:off x="457200" y="1371600"/>
            <a:ext cx="8382000" cy="4754563"/>
          </a:xfrm>
        </p:spPr>
        <p:txBody>
          <a:bodyPr>
            <a:normAutofit fontScale="92500"/>
          </a:bodyPr>
          <a:lstStyle/>
          <a:p>
            <a:r>
              <a:rPr lang="en-US" dirty="0" smtClean="0"/>
              <a:t>Caused by the damage to peripheral nerve</a:t>
            </a:r>
          </a:p>
          <a:p>
            <a:pPr>
              <a:buNone/>
            </a:pPr>
            <a:r>
              <a:rPr lang="en-US" dirty="0" smtClean="0"/>
              <a:t> ( adrenalin release by sympathetic discharge)</a:t>
            </a:r>
          </a:p>
          <a:p>
            <a:r>
              <a:rPr lang="en-US" dirty="0" smtClean="0"/>
              <a:t>The distal cut end develops a scar tissue forming rounded ball ( </a:t>
            </a:r>
            <a:r>
              <a:rPr lang="en-US" dirty="0" err="1" smtClean="0"/>
              <a:t>neuroma</a:t>
            </a:r>
            <a:r>
              <a:rPr lang="en-US" dirty="0" smtClean="0"/>
              <a:t>) which is sensitive to pressure. </a:t>
            </a:r>
          </a:p>
          <a:p>
            <a:endParaRPr lang="en-US" dirty="0" smtClean="0"/>
          </a:p>
          <a:p>
            <a:endParaRPr lang="en-US" dirty="0" smtClean="0"/>
          </a:p>
          <a:p>
            <a:r>
              <a:rPr lang="en-US" dirty="0" smtClean="0"/>
              <a:t>Repeated activation causes continuous pain.</a:t>
            </a:r>
          </a:p>
          <a:p>
            <a:r>
              <a:rPr lang="en-US" dirty="0" smtClean="0"/>
              <a:t>Examples are like, post herpetic neuralgia (chickenpox ) and diabetic neuropathy. (Injuries of small blood vessels that supply nerves) </a:t>
            </a:r>
          </a:p>
          <a:p>
            <a:endParaRPr lang="en-US" dirty="0" smtClean="0"/>
          </a:p>
        </p:txBody>
      </p:sp>
      <p:sp>
        <p:nvSpPr>
          <p:cNvPr id="21508" name="Slide Number Placeholder 3"/>
          <p:cNvSpPr>
            <a:spLocks noGrp="1"/>
          </p:cNvSpPr>
          <p:nvPr>
            <p:ph type="sldNum" sz="quarter" idx="12"/>
          </p:nvPr>
        </p:nvSpPr>
        <p:spPr>
          <a:noFill/>
        </p:spPr>
        <p:txBody>
          <a:bodyPr/>
          <a:lstStyle/>
          <a:p>
            <a:fld id="{85A0B1DB-EB6F-479B-9EB3-6487CD09A3DA}" type="slidenum">
              <a:rPr lang="en-US" smtClean="0"/>
              <a:pPr/>
              <a:t>12</a:t>
            </a:fld>
            <a:endParaRPr lang="en-US" smtClean="0"/>
          </a:p>
        </p:txBody>
      </p:sp>
      <p:pic>
        <p:nvPicPr>
          <p:cNvPr id="7" name="Picture 3"/>
          <p:cNvPicPr>
            <a:picLocks noChangeAspect="1" noChangeArrowheads="1"/>
          </p:cNvPicPr>
          <p:nvPr/>
        </p:nvPicPr>
        <p:blipFill>
          <a:blip r:embed="rId2" cstate="print"/>
          <a:srcRect/>
          <a:stretch>
            <a:fillRect/>
          </a:stretch>
        </p:blipFill>
        <p:spPr bwMode="auto">
          <a:xfrm>
            <a:off x="6629400" y="3048000"/>
            <a:ext cx="1828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Phantom pain</a:t>
            </a:r>
          </a:p>
        </p:txBody>
      </p:sp>
      <p:sp>
        <p:nvSpPr>
          <p:cNvPr id="22531" name="Content Placeholder 2"/>
          <p:cNvSpPr>
            <a:spLocks noGrp="1"/>
          </p:cNvSpPr>
          <p:nvPr>
            <p:ph idx="1"/>
          </p:nvPr>
        </p:nvSpPr>
        <p:spPr>
          <a:xfrm>
            <a:off x="533400" y="3048000"/>
            <a:ext cx="8458200" cy="2938272"/>
          </a:xfrm>
        </p:spPr>
        <p:txBody>
          <a:bodyPr>
            <a:normAutofit fontScale="92500" lnSpcReduction="20000"/>
          </a:bodyPr>
          <a:lstStyle/>
          <a:p>
            <a:r>
              <a:rPr lang="en-US" dirty="0" smtClean="0"/>
              <a:t>Pain felt in an amputated part long after amputation was done.</a:t>
            </a:r>
          </a:p>
          <a:p>
            <a:r>
              <a:rPr lang="en-US" dirty="0" smtClean="0"/>
              <a:t>Many explanations</a:t>
            </a:r>
          </a:p>
          <a:p>
            <a:pPr>
              <a:buNone/>
            </a:pPr>
            <a:r>
              <a:rPr lang="en-US" dirty="0" smtClean="0"/>
              <a:t>1-network connecting the thalamus, cortex brain. And body has schema and orientated conscious awareness of body parts. </a:t>
            </a:r>
          </a:p>
          <a:p>
            <a:pPr>
              <a:buNone/>
            </a:pPr>
            <a:r>
              <a:rPr lang="en-US" dirty="0" smtClean="0"/>
              <a:t>2-injured nerve endings able to fir abnormal action potentials</a:t>
            </a:r>
          </a:p>
        </p:txBody>
      </p:sp>
      <p:sp>
        <p:nvSpPr>
          <p:cNvPr id="22532" name="Slide Number Placeholder 3"/>
          <p:cNvSpPr>
            <a:spLocks noGrp="1"/>
          </p:cNvSpPr>
          <p:nvPr>
            <p:ph type="sldNum" sz="quarter" idx="12"/>
          </p:nvPr>
        </p:nvSpPr>
        <p:spPr>
          <a:noFill/>
        </p:spPr>
        <p:txBody>
          <a:bodyPr/>
          <a:lstStyle/>
          <a:p>
            <a:fld id="{CE52EE39-DBF7-4D6F-A476-2CFEC9147EF4}" type="slidenum">
              <a:rPr lang="en-US" smtClean="0"/>
              <a:pPr/>
              <a:t>13</a:t>
            </a:fld>
            <a:endParaRPr lang="en-US" smtClean="0"/>
          </a:p>
        </p:txBody>
      </p:sp>
      <p:pic>
        <p:nvPicPr>
          <p:cNvPr id="46082" name="Picture 2" descr="http://i1.ytimg.com/vi/rK9Lcg3jGjM/0.jpg"/>
          <p:cNvPicPr>
            <a:picLocks noChangeAspect="1" noChangeArrowheads="1"/>
          </p:cNvPicPr>
          <p:nvPr/>
        </p:nvPicPr>
        <p:blipFill>
          <a:blip r:embed="rId2" cstate="print"/>
          <a:srcRect/>
          <a:stretch>
            <a:fillRect/>
          </a:stretch>
        </p:blipFill>
        <p:spPr bwMode="auto">
          <a:xfrm>
            <a:off x="4953000" y="685800"/>
            <a:ext cx="3657599" cy="2286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Stress induced analgesia</a:t>
            </a:r>
          </a:p>
        </p:txBody>
      </p:sp>
      <p:sp>
        <p:nvSpPr>
          <p:cNvPr id="23555" name="Content Placeholder 2"/>
          <p:cNvSpPr>
            <a:spLocks noGrp="1"/>
          </p:cNvSpPr>
          <p:nvPr>
            <p:ph idx="1"/>
          </p:nvPr>
        </p:nvSpPr>
        <p:spPr/>
        <p:txBody>
          <a:bodyPr/>
          <a:lstStyle/>
          <a:p>
            <a:r>
              <a:rPr lang="en-US" dirty="0" smtClean="0"/>
              <a:t>It’s a well known phenomenon seen when the soldier is wounded in battle field but feels no pain until the battle is over. The cause is not known may be it is similar to Gate control hypothesis.</a:t>
            </a:r>
          </a:p>
        </p:txBody>
      </p:sp>
      <p:sp>
        <p:nvSpPr>
          <p:cNvPr id="23556" name="Slide Number Placeholder 3"/>
          <p:cNvSpPr>
            <a:spLocks noGrp="1"/>
          </p:cNvSpPr>
          <p:nvPr>
            <p:ph type="sldNum" sz="quarter" idx="12"/>
          </p:nvPr>
        </p:nvSpPr>
        <p:spPr>
          <a:noFill/>
        </p:spPr>
        <p:txBody>
          <a:bodyPr/>
          <a:lstStyle/>
          <a:p>
            <a:fld id="{7CC3FB67-3907-49EB-BB54-74C9B696F8F3}" type="slidenum">
              <a:rPr lang="en-US" smtClean="0"/>
              <a:pPr/>
              <a:t>14</a:t>
            </a:fld>
            <a:endParaRPr lang="en-US" smtClean="0"/>
          </a:p>
        </p:txBody>
      </p:sp>
      <p:pic>
        <p:nvPicPr>
          <p:cNvPr id="8195" name="Picture 3"/>
          <p:cNvPicPr>
            <a:picLocks noChangeAspect="1" noChangeArrowheads="1"/>
          </p:cNvPicPr>
          <p:nvPr/>
        </p:nvPicPr>
        <p:blipFill>
          <a:blip r:embed="rId2" cstate="print"/>
          <a:srcRect/>
          <a:stretch>
            <a:fillRect/>
          </a:stretch>
        </p:blipFill>
        <p:spPr bwMode="auto">
          <a:xfrm>
            <a:off x="3886200" y="3276600"/>
            <a:ext cx="4708056"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F9E770AE-47CA-450A-820B-41BB7F25ECB6}" type="slidenum">
              <a:rPr lang="en-US" smtClean="0"/>
              <a:pPr/>
              <a:t>15</a:t>
            </a:fld>
            <a:endParaRPr lang="en-US" smtClean="0"/>
          </a:p>
        </p:txBody>
      </p:sp>
      <p:sp>
        <p:nvSpPr>
          <p:cNvPr id="24579" name="Rectangle 3"/>
          <p:cNvSpPr>
            <a:spLocks noGrp="1" noChangeArrowheads="1"/>
          </p:cNvSpPr>
          <p:nvPr>
            <p:ph type="body" idx="1"/>
          </p:nvPr>
        </p:nvSpPr>
        <p:spPr>
          <a:xfrm>
            <a:off x="152400" y="1447800"/>
            <a:ext cx="8839200" cy="4953000"/>
          </a:xfrm>
        </p:spPr>
        <p:txBody>
          <a:bodyPr/>
          <a:lstStyle/>
          <a:p>
            <a:pPr eaLnBrk="1" hangingPunct="1"/>
            <a:r>
              <a:rPr lang="en-US" sz="2800" b="1" dirty="0" err="1" smtClean="0"/>
              <a:t>Hyperalgesia</a:t>
            </a:r>
            <a:r>
              <a:rPr lang="en-US" sz="2800" b="1" dirty="0" smtClean="0"/>
              <a:t>: </a:t>
            </a:r>
            <a:r>
              <a:rPr lang="en-US" sz="2800" dirty="0" smtClean="0"/>
              <a:t>Excessive Pain</a:t>
            </a:r>
          </a:p>
          <a:p>
            <a:pPr eaLnBrk="1" hangingPunct="1"/>
            <a:r>
              <a:rPr lang="en-US" sz="2800" b="1" dirty="0" err="1" smtClean="0"/>
              <a:t>Allodynia</a:t>
            </a:r>
            <a:r>
              <a:rPr lang="en-US" sz="2800" b="1" dirty="0" smtClean="0"/>
              <a:t>: </a:t>
            </a:r>
            <a:r>
              <a:rPr lang="en-US" sz="2800" dirty="0" smtClean="0"/>
              <a:t>Pain caused by any other sensation</a:t>
            </a:r>
          </a:p>
          <a:p>
            <a:pPr eaLnBrk="1" hangingPunct="1">
              <a:buFontTx/>
              <a:buNone/>
            </a:pPr>
            <a:r>
              <a:rPr lang="en-US" sz="2800" dirty="0" smtClean="0"/>
              <a:t>	e.g. touch will cause pain.</a:t>
            </a:r>
          </a:p>
          <a:p>
            <a:pPr eaLnBrk="1" hangingPunct="1"/>
            <a:r>
              <a:rPr lang="en-US" sz="2800" b="1" dirty="0" smtClean="0"/>
              <a:t>Muscular Pain: </a:t>
            </a:r>
            <a:r>
              <a:rPr lang="en-US" sz="2800" dirty="0" smtClean="0"/>
              <a:t>Less blood flow in the muscles  (ischemia).</a:t>
            </a:r>
          </a:p>
          <a:p>
            <a:pPr eaLnBrk="1" hangingPunct="1"/>
            <a:r>
              <a:rPr lang="en-US" sz="2800" b="1" dirty="0" smtClean="0"/>
              <a:t>Stress analgesia: </a:t>
            </a:r>
            <a:r>
              <a:rPr lang="en-US" sz="2800" dirty="0" smtClean="0"/>
              <a:t>Mild degree of pain is not felt if the other part of the body has excessive pain.</a:t>
            </a:r>
          </a:p>
          <a:p>
            <a:pPr eaLnBrk="1" hangingPunct="1"/>
            <a:r>
              <a:rPr lang="en-US" sz="2800" b="1" dirty="0" err="1" smtClean="0"/>
              <a:t>Causalgia</a:t>
            </a:r>
            <a:r>
              <a:rPr lang="en-US" sz="2800" b="1" dirty="0" smtClean="0"/>
              <a:t>: </a:t>
            </a:r>
            <a:r>
              <a:rPr lang="en-US" sz="2800" dirty="0" smtClean="0"/>
              <a:t>Burning pain.</a:t>
            </a:r>
          </a:p>
          <a:p>
            <a:pPr eaLnBrk="1" hangingPunct="1"/>
            <a:endParaRPr lang="en-US" sz="2800" dirty="0" smtClean="0"/>
          </a:p>
        </p:txBody>
      </p:sp>
      <p:sp>
        <p:nvSpPr>
          <p:cNvPr id="24580" name="Text Box 4"/>
          <p:cNvSpPr txBox="1">
            <a:spLocks noChangeArrowheads="1"/>
          </p:cNvSpPr>
          <p:nvPr/>
        </p:nvSpPr>
        <p:spPr bwMode="auto">
          <a:xfrm>
            <a:off x="533400" y="304800"/>
            <a:ext cx="7924800" cy="584775"/>
          </a:xfrm>
          <a:prstGeom prst="rect">
            <a:avLst/>
          </a:prstGeom>
          <a:noFill/>
          <a:ln w="9525">
            <a:noFill/>
            <a:miter lim="800000"/>
            <a:headEnd/>
            <a:tailEnd/>
          </a:ln>
        </p:spPr>
        <p:txBody>
          <a:bodyPr wrap="square">
            <a:spAutoFit/>
          </a:bodyPr>
          <a:lstStyle/>
          <a:p>
            <a:pPr>
              <a:spcBef>
                <a:spcPct val="50000"/>
              </a:spcBef>
            </a:pPr>
            <a:r>
              <a:rPr lang="en-US" sz="3200" b="1" dirty="0" smtClean="0"/>
              <a:t>Terms frequently used to explain pain </a:t>
            </a:r>
            <a:endParaRPr lang="en-US" sz="32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E658CF97-368F-4561-AE18-F5082045D493}" type="slidenum">
              <a:rPr lang="en-US" smtClean="0"/>
              <a:pPr/>
              <a:t>16</a:t>
            </a:fld>
            <a:endParaRPr lang="en-US" smtClean="0"/>
          </a:p>
        </p:txBody>
      </p:sp>
      <p:sp>
        <p:nvSpPr>
          <p:cNvPr id="25603" name="Rectangle 4"/>
          <p:cNvSpPr>
            <a:spLocks noChangeArrowheads="1"/>
          </p:cNvSpPr>
          <p:nvPr/>
        </p:nvSpPr>
        <p:spPr bwMode="auto">
          <a:xfrm>
            <a:off x="533400" y="1295400"/>
            <a:ext cx="7924800" cy="2227263"/>
          </a:xfrm>
          <a:prstGeom prst="rect">
            <a:avLst/>
          </a:prstGeom>
          <a:noFill/>
          <a:ln w="9525">
            <a:noFill/>
            <a:miter lim="800000"/>
            <a:headEnd/>
            <a:tailEnd/>
          </a:ln>
        </p:spPr>
        <p:txBody>
          <a:bodyPr wrap="square">
            <a:spAutoFit/>
          </a:bodyPr>
          <a:lstStyle/>
          <a:p>
            <a:r>
              <a:rPr lang="en-US" sz="2800" b="1" dirty="0" smtClean="0"/>
              <a:t>Thalamic Syndrome</a:t>
            </a:r>
          </a:p>
          <a:p>
            <a:r>
              <a:rPr lang="en-US" sz="2800" dirty="0" smtClean="0"/>
              <a:t>Obstruction </a:t>
            </a:r>
            <a:r>
              <a:rPr lang="en-US" sz="2800" dirty="0"/>
              <a:t>of the </a:t>
            </a:r>
            <a:r>
              <a:rPr lang="en-US" sz="2800" dirty="0" err="1"/>
              <a:t>thalmogeniculate</a:t>
            </a:r>
            <a:r>
              <a:rPr lang="en-US" sz="2800" dirty="0"/>
              <a:t> branch of the posterior cerebral artery  Affects posterior thalamic nuclei.</a:t>
            </a:r>
          </a:p>
          <a:p>
            <a:r>
              <a:rPr lang="en-US" sz="2800" dirty="0" smtClean="0"/>
              <a:t>Prolonged </a:t>
            </a:r>
            <a:r>
              <a:rPr lang="en-US" sz="2800" dirty="0"/>
              <a:t>severe pain.</a:t>
            </a:r>
          </a:p>
        </p:txBody>
      </p:sp>
      <p:sp>
        <p:nvSpPr>
          <p:cNvPr id="5" name="Text Box 4"/>
          <p:cNvSpPr txBox="1">
            <a:spLocks noChangeArrowheads="1"/>
          </p:cNvSpPr>
          <p:nvPr/>
        </p:nvSpPr>
        <p:spPr bwMode="auto">
          <a:xfrm>
            <a:off x="533400" y="304800"/>
            <a:ext cx="7924800" cy="584775"/>
          </a:xfrm>
          <a:prstGeom prst="rect">
            <a:avLst/>
          </a:prstGeom>
          <a:noFill/>
          <a:ln w="9525">
            <a:noFill/>
            <a:miter lim="800000"/>
            <a:headEnd/>
            <a:tailEnd/>
          </a:ln>
        </p:spPr>
        <p:txBody>
          <a:bodyPr wrap="square">
            <a:spAutoFit/>
          </a:bodyPr>
          <a:lstStyle/>
          <a:p>
            <a:pPr>
              <a:spcBef>
                <a:spcPct val="50000"/>
              </a:spcBef>
            </a:pPr>
            <a:r>
              <a:rPr lang="en-US" sz="3200" b="1" dirty="0" smtClean="0"/>
              <a:t>Terms frequently used to explain pain </a:t>
            </a:r>
            <a:endParaRPr lang="en-US" sz="3200" b="1" dirty="0"/>
          </a:p>
        </p:txBody>
      </p:sp>
      <p:pic>
        <p:nvPicPr>
          <p:cNvPr id="6" name="Picture 9" descr="1516"/>
          <p:cNvPicPr>
            <a:picLocks noChangeAspect="1" noChangeArrowheads="1"/>
          </p:cNvPicPr>
          <p:nvPr/>
        </p:nvPicPr>
        <p:blipFill>
          <a:blip r:embed="rId2" cstate="print"/>
          <a:srcRect/>
          <a:stretch>
            <a:fillRect/>
          </a:stretch>
        </p:blipFill>
        <p:spPr>
          <a:xfrm>
            <a:off x="914400" y="3733800"/>
            <a:ext cx="7712149" cy="2590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1AE1C3CA-9678-4952-B5CA-12657F00F51C}" type="slidenum">
              <a:rPr lang="en-US" smtClean="0"/>
              <a:pPr/>
              <a:t>17</a:t>
            </a:fld>
            <a:endParaRPr lang="en-US" smtClean="0"/>
          </a:p>
        </p:txBody>
      </p:sp>
      <p:sp>
        <p:nvSpPr>
          <p:cNvPr id="26627" name="Rectangle 4"/>
          <p:cNvSpPr>
            <a:spLocks noChangeArrowheads="1"/>
          </p:cNvSpPr>
          <p:nvPr/>
        </p:nvSpPr>
        <p:spPr bwMode="auto">
          <a:xfrm>
            <a:off x="457200" y="1143000"/>
            <a:ext cx="8077200" cy="3108543"/>
          </a:xfrm>
          <a:prstGeom prst="rect">
            <a:avLst/>
          </a:prstGeom>
          <a:noFill/>
          <a:ln w="9525">
            <a:noFill/>
            <a:miter lim="800000"/>
            <a:headEnd/>
            <a:tailEnd/>
          </a:ln>
        </p:spPr>
        <p:txBody>
          <a:bodyPr>
            <a:spAutoFit/>
          </a:bodyPr>
          <a:lstStyle/>
          <a:p>
            <a:r>
              <a:rPr lang="en-US" sz="2800" b="1" dirty="0" smtClean="0"/>
              <a:t>Trigeminal neuralgia</a:t>
            </a:r>
          </a:p>
          <a:p>
            <a:pPr>
              <a:buFont typeface="Arial" charset="0"/>
              <a:buChar char="•"/>
            </a:pPr>
            <a:r>
              <a:rPr lang="en-US" sz="2800" dirty="0" smtClean="0"/>
              <a:t>It </a:t>
            </a:r>
            <a:r>
              <a:rPr lang="en-US" sz="2800" dirty="0"/>
              <a:t>is </a:t>
            </a:r>
            <a:r>
              <a:rPr lang="en-US" sz="2800" dirty="0" smtClean="0"/>
              <a:t>excruciating </a:t>
            </a:r>
            <a:r>
              <a:rPr lang="en-US" sz="2800" dirty="0"/>
              <a:t>intermittent pain by stimulation of trigger area in the face as for </a:t>
            </a:r>
            <a:r>
              <a:rPr lang="en-US" sz="2800" dirty="0" err="1"/>
              <a:t>eg</a:t>
            </a:r>
            <a:r>
              <a:rPr lang="en-US" sz="2800" dirty="0"/>
              <a:t>. Washing of face, combing hair, blast of air on face.</a:t>
            </a:r>
          </a:p>
          <a:p>
            <a:pPr>
              <a:buFont typeface="Arial" charset="0"/>
              <a:buChar char="•"/>
            </a:pPr>
            <a:r>
              <a:rPr lang="en-US" sz="2800" dirty="0"/>
              <a:t>It results from compression of trigeminal nerve root by blood vessels</a:t>
            </a:r>
          </a:p>
        </p:txBody>
      </p:sp>
      <p:sp>
        <p:nvSpPr>
          <p:cNvPr id="5" name="Text Box 4"/>
          <p:cNvSpPr txBox="1">
            <a:spLocks noChangeArrowheads="1"/>
          </p:cNvSpPr>
          <p:nvPr/>
        </p:nvSpPr>
        <p:spPr bwMode="auto">
          <a:xfrm>
            <a:off x="609600" y="533400"/>
            <a:ext cx="7924800" cy="584775"/>
          </a:xfrm>
          <a:prstGeom prst="rect">
            <a:avLst/>
          </a:prstGeom>
          <a:noFill/>
          <a:ln w="9525">
            <a:noFill/>
            <a:miter lim="800000"/>
            <a:headEnd/>
            <a:tailEnd/>
          </a:ln>
        </p:spPr>
        <p:txBody>
          <a:bodyPr wrap="square">
            <a:spAutoFit/>
          </a:bodyPr>
          <a:lstStyle/>
          <a:p>
            <a:pPr>
              <a:spcBef>
                <a:spcPct val="50000"/>
              </a:spcBef>
            </a:pPr>
            <a:r>
              <a:rPr lang="en-US" sz="3200" b="1" dirty="0" smtClean="0"/>
              <a:t>Terms frequently used to explain pain </a:t>
            </a:r>
            <a:endParaRPr lang="en-US" sz="3200" b="1" dirty="0"/>
          </a:p>
        </p:txBody>
      </p:sp>
      <p:pic>
        <p:nvPicPr>
          <p:cNvPr id="5122" name="Picture 2" descr="http://www.spinesurgery-wecareindia.com/condition/images/Trigeminal%20Neuralgia1.jpg"/>
          <p:cNvPicPr>
            <a:picLocks noChangeAspect="1" noChangeArrowheads="1"/>
          </p:cNvPicPr>
          <p:nvPr/>
        </p:nvPicPr>
        <p:blipFill>
          <a:blip r:embed="rId2" cstate="print"/>
          <a:srcRect/>
          <a:stretch>
            <a:fillRect/>
          </a:stretch>
        </p:blipFill>
        <p:spPr bwMode="auto">
          <a:xfrm>
            <a:off x="6629400" y="4343400"/>
            <a:ext cx="2514600" cy="2514600"/>
          </a:xfrm>
          <a:prstGeom prst="rect">
            <a:avLst/>
          </a:prstGeom>
          <a:noFill/>
        </p:spPr>
      </p:pic>
      <p:sp>
        <p:nvSpPr>
          <p:cNvPr id="7" name="Rectangle 6"/>
          <p:cNvSpPr/>
          <p:nvPr/>
        </p:nvSpPr>
        <p:spPr>
          <a:xfrm>
            <a:off x="533400" y="4343400"/>
            <a:ext cx="6172200" cy="1815882"/>
          </a:xfrm>
          <a:prstGeom prst="rect">
            <a:avLst/>
          </a:prstGeom>
        </p:spPr>
        <p:txBody>
          <a:bodyPr wrap="square">
            <a:spAutoFit/>
          </a:bodyPr>
          <a:lstStyle/>
          <a:p>
            <a:pPr>
              <a:buFont typeface="Arial" pitchFamily="34" charset="0"/>
              <a:buChar char="•"/>
            </a:pPr>
            <a:r>
              <a:rPr lang="en-US" sz="2800" dirty="0" smtClean="0"/>
              <a:t>Affects the trigeminal or 5th cranial nerve, one of the most widely distributed nerves in the head.</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a:spLocks noGrp="1" noChangeArrowheads="1"/>
          </p:cNvSpPr>
          <p:nvPr>
            <p:ph idx="1"/>
          </p:nvPr>
        </p:nvSpPr>
        <p:spPr>
          <a:xfrm>
            <a:off x="457200" y="914400"/>
            <a:ext cx="8229600" cy="2277547"/>
          </a:xfrm>
        </p:spPr>
        <p:txBody>
          <a:bodyPr>
            <a:spAutoFit/>
          </a:bodyPr>
          <a:lstStyle/>
          <a:p>
            <a:pPr algn="ctr">
              <a:spcBef>
                <a:spcPct val="50000"/>
              </a:spcBef>
              <a:buFont typeface="Wingdings" pitchFamily="2" charset="2"/>
              <a:buNone/>
            </a:pPr>
            <a:r>
              <a:rPr lang="en-GB" sz="2800" b="1" i="1" dirty="0" smtClean="0">
                <a:latin typeface="Times New Roman" pitchFamily="18" charset="0"/>
              </a:rPr>
              <a:t>Reference book </a:t>
            </a:r>
          </a:p>
          <a:p>
            <a:pPr algn="ctr">
              <a:spcBef>
                <a:spcPct val="50000"/>
              </a:spcBef>
              <a:buFont typeface="Wingdings" pitchFamily="2" charset="2"/>
              <a:buNone/>
            </a:pPr>
            <a:r>
              <a:rPr lang="en-GB" sz="2400" dirty="0" smtClean="0">
                <a:latin typeface="Arial" pitchFamily="34" charset="0"/>
                <a:cs typeface="Arial" pitchFamily="34" charset="0"/>
                <a:hlinkClick r:id="rId2" tooltip="Textbook of Medical Physiology 12E home"/>
              </a:rPr>
              <a:t>Guyton &amp; Hall: Textbook of Medical Physiology 12E</a:t>
            </a:r>
            <a:endParaRPr lang="en-GB" sz="2400" dirty="0" smtClean="0">
              <a:latin typeface="Arial" pitchFamily="34" charset="0"/>
              <a:cs typeface="Arial" pitchFamily="34" charset="0"/>
            </a:endParaRPr>
          </a:p>
          <a:p>
            <a:pPr algn="ctr">
              <a:spcBef>
                <a:spcPct val="50000"/>
              </a:spcBef>
              <a:buNone/>
            </a:pPr>
            <a:r>
              <a:rPr lang="en-GB" sz="2400" b="1" i="1" u="sng" dirty="0" smtClean="0">
                <a:latin typeface="Arial" pitchFamily="34" charset="0"/>
                <a:cs typeface="Arial" pitchFamily="34" charset="0"/>
              </a:rPr>
              <a:t> </a:t>
            </a:r>
            <a:r>
              <a:rPr lang="en-US" sz="2400" u="sng" dirty="0" smtClean="0">
                <a:latin typeface="Arial" pitchFamily="34" charset="0"/>
                <a:cs typeface="Arial" pitchFamily="34" charset="0"/>
              </a:rPr>
              <a:t>Textbook : Review of Medical Physiology (</a:t>
            </a:r>
            <a:r>
              <a:rPr lang="en-US" sz="2400" u="sng" dirty="0" err="1" smtClean="0">
                <a:latin typeface="Arial" pitchFamily="34" charset="0"/>
                <a:cs typeface="Arial" pitchFamily="34" charset="0"/>
              </a:rPr>
              <a:t>Ganong</a:t>
            </a:r>
            <a:r>
              <a:rPr lang="en-US" sz="2400" u="sng" dirty="0" smtClean="0">
                <a:latin typeface="Arial" pitchFamily="34" charset="0"/>
                <a:cs typeface="Arial" pitchFamily="34" charset="0"/>
              </a:rPr>
              <a:t>)</a:t>
            </a:r>
          </a:p>
          <a:p>
            <a:pPr algn="ctr">
              <a:spcBef>
                <a:spcPct val="50000"/>
              </a:spcBef>
              <a:buFont typeface="Wingdings" pitchFamily="2" charset="2"/>
              <a:buNone/>
            </a:pPr>
            <a:endParaRPr lang="en-GB" sz="2800" b="1" i="1" dirty="0" smtClean="0">
              <a:solidFill>
                <a:srgbClr val="00B050"/>
              </a:solidFill>
              <a:latin typeface="Times New Roman" pitchFamily="18" charset="0"/>
            </a:endParaRPr>
          </a:p>
        </p:txBody>
      </p:sp>
      <p:sp>
        <p:nvSpPr>
          <p:cNvPr id="5" name="Rectangle 3"/>
          <p:cNvSpPr txBox="1">
            <a:spLocks noChangeArrowheads="1"/>
          </p:cNvSpPr>
          <p:nvPr/>
        </p:nvSpPr>
        <p:spPr bwMode="auto">
          <a:xfrm>
            <a:off x="1066800" y="3276600"/>
            <a:ext cx="7313613" cy="1673225"/>
          </a:xfrm>
          <a:prstGeom prst="rect">
            <a:avLst/>
          </a:prstGeom>
          <a:noFill/>
          <a:ln w="9525">
            <a:noFill/>
            <a:miter lim="800000"/>
            <a:headEnd/>
            <a:tailEnd/>
          </a:ln>
        </p:spPr>
        <p:txBody>
          <a:bodyPr/>
          <a:lstStyle/>
          <a:p>
            <a:pPr marL="342900" indent="-342900" algn="ctr" eaLnBrk="0" hangingPunct="0">
              <a:spcBef>
                <a:spcPct val="20000"/>
              </a:spcBef>
              <a:buClr>
                <a:schemeClr val="tx2"/>
              </a:buClr>
              <a:buSzPct val="70000"/>
              <a:buFont typeface="Wingdings" pitchFamily="2" charset="2"/>
              <a:buNone/>
              <a:defRPr/>
            </a:pPr>
            <a:r>
              <a:rPr lang="en-GB" sz="9600" b="1" kern="0" dirty="0">
                <a:latin typeface="Kunstler Script" pitchFamily="66" charset="0"/>
                <a:cs typeface="+mn-cs"/>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9600" y="533400"/>
            <a:ext cx="315022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entury Gothic" pitchFamily="34" charset="0"/>
                <a:ea typeface="Calibri" pitchFamily="34" charset="0"/>
                <a:cs typeface="Arial" pitchFamily="34" charset="0"/>
              </a:rPr>
              <a:t>Objectives:</a:t>
            </a:r>
            <a:r>
              <a:rPr kumimoji="0" lang="en-US" sz="4000" b="0" i="0" u="none" strike="noStrike" cap="none" normalizeH="0" baseline="0" dirty="0" smtClean="0">
                <a:ln>
                  <a:noFill/>
                </a:ln>
                <a:solidFill>
                  <a:schemeClr val="tx1"/>
                </a:solidFill>
                <a:effectLst/>
                <a:latin typeface="Century Gothic"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52400" y="1447800"/>
            <a:ext cx="8991600" cy="2554545"/>
          </a:xfrm>
          <a:prstGeom prst="rect">
            <a:avLst/>
          </a:prstGeom>
        </p:spPr>
        <p:txBody>
          <a:bodyPr wrap="square">
            <a:spAutoFit/>
          </a:bodyPr>
          <a:lstStyle/>
          <a:p>
            <a:pPr>
              <a:buFont typeface="Wingdings" pitchFamily="2" charset="2"/>
              <a:buChar char="Ø"/>
            </a:pPr>
            <a:r>
              <a:rPr lang="en-US" sz="2000" dirty="0" smtClean="0"/>
              <a:t>Students should know gate-control hypothesis and role of body’s own </a:t>
            </a:r>
            <a:r>
              <a:rPr lang="en-US" sz="2000" dirty="0" err="1" smtClean="0"/>
              <a:t>morphines</a:t>
            </a:r>
            <a:r>
              <a:rPr lang="en-US" sz="2000" dirty="0" smtClean="0"/>
              <a:t>.</a:t>
            </a:r>
          </a:p>
          <a:p>
            <a:pPr>
              <a:buFont typeface="Wingdings" pitchFamily="2" charset="2"/>
              <a:buChar char="Ø"/>
            </a:pPr>
            <a:endParaRPr lang="en-US" sz="2000" dirty="0" smtClean="0"/>
          </a:p>
          <a:p>
            <a:pPr>
              <a:buFont typeface="Wingdings" pitchFamily="2" charset="2"/>
              <a:buChar char="Ø"/>
            </a:pPr>
            <a:r>
              <a:rPr lang="en-US" sz="2000" dirty="0" smtClean="0"/>
              <a:t>Students are required to know about descending pain ratifying  pathway from brain. </a:t>
            </a:r>
            <a:endParaRPr lang="en-US" sz="2000" dirty="0" smtClean="0"/>
          </a:p>
          <a:p>
            <a:endParaRPr lang="en-US" sz="2000" dirty="0" smtClean="0"/>
          </a:p>
          <a:p>
            <a:pPr>
              <a:buFont typeface="Wingdings" pitchFamily="2" charset="2"/>
              <a:buChar char="Ø"/>
            </a:pPr>
            <a:r>
              <a:rPr lang="en-US" sz="2000" dirty="0" smtClean="0"/>
              <a:t>Terms frequently used to explain pain </a:t>
            </a:r>
          </a:p>
          <a:p>
            <a:pPr>
              <a:buFont typeface="Wingdings" pitchFamily="2" charset="2"/>
              <a:buChar char="Ø"/>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Pain modulation means pain perception variability which is influenced by endogenous and exogenous mechanism</a:t>
            </a:r>
          </a:p>
          <a:p>
            <a:r>
              <a:rPr lang="en-US" dirty="0" smtClean="0"/>
              <a:t>Thing that can increase or decrease pain threshold</a:t>
            </a:r>
          </a:p>
          <a:p>
            <a:r>
              <a:rPr lang="en-US" dirty="0" smtClean="0"/>
              <a:t>Enhancement and inhibition all levels of the nervous system. Modulation at the peripheral nerve, spinal cord, brain sites influences pain perception.</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229600" cy="4525963"/>
          </a:xfrm>
        </p:spPr>
        <p:txBody>
          <a:bodyPr/>
          <a:lstStyle/>
          <a:p>
            <a:pPr lvl="1">
              <a:buFont typeface="Wingdings" pitchFamily="2" charset="2"/>
              <a:buChar char="Ø"/>
            </a:pPr>
            <a:r>
              <a:rPr lang="en-US" sz="3000" dirty="0" smtClean="0"/>
              <a:t>Spinal modulation of pain input</a:t>
            </a:r>
          </a:p>
          <a:p>
            <a:pPr lvl="2">
              <a:buFont typeface="Wingdings" pitchFamily="2" charset="2"/>
              <a:buChar char="§"/>
            </a:pPr>
            <a:r>
              <a:rPr lang="en-US" sz="3000" dirty="0" smtClean="0"/>
              <a:t>Gate theory of pain</a:t>
            </a:r>
          </a:p>
          <a:p>
            <a:pPr lvl="1">
              <a:buFont typeface="Wingdings" pitchFamily="2" charset="2"/>
              <a:buChar char="Ø"/>
            </a:pPr>
            <a:r>
              <a:rPr lang="en-US" sz="3000" dirty="0" smtClean="0"/>
              <a:t>Supra spinal modulation</a:t>
            </a:r>
          </a:p>
          <a:p>
            <a:pPr lvl="2">
              <a:buFont typeface="Wingdings" pitchFamily="2" charset="2"/>
              <a:buChar char="§"/>
            </a:pPr>
            <a:r>
              <a:rPr lang="en-US" sz="3000" dirty="0" smtClean="0"/>
              <a:t>Role of </a:t>
            </a:r>
            <a:r>
              <a:rPr lang="en-US" sz="3000" dirty="0" err="1" smtClean="0"/>
              <a:t>periaqueductal</a:t>
            </a:r>
            <a:r>
              <a:rPr lang="en-US" sz="3000" dirty="0" smtClean="0"/>
              <a:t> grey (PAG) matter</a:t>
            </a:r>
          </a:p>
          <a:p>
            <a:pPr lvl="2">
              <a:buFont typeface="Wingdings" pitchFamily="2" charset="2"/>
              <a:buChar char="§"/>
            </a:pPr>
            <a:r>
              <a:rPr lang="en-US" sz="3000" dirty="0" smtClean="0"/>
              <a:t>Role of Nucleus </a:t>
            </a:r>
            <a:r>
              <a:rPr lang="en-US" sz="3000" dirty="0" err="1" smtClean="0"/>
              <a:t>Raphe</a:t>
            </a:r>
            <a:r>
              <a:rPr lang="en-US" sz="3000" dirty="0" smtClean="0"/>
              <a:t> Magnus (NRM)</a:t>
            </a:r>
          </a:p>
          <a:p>
            <a:pPr lvl="1">
              <a:buFont typeface="Wingdings" pitchFamily="2" charset="2"/>
              <a:buChar char="Ø"/>
            </a:pPr>
            <a:r>
              <a:rPr lang="en-US" sz="3000" dirty="0" smtClean="0"/>
              <a:t>Pain modulation by use of </a:t>
            </a:r>
            <a:r>
              <a:rPr lang="en-US" sz="3000" dirty="0" err="1" smtClean="0"/>
              <a:t>Opioid</a:t>
            </a:r>
            <a:r>
              <a:rPr lang="en-US" sz="3000" dirty="0" smtClean="0"/>
              <a:t> neurotransmitters </a:t>
            </a:r>
            <a:r>
              <a:rPr lang="en-US" sz="3000" dirty="0" err="1" smtClean="0"/>
              <a:t>eg</a:t>
            </a:r>
            <a:r>
              <a:rPr lang="en-US" sz="3000" dirty="0" smtClean="0"/>
              <a:t>: endorphin, </a:t>
            </a:r>
            <a:r>
              <a:rPr lang="en-US" sz="3000" dirty="0" err="1" smtClean="0"/>
              <a:t>enkaphalin</a:t>
            </a:r>
            <a:r>
              <a:rPr lang="en-US" sz="3000" dirty="0" smtClean="0"/>
              <a:t> </a:t>
            </a:r>
            <a:r>
              <a:rPr lang="en-US" sz="3000" dirty="0" err="1" smtClean="0"/>
              <a:t>Dynorphin</a:t>
            </a:r>
            <a:r>
              <a:rPr lang="en-US" sz="3000" dirty="0" smtClean="0"/>
              <a:t>.</a:t>
            </a:r>
          </a:p>
          <a:p>
            <a:endParaRPr lang="en-US" dirty="0"/>
          </a:p>
        </p:txBody>
      </p:sp>
      <p:sp>
        <p:nvSpPr>
          <p:cNvPr id="4" name="Rectangle 3"/>
          <p:cNvSpPr/>
          <p:nvPr/>
        </p:nvSpPr>
        <p:spPr>
          <a:xfrm>
            <a:off x="609600" y="381000"/>
            <a:ext cx="6781800" cy="523220"/>
          </a:xfrm>
          <a:prstGeom prst="rect">
            <a:avLst/>
          </a:prstGeom>
        </p:spPr>
        <p:txBody>
          <a:bodyPr wrap="square">
            <a:spAutoFit/>
          </a:bodyPr>
          <a:lstStyle/>
          <a:p>
            <a:r>
              <a:rPr lang="en-US" sz="2800" dirty="0" smtClean="0"/>
              <a:t>Pain Modulation Can Be Explained Via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1" dirty="0" smtClean="0"/>
              <a:t>Gate Control</a:t>
            </a:r>
            <a:r>
              <a:rPr lang="en-US" dirty="0" smtClean="0"/>
              <a:t>" </a:t>
            </a:r>
            <a:r>
              <a:rPr lang="en-US" b="1" dirty="0" smtClean="0"/>
              <a:t>theory</a:t>
            </a:r>
            <a:r>
              <a:rPr lang="en-US" dirty="0" smtClean="0"/>
              <a:t> was proposed by </a:t>
            </a:r>
            <a:r>
              <a:rPr lang="en-US" dirty="0" err="1" smtClean="0"/>
              <a:t>Melzack</a:t>
            </a:r>
            <a:r>
              <a:rPr lang="en-US" dirty="0" smtClean="0"/>
              <a:t> and Wall 1960s. </a:t>
            </a:r>
          </a:p>
          <a:p>
            <a:pPr>
              <a:buNone/>
            </a:pPr>
            <a:r>
              <a:rPr lang="en-US" dirty="0" smtClean="0"/>
              <a:t> :</a:t>
            </a:r>
            <a:r>
              <a:rPr lang="en-US" dirty="0" smtClean="0">
                <a:solidFill>
                  <a:srgbClr val="00B050"/>
                </a:solidFill>
              </a:rPr>
              <a:t>non-painful input closes the gates to painful input</a:t>
            </a:r>
          </a:p>
          <a:p>
            <a:pPr>
              <a:buNone/>
            </a:pPr>
            <a:endParaRPr lang="en-US" dirty="0">
              <a:solidFill>
                <a:srgbClr val="00B050"/>
              </a:solidFill>
            </a:endParaRPr>
          </a:p>
        </p:txBody>
      </p:sp>
      <p:sp>
        <p:nvSpPr>
          <p:cNvPr id="4" name="Rectangle 3"/>
          <p:cNvSpPr/>
          <p:nvPr/>
        </p:nvSpPr>
        <p:spPr>
          <a:xfrm>
            <a:off x="838200" y="457200"/>
            <a:ext cx="6705600" cy="584775"/>
          </a:xfrm>
          <a:prstGeom prst="rect">
            <a:avLst/>
          </a:prstGeom>
        </p:spPr>
        <p:txBody>
          <a:bodyPr wrap="square">
            <a:spAutoFit/>
          </a:bodyPr>
          <a:lstStyle/>
          <a:p>
            <a:pPr>
              <a:spcBef>
                <a:spcPct val="50000"/>
              </a:spcBef>
            </a:pPr>
            <a:r>
              <a:rPr lang="en-US" sz="3200" b="1" dirty="0" smtClean="0"/>
              <a:t>Spinal Modulation</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343400"/>
            <a:ext cx="8382000" cy="1892491"/>
          </a:xfrm>
        </p:spPr>
        <p:txBody>
          <a:bodyPr>
            <a:normAutofit fontScale="85000" lnSpcReduction="20000"/>
          </a:bodyPr>
          <a:lstStyle/>
          <a:p>
            <a:r>
              <a:rPr lang="en-US" dirty="0" smtClean="0"/>
              <a:t>Large sensory fibers carrying </a:t>
            </a:r>
            <a:r>
              <a:rPr lang="en-US" dirty="0" err="1" smtClean="0"/>
              <a:t>cutaneous</a:t>
            </a:r>
            <a:r>
              <a:rPr lang="en-US" dirty="0" smtClean="0"/>
              <a:t> sensory input (skin) activate inhibitory </a:t>
            </a:r>
            <a:r>
              <a:rPr lang="en-US" dirty="0" err="1" smtClean="0"/>
              <a:t>interneurons</a:t>
            </a:r>
            <a:r>
              <a:rPr lang="en-US" dirty="0" smtClean="0"/>
              <a:t>, which inhibit (modulate) pain transmission information carried by the pain fibers. </a:t>
            </a:r>
          </a:p>
          <a:p>
            <a:r>
              <a:rPr lang="en-US" dirty="0" smtClean="0"/>
              <a:t>Non-noxious (harmful) input stop pain, or sensory input “closes the gate” to noxious input . </a:t>
            </a:r>
            <a:endParaRPr lang="en-US" dirty="0"/>
          </a:p>
        </p:txBody>
      </p:sp>
      <p:sp>
        <p:nvSpPr>
          <p:cNvPr id="3" name="Title 2"/>
          <p:cNvSpPr>
            <a:spLocks noGrp="1"/>
          </p:cNvSpPr>
          <p:nvPr>
            <p:ph type="title"/>
          </p:nvPr>
        </p:nvSpPr>
        <p:spPr>
          <a:xfrm>
            <a:off x="533400" y="381000"/>
            <a:ext cx="8229600" cy="1143000"/>
          </a:xfrm>
        </p:spPr>
        <p:txBody>
          <a:bodyPr/>
          <a:lstStyle/>
          <a:p>
            <a:r>
              <a:rPr lang="en-US" dirty="0" smtClean="0"/>
              <a:t>Gate Control Theory</a:t>
            </a:r>
            <a:endParaRPr lang="en-US" dirty="0"/>
          </a:p>
        </p:txBody>
      </p:sp>
      <p:pic>
        <p:nvPicPr>
          <p:cNvPr id="40963" name="Picture 3"/>
          <p:cNvPicPr>
            <a:picLocks noChangeAspect="1" noChangeArrowheads="1"/>
          </p:cNvPicPr>
          <p:nvPr/>
        </p:nvPicPr>
        <p:blipFill>
          <a:blip r:embed="rId2" cstate="print"/>
          <a:srcRect/>
          <a:stretch>
            <a:fillRect/>
          </a:stretch>
        </p:blipFill>
        <p:spPr bwMode="auto">
          <a:xfrm>
            <a:off x="685800" y="1524001"/>
            <a:ext cx="8001000" cy="2741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86200"/>
            <a:ext cx="8382000" cy="2349691"/>
          </a:xfrm>
        </p:spPr>
        <p:txBody>
          <a:bodyPr>
            <a:normAutofit fontScale="85000" lnSpcReduction="20000"/>
          </a:bodyPr>
          <a:lstStyle/>
          <a:p>
            <a:r>
              <a:rPr lang="en-US" dirty="0" smtClean="0"/>
              <a:t>The gate theory predicts that </a:t>
            </a:r>
            <a:r>
              <a:rPr lang="en-US" dirty="0" smtClean="0">
                <a:solidFill>
                  <a:srgbClr val="FF0000"/>
                </a:solidFill>
              </a:rPr>
              <a:t>at the spinal cord level</a:t>
            </a:r>
          </a:p>
          <a:p>
            <a:r>
              <a:rPr lang="en-US" dirty="0" smtClean="0"/>
              <a:t> Non-noxious stimulation will </a:t>
            </a:r>
            <a:r>
              <a:rPr lang="en-US" dirty="0" smtClean="0">
                <a:solidFill>
                  <a:srgbClr val="FF0000"/>
                </a:solidFill>
              </a:rPr>
              <a:t>produce </a:t>
            </a:r>
            <a:r>
              <a:rPr lang="en-US" dirty="0" err="1" smtClean="0">
                <a:solidFill>
                  <a:srgbClr val="FF0000"/>
                </a:solidFill>
              </a:rPr>
              <a:t>presynaptic</a:t>
            </a:r>
            <a:r>
              <a:rPr lang="en-US" dirty="0" smtClean="0">
                <a:solidFill>
                  <a:srgbClr val="FF0000"/>
                </a:solidFill>
              </a:rPr>
              <a:t> inhibition on dorsal root </a:t>
            </a:r>
            <a:r>
              <a:rPr lang="en-US" dirty="0" err="1" smtClean="0"/>
              <a:t>nociceptor</a:t>
            </a:r>
            <a:r>
              <a:rPr lang="en-US" dirty="0" smtClean="0"/>
              <a:t> fibers that synapse on </a:t>
            </a:r>
            <a:r>
              <a:rPr lang="en-US" dirty="0" err="1" smtClean="0"/>
              <a:t>nociceptors</a:t>
            </a:r>
            <a:r>
              <a:rPr lang="en-US" dirty="0" smtClean="0"/>
              <a:t> spinal neurons </a:t>
            </a:r>
          </a:p>
          <a:p>
            <a:r>
              <a:rPr lang="en-US" dirty="0" smtClean="0"/>
              <a:t> This </a:t>
            </a:r>
            <a:r>
              <a:rPr lang="en-US" dirty="0" err="1" smtClean="0">
                <a:solidFill>
                  <a:srgbClr val="FF0000"/>
                </a:solidFill>
              </a:rPr>
              <a:t>presynaptic</a:t>
            </a:r>
            <a:r>
              <a:rPr lang="en-US" dirty="0" smtClean="0">
                <a:solidFill>
                  <a:srgbClr val="FF0000"/>
                </a:solidFill>
              </a:rPr>
              <a:t> inhibition will block </a:t>
            </a:r>
            <a:r>
              <a:rPr lang="en-US" dirty="0" smtClean="0"/>
              <a:t>incoming noxious information from reaching the CNS close the gate to incoming noxious information.</a:t>
            </a:r>
            <a:endParaRPr lang="en-US" dirty="0"/>
          </a:p>
        </p:txBody>
      </p:sp>
      <p:sp>
        <p:nvSpPr>
          <p:cNvPr id="3" name="Title 2"/>
          <p:cNvSpPr>
            <a:spLocks noGrp="1"/>
          </p:cNvSpPr>
          <p:nvPr>
            <p:ph type="title"/>
          </p:nvPr>
        </p:nvSpPr>
        <p:spPr>
          <a:xfrm>
            <a:off x="533400" y="381000"/>
            <a:ext cx="8229600" cy="1143000"/>
          </a:xfrm>
        </p:spPr>
        <p:txBody>
          <a:bodyPr/>
          <a:lstStyle/>
          <a:p>
            <a:r>
              <a:rPr lang="en-US" dirty="0" smtClean="0"/>
              <a:t>Gate Control" theory</a:t>
            </a:r>
            <a:endParaRPr lang="en-US" dirty="0"/>
          </a:p>
        </p:txBody>
      </p:sp>
      <p:pic>
        <p:nvPicPr>
          <p:cNvPr id="40963" name="Picture 3"/>
          <p:cNvPicPr>
            <a:picLocks noChangeAspect="1" noChangeArrowheads="1"/>
          </p:cNvPicPr>
          <p:nvPr/>
        </p:nvPicPr>
        <p:blipFill>
          <a:blip r:embed="rId2" cstate="print"/>
          <a:srcRect/>
          <a:stretch>
            <a:fillRect/>
          </a:stretch>
        </p:blipFill>
        <p:spPr bwMode="auto">
          <a:xfrm>
            <a:off x="685800" y="1524001"/>
            <a:ext cx="8001000" cy="2285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4876800" cy="4525963"/>
          </a:xfrm>
        </p:spPr>
        <p:txBody>
          <a:bodyPr>
            <a:normAutofit fontScale="92500"/>
          </a:bodyPr>
          <a:lstStyle/>
          <a:p>
            <a:r>
              <a:rPr lang="en-US" dirty="0" smtClean="0"/>
              <a:t> (1) The </a:t>
            </a:r>
            <a:r>
              <a:rPr lang="en-US" dirty="0" err="1" smtClean="0"/>
              <a:t>periaqueductal</a:t>
            </a:r>
            <a:r>
              <a:rPr lang="en-US" dirty="0" smtClean="0"/>
              <a:t> gray and </a:t>
            </a:r>
            <a:r>
              <a:rPr lang="en-US" dirty="0" err="1" smtClean="0"/>
              <a:t>periventricular</a:t>
            </a:r>
            <a:r>
              <a:rPr lang="en-US" dirty="0" smtClean="0"/>
              <a:t> areas of the </a:t>
            </a:r>
            <a:r>
              <a:rPr lang="en-US" dirty="0" err="1" smtClean="0"/>
              <a:t>mesencephalon</a:t>
            </a:r>
            <a:r>
              <a:rPr lang="en-US" dirty="0" smtClean="0"/>
              <a:t> and upper </a:t>
            </a:r>
            <a:r>
              <a:rPr lang="en-US" dirty="0" err="1" smtClean="0"/>
              <a:t>pons</a:t>
            </a:r>
            <a:endParaRPr lang="en-US" dirty="0" smtClean="0"/>
          </a:p>
          <a:p>
            <a:r>
              <a:rPr lang="en-US" dirty="0" smtClean="0"/>
              <a:t> (2) the </a:t>
            </a:r>
            <a:r>
              <a:rPr lang="en-US" dirty="0" err="1" smtClean="0"/>
              <a:t>raphe</a:t>
            </a:r>
            <a:r>
              <a:rPr lang="en-US" dirty="0" smtClean="0"/>
              <a:t> </a:t>
            </a:r>
            <a:r>
              <a:rPr lang="en-US" dirty="0" err="1" smtClean="0"/>
              <a:t>magnus</a:t>
            </a:r>
            <a:r>
              <a:rPr lang="en-US" dirty="0" smtClean="0"/>
              <a:t> nucleus, a thin midline nucleus located in the lower </a:t>
            </a:r>
            <a:r>
              <a:rPr lang="en-US" dirty="0" err="1" smtClean="0"/>
              <a:t>pons</a:t>
            </a:r>
            <a:r>
              <a:rPr lang="en-US" dirty="0" smtClean="0"/>
              <a:t> and upper medulla, and the nucleus </a:t>
            </a:r>
            <a:r>
              <a:rPr lang="en-US" dirty="0" err="1" smtClean="0"/>
              <a:t>reticularis</a:t>
            </a:r>
            <a:r>
              <a:rPr lang="en-US" dirty="0" smtClean="0"/>
              <a:t> </a:t>
            </a:r>
            <a:r>
              <a:rPr lang="en-US" dirty="0" err="1" smtClean="0"/>
              <a:t>paragiganto</a:t>
            </a:r>
            <a:r>
              <a:rPr lang="en-US" dirty="0" smtClean="0"/>
              <a:t> </a:t>
            </a:r>
            <a:r>
              <a:rPr lang="en-US" dirty="0" err="1" smtClean="0"/>
              <a:t>cellularis</a:t>
            </a:r>
            <a:endParaRPr lang="en-US" dirty="0" smtClean="0"/>
          </a:p>
          <a:p>
            <a:pPr>
              <a:buNone/>
            </a:pPr>
            <a:endParaRPr lang="en-US" dirty="0"/>
          </a:p>
        </p:txBody>
      </p:sp>
      <p:pic>
        <p:nvPicPr>
          <p:cNvPr id="4" name="Picture 1" descr="D:\SCContent\9781416045748\graphics\fullsize\S9781416045748-048-f004.jpg"/>
          <p:cNvPicPr>
            <a:picLocks noChangeAspect="1" noChangeArrowheads="1"/>
          </p:cNvPicPr>
          <p:nvPr/>
        </p:nvPicPr>
        <p:blipFill>
          <a:blip r:embed="rId3" cstate="print"/>
          <a:srcRect/>
          <a:stretch>
            <a:fillRect/>
          </a:stretch>
        </p:blipFill>
        <p:spPr bwMode="auto">
          <a:xfrm>
            <a:off x="5257800" y="1066800"/>
            <a:ext cx="3536950" cy="3962400"/>
          </a:xfrm>
          <a:prstGeom prst="rect">
            <a:avLst/>
          </a:prstGeom>
          <a:noFill/>
          <a:ln w="9525">
            <a:solidFill>
              <a:schemeClr val="tx1"/>
            </a:solidFill>
            <a:miter lim="800000"/>
            <a:headEnd/>
            <a:tailEnd/>
          </a:ln>
        </p:spPr>
      </p:pic>
      <p:sp>
        <p:nvSpPr>
          <p:cNvPr id="6" name="Rectangle 5"/>
          <p:cNvSpPr/>
          <p:nvPr/>
        </p:nvSpPr>
        <p:spPr>
          <a:xfrm>
            <a:off x="381000" y="228600"/>
            <a:ext cx="7467600" cy="646331"/>
          </a:xfrm>
          <a:prstGeom prst="rect">
            <a:avLst/>
          </a:prstGeom>
        </p:spPr>
        <p:txBody>
          <a:bodyPr wrap="square">
            <a:spAutoFit/>
          </a:bodyPr>
          <a:lstStyle/>
          <a:p>
            <a:pPr>
              <a:spcBef>
                <a:spcPct val="50000"/>
              </a:spcBef>
            </a:pPr>
            <a:r>
              <a:rPr lang="en-US" sz="3600" b="1" dirty="0" err="1" smtClean="0"/>
              <a:t>Supraspinal</a:t>
            </a:r>
            <a:r>
              <a:rPr lang="en-US" sz="3600" b="1" dirty="0" smtClean="0"/>
              <a:t> Modulation</a:t>
            </a:r>
            <a:endParaRPr lang="en-US" sz="3600" b="1" dirty="0"/>
          </a:p>
        </p:txBody>
      </p:sp>
      <p:pic>
        <p:nvPicPr>
          <p:cNvPr id="1026" name="Picture 2"/>
          <p:cNvPicPr>
            <a:picLocks noChangeAspect="1" noChangeArrowheads="1"/>
          </p:cNvPicPr>
          <p:nvPr/>
        </p:nvPicPr>
        <p:blipFill>
          <a:blip r:embed="rId4" cstate="print"/>
          <a:srcRect/>
          <a:stretch>
            <a:fillRect/>
          </a:stretch>
        </p:blipFill>
        <p:spPr bwMode="auto">
          <a:xfrm>
            <a:off x="3429000" y="5257800"/>
            <a:ext cx="539115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Activation of opiate (anesthetic )receptors at the </a:t>
            </a:r>
            <a:r>
              <a:rPr lang="en-US" dirty="0" err="1" smtClean="0"/>
              <a:t>interneuronal</a:t>
            </a:r>
            <a:r>
              <a:rPr lang="en-US" dirty="0" smtClean="0"/>
              <a:t> level result in the inhibition of pain by stop release of </a:t>
            </a:r>
            <a:r>
              <a:rPr lang="en-US" dirty="0" smtClean="0">
                <a:solidFill>
                  <a:srgbClr val="FF0000"/>
                </a:solidFill>
              </a:rPr>
              <a:t>substance P (neurotransmitter ) so blocking pain transmission. </a:t>
            </a:r>
          </a:p>
          <a:p>
            <a:r>
              <a:rPr lang="en-US" dirty="0" smtClean="0"/>
              <a:t>The circuit that consists of the </a:t>
            </a:r>
            <a:r>
              <a:rPr lang="en-US" dirty="0" err="1" smtClean="0">
                <a:solidFill>
                  <a:srgbClr val="C00000"/>
                </a:solidFill>
              </a:rPr>
              <a:t>periaqueductal</a:t>
            </a:r>
            <a:r>
              <a:rPr lang="en-US" dirty="0" smtClean="0">
                <a:solidFill>
                  <a:srgbClr val="C00000"/>
                </a:solidFill>
              </a:rPr>
              <a:t> gray (PAG)</a:t>
            </a:r>
            <a:r>
              <a:rPr lang="en-US" dirty="0" smtClean="0"/>
              <a:t> matter in the upper brain stem,</a:t>
            </a:r>
          </a:p>
          <a:p>
            <a:pPr>
              <a:buNone/>
            </a:pPr>
            <a:r>
              <a:rPr lang="en-US" dirty="0" smtClean="0"/>
              <a:t>  the nucleus </a:t>
            </a:r>
            <a:r>
              <a:rPr lang="en-US" dirty="0" err="1" smtClean="0">
                <a:solidFill>
                  <a:srgbClr val="C00000"/>
                </a:solidFill>
              </a:rPr>
              <a:t>raphe</a:t>
            </a:r>
            <a:r>
              <a:rPr lang="en-US" dirty="0" smtClean="0">
                <a:solidFill>
                  <a:srgbClr val="C00000"/>
                </a:solidFill>
              </a:rPr>
              <a:t> </a:t>
            </a:r>
            <a:r>
              <a:rPr lang="en-US" dirty="0" err="1" smtClean="0">
                <a:solidFill>
                  <a:srgbClr val="C00000"/>
                </a:solidFill>
              </a:rPr>
              <a:t>magnus</a:t>
            </a:r>
            <a:r>
              <a:rPr lang="en-US" dirty="0" smtClean="0">
                <a:solidFill>
                  <a:srgbClr val="C00000"/>
                </a:solidFill>
              </a:rPr>
              <a:t> (NRM) </a:t>
            </a:r>
            <a:r>
              <a:rPr lang="en-US" dirty="0" smtClean="0"/>
              <a:t>contribute to the descending pain </a:t>
            </a:r>
            <a:r>
              <a:rPr lang="en-US" dirty="0" smtClean="0">
                <a:solidFill>
                  <a:srgbClr val="FF0000"/>
                </a:solidFill>
              </a:rPr>
              <a:t>suppression</a:t>
            </a:r>
            <a:r>
              <a:rPr lang="en-US" dirty="0" smtClean="0"/>
              <a:t> pathway, which inhibits incoming pain information at the spinal cord level</a:t>
            </a:r>
            <a:endParaRPr lang="en-US" dirty="0"/>
          </a:p>
        </p:txBody>
      </p:sp>
      <p:sp>
        <p:nvSpPr>
          <p:cNvPr id="4" name="Rectangle 3"/>
          <p:cNvSpPr/>
          <p:nvPr/>
        </p:nvSpPr>
        <p:spPr>
          <a:xfrm>
            <a:off x="583953" y="609600"/>
            <a:ext cx="5490606" cy="646331"/>
          </a:xfrm>
          <a:prstGeom prst="rect">
            <a:avLst/>
          </a:prstGeom>
        </p:spPr>
        <p:txBody>
          <a:bodyPr wrap="none">
            <a:spAutoFit/>
          </a:bodyPr>
          <a:lstStyle/>
          <a:p>
            <a:pPr algn="ctr">
              <a:spcBef>
                <a:spcPct val="50000"/>
              </a:spcBef>
            </a:pPr>
            <a:r>
              <a:rPr lang="en-US" sz="3600" b="1" dirty="0" err="1" smtClean="0"/>
              <a:t>Supraspinal</a:t>
            </a:r>
            <a:r>
              <a:rPr lang="en-US" sz="3600" b="1" dirty="0" smtClean="0"/>
              <a:t> modulation</a:t>
            </a:r>
            <a:endParaRPr lang="en-US" sz="36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3088</TotalTime>
  <Words>737</Words>
  <Application>Microsoft Office PowerPoint</Application>
  <PresentationFormat>On-screen Show (4:3)</PresentationFormat>
  <Paragraphs>104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Slide 1</vt:lpstr>
      <vt:lpstr>Slide 2</vt:lpstr>
      <vt:lpstr>Introduction</vt:lpstr>
      <vt:lpstr>Slide 4</vt:lpstr>
      <vt:lpstr>Slide 5</vt:lpstr>
      <vt:lpstr>Gate Control Theory</vt:lpstr>
      <vt:lpstr>Gate Control" theory</vt:lpstr>
      <vt:lpstr>Slide 8</vt:lpstr>
      <vt:lpstr>Slide 9</vt:lpstr>
      <vt:lpstr>Slide 10</vt:lpstr>
      <vt:lpstr>Chronic Pain </vt:lpstr>
      <vt:lpstr>Neuropathic pain</vt:lpstr>
      <vt:lpstr>Phantom pain</vt:lpstr>
      <vt:lpstr>Stress induced analgesia</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Mohammed</cp:lastModifiedBy>
  <cp:revision>194</cp:revision>
  <dcterms:created xsi:type="dcterms:W3CDTF">2013-09-02T10:24:02Z</dcterms:created>
  <dcterms:modified xsi:type="dcterms:W3CDTF">2013-10-07T06:32:32Z</dcterms:modified>
</cp:coreProperties>
</file>