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</p:sldMasterIdLst>
  <p:notesMasterIdLst>
    <p:notesMasterId r:id="rId24"/>
  </p:notesMasterIdLst>
  <p:handoutMasterIdLst>
    <p:handoutMasterId r:id="rId25"/>
  </p:handoutMasterIdLst>
  <p:sldIdLst>
    <p:sldId id="377" r:id="rId2"/>
    <p:sldId id="452" r:id="rId3"/>
    <p:sldId id="378" r:id="rId4"/>
    <p:sldId id="448" r:id="rId5"/>
    <p:sldId id="385" r:id="rId6"/>
    <p:sldId id="451" r:id="rId7"/>
    <p:sldId id="450" r:id="rId8"/>
    <p:sldId id="391" r:id="rId9"/>
    <p:sldId id="393" r:id="rId10"/>
    <p:sldId id="394" r:id="rId11"/>
    <p:sldId id="399" r:id="rId12"/>
    <p:sldId id="400" r:id="rId13"/>
    <p:sldId id="426" r:id="rId14"/>
    <p:sldId id="445" r:id="rId15"/>
    <p:sldId id="429" r:id="rId16"/>
    <p:sldId id="430" r:id="rId17"/>
    <p:sldId id="431" r:id="rId18"/>
    <p:sldId id="432" r:id="rId19"/>
    <p:sldId id="436" r:id="rId20"/>
    <p:sldId id="446" r:id="rId21"/>
    <p:sldId id="437" r:id="rId22"/>
    <p:sldId id="441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71253" autoAdjust="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6FDE8-392E-4D11-8AF4-E19456FCE2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44EE4-9615-4EA9-A03E-5971F9DDBFE0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ar-SA" smtClean="0">
                <a:latin typeface="Arial" pitchFamily="34" charset="0"/>
              </a:rPr>
              <a:t>البيراميدال : يستهل و يظبط ( ينسق ) الحركة الأرادية والأكسترابيراميدال : يهيء الخلفية الوضعية اللازمة ( كتثبيت الجسم في وضع ثابت و المحافظة علي توازنه )  لأداء الحركة الأرادية + زائدا عمل الحركات المصاحبة للحركة الأرادية ( زي تحريك اليدين لوراء وقدام ) و التي تحت سيطرة اللاوعي </a:t>
            </a:r>
            <a:r>
              <a:rPr lang="en-US" smtClean="0">
                <a:latin typeface="Arial" pitchFamily="34" charset="0"/>
                <a:cs typeface="Arial" pitchFamily="34" charset="0"/>
              </a:rPr>
              <a:t>subconscious</a:t>
            </a:r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AD983-587A-4044-91DD-E1AE6173894E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SA" smtClean="0"/>
              <a:t>الهيمنة الدماغية</a:t>
            </a:r>
            <a:r>
              <a:rPr lang="en-US" smtClean="0"/>
              <a:t> cerebral dominance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FA563-DAD9-41D1-B37D-4EC88CAC06A9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Movement produced by Cortex &amp; BG contains errors ( added movements ) +  can be inccordinated . Red nucleus is used by cortex &amp; cerebellum &amp; BG to smmothen out these movements + coordinate them </a:t>
            </a:r>
            <a:r>
              <a:rPr lang="en-US" smtClean="0">
                <a:sym typeface="Wingdings" pitchFamily="2" charset="2"/>
              </a:rPr>
              <a:t> prevenyt movement disoreders &amp; Ataxia </a:t>
            </a: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256502-1434-4A3F-A637-1A533FA4F58B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525C-9373-4A8B-AF3F-448F44A9564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E13A8-EB09-442A-B5B5-F69488F959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D6CA-B982-412B-A567-0567590E8D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339AB-930E-4CB7-A402-0525CC7FAC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DC8C-1C59-4B41-B81E-E764389F173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61EFA-4941-4A12-9C4F-6F8078B7CA8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4C01-478E-428D-B936-FE6B5010097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D2246-B4AB-499A-85D7-D019130669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52AD-BDCC-4C37-9E78-DAA11CB22D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52B3F-D8E3-46BE-AC32-1C74EC17B9A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0FB6B-649C-43B6-BB0E-A32D5368F1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8115300" cy="3262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smtClean="0">
                <a:latin typeface="Comic Sans MS" pitchFamily="66" charset="0"/>
                <a:cs typeface="Times New Roman" pitchFamily="18" charset="0"/>
              </a:rPr>
              <a:t>Physiology of Motor Tracts</a:t>
            </a:r>
            <a:r>
              <a:rPr lang="en-US" sz="8000" b="1" i="1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100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372475" cy="933251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Sadig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Ahmed,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72A4E-88B4-41C9-9286-69861B210B5A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"/>
            <a:ext cx="3995936" cy="67151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 remaining 20 % of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corticospinal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fibers do not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decussate in the medulla .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They descend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ipsilaterally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in the ventral column of the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spinal cord white matter ,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Constitutingthe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Ventral 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Antrior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Corticospinal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Tract 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Finally they decussate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(cross to the opposite side )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synapse on the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spinal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motoneurons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B85E6-944E-4D6B-92FF-765E3C4FF54D}" type="slidenum">
              <a:rPr lang="ar-SA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727" y="785813"/>
            <a:ext cx="5155273" cy="552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571500" y="1643063"/>
            <a:ext cx="8172450" cy="3429000"/>
          </a:xfrm>
        </p:spPr>
        <p:txBody>
          <a:bodyPr/>
          <a:lstStyle/>
          <a:p>
            <a:r>
              <a:rPr lang="en-US" sz="8000" smtClean="0">
                <a:latin typeface="Comic Sans MS" pitchFamily="66" charset="0"/>
              </a:rPr>
              <a:t>Extrapyramidal Tracts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17636E-FBA1-4F80-9B3D-522DF7D4FD4E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Originates in Superior </a:t>
            </a:r>
            <a:r>
              <a:rPr lang="en-US" dirty="0" err="1" smtClean="0">
                <a:latin typeface="Comic Sans MS" pitchFamily="66" charset="0"/>
              </a:rPr>
              <a:t>Colliculus</a:t>
            </a:r>
            <a:r>
              <a:rPr lang="en-US" dirty="0" smtClean="0">
                <a:latin typeface="Comic Sans MS" pitchFamily="66" charset="0"/>
              </a:rPr>
              <a:t> in midbrain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latin typeface="Comic Sans MS" pitchFamily="66" charset="0"/>
              </a:rPr>
              <a:t> then decussate  in the dorsal </a:t>
            </a:r>
            <a:r>
              <a:rPr lang="en-US" dirty="0" err="1">
                <a:latin typeface="Comic Sans MS" pitchFamily="66" charset="0"/>
              </a:rPr>
              <a:t>tegmentum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47664" y="4509120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And terminate on </a:t>
            </a:r>
            <a:r>
              <a:rPr lang="en-US" dirty="0" err="1" smtClean="0">
                <a:latin typeface="Comic Sans MS" pitchFamily="66" charset="0"/>
              </a:rPr>
              <a:t>Contralateral</a:t>
            </a:r>
            <a:r>
              <a:rPr lang="en-US" dirty="0" smtClean="0">
                <a:latin typeface="Comic Sans MS" pitchFamily="66" charset="0"/>
              </a:rPr>
              <a:t> cervical  AHCs </a:t>
            </a:r>
          </a:p>
        </p:txBody>
      </p:sp>
      <p:pic>
        <p:nvPicPr>
          <p:cNvPr id="28679" name="Picture 11" descr="C:\Users\user\Desktop\Physiology of Motor Tract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388" y="304800"/>
            <a:ext cx="3249612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785813" y="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Tectospinal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Tract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11560" y="2924944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Axons descend in ventral white column of spinal cor</a:t>
            </a:r>
            <a:r>
              <a:rPr lang="en-US" b="1" dirty="0"/>
              <a:t>d</a:t>
            </a: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 flipH="1">
            <a:off x="2699792" y="1340768"/>
            <a:ext cx="0" cy="1584176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8683" name="Line 7"/>
          <p:cNvSpPr>
            <a:spLocks noChangeShapeType="1"/>
          </p:cNvSpPr>
          <p:nvPr/>
        </p:nvSpPr>
        <p:spPr bwMode="auto">
          <a:xfrm flipH="1">
            <a:off x="2699792" y="3573016"/>
            <a:ext cx="0" cy="1008112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5519172"/>
            <a:ext cx="627206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Function :This tract produces reflex turning of the head and neck ( in response to visual and  auditory stimuli)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sym typeface="Wingdings" pitchFamily="2" charset="2"/>
              </a:rPr>
              <a:t> toward the direction of the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stimulus 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487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 smtClean="0">
                <a:latin typeface="Comic Sans MS" pitchFamily="66" charset="0"/>
              </a:rPr>
              <a:t>Reticulospinal</a:t>
            </a:r>
            <a:r>
              <a:rPr lang="en-US" sz="3600" b="1" dirty="0" smtClean="0">
                <a:latin typeface="Comic Sans MS" pitchFamily="66" charset="0"/>
              </a:rPr>
              <a:t> Tracts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latin typeface="Comic Sans MS" pitchFamily="66" charset="0"/>
              </a:rPr>
              <a:t>Functions :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These tracts influence both Alpha &amp; Gamma </a:t>
            </a:r>
            <a:r>
              <a:rPr lang="en-US" sz="2800" dirty="0" err="1" smtClean="0">
                <a:latin typeface="Comic Sans MS" pitchFamily="66" charset="0"/>
              </a:rPr>
              <a:t>motoneuron</a:t>
            </a:r>
            <a:r>
              <a:rPr lang="en-US" sz="2800" dirty="0" smtClean="0">
                <a:latin typeface="Comic Sans MS" pitchFamily="66" charset="0"/>
              </a:rPr>
              <a:t> activities .They regulate muscle tone and inhibit unwanted reflex contractions 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800" u="sng" dirty="0" smtClean="0">
                <a:latin typeface="Comic Sans MS" pitchFamily="66" charset="0"/>
              </a:rPr>
              <a:t>(1) Pontine (Medial) </a:t>
            </a:r>
            <a:r>
              <a:rPr lang="en-US" sz="2800" u="sng" dirty="0" err="1" smtClean="0">
                <a:latin typeface="Comic Sans MS" pitchFamily="66" charset="0"/>
              </a:rPr>
              <a:t>Reticulospinal</a:t>
            </a:r>
            <a:r>
              <a:rPr lang="en-US" sz="2800" u="sng" dirty="0" smtClean="0">
                <a:latin typeface="Comic Sans MS" pitchFamily="66" charset="0"/>
              </a:rPr>
              <a:t> Tract: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Cells of origin: Pontine Reticular Formation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Axons descend in ventral white column of spinal cord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Axons terminate in </a:t>
            </a:r>
            <a:r>
              <a:rPr lang="en-US" sz="2800" dirty="0" err="1" smtClean="0">
                <a:latin typeface="Comic Sans MS" pitchFamily="66" charset="0"/>
              </a:rPr>
              <a:t>ipsilateral</a:t>
            </a:r>
            <a:r>
              <a:rPr lang="en-US" sz="2800" dirty="0" smtClean="0">
                <a:latin typeface="Comic Sans MS" pitchFamily="66" charset="0"/>
              </a:rPr>
              <a:t> spinal </a:t>
            </a:r>
            <a:r>
              <a:rPr lang="en-US" sz="2800" dirty="0" err="1" smtClean="0">
                <a:latin typeface="Comic Sans MS" pitchFamily="66" charset="0"/>
              </a:rPr>
              <a:t>motoneurons</a:t>
            </a:r>
            <a:endParaRPr lang="en-US" sz="2800" dirty="0" smtClean="0">
              <a:latin typeface="Comic Sans MS" pitchFamily="66" charset="0"/>
            </a:endParaRP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Pontine </a:t>
            </a:r>
            <a:r>
              <a:rPr lang="en-US" sz="2800" dirty="0" err="1" smtClean="0">
                <a:latin typeface="Comic Sans MS" pitchFamily="66" charset="0"/>
              </a:rPr>
              <a:t>Reticulospinal</a:t>
            </a:r>
            <a:r>
              <a:rPr lang="en-US" sz="2800" dirty="0" smtClean="0">
                <a:latin typeface="Comic Sans MS" pitchFamily="66" charset="0"/>
              </a:rPr>
              <a:t> Tract increases activity ,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   ( consequently , increases muscle tone 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6D5C9-834E-46C5-97F7-94D520AF098D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dirty="0" smtClean="0">
                <a:latin typeface="Comic Sans MS" pitchFamily="66" charset="0"/>
              </a:rPr>
              <a:t>(1) </a:t>
            </a:r>
            <a:r>
              <a:rPr lang="en-US" sz="2800" u="sng" dirty="0" err="1" smtClean="0">
                <a:latin typeface="Comic Sans MS" pitchFamily="66" charset="0"/>
              </a:rPr>
              <a:t>Medullary</a:t>
            </a:r>
            <a:r>
              <a:rPr lang="en-US" sz="2800" u="sng" dirty="0" smtClean="0">
                <a:latin typeface="Comic Sans MS" pitchFamily="66" charset="0"/>
              </a:rPr>
              <a:t> (Lateral) </a:t>
            </a:r>
            <a:r>
              <a:rPr lang="en-US" sz="2800" u="sng" dirty="0" err="1" smtClean="0">
                <a:latin typeface="Comic Sans MS" pitchFamily="66" charset="0"/>
              </a:rPr>
              <a:t>Reticulospinal</a:t>
            </a:r>
            <a:r>
              <a:rPr lang="en-US" sz="2800" u="sng" dirty="0" smtClean="0">
                <a:latin typeface="Comic Sans MS" pitchFamily="66" charset="0"/>
              </a:rPr>
              <a:t> Tract: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Cells of origin: </a:t>
            </a:r>
            <a:r>
              <a:rPr lang="en-US" sz="2800" dirty="0" err="1" smtClean="0">
                <a:latin typeface="Comic Sans MS" pitchFamily="66" charset="0"/>
              </a:rPr>
              <a:t>Medullary</a:t>
            </a:r>
            <a:r>
              <a:rPr lang="en-US" sz="2800" dirty="0" smtClean="0">
                <a:latin typeface="Comic Sans MS" pitchFamily="66" charset="0"/>
              </a:rPr>
              <a:t> Reticular Formation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Axons descend in ventral white column of spinal cord on both sides (both crossed &amp; uncrossed)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Axons terminate in </a:t>
            </a:r>
            <a:r>
              <a:rPr lang="en-US" sz="2800" dirty="0" err="1" smtClean="0">
                <a:latin typeface="Comic Sans MS" pitchFamily="66" charset="0"/>
              </a:rPr>
              <a:t>ipsilateral</a:t>
            </a:r>
            <a:r>
              <a:rPr lang="en-US" sz="2800" dirty="0" smtClean="0">
                <a:latin typeface="Comic Sans MS" pitchFamily="66" charset="0"/>
              </a:rPr>
              <a:t> &amp; </a:t>
            </a:r>
            <a:r>
              <a:rPr lang="en-US" sz="2800" dirty="0" err="1" smtClean="0">
                <a:latin typeface="Comic Sans MS" pitchFamily="66" charset="0"/>
              </a:rPr>
              <a:t>contralateral</a:t>
            </a:r>
            <a:r>
              <a:rPr lang="en-US" sz="2800" dirty="0" smtClean="0">
                <a:latin typeface="Comic Sans MS" pitchFamily="66" charset="0"/>
              </a:rPr>
              <a:t> ventral horn cells of spinal cord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Medullary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Reticulospinal</a:t>
            </a:r>
            <a:r>
              <a:rPr lang="en-US" sz="2800" dirty="0" smtClean="0">
                <a:latin typeface="Comic Sans MS" pitchFamily="66" charset="0"/>
              </a:rPr>
              <a:t> Tract, on the other hand , inhibits Gamma Efferent activity ( consequently, decreases muscle tone ) 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6D5C9-834E-46C5-97F7-94D520AF098D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Comic Sans MS" pitchFamily="66" charset="0"/>
              </a:rPr>
              <a:t>Vestibulospinal Tracts</a:t>
            </a: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250C6-D1BD-40B1-BB8E-35E271C26DC6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opy of New Picture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671" y="404664"/>
            <a:ext cx="36593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B16B7-D85E-4E6A-8536-D38D027E4352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400" name="TextBox 13"/>
          <p:cNvSpPr txBox="1">
            <a:spLocks noChangeArrowheads="1"/>
          </p:cNvSpPr>
          <p:nvPr/>
        </p:nvSpPr>
        <p:spPr bwMode="auto">
          <a:xfrm>
            <a:off x="0" y="1700808"/>
            <a:ext cx="4139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Vestibular Apparatus </a:t>
            </a:r>
            <a:r>
              <a:rPr lang="en-US" sz="2400" dirty="0" smtClean="0">
                <a:latin typeface="Comic Sans MS" pitchFamily="66" charset="0"/>
              </a:rPr>
              <a:t>detects </a:t>
            </a:r>
            <a:r>
              <a:rPr lang="en-US" sz="2400" dirty="0">
                <a:latin typeface="Comic Sans MS" pitchFamily="66" charset="0"/>
              </a:rPr>
              <a:t>changes head position )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 </a:t>
            </a:r>
            <a:endParaRPr lang="en-US" sz="2400" dirty="0" smtClean="0">
              <a:latin typeface="Comic Sans MS" pitchFamily="66" charset="0"/>
              <a:sym typeface="Wingdings" pitchFamily="2" charset="2"/>
            </a:endParaRPr>
          </a:p>
          <a:p>
            <a:pPr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sends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fibers </a:t>
            </a:r>
            <a:r>
              <a:rPr lang="en-US" sz="2400">
                <a:latin typeface="Comic Sans MS" pitchFamily="66" charset="0"/>
                <a:sym typeface="Wingdings" pitchFamily="2" charset="2"/>
              </a:rPr>
              <a:t>to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Vestibular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Nuclei in Pons +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to Cerebellum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 correction </a:t>
            </a:r>
            <a:r>
              <a:rPr lang="en-US" sz="2400" dirty="0" err="1">
                <a:latin typeface="Comic Sans MS" pitchFamily="66" charset="0"/>
                <a:sym typeface="Wingdings" pitchFamily="2" charset="2"/>
              </a:rPr>
              <a:t>obody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 position + moves eyes to help in help in correction ( correction consciously by vision </a:t>
            </a:r>
            <a:r>
              <a:rPr lang="en-US" sz="2400" b="1" dirty="0">
                <a:sym typeface="Wingdings" pitchFamily="2" charset="2"/>
              </a:rPr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0" y="609600"/>
            <a:ext cx="55006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Fibers originate in vestibular nuclei in pons  (which receive inputs from inner ear Vestibular Apparatus  and Vestibulocerebellum)  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0" y="5214938"/>
            <a:ext cx="5105400" cy="106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Excitatory to ipsilateral spinal motoneurons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( including gamma efferents ) that supply axial &amp; postural muscles</a:t>
            </a:r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>
            <a:off x="2357438" y="3643313"/>
            <a:ext cx="50800" cy="14620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0421" name="Picture 9" descr="C:\Users\user\Desktop\Physiology of Motor Tracts\Vestibulospinal 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288"/>
            <a:ext cx="39624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12"/>
          <p:cNvSpPr txBox="1">
            <a:spLocks noChangeArrowheads="1"/>
          </p:cNvSpPr>
          <p:nvPr/>
        </p:nvSpPr>
        <p:spPr bwMode="auto">
          <a:xfrm>
            <a:off x="642938" y="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/>
              <a:t>Vestibulospinal</a:t>
            </a:r>
            <a:r>
              <a:rPr lang="en-US" sz="2800" dirty="0"/>
              <a:t> Tracts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428625" y="2928938"/>
            <a:ext cx="4214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Axons descend in the ipsilateral ventral white column of spinal cord</a:t>
            </a:r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>
            <a:off x="2286000" y="1571625"/>
            <a:ext cx="50800" cy="1247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929563" cy="642938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omic Sans MS" pitchFamily="66" charset="0"/>
              </a:rPr>
              <a:t>Functions of Vestibulospinal Tracts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642938"/>
            <a:ext cx="8286750" cy="6215062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err="1" smtClean="0">
                <a:latin typeface="Comic Sans MS" pitchFamily="66" charset="0"/>
              </a:rPr>
              <a:t>Vestibulospinal</a:t>
            </a:r>
            <a:r>
              <a:rPr lang="en-US" sz="2000" b="1" dirty="0" smtClean="0">
                <a:latin typeface="Comic Sans MS" pitchFamily="66" charset="0"/>
              </a:rPr>
              <a:t> tracts control reflexes e.g. Postural &amp; righting ( which correct body position ) + control eye movements.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u="sng" dirty="0" smtClean="0">
                <a:latin typeface="Comic Sans MS" pitchFamily="66" charset="0"/>
              </a:rPr>
              <a:t>The lateral </a:t>
            </a:r>
            <a:r>
              <a:rPr lang="en-US" sz="2000" b="1" u="sng" dirty="0" err="1" smtClean="0">
                <a:latin typeface="Comic Sans MS" pitchFamily="66" charset="0"/>
              </a:rPr>
              <a:t>vestibulospinal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Cells of origin : Lateral Vestibular Nucleus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Axons </a:t>
            </a:r>
            <a:r>
              <a:rPr lang="en-US" sz="2000" b="1" dirty="0" err="1" smtClean="0">
                <a:latin typeface="Comic Sans MS" pitchFamily="66" charset="0"/>
              </a:rPr>
              <a:t>desend</a:t>
            </a:r>
            <a:r>
              <a:rPr lang="en-US" sz="2000" b="1" dirty="0" smtClean="0">
                <a:latin typeface="Comic Sans MS" pitchFamily="66" charset="0"/>
              </a:rPr>
              <a:t> in the </a:t>
            </a:r>
            <a:r>
              <a:rPr lang="en-US" sz="2000" b="1" dirty="0" err="1" smtClean="0">
                <a:latin typeface="Comic Sans MS" pitchFamily="66" charset="0"/>
              </a:rPr>
              <a:t>ipsilateral</a:t>
            </a:r>
            <a:r>
              <a:rPr lang="en-US" sz="2000" b="1" dirty="0" smtClean="0">
                <a:latin typeface="Comic Sans MS" pitchFamily="66" charset="0"/>
              </a:rPr>
              <a:t> ventral white column of spinal cord .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This tract mediates excitatory influences upon extensor motor </a:t>
            </a:r>
            <a:r>
              <a:rPr lang="en-US" sz="2000" b="1" dirty="0" err="1" smtClean="0">
                <a:latin typeface="Comic Sans MS" pitchFamily="66" charset="0"/>
              </a:rPr>
              <a:t>neurones</a:t>
            </a:r>
            <a:r>
              <a:rPr lang="en-US" sz="2000" b="1" dirty="0" smtClean="0">
                <a:latin typeface="Comic Sans MS" pitchFamily="66" charset="0"/>
              </a:rPr>
              <a:t> to maintain posture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u="sng" dirty="0" smtClean="0">
                <a:latin typeface="Comic Sans MS" pitchFamily="66" charset="0"/>
              </a:rPr>
              <a:t>The medial </a:t>
            </a:r>
            <a:r>
              <a:rPr lang="en-US" sz="2000" b="1" u="sng" dirty="0" err="1" smtClean="0">
                <a:latin typeface="Comic Sans MS" pitchFamily="66" charset="0"/>
              </a:rPr>
              <a:t>vestibulospinal</a:t>
            </a:r>
            <a:r>
              <a:rPr lang="en-US" sz="2000" b="1" u="sng" dirty="0" smtClean="0">
                <a:latin typeface="Comic Sans MS" pitchFamily="66" charset="0"/>
              </a:rPr>
              <a:t> tract 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Cells of origin : Medial Vestibular Nucleus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As its axons </a:t>
            </a:r>
            <a:r>
              <a:rPr lang="en-US" sz="2000" b="1" dirty="0" err="1" smtClean="0">
                <a:latin typeface="Comic Sans MS" pitchFamily="66" charset="0"/>
              </a:rPr>
              <a:t>desend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ipsilaterally</a:t>
            </a:r>
            <a:r>
              <a:rPr lang="en-US" sz="2000" b="1" dirty="0" smtClean="0">
                <a:latin typeface="Comic Sans MS" pitchFamily="66" charset="0"/>
              </a:rPr>
              <a:t> in the ventral white column of spinal cord , they form part of the Medial Longitudinal Fasciculus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The medial longitudinal fasciculus consists of both ascending &amp; descending fibers that link vestibular nuclei to nuclei supplying the </a:t>
            </a:r>
            <a:r>
              <a:rPr lang="en-US" sz="2000" b="1" dirty="0" err="1" smtClean="0">
                <a:latin typeface="Comic Sans MS" pitchFamily="66" charset="0"/>
              </a:rPr>
              <a:t>extraocular</a:t>
            </a:r>
            <a:r>
              <a:rPr lang="en-US" sz="2000" b="1" dirty="0" smtClean="0">
                <a:latin typeface="Comic Sans MS" pitchFamily="66" charset="0"/>
              </a:rPr>
              <a:t> muscles for coordination of head and eye movements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609600"/>
            <a:ext cx="42672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After emerging from Red Nucleus in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midbraln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fibers decussate at same level of red nucleus </a:t>
            </a: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3429000"/>
            <a:ext cx="41910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 spinal cord tract occupies the lat. white column , &amp; fibers synapse on the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contralateral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AHCs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2132856"/>
            <a:ext cx="43559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Descend with the lateral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tract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5541" name="Line 10"/>
          <p:cNvSpPr>
            <a:spLocks noChangeShapeType="1"/>
          </p:cNvSpPr>
          <p:nvPr/>
        </p:nvSpPr>
        <p:spPr bwMode="auto">
          <a:xfrm>
            <a:off x="2051720" y="2780928"/>
            <a:ext cx="0" cy="576064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762000" y="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Rubrospinal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Tracts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2123728" y="1556792"/>
            <a:ext cx="0" cy="559296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5544" name="Picture 10" descr="C:\Users\user\Desktop\Physiology of Motor Tracts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75EAC-CF3A-445C-ACE1-FC58801CA1C1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132643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Objectives of Lecture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Physiology of motor tracts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the end of this lecture the student should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(A) Appreciate what is upper motor neuron and lower motor neuron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(B) The main differences between the pyramidal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extrapyramidal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systems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(C) explain the origin , course and functions of the following motor tracts 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corticospinal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tectospinal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rubrospinal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(4)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vestibulospinal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(5)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reticulospinaql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(6)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olivospinal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86E7-1AFD-4D21-8484-496B3DF3E73D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195" name="Picture 4" descr="C:\Users\user\Desktop\Physiology of Motor Tracts\New Folder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77152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00192" y="0"/>
            <a:ext cx="28438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Summary of motor Tracts</a:t>
            </a:r>
            <a:endParaRPr lang="ar-SA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D8645-810E-4D05-B4C3-20132D32E687}" type="slidenum">
              <a:rPr lang="ar-SA" smtClean="0"/>
              <a:pPr>
                <a:defRPr/>
              </a:pPr>
              <a:t>21</a:t>
            </a:fld>
            <a:endParaRPr lang="en-US" smtClean="0"/>
          </a:p>
        </p:txBody>
      </p:sp>
      <p:pic>
        <p:nvPicPr>
          <p:cNvPr id="66563" name="Picture 6" descr="Copy of New Picture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10"/>
          <p:cNvSpPr>
            <a:spLocks noChangeArrowheads="1"/>
          </p:cNvSpPr>
          <p:nvPr/>
        </p:nvSpPr>
        <p:spPr bwMode="auto">
          <a:xfrm>
            <a:off x="6227763" y="83661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65" name="TextBox 12"/>
          <p:cNvSpPr txBox="1">
            <a:spLocks noChangeArrowheads="1"/>
          </p:cNvSpPr>
          <p:nvPr/>
        </p:nvSpPr>
        <p:spPr bwMode="auto">
          <a:xfrm>
            <a:off x="0" y="549275"/>
            <a:ext cx="400050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Red nucleus is connected by fibers with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cerebral cortex ( e BG) &amp; cerebellum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Fibers are inhibitory to AHCs controlling extensor muscles ( &amp; excitatory to the antagonist flexor muscles + do not forget reciprocal inhibition property also comes into play here )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&amp;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distributed, similar to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fibers 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which are largely excitatory ) , to distal limb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motoneurons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that control skilled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9600" dirty="0" smtClean="0"/>
              <a:t>Thank you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04118-4764-4998-93BD-6A2108B19D38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419E-157E-47FB-8934-5134A9DD11ED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520" y="0"/>
            <a:ext cx="8892480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For performance of voluntary movements two levels of neurons are essential</a:t>
            </a:r>
            <a:r>
              <a:rPr lang="ar-SA" sz="2000" b="1" dirty="0" smtClean="0">
                <a:latin typeface="Comic Sans MS" pitchFamily="66" charset="0"/>
              </a:rPr>
              <a:t>:</a:t>
            </a:r>
            <a:endParaRPr lang="en-US" sz="2000" u="sng" dirty="0" smtClean="0">
              <a:latin typeface="Comic Sans MS" pitchFamily="66" charset="0"/>
            </a:endParaRPr>
          </a:p>
          <a:p>
            <a:pPr algn="l" rtl="0"/>
            <a:r>
              <a:rPr lang="ar-SA" sz="2000" u="sng" dirty="0" smtClean="0">
                <a:latin typeface="Comic Sans MS" pitchFamily="66" charset="0"/>
              </a:rPr>
              <a:t>- </a:t>
            </a:r>
            <a:r>
              <a:rPr lang="en-US" sz="2000" u="sng" dirty="0" smtClean="0">
                <a:latin typeface="Comic Sans MS" pitchFamily="66" charset="0"/>
              </a:rPr>
              <a:t>Upper motor neurons (UMN)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These are the cortical &amp; brainstem neurons which send motor signals through the pyramidal and </a:t>
            </a:r>
            <a:r>
              <a:rPr lang="en-US" sz="2000" dirty="0" err="1" smtClean="0">
                <a:latin typeface="Comic Sans MS" pitchFamily="66" charset="0"/>
              </a:rPr>
              <a:t>extrapyramidal</a:t>
            </a:r>
            <a:r>
              <a:rPr lang="en-US" sz="2000" dirty="0" smtClean="0">
                <a:latin typeface="Comic Sans MS" pitchFamily="66" charset="0"/>
              </a:rPr>
              <a:t> tracts to the cranial and spinal motor nuclei</a:t>
            </a:r>
            <a:r>
              <a:rPr lang="ar-SA" sz="2000" dirty="0" smtClean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pPr algn="l" rtl="0"/>
            <a:r>
              <a:rPr lang="ar-SA" sz="2000" dirty="0" smtClean="0">
                <a:latin typeface="Comic Sans MS" pitchFamily="66" charset="0"/>
              </a:rPr>
              <a:t>- </a:t>
            </a:r>
            <a:r>
              <a:rPr lang="en-US" sz="2000" u="sng" dirty="0" smtClean="0">
                <a:latin typeface="Comic Sans MS" pitchFamily="66" charset="0"/>
              </a:rPr>
              <a:t>Lower motor neurons: (LMN)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These are the neurons of the motor nuclei of the cranial nerves and anterior motor neurons in the spinal cord, their axons, and the muscles innervated by them</a:t>
            </a:r>
            <a:r>
              <a:rPr lang="ar-SA" sz="2000" dirty="0" smtClean="0">
                <a:latin typeface="Comic Sans MS" pitchFamily="66" charset="0"/>
              </a:rPr>
              <a:t>.</a:t>
            </a:r>
            <a:endParaRPr lang="en-US" sz="2000" b="1" u="sng" dirty="0" smtClean="0">
              <a:latin typeface="Comic Sans MS" pitchFamily="66" charset="0"/>
            </a:endParaRPr>
          </a:p>
          <a:p>
            <a:pPr algn="ctr" rtl="0"/>
            <a:r>
              <a:rPr lang="en-US" sz="2000" b="1" u="sng" dirty="0" smtClean="0">
                <a:latin typeface="Comic Sans MS" pitchFamily="66" charset="0"/>
              </a:rPr>
              <a:t>Motor Cortex ( Cortical Motor Areas)</a:t>
            </a: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 motor cortex lies anterior to the central </a:t>
            </a:r>
            <a:r>
              <a:rPr lang="en-US" sz="2000" dirty="0" err="1" smtClean="0">
                <a:latin typeface="Comic Sans MS" pitchFamily="66" charset="0"/>
              </a:rPr>
              <a:t>sulcus</a:t>
            </a:r>
            <a:r>
              <a:rPr lang="en-US" sz="2000" dirty="0" smtClean="0">
                <a:latin typeface="Comic Sans MS" pitchFamily="66" charset="0"/>
              </a:rPr>
              <a:t> and occupies the posterior third of the frontal lobe. Motor signals from the motor cortex are sent through pyramidal and </a:t>
            </a:r>
            <a:r>
              <a:rPr lang="en-US" sz="2000" dirty="0" err="1" smtClean="0">
                <a:latin typeface="Comic Sans MS" pitchFamily="66" charset="0"/>
              </a:rPr>
              <a:t>extrapyramidal</a:t>
            </a:r>
            <a:r>
              <a:rPr lang="en-US" sz="2000" dirty="0" smtClean="0">
                <a:latin typeface="Comic Sans MS" pitchFamily="66" charset="0"/>
              </a:rPr>
              <a:t> tracts to terminate on motor neurons in the spinal cord and brain stem</a:t>
            </a:r>
            <a:r>
              <a:rPr lang="ar-SA" sz="2000" dirty="0" smtClean="0">
                <a:latin typeface="Comic Sans MS" pitchFamily="66" charset="0"/>
              </a:rPr>
              <a:t>. 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ar-SA" sz="2000" dirty="0" smtClean="0"/>
              <a:t> </a:t>
            </a: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The activity of the lower motor neuron (LMN, spinal or cranial) is influenced by 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(1) Upper Motor Neurons (UMNs ) coming from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supraspinal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centers via ) via descending motor tracts 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(2)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Interneurons</a:t>
            </a: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(3) Afferent (sensory nerves ) .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5438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Functions of the two UMN systems 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Comic Sans MS" pitchFamily="66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hlink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500062" y="785813"/>
            <a:ext cx="8643938" cy="60721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Pyramidal system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Initiates &amp;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controls  voluntary , fine , discrete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دقيق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,  skilled ( manipulative ) movements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This type of movement is carried mainly by the distal limb muscles 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Output goes to the brain stem nuclei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corticobulbar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tracts ) &amp; spinal cord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corticospinal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tracts ).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fibres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 comparatively slow conducting , because at least half of the pyramidal tract fibers are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unmyelinated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Extrapyramidal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system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 (1) sets the postural background needed for performance of  skilled movements and,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 (2) controls subconscious  gross movements.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Impulses along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extrapyramidal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tracts reach the muscles much faster than impulses passing along the pyramidal tracts 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A9071CD3-904E-4892-AAA6-AE5355A5C898}" type="slidenum">
              <a:rPr lang="ar-SA"/>
              <a:pPr algn="ctr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ctrTitle"/>
          </p:nvPr>
        </p:nvSpPr>
        <p:spPr>
          <a:xfrm>
            <a:off x="500063" y="1357313"/>
            <a:ext cx="8172450" cy="3429000"/>
          </a:xfrm>
        </p:spPr>
        <p:txBody>
          <a:bodyPr/>
          <a:lstStyle/>
          <a:p>
            <a:r>
              <a:rPr lang="en-US" sz="8000" smtClean="0">
                <a:latin typeface="Comic Sans MS" pitchFamily="66" charset="0"/>
              </a:rPr>
              <a:t>Pyramidal Tracts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AE318-3B42-43C4-ABF4-2DD60A7F48E7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45F067-A7B1-4170-A2F6-B26D727B48EB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69532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400" dirty="0" smtClean="0">
                <a:latin typeface="Arial" charset="0"/>
              </a:rPr>
              <a:t>Areas Contributing Pyramidal ( </a:t>
            </a:r>
            <a:r>
              <a:rPr lang="en-US" sz="2400" dirty="0" err="1" smtClean="0">
                <a:latin typeface="Arial" charset="0"/>
              </a:rPr>
              <a:t>Corticospinal</a:t>
            </a:r>
            <a:r>
              <a:rPr lang="en-US" sz="2400" dirty="0" smtClean="0">
                <a:latin typeface="Arial" charset="0"/>
              </a:rPr>
              <a:t> ) Fibers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714375"/>
            <a:ext cx="8320087" cy="61436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1) The primary motor area ( M1 . Motor area 4)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ccupies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contains large , highly excitable Betz cells.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MI of one side controls skeletal muscles of the opposite side of the body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(2) The Supplementary Motor Area ( SMA,M2)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Lies in front of area 4 and above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pre­motor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area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planning and programming motor sequences ( sequence of movements)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(3)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Area ( M3)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task.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(4)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Pareital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lobe :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The Parietal lobe contributes about 40% of the fibers that run in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pyramidal tracts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effectLst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latin typeface="+mj-lt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hlink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31988" y="1514475"/>
            <a:ext cx="5624512" cy="3605213"/>
            <a:chOff x="1217" y="954"/>
            <a:chExt cx="3543" cy="2271"/>
          </a:xfrm>
        </p:grpSpPr>
        <p:sp>
          <p:nvSpPr>
            <p:cNvPr id="11284" name="Oval 3"/>
            <p:cNvSpPr>
              <a:spLocks noChangeArrowheads="1"/>
            </p:cNvSpPr>
            <p:nvPr/>
          </p:nvSpPr>
          <p:spPr bwMode="auto">
            <a:xfrm>
              <a:off x="1217" y="954"/>
              <a:ext cx="3459" cy="1943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 dirty="0"/>
            </a:p>
          </p:txBody>
        </p:sp>
        <p:sp>
          <p:nvSpPr>
            <p:cNvPr id="11285" name="Oval 4"/>
            <p:cNvSpPr>
              <a:spLocks noChangeArrowheads="1"/>
            </p:cNvSpPr>
            <p:nvPr/>
          </p:nvSpPr>
          <p:spPr bwMode="auto">
            <a:xfrm rot="20700000" flipH="1">
              <a:off x="2077" y="1719"/>
              <a:ext cx="2683" cy="1506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86" name="Freeform 5"/>
            <p:cNvSpPr>
              <a:spLocks/>
            </p:cNvSpPr>
            <p:nvPr/>
          </p:nvSpPr>
          <p:spPr bwMode="auto">
            <a:xfrm>
              <a:off x="2071" y="2142"/>
              <a:ext cx="1465" cy="667"/>
            </a:xfrm>
            <a:custGeom>
              <a:avLst/>
              <a:gdLst>
                <a:gd name="T0" fmla="*/ 0 w 1465"/>
                <a:gd name="T1" fmla="*/ 666 h 667"/>
                <a:gd name="T2" fmla="*/ 24 w 1465"/>
                <a:gd name="T3" fmla="*/ 628 h 667"/>
                <a:gd name="T4" fmla="*/ 36 w 1465"/>
                <a:gd name="T5" fmla="*/ 596 h 667"/>
                <a:gd name="T6" fmla="*/ 47 w 1465"/>
                <a:gd name="T7" fmla="*/ 562 h 667"/>
                <a:gd name="T8" fmla="*/ 59 w 1465"/>
                <a:gd name="T9" fmla="*/ 530 h 667"/>
                <a:gd name="T10" fmla="*/ 91 w 1465"/>
                <a:gd name="T11" fmla="*/ 507 h 667"/>
                <a:gd name="T12" fmla="*/ 114 w 1465"/>
                <a:gd name="T13" fmla="*/ 475 h 667"/>
                <a:gd name="T14" fmla="*/ 134 w 1465"/>
                <a:gd name="T15" fmla="*/ 440 h 667"/>
                <a:gd name="T16" fmla="*/ 157 w 1465"/>
                <a:gd name="T17" fmla="*/ 397 h 667"/>
                <a:gd name="T18" fmla="*/ 235 w 1465"/>
                <a:gd name="T19" fmla="*/ 376 h 667"/>
                <a:gd name="T20" fmla="*/ 279 w 1465"/>
                <a:gd name="T21" fmla="*/ 309 h 667"/>
                <a:gd name="T22" fmla="*/ 299 w 1465"/>
                <a:gd name="T23" fmla="*/ 276 h 667"/>
                <a:gd name="T24" fmla="*/ 333 w 1465"/>
                <a:gd name="T25" fmla="*/ 266 h 667"/>
                <a:gd name="T26" fmla="*/ 365 w 1465"/>
                <a:gd name="T27" fmla="*/ 255 h 667"/>
                <a:gd name="T28" fmla="*/ 409 w 1465"/>
                <a:gd name="T29" fmla="*/ 231 h 667"/>
                <a:gd name="T30" fmla="*/ 443 w 1465"/>
                <a:gd name="T31" fmla="*/ 231 h 667"/>
                <a:gd name="T32" fmla="*/ 475 w 1465"/>
                <a:gd name="T33" fmla="*/ 211 h 667"/>
                <a:gd name="T34" fmla="*/ 510 w 1465"/>
                <a:gd name="T35" fmla="*/ 211 h 667"/>
                <a:gd name="T36" fmla="*/ 541 w 1465"/>
                <a:gd name="T37" fmla="*/ 199 h 667"/>
                <a:gd name="T38" fmla="*/ 651 w 1465"/>
                <a:gd name="T39" fmla="*/ 166 h 667"/>
                <a:gd name="T40" fmla="*/ 683 w 1465"/>
                <a:gd name="T41" fmla="*/ 166 h 667"/>
                <a:gd name="T42" fmla="*/ 773 w 1465"/>
                <a:gd name="T43" fmla="*/ 166 h 667"/>
                <a:gd name="T44" fmla="*/ 805 w 1465"/>
                <a:gd name="T45" fmla="*/ 166 h 667"/>
                <a:gd name="T46" fmla="*/ 839 w 1465"/>
                <a:gd name="T47" fmla="*/ 145 h 667"/>
                <a:gd name="T48" fmla="*/ 871 w 1465"/>
                <a:gd name="T49" fmla="*/ 133 h 667"/>
                <a:gd name="T50" fmla="*/ 915 w 1465"/>
                <a:gd name="T51" fmla="*/ 110 h 667"/>
                <a:gd name="T52" fmla="*/ 949 w 1465"/>
                <a:gd name="T53" fmla="*/ 89 h 667"/>
                <a:gd name="T54" fmla="*/ 981 w 1465"/>
                <a:gd name="T55" fmla="*/ 78 h 667"/>
                <a:gd name="T56" fmla="*/ 1025 w 1465"/>
                <a:gd name="T57" fmla="*/ 67 h 667"/>
                <a:gd name="T58" fmla="*/ 1059 w 1465"/>
                <a:gd name="T59" fmla="*/ 55 h 667"/>
                <a:gd name="T60" fmla="*/ 1091 w 1465"/>
                <a:gd name="T61" fmla="*/ 55 h 667"/>
                <a:gd name="T62" fmla="*/ 1178 w 1465"/>
                <a:gd name="T63" fmla="*/ 55 h 667"/>
                <a:gd name="T64" fmla="*/ 1212 w 1465"/>
                <a:gd name="T65" fmla="*/ 46 h 667"/>
                <a:gd name="T66" fmla="*/ 1288 w 1465"/>
                <a:gd name="T67" fmla="*/ 34 h 667"/>
                <a:gd name="T68" fmla="*/ 1377 w 1465"/>
                <a:gd name="T69" fmla="*/ 23 h 667"/>
                <a:gd name="T70" fmla="*/ 1464 w 1465"/>
                <a:gd name="T71" fmla="*/ 0 h 6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5"/>
                <a:gd name="T109" fmla="*/ 0 h 667"/>
                <a:gd name="T110" fmla="*/ 1465 w 1465"/>
                <a:gd name="T111" fmla="*/ 667 h 6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5" h="667">
                  <a:moveTo>
                    <a:pt x="0" y="666"/>
                  </a:moveTo>
                  <a:lnTo>
                    <a:pt x="24" y="628"/>
                  </a:lnTo>
                  <a:lnTo>
                    <a:pt x="36" y="596"/>
                  </a:lnTo>
                  <a:lnTo>
                    <a:pt x="47" y="562"/>
                  </a:lnTo>
                  <a:lnTo>
                    <a:pt x="59" y="530"/>
                  </a:lnTo>
                  <a:lnTo>
                    <a:pt x="91" y="507"/>
                  </a:lnTo>
                  <a:lnTo>
                    <a:pt x="114" y="475"/>
                  </a:lnTo>
                  <a:lnTo>
                    <a:pt x="134" y="440"/>
                  </a:lnTo>
                  <a:lnTo>
                    <a:pt x="157" y="397"/>
                  </a:lnTo>
                  <a:lnTo>
                    <a:pt x="235" y="376"/>
                  </a:lnTo>
                  <a:lnTo>
                    <a:pt x="279" y="309"/>
                  </a:lnTo>
                  <a:lnTo>
                    <a:pt x="299" y="276"/>
                  </a:lnTo>
                  <a:lnTo>
                    <a:pt x="333" y="266"/>
                  </a:lnTo>
                  <a:lnTo>
                    <a:pt x="365" y="255"/>
                  </a:lnTo>
                  <a:lnTo>
                    <a:pt x="409" y="231"/>
                  </a:lnTo>
                  <a:lnTo>
                    <a:pt x="443" y="231"/>
                  </a:lnTo>
                  <a:lnTo>
                    <a:pt x="475" y="211"/>
                  </a:lnTo>
                  <a:lnTo>
                    <a:pt x="510" y="211"/>
                  </a:lnTo>
                  <a:lnTo>
                    <a:pt x="541" y="199"/>
                  </a:lnTo>
                  <a:lnTo>
                    <a:pt x="651" y="166"/>
                  </a:lnTo>
                  <a:lnTo>
                    <a:pt x="683" y="166"/>
                  </a:lnTo>
                  <a:lnTo>
                    <a:pt x="773" y="166"/>
                  </a:lnTo>
                  <a:lnTo>
                    <a:pt x="805" y="166"/>
                  </a:lnTo>
                  <a:lnTo>
                    <a:pt x="839" y="145"/>
                  </a:lnTo>
                  <a:lnTo>
                    <a:pt x="871" y="133"/>
                  </a:lnTo>
                  <a:lnTo>
                    <a:pt x="915" y="110"/>
                  </a:lnTo>
                  <a:lnTo>
                    <a:pt x="949" y="89"/>
                  </a:lnTo>
                  <a:lnTo>
                    <a:pt x="981" y="78"/>
                  </a:lnTo>
                  <a:lnTo>
                    <a:pt x="1025" y="67"/>
                  </a:lnTo>
                  <a:lnTo>
                    <a:pt x="1059" y="55"/>
                  </a:lnTo>
                  <a:lnTo>
                    <a:pt x="1091" y="55"/>
                  </a:lnTo>
                  <a:lnTo>
                    <a:pt x="1178" y="55"/>
                  </a:lnTo>
                  <a:lnTo>
                    <a:pt x="1212" y="46"/>
                  </a:lnTo>
                  <a:lnTo>
                    <a:pt x="1288" y="34"/>
                  </a:lnTo>
                  <a:lnTo>
                    <a:pt x="1377" y="23"/>
                  </a:lnTo>
                  <a:lnTo>
                    <a:pt x="1464" y="0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287" name="Freeform 6"/>
            <p:cNvSpPr>
              <a:spLocks/>
            </p:cNvSpPr>
            <p:nvPr/>
          </p:nvSpPr>
          <p:spPr bwMode="auto">
            <a:xfrm>
              <a:off x="2914" y="969"/>
              <a:ext cx="221" cy="1297"/>
            </a:xfrm>
            <a:custGeom>
              <a:avLst/>
              <a:gdLst>
                <a:gd name="T0" fmla="*/ 212 w 221"/>
                <a:gd name="T1" fmla="*/ 0 h 1297"/>
                <a:gd name="T2" fmla="*/ 212 w 221"/>
                <a:gd name="T3" fmla="*/ 25 h 1297"/>
                <a:gd name="T4" fmla="*/ 212 w 221"/>
                <a:gd name="T5" fmla="*/ 50 h 1297"/>
                <a:gd name="T6" fmla="*/ 212 w 221"/>
                <a:gd name="T7" fmla="*/ 82 h 1297"/>
                <a:gd name="T8" fmla="*/ 212 w 221"/>
                <a:gd name="T9" fmla="*/ 107 h 1297"/>
                <a:gd name="T10" fmla="*/ 220 w 221"/>
                <a:gd name="T11" fmla="*/ 132 h 1297"/>
                <a:gd name="T12" fmla="*/ 220 w 221"/>
                <a:gd name="T13" fmla="*/ 157 h 1297"/>
                <a:gd name="T14" fmla="*/ 212 w 221"/>
                <a:gd name="T15" fmla="*/ 182 h 1297"/>
                <a:gd name="T16" fmla="*/ 212 w 221"/>
                <a:gd name="T17" fmla="*/ 206 h 1297"/>
                <a:gd name="T18" fmla="*/ 159 w 221"/>
                <a:gd name="T19" fmla="*/ 272 h 1297"/>
                <a:gd name="T20" fmla="*/ 150 w 221"/>
                <a:gd name="T21" fmla="*/ 297 h 1297"/>
                <a:gd name="T22" fmla="*/ 150 w 221"/>
                <a:gd name="T23" fmla="*/ 322 h 1297"/>
                <a:gd name="T24" fmla="*/ 150 w 221"/>
                <a:gd name="T25" fmla="*/ 355 h 1297"/>
                <a:gd name="T26" fmla="*/ 150 w 221"/>
                <a:gd name="T27" fmla="*/ 380 h 1297"/>
                <a:gd name="T28" fmla="*/ 150 w 221"/>
                <a:gd name="T29" fmla="*/ 404 h 1297"/>
                <a:gd name="T30" fmla="*/ 150 w 221"/>
                <a:gd name="T31" fmla="*/ 429 h 1297"/>
                <a:gd name="T32" fmla="*/ 150 w 221"/>
                <a:gd name="T33" fmla="*/ 454 h 1297"/>
                <a:gd name="T34" fmla="*/ 150 w 221"/>
                <a:gd name="T35" fmla="*/ 479 h 1297"/>
                <a:gd name="T36" fmla="*/ 132 w 221"/>
                <a:gd name="T37" fmla="*/ 504 h 1297"/>
                <a:gd name="T38" fmla="*/ 132 w 221"/>
                <a:gd name="T39" fmla="*/ 536 h 1297"/>
                <a:gd name="T40" fmla="*/ 115 w 221"/>
                <a:gd name="T41" fmla="*/ 561 h 1297"/>
                <a:gd name="T42" fmla="*/ 88 w 221"/>
                <a:gd name="T43" fmla="*/ 594 h 1297"/>
                <a:gd name="T44" fmla="*/ 79 w 221"/>
                <a:gd name="T45" fmla="*/ 627 h 1297"/>
                <a:gd name="T46" fmla="*/ 71 w 221"/>
                <a:gd name="T47" fmla="*/ 652 h 1297"/>
                <a:gd name="T48" fmla="*/ 62 w 221"/>
                <a:gd name="T49" fmla="*/ 677 h 1297"/>
                <a:gd name="T50" fmla="*/ 62 w 221"/>
                <a:gd name="T51" fmla="*/ 702 h 1297"/>
                <a:gd name="T52" fmla="*/ 53 w 221"/>
                <a:gd name="T53" fmla="*/ 726 h 1297"/>
                <a:gd name="T54" fmla="*/ 35 w 221"/>
                <a:gd name="T55" fmla="*/ 751 h 1297"/>
                <a:gd name="T56" fmla="*/ 26 w 221"/>
                <a:gd name="T57" fmla="*/ 776 h 1297"/>
                <a:gd name="T58" fmla="*/ 26 w 221"/>
                <a:gd name="T59" fmla="*/ 809 h 1297"/>
                <a:gd name="T60" fmla="*/ 26 w 221"/>
                <a:gd name="T61" fmla="*/ 834 h 1297"/>
                <a:gd name="T62" fmla="*/ 26 w 221"/>
                <a:gd name="T63" fmla="*/ 858 h 1297"/>
                <a:gd name="T64" fmla="*/ 26 w 221"/>
                <a:gd name="T65" fmla="*/ 883 h 1297"/>
                <a:gd name="T66" fmla="*/ 9 w 221"/>
                <a:gd name="T67" fmla="*/ 908 h 1297"/>
                <a:gd name="T68" fmla="*/ 0 w 221"/>
                <a:gd name="T69" fmla="*/ 933 h 1297"/>
                <a:gd name="T70" fmla="*/ 0 w 221"/>
                <a:gd name="T71" fmla="*/ 958 h 1297"/>
                <a:gd name="T72" fmla="*/ 0 w 221"/>
                <a:gd name="T73" fmla="*/ 990 h 1297"/>
                <a:gd name="T74" fmla="*/ 0 w 221"/>
                <a:gd name="T75" fmla="*/ 1015 h 1297"/>
                <a:gd name="T76" fmla="*/ 0 w 221"/>
                <a:gd name="T77" fmla="*/ 1040 h 1297"/>
                <a:gd name="T78" fmla="*/ 0 w 221"/>
                <a:gd name="T79" fmla="*/ 1065 h 1297"/>
                <a:gd name="T80" fmla="*/ 0 w 221"/>
                <a:gd name="T81" fmla="*/ 1090 h 1297"/>
                <a:gd name="T82" fmla="*/ 0 w 221"/>
                <a:gd name="T83" fmla="*/ 1114 h 1297"/>
                <a:gd name="T84" fmla="*/ 0 w 221"/>
                <a:gd name="T85" fmla="*/ 1139 h 1297"/>
                <a:gd name="T86" fmla="*/ 0 w 221"/>
                <a:gd name="T87" fmla="*/ 1172 h 1297"/>
                <a:gd name="T88" fmla="*/ 9 w 221"/>
                <a:gd name="T89" fmla="*/ 1197 h 1297"/>
                <a:gd name="T90" fmla="*/ 9 w 221"/>
                <a:gd name="T91" fmla="*/ 1222 h 1297"/>
                <a:gd name="T92" fmla="*/ 9 w 221"/>
                <a:gd name="T93" fmla="*/ 1246 h 1297"/>
                <a:gd name="T94" fmla="*/ 9 w 221"/>
                <a:gd name="T95" fmla="*/ 1271 h 1297"/>
                <a:gd name="T96" fmla="*/ 9 w 221"/>
                <a:gd name="T97" fmla="*/ 1296 h 1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1297"/>
                <a:gd name="T149" fmla="*/ 221 w 221"/>
                <a:gd name="T150" fmla="*/ 1297 h 1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1297">
                  <a:moveTo>
                    <a:pt x="212" y="0"/>
                  </a:moveTo>
                  <a:lnTo>
                    <a:pt x="212" y="25"/>
                  </a:lnTo>
                  <a:lnTo>
                    <a:pt x="212" y="50"/>
                  </a:lnTo>
                  <a:lnTo>
                    <a:pt x="212" y="82"/>
                  </a:lnTo>
                  <a:lnTo>
                    <a:pt x="212" y="107"/>
                  </a:lnTo>
                  <a:lnTo>
                    <a:pt x="220" y="132"/>
                  </a:lnTo>
                  <a:lnTo>
                    <a:pt x="220" y="157"/>
                  </a:lnTo>
                  <a:lnTo>
                    <a:pt x="212" y="182"/>
                  </a:lnTo>
                  <a:lnTo>
                    <a:pt x="212" y="206"/>
                  </a:lnTo>
                  <a:lnTo>
                    <a:pt x="159" y="272"/>
                  </a:lnTo>
                  <a:lnTo>
                    <a:pt x="150" y="297"/>
                  </a:lnTo>
                  <a:lnTo>
                    <a:pt x="150" y="322"/>
                  </a:lnTo>
                  <a:lnTo>
                    <a:pt x="150" y="355"/>
                  </a:lnTo>
                  <a:lnTo>
                    <a:pt x="150" y="380"/>
                  </a:lnTo>
                  <a:lnTo>
                    <a:pt x="150" y="404"/>
                  </a:lnTo>
                  <a:lnTo>
                    <a:pt x="150" y="429"/>
                  </a:lnTo>
                  <a:lnTo>
                    <a:pt x="150" y="454"/>
                  </a:lnTo>
                  <a:lnTo>
                    <a:pt x="150" y="479"/>
                  </a:lnTo>
                  <a:lnTo>
                    <a:pt x="132" y="504"/>
                  </a:lnTo>
                  <a:lnTo>
                    <a:pt x="132" y="536"/>
                  </a:lnTo>
                  <a:lnTo>
                    <a:pt x="115" y="561"/>
                  </a:lnTo>
                  <a:lnTo>
                    <a:pt x="88" y="594"/>
                  </a:lnTo>
                  <a:lnTo>
                    <a:pt x="79" y="627"/>
                  </a:lnTo>
                  <a:lnTo>
                    <a:pt x="71" y="652"/>
                  </a:lnTo>
                  <a:lnTo>
                    <a:pt x="62" y="677"/>
                  </a:lnTo>
                  <a:lnTo>
                    <a:pt x="62" y="702"/>
                  </a:lnTo>
                  <a:lnTo>
                    <a:pt x="53" y="726"/>
                  </a:lnTo>
                  <a:lnTo>
                    <a:pt x="35" y="751"/>
                  </a:lnTo>
                  <a:lnTo>
                    <a:pt x="26" y="776"/>
                  </a:lnTo>
                  <a:lnTo>
                    <a:pt x="26" y="809"/>
                  </a:lnTo>
                  <a:lnTo>
                    <a:pt x="26" y="834"/>
                  </a:lnTo>
                  <a:lnTo>
                    <a:pt x="26" y="858"/>
                  </a:lnTo>
                  <a:lnTo>
                    <a:pt x="26" y="883"/>
                  </a:lnTo>
                  <a:lnTo>
                    <a:pt x="9" y="908"/>
                  </a:lnTo>
                  <a:lnTo>
                    <a:pt x="0" y="933"/>
                  </a:lnTo>
                  <a:lnTo>
                    <a:pt x="0" y="958"/>
                  </a:lnTo>
                  <a:lnTo>
                    <a:pt x="0" y="990"/>
                  </a:lnTo>
                  <a:lnTo>
                    <a:pt x="0" y="1015"/>
                  </a:lnTo>
                  <a:lnTo>
                    <a:pt x="0" y="1040"/>
                  </a:lnTo>
                  <a:lnTo>
                    <a:pt x="0" y="1065"/>
                  </a:lnTo>
                  <a:lnTo>
                    <a:pt x="0" y="1090"/>
                  </a:lnTo>
                  <a:lnTo>
                    <a:pt x="0" y="1114"/>
                  </a:lnTo>
                  <a:lnTo>
                    <a:pt x="0" y="1139"/>
                  </a:lnTo>
                  <a:lnTo>
                    <a:pt x="0" y="1172"/>
                  </a:lnTo>
                  <a:lnTo>
                    <a:pt x="9" y="1197"/>
                  </a:lnTo>
                  <a:lnTo>
                    <a:pt x="9" y="1222"/>
                  </a:lnTo>
                  <a:lnTo>
                    <a:pt x="9" y="1246"/>
                  </a:lnTo>
                  <a:lnTo>
                    <a:pt x="9" y="1271"/>
                  </a:lnTo>
                  <a:lnTo>
                    <a:pt x="9" y="1296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6916738" y="53975"/>
            <a:ext cx="13017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68" name="Freeform 8"/>
          <p:cNvSpPr>
            <a:spLocks/>
          </p:cNvSpPr>
          <p:nvPr/>
        </p:nvSpPr>
        <p:spPr bwMode="auto">
          <a:xfrm>
            <a:off x="3992563" y="1555750"/>
            <a:ext cx="282575" cy="2209800"/>
          </a:xfrm>
          <a:custGeom>
            <a:avLst/>
            <a:gdLst>
              <a:gd name="T0" fmla="*/ 2147483647 w 178"/>
              <a:gd name="T1" fmla="*/ 0 h 1392"/>
              <a:gd name="T2" fmla="*/ 2147483647 w 178"/>
              <a:gd name="T3" fmla="*/ 2147483647 h 1392"/>
              <a:gd name="T4" fmla="*/ 2147483647 w 178"/>
              <a:gd name="T5" fmla="*/ 2147483647 h 1392"/>
              <a:gd name="T6" fmla="*/ 2147483647 w 178"/>
              <a:gd name="T7" fmla="*/ 2147483647 h 1392"/>
              <a:gd name="T8" fmla="*/ 2147483647 w 178"/>
              <a:gd name="T9" fmla="*/ 2147483647 h 1392"/>
              <a:gd name="T10" fmla="*/ 2147483647 w 178"/>
              <a:gd name="T11" fmla="*/ 2147483647 h 1392"/>
              <a:gd name="T12" fmla="*/ 2147483647 w 178"/>
              <a:gd name="T13" fmla="*/ 2147483647 h 1392"/>
              <a:gd name="T14" fmla="*/ 2147483647 w 178"/>
              <a:gd name="T15" fmla="*/ 2147483647 h 1392"/>
              <a:gd name="T16" fmla="*/ 2147483647 w 178"/>
              <a:gd name="T17" fmla="*/ 2147483647 h 1392"/>
              <a:gd name="T18" fmla="*/ 2147483647 w 178"/>
              <a:gd name="T19" fmla="*/ 2147483647 h 1392"/>
              <a:gd name="T20" fmla="*/ 2147483647 w 178"/>
              <a:gd name="T21" fmla="*/ 2147483647 h 1392"/>
              <a:gd name="T22" fmla="*/ 0 w 178"/>
              <a:gd name="T23" fmla="*/ 2147483647 h 1392"/>
              <a:gd name="T24" fmla="*/ 0 w 178"/>
              <a:gd name="T25" fmla="*/ 2147483647 h 1392"/>
              <a:gd name="T26" fmla="*/ 0 w 178"/>
              <a:gd name="T27" fmla="*/ 2147483647 h 1392"/>
              <a:gd name="T28" fmla="*/ 2147483647 w 178"/>
              <a:gd name="T29" fmla="*/ 2147483647 h 1392"/>
              <a:gd name="T30" fmla="*/ 2147483647 w 178"/>
              <a:gd name="T31" fmla="*/ 2147483647 h 1392"/>
              <a:gd name="T32" fmla="*/ 2147483647 w 178"/>
              <a:gd name="T33" fmla="*/ 2147483647 h 1392"/>
              <a:gd name="T34" fmla="*/ 2147483647 w 178"/>
              <a:gd name="T35" fmla="*/ 2147483647 h 1392"/>
              <a:gd name="T36" fmla="*/ 2147483647 w 178"/>
              <a:gd name="T37" fmla="*/ 2147483647 h 1392"/>
              <a:gd name="T38" fmla="*/ 2147483647 w 178"/>
              <a:gd name="T39" fmla="*/ 2147483647 h 1392"/>
              <a:gd name="T40" fmla="*/ 2147483647 w 178"/>
              <a:gd name="T41" fmla="*/ 2147483647 h 1392"/>
              <a:gd name="T42" fmla="*/ 2147483647 w 178"/>
              <a:gd name="T43" fmla="*/ 2147483647 h 1392"/>
              <a:gd name="T44" fmla="*/ 2147483647 w 178"/>
              <a:gd name="T45" fmla="*/ 2147483647 h 1392"/>
              <a:gd name="T46" fmla="*/ 2147483647 w 178"/>
              <a:gd name="T47" fmla="*/ 2147483647 h 1392"/>
              <a:gd name="T48" fmla="*/ 2147483647 w 178"/>
              <a:gd name="T49" fmla="*/ 2147483647 h 1392"/>
              <a:gd name="T50" fmla="*/ 2147483647 w 178"/>
              <a:gd name="T51" fmla="*/ 2147483647 h 1392"/>
              <a:gd name="T52" fmla="*/ 2147483647 w 178"/>
              <a:gd name="T53" fmla="*/ 2147483647 h 1392"/>
              <a:gd name="T54" fmla="*/ 2147483647 w 178"/>
              <a:gd name="T55" fmla="*/ 2147483647 h 1392"/>
              <a:gd name="T56" fmla="*/ 2147483647 w 178"/>
              <a:gd name="T57" fmla="*/ 2147483647 h 1392"/>
              <a:gd name="T58" fmla="*/ 2147483647 w 178"/>
              <a:gd name="T59" fmla="*/ 2147483647 h 1392"/>
              <a:gd name="T60" fmla="*/ 2147483647 w 178"/>
              <a:gd name="T61" fmla="*/ 2147483647 h 1392"/>
              <a:gd name="T62" fmla="*/ 2147483647 w 178"/>
              <a:gd name="T63" fmla="*/ 2147483647 h 1392"/>
              <a:gd name="T64" fmla="*/ 2147483647 w 178"/>
              <a:gd name="T65" fmla="*/ 2147483647 h 1392"/>
              <a:gd name="T66" fmla="*/ 2147483647 w 178"/>
              <a:gd name="T67" fmla="*/ 2147483647 h 13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"/>
              <a:gd name="T103" fmla="*/ 0 h 1392"/>
              <a:gd name="T104" fmla="*/ 178 w 178"/>
              <a:gd name="T105" fmla="*/ 1392 h 13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" h="1392">
                <a:moveTo>
                  <a:pt x="177" y="0"/>
                </a:moveTo>
                <a:lnTo>
                  <a:pt x="177" y="41"/>
                </a:lnTo>
                <a:lnTo>
                  <a:pt x="136" y="81"/>
                </a:lnTo>
                <a:lnTo>
                  <a:pt x="136" y="122"/>
                </a:lnTo>
                <a:lnTo>
                  <a:pt x="136" y="163"/>
                </a:lnTo>
                <a:lnTo>
                  <a:pt x="122" y="218"/>
                </a:lnTo>
                <a:lnTo>
                  <a:pt x="68" y="245"/>
                </a:lnTo>
                <a:lnTo>
                  <a:pt x="54" y="286"/>
                </a:lnTo>
                <a:lnTo>
                  <a:pt x="13" y="327"/>
                </a:lnTo>
                <a:lnTo>
                  <a:pt x="13" y="368"/>
                </a:lnTo>
                <a:lnTo>
                  <a:pt x="13" y="409"/>
                </a:lnTo>
                <a:lnTo>
                  <a:pt x="0" y="450"/>
                </a:lnTo>
                <a:lnTo>
                  <a:pt x="0" y="491"/>
                </a:lnTo>
                <a:lnTo>
                  <a:pt x="0" y="545"/>
                </a:lnTo>
                <a:lnTo>
                  <a:pt x="13" y="586"/>
                </a:lnTo>
                <a:lnTo>
                  <a:pt x="13" y="627"/>
                </a:lnTo>
                <a:lnTo>
                  <a:pt x="27" y="668"/>
                </a:lnTo>
                <a:lnTo>
                  <a:pt x="41" y="709"/>
                </a:lnTo>
                <a:lnTo>
                  <a:pt x="41" y="750"/>
                </a:lnTo>
                <a:lnTo>
                  <a:pt x="41" y="791"/>
                </a:lnTo>
                <a:lnTo>
                  <a:pt x="41" y="845"/>
                </a:lnTo>
                <a:lnTo>
                  <a:pt x="41" y="886"/>
                </a:lnTo>
                <a:lnTo>
                  <a:pt x="41" y="927"/>
                </a:lnTo>
                <a:lnTo>
                  <a:pt x="54" y="968"/>
                </a:lnTo>
                <a:lnTo>
                  <a:pt x="54" y="1009"/>
                </a:lnTo>
                <a:lnTo>
                  <a:pt x="54" y="1050"/>
                </a:lnTo>
                <a:lnTo>
                  <a:pt x="54" y="1091"/>
                </a:lnTo>
                <a:lnTo>
                  <a:pt x="54" y="1145"/>
                </a:lnTo>
                <a:lnTo>
                  <a:pt x="54" y="1186"/>
                </a:lnTo>
                <a:lnTo>
                  <a:pt x="54" y="1227"/>
                </a:lnTo>
                <a:lnTo>
                  <a:pt x="54" y="1268"/>
                </a:lnTo>
                <a:lnTo>
                  <a:pt x="54" y="1309"/>
                </a:lnTo>
                <a:lnTo>
                  <a:pt x="54" y="1350"/>
                </a:lnTo>
                <a:lnTo>
                  <a:pt x="54" y="1391"/>
                </a:lnTo>
              </a:path>
            </a:pathLst>
          </a:custGeom>
          <a:noFill/>
          <a:ln w="50800" cap="rnd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 flipH="1">
            <a:off x="4030663" y="1989138"/>
            <a:ext cx="752475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</a:t>
            </a:r>
          </a:p>
        </p:txBody>
      </p:sp>
      <p:sp>
        <p:nvSpPr>
          <p:cNvPr id="11270" name="Freeform 10"/>
          <p:cNvSpPr>
            <a:spLocks/>
          </p:cNvSpPr>
          <p:nvPr/>
        </p:nvSpPr>
        <p:spPr bwMode="auto">
          <a:xfrm>
            <a:off x="3016250" y="1849438"/>
            <a:ext cx="1023938" cy="284162"/>
          </a:xfrm>
          <a:custGeom>
            <a:avLst/>
            <a:gdLst>
              <a:gd name="T0" fmla="*/ 2147483647 w 645"/>
              <a:gd name="T1" fmla="*/ 2147483647 h 372"/>
              <a:gd name="T2" fmla="*/ 2147483647 w 645"/>
              <a:gd name="T3" fmla="*/ 2147483647 h 372"/>
              <a:gd name="T4" fmla="*/ 2147483647 w 645"/>
              <a:gd name="T5" fmla="*/ 2147483647 h 372"/>
              <a:gd name="T6" fmla="*/ 2147483647 w 645"/>
              <a:gd name="T7" fmla="*/ 2147483647 h 372"/>
              <a:gd name="T8" fmla="*/ 2147483647 w 645"/>
              <a:gd name="T9" fmla="*/ 2147483647 h 372"/>
              <a:gd name="T10" fmla="*/ 2147483647 w 645"/>
              <a:gd name="T11" fmla="*/ 2147483647 h 372"/>
              <a:gd name="T12" fmla="*/ 2147483647 w 645"/>
              <a:gd name="T13" fmla="*/ 2147483647 h 372"/>
              <a:gd name="T14" fmla="*/ 2147483647 w 645"/>
              <a:gd name="T15" fmla="*/ 2147483647 h 372"/>
              <a:gd name="T16" fmla="*/ 0 w 645"/>
              <a:gd name="T17" fmla="*/ 2147483647 h 372"/>
              <a:gd name="T18" fmla="*/ 2147483647 w 645"/>
              <a:gd name="T19" fmla="*/ 2147483647 h 372"/>
              <a:gd name="T20" fmla="*/ 2147483647 w 645"/>
              <a:gd name="T21" fmla="*/ 0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5"/>
              <a:gd name="T34" fmla="*/ 0 h 372"/>
              <a:gd name="T35" fmla="*/ 645 w 645"/>
              <a:gd name="T36" fmla="*/ 372 h 3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5" h="372">
                <a:moveTo>
                  <a:pt x="644" y="371"/>
                </a:moveTo>
                <a:lnTo>
                  <a:pt x="301" y="336"/>
                </a:lnTo>
                <a:lnTo>
                  <a:pt x="245" y="336"/>
                </a:lnTo>
                <a:lnTo>
                  <a:pt x="188" y="322"/>
                </a:lnTo>
                <a:lnTo>
                  <a:pt x="131" y="293"/>
                </a:lnTo>
                <a:lnTo>
                  <a:pt x="112" y="249"/>
                </a:lnTo>
                <a:lnTo>
                  <a:pt x="94" y="205"/>
                </a:lnTo>
                <a:lnTo>
                  <a:pt x="37" y="175"/>
                </a:lnTo>
                <a:lnTo>
                  <a:pt x="0" y="117"/>
                </a:lnTo>
                <a:lnTo>
                  <a:pt x="18" y="44"/>
                </a:lnTo>
                <a:lnTo>
                  <a:pt x="55" y="0"/>
                </a:lnTo>
              </a:path>
            </a:pathLst>
          </a:custGeom>
          <a:noFill/>
          <a:ln w="50800" cap="rnd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6003925" y="2300288"/>
            <a:ext cx="9159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74" name="Freeform 14"/>
          <p:cNvSpPr>
            <a:spLocks/>
          </p:cNvSpPr>
          <p:nvPr/>
        </p:nvSpPr>
        <p:spPr bwMode="auto">
          <a:xfrm>
            <a:off x="5399088" y="1598613"/>
            <a:ext cx="131762" cy="1863725"/>
          </a:xfrm>
          <a:custGeom>
            <a:avLst/>
            <a:gdLst>
              <a:gd name="T0" fmla="*/ 2147483647 w 83"/>
              <a:gd name="T1" fmla="*/ 0 h 1174"/>
              <a:gd name="T2" fmla="*/ 2147483647 w 83"/>
              <a:gd name="T3" fmla="*/ 2147483647 h 1174"/>
              <a:gd name="T4" fmla="*/ 2147483647 w 83"/>
              <a:gd name="T5" fmla="*/ 2147483647 h 1174"/>
              <a:gd name="T6" fmla="*/ 2147483647 w 83"/>
              <a:gd name="T7" fmla="*/ 2147483647 h 1174"/>
              <a:gd name="T8" fmla="*/ 2147483647 w 83"/>
              <a:gd name="T9" fmla="*/ 2147483647 h 1174"/>
              <a:gd name="T10" fmla="*/ 2147483647 w 83"/>
              <a:gd name="T11" fmla="*/ 2147483647 h 1174"/>
              <a:gd name="T12" fmla="*/ 2147483647 w 83"/>
              <a:gd name="T13" fmla="*/ 2147483647 h 1174"/>
              <a:gd name="T14" fmla="*/ 2147483647 w 83"/>
              <a:gd name="T15" fmla="*/ 2147483647 h 1174"/>
              <a:gd name="T16" fmla="*/ 2147483647 w 83"/>
              <a:gd name="T17" fmla="*/ 2147483647 h 1174"/>
              <a:gd name="T18" fmla="*/ 2147483647 w 83"/>
              <a:gd name="T19" fmla="*/ 2147483647 h 1174"/>
              <a:gd name="T20" fmla="*/ 2147483647 w 83"/>
              <a:gd name="T21" fmla="*/ 2147483647 h 1174"/>
              <a:gd name="T22" fmla="*/ 2147483647 w 83"/>
              <a:gd name="T23" fmla="*/ 2147483647 h 1174"/>
              <a:gd name="T24" fmla="*/ 2147483647 w 83"/>
              <a:gd name="T25" fmla="*/ 2147483647 h 1174"/>
              <a:gd name="T26" fmla="*/ 2147483647 w 83"/>
              <a:gd name="T27" fmla="*/ 2147483647 h 1174"/>
              <a:gd name="T28" fmla="*/ 2147483647 w 83"/>
              <a:gd name="T29" fmla="*/ 2147483647 h 1174"/>
              <a:gd name="T30" fmla="*/ 2147483647 w 83"/>
              <a:gd name="T31" fmla="*/ 2147483647 h 1174"/>
              <a:gd name="T32" fmla="*/ 2147483647 w 83"/>
              <a:gd name="T33" fmla="*/ 2147483647 h 1174"/>
              <a:gd name="T34" fmla="*/ 2147483647 w 83"/>
              <a:gd name="T35" fmla="*/ 2147483647 h 1174"/>
              <a:gd name="T36" fmla="*/ 2147483647 w 83"/>
              <a:gd name="T37" fmla="*/ 2147483647 h 1174"/>
              <a:gd name="T38" fmla="*/ 2147483647 w 83"/>
              <a:gd name="T39" fmla="*/ 2147483647 h 1174"/>
              <a:gd name="T40" fmla="*/ 2147483647 w 83"/>
              <a:gd name="T41" fmla="*/ 2147483647 h 1174"/>
              <a:gd name="T42" fmla="*/ 2147483647 w 83"/>
              <a:gd name="T43" fmla="*/ 2147483647 h 1174"/>
              <a:gd name="T44" fmla="*/ 2147483647 w 83"/>
              <a:gd name="T45" fmla="*/ 2147483647 h 1174"/>
              <a:gd name="T46" fmla="*/ 2147483647 w 83"/>
              <a:gd name="T47" fmla="*/ 2147483647 h 1174"/>
              <a:gd name="T48" fmla="*/ 2147483647 w 83"/>
              <a:gd name="T49" fmla="*/ 2147483647 h 1174"/>
              <a:gd name="T50" fmla="*/ 2147483647 w 83"/>
              <a:gd name="T51" fmla="*/ 2147483647 h 1174"/>
              <a:gd name="T52" fmla="*/ 2147483647 w 83"/>
              <a:gd name="T53" fmla="*/ 2147483647 h 1174"/>
              <a:gd name="T54" fmla="*/ 0 w 83"/>
              <a:gd name="T55" fmla="*/ 2147483647 h 1174"/>
              <a:gd name="T56" fmla="*/ 0 w 83"/>
              <a:gd name="T57" fmla="*/ 2147483647 h 11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3"/>
              <a:gd name="T88" fmla="*/ 0 h 1174"/>
              <a:gd name="T89" fmla="*/ 83 w 83"/>
              <a:gd name="T90" fmla="*/ 1174 h 11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3" h="1174">
                <a:moveTo>
                  <a:pt x="55" y="0"/>
                </a:moveTo>
                <a:lnTo>
                  <a:pt x="55" y="41"/>
                </a:lnTo>
                <a:lnTo>
                  <a:pt x="55" y="82"/>
                </a:lnTo>
                <a:lnTo>
                  <a:pt x="55" y="123"/>
                </a:lnTo>
                <a:lnTo>
                  <a:pt x="82" y="164"/>
                </a:lnTo>
                <a:lnTo>
                  <a:pt x="82" y="218"/>
                </a:lnTo>
                <a:lnTo>
                  <a:pt x="55" y="259"/>
                </a:lnTo>
                <a:lnTo>
                  <a:pt x="55" y="300"/>
                </a:lnTo>
                <a:lnTo>
                  <a:pt x="55" y="341"/>
                </a:lnTo>
                <a:lnTo>
                  <a:pt x="55" y="382"/>
                </a:lnTo>
                <a:lnTo>
                  <a:pt x="55" y="423"/>
                </a:lnTo>
                <a:lnTo>
                  <a:pt x="55" y="464"/>
                </a:lnTo>
                <a:lnTo>
                  <a:pt x="55" y="518"/>
                </a:lnTo>
                <a:lnTo>
                  <a:pt x="55" y="559"/>
                </a:lnTo>
                <a:lnTo>
                  <a:pt x="55" y="600"/>
                </a:lnTo>
                <a:lnTo>
                  <a:pt x="82" y="641"/>
                </a:lnTo>
                <a:lnTo>
                  <a:pt x="82" y="682"/>
                </a:lnTo>
                <a:lnTo>
                  <a:pt x="82" y="723"/>
                </a:lnTo>
                <a:lnTo>
                  <a:pt x="82" y="764"/>
                </a:lnTo>
                <a:lnTo>
                  <a:pt x="82" y="818"/>
                </a:lnTo>
                <a:lnTo>
                  <a:pt x="41" y="832"/>
                </a:lnTo>
                <a:lnTo>
                  <a:pt x="27" y="873"/>
                </a:lnTo>
                <a:lnTo>
                  <a:pt x="27" y="914"/>
                </a:lnTo>
                <a:lnTo>
                  <a:pt x="27" y="968"/>
                </a:lnTo>
                <a:lnTo>
                  <a:pt x="27" y="1009"/>
                </a:lnTo>
                <a:lnTo>
                  <a:pt x="27" y="1050"/>
                </a:lnTo>
                <a:lnTo>
                  <a:pt x="27" y="1091"/>
                </a:lnTo>
                <a:lnTo>
                  <a:pt x="0" y="1132"/>
                </a:lnTo>
                <a:lnTo>
                  <a:pt x="0" y="1173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 flipH="1">
            <a:off x="4773613" y="2465388"/>
            <a:ext cx="68448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S1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3563888" y="2924944"/>
            <a:ext cx="52899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77" name="Freeform 17"/>
          <p:cNvSpPr>
            <a:spLocks/>
          </p:cNvSpPr>
          <p:nvPr/>
        </p:nvSpPr>
        <p:spPr bwMode="auto">
          <a:xfrm>
            <a:off x="3200400" y="2057400"/>
            <a:ext cx="596900" cy="1919288"/>
          </a:xfrm>
          <a:custGeom>
            <a:avLst/>
            <a:gdLst>
              <a:gd name="T0" fmla="*/ 0 w 300"/>
              <a:gd name="T1" fmla="*/ 0 h 997"/>
              <a:gd name="T2" fmla="*/ 2147483647 w 300"/>
              <a:gd name="T3" fmla="*/ 2147483647 h 997"/>
              <a:gd name="T4" fmla="*/ 2147483647 w 300"/>
              <a:gd name="T5" fmla="*/ 2147483647 h 997"/>
              <a:gd name="T6" fmla="*/ 2147483647 w 300"/>
              <a:gd name="T7" fmla="*/ 2147483647 h 997"/>
              <a:gd name="T8" fmla="*/ 2147483647 w 300"/>
              <a:gd name="T9" fmla="*/ 2147483647 h 997"/>
              <a:gd name="T10" fmla="*/ 2147483647 w 300"/>
              <a:gd name="T11" fmla="*/ 2147483647 h 997"/>
              <a:gd name="T12" fmla="*/ 2147483647 w 300"/>
              <a:gd name="T13" fmla="*/ 2147483647 h 997"/>
              <a:gd name="T14" fmla="*/ 2147483647 w 300"/>
              <a:gd name="T15" fmla="*/ 2147483647 h 9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997"/>
              <a:gd name="T26" fmla="*/ 300 w 300"/>
              <a:gd name="T27" fmla="*/ 997 h 9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997">
                <a:moveTo>
                  <a:pt x="0" y="0"/>
                </a:moveTo>
                <a:cubicBezTo>
                  <a:pt x="40" y="40"/>
                  <a:pt x="50" y="83"/>
                  <a:pt x="81" y="130"/>
                </a:cubicBezTo>
                <a:cubicBezTo>
                  <a:pt x="86" y="146"/>
                  <a:pt x="88" y="164"/>
                  <a:pt x="97" y="179"/>
                </a:cubicBezTo>
                <a:cubicBezTo>
                  <a:pt x="105" y="192"/>
                  <a:pt x="127" y="196"/>
                  <a:pt x="130" y="211"/>
                </a:cubicBezTo>
                <a:cubicBezTo>
                  <a:pt x="166" y="377"/>
                  <a:pt x="112" y="391"/>
                  <a:pt x="211" y="487"/>
                </a:cubicBezTo>
                <a:cubicBezTo>
                  <a:pt x="255" y="621"/>
                  <a:pt x="207" y="460"/>
                  <a:pt x="243" y="763"/>
                </a:cubicBezTo>
                <a:cubicBezTo>
                  <a:pt x="271" y="997"/>
                  <a:pt x="243" y="644"/>
                  <a:pt x="292" y="844"/>
                </a:cubicBezTo>
                <a:cubicBezTo>
                  <a:pt x="300" y="875"/>
                  <a:pt x="292" y="909"/>
                  <a:pt x="292" y="94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 flipV="1">
            <a:off x="2555776" y="3356992"/>
            <a:ext cx="1296144" cy="15841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652120" y="2276872"/>
            <a:ext cx="211115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PPC( Posterior </a:t>
            </a:r>
          </a:p>
          <a:p>
            <a:pPr eaLnBrk="0" hangingPunct="0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Parietal Cortex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 flipH="1">
            <a:off x="3131840" y="1628800"/>
            <a:ext cx="1080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 smtClean="0"/>
              <a:t>M2,SMA</a:t>
            </a:r>
            <a:endParaRPr lang="en-US" b="1" dirty="0"/>
          </a:p>
        </p:txBody>
      </p:sp>
      <p:sp>
        <p:nvSpPr>
          <p:cNvPr id="11281" name="Rectangle 9"/>
          <p:cNvSpPr>
            <a:spLocks noChangeArrowheads="1"/>
          </p:cNvSpPr>
          <p:nvPr/>
        </p:nvSpPr>
        <p:spPr bwMode="auto">
          <a:xfrm flipH="1">
            <a:off x="3491880" y="2636912"/>
            <a:ext cx="50334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0"/>
            <a:ext cx="4572000" cy="12274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 primary motor area ( M1, Area4 )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occupies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contains large , highly excitable Betz cells.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MI of one side controls skeletal muscles of the opposite side of the body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992874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(3)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(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PM, M3)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task.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716016" y="1196752"/>
            <a:ext cx="72008" cy="5760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24128" y="3068960"/>
            <a:ext cx="27363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 rtl="0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Parietal lobe contributes about 40% of the fibers that run in the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tracts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2915816" cy="2336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eaLnBrk="1" hangingPunct="1">
              <a:lnSpc>
                <a:spcPct val="90000"/>
              </a:lnSpc>
              <a:buNone/>
              <a:defRPr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Supplementary Motor Area (M2)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Located on the lateral side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 front of area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planning and programming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95736" y="1412776"/>
            <a:ext cx="1008112" cy="28803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785813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Corticospinal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( Pyramidal) Tracts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642938"/>
            <a:ext cx="8715375" cy="621506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Cells of origin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30% originate from the primary motor area,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30% from the </a:t>
            </a:r>
            <a:r>
              <a:rPr lang="en-US" sz="2400" dirty="0" err="1" smtClean="0">
                <a:latin typeface="Comic Sans MS" pitchFamily="66" charset="0"/>
              </a:rPr>
              <a:t>premotor</a:t>
            </a:r>
            <a:r>
              <a:rPr lang="en-US" sz="2400" dirty="0" smtClean="0">
                <a:latin typeface="Comic Sans MS" pitchFamily="66" charset="0"/>
              </a:rPr>
              <a:t> areas , and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40% from the somatic sensory areas posterior to the central </a:t>
            </a:r>
            <a:r>
              <a:rPr lang="en-US" sz="2400" dirty="0" err="1" smtClean="0">
                <a:latin typeface="Comic Sans MS" pitchFamily="66" charset="0"/>
              </a:rPr>
              <a:t>sulcus</a:t>
            </a:r>
            <a:r>
              <a:rPr lang="en-US" sz="2400" dirty="0" smtClean="0">
                <a:latin typeface="Comic Sans MS" pitchFamily="66" charset="0"/>
              </a:rPr>
              <a:t>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3% of the </a:t>
            </a:r>
            <a:r>
              <a:rPr lang="en-US" sz="2400" dirty="0" err="1" smtClean="0">
                <a:latin typeface="Comic Sans MS" pitchFamily="66" charset="0"/>
              </a:rPr>
              <a:t>fibres</a:t>
            </a:r>
            <a:r>
              <a:rPr lang="en-US" sz="2400" dirty="0" smtClean="0">
                <a:latin typeface="Comic Sans MS" pitchFamily="66" charset="0"/>
              </a:rPr>
              <a:t> are large </a:t>
            </a:r>
            <a:r>
              <a:rPr lang="en-US" sz="2400" dirty="0" err="1" smtClean="0">
                <a:latin typeface="Comic Sans MS" pitchFamily="66" charset="0"/>
              </a:rPr>
              <a:t>myelinated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fibres</a:t>
            </a:r>
            <a:r>
              <a:rPr lang="en-US" sz="2400" dirty="0" smtClean="0">
                <a:latin typeface="Comic Sans MS" pitchFamily="66" charset="0"/>
              </a:rPr>
              <a:t>, derived from the large , highly excitable pyramidal Betz cells of MI . These fibers form monosynaptic connections with motor neurons of the spinal cord.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But most of pyramidal fibers are </a:t>
            </a:r>
            <a:r>
              <a:rPr lang="en-US" sz="2400" smtClean="0">
                <a:latin typeface="Comic Sans MS" pitchFamily="66" charset="0"/>
              </a:rPr>
              <a:t>unmyelinated</a:t>
            </a:r>
            <a:endParaRPr lang="en-US" sz="2400" dirty="0" smtClean="0">
              <a:latin typeface="Comic Sans MS" pitchFamily="66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itchFamily="66" charset="0"/>
              </a:rPr>
              <a:t>Fibers from the cerebral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cortex descend in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corona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radiata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reach the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internal capsule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occupying </a:t>
            </a: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 err="1" smtClean="0">
                <a:effectLst/>
                <a:latin typeface="Comic Sans MS" pitchFamily="66" charset="0"/>
              </a:rPr>
              <a:t>genu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and the anterior two-thirds of the posterior limb)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4929188" cy="635793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Then descend through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midbrain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pons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Some fibers cross in brainstem to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supply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cranial nerve nuclei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constitute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Corticobulbar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tract  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In the lower  medulla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around 80% of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fibre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cross to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opposite side,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and descend in the 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column of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spinal cord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as 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Lateral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Corticospinal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Tract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They synapse on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spinal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motoneurons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, or on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interneurons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+mj-cs"/>
            </a:endParaRPr>
          </a:p>
        </p:txBody>
      </p:sp>
      <p:pic>
        <p:nvPicPr>
          <p:cNvPr id="1027" name="Picture 3" descr="C:\Users\USER\Desktop\New Picture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352925" cy="603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1533</Words>
  <Application>Microsoft Office PowerPoint</Application>
  <PresentationFormat>On-screen Show (4:3)</PresentationFormat>
  <Paragraphs>175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Physiology of Motor Tracts   </vt:lpstr>
      <vt:lpstr>Slide 2</vt:lpstr>
      <vt:lpstr>Slide 3</vt:lpstr>
      <vt:lpstr>Functions of the two UMN systems :</vt:lpstr>
      <vt:lpstr>Pyramidal Tracts</vt:lpstr>
      <vt:lpstr>Areas Contributing Pyramidal ( Corticospinal ) Fibers </vt:lpstr>
      <vt:lpstr>Slide 7</vt:lpstr>
      <vt:lpstr>Corticospinal ( Pyramidal) Tracts</vt:lpstr>
      <vt:lpstr>Slide 9</vt:lpstr>
      <vt:lpstr>Slide 10</vt:lpstr>
      <vt:lpstr>Extrapyramidal Tracts</vt:lpstr>
      <vt:lpstr>Slide 12</vt:lpstr>
      <vt:lpstr>Reticulospinal Tracts</vt:lpstr>
      <vt:lpstr>Slide 14</vt:lpstr>
      <vt:lpstr>Vestibulospinal Tracts</vt:lpstr>
      <vt:lpstr>Slide 16</vt:lpstr>
      <vt:lpstr>Slide 17</vt:lpstr>
      <vt:lpstr>Functions of Vestibulospinal Tracts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Dr Taha</cp:lastModifiedBy>
  <cp:revision>28</cp:revision>
  <cp:lastPrinted>1601-01-01T00:00:00Z</cp:lastPrinted>
  <dcterms:created xsi:type="dcterms:W3CDTF">2012-01-19T08:34:52Z</dcterms:created>
  <dcterms:modified xsi:type="dcterms:W3CDTF">2013-09-04T07:55:10Z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