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6"/>
  </p:notesMasterIdLst>
  <p:sldIdLst>
    <p:sldId id="256" r:id="rId2"/>
    <p:sldId id="257" r:id="rId3"/>
    <p:sldId id="258" r:id="rId4"/>
    <p:sldId id="278" r:id="rId5"/>
    <p:sldId id="259" r:id="rId6"/>
    <p:sldId id="260" r:id="rId7"/>
    <p:sldId id="261" r:id="rId8"/>
    <p:sldId id="262" r:id="rId9"/>
    <p:sldId id="263" r:id="rId10"/>
    <p:sldId id="264" r:id="rId11"/>
    <p:sldId id="265" r:id="rId12"/>
    <p:sldId id="266" r:id="rId13"/>
    <p:sldId id="267" r:id="rId14"/>
    <p:sldId id="268" r:id="rId15"/>
    <p:sldId id="279" r:id="rId16"/>
    <p:sldId id="269" r:id="rId17"/>
    <p:sldId id="270" r:id="rId18"/>
    <p:sldId id="271" r:id="rId19"/>
    <p:sldId id="272" r:id="rId20"/>
    <p:sldId id="273" r:id="rId21"/>
    <p:sldId id="274" r:id="rId22"/>
    <p:sldId id="276" r:id="rId23"/>
    <p:sldId id="275"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98" autoAdjust="0"/>
  </p:normalViewPr>
  <p:slideViewPr>
    <p:cSldViewPr>
      <p:cViewPr varScale="1">
        <p:scale>
          <a:sx n="75" d="100"/>
          <a:sy n="75" d="100"/>
        </p:scale>
        <p:origin x="-69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4AB54F-86A3-4FD0-9C7D-FCBFE553C3B5}" type="datetimeFigureOut">
              <a:rPr lang="en-US" smtClean="0"/>
              <a:pPr/>
              <a:t>9/5/2013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F4E7FC-37A6-49C8-980B-44813DD007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0" kern="1200" dirty="0" err="1" smtClean="0">
                <a:solidFill>
                  <a:schemeClr val="tx1"/>
                </a:solidFill>
                <a:latin typeface="+mn-lt"/>
                <a:ea typeface="+mn-ea"/>
                <a:cs typeface="+mn-cs"/>
              </a:rPr>
              <a:t>Bradykinin</a:t>
            </a:r>
            <a:r>
              <a:rPr lang="en-US" sz="1200" b="0" i="0" kern="1200" dirty="0" smtClean="0">
                <a:solidFill>
                  <a:schemeClr val="tx1"/>
                </a:solidFill>
                <a:latin typeface="+mn-lt"/>
                <a:ea typeface="+mn-ea"/>
                <a:cs typeface="+mn-cs"/>
              </a:rPr>
              <a:t> is a </a:t>
            </a:r>
            <a:r>
              <a:rPr lang="en-US" sz="1200" b="0" i="0" u="none" strike="noStrike" kern="1200" dirty="0" smtClean="0">
                <a:solidFill>
                  <a:schemeClr val="tx1"/>
                </a:solidFill>
                <a:latin typeface="+mn-lt"/>
                <a:ea typeface="+mn-ea"/>
                <a:cs typeface="+mn-cs"/>
              </a:rPr>
              <a:t>peptide</a:t>
            </a:r>
            <a:r>
              <a:rPr lang="en-US" sz="1200" b="0" i="0" kern="1200" dirty="0" smtClean="0">
                <a:solidFill>
                  <a:schemeClr val="tx1"/>
                </a:solidFill>
                <a:latin typeface="+mn-lt"/>
                <a:ea typeface="+mn-ea"/>
                <a:cs typeface="+mn-cs"/>
              </a:rPr>
              <a:t> that causes blood vessels to dilate (enlarge)</a:t>
            </a:r>
            <a:endParaRPr lang="en-US" dirty="0"/>
          </a:p>
        </p:txBody>
      </p:sp>
      <p:sp>
        <p:nvSpPr>
          <p:cNvPr id="4" name="Slide Number Placeholder 3"/>
          <p:cNvSpPr>
            <a:spLocks noGrp="1"/>
          </p:cNvSpPr>
          <p:nvPr>
            <p:ph type="sldNum" sz="quarter" idx="10"/>
          </p:nvPr>
        </p:nvSpPr>
        <p:spPr/>
        <p:txBody>
          <a:bodyPr/>
          <a:lstStyle/>
          <a:p>
            <a:fld id="{72F4E7FC-37A6-49C8-980B-44813DD00754}"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a:t>
            </a:r>
            <a:r>
              <a:rPr lang="en-US" sz="1200" b="1" i="0" kern="1200" dirty="0" smtClean="0">
                <a:solidFill>
                  <a:schemeClr val="tx1"/>
                </a:solidFill>
                <a:latin typeface="+mn-lt"/>
                <a:ea typeface="+mn-ea"/>
                <a:cs typeface="+mn-cs"/>
              </a:rPr>
              <a:t>midbrain</a:t>
            </a:r>
            <a:r>
              <a:rPr lang="en-US" sz="1200" b="0" i="0" kern="1200" dirty="0" smtClean="0">
                <a:solidFill>
                  <a:schemeClr val="tx1"/>
                </a:solidFill>
                <a:latin typeface="+mn-lt"/>
                <a:ea typeface="+mn-ea"/>
                <a:cs typeface="+mn-cs"/>
              </a:rPr>
              <a:t> or </a:t>
            </a:r>
            <a:r>
              <a:rPr lang="en-US" sz="1200" b="1" i="0" kern="1200" dirty="0" err="1" smtClean="0">
                <a:solidFill>
                  <a:schemeClr val="tx1"/>
                </a:solidFill>
                <a:latin typeface="+mn-lt"/>
                <a:ea typeface="+mn-ea"/>
                <a:cs typeface="+mn-cs"/>
              </a:rPr>
              <a:t>mesencephalon</a:t>
            </a:r>
            <a:endParaRPr lang="en-US" sz="1200" b="1" i="0" kern="1200" dirty="0" smtClean="0">
              <a:solidFill>
                <a:schemeClr val="tx1"/>
              </a:solidFill>
              <a:latin typeface="+mn-lt"/>
              <a:ea typeface="+mn-ea"/>
              <a:cs typeface="+mn-cs"/>
            </a:endParaRPr>
          </a:p>
          <a:p>
            <a:r>
              <a:rPr lang="en-US" dirty="0" smtClean="0"/>
              <a:t> </a:t>
            </a:r>
            <a:r>
              <a:rPr lang="en-US" dirty="0" err="1" smtClean="0"/>
              <a:t>periaqueductal</a:t>
            </a:r>
            <a:r>
              <a:rPr lang="en-US" dirty="0" smtClean="0"/>
              <a:t> </a:t>
            </a:r>
            <a:r>
              <a:rPr lang="en-US" sz="1200" b="0" i="0" kern="1200" dirty="0" smtClean="0">
                <a:solidFill>
                  <a:schemeClr val="tx1"/>
                </a:solidFill>
                <a:latin typeface="+mn-lt"/>
                <a:ea typeface="+mn-ea"/>
                <a:cs typeface="+mn-cs"/>
              </a:rPr>
              <a:t> plays a role in the descending modulation of </a:t>
            </a:r>
            <a:r>
              <a:rPr lang="en-US" sz="1200" b="0" i="0" u="sng" kern="1200" dirty="0" smtClean="0">
                <a:solidFill>
                  <a:schemeClr val="tx1"/>
                </a:solidFill>
                <a:latin typeface="+mn-lt"/>
                <a:ea typeface="+mn-ea"/>
                <a:cs typeface="+mn-cs"/>
              </a:rPr>
              <a:t>pain</a:t>
            </a:r>
            <a:endParaRPr lang="en-US" dirty="0"/>
          </a:p>
        </p:txBody>
      </p:sp>
      <p:sp>
        <p:nvSpPr>
          <p:cNvPr id="4" name="Slide Number Placeholder 3"/>
          <p:cNvSpPr>
            <a:spLocks noGrp="1"/>
          </p:cNvSpPr>
          <p:nvPr>
            <p:ph type="sldNum" sz="quarter" idx="10"/>
          </p:nvPr>
        </p:nvSpPr>
        <p:spPr/>
        <p:txBody>
          <a:bodyPr/>
          <a:lstStyle/>
          <a:p>
            <a:fld id="{72F4E7FC-37A6-49C8-980B-44813DD00754}" type="slidenum">
              <a:rPr lang="en-US" smtClean="0"/>
              <a:pPr/>
              <a:t>14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err="1" smtClean="0">
                <a:solidFill>
                  <a:schemeClr val="tx1"/>
                </a:solidFill>
                <a:latin typeface="+mn-lt"/>
                <a:ea typeface="+mn-ea"/>
                <a:cs typeface="+mn-cs"/>
              </a:rPr>
              <a:t>T</a:t>
            </a:r>
            <a:r>
              <a:rPr lang="en-US" sz="1200" b="1" i="0" kern="1200" dirty="0" err="1" smtClean="0">
                <a:solidFill>
                  <a:schemeClr val="tx1"/>
                </a:solidFill>
                <a:latin typeface="+mn-lt"/>
                <a:ea typeface="+mn-ea"/>
                <a:cs typeface="+mn-cs"/>
              </a:rPr>
              <a:t>diencephalon</a:t>
            </a:r>
            <a:r>
              <a:rPr lang="en-US" sz="1200" b="0" i="0" kern="1200" dirty="0" smtClean="0">
                <a:solidFill>
                  <a:schemeClr val="tx1"/>
                </a:solidFill>
                <a:latin typeface="+mn-lt"/>
                <a:ea typeface="+mn-ea"/>
                <a:cs typeface="+mn-cs"/>
              </a:rPr>
              <a:t>  is the region of the vertebrate </a:t>
            </a:r>
            <a:r>
              <a:rPr lang="en-US" sz="1200" b="0" i="0" u="none" strike="noStrike" kern="1200" dirty="0" smtClean="0">
                <a:solidFill>
                  <a:schemeClr val="tx1"/>
                </a:solidFill>
                <a:latin typeface="+mn-lt"/>
                <a:ea typeface="+mn-ea"/>
                <a:cs typeface="+mn-cs"/>
              </a:rPr>
              <a:t>neural tube</a:t>
            </a:r>
            <a:r>
              <a:rPr lang="en-US" sz="1200" b="0" i="0" kern="1200" dirty="0" smtClean="0">
                <a:solidFill>
                  <a:schemeClr val="tx1"/>
                </a:solidFill>
                <a:latin typeface="+mn-lt"/>
                <a:ea typeface="+mn-ea"/>
                <a:cs typeface="+mn-cs"/>
              </a:rPr>
              <a:t> which gives rise to posterior forebrain structures</a:t>
            </a:r>
            <a:endParaRPr lang="en-US" dirty="0"/>
          </a:p>
        </p:txBody>
      </p:sp>
      <p:sp>
        <p:nvSpPr>
          <p:cNvPr id="4" name="Slide Number Placeholder 3"/>
          <p:cNvSpPr>
            <a:spLocks noGrp="1"/>
          </p:cNvSpPr>
          <p:nvPr>
            <p:ph type="sldNum" sz="quarter" idx="10"/>
          </p:nvPr>
        </p:nvSpPr>
        <p:spPr/>
        <p:txBody>
          <a:bodyPr/>
          <a:lstStyle/>
          <a:p>
            <a:fld id="{72F4E7FC-37A6-49C8-980B-44813DD00754}"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9B9FBA75-29DD-46BB-BE93-DB688A5E483F}" type="datetimeFigureOut">
              <a:rPr lang="en-US" smtClean="0"/>
              <a:pPr/>
              <a:t>9/5/2013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5DA5776E-6AC0-46E1-8A31-457A79E53BC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9FBA75-29DD-46BB-BE93-DB688A5E483F}" type="datetimeFigureOut">
              <a:rPr lang="en-US" smtClean="0"/>
              <a:pPr/>
              <a:t>9/5/2013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A5776E-6AC0-46E1-8A31-457A79E53BC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9FBA75-29DD-46BB-BE93-DB688A5E483F}" type="datetimeFigureOut">
              <a:rPr lang="en-US" smtClean="0"/>
              <a:pPr/>
              <a:t>9/5/2013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A5776E-6AC0-46E1-8A31-457A79E53B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9FBA75-29DD-46BB-BE93-DB688A5E483F}" type="datetimeFigureOut">
              <a:rPr lang="en-US" smtClean="0"/>
              <a:pPr/>
              <a:t>9/5/2013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A5776E-6AC0-46E1-8A31-457A79E53BCA}"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B9FBA75-29DD-46BB-BE93-DB688A5E483F}" type="datetimeFigureOut">
              <a:rPr lang="en-US" smtClean="0"/>
              <a:pPr/>
              <a:t>9/5/2013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DA5776E-6AC0-46E1-8A31-457A79E53BCA}"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B9FBA75-29DD-46BB-BE93-DB688A5E483F}" type="datetimeFigureOut">
              <a:rPr lang="en-US" smtClean="0"/>
              <a:pPr/>
              <a:t>9/5/2013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A5776E-6AC0-46E1-8A31-457A79E53BCA}"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9FBA75-29DD-46BB-BE93-DB688A5E483F}" type="datetimeFigureOut">
              <a:rPr lang="en-US" smtClean="0"/>
              <a:pPr/>
              <a:t>9/5/2013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DA5776E-6AC0-46E1-8A31-457A79E53BC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9B9FBA75-29DD-46BB-BE93-DB688A5E483F}" type="datetimeFigureOut">
              <a:rPr lang="en-US" smtClean="0"/>
              <a:pPr/>
              <a:t>9/5/2013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DA5776E-6AC0-46E1-8A31-457A79E53BCA}"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B9FBA75-29DD-46BB-BE93-DB688A5E483F}" type="datetimeFigureOut">
              <a:rPr lang="en-US" smtClean="0"/>
              <a:pPr/>
              <a:t>9/5/2013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5DA5776E-6AC0-46E1-8A31-457A79E53B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9B9FBA75-29DD-46BB-BE93-DB688A5E483F}" type="datetimeFigureOut">
              <a:rPr lang="en-US" smtClean="0"/>
              <a:pPr/>
              <a:t>9/5/2013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DA5776E-6AC0-46E1-8A31-457A79E53BC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B9FBA75-29DD-46BB-BE93-DB688A5E483F}" type="datetimeFigureOut">
              <a:rPr lang="en-US" smtClean="0"/>
              <a:pPr/>
              <a:t>9/5/2013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5DA5776E-6AC0-46E1-8A31-457A79E53BCA}"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B9FBA75-29DD-46BB-BE93-DB688A5E483F}" type="datetimeFigureOut">
              <a:rPr lang="en-US" smtClean="0"/>
              <a:pPr/>
              <a:t>9/5/2013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5DA5776E-6AC0-46E1-8A31-457A79E53BC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PMZdkac4YLk&amp;list=PL696DB7FD0EA1C59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studentconsult.com/content/default.cfm?ISBN=9781416045748&amp;home=tru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7200"/>
            <a:ext cx="7710268" cy="914400"/>
          </a:xfrm>
        </p:spPr>
        <p:txBody>
          <a:bodyPr>
            <a:normAutofit fontScale="90000"/>
          </a:bodyPr>
          <a:lstStyle/>
          <a:p>
            <a:r>
              <a:rPr lang="en-US" dirty="0" smtClean="0"/>
              <a:t/>
            </a:r>
            <a:br>
              <a:rPr lang="en-US" dirty="0" smtClean="0"/>
            </a:br>
            <a:endParaRPr lang="en-US" dirty="0"/>
          </a:p>
        </p:txBody>
      </p:sp>
      <p:sp>
        <p:nvSpPr>
          <p:cNvPr id="3" name="Subtitle 2"/>
          <p:cNvSpPr>
            <a:spLocks noGrp="1"/>
          </p:cNvSpPr>
          <p:nvPr>
            <p:ph type="subTitle" idx="1"/>
          </p:nvPr>
        </p:nvSpPr>
        <p:spPr>
          <a:xfrm>
            <a:off x="685800" y="1524000"/>
            <a:ext cx="8153400" cy="2819400"/>
          </a:xfrm>
        </p:spPr>
        <p:txBody>
          <a:bodyPr/>
          <a:lstStyle/>
          <a:p>
            <a:pPr algn="ctr"/>
            <a:endParaRPr lang="en-US" dirty="0" smtClean="0"/>
          </a:p>
          <a:p>
            <a:pPr algn="ctr"/>
            <a:endParaRPr lang="en-US" dirty="0" smtClean="0"/>
          </a:p>
          <a:p>
            <a:pPr marL="27432" algn="ctr">
              <a:spcBef>
                <a:spcPts val="600"/>
              </a:spcBef>
              <a:buSzPct val="80000"/>
              <a:defRPr/>
            </a:pPr>
            <a:r>
              <a:rPr lang="en-GB" sz="2400" dirty="0" smtClean="0">
                <a:solidFill>
                  <a:schemeClr val="tx2">
                    <a:shade val="30000"/>
                    <a:satMod val="150000"/>
                  </a:schemeClr>
                </a:solidFill>
              </a:rPr>
              <a:t>Dr </a:t>
            </a:r>
            <a:r>
              <a:rPr lang="en-GB" sz="2400" dirty="0" err="1" smtClean="0">
                <a:solidFill>
                  <a:schemeClr val="tx2">
                    <a:shade val="30000"/>
                    <a:satMod val="150000"/>
                  </a:schemeClr>
                </a:solidFill>
              </a:rPr>
              <a:t>Abdulrahman</a:t>
            </a:r>
            <a:r>
              <a:rPr lang="en-GB" sz="2400" dirty="0" smtClean="0">
                <a:solidFill>
                  <a:schemeClr val="tx2">
                    <a:shade val="30000"/>
                    <a:satMod val="150000"/>
                  </a:schemeClr>
                </a:solidFill>
              </a:rPr>
              <a:t> </a:t>
            </a:r>
            <a:r>
              <a:rPr lang="en-GB" sz="2400" dirty="0" err="1" smtClean="0">
                <a:solidFill>
                  <a:schemeClr val="tx2">
                    <a:shade val="30000"/>
                    <a:satMod val="150000"/>
                  </a:schemeClr>
                </a:solidFill>
              </a:rPr>
              <a:t>Alhowikan</a:t>
            </a:r>
            <a:endParaRPr lang="en-GB" sz="2400" dirty="0" smtClean="0">
              <a:solidFill>
                <a:schemeClr val="tx2">
                  <a:shade val="30000"/>
                  <a:satMod val="150000"/>
                </a:schemeClr>
              </a:solidFill>
            </a:endParaRPr>
          </a:p>
          <a:p>
            <a:pPr marL="27432" algn="ctr">
              <a:spcBef>
                <a:spcPts val="600"/>
              </a:spcBef>
              <a:buSzPct val="80000"/>
              <a:defRPr/>
            </a:pPr>
            <a:r>
              <a:rPr lang="en-GB" sz="2400" dirty="0" smtClean="0">
                <a:solidFill>
                  <a:schemeClr val="tx2">
                    <a:shade val="30000"/>
                    <a:satMod val="150000"/>
                  </a:schemeClr>
                </a:solidFill>
              </a:rPr>
              <a:t>Collage of medicine</a:t>
            </a:r>
          </a:p>
          <a:p>
            <a:pPr marL="27432" algn="ctr">
              <a:spcBef>
                <a:spcPts val="600"/>
              </a:spcBef>
              <a:buSzPct val="80000"/>
              <a:defRPr/>
            </a:pPr>
            <a:r>
              <a:rPr lang="en-GB" sz="2400" dirty="0" smtClean="0">
                <a:solidFill>
                  <a:schemeClr val="tx2">
                    <a:shade val="30000"/>
                    <a:satMod val="150000"/>
                  </a:schemeClr>
                </a:solidFill>
              </a:rPr>
              <a:t>Physiology Dep. </a:t>
            </a:r>
            <a:endParaRPr lang="en-GB" sz="2400" dirty="0">
              <a:solidFill>
                <a:schemeClr val="tx2">
                  <a:shade val="30000"/>
                  <a:satMod val="150000"/>
                </a:schemeClr>
              </a:solidFill>
            </a:endParaRPr>
          </a:p>
        </p:txBody>
      </p:sp>
      <p:sp>
        <p:nvSpPr>
          <p:cNvPr id="5" name="Rectangle 4"/>
          <p:cNvSpPr/>
          <p:nvPr/>
        </p:nvSpPr>
        <p:spPr>
          <a:xfrm>
            <a:off x="1524000" y="914400"/>
            <a:ext cx="6271269" cy="923330"/>
          </a:xfrm>
          <a:prstGeom prst="rect">
            <a:avLst/>
          </a:prstGeom>
        </p:spPr>
        <p:txBody>
          <a:bodyPr wrap="none">
            <a:spAutoFit/>
          </a:bodyPr>
          <a:lstStyle/>
          <a:p>
            <a:r>
              <a:rPr lang="en-US" sz="5400" dirty="0" smtClean="0"/>
              <a:t>Physiology of Pain</a:t>
            </a:r>
            <a:endParaRPr lang="en-US" sz="5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FF0000"/>
                </a:solidFill>
              </a:rPr>
              <a:t>consequently, Fast and slow</a:t>
            </a:r>
            <a:r>
              <a:rPr lang="en-US" dirty="0" smtClean="0"/>
              <a:t> entering the spinal cord the pain signals take two pathways to the brain </a:t>
            </a:r>
          </a:p>
          <a:p>
            <a:r>
              <a:rPr lang="en-US" dirty="0" smtClean="0"/>
              <a:t>(1) </a:t>
            </a:r>
            <a:r>
              <a:rPr lang="en-US" dirty="0" err="1" smtClean="0"/>
              <a:t>neospinothalamic</a:t>
            </a:r>
            <a:r>
              <a:rPr lang="en-US" dirty="0" smtClean="0"/>
              <a:t> tract </a:t>
            </a:r>
          </a:p>
          <a:p>
            <a:r>
              <a:rPr lang="en-US" dirty="0" smtClean="0"/>
              <a:t>(2) </a:t>
            </a:r>
            <a:r>
              <a:rPr lang="en-US" dirty="0" err="1" smtClean="0"/>
              <a:t>paleospinothalamic</a:t>
            </a:r>
            <a:r>
              <a:rPr lang="en-US" dirty="0" smtClean="0"/>
              <a:t> tract.</a:t>
            </a:r>
            <a:endParaRPr lang="en-US" dirty="0"/>
          </a:p>
        </p:txBody>
      </p:sp>
      <p:sp>
        <p:nvSpPr>
          <p:cNvPr id="3" name="Title 2"/>
          <p:cNvSpPr>
            <a:spLocks noGrp="1"/>
          </p:cNvSpPr>
          <p:nvPr>
            <p:ph type="title"/>
          </p:nvPr>
        </p:nvSpPr>
        <p:spPr/>
        <p:txBody>
          <a:bodyPr>
            <a:normAutofit fontScale="90000"/>
          </a:bodyPr>
          <a:lstStyle/>
          <a:p>
            <a:pPr algn="ctr"/>
            <a:r>
              <a:rPr lang="en-US" dirty="0" smtClean="0"/>
              <a:t>Cont.. Pathways for Transmission of Pain Signals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029200" cy="4525963"/>
          </a:xfrm>
        </p:spPr>
        <p:txBody>
          <a:bodyPr>
            <a:normAutofit/>
          </a:bodyPr>
          <a:lstStyle/>
          <a:p>
            <a:r>
              <a:rPr lang="en-US" dirty="0" smtClean="0"/>
              <a:t>(1) </a:t>
            </a:r>
            <a:r>
              <a:rPr lang="en-US" dirty="0" err="1" smtClean="0"/>
              <a:t>neospinothalamic</a:t>
            </a:r>
            <a:r>
              <a:rPr lang="en-US" dirty="0" smtClean="0"/>
              <a:t> tract </a:t>
            </a:r>
          </a:p>
          <a:p>
            <a:r>
              <a:rPr lang="en-US" dirty="0" smtClean="0"/>
              <a:t> fast type </a:t>
            </a:r>
            <a:r>
              <a:rPr lang="en-US" dirty="0" err="1" smtClean="0"/>
              <a:t>Aδ</a:t>
            </a:r>
            <a:r>
              <a:rPr lang="en-US" dirty="0" smtClean="0"/>
              <a:t> pain fibers transmit mechanical and acute thermal pain ( glutamate is the neurotransmitter in the spinal cord</a:t>
            </a:r>
          </a:p>
          <a:p>
            <a:r>
              <a:rPr lang="it-IT" dirty="0" smtClean="0"/>
              <a:t> terminate mainly in lamina I (lamina marginalis) </a:t>
            </a:r>
            <a:endParaRPr lang="en-US" dirty="0"/>
          </a:p>
        </p:txBody>
      </p:sp>
      <p:sp>
        <p:nvSpPr>
          <p:cNvPr id="3" name="Title 2"/>
          <p:cNvSpPr>
            <a:spLocks noGrp="1"/>
          </p:cNvSpPr>
          <p:nvPr>
            <p:ph type="title"/>
          </p:nvPr>
        </p:nvSpPr>
        <p:spPr/>
        <p:txBody>
          <a:bodyPr>
            <a:normAutofit fontScale="90000"/>
          </a:bodyPr>
          <a:lstStyle/>
          <a:p>
            <a:r>
              <a:rPr lang="en-US" dirty="0" smtClean="0"/>
              <a:t>Cont.. Pathways for Transmission of Pain Signals</a:t>
            </a:r>
            <a:endParaRPr lang="en-US" dirty="0"/>
          </a:p>
        </p:txBody>
      </p:sp>
      <p:pic>
        <p:nvPicPr>
          <p:cNvPr id="4" name="Picture 1" descr="D:\SCContent\9781416045748\graphics\fullsize\S9781416045748-048-f002.jpg"/>
          <p:cNvPicPr>
            <a:picLocks noChangeAspect="1" noChangeArrowheads="1"/>
          </p:cNvPicPr>
          <p:nvPr/>
        </p:nvPicPr>
        <p:blipFill>
          <a:blip r:embed="rId2" cstate="print"/>
          <a:srcRect/>
          <a:stretch>
            <a:fillRect/>
          </a:stretch>
        </p:blipFill>
        <p:spPr bwMode="auto">
          <a:xfrm>
            <a:off x="5638800" y="1447800"/>
            <a:ext cx="3257284" cy="3810000"/>
          </a:xfrm>
          <a:prstGeom prst="rect">
            <a:avLst/>
          </a:prstGeom>
          <a:noFill/>
          <a:ln w="9525">
            <a:solidFill>
              <a:schemeClr val="tx1"/>
            </a:solid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481328"/>
            <a:ext cx="5029200" cy="4525963"/>
          </a:xfrm>
        </p:spPr>
        <p:txBody>
          <a:bodyPr>
            <a:normAutofit fontScale="92500"/>
          </a:bodyPr>
          <a:lstStyle/>
          <a:p>
            <a:r>
              <a:rPr lang="en-US" dirty="0" smtClean="0"/>
              <a:t>(2) </a:t>
            </a:r>
            <a:r>
              <a:rPr lang="en-US" dirty="0" smtClean="0"/>
              <a:t>the </a:t>
            </a:r>
            <a:r>
              <a:rPr lang="en-US" dirty="0" err="1" smtClean="0"/>
              <a:t>paleospinothalamic</a:t>
            </a:r>
            <a:r>
              <a:rPr lang="en-US" dirty="0" smtClean="0"/>
              <a:t> </a:t>
            </a:r>
            <a:r>
              <a:rPr lang="en-US" dirty="0" smtClean="0"/>
              <a:t>tract.</a:t>
            </a:r>
          </a:p>
          <a:p>
            <a:r>
              <a:rPr lang="en-US" dirty="0" smtClean="0"/>
              <a:t> transmits pain via slow-chronic type C pain fibers</a:t>
            </a:r>
          </a:p>
          <a:p>
            <a:r>
              <a:rPr lang="en-US" dirty="0" smtClean="0"/>
              <a:t>terminate in the spinal cord in </a:t>
            </a:r>
            <a:r>
              <a:rPr lang="en-US" dirty="0" err="1" smtClean="0"/>
              <a:t>laminae</a:t>
            </a:r>
            <a:r>
              <a:rPr lang="en-US" dirty="0" smtClean="0"/>
              <a:t> II and III (together </a:t>
            </a:r>
            <a:r>
              <a:rPr lang="en-US" dirty="0" smtClean="0"/>
              <a:t>called </a:t>
            </a:r>
            <a:r>
              <a:rPr lang="en-US" dirty="0" err="1" smtClean="0"/>
              <a:t>substantia</a:t>
            </a:r>
            <a:r>
              <a:rPr lang="en-US" dirty="0" smtClean="0"/>
              <a:t> </a:t>
            </a:r>
            <a:r>
              <a:rPr lang="en-US" dirty="0" err="1" smtClean="0"/>
              <a:t>gelatinosa</a:t>
            </a:r>
            <a:r>
              <a:rPr lang="en-US" dirty="0" smtClean="0"/>
              <a:t> </a:t>
            </a:r>
          </a:p>
          <a:p>
            <a:r>
              <a:rPr lang="en-US" dirty="0" smtClean="0"/>
              <a:t> however, type C pain fiber release two transmitter glutamate (fast pain) and substance P (slow pain )</a:t>
            </a:r>
            <a:endParaRPr lang="en-US" dirty="0"/>
          </a:p>
        </p:txBody>
      </p:sp>
      <p:sp>
        <p:nvSpPr>
          <p:cNvPr id="3" name="Title 2"/>
          <p:cNvSpPr>
            <a:spLocks noGrp="1"/>
          </p:cNvSpPr>
          <p:nvPr>
            <p:ph type="title"/>
          </p:nvPr>
        </p:nvSpPr>
        <p:spPr/>
        <p:txBody>
          <a:bodyPr>
            <a:normAutofit fontScale="90000"/>
          </a:bodyPr>
          <a:lstStyle/>
          <a:p>
            <a:r>
              <a:rPr lang="en-US" dirty="0" smtClean="0"/>
              <a:t>Cont.. Pathways for Transmission of Pain Signals</a:t>
            </a:r>
            <a:endParaRPr lang="en-US" dirty="0"/>
          </a:p>
        </p:txBody>
      </p:sp>
      <p:pic>
        <p:nvPicPr>
          <p:cNvPr id="4" name="Picture 1" descr="D:\SCContent\9781416045748\graphics\fullsize\S9781416045748-048-f002.jpg"/>
          <p:cNvPicPr>
            <a:picLocks noChangeAspect="1" noChangeArrowheads="1"/>
          </p:cNvPicPr>
          <p:nvPr/>
        </p:nvPicPr>
        <p:blipFill>
          <a:blip r:embed="rId2" cstate="print"/>
          <a:srcRect/>
          <a:stretch>
            <a:fillRect/>
          </a:stretch>
        </p:blipFill>
        <p:spPr bwMode="auto">
          <a:xfrm>
            <a:off x="5638800" y="1447800"/>
            <a:ext cx="3257284" cy="2895600"/>
          </a:xfrm>
          <a:prstGeom prst="rect">
            <a:avLst/>
          </a:prstGeom>
          <a:noFill/>
          <a:ln w="9525">
            <a:solidFill>
              <a:schemeClr val="tx1"/>
            </a:solid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pain nervous pathways can be cut at any points</a:t>
            </a:r>
          </a:p>
          <a:p>
            <a:r>
              <a:rPr lang="en-US" dirty="0" smtClean="0"/>
              <a:t>If  pain in  lower part of the body, a </a:t>
            </a:r>
            <a:r>
              <a:rPr lang="en-US" i="1" dirty="0" err="1" smtClean="0"/>
              <a:t>cordotomy</a:t>
            </a:r>
            <a:r>
              <a:rPr lang="en-US" i="1" dirty="0" smtClean="0"/>
              <a:t> </a:t>
            </a:r>
            <a:r>
              <a:rPr lang="en-US" dirty="0" smtClean="0"/>
              <a:t>in </a:t>
            </a:r>
            <a:r>
              <a:rPr lang="en-US" dirty="0" smtClean="0"/>
              <a:t>the thoracic region of the spinal cord often relieves the pain for a few weeks to a few months</a:t>
            </a:r>
            <a:endParaRPr lang="en-US" dirty="0"/>
          </a:p>
        </p:txBody>
      </p:sp>
      <p:sp>
        <p:nvSpPr>
          <p:cNvPr id="3" name="Title 2"/>
          <p:cNvSpPr>
            <a:spLocks noGrp="1"/>
          </p:cNvSpPr>
          <p:nvPr>
            <p:ph type="title"/>
          </p:nvPr>
        </p:nvSpPr>
        <p:spPr/>
        <p:txBody>
          <a:bodyPr>
            <a:normAutofit fontScale="90000"/>
          </a:bodyPr>
          <a:lstStyle/>
          <a:p>
            <a:r>
              <a:rPr lang="en-US" dirty="0" smtClean="0"/>
              <a:t>Surgical Interruption of Pain Pathways</a:t>
            </a:r>
            <a:br>
              <a:rPr lang="en-US" dirty="0" smtClean="0"/>
            </a:b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562600" cy="4525963"/>
          </a:xfrm>
        </p:spPr>
        <p:txBody>
          <a:bodyPr>
            <a:normAutofit fontScale="92500" lnSpcReduction="20000"/>
          </a:bodyPr>
          <a:lstStyle/>
          <a:p>
            <a:r>
              <a:rPr lang="en-US" dirty="0" smtClean="0"/>
              <a:t>consists of three components:</a:t>
            </a:r>
          </a:p>
          <a:p>
            <a:r>
              <a:rPr lang="en-US" dirty="0" smtClean="0"/>
              <a:t> (1) The </a:t>
            </a:r>
            <a:r>
              <a:rPr lang="en-US" dirty="0" err="1" smtClean="0"/>
              <a:t>periaqueductal</a:t>
            </a:r>
            <a:r>
              <a:rPr lang="en-US" dirty="0" smtClean="0"/>
              <a:t> gray and </a:t>
            </a:r>
            <a:r>
              <a:rPr lang="en-US" dirty="0" err="1" smtClean="0"/>
              <a:t>periventricular</a:t>
            </a:r>
            <a:r>
              <a:rPr lang="en-US" dirty="0" smtClean="0"/>
              <a:t> areas of the </a:t>
            </a:r>
            <a:r>
              <a:rPr lang="en-US" dirty="0" err="1" smtClean="0"/>
              <a:t>mesencephalon</a:t>
            </a:r>
            <a:r>
              <a:rPr lang="en-US" dirty="0" smtClean="0"/>
              <a:t> and upper </a:t>
            </a:r>
            <a:r>
              <a:rPr lang="en-US" dirty="0" err="1" smtClean="0"/>
              <a:t>pons</a:t>
            </a:r>
            <a:endParaRPr lang="en-US" dirty="0" smtClean="0"/>
          </a:p>
          <a:p>
            <a:r>
              <a:rPr lang="en-US" dirty="0" smtClean="0"/>
              <a:t> (2) the </a:t>
            </a:r>
            <a:r>
              <a:rPr lang="en-US" dirty="0" err="1" smtClean="0"/>
              <a:t>raphe</a:t>
            </a:r>
            <a:r>
              <a:rPr lang="en-US" dirty="0" smtClean="0"/>
              <a:t> </a:t>
            </a:r>
            <a:r>
              <a:rPr lang="en-US" dirty="0" err="1" smtClean="0"/>
              <a:t>magnus</a:t>
            </a:r>
            <a:r>
              <a:rPr lang="en-US" dirty="0" smtClean="0"/>
              <a:t> nucleus, a thin midline nucleus located in the lower </a:t>
            </a:r>
            <a:r>
              <a:rPr lang="en-US" dirty="0" err="1" smtClean="0"/>
              <a:t>pons</a:t>
            </a:r>
            <a:r>
              <a:rPr lang="en-US" dirty="0" smtClean="0"/>
              <a:t> and upper medulla, and the nucleus </a:t>
            </a:r>
            <a:r>
              <a:rPr lang="en-US" dirty="0" err="1" smtClean="0"/>
              <a:t>reticularis</a:t>
            </a:r>
            <a:r>
              <a:rPr lang="en-US" dirty="0" smtClean="0"/>
              <a:t> </a:t>
            </a:r>
            <a:r>
              <a:rPr lang="en-US" dirty="0" err="1" smtClean="0"/>
              <a:t>paragiganto</a:t>
            </a:r>
            <a:r>
              <a:rPr lang="en-US" dirty="0" smtClean="0"/>
              <a:t> </a:t>
            </a:r>
            <a:r>
              <a:rPr lang="en-US" dirty="0" err="1" smtClean="0"/>
              <a:t>cellularis</a:t>
            </a:r>
            <a:endParaRPr lang="en-US" dirty="0" smtClean="0"/>
          </a:p>
          <a:p>
            <a:r>
              <a:rPr lang="en-US" dirty="0" smtClean="0"/>
              <a:t> (3) a pain inhibitory complex located in the dorsal horns of the spinal cord.</a:t>
            </a:r>
            <a:endParaRPr lang="en-US" dirty="0"/>
          </a:p>
        </p:txBody>
      </p:sp>
      <p:sp>
        <p:nvSpPr>
          <p:cNvPr id="3" name="Title 2"/>
          <p:cNvSpPr>
            <a:spLocks noGrp="1"/>
          </p:cNvSpPr>
          <p:nvPr>
            <p:ph type="title"/>
          </p:nvPr>
        </p:nvSpPr>
        <p:spPr/>
        <p:txBody>
          <a:bodyPr>
            <a:normAutofit/>
          </a:bodyPr>
          <a:lstStyle/>
          <a:p>
            <a:r>
              <a:rPr lang="en-US" sz="3200" dirty="0" smtClean="0"/>
              <a:t>Pain Suppression (Analgesia) in Brain and Spinal Cord</a:t>
            </a:r>
            <a:endParaRPr lang="en-US" sz="3200" dirty="0"/>
          </a:p>
        </p:txBody>
      </p:sp>
      <p:pic>
        <p:nvPicPr>
          <p:cNvPr id="4" name="Picture 1" descr="D:\SCContent\9781416045748\graphics\fullsize\S9781416045748-048-f004.jpg"/>
          <p:cNvPicPr>
            <a:picLocks noChangeAspect="1" noChangeArrowheads="1"/>
          </p:cNvPicPr>
          <p:nvPr/>
        </p:nvPicPr>
        <p:blipFill>
          <a:blip r:embed="rId3" cstate="print"/>
          <a:srcRect/>
          <a:stretch>
            <a:fillRect/>
          </a:stretch>
        </p:blipFill>
        <p:spPr bwMode="auto">
          <a:xfrm>
            <a:off x="6019800" y="1066800"/>
            <a:ext cx="2774950" cy="47625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hlinkClick r:id="rId2"/>
              </a:rPr>
              <a:t>https://www.youtube.com/watch?v=PMZdkac4YLk&amp;list=PL696DB7FD0EA1C59E</a:t>
            </a:r>
            <a:endParaRPr lang="en-US" dirty="0"/>
          </a:p>
        </p:txBody>
      </p:sp>
      <p:sp>
        <p:nvSpPr>
          <p:cNvPr id="3" name="Title 2"/>
          <p:cNvSpPr>
            <a:spLocks noGrp="1"/>
          </p:cNvSpPr>
          <p:nvPr>
            <p:ph type="title"/>
          </p:nvPr>
        </p:nvSpPr>
        <p:spPr/>
        <p:txBody>
          <a:bodyPr>
            <a:normAutofit fontScale="90000"/>
          </a:bodyPr>
          <a:lstStyle/>
          <a:p>
            <a:r>
              <a:rPr lang="en-US" b="0" dirty="0" err="1" smtClean="0"/>
              <a:t>Nociceptive</a:t>
            </a:r>
            <a:r>
              <a:rPr lang="en-US" b="0" dirty="0" smtClean="0"/>
              <a:t> Pain</a:t>
            </a:r>
            <a:br>
              <a:rPr lang="en-US" b="0" dirty="0" smtClean="0"/>
            </a:b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electrodes are placed on selected</a:t>
            </a:r>
          </a:p>
          <a:p>
            <a:r>
              <a:rPr lang="en-US" dirty="0" smtClean="0"/>
              <a:t> areas of the skin or, on occasion,</a:t>
            </a:r>
          </a:p>
          <a:p>
            <a:r>
              <a:rPr lang="en-US" dirty="0" smtClean="0"/>
              <a:t> implanted over the spinal cord, </a:t>
            </a:r>
          </a:p>
          <a:p>
            <a:r>
              <a:rPr lang="en-US" dirty="0" smtClean="0"/>
              <a:t>supposedly to stimulate the </a:t>
            </a:r>
          </a:p>
          <a:p>
            <a:r>
              <a:rPr lang="en-US" dirty="0" smtClean="0"/>
              <a:t>dorsal sensory columns.</a:t>
            </a:r>
          </a:p>
          <a:p>
            <a:r>
              <a:rPr lang="en-US" dirty="0" smtClean="0"/>
              <a:t>in appropriate </a:t>
            </a:r>
            <a:r>
              <a:rPr lang="en-US" dirty="0" err="1" smtClean="0"/>
              <a:t>intralaminar</a:t>
            </a:r>
            <a:r>
              <a:rPr lang="en-US" dirty="0" smtClean="0"/>
              <a:t> </a:t>
            </a:r>
          </a:p>
          <a:p>
            <a:r>
              <a:rPr lang="en-US" dirty="0" smtClean="0"/>
              <a:t>nuclei of the thalamus or in the </a:t>
            </a:r>
            <a:r>
              <a:rPr lang="en-US" dirty="0" err="1" smtClean="0"/>
              <a:t>periventricular</a:t>
            </a:r>
            <a:r>
              <a:rPr lang="en-US" dirty="0" smtClean="0"/>
              <a:t> or </a:t>
            </a:r>
            <a:r>
              <a:rPr lang="en-US" dirty="0" err="1" smtClean="0"/>
              <a:t>periaqueductal</a:t>
            </a:r>
            <a:r>
              <a:rPr lang="en-US" dirty="0" smtClean="0"/>
              <a:t> area of the diencephalon. The patient can then personally control the degree of stimulation. pain relief has been reported to last for as long as 24 hours after only a few minutes of stimulation.</a:t>
            </a:r>
            <a:endParaRPr lang="en-US" dirty="0"/>
          </a:p>
        </p:txBody>
      </p:sp>
      <p:sp>
        <p:nvSpPr>
          <p:cNvPr id="3" name="Title 2"/>
          <p:cNvSpPr>
            <a:spLocks noGrp="1"/>
          </p:cNvSpPr>
          <p:nvPr>
            <p:ph type="title"/>
          </p:nvPr>
        </p:nvSpPr>
        <p:spPr/>
        <p:txBody>
          <a:bodyPr>
            <a:normAutofit fontScale="90000"/>
          </a:bodyPr>
          <a:lstStyle/>
          <a:p>
            <a:r>
              <a:rPr lang="en-US" b="0" dirty="0" smtClean="0"/>
              <a:t>Treatment of Pain by Electrical Stimulation</a:t>
            </a:r>
            <a:endParaRPr lang="en-US" dirty="0"/>
          </a:p>
        </p:txBody>
      </p:sp>
      <p:pic>
        <p:nvPicPr>
          <p:cNvPr id="5" name="Picture 1"/>
          <p:cNvPicPr>
            <a:picLocks noChangeAspect="1" noChangeArrowheads="1"/>
          </p:cNvPicPr>
          <p:nvPr/>
        </p:nvPicPr>
        <p:blipFill>
          <a:blip r:embed="rId3" cstate="print"/>
          <a:srcRect/>
          <a:stretch>
            <a:fillRect/>
          </a:stretch>
        </p:blipFill>
        <p:spPr bwMode="auto">
          <a:xfrm>
            <a:off x="6248400" y="990600"/>
            <a:ext cx="2609303" cy="22375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648200" cy="4525963"/>
          </a:xfrm>
        </p:spPr>
        <p:txBody>
          <a:bodyPr>
            <a:normAutofit fontScale="92500" lnSpcReduction="20000"/>
          </a:bodyPr>
          <a:lstStyle/>
          <a:p>
            <a:r>
              <a:rPr lang="en-US" dirty="0" smtClean="0"/>
              <a:t> feels of pain in a part of the body that is fairly remote from the tissue causing the pain </a:t>
            </a:r>
          </a:p>
          <a:p>
            <a:r>
              <a:rPr lang="en-US" dirty="0" err="1" smtClean="0"/>
              <a:t>E.g</a:t>
            </a:r>
            <a:r>
              <a:rPr lang="en-US" dirty="0" smtClean="0"/>
              <a:t> pain in one of the visceral organs often is referred to an area on the body surface It is important in clinical diagnosis because in many visceral ailments the only clinical sign is referred pain</a:t>
            </a:r>
            <a:endParaRPr lang="en-US" dirty="0"/>
          </a:p>
        </p:txBody>
      </p:sp>
      <p:sp>
        <p:nvSpPr>
          <p:cNvPr id="3" name="Title 2"/>
          <p:cNvSpPr>
            <a:spLocks noGrp="1"/>
          </p:cNvSpPr>
          <p:nvPr>
            <p:ph type="title"/>
          </p:nvPr>
        </p:nvSpPr>
        <p:spPr/>
        <p:txBody>
          <a:bodyPr/>
          <a:lstStyle/>
          <a:p>
            <a:r>
              <a:rPr lang="en-US" dirty="0" smtClean="0"/>
              <a:t>Referred Pain</a:t>
            </a:r>
            <a:endParaRPr lang="en-US" dirty="0"/>
          </a:p>
        </p:txBody>
      </p:sp>
      <p:pic>
        <p:nvPicPr>
          <p:cNvPr id="4" name="Picture 1" descr="D:\SCContent\9781416045748\graphics\fullsize\S9781416045748-048-f005.jpg"/>
          <p:cNvPicPr>
            <a:picLocks noChangeAspect="1" noChangeArrowheads="1"/>
          </p:cNvPicPr>
          <p:nvPr/>
        </p:nvPicPr>
        <p:blipFill>
          <a:blip r:embed="rId2" cstate="print"/>
          <a:srcRect/>
          <a:stretch>
            <a:fillRect/>
          </a:stretch>
        </p:blipFill>
        <p:spPr bwMode="auto">
          <a:xfrm>
            <a:off x="5029200" y="1447800"/>
            <a:ext cx="3881438" cy="382111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Visceral Pain: </a:t>
            </a:r>
            <a:r>
              <a:rPr lang="en-US" dirty="0" smtClean="0"/>
              <a:t>Pain from viscera of the abdomen and chest, used for diagnosing visceral inflammation</a:t>
            </a:r>
          </a:p>
          <a:p>
            <a:r>
              <a:rPr lang="en-US" dirty="0" smtClean="0"/>
              <a:t> </a:t>
            </a:r>
            <a:r>
              <a:rPr lang="en-US" dirty="0" smtClean="0">
                <a:solidFill>
                  <a:srgbClr val="FF0000"/>
                </a:solidFill>
              </a:rPr>
              <a:t>visceral pain differs from surface pain:</a:t>
            </a:r>
          </a:p>
          <a:p>
            <a:r>
              <a:rPr lang="en-US" dirty="0" smtClean="0"/>
              <a:t>1-</a:t>
            </a:r>
            <a:r>
              <a:rPr lang="en-US" dirty="0" smtClean="0">
                <a:solidFill>
                  <a:srgbClr val="FF0000"/>
                </a:solidFill>
              </a:rPr>
              <a:t> visceral pain </a:t>
            </a:r>
            <a:r>
              <a:rPr lang="en-US" dirty="0" smtClean="0"/>
              <a:t>localized types of damage to the viscera  </a:t>
            </a:r>
            <a:r>
              <a:rPr lang="en-US" dirty="0" err="1" smtClean="0"/>
              <a:t>e.g</a:t>
            </a:r>
            <a:r>
              <a:rPr lang="en-US" dirty="0" smtClean="0"/>
              <a:t> surgeon can cut the gut  </a:t>
            </a:r>
          </a:p>
          <a:p>
            <a:r>
              <a:rPr lang="en-US" dirty="0" smtClean="0">
                <a:solidFill>
                  <a:srgbClr val="FF0000"/>
                </a:solidFill>
              </a:rPr>
              <a:t>surface pain </a:t>
            </a:r>
            <a:r>
              <a:rPr lang="en-US" dirty="0" smtClean="0"/>
              <a:t>by stimulation of pain nerve endings  </a:t>
            </a:r>
            <a:r>
              <a:rPr lang="en-US" dirty="0" err="1" smtClean="0"/>
              <a:t>e.g</a:t>
            </a:r>
            <a:r>
              <a:rPr lang="en-US" dirty="0" smtClean="0"/>
              <a:t> ischemia caused by occluding the blood supply to a large area of gut</a:t>
            </a:r>
            <a:endParaRPr lang="en-US" dirty="0"/>
          </a:p>
        </p:txBody>
      </p:sp>
      <p:sp>
        <p:nvSpPr>
          <p:cNvPr id="3" name="Title 2"/>
          <p:cNvSpPr>
            <a:spLocks noGrp="1"/>
          </p:cNvSpPr>
          <p:nvPr>
            <p:ph type="title"/>
          </p:nvPr>
        </p:nvSpPr>
        <p:spPr/>
        <p:txBody>
          <a:bodyPr/>
          <a:lstStyle/>
          <a:p>
            <a:r>
              <a:rPr lang="en-US" dirty="0" smtClean="0"/>
              <a:t>Cont.. Referred Pain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Causes of True Visceral Pain</a:t>
            </a:r>
          </a:p>
          <a:p>
            <a:r>
              <a:rPr lang="en-US" dirty="0" smtClean="0">
                <a:solidFill>
                  <a:srgbClr val="C00000"/>
                </a:solidFill>
              </a:rPr>
              <a:t>Ischemia </a:t>
            </a:r>
            <a:r>
              <a:rPr lang="en-US" dirty="0" smtClean="0"/>
              <a:t>formation of acidic </a:t>
            </a:r>
            <a:r>
              <a:rPr lang="en-US" dirty="0" err="1" smtClean="0"/>
              <a:t>metabolicor</a:t>
            </a:r>
            <a:r>
              <a:rPr lang="en-US" dirty="0" smtClean="0"/>
              <a:t> tissue-degenerative products such as </a:t>
            </a:r>
            <a:r>
              <a:rPr lang="en-US" dirty="0" err="1" smtClean="0"/>
              <a:t>bradykinin</a:t>
            </a:r>
            <a:r>
              <a:rPr lang="en-US" dirty="0" smtClean="0"/>
              <a:t>, </a:t>
            </a:r>
            <a:r>
              <a:rPr lang="en-US" dirty="0" err="1" smtClean="0"/>
              <a:t>proteolytic</a:t>
            </a:r>
            <a:r>
              <a:rPr lang="en-US" dirty="0" smtClean="0"/>
              <a:t> enzymes</a:t>
            </a:r>
            <a:endParaRPr lang="en-US" dirty="0" smtClean="0">
              <a:solidFill>
                <a:srgbClr val="C00000"/>
              </a:solidFill>
            </a:endParaRPr>
          </a:p>
          <a:p>
            <a:r>
              <a:rPr lang="en-US" dirty="0" smtClean="0">
                <a:solidFill>
                  <a:srgbClr val="C00000"/>
                </a:solidFill>
              </a:rPr>
              <a:t>Chemical Stimuli</a:t>
            </a:r>
            <a:r>
              <a:rPr lang="en-US" dirty="0" smtClean="0"/>
              <a:t> substances leak from the gastrointestinal tract into the peritoneal cavity. For instance, </a:t>
            </a:r>
            <a:r>
              <a:rPr lang="en-US" dirty="0" err="1" smtClean="0"/>
              <a:t>proteolytic</a:t>
            </a:r>
            <a:r>
              <a:rPr lang="en-US" dirty="0" smtClean="0"/>
              <a:t> acidic gastric juice may leak through a ruptured gastric or duodenal ulcer.</a:t>
            </a:r>
            <a:endParaRPr lang="en-US" dirty="0" smtClean="0">
              <a:solidFill>
                <a:srgbClr val="C00000"/>
              </a:solidFill>
            </a:endParaRPr>
          </a:p>
          <a:p>
            <a:r>
              <a:rPr lang="en-US" dirty="0" smtClean="0">
                <a:solidFill>
                  <a:srgbClr val="C00000"/>
                </a:solidFill>
              </a:rPr>
              <a:t>Spasm of a Hollow </a:t>
            </a:r>
            <a:r>
              <a:rPr lang="en-US" dirty="0" err="1" smtClean="0">
                <a:solidFill>
                  <a:srgbClr val="C00000"/>
                </a:solidFill>
              </a:rPr>
              <a:t>Viscus</a:t>
            </a:r>
            <a:r>
              <a:rPr lang="en-US" dirty="0" smtClean="0">
                <a:solidFill>
                  <a:srgbClr val="C00000"/>
                </a:solidFill>
              </a:rPr>
              <a:t> </a:t>
            </a:r>
            <a:r>
              <a:rPr lang="en-US" dirty="0" smtClean="0"/>
              <a:t>Spasm of a portion of the gut, the gallbladder, a bile duct, a </a:t>
            </a:r>
            <a:r>
              <a:rPr lang="en-US" dirty="0" err="1" smtClean="0"/>
              <a:t>ureter</a:t>
            </a:r>
            <a:r>
              <a:rPr lang="en-US" dirty="0" smtClean="0"/>
              <a:t>, or any other hollow </a:t>
            </a:r>
            <a:r>
              <a:rPr lang="en-US" dirty="0" err="1" smtClean="0"/>
              <a:t>viscus</a:t>
            </a:r>
            <a:r>
              <a:rPr lang="en-US" dirty="0" smtClean="0"/>
              <a:t> can cause pain</a:t>
            </a:r>
            <a:endParaRPr lang="en-US" dirty="0">
              <a:solidFill>
                <a:srgbClr val="C00000"/>
              </a:solidFill>
            </a:endParaRPr>
          </a:p>
        </p:txBody>
      </p:sp>
      <p:sp>
        <p:nvSpPr>
          <p:cNvPr id="3" name="Title 2"/>
          <p:cNvSpPr>
            <a:spLocks noGrp="1"/>
          </p:cNvSpPr>
          <p:nvPr>
            <p:ph type="title"/>
          </p:nvPr>
        </p:nvSpPr>
        <p:spPr/>
        <p:txBody>
          <a:bodyPr/>
          <a:lstStyle/>
          <a:p>
            <a:r>
              <a:rPr lang="en-US" dirty="0" smtClean="0"/>
              <a:t>Cont.. Referred Pain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534400" cy="4525963"/>
          </a:xfrm>
        </p:spPr>
        <p:txBody>
          <a:bodyPr/>
          <a:lstStyle/>
          <a:p>
            <a:pPr lvl="0"/>
            <a:r>
              <a:rPr lang="en-US" dirty="0" smtClean="0"/>
              <a:t>After the lectures student should be able to:</a:t>
            </a:r>
          </a:p>
          <a:p>
            <a:pPr lvl="0"/>
            <a:r>
              <a:rPr lang="en-US" dirty="0" smtClean="0"/>
              <a:t>To know about the receptor of pain.</a:t>
            </a:r>
          </a:p>
          <a:p>
            <a:pPr lvl="0"/>
            <a:r>
              <a:rPr lang="en-US" dirty="0" smtClean="0"/>
              <a:t>The types of neuron responsible for conduction of impulses </a:t>
            </a:r>
            <a:r>
              <a:rPr lang="en-US" dirty="0" err="1" smtClean="0"/>
              <a:t>e.g</a:t>
            </a:r>
            <a:r>
              <a:rPr lang="en-US" dirty="0" smtClean="0"/>
              <a:t> A-delta </a:t>
            </a:r>
            <a:r>
              <a:rPr lang="en-US" dirty="0" err="1" smtClean="0"/>
              <a:t>andC</a:t>
            </a:r>
            <a:r>
              <a:rPr lang="en-US" dirty="0" smtClean="0"/>
              <a:t>- types.</a:t>
            </a:r>
          </a:p>
          <a:p>
            <a:pPr lvl="0"/>
            <a:r>
              <a:rPr lang="en-US" dirty="0" smtClean="0"/>
              <a:t>Two types of pain </a:t>
            </a:r>
            <a:r>
              <a:rPr lang="en-US" dirty="0" err="1" smtClean="0"/>
              <a:t>e.g</a:t>
            </a:r>
            <a:r>
              <a:rPr lang="en-US" dirty="0" smtClean="0"/>
              <a:t> fast and slow.</a:t>
            </a:r>
          </a:p>
          <a:p>
            <a:pPr lvl="0"/>
            <a:r>
              <a:rPr lang="en-US" dirty="0" smtClean="0"/>
              <a:t>Know the tracts involved and its functions.</a:t>
            </a:r>
          </a:p>
          <a:p>
            <a:pPr lvl="0"/>
            <a:r>
              <a:rPr lang="en-US" dirty="0" smtClean="0"/>
              <a:t>Know the role of thalamus and cortex in the perception of pain.</a:t>
            </a:r>
          </a:p>
          <a:p>
            <a:endParaRPr lang="en-US" dirty="0"/>
          </a:p>
        </p:txBody>
      </p:sp>
      <p:sp>
        <p:nvSpPr>
          <p:cNvPr id="2" name="Title 1"/>
          <p:cNvSpPr>
            <a:spLocks noGrp="1"/>
          </p:cNvSpPr>
          <p:nvPr>
            <p:ph type="title"/>
          </p:nvPr>
        </p:nvSpPr>
        <p:spPr>
          <a:xfrm>
            <a:off x="533400" y="304800"/>
            <a:ext cx="8229600" cy="1143000"/>
          </a:xfrm>
        </p:spPr>
        <p:txBody>
          <a:bodyPr>
            <a:normAutofit fontScale="90000"/>
          </a:bodyPr>
          <a:lstStyle/>
          <a:p>
            <a:r>
              <a:rPr lang="en-US" dirty="0" smtClean="0"/>
              <a:t>Objectives of lecture:</a:t>
            </a:r>
            <a:br>
              <a:rPr lang="en-US" dirty="0" smtClean="0"/>
            </a:b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rgbClr val="C00000"/>
                </a:solidFill>
              </a:rPr>
              <a:t>Overfilling Hollow </a:t>
            </a:r>
            <a:r>
              <a:rPr lang="en-US" dirty="0" err="1" smtClean="0">
                <a:solidFill>
                  <a:srgbClr val="C00000"/>
                </a:solidFill>
              </a:rPr>
              <a:t>Viscus</a:t>
            </a:r>
            <a:r>
              <a:rPr lang="en-US" dirty="0" smtClean="0">
                <a:solidFill>
                  <a:srgbClr val="C00000"/>
                </a:solidFill>
              </a:rPr>
              <a:t> </a:t>
            </a:r>
            <a:r>
              <a:rPr lang="en-US" dirty="0" smtClean="0"/>
              <a:t> because of overstretch of the tissues . May lead to collapse the blood vessels and </a:t>
            </a:r>
            <a:r>
              <a:rPr lang="en-US" dirty="0" smtClean="0"/>
              <a:t>cause ischemic </a:t>
            </a:r>
            <a:r>
              <a:rPr lang="en-US" dirty="0" smtClean="0"/>
              <a:t>pain.</a:t>
            </a:r>
          </a:p>
          <a:p>
            <a:r>
              <a:rPr lang="en-US" dirty="0" smtClean="0">
                <a:solidFill>
                  <a:srgbClr val="C00000"/>
                </a:solidFill>
              </a:rPr>
              <a:t>Insensitive Viscera </a:t>
            </a:r>
            <a:r>
              <a:rPr lang="en-US" dirty="0" smtClean="0"/>
              <a:t>A few visceral areas are insensitive to pain </a:t>
            </a:r>
            <a:r>
              <a:rPr lang="en-US" dirty="0" err="1" smtClean="0"/>
              <a:t>e.g</a:t>
            </a:r>
            <a:r>
              <a:rPr lang="en-US" dirty="0" smtClean="0"/>
              <a:t> parenchyma of the liver and the alveoli of the lungs.</a:t>
            </a:r>
            <a:endParaRPr lang="en-US" dirty="0">
              <a:solidFill>
                <a:srgbClr val="C00000"/>
              </a:solidFill>
            </a:endParaRPr>
          </a:p>
        </p:txBody>
      </p:sp>
      <p:sp>
        <p:nvSpPr>
          <p:cNvPr id="3" name="Title 2"/>
          <p:cNvSpPr>
            <a:spLocks noGrp="1"/>
          </p:cNvSpPr>
          <p:nvPr>
            <p:ph type="title"/>
          </p:nvPr>
        </p:nvSpPr>
        <p:spPr/>
        <p:txBody>
          <a:bodyPr/>
          <a:lstStyle/>
          <a:p>
            <a:r>
              <a:rPr lang="en-US" dirty="0" smtClean="0"/>
              <a:t>Cont.. Referred Pain</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343400" cy="4525963"/>
          </a:xfrm>
        </p:spPr>
        <p:txBody>
          <a:bodyPr>
            <a:normAutofit fontScale="92500" lnSpcReduction="20000"/>
          </a:bodyPr>
          <a:lstStyle/>
          <a:p>
            <a:r>
              <a:rPr lang="en-US" dirty="0" smtClean="0"/>
              <a:t>visceral pain is referred to the surface of the body, which originated from visceral organ </a:t>
            </a:r>
          </a:p>
          <a:p>
            <a:pPr>
              <a:buNone/>
            </a:pPr>
            <a:endParaRPr lang="en-US" dirty="0" smtClean="0"/>
          </a:p>
          <a:p>
            <a:pPr>
              <a:buNone/>
            </a:pPr>
            <a:r>
              <a:rPr lang="en-US" dirty="0" err="1" smtClean="0"/>
              <a:t>E.g</a:t>
            </a:r>
            <a:endParaRPr lang="en-US" dirty="0" smtClean="0"/>
          </a:p>
          <a:p>
            <a:r>
              <a:rPr lang="en-US" dirty="0" smtClean="0"/>
              <a:t>Pain impulses pass first from the appendix then into the spinal cord at about T-10 or T-11; this pain is referred to an area around the umbilicus and is of the aching, cramping type. </a:t>
            </a:r>
            <a:endParaRPr lang="en-US" dirty="0"/>
          </a:p>
        </p:txBody>
      </p:sp>
      <p:sp>
        <p:nvSpPr>
          <p:cNvPr id="3" name="Title 2"/>
          <p:cNvSpPr>
            <a:spLocks noGrp="1"/>
          </p:cNvSpPr>
          <p:nvPr>
            <p:ph type="title"/>
          </p:nvPr>
        </p:nvSpPr>
        <p:spPr/>
        <p:txBody>
          <a:bodyPr>
            <a:normAutofit fontScale="90000"/>
          </a:bodyPr>
          <a:lstStyle/>
          <a:p>
            <a:r>
              <a:rPr lang="en-US" b="0" dirty="0" smtClean="0"/>
              <a:t>Localization of Referred Pain Transmitted via Visceral Pathways</a:t>
            </a:r>
            <a:endParaRPr lang="en-US" dirty="0"/>
          </a:p>
        </p:txBody>
      </p:sp>
      <p:pic>
        <p:nvPicPr>
          <p:cNvPr id="4" name="Picture 1" descr="D:\SCContent\9781416045748\graphics\fullsize\S9781416045748-048-f006.jpg"/>
          <p:cNvPicPr>
            <a:picLocks noChangeAspect="1" noChangeArrowheads="1"/>
          </p:cNvPicPr>
          <p:nvPr/>
        </p:nvPicPr>
        <p:blipFill>
          <a:blip r:embed="rId2" cstate="print"/>
          <a:srcRect/>
          <a:stretch>
            <a:fillRect/>
          </a:stretch>
        </p:blipFill>
        <p:spPr bwMode="auto">
          <a:xfrm>
            <a:off x="5943600" y="1295400"/>
            <a:ext cx="2309702" cy="2209800"/>
          </a:xfrm>
          <a:prstGeom prst="rect">
            <a:avLst/>
          </a:prstGeom>
          <a:noFill/>
          <a:ln w="9525">
            <a:solidFill>
              <a:schemeClr val="tx1"/>
            </a:solidFill>
            <a:miter lim="800000"/>
            <a:headEnd/>
            <a:tailEnd/>
          </a:ln>
        </p:spPr>
      </p:pic>
      <p:pic>
        <p:nvPicPr>
          <p:cNvPr id="5" name="Picture 1" descr="D:\SCContent\9781416045748\graphics\fullsize\S9781416045748-048-f007.jpg"/>
          <p:cNvPicPr>
            <a:picLocks noChangeAspect="1" noChangeArrowheads="1"/>
          </p:cNvPicPr>
          <p:nvPr/>
        </p:nvPicPr>
        <p:blipFill>
          <a:blip r:embed="rId3" cstate="print"/>
          <a:srcRect/>
          <a:stretch>
            <a:fillRect/>
          </a:stretch>
        </p:blipFill>
        <p:spPr bwMode="auto">
          <a:xfrm>
            <a:off x="5867400" y="3657600"/>
            <a:ext cx="2438400" cy="2518141"/>
          </a:xfrm>
          <a:prstGeom prst="rect">
            <a:avLst/>
          </a:prstGeom>
          <a:noFill/>
          <a:ln w="9525">
            <a:solidFill>
              <a:schemeClr val="tx1"/>
            </a:solid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b="0" dirty="0" smtClean="0"/>
              <a:t>Cont..Localization of Referred Pain Transmitted via Visceral Pathways</a:t>
            </a:r>
            <a:endParaRPr lang="en-US" dirty="0"/>
          </a:p>
        </p:txBody>
      </p:sp>
      <p:sp>
        <p:nvSpPr>
          <p:cNvPr id="4" name="Rectangle 10"/>
          <p:cNvSpPr>
            <a:spLocks noGrp="1" noChangeArrowheads="1"/>
          </p:cNvSpPr>
          <p:nvPr>
            <p:ph idx="1"/>
          </p:nvPr>
        </p:nvSpPr>
        <p:spPr>
          <a:xfrm>
            <a:off x="457200" y="1524000"/>
            <a:ext cx="8229600" cy="4525963"/>
          </a:xfrm>
          <a:noFill/>
          <a:ln>
            <a:solidFill>
              <a:srgbClr val="0070C0"/>
            </a:solidFill>
          </a:ln>
        </p:spPr>
        <p:txBody>
          <a:bodyPr>
            <a:normAutofit fontScale="92500" lnSpcReduction="20000"/>
          </a:bodyPr>
          <a:lstStyle/>
          <a:p>
            <a:pPr eaLnBrk="1" hangingPunct="1"/>
            <a:r>
              <a:rPr lang="en-US" dirty="0" err="1" smtClean="0"/>
              <a:t>Meninges</a:t>
            </a:r>
            <a:r>
              <a:rPr lang="en-US" dirty="0" smtClean="0"/>
              <a:t>		      Back of head and neck</a:t>
            </a:r>
          </a:p>
          <a:p>
            <a:pPr eaLnBrk="1" hangingPunct="1"/>
            <a:r>
              <a:rPr lang="en-US" dirty="0" smtClean="0"/>
              <a:t>Heart			      Central chest arms 					      (usually left), neck, 					      occasionally abdomen.</a:t>
            </a:r>
          </a:p>
          <a:p>
            <a:pPr eaLnBrk="1" hangingPunct="1"/>
            <a:r>
              <a:rPr lang="en-US" dirty="0" smtClean="0"/>
              <a:t>Trachea		               Behind sternum</a:t>
            </a:r>
          </a:p>
          <a:p>
            <a:pPr eaLnBrk="1" hangingPunct="1"/>
            <a:r>
              <a:rPr lang="en-US" dirty="0" smtClean="0"/>
              <a:t>Diaphragm		      Shoulder tip</a:t>
            </a:r>
          </a:p>
          <a:p>
            <a:pPr eaLnBrk="1" hangingPunct="1"/>
            <a:r>
              <a:rPr lang="en-US" dirty="0" err="1" smtClean="0"/>
              <a:t>Oesophagus</a:t>
            </a:r>
            <a:r>
              <a:rPr lang="en-US" dirty="0" smtClean="0"/>
              <a:t>		      Behind sternum</a:t>
            </a:r>
          </a:p>
          <a:p>
            <a:r>
              <a:rPr lang="en-US" dirty="0" smtClean="0"/>
              <a:t>Stomach, duodenum	      Upper abdomen, 					      </a:t>
            </a:r>
            <a:r>
              <a:rPr lang="en-US" dirty="0" err="1" smtClean="0"/>
              <a:t>epigastrium</a:t>
            </a:r>
            <a:endParaRPr lang="en-US" dirty="0" smtClean="0"/>
          </a:p>
          <a:p>
            <a:r>
              <a:rPr lang="en-US" dirty="0" smtClean="0"/>
              <a:t>Small bowel, </a:t>
            </a:r>
            <a:r>
              <a:rPr lang="en-US" dirty="0" err="1" smtClean="0"/>
              <a:t>pancrea</a:t>
            </a:r>
            <a:r>
              <a:rPr lang="en-US" dirty="0" smtClean="0"/>
              <a:t>       Around umbilicus</a:t>
            </a:r>
          </a:p>
          <a:p>
            <a:r>
              <a:rPr lang="en-US" dirty="0" smtClean="0"/>
              <a:t>Large bowel, bladder	       Lower abdomen 					       above pubic bone </a:t>
            </a:r>
          </a:p>
          <a:p>
            <a:pPr eaLnBrk="1" hangingPunct="1"/>
            <a:endParaRPr lang="en-US"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err="1" smtClean="0">
                <a:solidFill>
                  <a:srgbClr val="C00000"/>
                </a:solidFill>
              </a:rPr>
              <a:t>Hyperalgesia</a:t>
            </a:r>
            <a:r>
              <a:rPr lang="en-US" dirty="0" smtClean="0"/>
              <a:t> nervous excessively excitable; to </a:t>
            </a:r>
            <a:r>
              <a:rPr lang="en-US" dirty="0" err="1" smtClean="0"/>
              <a:t>hyperalgesia</a:t>
            </a:r>
            <a:r>
              <a:rPr lang="en-US" dirty="0" smtClean="0"/>
              <a:t>, (hypersensitivity to pain). </a:t>
            </a:r>
          </a:p>
          <a:p>
            <a:pPr>
              <a:buNone/>
            </a:pPr>
            <a:r>
              <a:rPr lang="en-US" dirty="0" smtClean="0">
                <a:solidFill>
                  <a:srgbClr val="00B050"/>
                </a:solidFill>
              </a:rPr>
              <a:t> causes of </a:t>
            </a:r>
            <a:r>
              <a:rPr lang="en-US" dirty="0" err="1" smtClean="0">
                <a:solidFill>
                  <a:srgbClr val="00B050"/>
                </a:solidFill>
              </a:rPr>
              <a:t>hyperalgesia</a:t>
            </a:r>
            <a:r>
              <a:rPr lang="en-US" dirty="0" smtClean="0">
                <a:solidFill>
                  <a:srgbClr val="00B050"/>
                </a:solidFill>
              </a:rPr>
              <a:t> :</a:t>
            </a:r>
          </a:p>
          <a:p>
            <a:r>
              <a:rPr lang="en-US" dirty="0" smtClean="0"/>
              <a:t>(1) sensitivity of the pain receptors  (primary </a:t>
            </a:r>
            <a:r>
              <a:rPr lang="en-US" dirty="0" err="1" smtClean="0"/>
              <a:t>hyperalgesia</a:t>
            </a:r>
            <a:r>
              <a:rPr lang="en-US" dirty="0" smtClean="0"/>
              <a:t> </a:t>
            </a:r>
            <a:r>
              <a:rPr lang="en-US" i="1" dirty="0" smtClean="0"/>
              <a:t>) </a:t>
            </a:r>
            <a:endParaRPr lang="en-US" dirty="0" smtClean="0"/>
          </a:p>
          <a:p>
            <a:r>
              <a:rPr lang="en-US" dirty="0" smtClean="0"/>
              <a:t>(2) facilitation of sensory transmission, secondary </a:t>
            </a:r>
            <a:r>
              <a:rPr lang="en-US" dirty="0" err="1" smtClean="0"/>
              <a:t>hyperalgesia</a:t>
            </a:r>
            <a:r>
              <a:rPr lang="en-US" dirty="0" smtClean="0"/>
              <a:t>.</a:t>
            </a:r>
          </a:p>
          <a:p>
            <a:r>
              <a:rPr lang="en-US" dirty="0" smtClean="0">
                <a:solidFill>
                  <a:srgbClr val="C00000"/>
                </a:solidFill>
              </a:rPr>
              <a:t>Tic </a:t>
            </a:r>
            <a:r>
              <a:rPr lang="en-US" dirty="0" err="1" smtClean="0">
                <a:solidFill>
                  <a:srgbClr val="C00000"/>
                </a:solidFill>
              </a:rPr>
              <a:t>Douloureux</a:t>
            </a:r>
            <a:r>
              <a:rPr lang="en-US" dirty="0" smtClean="0">
                <a:solidFill>
                  <a:srgbClr val="C00000"/>
                </a:solidFill>
              </a:rPr>
              <a:t> </a:t>
            </a:r>
            <a:r>
              <a:rPr lang="en-US" dirty="0" smtClean="0"/>
              <a:t>pain over one side of the face , sudden electrical shocks, for a few seconds</a:t>
            </a:r>
          </a:p>
          <a:p>
            <a:r>
              <a:rPr lang="en-US" dirty="0" smtClean="0">
                <a:solidFill>
                  <a:srgbClr val="C00000"/>
                </a:solidFill>
              </a:rPr>
              <a:t>Brown-</a:t>
            </a:r>
            <a:r>
              <a:rPr lang="en-US" dirty="0" err="1" smtClean="0">
                <a:solidFill>
                  <a:srgbClr val="C00000"/>
                </a:solidFill>
              </a:rPr>
              <a:t>Séquard</a:t>
            </a:r>
            <a:r>
              <a:rPr lang="en-US" dirty="0" smtClean="0">
                <a:solidFill>
                  <a:srgbClr val="C00000"/>
                </a:solidFill>
              </a:rPr>
              <a:t> Syndrome </a:t>
            </a:r>
            <a:r>
              <a:rPr lang="en-US" dirty="0" smtClean="0"/>
              <a:t>if the spinal cord is transected on only one side</a:t>
            </a:r>
            <a:endParaRPr lang="en-US" dirty="0">
              <a:solidFill>
                <a:srgbClr val="C00000"/>
              </a:solidFill>
            </a:endParaRPr>
          </a:p>
        </p:txBody>
      </p:sp>
      <p:sp>
        <p:nvSpPr>
          <p:cNvPr id="3" name="Title 2"/>
          <p:cNvSpPr>
            <a:spLocks noGrp="1"/>
          </p:cNvSpPr>
          <p:nvPr>
            <p:ph type="title"/>
          </p:nvPr>
        </p:nvSpPr>
        <p:spPr/>
        <p:txBody>
          <a:bodyPr>
            <a:normAutofit fontScale="90000"/>
          </a:bodyPr>
          <a:lstStyle/>
          <a:p>
            <a:r>
              <a:rPr lang="en-US" dirty="0" smtClean="0"/>
              <a:t>Some Clinical Abnormalities of Pain </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6"/>
          <p:cNvSpPr>
            <a:spLocks noGrp="1" noChangeArrowheads="1"/>
          </p:cNvSpPr>
          <p:nvPr>
            <p:ph idx="1"/>
          </p:nvPr>
        </p:nvSpPr>
        <p:spPr>
          <a:xfrm>
            <a:off x="457200" y="914400"/>
            <a:ext cx="8229600" cy="4525963"/>
          </a:xfrm>
        </p:spPr>
        <p:txBody>
          <a:bodyPr>
            <a:spAutoFit/>
          </a:bodyPr>
          <a:lstStyle/>
          <a:p>
            <a:pPr algn="ctr">
              <a:spcBef>
                <a:spcPct val="50000"/>
              </a:spcBef>
              <a:buFont typeface="Wingdings" pitchFamily="2" charset="2"/>
              <a:buNone/>
            </a:pPr>
            <a:r>
              <a:rPr lang="en-GB" sz="2800" b="1" i="1" dirty="0" smtClean="0">
                <a:latin typeface="Times New Roman" pitchFamily="18" charset="0"/>
              </a:rPr>
              <a:t>Reference book </a:t>
            </a:r>
          </a:p>
          <a:p>
            <a:pPr algn="ctr">
              <a:spcBef>
                <a:spcPct val="50000"/>
              </a:spcBef>
              <a:buFont typeface="Wingdings" pitchFamily="2" charset="2"/>
              <a:buNone/>
            </a:pPr>
            <a:r>
              <a:rPr lang="en-GB" sz="2800" b="1" i="1" dirty="0" smtClean="0">
                <a:solidFill>
                  <a:srgbClr val="00B050"/>
                </a:solidFill>
                <a:latin typeface="Times New Roman" pitchFamily="18" charset="0"/>
                <a:hlinkClick r:id="rId2" tooltip="Textbook of Medical Physiology 12E home"/>
              </a:rPr>
              <a:t>Guyton &amp; Hall: Textbook of Medical Physiology 12E</a:t>
            </a:r>
            <a:r>
              <a:rPr lang="en-GB" sz="2800" b="1" i="1" dirty="0" smtClean="0">
                <a:solidFill>
                  <a:srgbClr val="00B050"/>
                </a:solidFill>
                <a:latin typeface="Times New Roman" pitchFamily="18" charset="0"/>
              </a:rPr>
              <a:t> </a:t>
            </a:r>
          </a:p>
        </p:txBody>
      </p:sp>
      <p:sp>
        <p:nvSpPr>
          <p:cNvPr id="5" name="Rectangle 3"/>
          <p:cNvSpPr txBox="1">
            <a:spLocks noChangeArrowheads="1"/>
          </p:cNvSpPr>
          <p:nvPr/>
        </p:nvSpPr>
        <p:spPr bwMode="auto">
          <a:xfrm>
            <a:off x="1066800" y="3276600"/>
            <a:ext cx="7313613" cy="1673225"/>
          </a:xfrm>
          <a:prstGeom prst="rect">
            <a:avLst/>
          </a:prstGeom>
          <a:noFill/>
          <a:ln w="9525">
            <a:noFill/>
            <a:miter lim="800000"/>
            <a:headEnd/>
            <a:tailEnd/>
          </a:ln>
        </p:spPr>
        <p:txBody>
          <a:bodyPr/>
          <a:lstStyle/>
          <a:p>
            <a:pPr marL="342900" indent="-342900" algn="ctr" eaLnBrk="0" hangingPunct="0">
              <a:spcBef>
                <a:spcPct val="20000"/>
              </a:spcBef>
              <a:buClr>
                <a:schemeClr val="tx2"/>
              </a:buClr>
              <a:buSzPct val="70000"/>
              <a:buFont typeface="Wingdings" pitchFamily="2" charset="2"/>
              <a:buNone/>
              <a:defRPr/>
            </a:pPr>
            <a:r>
              <a:rPr lang="en-GB" sz="9600" b="1" kern="0" dirty="0">
                <a:latin typeface="Kunstler Script" pitchFamily="66" charset="0"/>
                <a:cs typeface="+mn-cs"/>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Tx/>
              <a:buNone/>
            </a:pPr>
            <a:r>
              <a:rPr lang="en-US" dirty="0" smtClean="0"/>
              <a:t>Definitions:</a:t>
            </a:r>
          </a:p>
          <a:p>
            <a:pPr>
              <a:buFontTx/>
              <a:buNone/>
            </a:pPr>
            <a:r>
              <a:rPr lang="en-US" dirty="0" smtClean="0"/>
              <a:t>An unpleasant sensory and emotional experience associated with actual or potential tissue damage. </a:t>
            </a:r>
            <a:endParaRPr lang="en-GB" dirty="0" smtClean="0"/>
          </a:p>
          <a:p>
            <a:r>
              <a:rPr lang="en-GB" dirty="0" smtClean="0"/>
              <a:t>Pain occurs whenever tissues are being damaged, and it causes the individual to react to remove the pain stimulus</a:t>
            </a:r>
          </a:p>
          <a:p>
            <a:pPr>
              <a:buNone/>
            </a:pPr>
            <a:endParaRPr lang="en-GB" dirty="0" smtClean="0"/>
          </a:p>
          <a:p>
            <a:r>
              <a:rPr lang="en-GB" dirty="0" smtClean="0">
                <a:solidFill>
                  <a:srgbClr val="FF0000"/>
                </a:solidFill>
              </a:rPr>
              <a:t>!!! Measuring the pain ???</a:t>
            </a:r>
          </a:p>
          <a:p>
            <a:endParaRPr lang="en-US" dirty="0"/>
          </a:p>
        </p:txBody>
      </p:sp>
      <p:sp>
        <p:nvSpPr>
          <p:cNvPr id="3" name="Title 2"/>
          <p:cNvSpPr>
            <a:spLocks noGrp="1"/>
          </p:cNvSpPr>
          <p:nvPr>
            <p:ph type="title"/>
          </p:nvPr>
        </p:nvSpPr>
        <p:spPr/>
        <p:txBody>
          <a:bodyPr/>
          <a:lstStyle/>
          <a:p>
            <a:r>
              <a:rPr lang="en-GB" dirty="0" smtClean="0"/>
              <a:t>Pain Is a Protective Mechanism</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smtClean="0">
                <a:solidFill>
                  <a:srgbClr val="FF0000"/>
                </a:solidFill>
              </a:rPr>
              <a:t>!!! Measuring the pain ???</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648200" y="1371600"/>
            <a:ext cx="4000500" cy="2352675"/>
          </a:xfrm>
          <a:prstGeom prst="rect">
            <a:avLst/>
          </a:prstGeom>
          <a:noFill/>
          <a:ln w="9525">
            <a:noFill/>
            <a:miter lim="800000"/>
            <a:headEnd/>
            <a:tailEnd/>
          </a:ln>
        </p:spPr>
      </p:pic>
      <p:pic>
        <p:nvPicPr>
          <p:cNvPr id="1028" name="Picture 4" descr="The visual analog scale for pain assessment (Source: Nature Clinical Practice Rheumatology 2007; 3: 610-618)12"/>
          <p:cNvPicPr>
            <a:picLocks noChangeAspect="1" noChangeArrowheads="1"/>
          </p:cNvPicPr>
          <p:nvPr/>
        </p:nvPicPr>
        <p:blipFill>
          <a:blip r:embed="rId3" cstate="print"/>
          <a:srcRect/>
          <a:stretch>
            <a:fillRect/>
          </a:stretch>
        </p:blipFill>
        <p:spPr bwMode="auto">
          <a:xfrm>
            <a:off x="4572000" y="4114800"/>
            <a:ext cx="4324350" cy="2069590"/>
          </a:xfrm>
          <a:prstGeom prst="rect">
            <a:avLst/>
          </a:prstGeom>
          <a:noFill/>
        </p:spPr>
      </p:pic>
      <p:sp>
        <p:nvSpPr>
          <p:cNvPr id="6" name="Rectangle 5"/>
          <p:cNvSpPr/>
          <p:nvPr/>
        </p:nvSpPr>
        <p:spPr>
          <a:xfrm>
            <a:off x="0" y="1676400"/>
            <a:ext cx="4648200" cy="2031325"/>
          </a:xfrm>
          <a:prstGeom prst="rect">
            <a:avLst/>
          </a:prstGeom>
        </p:spPr>
        <p:txBody>
          <a:bodyPr wrap="square">
            <a:spAutoFit/>
          </a:bodyPr>
          <a:lstStyle/>
          <a:p>
            <a:endParaRPr lang="en-US" dirty="0" smtClean="0"/>
          </a:p>
          <a:p>
            <a:pPr>
              <a:buFont typeface="Arial" pitchFamily="34" charset="0"/>
              <a:buChar char="•"/>
            </a:pPr>
            <a:r>
              <a:rPr lang="en-US" dirty="0" smtClean="0"/>
              <a:t> Visual Analogue Scale (VAS) is a subjective measure of pain. </a:t>
            </a:r>
          </a:p>
          <a:p>
            <a:endParaRPr lang="en-US" dirty="0" smtClean="0"/>
          </a:p>
          <a:p>
            <a:r>
              <a:rPr lang="en-US" dirty="0" smtClean="0"/>
              <a:t> baseline assessment of pain with follow-up </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lstStyle/>
          <a:p>
            <a:pPr>
              <a:defRPr/>
            </a:pPr>
            <a:r>
              <a:rPr lang="en-GB" dirty="0" smtClean="0">
                <a:solidFill>
                  <a:srgbClr val="FF0000"/>
                </a:solidFill>
              </a:rPr>
              <a:t>Fast pain or</a:t>
            </a:r>
            <a:r>
              <a:rPr lang="en-GB" dirty="0" smtClean="0"/>
              <a:t> (sharp pain, pricking pain, acute pain, and electric pain) felt within about 0.1 second after a pain stimulus is applied</a:t>
            </a:r>
          </a:p>
          <a:p>
            <a:pPr>
              <a:defRPr/>
            </a:pPr>
            <a:r>
              <a:rPr lang="en-GB" dirty="0" smtClean="0"/>
              <a:t> Absent in most deeper tissues of the body</a:t>
            </a:r>
          </a:p>
          <a:p>
            <a:pPr>
              <a:buNone/>
              <a:defRPr/>
            </a:pPr>
            <a:r>
              <a:rPr lang="en-GB" dirty="0" err="1" smtClean="0"/>
              <a:t>Eg</a:t>
            </a:r>
            <a:r>
              <a:rPr lang="en-GB" dirty="0" smtClean="0"/>
              <a:t>.  Skin cut with a knife, needle</a:t>
            </a:r>
          </a:p>
          <a:p>
            <a:pPr>
              <a:defRPr/>
            </a:pPr>
            <a:r>
              <a:rPr lang="en-GB" dirty="0" smtClean="0">
                <a:solidFill>
                  <a:srgbClr val="FF0000"/>
                </a:solidFill>
              </a:rPr>
              <a:t>slow pain (</a:t>
            </a:r>
            <a:r>
              <a:rPr lang="en-GB" dirty="0" smtClean="0"/>
              <a:t>slow burning pain, aching pain, throbbing pain, nauseous pain, and chronic pain) begins only after 1 second or more and then increases slowly over many seconds and sometimes even minutes.</a:t>
            </a:r>
          </a:p>
          <a:p>
            <a:endParaRPr lang="en-US" dirty="0"/>
          </a:p>
        </p:txBody>
      </p:sp>
      <p:sp>
        <p:nvSpPr>
          <p:cNvPr id="3" name="Title 2"/>
          <p:cNvSpPr>
            <a:spLocks noGrp="1"/>
          </p:cNvSpPr>
          <p:nvPr>
            <p:ph type="title"/>
          </p:nvPr>
        </p:nvSpPr>
        <p:spPr/>
        <p:txBody>
          <a:bodyPr/>
          <a:lstStyle/>
          <a:p>
            <a:pPr algn="ctr"/>
            <a:r>
              <a:rPr lang="en-GB" dirty="0" smtClean="0"/>
              <a:t>Types of Pain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None/>
              <a:defRPr/>
            </a:pPr>
            <a:r>
              <a:rPr lang="en-GB" b="1" dirty="0" smtClean="0"/>
              <a:t>The pain receptors</a:t>
            </a:r>
            <a:r>
              <a:rPr lang="en-GB" dirty="0" smtClean="0"/>
              <a:t>:  all free nerve endings</a:t>
            </a:r>
          </a:p>
          <a:p>
            <a:pPr>
              <a:buNone/>
              <a:defRPr/>
            </a:pPr>
            <a:r>
              <a:rPr lang="en-GB" dirty="0" smtClean="0"/>
              <a:t>widespread in the superficial layers of the </a:t>
            </a:r>
            <a:r>
              <a:rPr lang="en-GB" dirty="0" smtClean="0">
                <a:solidFill>
                  <a:srgbClr val="C00000"/>
                </a:solidFill>
              </a:rPr>
              <a:t>skin </a:t>
            </a:r>
            <a:r>
              <a:rPr lang="en-GB" dirty="0" smtClean="0"/>
              <a:t>and </a:t>
            </a:r>
            <a:r>
              <a:rPr lang="en-GB" dirty="0" smtClean="0">
                <a:solidFill>
                  <a:srgbClr val="C00000"/>
                </a:solidFill>
              </a:rPr>
              <a:t>internal tissues</a:t>
            </a:r>
            <a:r>
              <a:rPr lang="en-GB" dirty="0" smtClean="0"/>
              <a:t>, such as the </a:t>
            </a:r>
            <a:r>
              <a:rPr lang="en-GB" dirty="0" err="1" smtClean="0"/>
              <a:t>periosteum</a:t>
            </a:r>
            <a:r>
              <a:rPr lang="en-GB" dirty="0" smtClean="0"/>
              <a:t>, the arterial walls, the joint surfaces,</a:t>
            </a:r>
          </a:p>
          <a:p>
            <a:pPr>
              <a:buNone/>
              <a:defRPr/>
            </a:pPr>
            <a:r>
              <a:rPr lang="en-GB" dirty="0" smtClean="0"/>
              <a:t> </a:t>
            </a:r>
            <a:r>
              <a:rPr lang="en-GB" b="1" dirty="0" smtClean="0"/>
              <a:t>Types of Stimuli Excite Pain: </a:t>
            </a:r>
            <a:r>
              <a:rPr lang="en-GB" dirty="0" smtClean="0"/>
              <a:t>mechanical, thermal, and chemical pain stimuli</a:t>
            </a:r>
          </a:p>
          <a:p>
            <a:pPr>
              <a:buNone/>
              <a:defRPr/>
            </a:pPr>
            <a:r>
              <a:rPr lang="en-GB" dirty="0" smtClean="0">
                <a:solidFill>
                  <a:srgbClr val="C00000"/>
                </a:solidFill>
              </a:rPr>
              <a:t>fast pain:</a:t>
            </a:r>
            <a:r>
              <a:rPr lang="en-GB" dirty="0" smtClean="0"/>
              <a:t> elicited by the mechanical and thermal stimuli </a:t>
            </a:r>
          </a:p>
          <a:p>
            <a:pPr>
              <a:buNone/>
              <a:defRPr/>
            </a:pPr>
            <a:r>
              <a:rPr lang="en-GB" dirty="0" smtClean="0">
                <a:solidFill>
                  <a:srgbClr val="C00000"/>
                </a:solidFill>
              </a:rPr>
              <a:t>slow pain: </a:t>
            </a:r>
            <a:r>
              <a:rPr lang="en-GB" dirty="0" smtClean="0"/>
              <a:t>can be elicited by all three types of stimuli.</a:t>
            </a:r>
          </a:p>
          <a:p>
            <a:endParaRPr lang="en-US" dirty="0"/>
          </a:p>
        </p:txBody>
      </p:sp>
      <p:sp>
        <p:nvSpPr>
          <p:cNvPr id="3" name="Title 2"/>
          <p:cNvSpPr>
            <a:spLocks noGrp="1"/>
          </p:cNvSpPr>
          <p:nvPr>
            <p:ph type="title"/>
          </p:nvPr>
        </p:nvSpPr>
        <p:spPr/>
        <p:txBody>
          <a:bodyPr>
            <a:normAutofit fontScale="90000"/>
          </a:bodyPr>
          <a:lstStyle/>
          <a:p>
            <a:pPr algn="ctr"/>
            <a:r>
              <a:rPr lang="en-US" dirty="0" smtClean="0"/>
              <a:t> </a:t>
            </a:r>
            <a:r>
              <a:rPr lang="en-GB" dirty="0" smtClean="0"/>
              <a:t>Pain Receptors and Their Stimulation</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4876800" cy="4525963"/>
          </a:xfrm>
        </p:spPr>
        <p:txBody>
          <a:bodyPr>
            <a:normAutofit fontScale="70000" lnSpcReduction="20000"/>
          </a:bodyPr>
          <a:lstStyle/>
          <a:p>
            <a:r>
              <a:rPr lang="en-US" dirty="0" smtClean="0"/>
              <a:t>If pain stimulus continues. This increase in sensitivity of the pain receptors is called</a:t>
            </a:r>
            <a:r>
              <a:rPr lang="en-US" dirty="0" smtClean="0">
                <a:solidFill>
                  <a:srgbClr val="FF0000"/>
                </a:solidFill>
              </a:rPr>
              <a:t> </a:t>
            </a:r>
            <a:r>
              <a:rPr lang="en-US" dirty="0" err="1" smtClean="0">
                <a:solidFill>
                  <a:srgbClr val="FF0000"/>
                </a:solidFill>
              </a:rPr>
              <a:t>hyperalgesia</a:t>
            </a:r>
            <a:r>
              <a:rPr lang="en-US" dirty="0" smtClean="0">
                <a:solidFill>
                  <a:srgbClr val="FF0000"/>
                </a:solidFill>
              </a:rPr>
              <a:t> </a:t>
            </a:r>
          </a:p>
          <a:p>
            <a:r>
              <a:rPr lang="en-US" dirty="0" err="1" smtClean="0">
                <a:solidFill>
                  <a:srgbClr val="FF0000"/>
                </a:solidFill>
              </a:rPr>
              <a:t>hyperalgesia</a:t>
            </a:r>
            <a:r>
              <a:rPr lang="en-US" dirty="0" smtClean="0">
                <a:solidFill>
                  <a:srgbClr val="FF0000"/>
                </a:solidFill>
              </a:rPr>
              <a:t> </a:t>
            </a:r>
            <a:r>
              <a:rPr lang="en-US" dirty="0" smtClean="0"/>
              <a:t>keep the person apprised of a tissue-damaging </a:t>
            </a:r>
            <a:r>
              <a:rPr lang="en-US" dirty="0" err="1" smtClean="0"/>
              <a:t>e.g</a:t>
            </a:r>
            <a:r>
              <a:rPr lang="en-US" dirty="0" smtClean="0"/>
              <a:t> slow-aching-nauseous pain</a:t>
            </a:r>
          </a:p>
          <a:p>
            <a:r>
              <a:rPr lang="en-US" dirty="0" smtClean="0"/>
              <a:t>Rate of Tissue Damage as a Stimulus for Pain</a:t>
            </a:r>
          </a:p>
          <a:p>
            <a:r>
              <a:rPr lang="en-US" dirty="0" err="1" smtClean="0"/>
              <a:t>E.g</a:t>
            </a:r>
            <a:r>
              <a:rPr lang="en-US" dirty="0" smtClean="0"/>
              <a:t> if skin is heated above 45 °C</a:t>
            </a:r>
          </a:p>
          <a:p>
            <a:endParaRPr lang="en-US" dirty="0" smtClean="0"/>
          </a:p>
          <a:p>
            <a:r>
              <a:rPr lang="en-US" dirty="0" smtClean="0"/>
              <a:t>Chemical Pain Stimuli During Tissue Damage</a:t>
            </a:r>
          </a:p>
          <a:p>
            <a:r>
              <a:rPr lang="en-US" dirty="0" err="1" smtClean="0">
                <a:solidFill>
                  <a:srgbClr val="FF0000"/>
                </a:solidFill>
              </a:rPr>
              <a:t>bradykinin</a:t>
            </a:r>
            <a:r>
              <a:rPr lang="en-US" dirty="0" smtClean="0"/>
              <a:t> might be the agent most responsible for causing pain following tissue damage or enhance the sensitivity of pain endings</a:t>
            </a:r>
          </a:p>
          <a:p>
            <a:endParaRPr lang="en-US" dirty="0"/>
          </a:p>
        </p:txBody>
      </p:sp>
      <p:sp>
        <p:nvSpPr>
          <p:cNvPr id="3" name="Title 2"/>
          <p:cNvSpPr>
            <a:spLocks noGrp="1"/>
          </p:cNvSpPr>
          <p:nvPr>
            <p:ph type="title"/>
          </p:nvPr>
        </p:nvSpPr>
        <p:spPr/>
        <p:txBody>
          <a:bodyPr>
            <a:normAutofit fontScale="90000"/>
          </a:bodyPr>
          <a:lstStyle/>
          <a:p>
            <a:pPr algn="ctr"/>
            <a:r>
              <a:rPr lang="en-GB" dirty="0" smtClean="0"/>
              <a:t>Cont.. Pain Receptors and Their Stimulation</a:t>
            </a:r>
            <a:endParaRPr lang="en-US" dirty="0"/>
          </a:p>
        </p:txBody>
      </p:sp>
      <p:pic>
        <p:nvPicPr>
          <p:cNvPr id="4" name="Picture 1" descr="D:\SCContent\9781416045748\graphics\fullsize\S9781416045748-048-f001.jpg"/>
          <p:cNvPicPr>
            <a:picLocks noChangeAspect="1" noChangeArrowheads="1"/>
          </p:cNvPicPr>
          <p:nvPr/>
        </p:nvPicPr>
        <p:blipFill>
          <a:blip r:embed="rId3" cstate="print"/>
          <a:srcRect/>
          <a:stretch>
            <a:fillRect/>
          </a:stretch>
        </p:blipFill>
        <p:spPr bwMode="auto">
          <a:xfrm>
            <a:off x="5410200" y="2209800"/>
            <a:ext cx="3432810" cy="40386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solidFill>
                  <a:srgbClr val="FF0000"/>
                </a:solidFill>
              </a:rPr>
              <a:t>Tissue Ischemia </a:t>
            </a:r>
            <a:r>
              <a:rPr lang="en-US" dirty="0" smtClean="0"/>
              <a:t>as a Cause of Pain lead to (accumulation of large amounts of lactic acid and </a:t>
            </a:r>
            <a:r>
              <a:rPr lang="en-US" dirty="0" err="1" smtClean="0"/>
              <a:t>bradykinin</a:t>
            </a:r>
            <a:r>
              <a:rPr lang="en-US" dirty="0" smtClean="0"/>
              <a:t> )</a:t>
            </a:r>
          </a:p>
          <a:p>
            <a:r>
              <a:rPr lang="en-US" dirty="0" smtClean="0"/>
              <a:t> </a:t>
            </a:r>
            <a:r>
              <a:rPr lang="en-US" dirty="0" err="1" smtClean="0"/>
              <a:t>E.g</a:t>
            </a:r>
            <a:endParaRPr lang="en-US" dirty="0" smtClean="0"/>
          </a:p>
          <a:p>
            <a:r>
              <a:rPr lang="en-US" dirty="0" smtClean="0"/>
              <a:t>1-blood flow to a tissue is blocked</a:t>
            </a:r>
          </a:p>
          <a:p>
            <a:r>
              <a:rPr lang="en-US" dirty="0" smtClean="0"/>
              <a:t>2-Exercise of muscles cause muscle pain within 15 to 20 s</a:t>
            </a:r>
          </a:p>
          <a:p>
            <a:r>
              <a:rPr lang="en-US" dirty="0" smtClean="0"/>
              <a:t>Muscle Spasm as a Cause of Pain:   !!!Due to </a:t>
            </a:r>
          </a:p>
          <a:p>
            <a:r>
              <a:rPr lang="en-US" dirty="0" smtClean="0"/>
              <a:t>1- direct by stimulating </a:t>
            </a:r>
            <a:r>
              <a:rPr lang="en-US" dirty="0" err="1" smtClean="0"/>
              <a:t>mechanosensitive</a:t>
            </a:r>
            <a:r>
              <a:rPr lang="en-US" dirty="0" smtClean="0"/>
              <a:t> pain receptors</a:t>
            </a:r>
          </a:p>
          <a:p>
            <a:r>
              <a:rPr lang="en-US" dirty="0" smtClean="0"/>
              <a:t>2-indirect due to ischemia</a:t>
            </a:r>
          </a:p>
          <a:p>
            <a:endParaRPr lang="en-US" dirty="0" smtClean="0"/>
          </a:p>
        </p:txBody>
      </p:sp>
      <p:sp>
        <p:nvSpPr>
          <p:cNvPr id="3" name="Title 2"/>
          <p:cNvSpPr>
            <a:spLocks noGrp="1"/>
          </p:cNvSpPr>
          <p:nvPr>
            <p:ph type="title"/>
          </p:nvPr>
        </p:nvSpPr>
        <p:spPr/>
        <p:txBody>
          <a:bodyPr>
            <a:normAutofit fontScale="90000"/>
          </a:bodyPr>
          <a:lstStyle/>
          <a:p>
            <a:r>
              <a:rPr lang="en-GB" dirty="0" smtClean="0"/>
              <a:t>Cont.. Pain Receptors and Their Stimulation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5486400" cy="4525963"/>
          </a:xfrm>
        </p:spPr>
        <p:txBody>
          <a:bodyPr>
            <a:normAutofit fontScale="85000" lnSpcReduction="10000"/>
          </a:bodyPr>
          <a:lstStyle/>
          <a:p>
            <a:r>
              <a:rPr lang="en-US" dirty="0" smtClean="0"/>
              <a:t> two separate pathways:</a:t>
            </a:r>
          </a:p>
          <a:p>
            <a:r>
              <a:rPr lang="en-US" dirty="0" smtClean="0"/>
              <a:t> </a:t>
            </a:r>
            <a:r>
              <a:rPr lang="en-US" dirty="0" smtClean="0">
                <a:solidFill>
                  <a:srgbClr val="FF0000"/>
                </a:solidFill>
              </a:rPr>
              <a:t>fast-sharp pain pathway </a:t>
            </a:r>
          </a:p>
          <a:p>
            <a:r>
              <a:rPr lang="en-US" dirty="0" smtClean="0"/>
              <a:t>elicited by mechanical or thermal stimuli</a:t>
            </a:r>
          </a:p>
          <a:p>
            <a:r>
              <a:rPr lang="en-US" dirty="0" smtClean="0"/>
              <a:t>transmitted in the peripheral nerves by small type </a:t>
            </a:r>
            <a:r>
              <a:rPr lang="en-US" dirty="0" err="1" smtClean="0"/>
              <a:t>Aδ</a:t>
            </a:r>
            <a:r>
              <a:rPr lang="en-US" dirty="0" smtClean="0"/>
              <a:t> fibers at velocities 6 - 30 m/sec.</a:t>
            </a:r>
            <a:endParaRPr lang="en-US" dirty="0" smtClean="0">
              <a:solidFill>
                <a:srgbClr val="FF0000"/>
              </a:solidFill>
            </a:endParaRPr>
          </a:p>
          <a:p>
            <a:r>
              <a:rPr lang="en-US" dirty="0" smtClean="0"/>
              <a:t> </a:t>
            </a:r>
            <a:r>
              <a:rPr lang="en-US" dirty="0" smtClean="0">
                <a:solidFill>
                  <a:srgbClr val="FF0000"/>
                </a:solidFill>
              </a:rPr>
              <a:t>slow-chronic pain pathway</a:t>
            </a:r>
          </a:p>
          <a:p>
            <a:r>
              <a:rPr lang="en-US" dirty="0" smtClean="0"/>
              <a:t>elicited mostly by chemical stimuli but sometimes by mechanical or thermal stimuli. transmitted to the spinal cord by type C fibers at velocities  0.5 - 2 m/sec.</a:t>
            </a:r>
            <a:endParaRPr lang="en-US" dirty="0">
              <a:solidFill>
                <a:srgbClr val="FF0000"/>
              </a:solidFill>
            </a:endParaRPr>
          </a:p>
        </p:txBody>
      </p:sp>
      <p:sp>
        <p:nvSpPr>
          <p:cNvPr id="3" name="Title 2"/>
          <p:cNvSpPr>
            <a:spLocks noGrp="1"/>
          </p:cNvSpPr>
          <p:nvPr>
            <p:ph type="title"/>
          </p:nvPr>
        </p:nvSpPr>
        <p:spPr/>
        <p:txBody>
          <a:bodyPr>
            <a:normAutofit fontScale="90000"/>
          </a:bodyPr>
          <a:lstStyle/>
          <a:p>
            <a:pPr algn="ctr"/>
            <a:r>
              <a:rPr lang="en-US" dirty="0" smtClean="0"/>
              <a:t>Pathways for Transmission of Pain Signals</a:t>
            </a:r>
            <a:endParaRPr lang="en-US" dirty="0"/>
          </a:p>
        </p:txBody>
      </p:sp>
      <p:pic>
        <p:nvPicPr>
          <p:cNvPr id="5" name="Picture 1" descr="D:\SCContent\9781416045748\graphics\fullsize\S9781416045748-048-f003.jpg"/>
          <p:cNvPicPr>
            <a:picLocks noChangeAspect="1" noChangeArrowheads="1"/>
          </p:cNvPicPr>
          <p:nvPr/>
        </p:nvPicPr>
        <p:blipFill>
          <a:blip r:embed="rId2" cstate="print"/>
          <a:srcRect/>
          <a:stretch>
            <a:fillRect/>
          </a:stretch>
        </p:blipFill>
        <p:spPr bwMode="auto">
          <a:xfrm>
            <a:off x="5867400" y="1676400"/>
            <a:ext cx="2809815" cy="505618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1891</TotalTime>
  <Words>634</Words>
  <Application>Microsoft Office PowerPoint</Application>
  <PresentationFormat>On-screen Show (4:3)</PresentationFormat>
  <Paragraphs>137</Paragraphs>
  <Slides>24</Slides>
  <Notes>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Concourse</vt:lpstr>
      <vt:lpstr> </vt:lpstr>
      <vt:lpstr>Objectives of lecture: </vt:lpstr>
      <vt:lpstr>Pain Is a Protective Mechanism</vt:lpstr>
      <vt:lpstr>!!! Measuring the pain ???</vt:lpstr>
      <vt:lpstr>Types of Pain </vt:lpstr>
      <vt:lpstr> Pain Receptors and Their Stimulation</vt:lpstr>
      <vt:lpstr>Cont.. Pain Receptors and Their Stimulation</vt:lpstr>
      <vt:lpstr>Cont.. Pain Receptors and Their Stimulation</vt:lpstr>
      <vt:lpstr>Pathways for Transmission of Pain Signals</vt:lpstr>
      <vt:lpstr>Cont.. Pathways for Transmission of Pain Signals</vt:lpstr>
      <vt:lpstr>Cont.. Pathways for Transmission of Pain Signals</vt:lpstr>
      <vt:lpstr>Cont.. Pathways for Transmission of Pain Signals</vt:lpstr>
      <vt:lpstr>Surgical Interruption of Pain Pathways </vt:lpstr>
      <vt:lpstr>Pain Suppression (Analgesia) in Brain and Spinal Cord</vt:lpstr>
      <vt:lpstr>Nociceptive Pain </vt:lpstr>
      <vt:lpstr>Treatment of Pain by Electrical Stimulation</vt:lpstr>
      <vt:lpstr>Referred Pain</vt:lpstr>
      <vt:lpstr>Cont.. Referred Pain</vt:lpstr>
      <vt:lpstr>Cont.. Referred Pain</vt:lpstr>
      <vt:lpstr>Cont.. Referred Pain</vt:lpstr>
      <vt:lpstr>Localization of Referred Pain Transmitted via Visceral Pathways</vt:lpstr>
      <vt:lpstr>Cont..Localization of Referred Pain Transmitted via Visceral Pathways</vt:lpstr>
      <vt:lpstr>Some Clinical Abnormalities of Pain </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Mohammed</dc:creator>
  <cp:lastModifiedBy>Mohammed</cp:lastModifiedBy>
  <cp:revision>84</cp:revision>
  <dcterms:created xsi:type="dcterms:W3CDTF">2013-09-02T10:24:02Z</dcterms:created>
  <dcterms:modified xsi:type="dcterms:W3CDTF">2013-09-05T06:55:43Z</dcterms:modified>
</cp:coreProperties>
</file>