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slideshow.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notesMasterIdLst>
    <p:notesMasterId r:id="rId37"/>
  </p:notesMasterIdLst>
  <p:sldIdLst>
    <p:sldId id="256" r:id="rId2"/>
    <p:sldId id="301" r:id="rId3"/>
    <p:sldId id="302" r:id="rId4"/>
    <p:sldId id="300" r:id="rId5"/>
    <p:sldId id="257" r:id="rId6"/>
    <p:sldId id="258" r:id="rId7"/>
    <p:sldId id="259" r:id="rId8"/>
    <p:sldId id="294" r:id="rId9"/>
    <p:sldId id="260" r:id="rId10"/>
    <p:sldId id="293" r:id="rId11"/>
    <p:sldId id="284" r:id="rId12"/>
    <p:sldId id="261" r:id="rId13"/>
    <p:sldId id="262" r:id="rId14"/>
    <p:sldId id="286" r:id="rId15"/>
    <p:sldId id="285" r:id="rId16"/>
    <p:sldId id="263" r:id="rId17"/>
    <p:sldId id="287" r:id="rId18"/>
    <p:sldId id="264" r:id="rId19"/>
    <p:sldId id="265" r:id="rId20"/>
    <p:sldId id="267" r:id="rId21"/>
    <p:sldId id="268" r:id="rId22"/>
    <p:sldId id="295" r:id="rId23"/>
    <p:sldId id="269" r:id="rId24"/>
    <p:sldId id="296" r:id="rId25"/>
    <p:sldId id="361" r:id="rId26"/>
    <p:sldId id="297" r:id="rId27"/>
    <p:sldId id="270" r:id="rId28"/>
    <p:sldId id="306" r:id="rId29"/>
    <p:sldId id="271" r:id="rId30"/>
    <p:sldId id="272" r:id="rId31"/>
    <p:sldId id="369" r:id="rId32"/>
    <p:sldId id="362" r:id="rId33"/>
    <p:sldId id="290" r:id="rId34"/>
    <p:sldId id="273" r:id="rId35"/>
    <p:sldId id="274" r:id="rId36"/>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1" autoAdjust="0"/>
    <p:restoredTop sz="94709"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6" y="135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12"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CEA0A626-3E65-4F25-A152-1892BD777231}" type="datetimeFigureOut">
              <a:rPr lang="en-CA"/>
              <a:pPr>
                <a:defRPr/>
              </a:pPr>
              <a:t>21/10/2013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EA7820D4-3E6C-44E7-9727-6C3AEE432566}" type="slidenum">
              <a:rPr lang="en-CA"/>
              <a:pPr>
                <a:defRPr/>
              </a:pPr>
              <a:t>‹#›</a:t>
            </a:fld>
            <a:endParaRPr lang="en-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schizophrenia.com/schizpictures.html"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schizophrenia.com/schizpictures.html"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loni.ucla.edu/Research/Projects/Schizophrenia.shtml"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schizophrenia.com/prevention.htm"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www.schizophrenia.com/szgencounsel.htm"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medicine.plosjournals.org/perlserv/?request=slideshow&amp;type=figure&amp;doi=10.1371/journal.pmed.0020212&amp;id=31344"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en.wikipedia.org/wiki/Case_management_(mental_health)" TargetMode="External"/><Relationship Id="rId13" Type="http://schemas.openxmlformats.org/officeDocument/2006/relationships/hyperlink" Target="http://en.wikipedia.org/w/index.php?title=Vocational_rehabilitation&amp;action=edit&amp;redlink=1" TargetMode="External"/><Relationship Id="rId3" Type="http://schemas.openxmlformats.org/officeDocument/2006/relationships/hyperlink" Target="http://en.wikipedia.org/wiki/Psychiatric_rehabilitation" TargetMode="External"/><Relationship Id="rId7" Type="http://schemas.openxmlformats.org/officeDocument/2006/relationships/hyperlink" Target="http://en.wikipedia.org/wiki/Assertive_community_treatment" TargetMode="External"/><Relationship Id="rId12" Type="http://schemas.openxmlformats.org/officeDocument/2006/relationships/hyperlink" Target="http://en.wikipedia.org/wiki/Substance_abuse" TargetMode="External"/><Relationship Id="rId2" Type="http://schemas.openxmlformats.org/officeDocument/2006/relationships/slide" Target="../slides/slide34.xml"/><Relationship Id="rId1" Type="http://schemas.openxmlformats.org/officeDocument/2006/relationships/notesMaster" Target="../notesMasters/notesMaster1.xml"/><Relationship Id="rId6" Type="http://schemas.openxmlformats.org/officeDocument/2006/relationships/hyperlink" Target="http://en.wikipedia.org/wiki/Mental_hospital" TargetMode="External"/><Relationship Id="rId11" Type="http://schemas.openxmlformats.org/officeDocument/2006/relationships/hyperlink" Target="http://en.wikipedia.org/wiki/Social_worker" TargetMode="External"/><Relationship Id="rId5" Type="http://schemas.openxmlformats.org/officeDocument/2006/relationships/hyperlink" Target="http://en.wikipedia.org/wiki/Homelessness" TargetMode="External"/><Relationship Id="rId15" Type="http://schemas.openxmlformats.org/officeDocument/2006/relationships/hyperlink" Target="http://en.wikipedia.org/wiki/Utilization_management" TargetMode="External"/><Relationship Id="rId10" Type="http://schemas.openxmlformats.org/officeDocument/2006/relationships/hyperlink" Target="http://en.wikipedia.org/wiki/Nurse" TargetMode="External"/><Relationship Id="rId4" Type="http://schemas.openxmlformats.org/officeDocument/2006/relationships/hyperlink" Target="http://en.wikipedia.org/wiki/Recovery_model" TargetMode="External"/><Relationship Id="rId9" Type="http://schemas.openxmlformats.org/officeDocument/2006/relationships/hyperlink" Target="http://en.wikipedia.org/wiki/Psychiatrist" TargetMode="External"/><Relationship Id="rId14" Type="http://schemas.openxmlformats.org/officeDocument/2006/relationships/hyperlink" Target="http://en.wikipedia.org/wiki/Certified_peer_specialist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CA" smtClean="0">
                <a:cs typeface="Arial" pitchFamily="34" charset="0"/>
                <a:hlinkClick r:id="rId3"/>
              </a:rPr>
              <a:t>http://www.schizophrenia.com/schizpictures.html</a:t>
            </a:r>
            <a:endParaRPr lang="en-CA" smtClean="0">
              <a:cs typeface="Arial" pitchFamily="34" charset="0"/>
            </a:endParaRPr>
          </a:p>
        </p:txBody>
      </p:sp>
      <p:sp>
        <p:nvSpPr>
          <p:cNvPr id="1136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115D112-81B6-4775-9C76-DBF5556C02B0}" type="slidenum">
              <a:rPr lang="en-CA" smtClean="0">
                <a:latin typeface="Arial" pitchFamily="34" charset="0"/>
                <a:cs typeface="Arial" pitchFamily="34" charset="0"/>
              </a:rPr>
              <a:pPr/>
              <a:t>8</a:t>
            </a:fld>
            <a:endParaRPr lang="en-CA"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CA" smtClean="0">
                <a:cs typeface="Arial" pitchFamily="34" charset="0"/>
                <a:hlinkClick r:id="rId3"/>
              </a:rPr>
              <a:t>http://www.schizophrenia.com/schizpictures.html</a:t>
            </a:r>
            <a:endParaRPr lang="en-CA" smtClean="0">
              <a:cs typeface="Arial" pitchFamily="34" charset="0"/>
            </a:endParaRPr>
          </a:p>
        </p:txBody>
      </p:sp>
      <p:sp>
        <p:nvSpPr>
          <p:cNvPr id="1146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ECE03BA-1C03-4FF7-B020-D5EE1B47849A}" type="slidenum">
              <a:rPr lang="en-CA" smtClean="0">
                <a:latin typeface="Arial" pitchFamily="34" charset="0"/>
                <a:cs typeface="Arial" pitchFamily="34" charset="0"/>
              </a:rPr>
              <a:pPr/>
              <a:t>10</a:t>
            </a:fld>
            <a:endParaRPr lang="en-CA"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CA" sz="2000" smtClean="0">
                <a:cs typeface="Arial" pitchFamily="34" charset="0"/>
              </a:rPr>
              <a:t>Image Source: </a:t>
            </a:r>
            <a:r>
              <a:rPr lang="en-CA" sz="2000" smtClean="0">
                <a:cs typeface="Arial" pitchFamily="34" charset="0"/>
                <a:hlinkClick r:id="rId3"/>
              </a:rPr>
              <a:t>UCLA Laboratory of Neuro Imaging</a:t>
            </a:r>
            <a:r>
              <a:rPr lang="en-CA" sz="2000" smtClean="0">
                <a:cs typeface="Arial" pitchFamily="34" charset="0"/>
              </a:rPr>
              <a:t>, UCLA, Derived from high-resolution magnetic resonance images (MRI scans), the above images were created after repeatedly scanning 12 schizophrenia subjects over five years, and comparing them with matched 12 healthy controls, scanned at the same ages and intervals. Severe loss of gray matter is indicated by red and pink colors, while stable regions are in blue. STG denotes the superior temporal gyrus, and DLPFC denotes the dorsolateral prefrontal cortex. Note: This study was of Childhood onset schizophrenia (defined as schizophrenia diagnosed in children under the age of 13 or so) which occurs in approximately 1 of every 40,000 people and is frequently a significantly more aggressive form of schizophrenia (than regular schizophrenia that typically begins when people are aged 15 to 25 (slightly later for women) - and impacts approximatley 1 of every 100 people).</a:t>
            </a:r>
          </a:p>
        </p:txBody>
      </p:sp>
      <p:sp>
        <p:nvSpPr>
          <p:cNvPr id="1157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3750763-0B9D-46F4-AB47-675D5B1454C7}" type="slidenum">
              <a:rPr lang="en-CA" smtClean="0">
                <a:latin typeface="Arial" pitchFamily="34" charset="0"/>
                <a:cs typeface="Arial" pitchFamily="34" charset="0"/>
              </a:rPr>
              <a:pPr/>
              <a:t>11</a:t>
            </a:fld>
            <a:endParaRPr lang="en-CA"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CA" sz="1800" smtClean="0">
                <a:cs typeface="Arial" pitchFamily="34" charset="0"/>
                <a:hlinkClick r:id="rId3"/>
              </a:rPr>
              <a:t>http://www.schizophrenia.com/prevention.htm</a:t>
            </a:r>
            <a:endParaRPr lang="en-CA" sz="1800" smtClean="0">
              <a:cs typeface="Arial" pitchFamily="34" charset="0"/>
            </a:endParaRPr>
          </a:p>
          <a:p>
            <a:pPr eaLnBrk="1" hangingPunct="1">
              <a:spcBef>
                <a:spcPct val="0"/>
              </a:spcBef>
            </a:pPr>
            <a:endParaRPr lang="en-CA" sz="1800" smtClean="0">
              <a:cs typeface="Arial" pitchFamily="34" charset="0"/>
            </a:endParaRPr>
          </a:p>
          <a:p>
            <a:pPr eaLnBrk="1" hangingPunct="1">
              <a:spcBef>
                <a:spcPct val="0"/>
              </a:spcBef>
            </a:pPr>
            <a:r>
              <a:rPr lang="en-CA" sz="1800" smtClean="0">
                <a:cs typeface="Arial" pitchFamily="34" charset="0"/>
              </a:rPr>
              <a:t>Before going into the specific risk reduction strategies its important to know the initial risks that a person may face of getting schizophrenia. In the general population, for someone who has no family history of mental illness, the average risk is estimated at approximately 1% (and therefore a 99% probability that the person will not get schizophrenia). If someone who is genetically related to a person in the extended family that does have schizophrenia, then the risk is higher - and the chart below provides a rough estimate of that risk. If, for example, you have an aunt or uncle who developed schizophrenia, then your risk (on average) is estimated at approximately 3% (and therefore there is a 97% probability you won't get schizophrenia). Even for the situation where one parent has schizophrenia the risk is estimated at 13% for a child, which means there is an 87% probability that the person will not develop schizophrenia. If a family has a history of more than one person developing schizophrenia then the risk goes up. People who have a strong history of mental illness in their family may want to consider </a:t>
            </a:r>
            <a:r>
              <a:rPr lang="en-CA" sz="1800" smtClean="0">
                <a:cs typeface="Arial" pitchFamily="34" charset="0"/>
                <a:hlinkClick r:id="rId4"/>
              </a:rPr>
              <a:t>genetic counseling</a:t>
            </a:r>
            <a:r>
              <a:rPr lang="en-CA" sz="1800" smtClean="0">
                <a:cs typeface="Arial" pitchFamily="34" charset="0"/>
              </a:rPr>
              <a:t> in addition to the schizophrenia prevention tactics identified below</a:t>
            </a:r>
          </a:p>
        </p:txBody>
      </p:sp>
      <p:sp>
        <p:nvSpPr>
          <p:cNvPr id="1167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0D25F66-A023-4E9F-91BC-D62FE0D62B99}" type="slidenum">
              <a:rPr lang="en-CA" smtClean="0">
                <a:latin typeface="Arial" pitchFamily="34" charset="0"/>
                <a:cs typeface="Arial" pitchFamily="34" charset="0"/>
              </a:rPr>
              <a:pPr/>
              <a:t>14</a:t>
            </a:fld>
            <a:endParaRPr lang="en-CA"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p:spPr>
      </p:sp>
      <p:sp>
        <p:nvSpPr>
          <p:cNvPr id="1177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CA" smtClean="0">
              <a:cs typeface="Arial" pitchFamily="34" charset="0"/>
            </a:endParaRPr>
          </a:p>
        </p:txBody>
      </p:sp>
      <p:sp>
        <p:nvSpPr>
          <p:cNvPr id="1177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036A5C8-D510-42C3-B948-8B39D950CCBA}" type="slidenum">
              <a:rPr lang="en-CA" smtClean="0">
                <a:latin typeface="Arial" pitchFamily="34" charset="0"/>
                <a:cs typeface="Arial" pitchFamily="34" charset="0"/>
              </a:rPr>
              <a:pPr/>
              <a:t>15</a:t>
            </a:fld>
            <a:endParaRPr lang="en-CA"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CA" smtClean="0">
              <a:cs typeface="Arial" pitchFamily="34" charset="0"/>
            </a:endParaRPr>
          </a:p>
        </p:txBody>
      </p:sp>
      <p:sp>
        <p:nvSpPr>
          <p:cNvPr id="1187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605A5F9-B58E-4425-AB0B-6B8D561C609F}" type="slidenum">
              <a:rPr lang="en-CA" smtClean="0">
                <a:latin typeface="Arial" pitchFamily="34" charset="0"/>
                <a:cs typeface="Arial" pitchFamily="34" charset="0"/>
              </a:rPr>
              <a:pPr/>
              <a:t>16</a:t>
            </a:fld>
            <a:endParaRPr lang="en-CA" smtClean="0">
              <a:latin typeface="Arial" pitchFamily="34" charset="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p:spPr>
      </p:sp>
      <p:sp>
        <p:nvSpPr>
          <p:cNvPr id="1198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CA" sz="2000" smtClean="0">
                <a:cs typeface="Arial" pitchFamily="34" charset="0"/>
              </a:rPr>
              <a:t>Its also important to keep in mind as you read about the risk factors, that most of these risk factors are associated with approximately a doubling of risk (also called the "Odds Ratio") - which might sound high, but that means that overall for someone with no family history of schizophrenia, that the risk goes from about 1% to 2% (with risk of not getting schizophrenia declining from 99% to 98%). Therefore, for the average person with no family history of schizophrenia or mental illness most of these risk factors may not make a significant difference in terms of total risk of schizophrenia which remains low. At the same time good healthcare, nutrition and a positive emotional environment for women during pregnancy are always important factors for the health of a baby and always recommended by doctors. Research also suggests that nurturing, sensitive child care is also important for the healthy emotional development of children</a:t>
            </a:r>
          </a:p>
          <a:p>
            <a:pPr eaLnBrk="1" hangingPunct="1">
              <a:spcBef>
                <a:spcPct val="0"/>
              </a:spcBef>
            </a:pPr>
            <a:endParaRPr lang="en-CA" sz="2000" smtClean="0">
              <a:cs typeface="Arial" pitchFamily="34" charset="0"/>
            </a:endParaRPr>
          </a:p>
          <a:p>
            <a:pPr eaLnBrk="1" hangingPunct="1">
              <a:spcBef>
                <a:spcPct val="0"/>
              </a:spcBef>
            </a:pPr>
            <a:r>
              <a:rPr lang="en-CA" sz="2000" smtClean="0">
                <a:cs typeface="Arial" pitchFamily="34" charset="0"/>
              </a:rPr>
              <a:t>Image: Some of the Schizophrenia Environmental Risk Factors - Source; </a:t>
            </a:r>
            <a:r>
              <a:rPr lang="en-CA" sz="2000" smtClean="0">
                <a:cs typeface="Arial" pitchFamily="34" charset="0"/>
                <a:hlinkClick r:id="rId3"/>
              </a:rPr>
              <a:t>PLOS Medicine </a:t>
            </a:r>
            <a:r>
              <a:rPr lang="en-CA" sz="2000" smtClean="0">
                <a:cs typeface="Arial" pitchFamily="34" charset="0"/>
              </a:rPr>
              <a:t>(Note: different studies suggest different risk factors - so you will see some variance in the risk number that we quote below for some environmental factors).</a:t>
            </a:r>
          </a:p>
          <a:p>
            <a:pPr eaLnBrk="1" hangingPunct="1">
              <a:spcBef>
                <a:spcPct val="0"/>
              </a:spcBef>
            </a:pPr>
            <a:r>
              <a:rPr lang="en-CA" sz="2000" smtClean="0">
                <a:cs typeface="Arial" pitchFamily="34" charset="0"/>
              </a:rPr>
              <a:t>The factors listed below matter most significantly for people who have a history of schizophrenia or other mental illness in their family which suggests that a person may have some of the genes that are associated with schizophrenia risk. At this time little is known about exactly how the environmental exposures identified below increase risk in those with some sort of genetic vulnerability - so don't get too worried if you have in the past experienced a given environmental factor, as its impossible to know for sure how that environmental factor might impact you or your child. Focus on the environmental factors that you still have some influence over.</a:t>
            </a:r>
          </a:p>
          <a:p>
            <a:pPr eaLnBrk="1" hangingPunct="1">
              <a:spcBef>
                <a:spcPct val="0"/>
              </a:spcBef>
            </a:pPr>
            <a:r>
              <a:rPr lang="en-CA" sz="2000" smtClean="0">
                <a:cs typeface="Arial" pitchFamily="34" charset="0"/>
              </a:rPr>
              <a:t>The take home message is that if you have a family history of mental illness it would probably be beneficial to take some reasonable steps to reduce or avoid exposure to the risk factors -- especially those factors involved in pregnancy, prenatal care and early child care. For teens interested in lowering their risk of schizophrenia, the avoidance of street drugs, maintenance of healthy friendships, and early treatment for any depression, sadness and anxiety is likely to be valuable. At the same time, all of the actions below are likely to help the mental health of any child or person - so the more steps you can take, the better your (or your child's) mental health is likely to be.</a:t>
            </a:r>
          </a:p>
          <a:p>
            <a:pPr eaLnBrk="1" hangingPunct="1">
              <a:spcBef>
                <a:spcPct val="0"/>
              </a:spcBef>
            </a:pPr>
            <a:endParaRPr lang="en-CA" sz="2000" smtClean="0">
              <a:cs typeface="Arial" pitchFamily="34" charset="0"/>
            </a:endParaRPr>
          </a:p>
        </p:txBody>
      </p:sp>
      <p:sp>
        <p:nvSpPr>
          <p:cNvPr id="1198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C6C2D22-1A32-4CC8-A808-5A9C0EAA0E9D}" type="slidenum">
              <a:rPr lang="en-CA" smtClean="0">
                <a:latin typeface="Arial" pitchFamily="34" charset="0"/>
                <a:cs typeface="Arial" pitchFamily="34" charset="0"/>
              </a:rPr>
              <a:pPr/>
              <a:t>17</a:t>
            </a:fld>
            <a:endParaRPr lang="en-CA" smtClean="0">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p:spPr>
      </p:sp>
      <p:sp>
        <p:nvSpPr>
          <p:cNvPr id="1208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CA" smtClean="0">
              <a:cs typeface="Arial" pitchFamily="34" charset="0"/>
            </a:endParaRPr>
          </a:p>
        </p:txBody>
      </p:sp>
      <p:sp>
        <p:nvSpPr>
          <p:cNvPr id="1208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923BAC-282E-418B-8EFF-78003838A157}" type="slidenum">
              <a:rPr lang="en-CA" smtClean="0">
                <a:latin typeface="Arial" pitchFamily="34" charset="0"/>
                <a:cs typeface="Arial" pitchFamily="34" charset="0"/>
              </a:rPr>
              <a:pPr/>
              <a:t>18</a:t>
            </a:fld>
            <a:endParaRPr lang="en-CA" smtClean="0">
              <a:latin typeface="Arial" pitchFamily="34" charset="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p:spPr>
      </p:sp>
      <p:sp>
        <p:nvSpPr>
          <p:cNvPr id="140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CA" smtClean="0">
                <a:cs typeface="Arial" pitchFamily="34" charset="0"/>
              </a:rPr>
              <a:t>Psychosocial treatments with demonstrated efficacy include family interventions,</a:t>
            </a:r>
          </a:p>
          <a:p>
            <a:pPr eaLnBrk="1" hangingPunct="1">
              <a:spcBef>
                <a:spcPct val="0"/>
              </a:spcBef>
            </a:pPr>
            <a:r>
              <a:rPr lang="en-CA" smtClean="0">
                <a:cs typeface="Arial" pitchFamily="34" charset="0"/>
              </a:rPr>
              <a:t>supported employment,</a:t>
            </a:r>
          </a:p>
          <a:p>
            <a:pPr eaLnBrk="1" hangingPunct="1">
              <a:spcBef>
                <a:spcPct val="0"/>
              </a:spcBef>
            </a:pPr>
            <a:r>
              <a:rPr lang="en-CA" smtClean="0">
                <a:cs typeface="Arial" pitchFamily="34" charset="0"/>
              </a:rPr>
              <a:t>assertive community treatment,</a:t>
            </a:r>
          </a:p>
          <a:p>
            <a:pPr eaLnBrk="1" hangingPunct="1">
              <a:spcBef>
                <a:spcPct val="0"/>
              </a:spcBef>
            </a:pPr>
            <a:r>
              <a:rPr lang="en-CA" smtClean="0">
                <a:cs typeface="Arial" pitchFamily="34" charset="0"/>
              </a:rPr>
              <a:t>social skills training, and</a:t>
            </a:r>
          </a:p>
          <a:p>
            <a:pPr eaLnBrk="1" hangingPunct="1">
              <a:spcBef>
                <a:spcPct val="0"/>
              </a:spcBef>
            </a:pPr>
            <a:r>
              <a:rPr lang="en-CA" smtClean="0">
                <a:cs typeface="Arial" pitchFamily="34" charset="0"/>
              </a:rPr>
              <a:t>cognitive behaviorally oriented psychotherapy</a:t>
            </a:r>
          </a:p>
          <a:p>
            <a:pPr eaLnBrk="1" hangingPunct="1">
              <a:spcBef>
                <a:spcPct val="0"/>
              </a:spcBef>
            </a:pPr>
            <a:endParaRPr lang="en-CA" smtClean="0">
              <a:cs typeface="Arial" pitchFamily="34" charset="0"/>
            </a:endParaRPr>
          </a:p>
          <a:p>
            <a:r>
              <a:rPr lang="en-CA" smtClean="0">
                <a:cs typeface="Arial" pitchFamily="34" charset="0"/>
              </a:rPr>
              <a:t>he defining characteristics of ACT include:</a:t>
            </a:r>
          </a:p>
          <a:p>
            <a:r>
              <a:rPr lang="en-CA" smtClean="0">
                <a:cs typeface="Arial" pitchFamily="34" charset="0"/>
              </a:rPr>
              <a:t>a clear focus on those participants (clients) who require the most help from the service delivery system;</a:t>
            </a:r>
          </a:p>
          <a:p>
            <a:r>
              <a:rPr lang="en-CA" smtClean="0">
                <a:cs typeface="Arial" pitchFamily="34" charset="0"/>
              </a:rPr>
              <a:t>an explicit mission to promote the participants' independence, </a:t>
            </a:r>
            <a:r>
              <a:rPr lang="en-CA" smtClean="0">
                <a:cs typeface="Arial" pitchFamily="34" charset="0"/>
                <a:hlinkClick r:id="rId3" tooltip="Psychiatric rehabilitation"/>
              </a:rPr>
              <a:t>rehabilitation</a:t>
            </a:r>
            <a:r>
              <a:rPr lang="en-CA" smtClean="0">
                <a:cs typeface="Arial" pitchFamily="34" charset="0"/>
              </a:rPr>
              <a:t>, and </a:t>
            </a:r>
            <a:r>
              <a:rPr lang="en-CA" smtClean="0">
                <a:cs typeface="Arial" pitchFamily="34" charset="0"/>
                <a:hlinkClick r:id="rId4" tooltip="Recovery model"/>
              </a:rPr>
              <a:t>recovery</a:t>
            </a:r>
            <a:r>
              <a:rPr lang="en-CA" smtClean="0">
                <a:cs typeface="Arial" pitchFamily="34" charset="0"/>
              </a:rPr>
              <a:t>, and in so doing to prevent </a:t>
            </a:r>
            <a:r>
              <a:rPr lang="en-CA" smtClean="0">
                <a:cs typeface="Arial" pitchFamily="34" charset="0"/>
                <a:hlinkClick r:id="rId5" tooltip="Homelessness"/>
              </a:rPr>
              <a:t>homelessness</a:t>
            </a:r>
            <a:r>
              <a:rPr lang="en-CA" smtClean="0">
                <a:cs typeface="Arial" pitchFamily="34" charset="0"/>
              </a:rPr>
              <a:t> and unnecessary </a:t>
            </a:r>
            <a:r>
              <a:rPr lang="en-CA" smtClean="0">
                <a:cs typeface="Arial" pitchFamily="34" charset="0"/>
                <a:hlinkClick r:id="rId6" tooltip="Mental hospital"/>
              </a:rPr>
              <a:t>hospitalization</a:t>
            </a:r>
            <a:r>
              <a:rPr lang="en-CA" smtClean="0">
                <a:cs typeface="Arial" pitchFamily="34" charset="0"/>
              </a:rPr>
              <a:t>;</a:t>
            </a:r>
          </a:p>
          <a:p>
            <a:r>
              <a:rPr lang="en-CA" smtClean="0">
                <a:cs typeface="Arial" pitchFamily="34" charset="0"/>
              </a:rPr>
              <a:t>an emphasis on home visits and other </a:t>
            </a:r>
            <a:r>
              <a:rPr lang="en-CA" i="1" smtClean="0">
                <a:cs typeface="Arial" pitchFamily="34" charset="0"/>
              </a:rPr>
              <a:t>in vivo</a:t>
            </a:r>
            <a:r>
              <a:rPr lang="en-CA" smtClean="0">
                <a:cs typeface="Arial" pitchFamily="34" charset="0"/>
              </a:rPr>
              <a:t> (out-of-the-office) interventions, eliminating the need to transfer learned behaviors from an artificial rehabilitation or treatment setting to the "real world";</a:t>
            </a:r>
            <a:r>
              <a:rPr lang="en-CA" baseline="30000" smtClean="0">
                <a:cs typeface="Arial" pitchFamily="34" charset="0"/>
                <a:hlinkClick r:id="rId7"/>
              </a:rPr>
              <a:t>[2]</a:t>
            </a:r>
            <a:endParaRPr lang="en-CA" smtClean="0">
              <a:cs typeface="Arial" pitchFamily="34" charset="0"/>
            </a:endParaRPr>
          </a:p>
          <a:p>
            <a:r>
              <a:rPr lang="en-CA" smtClean="0">
                <a:cs typeface="Arial" pitchFamily="34" charset="0"/>
              </a:rPr>
              <a:t>a participant-to-staff ratio that is low enough to allow the ACT "core services team" to perform virtually all of the necessary rehabilitation, treatment, and community support tasks themselves in a coordinated and efficient manner -- unlike traditional </a:t>
            </a:r>
            <a:r>
              <a:rPr lang="en-CA" smtClean="0">
                <a:cs typeface="Arial" pitchFamily="34" charset="0"/>
                <a:hlinkClick r:id="rId8" tooltip="Case management (mental health)"/>
              </a:rPr>
              <a:t>case managers</a:t>
            </a:r>
            <a:r>
              <a:rPr lang="en-CA" smtClean="0">
                <a:cs typeface="Arial" pitchFamily="34" charset="0"/>
              </a:rPr>
              <a:t>, who broker or "farm out" most of the work to other professionals;</a:t>
            </a:r>
          </a:p>
          <a:p>
            <a:r>
              <a:rPr lang="en-CA" smtClean="0">
                <a:cs typeface="Arial" pitchFamily="34" charset="0"/>
              </a:rPr>
              <a:t>a "total team approach" in which all of the staff work with all of the participants, under the supervision of a qualified mental health professional who serves as the team's leader;</a:t>
            </a:r>
          </a:p>
          <a:p>
            <a:r>
              <a:rPr lang="en-CA" smtClean="0">
                <a:cs typeface="Arial" pitchFamily="34" charset="0"/>
              </a:rPr>
              <a:t>an interdisciplinary assessment and service planning process that typically involves a </a:t>
            </a:r>
            <a:r>
              <a:rPr lang="en-CA" smtClean="0">
                <a:cs typeface="Arial" pitchFamily="34" charset="0"/>
                <a:hlinkClick r:id="rId9" tooltip="Psychiatrist"/>
              </a:rPr>
              <a:t>psychiatrist</a:t>
            </a:r>
            <a:r>
              <a:rPr lang="en-CA" smtClean="0">
                <a:cs typeface="Arial" pitchFamily="34" charset="0"/>
              </a:rPr>
              <a:t> and one or more </a:t>
            </a:r>
            <a:r>
              <a:rPr lang="en-CA" smtClean="0">
                <a:cs typeface="Arial" pitchFamily="34" charset="0"/>
                <a:hlinkClick r:id="rId10" tooltip="Nurse"/>
              </a:rPr>
              <a:t>nurses</a:t>
            </a:r>
            <a:r>
              <a:rPr lang="en-CA" smtClean="0">
                <a:cs typeface="Arial" pitchFamily="34" charset="0"/>
              </a:rPr>
              <a:t>, </a:t>
            </a:r>
            <a:r>
              <a:rPr lang="en-CA" smtClean="0">
                <a:cs typeface="Arial" pitchFamily="34" charset="0"/>
                <a:hlinkClick r:id="rId11" tooltip="Social worker"/>
              </a:rPr>
              <a:t>social workers</a:t>
            </a:r>
            <a:r>
              <a:rPr lang="en-CA" smtClean="0">
                <a:cs typeface="Arial" pitchFamily="34" charset="0"/>
              </a:rPr>
              <a:t>, </a:t>
            </a:r>
            <a:r>
              <a:rPr lang="en-CA" smtClean="0">
                <a:cs typeface="Arial" pitchFamily="34" charset="0"/>
                <a:hlinkClick r:id="rId12" tooltip="Substance abuse"/>
              </a:rPr>
              <a:t>substance abuse</a:t>
            </a:r>
            <a:r>
              <a:rPr lang="en-CA" smtClean="0">
                <a:cs typeface="Arial" pitchFamily="34" charset="0"/>
              </a:rPr>
              <a:t> specialists, </a:t>
            </a:r>
            <a:r>
              <a:rPr lang="en-CA" smtClean="0">
                <a:cs typeface="Arial" pitchFamily="34" charset="0"/>
                <a:hlinkClick r:id="rId13" tooltip="Vocational rehabilitation (page does not exist)"/>
              </a:rPr>
              <a:t>vocational rehabilitation</a:t>
            </a:r>
            <a:r>
              <a:rPr lang="en-CA" smtClean="0">
                <a:cs typeface="Arial" pitchFamily="34" charset="0"/>
              </a:rPr>
              <a:t> specialists, and </a:t>
            </a:r>
            <a:r>
              <a:rPr lang="en-CA" smtClean="0">
                <a:cs typeface="Arial" pitchFamily="34" charset="0"/>
                <a:hlinkClick r:id="rId14" tooltip="Certified peer specialists"/>
              </a:rPr>
              <a:t>certified peer specialists</a:t>
            </a:r>
            <a:r>
              <a:rPr lang="en-CA" smtClean="0">
                <a:cs typeface="Arial" pitchFamily="34" charset="0"/>
              </a:rPr>
              <a:t> (individuals who have had personal, successful experience with the recovery process);</a:t>
            </a:r>
          </a:p>
          <a:p>
            <a:r>
              <a:rPr lang="en-CA" smtClean="0">
                <a:cs typeface="Arial" pitchFamily="34" charset="0"/>
              </a:rPr>
              <a:t>a willingness on the part of the team to take ultimate professional responsibility for the participants' well-being in all areas of community functioning, including most especially the "nitty-gritty" aspects of everyday life;</a:t>
            </a:r>
          </a:p>
          <a:p>
            <a:r>
              <a:rPr lang="en-CA" smtClean="0">
                <a:cs typeface="Arial" pitchFamily="34" charset="0"/>
              </a:rPr>
              <a:t>a conscious effort to help people avoid crisis situations in the first place or, if that proves impossible, to intervene at any time of the day or night to keep crises from turning into unnecessary hospitalizations; and</a:t>
            </a:r>
          </a:p>
          <a:p>
            <a:r>
              <a:rPr lang="en-CA" smtClean="0">
                <a:cs typeface="Arial" pitchFamily="34" charset="0"/>
              </a:rPr>
              <a:t>a promise to work with people on a time-unlimited basis, as long as they demonstrate a continuing need for this highly intensive and integrated form of professional help.</a:t>
            </a:r>
            <a:r>
              <a:rPr lang="en-CA" baseline="30000" smtClean="0">
                <a:cs typeface="Arial" pitchFamily="34" charset="0"/>
                <a:hlinkClick r:id="rId7"/>
              </a:rPr>
              <a:t>[3]</a:t>
            </a:r>
            <a:r>
              <a:rPr lang="en-CA" baseline="30000" smtClean="0">
                <a:cs typeface="Arial" pitchFamily="34" charset="0"/>
                <a:hlinkClick r:id="rId7"/>
              </a:rPr>
              <a:t>[4]</a:t>
            </a:r>
            <a:r>
              <a:rPr lang="en-CA" baseline="30000" smtClean="0">
                <a:cs typeface="Arial" pitchFamily="34" charset="0"/>
                <a:hlinkClick r:id="rId7"/>
              </a:rPr>
              <a:t>[5]</a:t>
            </a:r>
            <a:r>
              <a:rPr lang="en-CA" baseline="30000" smtClean="0">
                <a:cs typeface="Arial" pitchFamily="34" charset="0"/>
                <a:hlinkClick r:id="rId7"/>
              </a:rPr>
              <a:t>[6]</a:t>
            </a:r>
            <a:r>
              <a:rPr lang="en-CA" baseline="30000" smtClean="0">
                <a:cs typeface="Arial" pitchFamily="34" charset="0"/>
                <a:hlinkClick r:id="rId7"/>
              </a:rPr>
              <a:t>[7]</a:t>
            </a:r>
            <a:endParaRPr lang="en-CA" smtClean="0">
              <a:cs typeface="Arial" pitchFamily="34" charset="0"/>
            </a:endParaRPr>
          </a:p>
          <a:p>
            <a:r>
              <a:rPr lang="en-CA" smtClean="0">
                <a:cs typeface="Arial" pitchFamily="34" charset="0"/>
              </a:rPr>
              <a:t>In the array of standard mental health service types, ACT is considered a "medically monitored non-residential service" (Level 4), making it more intensive than "high intensity community based services" (Level 3) but less intensive than "medically monitored residential services" (Level 5) on the widely accepted LOCUS </a:t>
            </a:r>
            <a:r>
              <a:rPr lang="en-CA" smtClean="0">
                <a:cs typeface="Arial" pitchFamily="34" charset="0"/>
                <a:hlinkClick r:id="rId15" tooltip="Utilization management"/>
              </a:rPr>
              <a:t>utilization management</a:t>
            </a:r>
            <a:r>
              <a:rPr lang="en-CA" smtClean="0">
                <a:cs typeface="Arial" pitchFamily="34" charset="0"/>
              </a:rPr>
              <a:t> instrument.</a:t>
            </a:r>
            <a:r>
              <a:rPr lang="en-CA" baseline="30000" smtClean="0">
                <a:cs typeface="Arial" pitchFamily="34" charset="0"/>
                <a:hlinkClick r:id="rId7"/>
              </a:rPr>
              <a:t>[8]</a:t>
            </a:r>
            <a:endParaRPr lang="en-CA" smtClean="0">
              <a:cs typeface="Arial" pitchFamily="34" charset="0"/>
            </a:endParaRPr>
          </a:p>
          <a:p>
            <a:pPr eaLnBrk="1" hangingPunct="1">
              <a:spcBef>
                <a:spcPct val="0"/>
              </a:spcBef>
            </a:pPr>
            <a:endParaRPr lang="en-CA" smtClean="0">
              <a:cs typeface="Arial" pitchFamily="34" charset="0"/>
            </a:endParaRPr>
          </a:p>
        </p:txBody>
      </p:sp>
      <p:sp>
        <p:nvSpPr>
          <p:cNvPr id="1402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6EB5A6-B931-4967-A480-12101B204CAF}" type="slidenum">
              <a:rPr lang="en-CA" smtClean="0">
                <a:latin typeface="Arial" pitchFamily="34" charset="0"/>
                <a:cs typeface="Arial" pitchFamily="34" charset="0"/>
              </a:rPr>
              <a:pPr/>
              <a:t>34</a:t>
            </a:fld>
            <a:endParaRPr lang="en-CA"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5" name="Rectangle 20"/>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6" name="Rectangle 21"/>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7" name="Rectangle 23"/>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10" name="Rectangle 24"/>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11" name="Straight Connector 25"/>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Arial" charset="0"/>
              <a:cs typeface="Arial" charset="0"/>
            </a:endParaRPr>
          </a:p>
        </p:txBody>
      </p:sp>
      <p:sp>
        <p:nvSpPr>
          <p:cNvPr id="12" name="Rectangle 26"/>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cs typeface="Arial" charset="0"/>
            </a:endParaRPr>
          </a:p>
        </p:txBody>
      </p:sp>
      <p:sp>
        <p:nvSpPr>
          <p:cNvPr id="13" name="Oval 27"/>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28"/>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endParaRPr lang="en-CA"/>
          </a:p>
        </p:txBody>
      </p:sp>
      <p:sp>
        <p:nvSpPr>
          <p:cNvPr id="16" name="Footer Placeholder 16"/>
          <p:cNvSpPr>
            <a:spLocks noGrp="1"/>
          </p:cNvSpPr>
          <p:nvPr>
            <p:ph type="ftr" sz="quarter" idx="11"/>
          </p:nvPr>
        </p:nvSpPr>
        <p:spPr/>
        <p:txBody>
          <a:bodyPr/>
          <a:lstStyle>
            <a:lvl1pPr>
              <a:defRPr/>
            </a:lvl1pPr>
          </a:lstStyle>
          <a:p>
            <a:pPr>
              <a:defRPr/>
            </a:pPr>
            <a:endParaRPr lang="en-CA"/>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7345FC81-ECA3-4C07-9470-FA8B5F365BF2}" type="slidenum">
              <a:rPr lang="ar-SA"/>
              <a:pPr>
                <a:def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80F4E328-9B13-44F0-8F39-7C8BD5396AC2}" type="slidenum">
              <a:rPr lang="ar-SA"/>
              <a:pPr>
                <a:def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5" name="Rectangle 20"/>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6" name="Rectangle 21"/>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7" name="Rectangle 2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8" name="Rectangle 24"/>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9" name="Rectangle 25"/>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cs typeface="Arial" charset="0"/>
            </a:endParaRPr>
          </a:p>
        </p:txBody>
      </p:sp>
      <p:sp>
        <p:nvSpPr>
          <p:cNvPr id="10" name="Straight Connector 26"/>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Arial" charset="0"/>
              <a:cs typeface="Arial" charset="0"/>
            </a:endParaRPr>
          </a:p>
        </p:txBody>
      </p:sp>
      <p:sp>
        <p:nvSpPr>
          <p:cNvPr id="11" name="Oval 27"/>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Oval 28"/>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7BB781F2-A317-4BB7-B2AD-E838A2E2DFE8}" type="slidenum">
              <a:rPr lang="ar-SA"/>
              <a:pPr>
                <a:defRPr/>
              </a:pPr>
              <a:t>‹#›</a:t>
            </a:fld>
            <a:endParaRPr lang="en-CA"/>
          </a:p>
        </p:txBody>
      </p:sp>
      <p:sp>
        <p:nvSpPr>
          <p:cNvPr id="14" name="Date Placeholder 3"/>
          <p:cNvSpPr>
            <a:spLocks noGrp="1"/>
          </p:cNvSpPr>
          <p:nvPr>
            <p:ph type="dt" sz="half" idx="11"/>
          </p:nvPr>
        </p:nvSpPr>
        <p:spPr/>
        <p:txBody>
          <a:bodyPr/>
          <a:lstStyle>
            <a:lvl1pPr>
              <a:defRPr/>
            </a:lvl1pPr>
          </a:lstStyle>
          <a:p>
            <a:pPr>
              <a:defRPr/>
            </a:pPr>
            <a:endParaRPr lang="en-CA"/>
          </a:p>
        </p:txBody>
      </p:sp>
      <p:sp>
        <p:nvSpPr>
          <p:cNvPr id="15" name="Footer Placeholder 4"/>
          <p:cNvSpPr>
            <a:spLocks noGrp="1"/>
          </p:cNvSpPr>
          <p:nvPr>
            <p:ph type="ftr" sz="quarter" idx="12"/>
          </p:nvPr>
        </p:nvSpPr>
        <p:spPr/>
        <p:txBody>
          <a:bodyPr/>
          <a:lstStyle>
            <a:lvl1pPr>
              <a:defRPr/>
            </a:lvl1pPr>
          </a:lstStyle>
          <a:p>
            <a:pPr>
              <a:defRPr/>
            </a:pPr>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301752" y="1527048"/>
            <a:ext cx="8503920" cy="4572000"/>
          </a:xfrm>
        </p:spPr>
        <p:txBody>
          <a:bodyPr/>
          <a:lstStyle>
            <a:lvl1pPr>
              <a:defRPr>
                <a:solidFill>
                  <a:schemeClr val="bg1"/>
                </a:solidFill>
                <a:latin typeface="Arial" pitchFamily="34" charset="0"/>
                <a:cs typeface="Arial" pitchFamily="34" charset="0"/>
              </a:defRPr>
            </a:lvl1pPr>
            <a:lvl2pPr>
              <a:defRPr>
                <a:solidFill>
                  <a:schemeClr val="bg1"/>
                </a:solidFill>
                <a:latin typeface="Arial" pitchFamily="34" charset="0"/>
                <a:cs typeface="Arial" pitchFamily="34" charset="0"/>
              </a:defRPr>
            </a:lvl2pPr>
            <a:lvl3pPr>
              <a:defRPr>
                <a:solidFill>
                  <a:schemeClr val="bg1"/>
                </a:solidFill>
                <a:latin typeface="Arial" pitchFamily="34" charset="0"/>
                <a:cs typeface="Arial" pitchFamily="34" charset="0"/>
              </a:defRPr>
            </a:lvl3pPr>
            <a:lvl4pPr>
              <a:defRPr>
                <a:solidFill>
                  <a:schemeClr val="bg1"/>
                </a:solidFill>
                <a:latin typeface="Arial" pitchFamily="34" charset="0"/>
                <a:cs typeface="Arial" pitchFamily="34" charset="0"/>
              </a:defRPr>
            </a:lvl4pPr>
            <a:lvl5pPr>
              <a:defRPr>
                <a:solidFill>
                  <a:schemeClr val="bg1"/>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lvl1pPr>
              <a:defRPr>
                <a:solidFill>
                  <a:schemeClr val="bg1"/>
                </a:solidFill>
                <a:latin typeface="Arial Black" pitchFamily="34" charset="0"/>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E31BC19E-C977-440C-9B8F-D9234DDC582C}" type="slidenum">
              <a:rPr lang="ar-SA"/>
              <a:pPr>
                <a:def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5" name="Rectangle 20"/>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6" name="Rectangle 21"/>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7" name="Rectangle 23"/>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8" name="Rectangle 24"/>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9" name="Rectangle 25"/>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10" name="Rectangle 26"/>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11" name="Rectangle 27"/>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cs typeface="Arial" charset="0"/>
            </a:endParaRPr>
          </a:p>
        </p:txBody>
      </p:sp>
      <p:sp>
        <p:nvSpPr>
          <p:cNvPr id="12" name="Straight Connector 28"/>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Arial" charset="0"/>
              <a:cs typeface="Arial" charset="0"/>
            </a:endParaRPr>
          </a:p>
        </p:txBody>
      </p:sp>
      <p:sp>
        <p:nvSpPr>
          <p:cNvPr id="13" name="Oval 2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3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CA"/>
          </a:p>
        </p:txBody>
      </p:sp>
      <p:sp>
        <p:nvSpPr>
          <p:cNvPr id="16" name="Date Placeholder 3"/>
          <p:cNvSpPr>
            <a:spLocks noGrp="1"/>
          </p:cNvSpPr>
          <p:nvPr>
            <p:ph type="dt" sz="half" idx="11"/>
          </p:nvPr>
        </p:nvSpPr>
        <p:spPr/>
        <p:txBody>
          <a:bodyPr/>
          <a:lstStyle>
            <a:lvl1pPr>
              <a:defRPr/>
            </a:lvl1pPr>
          </a:lstStyle>
          <a:p>
            <a:pPr>
              <a:defRPr/>
            </a:pPr>
            <a:endParaRPr lang="en-CA"/>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FC7E2DF7-1255-461C-B2F3-850AE304C895}" type="slidenum">
              <a:rPr lang="ar-SA"/>
              <a:pPr>
                <a:def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latin typeface="Arial" charset="0"/>
              <a:cs typeface="Arial" charset="0"/>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endParaRPr lang="en-CA"/>
          </a:p>
        </p:txBody>
      </p:sp>
      <p:sp>
        <p:nvSpPr>
          <p:cNvPr id="7" name="Footer Placeholder 5"/>
          <p:cNvSpPr>
            <a:spLocks noGrp="1"/>
          </p:cNvSpPr>
          <p:nvPr>
            <p:ph type="ftr" sz="quarter" idx="11"/>
          </p:nvPr>
        </p:nvSpPr>
        <p:spPr/>
        <p:txBody>
          <a:bodyPr/>
          <a:lstStyle>
            <a:lvl1pPr>
              <a:defRPr/>
            </a:lvl1pPr>
          </a:lstStyle>
          <a:p>
            <a:pPr>
              <a:defRPr/>
            </a:pPr>
            <a:endParaRPr lang="en-CA"/>
          </a:p>
        </p:txBody>
      </p:sp>
      <p:sp>
        <p:nvSpPr>
          <p:cNvPr id="8" name="Slide Number Placeholder 6"/>
          <p:cNvSpPr>
            <a:spLocks noGrp="1"/>
          </p:cNvSpPr>
          <p:nvPr>
            <p:ph type="sldNum" sz="quarter" idx="12"/>
          </p:nvPr>
        </p:nvSpPr>
        <p:spPr/>
        <p:txBody>
          <a:bodyPr/>
          <a:lstStyle>
            <a:lvl1pPr>
              <a:defRPr/>
            </a:lvl1pPr>
          </a:lstStyle>
          <a:p>
            <a:pPr>
              <a:defRPr/>
            </a:pPr>
            <a:fld id="{EC772A90-12CC-4818-9EF9-1825B7857573}" type="slidenum">
              <a:rPr lang="ar-SA"/>
              <a:pPr>
                <a:def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latin typeface="Arial" charset="0"/>
              <a:cs typeface="Arial" charset="0"/>
            </a:endParaRPr>
          </a:p>
        </p:txBody>
      </p:sp>
      <p:sp>
        <p:nvSpPr>
          <p:cNvPr id="8" name="Rectangle 20"/>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9" name="Rectangle 2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10" name="Rectangle 2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11" name="Rectangle 24"/>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12" name="Rectangle 25"/>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26"/>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14" name="Straight Connector 27"/>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Arial" charset="0"/>
              <a:cs typeface="Arial" charset="0"/>
            </a:endParaRPr>
          </a:p>
        </p:txBody>
      </p:sp>
      <p:sp>
        <p:nvSpPr>
          <p:cNvPr id="15" name="Rectangle 2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cs typeface="Arial" charset="0"/>
            </a:endParaRPr>
          </a:p>
        </p:txBody>
      </p:sp>
      <p:sp>
        <p:nvSpPr>
          <p:cNvPr id="16" name="Oval 29"/>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7" name="Oval 30"/>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endParaRPr lang="en-CA"/>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CA"/>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579B916F-F568-457E-9F76-F3FBCDFF4860}" type="slidenum">
              <a:rPr lang="ar-SA"/>
              <a:pPr>
                <a:def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CA"/>
          </a:p>
        </p:txBody>
      </p:sp>
      <p:sp>
        <p:nvSpPr>
          <p:cNvPr id="4" name="Footer Placeholder 3"/>
          <p:cNvSpPr>
            <a:spLocks noGrp="1"/>
          </p:cNvSpPr>
          <p:nvPr>
            <p:ph type="ftr" sz="quarter" idx="11"/>
          </p:nvPr>
        </p:nvSpPr>
        <p:spPr/>
        <p:txBody>
          <a:bodyPr/>
          <a:lstStyle>
            <a:lvl1pPr>
              <a:defRPr/>
            </a:lvl1pPr>
          </a:lstStyle>
          <a:p>
            <a:pPr>
              <a:defRPr/>
            </a:pPr>
            <a:endParaRPr lang="en-CA"/>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E0DC499E-D7D7-4626-BB4C-6E6C2E9F4F71}" type="slidenum">
              <a:rPr lang="ar-S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3" name="Rectangle 20"/>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4"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5" name="Rectangle 2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6" name="Rectangle 24"/>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7" name="Rectangle 25"/>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cs typeface="Arial" charset="0"/>
            </a:endParaRPr>
          </a:p>
        </p:txBody>
      </p:sp>
      <p:sp>
        <p:nvSpPr>
          <p:cNvPr id="8" name="Date Placeholder 1"/>
          <p:cNvSpPr>
            <a:spLocks noGrp="1"/>
          </p:cNvSpPr>
          <p:nvPr>
            <p:ph type="dt" sz="half" idx="10"/>
          </p:nvPr>
        </p:nvSpPr>
        <p:spPr/>
        <p:txBody>
          <a:bodyPr/>
          <a:lstStyle>
            <a:lvl1pPr>
              <a:defRPr/>
            </a:lvl1pPr>
          </a:lstStyle>
          <a:p>
            <a:pPr>
              <a:defRPr/>
            </a:pPr>
            <a:endParaRPr lang="en-CA"/>
          </a:p>
        </p:txBody>
      </p:sp>
      <p:sp>
        <p:nvSpPr>
          <p:cNvPr id="9" name="Footer Placeholder 2"/>
          <p:cNvSpPr>
            <a:spLocks noGrp="1"/>
          </p:cNvSpPr>
          <p:nvPr>
            <p:ph type="ftr" sz="quarter" idx="11"/>
          </p:nvPr>
        </p:nvSpPr>
        <p:spPr/>
        <p:txBody>
          <a:bodyPr/>
          <a:lstStyle>
            <a:lvl1pPr>
              <a:defRPr/>
            </a:lvl1pPr>
          </a:lstStyle>
          <a:p>
            <a:pPr>
              <a:defRPr/>
            </a:pPr>
            <a:endParaRPr lang="en-CA"/>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5CAD6FA2-F473-4095-9B1A-0665912536B8}" type="slidenum">
              <a:rPr lang="ar-S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19"/>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7"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8" name="Rectangle 23"/>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9" name="Rectangle 2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10" name="Rectangle 25"/>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Rectangle 26"/>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cs typeface="Arial" charset="0"/>
            </a:endParaRPr>
          </a:p>
        </p:txBody>
      </p:sp>
      <p:sp>
        <p:nvSpPr>
          <p:cNvPr id="12" name="Straight Connector 27"/>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Arial" charset="0"/>
              <a:cs typeface="Arial" charset="0"/>
            </a:endParaRPr>
          </a:p>
        </p:txBody>
      </p:sp>
      <p:sp>
        <p:nvSpPr>
          <p:cNvPr id="13" name="Oval 28"/>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29"/>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30"/>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55F85ECD-CEC5-448E-AC4B-70AD5FE18DAF}" type="slidenum">
              <a:rPr lang="ar-SA"/>
              <a:pPr>
                <a:defRPr/>
              </a:pPr>
              <a:t>‹#›</a:t>
            </a:fld>
            <a:endParaRPr lang="en-CA"/>
          </a:p>
        </p:txBody>
      </p:sp>
      <p:sp>
        <p:nvSpPr>
          <p:cNvPr id="17" name="Date Placeholder 4"/>
          <p:cNvSpPr>
            <a:spLocks noGrp="1"/>
          </p:cNvSpPr>
          <p:nvPr>
            <p:ph type="dt" sz="half" idx="11"/>
          </p:nvPr>
        </p:nvSpPr>
        <p:spPr/>
        <p:txBody>
          <a:bodyPr/>
          <a:lstStyle>
            <a:lvl1pPr>
              <a:defRPr/>
            </a:lvl1pPr>
          </a:lstStyle>
          <a:p>
            <a:pPr>
              <a:defRPr/>
            </a:pPr>
            <a:endParaRPr lang="en-CA"/>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19"/>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Arial" charset="0"/>
              <a:cs typeface="Arial" charset="0"/>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7"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8" name="Rectangle 23"/>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9" name="Rectangle 2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Arial" charset="0"/>
              <a:cs typeface="Arial" charset="0"/>
            </a:endParaRPr>
          </a:p>
        </p:txBody>
      </p:sp>
      <p:sp>
        <p:nvSpPr>
          <p:cNvPr id="10" name="Rectangle 25"/>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11" name="Rectangle 26"/>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Rectangle 2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cs typeface="Arial" charset="0"/>
            </a:endParaRPr>
          </a:p>
        </p:txBody>
      </p:sp>
      <p:sp>
        <p:nvSpPr>
          <p:cNvPr id="13" name="Oval 28"/>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29"/>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30"/>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34405484-F889-4F0D-A7C6-BDD1AB8B21E0}" type="slidenum">
              <a:rPr lang="ar-SA"/>
              <a:pPr>
                <a:defRPr/>
              </a:pPr>
              <a:t>‹#›</a:t>
            </a:fld>
            <a:endParaRPr lang="en-CA"/>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endParaRPr lang="en-CA"/>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latin typeface="Arial" charset="0"/>
                <a:cs typeface="Arial" charset="0"/>
              </a:defRPr>
            </a:lvl1pPr>
          </a:lstStyle>
          <a:p>
            <a:pPr>
              <a:defRPr/>
            </a:pPr>
            <a:endParaRPr lang="en-CA"/>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latin typeface="Arial" charset="0"/>
                <a:cs typeface="Arial" charset="0"/>
              </a:defRPr>
            </a:lvl1pPr>
          </a:lstStyle>
          <a:p>
            <a:pPr>
              <a:defRPr/>
            </a:pPr>
            <a:endParaRPr lang="en-CA"/>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cs typeface="Arial" charset="0"/>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Arial" charset="0"/>
              <a:cs typeface="Arial" charset="0"/>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latin typeface="Arial" charset="0"/>
                <a:cs typeface="Arial" charset="0"/>
              </a:defRPr>
            </a:lvl1pPr>
          </a:lstStyle>
          <a:p>
            <a:pPr>
              <a:defRPr/>
            </a:pPr>
            <a:fld id="{CB28EE30-9650-46C1-9882-49BFDCDC189A}" type="slidenum">
              <a:rPr lang="ar-SA"/>
              <a:pPr>
                <a:defRPr/>
              </a:pPr>
              <a:t>‹#›</a:t>
            </a:fld>
            <a:endParaRPr lang="en-CA"/>
          </a:p>
        </p:txBody>
      </p:sp>
      <p:sp>
        <p:nvSpPr>
          <p:cNvPr id="2062"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63"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4010" r:id="rId1"/>
    <p:sldLayoutId id="2147484011" r:id="rId2"/>
    <p:sldLayoutId id="2147484012" r:id="rId3"/>
    <p:sldLayoutId id="2147484013" r:id="rId4"/>
    <p:sldLayoutId id="2147484014" r:id="rId5"/>
    <p:sldLayoutId id="2147484015" r:id="rId6"/>
    <p:sldLayoutId id="2147484016" r:id="rId7"/>
    <p:sldLayoutId id="2147484017" r:id="rId8"/>
    <p:sldLayoutId id="2147484018" r:id="rId9"/>
    <p:sldLayoutId id="2147484019" r:id="rId10"/>
    <p:sldLayoutId id="2147484020" r:id="rId11"/>
  </p:sldLayoutIdLst>
  <p:txStyles>
    <p:titleStyle>
      <a:lvl1pPr algn="ctr" rtl="0" eaLnBrk="0" fontAlgn="base" hangingPunct="0">
        <a:spcBef>
          <a:spcPct val="0"/>
        </a:spcBef>
        <a:spcAft>
          <a:spcPct val="0"/>
        </a:spcAft>
        <a:defRPr sz="3300" kern="1200">
          <a:solidFill>
            <a:srgbClr val="838383"/>
          </a:solidFill>
          <a:latin typeface="+mj-lt"/>
          <a:ea typeface="+mj-ea"/>
          <a:cs typeface="+mj-cs"/>
        </a:defRPr>
      </a:lvl1pPr>
      <a:lvl2pPr algn="ctr" rtl="0" eaLnBrk="0" fontAlgn="base" hangingPunct="0">
        <a:spcBef>
          <a:spcPct val="0"/>
        </a:spcBef>
        <a:spcAft>
          <a:spcPct val="0"/>
        </a:spcAft>
        <a:defRPr sz="3300">
          <a:solidFill>
            <a:srgbClr val="838383"/>
          </a:solidFill>
          <a:latin typeface="Georgia" pitchFamily="18" charset="0"/>
          <a:cs typeface="Arial" charset="0"/>
        </a:defRPr>
      </a:lvl2pPr>
      <a:lvl3pPr algn="ctr" rtl="0" eaLnBrk="0" fontAlgn="base" hangingPunct="0">
        <a:spcBef>
          <a:spcPct val="0"/>
        </a:spcBef>
        <a:spcAft>
          <a:spcPct val="0"/>
        </a:spcAft>
        <a:defRPr sz="3300">
          <a:solidFill>
            <a:srgbClr val="838383"/>
          </a:solidFill>
          <a:latin typeface="Georgia" pitchFamily="18" charset="0"/>
          <a:cs typeface="Arial" charset="0"/>
        </a:defRPr>
      </a:lvl3pPr>
      <a:lvl4pPr algn="ctr" rtl="0" eaLnBrk="0" fontAlgn="base" hangingPunct="0">
        <a:spcBef>
          <a:spcPct val="0"/>
        </a:spcBef>
        <a:spcAft>
          <a:spcPct val="0"/>
        </a:spcAft>
        <a:defRPr sz="3300">
          <a:solidFill>
            <a:srgbClr val="838383"/>
          </a:solidFill>
          <a:latin typeface="Georgia" pitchFamily="18" charset="0"/>
          <a:cs typeface="Arial" charset="0"/>
        </a:defRPr>
      </a:lvl4pPr>
      <a:lvl5pPr algn="ctr" rtl="0" eaLnBrk="0" fontAlgn="base" hangingPunct="0">
        <a:spcBef>
          <a:spcPct val="0"/>
        </a:spcBef>
        <a:spcAft>
          <a:spcPct val="0"/>
        </a:spcAft>
        <a:defRPr sz="3300">
          <a:solidFill>
            <a:srgbClr val="838383"/>
          </a:solidFill>
          <a:latin typeface="Georgia" pitchFamily="18" charset="0"/>
          <a:cs typeface="Arial" charset="0"/>
        </a:defRPr>
      </a:lvl5pPr>
      <a:lvl6pPr marL="457200" algn="ctr" rtl="0" fontAlgn="base">
        <a:spcBef>
          <a:spcPct val="0"/>
        </a:spcBef>
        <a:spcAft>
          <a:spcPct val="0"/>
        </a:spcAft>
        <a:defRPr sz="3300">
          <a:solidFill>
            <a:srgbClr val="838383"/>
          </a:solidFill>
          <a:latin typeface="Georgia" pitchFamily="18" charset="0"/>
          <a:cs typeface="Arial" charset="0"/>
        </a:defRPr>
      </a:lvl6pPr>
      <a:lvl7pPr marL="914400" algn="ctr" rtl="0" fontAlgn="base">
        <a:spcBef>
          <a:spcPct val="0"/>
        </a:spcBef>
        <a:spcAft>
          <a:spcPct val="0"/>
        </a:spcAft>
        <a:defRPr sz="3300">
          <a:solidFill>
            <a:srgbClr val="838383"/>
          </a:solidFill>
          <a:latin typeface="Georgia" pitchFamily="18" charset="0"/>
          <a:cs typeface="Arial" charset="0"/>
        </a:defRPr>
      </a:lvl7pPr>
      <a:lvl8pPr marL="1371600" algn="ctr" rtl="0" fontAlgn="base">
        <a:spcBef>
          <a:spcPct val="0"/>
        </a:spcBef>
        <a:spcAft>
          <a:spcPct val="0"/>
        </a:spcAft>
        <a:defRPr sz="3300">
          <a:solidFill>
            <a:srgbClr val="838383"/>
          </a:solidFill>
          <a:latin typeface="Georgia" pitchFamily="18" charset="0"/>
          <a:cs typeface="Arial" charset="0"/>
        </a:defRPr>
      </a:lvl8pPr>
      <a:lvl9pPr marL="1828800" algn="ctr" rtl="0" fontAlgn="base">
        <a:spcBef>
          <a:spcPct val="0"/>
        </a:spcBef>
        <a:spcAft>
          <a:spcPct val="0"/>
        </a:spcAft>
        <a:defRPr sz="3300">
          <a:solidFill>
            <a:srgbClr val="838383"/>
          </a:solidFill>
          <a:latin typeface="Georgia" pitchFamily="18" charset="0"/>
          <a:cs typeface="Arial"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969696"/>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0808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5F5F5F"/>
        </a:buClr>
        <a:buChar char="•"/>
        <a:defRPr sz="20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medicine.plosjournals.org/perlserv/?request=slideshow&amp;type=figure&amp;doi=10.1371/journal.pmed.0020212&amp;id=31344"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371600" y="3733800"/>
            <a:ext cx="6400800" cy="1752600"/>
          </a:xfrm>
        </p:spPr>
        <p:txBody>
          <a:bodyPr>
            <a:noAutofit/>
          </a:bodyPr>
          <a:lstStyle/>
          <a:p>
            <a:pPr eaLnBrk="1" hangingPunct="1">
              <a:defRPr/>
            </a:pPr>
            <a:r>
              <a:rPr lang="en-CA" sz="1800" dirty="0" smtClean="0">
                <a:solidFill>
                  <a:schemeClr val="bg1"/>
                </a:solidFill>
                <a:latin typeface="Arial" pitchFamily="34" charset="0"/>
                <a:cs typeface="Arial" pitchFamily="34" charset="0"/>
              </a:rPr>
              <a:t>Fahad </a:t>
            </a:r>
            <a:r>
              <a:rPr lang="en-CA" sz="1800" dirty="0" err="1" smtClean="0">
                <a:solidFill>
                  <a:schemeClr val="bg1"/>
                </a:solidFill>
                <a:latin typeface="Arial" pitchFamily="34" charset="0"/>
                <a:cs typeface="Arial" pitchFamily="34" charset="0"/>
              </a:rPr>
              <a:t>Alosaimi</a:t>
            </a:r>
            <a:r>
              <a:rPr lang="en-CA" sz="1800" dirty="0" smtClean="0">
                <a:solidFill>
                  <a:schemeClr val="bg1"/>
                </a:solidFill>
                <a:latin typeface="Arial" pitchFamily="34" charset="0"/>
                <a:cs typeface="Arial" pitchFamily="34" charset="0"/>
              </a:rPr>
              <a:t> MD</a:t>
            </a:r>
          </a:p>
          <a:p>
            <a:pPr eaLnBrk="1" hangingPunct="1">
              <a:defRPr/>
            </a:pPr>
            <a:r>
              <a:rPr lang="en-CA" sz="1800" cap="none" dirty="0" smtClean="0">
                <a:solidFill>
                  <a:schemeClr val="bg1"/>
                </a:solidFill>
                <a:latin typeface="Arial" pitchFamily="34" charset="0"/>
                <a:cs typeface="Arial" pitchFamily="34" charset="0"/>
              </a:rPr>
              <a:t>psychiatry and psychosomatic </a:t>
            </a:r>
          </a:p>
          <a:p>
            <a:pPr eaLnBrk="1" hangingPunct="1">
              <a:defRPr/>
            </a:pPr>
            <a:r>
              <a:rPr lang="en-CA" sz="1800" cap="none" dirty="0" smtClean="0">
                <a:solidFill>
                  <a:schemeClr val="bg1"/>
                </a:solidFill>
                <a:latin typeface="Arial" pitchFamily="34" charset="0"/>
                <a:cs typeface="Arial" pitchFamily="34" charset="0"/>
              </a:rPr>
              <a:t>medicine consultant</a:t>
            </a:r>
          </a:p>
          <a:p>
            <a:pPr eaLnBrk="1" hangingPunct="1">
              <a:defRPr/>
            </a:pPr>
            <a:r>
              <a:rPr lang="en-CA" sz="1800" cap="none" dirty="0" smtClean="0">
                <a:solidFill>
                  <a:schemeClr val="bg1"/>
                </a:solidFill>
                <a:latin typeface="Arial" pitchFamily="34" charset="0"/>
                <a:cs typeface="Arial" pitchFamily="34" charset="0"/>
              </a:rPr>
              <a:t>Assistant professor</a:t>
            </a:r>
          </a:p>
          <a:p>
            <a:pPr eaLnBrk="1" hangingPunct="1">
              <a:defRPr/>
            </a:pPr>
            <a:endParaRPr lang="en-CA" sz="1800" cap="none" dirty="0" smtClean="0">
              <a:solidFill>
                <a:schemeClr val="bg1"/>
              </a:solidFill>
              <a:latin typeface="Arial" pitchFamily="34" charset="0"/>
              <a:cs typeface="Arial" pitchFamily="34" charset="0"/>
            </a:endParaRPr>
          </a:p>
          <a:p>
            <a:pPr eaLnBrk="1" hangingPunct="1">
              <a:defRPr/>
            </a:pPr>
            <a:r>
              <a:rPr lang="en-CA" sz="1800" dirty="0" smtClean="0">
                <a:solidFill>
                  <a:schemeClr val="bg1"/>
                </a:solidFill>
                <a:latin typeface="Arial" pitchFamily="34" charset="0"/>
                <a:cs typeface="Arial" pitchFamily="34" charset="0"/>
              </a:rPr>
              <a:t>KSU, R</a:t>
            </a:r>
            <a:r>
              <a:rPr lang="en-CA" sz="1800" cap="none" dirty="0" smtClean="0">
                <a:solidFill>
                  <a:schemeClr val="bg1"/>
                </a:solidFill>
                <a:latin typeface="Arial" pitchFamily="34" charset="0"/>
                <a:cs typeface="Arial" pitchFamily="34" charset="0"/>
              </a:rPr>
              <a:t>iyadh</a:t>
            </a:r>
            <a:endParaRPr lang="en-US" sz="1800" dirty="0">
              <a:solidFill>
                <a:schemeClr val="bg1"/>
              </a:solidFill>
              <a:latin typeface="Arial" pitchFamily="34" charset="0"/>
              <a:cs typeface="Arial" pitchFamily="34" charset="0"/>
            </a:endParaRPr>
          </a:p>
        </p:txBody>
      </p:sp>
      <p:sp>
        <p:nvSpPr>
          <p:cNvPr id="15363" name="Rectangle 2"/>
          <p:cNvSpPr>
            <a:spLocks noGrp="1" noChangeArrowheads="1"/>
          </p:cNvSpPr>
          <p:nvPr>
            <p:ph type="ctrTitle"/>
          </p:nvPr>
        </p:nvSpPr>
        <p:spPr/>
        <p:txBody>
          <a:bodyPr/>
          <a:lstStyle/>
          <a:p>
            <a:pPr eaLnBrk="1" hangingPunct="1"/>
            <a:r>
              <a:rPr lang="en-US" sz="6000" b="1" dirty="0" smtClean="0">
                <a:solidFill>
                  <a:schemeClr val="bg1"/>
                </a:solidFill>
                <a:latin typeface="Arial" pitchFamily="34" charset="0"/>
                <a:cs typeface="Arial" pitchFamily="34" charset="0"/>
              </a:rPr>
              <a:t>Schizophrenia</a:t>
            </a:r>
            <a:r>
              <a:rPr lang="en-US" sz="6000" b="1" dirty="0" smtClean="0">
                <a:solidFill>
                  <a:schemeClr val="tx1"/>
                </a:solidFill>
                <a:latin typeface="Arial" pitchFamily="34" charset="0"/>
                <a:cs typeface="Arial" pitchFamily="34" charset="0"/>
              </a:rPr>
              <a:t> </a:t>
            </a:r>
            <a:r>
              <a:rPr lang="en-US" sz="4800" dirty="0" smtClean="0">
                <a:solidFill>
                  <a:schemeClr val="tx1"/>
                </a:solidFill>
                <a:latin typeface="Arial" pitchFamily="34" charset="0"/>
                <a:cs typeface="Arial" pitchFamily="34" charset="0"/>
              </a:rPr>
              <a:t/>
            </a:r>
            <a:br>
              <a:rPr lang="en-US" sz="4800" dirty="0" smtClean="0">
                <a:solidFill>
                  <a:schemeClr val="tx1"/>
                </a:solidFill>
                <a:latin typeface="Arial" pitchFamily="34" charset="0"/>
                <a:cs typeface="Arial" pitchFamily="34" charset="0"/>
              </a:rPr>
            </a:br>
            <a:endParaRPr lang="en-US" sz="4800" dirty="0" smtClean="0">
              <a:solidFill>
                <a:schemeClr val="bg1"/>
              </a:solidFill>
              <a:latin typeface="Arial" pitchFamily="34" charset="0"/>
              <a:cs typeface="Arial" pitchFamily="34" charset="0"/>
            </a:endParaRPr>
          </a:p>
        </p:txBody>
      </p:sp>
      <p:pic>
        <p:nvPicPr>
          <p:cNvPr id="15364" name="Picture 3" descr="http://t3.gstatic.com/images?q=tbn:ANd9GcSzMFvWZ2Te4FDhZh9DrttYf8TB_T60DWttRKAZPmzwM0AJHNw&amp;t=1&amp;usg=__86Br7EHU-kMgyo5GlkIhvDUBolc="/>
          <p:cNvPicPr>
            <a:picLocks noChangeAspect="1" noChangeArrowheads="1"/>
          </p:cNvPicPr>
          <p:nvPr/>
        </p:nvPicPr>
        <p:blipFill>
          <a:blip r:embed="rId2"/>
          <a:srcRect/>
          <a:stretch>
            <a:fillRect/>
          </a:stretch>
        </p:blipFill>
        <p:spPr bwMode="auto">
          <a:xfrm>
            <a:off x="6629400" y="1600200"/>
            <a:ext cx="1981200"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endParaRPr lang="en-CA" smtClean="0">
              <a:solidFill>
                <a:srgbClr val="838383"/>
              </a:solidFill>
              <a:latin typeface="Arial" pitchFamily="34" charset="0"/>
              <a:cs typeface="Arial" pitchFamily="34" charset="0"/>
            </a:endParaRPr>
          </a:p>
        </p:txBody>
      </p:sp>
      <p:sp>
        <p:nvSpPr>
          <p:cNvPr id="25603" name="Content Placeholder 2"/>
          <p:cNvSpPr>
            <a:spLocks noGrp="1"/>
          </p:cNvSpPr>
          <p:nvPr>
            <p:ph sz="quarter" idx="1"/>
          </p:nvPr>
        </p:nvSpPr>
        <p:spPr>
          <a:xfrm>
            <a:off x="301625" y="1527175"/>
            <a:ext cx="8504238" cy="4572000"/>
          </a:xfrm>
        </p:spPr>
        <p:txBody>
          <a:bodyPr/>
          <a:lstStyle/>
          <a:p>
            <a:pPr eaLnBrk="1" hangingPunct="1"/>
            <a:endParaRPr lang="en-CA" smtClean="0">
              <a:cs typeface="Times New Roman" pitchFamily="18" charset="0"/>
            </a:endParaRPr>
          </a:p>
        </p:txBody>
      </p:sp>
      <p:pic>
        <p:nvPicPr>
          <p:cNvPr id="25604" name="Picture 2" descr="http://www.schizophrenia.com/images/schizophrenia_brain_large.gif"/>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endParaRPr lang="en-CA" smtClean="0">
              <a:solidFill>
                <a:srgbClr val="838383"/>
              </a:solidFill>
              <a:cs typeface="Arial" pitchFamily="34" charset="0"/>
            </a:endParaRPr>
          </a:p>
        </p:txBody>
      </p:sp>
      <p:sp>
        <p:nvSpPr>
          <p:cNvPr id="26627" name="Content Placeholder 2"/>
          <p:cNvSpPr>
            <a:spLocks noGrp="1"/>
          </p:cNvSpPr>
          <p:nvPr>
            <p:ph sz="quarter" idx="1"/>
          </p:nvPr>
        </p:nvSpPr>
        <p:spPr>
          <a:xfrm>
            <a:off x="301625" y="1527175"/>
            <a:ext cx="8504238" cy="4572000"/>
          </a:xfrm>
        </p:spPr>
        <p:txBody>
          <a:bodyPr/>
          <a:lstStyle/>
          <a:p>
            <a:pPr eaLnBrk="1" hangingPunct="1"/>
            <a:endParaRPr lang="en-CA" smtClean="0">
              <a:cs typeface="Times New Roman" pitchFamily="18" charset="0"/>
            </a:endParaRPr>
          </a:p>
        </p:txBody>
      </p:sp>
      <p:pic>
        <p:nvPicPr>
          <p:cNvPr id="26628" name="Picture 4" descr="http://www.schizophrenia.com/images/COS_map.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l" eaLnBrk="1" hangingPunct="1"/>
            <a:endParaRPr lang="en-US" sz="3200" b="1" smtClean="0">
              <a:latin typeface="Arial" pitchFamily="34" charset="0"/>
              <a:cs typeface="Arial" pitchFamily="34" charset="0"/>
            </a:endParaRPr>
          </a:p>
        </p:txBody>
      </p:sp>
      <p:sp>
        <p:nvSpPr>
          <p:cNvPr id="27651" name="Rectangle 3"/>
          <p:cNvSpPr>
            <a:spLocks noGrp="1" noChangeArrowheads="1"/>
          </p:cNvSpPr>
          <p:nvPr>
            <p:ph sz="quarter" idx="1"/>
          </p:nvPr>
        </p:nvSpPr>
        <p:spPr>
          <a:xfrm>
            <a:off x="301625" y="609600"/>
            <a:ext cx="8504238" cy="5489575"/>
          </a:xfrm>
        </p:spPr>
        <p:txBody>
          <a:bodyPr/>
          <a:lstStyle/>
          <a:p>
            <a:pPr eaLnBrk="1" hangingPunct="1">
              <a:lnSpc>
                <a:spcPct val="80000"/>
              </a:lnSpc>
              <a:buFont typeface="Wingdings 2" pitchFamily="18" charset="2"/>
              <a:buNone/>
            </a:pPr>
            <a:r>
              <a:rPr lang="en-US" sz="2400" b="1" smtClean="0"/>
              <a:t>d- Psychoneuroimmunology;</a:t>
            </a:r>
          </a:p>
          <a:p>
            <a:pPr eaLnBrk="1" hangingPunct="1">
              <a:lnSpc>
                <a:spcPct val="80000"/>
              </a:lnSpc>
              <a:buFont typeface="Wingdings 2" pitchFamily="18" charset="2"/>
              <a:buNone/>
            </a:pPr>
            <a:r>
              <a:rPr lang="en-US" sz="2400" smtClean="0"/>
              <a:t>↓ T-cell interlukeukin-2 &amp; lymphocytes, abnormal cellular and humoral reactivity to neurons and presence of antibrain antibodies.</a:t>
            </a:r>
          </a:p>
          <a:p>
            <a:pPr eaLnBrk="1" hangingPunct="1">
              <a:lnSpc>
                <a:spcPct val="80000"/>
              </a:lnSpc>
              <a:buFont typeface="Wingdings 2" pitchFamily="18" charset="2"/>
              <a:buNone/>
            </a:pPr>
            <a:r>
              <a:rPr lang="en-US" sz="2400" smtClean="0"/>
              <a:t>These changes are due to neurotoxic virus ? or endogenous autoimmune disorder ?</a:t>
            </a:r>
          </a:p>
          <a:p>
            <a:pPr eaLnBrk="1" hangingPunct="1">
              <a:lnSpc>
                <a:spcPct val="80000"/>
              </a:lnSpc>
              <a:buFont typeface="Wingdings 2" pitchFamily="18" charset="2"/>
              <a:buNone/>
            </a:pPr>
            <a:endParaRPr lang="en-US" sz="2400" smtClean="0"/>
          </a:p>
          <a:p>
            <a:pPr eaLnBrk="1" hangingPunct="1">
              <a:buFont typeface="Wingdings 2" pitchFamily="18" charset="2"/>
              <a:buNone/>
            </a:pPr>
            <a:r>
              <a:rPr lang="en-US" sz="2400" b="1" smtClean="0"/>
              <a:t>e- Psychoneuroendocrinology;</a:t>
            </a:r>
          </a:p>
          <a:p>
            <a:pPr eaLnBrk="1" hangingPunct="1">
              <a:buFont typeface="Wingdings 2" pitchFamily="18" charset="2"/>
              <a:buNone/>
            </a:pPr>
            <a:r>
              <a:rPr lang="en-US" sz="2400" smtClean="0"/>
              <a:t>Abnormal dexamethasone-suppression test</a:t>
            </a:r>
          </a:p>
          <a:p>
            <a:pPr eaLnBrk="1" hangingPunct="1">
              <a:buFontTx/>
              <a:buNone/>
            </a:pPr>
            <a:r>
              <a:rPr lang="en-US" sz="2400" smtClean="0"/>
              <a:t>↓ LH/FSH</a:t>
            </a:r>
          </a:p>
          <a:p>
            <a:pPr eaLnBrk="1" hangingPunct="1">
              <a:buFontTx/>
              <a:buNone/>
            </a:pPr>
            <a:r>
              <a:rPr lang="en-US" sz="2400" smtClean="0"/>
              <a:t>A blunted release of prolactin and growth hormone on stimulation.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l" eaLnBrk="1" hangingPunct="1"/>
            <a:r>
              <a:rPr lang="en-US" sz="3200" b="1" smtClean="0">
                <a:latin typeface="Arial" pitchFamily="34" charset="0"/>
                <a:cs typeface="Arial" pitchFamily="34" charset="0"/>
              </a:rPr>
              <a:t>3- Genetic Factors</a:t>
            </a:r>
          </a:p>
        </p:txBody>
      </p:sp>
      <p:sp>
        <p:nvSpPr>
          <p:cNvPr id="28675" name="Rectangle 3"/>
          <p:cNvSpPr>
            <a:spLocks noGrp="1" noChangeArrowheads="1"/>
          </p:cNvSpPr>
          <p:nvPr>
            <p:ph sz="quarter" idx="1"/>
          </p:nvPr>
        </p:nvSpPr>
        <p:spPr>
          <a:xfrm>
            <a:off x="301625" y="1527175"/>
            <a:ext cx="8504238" cy="4572000"/>
          </a:xfrm>
        </p:spPr>
        <p:txBody>
          <a:bodyPr/>
          <a:lstStyle/>
          <a:p>
            <a:pPr eaLnBrk="1" hangingPunct="1">
              <a:buFontTx/>
              <a:buNone/>
            </a:pPr>
            <a:endParaRPr lang="en-US" smtClean="0"/>
          </a:p>
          <a:p>
            <a:pPr eaLnBrk="1" hangingPunct="1">
              <a:buFontTx/>
              <a:buNone/>
            </a:pPr>
            <a:r>
              <a:rPr lang="en-US" smtClean="0"/>
              <a:t>- A wide range of genetic studies strongly suggest a  genetic component to the inheritance of schizophrenia that outweights the environmental influence.</a:t>
            </a:r>
          </a:p>
          <a:p>
            <a:pPr eaLnBrk="1" hangingPunct="1">
              <a:buFontTx/>
              <a:buNone/>
            </a:pPr>
            <a:r>
              <a:rPr lang="en-US" smtClean="0"/>
              <a:t>- These include: family studies, twin studies and chromosomal studies.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endParaRPr lang="en-CA" smtClean="0">
              <a:solidFill>
                <a:srgbClr val="838383"/>
              </a:solidFill>
              <a:cs typeface="Arial" pitchFamily="34" charset="0"/>
            </a:endParaRPr>
          </a:p>
        </p:txBody>
      </p:sp>
      <p:sp>
        <p:nvSpPr>
          <p:cNvPr id="29699" name="Content Placeholder 2"/>
          <p:cNvSpPr>
            <a:spLocks noGrp="1"/>
          </p:cNvSpPr>
          <p:nvPr>
            <p:ph sz="quarter" idx="1"/>
          </p:nvPr>
        </p:nvSpPr>
        <p:spPr>
          <a:xfrm>
            <a:off x="301625" y="1527175"/>
            <a:ext cx="8504238" cy="4572000"/>
          </a:xfrm>
        </p:spPr>
        <p:txBody>
          <a:bodyPr/>
          <a:lstStyle/>
          <a:p>
            <a:pPr eaLnBrk="1" hangingPunct="1"/>
            <a:endParaRPr lang="en-CA" smtClean="0">
              <a:cs typeface="Times New Roman" pitchFamily="18" charset="0"/>
            </a:endParaRPr>
          </a:p>
        </p:txBody>
      </p:sp>
      <p:pic>
        <p:nvPicPr>
          <p:cNvPr id="29700" name="Picture 6" descr="http://www.schizophrenia.com/sz.images/schizophrenia.risks.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itle 1"/>
          <p:cNvSpPr>
            <a:spLocks noGrp="1"/>
          </p:cNvSpPr>
          <p:nvPr>
            <p:ph type="title"/>
          </p:nvPr>
        </p:nvSpPr>
        <p:spPr>
          <a:xfrm>
            <a:off x="0" y="228600"/>
            <a:ext cx="8836025" cy="758825"/>
          </a:xfrm>
        </p:spPr>
        <p:txBody>
          <a:bodyPr/>
          <a:lstStyle/>
          <a:p>
            <a:pPr eaLnBrk="1" hangingPunct="1"/>
            <a:r>
              <a:rPr lang="en-CA" sz="3600" smtClean="0">
                <a:cs typeface="Arial" pitchFamily="34" charset="0"/>
              </a:rPr>
              <a:t>Schizophrenia: </a:t>
            </a:r>
            <a:r>
              <a:rPr lang="en-CA" sz="3600" smtClean="0">
                <a:latin typeface="Arial" pitchFamily="34" charset="0"/>
                <a:cs typeface="Arial" pitchFamily="34" charset="0"/>
              </a:rPr>
              <a:t>genes plus stressors </a:t>
            </a:r>
          </a:p>
        </p:txBody>
      </p:sp>
      <p:sp>
        <p:nvSpPr>
          <p:cNvPr id="30723" name="Content Placeholder 2"/>
          <p:cNvSpPr>
            <a:spLocks noGrp="1"/>
          </p:cNvSpPr>
          <p:nvPr>
            <p:ph sz="quarter" idx="1"/>
          </p:nvPr>
        </p:nvSpPr>
        <p:spPr>
          <a:xfrm>
            <a:off x="301625" y="1527175"/>
            <a:ext cx="8504238" cy="4572000"/>
          </a:xfrm>
        </p:spPr>
        <p:txBody>
          <a:bodyPr/>
          <a:lstStyle/>
          <a:p>
            <a:pPr eaLnBrk="1" hangingPunct="1"/>
            <a:endParaRPr lang="en-CA" smtClean="0">
              <a:cs typeface="Times New Roman" pitchFamily="18" charset="0"/>
            </a:endParaRPr>
          </a:p>
        </p:txBody>
      </p:sp>
      <p:pic>
        <p:nvPicPr>
          <p:cNvPr id="30724" name="Picture 2" descr="http://www.cnsspectrums.com/userdocs/articleimages/75/0807Stahl3.gif"/>
          <p:cNvPicPr>
            <a:picLocks noChangeAspect="1" noChangeArrowheads="1"/>
          </p:cNvPicPr>
          <p:nvPr/>
        </p:nvPicPr>
        <p:blipFill>
          <a:blip r:embed="rId3"/>
          <a:srcRect/>
          <a:stretch>
            <a:fillRect/>
          </a:stretch>
        </p:blipFill>
        <p:spPr bwMode="auto">
          <a:xfrm>
            <a:off x="228600" y="1295400"/>
            <a:ext cx="4267200" cy="4876800"/>
          </a:xfrm>
          <a:prstGeom prst="rect">
            <a:avLst/>
          </a:prstGeom>
          <a:noFill/>
          <a:ln w="9525">
            <a:noFill/>
            <a:miter lim="800000"/>
            <a:headEnd/>
            <a:tailEnd/>
          </a:ln>
        </p:spPr>
      </p:pic>
      <p:sp>
        <p:nvSpPr>
          <p:cNvPr id="30725" name="TextBox 5"/>
          <p:cNvSpPr txBox="1">
            <a:spLocks noChangeArrowheads="1"/>
          </p:cNvSpPr>
          <p:nvPr/>
        </p:nvSpPr>
        <p:spPr bwMode="auto">
          <a:xfrm>
            <a:off x="4572000" y="1219200"/>
            <a:ext cx="4419600" cy="6370638"/>
          </a:xfrm>
          <a:prstGeom prst="rect">
            <a:avLst/>
          </a:prstGeom>
          <a:noFill/>
          <a:ln w="9525">
            <a:noFill/>
            <a:miter lim="800000"/>
            <a:headEnd/>
            <a:tailEnd/>
          </a:ln>
        </p:spPr>
        <p:txBody>
          <a:bodyPr>
            <a:spAutoFit/>
          </a:bodyPr>
          <a:lstStyle/>
          <a:p>
            <a:pPr algn="l"/>
            <a:r>
              <a:rPr lang="en-CA" sz="2000">
                <a:solidFill>
                  <a:schemeClr val="bg1"/>
                </a:solidFill>
              </a:rPr>
              <a:t>Schizophrenia is mostly caused by various possible combinations of many different genes (which are involved in neurodevelopment, neuronal connectivity and synaptogenesis) plus stressors from the environment conspiring to cause abnormal neurodevelopment. </a:t>
            </a:r>
          </a:p>
          <a:p>
            <a:pPr algn="l"/>
            <a:r>
              <a:rPr lang="en-CA" sz="2000">
                <a:solidFill>
                  <a:schemeClr val="bg1"/>
                </a:solidFill>
              </a:rPr>
              <a:t>There is also abnormal neurotransmission at glutamate synapses, possibly involving </a:t>
            </a:r>
          </a:p>
          <a:p>
            <a:pPr algn="l"/>
            <a:r>
              <a:rPr lang="en-CA" sz="2000">
                <a:solidFill>
                  <a:schemeClr val="bg1"/>
                </a:solidFill>
              </a:rPr>
              <a:t>hypofunctional NMDA receptors .     </a:t>
            </a:r>
          </a:p>
          <a:p>
            <a:pPr algn="l"/>
            <a:endParaRPr lang="en-CA" sz="2000">
              <a:solidFill>
                <a:schemeClr val="bg1"/>
              </a:solidFill>
            </a:endParaRPr>
          </a:p>
          <a:p>
            <a:pPr algn="l"/>
            <a:endParaRPr lang="en-CA" sz="2000">
              <a:solidFill>
                <a:schemeClr val="bg1"/>
              </a:solidFill>
            </a:endParaRPr>
          </a:p>
          <a:p>
            <a:pPr algn="l"/>
            <a:r>
              <a:rPr lang="en-CA" sz="1200" i="1">
                <a:solidFill>
                  <a:schemeClr val="bg1"/>
                </a:solidFill>
              </a:rPr>
              <a:t>Stephen M </a:t>
            </a:r>
            <a:r>
              <a:rPr lang="en-CA" sz="1200">
                <a:solidFill>
                  <a:schemeClr val="bg1"/>
                </a:solidFill>
              </a:rPr>
              <a:t>The Genetics Of Schizophrenia Converge,Upon,The NMDA Glutamate Receptor, </a:t>
            </a:r>
            <a:r>
              <a:rPr lang="en-CA" sz="1200" i="1">
                <a:solidFill>
                  <a:schemeClr val="bg1"/>
                </a:solidFill>
              </a:rPr>
              <a:t>CNS Spectr</a:t>
            </a:r>
            <a:r>
              <a:rPr lang="en-CA" sz="1200">
                <a:solidFill>
                  <a:schemeClr val="bg1"/>
                </a:solidFill>
              </a:rPr>
              <a:t>. 2007</a:t>
            </a:r>
          </a:p>
          <a:p>
            <a:r>
              <a:rPr lang="en-CA" sz="2000">
                <a:solidFill>
                  <a:schemeClr val="bg1"/>
                </a:solidFill>
              </a:rPr>
              <a:t/>
            </a:r>
            <a:br>
              <a:rPr lang="en-CA" sz="2000">
                <a:solidFill>
                  <a:schemeClr val="bg1"/>
                </a:solidFill>
              </a:rPr>
            </a:br>
            <a:endParaRPr lang="en-CA" sz="2000">
              <a:solidFill>
                <a:schemeClr val="bg1"/>
              </a:solidFill>
            </a:endParaRPr>
          </a:p>
          <a:p>
            <a:r>
              <a:rPr lang="en-CA" sz="2000">
                <a:solidFill>
                  <a:schemeClr val="bg1"/>
                </a:solidFill>
              </a:rPr>
              <a:t/>
            </a:r>
            <a:br>
              <a:rPr lang="en-CA" sz="2000">
                <a:solidFill>
                  <a:schemeClr val="bg1"/>
                </a:solidFill>
              </a:rPr>
            </a:br>
            <a:endParaRPr lang="en-CA" sz="200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l" eaLnBrk="1" hangingPunct="1"/>
            <a:r>
              <a:rPr lang="en-US" sz="3200" b="1" dirty="0" smtClean="0">
                <a:latin typeface="Arial" pitchFamily="34" charset="0"/>
                <a:cs typeface="Arial" pitchFamily="34" charset="0"/>
              </a:rPr>
              <a:t>4- Psychosocial </a:t>
            </a:r>
            <a:r>
              <a:rPr lang="en-US" sz="3200" b="1" dirty="0" smtClean="0">
                <a:latin typeface="Arial" pitchFamily="34" charset="0"/>
                <a:cs typeface="Arial" pitchFamily="34" charset="0"/>
              </a:rPr>
              <a:t>Factors:</a:t>
            </a:r>
            <a:endParaRPr lang="en-US" sz="3200" b="1" dirty="0" smtClean="0">
              <a:latin typeface="Arial" pitchFamily="34" charset="0"/>
              <a:cs typeface="Arial" pitchFamily="34" charset="0"/>
            </a:endParaRPr>
          </a:p>
        </p:txBody>
      </p:sp>
      <p:sp>
        <p:nvSpPr>
          <p:cNvPr id="31747" name="Rectangle 3"/>
          <p:cNvSpPr>
            <a:spLocks noGrp="1" noChangeArrowheads="1"/>
          </p:cNvSpPr>
          <p:nvPr>
            <p:ph sz="quarter" idx="1"/>
          </p:nvPr>
        </p:nvSpPr>
        <p:spPr>
          <a:xfrm>
            <a:off x="301625" y="1527175"/>
            <a:ext cx="8504238" cy="4572000"/>
          </a:xfrm>
        </p:spPr>
        <p:txBody>
          <a:bodyPr/>
          <a:lstStyle/>
          <a:p>
            <a:pPr eaLnBrk="1" hangingPunct="1">
              <a:lnSpc>
                <a:spcPct val="80000"/>
              </a:lnSpc>
              <a:buFontTx/>
              <a:buNone/>
            </a:pPr>
            <a:endParaRPr lang="en-US" sz="2800" smtClean="0"/>
          </a:p>
          <a:p>
            <a:pPr eaLnBrk="1" hangingPunct="1">
              <a:lnSpc>
                <a:spcPct val="80000"/>
              </a:lnSpc>
              <a:buFont typeface="Wingdings" pitchFamily="2" charset="2"/>
              <a:buChar char="q"/>
            </a:pPr>
            <a:r>
              <a:rPr lang="en-US" sz="2800" smtClean="0"/>
              <a:t>In family dynamics studies, no well-controlled evidence indicates specific family pattern plays a causative role in the development of schizophrenia.</a:t>
            </a:r>
          </a:p>
          <a:p>
            <a:pPr eaLnBrk="1" hangingPunct="1">
              <a:lnSpc>
                <a:spcPct val="80000"/>
              </a:lnSpc>
              <a:buFont typeface="Wingdings" pitchFamily="2" charset="2"/>
              <a:buChar char="q"/>
            </a:pPr>
            <a:endParaRPr lang="en-US" sz="2800" smtClean="0"/>
          </a:p>
          <a:p>
            <a:pPr eaLnBrk="1" hangingPunct="1">
              <a:lnSpc>
                <a:spcPct val="80000"/>
              </a:lnSpc>
              <a:buFont typeface="Wingdings" pitchFamily="2" charset="2"/>
              <a:buChar char="q"/>
            </a:pPr>
            <a:endParaRPr lang="en-US" sz="2800" smtClean="0"/>
          </a:p>
          <a:p>
            <a:pPr eaLnBrk="1" hangingPunct="1">
              <a:lnSpc>
                <a:spcPct val="80000"/>
              </a:lnSpc>
              <a:buFont typeface="Wingdings" pitchFamily="2" charset="2"/>
              <a:buChar char="q"/>
            </a:pPr>
            <a:r>
              <a:rPr lang="en-US" sz="2800" smtClean="0"/>
              <a:t>High Expressed Emotion  family : increase risk of relapse.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itle 1"/>
          <p:cNvSpPr>
            <a:spLocks noGrp="1"/>
          </p:cNvSpPr>
          <p:nvPr>
            <p:ph type="title"/>
          </p:nvPr>
        </p:nvSpPr>
        <p:spPr>
          <a:xfrm>
            <a:off x="0" y="0"/>
            <a:ext cx="8836025" cy="762000"/>
          </a:xfrm>
        </p:spPr>
        <p:txBody>
          <a:bodyPr/>
          <a:lstStyle/>
          <a:p>
            <a:pPr eaLnBrk="1" hangingPunct="1"/>
            <a:r>
              <a:rPr lang="en-CA" sz="2400" smtClean="0">
                <a:cs typeface="Arial" pitchFamily="34" charset="0"/>
              </a:rPr>
              <a:t>Weight of different RF: Family history comes first</a:t>
            </a:r>
          </a:p>
        </p:txBody>
      </p:sp>
      <p:sp>
        <p:nvSpPr>
          <p:cNvPr id="32771" name="Content Placeholder 2"/>
          <p:cNvSpPr>
            <a:spLocks noGrp="1"/>
          </p:cNvSpPr>
          <p:nvPr>
            <p:ph sz="quarter" idx="1"/>
          </p:nvPr>
        </p:nvSpPr>
        <p:spPr>
          <a:xfrm>
            <a:off x="301625" y="1527175"/>
            <a:ext cx="8504238" cy="4873625"/>
          </a:xfrm>
        </p:spPr>
        <p:txBody>
          <a:bodyPr/>
          <a:lstStyle/>
          <a:p>
            <a:pPr eaLnBrk="1" hangingPunct="1"/>
            <a:endParaRPr lang="en-CA" smtClean="0">
              <a:cs typeface="Times New Roman" pitchFamily="18" charset="0"/>
            </a:endParaRPr>
          </a:p>
        </p:txBody>
      </p:sp>
      <p:pic>
        <p:nvPicPr>
          <p:cNvPr id="32772" name="Picture 2" descr="http://www.schizophrenia.com/sz.images/sz.risk.odds.jpg"/>
          <p:cNvPicPr>
            <a:picLocks noChangeAspect="1" noChangeArrowheads="1"/>
          </p:cNvPicPr>
          <p:nvPr/>
        </p:nvPicPr>
        <p:blipFill>
          <a:blip r:embed="rId3"/>
          <a:srcRect/>
          <a:stretch>
            <a:fillRect/>
          </a:stretch>
        </p:blipFill>
        <p:spPr bwMode="auto">
          <a:xfrm>
            <a:off x="152400" y="838200"/>
            <a:ext cx="8153400" cy="5181600"/>
          </a:xfrm>
          <a:prstGeom prst="rect">
            <a:avLst/>
          </a:prstGeom>
          <a:noFill/>
          <a:ln w="9525">
            <a:noFill/>
            <a:miter lim="800000"/>
            <a:headEnd/>
            <a:tailEnd/>
          </a:ln>
        </p:spPr>
      </p:pic>
      <p:sp>
        <p:nvSpPr>
          <p:cNvPr id="32773" name="TextBox 4"/>
          <p:cNvSpPr txBox="1">
            <a:spLocks noChangeArrowheads="1"/>
          </p:cNvSpPr>
          <p:nvPr/>
        </p:nvSpPr>
        <p:spPr bwMode="auto">
          <a:xfrm>
            <a:off x="7315200" y="5943600"/>
            <a:ext cx="2057400" cy="369888"/>
          </a:xfrm>
          <a:prstGeom prst="rect">
            <a:avLst/>
          </a:prstGeom>
          <a:noFill/>
          <a:ln w="9525">
            <a:noFill/>
            <a:miter lim="800000"/>
            <a:headEnd/>
            <a:tailEnd/>
          </a:ln>
        </p:spPr>
        <p:txBody>
          <a:bodyPr>
            <a:spAutoFit/>
          </a:bodyPr>
          <a:lstStyle/>
          <a:p>
            <a:pPr algn="l"/>
            <a:r>
              <a:rPr lang="en-CA">
                <a:hlinkClick r:id="rId4"/>
              </a:rPr>
              <a:t>PLOS Medicine</a:t>
            </a:r>
            <a:endParaRPr lang="en-CA"/>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l" eaLnBrk="1" hangingPunct="1"/>
            <a:r>
              <a:rPr lang="en-US" b="1" smtClean="0">
                <a:latin typeface="Arial" pitchFamily="34" charset="0"/>
                <a:cs typeface="Arial" pitchFamily="34" charset="0"/>
              </a:rPr>
              <a:t>Diagnosis</a:t>
            </a:r>
            <a:r>
              <a:rPr lang="en-US" smtClean="0">
                <a:latin typeface="Arial" pitchFamily="34" charset="0"/>
                <a:cs typeface="Arial" pitchFamily="34" charset="0"/>
              </a:rPr>
              <a:t> </a:t>
            </a:r>
          </a:p>
        </p:txBody>
      </p:sp>
      <p:sp>
        <p:nvSpPr>
          <p:cNvPr id="33795" name="Rectangle 3"/>
          <p:cNvSpPr>
            <a:spLocks noGrp="1" noChangeArrowheads="1"/>
          </p:cNvSpPr>
          <p:nvPr>
            <p:ph sz="quarter" idx="1"/>
          </p:nvPr>
        </p:nvSpPr>
        <p:spPr>
          <a:xfrm>
            <a:off x="301625" y="1527175"/>
            <a:ext cx="8504238" cy="4572000"/>
          </a:xfrm>
        </p:spPr>
        <p:txBody>
          <a:bodyPr/>
          <a:lstStyle/>
          <a:p>
            <a:pPr eaLnBrk="1" hangingPunct="1">
              <a:lnSpc>
                <a:spcPct val="90000"/>
              </a:lnSpc>
              <a:buFontTx/>
              <a:buNone/>
            </a:pPr>
            <a:r>
              <a:rPr lang="en-US" smtClean="0"/>
              <a:t># DSM-5 Diagnostic Criteria for Schizophrenia:</a:t>
            </a:r>
          </a:p>
          <a:p>
            <a:pPr eaLnBrk="1" hangingPunct="1">
              <a:lnSpc>
                <a:spcPct val="90000"/>
              </a:lnSpc>
              <a:buFontTx/>
              <a:buNone/>
            </a:pPr>
            <a:r>
              <a:rPr lang="en-US" smtClean="0"/>
              <a:t> A- ≥ two characteristic symptoms for one month, at least one of them is (1),(2) or (3)</a:t>
            </a:r>
          </a:p>
          <a:p>
            <a:pPr eaLnBrk="1" hangingPunct="1">
              <a:lnSpc>
                <a:spcPct val="90000"/>
              </a:lnSpc>
              <a:buFontTx/>
              <a:buNone/>
            </a:pPr>
            <a:r>
              <a:rPr lang="en-US" smtClean="0"/>
              <a:t>             1- Delusions  </a:t>
            </a:r>
          </a:p>
          <a:p>
            <a:pPr eaLnBrk="1" hangingPunct="1">
              <a:lnSpc>
                <a:spcPct val="90000"/>
              </a:lnSpc>
              <a:buFontTx/>
              <a:buNone/>
            </a:pPr>
            <a:r>
              <a:rPr lang="en-US" smtClean="0"/>
              <a:t>             2- Hallucinations </a:t>
            </a:r>
          </a:p>
          <a:p>
            <a:pPr eaLnBrk="1" hangingPunct="1">
              <a:lnSpc>
                <a:spcPct val="90000"/>
              </a:lnSpc>
              <a:buFontTx/>
              <a:buNone/>
            </a:pPr>
            <a:r>
              <a:rPr lang="en-US" smtClean="0"/>
              <a:t>             3- Disorganized speech (frequent derailment or incoherence)</a:t>
            </a:r>
          </a:p>
          <a:p>
            <a:pPr eaLnBrk="1" hangingPunct="1">
              <a:lnSpc>
                <a:spcPct val="90000"/>
              </a:lnSpc>
              <a:buFontTx/>
              <a:buNone/>
            </a:pPr>
            <a:r>
              <a:rPr lang="en-US" smtClean="0"/>
              <a:t>             4- Grossly disorganized or catatonic behavior</a:t>
            </a:r>
          </a:p>
          <a:p>
            <a:pPr eaLnBrk="1" hangingPunct="1">
              <a:lnSpc>
                <a:spcPct val="90000"/>
              </a:lnSpc>
              <a:buFontTx/>
              <a:buNone/>
            </a:pPr>
            <a:r>
              <a:rPr lang="en-US" smtClean="0"/>
              <a:t>             5- Negative symptoms ( diminished emotional expression or lack of drive (avolition))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endParaRPr lang="en-US" smtClean="0">
              <a:solidFill>
                <a:srgbClr val="838383"/>
              </a:solidFill>
              <a:latin typeface="Arial" pitchFamily="34" charset="0"/>
              <a:cs typeface="Arial" pitchFamily="34" charset="0"/>
            </a:endParaRPr>
          </a:p>
        </p:txBody>
      </p:sp>
      <p:sp>
        <p:nvSpPr>
          <p:cNvPr id="34819" name="Rectangle 3"/>
          <p:cNvSpPr>
            <a:spLocks noGrp="1" noChangeArrowheads="1"/>
          </p:cNvSpPr>
          <p:nvPr>
            <p:ph sz="quarter" idx="1"/>
          </p:nvPr>
        </p:nvSpPr>
        <p:spPr>
          <a:xfrm>
            <a:off x="301625" y="685800"/>
            <a:ext cx="8504238" cy="5413375"/>
          </a:xfrm>
        </p:spPr>
        <p:txBody>
          <a:bodyPr/>
          <a:lstStyle/>
          <a:p>
            <a:pPr eaLnBrk="1" hangingPunct="1">
              <a:buFontTx/>
              <a:buNone/>
            </a:pPr>
            <a:r>
              <a:rPr lang="en-US" smtClean="0"/>
              <a:t>B- Social, Occupation or self-care dysfunction</a:t>
            </a:r>
          </a:p>
          <a:p>
            <a:pPr eaLnBrk="1" hangingPunct="1">
              <a:buFontTx/>
              <a:buNone/>
            </a:pPr>
            <a:r>
              <a:rPr lang="en-US" smtClean="0"/>
              <a:t>C- Duration of at least 6 months of disturbance (include at least one month of active symptoms that meet Criterion A; in addition of periods of prodromal and residual symptoms).</a:t>
            </a:r>
          </a:p>
          <a:p>
            <a:pPr eaLnBrk="1" hangingPunct="1">
              <a:buFontTx/>
              <a:buNone/>
            </a:pPr>
            <a:r>
              <a:rPr lang="en-US" smtClean="0"/>
              <a:t>D- Schizoaffective &amp; mood disorder exclusion</a:t>
            </a:r>
          </a:p>
          <a:p>
            <a:pPr eaLnBrk="1" hangingPunct="1">
              <a:buFontTx/>
              <a:buNone/>
            </a:pPr>
            <a:r>
              <a:rPr lang="en-US" smtClean="0"/>
              <a:t>E- The disturbance is not due to Substance or another medical condition.</a:t>
            </a:r>
          </a:p>
          <a:p>
            <a:pPr eaLnBrk="1" hangingPunct="1">
              <a:buFontTx/>
              <a:buNone/>
            </a:pPr>
            <a:r>
              <a:rPr lang="en-US" smtClean="0"/>
              <a:t>F- If there is history of autism spectrum disorder or a communication disorder of childhood onset, schizophrenia diagnosis is made only if delusion or hallucinations plus other criteria are present.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itle 1"/>
          <p:cNvSpPr>
            <a:spLocks noGrp="1"/>
          </p:cNvSpPr>
          <p:nvPr>
            <p:ph type="title"/>
          </p:nvPr>
        </p:nvSpPr>
        <p:spPr>
          <a:xfrm>
            <a:off x="304800" y="457200"/>
            <a:ext cx="8534400" cy="758825"/>
          </a:xfrm>
        </p:spPr>
        <p:txBody>
          <a:bodyPr/>
          <a:lstStyle/>
          <a:p>
            <a:r>
              <a:rPr lang="en-US" b="1" smtClean="0">
                <a:cs typeface="Arial" pitchFamily="34" charset="0"/>
              </a:rPr>
              <a:t>Case of Mr.Schi</a:t>
            </a:r>
            <a:br>
              <a:rPr lang="en-US" b="1" smtClean="0">
                <a:cs typeface="Arial" pitchFamily="34" charset="0"/>
              </a:rPr>
            </a:br>
            <a:endParaRPr lang="en-US" smtClean="0">
              <a:cs typeface="Arial" pitchFamily="34" charset="0"/>
            </a:endParaRPr>
          </a:p>
        </p:txBody>
      </p:sp>
      <p:sp>
        <p:nvSpPr>
          <p:cNvPr id="17411" name="Content Placeholder 2"/>
          <p:cNvSpPr>
            <a:spLocks noGrp="1"/>
          </p:cNvSpPr>
          <p:nvPr>
            <p:ph sz="quarter" idx="1"/>
          </p:nvPr>
        </p:nvSpPr>
        <p:spPr>
          <a:xfrm>
            <a:off x="301625" y="1527175"/>
            <a:ext cx="8504238" cy="4572000"/>
          </a:xfrm>
        </p:spPr>
        <p:txBody>
          <a:bodyPr/>
          <a:lstStyle/>
          <a:p>
            <a:r>
              <a:rPr lang="en-US" smtClean="0"/>
              <a:t>Mr. Schi  is a 28 year-old single male who was brought to Emergency room by his family because of gradual changes in his behavior started 9 months ago. Since then, he became agitated; eat only canned food but not cooked food made by his family, afraid of being poisoned. He talks to himself and stares occasionally on the roof of his room. </a:t>
            </a:r>
            <a:endParaRPr lang="en-US" b="1" smtClean="0"/>
          </a:p>
          <a:p>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l" eaLnBrk="1" hangingPunct="1"/>
            <a:r>
              <a:rPr lang="en-US" b="1" smtClean="0">
                <a:latin typeface="Arial" pitchFamily="34" charset="0"/>
                <a:cs typeface="Arial" pitchFamily="34" charset="0"/>
              </a:rPr>
              <a:t>Clinical Features</a:t>
            </a:r>
          </a:p>
        </p:txBody>
      </p:sp>
      <p:sp>
        <p:nvSpPr>
          <p:cNvPr id="35843" name="Rectangle 3"/>
          <p:cNvSpPr>
            <a:spLocks noGrp="1" noChangeArrowheads="1"/>
          </p:cNvSpPr>
          <p:nvPr>
            <p:ph sz="quarter" idx="1"/>
          </p:nvPr>
        </p:nvSpPr>
        <p:spPr>
          <a:xfrm>
            <a:off x="301625" y="1527175"/>
            <a:ext cx="8504238" cy="4572000"/>
          </a:xfrm>
        </p:spPr>
        <p:txBody>
          <a:bodyPr/>
          <a:lstStyle/>
          <a:p>
            <a:pPr eaLnBrk="1" hangingPunct="1">
              <a:buFont typeface="Wingdings" pitchFamily="2" charset="2"/>
              <a:buChar char="q"/>
            </a:pPr>
            <a:r>
              <a:rPr lang="en-US" sz="2800" smtClean="0"/>
              <a:t>No single clinical sign or symptom is pathognomonic for schizophrenia                                                </a:t>
            </a:r>
          </a:p>
          <a:p>
            <a:pPr eaLnBrk="1" hangingPunct="1">
              <a:buFont typeface="Wingdings" pitchFamily="2" charset="2"/>
              <a:buChar char="q"/>
            </a:pPr>
            <a:r>
              <a:rPr lang="en-US" sz="2800" smtClean="0"/>
              <a:t>Patient's history &amp; mental status examination are essential for diagnosis.</a:t>
            </a:r>
          </a:p>
          <a:p>
            <a:pPr eaLnBrk="1" hangingPunct="1">
              <a:buFont typeface="Wingdings" pitchFamily="2" charset="2"/>
              <a:buChar char="q"/>
            </a:pPr>
            <a:r>
              <a:rPr lang="en-US" sz="2800" smtClean="0"/>
              <a:t>  Premorbid history includes schizoid or schizotypal personalities, few friends &amp; exclusion of social activities. </a:t>
            </a:r>
          </a:p>
          <a:p>
            <a:pPr eaLnBrk="1" hangingPunct="1">
              <a:buFont typeface="Wingdings" pitchFamily="2" charset="2"/>
              <a:buChar char="q"/>
            </a:pPr>
            <a:r>
              <a:rPr lang="en-US" sz="2800" smtClean="0"/>
              <a:t>  Prodromal features include obsessive compulsive behaviors , attenuated positive psychotic features.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endParaRPr lang="en-US" smtClean="0">
              <a:solidFill>
                <a:srgbClr val="838383"/>
              </a:solidFill>
              <a:latin typeface="Arial" pitchFamily="34" charset="0"/>
              <a:cs typeface="Arial" pitchFamily="34" charset="0"/>
            </a:endParaRPr>
          </a:p>
        </p:txBody>
      </p:sp>
      <p:sp>
        <p:nvSpPr>
          <p:cNvPr id="36867" name="Rectangle 3"/>
          <p:cNvSpPr>
            <a:spLocks noGrp="1" noChangeArrowheads="1"/>
          </p:cNvSpPr>
          <p:nvPr>
            <p:ph sz="quarter" idx="1"/>
          </p:nvPr>
        </p:nvSpPr>
        <p:spPr>
          <a:xfrm>
            <a:off x="301625" y="1527175"/>
            <a:ext cx="8504238" cy="4572000"/>
          </a:xfrm>
        </p:spPr>
        <p:txBody>
          <a:bodyPr/>
          <a:lstStyle/>
          <a:p>
            <a:pPr eaLnBrk="1" hangingPunct="1">
              <a:buFontTx/>
              <a:buNone/>
            </a:pPr>
            <a:r>
              <a:rPr lang="en-US" smtClean="0"/>
              <a:t>- Picture of schizophrenia includes positive and negative symptoms.</a:t>
            </a:r>
          </a:p>
          <a:p>
            <a:pPr eaLnBrk="1" hangingPunct="1">
              <a:buFontTx/>
              <a:buNone/>
            </a:pPr>
            <a:r>
              <a:rPr lang="en-US" smtClean="0"/>
              <a:t>- Positive symptoms like: delusions &amp; hallucinations.</a:t>
            </a:r>
          </a:p>
          <a:p>
            <a:pPr eaLnBrk="1" hangingPunct="1">
              <a:buFontTx/>
              <a:buNone/>
            </a:pPr>
            <a:r>
              <a:rPr lang="en-US" smtClean="0"/>
              <a:t>- Negative symptoms like: affective flattening or blunting, poverty of speech, poor grooming, lack of motivation, and social withdrawal.</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CA" smtClean="0">
                <a:cs typeface="Arial" pitchFamily="34" charset="0"/>
              </a:rPr>
              <a:t>Cognitive deficits in schizophrenia</a:t>
            </a:r>
          </a:p>
        </p:txBody>
      </p:sp>
      <p:sp>
        <p:nvSpPr>
          <p:cNvPr id="37891" name="Content Placeholder 2"/>
          <p:cNvSpPr>
            <a:spLocks noGrp="1"/>
          </p:cNvSpPr>
          <p:nvPr>
            <p:ph sz="quarter" idx="1"/>
          </p:nvPr>
        </p:nvSpPr>
        <p:spPr>
          <a:xfrm>
            <a:off x="301625" y="1527175"/>
            <a:ext cx="8504238" cy="4572000"/>
          </a:xfrm>
        </p:spPr>
        <p:txBody>
          <a:bodyPr/>
          <a:lstStyle/>
          <a:p>
            <a:pPr eaLnBrk="1" hangingPunct="1"/>
            <a:endParaRPr lang="en-CA" smtClean="0">
              <a:cs typeface="Times New Roman" pitchFamily="18" charset="0"/>
            </a:endParaRPr>
          </a:p>
        </p:txBody>
      </p:sp>
      <p:pic>
        <p:nvPicPr>
          <p:cNvPr id="37892" name="Picture 2" descr="slide"/>
          <p:cNvPicPr>
            <a:picLocks noChangeAspect="1" noChangeArrowheads="1"/>
          </p:cNvPicPr>
          <p:nvPr/>
        </p:nvPicPr>
        <p:blipFill>
          <a:blip r:embed="rId2"/>
          <a:srcRect/>
          <a:stretch>
            <a:fillRect/>
          </a:stretch>
        </p:blipFill>
        <p:spPr bwMode="auto">
          <a:xfrm>
            <a:off x="228600" y="990600"/>
            <a:ext cx="4057650" cy="5029200"/>
          </a:xfrm>
          <a:prstGeom prst="rect">
            <a:avLst/>
          </a:prstGeom>
          <a:noFill/>
          <a:ln w="9525">
            <a:noFill/>
            <a:miter lim="800000"/>
            <a:headEnd/>
            <a:tailEnd/>
          </a:ln>
        </p:spPr>
      </p:pic>
      <p:pic>
        <p:nvPicPr>
          <p:cNvPr id="37893" name="Picture 4" descr="slide"/>
          <p:cNvPicPr>
            <a:picLocks noChangeAspect="1" noChangeArrowheads="1"/>
          </p:cNvPicPr>
          <p:nvPr/>
        </p:nvPicPr>
        <p:blipFill>
          <a:blip r:embed="rId3"/>
          <a:srcRect/>
          <a:stretch>
            <a:fillRect/>
          </a:stretch>
        </p:blipFill>
        <p:spPr bwMode="auto">
          <a:xfrm>
            <a:off x="4343400" y="990600"/>
            <a:ext cx="4514850" cy="502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z="3600" smtClean="0">
                <a:latin typeface="Arial" pitchFamily="34" charset="0"/>
                <a:cs typeface="Arial" pitchFamily="34" charset="0"/>
              </a:rPr>
              <a:t>Mental status examination</a:t>
            </a:r>
            <a:endParaRPr lang="en-US" smtClean="0">
              <a:solidFill>
                <a:srgbClr val="838383"/>
              </a:solidFill>
              <a:latin typeface="Arial" pitchFamily="34" charset="0"/>
              <a:cs typeface="Arial" pitchFamily="34" charset="0"/>
            </a:endParaRPr>
          </a:p>
        </p:txBody>
      </p:sp>
      <p:sp>
        <p:nvSpPr>
          <p:cNvPr id="38915" name="Rectangle 3"/>
          <p:cNvSpPr>
            <a:spLocks noGrp="1" noChangeArrowheads="1"/>
          </p:cNvSpPr>
          <p:nvPr>
            <p:ph sz="quarter" idx="1"/>
          </p:nvPr>
        </p:nvSpPr>
        <p:spPr>
          <a:xfrm>
            <a:off x="301625" y="1527175"/>
            <a:ext cx="8504238" cy="4572000"/>
          </a:xfrm>
        </p:spPr>
        <p:txBody>
          <a:bodyPr/>
          <a:lstStyle/>
          <a:p>
            <a:pPr eaLnBrk="1" hangingPunct="1">
              <a:lnSpc>
                <a:spcPct val="80000"/>
              </a:lnSpc>
              <a:buFontTx/>
              <a:buNone/>
            </a:pPr>
            <a:endParaRPr lang="en-US" sz="2400" smtClean="0"/>
          </a:p>
          <a:p>
            <a:pPr eaLnBrk="1" hangingPunct="1">
              <a:lnSpc>
                <a:spcPct val="80000"/>
              </a:lnSpc>
              <a:buFontTx/>
              <a:buNone/>
            </a:pPr>
            <a:r>
              <a:rPr lang="en-US" sz="2400" smtClean="0"/>
              <a:t>     - Appearance &amp; behavior ( variable presentations)</a:t>
            </a:r>
          </a:p>
          <a:p>
            <a:pPr eaLnBrk="1" hangingPunct="1">
              <a:lnSpc>
                <a:spcPct val="80000"/>
              </a:lnSpc>
              <a:buFontTx/>
              <a:buNone/>
            </a:pPr>
            <a:r>
              <a:rPr lang="en-US" sz="2400" smtClean="0"/>
              <a:t>     - Mood, feelings &amp; affect ( reduced emotional   responsiveness, inappropriate emotion)</a:t>
            </a:r>
          </a:p>
          <a:p>
            <a:pPr eaLnBrk="1" hangingPunct="1">
              <a:lnSpc>
                <a:spcPct val="80000"/>
              </a:lnSpc>
              <a:buFontTx/>
              <a:buNone/>
            </a:pPr>
            <a:r>
              <a:rPr lang="en-US" sz="2400" smtClean="0"/>
              <a:t>     - Perceptual disturbances ( hallucinations, illusions )</a:t>
            </a:r>
          </a:p>
          <a:p>
            <a:pPr eaLnBrk="1" hangingPunct="1">
              <a:lnSpc>
                <a:spcPct val="80000"/>
              </a:lnSpc>
              <a:buFontTx/>
              <a:buNone/>
            </a:pPr>
            <a:r>
              <a:rPr lang="en-US" sz="2400" smtClean="0"/>
              <a:t>     - Thought:    Thought content ( delusions)</a:t>
            </a:r>
          </a:p>
          <a:p>
            <a:pPr eaLnBrk="1" hangingPunct="1">
              <a:lnSpc>
                <a:spcPct val="80000"/>
              </a:lnSpc>
              <a:buFontTx/>
              <a:buNone/>
            </a:pPr>
            <a:r>
              <a:rPr lang="en-US" sz="2400" smtClean="0"/>
              <a:t>                           Form of thought ( looseness of association)</a:t>
            </a:r>
          </a:p>
          <a:p>
            <a:pPr eaLnBrk="1" hangingPunct="1">
              <a:lnSpc>
                <a:spcPct val="80000"/>
              </a:lnSpc>
              <a:buFontTx/>
              <a:buNone/>
            </a:pPr>
            <a:r>
              <a:rPr lang="en-US" sz="2400" smtClean="0"/>
              <a:t>                           Thought process ( thought blocking, poverty of thought content, poor abstraction, perseveration )</a:t>
            </a:r>
          </a:p>
          <a:p>
            <a:pPr eaLnBrk="1" hangingPunct="1">
              <a:lnSpc>
                <a:spcPct val="80000"/>
              </a:lnSpc>
              <a:buFontTx/>
              <a:buNone/>
            </a:pPr>
            <a:r>
              <a:rPr lang="en-US" sz="2400" smtClean="0"/>
              <a:t>     - Impulsiveness, violence, suicide &amp; homicide</a:t>
            </a:r>
          </a:p>
          <a:p>
            <a:pPr eaLnBrk="1" hangingPunct="1">
              <a:lnSpc>
                <a:spcPct val="80000"/>
              </a:lnSpc>
              <a:buFontTx/>
              <a:buNone/>
            </a:pPr>
            <a:r>
              <a:rPr lang="en-US" sz="2400" smtClean="0"/>
              <a:t>     - Cognitive functioning</a:t>
            </a:r>
          </a:p>
          <a:p>
            <a:pPr eaLnBrk="1" hangingPunct="1">
              <a:lnSpc>
                <a:spcPct val="80000"/>
              </a:lnSpc>
              <a:buFontTx/>
              <a:buNone/>
            </a:pPr>
            <a:r>
              <a:rPr lang="en-US" sz="2400" smtClean="0"/>
              <a:t>     - Poor insight and judgment</a:t>
            </a:r>
          </a:p>
          <a:p>
            <a:pPr eaLnBrk="1" hangingPunct="1">
              <a:lnSpc>
                <a:spcPct val="80000"/>
              </a:lnSpc>
              <a:buFontTx/>
              <a:buNone/>
            </a:pPr>
            <a:r>
              <a:rPr lang="en-US" sz="2400" smtClean="0"/>
              <a:t> </a:t>
            </a:r>
          </a:p>
          <a:p>
            <a:pPr eaLnBrk="1" hangingPunct="1">
              <a:lnSpc>
                <a:spcPct val="80000"/>
              </a:lnSpc>
              <a:buFontTx/>
              <a:buNone/>
            </a:pPr>
            <a:endParaRPr lang="en-US" sz="24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sz="3600" smtClean="0">
                <a:latin typeface="Arial" pitchFamily="34" charset="0"/>
                <a:cs typeface="Arial" pitchFamily="34" charset="0"/>
              </a:rPr>
              <a:t>Course </a:t>
            </a:r>
            <a:endParaRPr lang="en-CA" smtClean="0">
              <a:cs typeface="Arial" pitchFamily="34" charset="0"/>
            </a:endParaRPr>
          </a:p>
        </p:txBody>
      </p:sp>
      <p:sp>
        <p:nvSpPr>
          <p:cNvPr id="39939" name="Content Placeholder 2"/>
          <p:cNvSpPr>
            <a:spLocks noGrp="1"/>
          </p:cNvSpPr>
          <p:nvPr>
            <p:ph sz="quarter" idx="1"/>
          </p:nvPr>
        </p:nvSpPr>
        <p:spPr>
          <a:xfrm>
            <a:off x="301625" y="1527175"/>
            <a:ext cx="8504238" cy="4572000"/>
          </a:xfrm>
        </p:spPr>
        <p:txBody>
          <a:bodyPr/>
          <a:lstStyle/>
          <a:p>
            <a:pPr eaLnBrk="1" hangingPunct="1"/>
            <a:r>
              <a:rPr lang="en-US" smtClean="0">
                <a:cs typeface="Times New Roman" pitchFamily="18" charset="0"/>
              </a:rPr>
              <a:t>Acute exacerbation with increased residual impairment</a:t>
            </a:r>
          </a:p>
          <a:p>
            <a:pPr eaLnBrk="1" hangingPunct="1"/>
            <a:r>
              <a:rPr lang="en-US" smtClean="0">
                <a:cs typeface="Times New Roman" pitchFamily="18" charset="0"/>
              </a:rPr>
              <a:t>Full recovery: very rare</a:t>
            </a:r>
          </a:p>
          <a:p>
            <a:pPr eaLnBrk="1" hangingPunct="1"/>
            <a:r>
              <a:rPr lang="en-US" smtClean="0">
                <a:cs typeface="Times New Roman" pitchFamily="18" charset="0"/>
              </a:rPr>
              <a:t>Longitudinal course: downhill </a:t>
            </a:r>
          </a:p>
          <a:p>
            <a:pPr eaLnBrk="1" hangingPunct="1"/>
            <a:endParaRPr lang="en-US" smtClean="0">
              <a:cs typeface="Times New Roman" pitchFamily="18" charset="0"/>
            </a:endParaRPr>
          </a:p>
          <a:p>
            <a:pPr eaLnBrk="1" hangingPunct="1">
              <a:buFont typeface="Wingdings 2" pitchFamily="18" charset="2"/>
              <a:buNone/>
            </a:pPr>
            <a:endParaRPr lang="en-US" smtClean="0">
              <a:cs typeface="Times New Roman" pitchFamily="18" charset="0"/>
            </a:endParaRPr>
          </a:p>
          <a:p>
            <a:pPr eaLnBrk="1" hangingPunct="1"/>
            <a:endParaRPr lang="en-CA" smtClean="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4"/>
          <p:cNvSpPr>
            <a:spLocks noGrp="1"/>
          </p:cNvSpPr>
          <p:nvPr>
            <p:ph type="title"/>
          </p:nvPr>
        </p:nvSpPr>
        <p:spPr/>
        <p:txBody>
          <a:bodyPr/>
          <a:lstStyle/>
          <a:p>
            <a:endParaRPr lang="en-US" smtClean="0">
              <a:cs typeface="Arial" pitchFamily="34" charset="0"/>
            </a:endParaRPr>
          </a:p>
        </p:txBody>
      </p:sp>
      <p:sp>
        <p:nvSpPr>
          <p:cNvPr id="40963" name="Content Placeholder 5"/>
          <p:cNvSpPr>
            <a:spLocks noGrp="1"/>
          </p:cNvSpPr>
          <p:nvPr>
            <p:ph sz="quarter" idx="1"/>
          </p:nvPr>
        </p:nvSpPr>
        <p:spPr>
          <a:xfrm>
            <a:off x="301625" y="1527175"/>
            <a:ext cx="8504238" cy="4572000"/>
          </a:xfrm>
        </p:spPr>
        <p:txBody>
          <a:bodyPr/>
          <a:lstStyle/>
          <a:p>
            <a:endParaRPr lang="en-US" smtClean="0">
              <a:cs typeface="Times New Roman" pitchFamily="18" charset="0"/>
            </a:endParaRPr>
          </a:p>
        </p:txBody>
      </p:sp>
      <p:pic>
        <p:nvPicPr>
          <p:cNvPr id="40964" name="Picture 2" descr="Slide 3."/>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sz="3200" smtClean="0">
                <a:latin typeface="Arial" pitchFamily="34" charset="0"/>
                <a:cs typeface="Arial" pitchFamily="34" charset="0"/>
              </a:rPr>
              <a:t>Prognosis</a:t>
            </a:r>
            <a:endParaRPr lang="en-CA" smtClean="0">
              <a:cs typeface="Arial" pitchFamily="34" charset="0"/>
            </a:endParaRPr>
          </a:p>
        </p:txBody>
      </p:sp>
      <p:graphicFrame>
        <p:nvGraphicFramePr>
          <p:cNvPr id="4" name="Content Placeholder 3"/>
          <p:cNvGraphicFramePr>
            <a:graphicFrameLocks noGrp="1"/>
          </p:cNvGraphicFramePr>
          <p:nvPr>
            <p:ph sz="quarter" idx="1"/>
          </p:nvPr>
        </p:nvGraphicFramePr>
        <p:xfrm>
          <a:off x="301625" y="1527175"/>
          <a:ext cx="8504238" cy="4910506"/>
        </p:xfrm>
        <a:graphic>
          <a:graphicData uri="http://schemas.openxmlformats.org/drawingml/2006/table">
            <a:tbl>
              <a:tblPr firstRow="1" bandRow="1">
                <a:tableStyleId>{5C22544A-7EE6-4342-B048-85BDC9FD1C3A}</a:tableStyleId>
              </a:tblPr>
              <a:tblGrid>
                <a:gridCol w="4252119"/>
                <a:gridCol w="4252119"/>
              </a:tblGrid>
              <a:tr h="551866">
                <a:tc>
                  <a:txBody>
                    <a:bodyPr/>
                    <a:lstStyle/>
                    <a:p>
                      <a:pPr algn="ctr"/>
                      <a:r>
                        <a:rPr lang="en-US" sz="2800" dirty="0" smtClean="0">
                          <a:solidFill>
                            <a:schemeClr val="tx1"/>
                          </a:solidFill>
                          <a:latin typeface="Arial" pitchFamily="34" charset="0"/>
                          <a:cs typeface="Arial" pitchFamily="34" charset="0"/>
                        </a:rPr>
                        <a:t>Good P.F</a:t>
                      </a:r>
                      <a:endParaRPr lang="en-CA" sz="2800" dirty="0">
                        <a:solidFill>
                          <a:schemeClr val="tx1"/>
                        </a:solidFill>
                        <a:latin typeface="Arial" pitchFamily="34" charset="0"/>
                        <a:cs typeface="Arial" pitchFamily="34" charset="0"/>
                      </a:endParaRPr>
                    </a:p>
                  </a:txBody>
                  <a:tcPr/>
                </a:tc>
                <a:tc>
                  <a:txBody>
                    <a:bodyPr/>
                    <a:lstStyle/>
                    <a:p>
                      <a:pPr algn="ctr"/>
                      <a:r>
                        <a:rPr lang="en-US" sz="2800" dirty="0" smtClean="0">
                          <a:solidFill>
                            <a:schemeClr val="tx1"/>
                          </a:solidFill>
                          <a:latin typeface="Arial" pitchFamily="34" charset="0"/>
                          <a:cs typeface="Arial" pitchFamily="34" charset="0"/>
                        </a:rPr>
                        <a:t>Poor P.F</a:t>
                      </a:r>
                      <a:endParaRPr lang="en-CA" sz="2800" dirty="0">
                        <a:solidFill>
                          <a:schemeClr val="tx1"/>
                        </a:solidFill>
                        <a:latin typeface="Arial" pitchFamily="34" charset="0"/>
                        <a:cs typeface="Arial" pitchFamily="34" charset="0"/>
                      </a:endParaRPr>
                    </a:p>
                  </a:txBody>
                  <a:tcPr/>
                </a:tc>
              </a:tr>
              <a:tr h="3483559">
                <a:tc>
                  <a:txBody>
                    <a:bodyPr/>
                    <a:lstStyle/>
                    <a:p>
                      <a:pPr marL="914400" lvl="1" indent="-457200">
                        <a:buFont typeface="Wingdings" pitchFamily="2" charset="2"/>
                        <a:buAutoNum type="arabicPeriod"/>
                      </a:pPr>
                      <a:r>
                        <a:rPr lang="en-US" sz="2800" dirty="0" smtClean="0">
                          <a:latin typeface="Arial" pitchFamily="34" charset="0"/>
                          <a:cs typeface="Arial" pitchFamily="34" charset="0"/>
                        </a:rPr>
                        <a:t>Late age of onset</a:t>
                      </a:r>
                    </a:p>
                    <a:p>
                      <a:pPr marL="914400" lvl="1" indent="-457200">
                        <a:buFont typeface="Wingdings" pitchFamily="2" charset="2"/>
                        <a:buAutoNum type="arabicPeriod"/>
                      </a:pPr>
                      <a:r>
                        <a:rPr lang="en-US" sz="2800" dirty="0" smtClean="0">
                          <a:latin typeface="Arial" pitchFamily="34" charset="0"/>
                          <a:cs typeface="Arial" pitchFamily="34" charset="0"/>
                        </a:rPr>
                        <a:t>Acute onset</a:t>
                      </a:r>
                    </a:p>
                    <a:p>
                      <a:pPr marL="914400" lvl="1" indent="-457200">
                        <a:buFont typeface="Wingdings" pitchFamily="2" charset="2"/>
                        <a:buAutoNum type="arabicPeriod"/>
                      </a:pPr>
                      <a:r>
                        <a:rPr lang="en-US" sz="2800" dirty="0" smtClean="0">
                          <a:latin typeface="Arial" pitchFamily="34" charset="0"/>
                          <a:cs typeface="Arial" pitchFamily="34" charset="0"/>
                        </a:rPr>
                        <a:t>Obvious precipitating factors</a:t>
                      </a:r>
                    </a:p>
                    <a:p>
                      <a:pPr marL="914400" lvl="1" indent="-457200">
                        <a:buFont typeface="Wingdings" pitchFamily="2" charset="2"/>
                        <a:buAutoNum type="arabicPeriod"/>
                      </a:pPr>
                      <a:r>
                        <a:rPr lang="en-US" sz="2800" dirty="0" smtClean="0">
                          <a:latin typeface="Arial" pitchFamily="34" charset="0"/>
                          <a:cs typeface="Arial" pitchFamily="34" charset="0"/>
                        </a:rPr>
                        <a:t>Presence of mood component</a:t>
                      </a:r>
                    </a:p>
                    <a:p>
                      <a:pPr marL="914400" lvl="1" indent="-457200">
                        <a:buFont typeface="Wingdings" pitchFamily="2" charset="2"/>
                        <a:buAutoNum type="arabicPeriod"/>
                      </a:pPr>
                      <a:r>
                        <a:rPr lang="en-US" sz="2800" dirty="0" smtClean="0">
                          <a:latin typeface="Arial" pitchFamily="34" charset="0"/>
                          <a:cs typeface="Arial" pitchFamily="34" charset="0"/>
                        </a:rPr>
                        <a:t>Good response to </a:t>
                      </a:r>
                      <a:r>
                        <a:rPr lang="en-US" sz="2800" dirty="0" err="1" smtClean="0">
                          <a:latin typeface="Arial" pitchFamily="34" charset="0"/>
                          <a:cs typeface="Arial" pitchFamily="34" charset="0"/>
                        </a:rPr>
                        <a:t>Tx</a:t>
                      </a:r>
                      <a:endParaRPr lang="en-US" sz="2800" dirty="0" smtClean="0">
                        <a:latin typeface="Arial" pitchFamily="34" charset="0"/>
                        <a:cs typeface="Arial" pitchFamily="34" charset="0"/>
                      </a:endParaRPr>
                    </a:p>
                    <a:p>
                      <a:pPr marL="914400" lvl="1" indent="-457200">
                        <a:buFont typeface="Wingdings" pitchFamily="2" charset="2"/>
                        <a:buAutoNum type="arabicPeriod"/>
                      </a:pPr>
                      <a:r>
                        <a:rPr lang="en-US" sz="2800" dirty="0" smtClean="0">
                          <a:latin typeface="Arial" pitchFamily="34" charset="0"/>
                          <a:cs typeface="Arial" pitchFamily="34" charset="0"/>
                        </a:rPr>
                        <a:t>Good supportive system</a:t>
                      </a:r>
                      <a:endParaRPr lang="en-CA" sz="2800" dirty="0">
                        <a:latin typeface="Arial" pitchFamily="34" charset="0"/>
                        <a:cs typeface="Arial" pitchFamily="34" charset="0"/>
                      </a:endParaRPr>
                    </a:p>
                  </a:txBody>
                  <a:tcPr/>
                </a:tc>
                <a:tc>
                  <a:txBody>
                    <a:bodyPr/>
                    <a:lstStyle/>
                    <a:p>
                      <a:pPr marL="914400" lvl="1" indent="-457200">
                        <a:lnSpc>
                          <a:spcPct val="90000"/>
                        </a:lnSpc>
                        <a:buFontTx/>
                        <a:buAutoNum type="arabicPeriod"/>
                      </a:pPr>
                      <a:r>
                        <a:rPr lang="en-US" sz="2800" dirty="0" smtClean="0">
                          <a:latin typeface="Arial" pitchFamily="34" charset="0"/>
                          <a:cs typeface="Arial" pitchFamily="34" charset="0"/>
                        </a:rPr>
                        <a:t>Young age of onset</a:t>
                      </a:r>
                    </a:p>
                    <a:p>
                      <a:pPr marL="914400" lvl="1" indent="-457200">
                        <a:lnSpc>
                          <a:spcPct val="90000"/>
                        </a:lnSpc>
                        <a:buFontTx/>
                        <a:buAutoNum type="arabicPeriod"/>
                      </a:pPr>
                      <a:r>
                        <a:rPr lang="en-US" sz="2800" dirty="0" smtClean="0">
                          <a:latin typeface="Arial" pitchFamily="34" charset="0"/>
                          <a:cs typeface="Arial" pitchFamily="34" charset="0"/>
                        </a:rPr>
                        <a:t>Insidious onset</a:t>
                      </a:r>
                    </a:p>
                    <a:p>
                      <a:pPr marL="914400" lvl="1" indent="-457200">
                        <a:lnSpc>
                          <a:spcPct val="90000"/>
                        </a:lnSpc>
                        <a:buFontTx/>
                        <a:buAutoNum type="arabicPeriod"/>
                      </a:pPr>
                      <a:r>
                        <a:rPr lang="en-US" sz="2800" dirty="0" smtClean="0">
                          <a:latin typeface="Arial" pitchFamily="34" charset="0"/>
                          <a:cs typeface="Arial" pitchFamily="34" charset="0"/>
                        </a:rPr>
                        <a:t>Lack of P.F.</a:t>
                      </a:r>
                    </a:p>
                    <a:p>
                      <a:pPr marL="914400" lvl="1" indent="-457200">
                        <a:lnSpc>
                          <a:spcPct val="90000"/>
                        </a:lnSpc>
                        <a:buFontTx/>
                        <a:buAutoNum type="arabicPeriod"/>
                      </a:pPr>
                      <a:r>
                        <a:rPr lang="en-US" sz="2800" dirty="0" smtClean="0">
                          <a:latin typeface="Arial" pitchFamily="34" charset="0"/>
                          <a:cs typeface="Arial" pitchFamily="34" charset="0"/>
                        </a:rPr>
                        <a:t>Multiple relapses</a:t>
                      </a:r>
                    </a:p>
                    <a:p>
                      <a:pPr marL="914400" lvl="1" indent="-457200">
                        <a:lnSpc>
                          <a:spcPct val="90000"/>
                        </a:lnSpc>
                        <a:buFontTx/>
                        <a:buAutoNum type="arabicPeriod"/>
                      </a:pPr>
                      <a:r>
                        <a:rPr lang="en-US" sz="2800" dirty="0" smtClean="0">
                          <a:latin typeface="Arial" pitchFamily="34" charset="0"/>
                          <a:cs typeface="Arial" pitchFamily="34" charset="0"/>
                        </a:rPr>
                        <a:t>Low IQ</a:t>
                      </a:r>
                    </a:p>
                    <a:p>
                      <a:pPr marL="914400" lvl="1" indent="-457200">
                        <a:lnSpc>
                          <a:spcPct val="90000"/>
                        </a:lnSpc>
                        <a:buFontTx/>
                        <a:buAutoNum type="arabicPeriod"/>
                      </a:pPr>
                      <a:r>
                        <a:rPr lang="en-US" sz="2800" dirty="0" smtClean="0">
                          <a:latin typeface="Arial" pitchFamily="34" charset="0"/>
                          <a:cs typeface="Arial" pitchFamily="34" charset="0"/>
                        </a:rPr>
                        <a:t>Poor</a:t>
                      </a:r>
                      <a:r>
                        <a:rPr lang="en-US" sz="2800" baseline="0" dirty="0" smtClean="0">
                          <a:latin typeface="Arial" pitchFamily="34" charset="0"/>
                          <a:cs typeface="Arial" pitchFamily="34" charset="0"/>
                        </a:rPr>
                        <a:t> </a:t>
                      </a:r>
                      <a:r>
                        <a:rPr lang="en-US" sz="2800" baseline="0" dirty="0" err="1" smtClean="0">
                          <a:latin typeface="Arial" pitchFamily="34" charset="0"/>
                          <a:cs typeface="Arial" pitchFamily="34" charset="0"/>
                        </a:rPr>
                        <a:t>p</a:t>
                      </a:r>
                      <a:r>
                        <a:rPr lang="en-US" sz="2800" dirty="0" err="1" smtClean="0">
                          <a:latin typeface="Arial" pitchFamily="34" charset="0"/>
                          <a:cs typeface="Arial" pitchFamily="34" charset="0"/>
                        </a:rPr>
                        <a:t>remorbid</a:t>
                      </a:r>
                      <a:r>
                        <a:rPr lang="en-US" sz="2800" dirty="0" smtClean="0">
                          <a:latin typeface="Arial" pitchFamily="34" charset="0"/>
                          <a:cs typeface="Arial" pitchFamily="34" charset="0"/>
                        </a:rPr>
                        <a:t> personality</a:t>
                      </a:r>
                    </a:p>
                    <a:p>
                      <a:pPr marL="914400" lvl="1" indent="-457200">
                        <a:lnSpc>
                          <a:spcPct val="90000"/>
                        </a:lnSpc>
                        <a:buFontTx/>
                        <a:buAutoNum type="arabicPeriod"/>
                      </a:pPr>
                      <a:r>
                        <a:rPr lang="en-US" sz="2800" dirty="0" smtClean="0">
                          <a:latin typeface="Arial" pitchFamily="34" charset="0"/>
                          <a:cs typeface="Arial" pitchFamily="34" charset="0"/>
                        </a:rPr>
                        <a:t>Negative symptom</a:t>
                      </a:r>
                    </a:p>
                    <a:p>
                      <a:pPr marL="914400" lvl="1" indent="-457200">
                        <a:lnSpc>
                          <a:spcPct val="90000"/>
                        </a:lnSpc>
                        <a:buFontTx/>
                        <a:buAutoNum type="arabicPeriod"/>
                      </a:pPr>
                      <a:r>
                        <a:rPr lang="en-US" sz="2800" dirty="0" smtClean="0">
                          <a:latin typeface="Arial" pitchFamily="34" charset="0"/>
                          <a:cs typeface="Arial" pitchFamily="34" charset="0"/>
                        </a:rPr>
                        <a:t>Positive family history</a:t>
                      </a:r>
                    </a:p>
                    <a:p>
                      <a:endParaRPr lang="en-CA" sz="2800"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a:xfrm>
            <a:off x="301625" y="228600"/>
            <a:ext cx="8534400" cy="758825"/>
          </a:xfrm>
        </p:spPr>
        <p:txBody>
          <a:bodyPr/>
          <a:lstStyle/>
          <a:p>
            <a:pPr eaLnBrk="1" hangingPunct="1"/>
            <a:r>
              <a:rPr lang="en-US" sz="3600" b="1" smtClean="0">
                <a:solidFill>
                  <a:schemeClr val="bg1"/>
                </a:solidFill>
                <a:latin typeface="Arial" pitchFamily="34" charset="0"/>
                <a:cs typeface="Arial" pitchFamily="34" charset="0"/>
              </a:rPr>
              <a:t>Differential Diagnosis</a:t>
            </a:r>
          </a:p>
        </p:txBody>
      </p:sp>
      <p:sp>
        <p:nvSpPr>
          <p:cNvPr id="43011" name="Rectangle 5"/>
          <p:cNvSpPr>
            <a:spLocks noGrp="1" noChangeArrowheads="1"/>
          </p:cNvSpPr>
          <p:nvPr>
            <p:ph sz="half" idx="1"/>
          </p:nvPr>
        </p:nvSpPr>
        <p:spPr>
          <a:xfrm>
            <a:off x="301625" y="1371600"/>
            <a:ext cx="4038600" cy="4681538"/>
          </a:xfrm>
        </p:spPr>
        <p:txBody>
          <a:bodyPr/>
          <a:lstStyle/>
          <a:p>
            <a:pPr eaLnBrk="1" hangingPunct="1">
              <a:lnSpc>
                <a:spcPct val="90000"/>
              </a:lnSpc>
              <a:buFontTx/>
              <a:buNone/>
            </a:pPr>
            <a:r>
              <a:rPr lang="en-US" sz="2400" b="1" u="sng" smtClean="0">
                <a:solidFill>
                  <a:schemeClr val="bg1"/>
                </a:solidFill>
                <a:latin typeface="Arial" pitchFamily="34" charset="0"/>
                <a:cs typeface="Arial" pitchFamily="34" charset="0"/>
              </a:rPr>
              <a:t>Secondary psychiatric disorders:</a:t>
            </a:r>
          </a:p>
          <a:p>
            <a:pPr eaLnBrk="1" hangingPunct="1">
              <a:lnSpc>
                <a:spcPct val="90000"/>
              </a:lnSpc>
              <a:buFontTx/>
              <a:buNone/>
            </a:pPr>
            <a:r>
              <a:rPr lang="en-US" sz="2400" smtClean="0">
                <a:solidFill>
                  <a:schemeClr val="bg1"/>
                </a:solidFill>
                <a:latin typeface="Arial" pitchFamily="34" charset="0"/>
                <a:cs typeface="Arial" pitchFamily="34" charset="0"/>
              </a:rPr>
              <a:t>-Substance-induced disorders</a:t>
            </a:r>
          </a:p>
          <a:p>
            <a:pPr eaLnBrk="1" hangingPunct="1">
              <a:lnSpc>
                <a:spcPct val="90000"/>
              </a:lnSpc>
              <a:buFontTx/>
              <a:buNone/>
            </a:pPr>
            <a:r>
              <a:rPr lang="en-US" sz="2400" smtClean="0">
                <a:solidFill>
                  <a:schemeClr val="bg1"/>
                </a:solidFill>
                <a:latin typeface="Arial" pitchFamily="34" charset="0"/>
                <a:cs typeface="Arial" pitchFamily="34" charset="0"/>
              </a:rPr>
              <a:t>-Psychotic disorders due to another medical disorder :</a:t>
            </a:r>
          </a:p>
          <a:p>
            <a:pPr eaLnBrk="1" hangingPunct="1">
              <a:lnSpc>
                <a:spcPct val="90000"/>
              </a:lnSpc>
              <a:buFontTx/>
              <a:buNone/>
            </a:pPr>
            <a:r>
              <a:rPr lang="en-US" sz="2400" smtClean="0">
                <a:solidFill>
                  <a:schemeClr val="bg1"/>
                </a:solidFill>
                <a:latin typeface="Arial" pitchFamily="34" charset="0"/>
                <a:cs typeface="Arial" pitchFamily="34" charset="0"/>
              </a:rPr>
              <a:t>Epilepsy ( complex partial)</a:t>
            </a:r>
          </a:p>
          <a:p>
            <a:pPr eaLnBrk="1" hangingPunct="1">
              <a:lnSpc>
                <a:spcPct val="90000"/>
              </a:lnSpc>
              <a:buFontTx/>
              <a:buNone/>
            </a:pPr>
            <a:r>
              <a:rPr lang="en-US" sz="2400" smtClean="0">
                <a:solidFill>
                  <a:schemeClr val="bg1"/>
                </a:solidFill>
                <a:latin typeface="Arial" pitchFamily="34" charset="0"/>
                <a:cs typeface="Arial" pitchFamily="34" charset="0"/>
              </a:rPr>
              <a:t>CNS diseases</a:t>
            </a:r>
          </a:p>
          <a:p>
            <a:pPr eaLnBrk="1" hangingPunct="1">
              <a:lnSpc>
                <a:spcPct val="90000"/>
              </a:lnSpc>
              <a:buFontTx/>
              <a:buNone/>
            </a:pPr>
            <a:r>
              <a:rPr lang="en-US" sz="2400" smtClean="0">
                <a:solidFill>
                  <a:schemeClr val="bg1"/>
                </a:solidFill>
                <a:latin typeface="Arial" pitchFamily="34" charset="0"/>
                <a:cs typeface="Arial" pitchFamily="34" charset="0"/>
              </a:rPr>
              <a:t>Trauma</a:t>
            </a:r>
          </a:p>
          <a:p>
            <a:pPr eaLnBrk="1" hangingPunct="1">
              <a:lnSpc>
                <a:spcPct val="90000"/>
              </a:lnSpc>
              <a:buFontTx/>
              <a:buNone/>
            </a:pPr>
            <a:r>
              <a:rPr lang="en-US" sz="2400" smtClean="0">
                <a:solidFill>
                  <a:schemeClr val="bg1"/>
                </a:solidFill>
                <a:latin typeface="Arial" pitchFamily="34" charset="0"/>
                <a:cs typeface="Arial" pitchFamily="34" charset="0"/>
              </a:rPr>
              <a:t>Others </a:t>
            </a:r>
          </a:p>
        </p:txBody>
      </p:sp>
      <p:sp>
        <p:nvSpPr>
          <p:cNvPr id="43012" name="Rectangle 6"/>
          <p:cNvSpPr>
            <a:spLocks noGrp="1" noChangeArrowheads="1"/>
          </p:cNvSpPr>
          <p:nvPr>
            <p:ph sz="half" idx="2"/>
          </p:nvPr>
        </p:nvSpPr>
        <p:spPr>
          <a:xfrm>
            <a:off x="4800600" y="1371600"/>
            <a:ext cx="4038600" cy="4681538"/>
          </a:xfrm>
        </p:spPr>
        <p:txBody>
          <a:bodyPr/>
          <a:lstStyle/>
          <a:p>
            <a:pPr eaLnBrk="1" hangingPunct="1">
              <a:lnSpc>
                <a:spcPct val="90000"/>
              </a:lnSpc>
              <a:buFontTx/>
              <a:buNone/>
            </a:pPr>
            <a:r>
              <a:rPr lang="en-US" sz="2400" b="1" u="sng" smtClean="0">
                <a:solidFill>
                  <a:schemeClr val="bg1"/>
                </a:solidFill>
                <a:latin typeface="Arial" pitchFamily="34" charset="0"/>
                <a:cs typeface="Arial" pitchFamily="34" charset="0"/>
              </a:rPr>
              <a:t>Primary Psychiatric disorders:</a:t>
            </a:r>
          </a:p>
          <a:p>
            <a:pPr eaLnBrk="1" hangingPunct="1">
              <a:lnSpc>
                <a:spcPct val="90000"/>
              </a:lnSpc>
              <a:buFontTx/>
              <a:buNone/>
            </a:pPr>
            <a:r>
              <a:rPr lang="en-US" sz="2400" smtClean="0">
                <a:solidFill>
                  <a:schemeClr val="bg1"/>
                </a:solidFill>
                <a:latin typeface="Arial" pitchFamily="34" charset="0"/>
                <a:cs typeface="Arial" pitchFamily="34" charset="0"/>
              </a:rPr>
              <a:t>Schizophreniform disorder</a:t>
            </a:r>
          </a:p>
          <a:p>
            <a:pPr eaLnBrk="1" hangingPunct="1">
              <a:lnSpc>
                <a:spcPct val="90000"/>
              </a:lnSpc>
              <a:buFontTx/>
              <a:buNone/>
            </a:pPr>
            <a:r>
              <a:rPr lang="en-US" sz="2400" smtClean="0">
                <a:solidFill>
                  <a:schemeClr val="bg1"/>
                </a:solidFill>
                <a:latin typeface="Arial" pitchFamily="34" charset="0"/>
                <a:cs typeface="Arial" pitchFamily="34" charset="0"/>
              </a:rPr>
              <a:t>Brief psychotic disorder</a:t>
            </a:r>
          </a:p>
          <a:p>
            <a:pPr eaLnBrk="1" hangingPunct="1">
              <a:lnSpc>
                <a:spcPct val="90000"/>
              </a:lnSpc>
              <a:buFontTx/>
              <a:buNone/>
            </a:pPr>
            <a:r>
              <a:rPr lang="en-US" sz="2400" smtClean="0">
                <a:solidFill>
                  <a:schemeClr val="bg1"/>
                </a:solidFill>
                <a:latin typeface="Arial" pitchFamily="34" charset="0"/>
                <a:cs typeface="Arial" pitchFamily="34" charset="0"/>
              </a:rPr>
              <a:t>Delusional disorder</a:t>
            </a:r>
          </a:p>
          <a:p>
            <a:pPr eaLnBrk="1" hangingPunct="1">
              <a:lnSpc>
                <a:spcPct val="90000"/>
              </a:lnSpc>
              <a:buFontTx/>
              <a:buNone/>
            </a:pPr>
            <a:r>
              <a:rPr lang="en-US" sz="2400" smtClean="0">
                <a:solidFill>
                  <a:schemeClr val="bg1"/>
                </a:solidFill>
                <a:latin typeface="Arial" pitchFamily="34" charset="0"/>
                <a:cs typeface="Arial" pitchFamily="34" charset="0"/>
              </a:rPr>
              <a:t>Schizoaffective disorder</a:t>
            </a:r>
          </a:p>
          <a:p>
            <a:pPr eaLnBrk="1" hangingPunct="1">
              <a:lnSpc>
                <a:spcPct val="90000"/>
              </a:lnSpc>
              <a:buFont typeface="Wingdings 2" pitchFamily="18" charset="2"/>
              <a:buNone/>
            </a:pPr>
            <a:r>
              <a:rPr lang="en-US" sz="2400" smtClean="0">
                <a:solidFill>
                  <a:schemeClr val="bg1"/>
                </a:solidFill>
                <a:latin typeface="Arial" pitchFamily="34" charset="0"/>
                <a:cs typeface="Arial" pitchFamily="34" charset="0"/>
              </a:rPr>
              <a:t>Mood disorders</a:t>
            </a:r>
          </a:p>
          <a:p>
            <a:pPr eaLnBrk="1" hangingPunct="1">
              <a:lnSpc>
                <a:spcPct val="90000"/>
              </a:lnSpc>
              <a:buFontTx/>
              <a:buNone/>
            </a:pPr>
            <a:r>
              <a:rPr lang="en-US" sz="2400" smtClean="0">
                <a:solidFill>
                  <a:schemeClr val="bg1"/>
                </a:solidFill>
                <a:latin typeface="Arial" pitchFamily="34" charset="0"/>
                <a:cs typeface="Arial" pitchFamily="34" charset="0"/>
              </a:rPr>
              <a:t>Personality disorders ( schizoid, schizotypal &amp; borderline personality)</a:t>
            </a:r>
          </a:p>
          <a:p>
            <a:pPr eaLnBrk="1" hangingPunct="1">
              <a:lnSpc>
                <a:spcPct val="90000"/>
              </a:lnSpc>
              <a:buFontTx/>
              <a:buNone/>
            </a:pPr>
            <a:r>
              <a:rPr lang="en-US" sz="2400" smtClean="0">
                <a:solidFill>
                  <a:schemeClr val="bg1"/>
                </a:solidFill>
                <a:latin typeface="Arial" pitchFamily="34" charset="0"/>
                <a:cs typeface="Arial" pitchFamily="34" charset="0"/>
              </a:rPr>
              <a:t>Factitious disorder</a:t>
            </a:r>
          </a:p>
          <a:p>
            <a:pPr eaLnBrk="1" hangingPunct="1">
              <a:lnSpc>
                <a:spcPct val="90000"/>
              </a:lnSpc>
              <a:buFontTx/>
              <a:buNone/>
            </a:pPr>
            <a:r>
              <a:rPr lang="en-US" sz="2400" smtClean="0">
                <a:solidFill>
                  <a:schemeClr val="bg1"/>
                </a:solidFill>
                <a:latin typeface="Arial" pitchFamily="34" charset="0"/>
                <a:cs typeface="Arial" pitchFamily="34" charset="0"/>
              </a:rPr>
              <a:t>Malingering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01625" y="228601"/>
            <a:ext cx="8534400" cy="533400"/>
          </a:xfrm>
        </p:spPr>
        <p:txBody>
          <a:bodyPr/>
          <a:lstStyle/>
          <a:p>
            <a:pPr eaLnBrk="1" hangingPunct="1"/>
            <a:r>
              <a:rPr lang="en-US" sz="3200" b="1" dirty="0" smtClean="0">
                <a:cs typeface="Arial" pitchFamily="34" charset="0"/>
              </a:rPr>
              <a:t>Criteria of other Psychotic Disorders</a:t>
            </a:r>
          </a:p>
        </p:txBody>
      </p:sp>
      <p:sp>
        <p:nvSpPr>
          <p:cNvPr id="44035" name="Rectangle 3"/>
          <p:cNvSpPr>
            <a:spLocks noGrp="1" noChangeArrowheads="1"/>
          </p:cNvSpPr>
          <p:nvPr>
            <p:ph type="body" idx="1"/>
          </p:nvPr>
        </p:nvSpPr>
        <p:spPr>
          <a:xfrm>
            <a:off x="301625" y="381000"/>
            <a:ext cx="8504238" cy="5105400"/>
          </a:xfrm>
        </p:spPr>
        <p:txBody>
          <a:bodyPr/>
          <a:lstStyle/>
          <a:p>
            <a:pPr eaLnBrk="1" hangingPunct="1">
              <a:buFont typeface="Wingdings 2" pitchFamily="18" charset="2"/>
              <a:buNone/>
            </a:pPr>
            <a:endParaRPr lang="en-US" sz="2400" dirty="0" smtClean="0"/>
          </a:p>
          <a:p>
            <a:pPr eaLnBrk="1" hangingPunct="1">
              <a:buFont typeface="Wingdings" pitchFamily="2" charset="2"/>
              <a:buChar char="q"/>
            </a:pPr>
            <a:r>
              <a:rPr lang="en-US" sz="2400" dirty="0" smtClean="0"/>
              <a:t> Psychotic Disorders due to another medical condition </a:t>
            </a:r>
          </a:p>
          <a:p>
            <a:pPr eaLnBrk="1" hangingPunct="1">
              <a:buFont typeface="Wingdings" pitchFamily="2" charset="2"/>
              <a:buChar char="q"/>
            </a:pPr>
            <a:r>
              <a:rPr lang="en-US" sz="2400" dirty="0" smtClean="0"/>
              <a:t>Substance-induced  psychotic </a:t>
            </a:r>
            <a:r>
              <a:rPr lang="en-US" sz="2400" dirty="0" smtClean="0"/>
              <a:t>disorder</a:t>
            </a:r>
          </a:p>
          <a:p>
            <a:pPr eaLnBrk="1" hangingPunct="1">
              <a:buNone/>
            </a:pPr>
            <a:endParaRPr lang="en-US" sz="2400" dirty="0" smtClean="0"/>
          </a:p>
          <a:p>
            <a:pPr eaLnBrk="1" hangingPunct="1">
              <a:lnSpc>
                <a:spcPct val="90000"/>
              </a:lnSpc>
              <a:buFont typeface="Wingdings" pitchFamily="2" charset="2"/>
              <a:buChar char="q"/>
            </a:pPr>
            <a:r>
              <a:rPr lang="en-US" sz="2400" dirty="0" err="1" smtClean="0"/>
              <a:t>Schizophreniform</a:t>
            </a:r>
            <a:r>
              <a:rPr lang="en-US" sz="2400" dirty="0" smtClean="0"/>
              <a:t> disorder ;</a:t>
            </a:r>
          </a:p>
          <a:p>
            <a:pPr eaLnBrk="1" hangingPunct="1">
              <a:lnSpc>
                <a:spcPct val="90000"/>
              </a:lnSpc>
              <a:buFont typeface="Wingdings 2" pitchFamily="18" charset="2"/>
              <a:buNone/>
            </a:pPr>
            <a:r>
              <a:rPr lang="en-US" sz="2400" dirty="0" smtClean="0"/>
              <a:t>1-6 month of disturbance</a:t>
            </a:r>
          </a:p>
          <a:p>
            <a:pPr eaLnBrk="1" hangingPunct="1">
              <a:lnSpc>
                <a:spcPct val="90000"/>
              </a:lnSpc>
              <a:buFont typeface="Wingdings" pitchFamily="2" charset="2"/>
              <a:buChar char="q"/>
            </a:pPr>
            <a:endParaRPr lang="en-US" sz="2400" dirty="0" smtClean="0"/>
          </a:p>
          <a:p>
            <a:pPr eaLnBrk="1" hangingPunct="1">
              <a:lnSpc>
                <a:spcPct val="90000"/>
              </a:lnSpc>
              <a:buFont typeface="Wingdings" pitchFamily="2" charset="2"/>
              <a:buChar char="q"/>
            </a:pPr>
            <a:r>
              <a:rPr lang="en-US" sz="2400" dirty="0" smtClean="0"/>
              <a:t>Brief psychotic disorder:</a:t>
            </a:r>
          </a:p>
          <a:p>
            <a:pPr eaLnBrk="1" hangingPunct="1">
              <a:lnSpc>
                <a:spcPct val="90000"/>
              </a:lnSpc>
              <a:buFont typeface="Wingdings 2" pitchFamily="18" charset="2"/>
              <a:buNone/>
            </a:pPr>
            <a:r>
              <a:rPr lang="en-US" sz="2400" dirty="0" smtClean="0"/>
              <a:t>&lt;1month of disturbance</a:t>
            </a:r>
          </a:p>
          <a:p>
            <a:pPr eaLnBrk="1" hangingPunct="1">
              <a:lnSpc>
                <a:spcPct val="90000"/>
              </a:lnSpc>
              <a:buFont typeface="Wingdings" pitchFamily="2" charset="2"/>
              <a:buChar char="q"/>
            </a:pPr>
            <a:endParaRPr lang="en-US" sz="2400" dirty="0" smtClean="0"/>
          </a:p>
          <a:p>
            <a:pPr eaLnBrk="1" hangingPunct="1">
              <a:lnSpc>
                <a:spcPct val="90000"/>
              </a:lnSpc>
              <a:buFont typeface="Wingdings" pitchFamily="2" charset="2"/>
              <a:buChar char="q"/>
            </a:pPr>
            <a:r>
              <a:rPr lang="en-US" sz="2400" dirty="0" smtClean="0"/>
              <a:t>Delusional disorder(delusion only  &gt;</a:t>
            </a:r>
            <a:r>
              <a:rPr lang="en-US" sz="2400" dirty="0" smtClean="0"/>
              <a:t>1m)</a:t>
            </a:r>
          </a:p>
          <a:p>
            <a:pPr eaLnBrk="1" hangingPunct="1">
              <a:lnSpc>
                <a:spcPct val="90000"/>
              </a:lnSpc>
              <a:buNone/>
            </a:pPr>
            <a:endParaRPr lang="en-US" sz="2400" dirty="0" smtClean="0"/>
          </a:p>
          <a:p>
            <a:pPr eaLnBrk="1" hangingPunct="1">
              <a:lnSpc>
                <a:spcPct val="90000"/>
              </a:lnSpc>
              <a:buFont typeface="Wingdings" pitchFamily="2" charset="2"/>
              <a:buChar char="q"/>
            </a:pPr>
            <a:r>
              <a:rPr lang="en-US" sz="2400" b="1" dirty="0" smtClean="0"/>
              <a:t>Schizoaffective disorder: </a:t>
            </a:r>
            <a:r>
              <a:rPr lang="en-US" sz="1800" dirty="0" smtClean="0"/>
              <a:t>An </a:t>
            </a:r>
            <a:r>
              <a:rPr lang="en-US" sz="1800" dirty="0" smtClean="0"/>
              <a:t>uninterrupted </a:t>
            </a:r>
            <a:r>
              <a:rPr lang="en-US" sz="1800" dirty="0" smtClean="0"/>
              <a:t>period </a:t>
            </a:r>
            <a:r>
              <a:rPr lang="en-US" sz="1800" dirty="0" smtClean="0"/>
              <a:t>of illness during which there is a major mood episode (</a:t>
            </a:r>
            <a:r>
              <a:rPr lang="en-US" sz="1800" dirty="0" smtClean="0"/>
              <a:t>major depressive </a:t>
            </a:r>
            <a:r>
              <a:rPr lang="en-US" sz="1800" dirty="0" smtClean="0"/>
              <a:t>or manic) concurrent with Criterion A of </a:t>
            </a:r>
            <a:r>
              <a:rPr lang="en-US" sz="1800" dirty="0" smtClean="0"/>
              <a:t>schizophrenia. There is Delusions </a:t>
            </a:r>
            <a:r>
              <a:rPr lang="en-US" sz="1800" dirty="0" smtClean="0"/>
              <a:t>or hallucinations for 2 or more weeks in the absence of a major mood </a:t>
            </a:r>
            <a:r>
              <a:rPr lang="en-US" sz="1800" dirty="0" smtClean="0"/>
              <a:t>episode during the illness course.</a:t>
            </a:r>
            <a:endParaRPr lang="en-US" sz="2400" dirty="0" smtClean="0"/>
          </a:p>
          <a:p>
            <a:pPr eaLnBrk="1" hangingPunct="1">
              <a:lnSpc>
                <a:spcPct val="90000"/>
              </a:lnSpc>
              <a:buNone/>
            </a:pPr>
            <a:endParaRPr lang="ar-SA" sz="24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algn="l" eaLnBrk="1" hangingPunct="1"/>
            <a:r>
              <a:rPr lang="en-US" sz="3600" b="1" smtClean="0">
                <a:latin typeface="Arial" pitchFamily="34" charset="0"/>
                <a:cs typeface="Arial" pitchFamily="34" charset="0"/>
              </a:rPr>
              <a:t>Treatment</a:t>
            </a:r>
          </a:p>
        </p:txBody>
      </p:sp>
      <p:sp>
        <p:nvSpPr>
          <p:cNvPr id="76803" name="Rectangle 3"/>
          <p:cNvSpPr>
            <a:spLocks noGrp="1" noChangeArrowheads="1"/>
          </p:cNvSpPr>
          <p:nvPr>
            <p:ph sz="quarter" idx="1"/>
          </p:nvPr>
        </p:nvSpPr>
        <p:spPr>
          <a:xfrm>
            <a:off x="301625" y="1527175"/>
            <a:ext cx="8504238" cy="4572000"/>
          </a:xfrm>
        </p:spPr>
        <p:txBody>
          <a:bodyPr/>
          <a:lstStyle/>
          <a:p>
            <a:pPr eaLnBrk="1" hangingPunct="1">
              <a:buFontTx/>
              <a:buNone/>
            </a:pPr>
            <a:r>
              <a:rPr lang="en-US" smtClean="0"/>
              <a:t>What are the indications for hospitalization?</a:t>
            </a:r>
          </a:p>
          <a:p>
            <a:pPr eaLnBrk="1" hangingPunct="1">
              <a:buFontTx/>
              <a:buNone/>
            </a:pPr>
            <a:r>
              <a:rPr lang="en-US" smtClean="0"/>
              <a:t>Diagnostic purpose</a:t>
            </a:r>
          </a:p>
          <a:p>
            <a:pPr eaLnBrk="1" hangingPunct="1">
              <a:buFontTx/>
              <a:buNone/>
            </a:pPr>
            <a:r>
              <a:rPr lang="en-US" smtClean="0"/>
              <a:t>Patient &amp; other's safety</a:t>
            </a:r>
          </a:p>
          <a:p>
            <a:pPr eaLnBrk="1" hangingPunct="1">
              <a:buFontTx/>
              <a:buNone/>
            </a:pPr>
            <a:r>
              <a:rPr lang="en-US" smtClean="0"/>
              <a:t>Initiating or stabilizing medications</a:t>
            </a:r>
          </a:p>
          <a:p>
            <a:pPr eaLnBrk="1" hangingPunct="1">
              <a:buFontTx/>
              <a:buNone/>
            </a:pPr>
            <a:r>
              <a:rPr lang="en-US" smtClean="0"/>
              <a:t>Establishing an effective association between patient &amp; community supportive systems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a:xfrm>
            <a:off x="304800" y="457200"/>
            <a:ext cx="8534400" cy="758825"/>
          </a:xfrm>
        </p:spPr>
        <p:txBody>
          <a:bodyPr/>
          <a:lstStyle/>
          <a:p>
            <a:r>
              <a:rPr lang="en-US" b="1" smtClean="0">
                <a:cs typeface="Arial" pitchFamily="34" charset="0"/>
              </a:rPr>
              <a:t>Case of Mr.Schi</a:t>
            </a:r>
            <a:br>
              <a:rPr lang="en-US" b="1" smtClean="0">
                <a:cs typeface="Arial" pitchFamily="34" charset="0"/>
              </a:rPr>
            </a:br>
            <a:endParaRPr lang="en-US" smtClean="0">
              <a:cs typeface="Arial" pitchFamily="34" charset="0"/>
            </a:endParaRPr>
          </a:p>
        </p:txBody>
      </p:sp>
      <p:sp>
        <p:nvSpPr>
          <p:cNvPr id="18435" name="Content Placeholder 2"/>
          <p:cNvSpPr>
            <a:spLocks noGrp="1"/>
          </p:cNvSpPr>
          <p:nvPr>
            <p:ph sz="quarter" idx="1"/>
          </p:nvPr>
        </p:nvSpPr>
        <p:spPr>
          <a:xfrm>
            <a:off x="301625" y="990600"/>
            <a:ext cx="8504238" cy="5108575"/>
          </a:xfrm>
        </p:spPr>
        <p:txBody>
          <a:bodyPr/>
          <a:lstStyle/>
          <a:p>
            <a:r>
              <a:rPr lang="en-US" dirty="0" smtClean="0"/>
              <a:t>He had two brief psychiatric hospitalizations in last 3 years that were precipitated by anger at his neighbor and voices commenting about his behavior.</a:t>
            </a:r>
            <a:endParaRPr lang="en-US" b="1" dirty="0" smtClean="0"/>
          </a:p>
          <a:p>
            <a:r>
              <a:rPr lang="en-US" dirty="0" smtClean="0"/>
              <a:t>His personal history indicated that he was a healthy child, but his parents </a:t>
            </a:r>
            <a:r>
              <a:rPr lang="en-US" dirty="0" smtClean="0"/>
              <a:t>reported </a:t>
            </a:r>
            <a:r>
              <a:rPr lang="en-US" dirty="0" smtClean="0"/>
              <a:t>that he was a bed wetter and seemed slower to develop than his brothers and sisters. </a:t>
            </a:r>
            <a:endParaRPr lang="en-US" dirty="0" smtClean="0"/>
          </a:p>
          <a:p>
            <a:r>
              <a:rPr lang="en-US" dirty="0" err="1" smtClean="0"/>
              <a:t>Schi</a:t>
            </a:r>
            <a:r>
              <a:rPr lang="en-US" dirty="0" smtClean="0"/>
              <a:t> smokes tobacco frequently to calm himself. During his early adolescence he used to smokes Hash heavily plus occasional use of amphetamine. He stopped both Hash and Amphetamine use 5 years ago.</a:t>
            </a:r>
            <a:endParaRPr lang="en-US" b="1" dirty="0" smtClean="0"/>
          </a:p>
          <a:p>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algn="l" eaLnBrk="1" hangingPunct="1"/>
            <a:r>
              <a:rPr lang="en-US" sz="3200" b="1" smtClean="0">
                <a:latin typeface="Arial" pitchFamily="34" charset="0"/>
                <a:cs typeface="Arial" pitchFamily="34" charset="0"/>
              </a:rPr>
              <a:t>Biological</a:t>
            </a:r>
            <a:r>
              <a:rPr lang="en-US" sz="3200" b="1" smtClean="0">
                <a:solidFill>
                  <a:srgbClr val="838383"/>
                </a:solidFill>
                <a:latin typeface="Arial" pitchFamily="34" charset="0"/>
                <a:cs typeface="Arial" pitchFamily="34" charset="0"/>
              </a:rPr>
              <a:t> </a:t>
            </a:r>
            <a:r>
              <a:rPr lang="en-US" sz="3200" b="1" smtClean="0">
                <a:latin typeface="Arial" pitchFamily="34" charset="0"/>
                <a:cs typeface="Arial" pitchFamily="34" charset="0"/>
              </a:rPr>
              <a:t>therapies</a:t>
            </a:r>
          </a:p>
        </p:txBody>
      </p:sp>
      <p:sp>
        <p:nvSpPr>
          <p:cNvPr id="77827" name="Rectangle 3"/>
          <p:cNvSpPr>
            <a:spLocks noGrp="1" noChangeArrowheads="1"/>
          </p:cNvSpPr>
          <p:nvPr>
            <p:ph sz="quarter" idx="1"/>
          </p:nvPr>
        </p:nvSpPr>
        <p:spPr>
          <a:xfrm>
            <a:off x="301625" y="1527175"/>
            <a:ext cx="8504238" cy="4572000"/>
          </a:xfrm>
        </p:spPr>
        <p:txBody>
          <a:bodyPr/>
          <a:lstStyle/>
          <a:p>
            <a:pPr eaLnBrk="1" hangingPunct="1">
              <a:lnSpc>
                <a:spcPct val="80000"/>
              </a:lnSpc>
              <a:buFont typeface="Wingdings" pitchFamily="2" charset="2"/>
              <a:buChar char="q"/>
            </a:pPr>
            <a:r>
              <a:rPr lang="en-US" sz="2400" dirty="0" smtClean="0"/>
              <a:t> Antipsychotic medications are the mainstay of the treatment of schizophrenia.</a:t>
            </a:r>
          </a:p>
          <a:p>
            <a:pPr eaLnBrk="1" hangingPunct="1">
              <a:lnSpc>
                <a:spcPct val="80000"/>
              </a:lnSpc>
              <a:buFont typeface="Wingdings" pitchFamily="2" charset="2"/>
              <a:buChar char="q"/>
            </a:pPr>
            <a:r>
              <a:rPr lang="en-US" sz="2400" dirty="0" smtClean="0"/>
              <a:t>Generally, they are remarkably safe.</a:t>
            </a:r>
          </a:p>
          <a:p>
            <a:pPr eaLnBrk="1" hangingPunct="1">
              <a:lnSpc>
                <a:spcPct val="80000"/>
              </a:lnSpc>
              <a:buFont typeface="Wingdings" pitchFamily="2" charset="2"/>
              <a:buChar char="q"/>
            </a:pPr>
            <a:r>
              <a:rPr lang="en-US" sz="2400" dirty="0" smtClean="0"/>
              <a:t>Two major classes:</a:t>
            </a:r>
          </a:p>
          <a:p>
            <a:pPr eaLnBrk="1" hangingPunct="1">
              <a:lnSpc>
                <a:spcPct val="80000"/>
              </a:lnSpc>
              <a:buFontTx/>
              <a:buNone/>
            </a:pPr>
            <a:r>
              <a:rPr lang="en-US" sz="2400" dirty="0" smtClean="0"/>
              <a:t>-Conventional, (1</a:t>
            </a:r>
            <a:r>
              <a:rPr lang="en-US" sz="2400" baseline="30000" dirty="0" smtClean="0"/>
              <a:t>st</a:t>
            </a:r>
            <a:r>
              <a:rPr lang="en-US" sz="2400" dirty="0" smtClean="0"/>
              <a:t> generation) e.g. haloperidol</a:t>
            </a:r>
            <a:r>
              <a:rPr lang="en-US" sz="2400" dirty="0" smtClean="0"/>
              <a:t>, </a:t>
            </a:r>
            <a:r>
              <a:rPr lang="en-US" sz="2400" dirty="0" smtClean="0"/>
              <a:t>chlorpromazine.</a:t>
            </a:r>
          </a:p>
          <a:p>
            <a:pPr eaLnBrk="1" hangingPunct="1">
              <a:lnSpc>
                <a:spcPct val="80000"/>
              </a:lnSpc>
              <a:buFontTx/>
              <a:buNone/>
            </a:pPr>
            <a:endParaRPr lang="en-US" sz="2400" dirty="0" smtClean="0"/>
          </a:p>
          <a:p>
            <a:pPr eaLnBrk="1" hangingPunct="1">
              <a:lnSpc>
                <a:spcPct val="80000"/>
              </a:lnSpc>
              <a:buFontTx/>
              <a:buNone/>
            </a:pPr>
            <a:r>
              <a:rPr lang="en-US" sz="2400" dirty="0" smtClean="0"/>
              <a:t>-Atypical, 2nd </a:t>
            </a:r>
            <a:r>
              <a:rPr lang="en-US" sz="2400" dirty="0" smtClean="0"/>
              <a:t>generation</a:t>
            </a:r>
            <a:r>
              <a:rPr lang="en-US" sz="2400" dirty="0" smtClean="0"/>
              <a:t> (Serotonin-dopamine </a:t>
            </a:r>
            <a:r>
              <a:rPr lang="en-US" sz="2400" dirty="0" smtClean="0"/>
              <a:t>receptor </a:t>
            </a:r>
            <a:r>
              <a:rPr lang="en-US" sz="2400" dirty="0" smtClean="0"/>
              <a:t>antagonists) e.g. </a:t>
            </a:r>
            <a:r>
              <a:rPr lang="en-US" sz="2400" dirty="0" err="1" smtClean="0"/>
              <a:t>Risperidone</a:t>
            </a:r>
            <a:r>
              <a:rPr lang="en-US" sz="2400" dirty="0" smtClean="0"/>
              <a:t>, </a:t>
            </a:r>
            <a:r>
              <a:rPr lang="en-US" sz="2400" dirty="0" err="1" smtClean="0"/>
              <a:t>clozapine</a:t>
            </a:r>
            <a:r>
              <a:rPr lang="en-US" sz="2400" dirty="0" smtClean="0"/>
              <a:t>, </a:t>
            </a:r>
            <a:r>
              <a:rPr lang="en-US" sz="2400" dirty="0" err="1" smtClean="0"/>
              <a:t>olanzapine</a:t>
            </a:r>
            <a:r>
              <a:rPr lang="en-US" sz="2400" dirty="0" smtClean="0"/>
              <a:t> ).</a:t>
            </a:r>
          </a:p>
          <a:p>
            <a:pPr eaLnBrk="1" hangingPunct="1">
              <a:lnSpc>
                <a:spcPct val="80000"/>
              </a:lnSpc>
              <a:buFont typeface="Wingdings" pitchFamily="2" charset="2"/>
              <a:buChar char="§"/>
            </a:pPr>
            <a:r>
              <a:rPr lang="en-US" sz="2400" dirty="0" smtClean="0"/>
              <a:t>Depot forms of antipsychotics </a:t>
            </a:r>
            <a:r>
              <a:rPr lang="en-US" sz="2400" dirty="0" err="1" smtClean="0"/>
              <a:t>eg</a:t>
            </a:r>
            <a:r>
              <a:rPr lang="en-US" sz="2400" dirty="0" smtClean="0"/>
              <a:t>. </a:t>
            </a:r>
            <a:r>
              <a:rPr lang="en-US" sz="2400" dirty="0" err="1" smtClean="0"/>
              <a:t>Risperidone</a:t>
            </a:r>
            <a:r>
              <a:rPr lang="en-US" sz="2400" dirty="0" smtClean="0"/>
              <a:t> </a:t>
            </a:r>
            <a:r>
              <a:rPr lang="en-US" sz="2400" dirty="0" err="1" smtClean="0"/>
              <a:t>Consta</a:t>
            </a:r>
            <a:r>
              <a:rPr lang="en-US" sz="2400" dirty="0" smtClean="0"/>
              <a:t> is indicated for poorly compliant patients</a:t>
            </a:r>
            <a:r>
              <a:rPr lang="en-US" sz="2400" dirty="0" smtClean="0"/>
              <a:t>.</a:t>
            </a:r>
          </a:p>
          <a:p>
            <a:pPr eaLnBrk="1" hangingPunct="1">
              <a:lnSpc>
                <a:spcPct val="80000"/>
              </a:lnSpc>
              <a:buNone/>
            </a:pPr>
            <a:endParaRPr lang="en-US" sz="2400" dirty="0" smtClean="0"/>
          </a:p>
          <a:p>
            <a:pPr eaLnBrk="1" hangingPunct="1">
              <a:lnSpc>
                <a:spcPct val="80000"/>
              </a:lnSpc>
              <a:buFont typeface="Wingdings" pitchFamily="2" charset="2"/>
              <a:buChar char="q"/>
            </a:pPr>
            <a:r>
              <a:rPr lang="en-US" sz="2400" dirty="0" smtClean="0"/>
              <a:t>Electroconvulsive </a:t>
            </a:r>
            <a:r>
              <a:rPr lang="en-US" sz="2400" dirty="0" smtClean="0"/>
              <a:t>therapy (ECT) for catatonic or poorly responding patients to medications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pPr eaLnBrk="1" hangingPunct="1"/>
            <a:endParaRPr lang="en-CA" smtClean="0">
              <a:solidFill>
                <a:srgbClr val="838383"/>
              </a:solidFill>
              <a:cs typeface="Arial" pitchFamily="34" charset="0"/>
            </a:endParaRPr>
          </a:p>
        </p:txBody>
      </p:sp>
      <p:sp>
        <p:nvSpPr>
          <p:cNvPr id="80899" name="Content Placeholder 2"/>
          <p:cNvSpPr>
            <a:spLocks noGrp="1"/>
          </p:cNvSpPr>
          <p:nvPr>
            <p:ph sz="quarter" idx="1"/>
          </p:nvPr>
        </p:nvSpPr>
        <p:spPr>
          <a:xfrm>
            <a:off x="301625" y="1527175"/>
            <a:ext cx="1679575" cy="4572000"/>
          </a:xfrm>
        </p:spPr>
        <p:txBody>
          <a:bodyPr/>
          <a:lstStyle/>
          <a:p>
            <a:pPr eaLnBrk="1" hangingPunct="1"/>
            <a:r>
              <a:rPr lang="en-CA" sz="1600" dirty="0" smtClean="0">
                <a:cs typeface="Times New Roman" pitchFamily="18" charset="0"/>
              </a:rPr>
              <a:t>Pharmacological Treatment Algorithm Adapted from the </a:t>
            </a:r>
            <a:r>
              <a:rPr lang="en-CA" sz="1600" dirty="0" err="1" smtClean="0">
                <a:cs typeface="Times New Roman" pitchFamily="18" charset="0"/>
              </a:rPr>
              <a:t>Maudsley</a:t>
            </a:r>
            <a:r>
              <a:rPr lang="en-CA" sz="1600" dirty="0" smtClean="0">
                <a:cs typeface="Times New Roman" pitchFamily="18" charset="0"/>
              </a:rPr>
              <a:t> prescribing </a:t>
            </a:r>
            <a:r>
              <a:rPr lang="en-CA" sz="1600" dirty="0" smtClean="0">
                <a:cs typeface="Times New Roman" pitchFamily="18" charset="0"/>
              </a:rPr>
              <a:t>Guidelines</a:t>
            </a:r>
            <a:endParaRPr lang="en-CA" sz="1600" dirty="0" smtClean="0">
              <a:cs typeface="Times New Roman" pitchFamily="18" charset="0"/>
            </a:endParaRPr>
          </a:p>
        </p:txBody>
      </p:sp>
      <p:pic>
        <p:nvPicPr>
          <p:cNvPr id="80900" name="Picture 2" descr="http://www.scholarpedia.org/wiki/images/a/a1/Schizophrenia_Treatment_Algorithm.jpg"/>
          <p:cNvPicPr>
            <a:picLocks noChangeAspect="1" noChangeArrowheads="1"/>
          </p:cNvPicPr>
          <p:nvPr/>
        </p:nvPicPr>
        <p:blipFill>
          <a:blip r:embed="rId2"/>
          <a:srcRect/>
          <a:stretch>
            <a:fillRect/>
          </a:stretch>
        </p:blipFill>
        <p:spPr bwMode="auto">
          <a:xfrm>
            <a:off x="2057400" y="152400"/>
            <a:ext cx="10210800" cy="670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r>
              <a:rPr lang="en-CA" smtClean="0">
                <a:cs typeface="Arial" pitchFamily="34" charset="0"/>
              </a:rPr>
              <a:t>Side effects of antipsychotics</a:t>
            </a:r>
          </a:p>
        </p:txBody>
      </p:sp>
      <p:sp>
        <p:nvSpPr>
          <p:cNvPr id="82947" name="Content Placeholder 2"/>
          <p:cNvSpPr>
            <a:spLocks noGrp="1"/>
          </p:cNvSpPr>
          <p:nvPr>
            <p:ph sz="quarter" idx="1"/>
          </p:nvPr>
        </p:nvSpPr>
        <p:spPr>
          <a:xfrm>
            <a:off x="301625" y="2286000"/>
            <a:ext cx="8504238" cy="4572000"/>
          </a:xfrm>
        </p:spPr>
        <p:txBody>
          <a:bodyPr/>
          <a:lstStyle/>
          <a:p>
            <a:endParaRPr lang="en-CA" sz="2000" smtClean="0">
              <a:cs typeface="Times New Roman" pitchFamily="18" charset="0"/>
            </a:endParaRPr>
          </a:p>
          <a:p>
            <a:endParaRPr lang="en-CA" sz="2000" smtClean="0">
              <a:cs typeface="Times New Roman" pitchFamily="18" charset="0"/>
            </a:endParaRPr>
          </a:p>
          <a:p>
            <a:endParaRPr lang="en-CA" sz="2000" smtClean="0">
              <a:cs typeface="Times New Roman" pitchFamily="18" charset="0"/>
            </a:endParaRPr>
          </a:p>
          <a:p>
            <a:endParaRPr lang="en-CA" sz="2000" smtClean="0">
              <a:cs typeface="Times New Roman" pitchFamily="18" charset="0"/>
            </a:endParaRPr>
          </a:p>
          <a:p>
            <a:endParaRPr lang="en-CA" sz="2000" smtClean="0">
              <a:cs typeface="Times New Roman" pitchFamily="18" charset="0"/>
            </a:endParaRPr>
          </a:p>
          <a:p>
            <a:endParaRPr lang="en-CA" sz="2000" smtClean="0">
              <a:cs typeface="Times New Roman" pitchFamily="18" charset="0"/>
            </a:endParaRPr>
          </a:p>
          <a:p>
            <a:endParaRPr lang="en-CA" sz="2000" smtClean="0">
              <a:cs typeface="Times New Roman" pitchFamily="18" charset="0"/>
            </a:endParaRPr>
          </a:p>
          <a:p>
            <a:pPr eaLnBrk="1" hangingPunct="1"/>
            <a:endParaRPr lang="en-US" sz="2000" b="1" smtClean="0"/>
          </a:p>
          <a:p>
            <a:pPr eaLnBrk="1" hangingPunct="1"/>
            <a:r>
              <a:rPr lang="en-US" sz="2000" b="1" smtClean="0"/>
              <a:t>High Potency typical antipsychotics: </a:t>
            </a:r>
            <a:r>
              <a:rPr lang="en-US" sz="2000" b="1" smtClean="0">
                <a:solidFill>
                  <a:srgbClr val="FF0000"/>
                </a:solidFill>
              </a:rPr>
              <a:t>Neurological</a:t>
            </a:r>
            <a:r>
              <a:rPr lang="en-US" sz="2000" b="1" smtClean="0"/>
              <a:t> side effects</a:t>
            </a:r>
          </a:p>
          <a:p>
            <a:pPr eaLnBrk="1" hangingPunct="1"/>
            <a:endParaRPr lang="en-US" sz="2000" b="1" smtClean="0"/>
          </a:p>
          <a:p>
            <a:pPr eaLnBrk="1" hangingPunct="1"/>
            <a:r>
              <a:rPr lang="en-US" sz="2000" b="1" smtClean="0"/>
              <a:t>Low Potency typical and atypical antipsychotics: many </a:t>
            </a:r>
            <a:r>
              <a:rPr lang="en-US" sz="2000" b="1" smtClean="0">
                <a:solidFill>
                  <a:srgbClr val="FF0000"/>
                </a:solidFill>
              </a:rPr>
              <a:t>other</a:t>
            </a:r>
            <a:r>
              <a:rPr lang="en-US" sz="2000" b="1" smtClean="0"/>
              <a:t> side effects</a:t>
            </a:r>
          </a:p>
          <a:p>
            <a:pPr>
              <a:buFont typeface="Wingdings 2" pitchFamily="18" charset="2"/>
              <a:buNone/>
            </a:pPr>
            <a:endParaRPr lang="en-CA" sz="2000" smtClean="0">
              <a:cs typeface="Times New Roman" pitchFamily="18" charset="0"/>
            </a:endParaRPr>
          </a:p>
        </p:txBody>
      </p:sp>
      <p:pic>
        <p:nvPicPr>
          <p:cNvPr id="82948" name="Picture 2" descr="http://www.primarypsychiatry.com/userdocs/articleimages/87/1007PP_Robinson_T_big.gif"/>
          <p:cNvPicPr>
            <a:picLocks noChangeAspect="1" noChangeArrowheads="1"/>
          </p:cNvPicPr>
          <p:nvPr/>
        </p:nvPicPr>
        <p:blipFill>
          <a:blip r:embed="rId2"/>
          <a:srcRect/>
          <a:stretch>
            <a:fillRect/>
          </a:stretch>
        </p:blipFill>
        <p:spPr bwMode="auto">
          <a:xfrm>
            <a:off x="609600" y="914400"/>
            <a:ext cx="7620000" cy="403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34400" cy="457200"/>
          </a:xfrm>
        </p:spPr>
        <p:txBody>
          <a:bodyPr>
            <a:normAutofit fontScale="90000"/>
          </a:bodyPr>
          <a:lstStyle/>
          <a:p>
            <a:pPr eaLnBrk="1" fontAlgn="auto" hangingPunct="1">
              <a:spcAft>
                <a:spcPts val="0"/>
              </a:spcAft>
              <a:defRPr/>
            </a:pPr>
            <a:r>
              <a:rPr lang="en-CA" dirty="0" smtClean="0"/>
              <a:t> </a:t>
            </a:r>
            <a:endParaRPr lang="en-CA" dirty="0"/>
          </a:p>
        </p:txBody>
      </p:sp>
      <p:sp>
        <p:nvSpPr>
          <p:cNvPr id="81923" name="Content Placeholder 2"/>
          <p:cNvSpPr>
            <a:spLocks noGrp="1"/>
          </p:cNvSpPr>
          <p:nvPr>
            <p:ph sz="quarter" idx="1"/>
          </p:nvPr>
        </p:nvSpPr>
        <p:spPr>
          <a:xfrm>
            <a:off x="301625" y="1527175"/>
            <a:ext cx="8504238" cy="4572000"/>
          </a:xfrm>
        </p:spPr>
        <p:txBody>
          <a:bodyPr/>
          <a:lstStyle/>
          <a:p>
            <a:pPr eaLnBrk="1" hangingPunct="1"/>
            <a:endParaRPr lang="en-CA" smtClean="0">
              <a:cs typeface="Times New Roman" pitchFamily="18" charset="0"/>
            </a:endParaRPr>
          </a:p>
        </p:txBody>
      </p:sp>
      <p:pic>
        <p:nvPicPr>
          <p:cNvPr id="81924" name="Picture 4" descr="http://www.scholarpedia.org/wiki/images/2/2e/Schizophrenia_Sideeffects_AntiPsychotics.gif"/>
          <p:cNvPicPr>
            <a:picLocks noChangeAspect="1" noChangeArrowheads="1"/>
          </p:cNvPicPr>
          <p:nvPr/>
        </p:nvPicPr>
        <p:blipFill>
          <a:blip r:embed="rId2"/>
          <a:srcRect/>
          <a:stretch>
            <a:fillRect/>
          </a:stretch>
        </p:blipFill>
        <p:spPr bwMode="auto">
          <a:xfrm>
            <a:off x="304800" y="685801"/>
            <a:ext cx="8610600" cy="5943599"/>
          </a:xfrm>
          <a:prstGeom prst="rect">
            <a:avLst/>
          </a:prstGeom>
          <a:noFill/>
          <a:ln w="9525">
            <a:noFill/>
            <a:miter lim="800000"/>
            <a:headEnd/>
            <a:tailEnd/>
          </a:ln>
        </p:spPr>
      </p:pic>
      <p:sp>
        <p:nvSpPr>
          <p:cNvPr id="81925" name="TextBox 6"/>
          <p:cNvSpPr txBox="1">
            <a:spLocks noChangeArrowheads="1"/>
          </p:cNvSpPr>
          <p:nvPr/>
        </p:nvSpPr>
        <p:spPr bwMode="auto">
          <a:xfrm>
            <a:off x="-762000" y="228600"/>
            <a:ext cx="8991600" cy="708025"/>
          </a:xfrm>
          <a:prstGeom prst="rect">
            <a:avLst/>
          </a:prstGeom>
          <a:noFill/>
          <a:ln w="9525">
            <a:noFill/>
            <a:miter lim="800000"/>
            <a:headEnd/>
            <a:tailEnd/>
          </a:ln>
        </p:spPr>
        <p:txBody>
          <a:bodyPr>
            <a:spAutoFit/>
          </a:bodyPr>
          <a:lstStyle/>
          <a:p>
            <a:r>
              <a:rPr lang="en-CA" sz="2000">
                <a:solidFill>
                  <a:schemeClr val="bg1"/>
                </a:solidFill>
              </a:rPr>
              <a:t>Common side effects of antipsychotic medication </a:t>
            </a:r>
            <a:r>
              <a:rPr lang="en-CA" sz="1400">
                <a:solidFill>
                  <a:schemeClr val="bg1"/>
                </a:solidFill>
              </a:rPr>
              <a:t>(Taylor et al, 2005)</a:t>
            </a:r>
            <a:endParaRPr lang="en-CA" sz="2000">
              <a:solidFill>
                <a:schemeClr val="bg1"/>
              </a:solidFill>
            </a:endParaRPr>
          </a:p>
          <a:p>
            <a:endParaRPr lang="en-CA" sz="2000"/>
          </a:p>
        </p:txBody>
      </p:sp>
      <p:cxnSp>
        <p:nvCxnSpPr>
          <p:cNvPr id="7" name="رابط كسهم مستقيم 6"/>
          <p:cNvCxnSpPr/>
          <p:nvPr/>
        </p:nvCxnSpPr>
        <p:spPr>
          <a:xfrm>
            <a:off x="6096000" y="4800600"/>
            <a:ext cx="457200" cy="1588"/>
          </a:xfrm>
          <a:prstGeom prst="straightConnector1">
            <a:avLst/>
          </a:prstGeom>
          <a:ln>
            <a:solidFill>
              <a:srgbClr val="FF0000"/>
            </a:solidFill>
            <a:tailEnd type="arrow"/>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cxnSp>
      <p:cxnSp>
        <p:nvCxnSpPr>
          <p:cNvPr id="8" name="رابط كسهم مستقيم 7"/>
          <p:cNvCxnSpPr/>
          <p:nvPr/>
        </p:nvCxnSpPr>
        <p:spPr>
          <a:xfrm>
            <a:off x="5638800" y="2514600"/>
            <a:ext cx="457200" cy="1588"/>
          </a:xfrm>
          <a:prstGeom prst="straightConnector1">
            <a:avLst/>
          </a:prstGeom>
          <a:ln>
            <a:solidFill>
              <a:srgbClr val="FF0000"/>
            </a:solidFill>
            <a:tailEnd type="arrow"/>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cxnSp>
      <p:cxnSp>
        <p:nvCxnSpPr>
          <p:cNvPr id="9" name="رابط كسهم مستقيم 8"/>
          <p:cNvCxnSpPr/>
          <p:nvPr/>
        </p:nvCxnSpPr>
        <p:spPr>
          <a:xfrm>
            <a:off x="152400" y="3810000"/>
            <a:ext cx="457200" cy="1588"/>
          </a:xfrm>
          <a:prstGeom prst="straightConnector1">
            <a:avLst/>
          </a:prstGeom>
          <a:ln>
            <a:solidFill>
              <a:srgbClr val="FF0000"/>
            </a:solidFill>
            <a:tailEnd type="arrow"/>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algn="l" eaLnBrk="1" hangingPunct="1"/>
            <a:r>
              <a:rPr lang="en-US" sz="3200" b="1" smtClean="0">
                <a:latin typeface="Arial" pitchFamily="34" charset="0"/>
                <a:cs typeface="Arial" pitchFamily="34" charset="0"/>
              </a:rPr>
              <a:t>Psychosocial</a:t>
            </a:r>
            <a:r>
              <a:rPr lang="en-US" sz="3200" b="1" smtClean="0">
                <a:solidFill>
                  <a:srgbClr val="838383"/>
                </a:solidFill>
                <a:latin typeface="Arial" pitchFamily="34" charset="0"/>
                <a:cs typeface="Arial" pitchFamily="34" charset="0"/>
              </a:rPr>
              <a:t> </a:t>
            </a:r>
            <a:r>
              <a:rPr lang="en-US" sz="3200" b="1" smtClean="0">
                <a:latin typeface="Arial" pitchFamily="34" charset="0"/>
                <a:cs typeface="Arial" pitchFamily="34" charset="0"/>
              </a:rPr>
              <a:t>therapies</a:t>
            </a:r>
            <a:r>
              <a:rPr lang="en-US" smtClean="0">
                <a:latin typeface="Arial" pitchFamily="34" charset="0"/>
                <a:cs typeface="Arial" pitchFamily="34" charset="0"/>
              </a:rPr>
              <a:t> </a:t>
            </a:r>
          </a:p>
        </p:txBody>
      </p:sp>
      <p:sp>
        <p:nvSpPr>
          <p:cNvPr id="89091" name="Rectangle 3"/>
          <p:cNvSpPr>
            <a:spLocks noGrp="1" noChangeArrowheads="1"/>
          </p:cNvSpPr>
          <p:nvPr>
            <p:ph sz="quarter" idx="1"/>
          </p:nvPr>
        </p:nvSpPr>
        <p:spPr>
          <a:xfrm>
            <a:off x="301625" y="1527175"/>
            <a:ext cx="8504238" cy="4572000"/>
          </a:xfrm>
        </p:spPr>
        <p:txBody>
          <a:bodyPr/>
          <a:lstStyle/>
          <a:p>
            <a:pPr eaLnBrk="1" hangingPunct="1">
              <a:buFontTx/>
              <a:buNone/>
            </a:pPr>
            <a:r>
              <a:rPr lang="en-US" smtClean="0"/>
              <a:t>     Social skills training</a:t>
            </a:r>
          </a:p>
          <a:p>
            <a:pPr eaLnBrk="1" hangingPunct="1">
              <a:buFontTx/>
              <a:buNone/>
            </a:pPr>
            <a:r>
              <a:rPr lang="en-US" smtClean="0"/>
              <a:t>     Family oriented therapies</a:t>
            </a:r>
          </a:p>
          <a:p>
            <a:pPr eaLnBrk="1" hangingPunct="1">
              <a:buFontTx/>
              <a:buNone/>
            </a:pPr>
            <a:r>
              <a:rPr lang="en-US" smtClean="0"/>
              <a:t>     Group therapy</a:t>
            </a:r>
          </a:p>
          <a:p>
            <a:pPr eaLnBrk="1" hangingPunct="1">
              <a:buFontTx/>
              <a:buNone/>
            </a:pPr>
            <a:r>
              <a:rPr lang="en-US" smtClean="0"/>
              <a:t>     Individual psychotherapy</a:t>
            </a:r>
          </a:p>
          <a:p>
            <a:pPr eaLnBrk="1" hangingPunct="1">
              <a:buFontTx/>
              <a:buNone/>
            </a:pPr>
            <a:r>
              <a:rPr lang="en-US" smtClean="0"/>
              <a:t>     Assertive community treatment</a:t>
            </a:r>
          </a:p>
          <a:p>
            <a:pPr eaLnBrk="1" hangingPunct="1">
              <a:buFontTx/>
              <a:buNone/>
            </a:pPr>
            <a:r>
              <a:rPr lang="en-US" smtClean="0"/>
              <a:t>     </a:t>
            </a:r>
            <a:r>
              <a:rPr lang="en-US" sz="2800" smtClean="0"/>
              <a:t>Vocational therapy</a:t>
            </a:r>
            <a:endParaRPr lang="en-US"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algn="l" eaLnBrk="1" hangingPunct="1"/>
            <a:endParaRPr lang="en-US" sz="3200" b="1" smtClean="0">
              <a:solidFill>
                <a:srgbClr val="838383"/>
              </a:solidFill>
              <a:latin typeface="Arial" pitchFamily="34" charset="0"/>
              <a:cs typeface="Arial" pitchFamily="34" charset="0"/>
            </a:endParaRPr>
          </a:p>
        </p:txBody>
      </p:sp>
      <p:sp>
        <p:nvSpPr>
          <p:cNvPr id="111619" name="Rectangle 3"/>
          <p:cNvSpPr>
            <a:spLocks noGrp="1" noChangeArrowheads="1"/>
          </p:cNvSpPr>
          <p:nvPr>
            <p:ph sz="quarter" idx="1"/>
          </p:nvPr>
        </p:nvSpPr>
        <p:spPr>
          <a:xfrm>
            <a:off x="301625" y="1527175"/>
            <a:ext cx="8504238" cy="4572000"/>
          </a:xfrm>
        </p:spPr>
        <p:txBody>
          <a:bodyPr/>
          <a:lstStyle/>
          <a:p>
            <a:pPr eaLnBrk="1" hangingPunct="1"/>
            <a:endParaRPr lang="en-US" smtClean="0">
              <a:cs typeface="Times New Roman" pitchFamily="18" charset="0"/>
            </a:endParaRPr>
          </a:p>
        </p:txBody>
      </p:sp>
      <p:sp>
        <p:nvSpPr>
          <p:cNvPr id="4" name="Rectangle 3"/>
          <p:cNvSpPr/>
          <p:nvPr/>
        </p:nvSpPr>
        <p:spPr>
          <a:xfrm>
            <a:off x="2748426" y="2967335"/>
            <a:ext cx="3647152" cy="923330"/>
          </a:xfrm>
          <a:prstGeom prst="rect">
            <a:avLst/>
          </a:prstGeom>
          <a:noFill/>
        </p:spPr>
        <p:txBody>
          <a:bodyPr wrap="none">
            <a:spAutoFit/>
          </a:bodyPr>
          <a:lstStyle/>
          <a:p>
            <a:pPr algn="ctr">
              <a:defRPr/>
            </a:pPr>
            <a:r>
              <a:rPr lang="en-US" sz="5400" b="1" dirty="0">
                <a:ln w="1905"/>
                <a:solidFill>
                  <a:schemeClr val="bg1"/>
                </a:solidFill>
                <a:effectLst>
                  <a:innerShdw blurRad="69850" dist="43180" dir="5400000">
                    <a:srgbClr val="000000">
                      <a:alpha val="65000"/>
                    </a:srgbClr>
                  </a:innerShdw>
                </a:effectLst>
                <a:latin typeface="Arial" charset="0"/>
                <a:cs typeface="Arial" charset="0"/>
              </a:rPr>
              <a:t>Thank you</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cs typeface="Arial" pitchFamily="34" charset="0"/>
              </a:rPr>
              <a:t>Both has schizophrenia</a:t>
            </a:r>
            <a:endParaRPr lang="en-US" dirty="0" smtClean="0">
              <a:cs typeface="Arial" pitchFamily="34" charset="0"/>
            </a:endParaRPr>
          </a:p>
        </p:txBody>
      </p:sp>
      <p:pic>
        <p:nvPicPr>
          <p:cNvPr id="6" name="عنصر نائب للمحتوى 5" descr="120924023916-brian-claunch-grab-story-body.jpg"/>
          <p:cNvPicPr>
            <a:picLocks noGrp="1" noChangeAspect="1"/>
          </p:cNvPicPr>
          <p:nvPr>
            <p:ph sz="quarter" idx="1"/>
          </p:nvPr>
        </p:nvPicPr>
        <p:blipFill>
          <a:blip r:embed="rId2"/>
          <a:stretch>
            <a:fillRect/>
          </a:stretch>
        </p:blipFill>
        <p:spPr>
          <a:xfrm>
            <a:off x="533400" y="1828800"/>
            <a:ext cx="2857500" cy="3276600"/>
          </a:xfrm>
        </p:spPr>
      </p:pic>
      <p:pic>
        <p:nvPicPr>
          <p:cNvPr id="16389" name="Picture 5" descr="http://upload.wikimedia.org/wikipedia/commons/a/a9/John_Forbes_Nash%2C_Jr._by_Peter_Badge.jpg"/>
          <p:cNvPicPr>
            <a:picLocks noChangeAspect="1" noChangeArrowheads="1"/>
          </p:cNvPicPr>
          <p:nvPr/>
        </p:nvPicPr>
        <p:blipFill>
          <a:blip r:embed="rId3"/>
          <a:srcRect/>
          <a:stretch>
            <a:fillRect/>
          </a:stretch>
        </p:blipFill>
        <p:spPr bwMode="auto">
          <a:xfrm>
            <a:off x="5562600" y="1828800"/>
            <a:ext cx="3048000" cy="3352800"/>
          </a:xfrm>
          <a:prstGeom prst="rect">
            <a:avLst/>
          </a:prstGeom>
          <a:noFill/>
        </p:spPr>
      </p:pic>
      <p:sp>
        <p:nvSpPr>
          <p:cNvPr id="7" name="مربع نص 6"/>
          <p:cNvSpPr txBox="1"/>
          <p:nvPr/>
        </p:nvSpPr>
        <p:spPr>
          <a:xfrm>
            <a:off x="5537644" y="5486400"/>
            <a:ext cx="3072955" cy="400110"/>
          </a:xfrm>
          <a:prstGeom prst="rect">
            <a:avLst/>
          </a:prstGeom>
          <a:noFill/>
        </p:spPr>
        <p:txBody>
          <a:bodyPr wrap="square" rtlCol="1">
            <a:spAutoFit/>
          </a:bodyPr>
          <a:lstStyle/>
          <a:p>
            <a:pPr algn="ctr"/>
            <a:r>
              <a:rPr lang="en-US" sz="2000" b="1" dirty="0" smtClean="0">
                <a:solidFill>
                  <a:schemeClr val="bg1"/>
                </a:solidFill>
              </a:rPr>
              <a:t>Won Nobel prize</a:t>
            </a:r>
            <a:endParaRPr lang="ar-SA" sz="2000" b="1" dirty="0">
              <a:solidFill>
                <a:schemeClr val="bg1"/>
              </a:solidFill>
            </a:endParaRPr>
          </a:p>
        </p:txBody>
      </p:sp>
      <p:sp>
        <p:nvSpPr>
          <p:cNvPr id="8" name="مربع نص 7"/>
          <p:cNvSpPr txBox="1"/>
          <p:nvPr/>
        </p:nvSpPr>
        <p:spPr>
          <a:xfrm>
            <a:off x="-469679" y="5410200"/>
            <a:ext cx="4950458" cy="984885"/>
          </a:xfrm>
          <a:prstGeom prst="rect">
            <a:avLst/>
          </a:prstGeom>
          <a:noFill/>
        </p:spPr>
        <p:txBody>
          <a:bodyPr wrap="square" rtlCol="1">
            <a:spAutoFit/>
          </a:bodyPr>
          <a:lstStyle/>
          <a:p>
            <a:pPr algn="ctr"/>
            <a:r>
              <a:rPr lang="en-US" sz="2000" b="1" dirty="0" smtClean="0">
                <a:solidFill>
                  <a:schemeClr val="bg1"/>
                </a:solidFill>
              </a:rPr>
              <a:t>Lives at </a:t>
            </a:r>
            <a:r>
              <a:rPr lang="en-US" sz="2000" b="1" dirty="0">
                <a:solidFill>
                  <a:schemeClr val="bg1"/>
                </a:solidFill>
              </a:rPr>
              <a:t>group home </a:t>
            </a:r>
            <a:r>
              <a:rPr lang="en-US" sz="2000" b="1" dirty="0" smtClean="0">
                <a:solidFill>
                  <a:schemeClr val="bg1"/>
                </a:solidFill>
              </a:rPr>
              <a:t>for</a:t>
            </a:r>
          </a:p>
          <a:p>
            <a:pPr algn="ctr"/>
            <a:r>
              <a:rPr lang="en-US" sz="2000" b="1" dirty="0" smtClean="0">
                <a:solidFill>
                  <a:schemeClr val="bg1"/>
                </a:solidFill>
              </a:rPr>
              <a:t> </a:t>
            </a:r>
            <a:r>
              <a:rPr lang="en-US" sz="2000" b="1" dirty="0">
                <a:solidFill>
                  <a:schemeClr val="bg1"/>
                </a:solidFill>
              </a:rPr>
              <a:t>the mentally </a:t>
            </a:r>
            <a:r>
              <a:rPr lang="en-US" sz="2000" b="1" dirty="0" smtClean="0">
                <a:solidFill>
                  <a:schemeClr val="bg1"/>
                </a:solidFill>
              </a:rPr>
              <a:t>ill</a:t>
            </a:r>
            <a:endParaRPr lang="en-US" sz="2000" b="1" dirty="0">
              <a:solidFill>
                <a:schemeClr val="bg1"/>
              </a:solidFill>
            </a:endParaRPr>
          </a:p>
          <a:p>
            <a:pPr algn="ctr"/>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b="1" smtClean="0">
                <a:latin typeface="Arial" pitchFamily="34" charset="0"/>
                <a:cs typeface="Arial" pitchFamily="34" charset="0"/>
              </a:rPr>
              <a:t>Schizophrenia</a:t>
            </a:r>
            <a:r>
              <a:rPr lang="en-US" smtClean="0">
                <a:latin typeface="Arial" pitchFamily="34" charset="0"/>
                <a:cs typeface="Arial" pitchFamily="34" charset="0"/>
              </a:rPr>
              <a:t> </a:t>
            </a:r>
          </a:p>
        </p:txBody>
      </p:sp>
      <p:sp>
        <p:nvSpPr>
          <p:cNvPr id="20483" name="Rectangle 3"/>
          <p:cNvSpPr>
            <a:spLocks noGrp="1" noChangeArrowheads="1"/>
          </p:cNvSpPr>
          <p:nvPr>
            <p:ph sz="quarter" idx="1"/>
          </p:nvPr>
        </p:nvSpPr>
        <p:spPr>
          <a:xfrm>
            <a:off x="301625" y="1527175"/>
            <a:ext cx="8504238" cy="4572000"/>
          </a:xfrm>
        </p:spPr>
        <p:txBody>
          <a:bodyPr/>
          <a:lstStyle/>
          <a:p>
            <a:pPr eaLnBrk="1" hangingPunct="1">
              <a:buFontTx/>
              <a:buNone/>
            </a:pPr>
            <a:r>
              <a:rPr lang="en-US" smtClean="0"/>
              <a:t>- It is not a single disease but a group of disorders with heterogeneous etiologies.</a:t>
            </a:r>
          </a:p>
          <a:p>
            <a:pPr eaLnBrk="1" hangingPunct="1">
              <a:buFontTx/>
              <a:buNone/>
            </a:pPr>
            <a:r>
              <a:rPr lang="en-US" smtClean="0"/>
              <a:t>- Found in all societies and countries with equal prevalence &amp; incidence worldwide.</a:t>
            </a:r>
          </a:p>
          <a:p>
            <a:pPr eaLnBrk="1" hangingPunct="1">
              <a:buFontTx/>
              <a:buNone/>
            </a:pPr>
            <a:r>
              <a:rPr lang="en-US" smtClean="0"/>
              <a:t>- A life prevalence of 0.6 – 1.9 %</a:t>
            </a:r>
          </a:p>
          <a:p>
            <a:pPr eaLnBrk="1" hangingPunct="1">
              <a:buFontTx/>
              <a:buNone/>
            </a:pPr>
            <a:r>
              <a:rPr lang="en-US" smtClean="0"/>
              <a:t>- Annual incidence of 0.5 – 5.0 per 10,000</a:t>
            </a:r>
          </a:p>
          <a:p>
            <a:pPr eaLnBrk="1" hangingPunct="1">
              <a:buFontTx/>
              <a:buNone/>
            </a:pPr>
            <a:r>
              <a:rPr lang="en-US" smtClean="0"/>
              <a:t>- Peak age of onset are 10-25 years for ♂ &amp; 25-35 years for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l" eaLnBrk="1" hangingPunct="1"/>
            <a:r>
              <a:rPr lang="en-US" b="1" smtClean="0">
                <a:latin typeface="Arial" pitchFamily="34" charset="0"/>
                <a:cs typeface="Arial" pitchFamily="34" charset="0"/>
              </a:rPr>
              <a:t>Etiology</a:t>
            </a:r>
          </a:p>
        </p:txBody>
      </p:sp>
      <p:sp>
        <p:nvSpPr>
          <p:cNvPr id="21507" name="Rectangle 3"/>
          <p:cNvSpPr>
            <a:spLocks noGrp="1" noChangeArrowheads="1"/>
          </p:cNvSpPr>
          <p:nvPr>
            <p:ph sz="quarter" idx="1"/>
          </p:nvPr>
        </p:nvSpPr>
        <p:spPr>
          <a:xfrm>
            <a:off x="301625" y="1527175"/>
            <a:ext cx="8504238" cy="4572000"/>
          </a:xfrm>
        </p:spPr>
        <p:txBody>
          <a:bodyPr/>
          <a:lstStyle/>
          <a:p>
            <a:pPr eaLnBrk="1" hangingPunct="1">
              <a:buFontTx/>
              <a:buNone/>
            </a:pPr>
            <a:r>
              <a:rPr lang="en-US" smtClean="0"/>
              <a:t>		Exact etiology is </a:t>
            </a:r>
            <a:r>
              <a:rPr lang="en-US" smtClean="0">
                <a:solidFill>
                  <a:srgbClr val="FF0000"/>
                </a:solidFill>
              </a:rPr>
              <a:t>unknown</a:t>
            </a:r>
            <a:r>
              <a:rPr lang="en-US" smtClean="0"/>
              <a:t>.</a:t>
            </a:r>
            <a:endParaRPr lang="en-US" b="1" smtClean="0"/>
          </a:p>
          <a:p>
            <a:pPr eaLnBrk="1" hangingPunct="1">
              <a:buFontTx/>
              <a:buNone/>
            </a:pPr>
            <a:r>
              <a:rPr lang="en-US" b="1" smtClean="0"/>
              <a:t>1- Stress-Diathesis Model:</a:t>
            </a:r>
            <a:endParaRPr lang="en-US" smtClean="0"/>
          </a:p>
          <a:p>
            <a:pPr eaLnBrk="1" hangingPunct="1">
              <a:buFont typeface="Wingdings" pitchFamily="2" charset="2"/>
              <a:buChar char="q"/>
            </a:pPr>
            <a:r>
              <a:rPr lang="en-US" smtClean="0"/>
              <a:t>Integrates biological, psychosocial and environmental factors in the etiology of schizophrenia.</a:t>
            </a:r>
          </a:p>
          <a:p>
            <a:pPr eaLnBrk="1" hangingPunct="1">
              <a:buFont typeface="Wingdings" pitchFamily="2" charset="2"/>
              <a:buChar char="q"/>
            </a:pPr>
            <a:r>
              <a:rPr lang="en-US" smtClean="0"/>
              <a:t>Symptoms of schizophrenia develop when a person has  a specific vulnerability that is acted on by  a stressful influence.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l" eaLnBrk="1" hangingPunct="1"/>
            <a:r>
              <a:rPr lang="en-US" sz="3200" b="1" smtClean="0">
                <a:latin typeface="Arial" pitchFamily="34" charset="0"/>
                <a:cs typeface="Arial" pitchFamily="34" charset="0"/>
              </a:rPr>
              <a:t>2- Neurobiology</a:t>
            </a:r>
          </a:p>
        </p:txBody>
      </p:sp>
      <p:sp>
        <p:nvSpPr>
          <p:cNvPr id="22531" name="Rectangle 3"/>
          <p:cNvSpPr>
            <a:spLocks noGrp="1" noChangeArrowheads="1"/>
          </p:cNvSpPr>
          <p:nvPr>
            <p:ph sz="quarter" idx="1"/>
          </p:nvPr>
        </p:nvSpPr>
        <p:spPr>
          <a:xfrm>
            <a:off x="301625" y="1527175"/>
            <a:ext cx="8504238" cy="4572000"/>
          </a:xfrm>
        </p:spPr>
        <p:txBody>
          <a:bodyPr/>
          <a:lstStyle/>
          <a:p>
            <a:pPr eaLnBrk="1" hangingPunct="1">
              <a:lnSpc>
                <a:spcPct val="90000"/>
              </a:lnSpc>
              <a:buFontTx/>
              <a:buNone/>
            </a:pPr>
            <a:endParaRPr lang="en-US" sz="2400" smtClean="0"/>
          </a:p>
          <a:p>
            <a:pPr eaLnBrk="1" hangingPunct="1">
              <a:lnSpc>
                <a:spcPct val="90000"/>
              </a:lnSpc>
              <a:buFontTx/>
              <a:buNone/>
            </a:pPr>
            <a:r>
              <a:rPr lang="en-US" sz="2400" smtClean="0"/>
              <a:t>* Certain areas of the brain are involved in the pathophysiology of schizophrenia:</a:t>
            </a:r>
            <a:r>
              <a:rPr lang="en-US" sz="2400" smtClean="0">
                <a:solidFill>
                  <a:srgbClr val="FF0000"/>
                </a:solidFill>
              </a:rPr>
              <a:t> the limbic system, the frontal cortex, cerebellum, and the basal ganglia</a:t>
            </a:r>
            <a:r>
              <a:rPr lang="en-US" sz="2400" smtClean="0"/>
              <a:t>.</a:t>
            </a:r>
          </a:p>
          <a:p>
            <a:pPr eaLnBrk="1" hangingPunct="1">
              <a:lnSpc>
                <a:spcPct val="90000"/>
              </a:lnSpc>
              <a:buFontTx/>
              <a:buNone/>
            </a:pPr>
            <a:r>
              <a:rPr lang="en-US" sz="2400" smtClean="0"/>
              <a:t>a- Dopamine Hypothesis; </a:t>
            </a:r>
          </a:p>
          <a:p>
            <a:pPr eaLnBrk="1" hangingPunct="1">
              <a:lnSpc>
                <a:spcPct val="90000"/>
              </a:lnSpc>
              <a:buFontTx/>
              <a:buNone/>
            </a:pPr>
            <a:r>
              <a:rPr lang="en-US" sz="2400" smtClean="0"/>
              <a:t>Too much dopaminergic activity ( whether it is </a:t>
            </a:r>
            <a:r>
              <a:rPr lang="en-US" sz="2400" b="1" smtClean="0"/>
              <a:t>↑</a:t>
            </a:r>
            <a:r>
              <a:rPr lang="en-US" sz="2400" smtClean="0"/>
              <a:t> release of dopamine, ↑ dopamine receptors, hypersensitivity of dopamine receptors to dopamine, or combinations is not known ).</a:t>
            </a:r>
          </a:p>
          <a:p>
            <a:pPr eaLnBrk="1" hangingPunct="1">
              <a:lnSpc>
                <a:spcPct val="90000"/>
              </a:lnSpc>
              <a:buFontTx/>
              <a:buNone/>
            </a:pPr>
            <a:r>
              <a:rPr lang="en-US" sz="2400" smtClean="0"/>
              <a:t>b- Other Neurotransmitters; </a:t>
            </a:r>
          </a:p>
          <a:p>
            <a:pPr eaLnBrk="1" hangingPunct="1">
              <a:lnSpc>
                <a:spcPct val="90000"/>
              </a:lnSpc>
              <a:buFontTx/>
              <a:buNone/>
            </a:pPr>
            <a:r>
              <a:rPr lang="en-US" sz="2400" smtClean="0"/>
              <a:t>Serotonin, Norepinephrine, GABA, Glutamate &amp; Neuropeptides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endParaRPr lang="en-CA" smtClean="0">
              <a:solidFill>
                <a:srgbClr val="838383"/>
              </a:solidFill>
              <a:cs typeface="Arial" pitchFamily="34" charset="0"/>
            </a:endParaRPr>
          </a:p>
        </p:txBody>
      </p:sp>
      <p:sp>
        <p:nvSpPr>
          <p:cNvPr id="23555" name="Content Placeholder 2"/>
          <p:cNvSpPr>
            <a:spLocks noGrp="1"/>
          </p:cNvSpPr>
          <p:nvPr>
            <p:ph sz="quarter" idx="1"/>
          </p:nvPr>
        </p:nvSpPr>
        <p:spPr>
          <a:xfrm>
            <a:off x="301625" y="1527175"/>
            <a:ext cx="8504238" cy="4572000"/>
          </a:xfrm>
        </p:spPr>
        <p:txBody>
          <a:bodyPr/>
          <a:lstStyle/>
          <a:p>
            <a:pPr eaLnBrk="1" hangingPunct="1"/>
            <a:endParaRPr lang="en-CA" smtClean="0">
              <a:cs typeface="Times New Roman" pitchFamily="18" charset="0"/>
            </a:endParaRPr>
          </a:p>
        </p:txBody>
      </p:sp>
      <p:pic>
        <p:nvPicPr>
          <p:cNvPr id="23556" name="Picture 2" descr="http://www.schizophrenia.com/images/schizophrenia_brain_large_2.gif"/>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l" eaLnBrk="1" hangingPunct="1"/>
            <a:r>
              <a:rPr lang="en-US" sz="3200" b="1" smtClean="0">
                <a:latin typeface="Arial" pitchFamily="34" charset="0"/>
                <a:cs typeface="Arial" pitchFamily="34" charset="0"/>
              </a:rPr>
              <a:t>c- Neuropathology;</a:t>
            </a:r>
          </a:p>
        </p:txBody>
      </p:sp>
      <p:sp>
        <p:nvSpPr>
          <p:cNvPr id="24579" name="Rectangle 3"/>
          <p:cNvSpPr>
            <a:spLocks noGrp="1" noChangeArrowheads="1"/>
          </p:cNvSpPr>
          <p:nvPr>
            <p:ph sz="quarter" idx="1"/>
          </p:nvPr>
        </p:nvSpPr>
        <p:spPr>
          <a:xfrm>
            <a:off x="301625" y="1527175"/>
            <a:ext cx="8504238" cy="4572000"/>
          </a:xfrm>
        </p:spPr>
        <p:txBody>
          <a:bodyPr/>
          <a:lstStyle/>
          <a:p>
            <a:pPr eaLnBrk="1" hangingPunct="1">
              <a:lnSpc>
                <a:spcPct val="80000"/>
              </a:lnSpc>
              <a:buFontTx/>
              <a:buNone/>
            </a:pPr>
            <a:r>
              <a:rPr lang="en-US" sz="3600" smtClean="0"/>
              <a:t>Neuropathological and neurochemical abnormalities have been reported in the brain particularly in the limbic system, basal ganglia and cerebellum. Either in structures or connections.</a:t>
            </a:r>
          </a:p>
          <a:p>
            <a:pPr eaLnBrk="1" hangingPunct="1">
              <a:lnSpc>
                <a:spcPct val="80000"/>
              </a:lnSpc>
              <a:buFontTx/>
              <a:buNone/>
            </a:pPr>
            <a:endParaRPr lang="en-US" sz="360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2288</TotalTime>
  <Words>1784</Words>
  <Application>Microsoft Office PowerPoint</Application>
  <PresentationFormat>عرض على الشاشة (3:4)‏</PresentationFormat>
  <Paragraphs>229</Paragraphs>
  <Slides>35</Slides>
  <Notes>9</Notes>
  <HiddenSlides>0</HiddenSlides>
  <MMClips>0</MMClips>
  <ScaleCrop>false</ScaleCrop>
  <HeadingPairs>
    <vt:vector size="6" baseType="variant">
      <vt:variant>
        <vt:lpstr>الخطوط المستخدمة</vt:lpstr>
      </vt:variant>
      <vt:variant>
        <vt:i4>11</vt:i4>
      </vt:variant>
      <vt:variant>
        <vt:lpstr>سمة</vt:lpstr>
      </vt:variant>
      <vt:variant>
        <vt:i4>1</vt:i4>
      </vt:variant>
      <vt:variant>
        <vt:lpstr>عناوين الشرائح</vt:lpstr>
      </vt:variant>
      <vt:variant>
        <vt:i4>35</vt:i4>
      </vt:variant>
    </vt:vector>
  </HeadingPairs>
  <TitlesOfParts>
    <vt:vector size="47" baseType="lpstr">
      <vt:lpstr>Arial</vt:lpstr>
      <vt:lpstr>Georgia</vt:lpstr>
      <vt:lpstr>Times New Roman</vt:lpstr>
      <vt:lpstr>Wingdings 2</vt:lpstr>
      <vt:lpstr>Wingdings</vt:lpstr>
      <vt:lpstr>Calibri</vt:lpstr>
      <vt:lpstr>Arial Black</vt:lpstr>
      <vt:lpstr>Traditional Arabic</vt:lpstr>
      <vt:lpstr>Constantia</vt:lpstr>
      <vt:lpstr>Lucida Grande</vt:lpstr>
      <vt:lpstr>Symbol</vt:lpstr>
      <vt:lpstr>Civic</vt:lpstr>
      <vt:lpstr>Schizophrenia  </vt:lpstr>
      <vt:lpstr>Case of Mr.Schi </vt:lpstr>
      <vt:lpstr>Case of Mr.Schi </vt:lpstr>
      <vt:lpstr>Both has schizophrenia</vt:lpstr>
      <vt:lpstr>Schizophrenia </vt:lpstr>
      <vt:lpstr>Etiology</vt:lpstr>
      <vt:lpstr>2- Neurobiology</vt:lpstr>
      <vt:lpstr>الشريحة 8</vt:lpstr>
      <vt:lpstr>c- Neuropathology;</vt:lpstr>
      <vt:lpstr>الشريحة 10</vt:lpstr>
      <vt:lpstr>الشريحة 11</vt:lpstr>
      <vt:lpstr>الشريحة 12</vt:lpstr>
      <vt:lpstr>3- Genetic Factors</vt:lpstr>
      <vt:lpstr>الشريحة 14</vt:lpstr>
      <vt:lpstr>Schizophrenia: genes plus stressors </vt:lpstr>
      <vt:lpstr>4- Psychosocial Factors:</vt:lpstr>
      <vt:lpstr>Weight of different RF: Family history comes first</vt:lpstr>
      <vt:lpstr>Diagnosis </vt:lpstr>
      <vt:lpstr>الشريحة 19</vt:lpstr>
      <vt:lpstr>Clinical Features</vt:lpstr>
      <vt:lpstr>الشريحة 21</vt:lpstr>
      <vt:lpstr>Cognitive deficits in schizophrenia</vt:lpstr>
      <vt:lpstr>Mental status examination</vt:lpstr>
      <vt:lpstr>Course </vt:lpstr>
      <vt:lpstr>الشريحة 25</vt:lpstr>
      <vt:lpstr>Prognosis</vt:lpstr>
      <vt:lpstr>Differential Diagnosis</vt:lpstr>
      <vt:lpstr>Criteria of other Psychotic Disorders</vt:lpstr>
      <vt:lpstr>Treatment</vt:lpstr>
      <vt:lpstr>Biological therapies</vt:lpstr>
      <vt:lpstr>الشريحة 31</vt:lpstr>
      <vt:lpstr>Side effects of antipsychotics</vt:lpstr>
      <vt:lpstr> </vt:lpstr>
      <vt:lpstr>Psychosocial therapies </vt:lpstr>
      <vt:lpstr>الشريحة 35</vt:lpstr>
    </vt:vector>
  </TitlesOfParts>
  <Company>BEST FORUM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Schizophrenia &amp; Other Psychotic Disorders</dc:title>
  <dc:creator>www.arabswell.com</dc:creator>
  <cp:lastModifiedBy>N.A.S</cp:lastModifiedBy>
  <cp:revision>37</cp:revision>
  <dcterms:created xsi:type="dcterms:W3CDTF">2008-07-14T10:23:52Z</dcterms:created>
  <dcterms:modified xsi:type="dcterms:W3CDTF">2013-10-21T19:53:39Z</dcterms:modified>
</cp:coreProperties>
</file>