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2"/>
  </p:notesMasterIdLst>
  <p:sldIdLst>
    <p:sldId id="315" r:id="rId2"/>
    <p:sldId id="276" r:id="rId3"/>
    <p:sldId id="269" r:id="rId4"/>
    <p:sldId id="271" r:id="rId5"/>
    <p:sldId id="289" r:id="rId6"/>
    <p:sldId id="325" r:id="rId7"/>
    <p:sldId id="326" r:id="rId8"/>
    <p:sldId id="327" r:id="rId9"/>
    <p:sldId id="344" r:id="rId10"/>
    <p:sldId id="345" r:id="rId11"/>
    <p:sldId id="349" r:id="rId12"/>
    <p:sldId id="350" r:id="rId13"/>
    <p:sldId id="336" r:id="rId14"/>
    <p:sldId id="337" r:id="rId15"/>
    <p:sldId id="328" r:id="rId16"/>
    <p:sldId id="329" r:id="rId17"/>
    <p:sldId id="338" r:id="rId18"/>
    <p:sldId id="330" r:id="rId19"/>
    <p:sldId id="331" r:id="rId20"/>
    <p:sldId id="332" r:id="rId21"/>
    <p:sldId id="343" r:id="rId22"/>
    <p:sldId id="333" r:id="rId23"/>
    <p:sldId id="339" r:id="rId24"/>
    <p:sldId id="334" r:id="rId25"/>
    <p:sldId id="351" r:id="rId26"/>
    <p:sldId id="335" r:id="rId27"/>
    <p:sldId id="340" r:id="rId28"/>
    <p:sldId id="341" r:id="rId29"/>
    <p:sldId id="342" r:id="rId30"/>
    <p:sldId id="31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BC0000"/>
    <a:srgbClr val="0000CC"/>
    <a:srgbClr val="660033"/>
    <a:srgbClr val="FFFF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D329954-9BD3-46EF-B803-923BE968E51F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8FCDF94-5BB9-4261-A0BB-C050A1F09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7E7BA6-601E-4DEA-B6A8-8BCAC304F5E3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Key- We must breakdown these very large oligosaccharides into monosaccharides in order to absorb them.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Alpha amylase. – Cannot attack a1-4 linkase close to 1-6 branch points.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DD24-46BC-4B5B-B01F-1F05CBC4359E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A210D74-6B15-4857-89A0-DF7CCD11C5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709AE-3404-46DC-BABC-3736B157FC5D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2105-7216-4053-9165-C60353CDD6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8161-34C8-4AD1-8111-DE7099F42276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2E70-5ACA-4E23-A960-86C90964C5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3635-C0FA-43EF-973F-9BEB32AC6867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02D08-5E83-48A9-A07C-D3192ABDF8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1899D-5356-4D1D-B8F6-55AC6FCF564F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3DE18D3-607A-4AD8-BEF4-13A4A54166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F5B5-98DB-4D87-B02C-BF71715FDC68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60EE-4F3C-40CE-818E-9528C2B45F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8ABC-7477-4D2B-8A1F-191E754C5F11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D7C8-E9AD-4CFA-B131-B991024810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7984-ABF8-416C-AA44-C9C5D1CD2383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4A1A9-8FCE-4A69-AFDC-24E468B46C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25F60-1951-4F86-8440-1D1898EBFAA9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1640-D161-4F82-8093-097EDA0F36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10F5-4CC8-424C-9DBC-3F1F8E092212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ADB3-D35C-45AF-9359-E8062A810E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86AF-6639-4C0A-9E41-26F20125ACBA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3B557-1400-4EA3-8531-6443E2EF57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C22FD1-7418-4D2A-A2D2-5550408FD991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D66581CC-6378-485F-B383-1CA5989188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41" r:id="rId2"/>
    <p:sldLayoutId id="2147484050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51" r:id="rId9"/>
    <p:sldLayoutId id="2147484047" r:id="rId10"/>
    <p:sldLayoutId id="21474840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schoolworkhelper.net/wp-content/uploads/2010/11/Peptide.gi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6661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03188"/>
            <a:ext cx="8229600" cy="1143001"/>
          </a:xfrm>
        </p:spPr>
        <p:txBody>
          <a:bodyPr/>
          <a:lstStyle/>
          <a:p>
            <a:r>
              <a:rPr lang="en-US" smtClean="0"/>
              <a:t>Digestion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7150" y="1200150"/>
            <a:ext cx="9525000" cy="762000"/>
          </a:xfrm>
        </p:spPr>
        <p:txBody>
          <a:bodyPr/>
          <a:lstStyle/>
          <a:p>
            <a:r>
              <a:rPr lang="en-US" smtClean="0"/>
              <a:t>Pre-stomach – Salivary amylase : </a:t>
            </a:r>
            <a:r>
              <a:rPr lang="en-US" smtClean="0">
                <a:latin typeface="Symbol" pitchFamily="18" charset="2"/>
              </a:rPr>
              <a:t>a</a:t>
            </a:r>
            <a:r>
              <a:rPr lang="en-US" smtClean="0"/>
              <a:t> 1-4 endoglycosidase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573213" y="4127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865313" y="43227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135188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438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292225" y="393382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2743200" y="4800600"/>
            <a:ext cx="304800" cy="304800"/>
          </a:xfrm>
          <a:prstGeom prst="ellipse">
            <a:avLst/>
          </a:prstGeom>
          <a:solidFill>
            <a:srgbClr val="BC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0480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3528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28600" y="4953000"/>
            <a:ext cx="138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Symbol" pitchFamily="18" charset="2"/>
              </a:rPr>
              <a:t>a</a:t>
            </a:r>
            <a:r>
              <a:rPr lang="en-US" sz="2400" b="1"/>
              <a:t> 1-4 link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1295400" y="4419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3635375" y="52974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399" name="Oval 16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0" name="Oval 17"/>
          <p:cNvSpPr>
            <a:spLocks noChangeArrowheads="1"/>
          </p:cNvSpPr>
          <p:nvPr/>
        </p:nvSpPr>
        <p:spPr bwMode="auto">
          <a:xfrm>
            <a:off x="27432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1" name="Oval 18"/>
          <p:cNvSpPr>
            <a:spLocks noChangeArrowheads="1"/>
          </p:cNvSpPr>
          <p:nvPr/>
        </p:nvSpPr>
        <p:spPr bwMode="auto">
          <a:xfrm>
            <a:off x="2667000" y="4419600"/>
            <a:ext cx="304800" cy="304800"/>
          </a:xfrm>
          <a:prstGeom prst="ellipse">
            <a:avLst/>
          </a:prstGeom>
          <a:solidFill>
            <a:srgbClr val="BC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3335338" y="4343400"/>
            <a:ext cx="138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Symbol" pitchFamily="18" charset="2"/>
              </a:rPr>
              <a:t>a</a:t>
            </a:r>
            <a:r>
              <a:rPr lang="en-US" sz="2400" b="1"/>
              <a:t> 1-6 link</a:t>
            </a:r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 flipH="1">
            <a:off x="2971800" y="4648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Oval 21"/>
          <p:cNvSpPr>
            <a:spLocks noChangeArrowheads="1"/>
          </p:cNvSpPr>
          <p:nvPr/>
        </p:nvSpPr>
        <p:spPr bwMode="auto">
          <a:xfrm>
            <a:off x="30480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5" name="Oval 22"/>
          <p:cNvSpPr>
            <a:spLocks noChangeArrowheads="1"/>
          </p:cNvSpPr>
          <p:nvPr/>
        </p:nvSpPr>
        <p:spPr bwMode="auto">
          <a:xfrm>
            <a:off x="2971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6" name="Oval 23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7" name="Oval 24"/>
          <p:cNvSpPr>
            <a:spLocks noChangeArrowheads="1"/>
          </p:cNvSpPr>
          <p:nvPr/>
        </p:nvSpPr>
        <p:spPr bwMode="auto">
          <a:xfrm>
            <a:off x="35052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8" name="Oval 25"/>
          <p:cNvSpPr>
            <a:spLocks noChangeArrowheads="1"/>
          </p:cNvSpPr>
          <p:nvPr/>
        </p:nvSpPr>
        <p:spPr bwMode="auto">
          <a:xfrm>
            <a:off x="3276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09" name="Oval 26"/>
          <p:cNvSpPr>
            <a:spLocks noChangeArrowheads="1"/>
          </p:cNvSpPr>
          <p:nvPr/>
        </p:nvSpPr>
        <p:spPr bwMode="auto">
          <a:xfrm>
            <a:off x="3810000" y="3276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0" name="Line 27"/>
          <p:cNvSpPr>
            <a:spLocks noChangeShapeType="1"/>
          </p:cNvSpPr>
          <p:nvPr/>
        </p:nvSpPr>
        <p:spPr bwMode="auto">
          <a:xfrm>
            <a:off x="4419600" y="4267200"/>
            <a:ext cx="1143000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Oval 28"/>
          <p:cNvSpPr>
            <a:spLocks noChangeArrowheads="1"/>
          </p:cNvSpPr>
          <p:nvPr/>
        </p:nvSpPr>
        <p:spPr bwMode="auto">
          <a:xfrm>
            <a:off x="5867400" y="3314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2" name="Oval 29"/>
          <p:cNvSpPr>
            <a:spLocks noChangeArrowheads="1"/>
          </p:cNvSpPr>
          <p:nvPr/>
        </p:nvSpPr>
        <p:spPr bwMode="auto">
          <a:xfrm>
            <a:off x="6172200" y="33909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3" name="Oval 30"/>
          <p:cNvSpPr>
            <a:spLocks noChangeArrowheads="1"/>
          </p:cNvSpPr>
          <p:nvPr/>
        </p:nvSpPr>
        <p:spPr bwMode="auto">
          <a:xfrm>
            <a:off x="6477000" y="3467100"/>
            <a:ext cx="304800" cy="304800"/>
          </a:xfrm>
          <a:prstGeom prst="ellipse">
            <a:avLst/>
          </a:prstGeom>
          <a:solidFill>
            <a:srgbClr val="B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4" name="Oval 31"/>
          <p:cNvSpPr>
            <a:spLocks noChangeArrowheads="1"/>
          </p:cNvSpPr>
          <p:nvPr/>
        </p:nvSpPr>
        <p:spPr bwMode="auto">
          <a:xfrm>
            <a:off x="6934200" y="2552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5" name="Oval 32"/>
          <p:cNvSpPr>
            <a:spLocks noChangeArrowheads="1"/>
          </p:cNvSpPr>
          <p:nvPr/>
        </p:nvSpPr>
        <p:spPr bwMode="auto">
          <a:xfrm>
            <a:off x="6781800" y="2857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6" name="Oval 33"/>
          <p:cNvSpPr>
            <a:spLocks noChangeArrowheads="1"/>
          </p:cNvSpPr>
          <p:nvPr/>
        </p:nvSpPr>
        <p:spPr bwMode="auto">
          <a:xfrm>
            <a:off x="6629400" y="3162300"/>
            <a:ext cx="304800" cy="304800"/>
          </a:xfrm>
          <a:prstGeom prst="ellipse">
            <a:avLst/>
          </a:prstGeom>
          <a:solidFill>
            <a:srgbClr val="B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7" name="Oval 34"/>
          <p:cNvSpPr>
            <a:spLocks noChangeArrowheads="1"/>
          </p:cNvSpPr>
          <p:nvPr/>
        </p:nvSpPr>
        <p:spPr bwMode="auto">
          <a:xfrm>
            <a:off x="61722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8" name="Oval 35"/>
          <p:cNvSpPr>
            <a:spLocks noChangeArrowheads="1"/>
          </p:cNvSpPr>
          <p:nvPr/>
        </p:nvSpPr>
        <p:spPr bwMode="auto">
          <a:xfrm>
            <a:off x="6477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19" name="Oval 37"/>
          <p:cNvSpPr>
            <a:spLocks noChangeArrowheads="1"/>
          </p:cNvSpPr>
          <p:nvPr/>
        </p:nvSpPr>
        <p:spPr bwMode="auto">
          <a:xfrm>
            <a:off x="6096000" y="520541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20" name="Text Box 39"/>
          <p:cNvSpPr txBox="1">
            <a:spLocks noChangeArrowheads="1"/>
          </p:cNvSpPr>
          <p:nvPr/>
        </p:nvSpPr>
        <p:spPr bwMode="auto">
          <a:xfrm>
            <a:off x="5638800" y="5530850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maltose</a:t>
            </a:r>
          </a:p>
        </p:txBody>
      </p:sp>
      <p:sp>
        <p:nvSpPr>
          <p:cNvPr id="16421" name="Oval 40"/>
          <p:cNvSpPr>
            <a:spLocks noChangeArrowheads="1"/>
          </p:cNvSpPr>
          <p:nvPr/>
        </p:nvSpPr>
        <p:spPr bwMode="auto">
          <a:xfrm>
            <a:off x="6781800" y="3619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22" name="Oval 42"/>
          <p:cNvSpPr>
            <a:spLocks noChangeArrowheads="1"/>
          </p:cNvSpPr>
          <p:nvPr/>
        </p:nvSpPr>
        <p:spPr bwMode="auto">
          <a:xfrm>
            <a:off x="7848600" y="5943600"/>
            <a:ext cx="304800" cy="304800"/>
          </a:xfrm>
          <a:prstGeom prst="ellipse">
            <a:avLst/>
          </a:prstGeom>
          <a:solidFill>
            <a:srgbClr val="B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23" name="Oval 43"/>
          <p:cNvSpPr>
            <a:spLocks noChangeArrowheads="1"/>
          </p:cNvSpPr>
          <p:nvPr/>
        </p:nvSpPr>
        <p:spPr bwMode="auto">
          <a:xfrm>
            <a:off x="7823200" y="5638800"/>
            <a:ext cx="304800" cy="304800"/>
          </a:xfrm>
          <a:prstGeom prst="ellipse">
            <a:avLst/>
          </a:prstGeom>
          <a:solidFill>
            <a:srgbClr val="B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24" name="Text Box 44"/>
          <p:cNvSpPr txBox="1">
            <a:spLocks noChangeArrowheads="1"/>
          </p:cNvSpPr>
          <p:nvPr/>
        </p:nvSpPr>
        <p:spPr bwMode="auto">
          <a:xfrm>
            <a:off x="7391400" y="61722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isomaltose</a:t>
            </a:r>
          </a:p>
        </p:txBody>
      </p:sp>
      <p:sp>
        <p:nvSpPr>
          <p:cNvPr id="16425" name="Text Box 45"/>
          <p:cNvSpPr txBox="1">
            <a:spLocks noChangeArrowheads="1"/>
          </p:cNvSpPr>
          <p:nvPr/>
        </p:nvSpPr>
        <p:spPr bwMode="auto">
          <a:xfrm>
            <a:off x="4267200" y="3733800"/>
            <a:ext cx="160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33"/>
                </a:solidFill>
              </a:rPr>
              <a:t>amylase</a:t>
            </a:r>
          </a:p>
        </p:txBody>
      </p:sp>
      <p:sp>
        <p:nvSpPr>
          <p:cNvPr id="16426" name="Text Box 46"/>
          <p:cNvSpPr txBox="1">
            <a:spLocks noChangeArrowheads="1"/>
          </p:cNvSpPr>
          <p:nvPr/>
        </p:nvSpPr>
        <p:spPr bwMode="auto">
          <a:xfrm>
            <a:off x="7023100" y="4541838"/>
            <a:ext cx="163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maltotriose</a:t>
            </a:r>
          </a:p>
        </p:txBody>
      </p:sp>
      <p:sp>
        <p:nvSpPr>
          <p:cNvPr id="16427" name="Oval 47" descr="5%"/>
          <p:cNvSpPr>
            <a:spLocks noChangeArrowheads="1"/>
          </p:cNvSpPr>
          <p:nvPr/>
        </p:nvSpPr>
        <p:spPr bwMode="auto">
          <a:xfrm>
            <a:off x="3924300" y="5483225"/>
            <a:ext cx="304800" cy="304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28" name="Oval 48" descr="5%"/>
          <p:cNvSpPr>
            <a:spLocks noChangeArrowheads="1"/>
          </p:cNvSpPr>
          <p:nvPr/>
        </p:nvSpPr>
        <p:spPr bwMode="auto">
          <a:xfrm>
            <a:off x="7086600" y="3721100"/>
            <a:ext cx="304800" cy="304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29" name="Oval 49" descr="5%"/>
          <p:cNvSpPr>
            <a:spLocks noChangeArrowheads="1"/>
          </p:cNvSpPr>
          <p:nvPr/>
        </p:nvSpPr>
        <p:spPr bwMode="auto">
          <a:xfrm>
            <a:off x="6769100" y="4406900"/>
            <a:ext cx="304800" cy="304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30" name="Oval 50" descr="5%"/>
          <p:cNvSpPr>
            <a:spLocks noChangeArrowheads="1"/>
          </p:cNvSpPr>
          <p:nvPr/>
        </p:nvSpPr>
        <p:spPr bwMode="auto">
          <a:xfrm>
            <a:off x="6413500" y="5192713"/>
            <a:ext cx="304800" cy="3048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6431" name="Text Box 51"/>
          <p:cNvSpPr txBox="1">
            <a:spLocks noChangeArrowheads="1"/>
          </p:cNvSpPr>
          <p:nvPr/>
        </p:nvSpPr>
        <p:spPr bwMode="auto">
          <a:xfrm>
            <a:off x="6858000" y="3248025"/>
            <a:ext cx="2201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Limit dextrins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Hydrolysis of α(1,4) Glycosidic Bonds</a:t>
            </a:r>
          </a:p>
        </p:txBody>
      </p:sp>
      <p:pic>
        <p:nvPicPr>
          <p:cNvPr id="17411" name="Content Placeholder 4" descr="07_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807" t="2785" r="11147" b="19096"/>
          <a:stretch>
            <a:fillRect/>
          </a:stretch>
        </p:blipFill>
        <p:spPr>
          <a:xfrm>
            <a:off x="1752600" y="1981200"/>
            <a:ext cx="5894388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2895600" cy="190500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Effect of </a:t>
            </a:r>
            <a:b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-Amylase on Glycogen</a:t>
            </a:r>
          </a:p>
        </p:txBody>
      </p:sp>
      <p:pic>
        <p:nvPicPr>
          <p:cNvPr id="18435" name="Content Placeholder 5" descr="07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051" t="2785" r="27544" b="13889"/>
          <a:stretch>
            <a:fillRect/>
          </a:stretch>
        </p:blipFill>
        <p:spPr>
          <a:xfrm>
            <a:off x="4799013" y="990600"/>
            <a:ext cx="4344987" cy="5715000"/>
          </a:xfrm>
        </p:spPr>
      </p:pic>
      <p:sp>
        <p:nvSpPr>
          <p:cNvPr id="7" name="Rectangle 6"/>
          <p:cNvSpPr/>
          <p:nvPr/>
        </p:nvSpPr>
        <p:spPr>
          <a:xfrm>
            <a:off x="93663" y="2743200"/>
            <a:ext cx="5257800" cy="3754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Hydrolysis of: </a:t>
            </a:r>
          </a:p>
          <a:p>
            <a:pPr>
              <a:spcAft>
                <a:spcPts val="30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α(1,4)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bonds</a:t>
            </a:r>
          </a:p>
          <a:p>
            <a:pPr marL="236538" indent="-236538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Products: </a:t>
            </a:r>
          </a:p>
          <a:p>
            <a:pPr marL="236538" indent="-236538">
              <a:spcAft>
                <a:spcPts val="18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Mixture of short oligosaccharides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(both branched &amp;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36538" indent="-236538">
              <a:spcAft>
                <a:spcPts val="6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Disaccharides: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Maltose and 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isomaltose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104775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Salivary α-Amylase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038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Its digestive action on the polysaccharides is of little significance because of the short time during which the enzyme can act on the food in the mouth </a:t>
            </a:r>
          </a:p>
          <a:p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Salivary amylase is inactivated by the acidity of stomach (The enzyme is inactivated at pH 4.0 or less)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7388225" y="16764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Salivary α-Amylase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534400" cy="4495800"/>
          </a:xfrm>
        </p:spPr>
        <p:txBody>
          <a:bodyPr/>
          <a:lstStyle/>
          <a:p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Salivary α-amylase does not hydrolyze:</a:t>
            </a:r>
          </a:p>
          <a:p>
            <a:pPr>
              <a:buFont typeface="Wingdings 2" pitchFamily="18" charset="2"/>
              <a:buNone/>
            </a:pPr>
            <a:r>
              <a:rPr lang="en-US" sz="3200" smtClean="0"/>
              <a:t>		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α(1,6) glycosidic bonds</a:t>
            </a:r>
          </a:p>
          <a:p>
            <a:pPr>
              <a:buFont typeface="Wingdings 2" pitchFamily="18" charset="2"/>
              <a:buNone/>
            </a:pPr>
            <a:r>
              <a:rPr lang="en-US" sz="3200" smtClean="0"/>
              <a:t>	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(The branch points of starch and glycogen) </a:t>
            </a:r>
          </a:p>
          <a:p>
            <a:pPr>
              <a:buFont typeface="Wingdings 2" pitchFamily="18" charset="2"/>
              <a:buNone/>
            </a:pPr>
            <a:endParaRPr lang="en-US" sz="3200" smtClean="0"/>
          </a:p>
          <a:p>
            <a:pPr>
              <a:buSzPct val="100000"/>
              <a:buFont typeface="Arial" charset="0"/>
              <a:buChar char="•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Salivary α-amylase cannot act on: </a:t>
            </a:r>
          </a:p>
          <a:p>
            <a:pPr>
              <a:buFont typeface="Wingdings 2" pitchFamily="18" charset="2"/>
              <a:buNone/>
            </a:pPr>
            <a:r>
              <a:rPr lang="en-US" sz="3200" smtClean="0"/>
              <a:t>		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β(1,4) glycosidic bonds of cellulose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 Salivary α-amylase does not hydrolyze    	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disaccharides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626225" y="161925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CONT’D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895350"/>
            <a:ext cx="84582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Digestion of Carbohydrates in the Mouth</a:t>
            </a:r>
          </a:p>
        </p:txBody>
      </p:sp>
      <p:pic>
        <p:nvPicPr>
          <p:cNvPr id="21507" name="Content Placeholder 5" descr="07_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0805" r="18559" b="63841"/>
          <a:stretch>
            <a:fillRect/>
          </a:stretch>
        </p:blipFill>
        <p:spPr>
          <a:xfrm>
            <a:off x="1295400" y="2362200"/>
            <a:ext cx="6875463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104775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Lingual Lipase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038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Secreted by the dorsal surface of the tongue (Ebner’s glands) </a:t>
            </a:r>
          </a:p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Acts in the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for the digestion of TAG</a:t>
            </a:r>
          </a:p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Produces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fatty acids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monoacylglycerols</a:t>
            </a:r>
          </a:p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Its role is of little significance in adult humans 				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104775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Role of Stomach in Digestion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153400" cy="36576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No further digestion of carbohydrates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Lipid digestion begins by lingual and gastric lipases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Protein digestion begins by pepsin and rennin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3350" y="3276600"/>
            <a:ext cx="8839200" cy="3124200"/>
          </a:xfrm>
        </p:spPr>
        <p:txBody>
          <a:bodyPr/>
          <a:lstStyle/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                                             </a:t>
            </a:r>
          </a:p>
          <a:p>
            <a:pPr marR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en-US" sz="4000" b="1" dirty="0" smtClean="0">
                <a:solidFill>
                  <a:srgbClr val="BC0000"/>
                </a:solidFill>
                <a:latin typeface="Impact" pitchFamily="34" charset="0"/>
                <a:cs typeface="Arial" charset="0"/>
              </a:rPr>
              <a:t>By</a:t>
            </a:r>
          </a:p>
          <a:p>
            <a:pPr marR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</a:t>
            </a:r>
          </a:p>
          <a:p>
            <a:pPr marR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en-US" sz="3200" b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Rana</a:t>
            </a:r>
            <a:r>
              <a:rPr lang="en-US" sz="32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Hasanato</a:t>
            </a:r>
            <a:r>
              <a:rPr lang="en-US" sz="32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, </a:t>
            </a:r>
            <a:r>
              <a:rPr lang="en-US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MD, </a:t>
            </a:r>
            <a:r>
              <a:rPr lang="en-US" sz="3200" b="1" i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ksfcc</a:t>
            </a:r>
            <a:endParaRPr lang="en-US" sz="3200" b="1" i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marR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</a:t>
            </a:r>
            <a:endParaRPr lang="en-US" sz="2800" b="1" dirty="0" smtClean="0">
              <a:solidFill>
                <a:srgbClr val="BC0000"/>
              </a:solidFill>
              <a:latin typeface="Arial" charset="0"/>
              <a:cs typeface="Arial" charset="0"/>
            </a:endParaRPr>
          </a:p>
          <a:p>
            <a:pPr marR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800" b="1" dirty="0" smtClean="0">
                <a:solidFill>
                  <a:srgbClr val="BC0000"/>
                </a:solidFill>
                <a:latin typeface="Arial" charset="0"/>
                <a:cs typeface="Arial" charset="0"/>
              </a:rPr>
              <a:t>Clinical </a:t>
            </a:r>
            <a:r>
              <a:rPr lang="en-US" sz="2800" b="1" dirty="0" smtClean="0">
                <a:solidFill>
                  <a:srgbClr val="BC0000"/>
                </a:solidFill>
                <a:latin typeface="Arial" charset="0"/>
                <a:cs typeface="Arial" charset="0"/>
              </a:rPr>
              <a:t>Biochemistry Unit, Path. Dept.</a:t>
            </a:r>
          </a:p>
          <a:p>
            <a:pPr marR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800" b="1" dirty="0" smtClean="0">
                <a:solidFill>
                  <a:srgbClr val="BC0000"/>
                </a:solidFill>
                <a:latin typeface="Arial" charset="0"/>
                <a:cs typeface="Arial" charset="0"/>
              </a:rPr>
              <a:t>College of Medicine, King Saud University</a:t>
            </a:r>
            <a:r>
              <a:rPr lang="en-US" sz="22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77863" y="1385888"/>
            <a:ext cx="79200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BC0000"/>
                </a:solidFill>
                <a:latin typeface="Impact" pitchFamily="34" charset="0"/>
              </a:rPr>
              <a:t>Role of Salivary Glands and Stomach </a:t>
            </a:r>
          </a:p>
          <a:p>
            <a:pPr algn="ctr"/>
            <a:r>
              <a:rPr lang="en-US" sz="4000" b="1">
                <a:solidFill>
                  <a:srgbClr val="BC0000"/>
                </a:solidFill>
                <a:latin typeface="Impact" pitchFamily="34" charset="0"/>
              </a:rPr>
              <a:t>in Digestion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99060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Lingual and Gastric Lipases</a:t>
            </a:r>
            <a:b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(Acid-Stable Lipases)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876800"/>
          </a:xfrm>
        </p:spPr>
        <p:txBody>
          <a:bodyPr/>
          <a:lstStyle/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Substrate: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molecules, containing medium- and short-chain fatty acids; such as found in milk fat </a:t>
            </a:r>
          </a:p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end products are: </a:t>
            </a:r>
          </a:p>
          <a:p>
            <a:pPr>
              <a:buFont typeface="Wingdings 2" pitchFamily="18" charset="2"/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2-monoacylglycerols and fatty acids</a:t>
            </a:r>
          </a:p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The role of both lipases in lipid digestion is of little significance in adult human</a:t>
            </a:r>
          </a:p>
          <a:p>
            <a:pPr algn="just">
              <a:buFont typeface="Wingdings 2" pitchFamily="18" charset="2"/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(The lipids in the stomach is not yet emulsified. Emulsification occurs in duodenum)</a:t>
            </a:r>
            <a:endParaRPr lang="en-US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Lingual and Gastric Lipases</a:t>
            </a:r>
          </a:p>
        </p:txBody>
      </p:sp>
      <p:pic>
        <p:nvPicPr>
          <p:cNvPr id="25603" name="Content Placeholder 4" descr="15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5981" t="58336" r="7127" b="15623"/>
          <a:stretch>
            <a:fillRect/>
          </a:stretch>
        </p:blipFill>
        <p:spPr>
          <a:xfrm>
            <a:off x="838200" y="1828800"/>
            <a:ext cx="7823200" cy="3352800"/>
          </a:xfrm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4176713" y="3325813"/>
            <a:ext cx="1323975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Lipase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1295400" y="5334000"/>
            <a:ext cx="7262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Target substrate for </a:t>
            </a:r>
            <a:r>
              <a:rPr lang="en-US" b="1">
                <a:solidFill>
                  <a:srgbClr val="C00000"/>
                </a:solidFill>
              </a:rPr>
              <a:t>acid-stable lipases </a:t>
            </a:r>
            <a:r>
              <a:rPr lang="en-US" b="1">
                <a:solidFill>
                  <a:srgbClr val="0000CC"/>
                </a:solidFill>
              </a:rPr>
              <a:t>is TAG containing: </a:t>
            </a:r>
          </a:p>
          <a:p>
            <a:endParaRPr lang="en-US" b="1"/>
          </a:p>
          <a:p>
            <a:endParaRPr lang="en-US" b="1"/>
          </a:p>
          <a:p>
            <a:r>
              <a:rPr lang="en-US" b="1"/>
              <a:t>R1 – C – O and R3 – C – O  as </a:t>
            </a:r>
            <a:r>
              <a:rPr lang="en-US" b="1">
                <a:solidFill>
                  <a:srgbClr val="C00000"/>
                </a:solidFill>
              </a:rPr>
              <a:t>short- or medium-chain fatty acids </a:t>
            </a:r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 rot="-5400000">
            <a:off x="1727994" y="5872957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–  </a:t>
            </a:r>
          </a:p>
        </p:txBody>
      </p:sp>
      <p:sp>
        <p:nvSpPr>
          <p:cNvPr id="25607" name="TextBox 8"/>
          <p:cNvSpPr txBox="1">
            <a:spLocks noChangeArrowheads="1"/>
          </p:cNvSpPr>
          <p:nvPr/>
        </p:nvSpPr>
        <p:spPr bwMode="auto">
          <a:xfrm rot="-5400000">
            <a:off x="1808956" y="5901532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– </a:t>
            </a:r>
          </a:p>
        </p:txBody>
      </p:sp>
      <p:sp>
        <p:nvSpPr>
          <p:cNvPr id="25608" name="TextBox 9"/>
          <p:cNvSpPr txBox="1">
            <a:spLocks noChangeArrowheads="1"/>
          </p:cNvSpPr>
          <p:nvPr/>
        </p:nvSpPr>
        <p:spPr bwMode="auto">
          <a:xfrm>
            <a:off x="1830388" y="5730875"/>
            <a:ext cx="363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 rot="-5400000">
            <a:off x="3452019" y="5901532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– </a:t>
            </a:r>
          </a:p>
        </p:txBody>
      </p:sp>
      <p:sp>
        <p:nvSpPr>
          <p:cNvPr id="25610" name="TextBox 11"/>
          <p:cNvSpPr txBox="1">
            <a:spLocks noChangeArrowheads="1"/>
          </p:cNvSpPr>
          <p:nvPr/>
        </p:nvSpPr>
        <p:spPr bwMode="auto">
          <a:xfrm rot="-5400000">
            <a:off x="3409950" y="590550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– </a:t>
            </a:r>
          </a:p>
        </p:txBody>
      </p:sp>
      <p:sp>
        <p:nvSpPr>
          <p:cNvPr id="25611" name="TextBox 12"/>
          <p:cNvSpPr txBox="1">
            <a:spLocks noChangeArrowheads="1"/>
          </p:cNvSpPr>
          <p:nvPr/>
        </p:nvSpPr>
        <p:spPr bwMode="auto">
          <a:xfrm>
            <a:off x="3476625" y="5715000"/>
            <a:ext cx="363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7540625" y="1287463"/>
            <a:ext cx="1069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CONT’D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Lingual and Gastric Lipases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733800"/>
          </a:xfrm>
        </p:spPr>
        <p:txBody>
          <a:bodyPr/>
          <a:lstStyle/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They are important in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neonates and infants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for the digestion of TAG of milk</a:t>
            </a:r>
          </a:p>
          <a:p>
            <a:pPr algn="just">
              <a:buFont typeface="Wingdings 2" pitchFamily="18" charset="2"/>
              <a:buNone/>
            </a:pP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They are also important in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patients with pancreatic insufficiency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where there is absence of pancreatic lipase</a:t>
            </a: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7540625" y="15240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CONT’D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Digestion of Lipids in Stomach</a:t>
            </a:r>
          </a:p>
        </p:txBody>
      </p:sp>
      <p:pic>
        <p:nvPicPr>
          <p:cNvPr id="27651" name="Content Placeholder 4" descr="15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807" t="1422" r="58038" b="60887"/>
          <a:stretch>
            <a:fillRect/>
          </a:stretch>
        </p:blipFill>
        <p:spPr>
          <a:xfrm>
            <a:off x="5060950" y="1981200"/>
            <a:ext cx="3930650" cy="4038600"/>
          </a:xfrm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76200" y="2514600"/>
            <a:ext cx="5089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In adults, </a:t>
            </a:r>
            <a:r>
              <a:rPr lang="en-US" sz="2400" b="1">
                <a:solidFill>
                  <a:srgbClr val="0000CC"/>
                </a:solidFill>
              </a:rPr>
              <a:t>no significant effects </a:t>
            </a:r>
          </a:p>
          <a:p>
            <a:r>
              <a:rPr lang="en-US" sz="2400" b="1">
                <a:solidFill>
                  <a:srgbClr val="0000CC"/>
                </a:solidFill>
              </a:rPr>
              <a:t>because of lack of </a:t>
            </a:r>
            <a:r>
              <a:rPr lang="en-US" sz="2400" b="1">
                <a:solidFill>
                  <a:srgbClr val="C00000"/>
                </a:solidFill>
              </a:rPr>
              <a:t>emulsification </a:t>
            </a:r>
          </a:p>
          <a:p>
            <a:r>
              <a:rPr lang="en-US" sz="2400" b="1">
                <a:solidFill>
                  <a:srgbClr val="0000CC"/>
                </a:solidFill>
              </a:rPr>
              <a:t>that occurs in duodenum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76200" y="4221163"/>
            <a:ext cx="40544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In neonates and infants, </a:t>
            </a:r>
          </a:p>
          <a:p>
            <a:r>
              <a:rPr lang="en-US" sz="2400" b="1">
                <a:solidFill>
                  <a:srgbClr val="0000CC"/>
                </a:solidFill>
              </a:rPr>
              <a:t>digestion of milk TAG and </a:t>
            </a:r>
          </a:p>
          <a:p>
            <a:r>
              <a:rPr lang="en-US" sz="2400" b="1">
                <a:solidFill>
                  <a:srgbClr val="0000CC"/>
                </a:solidFill>
              </a:rPr>
              <a:t>production of short- and </a:t>
            </a:r>
          </a:p>
          <a:p>
            <a:r>
              <a:rPr lang="en-US" sz="2400" b="1">
                <a:solidFill>
                  <a:srgbClr val="0000CC"/>
                </a:solidFill>
              </a:rPr>
              <a:t>medium-chain fatty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Pepsin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153400" cy="4572000"/>
          </a:xfrm>
        </p:spPr>
        <p:txBody>
          <a:bodyPr/>
          <a:lstStyle/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Secreted by chief cells of stomach as inactive proenzyme, pepsinogen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Activated by HCl and autocatalytically by pepsin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Acid-stable, endopeptidase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Substrate: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denatured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dietary proteins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(by HCl)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End product: Smaller polypeptides</a:t>
            </a:r>
          </a:p>
          <a:p>
            <a:pPr algn="just">
              <a:buFont typeface="Wingdings 2" pitchFamily="18" charset="2"/>
              <a:buNone/>
            </a:pP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Peptide Protein Structures: Primary, Secondary, Tertiary, Quaternary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092" y="1524000"/>
            <a:ext cx="7689908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Rennin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953000"/>
          </a:xfrm>
        </p:spPr>
        <p:txBody>
          <a:bodyPr/>
          <a:lstStyle/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Secreted by chief cells of stomach in neonates and infants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Substrate: Casein of milk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(in the presence of calcium)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End product: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Paracasein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with the formation of milk clot 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Effect: It prevents rapid passage of milk from stomach, allowing more time for action of pepsin on milk proteins</a:t>
            </a:r>
          </a:p>
          <a:p>
            <a:pPr algn="just">
              <a:buFont typeface="Wingdings 2" pitchFamily="18" charset="2"/>
              <a:buNone/>
            </a:pP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81050"/>
          </a:xfrm>
        </p:spPr>
        <p:txBody>
          <a:bodyPr/>
          <a:lstStyle/>
          <a:p>
            <a:pPr algn="ctr"/>
            <a:r>
              <a:rPr lang="en-US" sz="36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Digestion of Dietary Proteins in Stomach</a:t>
            </a:r>
          </a:p>
        </p:txBody>
      </p:sp>
      <p:pic>
        <p:nvPicPr>
          <p:cNvPr id="30723" name="Content Placeholder 4" descr="19_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0805" r="18559" b="67908"/>
          <a:stretch>
            <a:fillRect/>
          </a:stretch>
        </p:blipFill>
        <p:spPr>
          <a:xfrm>
            <a:off x="4648200" y="1935163"/>
            <a:ext cx="4378325" cy="3932237"/>
          </a:xfrm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7566025" y="5187950"/>
            <a:ext cx="119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&amp; Rennin</a:t>
            </a: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228600" y="2233613"/>
            <a:ext cx="431958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HCl: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0000CC"/>
                </a:solidFill>
              </a:rPr>
              <a:t>Denatures proteins</a:t>
            </a:r>
          </a:p>
          <a:p>
            <a:r>
              <a:rPr lang="en-US" sz="2400" b="1">
                <a:solidFill>
                  <a:srgbClr val="0000CC"/>
                </a:solidFill>
              </a:rPr>
              <a:t>	Activates pepsin</a:t>
            </a:r>
          </a:p>
          <a:p>
            <a:endParaRPr lang="en-US" sz="2400" b="1"/>
          </a:p>
          <a:p>
            <a:r>
              <a:rPr lang="en-US" sz="2400" b="1">
                <a:solidFill>
                  <a:srgbClr val="C00000"/>
                </a:solidFill>
              </a:rPr>
              <a:t>Pepsin: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0000CC"/>
                </a:solidFill>
              </a:rPr>
              <a:t>Cleaves proteins into</a:t>
            </a:r>
          </a:p>
          <a:p>
            <a:r>
              <a:rPr lang="en-US" sz="2400" b="1">
                <a:solidFill>
                  <a:srgbClr val="0000CC"/>
                </a:solidFill>
              </a:rPr>
              <a:t>	polypeptides</a:t>
            </a:r>
          </a:p>
          <a:p>
            <a:endParaRPr lang="en-US" sz="2400" b="1"/>
          </a:p>
          <a:p>
            <a:r>
              <a:rPr lang="en-US" sz="2400" b="1">
                <a:solidFill>
                  <a:srgbClr val="C00000"/>
                </a:solidFill>
              </a:rPr>
              <a:t>Rennin: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0000CC"/>
                </a:solidFill>
              </a:rPr>
              <a:t>Formation of milk clot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81050"/>
          </a:xfrm>
        </p:spPr>
        <p:txBody>
          <a:bodyPr/>
          <a:lstStyle/>
          <a:p>
            <a:pPr algn="ctr"/>
            <a:r>
              <a:rPr lang="en-US" sz="36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2054225"/>
            <a:ext cx="87630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98463" indent="-398463" eaLnBrk="0" hangingPunct="0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Digestion involves both mechanical and enzymatic processes </a:t>
            </a:r>
          </a:p>
          <a:p>
            <a:pPr marL="339725" indent="-339725" eaLnBrk="0" hangingPunct="0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Digestion makes dietary foodstuffs readily absorbable by the digestive tract</a:t>
            </a:r>
          </a:p>
          <a:p>
            <a:pPr marL="339725" indent="-339725" eaLnBrk="0" hangingPunct="0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Salivary α-amylase is of limited, but initial effect on digestion of starch and glycogen in the mouth </a:t>
            </a:r>
          </a:p>
          <a:p>
            <a:pPr marL="339725" indent="-339725" eaLnBrk="0" hangingPunct="0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Salivary α-amylase converts starch and glycogen into short, branched oligosaccharides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81050"/>
          </a:xfrm>
        </p:spPr>
        <p:txBody>
          <a:bodyPr/>
          <a:lstStyle/>
          <a:p>
            <a:pPr algn="ctr"/>
            <a:r>
              <a:rPr lang="en-US" sz="36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1589088"/>
            <a:ext cx="86106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Limited digestion of TAG begins in the stomach by </a:t>
            </a:r>
          </a:p>
          <a:p>
            <a:pPr marL="339725" algn="ctr" eaLnBrk="0" hangingPunct="0">
              <a:spcAft>
                <a:spcPts val="600"/>
              </a:spcAft>
              <a:buClr>
                <a:srgbClr val="C00000"/>
              </a:buClr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both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lingual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gastric lipases </a:t>
            </a:r>
          </a:p>
          <a:p>
            <a:pPr marL="339725" eaLnBrk="0" hangingPunct="0">
              <a:spcAft>
                <a:spcPts val="1800"/>
              </a:spcAft>
              <a:buClr>
                <a:srgbClr val="C00000"/>
              </a:buClr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producing 2-monoacylglycerols and fatty acids</a:t>
            </a:r>
          </a:p>
          <a:p>
            <a:pPr eaLnBrk="0" hangingPunct="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Digestion of proteins begins in the stomach by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pepsin</a:t>
            </a:r>
          </a:p>
          <a:p>
            <a:pPr marL="339725" indent="58738" eaLnBrk="0" hangingPunct="0">
              <a:spcAft>
                <a:spcPts val="1800"/>
              </a:spcAft>
              <a:buClr>
                <a:srgbClr val="C00000"/>
              </a:buClr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producing smaller polypeptides </a:t>
            </a:r>
          </a:p>
          <a:p>
            <a:pPr marL="339725" indent="-339725" eaLnBrk="0" hangingPunct="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neonates and infants, digestion of milk occurs in stomach by:</a:t>
            </a:r>
          </a:p>
          <a:p>
            <a:pPr eaLnBrk="0" hangingPunct="0">
              <a:spcAft>
                <a:spcPts val="600"/>
              </a:spcAft>
              <a:buClr>
                <a:srgbClr val="C00000"/>
              </a:buClr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Acid-stable lipases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digestion of milk fat </a:t>
            </a:r>
          </a:p>
          <a:p>
            <a:pPr eaLnBrk="0" hangingPunct="0">
              <a:spcAft>
                <a:spcPts val="1800"/>
              </a:spcAft>
              <a:buClr>
                <a:srgbClr val="C00000"/>
              </a:buClr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Rennin and pepsin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digestion of milk proteins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7315200" y="12954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CONT’D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90033"/>
                </a:solidFill>
                <a:latin typeface="Impact" pitchFamily="34" charset="0"/>
              </a:rPr>
              <a:t>Objectives: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2239963"/>
            <a:ext cx="8686800" cy="385603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</a:rPr>
              <a:t>Understand the principle and importance of digestion of dietary foodstuffs</a:t>
            </a:r>
          </a:p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</a:rPr>
              <a:t>Understand the role of salivary glands in digestion</a:t>
            </a:r>
          </a:p>
          <a:p>
            <a:pPr>
              <a:spcAft>
                <a:spcPts val="1800"/>
              </a:spcAft>
            </a:pPr>
            <a:r>
              <a:rPr lang="en-US" sz="3200" b="1" smtClean="0">
                <a:solidFill>
                  <a:srgbClr val="0000CC"/>
                </a:solidFill>
              </a:rPr>
              <a:t>Understand the role of stomach in digestion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305800" cy="525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4800" b="1" kern="10" dirty="0" smtClean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urier New"/>
                <a:cs typeface="Courier New"/>
              </a:rPr>
              <a:t>Questions?</a:t>
            </a:r>
            <a:endParaRPr lang="en-US" sz="4800" b="1" kern="10" dirty="0">
              <a:ln w="38100">
                <a:solidFill>
                  <a:schemeClr val="accent2"/>
                </a:solidFill>
                <a:round/>
                <a:headEnd/>
                <a:tailEnd/>
              </a:ln>
              <a:solidFill>
                <a:srgbClr val="A5002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90033"/>
                </a:solidFill>
                <a:latin typeface="Impact" pitchFamily="34" charset="0"/>
              </a:rPr>
              <a:t>Background: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2316163"/>
            <a:ext cx="8610600" cy="3856037"/>
          </a:xfrm>
        </p:spPr>
        <p:txBody>
          <a:bodyPr/>
          <a:lstStyle/>
          <a:p>
            <a:pPr algn="just" eaLnBrk="1" hangingPunct="1">
              <a:spcAft>
                <a:spcPts val="12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Most of dietary foodstuffs are ingested in the form that cannot be readily absorbed from the digestive tract </a:t>
            </a:r>
          </a:p>
          <a:p>
            <a:pPr algn="just" eaLnBrk="1" hangingPunct="1">
              <a:spcAft>
                <a:spcPts val="12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Digestion: The breakdown of the naturally occurring foodstuffs into smaller, easily absorbable forms </a:t>
            </a:r>
          </a:p>
          <a:p>
            <a:pPr algn="just" eaLnBrk="1" hangingPunct="1">
              <a:spcAft>
                <a:spcPts val="1200"/>
              </a:spcAft>
              <a:buClr>
                <a:srgbClr val="BC0000"/>
              </a:buClr>
              <a:buFont typeface="Wingdings" pitchFamily="2" charset="2"/>
              <a:buChar char="Ø"/>
            </a:pP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95300" y="1047750"/>
            <a:ext cx="23241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Digestion: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315200" cy="33528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Mechanical effects:</a:t>
            </a:r>
          </a:p>
          <a:p>
            <a:pPr eaLnBrk="1" hangingPunct="1">
              <a:spcAft>
                <a:spcPts val="12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e.g., mastication</a:t>
            </a:r>
          </a:p>
          <a:p>
            <a:pPr eaLnBrk="1" hangingPunct="1">
              <a:spcAft>
                <a:spcPts val="12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Enzymatic effects:</a:t>
            </a:r>
          </a:p>
          <a:p>
            <a:pPr eaLnBrk="1" hangingPunct="1">
              <a:spcAft>
                <a:spcPts val="12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Digestive enzymes (hydrolases)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047750"/>
            <a:ext cx="61722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End Products of Digestion: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153400" cy="29718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Clr>
                <a:srgbClr val="0000CC"/>
              </a:buClr>
              <a:buSzPct val="100000"/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Carbohydrates              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3000"/>
              </a:spcAft>
              <a:buClr>
                <a:srgbClr val="0000CC"/>
              </a:buClr>
              <a:buSzPct val="100000"/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Triacylglycerols (TAG)            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Fatty acids 				      &amp; monoacylglycerols</a:t>
            </a: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3000"/>
              </a:spcAft>
              <a:buClr>
                <a:srgbClr val="0000CC"/>
              </a:buClr>
              <a:buSzPct val="100000"/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Proteins               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Amino acids</a:t>
            </a: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2819400"/>
            <a:ext cx="1066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57800" y="3732213"/>
            <a:ext cx="10668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5194300"/>
            <a:ext cx="1066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104775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BC0000"/>
                </a:solidFill>
                <a:latin typeface="Impact" pitchFamily="34" charset="0"/>
                <a:cs typeface="Times New Roman" pitchFamily="18" charset="0"/>
              </a:rPr>
              <a:t>Role of Salivary Glands in Digestion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153400" cy="29718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They secrete saliva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Saliva: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Acts as lubricant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Contains salivary α-amylase 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Contains lingual lipase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1047750"/>
            <a:ext cx="8229600" cy="781050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Salivary α-Amylase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0386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Secreted by: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Parotid glands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Optimum pH: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6.6 – 6.8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Substrate: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Starch and glycogen 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Hydrolyzes: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α(1,4) glycosidic bonds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Produces: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 oligosaccharides</a:t>
            </a: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1800"/>
              </a:spcAft>
              <a:buClr>
                <a:srgbClr val="BC0000"/>
              </a:buClr>
              <a:buFont typeface="Wingdings 2" pitchFamily="18" charset="2"/>
              <a:buNone/>
            </a:pPr>
            <a:endParaRPr lang="en-US" sz="32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1758</TotalTime>
  <Words>737</Words>
  <Application>Microsoft Office PowerPoint</Application>
  <PresentationFormat>On-screen Show (4:3)</PresentationFormat>
  <Paragraphs>198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Constantia</vt:lpstr>
      <vt:lpstr>Wingdings 2</vt:lpstr>
      <vt:lpstr>Impact</vt:lpstr>
      <vt:lpstr>Times New Roman</vt:lpstr>
      <vt:lpstr>Wingdings</vt:lpstr>
      <vt:lpstr>Symbol</vt:lpstr>
      <vt:lpstr>Flow</vt:lpstr>
      <vt:lpstr>Slide 1</vt:lpstr>
      <vt:lpstr>Slide 2</vt:lpstr>
      <vt:lpstr>Objectives:</vt:lpstr>
      <vt:lpstr>Background:</vt:lpstr>
      <vt:lpstr>Digestion:</vt:lpstr>
      <vt:lpstr>End Products of Digestion:</vt:lpstr>
      <vt:lpstr>Role of Salivary Glands in Digestion</vt:lpstr>
      <vt:lpstr>Salivary α-Amylase</vt:lpstr>
      <vt:lpstr>Slide 9</vt:lpstr>
      <vt:lpstr>Slide 10</vt:lpstr>
      <vt:lpstr>Slide 11</vt:lpstr>
      <vt:lpstr>Digestion</vt:lpstr>
      <vt:lpstr>Hydrolysis of α(1,4) Glycosidic Bonds</vt:lpstr>
      <vt:lpstr>Effect of  α-Amylase on Glycogen</vt:lpstr>
      <vt:lpstr>Salivary α-Amylase</vt:lpstr>
      <vt:lpstr>Salivary α-Amylase</vt:lpstr>
      <vt:lpstr>Digestion of Carbohydrates in the Mouth</vt:lpstr>
      <vt:lpstr>Lingual Lipase</vt:lpstr>
      <vt:lpstr>Role of Stomach in Digestion</vt:lpstr>
      <vt:lpstr>Lingual and Gastric Lipases (Acid-Stable Lipases)</vt:lpstr>
      <vt:lpstr>Lingual and Gastric Lipases</vt:lpstr>
      <vt:lpstr>Lingual and Gastric Lipases</vt:lpstr>
      <vt:lpstr>Digestion of Lipids in Stomach</vt:lpstr>
      <vt:lpstr>Pepsin</vt:lpstr>
      <vt:lpstr>Slide 25</vt:lpstr>
      <vt:lpstr>Rennin</vt:lpstr>
      <vt:lpstr>Digestion of Dietary Proteins in Stomach</vt:lpstr>
      <vt:lpstr>Take Home Message</vt:lpstr>
      <vt:lpstr>Take Home Message</vt:lpstr>
      <vt:lpstr>Slide 30</vt:lpstr>
    </vt:vector>
  </TitlesOfParts>
  <Company>KFSHRC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f92145</dc:creator>
  <cp:lastModifiedBy>Dr.Abdelmalik</cp:lastModifiedBy>
  <cp:revision>133</cp:revision>
  <dcterms:created xsi:type="dcterms:W3CDTF">2009-10-13T12:43:02Z</dcterms:created>
  <dcterms:modified xsi:type="dcterms:W3CDTF">2012-11-19T12:49:33Z</dcterms:modified>
</cp:coreProperties>
</file>