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91" r:id="rId33"/>
    <p:sldId id="293" r:id="rId34"/>
    <p:sldId id="294" r:id="rId35"/>
    <p:sldId id="295" r:id="rId36"/>
    <p:sldId id="296" r:id="rId37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algn="l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rtl="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C811BD1-96BA-4330-8166-9807E86AD6FD}" type="datetimeFigureOut">
              <a:rPr lang="en-US"/>
              <a:pPr>
                <a:defRPr/>
              </a:pPr>
              <a:t>11/24/2013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487C553-21C7-49F3-AA3B-5FF562D74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B4BBB-1D08-4EB9-A26D-E5A54D919A56}" type="datetimeFigureOut">
              <a:rPr lang="en-US"/>
              <a:pPr>
                <a:defRPr/>
              </a:pPr>
              <a:t>11/24/2013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63463-F7C9-4341-A1C9-E81779B92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9F853-9BE5-4D6D-A949-FC76E3BB4A9A}" type="datetimeFigureOut">
              <a:rPr lang="en-US"/>
              <a:pPr>
                <a:defRPr/>
              </a:pPr>
              <a:t>11/24/2013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7623D-8853-42BC-8132-C1B9F8680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ECC61-5E7F-479C-86A6-41DA5FDBD621}" type="datetimeFigureOut">
              <a:rPr lang="en-US"/>
              <a:pPr>
                <a:defRPr/>
              </a:pPr>
              <a:t>11/24/2013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83F5-0A67-4330-9E91-A1C213977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83719C-6880-47ED-9447-2AC6D0CA68D2}" type="datetimeFigureOut">
              <a:rPr lang="en-US"/>
              <a:pPr>
                <a:defRPr/>
              </a:pPr>
              <a:t>11/24/2013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A258DB-A02E-41F3-8ADC-E544C449F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07B391-D2D5-46D8-9CFC-1FE5272D087A}" type="datetimeFigureOut">
              <a:rPr lang="en-US"/>
              <a:pPr>
                <a:defRPr/>
              </a:pPr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12C784-FF4F-40B3-A3E9-78E06E154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4554B3-A56B-4DE1-9423-16DAD8D5AFB7}" type="datetimeFigureOut">
              <a:rPr lang="en-US"/>
              <a:pPr>
                <a:defRPr/>
              </a:pPr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65F958-3C7B-4600-9483-B1CE6FEF0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1B90D0-96A9-4CE5-B32D-D389C90917AD}" type="datetimeFigureOut">
              <a:rPr lang="en-US"/>
              <a:pPr>
                <a:defRPr/>
              </a:pPr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F166B8-1998-43E7-A858-72AEEA2C7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779AA-38B3-42FA-80F0-112BA8B1C509}" type="datetimeFigureOut">
              <a:rPr lang="en-US"/>
              <a:pPr>
                <a:defRPr/>
              </a:pPr>
              <a:t>11/24/2013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2B9FB-5D85-4848-82CD-747FC0245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2D61EA-53B8-4CE3-A361-C27E652CD8C4}" type="datetimeFigureOut">
              <a:rPr lang="en-US"/>
              <a:pPr>
                <a:defRPr/>
              </a:pPr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D5564D-D640-414F-9156-EBBCC7077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BF700E7-D2D1-41A2-B540-419DB892E975}" type="datetimeFigureOut">
              <a:rPr lang="en-US"/>
              <a:pPr>
                <a:defRPr/>
              </a:pPr>
              <a:t>11/24/2013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937498-17A4-4798-B960-ABDA28CCB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algn="l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5FD8FB-DFA1-4BDE-B7DF-CF7B210DCDB4}" type="datetimeFigureOut">
              <a:rPr lang="en-US"/>
              <a:pPr>
                <a:defRPr/>
              </a:pPr>
              <a:t>11/24/2013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10CD2C-C7C4-48B8-8B67-63BB86D76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6" r:id="rId2"/>
    <p:sldLayoutId id="2147483781" r:id="rId3"/>
    <p:sldLayoutId id="2147483782" r:id="rId4"/>
    <p:sldLayoutId id="2147483783" r:id="rId5"/>
    <p:sldLayoutId id="2147483784" r:id="rId6"/>
    <p:sldLayoutId id="2147483777" r:id="rId7"/>
    <p:sldLayoutId id="2147483785" r:id="rId8"/>
    <p:sldLayoutId id="2147483786" r:id="rId9"/>
    <p:sldLayoutId id="2147483778" r:id="rId10"/>
    <p:sldLayoutId id="21474837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imgurl=http://www.microbelibrary.org/microbelibrary/files/ccImages/Articleimages/Lagier/Campylobacter%20jejuni%20SEM%20labeled.JPG&amp;imgrefurl=http://www.microbelibrary.org/asmonly/details.asp?id=2734&amp;Lang=&amp;usg=__nb5qF9tOW_IxwV7Wja5KWES635Q=&amp;h=355&amp;w=448&amp;sz=35&amp;hl=en&amp;start=12&amp;zoom=1&amp;tbnid=tAwNPKJMKpMw7M:&amp;tbnh=101&amp;tbnw=127&amp;prev=/images?q=campylobacter&amp;hl=en&amp;safe=active&amp;gbv=2&amp;tbs=isch:1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imgres?imgurl=http://www.buddycom.com/bacteria/gnr/campy763.jpg&amp;imgrefurl=http://www.buddycom.com/bacteria/gnr/gnrfastid.html&amp;usg=__Afq0xYmRPhrCuviTmbppAQ-yL7Q=&amp;h=391&amp;w=395&amp;sz=17&amp;hl=en&amp;start=20&amp;zoom=1&amp;tbnid=DELEw2zdxrZj6M:&amp;tbnh=123&amp;tbnw=124&amp;prev=/images?q=campylobacter+culture&amp;hl=en&amp;safe=active&amp;gbv=2&amp;tbs=isch:1&amp;itbs=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jpeg"/><Relationship Id="rId7" Type="http://schemas.openxmlformats.org/officeDocument/2006/relationships/hyperlink" Target="http://www.google.com/imgres?imgurl=http://www.scientificamerican.com/media/inline/6838A2DF-ADD5-B960-7FD60C86C1BC685D_1.jpg&amp;imgrefurl=http://www.scientificamerican.com/article.cfm?id=turning-bacteria-into-plastic-factories-replacing-fossil-fuels&amp;usg=__lS-T3OLpVs8pn9LgZ1dDSfKbbBo=&amp;h=322&amp;w=320&amp;sz=21&amp;hl=en&amp;start=3&amp;zoom=1&amp;tbnid=yJsGmH4G-DVJMM:&amp;tbnh=118&amp;tbnw=117&amp;prev=/images?q=culture+e.coli&amp;hl=en&amp;safe=active&amp;sa=G&amp;gbv=2&amp;tbs=isch:1&amp;itbs=1" TargetMode="External"/><Relationship Id="rId2" Type="http://schemas.openxmlformats.org/officeDocument/2006/relationships/hyperlink" Target="http://www.google.com/imgres?imgurl=http://asymptotia.com/wp-images/2008/08/e_coli.jpg&amp;imgrefurl=http://asymptotia.com/2008/08/11/ecoli-stories/&amp;usg=__EFLYnudldQojI8ckHaO8kKjH5k4=&amp;h=599&amp;w=600&amp;sz=67&amp;hl=en&amp;start=3&amp;zoom=1&amp;tbnid=dIOpq8M9nmCBdM:&amp;tbnh=135&amp;tbnw=135&amp;prev=/images?q=e.coli&amp;hl=en&amp;safe=active&amp;sa=G&amp;gbv=2&amp;tbs=isch:1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www.google.com/imgres?imgurl=http://internetdev.state.sd.us/SDWebInfo/DOH/doh/LabBT/Images/ypgs.jpg&amp;imgrefurl=http://internetdev.state.sd.us/SDWebInfo/DOH/doh/LabBT/yersiniaGram.htm&amp;usg=__l5wgYd2Cdz250bugD4507AM4YmM=&amp;h=474&amp;w=621&amp;sz=47&amp;hl=en&amp;start=7&amp;zoom=1&amp;tbnid=U2Fdnoqn5WBgOM:&amp;tbnh=104&amp;tbnw=136&amp;prev=/images?q=gram+negative+bacilli&amp;hl=en&amp;safe=active&amp;sa=G&amp;gbv=2&amp;tbs=isch:1&amp;itbs=1" TargetMode="External"/><Relationship Id="rId4" Type="http://schemas.openxmlformats.org/officeDocument/2006/relationships/image" Target="../media/image6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imgres?imgurl=http://www.microbeworld.org/index.php?option=com_jlibrary&amp;view=article&amp;task=download&amp;id=2524&amp;imgrefurl=http://www.microbeworld.org/index.php?option=com_jlibrary&amp;view=article&amp;id=2524&amp;usg=__NdSJGelatxnvTemMqrUuDixl0DI=&amp;h=1292&amp;w=1800&amp;sz=241&amp;hl=en&amp;start=1&amp;zoom=1&amp;tbnid=WJcm26axoQF4_M:&amp;tbnh=108&amp;tbnw=150&amp;prev=/images?q=sereny+test&amp;hl=en&amp;safe=active&amp;sa=G&amp;gbv=2&amp;tbs=isch:1&amp;itbs=1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www.ecoliblog.com/loadBinary.jpg&amp;imgrefurl=http://www.ecoliblog.com/2006/11/articles/e-coli-watch/hemolytic-uremic-syndrome/&amp;usg=__-qdbXDyAtvh2EroTahXFXOFM3YY=&amp;h=344&amp;w=432&amp;sz=85&amp;hl=en&amp;start=1&amp;zoom=1&amp;tbnid=UOZaO_DcuuBB4M:&amp;tbnh=100&amp;tbnw=126&amp;prev=/images?q=hemolytic+uraemic+syndrome&amp;hl=en&amp;safe=active&amp;sa=G&amp;gbv=2&amp;tbs=isch:1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hyperlink" Target="http://www.google.com/imgres?imgurl=http://www.foodpoisonjournal.com/uploads/image/hemolytic_uremic_syndrome_hus.jpg&amp;imgrefurl=http://www.foodpoisonjournal.com/tags/hemolytic-uremic-syndrome/&amp;usg=__fLg5ID1LNccGWfVlHwqZrHCjRw8=&amp;h=204&amp;w=300&amp;sz=38&amp;hl=en&amp;start=5&amp;zoom=1&amp;tbnid=bsXpXltvRUuYvM:&amp;tbnh=79&amp;tbnw=116&amp;prev=/images?q=hemolytic+uraemic+syndrome&amp;hl=en&amp;safe=active&amp;sa=G&amp;gbv=2&amp;tbs=isch:1&amp;itbs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pathconsultddx.com/images/S155986750670818X/gr1-sml.jpg&amp;imgrefurl=http://www.pathconsultddx.com/pathCon/diagnosis?pii=S1559-8675(06)70818-X&amp;usg=__GZcq-639gRMzzAbaXH4UHbL5mbA=&amp;h=351&amp;w=225&amp;sz=14&amp;hl=en&amp;start=9&amp;zoom=1&amp;tbnid=pKOwzT7m-DDTuM:&amp;tbnh=120&amp;tbnw=77&amp;prev=/images?q=pseudomembranous+colitis&amp;hl=en&amp;safe=active&amp;gbv=2&amp;tbs=isch:1&amp;itbs=1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google.com/imgres?imgurl=http://www.pintopotts.co.uk/public_html/images/clostridium_difficile.jpg&amp;imgrefurl=http://www.pintopotts.co.uk/hospital-superbug-claim.php&amp;usg=__PPbbls7z0qSux3TZSuuudQc5__0=&amp;h=412&amp;w=630&amp;sz=94&amp;hl=en&amp;start=1&amp;zoom=1&amp;tbnid=PX57wGmMqWOHUM:&amp;tbnh=90&amp;tbnw=137&amp;prev=/images?q=clostridium+difficile&amp;hl=en&amp;safe=active&amp;sa=G&amp;gbv=2&amp;tbs=isch:1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cdiff-support.co.uk/images/spores.jpg&amp;imgrefurl=http://www.cdiff-support.co.uk/&amp;usg=__ZHXBfUDFO6dJugMIC6CMDWXQ1F0=&amp;h=187&amp;w=286&amp;sz=80&amp;hl=en&amp;start=16&amp;zoom=1&amp;tbnid=wjrX5QhdKGg06M:&amp;tbnh=75&amp;tbnw=115&amp;prev=/images?q=clostridium+difficile&amp;hl=en&amp;safe=active&amp;sa=G&amp;gbv=2&amp;tbs=isch:1&amp;itbs=1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0" Type="http://schemas.openxmlformats.org/officeDocument/2006/relationships/hyperlink" Target="http://www.google.com/imgres?imgurl=http://www.netterimages.com/images/vpv/000/000/013/13634-0550x0475.jpg&amp;imgrefurl=http://www.netterimages.com/image/13634.htm&amp;usg=__aVr6XNiTkmxSY8Y6DtpELKXpleo=&amp;h=550&amp;w=475&amp;sz=88&amp;hl=en&amp;start=18&amp;zoom=1&amp;tbnid=CrQCk8qf1I0XNM:&amp;tbnh=133&amp;tbnw=115&amp;prev=/images?q=pseudomembranous+colitis&amp;hl=en&amp;safe=active&amp;gbv=2&amp;tbs=isch:1&amp;itbs=1" TargetMode="External"/><Relationship Id="rId4" Type="http://schemas.openxmlformats.org/officeDocument/2006/relationships/hyperlink" Target="http://www.google.com/imgres?imgurl=http://upload.wikimedia.org/wikipedia/commons/0/0f/Clostridium_difficile_01.png&amp;imgrefurl=http://commons.wikimedia.org/wiki/File:Clostridium_difficile_01.png&amp;usg=__TZsgdATsbhfoq_gNi5E2Q2bffBw=&amp;h=299&amp;w=447&amp;sz=113&amp;hl=en&amp;start=5&amp;zoom=1&amp;tbnid=SdD2_7XPEywYzM:&amp;tbnh=85&amp;tbnw=127&amp;prev=/images?q=clostridium+difficile&amp;hl=en&amp;safe=active&amp;sa=G&amp;gbv=2&amp;tbs=isch:1&amp;itbs=1" TargetMode="External"/><Relationship Id="rId9" Type="http://schemas.openxmlformats.org/officeDocument/2006/relationships/image" Target="../media/image15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>Normal flora of the GIT and introduction to infectious diarrhea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 fontScale="92500" lnSpcReduction="20000"/>
          </a:bodyPr>
          <a:lstStyle/>
          <a:p>
            <a:pPr marR="0" algn="ctr">
              <a:lnSpc>
                <a:spcPct val="80000"/>
              </a:lnSpc>
            </a:pPr>
            <a:r>
              <a:rPr lang="en-US" sz="2500" b="1" dirty="0" smtClean="0">
                <a:solidFill>
                  <a:srgbClr val="7F7F7F"/>
                </a:solidFill>
              </a:rPr>
              <a:t>GIT Block</a:t>
            </a:r>
          </a:p>
          <a:p>
            <a:pPr marR="0" algn="ctr">
              <a:lnSpc>
                <a:spcPct val="80000"/>
              </a:lnSpc>
            </a:pPr>
            <a:r>
              <a:rPr lang="en-US" sz="2500" b="1" i="1" dirty="0" smtClean="0">
                <a:solidFill>
                  <a:srgbClr val="7F7F7F"/>
                </a:solidFill>
              </a:rPr>
              <a:t>Prof .</a:t>
            </a:r>
            <a:r>
              <a:rPr lang="en-US" sz="2500" b="1" i="1" dirty="0" err="1" smtClean="0">
                <a:solidFill>
                  <a:srgbClr val="7F7F7F"/>
                </a:solidFill>
              </a:rPr>
              <a:t>Hanan</a:t>
            </a:r>
            <a:r>
              <a:rPr lang="en-US" sz="2500" b="1" i="1" dirty="0" smtClean="0">
                <a:solidFill>
                  <a:srgbClr val="7F7F7F"/>
                </a:solidFill>
              </a:rPr>
              <a:t> </a:t>
            </a:r>
            <a:r>
              <a:rPr lang="en-US" sz="2500" b="1" i="1" dirty="0" err="1" smtClean="0">
                <a:solidFill>
                  <a:srgbClr val="7F7F7F"/>
                </a:solidFill>
              </a:rPr>
              <a:t>Habib</a:t>
            </a:r>
            <a:endParaRPr lang="en-US" sz="2500" b="1" i="1" dirty="0" smtClean="0">
              <a:solidFill>
                <a:srgbClr val="7F7F7F"/>
              </a:solidFill>
            </a:endParaRPr>
          </a:p>
          <a:p>
            <a:pPr marR="0" algn="ctr">
              <a:lnSpc>
                <a:spcPct val="80000"/>
              </a:lnSpc>
            </a:pPr>
            <a:r>
              <a:rPr lang="en-US" sz="2500" b="1" dirty="0" smtClean="0">
                <a:solidFill>
                  <a:srgbClr val="7F7F7F"/>
                </a:solidFill>
              </a:rPr>
              <a:t>Department of </a:t>
            </a:r>
            <a:r>
              <a:rPr lang="en-US" sz="2500" b="1" dirty="0" smtClean="0">
                <a:solidFill>
                  <a:srgbClr val="7F7F7F"/>
                </a:solidFill>
              </a:rPr>
              <a:t>Pathology &amp; Laboratory Medicine,</a:t>
            </a:r>
          </a:p>
          <a:p>
            <a:pPr marR="0" algn="ctr">
              <a:lnSpc>
                <a:spcPct val="80000"/>
              </a:lnSpc>
            </a:pPr>
            <a:r>
              <a:rPr lang="en-US" sz="2500" b="1" dirty="0" smtClean="0">
                <a:solidFill>
                  <a:srgbClr val="7F7F7F"/>
                </a:solidFill>
              </a:rPr>
              <a:t> </a:t>
            </a:r>
            <a:r>
              <a:rPr lang="en-US" sz="2500" b="1" dirty="0" smtClean="0">
                <a:solidFill>
                  <a:srgbClr val="7F7F7F"/>
                </a:solidFill>
              </a:rPr>
              <a:t>KSU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dirty="0" smtClean="0">
                <a:solidFill>
                  <a:srgbClr val="C00000"/>
                </a:solidFill>
                <a:effectLst/>
              </a:rPr>
              <a:t>Definitions of Diarrhea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mtClean="0"/>
              <a:t>Stool weight in excess of 200 gm/day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mtClean="0"/>
              <a:t>Three or more loose or watery stools/day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mtClean="0"/>
              <a:t>Alteration in normal bowel movement characterized by decreased consistency and increased frequency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smtClean="0"/>
              <a:t>Less than 14 days in duration</a:t>
            </a:r>
          </a:p>
          <a:p>
            <a:pPr marL="273050" indent="-27305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C00000"/>
                </a:solidFill>
                <a:effectLst/>
              </a:rPr>
              <a:t>Etiology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b="1" smtClean="0">
                <a:solidFill>
                  <a:srgbClr val="C00000"/>
                </a:solidFill>
              </a:rPr>
              <a:t>Viral</a:t>
            </a:r>
            <a:r>
              <a:rPr lang="en-US" smtClean="0"/>
              <a:t>: 70-80% of infectious diarrhea in developed countries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b="1" smtClean="0">
                <a:solidFill>
                  <a:srgbClr val="C00000"/>
                </a:solidFill>
              </a:rPr>
              <a:t>Bacterial</a:t>
            </a:r>
            <a:r>
              <a:rPr lang="en-US" smtClean="0"/>
              <a:t>: 10-20% of infectious diarrhea but responsible for most cases of severe diarrhea</a:t>
            </a:r>
          </a:p>
          <a:p>
            <a:pPr marL="273050" indent="-273050">
              <a:spcAft>
                <a:spcPct val="25000"/>
              </a:spcAft>
              <a:buFont typeface="Wingdings" pitchFamily="2" charset="2"/>
              <a:buChar char="q"/>
            </a:pPr>
            <a:r>
              <a:rPr lang="en-US" b="1" smtClean="0">
                <a:solidFill>
                  <a:srgbClr val="C00000"/>
                </a:solidFill>
              </a:rPr>
              <a:t>Protozoan</a:t>
            </a:r>
            <a:r>
              <a:rPr lang="en-US" smtClean="0"/>
              <a:t>: less than 10%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C00000"/>
                </a:solidFill>
                <a:effectLst/>
              </a:rPr>
              <a:t>Epidemiology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</a:pPr>
            <a:r>
              <a:rPr lang="en-US" dirty="0" smtClean="0"/>
              <a:t>1.2 - 1.9 episodes per person annually in the general population</a:t>
            </a:r>
          </a:p>
          <a:p>
            <a:pPr marL="273050" indent="-27305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</a:pPr>
            <a:r>
              <a:rPr lang="en-US" dirty="0" smtClean="0"/>
              <a:t>2.4 episodes per child &lt;3 years old annually</a:t>
            </a:r>
          </a:p>
          <a:p>
            <a:pPr marL="273050" indent="-27305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</a:pPr>
            <a:r>
              <a:rPr lang="en-US" dirty="0" smtClean="0"/>
              <a:t>5 episodes per year for children &lt;3 years old in daycare</a:t>
            </a:r>
          </a:p>
          <a:p>
            <a:pPr marL="273050" indent="-273050"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</a:pPr>
            <a:r>
              <a:rPr lang="en-US" dirty="0" smtClean="0"/>
              <a:t>Seasonal peak in the winter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Classifications</a:t>
            </a:r>
            <a:br>
              <a:rPr lang="en-US" sz="3800" b="0" smtClean="0">
                <a:solidFill>
                  <a:srgbClr val="C00000"/>
                </a:solidFill>
                <a:effectLst/>
              </a:rPr>
            </a:br>
            <a:endParaRPr lang="en-US" sz="3800" b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Infectious diarrhea: </a:t>
            </a:r>
            <a:r>
              <a:rPr lang="en-US" dirty="0" smtClean="0"/>
              <a:t>Viral 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Rota virus </a:t>
            </a:r>
            <a:r>
              <a:rPr lang="en-US" dirty="0" smtClean="0"/>
              <a:t>), Bacterial 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/>
              <a:t>Campylobcator</a:t>
            </a:r>
            <a:r>
              <a:rPr lang="en-US" i="1" dirty="0" smtClean="0"/>
              <a:t>, </a:t>
            </a:r>
            <a:r>
              <a:rPr lang="en-US" i="1" dirty="0" err="1" smtClean="0"/>
              <a:t>Shigella</a:t>
            </a:r>
            <a:r>
              <a:rPr lang="en-US" i="1" dirty="0" smtClean="0"/>
              <a:t>, Salmonella, </a:t>
            </a:r>
            <a:r>
              <a:rPr lang="en-US" i="1" dirty="0" err="1" smtClean="0"/>
              <a:t>Yersinea</a:t>
            </a:r>
            <a:r>
              <a:rPr lang="en-US" i="1" dirty="0" smtClean="0"/>
              <a:t>, </a:t>
            </a:r>
            <a:r>
              <a:rPr lang="en-US" i="1" dirty="0" err="1" smtClean="0"/>
              <a:t>Vibrio</a:t>
            </a:r>
            <a:r>
              <a:rPr lang="en-US" i="1" dirty="0" smtClean="0"/>
              <a:t> </a:t>
            </a:r>
            <a:r>
              <a:rPr lang="en-US" i="1" dirty="0" err="1" smtClean="0"/>
              <a:t>cholerae</a:t>
            </a:r>
            <a:r>
              <a:rPr lang="en-US" i="1" dirty="0" smtClean="0"/>
              <a:t>, </a:t>
            </a:r>
            <a:r>
              <a:rPr lang="en-US" i="1" dirty="0" err="1" smtClean="0"/>
              <a:t>E.coli</a:t>
            </a:r>
            <a:r>
              <a:rPr lang="en-US" i="1" dirty="0" smtClean="0"/>
              <a:t>)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Food poisoning</a:t>
            </a:r>
            <a:r>
              <a:rPr lang="en-US" dirty="0" smtClean="0"/>
              <a:t>: </a:t>
            </a:r>
            <a:r>
              <a:rPr lang="en-US" i="1" dirty="0" err="1" smtClean="0"/>
              <a:t>S.aureus</a:t>
            </a:r>
            <a:r>
              <a:rPr lang="en-US" i="1" dirty="0" smtClean="0"/>
              <a:t>, Clostridium </a:t>
            </a:r>
            <a:r>
              <a:rPr lang="en-US" i="1" dirty="0" err="1" smtClean="0"/>
              <a:t>perfringnes</a:t>
            </a:r>
            <a:r>
              <a:rPr lang="en-US" i="1" dirty="0" smtClean="0"/>
              <a:t>, Bacillus </a:t>
            </a:r>
            <a:r>
              <a:rPr lang="en-US" dirty="0" smtClean="0"/>
              <a:t>spp</a:t>
            </a:r>
            <a:r>
              <a:rPr lang="en-US" i="1" dirty="0" smtClean="0"/>
              <a:t>.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Traveler diarrhea </a:t>
            </a:r>
            <a:r>
              <a:rPr lang="en-US" dirty="0" smtClean="0"/>
              <a:t>: </a:t>
            </a:r>
            <a:r>
              <a:rPr lang="en-US" dirty="0" err="1" smtClean="0"/>
              <a:t>Enterotoxogenic</a:t>
            </a:r>
            <a:r>
              <a:rPr lang="en-US" dirty="0" smtClean="0"/>
              <a:t> </a:t>
            </a:r>
            <a:r>
              <a:rPr lang="en-US" i="1" dirty="0" err="1" smtClean="0"/>
              <a:t>E.coli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</a:p>
          <a:p>
            <a:pPr marL="273050" indent="-273050">
              <a:buFont typeface="Wingdings 3" pitchFamily="18" charset="2"/>
              <a:buNone/>
            </a:pPr>
            <a:r>
              <a:rPr lang="en-US" dirty="0" smtClean="0"/>
              <a:t>Incubation period: &gt;1 day and lasts on average 3 days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Antibiotic associated diarrhea</a:t>
            </a:r>
            <a:r>
              <a:rPr lang="en-US" dirty="0" smtClean="0"/>
              <a:t>: due to </a:t>
            </a:r>
            <a:r>
              <a:rPr lang="en-US" i="1" dirty="0" smtClean="0"/>
              <a:t>Clostridium </a:t>
            </a:r>
            <a:r>
              <a:rPr lang="en-US" i="1" dirty="0" err="1" smtClean="0"/>
              <a:t>difficile</a:t>
            </a:r>
            <a:r>
              <a:rPr lang="en-US" i="1" dirty="0" smtClean="0"/>
              <a:t>.</a:t>
            </a:r>
            <a:endParaRPr lang="en-US" dirty="0" smtClean="0"/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Risk Factors</a:t>
            </a:r>
            <a:br>
              <a:rPr lang="en-US" sz="3800" b="0" smtClean="0">
                <a:solidFill>
                  <a:srgbClr val="C00000"/>
                </a:solidFill>
                <a:effectLst/>
              </a:rPr>
            </a:br>
            <a:endParaRPr lang="en-US" sz="3800" b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Food from restaurants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Family member with gastrointestinal symptoms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Recent travel to developing countries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Patient underlying illness and medication, </a:t>
            </a:r>
            <a:r>
              <a:rPr lang="en-US" dirty="0" smtClean="0">
                <a:solidFill>
                  <a:srgbClr val="C00000"/>
                </a:solidFill>
              </a:rPr>
              <a:t>low stomach acidity</a:t>
            </a:r>
            <a:r>
              <a:rPr lang="en-US" dirty="0" smtClean="0"/>
              <a:t>,  cyst, spores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Abnormal peristalsis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Low Immunoglobulin </a:t>
            </a:r>
            <a:r>
              <a:rPr lang="en-US" dirty="0" err="1" smtClean="0"/>
              <a:t>IgA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Antibiotics : decrease the normal flora to less 10</a:t>
            </a:r>
            <a:r>
              <a:rPr lang="en-US" baseline="30000" dirty="0" smtClean="0"/>
              <a:t>12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Median infective dose </a:t>
            </a:r>
            <a:r>
              <a:rPr lang="en-US" b="1" dirty="0" smtClean="0">
                <a:solidFill>
                  <a:srgbClr val="C00000"/>
                </a:solidFill>
              </a:rPr>
              <a:t>(ID</a:t>
            </a:r>
            <a:r>
              <a:rPr lang="en-US" b="1" baseline="-25000" dirty="0" smtClean="0">
                <a:solidFill>
                  <a:srgbClr val="C00000"/>
                </a:solidFill>
              </a:rPr>
              <a:t>50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  <a:r>
              <a:rPr lang="en-US" b="1" dirty="0" smtClean="0"/>
              <a:t> 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Clinical Presentation and Pathogenic  Mechanism I</a:t>
            </a:r>
            <a:r>
              <a:rPr lang="en-US" sz="3800" dirty="0" smtClean="0">
                <a:effectLst/>
              </a:rPr>
              <a:t/>
            </a:r>
            <a:br>
              <a:rPr lang="en-US" sz="3800" dirty="0" smtClean="0">
                <a:effectLst/>
              </a:rPr>
            </a:br>
            <a:endParaRPr lang="en-US" sz="3800" dirty="0" smtClean="0">
              <a:effectLst/>
            </a:endParaRPr>
          </a:p>
        </p:txBody>
      </p:sp>
      <p:sp>
        <p:nvSpPr>
          <p:cNvPr id="35843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 3" pitchFamily="18" charset="2"/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Enterotoxin</a:t>
            </a:r>
            <a:r>
              <a:rPr lang="en-US" b="1" dirty="0" smtClean="0">
                <a:solidFill>
                  <a:srgbClr val="C00000"/>
                </a:solidFill>
              </a:rPr>
              <a:t> mediated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Lack of pus in the stool (no gut invasion)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Lack of fever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Rapid onset of </a:t>
            </a:r>
            <a:r>
              <a:rPr lang="en-US" dirty="0" smtClean="0"/>
              <a:t>preformed </a:t>
            </a:r>
            <a:r>
              <a:rPr lang="en-US" dirty="0" smtClean="0"/>
              <a:t>toxin :&lt;12 hrs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>
                <a:solidFill>
                  <a:srgbClr val="7030A0"/>
                </a:solidFill>
              </a:rPr>
              <a:t>Small intestine affected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Vomiting </a:t>
            </a:r>
            <a:r>
              <a:rPr lang="en-US" dirty="0" smtClean="0"/>
              <a:t>,non-bloody </a:t>
            </a:r>
            <a:r>
              <a:rPr lang="en-US" dirty="0" smtClean="0"/>
              <a:t>diarrhea, abdominal cramps.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i="1" dirty="0" err="1" smtClean="0">
                <a:solidFill>
                  <a:srgbClr val="0070C0"/>
                </a:solidFill>
              </a:rPr>
              <a:t>Vibreo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i="1" dirty="0" err="1" smtClean="0">
                <a:solidFill>
                  <a:srgbClr val="0070C0"/>
                </a:solidFill>
              </a:rPr>
              <a:t>cholerae</a:t>
            </a:r>
            <a:r>
              <a:rPr lang="en-US" i="1" dirty="0" smtClean="0">
                <a:solidFill>
                  <a:srgbClr val="0070C0"/>
                </a:solidFill>
              </a:rPr>
              <a:t>, Staphylococcus </a:t>
            </a:r>
            <a:r>
              <a:rPr lang="en-US" i="1" dirty="0" err="1" smtClean="0">
                <a:solidFill>
                  <a:srgbClr val="0070C0"/>
                </a:solidFill>
              </a:rPr>
              <a:t>aureus</a:t>
            </a:r>
            <a:r>
              <a:rPr lang="en-US" i="1" dirty="0" smtClean="0">
                <a:solidFill>
                  <a:srgbClr val="0070C0"/>
                </a:solidFill>
              </a:rPr>
              <a:t>, Clostridium </a:t>
            </a:r>
            <a:r>
              <a:rPr lang="en-US" i="1" dirty="0" err="1" smtClean="0">
                <a:solidFill>
                  <a:srgbClr val="0070C0"/>
                </a:solidFill>
              </a:rPr>
              <a:t>perfringens</a:t>
            </a:r>
            <a:r>
              <a:rPr lang="en-US" i="1" dirty="0" smtClean="0">
                <a:solidFill>
                  <a:srgbClr val="0070C0"/>
                </a:solidFill>
              </a:rPr>
              <a:t> and Bacillus cereus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Other viral and some parasitic infections.</a:t>
            </a:r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Clinical Presentation and Pathogenic Mechanism II</a:t>
            </a:r>
            <a:endParaRPr lang="en-US" sz="380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01625" y="1371600"/>
            <a:ext cx="4038600" cy="4681538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0000"/>
              </a:lnSpc>
              <a:buFont typeface="Wingdings 3" pitchFamily="18" charset="2"/>
              <a:buNone/>
            </a:pPr>
            <a:r>
              <a:rPr lang="en-US" sz="2500" b="1" dirty="0" smtClean="0">
                <a:solidFill>
                  <a:srgbClr val="C00000"/>
                </a:solidFill>
              </a:rPr>
              <a:t>Invasive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 smtClean="0"/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Pus and blood in the stool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Fever due to inflammation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i="1" dirty="0" err="1" smtClean="0">
                <a:solidFill>
                  <a:srgbClr val="7030A0"/>
                </a:solidFill>
              </a:rPr>
              <a:t>Shigella</a:t>
            </a:r>
            <a:r>
              <a:rPr lang="en-US" sz="2500" i="1" dirty="0" smtClean="0">
                <a:solidFill>
                  <a:srgbClr val="7030A0"/>
                </a:solidFill>
              </a:rPr>
              <a:t>, </a:t>
            </a:r>
            <a:r>
              <a:rPr lang="en-US" sz="2500" i="1" dirty="0" err="1" smtClean="0">
                <a:solidFill>
                  <a:srgbClr val="7030A0"/>
                </a:solidFill>
              </a:rPr>
              <a:t>Solmonella</a:t>
            </a:r>
            <a:r>
              <a:rPr lang="en-US" sz="2500" i="1" dirty="0" smtClean="0">
                <a:solidFill>
                  <a:srgbClr val="7030A0"/>
                </a:solidFill>
              </a:rPr>
              <a:t> </a:t>
            </a:r>
            <a:r>
              <a:rPr lang="en-US" sz="2500" dirty="0" smtClean="0">
                <a:solidFill>
                  <a:srgbClr val="7030A0"/>
                </a:solidFill>
              </a:rPr>
              <a:t>spp., </a:t>
            </a:r>
            <a:r>
              <a:rPr lang="en-US" sz="2500" i="1" dirty="0" smtClean="0">
                <a:solidFill>
                  <a:srgbClr val="7030A0"/>
                </a:solidFill>
              </a:rPr>
              <a:t>Campylobacter</a:t>
            </a:r>
            <a:r>
              <a:rPr lang="en-US" sz="2500" dirty="0" smtClean="0">
                <a:solidFill>
                  <a:srgbClr val="7030A0"/>
                </a:solidFill>
              </a:rPr>
              <a:t>, some </a:t>
            </a:r>
            <a:r>
              <a:rPr lang="en-US" sz="2500" i="1" dirty="0" err="1" smtClean="0">
                <a:solidFill>
                  <a:srgbClr val="7030A0"/>
                </a:solidFill>
              </a:rPr>
              <a:t>E.coli</a:t>
            </a:r>
            <a:r>
              <a:rPr lang="en-US" sz="2500" dirty="0" smtClean="0">
                <a:solidFill>
                  <a:srgbClr val="7030A0"/>
                </a:solidFill>
              </a:rPr>
              <a:t> and </a:t>
            </a:r>
            <a:r>
              <a:rPr lang="en-US" sz="2500" i="1" dirty="0" err="1" smtClean="0">
                <a:solidFill>
                  <a:srgbClr val="7030A0"/>
                </a:solidFill>
              </a:rPr>
              <a:t>Entameoba</a:t>
            </a:r>
            <a:r>
              <a:rPr lang="en-US" sz="2500" i="1" dirty="0" smtClean="0">
                <a:solidFill>
                  <a:srgbClr val="7030A0"/>
                </a:solidFill>
              </a:rPr>
              <a:t> </a:t>
            </a:r>
            <a:r>
              <a:rPr lang="en-US" sz="2500" i="1" dirty="0" err="1" smtClean="0">
                <a:solidFill>
                  <a:srgbClr val="7030A0"/>
                </a:solidFill>
              </a:rPr>
              <a:t>histolytica</a:t>
            </a:r>
            <a:endParaRPr lang="en-US" sz="2500" i="1" dirty="0" smtClean="0">
              <a:solidFill>
                <a:srgbClr val="7030A0"/>
              </a:solidFill>
            </a:endParaRP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Affect colonic mucosal surface of the bowel</a:t>
            </a:r>
          </a:p>
          <a:p>
            <a:pPr marL="273050" indent="-273050">
              <a:lnSpc>
                <a:spcPct val="90000"/>
              </a:lnSpc>
            </a:pPr>
            <a:endParaRPr lang="en-US" sz="25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4800600" y="1371600"/>
            <a:ext cx="4038600" cy="4681538"/>
          </a:xfrm>
        </p:spPr>
        <p:txBody>
          <a:bodyPr>
            <a:normAutofit/>
          </a:bodyPr>
          <a:lstStyle/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Extension to lymph nodes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Incubation period 1-3 days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dirty="0" smtClean="0"/>
              <a:t>Dysentery syndrome- gross blood and mucous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i="1" dirty="0" smtClean="0"/>
              <a:t>EHEC</a:t>
            </a:r>
            <a:r>
              <a:rPr lang="en-US" sz="2500" dirty="0" smtClean="0"/>
              <a:t> bloody diarrhea 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500" i="1" dirty="0" err="1" smtClean="0"/>
              <a:t>Entameoba</a:t>
            </a:r>
            <a:r>
              <a:rPr lang="en-US" sz="2500" i="1" dirty="0" smtClean="0"/>
              <a:t> </a:t>
            </a:r>
            <a:r>
              <a:rPr lang="en-US" sz="2500" i="1" dirty="0" err="1" smtClean="0"/>
              <a:t>histolytica</a:t>
            </a:r>
            <a:r>
              <a:rPr lang="en-US" sz="2500" dirty="0" smtClean="0"/>
              <a:t> 1-3 wk</a:t>
            </a:r>
          </a:p>
          <a:p>
            <a:pPr marL="273050" indent="-273050">
              <a:lnSpc>
                <a:spcPct val="90000"/>
              </a:lnSpc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solidFill>
                  <a:srgbClr val="C00000"/>
                </a:solidFill>
                <a:effectLst/>
              </a:rPr>
              <a:t>Campylobacter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Family :</a:t>
            </a:r>
            <a:r>
              <a:rPr lang="en-US" i="1" dirty="0" err="1" smtClean="0"/>
              <a:t>Campylobacteraceae</a:t>
            </a:r>
            <a:endParaRPr lang="en-US" i="1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Genus: </a:t>
            </a:r>
            <a:r>
              <a:rPr lang="en-US" dirty="0" err="1" smtClean="0"/>
              <a:t>Archobacter</a:t>
            </a:r>
            <a:r>
              <a:rPr lang="en-US" dirty="0" smtClean="0"/>
              <a:t>-spiral shape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Common species : </a:t>
            </a:r>
            <a:r>
              <a:rPr lang="en-US" i="1" dirty="0" smtClean="0"/>
              <a:t>C. </a:t>
            </a:r>
            <a:r>
              <a:rPr lang="en-US" i="1" dirty="0" err="1" smtClean="0"/>
              <a:t>jejuni</a:t>
            </a:r>
            <a:r>
              <a:rPr lang="en-US" i="1" dirty="0" smtClean="0"/>
              <a:t>, C. coli, C fetus</a:t>
            </a:r>
            <a:r>
              <a:rPr lang="en-US" dirty="0" smtClean="0"/>
              <a:t>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 Epidemiology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Source: dog , cat, birds, </a:t>
            </a:r>
            <a:r>
              <a:rPr lang="en-US" dirty="0" smtClean="0">
                <a:solidFill>
                  <a:srgbClr val="00B0F0"/>
                </a:solidFill>
              </a:rPr>
              <a:t>poultry</a:t>
            </a:r>
            <a:r>
              <a:rPr lang="en-US" dirty="0" smtClean="0"/>
              <a:t> ,water, milk, meat, person to person transmission can occur.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i="1" smtClean="0">
                <a:solidFill>
                  <a:srgbClr val="C00000"/>
                </a:solidFill>
                <a:effectLst/>
              </a:rPr>
              <a:t>Campylobacter</a:t>
            </a:r>
          </a:p>
        </p:txBody>
      </p:sp>
      <p:pic>
        <p:nvPicPr>
          <p:cNvPr id="38915" name="Picture 4" descr="http://t1.gstatic.com/images?q=tbn:tAwNPKJMKpMw7M:http://www.microbelibrary.org/microbelibrary/files/ccImages/Articleimages/Lagier/Campylobacter%2520jejuni%2520SEM%2520label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2438400"/>
            <a:ext cx="2200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6" descr="http://t0.gstatic.com/images?q=tbn:DELEw2zdxrZj6M:http://www.buddycom.com/bacteria/gnr/campy76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2514600"/>
            <a:ext cx="26289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C00000"/>
                </a:solidFill>
                <a:effectLst/>
              </a:rPr>
              <a:t>Clinically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IP:  2-6 days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Abdominal cramps, bloody diarrhea , nausea and vomiting are rare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Self limiting after 2-6 Days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Chronic carrier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i="1" dirty="0" err="1" smtClean="0"/>
              <a:t>Guailian</a:t>
            </a:r>
            <a:r>
              <a:rPr lang="en-US" i="1" dirty="0" smtClean="0"/>
              <a:t> Barrie’</a:t>
            </a:r>
            <a:r>
              <a:rPr lang="en-US" dirty="0" smtClean="0"/>
              <a:t> syndrome and Reactive arthritis may result.</a:t>
            </a:r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Normal flora are microorganisms that are frequently found in various body sites in normal healthy individuals.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B050"/>
                </a:solidFill>
              </a:rPr>
              <a:t>Constituents and number vary according to the age and physiologic status.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70C0"/>
                </a:solidFill>
              </a:rPr>
              <a:t>Able to colonize and multiply under the exiting condition of different body sites.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C00000"/>
                </a:solidFill>
              </a:rPr>
              <a:t>Inhibit competing intruders.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Have symbiotic relationship that benefit the host.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FF0000"/>
                </a:solidFill>
              </a:rPr>
              <a:t>Can cause disease in </a:t>
            </a:r>
            <a:r>
              <a:rPr lang="en-US" dirty="0" err="1" smtClean="0">
                <a:solidFill>
                  <a:srgbClr val="FF0000"/>
                </a:solidFill>
              </a:rPr>
              <a:t>immunocompromised</a:t>
            </a:r>
            <a:r>
              <a:rPr lang="en-US" dirty="0" smtClean="0">
                <a:solidFill>
                  <a:srgbClr val="FF0000"/>
                </a:solidFill>
              </a:rPr>
              <a:t> patients.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Introduction to Normal Flora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Laboratory diagnosis and treatment</a:t>
            </a:r>
            <a:br>
              <a:rPr lang="en-US" sz="3800" b="0" smtClean="0">
                <a:solidFill>
                  <a:srgbClr val="C00000"/>
                </a:solidFill>
                <a:effectLst/>
              </a:rPr>
            </a:br>
            <a:endParaRPr lang="en-US" sz="3800" b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D0D0D"/>
                </a:solidFill>
              </a:rPr>
              <a:t>Laboratory diagnosis</a:t>
            </a:r>
            <a:r>
              <a:rPr lang="en-US" dirty="0" smtClean="0">
                <a:solidFill>
                  <a:srgbClr val="92D050"/>
                </a:solidFill>
              </a:rPr>
              <a:t>: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/>
              <a:t>Transport media </a:t>
            </a:r>
            <a:r>
              <a:rPr lang="en-US" sz="2200" b="1" dirty="0" smtClean="0"/>
              <a:t>:</a:t>
            </a:r>
            <a:r>
              <a:rPr lang="en-US" sz="2200" b="1" i="1" dirty="0" smtClean="0">
                <a:solidFill>
                  <a:srgbClr val="C00000"/>
                </a:solidFill>
              </a:rPr>
              <a:t>Cary </a:t>
            </a:r>
            <a:r>
              <a:rPr lang="en-US" sz="2200" b="1" i="1" dirty="0" smtClean="0">
                <a:solidFill>
                  <a:srgbClr val="C00000"/>
                </a:solidFill>
              </a:rPr>
              <a:t>Blair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>
                <a:solidFill>
                  <a:srgbClr val="C00000"/>
                </a:solidFill>
              </a:rPr>
              <a:t>CAMPYBAP</a:t>
            </a:r>
            <a:r>
              <a:rPr lang="en-US" sz="2200" b="1" dirty="0" smtClean="0"/>
              <a:t> media contain antibiotics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/>
              <a:t>Incubate in 5%O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 10%CO</a:t>
            </a:r>
            <a:r>
              <a:rPr lang="en-US" sz="2200" b="1" baseline="-25000" dirty="0" smtClean="0"/>
              <a:t>2</a:t>
            </a:r>
            <a:r>
              <a:rPr lang="en-US" sz="2200" b="1" dirty="0" smtClean="0"/>
              <a:t> 85%N @ 42°C except </a:t>
            </a:r>
            <a:r>
              <a:rPr lang="en-US" sz="2200" b="1" i="1" dirty="0" err="1" smtClean="0"/>
              <a:t>C.fetus</a:t>
            </a:r>
            <a:r>
              <a:rPr lang="en-US" sz="2200" b="1" i="1" dirty="0" smtClean="0"/>
              <a:t> </a:t>
            </a:r>
            <a:r>
              <a:rPr lang="en-US" sz="2200" b="1" dirty="0" smtClean="0"/>
              <a:t>37°C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/>
              <a:t>Gram stain/culture </a:t>
            </a:r>
            <a:r>
              <a:rPr lang="en-US" sz="2200" b="1" dirty="0" smtClean="0"/>
              <a:t>/</a:t>
            </a:r>
            <a:r>
              <a:rPr lang="en-US" sz="2200" b="1" dirty="0" smtClean="0"/>
              <a:t>biochemical/Serology</a:t>
            </a:r>
            <a:endParaRPr lang="en-US" sz="2200" b="1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/>
              <a:t>Treatment:</a:t>
            </a:r>
          </a:p>
          <a:p>
            <a:pPr marL="547688" lvl="1" indent="-273050">
              <a:buFont typeface="Wingdings" pitchFamily="2" charset="2"/>
              <a:buChar char="q"/>
            </a:pPr>
            <a:r>
              <a:rPr lang="en-US" sz="2200" b="1" dirty="0" smtClean="0"/>
              <a:t>Resistance to Ciprofloxacin , Sensitive to Erythromycin or Tetracycline</a:t>
            </a:r>
            <a:r>
              <a:rPr lang="en-US" sz="2200" dirty="0" smtClean="0"/>
              <a:t> 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4400" b="0" i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E.coli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about 10 -15% strains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E. coli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strains are associated with diarrhea.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q"/>
            </a:pPr>
            <a:r>
              <a:rPr lang="en-US" dirty="0" smtClean="0"/>
              <a:t>Based on virulence factors, clinical manifestation, epidemiology and different </a:t>
            </a:r>
            <a:r>
              <a:rPr lang="en-US" dirty="0" smtClean="0">
                <a:solidFill>
                  <a:srgbClr val="C00000"/>
                </a:solidFill>
              </a:rPr>
              <a:t>O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00000"/>
                </a:solidFill>
              </a:rPr>
              <a:t>H</a:t>
            </a:r>
            <a:r>
              <a:rPr lang="en-US" dirty="0" smtClean="0"/>
              <a:t> serotypes. There are </a:t>
            </a:r>
            <a:r>
              <a:rPr lang="en-US" dirty="0" smtClean="0">
                <a:solidFill>
                  <a:srgbClr val="C00000"/>
                </a:solidFill>
              </a:rPr>
              <a:t>five</a:t>
            </a:r>
            <a:r>
              <a:rPr lang="en-US" dirty="0" smtClean="0"/>
              <a:t> major categories of </a:t>
            </a:r>
            <a:r>
              <a:rPr lang="en-US" dirty="0" err="1" smtClean="0"/>
              <a:t>diarrheagenic</a:t>
            </a:r>
            <a:r>
              <a:rPr lang="en-US" dirty="0" smtClean="0"/>
              <a:t> </a:t>
            </a:r>
            <a:r>
              <a:rPr lang="en-US" i="1" dirty="0" err="1" smtClean="0"/>
              <a:t>E.coli</a:t>
            </a:r>
            <a:r>
              <a:rPr lang="en-US" dirty="0" smtClean="0"/>
              <a:t>: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Types of 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E. coli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diarrhea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Enterotoxigenic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E. coli              (E T E C)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Enteropathogenic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E. coli           (E P E C)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Enteroinvasive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E. coli                (E I E C) 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Enterohaemorrhagic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E. coli      (E H E C )</a:t>
            </a:r>
          </a:p>
          <a:p>
            <a:pPr marL="990600" lvl="1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Enteroadherent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US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(EAEC)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4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www.bms.ed.ac.uk/research/others/smaciver/Bacter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85800"/>
            <a:ext cx="6629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solidFill>
                  <a:srgbClr val="C00000"/>
                </a:solidFill>
                <a:effectLst/>
              </a:rPr>
              <a:t>E.coli</a:t>
            </a:r>
          </a:p>
        </p:txBody>
      </p:sp>
      <p:pic>
        <p:nvPicPr>
          <p:cNvPr id="44035" name="Picture 2" descr="http://t1.gstatic.com/images?q=tbn:dIOpq8M9nmCBdM:http://asymptotia.com/wp-images/2008/08/e_col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267200"/>
            <a:ext cx="266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4" descr="http://www.ecoliblog.com/cell-ecoli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295400"/>
            <a:ext cx="379095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6" descr="http://t1.gstatic.com/images?q=tbn:U2Fdnoqn5WBgOM:http://internetdev.state.sd.us/SDWebInfo/DOH/doh/LabBT/Images/ypgs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6800" y="1371600"/>
            <a:ext cx="2819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8" name="Picture 8" descr="http://t2.gstatic.com/images?q=tbn:yJsGmH4G-DVJMM:http://www.scientificamerican.com/media/inline/6838A2DF-ADD5-B960-7FD60C86C1BC685D_1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4191000"/>
            <a:ext cx="27908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800" dirty="0" smtClean="0">
                <a:solidFill>
                  <a:srgbClr val="C00000"/>
                </a:solidFill>
                <a:effectLst/>
              </a:rPr>
              <a:t>1. </a:t>
            </a:r>
            <a:r>
              <a:rPr lang="en-US" sz="3800" b="0" dirty="0" err="1" smtClean="0">
                <a:solidFill>
                  <a:srgbClr val="C00000"/>
                </a:solidFill>
                <a:effectLst/>
              </a:rPr>
              <a:t>Enterotoxigenic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(ETEC)</a:t>
            </a:r>
            <a:endParaRPr lang="en-US" sz="3800" b="0" u="sng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 lnSpcReduction="10000"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sz="2500" dirty="0" smtClean="0"/>
              <a:t>Major cause of traveler's diarrhea in infant and adult in developing countries from contaminated food and water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b="1" dirty="0" smtClean="0">
                <a:solidFill>
                  <a:srgbClr val="C00000"/>
                </a:solidFill>
              </a:rPr>
              <a:t>It has high infective dose 10</a:t>
            </a:r>
            <a:r>
              <a:rPr lang="en-US" sz="2500" b="1" baseline="30000" dirty="0" smtClean="0">
                <a:solidFill>
                  <a:srgbClr val="C00000"/>
                </a:solidFill>
              </a:rPr>
              <a:t>6</a:t>
            </a:r>
            <a:r>
              <a:rPr lang="en-US" sz="2500" b="1" dirty="0" smtClean="0">
                <a:solidFill>
                  <a:srgbClr val="C00000"/>
                </a:solidFill>
              </a:rPr>
              <a:t>-10</a:t>
            </a:r>
            <a:r>
              <a:rPr lang="en-US" sz="2500" b="1" baseline="30000" dirty="0" smtClean="0">
                <a:solidFill>
                  <a:srgbClr val="C00000"/>
                </a:solidFill>
              </a:rPr>
              <a:t>10</a:t>
            </a:r>
            <a:endParaRPr lang="en-US" sz="2500" b="1" dirty="0" smtClean="0">
              <a:solidFill>
                <a:srgbClr val="C00000"/>
              </a:solidFill>
            </a:endParaRP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dirty="0" smtClean="0"/>
              <a:t>Produce heat-labile </a:t>
            </a:r>
            <a:r>
              <a:rPr lang="en-US" sz="2500" dirty="0" smtClean="0"/>
              <a:t>toxin (</a:t>
            </a:r>
            <a:r>
              <a:rPr lang="en-US" sz="2500" b="1" dirty="0" smtClean="0">
                <a:solidFill>
                  <a:srgbClr val="C00000"/>
                </a:solidFill>
              </a:rPr>
              <a:t>LT</a:t>
            </a:r>
            <a:r>
              <a:rPr lang="en-US" sz="2500" dirty="0" smtClean="0"/>
              <a:t>) and heat-stable </a:t>
            </a:r>
            <a:r>
              <a:rPr lang="en-US" sz="2500" dirty="0" smtClean="0"/>
              <a:t>toxin </a:t>
            </a:r>
            <a:r>
              <a:rPr lang="en-US" sz="2500" dirty="0" smtClean="0"/>
              <a:t>(</a:t>
            </a:r>
            <a:r>
              <a:rPr lang="en-US" sz="2500" b="1" dirty="0" smtClean="0">
                <a:solidFill>
                  <a:srgbClr val="C00000"/>
                </a:solidFill>
              </a:rPr>
              <a:t>ST</a:t>
            </a:r>
            <a:r>
              <a:rPr lang="en-US" sz="2500" dirty="0" smtClean="0"/>
              <a:t>) each has two fragment (</a:t>
            </a:r>
            <a:r>
              <a:rPr lang="en-US" sz="2500" b="1" dirty="0" smtClean="0">
                <a:solidFill>
                  <a:srgbClr val="7030A0"/>
                </a:solidFill>
              </a:rPr>
              <a:t>A and B</a:t>
            </a:r>
            <a:r>
              <a:rPr lang="en-US" sz="2500" dirty="0" smtClean="0"/>
              <a:t>) 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b="1" dirty="0" smtClean="0"/>
              <a:t>LT</a:t>
            </a:r>
            <a:r>
              <a:rPr lang="en-US" sz="2500" dirty="0" smtClean="0"/>
              <a:t> leads to accumulation of CGMP, which lead to </a:t>
            </a:r>
            <a:r>
              <a:rPr lang="en-US" sz="2500" dirty="0" err="1" smtClean="0"/>
              <a:t>hypersecretion</a:t>
            </a:r>
            <a:r>
              <a:rPr lang="en-US" sz="2500" dirty="0" smtClean="0"/>
              <a:t>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dirty="0" smtClean="0"/>
              <a:t>Symptoms :watery diarrhea, abdominal cramps and sometimes vomiting 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sz="2500" dirty="0" smtClean="0"/>
              <a:t>No routine diagnostic method.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u="sng" dirty="0" smtClean="0">
                <a:solidFill>
                  <a:srgbClr val="C00000"/>
                </a:solidFill>
                <a:effectLst/>
              </a:rPr>
              <a:t>2. </a:t>
            </a:r>
            <a:r>
              <a:rPr lang="en-US" sz="3800" b="0" dirty="0" err="1" smtClean="0">
                <a:solidFill>
                  <a:srgbClr val="C00000"/>
                </a:solidFill>
                <a:effectLst/>
              </a:rPr>
              <a:t>Enteroinvasive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( EIEC)</a:t>
            </a:r>
            <a:r>
              <a:rPr lang="en-US" sz="3800" dirty="0" smtClean="0">
                <a:effectLst/>
              </a:rPr>
              <a:t/>
            </a:r>
            <a:br>
              <a:rPr lang="en-US" sz="3800" dirty="0" smtClean="0">
                <a:effectLst/>
              </a:rPr>
            </a:br>
            <a:endParaRPr lang="en-US" sz="380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Produce dysentery (penetration, invasion and distraction)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Similar to </a:t>
            </a:r>
            <a:r>
              <a:rPr lang="en-US" i="1" dirty="0" err="1" smtClean="0">
                <a:solidFill>
                  <a:srgbClr val="C00000"/>
                </a:solidFill>
              </a:rPr>
              <a:t>Shigella</a:t>
            </a:r>
            <a:r>
              <a:rPr lang="en-US" dirty="0" smtClean="0">
                <a:solidFill>
                  <a:srgbClr val="C00000"/>
                </a:solidFill>
              </a:rPr>
              <a:t> spp</a:t>
            </a:r>
            <a:r>
              <a:rPr lang="en-US" dirty="0" smtClean="0"/>
              <a:t>. (</a:t>
            </a:r>
            <a:r>
              <a:rPr lang="en-US" dirty="0" smtClean="0">
                <a:solidFill>
                  <a:srgbClr val="0070C0"/>
                </a:solidFill>
              </a:rPr>
              <a:t>non motile, </a:t>
            </a:r>
            <a:r>
              <a:rPr lang="en-US" dirty="0" smtClean="0">
                <a:solidFill>
                  <a:srgbClr val="0070C0"/>
                </a:solidFill>
              </a:rPr>
              <a:t>non-lactose </a:t>
            </a:r>
            <a:r>
              <a:rPr lang="en-US" dirty="0" err="1" smtClean="0">
                <a:solidFill>
                  <a:srgbClr val="0070C0"/>
                </a:solidFill>
              </a:rPr>
              <a:t>fermenter</a:t>
            </a:r>
            <a:r>
              <a:rPr lang="en-US" dirty="0" smtClean="0"/>
              <a:t>)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Fecal -oral route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Fever, severe abdominal cramps, malaise and watery diarrhea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Infective dose 10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Diagnosis : </a:t>
            </a:r>
            <a:r>
              <a:rPr lang="en-US" b="1" dirty="0" err="1" smtClean="0">
                <a:solidFill>
                  <a:srgbClr val="A96D2B"/>
                </a:solidFill>
              </a:rPr>
              <a:t>Sereny</a:t>
            </a:r>
            <a:r>
              <a:rPr lang="en-US" b="1" dirty="0" smtClean="0">
                <a:solidFill>
                  <a:srgbClr val="A96D2B"/>
                </a:solidFill>
              </a:rPr>
              <a:t> test </a:t>
            </a:r>
            <a:r>
              <a:rPr lang="en-US" dirty="0" smtClean="0"/>
              <a:t>and DNA probes.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A96D2B"/>
                </a:solidFill>
                <a:effectLst/>
              </a:rPr>
              <a:t>Sereny test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/>
            <a:endParaRPr lang="en-US" smtClean="0"/>
          </a:p>
        </p:txBody>
      </p:sp>
      <p:pic>
        <p:nvPicPr>
          <p:cNvPr id="47108" name="Picture 2" descr="http://t2.gstatic.com/images?q=tbn:WJcm26axoQF4_M:http://www.microbeworld.org/index.php%3Foption%3Dcom_jlibrary%26view%3Darticle%26task%3Ddownload%26id%3D252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133600"/>
            <a:ext cx="3810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3-Enteropathogenic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(EPEC)</a:t>
            </a:r>
            <a:r>
              <a:rPr lang="en-US" sz="3800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3800" dirty="0" smtClean="0">
                <a:solidFill>
                  <a:srgbClr val="C00000"/>
                </a:solidFill>
                <a:effectLst/>
              </a:rPr>
            </a:br>
            <a:endParaRPr lang="en-US" sz="3800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Infantile diarrhea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 Cause outbreak in hospital nurseries and day care centers.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 Low grade fever, malaise, vomiting and diarrhea.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 mucous in stool but </a:t>
            </a:r>
            <a:r>
              <a:rPr lang="en-US" dirty="0" smtClean="0">
                <a:solidFill>
                  <a:srgbClr val="C00000"/>
                </a:solidFill>
              </a:rPr>
              <a:t>no blood</a:t>
            </a:r>
            <a:r>
              <a:rPr lang="en-US" dirty="0" smtClean="0"/>
              <a:t>.</a:t>
            </a:r>
          </a:p>
          <a:p>
            <a:pPr marL="273050" indent="-273050"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4-Enterohemorrhagic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b="0" i="1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( EHEC)</a:t>
            </a:r>
            <a:r>
              <a:rPr lang="en-US" sz="3800" i="1" dirty="0" smtClean="0">
                <a:solidFill>
                  <a:srgbClr val="C00000"/>
                </a:solidFill>
                <a:effectLst/>
              </a:rPr>
              <a:t/>
            </a:r>
            <a:br>
              <a:rPr lang="en-US" sz="3800" i="1" dirty="0" smtClean="0">
                <a:solidFill>
                  <a:srgbClr val="C00000"/>
                </a:solidFill>
                <a:effectLst/>
              </a:rPr>
            </a:br>
            <a:endParaRPr lang="en-US" sz="3800" i="1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 lnSpcReduction="10000"/>
          </a:bodyPr>
          <a:lstStyle/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b="1" dirty="0" smtClean="0">
                <a:solidFill>
                  <a:srgbClr val="C00000"/>
                </a:solidFill>
              </a:rPr>
              <a:t>O157:H7,</a:t>
            </a:r>
            <a:r>
              <a:rPr lang="en-US" sz="2300" dirty="0" smtClean="0"/>
              <a:t> </a:t>
            </a:r>
            <a:r>
              <a:rPr lang="en-US" sz="2300" dirty="0" smtClean="0"/>
              <a:t>Hemorrhagic diarrhea, colitis and hemolytic uremic syndrome (</a:t>
            </a:r>
            <a:r>
              <a:rPr lang="en-US" sz="2300" b="1" dirty="0" smtClean="0">
                <a:solidFill>
                  <a:srgbClr val="C00000"/>
                </a:solidFill>
              </a:rPr>
              <a:t>HUS</a:t>
            </a:r>
            <a:r>
              <a:rPr lang="en-US" sz="2300" dirty="0" smtClean="0"/>
              <a:t>):low </a:t>
            </a:r>
            <a:r>
              <a:rPr lang="en-US" sz="2300" dirty="0" smtClean="0"/>
              <a:t>Platelet count, hemolytic anemia and kidney failure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dirty="0" smtClean="0"/>
              <a:t>Bloody diarrhea, low grade fever and stool has no leucocytes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dirty="0" smtClean="0">
                <a:solidFill>
                  <a:srgbClr val="0070C0"/>
                </a:solidFill>
              </a:rPr>
              <a:t>Fatal disease in young and elderly persons in nursing homes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dirty="0" smtClean="0"/>
              <a:t>Undercooked hamburgers, unpasteurized dairy products, apple cider, cookie dough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b="1" dirty="0" err="1" smtClean="0">
                <a:solidFill>
                  <a:srgbClr val="C00000"/>
                </a:solidFill>
              </a:rPr>
              <a:t>Cytotoxin</a:t>
            </a:r>
            <a:r>
              <a:rPr lang="en-US" sz="2300" b="1" dirty="0" smtClean="0">
                <a:solidFill>
                  <a:srgbClr val="C00000"/>
                </a:solidFill>
              </a:rPr>
              <a:t> =</a:t>
            </a:r>
            <a:r>
              <a:rPr lang="en-US" sz="2300" b="1" dirty="0" err="1" smtClean="0">
                <a:solidFill>
                  <a:srgbClr val="C00000"/>
                </a:solidFill>
              </a:rPr>
              <a:t>Vertoxin</a:t>
            </a:r>
            <a:r>
              <a:rPr lang="en-US" sz="2300" b="1" dirty="0" smtClean="0">
                <a:solidFill>
                  <a:srgbClr val="C00000"/>
                </a:solidFill>
              </a:rPr>
              <a:t> І and </a:t>
            </a:r>
            <a:r>
              <a:rPr lang="en-US" sz="2300" b="1" dirty="0" err="1" smtClean="0">
                <a:solidFill>
                  <a:srgbClr val="C00000"/>
                </a:solidFill>
              </a:rPr>
              <a:t>Vertoxin</a:t>
            </a:r>
            <a:r>
              <a:rPr lang="en-US" sz="2300" b="1" dirty="0" smtClean="0">
                <a:solidFill>
                  <a:srgbClr val="C00000"/>
                </a:solidFill>
              </a:rPr>
              <a:t> ІІ  similar to (Shiga-toxin I &amp;II)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i="1" dirty="0" err="1" smtClean="0"/>
              <a:t>E.coli</a:t>
            </a:r>
            <a:r>
              <a:rPr lang="en-US" sz="2300" dirty="0" smtClean="0"/>
              <a:t> other than O157:H7 can cause HUS</a:t>
            </a:r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q"/>
            </a:pPr>
            <a:r>
              <a:rPr lang="en-US" sz="2300" dirty="0" smtClean="0"/>
              <a:t>Diagnosis by culture on </a:t>
            </a:r>
            <a:r>
              <a:rPr lang="en-US" sz="1700" dirty="0" smtClean="0"/>
              <a:t>SMAC</a:t>
            </a:r>
            <a:r>
              <a:rPr lang="en-US" sz="1500" i="1" dirty="0" smtClean="0"/>
              <a:t>(</a:t>
            </a:r>
            <a:r>
              <a:rPr lang="en-US" sz="1500" i="1" dirty="0" err="1" smtClean="0"/>
              <a:t>sorbitol</a:t>
            </a:r>
            <a:r>
              <a:rPr lang="en-US" sz="1500" i="1" dirty="0" smtClean="0"/>
              <a:t> </a:t>
            </a:r>
            <a:r>
              <a:rPr lang="en-US" sz="1500" i="1" dirty="0" err="1" smtClean="0"/>
              <a:t>MacConkey</a:t>
            </a:r>
            <a:r>
              <a:rPr lang="en-US" sz="1500" i="1" dirty="0" smtClean="0"/>
              <a:t> agar </a:t>
            </a:r>
            <a:r>
              <a:rPr lang="en-US" sz="1500" i="1" dirty="0" err="1" smtClean="0"/>
              <a:t>cefixime</a:t>
            </a:r>
            <a:r>
              <a:rPr lang="en-US" sz="1500" dirty="0" smtClean="0"/>
              <a:t>)</a:t>
            </a:r>
            <a:r>
              <a:rPr lang="en-US" sz="2300" dirty="0" smtClean="0"/>
              <a:t>, </a:t>
            </a:r>
            <a:r>
              <a:rPr lang="en-US" sz="2300" dirty="0" err="1" smtClean="0"/>
              <a:t>Vertoxin</a:t>
            </a:r>
            <a:r>
              <a:rPr lang="en-US" sz="2300" dirty="0" smtClean="0"/>
              <a:t> detection by immunological test or PCR</a:t>
            </a:r>
          </a:p>
          <a:p>
            <a:pPr marL="273050" indent="-273050">
              <a:lnSpc>
                <a:spcPct val="90000"/>
              </a:lnSpc>
            </a:pPr>
            <a:endParaRPr lang="en-US" sz="23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smtClean="0">
                <a:solidFill>
                  <a:srgbClr val="C00000"/>
                </a:solidFill>
                <a:effectLst/>
              </a:rPr>
              <a:t>HUS</a:t>
            </a:r>
          </a:p>
        </p:txBody>
      </p:sp>
      <p:pic>
        <p:nvPicPr>
          <p:cNvPr id="50179" name="Picture 2" descr="http://t2.gstatic.com/images?q=tbn:UOZaO_DcuuBB4M:http://www.ecoliblog.com/loadBina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81200"/>
            <a:ext cx="281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0" name="Picture 4" descr="http://t1.gstatic.com/images?q=tbn:bsXpXltvRUuYvM:http://www.foodpoisonjournal.com/uploads/image/hemolytic_uremic_syndrome_hu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2057400"/>
            <a:ext cx="281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oral cavity contain very high number which varies from site to site of the mouth.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chemeClr val="accent6"/>
                </a:solidFill>
              </a:rPr>
              <a:t>Saliva contain mixed flora :10x8 organism /ml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7030A0"/>
                </a:solidFill>
              </a:rPr>
              <a:t>Stomach : very few in health due to HCL and peptic enzymes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B050"/>
                </a:solidFill>
              </a:rPr>
              <a:t>Small intestine : very scanty except near colon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C00000"/>
                </a:solidFill>
              </a:rPr>
              <a:t>Colon of adults:  10x 10 org/gm stool, &gt;90% are  </a:t>
            </a:r>
            <a:r>
              <a:rPr lang="en-US" i="1" dirty="0" err="1" smtClean="0">
                <a:solidFill>
                  <a:srgbClr val="C00000"/>
                </a:solidFill>
              </a:rPr>
              <a:t>Bacteriodes</a:t>
            </a:r>
            <a:r>
              <a:rPr lang="en-US" dirty="0" smtClean="0">
                <a:solidFill>
                  <a:srgbClr val="C00000"/>
                </a:solidFill>
              </a:rPr>
              <a:t> ( anaerobic), 10 % other bacteria.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Direct effect of diet composition.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Normal Flora of the GIT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800" b="0" dirty="0" smtClean="0">
                <a:solidFill>
                  <a:srgbClr val="C00000"/>
                </a:solidFill>
                <a:effectLst/>
              </a:rPr>
              <a:t>5. </a:t>
            </a:r>
            <a:r>
              <a:rPr lang="en-US" sz="3800" b="0" dirty="0" err="1" smtClean="0">
                <a:solidFill>
                  <a:srgbClr val="C00000"/>
                </a:solidFill>
                <a:effectLst/>
              </a:rPr>
              <a:t>Enteroadherent</a:t>
            </a:r>
            <a:r>
              <a:rPr lang="en-US" sz="3800" b="0" dirty="0" smtClean="0">
                <a:solidFill>
                  <a:srgbClr val="C00000"/>
                </a:solidFill>
                <a:effectLst/>
              </a:rPr>
              <a:t> </a:t>
            </a:r>
            <a:r>
              <a:rPr lang="en-US" sz="3800" b="0" i="1" dirty="0" err="1" smtClean="0">
                <a:solidFill>
                  <a:srgbClr val="C00000"/>
                </a:solidFill>
                <a:effectLst/>
              </a:rPr>
              <a:t>E.coli</a:t>
            </a:r>
            <a:r>
              <a:rPr lang="en-US" sz="3800" i="1" dirty="0" smtClean="0">
                <a:effectLst/>
              </a:rPr>
              <a:t> </a:t>
            </a:r>
            <a:r>
              <a:rPr lang="en-US" sz="3800" dirty="0" smtClean="0">
                <a:solidFill>
                  <a:srgbClr val="C00000"/>
                </a:solidFill>
                <a:effectLst/>
              </a:rPr>
              <a:t>(EAEC)</a:t>
            </a:r>
            <a:endParaRPr lang="en-US" sz="3800" i="1" dirty="0" smtClean="0">
              <a:solidFill>
                <a:srgbClr val="C00000"/>
              </a:solidFill>
              <a:effectLst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Pediatric diarrheal disease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Adhering to the surface of the intestinal mucosa ,can cause UTI.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Aggregative stacked brick in the mucosa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Watery diarrhea, vomiting, dehydration and abdominal pain for two or more weeks</a:t>
            </a:r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solidFill>
                  <a:srgbClr val="C00000"/>
                </a:solidFill>
                <a:effectLst/>
              </a:rPr>
              <a:t>Yersinia enterocolitica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Mesenteric lymphadenitis in children and septicemia in </a:t>
            </a:r>
            <a:r>
              <a:rPr lang="en-US" sz="2500" dirty="0" err="1" smtClean="0"/>
              <a:t>immunocompromised</a:t>
            </a:r>
            <a:r>
              <a:rPr lang="en-US" sz="2500" dirty="0" smtClean="0"/>
              <a:t> hosts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Common in Europe, USA, Canada . Cats, dogs&amp; swine (chitterlings)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Survive cold temperatures and  associated  with transfusion of packed red blood cells.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b="1" dirty="0" smtClean="0">
                <a:solidFill>
                  <a:srgbClr val="C00000"/>
                </a:solidFill>
              </a:rPr>
              <a:t>Present with enteritis, arthritis and </a:t>
            </a:r>
            <a:r>
              <a:rPr lang="en-US" sz="2500" b="1" dirty="0" err="1" smtClean="0">
                <a:solidFill>
                  <a:srgbClr val="C00000"/>
                </a:solidFill>
              </a:rPr>
              <a:t>erythema</a:t>
            </a:r>
            <a:r>
              <a:rPr lang="en-US" sz="2500" b="1" dirty="0" smtClean="0">
                <a:solidFill>
                  <a:srgbClr val="C00000"/>
                </a:solidFill>
              </a:rPr>
              <a:t> </a:t>
            </a:r>
            <a:r>
              <a:rPr lang="en-US" sz="2500" b="1" dirty="0" err="1" smtClean="0">
                <a:solidFill>
                  <a:srgbClr val="C00000"/>
                </a:solidFill>
              </a:rPr>
              <a:t>nodosum</a:t>
            </a:r>
            <a:endParaRPr lang="en-US" sz="2500" b="1" dirty="0" smtClean="0">
              <a:solidFill>
                <a:srgbClr val="C00000"/>
              </a:solidFill>
            </a:endParaRP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Generalize infection in adult and children 1-5 yrs, usually mild  but in old children and adult it </a:t>
            </a:r>
            <a:r>
              <a:rPr lang="en-US" sz="2500" dirty="0" smtClean="0">
                <a:solidFill>
                  <a:srgbClr val="0070C0"/>
                </a:solidFill>
              </a:rPr>
              <a:t>mimic appendicitis</a:t>
            </a:r>
          </a:p>
          <a:p>
            <a:pPr marL="273050" indent="-27305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500" dirty="0" smtClean="0"/>
              <a:t>Grow </a:t>
            </a:r>
            <a:r>
              <a:rPr lang="en-US" sz="2500" dirty="0" smtClean="0"/>
              <a:t>at </a:t>
            </a:r>
            <a:r>
              <a:rPr lang="en-US" sz="2500" dirty="0" smtClean="0">
                <a:solidFill>
                  <a:srgbClr val="0070C0"/>
                </a:solidFill>
              </a:rPr>
              <a:t>25°-30°C </a:t>
            </a:r>
            <a:r>
              <a:rPr lang="en-US" sz="2500" dirty="0" smtClean="0">
                <a:solidFill>
                  <a:srgbClr val="0070C0"/>
                </a:solidFill>
              </a:rPr>
              <a:t>, </a:t>
            </a:r>
            <a:r>
              <a:rPr lang="en-US" sz="2500" dirty="0" smtClean="0"/>
              <a:t>media</a:t>
            </a:r>
            <a:r>
              <a:rPr lang="en-US" sz="2500" dirty="0" smtClean="0"/>
              <a:t>: </a:t>
            </a:r>
            <a:r>
              <a:rPr lang="en-US" sz="2500" dirty="0" err="1" smtClean="0"/>
              <a:t>Cefsulodin-Igrasan-Novobiocin</a:t>
            </a:r>
            <a:r>
              <a:rPr lang="en-US" sz="2500" dirty="0" smtClean="0"/>
              <a:t>.</a:t>
            </a:r>
            <a:endParaRPr lang="en-US" sz="2500" dirty="0" smtClean="0"/>
          </a:p>
          <a:p>
            <a:pPr marL="273050" indent="-273050">
              <a:lnSpc>
                <a:spcPct val="80000"/>
              </a:lnSpc>
            </a:pPr>
            <a:endParaRPr lang="en-US" sz="25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5400" b="0" i="1" smtClean="0">
                <a:solidFill>
                  <a:srgbClr val="C00000"/>
                </a:solidFill>
                <a:effectLst/>
              </a:rPr>
              <a:t>Clostridium difficile</a:t>
            </a:r>
            <a:r>
              <a:rPr lang="en-US" sz="3800" smtClean="0">
                <a:effectLst/>
              </a:rPr>
              <a:t/>
            </a:r>
            <a:br>
              <a:rPr lang="en-US" sz="3800" smtClean="0">
                <a:effectLst/>
              </a:rPr>
            </a:br>
            <a:endParaRPr lang="en-US" sz="380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</a:rPr>
              <a:t>Antibiotic associated diarrhea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Transmit from person to person via fecal-oral route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Have been cultured from inanimate hospital surfaces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Disruption of the indigenous bacterial flora of the colon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 Produce </a:t>
            </a:r>
            <a:r>
              <a:rPr lang="en-US" b="1" dirty="0" smtClean="0">
                <a:solidFill>
                  <a:srgbClr val="C00000"/>
                </a:solidFill>
              </a:rPr>
              <a:t>toxin A and B </a:t>
            </a:r>
            <a:r>
              <a:rPr lang="en-US" dirty="0" smtClean="0"/>
              <a:t>that can bind to surface epithelial cell receptors leading to        inflammation, mucosal injury and diarrhea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i="1" smtClean="0">
                <a:solidFill>
                  <a:srgbClr val="C00000"/>
                </a:solidFill>
                <a:effectLst/>
              </a:rPr>
              <a:t>C.Difficile &amp; pseudomembraneous colitis</a:t>
            </a:r>
          </a:p>
        </p:txBody>
      </p:sp>
      <p:pic>
        <p:nvPicPr>
          <p:cNvPr id="58371" name="Picture 2" descr="http://t3.gstatic.com/images?q=tbn:PX57wGmMqWOHUM:http://www.pintopotts.co.uk/public_html/images/clostridium_diffici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752600"/>
            <a:ext cx="2362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2" name="Picture 4" descr="http://t2.gstatic.com/images?q=tbn:SdD2_7XPEywYzM:http://upload.wikimedia.org/wikipedia/commons/0/0f/Clostridium_difficile_01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1828800"/>
            <a:ext cx="2590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6" descr="http://t3.gstatic.com/images?q=tbn:wjrX5QhdKGg06M:http://www.cdiff-support.co.uk/images/spore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24200" y="1981200"/>
            <a:ext cx="2362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4" name="Picture 8" descr="http://t0.gstatic.com/images?q=tbn:pKOwzT7m-DDTuM:http://www.pathconsultddx.com/images/S155986750670818X/gr1-sml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19400" y="43434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5" name="Picture 10" descr="http://t2.gstatic.com/images?q=tbn:CrQCk8qf1I0XNM:http://www.netterimages.com/images/vpv/000/000/013/13634-0550x0475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77000" y="4419600"/>
            <a:ext cx="1905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b="0" i="1" smtClean="0">
                <a:solidFill>
                  <a:srgbClr val="C00000"/>
                </a:solidFill>
                <a:effectLst/>
              </a:rPr>
              <a:t>Clostridium difficile</a:t>
            </a:r>
            <a:endParaRPr lang="en-US" i="1" smtClean="0">
              <a:solidFill>
                <a:srgbClr val="C0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>
            <a:normAutofit/>
          </a:bodyPr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Patient presents with fever, </a:t>
            </a:r>
            <a:r>
              <a:rPr lang="en-US" dirty="0" err="1" smtClean="0"/>
              <a:t>leukocytosis</a:t>
            </a:r>
            <a:r>
              <a:rPr lang="en-US" dirty="0" smtClean="0"/>
              <a:t>, abdominal pain and diarrhea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C00000"/>
                </a:solidFill>
              </a:rPr>
              <a:t>Pseudomembrane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consists of </a:t>
            </a:r>
            <a:r>
              <a:rPr lang="en-US" b="1" dirty="0" err="1" smtClean="0">
                <a:solidFill>
                  <a:srgbClr val="C00000"/>
                </a:solidFill>
              </a:rPr>
              <a:t>neutrophils</a:t>
            </a:r>
            <a:r>
              <a:rPr lang="en-US" b="1" dirty="0" smtClean="0">
                <a:solidFill>
                  <a:srgbClr val="C00000"/>
                </a:solidFill>
              </a:rPr>
              <a:t>, fibrin, and cellular debris in the colonic mucosa) and toxic </a:t>
            </a:r>
            <a:r>
              <a:rPr lang="en-US" b="1" dirty="0" err="1" smtClean="0">
                <a:solidFill>
                  <a:srgbClr val="C00000"/>
                </a:solidFill>
              </a:rPr>
              <a:t>megacolon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/>
              <a:t>Diagnosis</a:t>
            </a:r>
            <a:r>
              <a:rPr lang="en-US" dirty="0" smtClean="0"/>
              <a:t>: </a:t>
            </a:r>
            <a:r>
              <a:rPr lang="en-US" dirty="0" smtClean="0"/>
              <a:t>toxin detection by enzyme immunoassay (</a:t>
            </a:r>
            <a:r>
              <a:rPr lang="en-US" dirty="0" smtClean="0">
                <a:solidFill>
                  <a:srgbClr val="0070C0"/>
                </a:solidFill>
              </a:rPr>
              <a:t>EIA)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695C54"/>
                </a:solidFill>
              </a:rPr>
              <a:t>Treatment </a:t>
            </a:r>
            <a:r>
              <a:rPr lang="en-US" b="1" dirty="0" smtClean="0">
                <a:solidFill>
                  <a:srgbClr val="695C54"/>
                </a:solidFill>
              </a:rPr>
              <a:t>:</a:t>
            </a:r>
            <a:r>
              <a:rPr lang="en-US" b="1" dirty="0" err="1" smtClean="0">
                <a:solidFill>
                  <a:srgbClr val="695C54"/>
                </a:solidFill>
              </a:rPr>
              <a:t>Metronidazole</a:t>
            </a:r>
            <a:r>
              <a:rPr lang="en-US" b="1" dirty="0" smtClean="0">
                <a:solidFill>
                  <a:srgbClr val="695C54"/>
                </a:solidFill>
              </a:rPr>
              <a:t> </a:t>
            </a:r>
            <a:r>
              <a:rPr lang="en-US" b="1" dirty="0" smtClean="0">
                <a:solidFill>
                  <a:srgbClr val="695C54"/>
                </a:solidFill>
              </a:rPr>
              <a:t>± </a:t>
            </a:r>
            <a:r>
              <a:rPr lang="en-US" b="1" dirty="0" err="1" smtClean="0">
                <a:solidFill>
                  <a:srgbClr val="695C54"/>
                </a:solidFill>
              </a:rPr>
              <a:t>Vancomycin</a:t>
            </a:r>
            <a:r>
              <a:rPr lang="en-US" b="1" dirty="0" smtClean="0">
                <a:solidFill>
                  <a:srgbClr val="695C54"/>
                </a:solidFill>
              </a:rPr>
              <a:t> and supportive treatment</a:t>
            </a:r>
          </a:p>
          <a:p>
            <a:pPr marL="273050" indent="-273050"/>
            <a:endParaRPr lang="en-US" dirty="0" smtClean="0"/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71" name="Group 75"/>
          <p:cNvGraphicFramePr>
            <a:graphicFrameLocks noGrp="1"/>
          </p:cNvGraphicFramePr>
          <p:nvPr/>
        </p:nvGraphicFramePr>
        <p:xfrm>
          <a:off x="228600" y="304800"/>
          <a:ext cx="8610600" cy="7678421"/>
        </p:xfrm>
        <a:graphic>
          <a:graphicData uri="http://schemas.openxmlformats.org/drawingml/2006/table">
            <a:tbl>
              <a:tblPr/>
              <a:tblGrid>
                <a:gridCol w="1908175"/>
                <a:gridCol w="1676400"/>
                <a:gridCol w="1216025"/>
                <a:gridCol w="1981200"/>
                <a:gridCol w="1828800"/>
              </a:tblGrid>
              <a:tr h="60960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Selected Clinical and Epidemiologic Characteristics of Typical Illness Caused By Common Foodborne Pathogens*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Pathogen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Typical Incubation Period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Typical Clinical Presentation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Assorted Foods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Bacterial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Salmonella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species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Undercooked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eggs or poultry,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Campylobacter jejuni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2-5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2-10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Undercooked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poultry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unpasteurized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dairy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products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E. coli,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Enterotoxigenic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Many foods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Shigella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species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4-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Produce, egg salad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Group 2"/>
          <p:cNvGraphicFramePr>
            <a:graphicFrameLocks noGrp="1"/>
          </p:cNvGraphicFramePr>
          <p:nvPr/>
        </p:nvGraphicFramePr>
        <p:xfrm>
          <a:off x="152400" y="228600"/>
          <a:ext cx="8915400" cy="6524626"/>
        </p:xfrm>
        <a:graphic>
          <a:graphicData uri="http://schemas.openxmlformats.org/drawingml/2006/table">
            <a:tbl>
              <a:tblPr/>
              <a:tblGrid>
                <a:gridCol w="1720850"/>
                <a:gridCol w="1798638"/>
                <a:gridCol w="1798637"/>
                <a:gridCol w="1797050"/>
                <a:gridCol w="1800225"/>
              </a:tblGrid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Listeria monocytogenes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2-6 weeks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Gastroenteritis, 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meningitis abortion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Deli meat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hotdogs, unpasteurized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dairy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products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Bacillus cereus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1-6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&lt;24 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Vomiting, Gastroenteritis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Fried rice, meats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Clostridium botulinum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12-72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Days-months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Blurred vision, paralysis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Home-canned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foods, fermented fish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Staphylococcus aureus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1-6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hour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Gastroenteritis, particularly nausea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Meats, potato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&amp; pork, unpasteurized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dairy products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Yersinia enterocolitica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1-2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1-3 weeks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Gastroenteritis,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87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appendicitis-like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syndrome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Undercooked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pork,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unpasteurized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dairy products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6"/>
                </a:solidFill>
              </a:rPr>
              <a:t>Normal flora of the GIT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Normal flora ( low virulence)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US" b="1" dirty="0" smtClean="0"/>
              <a:t>Potential pathogen (carrier)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Mouth</a:t>
            </a:r>
            <a:r>
              <a:rPr lang="en-US" dirty="0" smtClean="0"/>
              <a:t>: </a:t>
            </a:r>
            <a:r>
              <a:rPr lang="en-US" sz="1900" dirty="0" err="1" smtClean="0"/>
              <a:t>Viridans</a:t>
            </a:r>
            <a:r>
              <a:rPr lang="en-US" sz="1900" dirty="0" smtClean="0"/>
              <a:t> streptococci, </a:t>
            </a:r>
            <a:r>
              <a:rPr lang="en-US" sz="1900" i="1" dirty="0" err="1" smtClean="0"/>
              <a:t>Neisseria</a:t>
            </a:r>
            <a:r>
              <a:rPr lang="en-US" sz="1900" dirty="0" smtClean="0"/>
              <a:t> spp., </a:t>
            </a:r>
            <a:r>
              <a:rPr lang="en-US" sz="1900" i="1" dirty="0" err="1" smtClean="0"/>
              <a:t>Moraxella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Peptostreptococcus</a:t>
            </a:r>
            <a:r>
              <a:rPr lang="en-US" sz="1900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Nasopharynx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1900" i="1" dirty="0" err="1" smtClean="0"/>
              <a:t>Niesseria</a:t>
            </a:r>
            <a:r>
              <a:rPr lang="en-US" sz="1900" i="1" dirty="0" smtClean="0"/>
              <a:t> </a:t>
            </a:r>
            <a:r>
              <a:rPr lang="en-US" sz="1900" dirty="0" smtClean="0"/>
              <a:t>spp., </a:t>
            </a:r>
            <a:r>
              <a:rPr lang="en-US" sz="1900" dirty="0" err="1" smtClean="0"/>
              <a:t>Viridans</a:t>
            </a:r>
            <a:r>
              <a:rPr lang="en-US" sz="1900" dirty="0" smtClean="0"/>
              <a:t> </a:t>
            </a:r>
            <a:r>
              <a:rPr lang="en-US" sz="1900" dirty="0" err="1" smtClean="0"/>
              <a:t>sterpt</a:t>
            </a:r>
            <a:r>
              <a:rPr lang="en-US" sz="1900" dirty="0" smtClean="0"/>
              <a:t>. </a:t>
            </a:r>
            <a:r>
              <a:rPr lang="en-US" sz="1900" i="1" dirty="0" err="1" smtClean="0"/>
              <a:t>Moraxella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Peptostreptococcus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Stomach</a:t>
            </a:r>
            <a:r>
              <a:rPr lang="en-US" dirty="0" smtClean="0"/>
              <a:t> : </a:t>
            </a:r>
            <a:r>
              <a:rPr lang="en-US" sz="1900" dirty="0" smtClean="0"/>
              <a:t>streptococci, </a:t>
            </a:r>
            <a:r>
              <a:rPr lang="en-US" sz="1900" i="1" dirty="0" err="1" smtClean="0"/>
              <a:t>Peptosterptococcus</a:t>
            </a:r>
            <a:r>
              <a:rPr lang="en-US" sz="1900" dirty="0" smtClean="0"/>
              <a:t>, others from mouth.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Small intestine</a:t>
            </a:r>
            <a:r>
              <a:rPr lang="en-US" sz="2000" dirty="0" smtClean="0"/>
              <a:t>: </a:t>
            </a:r>
            <a:r>
              <a:rPr lang="en-US" sz="1900" dirty="0" smtClean="0"/>
              <a:t>scanty, variable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Colon of adults </a:t>
            </a:r>
            <a:r>
              <a:rPr lang="en-US" sz="2000" b="1" dirty="0" smtClean="0"/>
              <a:t>:</a:t>
            </a:r>
            <a:r>
              <a:rPr lang="en-US" sz="1900" i="1" dirty="0" err="1" smtClean="0"/>
              <a:t>Bacteriodes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Fusobacterium</a:t>
            </a:r>
            <a:r>
              <a:rPr lang="en-US" sz="1900" i="1" dirty="0" smtClean="0"/>
              <a:t>, </a:t>
            </a:r>
            <a:r>
              <a:rPr lang="en-US" sz="1900" i="1" dirty="0" err="1" smtClean="0"/>
              <a:t>Bifidobacteria</a:t>
            </a:r>
            <a:r>
              <a:rPr lang="en-US" sz="1900" i="1" dirty="0" smtClean="0"/>
              <a:t>, Lactobacillus, </a:t>
            </a:r>
            <a:r>
              <a:rPr lang="en-US" sz="1900" dirty="0" err="1" smtClean="0"/>
              <a:t>enterobacteria</a:t>
            </a:r>
            <a:r>
              <a:rPr lang="en-US" sz="1900" dirty="0" smtClean="0"/>
              <a:t>, </a:t>
            </a:r>
            <a:r>
              <a:rPr lang="en-US" sz="1900" i="1" dirty="0" smtClean="0"/>
              <a:t>Clostridium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Colon of Breastfeeding infants</a:t>
            </a:r>
            <a:r>
              <a:rPr lang="en-US" sz="2000" dirty="0" smtClean="0"/>
              <a:t>: </a:t>
            </a:r>
            <a:r>
              <a:rPr lang="en-US" sz="1900" i="1" dirty="0" err="1" smtClean="0"/>
              <a:t>Bifidobacterium</a:t>
            </a:r>
            <a:r>
              <a:rPr lang="en-US" sz="1900" i="1" dirty="0" smtClean="0"/>
              <a:t>, Lactobacillus</a:t>
            </a:r>
            <a:endParaRPr lang="en-US" sz="1900" i="1" dirty="0"/>
          </a:p>
        </p:txBody>
      </p:sp>
      <p:sp>
        <p:nvSpPr>
          <p:cNvPr id="1638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Mouth</a:t>
            </a:r>
            <a:r>
              <a:rPr lang="en-US" dirty="0" smtClean="0"/>
              <a:t>: </a:t>
            </a:r>
            <a:r>
              <a:rPr lang="en-US" sz="1600" i="1" dirty="0" smtClean="0"/>
              <a:t>Candida </a:t>
            </a:r>
            <a:r>
              <a:rPr lang="en-US" sz="1600" i="1" dirty="0" err="1" smtClean="0"/>
              <a:t>albicans</a:t>
            </a:r>
            <a:endParaRPr lang="en-US" sz="1600" i="1" dirty="0" smtClean="0"/>
          </a:p>
          <a:p>
            <a:pPr>
              <a:spcBef>
                <a:spcPct val="0"/>
              </a:spcBef>
            </a:pPr>
            <a:r>
              <a:rPr lang="en-US" sz="2000" b="1" dirty="0" err="1" smtClean="0">
                <a:solidFill>
                  <a:srgbClr val="C00000"/>
                </a:solidFill>
              </a:rPr>
              <a:t>Nasopharynx</a:t>
            </a:r>
            <a:r>
              <a:rPr lang="en-US" sz="2000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sz="1600" i="1" dirty="0" err="1" smtClean="0"/>
              <a:t>S.pneumoniae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N.meningitidis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H.infuenzae,S.pyogenes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S.aureus</a:t>
            </a:r>
            <a:endParaRPr lang="en-US" sz="1600" i="1" dirty="0" smtClean="0"/>
          </a:p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Stomach</a:t>
            </a:r>
            <a:r>
              <a:rPr lang="en-US" sz="2000" dirty="0" smtClean="0"/>
              <a:t>: none</a:t>
            </a:r>
          </a:p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Small intestine </a:t>
            </a:r>
            <a:r>
              <a:rPr lang="en-US" sz="2000" dirty="0" smtClean="0"/>
              <a:t>: </a:t>
            </a:r>
            <a:r>
              <a:rPr lang="en-US" sz="1600" dirty="0" smtClean="0"/>
              <a:t>none</a:t>
            </a:r>
          </a:p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Colon of adults</a:t>
            </a:r>
            <a:r>
              <a:rPr lang="en-US" sz="2000" dirty="0" smtClean="0"/>
              <a:t>: </a:t>
            </a:r>
            <a:r>
              <a:rPr lang="en-US" sz="1600" i="1" dirty="0" err="1" smtClean="0"/>
              <a:t>B.fragilis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E.coli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Psudomonas</a:t>
            </a:r>
            <a:r>
              <a:rPr lang="en-US" sz="1600" i="1" dirty="0" smtClean="0"/>
              <a:t>, Candida, Clostridium</a:t>
            </a:r>
          </a:p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C00000"/>
                </a:solidFill>
              </a:rPr>
              <a:t>Colon of Breast feeding infants</a:t>
            </a:r>
            <a:r>
              <a:rPr lang="en-US" sz="2000" dirty="0" smtClean="0"/>
              <a:t>: </a:t>
            </a:r>
            <a:r>
              <a:rPr lang="en-US" sz="1600" dirty="0" smtClean="0"/>
              <a:t>none</a:t>
            </a:r>
          </a:p>
          <a:p>
            <a:pPr>
              <a:spcBef>
                <a:spcPct val="0"/>
              </a:spcBef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Many are opportunistic pathogens, examples, perforation of the colon from ruptured </a:t>
            </a:r>
            <a:r>
              <a:rPr lang="en-US" dirty="0" err="1" smtClean="0"/>
              <a:t>diverticulum</a:t>
            </a:r>
            <a:r>
              <a:rPr lang="en-US" dirty="0" smtClean="0"/>
              <a:t>, feces  enters into peritoneal cavity and cause peritonitis.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err="1" smtClean="0">
                <a:solidFill>
                  <a:srgbClr val="0070C0"/>
                </a:solidFill>
              </a:rPr>
              <a:t>Viridans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strept</a:t>
            </a:r>
            <a:r>
              <a:rPr lang="en-US" dirty="0" smtClean="0">
                <a:solidFill>
                  <a:srgbClr val="0070C0"/>
                </a:solidFill>
              </a:rPr>
              <a:t>. of oral cavity enters blood and colonize damaged heart valves</a:t>
            </a:r>
            <a:r>
              <a:rPr lang="en-US" dirty="0" smtClean="0"/>
              <a:t>.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B050"/>
                </a:solidFill>
              </a:rPr>
              <a:t>Mouth flora play a role in dental caries.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00B050"/>
                </a:solidFill>
              </a:rPr>
              <a:t>Compromised defense systems increase the opportunity for invasion.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chemeClr val="accent6"/>
                </a:solidFill>
              </a:rPr>
              <a:t>Death after lethal dose of radiation due to massive invasion of normal flora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Role of GIT Normal Flora in Disease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 </a:t>
            </a:r>
            <a:r>
              <a:rPr lang="en-US" i="1" dirty="0" err="1">
                <a:solidFill>
                  <a:schemeClr val="accent6"/>
                </a:solidFill>
              </a:rPr>
              <a:t>E</a:t>
            </a:r>
            <a:r>
              <a:rPr lang="en-US" i="1" dirty="0" err="1" smtClean="0">
                <a:solidFill>
                  <a:schemeClr val="accent6"/>
                </a:solidFill>
              </a:rPr>
              <a:t>.coli</a:t>
            </a:r>
            <a:r>
              <a:rPr lang="en-US" dirty="0" smtClean="0">
                <a:solidFill>
                  <a:schemeClr val="accent6"/>
                </a:solidFill>
              </a:rPr>
              <a:t> is the most common </a:t>
            </a:r>
            <a:r>
              <a:rPr lang="en-US" i="1" dirty="0" err="1" smtClean="0">
                <a:solidFill>
                  <a:schemeClr val="accent6"/>
                </a:solidFill>
              </a:rPr>
              <a:t>Enterobacteriacae</a:t>
            </a:r>
            <a:r>
              <a:rPr lang="en-US" dirty="0" smtClean="0">
                <a:solidFill>
                  <a:schemeClr val="accent6"/>
                </a:solidFill>
              </a:rPr>
              <a:t> , a facultative flora of colon followed by </a:t>
            </a:r>
            <a:r>
              <a:rPr lang="en-US" i="1" dirty="0" err="1" smtClean="0">
                <a:solidFill>
                  <a:schemeClr val="accent6"/>
                </a:solidFill>
              </a:rPr>
              <a:t>Klebsiella</a:t>
            </a:r>
            <a:r>
              <a:rPr lang="en-US" i="1" dirty="0" smtClean="0">
                <a:solidFill>
                  <a:schemeClr val="accent6"/>
                </a:solidFill>
              </a:rPr>
              <a:t>, Proteus </a:t>
            </a:r>
            <a:r>
              <a:rPr lang="en-US" dirty="0" smtClean="0">
                <a:solidFill>
                  <a:schemeClr val="accent6"/>
                </a:solidFill>
              </a:rPr>
              <a:t>and </a:t>
            </a:r>
            <a:r>
              <a:rPr lang="en-US" i="1" dirty="0" err="1" smtClean="0">
                <a:solidFill>
                  <a:schemeClr val="accent6"/>
                </a:solidFill>
              </a:rPr>
              <a:t>Enterobacteria</a:t>
            </a:r>
            <a:r>
              <a:rPr lang="en-US" i="1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i="1" dirty="0" smtClean="0">
                <a:solidFill>
                  <a:srgbClr val="C00000"/>
                </a:solidFill>
              </a:rPr>
              <a:t>Salmonella, </a:t>
            </a:r>
            <a:r>
              <a:rPr lang="en-US" i="1" dirty="0" err="1" smtClean="0">
                <a:solidFill>
                  <a:srgbClr val="C00000"/>
                </a:solidFill>
              </a:rPr>
              <a:t>Shigella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i="1" dirty="0" err="1" smtClean="0">
                <a:solidFill>
                  <a:srgbClr val="C00000"/>
                </a:solidFill>
              </a:rPr>
              <a:t>Yersinia</a:t>
            </a:r>
            <a:r>
              <a:rPr lang="en-US" dirty="0" smtClean="0">
                <a:solidFill>
                  <a:srgbClr val="C00000"/>
                </a:solidFill>
              </a:rPr>
              <a:t> are NOT a normal flora of the intestinal tract.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solidFill>
                  <a:srgbClr val="7030A0"/>
                </a:solidFill>
              </a:rPr>
              <a:t>Some strains of </a:t>
            </a:r>
            <a:r>
              <a:rPr lang="en-US" i="1" dirty="0" err="1" smtClean="0">
                <a:solidFill>
                  <a:srgbClr val="7030A0"/>
                </a:solidFill>
              </a:rPr>
              <a:t>E.coli</a:t>
            </a:r>
            <a:r>
              <a:rPr lang="en-US" i="1" dirty="0" smtClean="0">
                <a:solidFill>
                  <a:srgbClr val="7030A0"/>
                </a:solidFill>
              </a:rPr>
              <a:t> ,Salmonella </a:t>
            </a:r>
            <a:r>
              <a:rPr lang="en-US" dirty="0" smtClean="0">
                <a:solidFill>
                  <a:srgbClr val="7030A0"/>
                </a:solidFill>
              </a:rPr>
              <a:t>,</a:t>
            </a:r>
            <a:r>
              <a:rPr lang="en-US" i="1" dirty="0" err="1" smtClean="0">
                <a:solidFill>
                  <a:srgbClr val="7030A0"/>
                </a:solidFill>
              </a:rPr>
              <a:t>Shigella</a:t>
            </a:r>
            <a:r>
              <a:rPr lang="en-US" dirty="0" smtClean="0">
                <a:solidFill>
                  <a:srgbClr val="7030A0"/>
                </a:solidFill>
              </a:rPr>
              <a:t> and </a:t>
            </a:r>
            <a:r>
              <a:rPr lang="en-US" i="1" dirty="0" err="1" smtClean="0">
                <a:solidFill>
                  <a:srgbClr val="7030A0"/>
                </a:solidFill>
              </a:rPr>
              <a:t>Yersinia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i="1" dirty="0" err="1" smtClean="0">
                <a:solidFill>
                  <a:srgbClr val="7030A0"/>
                </a:solidFill>
              </a:rPr>
              <a:t>enterocolitica</a:t>
            </a:r>
            <a:r>
              <a:rPr lang="en-US" i="1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are able to produce diseases in the intestinal tract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Role of normal flora in diarrheal diseases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Invasive and </a:t>
            </a:r>
            <a:r>
              <a:rPr lang="en-US" b="1" dirty="0" err="1" smtClean="0">
                <a:solidFill>
                  <a:srgbClr val="C00000"/>
                </a:solidFill>
              </a:rPr>
              <a:t>cytotoxic</a:t>
            </a:r>
            <a:r>
              <a:rPr lang="en-US" b="1" dirty="0" smtClean="0">
                <a:solidFill>
                  <a:srgbClr val="C00000"/>
                </a:solidFill>
              </a:rPr>
              <a:t> strains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produce inflammatory diarrhea ( </a:t>
            </a:r>
            <a:r>
              <a:rPr lang="en-US" dirty="0" err="1" smtClean="0">
                <a:solidFill>
                  <a:schemeClr val="accent6"/>
                </a:solidFill>
              </a:rPr>
              <a:t>dysentry</a:t>
            </a:r>
            <a:r>
              <a:rPr lang="en-US" dirty="0" smtClean="0"/>
              <a:t>) with WBCs and /or blood in the stool.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Enterotoxin</a:t>
            </a:r>
            <a:r>
              <a:rPr lang="en-US" b="1" dirty="0" smtClean="0">
                <a:solidFill>
                  <a:srgbClr val="C00000"/>
                </a:solidFill>
              </a:rPr>
              <a:t> –producing strains </a:t>
            </a:r>
            <a:r>
              <a:rPr lang="en-US" dirty="0" smtClean="0"/>
              <a:t>cause watery diarrhea with loss of fluid.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Some produce </a:t>
            </a:r>
            <a:r>
              <a:rPr lang="en-US" b="1" dirty="0" smtClean="0">
                <a:solidFill>
                  <a:srgbClr val="C00000"/>
                </a:solidFill>
              </a:rPr>
              <a:t>systemic illness </a:t>
            </a:r>
            <a:r>
              <a:rPr lang="en-US" dirty="0" smtClean="0"/>
              <a:t>due to spread to multiple organs such as enteric ( typhoid) fever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C00000"/>
                </a:solidFill>
              </a:rPr>
              <a:t>Intestinal Pathogens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489075" y="2755900"/>
            <a:ext cx="6172200" cy="1725613"/>
          </a:xfrm>
        </p:spPr>
        <p:txBody>
          <a:bodyPr>
            <a:normAutofit/>
          </a:bodyPr>
          <a:lstStyle/>
          <a:p>
            <a:pPr marL="0" indent="0" algn="ctr">
              <a:buFont typeface="Wingdings 3" pitchFamily="18" charset="2"/>
              <a:buNone/>
            </a:pPr>
            <a:endParaRPr lang="en-US" sz="1600" b="1" dirty="0" smtClean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81000"/>
            <a:ext cx="7772400" cy="1752600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sz="4600" dirty="0" smtClean="0">
                <a:solidFill>
                  <a:schemeClr val="accent1"/>
                </a:solidFill>
                <a:effectLst/>
              </a:rPr>
              <a:t>Acute Diarrheal Illnesses and Food Poisoning  </a:t>
            </a:r>
            <a:br>
              <a:rPr lang="en-US" sz="4600" dirty="0" smtClean="0">
                <a:solidFill>
                  <a:schemeClr val="accent1"/>
                </a:solidFill>
                <a:effectLst/>
              </a:rPr>
            </a:br>
            <a:endParaRPr lang="en-US" sz="4600" dirty="0" smtClean="0">
              <a:solidFill>
                <a:schemeClr val="accent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800" b="0" smtClean="0">
                <a:solidFill>
                  <a:srgbClr val="C00000"/>
                </a:solidFill>
                <a:effectLst/>
              </a:rPr>
              <a:t>Background</a:t>
            </a:r>
            <a:r>
              <a:rPr lang="en-US" sz="3800" smtClean="0">
                <a:effectLst/>
              </a:rPr>
              <a:t/>
            </a:r>
            <a:br>
              <a:rPr lang="en-US" sz="3800" smtClean="0">
                <a:effectLst/>
              </a:rPr>
            </a:br>
            <a:endParaRPr lang="en-US" sz="3800" smtClean="0">
              <a:effectLst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84313"/>
            <a:ext cx="8201025" cy="4498975"/>
          </a:xfrm>
        </p:spPr>
        <p:txBody>
          <a:bodyPr/>
          <a:lstStyle/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Acute diarrheal illness is one of the most common problems evaluated by clinicians.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A major cause of morbidity and mortality world wide. </a:t>
            </a:r>
          </a:p>
          <a:p>
            <a:pPr marL="273050" indent="-273050">
              <a:buFont typeface="Wingdings" pitchFamily="2" charset="2"/>
              <a:buChar char="q"/>
            </a:pPr>
            <a:r>
              <a:rPr lang="en-US" dirty="0" smtClean="0"/>
              <a:t>Most of healthy people have mild illness but others might develop serious squeals so it is important to identify those individuals who require early treatment.</a:t>
            </a:r>
          </a:p>
          <a:p>
            <a:pPr marL="273050" indent="-2730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298</TotalTime>
  <Words>1689</Words>
  <Application>Microsoft Office PowerPoint</Application>
  <PresentationFormat>On-screen Show (4:3)</PresentationFormat>
  <Paragraphs>241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Concourse</vt:lpstr>
      <vt:lpstr>Normal flora of the GIT and introduction to infectious diarrhea</vt:lpstr>
      <vt:lpstr> Introduction to Normal Flora</vt:lpstr>
      <vt:lpstr>Normal Flora of the GIT</vt:lpstr>
      <vt:lpstr>Normal flora of the GIT</vt:lpstr>
      <vt:lpstr>Role of GIT Normal Flora in Disease</vt:lpstr>
      <vt:lpstr>Role of normal flora in diarrheal diseases</vt:lpstr>
      <vt:lpstr>Intestinal Pathogens</vt:lpstr>
      <vt:lpstr>Acute Diarrheal Illnesses and Food Poisoning   </vt:lpstr>
      <vt:lpstr>Background </vt:lpstr>
      <vt:lpstr>Definitions of Diarrhea</vt:lpstr>
      <vt:lpstr>Etiology</vt:lpstr>
      <vt:lpstr>Epidemiology</vt:lpstr>
      <vt:lpstr>Classifications </vt:lpstr>
      <vt:lpstr>Risk Factors </vt:lpstr>
      <vt:lpstr>Clinical Presentation and Pathogenic  Mechanism I </vt:lpstr>
      <vt:lpstr>Clinical Presentation and Pathogenic Mechanism II</vt:lpstr>
      <vt:lpstr>Campylobacter</vt:lpstr>
      <vt:lpstr>Campylobacter</vt:lpstr>
      <vt:lpstr>Clinically</vt:lpstr>
      <vt:lpstr>Laboratory diagnosis and treatment </vt:lpstr>
      <vt:lpstr>E.coli </vt:lpstr>
      <vt:lpstr>Slide 22</vt:lpstr>
      <vt:lpstr>E.coli</vt:lpstr>
      <vt:lpstr>1. Enterotoxigenic E.coli (ETEC)</vt:lpstr>
      <vt:lpstr>2. Enteroinvasive E.coli ( EIEC) </vt:lpstr>
      <vt:lpstr>Sereny test</vt:lpstr>
      <vt:lpstr>3-Enteropathogenic E.coli (EPEC) </vt:lpstr>
      <vt:lpstr>4-Enterohemorrhagic E.coli ( EHEC) </vt:lpstr>
      <vt:lpstr>HUS</vt:lpstr>
      <vt:lpstr>5. Enteroadherent E.coli (EAEC)</vt:lpstr>
      <vt:lpstr>Yersinia enterocolitica</vt:lpstr>
      <vt:lpstr>Clostridium difficile </vt:lpstr>
      <vt:lpstr>C.Difficile &amp; pseudomembraneous colitis</vt:lpstr>
      <vt:lpstr>Clostridium difficile</vt:lpstr>
      <vt:lpstr>Slide 35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flora of the GIT and introduction to infectious diarrhea</dc:title>
  <dc:creator>Dr.Hannan</dc:creator>
  <cp:lastModifiedBy>DRHANNAN</cp:lastModifiedBy>
  <cp:revision>57</cp:revision>
  <dcterms:created xsi:type="dcterms:W3CDTF">2010-12-08T07:05:36Z</dcterms:created>
  <dcterms:modified xsi:type="dcterms:W3CDTF">2013-11-24T04:08:04Z</dcterms:modified>
</cp:coreProperties>
</file>