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50"/>
  </p:handoutMasterIdLst>
  <p:sldIdLst>
    <p:sldId id="306" r:id="rId2"/>
    <p:sldId id="307" r:id="rId3"/>
    <p:sldId id="410" r:id="rId4"/>
    <p:sldId id="470" r:id="rId5"/>
    <p:sldId id="481" r:id="rId6"/>
    <p:sldId id="499" r:id="rId7"/>
    <p:sldId id="500" r:id="rId8"/>
    <p:sldId id="502" r:id="rId9"/>
    <p:sldId id="473" r:id="rId10"/>
    <p:sldId id="478" r:id="rId11"/>
    <p:sldId id="573" r:id="rId12"/>
    <p:sldId id="567" r:id="rId13"/>
    <p:sldId id="577" r:id="rId14"/>
    <p:sldId id="429" r:id="rId15"/>
    <p:sldId id="580" r:id="rId16"/>
    <p:sldId id="579" r:id="rId17"/>
    <p:sldId id="576" r:id="rId18"/>
    <p:sldId id="549" r:id="rId19"/>
    <p:sldId id="453" r:id="rId20"/>
    <p:sldId id="519" r:id="rId21"/>
    <p:sldId id="578" r:id="rId22"/>
    <p:sldId id="588" r:id="rId23"/>
    <p:sldId id="524" r:id="rId24"/>
    <p:sldId id="551" r:id="rId25"/>
    <p:sldId id="552" r:id="rId26"/>
    <p:sldId id="486" r:id="rId27"/>
    <p:sldId id="435" r:id="rId28"/>
    <p:sldId id="589" r:id="rId29"/>
    <p:sldId id="530" r:id="rId30"/>
    <p:sldId id="581" r:id="rId31"/>
    <p:sldId id="532" r:id="rId32"/>
    <p:sldId id="569" r:id="rId33"/>
    <p:sldId id="436" r:id="rId34"/>
    <p:sldId id="582" r:id="rId35"/>
    <p:sldId id="462" r:id="rId36"/>
    <p:sldId id="583" r:id="rId37"/>
    <p:sldId id="587" r:id="rId38"/>
    <p:sldId id="559" r:id="rId39"/>
    <p:sldId id="560" r:id="rId40"/>
    <p:sldId id="562" r:id="rId41"/>
    <p:sldId id="584" r:id="rId42"/>
    <p:sldId id="564" r:id="rId43"/>
    <p:sldId id="585" r:id="rId44"/>
    <p:sldId id="586" r:id="rId45"/>
    <p:sldId id="546" r:id="rId46"/>
    <p:sldId id="545" r:id="rId47"/>
    <p:sldId id="547" r:id="rId48"/>
    <p:sldId id="571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b="1" u="sng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b="1" u="sng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b="1" u="sng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b="1" u="sng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66FF"/>
    <a:srgbClr val="FFFF66"/>
    <a:srgbClr val="66FF99"/>
    <a:srgbClr val="FFCC99"/>
    <a:srgbClr val="FF3399"/>
    <a:srgbClr val="FFFF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4681" autoAdjust="0"/>
  </p:normalViewPr>
  <p:slideViewPr>
    <p:cSldViewPr>
      <p:cViewPr>
        <p:scale>
          <a:sx n="40" d="100"/>
          <a:sy n="40" d="100"/>
        </p:scale>
        <p:origin x="-1368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4.xml"/><Relationship Id="rId3" Type="http://schemas.openxmlformats.org/officeDocument/2006/relationships/slide" Target="slides/slide3.xml"/><Relationship Id="rId7" Type="http://schemas.openxmlformats.org/officeDocument/2006/relationships/slide" Target="slides/slide3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27.xml"/><Relationship Id="rId5" Type="http://schemas.openxmlformats.org/officeDocument/2006/relationships/slide" Target="slides/slide17.xml"/><Relationship Id="rId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/>
            </a:lvl1pPr>
          </a:lstStyle>
          <a:p>
            <a:pPr>
              <a:defRPr/>
            </a:pPr>
            <a:fld id="{199FB457-2D2C-42B6-B306-36040F98E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075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75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C5480-371C-43B2-98CA-A8BBE5216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19ED7-7B92-4EDE-BFD9-59A7A1EC5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1A81-5C3A-4305-B3EA-A85A325D5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9BCE8-D674-4D92-BC10-C828020A8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1CD08-9153-49E7-A584-3F8EEE5C6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53C13-1368-4C49-BAD3-F5BA7B5B5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FFD86-2CEF-4142-BE53-8B8186215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165C5-EEA7-4096-9901-2A79EA021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6EF65-E056-422E-967D-F6D7D1C0F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9947C-5ECA-4528-88CB-505C64642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5328C-09E4-401D-B510-CCE5D1369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DCB64-1133-47B7-AED7-F6237175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650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65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65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65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4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655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5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5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5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5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5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5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65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5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5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56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065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5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5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A395DD2-64C0-4E06-BF4D-C18CB89A1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lanine_aminotransferase" TargetMode="External"/><Relationship Id="rId2" Type="http://schemas.openxmlformats.org/officeDocument/2006/relationships/hyperlink" Target="http://en.wikipedia.org/wiki/Cirrhosi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uperinfection" TargetMode="External"/><Relationship Id="rId2" Type="http://schemas.openxmlformats.org/officeDocument/2006/relationships/hyperlink" Target="http://en.wikipedia.org/wiki/Coinfec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Liver_cancer" TargetMode="External"/><Relationship Id="rId4" Type="http://schemas.openxmlformats.org/officeDocument/2006/relationships/hyperlink" Target="http://en.wikipedia.org/wiki/Cirrhosis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rotein" TargetMode="External"/><Relationship Id="rId2" Type="http://schemas.openxmlformats.org/officeDocument/2006/relationships/hyperlink" Target="http://en.wikipedia.org/wiki/Truncated_icosahedr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Glycoprotein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1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1800" smtClean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0" u="none">
              <a:latin typeface="Arial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04800" y="1143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u="none">
              <a:latin typeface="Arial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057400" y="1970088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n-US" sz="1400" b="0" u="none">
              <a:latin typeface="Arial" charset="0"/>
            </a:endParaRP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6096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0" u="none">
              <a:latin typeface="Arial" charset="0"/>
            </a:endParaRP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6248400" y="1371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u="none">
              <a:latin typeface="Arial" charset="0"/>
            </a:endParaRP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533400" y="12954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0" u="none"/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323850" y="1628775"/>
            <a:ext cx="882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en-US" sz="4800" u="none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6600" u="none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Blood borne hepatitis</a:t>
            </a: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3563938" y="5059363"/>
            <a:ext cx="4648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i="1" u="none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By:</a:t>
            </a:r>
            <a:r>
              <a:rPr lang="en-US" sz="3600" i="1" u="none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Dr. Mona </a:t>
            </a:r>
            <a:r>
              <a:rPr lang="en-US" sz="3600" i="1" u="none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Badr</a:t>
            </a:r>
            <a:r>
              <a:rPr lang="en-US" sz="3600" i="1" u="none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083" name="Line 16"/>
          <p:cNvSpPr>
            <a:spLocks noChangeShapeType="1"/>
          </p:cNvSpPr>
          <p:nvPr/>
        </p:nvSpPr>
        <p:spPr bwMode="auto">
          <a:xfrm>
            <a:off x="685800" y="3933825"/>
            <a:ext cx="8077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84" name="Text Box 18"/>
          <p:cNvSpPr txBox="1">
            <a:spLocks noChangeArrowheads="1"/>
          </p:cNvSpPr>
          <p:nvPr/>
        </p:nvSpPr>
        <p:spPr bwMode="auto">
          <a:xfrm>
            <a:off x="4140200" y="5408613"/>
            <a:ext cx="464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none">
                <a:solidFill>
                  <a:srgbClr val="FFFFCC"/>
                </a:solidFill>
              </a:rPr>
              <a:t>Assistant Professor &amp; Consultant Virologist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i="1" dirty="0" smtClean="0">
                <a:solidFill>
                  <a:srgbClr val="FF66FF"/>
                </a:solidFill>
              </a:rPr>
              <a:t>The following groups are at high risk of acquiring hepatitis B </a:t>
            </a:r>
            <a:r>
              <a:rPr lang="en-US" i="1" dirty="0" smtClean="0">
                <a:solidFill>
                  <a:schemeClr val="accent3"/>
                </a:solidFill>
              </a:rPr>
              <a:t/>
            </a:r>
            <a:br>
              <a:rPr lang="en-US" i="1" dirty="0" smtClean="0">
                <a:solidFill>
                  <a:schemeClr val="accent3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91513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 2" pitchFamily="18" charset="2"/>
              <a:buNone/>
              <a:defRPr/>
            </a:pPr>
            <a:endParaRPr lang="en-US" b="0" u="none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400" b="0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Intravenously drug users.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400" b="0" u="none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Hemodialysis</a:t>
            </a:r>
            <a:r>
              <a:rPr lang="en-US" sz="2400" b="0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patients.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400" b="0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Patients receiving clotting factors.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400" b="0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Individuals with multiple sexual partners.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400" b="0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Recipient of blood transfusion , before </a:t>
            </a:r>
            <a:r>
              <a:rPr lang="en-US" sz="2800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1992.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400" b="0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Health care workers with frequent blood contact.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2400" b="0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Individuals exposed to risk factors such as tattooing, body piercing and cupping</a:t>
            </a:r>
            <a:r>
              <a:rPr lang="en-US" sz="3200" b="0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solidFill>
                  <a:srgbClr val="FFC000"/>
                </a:solidFill>
              </a:rPr>
              <a:t>HEPATITIS B VIRUS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Infection with </a:t>
            </a:r>
            <a:r>
              <a:rPr lang="en-US" b="1" dirty="0" smtClean="0"/>
              <a:t>HEPATITIS B VIRUS (HBV)</a:t>
            </a:r>
          </a:p>
          <a:p>
            <a:pPr eaLnBrk="1" hangingPunct="1">
              <a:defRPr/>
            </a:pPr>
            <a:r>
              <a:rPr lang="en-US" dirty="0" smtClean="0"/>
              <a:t>Can result in ;  </a:t>
            </a:r>
            <a:r>
              <a:rPr lang="en-US" b="1" i="1" dirty="0" smtClean="0">
                <a:solidFill>
                  <a:srgbClr val="FF0000"/>
                </a:solidFill>
              </a:rPr>
              <a:t> acute hepatitis,            </a:t>
            </a:r>
            <a:r>
              <a:rPr lang="en-US" b="1" i="1" dirty="0" err="1" smtClean="0">
                <a:solidFill>
                  <a:srgbClr val="FF0000"/>
                </a:solidFill>
              </a:rPr>
              <a:t>fulminant</a:t>
            </a:r>
            <a:r>
              <a:rPr lang="en-US" b="1" i="1" dirty="0" smtClean="0">
                <a:solidFill>
                  <a:srgbClr val="FF0000"/>
                </a:solidFill>
              </a:rPr>
              <a:t> hepatitis</a:t>
            </a:r>
            <a:r>
              <a:rPr lang="en-US" dirty="0" smtClean="0"/>
              <a:t>,                        </a:t>
            </a:r>
            <a:r>
              <a:rPr lang="en-US" b="1" i="1" dirty="0" smtClean="0">
                <a:solidFill>
                  <a:srgbClr val="FFFF00"/>
                </a:solidFill>
              </a:rPr>
              <a:t>chronic asymptomatic carrier</a:t>
            </a:r>
            <a:r>
              <a:rPr lang="en-US" b="1" i="1" dirty="0" smtClean="0">
                <a:solidFill>
                  <a:srgbClr val="66FF99"/>
                </a:solidFill>
              </a:rPr>
              <a:t>,     chronic  active hepatitis,                        </a:t>
            </a:r>
            <a:r>
              <a:rPr lang="en-US" b="1" i="1" dirty="0" smtClean="0">
                <a:solidFill>
                  <a:srgbClr val="FF66FF"/>
                </a:solidFill>
              </a:rPr>
              <a:t>cirrhosis </a:t>
            </a:r>
            <a:r>
              <a:rPr lang="en-US" dirty="0" smtClean="0"/>
              <a:t>or </a:t>
            </a:r>
            <a:r>
              <a:rPr lang="en-US" b="1" i="1" dirty="0" err="1" smtClean="0">
                <a:solidFill>
                  <a:srgbClr val="FFC000"/>
                </a:solidFill>
              </a:rPr>
              <a:t>hepatocellular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i="1" dirty="0" smtClean="0">
                <a:solidFill>
                  <a:srgbClr val="FFC000"/>
                </a:solidFill>
              </a:rPr>
              <a:t>carcinoma.</a:t>
            </a:r>
          </a:p>
          <a:p>
            <a:pPr eaLnBrk="1" hangingPunct="1">
              <a:defRPr/>
            </a:pPr>
            <a:r>
              <a:rPr lang="en-US" b="1" i="1" dirty="0" smtClean="0">
                <a:solidFill>
                  <a:srgbClr val="FFC000"/>
                </a:solidFill>
              </a:rPr>
              <a:t>HBV  replicates in </a:t>
            </a:r>
            <a:r>
              <a:rPr lang="en-US" b="1" i="1" dirty="0" smtClean="0">
                <a:solidFill>
                  <a:srgbClr val="C00000"/>
                </a:solidFill>
              </a:rPr>
              <a:t>HEPATOCYTES </a:t>
            </a:r>
            <a:r>
              <a:rPr lang="en-US" b="1" i="1" dirty="0" smtClean="0">
                <a:solidFill>
                  <a:srgbClr val="FFC000"/>
                </a:solidFill>
              </a:rPr>
              <a:t>and possibly  the entire genome can be integrated  into the host genome.</a:t>
            </a:r>
          </a:p>
          <a:p>
            <a:pPr eaLnBrk="1" hangingPunct="1">
              <a:defRPr/>
            </a:pPr>
            <a:r>
              <a:rPr lang="en-US" b="1" i="1" dirty="0" smtClean="0">
                <a:solidFill>
                  <a:srgbClr val="FFC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4" descr="HBV-clinical outcom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smtClean="0"/>
              <a:t>The clinical outcome of HBV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About 90 % of infected </a:t>
            </a:r>
            <a:r>
              <a:rPr lang="en-US" b="1" dirty="0" smtClean="0">
                <a:solidFill>
                  <a:srgbClr val="FFFF00"/>
                </a:solidFill>
              </a:rPr>
              <a:t>adult</a:t>
            </a:r>
            <a:r>
              <a:rPr lang="en-US" sz="2800" dirty="0" smtClean="0"/>
              <a:t> individuals will develop acute hepatitis B infection and recover completely.                                                                           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Less than 9 % of the infected </a:t>
            </a:r>
            <a:r>
              <a:rPr lang="en-US" b="1" dirty="0" smtClean="0">
                <a:solidFill>
                  <a:srgbClr val="FFFF66"/>
                </a:solidFill>
              </a:rPr>
              <a:t>adult</a:t>
            </a:r>
            <a:r>
              <a:rPr lang="en-US" sz="2800" dirty="0" smtClean="0"/>
              <a:t> will develop chronic hepatitis.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Less than 1 % will develop </a:t>
            </a:r>
            <a:r>
              <a:rPr lang="en-US" sz="2800" dirty="0" err="1" smtClean="0"/>
              <a:t>fulminant</a:t>
            </a:r>
            <a:r>
              <a:rPr lang="en-US" sz="2800" dirty="0" smtClean="0"/>
              <a:t> hepatitis  , characterized by massive liver necrosis, liver failure and death.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66"/>
                </a:solidFill>
              </a:rPr>
              <a:t> 90% of infected infants and 20% of infected children will progress to chronic hepatitis . </a:t>
            </a:r>
            <a:r>
              <a:rPr lang="en-US" sz="2800" dirty="0" smtClean="0"/>
              <a:t>                                                  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76250"/>
            <a:ext cx="8135938" cy="452438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Hepatitis B virus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49325"/>
            <a:ext cx="8534400" cy="5908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800" dirty="0" smtClean="0"/>
              <a:t> 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4800" y="1025525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u="none">
              <a:latin typeface="Arial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057400" y="1852613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n-US" sz="1400" b="0" u="none">
              <a:latin typeface="Arial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09600" y="308292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0" u="none">
              <a:latin typeface="Arial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248400" y="12541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u="none">
              <a:latin typeface="Arial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11188" y="1655763"/>
            <a:ext cx="6408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395288" y="765175"/>
            <a:ext cx="83534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200" i="1" dirty="0">
                <a:solidFill>
                  <a:srgbClr val="FFFFCC"/>
                </a:solidFill>
              </a:rPr>
              <a:t>Acute hepatitis B infection;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800" b="0" u="none" dirty="0"/>
              <a:t>Incubation period varies from </a:t>
            </a:r>
            <a:r>
              <a:rPr lang="en-US" sz="3600" u="none" dirty="0"/>
              <a:t>2</a:t>
            </a:r>
            <a:r>
              <a:rPr lang="en-US" sz="3600" u="none" dirty="0" smtClean="0"/>
              <a:t> </a:t>
            </a:r>
            <a:r>
              <a:rPr lang="en-US" sz="2800" b="0" u="none" dirty="0" smtClean="0"/>
              <a:t>            </a:t>
            </a:r>
            <a:r>
              <a:rPr lang="en-US" sz="4000" u="none" dirty="0"/>
              <a:t>4</a:t>
            </a:r>
            <a:r>
              <a:rPr lang="en-US" sz="4000" u="none" dirty="0" smtClean="0"/>
              <a:t>  </a:t>
            </a:r>
            <a:r>
              <a:rPr lang="en-US" sz="2800" b="0" u="none" dirty="0"/>
              <a:t>months.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800" b="0" u="none" dirty="0"/>
              <a:t>Most  of  HBV infection are </a:t>
            </a:r>
            <a:r>
              <a:rPr lang="en-US" sz="3600" u="none" dirty="0">
                <a:solidFill>
                  <a:srgbClr val="FF3300"/>
                </a:solidFill>
              </a:rPr>
              <a:t>asymptomatic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8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An-</a:t>
            </a:r>
            <a:r>
              <a:rPr lang="en-US" sz="2800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icteric</a:t>
            </a:r>
            <a:r>
              <a:rPr lang="en-US" sz="28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hepatitis: </a:t>
            </a:r>
            <a:r>
              <a:rPr lang="en-US" sz="2800" i="1" u="non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2800" b="0" u="none" dirty="0"/>
              <a:t>fever, </a:t>
            </a:r>
            <a:r>
              <a:rPr lang="en-US" sz="2400" b="0" u="none" dirty="0"/>
              <a:t>malaise , anorexia, rash, nausea, vomiting and high upper quadrant abdominal pain with   raised  </a:t>
            </a:r>
            <a:r>
              <a:rPr lang="en-US" sz="2400" b="0" u="none" dirty="0">
                <a:solidFill>
                  <a:srgbClr val="FF33CC"/>
                </a:solidFill>
              </a:rPr>
              <a:t>   </a:t>
            </a:r>
            <a:r>
              <a:rPr lang="en-US" sz="2400" b="0" u="none" dirty="0"/>
              <a:t> liver  enzyme.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800" b="0" i="1" dirty="0" err="1">
                <a:solidFill>
                  <a:srgbClr val="FFFF00"/>
                </a:solidFill>
              </a:rPr>
              <a:t>Icteric</a:t>
            </a:r>
            <a:r>
              <a:rPr lang="en-US" sz="2800" b="0" i="1" dirty="0">
                <a:solidFill>
                  <a:srgbClr val="FFFF00"/>
                </a:solidFill>
              </a:rPr>
              <a:t> hepatitis</a:t>
            </a:r>
            <a:r>
              <a:rPr lang="en-US" sz="2400" b="0" dirty="0"/>
              <a:t>:</a:t>
            </a:r>
            <a:r>
              <a:rPr lang="en-US" sz="2400" b="0" u="none" dirty="0"/>
              <a:t> about </a:t>
            </a:r>
            <a:r>
              <a:rPr lang="en-US" sz="2800" b="0" u="none" dirty="0"/>
              <a:t>25% </a:t>
            </a:r>
            <a:r>
              <a:rPr lang="en-US" sz="2400" b="0" u="none" dirty="0"/>
              <a:t>of the patient become </a:t>
            </a:r>
            <a:r>
              <a:rPr lang="en-US" sz="2400" b="0" u="none" dirty="0" err="1"/>
              <a:t>icteric</a:t>
            </a:r>
            <a:r>
              <a:rPr lang="en-US" sz="2400" b="0" u="none" dirty="0"/>
              <a:t> </a:t>
            </a:r>
            <a:r>
              <a:rPr lang="en-US" sz="2400" u="none" dirty="0">
                <a:solidFill>
                  <a:srgbClr val="FFFF66"/>
                </a:solidFill>
              </a:rPr>
              <a:t>Jaundice </a:t>
            </a:r>
            <a:r>
              <a:rPr lang="en-US" sz="2400" b="0" u="none" dirty="0"/>
              <a:t>with raised </a:t>
            </a:r>
            <a:r>
              <a:rPr lang="en-US" sz="2400" b="0" u="none" dirty="0" err="1"/>
              <a:t>bilirubin</a:t>
            </a:r>
            <a:r>
              <a:rPr lang="en-US" sz="2400" b="0" u="none" dirty="0"/>
              <a:t>, dark bile containing urine and pale stools  ,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b="0" u="none" dirty="0"/>
              <a:t>Acute hepatitis B infection usually last for several weeks to maximally 6 months.</a:t>
            </a:r>
          </a:p>
        </p:txBody>
      </p:sp>
      <p:sp>
        <p:nvSpPr>
          <p:cNvPr id="18442" name="Right Arrow 9"/>
          <p:cNvSpPr>
            <a:spLocks noChangeArrowheads="1"/>
          </p:cNvSpPr>
          <p:nvPr/>
        </p:nvSpPr>
        <p:spPr bwMode="auto">
          <a:xfrm>
            <a:off x="5364163" y="1700213"/>
            <a:ext cx="977900" cy="485775"/>
          </a:xfrm>
          <a:prstGeom prst="right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3" name="Up Arrow 10"/>
          <p:cNvSpPr>
            <a:spLocks noChangeArrowheads="1"/>
          </p:cNvSpPr>
          <p:nvPr/>
        </p:nvSpPr>
        <p:spPr bwMode="auto">
          <a:xfrm>
            <a:off x="1331913" y="3933825"/>
            <a:ext cx="215900" cy="288925"/>
          </a:xfrm>
          <a:prstGeom prst="upArrow">
            <a:avLst>
              <a:gd name="adj1" fmla="val 50000"/>
              <a:gd name="adj2" fmla="val 5018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en-US" b="1" i="1" u="sng" dirty="0" smtClean="0">
                <a:solidFill>
                  <a:srgbClr val="FF33CC"/>
                </a:solidFill>
              </a:rPr>
              <a:t>Hepatitis B markers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052513"/>
            <a:ext cx="4498975" cy="5000625"/>
          </a:xfrm>
        </p:spPr>
        <p:txBody>
          <a:bodyPr/>
          <a:lstStyle/>
          <a:p>
            <a:pPr eaLnBrk="1" hangingPunct="1">
              <a:defRPr/>
            </a:pPr>
            <a:endParaRPr lang="en-US" sz="1800" dirty="0" smtClean="0">
              <a:solidFill>
                <a:schemeClr val="accent3"/>
              </a:solidFill>
            </a:endParaRPr>
          </a:p>
          <a:p>
            <a:pPr eaLnBrk="1" hangingPunct="1">
              <a:defRPr/>
            </a:pPr>
            <a:r>
              <a:rPr lang="en-US" sz="2400" b="1" i="1" u="sng" dirty="0" smtClean="0">
                <a:solidFill>
                  <a:srgbClr val="FF0000"/>
                </a:solidFill>
              </a:rPr>
              <a:t>1-- Hepatitis B surface antigen (HBsAg):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FFFF66"/>
                </a:solidFill>
              </a:rPr>
              <a:t>Marker of infection.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1800" dirty="0" smtClean="0">
              <a:solidFill>
                <a:schemeClr val="accent3"/>
              </a:solidFill>
            </a:endParaRPr>
          </a:p>
          <a:p>
            <a:pPr eaLnBrk="1" hangingPunct="1">
              <a:defRPr/>
            </a:pPr>
            <a:r>
              <a:rPr lang="en-US" sz="2400" b="1" i="1" u="sng" dirty="0" smtClean="0">
                <a:solidFill>
                  <a:srgbClr val="FF0000"/>
                </a:solidFill>
              </a:rPr>
              <a:t>2-- Hepatitis B e antigen (HBeAg) :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1800" dirty="0" smtClean="0"/>
              <a:t>Marker of active virus replication, the patient is highly infectious, high viral load, the virus is present in all body fluids.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400" b="1" u="sng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2400" b="1" i="1" u="sng" dirty="0" smtClean="0">
                <a:solidFill>
                  <a:srgbClr val="FF0000"/>
                </a:solidFill>
              </a:rPr>
              <a:t>3-- Antibody to hepatitis B e antigen (Anti-</a:t>
            </a:r>
            <a:r>
              <a:rPr lang="en-US" sz="2400" b="1" i="1" u="sng" dirty="0" err="1" smtClean="0">
                <a:solidFill>
                  <a:srgbClr val="FF0000"/>
                </a:solidFill>
              </a:rPr>
              <a:t>HBe</a:t>
            </a:r>
            <a:r>
              <a:rPr lang="en-US" sz="2400" b="1" i="1" u="sng" dirty="0" smtClean="0">
                <a:solidFill>
                  <a:srgbClr val="FF0000"/>
                </a:solidFill>
              </a:rPr>
              <a:t>):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1800" dirty="0" smtClean="0"/>
              <a:t>Marker of low infectivity, the patient is less infectious.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191000" cy="4927600"/>
          </a:xfrm>
        </p:spPr>
        <p:txBody>
          <a:bodyPr/>
          <a:lstStyle/>
          <a:p>
            <a:pPr eaLnBrk="1" hangingPunct="1">
              <a:defRPr/>
            </a:pPr>
            <a:endParaRPr lang="en-US" sz="1800" dirty="0" smtClean="0">
              <a:solidFill>
                <a:schemeClr val="accent3"/>
              </a:solidFill>
            </a:endParaRPr>
          </a:p>
          <a:p>
            <a:pPr eaLnBrk="1" hangingPunct="1">
              <a:defRPr/>
            </a:pPr>
            <a:r>
              <a:rPr lang="en-US" sz="2400" b="1" i="1" u="sng" dirty="0" smtClean="0">
                <a:solidFill>
                  <a:srgbClr val="FF0000"/>
                </a:solidFill>
              </a:rPr>
              <a:t>4-- Antibody to hepatitis B surface antigen (Anti-HBs):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1800" b="1" dirty="0" smtClean="0">
                <a:solidFill>
                  <a:srgbClr val="FFFF66"/>
                </a:solidFill>
              </a:rPr>
              <a:t>Marker of immunity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1800" b="1" dirty="0" smtClean="0">
                <a:solidFill>
                  <a:srgbClr val="FFFF66"/>
                </a:solidFill>
              </a:rPr>
              <a:t>(natural or vaccination).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2400" b="1" i="1" u="sng" dirty="0" smtClean="0">
                <a:solidFill>
                  <a:srgbClr val="FF3300"/>
                </a:solidFill>
              </a:rPr>
              <a:t>5-- Antibody to hepatitis B core </a:t>
            </a:r>
            <a:r>
              <a:rPr lang="en-US" sz="2400" b="1" i="1" u="sng" dirty="0" err="1" smtClean="0">
                <a:solidFill>
                  <a:srgbClr val="FF3300"/>
                </a:solidFill>
              </a:rPr>
              <a:t>IgG</a:t>
            </a:r>
            <a:r>
              <a:rPr lang="en-US" sz="2400" b="1" i="1" u="sng" dirty="0" smtClean="0">
                <a:solidFill>
                  <a:srgbClr val="FF3300"/>
                </a:solidFill>
              </a:rPr>
              <a:t>                    (Anti-HBc  IgG ) :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1800" dirty="0" smtClean="0"/>
              <a:t>It indicates exposure to hepatitis B infection.(only natural infection)</a:t>
            </a:r>
          </a:p>
          <a:p>
            <a:pPr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417638"/>
          </a:xfrm>
        </p:spPr>
        <p:txBody>
          <a:bodyPr/>
          <a:lstStyle/>
          <a:p>
            <a:pPr>
              <a:defRPr/>
            </a:pPr>
            <a:r>
              <a:rPr lang="en-US" sz="4000" b="1" i="1" dirty="0" smtClean="0"/>
              <a:t>Serological profile of acute HBV infection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Hepatitis </a:t>
            </a:r>
            <a:r>
              <a:rPr lang="en-US" sz="2400" b="1" dirty="0" smtClean="0">
                <a:solidFill>
                  <a:srgbClr val="FF66FF"/>
                </a:solidFill>
              </a:rPr>
              <a:t>B DNA </a:t>
            </a:r>
            <a:r>
              <a:rPr lang="en-US" sz="2000" dirty="0" smtClean="0"/>
              <a:t>is the first marker that appears in circulation, 3-4 weeks after infection(PCR) .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66FF99"/>
                </a:solidFill>
              </a:rPr>
              <a:t>Hepatitis B surface antigen(</a:t>
            </a:r>
            <a:r>
              <a:rPr lang="en-US" sz="2000" b="1" dirty="0" err="1" smtClean="0">
                <a:solidFill>
                  <a:srgbClr val="66FF99"/>
                </a:solidFill>
              </a:rPr>
              <a:t>HBsAg</a:t>
            </a:r>
            <a:r>
              <a:rPr lang="en-US" sz="2000" b="1" dirty="0" smtClean="0">
                <a:solidFill>
                  <a:srgbClr val="66FF99"/>
                </a:solidFill>
              </a:rPr>
              <a:t>) </a:t>
            </a:r>
            <a:r>
              <a:rPr lang="en-US" sz="2000" dirty="0" smtClean="0"/>
              <a:t>is the second marker that appears in the blood and persists for less than 6-months, then disappears.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CC99FF"/>
                </a:solidFill>
              </a:rPr>
              <a:t>Hepatitis B e-antigen     ( </a:t>
            </a:r>
            <a:r>
              <a:rPr lang="en-US" sz="2400" b="1" dirty="0" err="1" smtClean="0">
                <a:solidFill>
                  <a:srgbClr val="CC99FF"/>
                </a:solidFill>
              </a:rPr>
              <a:t>HBeAg</a:t>
            </a:r>
            <a:r>
              <a:rPr lang="en-US" sz="2400" b="1" dirty="0" smtClean="0">
                <a:solidFill>
                  <a:srgbClr val="CC99FF"/>
                </a:solidFill>
              </a:rPr>
              <a:t>) </a:t>
            </a:r>
            <a:r>
              <a:rPr lang="en-US" sz="2000" dirty="0" smtClean="0"/>
              <a:t>is the third maker that appears in circulation ..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Antibody to the core           (</a:t>
            </a:r>
            <a:r>
              <a:rPr lang="en-US" sz="2000" b="1" dirty="0" err="1" smtClean="0">
                <a:solidFill>
                  <a:srgbClr val="66FF99"/>
                </a:solidFill>
              </a:rPr>
              <a:t>IgM</a:t>
            </a:r>
            <a:r>
              <a:rPr lang="en-US" sz="2000" b="1" dirty="0" smtClean="0">
                <a:solidFill>
                  <a:srgbClr val="66FF99"/>
                </a:solidFill>
              </a:rPr>
              <a:t> anti-</a:t>
            </a:r>
            <a:r>
              <a:rPr lang="en-US" sz="2000" b="1" dirty="0" err="1" smtClean="0">
                <a:solidFill>
                  <a:srgbClr val="66FF99"/>
                </a:solidFill>
              </a:rPr>
              <a:t>HBcore</a:t>
            </a:r>
            <a:r>
              <a:rPr lang="en-US" sz="2000" b="1" dirty="0" smtClean="0">
                <a:solidFill>
                  <a:srgbClr val="66FF99"/>
                </a:solidFill>
              </a:rPr>
              <a:t> Ag </a:t>
            </a:r>
            <a:r>
              <a:rPr lang="en-US" sz="2000" dirty="0" smtClean="0"/>
              <a:t>) is the first antibody that appears in the blood  and followed by </a:t>
            </a:r>
            <a:r>
              <a:rPr lang="en-US" sz="2000" dirty="0" err="1" smtClean="0"/>
              <a:t>IgG</a:t>
            </a:r>
            <a:r>
              <a:rPr lang="en-US" sz="2000" dirty="0" smtClean="0"/>
              <a:t> anti </a:t>
            </a:r>
            <a:r>
              <a:rPr lang="en-US" sz="2000" dirty="0" err="1" smtClean="0"/>
              <a:t>HBcore</a:t>
            </a:r>
            <a:r>
              <a:rPr lang="en-US" sz="2000" dirty="0" smtClean="0"/>
              <a:t> Ag)usually persists for several years .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 with the disappearance of </a:t>
            </a:r>
            <a:r>
              <a:rPr lang="en-US" sz="2000" dirty="0" err="1" smtClean="0"/>
              <a:t>HBeAg</a:t>
            </a:r>
            <a:r>
              <a:rPr lang="en-US" sz="2000" dirty="0" smtClean="0"/>
              <a:t>, anti- </a:t>
            </a:r>
            <a:r>
              <a:rPr lang="en-US" sz="2000" dirty="0" err="1" smtClean="0"/>
              <a:t>HBe</a:t>
            </a:r>
            <a:r>
              <a:rPr lang="en-US" sz="2000" dirty="0" smtClean="0"/>
              <a:t> appears and usually persists for several weeks to several months 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33CC"/>
                </a:solidFill>
              </a:rPr>
              <a:t>Antibodies to hepatitis B surface antigen (anti-</a:t>
            </a:r>
            <a:r>
              <a:rPr lang="en-US" sz="2400" b="1" dirty="0" err="1" smtClean="0">
                <a:solidFill>
                  <a:srgbClr val="FF33CC"/>
                </a:solidFill>
              </a:rPr>
              <a:t>HBsAg</a:t>
            </a:r>
            <a:r>
              <a:rPr lang="en-US" sz="2400" b="1" dirty="0" smtClean="0">
                <a:solidFill>
                  <a:srgbClr val="FF33CC"/>
                </a:solidFill>
              </a:rPr>
              <a:t>) is the last marker that appears in the blood.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16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1600" smtClean="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11188" y="1773238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sz="2400" b="0" u="none">
              <a:latin typeface="Arial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u="none">
              <a:latin typeface="Arial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057400" y="1970088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n-US" sz="1400" b="0" u="none">
              <a:latin typeface="Arial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096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0" u="none">
              <a:latin typeface="Arial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248400" y="1371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u="none">
              <a:latin typeface="Arial" charset="0"/>
            </a:endParaRPr>
          </a:p>
        </p:txBody>
      </p:sp>
      <p:pic>
        <p:nvPicPr>
          <p:cNvPr id="29704" name="Picture 8" descr="Fig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dirty="0" smtClean="0"/>
              <a:t>Jaundice</a:t>
            </a:r>
            <a:endParaRPr lang="en-US" sz="5400" b="1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25538"/>
            <a:ext cx="4427538" cy="5732462"/>
          </a:xfrm>
          <a:noFill/>
        </p:spPr>
      </p:pic>
      <p:pic>
        <p:nvPicPr>
          <p:cNvPr id="19460" name="Content Placeholder 3" descr="imgJaundiceBi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7538" y="1125538"/>
            <a:ext cx="4716462" cy="3244850"/>
          </a:xfrm>
          <a:noFill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4292600"/>
            <a:ext cx="47879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Fig-328 (27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124075" y="5876925"/>
            <a:ext cx="5329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none">
                <a:solidFill>
                  <a:srgbClr val="FFFF66"/>
                </a:solidFill>
              </a:rPr>
              <a:t>Notice tattooing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141288"/>
            <a:ext cx="7775575" cy="762001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Viral Hepatitis</a:t>
            </a:r>
            <a:endParaRPr lang="en-US" sz="6600" b="1" u="sng" smtClean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19100"/>
            <a:ext cx="85344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1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180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11188" y="1125538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sz="2400" b="0" u="none">
              <a:latin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4953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u="none">
              <a:latin typeface="Arial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057400" y="1322388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n-US" sz="1400" b="0" u="none">
              <a:latin typeface="Arial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09600" y="25527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0" u="none">
              <a:latin typeface="Arial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248400" y="7239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u="none">
              <a:latin typeface="Arial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50825" y="1060450"/>
            <a:ext cx="864235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0" u="none"/>
              <a:t>Hepatitis feature of many diseases usually as a part of a generalized infection e.g. </a:t>
            </a:r>
            <a:r>
              <a:rPr lang="en-US" sz="2800" b="0" u="none">
                <a:solidFill>
                  <a:srgbClr val="EFFDB1"/>
                </a:solidFill>
              </a:rPr>
              <a:t>cytomegalovirus, yellow fever, Epstein-Barr virus.</a:t>
            </a: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0" u="none"/>
              <a:t>However, some viruses primarily target the liver to cause viral hepatitis.</a:t>
            </a: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Char char="Ø"/>
            </a:pPr>
            <a:endParaRPr lang="en-US" sz="2800" b="0" u="none"/>
          </a:p>
        </p:txBody>
      </p:sp>
      <p:sp>
        <p:nvSpPr>
          <p:cNvPr id="4106" name="Text Box 29"/>
          <p:cNvSpPr txBox="1">
            <a:spLocks noChangeArrowheads="1"/>
          </p:cNvSpPr>
          <p:nvPr/>
        </p:nvSpPr>
        <p:spPr bwMode="auto">
          <a:xfrm>
            <a:off x="323850" y="3644900"/>
            <a:ext cx="8424863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0" u="none"/>
              <a:t> Viral Hepatitis presents more or less similar clinical picture  whatever the causative viruses. 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0" u="none"/>
              <a:t> Laboratory tests can differentiate between different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0" u="none"/>
              <a:t>    viruses.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0" u="none"/>
              <a:t> We have to determine the causative virus to know how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0" u="none"/>
              <a:t>     to treat and what the prognosis.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smtClean="0"/>
              <a:t>Chronic asymptomatic  hepatitis B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Chronic hepatitis B </a:t>
            </a:r>
            <a:r>
              <a:rPr lang="en-US" dirty="0" smtClean="0"/>
              <a:t>is defined by the presence of </a:t>
            </a:r>
            <a:r>
              <a:rPr lang="en-US" dirty="0" err="1" smtClean="0"/>
              <a:t>HBsAg</a:t>
            </a:r>
            <a:r>
              <a:rPr lang="en-US" dirty="0" smtClean="0"/>
              <a:t> or HBV-DNA in the blood for more than&gt; 6 months.</a:t>
            </a:r>
          </a:p>
          <a:p>
            <a:pPr>
              <a:defRPr/>
            </a:pPr>
            <a:r>
              <a:rPr lang="en-US" dirty="0" smtClean="0"/>
              <a:t>The majority of patients with chronic hepatitis B  are </a:t>
            </a:r>
            <a:r>
              <a:rPr lang="en-US" b="1" dirty="0" smtClean="0">
                <a:solidFill>
                  <a:srgbClr val="FF0000"/>
                </a:solidFill>
              </a:rPr>
              <a:t>asymptomatic</a:t>
            </a:r>
            <a:r>
              <a:rPr lang="en-US" dirty="0" smtClean="0"/>
              <a:t> may only be detected by elevated liver enzyme  on a routine blood chemistry profile , some  have mild fatigue, RT upper quadrant abdominal pain or enlarged liver &amp;spleen</a:t>
            </a:r>
          </a:p>
          <a:p>
            <a:pPr>
              <a:defRPr/>
            </a:pPr>
            <a:r>
              <a:rPr lang="en-US" dirty="0" smtClean="0"/>
              <a:t>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smtClean="0"/>
              <a:t>Serological profile of chronic HBV infection</a:t>
            </a:r>
            <a:endParaRPr lang="en-US" dirty="0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0" y="1628775"/>
            <a:ext cx="91440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u="none"/>
              <a:t>Chronic hepatitis B infection is defined by the presence of </a:t>
            </a:r>
            <a:r>
              <a:rPr lang="en-US" sz="3600" u="none">
                <a:solidFill>
                  <a:srgbClr val="FF66FF"/>
                </a:solidFill>
              </a:rPr>
              <a:t>HBsAg </a:t>
            </a:r>
            <a:r>
              <a:rPr lang="en-US" sz="3600" u="none"/>
              <a:t>in the blood for more than 6-momths .</a:t>
            </a:r>
          </a:p>
          <a:p>
            <a:pPr>
              <a:buFont typeface="Wingdings 2" pitchFamily="18" charset="2"/>
              <a:buNone/>
            </a:pPr>
            <a:endParaRPr lang="en-US" sz="3600" u="none"/>
          </a:p>
          <a:p>
            <a:pPr>
              <a:buFont typeface="Wingdings" pitchFamily="2" charset="2"/>
              <a:buChar char="Ø"/>
            </a:pPr>
            <a:r>
              <a:rPr lang="en-US" sz="3600" u="none"/>
              <a:t>HBsAg may persists  in the blood for life </a:t>
            </a:r>
          </a:p>
          <a:p>
            <a:pPr>
              <a:buFont typeface="Wingdings" pitchFamily="2" charset="2"/>
              <a:buChar char="Ø"/>
            </a:pPr>
            <a:r>
              <a:rPr lang="en-US" sz="3600" u="none"/>
              <a:t>Some patients may  clear HBsAg and develop  anti surface (Anti-HBs) ,they become immune. </a:t>
            </a:r>
          </a:p>
          <a:p>
            <a:pPr>
              <a:buFont typeface="Wingdings 2" pitchFamily="18" charset="2"/>
              <a:buNone/>
            </a:pP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g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50950"/>
            <a:ext cx="9144000" cy="810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i="1" u="sng" dirty="0" smtClean="0">
                <a:solidFill>
                  <a:srgbClr val="FF3399"/>
                </a:solidFill>
              </a:rPr>
              <a:t>Chronic active hepatitis </a:t>
            </a:r>
            <a:endParaRPr lang="en-US" sz="4800" b="1" i="1" u="sng" dirty="0">
              <a:solidFill>
                <a:srgbClr val="FF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The major long term risk of chronic HBV infection are cirrhosis with hepatic failure and </a:t>
            </a:r>
            <a:r>
              <a:rPr lang="en-US" sz="4400" dirty="0" err="1" smtClean="0"/>
              <a:t>hepatocellular</a:t>
            </a:r>
            <a:r>
              <a:rPr lang="en-US" sz="4400" dirty="0" smtClean="0"/>
              <a:t>  carcinoma ,when HBV genome integrates into </a:t>
            </a:r>
            <a:r>
              <a:rPr lang="en-US" sz="4400" dirty="0" err="1" smtClean="0"/>
              <a:t>hepatocytes</a:t>
            </a:r>
            <a:r>
              <a:rPr lang="en-US" sz="4400" dirty="0" smtClean="0"/>
              <a:t> DNA. </a:t>
            </a:r>
            <a:r>
              <a:rPr lang="en-CA" sz="4400" dirty="0" smtClean="0"/>
              <a:t> </a:t>
            </a:r>
            <a:endParaRPr lang="en-US" sz="4400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Liver cirrhosis and </a:t>
            </a:r>
            <a:r>
              <a:rPr lang="en-US" dirty="0" err="1" smtClean="0"/>
              <a:t>ascites</a:t>
            </a:r>
            <a:endParaRPr lang="en-US" dirty="0"/>
          </a:p>
        </p:txBody>
      </p:sp>
      <p:pic>
        <p:nvPicPr>
          <p:cNvPr id="23555" name="Content Placeholder 3" descr="ascites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2875"/>
            <a:ext cx="4572000" cy="5445125"/>
          </a:xfrm>
          <a:noFill/>
        </p:spPr>
      </p:pic>
      <p:pic>
        <p:nvPicPr>
          <p:cNvPr id="23556" name="Content Placeholder 3" descr="cirrhosis-liv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412875"/>
            <a:ext cx="4500562" cy="544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err="1" smtClean="0"/>
              <a:t>Hepatocellular</a:t>
            </a:r>
            <a:r>
              <a:rPr lang="en-US" b="1" i="1" dirty="0" smtClean="0"/>
              <a:t> carcinoma       ( HCC )</a:t>
            </a:r>
            <a:endParaRPr lang="en-US" dirty="0"/>
          </a:p>
        </p:txBody>
      </p:sp>
      <p:pic>
        <p:nvPicPr>
          <p:cNvPr id="24579" name="Content Placeholder 4" descr="liver canc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41438"/>
            <a:ext cx="4281488" cy="5516562"/>
          </a:xfrm>
        </p:spPr>
      </p:pic>
      <p:pic>
        <p:nvPicPr>
          <p:cNvPr id="24580" name="Content Placeholder 3" descr="liver cancer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1341438"/>
            <a:ext cx="4859337" cy="5516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smtClean="0"/>
              <a:t>Lab diagnosis of hepatitis B infection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484313"/>
            <a:ext cx="9144000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1" dirty="0">
                <a:solidFill>
                  <a:srgbClr val="FFFF66"/>
                </a:solidFill>
              </a:rPr>
              <a:t>Hepatitis B infection is diagnosed by detection of </a:t>
            </a:r>
            <a:r>
              <a:rPr lang="en-US" sz="3600" i="1" dirty="0" err="1">
                <a:solidFill>
                  <a:srgbClr val="FF33CC"/>
                </a:solidFill>
              </a:rPr>
              <a:t>HBsAg</a:t>
            </a:r>
            <a:r>
              <a:rPr lang="en-US" sz="3600" i="1" dirty="0">
                <a:solidFill>
                  <a:srgbClr val="FF33CC"/>
                </a:solidFill>
              </a:rPr>
              <a:t> </a:t>
            </a:r>
            <a:r>
              <a:rPr lang="en-US" sz="2800" i="1" dirty="0">
                <a:solidFill>
                  <a:srgbClr val="FFFF66"/>
                </a:solidFill>
              </a:rPr>
              <a:t>in the blood.</a:t>
            </a:r>
          </a:p>
          <a:p>
            <a:pPr>
              <a:buFont typeface="Wingdings 2" pitchFamily="18" charset="2"/>
              <a:buNone/>
              <a:defRPr/>
            </a:pPr>
            <a:endParaRPr lang="en-US" sz="2800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/>
              <a:t>Positive results must be repeated in  duplicate.</a:t>
            </a:r>
          </a:p>
          <a:p>
            <a:pPr>
              <a:buFont typeface="Wingdings 2" pitchFamily="18" charset="2"/>
              <a:buNone/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Repeatedly reactive results must be confirmed by neutralization test .</a:t>
            </a:r>
          </a:p>
          <a:p>
            <a:pPr>
              <a:defRPr/>
            </a:pPr>
            <a:r>
              <a:rPr lang="en-US" sz="2800" i="1" dirty="0">
                <a:solidFill>
                  <a:srgbClr val="FFFF66"/>
                </a:solidFill>
              </a:rPr>
              <a:t>Additional lab investigations :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1-  Liver function tests ( LFT ) .</a:t>
            </a:r>
          </a:p>
          <a:p>
            <a:pPr>
              <a:defRPr/>
            </a:pPr>
            <a:r>
              <a:rPr lang="en-US" sz="2800" dirty="0"/>
              <a:t>2- Ultrasound of the liver .</a:t>
            </a:r>
          </a:p>
          <a:p>
            <a:pPr>
              <a:defRPr/>
            </a:pPr>
            <a:r>
              <a:rPr lang="en-US" sz="2800" dirty="0"/>
              <a:t>3- Liver biopsy, to determine the severity of the diseases .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26988"/>
            <a:ext cx="8135938" cy="762001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Hepatitis B virus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7338"/>
            <a:ext cx="85344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800" dirty="0" smtClean="0"/>
              <a:t>  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363538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u="none">
              <a:latin typeface="Arial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057400" y="1190625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n-US" sz="1400" b="0" u="none">
              <a:latin typeface="Arial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09600" y="242093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0" u="none">
              <a:latin typeface="Arial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248400" y="592138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u="none">
              <a:latin typeface="Arial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11188" y="99377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539750" y="374650"/>
            <a:ext cx="8135938" cy="781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Prevention and Control: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b="0" u="none" dirty="0"/>
              <a:t>Proper screening of blood donor and use of plastic syringe</a:t>
            </a:r>
            <a:r>
              <a:rPr lang="en-US" sz="2400" b="0" u="none" dirty="0"/>
              <a:t>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FF66FF"/>
                </a:solidFill>
              </a:rPr>
              <a:t>Pre-exposure prophylaxis: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b="0" u="none" dirty="0"/>
              <a:t>Active vaccination given to all newborn, children or adult.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66FF"/>
                </a:solidFill>
              </a:rPr>
              <a:t>Post exposure prophylaxis</a:t>
            </a:r>
            <a:r>
              <a:rPr lang="en-US" sz="2400" b="0" u="none" dirty="0"/>
              <a:t>.	</a:t>
            </a:r>
          </a:p>
          <a:p>
            <a:pPr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b="0" u="none" dirty="0"/>
              <a:t>	</a:t>
            </a:r>
            <a:r>
              <a:rPr lang="en-US" sz="2800" b="0" u="none" dirty="0"/>
              <a:t>Persons exposed to needle prick or infant born to +</a:t>
            </a:r>
            <a:r>
              <a:rPr lang="en-US" sz="2800" b="0" u="none" dirty="0" err="1"/>
              <a:t>ve</a:t>
            </a:r>
            <a:r>
              <a:rPr lang="en-US" sz="2800" b="0" u="none" dirty="0"/>
              <a:t> 	</a:t>
            </a:r>
            <a:r>
              <a:rPr lang="en-US" sz="2800" b="0" u="none" dirty="0" err="1"/>
              <a:t>HBsAg</a:t>
            </a:r>
            <a:r>
              <a:rPr lang="en-US" sz="2800" b="0" u="none" dirty="0"/>
              <a:t> mother should immediately receive both: </a:t>
            </a:r>
            <a:r>
              <a:rPr lang="en-US" sz="4000" u="none" dirty="0">
                <a:solidFill>
                  <a:srgbClr val="66FF99"/>
                </a:solidFill>
              </a:rPr>
              <a:t>Active Vaccine  </a:t>
            </a:r>
            <a:r>
              <a:rPr lang="en-US" sz="4400" u="none" dirty="0">
                <a:solidFill>
                  <a:srgbClr val="FFFF00"/>
                </a:solidFill>
              </a:rPr>
              <a:t>&amp;</a:t>
            </a:r>
            <a:r>
              <a:rPr lang="en-US" sz="2800" u="none" dirty="0">
                <a:solidFill>
                  <a:srgbClr val="66FF99"/>
                </a:solidFill>
              </a:rPr>
              <a:t>	</a:t>
            </a:r>
            <a:r>
              <a:rPr lang="en-US" sz="2800" b="0" u="none" dirty="0"/>
              <a:t>                                                       </a:t>
            </a:r>
            <a:r>
              <a:rPr lang="en-US" sz="3600" u="none" dirty="0">
                <a:solidFill>
                  <a:srgbClr val="FFCC99"/>
                </a:solidFill>
              </a:rPr>
              <a:t>Hepatitis B specific    immunoglobulin.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400" b="0" u="none" dirty="0"/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l-GR" sz="3200" b="0" u="none" dirty="0"/>
          </a:p>
          <a:p>
            <a:pPr lvl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sz="2400" b="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smtClean="0"/>
              <a:t>Hepatitis B vaccine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It contains highly purified preparation of </a:t>
            </a:r>
            <a:r>
              <a:rPr lang="en-US" sz="4000" b="1" dirty="0" err="1" smtClean="0">
                <a:solidFill>
                  <a:srgbClr val="FF66FF"/>
                </a:solidFill>
              </a:rPr>
              <a:t>HBsAg</a:t>
            </a:r>
            <a:r>
              <a:rPr lang="en-US" dirty="0" smtClean="0"/>
              <a:t> particles , produced by                 </a:t>
            </a:r>
            <a:r>
              <a:rPr lang="en-US" b="1" dirty="0" smtClean="0">
                <a:solidFill>
                  <a:srgbClr val="66FF99"/>
                </a:solidFill>
              </a:rPr>
              <a:t>genetic engineering in yeast</a:t>
            </a:r>
            <a:r>
              <a:rPr lang="en-US" dirty="0" smtClean="0"/>
              <a:t>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It is not live attenuated  nor killed vaccine The vaccine is administered in three doses </a:t>
            </a:r>
            <a:r>
              <a:rPr lang="en-US" b="1" dirty="0" smtClean="0">
                <a:solidFill>
                  <a:srgbClr val="FF33CC"/>
                </a:solidFill>
              </a:rPr>
              <a:t>IM  injection at 0.1 &amp; 6 months     </a:t>
            </a:r>
            <a:r>
              <a:rPr lang="en-CA" dirty="0" smtClean="0"/>
              <a:t>Booster doses may be reacquired after 3-5 years.</a:t>
            </a:r>
            <a:endParaRPr lang="en-US" dirty="0" smtClean="0"/>
          </a:p>
          <a:p>
            <a:pPr eaLnBrk="1" hangingPunct="1">
              <a:defRPr/>
            </a:pPr>
            <a:endParaRPr lang="en-US" b="1" dirty="0" smtClean="0">
              <a:solidFill>
                <a:srgbClr val="FF33CC"/>
              </a:solidFill>
            </a:endParaRPr>
          </a:p>
          <a:p>
            <a:pPr eaLnBrk="1" hangingPunct="1">
              <a:defRPr/>
            </a:pPr>
            <a:endParaRPr lang="en-US" b="1" dirty="0" smtClean="0">
              <a:solidFill>
                <a:srgbClr val="FF33CC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smtClean="0"/>
              <a:t>HBV treatment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95850"/>
          </a:xfrm>
        </p:spPr>
        <p:txBody>
          <a:bodyPr/>
          <a:lstStyle/>
          <a:p>
            <a:pPr>
              <a:defRPr/>
            </a:pPr>
            <a:r>
              <a:rPr lang="en-US" b="1" i="1" u="sng" dirty="0" smtClean="0">
                <a:solidFill>
                  <a:srgbClr val="FF0000"/>
                </a:solidFill>
              </a:rPr>
              <a:t>Criteria for treatment :</a:t>
            </a:r>
          </a:p>
          <a:p>
            <a:pPr>
              <a:defRPr/>
            </a:pPr>
            <a:r>
              <a:rPr lang="en-US" dirty="0" smtClean="0"/>
              <a:t>Treatment is limited to patients having chronic hepatitis B, based on liver biopsy.</a:t>
            </a:r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Positive for </a:t>
            </a:r>
            <a:r>
              <a:rPr lang="en-US" dirty="0" err="1" smtClean="0"/>
              <a:t>HBsAg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Positive for HBV-DNA ,  &gt; 20,000 IU/ml .</a:t>
            </a:r>
          </a:p>
          <a:p>
            <a:pPr>
              <a:defRPr/>
            </a:pPr>
            <a:r>
              <a:rPr lang="en-US" sz="3600" b="1" dirty="0" smtClean="0"/>
              <a:t>ALT</a:t>
            </a:r>
            <a:r>
              <a:rPr lang="en-US" sz="2400" dirty="0" smtClean="0"/>
              <a:t>(</a:t>
            </a:r>
            <a:r>
              <a:rPr lang="en-US" sz="2400" dirty="0" err="1" smtClean="0"/>
              <a:t>Alanine</a:t>
            </a:r>
            <a:r>
              <a:rPr lang="en-US" sz="2400" dirty="0" smtClean="0"/>
              <a:t> </a:t>
            </a:r>
            <a:r>
              <a:rPr lang="en-US" sz="2400" dirty="0" err="1" smtClean="0"/>
              <a:t>aminotransferase</a:t>
            </a:r>
            <a:r>
              <a:rPr lang="en-US" sz="2400" dirty="0" smtClean="0"/>
              <a:t>)  </a:t>
            </a:r>
            <a:r>
              <a:rPr lang="en-US" sz="3600" dirty="0" smtClean="0"/>
              <a:t>&gt;</a:t>
            </a:r>
            <a:r>
              <a:rPr lang="en-US" dirty="0" smtClean="0"/>
              <a:t>  twice the upper normal limit .</a:t>
            </a:r>
          </a:p>
          <a:p>
            <a:pPr>
              <a:defRPr/>
            </a:pPr>
            <a:r>
              <a:rPr lang="en-US" dirty="0" smtClean="0"/>
              <a:t>Moderate liver damage .</a:t>
            </a:r>
          </a:p>
          <a:p>
            <a:pPr>
              <a:defRPr/>
            </a:pPr>
            <a:r>
              <a:rPr lang="en-US" dirty="0" smtClean="0"/>
              <a:t>Age  &gt; 18 years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135938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Viral Hepatitis</a:t>
            </a:r>
            <a:br>
              <a:rPr 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1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1800" smtClean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11188" y="1773238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sz="2400" b="0" u="none">
              <a:latin typeface="Arial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800" y="1143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u="none">
              <a:latin typeface="Arial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057400" y="1970088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n-US" sz="1400" b="0" u="none">
              <a:latin typeface="Arial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96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0" u="none">
              <a:latin typeface="Arial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248400" y="1371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u="none">
              <a:latin typeface="Arial" charset="0"/>
            </a:endParaRPr>
          </a:p>
        </p:txBody>
      </p:sp>
      <p:sp>
        <p:nvSpPr>
          <p:cNvPr id="5129" name="Line 16"/>
          <p:cNvSpPr>
            <a:spLocks noChangeShapeType="1"/>
          </p:cNvSpPr>
          <p:nvPr/>
        </p:nvSpPr>
        <p:spPr bwMode="auto">
          <a:xfrm>
            <a:off x="1116013" y="1196975"/>
            <a:ext cx="6696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30" name="Line 17"/>
          <p:cNvSpPr>
            <a:spLocks noChangeShapeType="1"/>
          </p:cNvSpPr>
          <p:nvPr/>
        </p:nvSpPr>
        <p:spPr bwMode="auto">
          <a:xfrm>
            <a:off x="1116013" y="1196975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31" name="Line 18"/>
          <p:cNvSpPr>
            <a:spLocks noChangeShapeType="1"/>
          </p:cNvSpPr>
          <p:nvPr/>
        </p:nvSpPr>
        <p:spPr bwMode="auto">
          <a:xfrm>
            <a:off x="7812088" y="1196975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32" name="Line 19"/>
          <p:cNvSpPr>
            <a:spLocks noChangeShapeType="1"/>
          </p:cNvSpPr>
          <p:nvPr/>
        </p:nvSpPr>
        <p:spPr bwMode="auto">
          <a:xfrm>
            <a:off x="4500563" y="1196975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33" name="Text Box 20"/>
          <p:cNvSpPr txBox="1">
            <a:spLocks noChangeArrowheads="1"/>
          </p:cNvSpPr>
          <p:nvPr/>
        </p:nvSpPr>
        <p:spPr bwMode="auto">
          <a:xfrm>
            <a:off x="539750" y="1773238"/>
            <a:ext cx="39608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/>
              <a:t>Enterically transmitted viral Hepatitis</a:t>
            </a:r>
          </a:p>
          <a:p>
            <a:pPr>
              <a:spcBef>
                <a:spcPct val="50000"/>
              </a:spcBef>
            </a:pPr>
            <a:r>
              <a:rPr lang="en-US" sz="2400" u="none"/>
              <a:t>	</a:t>
            </a:r>
            <a:r>
              <a:rPr lang="en-US" sz="3200" u="none">
                <a:solidFill>
                  <a:srgbClr val="FFFFCC"/>
                </a:solidFill>
              </a:rPr>
              <a:t>HAV</a:t>
            </a:r>
          </a:p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FFCC"/>
                </a:solidFill>
              </a:rPr>
              <a:t>	HEV</a:t>
            </a:r>
          </a:p>
        </p:txBody>
      </p:sp>
      <p:sp>
        <p:nvSpPr>
          <p:cNvPr id="5134" name="Text Box 21"/>
          <p:cNvSpPr txBox="1">
            <a:spLocks noChangeArrowheads="1"/>
          </p:cNvSpPr>
          <p:nvPr/>
        </p:nvSpPr>
        <p:spPr bwMode="auto">
          <a:xfrm>
            <a:off x="5148263" y="1700213"/>
            <a:ext cx="3744912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u="none" dirty="0" err="1"/>
              <a:t>Parenterally</a:t>
            </a:r>
            <a:r>
              <a:rPr lang="en-US" sz="2400" u="none" dirty="0"/>
              <a:t> Transmitted viral Hepatitis</a:t>
            </a:r>
          </a:p>
          <a:p>
            <a:pPr>
              <a:spcBef>
                <a:spcPct val="50000"/>
              </a:spcBef>
              <a:defRPr/>
            </a:pPr>
            <a:r>
              <a:rPr lang="en-US" sz="4800" u="none" dirty="0"/>
              <a:t>	</a:t>
            </a:r>
            <a:r>
              <a:rPr lang="en-US" sz="4800" u="none" dirty="0">
                <a:solidFill>
                  <a:srgbClr val="FF66FF"/>
                </a:solidFill>
              </a:rPr>
              <a:t>HBV</a:t>
            </a:r>
          </a:p>
          <a:p>
            <a:pPr>
              <a:spcBef>
                <a:spcPct val="50000"/>
              </a:spcBef>
              <a:defRPr/>
            </a:pPr>
            <a:r>
              <a:rPr lang="en-US" sz="2800" u="non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	HDV                    ( Defective virus)</a:t>
            </a:r>
          </a:p>
          <a:p>
            <a:pPr>
              <a:spcBef>
                <a:spcPct val="50000"/>
              </a:spcBef>
              <a:defRPr/>
            </a:pPr>
            <a:r>
              <a:rPr lang="en-US" sz="3600" u="none" dirty="0">
                <a:solidFill>
                  <a:srgbClr val="FFFFCC"/>
                </a:solidFill>
              </a:rPr>
              <a:t>	</a:t>
            </a:r>
            <a:r>
              <a:rPr lang="en-US" sz="4800" u="none" dirty="0">
                <a:solidFill>
                  <a:srgbClr val="FF66FF"/>
                </a:solidFill>
              </a:rPr>
              <a:t>HCV</a:t>
            </a:r>
          </a:p>
          <a:p>
            <a:pPr>
              <a:spcBef>
                <a:spcPct val="50000"/>
              </a:spcBef>
              <a:defRPr/>
            </a:pPr>
            <a:r>
              <a:rPr lang="en-US" sz="2800" u="none" dirty="0">
                <a:solidFill>
                  <a:srgbClr val="FFFFCC"/>
                </a:solidFill>
              </a:rPr>
              <a:t>	HGV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913"/>
            <a:ext cx="8229600" cy="1584326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The hepatitis B infection does not usually require treatment because most adults clear the infection spontaneously.</a:t>
            </a:r>
          </a:p>
          <a:p>
            <a:pPr>
              <a:defRPr/>
            </a:pPr>
            <a:r>
              <a:rPr lang="en-CA" sz="2800" dirty="0" smtClean="0"/>
              <a:t> </a:t>
            </a:r>
            <a:r>
              <a:rPr lang="en-US" sz="2800" dirty="0" smtClean="0"/>
              <a:t> On the other hand, treatment of chronic infection may be necessary to reduce the risk of  </a:t>
            </a:r>
            <a:r>
              <a:rPr lang="en-US" sz="2800" dirty="0" smtClean="0">
                <a:hlinkClick r:id="rId2" tooltip="Cirrhosis"/>
              </a:rPr>
              <a:t>cirrhosis</a:t>
            </a:r>
            <a:r>
              <a:rPr lang="en-US" sz="2800" dirty="0" smtClean="0"/>
              <a:t> and liver cancer. Chronically infected individuals with persistently elevated serum </a:t>
            </a:r>
            <a:r>
              <a:rPr lang="en-US" sz="2800" dirty="0" err="1" smtClean="0">
                <a:hlinkClick r:id="rId3" tooltip="Alanine aminotransferase"/>
              </a:rPr>
              <a:t>alanine</a:t>
            </a:r>
            <a:r>
              <a:rPr lang="en-US" sz="2800" dirty="0" smtClean="0">
                <a:hlinkClick r:id="rId3" tooltip="Alanine aminotransferase"/>
              </a:rPr>
              <a:t> </a:t>
            </a:r>
            <a:r>
              <a:rPr lang="en-US" sz="2800" dirty="0" err="1" smtClean="0">
                <a:hlinkClick r:id="rId3" tooltip="Alanine aminotransferase"/>
              </a:rPr>
              <a:t>aminotransferase</a:t>
            </a:r>
            <a:r>
              <a:rPr lang="en-US" sz="2800" dirty="0" smtClean="0"/>
              <a:t>, a marker of liver damage, and HBV DNA levels are candidates for therapy. Treatment lasts from six months to a year, depending on medication and genotype.</a:t>
            </a:r>
          </a:p>
          <a:p>
            <a:pPr>
              <a:defRPr/>
            </a:pPr>
            <a:r>
              <a:rPr lang="en-CA" sz="2800" dirty="0" smtClean="0"/>
              <a:t>Antiviral drugs as </a:t>
            </a:r>
            <a:r>
              <a:rPr lang="en-CA" sz="2800" dirty="0" err="1" smtClean="0"/>
              <a:t>Lamivudine</a:t>
            </a:r>
            <a:r>
              <a:rPr lang="en-CA" sz="2800" dirty="0" smtClean="0"/>
              <a:t> or </a:t>
            </a:r>
            <a:r>
              <a:rPr lang="en-CA" sz="2800" dirty="0" err="1" smtClean="0"/>
              <a:t>Adefovir</a:t>
            </a:r>
            <a:r>
              <a:rPr lang="en-CA" sz="2800" dirty="0" smtClean="0"/>
              <a:t> and </a:t>
            </a:r>
            <a:r>
              <a:rPr lang="en-CA" sz="2800" dirty="0" err="1" smtClean="0"/>
              <a:t>Iinterferon</a:t>
            </a:r>
            <a:r>
              <a:rPr lang="en-CA" sz="2800" dirty="0" smtClean="0"/>
              <a:t> are used.</a:t>
            </a:r>
            <a:endParaRPr lang="en-US" sz="2800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smtClean="0"/>
              <a:t>HBV 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2800" i="1" dirty="0" smtClean="0">
                <a:solidFill>
                  <a:srgbClr val="FF0000"/>
                </a:solidFill>
              </a:rPr>
              <a:t>There are several approved  anti-viral drugs.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400" i="1" dirty="0" smtClean="0">
              <a:solidFill>
                <a:schemeClr val="accent3"/>
              </a:solidFill>
            </a:endParaRP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66FF99"/>
                </a:solidFill>
              </a:rPr>
              <a:t>1- </a:t>
            </a:r>
            <a:r>
              <a:rPr lang="en-US" sz="2800" b="1" i="1" dirty="0" err="1" smtClean="0">
                <a:solidFill>
                  <a:srgbClr val="66FF99"/>
                </a:solidFill>
              </a:rPr>
              <a:t>pegylated</a:t>
            </a:r>
            <a:r>
              <a:rPr lang="en-US" sz="2800" b="1" i="1" dirty="0" smtClean="0">
                <a:solidFill>
                  <a:srgbClr val="66FF99"/>
                </a:solidFill>
              </a:rPr>
              <a:t> alpha interferon, </a:t>
            </a:r>
            <a:r>
              <a:rPr lang="en-US" sz="2400" dirty="0" smtClean="0"/>
              <a:t>one injection per week, for 6- 12 months 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400" i="1" dirty="0" smtClean="0">
              <a:solidFill>
                <a:schemeClr val="accent3"/>
              </a:solidFill>
            </a:endParaRP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66FF99"/>
                </a:solidFill>
              </a:rPr>
              <a:t> 2- </a:t>
            </a:r>
            <a:r>
              <a:rPr lang="en-US" sz="2800" b="1" i="1" dirty="0" err="1" smtClean="0">
                <a:solidFill>
                  <a:srgbClr val="66FF99"/>
                </a:solidFill>
              </a:rPr>
              <a:t>Lamivudine</a:t>
            </a:r>
            <a:r>
              <a:rPr lang="en-US" sz="2800" b="1" i="1" dirty="0" smtClean="0">
                <a:solidFill>
                  <a:srgbClr val="66FF99"/>
                </a:solidFill>
              </a:rPr>
              <a:t>, </a:t>
            </a:r>
            <a:r>
              <a:rPr lang="en-US" sz="2400" dirty="0" smtClean="0"/>
              <a:t> nucleoside analogue .  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400" i="1" dirty="0" smtClean="0">
              <a:solidFill>
                <a:schemeClr val="accent3"/>
              </a:solidFill>
            </a:endParaRP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66FF99"/>
                </a:solidFill>
              </a:rPr>
              <a:t> 3- </a:t>
            </a:r>
            <a:r>
              <a:rPr lang="en-US" sz="2800" b="1" i="1" dirty="0" err="1" smtClean="0">
                <a:solidFill>
                  <a:srgbClr val="66FF99"/>
                </a:solidFill>
              </a:rPr>
              <a:t>Adefovir</a:t>
            </a:r>
            <a:r>
              <a:rPr lang="en-US" sz="2800" b="1" i="1" dirty="0" smtClean="0">
                <a:solidFill>
                  <a:srgbClr val="66FF99"/>
                </a:solidFill>
              </a:rPr>
              <a:t>, </a:t>
            </a:r>
            <a:r>
              <a:rPr lang="en-US" sz="2400" dirty="0" smtClean="0"/>
              <a:t>, nucleoside analogue. 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6868" name="Picture 2" descr="C:\Users\STUDIO XPS\Pictures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74613"/>
            <a:ext cx="8135938" cy="9064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Hepatitis D </a:t>
            </a:r>
            <a:b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Delta Hepatitis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5538"/>
            <a:ext cx="8534400" cy="54721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1800" dirty="0" smtClean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04800" y="465138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u="none">
              <a:latin typeface="Arial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057400" y="1292225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n-US" sz="1400" b="0" u="none">
              <a:latin typeface="Arial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09600" y="252253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0" u="none">
              <a:latin typeface="Arial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248400" y="693738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u="none">
              <a:latin typeface="Arial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11188" y="109537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539750" y="1173163"/>
            <a:ext cx="8135938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 b="0" u="none"/>
              <a:t>Hepatitis D virus is a </a:t>
            </a:r>
            <a:r>
              <a:rPr lang="en-US" sz="3200" u="none">
                <a:solidFill>
                  <a:srgbClr val="FF33CC"/>
                </a:solidFill>
              </a:rPr>
              <a:t>Defective virus</a:t>
            </a:r>
            <a:r>
              <a:rPr lang="en-US" sz="2400" u="none"/>
              <a:t> </a:t>
            </a:r>
            <a:r>
              <a:rPr lang="en-US" sz="2400" b="0" u="none"/>
              <a:t>cause infection only in people with acute or chronic hepatitis B virus infection,</a:t>
            </a:r>
          </a:p>
          <a:p>
            <a:pPr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 b="0" u="none"/>
              <a:t>HDV requires HBV as a helper virus and cannot produce infection in absence of HBV.</a:t>
            </a:r>
          </a:p>
          <a:p>
            <a:pPr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 b="0" u="none"/>
              <a:t>Hepatitis  D is a RNA virus.</a:t>
            </a:r>
          </a:p>
          <a:p>
            <a:pPr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b="0" u="none"/>
              <a:t>Its mode of transmission is similar to HBV.</a:t>
            </a:r>
          </a:p>
          <a:p>
            <a:pPr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b="0" u="none"/>
              <a:t>It participates in increasing the incidence of complication leading to chronic active hepatitis or cirrhosis</a:t>
            </a:r>
          </a:p>
          <a:p>
            <a:pPr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b="0" u="none"/>
              <a:t>Diagnosis by detection of Anti-HDV antibodies.</a:t>
            </a:r>
          </a:p>
          <a:p>
            <a:pPr lvl="1" algn="just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 b="0" u="none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4688"/>
            <a:ext cx="8229600" cy="1511301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 </a:t>
            </a:r>
            <a:r>
              <a:rPr lang="en-US" sz="2800" b="1" dirty="0" smtClean="0"/>
              <a:t>Transmission of HDV can occur either via simultaneous infection with HBV (</a:t>
            </a:r>
            <a:r>
              <a:rPr lang="en-US" sz="2800" b="1" dirty="0" err="1" smtClean="0">
                <a:hlinkClick r:id="rId2" tooltip="Coinfection"/>
              </a:rPr>
              <a:t>coinfection</a:t>
            </a:r>
            <a:r>
              <a:rPr lang="en-US" sz="2800" b="1" dirty="0" smtClean="0"/>
              <a:t>) or superimposed on chronic hepatitis B or hepatitis B carrier state (</a:t>
            </a:r>
            <a:r>
              <a:rPr lang="en-US" sz="2800" b="1" dirty="0" err="1" smtClean="0">
                <a:hlinkClick r:id="rId3" tooltip="Superinfection"/>
              </a:rPr>
              <a:t>superinfection</a:t>
            </a:r>
            <a:r>
              <a:rPr lang="en-US" sz="2800" b="1" dirty="0" smtClean="0"/>
              <a:t>). Both super infection and co infection with HDV results in more severe complications compared to infection with HBV alone. These complications include a greater likelihood of experiencing liver failure in acute infections and a rapid progression to liver </a:t>
            </a:r>
            <a:r>
              <a:rPr lang="en-US" sz="2800" b="1" dirty="0" smtClean="0">
                <a:hlinkClick r:id="rId4" tooltip="Cirrhosis"/>
              </a:rPr>
              <a:t>cirrhosis</a:t>
            </a:r>
            <a:r>
              <a:rPr lang="en-US" sz="2800" b="1" dirty="0" smtClean="0"/>
              <a:t>, with an increased chance of developing </a:t>
            </a:r>
            <a:r>
              <a:rPr lang="en-US" sz="2800" b="1" dirty="0" smtClean="0">
                <a:hlinkClick r:id="rId5" tooltip="Liver cancer"/>
              </a:rPr>
              <a:t>liver cancer</a:t>
            </a:r>
            <a:r>
              <a:rPr lang="en-US" sz="2800" b="1" dirty="0" smtClean="0"/>
              <a:t> in chronic infections. In combination with hepatitis B virus, hepatitis D has the highest mortality rate of all the hepatitis infections of 20%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IG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52413" y="0"/>
            <a:ext cx="9396413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8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HEPATITIS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30932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There are </a:t>
            </a:r>
            <a:r>
              <a:rPr lang="en-US" sz="3600" b="1" dirty="0" smtClean="0">
                <a:solidFill>
                  <a:srgbClr val="FF0000"/>
                </a:solidFill>
              </a:rPr>
              <a:t>7</a:t>
            </a:r>
            <a:r>
              <a:rPr lang="en-US" dirty="0" smtClean="0"/>
              <a:t> genotypes of </a:t>
            </a:r>
            <a:r>
              <a:rPr lang="en-US" sz="3600" b="1" dirty="0" smtClean="0"/>
              <a:t>HCV</a:t>
            </a:r>
            <a:r>
              <a:rPr lang="en-US" dirty="0" smtClean="0"/>
              <a:t> .</a:t>
            </a:r>
          </a:p>
          <a:p>
            <a:pPr eaLnBrk="1" hangingPunct="1">
              <a:defRPr/>
            </a:pPr>
            <a:r>
              <a:rPr lang="en-US" sz="2800" b="1" dirty="0" smtClean="0"/>
              <a:t>HCV is extremely</a:t>
            </a:r>
            <a:r>
              <a:rPr lang="en-US" sz="2800" b="1" u="sng" dirty="0" smtClean="0">
                <a:solidFill>
                  <a:srgbClr val="FFFF00"/>
                </a:solidFill>
              </a:rPr>
              <a:t> HETEROGENOUS</a:t>
            </a:r>
            <a:r>
              <a:rPr lang="en-US" sz="2800" b="1" dirty="0" smtClean="0"/>
              <a:t>,  and has a high mutation rate.</a:t>
            </a:r>
          </a:p>
          <a:p>
            <a:pPr eaLnBrk="1" hangingPunct="1">
              <a:defRPr/>
            </a:pPr>
            <a:r>
              <a:rPr lang="en-US" dirty="0" smtClean="0"/>
              <a:t>HCV is  a </a:t>
            </a:r>
            <a:r>
              <a:rPr lang="en-US" sz="3600" b="1" dirty="0" err="1" smtClean="0">
                <a:solidFill>
                  <a:srgbClr val="FF33CC"/>
                </a:solidFill>
              </a:rPr>
              <a:t>Flaviviridia</a:t>
            </a:r>
            <a:r>
              <a:rPr lang="en-US" sz="3600" b="1" dirty="0" smtClean="0">
                <a:solidFill>
                  <a:srgbClr val="FF33CC"/>
                </a:solidFill>
              </a:rPr>
              <a:t> virus</a:t>
            </a:r>
          </a:p>
          <a:p>
            <a:pPr eaLnBrk="1" hangingPunct="1">
              <a:defRPr/>
            </a:pPr>
            <a:r>
              <a:rPr lang="en-US" dirty="0" smtClean="0"/>
              <a:t>The hepatitis C virus particle consists of a core of genetic material (RNA), surrounded by an </a:t>
            </a:r>
            <a:r>
              <a:rPr lang="en-US" dirty="0" err="1" smtClean="0">
                <a:hlinkClick r:id="rId2" tooltip="Truncated icosahedron"/>
              </a:rPr>
              <a:t>icosahedral</a:t>
            </a:r>
            <a:r>
              <a:rPr lang="en-US" dirty="0" smtClean="0"/>
              <a:t> protective shell of </a:t>
            </a:r>
            <a:r>
              <a:rPr lang="en-US" dirty="0" smtClean="0">
                <a:hlinkClick r:id="rId3" tooltip="Protein"/>
              </a:rPr>
              <a:t>protein</a:t>
            </a:r>
            <a:r>
              <a:rPr lang="en-US" dirty="0" smtClean="0"/>
              <a:t>, and further encased in a lipid (fatty) envelope of cellular origin. Two viral envelope </a:t>
            </a:r>
            <a:r>
              <a:rPr lang="en-US" dirty="0" err="1" smtClean="0">
                <a:hlinkClick r:id="rId4" tooltip="Glycoprotein"/>
              </a:rPr>
              <a:t>glycoproteins</a:t>
            </a:r>
            <a:r>
              <a:rPr lang="en-US" dirty="0" smtClean="0"/>
              <a:t>, E1 and E2, are embedded in the lipid envelope.</a:t>
            </a:r>
          </a:p>
          <a:p>
            <a:pPr eaLnBrk="1" hangingPunct="1">
              <a:defRPr/>
            </a:pPr>
            <a:r>
              <a:rPr lang="en-CA" dirty="0" smtClean="0"/>
              <a:t>HCV replicate in </a:t>
            </a:r>
            <a:r>
              <a:rPr lang="en-CA" dirty="0" err="1" smtClean="0"/>
              <a:t>hepatocyte</a:t>
            </a:r>
            <a:r>
              <a:rPr lang="en-CA" dirty="0" smtClean="0"/>
              <a:t> of the liver.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. </a:t>
            </a:r>
          </a:p>
          <a:p>
            <a:pPr eaLnBrk="1" hangingPunct="1"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b="1" dirty="0" smtClean="0">
                <a:solidFill>
                  <a:srgbClr val="FF0000"/>
                </a:solidFill>
              </a:rPr>
              <a:t>HCV replication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ona\Pictures\HCV 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63" name="Content Placeholder 3" descr="hepatitis%20C%2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66FF"/>
                </a:solidFill>
              </a:rPr>
              <a:t>Electron micrograph of HCV</a:t>
            </a:r>
            <a:endParaRPr lang="en-US" b="1" dirty="0">
              <a:solidFill>
                <a:srgbClr val="FF66FF"/>
              </a:solidFill>
            </a:endParaRPr>
          </a:p>
        </p:txBody>
      </p:sp>
      <p:pic>
        <p:nvPicPr>
          <p:cNvPr id="41987" name="Content Placeholder 3" descr="HC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2875"/>
            <a:ext cx="9144000" cy="544512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en-US" sz="3200" b="1" i="1" u="sng" dirty="0" smtClean="0">
                <a:solidFill>
                  <a:srgbClr val="FF33CC"/>
                </a:solidFill>
              </a:rPr>
              <a:t>HBV :classification &amp; structure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81075"/>
            <a:ext cx="4114800" cy="51482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i="1" dirty="0" smtClean="0">
                <a:solidFill>
                  <a:srgbClr val="66FF99"/>
                </a:solidFill>
              </a:rPr>
              <a:t>Family </a:t>
            </a:r>
            <a:r>
              <a:rPr lang="en-US" sz="2400" i="1" dirty="0" smtClean="0">
                <a:solidFill>
                  <a:schemeClr val="accent3"/>
                </a:solidFill>
              </a:rPr>
              <a:t>: </a:t>
            </a:r>
            <a:r>
              <a:rPr lang="en-US" sz="2400" b="1" dirty="0" smtClean="0"/>
              <a:t>hepadnaviridae.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2400" dirty="0" smtClean="0"/>
              <a:t>The complete virus particle is 42-nm in diameter .</a:t>
            </a:r>
          </a:p>
          <a:p>
            <a:pPr eaLnBrk="1" hangingPunct="1">
              <a:defRPr/>
            </a:pPr>
            <a:r>
              <a:rPr lang="en-US" sz="2400" dirty="0" smtClean="0"/>
              <a:t>It consists of an outer envelope containing hepatitis B surface antigen  </a:t>
            </a:r>
            <a:r>
              <a:rPr lang="en-US" sz="2400" b="1" dirty="0" smtClean="0">
                <a:solidFill>
                  <a:srgbClr val="FF3399"/>
                </a:solidFill>
              </a:rPr>
              <a:t>(HBsAg).</a:t>
            </a:r>
          </a:p>
          <a:p>
            <a:pPr eaLnBrk="1" hangingPunct="1">
              <a:defRPr/>
            </a:pPr>
            <a:r>
              <a:rPr lang="en-US" sz="2400" dirty="0" smtClean="0"/>
              <a:t>And internal core               ( nucleocapsid) composed of  hepatitis B core antigen </a:t>
            </a:r>
            <a:r>
              <a:rPr lang="en-US" sz="2400" b="1" dirty="0" smtClean="0">
                <a:solidFill>
                  <a:srgbClr val="FFFF66"/>
                </a:solidFill>
              </a:rPr>
              <a:t>(HBcAg).</a:t>
            </a:r>
          </a:p>
          <a:p>
            <a:pPr eaLnBrk="1" hangingPunct="1">
              <a:defRPr/>
            </a:pPr>
            <a:r>
              <a:rPr lang="en-US" sz="2400" dirty="0" smtClean="0"/>
              <a:t>The viral genome is small partially circular ds-DNA.</a:t>
            </a:r>
          </a:p>
          <a:p>
            <a:pPr>
              <a:defRPr/>
            </a:pPr>
            <a:endParaRPr lang="en-US" sz="1600" dirty="0" smtClean="0"/>
          </a:p>
        </p:txBody>
      </p:sp>
      <p:sp>
        <p:nvSpPr>
          <p:cNvPr id="1536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There are eight known genotypes  (A – H ). </a:t>
            </a:r>
          </a:p>
          <a:p>
            <a:pPr eaLnBrk="1" hangingPunct="1">
              <a:defRPr/>
            </a:pPr>
            <a:r>
              <a:rPr lang="en-US" sz="2400" dirty="0" smtClean="0"/>
              <a:t>Genotype D is the dominant in Saudi patients .</a:t>
            </a:r>
          </a:p>
          <a:p>
            <a:pPr eaLnBrk="1" hangingPunct="1">
              <a:defRPr/>
            </a:pPr>
            <a:r>
              <a:rPr lang="en-US" sz="2400" dirty="0" smtClean="0"/>
              <a:t>The virus contains the </a:t>
            </a:r>
            <a:r>
              <a:rPr lang="en-US" sz="2400" dirty="0" smtClean="0"/>
              <a:t> </a:t>
            </a:r>
            <a:r>
              <a:rPr lang="en-US" sz="2400" b="1" dirty="0" smtClean="0"/>
              <a:t>polymerase </a:t>
            </a:r>
            <a:r>
              <a:rPr lang="en-US" sz="2400" dirty="0" smtClean="0"/>
              <a:t>enzymes.</a:t>
            </a:r>
          </a:p>
          <a:p>
            <a:pPr>
              <a:defRPr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i="1" u="sng" dirty="0" smtClean="0"/>
              <a:t>Transmission</a:t>
            </a:r>
            <a:br>
              <a:rPr lang="en-US" sz="4800" b="1" i="1" u="sng" dirty="0" smtClean="0"/>
            </a:br>
            <a:r>
              <a:rPr lang="en-US" sz="4800" b="1" i="1" u="sng" dirty="0" smtClean="0"/>
              <a:t>of  HCV</a:t>
            </a:r>
            <a:endParaRPr lang="en-US" sz="4800" u="sng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buFont typeface="Wingdings 2" pitchFamily="18" charset="2"/>
              <a:buNone/>
              <a:defRPr/>
            </a:pPr>
            <a:r>
              <a:rPr lang="en-US" sz="2400" b="1" dirty="0" smtClean="0"/>
              <a:t>1- </a:t>
            </a:r>
            <a:r>
              <a:rPr lang="en-US" b="1" dirty="0" err="1" smtClean="0">
                <a:solidFill>
                  <a:srgbClr val="FF33CC"/>
                </a:solidFill>
              </a:rPr>
              <a:t>parenterally</a:t>
            </a:r>
            <a:r>
              <a:rPr lang="en-US" b="1" dirty="0" smtClean="0">
                <a:solidFill>
                  <a:srgbClr val="FF33CC"/>
                </a:solidFill>
              </a:rPr>
              <a:t>: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400" dirty="0" smtClean="0"/>
              <a:t>Direct exposure to infected blood 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400" dirty="0" smtClean="0"/>
              <a:t>Using contaminate needles, surgical instruments 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400" dirty="0" smtClean="0"/>
              <a:t>Using contaminate instruments in the practice of tattooing, ear piercing  &amp; cupping 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400" dirty="0" smtClean="0"/>
              <a:t>Sharing contaminated razors 7 tooth brushes .</a:t>
            </a:r>
          </a:p>
          <a:p>
            <a:pPr>
              <a:buFont typeface="Wingdings" pitchFamily="2" charset="2"/>
              <a:buChar char="v"/>
              <a:defRPr/>
            </a:pPr>
            <a:endParaRPr lang="en-US" sz="2400" dirty="0" smtClean="0"/>
          </a:p>
          <a:p>
            <a:pPr>
              <a:buFont typeface="Wingdings 2" pitchFamily="18" charset="2"/>
              <a:buNone/>
              <a:defRPr/>
            </a:pPr>
            <a:r>
              <a:rPr lang="en-US" sz="2400" dirty="0" smtClean="0"/>
              <a:t> 2-</a:t>
            </a:r>
            <a:r>
              <a:rPr lang="en-US" b="1" u="sng" dirty="0" smtClean="0">
                <a:solidFill>
                  <a:srgbClr val="FF33CC"/>
                </a:solidFill>
              </a:rPr>
              <a:t> sexually  </a:t>
            </a:r>
            <a:r>
              <a:rPr lang="en-US" sz="2400" dirty="0" smtClean="0"/>
              <a:t>.</a:t>
            </a:r>
          </a:p>
          <a:p>
            <a:pPr>
              <a:buFont typeface="Wingdings 2" pitchFamily="18" charset="2"/>
              <a:buNone/>
              <a:defRPr/>
            </a:pPr>
            <a:endParaRPr lang="en-US" sz="2400" dirty="0" smtClean="0"/>
          </a:p>
          <a:p>
            <a:pPr>
              <a:buFont typeface="Wingdings 2" pitchFamily="18" charset="2"/>
              <a:buNone/>
              <a:defRPr/>
            </a:pPr>
            <a:r>
              <a:rPr lang="en-US" b="1" u="sng" dirty="0" smtClean="0"/>
              <a:t>3</a:t>
            </a:r>
            <a:r>
              <a:rPr lang="en-US" b="1" u="sng" dirty="0" smtClean="0">
                <a:solidFill>
                  <a:srgbClr val="FF33CC"/>
                </a:solidFill>
              </a:rPr>
              <a:t>- From mother to child,, </a:t>
            </a:r>
            <a:r>
              <a:rPr lang="en-US" b="1" u="sng" dirty="0" err="1" smtClean="0">
                <a:solidFill>
                  <a:srgbClr val="FF33CC"/>
                </a:solidFill>
              </a:rPr>
              <a:t>perinatally</a:t>
            </a:r>
            <a:endParaRPr lang="en-US" b="1" u="sng" dirty="0" smtClean="0">
              <a:solidFill>
                <a:srgbClr val="FF33CC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The clinical picture of HCV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Incubation period from 2 to 7 weeks.</a:t>
            </a:r>
          </a:p>
          <a:p>
            <a:r>
              <a:rPr lang="en-CA" dirty="0" smtClean="0"/>
              <a:t>Clinically ,the acute infection with HCV is milder than infection with HBV.</a:t>
            </a:r>
          </a:p>
          <a:p>
            <a:r>
              <a:rPr lang="en-CA" dirty="0" smtClean="0"/>
              <a:t>Fever ,anorexia, nausea, vomiting , and jaundice are common. </a:t>
            </a:r>
          </a:p>
          <a:p>
            <a:r>
              <a:rPr lang="en-CA" dirty="0" smtClean="0"/>
              <a:t>Dark urine ,pale feces , and elevated liver enzyme (</a:t>
            </a:r>
            <a:r>
              <a:rPr lang="en-CA" dirty="0" err="1" smtClean="0"/>
              <a:t>transaminase</a:t>
            </a:r>
            <a:r>
              <a:rPr lang="en-CA" dirty="0" smtClean="0"/>
              <a:t>) are seen.    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smtClean="0"/>
              <a:t>The clinical outcome of HCV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About 20 % of the infected individuals will develop  self-limiting acute hepatitis C and recover completely.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i="1" dirty="0" smtClean="0"/>
              <a:t>About </a:t>
            </a:r>
            <a:r>
              <a:rPr lang="en-US" sz="3600" b="1" i="1" dirty="0" smtClean="0">
                <a:solidFill>
                  <a:srgbClr val="FF0000"/>
                </a:solidFill>
              </a:rPr>
              <a:t>80 % </a:t>
            </a:r>
            <a:r>
              <a:rPr lang="en-US" i="1" dirty="0" smtClean="0"/>
              <a:t>of the infected patients  </a:t>
            </a:r>
            <a:r>
              <a:rPr lang="en-US" b="1" i="1" dirty="0" smtClean="0"/>
              <a:t>will </a:t>
            </a:r>
            <a:r>
              <a:rPr lang="en-US" i="1" dirty="0" smtClean="0"/>
              <a:t>progress to chronic hepatitis C.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Less than 1 % will develop </a:t>
            </a:r>
            <a:r>
              <a:rPr lang="en-US" dirty="0" err="1" smtClean="0"/>
              <a:t>fulminant</a:t>
            </a:r>
            <a:r>
              <a:rPr lang="en-US" dirty="0" smtClean="0"/>
              <a:t> hepatitis C , liver failure and death.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7350"/>
            <a:ext cx="8229600" cy="1804988"/>
          </a:xfrm>
        </p:spPr>
        <p:txBody>
          <a:bodyPr/>
          <a:lstStyle/>
          <a:p>
            <a:pPr>
              <a:defRPr/>
            </a:pPr>
            <a:r>
              <a:rPr lang="en-US" b="1" i="1" dirty="0" smtClean="0"/>
              <a:t>Hepatitis C 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u="sng" dirty="0" smtClean="0">
                <a:solidFill>
                  <a:srgbClr val="FF33CC"/>
                </a:solidFill>
              </a:rPr>
              <a:t>Hepatitis  C virus – RNA </a:t>
            </a:r>
            <a:r>
              <a:rPr lang="en-US" i="1" u="sng" dirty="0" smtClean="0">
                <a:solidFill>
                  <a:schemeClr val="accent3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dirty="0" smtClean="0"/>
              <a:t> Is the first marker that appears in the serum,  it appears as early as  2-3 weeks after  exposure , It is a </a:t>
            </a:r>
            <a:r>
              <a:rPr lang="en-US" i="1" dirty="0" smtClean="0">
                <a:solidFill>
                  <a:srgbClr val="FFFF00"/>
                </a:solidFill>
              </a:rPr>
              <a:t>marker of infection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b="1" i="1" u="sng" dirty="0" err="1" smtClean="0">
                <a:solidFill>
                  <a:srgbClr val="FF33CC"/>
                </a:solidFill>
              </a:rPr>
              <a:t>IgG</a:t>
            </a:r>
            <a:r>
              <a:rPr lang="en-US" b="1" i="1" u="sng" dirty="0" smtClean="0">
                <a:solidFill>
                  <a:srgbClr val="FF33CC"/>
                </a:solidFill>
              </a:rPr>
              <a:t>  Antibody to hepatitis C.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800" b="1" dirty="0" smtClean="0"/>
              <a:t> Antibodies to hepatitis C  virus is the last marker that appears in the serum , usually appear 50 days after  exposure                     </a:t>
            </a:r>
            <a:r>
              <a:rPr lang="en-US" sz="2800" b="1" dirty="0" smtClean="0">
                <a:solidFill>
                  <a:srgbClr val="66FF99"/>
                </a:solidFill>
              </a:rPr>
              <a:t> long window period present in both</a:t>
            </a:r>
            <a:r>
              <a:rPr lang="en-US" sz="2800" b="1" dirty="0" smtClean="0"/>
              <a:t>  Acute or chronic patient.</a:t>
            </a:r>
            <a:endParaRPr lang="en-US" sz="2800" b="1" i="1" dirty="0" smtClean="0">
              <a:solidFill>
                <a:schemeClr val="accent3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US" i="1" dirty="0" smtClean="0">
              <a:solidFill>
                <a:schemeClr val="accent3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800" i="1" dirty="0" smtClean="0">
              <a:solidFill>
                <a:schemeClr val="accent3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US" i="1" dirty="0" smtClean="0">
              <a:solidFill>
                <a:schemeClr val="accent3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06413"/>
            <a:ext cx="8135938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Hepatitis C Virus (Continued) </a:t>
            </a:r>
            <a:b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8938"/>
            <a:ext cx="85344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1800" dirty="0" smtClean="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04800" y="465138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u="none">
              <a:latin typeface="Arial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057400" y="1292225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n-US" sz="1400" b="0" u="none">
              <a:latin typeface="Arial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609600" y="252253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0" u="none">
              <a:latin typeface="Arial" charset="0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6248400" y="693738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u="none">
              <a:latin typeface="Arial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11188" y="109537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539750" y="1173163"/>
            <a:ext cx="813593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4000" dirty="0">
                <a:solidFill>
                  <a:srgbClr val="FF0000"/>
                </a:solidFill>
              </a:rPr>
              <a:t>Laboratory Diagnosis:</a:t>
            </a:r>
          </a:p>
          <a:p>
            <a:pPr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b="0" u="none" dirty="0"/>
              <a:t>Detection of Anti HCV in the serum by ELISA which </a:t>
            </a:r>
            <a:r>
              <a:rPr lang="en-US" sz="3200" b="0" u="none" dirty="0" smtClean="0"/>
              <a:t>dose not distinguish  between an acute , chronic, or resolved </a:t>
            </a:r>
            <a:r>
              <a:rPr lang="en-US" sz="3200" b="0" u="none" dirty="0" smtClean="0"/>
              <a:t>infection, we have to repeated it in duplicate.   </a:t>
            </a:r>
            <a:endParaRPr lang="en-US" sz="3200" b="0" u="none" dirty="0"/>
          </a:p>
          <a:p>
            <a:pPr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b="0" u="none" dirty="0" smtClean="0"/>
              <a:t> Then </a:t>
            </a:r>
            <a:r>
              <a:rPr lang="en-US" sz="3200" b="0" u="none" smtClean="0"/>
              <a:t>we do confirmatory </a:t>
            </a:r>
            <a:r>
              <a:rPr lang="en-US" sz="3200" b="0" u="none" dirty="0"/>
              <a:t>test with RIBA </a:t>
            </a:r>
            <a:r>
              <a:rPr lang="en-US" sz="3200" b="0" u="none" dirty="0" smtClean="0"/>
              <a:t>.</a:t>
            </a:r>
            <a:endParaRPr lang="en-US" sz="3200" b="0" u="none" dirty="0"/>
          </a:p>
          <a:p>
            <a:pPr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b="0" u="none" dirty="0"/>
              <a:t>PCR for detection of viral RNA 	to detect viral replication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smtClean="0">
                <a:solidFill>
                  <a:srgbClr val="FFFF66"/>
                </a:solidFill>
              </a:rPr>
              <a:t>Criteria for treatment</a:t>
            </a:r>
            <a:endParaRPr lang="en-US" b="1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i="1" dirty="0" smtClean="0">
              <a:solidFill>
                <a:schemeClr val="accent3"/>
              </a:solidFill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Positive for HCV –RNA  .</a:t>
            </a:r>
          </a:p>
          <a:p>
            <a:pPr>
              <a:defRPr/>
            </a:pPr>
            <a:r>
              <a:rPr lang="en-US" dirty="0" smtClean="0"/>
              <a:t>Positive for anti-HCV .</a:t>
            </a:r>
          </a:p>
          <a:p>
            <a:pPr>
              <a:defRPr/>
            </a:pPr>
            <a:r>
              <a:rPr lang="en-US" dirty="0" smtClean="0"/>
              <a:t>Known HCV genotype .</a:t>
            </a:r>
          </a:p>
          <a:p>
            <a:pPr>
              <a:defRPr/>
            </a:pPr>
            <a:r>
              <a:rPr lang="en-US" dirty="0" smtClean="0"/>
              <a:t>ALT  &gt; twice the upper normal limit .</a:t>
            </a:r>
          </a:p>
          <a:p>
            <a:pPr>
              <a:defRPr/>
            </a:pPr>
            <a:r>
              <a:rPr lang="en-US" dirty="0" smtClean="0"/>
              <a:t>Moderate liver damage  , based on liver biopsy 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92175"/>
            <a:ext cx="8229600" cy="2309813"/>
          </a:xfrm>
        </p:spPr>
        <p:txBody>
          <a:bodyPr/>
          <a:lstStyle/>
          <a:p>
            <a:pPr>
              <a:defRPr/>
            </a:pPr>
            <a:r>
              <a:rPr lang="en-US" b="1" u="sng" dirty="0" smtClean="0"/>
              <a:t>Treatment of HCV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The currently used treatment is the combined therapy, using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 </a:t>
            </a:r>
            <a:r>
              <a:rPr lang="en-US" sz="2800" dirty="0" err="1" smtClean="0"/>
              <a:t>pegylated</a:t>
            </a:r>
            <a:r>
              <a:rPr lang="en-US" sz="2800" dirty="0" smtClean="0"/>
              <a:t> alpha interferon and </a:t>
            </a:r>
            <a:r>
              <a:rPr lang="en-US" sz="2800" dirty="0" err="1" smtClean="0"/>
              <a:t>ribavirin</a:t>
            </a:r>
            <a:r>
              <a:rPr lang="en-US" sz="2800" dirty="0" smtClean="0"/>
              <a:t> 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Treatment is limited to those  positive for ,   </a:t>
            </a:r>
            <a:r>
              <a:rPr lang="en-US" sz="2800" b="1" dirty="0" smtClean="0">
                <a:solidFill>
                  <a:srgbClr val="FFFF66"/>
                </a:solidFill>
              </a:rPr>
              <a:t>HCV-RNA , HCV </a:t>
            </a:r>
            <a:r>
              <a:rPr lang="en-US" sz="2800" b="1" dirty="0" err="1" smtClean="0">
                <a:solidFill>
                  <a:srgbClr val="FFFF66"/>
                </a:solidFill>
              </a:rPr>
              <a:t>Ab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rgbClr val="FFFF66"/>
                </a:solidFill>
              </a:rPr>
              <a:t>elevated ALT             </a:t>
            </a:r>
            <a:r>
              <a:rPr lang="en-US" sz="2800" dirty="0" smtClean="0"/>
              <a:t>and moderate liver injury based on liver biopsy </a:t>
            </a:r>
          </a:p>
          <a:p>
            <a:pPr>
              <a:defRPr/>
            </a:pPr>
            <a:r>
              <a:rPr lang="en-US" b="1" i="1" dirty="0" smtClean="0">
                <a:solidFill>
                  <a:srgbClr val="FFFF66"/>
                </a:solidFill>
              </a:rPr>
              <a:t> </a:t>
            </a:r>
            <a:r>
              <a:rPr lang="en-US" b="1" i="1" dirty="0" smtClean="0">
                <a:solidFill>
                  <a:srgbClr val="FF66FF"/>
                </a:solidFill>
              </a:rPr>
              <a:t>Hepatitis C vaccine  </a:t>
            </a:r>
            <a:r>
              <a:rPr lang="en-US" sz="2800" b="1" i="1" dirty="0" smtClean="0">
                <a:solidFill>
                  <a:srgbClr val="FFFF66"/>
                </a:solidFill>
              </a:rPr>
              <a:t>NOT  AVAILABLE:</a:t>
            </a:r>
          </a:p>
          <a:p>
            <a:pPr>
              <a:defRPr/>
            </a:pPr>
            <a:r>
              <a:rPr lang="en-US" dirty="0" smtClean="0"/>
              <a:t>At the present time, there is no vaccine available to hepatitis C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smtClean="0"/>
              <a:t>Hepatitis G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Hepatitis G virus or GB-virus was discovered in 1995.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Family: </a:t>
            </a:r>
            <a:r>
              <a:rPr lang="en-US" sz="2800" b="1" dirty="0" err="1" smtClean="0"/>
              <a:t>flaviviridae</a:t>
            </a:r>
            <a:r>
              <a:rPr lang="en-US" sz="2800" b="1" dirty="0" smtClean="0"/>
              <a:t> </a:t>
            </a:r>
            <a:r>
              <a:rPr lang="en-US" sz="2400" dirty="0" smtClean="0"/>
              <a:t>.</a:t>
            </a:r>
          </a:p>
          <a:p>
            <a:pPr eaLnBrk="1" hangingPunct="1">
              <a:defRPr/>
            </a:pPr>
            <a:r>
              <a:rPr lang="en-US" sz="2400" dirty="0" smtClean="0"/>
              <a:t>.</a:t>
            </a:r>
          </a:p>
          <a:p>
            <a:pPr eaLnBrk="1" hangingPunct="1">
              <a:defRPr/>
            </a:pPr>
            <a:r>
              <a:rPr lang="en-US" sz="2400" dirty="0" smtClean="0"/>
              <a:t>Enveloped, </a:t>
            </a:r>
            <a:r>
              <a:rPr lang="en-US" sz="2400" dirty="0" err="1" smtClean="0"/>
              <a:t>ss</a:t>
            </a:r>
            <a:r>
              <a:rPr lang="en-US" sz="2400" dirty="0" smtClean="0"/>
              <a:t>-RNA with positive polarity.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FF66FF"/>
                </a:solidFill>
              </a:rPr>
              <a:t>Transmission </a:t>
            </a:r>
            <a:r>
              <a:rPr lang="en-US" sz="2400" dirty="0" smtClean="0"/>
              <a:t>: </a:t>
            </a:r>
            <a:r>
              <a:rPr lang="en-US" sz="2400" dirty="0" err="1" smtClean="0"/>
              <a:t>Parenterally</a:t>
            </a:r>
            <a:r>
              <a:rPr lang="en-US" sz="2400" dirty="0" smtClean="0"/>
              <a:t>,  sexual and  from mother to child have been reported</a:t>
            </a:r>
          </a:p>
          <a:p>
            <a:pPr eaLnBrk="1" hangingPunct="1">
              <a:defRPr/>
            </a:pPr>
            <a:r>
              <a:rPr lang="en-US" sz="2400" b="1" dirty="0" smtClean="0"/>
              <a:t>Cause mild acute and chronic hepatitis  G cases </a:t>
            </a:r>
            <a:r>
              <a:rPr lang="en-US" sz="2400" dirty="0" smtClean="0"/>
              <a:t>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Usually occurs as co-infection with HCV , HBV and HIV</a:t>
            </a:r>
            <a:r>
              <a:rPr lang="en-US" dirty="0" smtClean="0"/>
              <a:t>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000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en-US" sz="2000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8800" b="1" i="1" dirty="0" smtClean="0">
                <a:solidFill>
                  <a:srgbClr val="92D050"/>
                </a:solidFill>
              </a:rPr>
              <a:t>THANK YOU</a:t>
            </a:r>
            <a:endParaRPr lang="en-US" sz="8800" b="1" i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04" name="Picture 2" descr="C:\Users\STUDIO XPS\Pictures\mallard_du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B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en-US" sz="4000" b="1" i="1" u="sng" dirty="0" smtClean="0">
                <a:solidFill>
                  <a:srgbClr val="FF66FF"/>
                </a:solidFill>
              </a:rPr>
              <a:t>Types of HBV particles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01625" y="981075"/>
            <a:ext cx="4038600" cy="5072063"/>
          </a:xfrm>
        </p:spPr>
        <p:txBody>
          <a:bodyPr/>
          <a:lstStyle/>
          <a:p>
            <a:pPr eaLnBrk="1" hangingPunct="1">
              <a:defRPr/>
            </a:pPr>
            <a:endParaRPr lang="en-US" sz="1800" i="1" dirty="0" smtClean="0">
              <a:solidFill>
                <a:schemeClr val="accent3"/>
              </a:solidFill>
            </a:endParaRPr>
          </a:p>
          <a:p>
            <a:pPr eaLnBrk="1" hangingPunct="1">
              <a:defRPr/>
            </a:pPr>
            <a:r>
              <a:rPr lang="en-US" sz="1800" b="1" i="1" dirty="0" smtClean="0">
                <a:solidFill>
                  <a:srgbClr val="FFFF00"/>
                </a:solidFill>
              </a:rPr>
              <a:t>The serum of infected individual contains three types of  hepatitis B particles: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Large number of  small  spherical free </a:t>
            </a:r>
            <a:r>
              <a:rPr lang="en-US" sz="2400" dirty="0" err="1" smtClean="0"/>
              <a:t>HBsAg</a:t>
            </a:r>
            <a:r>
              <a:rPr lang="en-US" sz="2400" dirty="0" smtClean="0"/>
              <a:t>  particles .</a:t>
            </a:r>
          </a:p>
          <a:p>
            <a:pPr eaLnBrk="1" hangingPunct="1">
              <a:defRPr/>
            </a:pPr>
            <a:r>
              <a:rPr lang="en-US" sz="2400" dirty="0" smtClean="0"/>
              <a:t>Some of these  </a:t>
            </a:r>
            <a:r>
              <a:rPr lang="en-US" sz="2400" dirty="0" err="1" smtClean="0"/>
              <a:t>HBsAg</a:t>
            </a:r>
            <a:r>
              <a:rPr lang="en-US" sz="2400" dirty="0" smtClean="0"/>
              <a:t> particles are linked together to take the form of filaments 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In addition to the complete HBV-particles     ( </a:t>
            </a:r>
            <a:r>
              <a:rPr lang="en-US" sz="2400" b="1" dirty="0" smtClean="0">
                <a:solidFill>
                  <a:srgbClr val="FF66FF"/>
                </a:solidFill>
              </a:rPr>
              <a:t>Dane particles </a:t>
            </a:r>
            <a:r>
              <a:rPr lang="en-US" sz="2400" dirty="0" smtClean="0"/>
              <a:t>) 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400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en-US" sz="2400" dirty="0" smtClean="0"/>
          </a:p>
        </p:txBody>
      </p:sp>
      <p:pic>
        <p:nvPicPr>
          <p:cNvPr id="8196" name="Content Placeholder 3" descr="Hep%20B%20vir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1052513"/>
            <a:ext cx="4067175" cy="5805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 descr="Hep%20B%20vir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66FF"/>
                </a:solidFill>
              </a:rPr>
              <a:t>Electron micrograph of particles in the blood of a patient infected with HBV</a:t>
            </a:r>
            <a:endParaRPr lang="en-US" sz="3200" b="1" dirty="0">
              <a:solidFill>
                <a:srgbClr val="FF66FF"/>
              </a:solidFill>
            </a:endParaRPr>
          </a:p>
        </p:txBody>
      </p:sp>
      <p:pic>
        <p:nvPicPr>
          <p:cNvPr id="10243" name="Content Placeholder 3" descr="hbv3b[1]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en-US" sz="3600" b="1" i="1" u="sng" dirty="0" smtClean="0"/>
              <a:t>Transmission of HBV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981075"/>
            <a:ext cx="4038600" cy="5072063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FFFF66"/>
                </a:solidFill>
              </a:rPr>
              <a:t> </a:t>
            </a:r>
            <a:r>
              <a:rPr lang="en-US" b="1" i="1" u="sng" dirty="0" smtClean="0">
                <a:solidFill>
                  <a:srgbClr val="FFFF66"/>
                </a:solidFill>
              </a:rPr>
              <a:t>1- Infected blood  (</a:t>
            </a:r>
            <a:r>
              <a:rPr lang="en-US" b="1" i="1" u="sng" dirty="0" err="1" smtClean="0">
                <a:solidFill>
                  <a:srgbClr val="FFFF66"/>
                </a:solidFill>
              </a:rPr>
              <a:t>parenterally</a:t>
            </a:r>
            <a:r>
              <a:rPr lang="en-US" b="1" i="1" u="sng" dirty="0" smtClean="0">
                <a:solidFill>
                  <a:srgbClr val="FFFF66"/>
                </a:solidFill>
              </a:rPr>
              <a:t> ):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1800" dirty="0" smtClean="0"/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000" b="1" dirty="0" smtClean="0"/>
              <a:t>Direct exposure to infected blood</a:t>
            </a:r>
            <a:r>
              <a:rPr lang="en-US" sz="1800" dirty="0" smtClean="0"/>
              <a:t>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1800" dirty="0" smtClean="0"/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000" b="1" dirty="0" smtClean="0"/>
              <a:t>Using contaminated needles, syringes, dental and surgical instruments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1800" dirty="0" smtClean="0"/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000" b="1" dirty="0" smtClean="0"/>
              <a:t>Using contaminated instruments in the practice of  tattooing, body piercing, cupping, sharing contaminated tooth brushes and nail clipper.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1800" dirty="0" smtClean="0"/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1800" dirty="0" smtClean="0"/>
              <a:t>Sharing contaminated tooth brushes, razors, cuticle scissors and nail clippers.</a:t>
            </a:r>
          </a:p>
          <a:p>
            <a:pPr>
              <a:defRPr/>
            </a:pP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052513"/>
            <a:ext cx="4038600" cy="5000625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FF33CC"/>
                </a:solidFill>
              </a:rPr>
              <a:t> </a:t>
            </a:r>
            <a:r>
              <a:rPr lang="en-US" b="1" i="1" u="sng" dirty="0" smtClean="0">
                <a:solidFill>
                  <a:srgbClr val="FF33CC"/>
                </a:solidFill>
              </a:rPr>
              <a:t>2- Sexually: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1800" dirty="0" smtClean="0"/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400" dirty="0" smtClean="0"/>
              <a:t>By having sexual contacts with infected person ,virus is present in semen and vaginal secretion.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1800" dirty="0" smtClean="0"/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2400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3- from mother to child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2400" dirty="0" smtClean="0"/>
              <a:t>Mostly( </a:t>
            </a:r>
            <a:r>
              <a:rPr lang="en-US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perinatally</a:t>
            </a:r>
            <a:r>
              <a:rPr lang="en-US" sz="2400" dirty="0" smtClean="0"/>
              <a:t>) during delivery ,nursing ,breast feeding  and less likely through placenta </a:t>
            </a:r>
            <a:r>
              <a:rPr lang="en-US" sz="2400" b="1" dirty="0" smtClean="0">
                <a:solidFill>
                  <a:srgbClr val="FF66FF"/>
                </a:solidFill>
              </a:rPr>
              <a:t>(vertical transmission)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1800" dirty="0" smtClean="0"/>
          </a:p>
          <a:p>
            <a:pPr>
              <a:buFont typeface="Wingdings 2" pitchFamily="18" charset="2"/>
              <a:buNone/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5198</TotalTime>
  <Words>1857</Words>
  <Application>Microsoft Office PowerPoint</Application>
  <PresentationFormat>On-screen Show (4:3)</PresentationFormat>
  <Paragraphs>261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Ripple</vt:lpstr>
      <vt:lpstr>Slide 1</vt:lpstr>
      <vt:lpstr>Viral Hepatitis</vt:lpstr>
      <vt:lpstr> Viral Hepatitis </vt:lpstr>
      <vt:lpstr>HBV :classification &amp; structure</vt:lpstr>
      <vt:lpstr>Slide 5</vt:lpstr>
      <vt:lpstr>Types of HBV particles</vt:lpstr>
      <vt:lpstr>Slide 7</vt:lpstr>
      <vt:lpstr>Electron micrograph of particles in the blood of a patient infected with HBV</vt:lpstr>
      <vt:lpstr>Transmission of HBV</vt:lpstr>
      <vt:lpstr>The following groups are at high risk of acquiring hepatitis B  </vt:lpstr>
      <vt:lpstr>HEPATITIS B VIRUS</vt:lpstr>
      <vt:lpstr>Slide 12</vt:lpstr>
      <vt:lpstr>The clinical outcome of HBV infection</vt:lpstr>
      <vt:lpstr>Hepatitis B virus  </vt:lpstr>
      <vt:lpstr>Hepatitis B markers</vt:lpstr>
      <vt:lpstr>Serological profile of acute HBV infection</vt:lpstr>
      <vt:lpstr>Slide 17</vt:lpstr>
      <vt:lpstr>Jaundice</vt:lpstr>
      <vt:lpstr>Slide 19</vt:lpstr>
      <vt:lpstr>Chronic asymptomatic  hepatitis B infection</vt:lpstr>
      <vt:lpstr>Serological profile of chronic HBV infection</vt:lpstr>
      <vt:lpstr>Slide 22</vt:lpstr>
      <vt:lpstr>Chronic active hepatitis </vt:lpstr>
      <vt:lpstr>Liver cirrhosis and ascites</vt:lpstr>
      <vt:lpstr>Hepatocellular carcinoma       ( HCC )</vt:lpstr>
      <vt:lpstr>Lab diagnosis of hepatitis B infection</vt:lpstr>
      <vt:lpstr>Hepatitis B virus   </vt:lpstr>
      <vt:lpstr>Hepatitis B vaccine</vt:lpstr>
      <vt:lpstr>HBV treatment </vt:lpstr>
      <vt:lpstr>Treatment </vt:lpstr>
      <vt:lpstr>HBV treatment </vt:lpstr>
      <vt:lpstr>Slide 32</vt:lpstr>
      <vt:lpstr>Hepatitis D  Delta Hepatitis</vt:lpstr>
      <vt:lpstr>Slide 34</vt:lpstr>
      <vt:lpstr>Slide 35</vt:lpstr>
      <vt:lpstr>HEPATITIS C</vt:lpstr>
      <vt:lpstr>HCV replication</vt:lpstr>
      <vt:lpstr>Slide 38</vt:lpstr>
      <vt:lpstr>Electron micrograph of HCV</vt:lpstr>
      <vt:lpstr>Transmission of  HCV</vt:lpstr>
      <vt:lpstr>The clinical picture of HCV</vt:lpstr>
      <vt:lpstr>The clinical outcome of HCV infection</vt:lpstr>
      <vt:lpstr>Hepatitis C markers</vt:lpstr>
      <vt:lpstr>Hepatitis C Virus (Continued)  </vt:lpstr>
      <vt:lpstr>Criteria for treatment</vt:lpstr>
      <vt:lpstr>Treatment of HCV</vt:lpstr>
      <vt:lpstr>Hepatitis G virus</vt:lpstr>
      <vt:lpstr>THANK YOU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II: Occupational health Management Strategy for Infectious Diseases in HCWs</dc:title>
  <dc:creator>SYED ABDUL KHADER</dc:creator>
  <cp:lastModifiedBy>Dr.Mona</cp:lastModifiedBy>
  <cp:revision>696</cp:revision>
  <dcterms:created xsi:type="dcterms:W3CDTF">2002-12-29T10:59:49Z</dcterms:created>
  <dcterms:modified xsi:type="dcterms:W3CDTF">2013-12-08T09:50:17Z</dcterms:modified>
</cp:coreProperties>
</file>