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86" r:id="rId3"/>
    <p:sldId id="284" r:id="rId4"/>
    <p:sldId id="28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2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12</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13</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21</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28</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smtClean="0"/>
              <a:t>An incidental finding, is </a:t>
            </a:r>
            <a:r>
              <a:rPr lang="en-GB" b="1" smtClean="0"/>
              <a:t>cholesterolosis</a:t>
            </a:r>
            <a:r>
              <a:rPr lang="en-GB" smtClean="0"/>
              <a:t>. Cholesterol hypersecretion by the liver promotes excessive accumulation of cholesterol esters within the lamina propria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smtClean="0"/>
              <a:t>70% to 80% of patients remain asymptomatic throughout their lives. </a:t>
            </a:r>
            <a:endParaRPr lang="en-GB" sz="2000" i="1" smtClean="0"/>
          </a:p>
          <a:p>
            <a:pPr eaLnBrk="1" hangingPunct="1">
              <a:lnSpc>
                <a:spcPct val="80000"/>
              </a:lnSpc>
              <a:defRPr/>
            </a:pPr>
            <a:r>
              <a:rPr lang="en-GB" sz="2000" smtClean="0"/>
              <a:t>Symptoms: spasmodic or "colicky" fighrt upper quadrant pain, which tends to be excruciating . It is usually due to obstruction of bile ducts by passing stones.</a:t>
            </a:r>
          </a:p>
          <a:p>
            <a:pPr eaLnBrk="1" hangingPunct="1">
              <a:lnSpc>
                <a:spcPct val="80000"/>
              </a:lnSpc>
              <a:defRPr/>
            </a:pPr>
            <a:r>
              <a:rPr lang="en-GB" sz="2000" smtClean="0"/>
              <a:t>More severe complications include empyema, perforation, fistulae, inflammation of the biliary tree (cholangitis), and obstructive cholestasis or pancreatitis with ensuing problems. The larger the calculi, the less likely they are to enter the cystic or common ducts to produce obstruction; it is the very small stones, or "gravel," that are the more dangerous. Occasionally, a large stone may erode directly into an adjacent loop of small bowel, generating intestinal obstruction ("gallstone ileus"). Most notable is the increased risk for carcinoma of the gallbladder.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smtClean="0"/>
              <a:t>Acute calculous cholecystitis is an acute inflammation of the gallbladder, precipitated 90% of the time by obstruction of the neck or cystic duct.</a:t>
            </a:r>
            <a:r>
              <a:rPr lang="en-GB" sz="2400" smtClean="0"/>
              <a:t> </a:t>
            </a:r>
          </a:p>
          <a:p>
            <a:pPr eaLnBrk="1" hangingPunct="1">
              <a:lnSpc>
                <a:spcPct val="90000"/>
              </a:lnSpc>
              <a:buFont typeface="Wingdings" pitchFamily="2" charset="2"/>
              <a:buNone/>
              <a:defRPr/>
            </a:pPr>
            <a:r>
              <a:rPr lang="en-GB" sz="2400" smtClean="0"/>
              <a:t>     It is the primary complication of gallstones and the most common reason for emergency cholecystectomy. </a:t>
            </a:r>
          </a:p>
          <a:p>
            <a:pPr eaLnBrk="1" hangingPunct="1">
              <a:lnSpc>
                <a:spcPct val="90000"/>
              </a:lnSpc>
              <a:defRPr/>
            </a:pPr>
            <a:r>
              <a:rPr lang="en-GB" sz="2400" smtClean="0"/>
              <a:t>Acute acalculous cholecystitis occurs in the absence of gallstones, generally in severely ill patient. Most cases of occur in the following circumstances: (1) the postoperative state after major, nonbiliary surgery; (2) severe trauma (motor vehicle accidents, war injuries); (3) severe burns; (4) multisystem organ failure; (5) sepsis; (6) prolonged intravenous hyperalimentation; and (7) the postpartum state. </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smtClean="0"/>
              <a:t>cholecystitis</a:t>
            </a:r>
            <a:endParaRPr lang="en-US"/>
          </a:p>
        </p:txBody>
      </p:sp>
      <p:sp>
        <p:nvSpPr>
          <p:cNvPr id="3" name="Content Placeholder 2"/>
          <p:cNvSpPr>
            <a:spLocks noGrp="1"/>
          </p:cNvSpPr>
          <p:nvPr>
            <p:ph sz="quarter" idx="1"/>
          </p:nvPr>
        </p:nvSpPr>
        <p:spPr/>
        <p:txBody>
          <a:bodyPr/>
          <a:lstStyle/>
          <a:p>
            <a:pPr lvl="0"/>
            <a:r>
              <a:rPr lang="en-US" dirty="0" smtClean="0"/>
              <a:t>Recognize the predisposing factors of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Cholecystitis</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Take home message</a:t>
            </a:r>
          </a:p>
          <a:p>
            <a:r>
              <a:rPr lang="en-US" dirty="0" smtClean="0"/>
              <a:t>Question: Causes of </a:t>
            </a:r>
            <a:r>
              <a:rPr lang="en-US" dirty="0" err="1" smtClean="0"/>
              <a:t>cholecystitis</a:t>
            </a:r>
            <a:r>
              <a:rPr lang="en-US" smtClean="0"/>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endParaRPr lang="en-GB" sz="2800" smtClean="0"/>
          </a:p>
        </p:txBody>
      </p:sp>
      <p:sp>
        <p:nvSpPr>
          <p:cNvPr id="147459" name="Rectangle 3"/>
          <p:cNvSpPr>
            <a:spLocks noGrp="1" noChangeArrowheads="1"/>
          </p:cNvSpPr>
          <p:nvPr>
            <p:ph sz="quarter" idx="1"/>
          </p:nvPr>
        </p:nvSpPr>
        <p:spPr/>
        <p:txBody>
          <a:bodyPr/>
          <a:lstStyle/>
          <a:p>
            <a:pPr eaLnBrk="1" hangingPunct="1">
              <a:buFont typeface="Wingdings" pitchFamily="2" charset="2"/>
              <a:buNone/>
              <a:defRPr/>
            </a:pPr>
            <a:r>
              <a:rPr lang="en-GB" b="1" smtClean="0"/>
              <a:t>Prevalence and Risk Factors.</a:t>
            </a:r>
            <a:r>
              <a:rPr lang="en-GB" smtClean="0"/>
              <a:t> The major risk factors for cholesterol stone are .  </a:t>
            </a:r>
          </a:p>
          <a:p>
            <a:pPr eaLnBrk="1" hangingPunct="1">
              <a:defRPr/>
            </a:pPr>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smtClean="0"/>
              <a:t>Supersaturation of bile with cholesterol is the result of hepatocellular hypersecretion of cholesterol.</a:t>
            </a:r>
            <a:r>
              <a:rPr lang="en-GB" smtClean="0"/>
              <a:t> </a:t>
            </a:r>
          </a:p>
          <a:p>
            <a:pPr marL="609600" indent="-609600" eaLnBrk="1" hangingPunct="1">
              <a:buFont typeface="Wingdings" pitchFamily="2" charset="2"/>
              <a:buAutoNum type="arabicParenR"/>
              <a:defRPr/>
            </a:pPr>
            <a:r>
              <a:rPr lang="en-GB" i="1" smtClean="0"/>
              <a:t>Gallbladder hypomotility ensues.</a:t>
            </a:r>
            <a:r>
              <a:rPr lang="en-GB" smtClean="0"/>
              <a:t> It promotes nucleation typically arround a calcium salt crystal nidus. </a:t>
            </a:r>
          </a:p>
          <a:p>
            <a:pPr marL="609600" indent="-609600" eaLnBrk="1" hangingPunct="1">
              <a:buFont typeface="Wingdings" pitchFamily="2" charset="2"/>
              <a:buAutoNum type="arabicParenR"/>
              <a:defRPr/>
            </a:pPr>
            <a:r>
              <a:rPr lang="en-GB" smtClean="0"/>
              <a:t>Cholesterol nucleation in bile is accelerated. </a:t>
            </a:r>
          </a:p>
          <a:p>
            <a:pPr marL="609600" indent="-609600" eaLnBrk="1" hangingPunct="1">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n-GB" b="0" smtClean="0"/>
              <a:t>Pathogenesis of Cholesterol Stones</a:t>
            </a:r>
          </a:p>
        </p:txBody>
      </p:sp>
      <p:sp>
        <p:nvSpPr>
          <p:cNvPr id="150531" name="Rectangle 3"/>
          <p:cNvSpPr>
            <a:spLocks noGrp="1" noChangeArrowheads="1"/>
          </p:cNvSpPr>
          <p:nvPr>
            <p:ph sz="quarter" idx="1"/>
          </p:nvPr>
        </p:nvSpPr>
        <p:spPr/>
        <p:txBody>
          <a:bodyPr/>
          <a:lstStyle/>
          <a:p>
            <a:pPr marL="457200" indent="-457200" eaLnBrk="1" hangingPunct="1">
              <a:lnSpc>
                <a:spcPct val="80000"/>
              </a:lnSpc>
              <a:buFont typeface="Wingdings" pitchFamily="2" charset="2"/>
              <a:buNone/>
              <a:defRPr/>
            </a:pPr>
            <a:endParaRPr lang="en-GB" sz="2400" smtClean="0"/>
          </a:p>
          <a:p>
            <a:pPr marL="457200" indent="-457200" eaLnBrk="1" hangingPunct="1">
              <a:lnSpc>
                <a:spcPct val="80000"/>
              </a:lnSpc>
              <a:buFont typeface="Wingdings" pitchFamily="2" charset="2"/>
              <a:buNone/>
              <a:defRPr/>
            </a:pPr>
            <a:r>
              <a:rPr lang="en-GB" sz="2400" smtClean="0"/>
              <a:t>4)  Mucus hypersecretion in the gallbladder traps the crystals, permitting their aggregation into stones.  </a:t>
            </a:r>
          </a:p>
          <a:p>
            <a:pPr marL="457200" indent="-457200" eaLnBrk="1" hangingPunct="1">
              <a:lnSpc>
                <a:spcPct val="80000"/>
              </a:lnSpc>
              <a:defRPr/>
            </a:pPr>
            <a:endParaRPr lang="en-GB" sz="2400" smtClean="0"/>
          </a:p>
          <a:p>
            <a:pPr marL="457200" indent="-457200" eaLnBrk="1" hangingPunct="1">
              <a:lnSpc>
                <a:spcPct val="80000"/>
              </a:lnSpc>
              <a:defRPr/>
            </a:pPr>
            <a:r>
              <a:rPr lang="en-GB" sz="2400" smtClean="0"/>
              <a:t>prolonged fasting, pregnancy, rapid weight loss, total parenteral nutrition, and spinal cord injury also promote stone formation.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TotalTime>
  <Words>1629</Words>
  <Application>Microsoft Office PowerPoint</Application>
  <PresentationFormat>On-screen Show (4:3)</PresentationFormat>
  <Paragraphs>115</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PATHOLOGY  AND PATHOGENESIS OF CHOLECYSTITIS </vt:lpstr>
      <vt:lpstr>Pathology and pathogegenesis of cholecystitis</vt:lpstr>
      <vt:lpstr>Disorders of the Gallbladder CHOLELITHIASIS (GALLSTONES) </vt:lpstr>
      <vt:lpstr>Slide 4</vt:lpstr>
      <vt:lpstr>Slide 5</vt:lpstr>
      <vt:lpstr>Pathogenesis of Cholesterol Stones</vt:lpstr>
      <vt:lpstr>Pathogenesis of Cholesterol Stones</vt:lpstr>
      <vt:lpstr>Pathogenesis of Cholesterol Stones</vt:lpstr>
      <vt:lpstr>Pathogenesis of Pigment Stones</vt:lpstr>
      <vt:lpstr>Morphology</vt:lpstr>
      <vt:lpstr>Morphology</vt:lpstr>
      <vt:lpstr>Slide 12</vt:lpstr>
      <vt:lpstr>Slide 13</vt:lpstr>
      <vt:lpstr>Cholesterolosis</vt:lpstr>
      <vt:lpstr>Clinical Features</vt:lpstr>
      <vt:lpstr>CHOLECYSTITIS</vt:lpstr>
      <vt:lpstr>Acute Cholecystitis</vt:lpstr>
      <vt:lpstr>Acute Cholecystitis :Pathogenesis.  </vt:lpstr>
      <vt:lpstr>Acute Cholecystitis :Morphology.</vt:lpstr>
      <vt:lpstr>Acute Cholecystitis :Morphology.</vt:lpstr>
      <vt:lpstr>Slide 21</vt:lpstr>
      <vt:lpstr>Acute Cholecystitis :Clinical Features</vt:lpstr>
      <vt:lpstr>Acute Cholecystitis :Clinical Features</vt:lpstr>
      <vt:lpstr>Chronic cholecystitis</vt:lpstr>
      <vt:lpstr>Chronic cholecystitis</vt:lpstr>
      <vt:lpstr>Morphology</vt:lpstr>
      <vt:lpstr>Morphology</vt:lpstr>
      <vt:lpstr>Slide 28</vt:lpstr>
      <vt:lpstr>Complications: acute and chronic cholecystitis</vt:lpstr>
      <vt:lpstr>Cholecystitis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Dr.Hala</cp:lastModifiedBy>
  <cp:revision>4</cp:revision>
  <dcterms:created xsi:type="dcterms:W3CDTF">2010-10-31T12:33:56Z</dcterms:created>
  <dcterms:modified xsi:type="dcterms:W3CDTF">2013-12-08T05:51:27Z</dcterms:modified>
</cp:coreProperties>
</file>