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85" r:id="rId3"/>
    <p:sldId id="279" r:id="rId4"/>
    <p:sldId id="258" r:id="rId5"/>
    <p:sldId id="263" r:id="rId6"/>
    <p:sldId id="269" r:id="rId7"/>
    <p:sldId id="297" r:id="rId8"/>
    <p:sldId id="260" r:id="rId9"/>
    <p:sldId id="339" r:id="rId10"/>
    <p:sldId id="265" r:id="rId11"/>
    <p:sldId id="264" r:id="rId12"/>
    <p:sldId id="266" r:id="rId13"/>
    <p:sldId id="349" r:id="rId14"/>
    <p:sldId id="267" r:id="rId15"/>
    <p:sldId id="345" r:id="rId16"/>
    <p:sldId id="348" r:id="rId17"/>
    <p:sldId id="350" r:id="rId18"/>
    <p:sldId id="273" r:id="rId19"/>
    <p:sldId id="289" r:id="rId20"/>
    <p:sldId id="342" r:id="rId21"/>
    <p:sldId id="346" r:id="rId22"/>
    <p:sldId id="351" r:id="rId23"/>
    <p:sldId id="274" r:id="rId24"/>
    <p:sldId id="347" r:id="rId25"/>
    <p:sldId id="296" r:id="rId26"/>
    <p:sldId id="286" r:id="rId27"/>
    <p:sldId id="337" r:id="rId28"/>
    <p:sldId id="343" r:id="rId29"/>
    <p:sldId id="34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6A52B-7B27-4376-ABFE-289B08595742}" type="datetimeFigureOut">
              <a:rPr lang="en-US" smtClean="0"/>
              <a:pPr/>
              <a:t>11/27/2013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95FE-C758-4F64-B9B0-30ED48F8F8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2013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6" name="مستطيل 7"/>
          <p:cNvSpPr/>
          <p:nvPr/>
        </p:nvSpPr>
        <p:spPr>
          <a:xfrm>
            <a:off x="3643306" y="3143248"/>
            <a:ext cx="2066925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/>
              <a:t>Diarrhea                                                  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Osmotic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Excess amount of poorly absorbed substances that  exert osmotic effect………water is drawn into the bowels……diarrhea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output is usually not massive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Fasting improve the condition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is high, &gt; 125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  <a:r>
              <a:rPr lang="en-US" dirty="0" smtClean="0"/>
              <a:t>(</a:t>
            </a:r>
            <a:r>
              <a:rPr lang="en-CA" dirty="0" smtClean="0"/>
              <a:t>loss of hypotonic fluid)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Can be the result of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Malabsorption</a:t>
            </a:r>
            <a:r>
              <a:rPr lang="en-US" dirty="0" smtClean="0"/>
              <a:t>  in which the nutrients are left in the lumen to pull in water e.g. lactose intolerance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osmotic </a:t>
            </a:r>
            <a:r>
              <a:rPr lang="en-US" dirty="0" smtClean="0"/>
              <a:t>laxatives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en-CA" dirty="0" err="1" smtClean="0"/>
              <a:t>Hexitols</a:t>
            </a:r>
            <a:r>
              <a:rPr lang="en-CA" dirty="0" smtClean="0"/>
              <a:t> (poorly absorbed): </a:t>
            </a:r>
            <a:r>
              <a:rPr lang="en-CA" dirty="0" err="1" smtClean="0"/>
              <a:t>sorbitol</a:t>
            </a:r>
            <a:r>
              <a:rPr lang="en-CA" dirty="0" smtClean="0"/>
              <a:t>, </a:t>
            </a:r>
            <a:r>
              <a:rPr lang="en-CA" dirty="0" err="1" smtClean="0"/>
              <a:t>mannitol</a:t>
            </a:r>
            <a:r>
              <a:rPr lang="en-CA" dirty="0" smtClean="0"/>
              <a:t>, </a:t>
            </a:r>
            <a:r>
              <a:rPr lang="en-CA" dirty="0" err="1" smtClean="0"/>
              <a:t>xylitol</a:t>
            </a:r>
            <a:r>
              <a:rPr lang="en-CA" dirty="0" smtClean="0"/>
              <a:t>).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Secretory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 is an increase in the active secretion of water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stool output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Lack  of response to fasting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Stool osmotic gap     &lt; 100 </a:t>
            </a:r>
            <a:r>
              <a:rPr lang="en-US" dirty="0" err="1" smtClean="0">
                <a:solidFill>
                  <a:srgbClr val="FFFF00"/>
                </a:solidFill>
              </a:rPr>
              <a:t>mOsm</a:t>
            </a:r>
            <a:r>
              <a:rPr lang="en-US" dirty="0" smtClean="0">
                <a:solidFill>
                  <a:srgbClr val="FFFF00"/>
                </a:solidFill>
              </a:rPr>
              <a:t>/kg </a:t>
            </a:r>
          </a:p>
          <a:p>
            <a:r>
              <a:rPr lang="en-US" dirty="0" smtClean="0"/>
              <a:t>The most common cause of this type of diarrhea is a </a:t>
            </a:r>
            <a:r>
              <a:rPr lang="en-US" sz="4700" dirty="0" smtClean="0">
                <a:solidFill>
                  <a:srgbClr val="00B0F0"/>
                </a:solidFill>
              </a:rPr>
              <a:t>bacterial toxin ( E. coli , cholera) </a:t>
            </a:r>
            <a:r>
              <a:rPr lang="en-US" dirty="0" smtClean="0"/>
              <a:t>that stimulates the secretion of anions.</a:t>
            </a:r>
          </a:p>
          <a:p>
            <a:r>
              <a:rPr lang="en-US" dirty="0" smtClean="0"/>
              <a:t>Other causes:</a:t>
            </a:r>
          </a:p>
          <a:p>
            <a:pPr lvl="1"/>
            <a:r>
              <a:rPr lang="en-US" dirty="0" err="1" smtClean="0"/>
              <a:t>Enteropathogenic</a:t>
            </a:r>
            <a:r>
              <a:rPr lang="en-US" dirty="0" smtClean="0"/>
              <a:t> virus e.g. rotavirus and </a:t>
            </a:r>
            <a:r>
              <a:rPr lang="en-US" dirty="0" err="1" smtClean="0"/>
              <a:t>norwalk</a:t>
            </a:r>
            <a:r>
              <a:rPr lang="en-US" dirty="0" smtClean="0"/>
              <a:t> virus </a:t>
            </a:r>
          </a:p>
          <a:p>
            <a:pPr marL="800100" lvl="3" indent="-342900"/>
            <a:r>
              <a:rPr lang="en-US" sz="2800" dirty="0" smtClean="0"/>
              <a:t>Also seen in </a:t>
            </a:r>
            <a:r>
              <a:rPr lang="en-US" sz="2800" dirty="0" err="1" smtClean="0"/>
              <a:t>neuroendocrine</a:t>
            </a:r>
            <a:r>
              <a:rPr lang="en-US" sz="2800" dirty="0" smtClean="0"/>
              <a:t> </a:t>
            </a:r>
            <a:r>
              <a:rPr lang="en-US" sz="2800" dirty="0" err="1" smtClean="0"/>
              <a:t>tumours</a:t>
            </a:r>
            <a:r>
              <a:rPr lang="en-US" sz="2800" dirty="0" smtClean="0"/>
              <a:t>  ( </a:t>
            </a:r>
            <a:r>
              <a:rPr lang="en-US" sz="2800" dirty="0" err="1" smtClean="0"/>
              <a:t>carcinoid</a:t>
            </a:r>
            <a:r>
              <a:rPr lang="en-US" sz="2800" dirty="0" smtClean="0"/>
              <a:t> tumor, </a:t>
            </a:r>
            <a:r>
              <a:rPr lang="en-US" sz="2800" dirty="0" err="1" smtClean="0"/>
              <a:t>gastrinomas</a:t>
            </a:r>
            <a:r>
              <a:rPr lang="en-US" sz="2800" dirty="0" smtClean="0"/>
              <a:t>)</a:t>
            </a:r>
          </a:p>
          <a:p>
            <a:pPr marL="800100" lvl="3" indent="-342900"/>
            <a:r>
              <a:rPr lang="en-CA" sz="2800" dirty="0" smtClean="0"/>
              <a:t>Rectal villous adenoma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inflammatory)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outpouring of blood protein, or mucus from an inflamed or ulcerated mucosa</a:t>
            </a:r>
          </a:p>
          <a:p>
            <a:r>
              <a:rPr lang="en-US" dirty="0" smtClean="0"/>
              <a:t>Presence of blood and pus in the stool.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Persists on fasting</a:t>
            </a:r>
          </a:p>
          <a:p>
            <a:r>
              <a:rPr lang="en-US" dirty="0" smtClean="0"/>
              <a:t>Occurs  with inflammatory bowel diseases, and invasive  infections  e.g</a:t>
            </a:r>
            <a:r>
              <a:rPr lang="en-US" i="1" dirty="0" smtClean="0"/>
              <a:t>. E. coli, 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Shigella</a:t>
            </a:r>
            <a:endParaRPr lang="en-US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Exudative</a:t>
            </a:r>
            <a:r>
              <a:rPr lang="en-US" b="1" dirty="0" smtClean="0">
                <a:solidFill>
                  <a:srgbClr val="FF0000"/>
                </a:solidFill>
              </a:rPr>
              <a:t> (inflammatory)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bacterial infections cause damage by invasion </a:t>
            </a:r>
            <a:r>
              <a:rPr lang="en-US" dirty="0" smtClean="0"/>
              <a:t>of </a:t>
            </a:r>
            <a:r>
              <a:rPr lang="en-US" dirty="0" smtClean="0"/>
              <a:t>the mucosa. Many cause diarrhea with blood and pus in the </a:t>
            </a:r>
            <a:r>
              <a:rPr lang="en-US" dirty="0" smtClean="0"/>
              <a:t>stool (</a:t>
            </a:r>
            <a:r>
              <a:rPr lang="en-US" b="1" dirty="0" smtClean="0">
                <a:solidFill>
                  <a:srgbClr val="FFFF00"/>
                </a:solidFill>
              </a:rPr>
              <a:t>bacterial dysentery</a:t>
            </a:r>
            <a:r>
              <a:rPr lang="en-US" b="1" dirty="0" smtClean="0"/>
              <a:t>)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main organisms </a:t>
            </a:r>
            <a:r>
              <a:rPr lang="en-US" dirty="0" smtClean="0"/>
              <a:t> are:</a:t>
            </a:r>
          </a:p>
          <a:p>
            <a:pPr lvl="2"/>
            <a:r>
              <a:rPr lang="en-US" sz="2800" b="1" i="1" dirty="0" smtClean="0"/>
              <a:t>Campylobacter</a:t>
            </a:r>
            <a:r>
              <a:rPr lang="en-US" sz="2800" dirty="0" smtClean="0"/>
              <a:t> invades mucosa in the jejunum, ileum and colon, causing ulceration and acute </a:t>
            </a:r>
            <a:r>
              <a:rPr lang="en-US" sz="2800" dirty="0" smtClean="0"/>
              <a:t>inflammation.</a:t>
            </a:r>
          </a:p>
          <a:p>
            <a:pPr lvl="2"/>
            <a:r>
              <a:rPr lang="en-US" sz="2800" b="1" i="1" dirty="0" smtClean="0"/>
              <a:t>Salmonella </a:t>
            </a:r>
            <a:r>
              <a:rPr lang="en-US" sz="2800" b="1" i="1" dirty="0" err="1" smtClean="0"/>
              <a:t>typhi</a:t>
            </a:r>
            <a:r>
              <a:rPr lang="en-US" sz="2800" dirty="0" smtClean="0"/>
              <a:t>, </a:t>
            </a:r>
            <a:r>
              <a:rPr lang="en-US" sz="2800" b="1" i="1" dirty="0" smtClean="0"/>
              <a:t>S. </a:t>
            </a:r>
            <a:r>
              <a:rPr lang="en-US" sz="2800" b="1" i="1" dirty="0" err="1" smtClean="0"/>
              <a:t>paratyphi</a:t>
            </a:r>
            <a:r>
              <a:rPr lang="en-US" sz="2800" b="1" i="1" dirty="0" smtClean="0"/>
              <a:t> A</a:t>
            </a:r>
            <a:r>
              <a:rPr lang="en-US" sz="2800" dirty="0" smtClean="0"/>
              <a:t>, </a:t>
            </a:r>
            <a:r>
              <a:rPr lang="en-US" sz="2800" b="1" i="1" dirty="0" smtClean="0"/>
              <a:t>B</a:t>
            </a:r>
            <a:r>
              <a:rPr lang="en-US" sz="2800" dirty="0" smtClean="0"/>
              <a:t>, </a:t>
            </a:r>
            <a:r>
              <a:rPr lang="en-US" sz="2800" b="1" dirty="0" smtClean="0"/>
              <a:t>and</a:t>
            </a:r>
            <a:r>
              <a:rPr lang="en-US" sz="2800" dirty="0" smtClean="0"/>
              <a:t> </a:t>
            </a:r>
            <a:r>
              <a:rPr lang="en-US" sz="2800" b="1" i="1" dirty="0" smtClean="0"/>
              <a:t>C</a:t>
            </a:r>
          </a:p>
          <a:p>
            <a:pPr lvl="2"/>
            <a:r>
              <a:rPr lang="en-US" sz="2800" i="1" dirty="0" err="1" smtClean="0"/>
              <a:t>Shigella</a:t>
            </a:r>
            <a:r>
              <a:rPr lang="en-US" sz="2800" dirty="0" smtClean="0"/>
              <a:t> infections are mainly seen in young children</a:t>
            </a:r>
            <a:r>
              <a:rPr lang="en-US" sz="2800" dirty="0" smtClean="0"/>
              <a:t>.</a:t>
            </a:r>
          </a:p>
          <a:p>
            <a:pPr lvl="2"/>
            <a:r>
              <a:rPr lang="en-CA" sz="2800" b="1" dirty="0" err="1" smtClean="0"/>
              <a:t>Enteroinvasive</a:t>
            </a:r>
            <a:r>
              <a:rPr lang="en-CA" sz="2800" b="1" dirty="0" smtClean="0"/>
              <a:t> and </a:t>
            </a:r>
            <a:r>
              <a:rPr lang="en-CA" sz="2800" b="1" dirty="0" err="1" smtClean="0"/>
              <a:t>enterohemorrhagic</a:t>
            </a:r>
            <a:r>
              <a:rPr lang="en-CA" sz="2800" dirty="0" smtClean="0"/>
              <a:t> </a:t>
            </a:r>
            <a:r>
              <a:rPr lang="en-CA" sz="2800" b="1" i="1" dirty="0" smtClean="0"/>
              <a:t>E. coli</a:t>
            </a:r>
            <a:r>
              <a:rPr lang="en-CA" sz="2800" dirty="0" smtClean="0"/>
              <a:t> </a:t>
            </a:r>
            <a:endParaRPr lang="en-US" sz="28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Motility-related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the rapid movement of food through the intestines (</a:t>
            </a:r>
            <a:r>
              <a:rPr lang="en-US" dirty="0" err="1" smtClean="0"/>
              <a:t>hypermotility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Irritable bowel syndrome (IBS) – </a:t>
            </a:r>
            <a:r>
              <a:rPr lang="en-US" dirty="0" smtClean="0"/>
              <a:t>a motor disorder that causes abdominal pain and altered bowel habits with diarrhea predominating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914400"/>
          <a:ext cx="8964488" cy="5943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3791"/>
                <a:gridCol w="2484680"/>
                <a:gridCol w="3595740"/>
                <a:gridCol w="980277"/>
              </a:tblGrid>
              <a:tr h="358932"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SCREENING TESTS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CAUSES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ar-SA" dirty="0"/>
                    </a:p>
                  </a:txBody>
                  <a:tcPr/>
                </a:tc>
              </a:tr>
              <a:tr h="807597"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positive in most cases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Shigella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spp.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Campylobacter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jejuni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Pathogens invade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enterocytes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Low-volume diarrhea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Invasive</a:t>
                      </a:r>
                      <a:endParaRPr lang="ar-SA" sz="1600" dirty="0"/>
                    </a:p>
                  </a:txBody>
                  <a:tcPr/>
                </a:tc>
              </a:tr>
              <a:tr h="568309">
                <a:tc>
                  <a:txBody>
                    <a:bodyPr/>
                    <a:lstStyle/>
                    <a:p>
                      <a:pPr rtl="1"/>
                      <a:r>
                        <a:rPr lang="ar-S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Order stool culture</a:t>
                      </a:r>
                      <a:r>
                        <a:rPr lang="en-US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O&amp;P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Entamoeba</a:t>
                      </a: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histolytica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Diarrhea with blood and leukocytes (i.e., dysentery)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/>
                    </a:p>
                  </a:txBody>
                  <a:tcPr/>
                </a:tc>
              </a:tr>
              <a:tr h="22433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</a:t>
                      </a:r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 50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600" dirty="0" smtClean="0"/>
                    </a:p>
                    <a:p>
                      <a:pPr rtl="1"/>
                      <a:endParaRPr lang="ar-SA" sz="16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ar-SA" sz="1600" dirty="0" smtClean="0"/>
                    </a:p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5-HIAA: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carcinoid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syndrome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endParaRPr lang="ar-S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Laxatives: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melanosis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coli  with use of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phenanthracene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laxatives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of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Vibrio</a:t>
                      </a: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cholerae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Enterotoxigenic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CA" sz="16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coli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serotonin: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carcinoid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syndrome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Loss of isotonic fluid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Mechanisms: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Laxatives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Enterotoxins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stimulate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</a:t>
                      </a:r>
                      <a:r>
                        <a:rPr lang="en-CA" sz="1600" b="0" i="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channels regulated by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cGMP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Serotonin increases bowel motility</a:t>
                      </a:r>
                      <a:r>
                        <a:rPr lang="en-CA" sz="1600" dirty="0" smtClean="0"/>
                        <a:t/>
                      </a:r>
                      <a:br>
                        <a:rPr lang="en-CA" sz="16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Secretory</a:t>
                      </a:r>
                      <a:endParaRPr lang="ar-SA" sz="1600" dirty="0"/>
                    </a:p>
                  </a:txBody>
                  <a:tcPr/>
                </a:tc>
              </a:tr>
              <a:tr h="1046886"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Fecal smear for leukocytes: negative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Stool osmotic gap &gt; 100 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mOsm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Disaccharidase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def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400" dirty="0" err="1" smtClean="0"/>
                        <a:t>G</a:t>
                      </a:r>
                      <a:r>
                        <a:rPr lang="en-C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iardiasis</a:t>
                      </a: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Celiac Dis.</a:t>
                      </a:r>
                      <a:r>
                        <a:rPr lang="en-CA" sz="1400" dirty="0" smtClean="0"/>
                        <a:t/>
                      </a:r>
                      <a:br>
                        <a:rPr lang="en-CA" sz="1400" dirty="0" smtClean="0"/>
                      </a:br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Ingestion of poorly absorbable solutes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Osmotically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active substance is drawing hypotonic salt solution out of bowel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High-volume diarrhea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inflammation in bowel mucosa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Osmotic</a:t>
                      </a:r>
                      <a:endParaRPr lang="ar-SA" sz="1600" dirty="0"/>
                    </a:p>
                  </a:txBody>
                  <a:tcPr/>
                </a:tc>
              </a:tr>
              <a:tr h="807597">
                <a:tc>
                  <a:txBody>
                    <a:bodyPr/>
                    <a:lstStyle/>
                    <a:p>
                      <a:pPr rtl="1"/>
                      <a:endParaRPr lang="ar-S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Irritable bowel syndrome (IBS) – a </a:t>
                      </a:r>
                      <a:r>
                        <a:rPr lang="en-US" sz="1600" dirty="0" smtClean="0"/>
                        <a:t>motor disorder </a:t>
                      </a:r>
                    </a:p>
                    <a:p>
                      <a:pPr algn="l" rtl="1"/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Rapid movement of food through the intestines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Motility-relate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ar-SA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188640"/>
            <a:ext cx="56989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CA" b="1" dirty="0" smtClean="0"/>
              <a:t> </a:t>
            </a:r>
            <a:r>
              <a:rPr lang="en-CA" sz="3200" b="1" dirty="0" smtClean="0"/>
              <a:t>SUMMARY:</a:t>
            </a:r>
            <a:r>
              <a:rPr lang="en-CA" b="1" dirty="0" smtClean="0"/>
              <a:t> </a:t>
            </a:r>
            <a:r>
              <a:rPr lang="en-CA" sz="3200" b="1" dirty="0" smtClean="0"/>
              <a:t>TYPES OF DIARRHEA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63" y="2606675"/>
            <a:ext cx="3063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i="1" dirty="0" err="1" smtClean="0"/>
              <a:t>Entamoeba</a:t>
            </a:r>
            <a:r>
              <a:rPr lang="en-CA" i="1" dirty="0" smtClean="0"/>
              <a:t> </a:t>
            </a:r>
            <a:r>
              <a:rPr lang="en-CA" i="1" dirty="0" err="1" smtClean="0"/>
              <a:t>histolytica</a:t>
            </a:r>
            <a:r>
              <a:rPr lang="ar-SA" dirty="0" smtClean="0"/>
              <a:t/>
            </a:r>
            <a:br>
              <a:rPr lang="ar-SA" dirty="0" smtClean="0"/>
            </a:br>
            <a:endParaRPr lang="ar-SA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968552" cy="292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Acute diarrhea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Aetiology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Acute diarrhea?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11957"/>
            <a:ext cx="4536504" cy="47133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>
                <a:cs typeface="Arial" pitchFamily="34" charset="0"/>
              </a:rPr>
              <a:t>Approximately 80% of acute diarrheas are due to </a:t>
            </a:r>
            <a:r>
              <a:rPr lang="en-US" b="1" i="1" u="sng" dirty="0" smtClean="0">
                <a:solidFill>
                  <a:srgbClr val="002060"/>
                </a:solidFill>
                <a:cs typeface="Arial" pitchFamily="34" charset="0"/>
              </a:rPr>
              <a:t>infections</a:t>
            </a:r>
            <a:r>
              <a:rPr lang="en-US" dirty="0" smtClean="0">
                <a:cs typeface="Arial" pitchFamily="34" charset="0"/>
              </a:rPr>
              <a:t> (viruses, bacteria, </a:t>
            </a:r>
            <a:r>
              <a:rPr lang="en-US" dirty="0" err="1" smtClean="0">
                <a:cs typeface="Arial" pitchFamily="34" charset="0"/>
              </a:rPr>
              <a:t>helminths</a:t>
            </a:r>
            <a:r>
              <a:rPr lang="en-US" dirty="0" smtClean="0">
                <a:cs typeface="Arial" pitchFamily="34" charset="0"/>
              </a:rPr>
              <a:t>, and protozoa).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Viral gastroenteritis </a:t>
            </a:r>
            <a:r>
              <a:rPr lang="en-US" dirty="0" smtClean="0"/>
              <a:t>(viral infection of the stomach and the small intestine) is the most common cause of acute diarrhea worldwide.</a:t>
            </a:r>
          </a:p>
          <a:p>
            <a:r>
              <a:rPr lang="en-US" b="1" dirty="0" smtClean="0"/>
              <a:t>Food poisoning</a:t>
            </a:r>
          </a:p>
          <a:p>
            <a:r>
              <a:rPr lang="en-US" b="1" dirty="0" smtClean="0"/>
              <a:t>Drugs</a:t>
            </a:r>
          </a:p>
          <a:p>
            <a:r>
              <a:rPr lang="en-US" b="1" dirty="0" smtClean="0"/>
              <a:t>Others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424281" cy="236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716016" y="4082296"/>
            <a:ext cx="4427984" cy="280076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</a:rPr>
              <a:t>Rotavirus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 smtClean="0"/>
              <a:t>cause of nearly 40% of hospitalizations from diarrhea in children under </a:t>
            </a:r>
            <a:r>
              <a:rPr lang="en-US" sz="2800" dirty="0" smtClean="0"/>
              <a:t>5</a:t>
            </a:r>
          </a:p>
          <a:p>
            <a:pPr algn="ctr">
              <a:buFont typeface="Arial" pitchFamily="34" charset="0"/>
              <a:buChar char="•"/>
            </a:pPr>
            <a:r>
              <a:rPr lang="en-CA" sz="2800" dirty="0" smtClean="0"/>
              <a:t> Rotaviruses </a:t>
            </a:r>
            <a:r>
              <a:rPr lang="en-CA" sz="2800" dirty="0" smtClean="0"/>
              <a:t>cause 50% of infantile diarrhea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Antibiotic-Associated Diarrheas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Diarrhea occurs in 20% of patients receiving broad-spectrum antibiotics; about 20% of these diarrheas are due to </a:t>
            </a:r>
            <a:r>
              <a:rPr lang="en-US" b="1" i="1" dirty="0" smtClean="0">
                <a:solidFill>
                  <a:srgbClr val="FFFF00"/>
                </a:solidFill>
              </a:rPr>
              <a:t>Clostridium </a:t>
            </a:r>
            <a:r>
              <a:rPr lang="en-US" b="1" i="1" dirty="0" err="1" smtClean="0">
                <a:solidFill>
                  <a:srgbClr val="FFFF00"/>
                </a:solidFill>
              </a:rPr>
              <a:t>difficile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dirty="0" smtClean="0"/>
              <a:t>Leading to </a:t>
            </a:r>
            <a:r>
              <a:rPr lang="en-US" b="1" dirty="0" err="1" smtClean="0"/>
              <a:t>pseudomembranous</a:t>
            </a:r>
            <a:r>
              <a:rPr lang="en-US" b="1" dirty="0" smtClean="0"/>
              <a:t> colitis</a:t>
            </a: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FFFF00"/>
                </a:solidFill>
              </a:rPr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Define diarrhea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pathogenesis of different </a:t>
            </a:r>
            <a:r>
              <a:rPr lang="en-US" smtClean="0"/>
              <a:t>types of </a:t>
            </a:r>
            <a:r>
              <a:rPr lang="en-US" dirty="0" smtClean="0"/>
              <a:t>diarrhea </a:t>
            </a:r>
          </a:p>
          <a:p>
            <a:pPr>
              <a:buNone/>
            </a:pPr>
            <a:r>
              <a:rPr lang="en-US" dirty="0" smtClean="0"/>
              <a:t>3. List the causes of chronic diarrhea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Cotran\Images\CH18\F018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76450"/>
            <a:ext cx="8534400" cy="27114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00364" y="714356"/>
            <a:ext cx="4202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Pseudomembranous</a:t>
            </a:r>
            <a:r>
              <a:rPr lang="en-US" sz="2800" b="1" dirty="0" smtClean="0">
                <a:solidFill>
                  <a:srgbClr val="FFFF00"/>
                </a:solidFill>
              </a:rPr>
              <a:t> colitis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085184"/>
            <a:ext cx="590943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patients received broad-spectrum antibiotics</a:t>
            </a:r>
            <a:endParaRPr lang="ar-S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05264"/>
            <a:ext cx="6580456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Caused by </a:t>
            </a:r>
            <a:r>
              <a:rPr lang="en-US" sz="4000" b="1" i="1" dirty="0" smtClean="0">
                <a:solidFill>
                  <a:srgbClr val="FFFF00"/>
                </a:solidFill>
              </a:rPr>
              <a:t>Clostridium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difficile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i="1" dirty="0" smtClean="0"/>
              <a:t>Clostridium</a:t>
            </a:r>
            <a:r>
              <a:rPr lang="en-CA" dirty="0" smtClean="0"/>
              <a:t> species. Gram-positive rods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166513" cy="22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err="1" smtClean="0"/>
              <a:t>Aetiology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Infection </a:t>
            </a:r>
            <a:r>
              <a:rPr lang="en-US" b="1" dirty="0" smtClean="0"/>
              <a:t>  e.g. </a:t>
            </a:r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r>
              <a:rPr lang="en-US" dirty="0" smtClean="0"/>
              <a:t> .   AIDS often have chronic infections of their intestines that cause diarrhea.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Post-infectious</a:t>
            </a:r>
            <a:r>
              <a:rPr lang="en-US" dirty="0" smtClean="0"/>
              <a:t> Following acute viral, bacterial or parasitic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Malabsorption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Inflammatory bowel disease (IBD)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Endocrine diseases</a:t>
            </a:r>
            <a:endParaRPr lang="en-US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Colon cancer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Irritable bowel syndrome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Chronic Diarrhea</a:t>
            </a:r>
            <a:endParaRPr lang="ar-S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2890664" cy="4020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i="1" dirty="0" err="1" smtClean="0"/>
              <a:t>Giardia</a:t>
            </a:r>
            <a:r>
              <a:rPr lang="en-US" i="1" dirty="0" smtClean="0"/>
              <a:t> </a:t>
            </a:r>
            <a:r>
              <a:rPr lang="en-US" i="1" dirty="0" err="1" smtClean="0"/>
              <a:t>lamblia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916832"/>
            <a:ext cx="4040188" cy="245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77073" y="1412776"/>
            <a:ext cx="3311351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CA" b="0" dirty="0" smtClean="0"/>
              <a:t>Cryptosporidiosis in AIDS</a:t>
            </a:r>
            <a:endParaRPr lang="ar-S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016127" cy="226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437112"/>
            <a:ext cx="4499992" cy="2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5085184"/>
            <a:ext cx="4572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i="1" dirty="0" smtClean="0"/>
              <a:t>Parasitic</a:t>
            </a:r>
            <a:r>
              <a:rPr lang="en-US" sz="2400" dirty="0" smtClean="0"/>
              <a:t> and </a:t>
            </a:r>
            <a:r>
              <a:rPr lang="en-US" sz="2400" i="1" dirty="0" err="1" smtClean="0"/>
              <a:t>protozoal</a:t>
            </a:r>
            <a:r>
              <a:rPr lang="en-US" sz="2400" dirty="0" smtClean="0"/>
              <a:t> infections affect over half of the world's population on a chronic or recurrent basis.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6928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………………Dehydration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Electrolytes …………….. Electrolytes imbalance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Sodium bicarbonate…….</a:t>
            </a:r>
            <a:r>
              <a:rPr lang="en-US" dirty="0" smtClean="0"/>
              <a:t> Metabolic acidosis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If persistent ……Malnutrition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Tests useful in the evaluation of diarrhea</a:t>
            </a:r>
            <a:endParaRPr lang="en-US" sz="3600" dirty="0"/>
          </a:p>
        </p:txBody>
      </p:sp>
      <p:sp>
        <p:nvSpPr>
          <p:cNvPr id="4" name="مستطيل 3"/>
          <p:cNvSpPr/>
          <p:nvPr/>
        </p:nvSpPr>
        <p:spPr>
          <a:xfrm>
            <a:off x="3131840" y="1340768"/>
            <a:ext cx="207563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Acute diarrhea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2339752" y="2060848"/>
            <a:ext cx="1008112" cy="93610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51520" y="3068960"/>
            <a:ext cx="2711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Noninflammatory</a:t>
            </a:r>
            <a:r>
              <a:rPr lang="en-US" dirty="0" smtClean="0"/>
              <a:t> Diarrhea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5868144" y="2924944"/>
            <a:ext cx="23233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Inflammatory Diarrhea</a:t>
            </a:r>
            <a:endParaRPr lang="en-US" dirty="0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4932040" y="2060848"/>
            <a:ext cx="1584176" cy="72008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3275856" y="184482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Fecal  leukocytes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9512" y="3717032"/>
            <a:ext cx="3600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Suggests a </a:t>
            </a:r>
            <a:r>
              <a:rPr lang="en-US" sz="2800" dirty="0" smtClean="0">
                <a:solidFill>
                  <a:srgbClr val="FF0000"/>
                </a:solidFill>
              </a:rPr>
              <a:t>small bowel source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Or colon but without mucosal injury</a:t>
            </a:r>
            <a:endParaRPr lang="en-US" sz="2800" dirty="0"/>
          </a:p>
        </p:txBody>
      </p:sp>
      <p:sp>
        <p:nvSpPr>
          <p:cNvPr id="18" name="مستطيل 17"/>
          <p:cNvSpPr/>
          <p:nvPr/>
        </p:nvSpPr>
        <p:spPr>
          <a:xfrm>
            <a:off x="5004048" y="3284984"/>
            <a:ext cx="3870176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Suggests colonic mucosa damage caused by invasion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shigellosis</a:t>
            </a:r>
            <a:r>
              <a:rPr lang="en-US" sz="2400" dirty="0" smtClean="0"/>
              <a:t>, </a:t>
            </a:r>
            <a:r>
              <a:rPr lang="en-US" sz="2400" dirty="0" err="1" smtClean="0"/>
              <a:t>salmonellosis</a:t>
            </a:r>
            <a:r>
              <a:rPr lang="en-US" sz="2400" dirty="0" smtClean="0"/>
              <a:t>, </a:t>
            </a:r>
            <a:r>
              <a:rPr lang="en-US" sz="2400" i="1" dirty="0" smtClean="0"/>
              <a:t>Campylobacter </a:t>
            </a:r>
            <a:r>
              <a:rPr lang="en-US" sz="2400" dirty="0" smtClean="0"/>
              <a:t>or </a:t>
            </a:r>
            <a:r>
              <a:rPr lang="en-US" sz="2400" i="1" dirty="0" err="1" smtClean="0"/>
              <a:t>Yersinia</a:t>
            </a:r>
            <a:r>
              <a:rPr lang="en-US" sz="2400" dirty="0" smtClean="0"/>
              <a:t> infection, </a:t>
            </a:r>
            <a:r>
              <a:rPr lang="en-US" sz="2400" dirty="0" err="1" smtClean="0"/>
              <a:t>amebiasis</a:t>
            </a:r>
            <a:r>
              <a:rPr lang="en-US" sz="24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toxin (</a:t>
            </a:r>
            <a:r>
              <a:rPr lang="en-US" sz="2400" i="1" dirty="0" smtClean="0"/>
              <a:t>C </a:t>
            </a:r>
            <a:r>
              <a:rPr lang="en-US" sz="2400" i="1" dirty="0" err="1" smtClean="0"/>
              <a:t>difficile</a:t>
            </a:r>
            <a:r>
              <a:rPr lang="en-US" sz="2400" i="1" dirty="0" smtClean="0"/>
              <a:t>, E coli</a:t>
            </a:r>
            <a:r>
              <a:rPr lang="en-US" sz="2400" dirty="0" smtClean="0"/>
              <a:t> O157:H7).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Inflammatory bowel diseases</a:t>
            </a:r>
            <a:endParaRPr lang="en-US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2051720" y="2420888"/>
            <a:ext cx="12743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present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5292080" y="2276872"/>
            <a:ext cx="9008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19872" y="1052736"/>
            <a:ext cx="1770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Chronic diarrhea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5400000">
            <a:off x="3887924" y="1736812"/>
            <a:ext cx="50405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419872" y="1916832"/>
            <a:ext cx="15840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Stool analysis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Ova, parasites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10800000">
            <a:off x="2411760" y="220486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3708698" y="3068166"/>
            <a:ext cx="864096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699792" y="1988840"/>
            <a:ext cx="3000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مستطيل 12"/>
          <p:cNvSpPr/>
          <p:nvPr/>
        </p:nvSpPr>
        <p:spPr>
          <a:xfrm>
            <a:off x="3995936" y="2852936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1133329" y="1988840"/>
            <a:ext cx="106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Infection 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491880" y="3429000"/>
            <a:ext cx="13730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Stool fat test</a:t>
            </a:r>
            <a:endParaRPr lang="en-US" dirty="0"/>
          </a:p>
        </p:txBody>
      </p:sp>
      <p:sp>
        <p:nvSpPr>
          <p:cNvPr id="19" name="مستطيل 18"/>
          <p:cNvSpPr/>
          <p:nvPr/>
        </p:nvSpPr>
        <p:spPr>
          <a:xfrm>
            <a:off x="186088" y="3140968"/>
            <a:ext cx="22976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Secretory</a:t>
            </a:r>
            <a:r>
              <a:rPr lang="en-US" dirty="0" smtClean="0"/>
              <a:t> or </a:t>
            </a:r>
          </a:p>
          <a:p>
            <a:r>
              <a:rPr lang="en-US" dirty="0" smtClean="0"/>
              <a:t>Noninfectious </a:t>
            </a:r>
          </a:p>
          <a:p>
            <a:r>
              <a:rPr lang="en-US" dirty="0" smtClean="0"/>
              <a:t>inflammatory diarrhea</a:t>
            </a:r>
            <a:endParaRPr lang="en-US" dirty="0"/>
          </a:p>
        </p:txBody>
      </p:sp>
      <p:sp>
        <p:nvSpPr>
          <p:cNvPr id="20" name="مستطيل 19"/>
          <p:cNvSpPr/>
          <p:nvPr/>
        </p:nvSpPr>
        <p:spPr>
          <a:xfrm>
            <a:off x="3347864" y="4653136"/>
            <a:ext cx="160274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رابط كسهم مستقيم 20"/>
          <p:cNvCxnSpPr/>
          <p:nvPr/>
        </p:nvCxnSpPr>
        <p:spPr>
          <a:xfrm rot="10800000">
            <a:off x="2555776" y="3645024"/>
            <a:ext cx="865684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>
            <a:off x="4139952" y="3789040"/>
            <a:ext cx="0" cy="86409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771800" y="3429000"/>
            <a:ext cx="255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6" name="مستطيل 25"/>
          <p:cNvSpPr/>
          <p:nvPr/>
        </p:nvSpPr>
        <p:spPr>
          <a:xfrm>
            <a:off x="3995936" y="4005064"/>
            <a:ext cx="288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7" name="مستطيل 26"/>
          <p:cNvSpPr/>
          <p:nvPr/>
        </p:nvSpPr>
        <p:spPr>
          <a:xfrm>
            <a:off x="5074542" y="34290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(normal &lt;20%)</a:t>
            </a:r>
            <a:endParaRPr lang="en-US" dirty="0"/>
          </a:p>
        </p:txBody>
      </p:sp>
      <p:cxnSp>
        <p:nvCxnSpPr>
          <p:cNvPr id="18" name="رابط كسهم مستقيم 21"/>
          <p:cNvCxnSpPr/>
          <p:nvPr/>
        </p:nvCxnSpPr>
        <p:spPr>
          <a:xfrm>
            <a:off x="4211960" y="5085184"/>
            <a:ext cx="0" cy="216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19"/>
          <p:cNvSpPr/>
          <p:nvPr/>
        </p:nvSpPr>
        <p:spPr>
          <a:xfrm>
            <a:off x="3894828" y="5301208"/>
            <a:ext cx="48536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Do serum </a:t>
            </a:r>
            <a:r>
              <a:rPr lang="en-CA" dirty="0" smtClean="0"/>
              <a:t>Anti-tissue </a:t>
            </a:r>
            <a:r>
              <a:rPr lang="en-CA" dirty="0" err="1" smtClean="0"/>
              <a:t>transglutaminase</a:t>
            </a:r>
            <a:r>
              <a:rPr lang="en-CA" dirty="0" smtClean="0"/>
              <a:t> antibodies</a:t>
            </a:r>
          </a:p>
          <a:p>
            <a:r>
              <a:rPr lang="en-CA" dirty="0" smtClean="0"/>
              <a:t>Anti-</a:t>
            </a:r>
            <a:r>
              <a:rPr lang="en-CA" dirty="0" err="1" smtClean="0"/>
              <a:t>endomysial</a:t>
            </a:r>
            <a:r>
              <a:rPr lang="en-CA" dirty="0" smtClean="0"/>
              <a:t>  </a:t>
            </a:r>
            <a:r>
              <a:rPr lang="en-CA" dirty="0" err="1" smtClean="0"/>
              <a:t>IgA</a:t>
            </a:r>
            <a:r>
              <a:rPr lang="en-CA" dirty="0" smtClean="0"/>
              <a:t> antibodies</a:t>
            </a:r>
          </a:p>
          <a:p>
            <a:r>
              <a:rPr lang="en-CA" dirty="0" err="1" smtClean="0"/>
              <a:t>Antigliadin</a:t>
            </a:r>
            <a:r>
              <a:rPr lang="en-CA" dirty="0" smtClean="0"/>
              <a:t> antibodies</a:t>
            </a:r>
            <a:r>
              <a:rPr lang="en-US" dirty="0" smtClean="0"/>
              <a:t>  to check for celiac disease</a:t>
            </a:r>
          </a:p>
          <a:p>
            <a:r>
              <a:rPr lang="en-US" dirty="0" smtClean="0"/>
              <a:t>Duodenal biopsy</a:t>
            </a:r>
            <a:endParaRPr lang="en-US" dirty="0"/>
          </a:p>
        </p:txBody>
      </p:sp>
      <p:sp>
        <p:nvSpPr>
          <p:cNvPr id="29" name="مستطيل 19"/>
          <p:cNvSpPr/>
          <p:nvPr/>
        </p:nvSpPr>
        <p:spPr>
          <a:xfrm>
            <a:off x="133466" y="5301208"/>
            <a:ext cx="371845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Quantitative stool for fat</a:t>
            </a:r>
          </a:p>
          <a:p>
            <a:pPr lvl="1"/>
            <a:r>
              <a:rPr lang="en-US" sz="1600" dirty="0" smtClean="0"/>
              <a:t>(1) Best screening test</a:t>
            </a:r>
          </a:p>
          <a:p>
            <a:pPr lvl="1"/>
            <a:r>
              <a:rPr lang="en-US" sz="1600" dirty="0" smtClean="0"/>
              <a:t>(2) 72-hour collection of stool</a:t>
            </a:r>
          </a:p>
          <a:p>
            <a:pPr lvl="1"/>
            <a:r>
              <a:rPr lang="en-US" sz="1600" dirty="0" smtClean="0"/>
              <a:t>(3) Positive test &gt; 7 g of fat/24 hours.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20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99792" y="1844824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27687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2492896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780928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068960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335699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3645024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3933056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4149080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443711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479715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013176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5301208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5517232"/>
            <a:ext cx="55446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820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Physiology of Fluid and small intestine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43538" cy="39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DIARREAHA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DEFINITION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Health Organization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 or more loose or liquid stools per day</a:t>
            </a:r>
          </a:p>
          <a:p>
            <a:r>
              <a:rPr lang="en-US" dirty="0" smtClean="0"/>
              <a:t>Abnormally  high fluid content of stool 	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/>
              <a:t>200-300 gm/day</a:t>
            </a:r>
          </a:p>
          <a:p>
            <a:pPr lvl="1" algn="just">
              <a:buFont typeface="Wingdings" pitchFamily="2" charset="2"/>
              <a:buChar char="Ø"/>
            </a:pPr>
            <a:endParaRPr lang="en-US" dirty="0" smtClean="0"/>
          </a:p>
          <a:p>
            <a:pPr lvl="1" algn="just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fluids through diarrhea can cause dehydration and electrolyte imbalances</a:t>
            </a:r>
          </a:p>
          <a:p>
            <a:r>
              <a:rPr lang="en-US" dirty="0" smtClean="0"/>
              <a:t>Easy to treat but if untreated, may lead to death especially in children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important?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More than 70 % of almost 11 million child deaths every year are attributable to </a:t>
            </a:r>
            <a:r>
              <a:rPr lang="en-US" dirty="0" smtClean="0">
                <a:solidFill>
                  <a:srgbClr val="FFFF00"/>
                </a:solidFill>
              </a:rPr>
              <a:t>6 causes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Diarrhea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preterm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oxygen at birth.</a:t>
            </a:r>
            <a:endParaRPr lang="en-US" b="1" dirty="0" smtClean="0"/>
          </a:p>
          <a:p>
            <a:pPr algn="r">
              <a:buNone/>
            </a:pPr>
            <a:r>
              <a:rPr lang="en-US" b="1" dirty="0" smtClean="0"/>
              <a:t>UNICEF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611560" y="1582340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Acute</a:t>
            </a:r>
            <a:r>
              <a:rPr lang="en-US" sz="3200" i="1" dirty="0" smtClean="0"/>
              <a:t> …………….if </a:t>
            </a:r>
            <a:r>
              <a:rPr lang="en-US" sz="3200" dirty="0" smtClean="0"/>
              <a:t>2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Persistent</a:t>
            </a:r>
            <a:r>
              <a:rPr lang="en-US" sz="3200" i="1" dirty="0" smtClean="0"/>
              <a:t> ……. if 2 to 4 weeks, </a:t>
            </a:r>
          </a:p>
          <a:p>
            <a:pPr marL="342900" indent="-342900">
              <a:buFont typeface="+mj-lt"/>
              <a:buAutoNum type="arabicPeriod"/>
            </a:pPr>
            <a:endParaRPr lang="en-US" sz="32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i="1" dirty="0" smtClean="0">
                <a:solidFill>
                  <a:srgbClr val="FFFF00"/>
                </a:solidFill>
              </a:rPr>
              <a:t>Chronic</a:t>
            </a:r>
            <a:r>
              <a:rPr lang="en-US" sz="3200" i="1" dirty="0" smtClean="0"/>
              <a:t>  ………..if 4 weeks in </a:t>
            </a:r>
            <a:r>
              <a:rPr lang="en-US" sz="3200" dirty="0" smtClean="0"/>
              <a:t>duration.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1470025"/>
          </a:xfrm>
        </p:spPr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Categories of diarrhea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20" y="2147894"/>
            <a:ext cx="8215370" cy="3924312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Secretory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Osmotic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Exudative</a:t>
            </a:r>
            <a:r>
              <a:rPr lang="en-US" b="1" dirty="0" smtClean="0">
                <a:solidFill>
                  <a:srgbClr val="FFFF00"/>
                </a:solidFill>
              </a:rPr>
              <a:t> (inflammatory 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Motility-related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Fecal </a:t>
            </a:r>
            <a:r>
              <a:rPr lang="en-US" b="1" dirty="0" err="1" smtClean="0">
                <a:solidFill>
                  <a:srgbClr val="FFFF00"/>
                </a:solidFill>
              </a:rPr>
              <a:t>osmolarity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2565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stool leaves the colon, fecal </a:t>
            </a:r>
            <a:r>
              <a:rPr lang="en-US" dirty="0" err="1" smtClean="0"/>
              <a:t>osmolality</a:t>
            </a:r>
            <a:r>
              <a:rPr lang="en-US" dirty="0" smtClean="0"/>
              <a:t> is equal to the serum </a:t>
            </a:r>
            <a:r>
              <a:rPr lang="en-US" dirty="0" err="1" smtClean="0"/>
              <a:t>osmolality</a:t>
            </a:r>
            <a:r>
              <a:rPr lang="en-US" dirty="0" smtClean="0"/>
              <a:t> i.e. 290 </a:t>
            </a:r>
            <a:r>
              <a:rPr lang="en-US" dirty="0" err="1" smtClean="0"/>
              <a:t>mosm</a:t>
            </a:r>
            <a:r>
              <a:rPr lang="en-US" dirty="0" smtClean="0"/>
              <a:t>/kg.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Under normal circumstances, the major </a:t>
            </a:r>
            <a:r>
              <a:rPr lang="en-US" dirty="0" err="1" smtClean="0"/>
              <a:t>osmoles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–</a:t>
            </a:r>
            <a:r>
              <a:rPr lang="en-US" dirty="0" smtClean="0"/>
              <a:t>, 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endParaRPr lang="en-US" dirty="0" smtClean="0"/>
          </a:p>
          <a:p>
            <a:r>
              <a:rPr lang="en-CA" b="1" dirty="0" smtClean="0"/>
              <a:t>Stool  osmotic gap</a:t>
            </a:r>
            <a:r>
              <a:rPr lang="en-CA" dirty="0" smtClean="0"/>
              <a:t> = </a:t>
            </a:r>
            <a:br>
              <a:rPr lang="en-CA" dirty="0" smtClean="0"/>
            </a:br>
            <a:r>
              <a:rPr lang="en-CA" dirty="0" smtClean="0"/>
              <a:t>    Stool </a:t>
            </a:r>
            <a:r>
              <a:rPr lang="en-CA" dirty="0" err="1" smtClean="0"/>
              <a:t>osmolality</a:t>
            </a:r>
            <a:r>
              <a:rPr lang="en-CA" dirty="0" smtClean="0"/>
              <a:t> - 2 x (stool Na + stool K)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Normal fecal fluid values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dirty="0" smtClean="0"/>
              <a:t>  </a:t>
            </a:r>
            <a:r>
              <a:rPr lang="en-CA" dirty="0" err="1" smtClean="0"/>
              <a:t>Osmolality</a:t>
            </a:r>
            <a:r>
              <a:rPr lang="en-CA" dirty="0" smtClean="0"/>
              <a:t>: ~290 </a:t>
            </a:r>
            <a:r>
              <a:rPr lang="en-CA" dirty="0" err="1" smtClean="0"/>
              <a:t>mOsm</a:t>
            </a:r>
            <a:r>
              <a:rPr lang="en-CA" dirty="0" smtClean="0"/>
              <a:t>/kg</a:t>
            </a:r>
            <a:br>
              <a:rPr lang="en-CA" dirty="0" smtClean="0"/>
            </a:br>
            <a:r>
              <a:rPr lang="en-CA" dirty="0" smtClean="0"/>
              <a:t>  Na+:  ~30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br>
              <a:rPr lang="en-CA" dirty="0" smtClean="0"/>
            </a:br>
            <a:r>
              <a:rPr lang="en-CA" dirty="0" smtClean="0"/>
              <a:t>  K+: ~75 </a:t>
            </a:r>
            <a:r>
              <a:rPr lang="en-CA" dirty="0" err="1" smtClean="0"/>
              <a:t>mmol</a:t>
            </a:r>
            <a:r>
              <a:rPr lang="en-CA" dirty="0" smtClean="0"/>
              <a:t>/L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289" y="4437112"/>
            <a:ext cx="37998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897</Words>
  <Application>Microsoft Office PowerPoint</Application>
  <PresentationFormat>On-screen Show (4:3)</PresentationFormat>
  <Paragraphs>179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سمة Office</vt:lpstr>
      <vt:lpstr>Gastrointestinal Block  Pathology lecture  2013</vt:lpstr>
      <vt:lpstr>DIARREAHA Objectives </vt:lpstr>
      <vt:lpstr>Physiology of Fluid and small intestine </vt:lpstr>
      <vt:lpstr>DIARREAHA  DEFINITION</vt:lpstr>
      <vt:lpstr>Why important?</vt:lpstr>
      <vt:lpstr>Why important?</vt:lpstr>
      <vt:lpstr>CLASSIFICATION</vt:lpstr>
      <vt:lpstr>Pathophysiology  Categories of diarrhea </vt:lpstr>
      <vt:lpstr>Fecal osmolarity </vt:lpstr>
      <vt:lpstr>Osmotic</vt:lpstr>
      <vt:lpstr>Secretory</vt:lpstr>
      <vt:lpstr>Exudative (inflammatory)</vt:lpstr>
      <vt:lpstr>Exudative (inflammatory)</vt:lpstr>
      <vt:lpstr>Motility-related </vt:lpstr>
      <vt:lpstr>Slide 15</vt:lpstr>
      <vt:lpstr>Entamoeba histolytica </vt:lpstr>
      <vt:lpstr>Acute diarrhea</vt:lpstr>
      <vt:lpstr>Aetiology Acute diarrhea?  </vt:lpstr>
      <vt:lpstr>Antibiotic-Associated Diarrheas </vt:lpstr>
      <vt:lpstr>Slide 20</vt:lpstr>
      <vt:lpstr>Clostridium species. Gram-positive rods</vt:lpstr>
      <vt:lpstr>Chronic diarrhea</vt:lpstr>
      <vt:lpstr>Chronic diarrhea Aetiology</vt:lpstr>
      <vt:lpstr>Causes of Chronic Diarrhea</vt:lpstr>
      <vt:lpstr>Complications</vt:lpstr>
      <vt:lpstr>Tests useful in the evaluation of diarrhea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DIARREAHA</dc:title>
  <dc:creator>Admin</dc:creator>
  <cp:lastModifiedBy>Dr.Maha</cp:lastModifiedBy>
  <cp:revision>172</cp:revision>
  <dcterms:created xsi:type="dcterms:W3CDTF">2010-09-04T18:10:50Z</dcterms:created>
  <dcterms:modified xsi:type="dcterms:W3CDTF">2013-11-27T21:48:08Z</dcterms:modified>
</cp:coreProperties>
</file>