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4" r:id="rId2"/>
    <p:sldId id="258" r:id="rId3"/>
    <p:sldId id="259" r:id="rId4"/>
    <p:sldId id="30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5" r:id="rId13"/>
    <p:sldId id="267" r:id="rId14"/>
    <p:sldId id="268" r:id="rId15"/>
    <p:sldId id="269" r:id="rId16"/>
    <p:sldId id="304" r:id="rId17"/>
    <p:sldId id="270" r:id="rId18"/>
    <p:sldId id="271" r:id="rId19"/>
    <p:sldId id="287" r:id="rId20"/>
    <p:sldId id="272" r:id="rId21"/>
    <p:sldId id="289" r:id="rId22"/>
    <p:sldId id="273" r:id="rId23"/>
    <p:sldId id="288" r:id="rId24"/>
    <p:sldId id="290" r:id="rId25"/>
    <p:sldId id="309" r:id="rId26"/>
    <p:sldId id="293" r:id="rId27"/>
    <p:sldId id="274" r:id="rId28"/>
    <p:sldId id="291" r:id="rId29"/>
    <p:sldId id="296" r:id="rId30"/>
    <p:sldId id="275" r:id="rId31"/>
    <p:sldId id="277" r:id="rId32"/>
    <p:sldId id="276" r:id="rId33"/>
    <p:sldId id="278" r:id="rId34"/>
    <p:sldId id="297" r:id="rId35"/>
    <p:sldId id="305" r:id="rId36"/>
    <p:sldId id="279" r:id="rId37"/>
    <p:sldId id="280" r:id="rId38"/>
    <p:sldId id="301" r:id="rId39"/>
    <p:sldId id="302" r:id="rId40"/>
    <p:sldId id="300" r:id="rId41"/>
    <p:sldId id="281" r:id="rId42"/>
    <p:sldId id="282" r:id="rId43"/>
    <p:sldId id="299" r:id="rId44"/>
    <p:sldId id="298" r:id="rId45"/>
    <p:sldId id="283" r:id="rId46"/>
    <p:sldId id="284" r:id="rId47"/>
    <p:sldId id="310" r:id="rId48"/>
    <p:sldId id="28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7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2013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FFFF00"/>
                </a:solidFill>
                <a:cs typeface="+mj-cs"/>
              </a:rPr>
              <a:t>4]  </a:t>
            </a:r>
            <a:r>
              <a:rPr lang="en-US" b="1" u="sng" dirty="0" smtClean="0">
                <a:solidFill>
                  <a:srgbClr val="FFFF66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049338"/>
            <a:ext cx="8215313" cy="580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 ( adenoma )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Occur mainly in large bowel.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Sporadic and familial 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Vary from small </a:t>
            </a:r>
            <a:r>
              <a:rPr lang="en-GB" sz="4000" dirty="0" err="1" smtClean="0">
                <a:latin typeface="Tahoma" pitchFamily="34" charset="0"/>
              </a:rPr>
              <a:t>pedunculated</a:t>
            </a:r>
            <a:r>
              <a:rPr lang="en-GB" sz="40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Epithelium proliferation and  </a:t>
            </a:r>
            <a:r>
              <a:rPr lang="en-GB" sz="4000" b="1" u="sng" dirty="0" smtClean="0">
                <a:solidFill>
                  <a:srgbClr val="FF0000"/>
                </a:solidFill>
                <a:latin typeface="Tahoma" pitchFamily="34" charset="0"/>
              </a:rPr>
              <a:t>dysplasia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FFFF66"/>
                </a:solidFill>
              </a:rPr>
              <a:t>Adenomatous</a:t>
            </a:r>
            <a:r>
              <a:rPr lang="en-GB" b="1" i="1" dirty="0" smtClean="0">
                <a:solidFill>
                  <a:srgbClr val="FFFF66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err="1" smtClean="0">
                <a:latin typeface="Tahoma" pitchFamily="34" charset="0"/>
              </a:rPr>
              <a:t>Tubulovillous</a:t>
            </a:r>
            <a:r>
              <a:rPr lang="en-GB" sz="3200" dirty="0" smtClean="0">
                <a:latin typeface="Tahoma" pitchFamily="34" charset="0"/>
              </a:rPr>
              <a:t> adenoma: villous architecture between 25 and 50%.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  <a:endParaRPr lang="en-GB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1]  </a:t>
            </a:r>
            <a:r>
              <a:rPr lang="en-GB" sz="2800" b="1" i="1" dirty="0" smtClean="0">
                <a:solidFill>
                  <a:srgbClr val="FF0000"/>
                </a:solidFill>
              </a:rPr>
              <a:t>Tubular adenoma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75% of all </a:t>
            </a:r>
            <a:r>
              <a:rPr lang="en-GB" sz="2800" dirty="0" err="1" smtClean="0">
                <a:latin typeface="Tahoma" pitchFamily="34" charset="0"/>
              </a:rPr>
              <a:t>neoplastic</a:t>
            </a:r>
            <a:r>
              <a:rPr lang="en-GB" sz="2800" dirty="0" smtClean="0">
                <a:latin typeface="Tahoma" pitchFamily="34" charset="0"/>
              </a:rPr>
              <a:t> polyps.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75 % occur in the distal colon and rectum.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458200" cy="35814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i="1" u="sng" dirty="0" smtClean="0">
                <a:solidFill>
                  <a:srgbClr val="FF0000"/>
                </a:solidFill>
              </a:rPr>
              <a:t>Villous Adenoma</a:t>
            </a:r>
          </a:p>
          <a:p>
            <a:r>
              <a:rPr lang="en-GB" sz="2400" dirty="0" smtClean="0"/>
              <a:t>The least common, largest and most ominous of epithelial polyps (</a:t>
            </a:r>
            <a:r>
              <a:rPr lang="en-US" sz="2400" dirty="0" smtClean="0"/>
              <a:t>most likely to undergo malignant transformation)</a:t>
            </a:r>
            <a:r>
              <a:rPr lang="en-GB" sz="2400" dirty="0" smtClean="0"/>
              <a:t>.</a:t>
            </a:r>
          </a:p>
          <a:p>
            <a:pPr eaLnBrk="1" hangingPunct="1"/>
            <a:r>
              <a:rPr lang="en-GB" sz="2400" dirty="0" smtClean="0"/>
              <a:t>Age: 60 to 65 years, </a:t>
            </a:r>
          </a:p>
          <a:p>
            <a:pPr eaLnBrk="1" hangingPunct="1"/>
            <a:r>
              <a:rPr lang="en-GB" sz="2400" dirty="0" smtClean="0"/>
              <a:t>Present with rectal bleeding or </a:t>
            </a:r>
            <a:r>
              <a:rPr lang="en-GB" sz="2400" dirty="0" err="1" smtClean="0"/>
              <a:t>anemia</a:t>
            </a:r>
            <a:r>
              <a:rPr lang="en-GB" sz="2400" dirty="0" smtClean="0"/>
              <a:t>, large ones may secrete copious amounts of </a:t>
            </a:r>
            <a:r>
              <a:rPr lang="en-GB" sz="2400" dirty="0" err="1" smtClean="0"/>
              <a:t>mucoid</a:t>
            </a:r>
            <a:r>
              <a:rPr lang="en-GB" sz="2400" dirty="0" smtClean="0"/>
              <a:t> material rich                                        in protein.</a:t>
            </a:r>
          </a:p>
          <a:p>
            <a:pPr eaLnBrk="1" hangingPunct="1"/>
            <a:r>
              <a:rPr lang="en-GB" sz="2400" dirty="0" smtClean="0"/>
              <a:t>75% located in </a:t>
            </a:r>
            <a:r>
              <a:rPr lang="en-GB" sz="2400" dirty="0" err="1" smtClean="0"/>
              <a:t>rectosigmoid</a:t>
            </a:r>
            <a:r>
              <a:rPr lang="en-GB" sz="2400" dirty="0" smtClean="0"/>
              <a:t> area.</a:t>
            </a:r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943600" y="2857500"/>
            <a:ext cx="27574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114800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0000"/>
                </a:solidFill>
              </a:rPr>
              <a:t>3]  </a:t>
            </a:r>
            <a:r>
              <a:rPr lang="en-GB" b="1" i="1" u="sng" smtClean="0">
                <a:solidFill>
                  <a:srgbClr val="FF0000"/>
                </a:solidFill>
              </a:rPr>
              <a:t>Tubulovillous adenoma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r>
              <a:rPr lang="en-GB" smtClean="0"/>
              <a:t>Interm</a:t>
            </a:r>
            <a:r>
              <a:rPr lang="en-US" smtClean="0"/>
              <a:t>m</a:t>
            </a:r>
            <a:r>
              <a:rPr lang="en-GB" smtClean="0"/>
              <a:t>e</a:t>
            </a:r>
            <a:r>
              <a:rPr lang="en-US" smtClean="0">
                <a:ea typeface="Times New Roman (Arabic)"/>
                <a:cs typeface="Times New Roman (Arabic)"/>
              </a:rPr>
              <a:t>d</a:t>
            </a:r>
            <a:r>
              <a:rPr lang="en-GB" smtClean="0"/>
              <a:t>iate in size, degree of dysplasia and malignant potential between tubular and villous adenomas.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931" y="1600200"/>
            <a:ext cx="383413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2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2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dirty="0" smtClean="0"/>
              <a:t>Adenoma to carcinoma sequence is documented by several genetic alterations.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QuickTime Picture" r:id="rId4" imgW="4925112" imgH="4810180" progId="">
                  <p:embed/>
                </p:oleObj>
              </mc:Choice>
              <mc:Fallback>
                <p:oleObj name="QuickTime Picture" r:id="rId4" imgW="4925112" imgH="48101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2651125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QuickTime Picture" r:id="rId6" imgW="4823561" imgH="4882166" progId="">
                  <p:embed/>
                </p:oleObj>
              </mc:Choice>
              <mc:Fallback>
                <p:oleObj name="QuickTime Picture" r:id="rId6" imgW="4823561" imgH="488216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5590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QuickTime Picture" r:id="rId8" imgW="3484487" imgH="3614343" progId="">
                  <p:embed/>
                </p:oleObj>
              </mc:Choice>
              <mc:Fallback>
                <p:oleObj name="QuickTime Picture" r:id="rId8" imgW="3484487" imgH="36143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662113"/>
                        <a:ext cx="2155825" cy="2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GB" sz="3600" dirty="0" smtClean="0"/>
              <a:t>The probability of carcinoma </a:t>
            </a:r>
            <a:r>
              <a:rPr lang="en-GB" sz="3600" dirty="0" err="1" smtClean="0"/>
              <a:t>occuring</a:t>
            </a:r>
            <a:r>
              <a:rPr lang="en-GB" sz="3600" dirty="0" smtClean="0"/>
              <a:t> in a </a:t>
            </a:r>
            <a:r>
              <a:rPr lang="en-GB" sz="3600" dirty="0" err="1" smtClean="0"/>
              <a:t>neoplastic</a:t>
            </a:r>
            <a:r>
              <a:rPr lang="en-GB" sz="3600" dirty="0" smtClean="0"/>
              <a:t>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dirty="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dirty="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dirty="0" smtClean="0"/>
              <a:t>	3. The presence of significant </a:t>
            </a:r>
            <a:r>
              <a:rPr lang="en-GB" sz="3600" dirty="0" err="1" smtClean="0"/>
              <a:t>cytologic</a:t>
            </a:r>
            <a:r>
              <a:rPr lang="en-GB" sz="3600" dirty="0" smtClean="0"/>
              <a:t> </a:t>
            </a:r>
            <a:r>
              <a:rPr lang="en-GB" sz="3600" dirty="0" err="1" smtClean="0"/>
              <a:t>atypia</a:t>
            </a:r>
            <a:r>
              <a:rPr lang="en-GB" sz="3600" dirty="0" smtClean="0"/>
              <a:t> (dysplasia) in the </a:t>
            </a:r>
            <a:r>
              <a:rPr lang="en-GB" sz="3600" dirty="0" err="1" smtClean="0"/>
              <a:t>neoplastic</a:t>
            </a:r>
            <a:r>
              <a:rPr lang="en-GB" sz="3600" dirty="0" smtClean="0"/>
              <a:t> cells.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71688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solidFill>
                  <a:srgbClr val="FFFF66"/>
                </a:solidFill>
                <a:cs typeface="+mn-cs"/>
              </a:rPr>
              <a:t>Carcinoid</a:t>
            </a: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FF66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3300"/>
                </a:solidFill>
              </a:rPr>
              <a:t>	Familial </a:t>
            </a:r>
            <a:r>
              <a:rPr lang="en-GB" sz="40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4000" b="1" i="1" dirty="0" smtClean="0">
                <a:solidFill>
                  <a:srgbClr val="FF3300"/>
                </a:solidFill>
              </a:rPr>
              <a:t> coli (FPC)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6400" b="1" i="1" dirty="0" smtClean="0">
                <a:solidFill>
                  <a:srgbClr val="FF3300"/>
                </a:solidFill>
              </a:rPr>
              <a:t>Familial </a:t>
            </a:r>
            <a:r>
              <a:rPr lang="en-GB" sz="64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64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4600" dirty="0" smtClean="0"/>
              <a:t>Genetic defect of </a:t>
            </a:r>
            <a:r>
              <a:rPr lang="en-US" sz="4600" dirty="0" err="1" smtClean="0"/>
              <a:t>Adenomatous</a:t>
            </a:r>
            <a:r>
              <a:rPr lang="en-US" sz="4600" dirty="0" smtClean="0"/>
              <a:t>  </a:t>
            </a:r>
            <a:r>
              <a:rPr lang="en-US" sz="4600" dirty="0" err="1" smtClean="0"/>
              <a:t>polyposis</a:t>
            </a:r>
            <a:r>
              <a:rPr lang="en-US" sz="4600" dirty="0" smtClean="0"/>
              <a:t> coli (</a:t>
            </a:r>
            <a:r>
              <a:rPr lang="en-US" sz="4600" i="1" dirty="0" smtClean="0"/>
              <a:t>APC</a:t>
            </a:r>
            <a:r>
              <a:rPr lang="en-US" sz="4600" dirty="0" smtClean="0"/>
              <a:t>)</a:t>
            </a:r>
            <a:r>
              <a:rPr lang="en-GB" sz="4600" dirty="0" smtClean="0"/>
              <a:t>.</a:t>
            </a:r>
          </a:p>
          <a:p>
            <a:pPr eaLnBrk="1" hangingPunct="1"/>
            <a:r>
              <a:rPr lang="en-US" sz="4600" i="1" dirty="0" smtClean="0"/>
              <a:t>APC</a:t>
            </a:r>
            <a:r>
              <a:rPr lang="en-US" sz="4600" dirty="0" smtClean="0"/>
              <a:t> gene located on the long arm of chromosome 5 (5q21). </a:t>
            </a:r>
          </a:p>
          <a:p>
            <a:pPr eaLnBrk="1" hangingPunct="1"/>
            <a:r>
              <a:rPr lang="en-US" sz="4600" i="1" dirty="0" smtClean="0"/>
              <a:t>APC </a:t>
            </a:r>
            <a:r>
              <a:rPr lang="en-US" sz="4600" dirty="0" smtClean="0"/>
              <a:t>gene is a tumor suppressor gene </a:t>
            </a:r>
            <a:endParaRPr lang="en-GB" sz="4600" dirty="0" smtClean="0"/>
          </a:p>
          <a:p>
            <a:pPr eaLnBrk="1" hangingPunct="1"/>
            <a:r>
              <a:rPr lang="en-GB" sz="4600" dirty="0" smtClean="0"/>
              <a:t>Innumerable </a:t>
            </a:r>
            <a:r>
              <a:rPr lang="en-GB" sz="4600" dirty="0" err="1" smtClean="0"/>
              <a:t>neoplastic</a:t>
            </a:r>
            <a:r>
              <a:rPr lang="en-GB" sz="4600" dirty="0" smtClean="0"/>
              <a:t> polyps in the colon (500 to 2500)</a:t>
            </a:r>
          </a:p>
          <a:p>
            <a:pPr eaLnBrk="1" hangingPunct="1"/>
            <a:r>
              <a:rPr lang="en-GB" sz="4600" dirty="0" smtClean="0"/>
              <a:t>Polyps are also found elsewhere in alimentary tract</a:t>
            </a:r>
          </a:p>
          <a:p>
            <a:pPr eaLnBrk="1" hangingPunct="1"/>
            <a:r>
              <a:rPr lang="en-GB" sz="46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FFFF0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FFFF0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FFFF0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/>
            <a:r>
              <a:rPr lang="en-GB" sz="4000" dirty="0" err="1" smtClean="0"/>
              <a:t>Polyposis</a:t>
            </a:r>
            <a:r>
              <a:rPr lang="en-GB" sz="4000" dirty="0" smtClean="0"/>
              <a:t> coli, multiple </a:t>
            </a:r>
            <a:r>
              <a:rPr lang="en-GB" sz="4000" dirty="0" err="1" smtClean="0"/>
              <a:t>osteomas</a:t>
            </a:r>
            <a:r>
              <a:rPr lang="en-GB" sz="4000" dirty="0" smtClean="0"/>
              <a:t>, epidermal cysts, and </a:t>
            </a:r>
            <a:r>
              <a:rPr lang="en-GB" sz="4000" dirty="0" err="1" smtClean="0"/>
              <a:t>fibromatosis</a:t>
            </a:r>
            <a:r>
              <a:rPr lang="en-GB" sz="40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4000" i="1" dirty="0" smtClean="0">
                <a:solidFill>
                  <a:srgbClr val="FF3300"/>
                </a:solidFill>
              </a:rPr>
              <a:t> </a:t>
            </a:r>
            <a:r>
              <a:rPr lang="en-GB" sz="4000" dirty="0" err="1" smtClean="0"/>
              <a:t>Polyposis</a:t>
            </a:r>
            <a:r>
              <a:rPr lang="en-GB" sz="4000" dirty="0" smtClean="0"/>
              <a:t> coli, </a:t>
            </a:r>
            <a:r>
              <a:rPr lang="en-GB" sz="4000" dirty="0" err="1" smtClean="0"/>
              <a:t>glioma</a:t>
            </a:r>
            <a:r>
              <a:rPr lang="en-GB" sz="4000" dirty="0" smtClean="0"/>
              <a:t> and </a:t>
            </a:r>
            <a:r>
              <a:rPr lang="en-GB" sz="4000" dirty="0" err="1" smtClean="0"/>
              <a:t>fibromatosis</a:t>
            </a:r>
            <a:endParaRPr lang="en-GB" sz="40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2013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Malignant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FFFF00"/>
                </a:solidFill>
                <a:latin typeface="Calibri" pitchFamily="34" charset="0"/>
              </a:rPr>
              <a:t>Adenocarcinoma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rgbClr val="FFFF00"/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  <a:p>
            <a:pPr marL="857250" lvl="1" indent="-457200">
              <a:buFontTx/>
              <a:buChar char="-"/>
              <a:defRPr/>
            </a:pPr>
            <a:r>
              <a:rPr lang="en-US" dirty="0" smtClean="0"/>
              <a:t>Alcohol </a:t>
            </a:r>
            <a:endParaRPr lang="en-GB" dirty="0" smtClean="0">
              <a:cs typeface="+mn-cs"/>
            </a:endParaRP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Reduced intake of </a:t>
            </a:r>
            <a:r>
              <a:rPr lang="en-GB" dirty="0" err="1" smtClean="0">
                <a:cs typeface="+mn-cs"/>
              </a:rPr>
              <a:t>vit</a:t>
            </a:r>
            <a:r>
              <a:rPr lang="en-GB" dirty="0" smtClean="0">
                <a:cs typeface="+mn-cs"/>
              </a:rPr>
              <a:t> A, C &amp; 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dirty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34290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FFFF00"/>
                </a:solidFill>
                <a:latin typeface="Calibri" pitchFamily="34" charset="0"/>
              </a:rPr>
              <a:t>Adenocarcinoma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FF66"/>
                </a:solidFill>
              </a:rPr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FF66"/>
                </a:solidFill>
              </a:rPr>
              <a:t>Non-</a:t>
            </a:r>
            <a:r>
              <a:rPr lang="en-US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b="1" i="1" dirty="0" smtClean="0">
                <a:solidFill>
                  <a:srgbClr val="FFFF66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FF66"/>
                </a:solidFill>
              </a:rPr>
              <a:t>Neoplastic</a:t>
            </a:r>
            <a:r>
              <a:rPr lang="en-US" b="1" i="1" dirty="0" smtClean="0">
                <a:solidFill>
                  <a:srgbClr val="FFFF66"/>
                </a:solidFill>
              </a:rPr>
              <a:t>  polyps  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FF66"/>
                </a:solidFill>
              </a:rPr>
              <a:t>1- The APC/B-</a:t>
            </a:r>
            <a:r>
              <a:rPr lang="en-US" i="1" dirty="0" err="1" smtClean="0">
                <a:solidFill>
                  <a:srgbClr val="FFFF66"/>
                </a:solidFill>
              </a:rPr>
              <a:t>catenin</a:t>
            </a:r>
            <a:r>
              <a:rPr lang="en-US" i="1" dirty="0" smtClean="0">
                <a:solidFill>
                  <a:srgbClr val="FFFF66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905000" y="3810000"/>
            <a:ext cx="31194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1148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66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FFFF66"/>
                </a:solidFill>
                <a:cs typeface="+mn-cs"/>
              </a:rPr>
              <a:t>DNA mismatch repair genes pathway:</a:t>
            </a:r>
            <a:r>
              <a:rPr lang="en-US" sz="2800" i="1" dirty="0">
                <a:cs typeface="+mn-cs"/>
              </a:rPr>
              <a:t>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FFFF0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FFFF00"/>
                </a:solidFill>
                <a:cs typeface="+mn-cs"/>
              </a:rPr>
              <a:t> colon carcinoma (HNPCC</a:t>
            </a:r>
            <a:r>
              <a:rPr lang="en-US" sz="2800" i="1" u="sng" dirty="0" smtClean="0">
                <a:solidFill>
                  <a:srgbClr val="FFFF00"/>
                </a:solidFill>
              </a:rPr>
              <a:t>) syndrome.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FFFF0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786313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857750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7660622" y="5574647"/>
            <a:ext cx="1116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2184308" y="500903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635375" y="4868863"/>
            <a:ext cx="25987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FFFF00"/>
                </a:solidFill>
              </a:rPr>
              <a:t> Morphology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1853"/>
            <a:ext cx="8229600" cy="2962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2071688"/>
            <a:ext cx="78200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FFFF0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FFFF0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resection.</a:t>
            </a:r>
          </a:p>
          <a:p>
            <a:r>
              <a:rPr lang="en-US" sz="2800" b="1" dirty="0" smtClean="0"/>
              <a:t>TNM Staging of Colon Cancers </a:t>
            </a:r>
            <a:r>
              <a:rPr lang="en-GB" sz="2800" dirty="0" smtClean="0">
                <a:latin typeface="Calibri" pitchFamily="34" charset="0"/>
              </a:rPr>
              <a:t>is </a:t>
            </a:r>
            <a:r>
              <a:rPr lang="en-GB" sz="2800" dirty="0">
                <a:latin typeface="Calibri" pitchFamily="34" charset="0"/>
              </a:rPr>
              <a:t>used for </a:t>
            </a:r>
            <a:r>
              <a:rPr lang="en-GB" sz="2800" dirty="0" smtClean="0">
                <a:latin typeface="Calibri" pitchFamily="34" charset="0"/>
              </a:rPr>
              <a:t>staging</a:t>
            </a:r>
          </a:p>
          <a:p>
            <a:endParaRPr lang="en-GB" sz="2800" dirty="0" smtClean="0">
              <a:latin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</a:rPr>
              <a:t>Ref: Robbins Basic Pathology: 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FFFF0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u="sng" dirty="0" err="1">
                <a:solidFill>
                  <a:srgbClr val="FFFF00"/>
                </a:solidFill>
                <a:cs typeface="+mn-cs"/>
              </a:rPr>
              <a:t>Carcinoid</a:t>
            </a:r>
            <a:r>
              <a:rPr lang="en-GB" sz="3600" b="1" i="1" u="sng" dirty="0">
                <a:solidFill>
                  <a:srgbClr val="FFFF00"/>
                </a:solidFill>
                <a:cs typeface="+mn-cs"/>
              </a:rPr>
              <a:t> </a:t>
            </a:r>
            <a:r>
              <a:rPr lang="en-GB" sz="3600" b="1" i="1" u="sng" dirty="0" err="1">
                <a:solidFill>
                  <a:srgbClr val="FFFF00"/>
                </a:solidFill>
                <a:cs typeface="+mn-cs"/>
              </a:rPr>
              <a:t>Tumors</a:t>
            </a:r>
            <a:endParaRPr lang="en-GB" sz="3600" b="1" i="1" u="sng" dirty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 dirty="0" err="1" smtClean="0">
                <a:solidFill>
                  <a:srgbClr val="FFFF00"/>
                </a:solidFill>
              </a:rPr>
              <a:t>Carcinoid</a:t>
            </a:r>
            <a:r>
              <a:rPr lang="en-GB" b="1" i="1" u="sng" dirty="0" smtClean="0">
                <a:solidFill>
                  <a:srgbClr val="FFFF00"/>
                </a:solidFill>
              </a:rPr>
              <a:t> </a:t>
            </a:r>
            <a:r>
              <a:rPr lang="en-GB" b="1" i="1" u="sng" dirty="0" err="1" smtClean="0">
                <a:solidFill>
                  <a:srgbClr val="FFFF0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u="sng" dirty="0" err="1">
                <a:solidFill>
                  <a:srgbClr val="FFFF00"/>
                </a:solidFill>
                <a:cs typeface="+mn-cs"/>
              </a:rPr>
              <a:t>Carcinoid</a:t>
            </a:r>
            <a:r>
              <a:rPr lang="en-GB" sz="2400" b="1" i="1" u="sng" dirty="0">
                <a:solidFill>
                  <a:srgbClr val="FFFF00"/>
                </a:solidFill>
                <a:cs typeface="+mn-cs"/>
              </a:rPr>
              <a:t> </a:t>
            </a:r>
            <a:r>
              <a:rPr lang="en-GB" sz="2400" b="1" i="1" u="sng" dirty="0" err="1" smtClean="0">
                <a:solidFill>
                  <a:srgbClr val="FFFF00"/>
                </a:solidFill>
                <a:cs typeface="+mn-cs"/>
              </a:rPr>
              <a:t>Tumors</a:t>
            </a:r>
            <a:endParaRPr lang="en-GB" sz="2400" b="1" i="1" u="sng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u="sng" dirty="0" smtClean="0">
                <a:solidFill>
                  <a:srgbClr val="FFFF00"/>
                </a:solidFill>
              </a:rPr>
              <a:t>Morphology</a:t>
            </a:r>
            <a:endParaRPr lang="en-GB" sz="2400" b="1" i="1" u="sng" dirty="0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04800" y="3886200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3886200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886200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u="sng" dirty="0" err="1" smtClean="0"/>
              <a:t>Carcinoid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Tumor</a:t>
            </a:r>
            <a:endParaRPr lang="en-GB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8382000" cy="5257800"/>
          </a:xfrm>
        </p:spPr>
        <p:txBody>
          <a:bodyPr lIns="90488" tIns="44450" rIns="90488" bIns="44450"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Carcinoid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FFFF0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Serotonin and </a:t>
            </a:r>
            <a:r>
              <a:rPr lang="en-GB" smtClean="0">
                <a:solidFill>
                  <a:srgbClr val="FFFF00"/>
                </a:solidFill>
              </a:rPr>
              <a:t>diarrhea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6324600"/>
            <a:ext cx="660501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Gastroenterology </a:t>
            </a:r>
            <a:r>
              <a:rPr lang="en-US" u="sng" dirty="0" smtClean="0"/>
              <a:t>Volume 132, Issue 1</a:t>
            </a:r>
            <a:r>
              <a:rPr lang="en-US" dirty="0" smtClean="0"/>
              <a:t> , Pages 397-414, January 2007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FFFF0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1628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Polyps</a:t>
            </a:r>
            <a:endParaRPr lang="en-US" sz="3600" b="1" dirty="0" smtClean="0"/>
          </a:p>
        </p:txBody>
      </p:sp>
      <p:sp>
        <p:nvSpPr>
          <p:cNvPr id="5123" name="Rectangle 2051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5293221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b="1" u="sng" dirty="0" err="1" smtClean="0">
                <a:solidFill>
                  <a:srgbClr val="FFFF66"/>
                </a:solidFill>
              </a:rPr>
              <a:t>Hyperplastic</a:t>
            </a:r>
            <a:r>
              <a:rPr lang="en-GB" sz="2800" b="1" u="sng" dirty="0" smtClean="0">
                <a:solidFill>
                  <a:srgbClr val="FFFF66"/>
                </a:solidFill>
              </a:rPr>
              <a:t> 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en-GB" sz="2800" dirty="0" smtClean="0"/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cells.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029200" y="44958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5206999" y="1295400"/>
            <a:ext cx="3937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409" y="1600200"/>
            <a:ext cx="3543182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CCFF99"/>
                </a:solidFill>
              </a:rPr>
              <a:t>Hamartomatous</a:t>
            </a:r>
            <a:r>
              <a:rPr lang="en-US" sz="3600" b="1" dirty="0" smtClean="0">
                <a:solidFill>
                  <a:srgbClr val="CCFF99"/>
                </a:solidFill>
              </a:rPr>
              <a:t> 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762000"/>
            <a:ext cx="7010400" cy="5791200"/>
          </a:xfrm>
        </p:spPr>
        <p:txBody>
          <a:bodyPr lIns="90488" tIns="44450" rIns="90488" bIns="44450"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r>
              <a:rPr lang="en-GB" sz="2800" b="1" u="sng" dirty="0" err="1" smtClean="0">
                <a:solidFill>
                  <a:srgbClr val="FFFF66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FF66"/>
                </a:solidFill>
              </a:rPr>
              <a:t> polyp</a:t>
            </a:r>
            <a:r>
              <a:rPr lang="en-GB" sz="2400" dirty="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/>
              <a:t>		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99FF66"/>
                </a:solidFill>
              </a:rPr>
              <a:t>Juvenile Polyps (retention polyp)</a:t>
            </a:r>
          </a:p>
          <a:p>
            <a:pPr marL="609600" indent="-609600" eaLnBrk="1" hangingPunct="1"/>
            <a:endParaRPr lang="en-GB" sz="24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Developmental malformations affecting the glands and lamina </a:t>
            </a:r>
            <a:r>
              <a:rPr lang="en-GB" sz="2800" dirty="0" err="1" smtClean="0">
                <a:latin typeface="Tahoma" pitchFamily="34" charset="0"/>
              </a:rPr>
              <a:t>propria</a:t>
            </a:r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In adult called retention polyp.</a:t>
            </a: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Non-Neoplatic Polyps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b="1" u="sng" dirty="0" err="1" smtClean="0">
                <a:solidFill>
                  <a:srgbClr val="FFFF66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FF66"/>
                </a:solidFill>
              </a:rPr>
              <a:t> Polyps</a:t>
            </a:r>
            <a:endParaRPr lang="en-GB" sz="2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dirty="0" err="1" smtClean="0">
                <a:solidFill>
                  <a:srgbClr val="99FF66"/>
                </a:solidFill>
              </a:rPr>
              <a:t>Peutz-Jehgers</a:t>
            </a:r>
            <a:r>
              <a:rPr lang="en-GB" dirty="0" smtClean="0">
                <a:solidFill>
                  <a:srgbClr val="99FF66"/>
                </a:solidFill>
              </a:rPr>
              <a:t> 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genitalia, present with </a:t>
            </a:r>
            <a:r>
              <a:rPr lang="en-US" sz="2800" dirty="0" smtClean="0"/>
              <a:t>red blood in  stool. </a:t>
            </a:r>
            <a:endParaRPr lang="en-GB" sz="2400" dirty="0" smtClean="0"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7" y="48768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smtClean="0">
                <a:solidFill>
                  <a:srgbClr val="FFFF66"/>
                </a:solidFill>
              </a:rPr>
              <a:t>Inflammatory 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/>
            <a:r>
              <a:rPr lang="en-GB" sz="200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smtClean="0">
                <a:latin typeface="Tahoma" pitchFamily="34" charset="0"/>
              </a:rPr>
              <a:t>Represent an exuberant reparative response to longstanding mucosal injury called pseudopolyps</a:t>
            </a:r>
          </a:p>
          <a:p>
            <a:pPr eaLnBrk="1" hangingPunct="1"/>
            <a:endParaRPr lang="en-GB" sz="200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1154</Words>
  <Application>Microsoft Office PowerPoint</Application>
  <PresentationFormat>On-screen Show (4:3)</PresentationFormat>
  <Paragraphs>280</Paragraphs>
  <Slides>51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QuickTime Picture</vt:lpstr>
      <vt:lpstr>Gastrointestinal Block  Pathology lecture  2013</vt:lpstr>
      <vt:lpstr>Tumors of the small and large intestines</vt:lpstr>
      <vt:lpstr>Polyps</vt:lpstr>
      <vt:lpstr>PowerPoint Presentation</vt:lpstr>
      <vt:lpstr>Polyps</vt:lpstr>
      <vt:lpstr>Hamartomatous polyps  </vt:lpstr>
      <vt:lpstr>Non-Neoplastic Polyp</vt:lpstr>
      <vt:lpstr>Non-Neoplatic Polyps</vt:lpstr>
      <vt:lpstr>Non-Neoplastic Polyps</vt:lpstr>
      <vt:lpstr> 4]  Lymphoid polyps </vt:lpstr>
      <vt:lpstr>Neoplastic Polyps (Adenomas)  </vt:lpstr>
      <vt:lpstr>Neoplastic Polyps (Adenomas)  </vt:lpstr>
      <vt:lpstr>Neoplastic Polyps</vt:lpstr>
      <vt:lpstr>Neoplastic Polyps</vt:lpstr>
      <vt:lpstr>PowerPoint Presentation</vt:lpstr>
      <vt:lpstr>PowerPoint Presentation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PowerPoint Presentation</vt:lpstr>
      <vt:lpstr>Familial Polyposis Syndrome</vt:lpstr>
      <vt:lpstr>PowerPoint Presentation</vt:lpstr>
      <vt:lpstr>PowerPoint Presentation</vt:lpstr>
      <vt:lpstr>Gastrointestinal Block  Pathology lecture 2013</vt:lpstr>
      <vt:lpstr>Malignant Tumors of Large Intestine </vt:lpstr>
      <vt:lpstr>Malignant Tumors of Large Intestine 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Colorectal Carcinoma  </vt:lpstr>
      <vt:lpstr>Colorectal Carcinoma   Morphology</vt:lpstr>
      <vt:lpstr>PowerPoint Presentation</vt:lpstr>
      <vt:lpstr>Signs and symptoms</vt:lpstr>
      <vt:lpstr>Colorectal Carcinoma </vt:lpstr>
      <vt:lpstr>PowerPoint Presentation</vt:lpstr>
      <vt:lpstr>PowerPoint Presentation</vt:lpstr>
      <vt:lpstr>PowerPoint Presentation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Serotonin and diarrhea</vt:lpstr>
      <vt:lpstr>Small Intestinal Neoplasms</vt:lpstr>
      <vt:lpstr>PowerPoint Presentation</vt:lpstr>
      <vt:lpstr>PowerPoint Presentation</vt:lpstr>
      <vt:lpstr>Diverticulosis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3422</cp:lastModifiedBy>
  <cp:revision>30</cp:revision>
  <dcterms:created xsi:type="dcterms:W3CDTF">2011-11-14T13:03:18Z</dcterms:created>
  <dcterms:modified xsi:type="dcterms:W3CDTF">2013-12-03T05:40:44Z</dcterms:modified>
</cp:coreProperties>
</file>