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31" r:id="rId2"/>
    <p:sldId id="337" r:id="rId3"/>
    <p:sldId id="435" r:id="rId4"/>
    <p:sldId id="436" r:id="rId5"/>
    <p:sldId id="394" r:id="rId6"/>
    <p:sldId id="430" r:id="rId7"/>
    <p:sldId id="434" r:id="rId8"/>
    <p:sldId id="395" r:id="rId9"/>
    <p:sldId id="338" r:id="rId10"/>
    <p:sldId id="340" r:id="rId11"/>
    <p:sldId id="341" r:id="rId12"/>
    <p:sldId id="342" r:id="rId13"/>
    <p:sldId id="353" r:id="rId14"/>
    <p:sldId id="343" r:id="rId15"/>
    <p:sldId id="354" r:id="rId16"/>
    <p:sldId id="344" r:id="rId17"/>
    <p:sldId id="322" r:id="rId18"/>
    <p:sldId id="345" r:id="rId19"/>
    <p:sldId id="346" r:id="rId20"/>
    <p:sldId id="347" r:id="rId21"/>
    <p:sldId id="348" r:id="rId22"/>
    <p:sldId id="349" r:id="rId23"/>
    <p:sldId id="356" r:id="rId24"/>
    <p:sldId id="350" r:id="rId25"/>
    <p:sldId id="357" r:id="rId26"/>
    <p:sldId id="351" r:id="rId27"/>
    <p:sldId id="358" r:id="rId28"/>
    <p:sldId id="437" r:id="rId29"/>
    <p:sldId id="359" r:id="rId30"/>
    <p:sldId id="438" r:id="rId31"/>
    <p:sldId id="432" r:id="rId32"/>
    <p:sldId id="433" r:id="rId33"/>
    <p:sldId id="3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F4"/>
    <a:srgbClr val="B1BA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6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8058-2893-48CC-80E5-58CE7AB669B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9CDD-E498-4CA3-AF89-53950CEDD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FBAC-D218-40F5-9FBF-62A864B9B54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Dec, </a:t>
            </a:r>
            <a:r>
              <a:rPr lang="en-US" sz="2800" dirty="0" smtClean="0"/>
              <a:t>2013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Inflammatory bowel disease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Clinical Features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Any  age but has its highest incidence in young adults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Extremely  variable clinical feature.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Acute  phase</a:t>
            </a:r>
            <a:r>
              <a:rPr lang="en-US" dirty="0" smtClean="0"/>
              <a:t>:  fever, diarrhea, and right lower quadrant pain may mimic acute appendicitis.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Chronic disease </a:t>
            </a:r>
            <a:r>
              <a:rPr lang="en-US" dirty="0" smtClean="0"/>
              <a:t>: remissions and relapses over a long period of time.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Thickening of the intestine may produce an ill-defined mass in the abdomen.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Sites of Involvement: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Any  part of the GIT from the mouth to the anus.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ileum (30%) colon (20%).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most commonly terminal ileum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Commonly  (75%) have </a:t>
            </a:r>
            <a:r>
              <a:rPr lang="en-US" sz="2800" dirty="0" err="1" smtClean="0"/>
              <a:t>perianal</a:t>
            </a:r>
            <a:r>
              <a:rPr lang="en-US" sz="2800" dirty="0" smtClean="0"/>
              <a:t> lesions such as abscesses, fistulas, and skin tags.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Appearance:</a:t>
            </a:r>
          </a:p>
          <a:p>
            <a:r>
              <a:rPr lang="en-US" dirty="0" smtClean="0"/>
              <a:t>Involvement is typically </a:t>
            </a:r>
            <a:r>
              <a:rPr lang="en-US" dirty="0" smtClean="0">
                <a:solidFill>
                  <a:srgbClr val="FFFF00"/>
                </a:solidFill>
              </a:rPr>
              <a:t>segmental</a:t>
            </a:r>
            <a:r>
              <a:rPr lang="en-US" dirty="0" smtClean="0"/>
              <a:t>, with skip areas of normal intestine between areas of involved bowel.</a:t>
            </a:r>
          </a:p>
          <a:p>
            <a:endParaRPr lang="en-US" dirty="0" smtClean="0"/>
          </a:p>
          <a:p>
            <a:r>
              <a:rPr lang="en-US" dirty="0" smtClean="0"/>
              <a:t>Marked fibrosis causing </a:t>
            </a:r>
            <a:r>
              <a:rPr lang="en-US" dirty="0" smtClean="0">
                <a:solidFill>
                  <a:srgbClr val="FFFF00"/>
                </a:solidFill>
              </a:rPr>
              <a:t>luminal narrowing </a:t>
            </a:r>
            <a:r>
              <a:rPr lang="en-US" dirty="0" smtClean="0"/>
              <a:t>with intestinal </a:t>
            </a:r>
            <a:r>
              <a:rPr lang="en-US" dirty="0" smtClean="0">
                <a:solidFill>
                  <a:srgbClr val="FFFF00"/>
                </a:solidFill>
              </a:rPr>
              <a:t>obstruction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Fissures</a:t>
            </a:r>
            <a:r>
              <a:rPr lang="en-US" dirty="0" smtClean="0"/>
              <a:t> (deep and narrow ulcers that look like stabs with a knife that penetrate deeply into the wall of the affected intestine)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fistulas</a:t>
            </a:r>
            <a:r>
              <a:rPr lang="en-US" dirty="0" smtClean="0"/>
              <a:t> (communications with other viscera).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ohn'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4786" y="571480"/>
            <a:ext cx="5257808" cy="6309360"/>
          </a:xfrm>
        </p:spPr>
      </p:pic>
      <p:sp>
        <p:nvSpPr>
          <p:cNvPr id="5" name="مستطيل 4"/>
          <p:cNvSpPr/>
          <p:nvPr/>
        </p:nvSpPr>
        <p:spPr>
          <a:xfrm>
            <a:off x="142876" y="1428736"/>
            <a:ext cx="3571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Mucosa: </a:t>
            </a:r>
            <a:r>
              <a:rPr lang="en-US" dirty="0" smtClean="0"/>
              <a:t>longitudinal </a:t>
            </a:r>
            <a:r>
              <a:rPr lang="en-US" dirty="0" err="1" smtClean="0"/>
              <a:t>serpiginous</a:t>
            </a:r>
            <a:r>
              <a:rPr lang="en-US" dirty="0" smtClean="0"/>
              <a:t> ulcers separated by irregular islands of edematous mucosa. This results in the typical </a:t>
            </a:r>
            <a:r>
              <a:rPr lang="en-US" dirty="0" smtClean="0">
                <a:solidFill>
                  <a:srgbClr val="FFFF00"/>
                </a:solidFill>
              </a:rPr>
              <a:t>cobblestone effect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0" y="4586125"/>
            <a:ext cx="371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FAT</a:t>
            </a:r>
            <a:r>
              <a:rPr lang="en-US" dirty="0" smtClean="0"/>
              <a:t> : In involved </a:t>
            </a:r>
            <a:r>
              <a:rPr lang="en-US" dirty="0" err="1" smtClean="0"/>
              <a:t>ileal</a:t>
            </a:r>
            <a:r>
              <a:rPr lang="en-US" dirty="0" smtClean="0"/>
              <a:t> segments, the mesenteric fat creeps from the mesentery to surround the bowel wall (</a:t>
            </a:r>
            <a:r>
              <a:rPr lang="en-US" dirty="0" smtClean="0">
                <a:solidFill>
                  <a:srgbClr val="FFFF00"/>
                </a:solidFill>
              </a:rPr>
              <a:t>creeping fat</a:t>
            </a:r>
            <a:r>
              <a:rPr lang="en-US" dirty="0" smtClean="0"/>
              <a:t>)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117762" name="Picture 2" descr="http://www.pangea3d.com/thumb/Cobblestone1_1024_0129o07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216" y="0"/>
            <a:ext cx="1484784" cy="14847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32040" y="332656"/>
            <a:ext cx="203536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cobblestone effect</a:t>
            </a:r>
            <a:r>
              <a:rPr lang="en-US" dirty="0" smtClean="0"/>
              <a:t>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77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Distortion  of mucosal crypt </a:t>
            </a:r>
            <a:r>
              <a:rPr lang="en-US" dirty="0" smtClean="0"/>
              <a:t>architecture with mucosal inflammation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</a:t>
            </a:r>
            <a:r>
              <a:rPr lang="en-US" dirty="0" smtClean="0"/>
              <a:t>inflammation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Epithelioid</a:t>
            </a:r>
            <a:r>
              <a:rPr lang="en-US" dirty="0" smtClean="0"/>
              <a:t>  </a:t>
            </a:r>
            <a:r>
              <a:rPr lang="en-US" dirty="0" err="1" smtClean="0"/>
              <a:t>granulomas</a:t>
            </a:r>
            <a:r>
              <a:rPr lang="en-US" dirty="0" smtClean="0"/>
              <a:t> [60</a:t>
            </a:r>
            <a:r>
              <a:rPr lang="en-US" dirty="0" smtClean="0"/>
              <a:t>%]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Fissure-ulcers and fistulas </a:t>
            </a:r>
            <a:r>
              <a:rPr lang="en-US" dirty="0" smtClean="0"/>
              <a:t>can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be seen </a:t>
            </a:r>
            <a:r>
              <a:rPr lang="en-US" dirty="0" smtClean="0"/>
              <a:t>microscopically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Cotran\Images\CH18\F01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Crohn</a:t>
            </a:r>
            <a:r>
              <a:rPr lang="en-US" sz="3600" b="1" u="sng" dirty="0" err="1">
                <a:solidFill>
                  <a:schemeClr val="tx2"/>
                </a:solidFill>
                <a:latin typeface="Times New Roman"/>
              </a:rPr>
              <a:t>’</a:t>
            </a:r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3600" b="1" u="sng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 b="1" u="sng" dirty="0" smtClean="0">
                <a:solidFill>
                  <a:schemeClr val="tx2"/>
                </a:solidFill>
                <a:latin typeface="Arial" charset="0"/>
              </a:rPr>
              <a:t>Disease</a:t>
            </a:r>
            <a:endParaRPr lang="en-US" sz="3600" b="1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Content Placeholder 3" descr="Crohn's diseas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648200" cy="3810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29322" y="535782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FISSURE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607220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GRANULOMA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3071802" cy="16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4"/>
          <p:cNvSpPr/>
          <p:nvPr/>
        </p:nvSpPr>
        <p:spPr>
          <a:xfrm>
            <a:off x="1691680" y="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Intestinal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Fistula  formation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between the ileum and the colon result in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Enterovesical</a:t>
            </a:r>
            <a:r>
              <a:rPr lang="en-US" dirty="0" smtClean="0"/>
              <a:t> fistulas lead to urinary infections and passage of gas and feces with urine.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Enterovaginal</a:t>
            </a:r>
            <a:r>
              <a:rPr lang="en-US" dirty="0" smtClean="0"/>
              <a:t> fistulas produce a fecal vaginal discharge.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err="1" smtClean="0">
                <a:solidFill>
                  <a:srgbClr val="FF0000"/>
                </a:solidFill>
              </a:rPr>
              <a:t>Extraintestinal</a:t>
            </a:r>
            <a:r>
              <a:rPr lang="en-US" dirty="0" smtClean="0">
                <a:solidFill>
                  <a:srgbClr val="FF0000"/>
                </a:solidFill>
              </a:rPr>
              <a:t> manifestations </a:t>
            </a:r>
            <a:r>
              <a:rPr lang="en-US" dirty="0" smtClean="0"/>
              <a:t>(arthritis and </a:t>
            </a:r>
            <a:r>
              <a:rPr lang="en-US" dirty="0" err="1" smtClean="0"/>
              <a:t>uveitis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FF0000"/>
                </a:solidFill>
              </a:rPr>
              <a:t>Slight</a:t>
            </a:r>
            <a:r>
              <a:rPr lang="en-US" dirty="0" smtClean="0"/>
              <a:t>  increased risk of development of </a:t>
            </a:r>
            <a:r>
              <a:rPr lang="en-US" dirty="0" smtClean="0">
                <a:solidFill>
                  <a:srgbClr val="FF0000"/>
                </a:solidFill>
              </a:rPr>
              <a:t>carcinoma</a:t>
            </a:r>
            <a:r>
              <a:rPr lang="en-US" dirty="0" smtClean="0"/>
              <a:t> of the colon—much less than in ulcerative colitis.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Crohn's</a:t>
            </a:r>
            <a:r>
              <a:rPr lang="en-US" sz="2800" dirty="0" smtClean="0">
                <a:solidFill>
                  <a:srgbClr val="FFFF00"/>
                </a:solidFill>
              </a:rPr>
              <a:t> disease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 </a:t>
            </a:r>
          </a:p>
          <a:p>
            <a:r>
              <a:rPr lang="en-US" sz="2800" dirty="0" smtClean="0"/>
              <a:t>Involvement  of discontinuous segments of intestine (skip areas</a:t>
            </a:r>
          </a:p>
          <a:p>
            <a:endParaRPr lang="en-US" sz="2800" dirty="0" smtClean="0"/>
          </a:p>
          <a:p>
            <a:r>
              <a:rPr lang="en-US" sz="2800" dirty="0" smtClean="0"/>
              <a:t>Can involve any part of GIT.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Noncaseating</a:t>
            </a:r>
            <a:r>
              <a:rPr lang="en-US" sz="2800" dirty="0" smtClean="0"/>
              <a:t>  </a:t>
            </a:r>
            <a:r>
              <a:rPr lang="en-US" sz="2800" dirty="0" err="1" smtClean="0"/>
              <a:t>epithelioid</a:t>
            </a:r>
            <a:r>
              <a:rPr lang="en-US" sz="2800" dirty="0" smtClean="0"/>
              <a:t> cell </a:t>
            </a:r>
            <a:r>
              <a:rPr lang="en-US" sz="2800" dirty="0" err="1" smtClean="0"/>
              <a:t>granulomas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err="1" smtClean="0"/>
              <a:t>Transmural</a:t>
            </a:r>
            <a:r>
              <a:rPr lang="en-US" sz="2800" dirty="0" smtClean="0"/>
              <a:t>  (full-thickness) inflammation of the affected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inflammatory disease of uncertain cause. </a:t>
            </a:r>
          </a:p>
          <a:p>
            <a:r>
              <a:rPr lang="en-US" dirty="0" smtClean="0"/>
              <a:t>It has a chronic course characterized by remissions and relapses.</a:t>
            </a:r>
          </a:p>
          <a:p>
            <a:r>
              <a:rPr lang="en-US" dirty="0" smtClean="0"/>
              <a:t>20- to 30-year age group but may occur at any 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Etiology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cause is unknown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Antibodies</a:t>
            </a:r>
            <a:r>
              <a:rPr lang="en-US" dirty="0" smtClean="0"/>
              <a:t> that cross-react with intestinal epithelial cells and certain serotypes of </a:t>
            </a:r>
            <a:r>
              <a:rPr lang="en-US" i="1" dirty="0" smtClean="0"/>
              <a:t>Escherichia coli</a:t>
            </a:r>
            <a:r>
              <a:rPr lang="en-US" dirty="0" smtClean="0"/>
              <a:t> have been demonstrated in the </a:t>
            </a:r>
            <a:r>
              <a:rPr lang="en-US" dirty="0" smtClean="0">
                <a:solidFill>
                  <a:srgbClr val="FF0000"/>
                </a:solidFill>
              </a:rPr>
              <a:t>serum</a:t>
            </a:r>
            <a:r>
              <a:rPr lang="en-US" dirty="0" smtClean="0"/>
              <a:t> of some patients with ulcerative colitis.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Inflammatory Bowel Diseases</a:t>
            </a:r>
            <a:b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3528" y="1196752"/>
            <a:ext cx="83204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i="1" dirty="0" smtClean="0"/>
              <a:t>Inflammatory </a:t>
            </a:r>
            <a:r>
              <a:rPr lang="en-US" sz="2800" i="1" dirty="0" smtClean="0"/>
              <a:t>bowel disease</a:t>
            </a:r>
            <a:r>
              <a:rPr lang="en-US" sz="2800" dirty="0" smtClean="0"/>
              <a:t> (IBD) is a chronic condition resulting from inappropriate mucosal immune </a:t>
            </a:r>
            <a:r>
              <a:rPr lang="en-US" sz="2800" dirty="0" smtClean="0"/>
              <a:t>activation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Crohn's</a:t>
            </a:r>
            <a:r>
              <a:rPr lang="en-US" sz="2800" dirty="0" smtClean="0"/>
              <a:t> </a:t>
            </a:r>
            <a:r>
              <a:rPr lang="en-US" sz="2800" dirty="0" smtClean="0"/>
              <a:t>disease and ulcerative colitis.</a:t>
            </a:r>
          </a:p>
          <a:p>
            <a:pPr>
              <a:buClr>
                <a:srgbClr val="FF0000"/>
              </a:buClr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 smtClean="0"/>
              <a:t> Although </a:t>
            </a:r>
            <a:r>
              <a:rPr lang="en-US" sz="2800" dirty="0" smtClean="0"/>
              <a:t>their causes are still not clear, the two diseases probably have an immunologic hypersensitivity basis.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Clinical Features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 the acute phase and during relapse, the patient has fever, </a:t>
            </a:r>
            <a:r>
              <a:rPr lang="en-US" dirty="0" err="1" smtClean="0"/>
              <a:t>leukocytosis</a:t>
            </a:r>
            <a:r>
              <a:rPr lang="en-US" dirty="0" smtClean="0"/>
              <a:t>, lower abdominal pain, bloody diarrhea and mucus in the stool. </a:t>
            </a:r>
          </a:p>
          <a:p>
            <a:pPr lvl="0"/>
            <a:r>
              <a:rPr lang="en-US" dirty="0" smtClean="0"/>
              <a:t>The disease usually has a chronic course, with remissions and exacerbations.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Sites of Involvement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sz="2400" dirty="0" smtClean="0"/>
              <a:t>Ulcerative colitis is a disease of the </a:t>
            </a:r>
            <a:r>
              <a:rPr lang="en-US" sz="2400" u="sng" dirty="0" smtClean="0"/>
              <a:t>rectum</a:t>
            </a:r>
            <a:r>
              <a:rPr lang="en-US" sz="2400" dirty="0" smtClean="0"/>
              <a:t>, and the colon.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u="sng" dirty="0" smtClean="0"/>
              <a:t>Rectum </a:t>
            </a:r>
            <a:r>
              <a:rPr lang="en-US" sz="2400" dirty="0" smtClean="0"/>
              <a:t>is involved in almost all cases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disease extends proximally from the rectum in a </a:t>
            </a:r>
            <a:r>
              <a:rPr lang="en-US" sz="2400" u="sng" dirty="0" smtClean="0"/>
              <a:t>continuous</a:t>
            </a:r>
            <a:r>
              <a:rPr lang="en-US" sz="2400" dirty="0" smtClean="0"/>
              <a:t> manner </a:t>
            </a:r>
            <a:r>
              <a:rPr lang="en-US" sz="2400" u="sng" dirty="0" smtClean="0"/>
              <a:t>without skip</a:t>
            </a:r>
            <a:r>
              <a:rPr lang="en-US" sz="2400" dirty="0" smtClean="0"/>
              <a:t> areas. 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u="sng" dirty="0" smtClean="0"/>
              <a:t>ileum is not involved</a:t>
            </a:r>
            <a:r>
              <a:rPr lang="en-US" sz="2400" dirty="0" smtClean="0"/>
              <a:t> as a rule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Gross Appearance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/>
              <a:t>Involves  mainly the </a:t>
            </a:r>
            <a:r>
              <a:rPr lang="en-US" u="sng" dirty="0" smtClean="0"/>
              <a:t>mucosa</a:t>
            </a:r>
            <a:r>
              <a:rPr lang="en-US" dirty="0" smtClean="0"/>
              <a:t> (</a:t>
            </a:r>
            <a:r>
              <a:rPr lang="en-US" u="sng" dirty="0" smtClean="0"/>
              <a:t>diffuse</a:t>
            </a:r>
            <a:r>
              <a:rPr lang="en-US" dirty="0" smtClean="0"/>
              <a:t> hyperemia with numerous </a:t>
            </a:r>
            <a:r>
              <a:rPr lang="en-US" u="sng" dirty="0" smtClean="0"/>
              <a:t>superficial</a:t>
            </a:r>
            <a:r>
              <a:rPr lang="en-US" dirty="0" smtClean="0"/>
              <a:t> ulcerations in the acute phase. </a:t>
            </a:r>
          </a:p>
          <a:p>
            <a:pPr lvl="0"/>
            <a:r>
              <a:rPr lang="en-US" dirty="0" smtClean="0"/>
              <a:t>The regenerated or </a:t>
            </a:r>
            <a:r>
              <a:rPr lang="en-US" dirty="0" err="1" smtClean="0"/>
              <a:t>nonulcerated</a:t>
            </a:r>
            <a:r>
              <a:rPr lang="en-US" dirty="0" smtClean="0"/>
              <a:t> mucosa may appear </a:t>
            </a:r>
            <a:r>
              <a:rPr lang="en-US" dirty="0" err="1" smtClean="0"/>
              <a:t>polypoid</a:t>
            </a:r>
            <a:r>
              <a:rPr lang="en-US" dirty="0" smtClean="0"/>
              <a:t> (inflammatory </a:t>
            </a:r>
            <a:r>
              <a:rPr lang="en-US" dirty="0" err="1" smtClean="0"/>
              <a:t>pseudopolyps</a:t>
            </a:r>
            <a:r>
              <a:rPr lang="en-US" dirty="0" smtClean="0"/>
              <a:t>) in contrast with the atrophic areas or ulcers.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Cotran\Images\CH18\F018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75"/>
            <a:ext cx="9144000" cy="72898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28860" y="5214950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diffuse</a:t>
            </a:r>
            <a:r>
              <a:rPr lang="en-US" sz="2400" dirty="0" smtClean="0">
                <a:solidFill>
                  <a:srgbClr val="FFFF00"/>
                </a:solidFill>
              </a:rPr>
              <a:t> hyperemia with numerous </a:t>
            </a:r>
            <a:r>
              <a:rPr lang="en-US" sz="2400" u="sng" dirty="0" smtClean="0">
                <a:solidFill>
                  <a:srgbClr val="FFFF00"/>
                </a:solidFill>
              </a:rPr>
              <a:t>superficial</a:t>
            </a:r>
            <a:r>
              <a:rPr lang="en-US" sz="2400" dirty="0" smtClean="0">
                <a:solidFill>
                  <a:srgbClr val="FFFF00"/>
                </a:solidFill>
              </a:rPr>
              <a:t> ulcerations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NO skip lesion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Microscopic Appearance</a:t>
            </a:r>
            <a:endParaRPr lang="en-US" b="1" dirty="0" smtClean="0"/>
          </a:p>
          <a:p>
            <a:pPr lvl="0"/>
            <a:r>
              <a:rPr lang="en-US" sz="2800" dirty="0" smtClean="0"/>
              <a:t>The inflammation is usually restricted to the mucosa.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active phase</a:t>
            </a:r>
            <a:r>
              <a:rPr lang="en-US" sz="2800" dirty="0" smtClean="0"/>
              <a:t>….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(</a:t>
            </a:r>
            <a:r>
              <a:rPr lang="en-US" sz="2800" dirty="0" err="1" smtClean="0"/>
              <a:t>Cryptits</a:t>
            </a:r>
            <a:r>
              <a:rPr lang="en-US" sz="2800" dirty="0" smtClean="0"/>
              <a:t>, crypt abscess)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u="sng" dirty="0" smtClean="0"/>
              <a:t>In the chronic phase</a:t>
            </a:r>
            <a:r>
              <a:rPr lang="en-US" sz="2800" dirty="0" smtClean="0"/>
              <a:t>…..crypt atrophy and distortion</a:t>
            </a:r>
          </a:p>
          <a:p>
            <a:pPr lvl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Active inflammation correlates well with the severity of symptoms.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Cotran\Images\CH18\F018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3" y="285728"/>
            <a:ext cx="9239283" cy="622237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43042" y="100010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The inflammation is usually restricted only to the mucosa.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14810" y="5000636"/>
            <a:ext cx="180517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 inflammation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143240" y="2059536"/>
            <a:ext cx="147655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inflammation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86412"/>
          </a:xfrm>
        </p:spPr>
        <p:txBody>
          <a:bodyPr>
            <a:normAutofit fontScale="92500" lnSpcReduction="20000"/>
          </a:bodyPr>
          <a:lstStyle/>
          <a:p>
            <a:r>
              <a:rPr lang="en-US" sz="5100" b="1" dirty="0" smtClean="0">
                <a:solidFill>
                  <a:srgbClr val="FFFF00"/>
                </a:solidFill>
              </a:rPr>
              <a:t>Complications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Acute phase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Severe bleeding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r>
              <a:rPr lang="en-US" dirty="0" smtClean="0"/>
              <a:t> ( dilation of the colon, with functional obstruction)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Chronic ulcerative colitis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Increase risk of developing colon carcinoma.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The presence of high-grade dysplasia in a mucosal biopsy imposes a high risk of cancer and is an indication for </a:t>
            </a:r>
            <a:r>
              <a:rPr lang="en-US" dirty="0" err="1" smtClean="0"/>
              <a:t>colectomy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Cotran\Images\CH18\F01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85" y="285728"/>
            <a:ext cx="9861550" cy="657227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071934" y="5559998"/>
            <a:ext cx="108985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dysplasia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 flipH="1" flipV="1">
            <a:off x="4321967" y="5036355"/>
            <a:ext cx="100013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4572000" y="3857628"/>
            <a:ext cx="1928826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3464711" y="4179099"/>
            <a:ext cx="1285884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3438" y="642918"/>
            <a:ext cx="14580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Crypt abscess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500562" y="1214422"/>
            <a:ext cx="642942" cy="35719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86412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rgbClr val="FF0000"/>
                </a:solidFill>
              </a:rPr>
              <a:t>Extraintestinal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manifestations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occur more commonly in ulcerative colitis than in </a:t>
            </a:r>
            <a:r>
              <a:rPr lang="en-US" dirty="0" err="1" smtClean="0"/>
              <a:t>Crohn's</a:t>
            </a:r>
            <a:r>
              <a:rPr lang="en-US" dirty="0" smtClean="0"/>
              <a:t> disease.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Arthritis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Uveitis</a:t>
            </a:r>
            <a:r>
              <a:rPr lang="en-US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en-US" dirty="0" smtClean="0"/>
              <a:t>kin </a:t>
            </a:r>
            <a:r>
              <a:rPr lang="en-US" dirty="0" smtClean="0"/>
              <a:t>lesions (</a:t>
            </a:r>
            <a:r>
              <a:rPr lang="en-US" dirty="0" err="1" smtClean="0"/>
              <a:t>pyoderma</a:t>
            </a:r>
            <a:r>
              <a:rPr lang="en-US" dirty="0" smtClean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),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cholangitis</a:t>
            </a:r>
            <a:r>
              <a:rPr lang="en-US" dirty="0" smtClean="0"/>
              <a:t> </a:t>
            </a:r>
            <a:r>
              <a:rPr lang="en-US" dirty="0" smtClean="0"/>
              <a:t>(fibrosis around bile ducts), leading to obstructive jaundice.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142852"/>
          <a:ext cx="8929719" cy="61557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38578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40514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8894" y="571480"/>
            <a:ext cx="6215106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1357298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2143116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292893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364331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928670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857488" y="178592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250030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2857488" y="328612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2857456" y="400050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56" y="471488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2857456" y="5157192"/>
            <a:ext cx="6286544" cy="1200329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2857456" y="435769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Both </a:t>
            </a:r>
            <a:r>
              <a:rPr lang="en-US" dirty="0" err="1" smtClean="0"/>
              <a:t>Crohn</a:t>
            </a:r>
            <a:r>
              <a:rPr lang="en-US" dirty="0" smtClean="0"/>
              <a:t> disease and ulcerative colitis are more common in females and </a:t>
            </a:r>
            <a:r>
              <a:rPr lang="en-US" dirty="0" smtClean="0"/>
              <a:t>in </a:t>
            </a:r>
            <a:r>
              <a:rPr lang="en-US" dirty="0" smtClean="0"/>
              <a:t>young adults. </a:t>
            </a:r>
            <a:endParaRPr lang="en-US" dirty="0" smtClean="0"/>
          </a:p>
          <a:p>
            <a:r>
              <a:rPr lang="en-US" dirty="0" smtClean="0"/>
              <a:t>The geographic distribution of IBD is highly variable, but it is most prevalent in North America, northern Europe, and Australia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IBD incidence worldwide is on the rise and is becoming more common in regions in which the prevalence was historically low</a:t>
            </a:r>
            <a:r>
              <a:rPr lang="en-US" dirty="0" smtClean="0"/>
              <a:t>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142852"/>
          <a:ext cx="8929719" cy="61557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/>
                <a:gridCol w="3101264"/>
                <a:gridCol w="2619882"/>
              </a:tblGrid>
              <a:tr h="38578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Site</a:t>
                      </a:r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Pattern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Depth of the ulcer</a:t>
                      </a:r>
                      <a:endParaRPr lang="ar-SA" dirty="0"/>
                    </a:p>
                  </a:txBody>
                  <a:tcPr/>
                </a:tc>
              </a:tr>
              <a:tr h="40514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Transmural</a:t>
                      </a:r>
                      <a:r>
                        <a:rPr lang="en-US" dirty="0" smtClean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r>
                        <a:rPr lang="ar-SA" dirty="0" smtClean="0"/>
                        <a:t> </a:t>
                      </a:r>
                      <a:r>
                        <a:rPr lang="en-US" dirty="0" smtClean="0"/>
                        <a:t>Extent</a:t>
                      </a:r>
                      <a:r>
                        <a:rPr lang="en-US" baseline="0" dirty="0" smtClean="0"/>
                        <a:t> of inflammation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Fistula  formation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Creeping mesenteric fat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Fibrous thickening of wall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Granulomas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Dysplasia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Carcinoma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SCContent\9781437717815\graphics\fullsize\S9781437717815-014-f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5"/>
            <a:ext cx="5789838" cy="6364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Inflammatory bowel diseases</a:t>
            </a:r>
            <a:br>
              <a:rPr lang="en-US" dirty="0" smtClean="0"/>
            </a:br>
            <a:r>
              <a:rPr lang="en-US" dirty="0" smtClean="0"/>
              <a:t>MATCH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17498" y="1428736"/>
            <a:ext cx="4040188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071966" cy="3951288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Colon only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Diffuse involvement of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Superficial ulcers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 part of the GIT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Skip  areas of normal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Mucosal inflammation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Fistula  formation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Transmural</a:t>
            </a:r>
            <a:r>
              <a:rPr lang="en-US" dirty="0" smtClean="0"/>
              <a:t>  inflammation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Granulomas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Deep ulcers ( fissure 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Dysplasia is common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Carcinoma is more common (10%)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29124" y="1428736"/>
            <a:ext cx="4429156" cy="63976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429124" y="2174875"/>
            <a:ext cx="4429156" cy="395128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Ulcerative Colitis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 </a:t>
            </a:r>
            <a:r>
              <a:rPr lang="en-US" i="1" dirty="0" smtClean="0"/>
              <a:t>hygiene hypothesis</a:t>
            </a:r>
            <a:r>
              <a:rPr lang="en-US" dirty="0" smtClean="0"/>
              <a:t> suggests that these changes in incidence are related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improved food storage conditions and decreased food contamination. </a:t>
            </a:r>
            <a:endParaRPr lang="en-US" dirty="0" smtClean="0"/>
          </a:p>
          <a:p>
            <a:pPr lvl="2"/>
            <a:r>
              <a:rPr lang="en-US" dirty="0" smtClean="0"/>
              <a:t>improved hygiene has resulted in inadequate development of regulatory processes that limit mucosal immune responses early in life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As a result, exposure of susceptible individuals to normally innocuous microbes later in life triggers inappropriate immune responses </a:t>
            </a:r>
            <a:r>
              <a:rPr lang="en-US" dirty="0" smtClean="0"/>
              <a:t>due </a:t>
            </a:r>
            <a:r>
              <a:rPr lang="en-US" dirty="0" smtClean="0"/>
              <a:t>to loss of intestinal epithelial barrier function.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611560" y="644495"/>
            <a:ext cx="7786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Genetics</a:t>
            </a:r>
            <a:r>
              <a:rPr lang="en-US" dirty="0" smtClean="0"/>
              <a:t>: mutation in </a:t>
            </a:r>
            <a:r>
              <a:rPr lang="en-US" b="1" dirty="0" smtClean="0"/>
              <a:t>Nucleotide-binding </a:t>
            </a:r>
            <a:r>
              <a:rPr lang="en-US" b="1" dirty="0" err="1" smtClean="0"/>
              <a:t>oligomerization</a:t>
            </a:r>
            <a:r>
              <a:rPr lang="en-US" b="1" dirty="0" smtClean="0"/>
              <a:t> domain-containing protein </a:t>
            </a:r>
            <a:r>
              <a:rPr lang="en-US" b="1" dirty="0" smtClean="0"/>
              <a:t>1 (encodes </a:t>
            </a:r>
            <a:r>
              <a:rPr lang="en-US" b="1" dirty="0" smtClean="0"/>
              <a:t>a protein that binds to intracellular bacterial </a:t>
            </a:r>
            <a:r>
              <a:rPr lang="en-US" b="1" dirty="0" err="1" smtClean="0"/>
              <a:t>peptidoglycans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b="1" i="1" dirty="0" smtClean="0"/>
              <a:t>NOD2</a:t>
            </a:r>
            <a:r>
              <a:rPr lang="en-US" b="1" i="1" dirty="0" smtClean="0"/>
              <a:t>…….</a:t>
            </a:r>
            <a:r>
              <a:rPr lang="en-US" dirty="0" smtClean="0"/>
              <a:t> susceptibility gene in </a:t>
            </a:r>
            <a:r>
              <a:rPr lang="en-US" dirty="0" err="1" smtClean="0"/>
              <a:t>Crohn</a:t>
            </a:r>
            <a:r>
              <a:rPr lang="en-US" dirty="0" smtClean="0"/>
              <a:t> disease. </a:t>
            </a:r>
          </a:p>
          <a:p>
            <a:r>
              <a:rPr lang="en-US" b="1" dirty="0" smtClean="0"/>
              <a:t>…………. Abnormal recognition and response to intracellular pathogens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 smtClean="0"/>
              <a:t>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سهم للأسفل 6"/>
          <p:cNvSpPr/>
          <p:nvPr/>
        </p:nvSpPr>
        <p:spPr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776614">
            <a:off x="5551172" y="4426491"/>
            <a:ext cx="278606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Immunosuppression</a:t>
            </a:r>
            <a:r>
              <a:rPr lang="en-US" b="1" dirty="0" smtClean="0"/>
              <a:t>  is the mainstay of IBD therapy.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0" y="4143380"/>
            <a:ext cx="28574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Abnormal intestinal epithelial tight junction barrier function </a:t>
            </a:r>
            <a:endParaRPr lang="ar-SA" dirty="0"/>
          </a:p>
        </p:txBody>
      </p:sp>
      <p:sp>
        <p:nvSpPr>
          <p:cNvPr id="10" name="سهم للأسفل 9"/>
          <p:cNvSpPr/>
          <p:nvPr/>
        </p:nvSpPr>
        <p:spPr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143240" y="5214950"/>
            <a:ext cx="34290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Transepithelial</a:t>
            </a:r>
            <a:r>
              <a:rPr lang="en-US" b="1" dirty="0" smtClean="0"/>
              <a:t>  flux of luminal bacterial components activates immune responses</a:t>
            </a:r>
            <a:endParaRPr lang="ar-SA" dirty="0"/>
          </a:p>
        </p:txBody>
      </p:sp>
      <p:sp>
        <p:nvSpPr>
          <p:cNvPr id="13" name="سهم للأسفل 12"/>
          <p:cNvSpPr/>
          <p:nvPr/>
        </p:nvSpPr>
        <p:spPr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358082" y="5857892"/>
            <a:ext cx="16400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Inflammation 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357422" y="2496917"/>
            <a:ext cx="3571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Less effective at recognizing and combating luminal microbes</a:t>
            </a:r>
            <a:endParaRPr lang="ar-SA" dirty="0"/>
          </a:p>
        </p:txBody>
      </p:sp>
      <p:sp>
        <p:nvSpPr>
          <p:cNvPr id="18" name="سهم للأسفل 17"/>
          <p:cNvSpPr/>
          <p:nvPr/>
        </p:nvSpPr>
        <p:spPr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 rot="19712040">
            <a:off x="881763" y="2166834"/>
            <a:ext cx="5814412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9600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13063" cy="2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3383074" y="3609020"/>
            <a:ext cx="1800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347864" y="2564904"/>
            <a:ext cx="17319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luminal bacteria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pic>
        <p:nvPicPr>
          <p:cNvPr id="3" name="Picture 1" descr="D:\SCContent\9781437717815\graphics\fullsize\S9781437717815-014-f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752528" cy="5316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44818" y="5867980"/>
            <a:ext cx="45557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UC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51520" y="242088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Defects in host interactions with intestinal microbes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Intestinal epithelial dysfunction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 smtClean="0"/>
              <a:t>Aberrant mucosal immune responses</a:t>
            </a:r>
            <a:r>
              <a:rPr lang="en-US" b="1" dirty="0" smtClean="0"/>
              <a:t>. </a:t>
            </a:r>
            <a:endParaRPr lang="ar-SA" dirty="0"/>
          </a:p>
        </p:txBody>
      </p:sp>
      <p:sp>
        <p:nvSpPr>
          <p:cNvPr id="7" name="مستطيل 5"/>
          <p:cNvSpPr/>
          <p:nvPr/>
        </p:nvSpPr>
        <p:spPr>
          <a:xfrm>
            <a:off x="323528" y="4437112"/>
            <a:ext cx="3280448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For unclear reasons, research suggests that smoking increases the risk of </a:t>
            </a:r>
            <a:r>
              <a:rPr lang="en-US" dirty="0" err="1" smtClean="0"/>
              <a:t>Crohn</a:t>
            </a:r>
            <a:r>
              <a:rPr lang="en-US" dirty="0" smtClean="0"/>
              <a:t> disease but reduces the likelihood of ulcerative colitis. 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66029"/>
            <a:ext cx="81439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manifestations of IBD generally depend on the area of the intestinal tract involved.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3573016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Bloody diarrhea,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Tenesmus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3573016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Abdominal pain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Intestinal obstruction.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Steatorrhea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3568" y="2636912"/>
            <a:ext cx="85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Colon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87824" y="2636912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Small  intestine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6096" y="2564904"/>
            <a:ext cx="3313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Extraintestinal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manifestations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724128" y="3501008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Arthritis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Eye manifestation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Skin manifestation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Crohn's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chronic inflammatory disorder that most commonly affects the </a:t>
            </a:r>
            <a:r>
              <a:rPr lang="en-US" u="sng" dirty="0" smtClean="0">
                <a:solidFill>
                  <a:srgbClr val="FFFF00"/>
                </a:solidFill>
              </a:rPr>
              <a:t>ileum</a:t>
            </a:r>
            <a:r>
              <a:rPr lang="en-US" dirty="0" smtClean="0"/>
              <a:t> and colon but has the potential to involve </a:t>
            </a:r>
            <a:r>
              <a:rPr lang="en-US" u="sng" dirty="0" smtClean="0">
                <a:solidFill>
                  <a:srgbClr val="FFFF00"/>
                </a:solidFill>
              </a:rPr>
              <a:t>any part </a:t>
            </a:r>
            <a:r>
              <a:rPr lang="en-US" dirty="0" smtClean="0"/>
              <a:t>of the gastrointestinal tract from the mouth to the anus.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1149</Words>
  <Application>Microsoft Office PowerPoint</Application>
  <PresentationFormat>On-screen Show (4:3)</PresentationFormat>
  <Paragraphs>270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سمة Office</vt:lpstr>
      <vt:lpstr>Gastrointestinal Block  Pathology lecture Dec, 2013</vt:lpstr>
      <vt:lpstr>Inflammatory Bowel Diseases </vt:lpstr>
      <vt:lpstr>Epidemiology</vt:lpstr>
      <vt:lpstr>Epidemiology</vt:lpstr>
      <vt:lpstr>Pathophysiology</vt:lpstr>
      <vt:lpstr>Slide 6</vt:lpstr>
      <vt:lpstr>Pathophysiology</vt:lpstr>
      <vt:lpstr>Clinical </vt:lpstr>
      <vt:lpstr>Crohn's disease</vt:lpstr>
      <vt:lpstr>Crohn's disease</vt:lpstr>
      <vt:lpstr>Crohn's disease</vt:lpstr>
      <vt:lpstr>Crohn's disease</vt:lpstr>
      <vt:lpstr>Slide 13</vt:lpstr>
      <vt:lpstr>Crohn's disease</vt:lpstr>
      <vt:lpstr>Slide 15</vt:lpstr>
      <vt:lpstr>Crohn's disease</vt:lpstr>
      <vt:lpstr>Crohn's disease</vt:lpstr>
      <vt:lpstr>Ulcerative Colitis</vt:lpstr>
      <vt:lpstr>Ulcerative Colitis </vt:lpstr>
      <vt:lpstr>Ulcerative Colitis</vt:lpstr>
      <vt:lpstr>Ulcerative Colitis</vt:lpstr>
      <vt:lpstr>Ulcerative Colitis</vt:lpstr>
      <vt:lpstr>Slide 23</vt:lpstr>
      <vt:lpstr>Ulcerative Colitis</vt:lpstr>
      <vt:lpstr>Slide 25</vt:lpstr>
      <vt:lpstr>Ulcerative Colitis</vt:lpstr>
      <vt:lpstr>Slide 27</vt:lpstr>
      <vt:lpstr>Ulcerative Colitis</vt:lpstr>
      <vt:lpstr>Slide 29</vt:lpstr>
      <vt:lpstr>Slide 30</vt:lpstr>
      <vt:lpstr>Slide 31</vt:lpstr>
      <vt:lpstr>Slide 32</vt:lpstr>
      <vt:lpstr>Inflammatory bowel diseases MATCH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Oral Cavity</dc:title>
  <dc:creator>Admin</dc:creator>
  <cp:lastModifiedBy>Dr.Maha</cp:lastModifiedBy>
  <cp:revision>273</cp:revision>
  <dcterms:created xsi:type="dcterms:W3CDTF">2010-02-22T15:24:12Z</dcterms:created>
  <dcterms:modified xsi:type="dcterms:W3CDTF">2013-12-02T20:34:55Z</dcterms:modified>
</cp:coreProperties>
</file>