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83" r:id="rId14"/>
    <p:sldId id="268" r:id="rId15"/>
    <p:sldId id="269" r:id="rId16"/>
    <p:sldId id="270" r:id="rId17"/>
    <p:sldId id="271" r:id="rId18"/>
    <p:sldId id="272" r:id="rId19"/>
    <p:sldId id="284" r:id="rId20"/>
    <p:sldId id="285" r:id="rId21"/>
    <p:sldId id="273" r:id="rId22"/>
    <p:sldId id="279" r:id="rId23"/>
    <p:sldId id="274" r:id="rId24"/>
    <p:sldId id="275" r:id="rId25"/>
    <p:sldId id="276" r:id="rId26"/>
    <p:sldId id="277" r:id="rId27"/>
    <p:sldId id="280" r:id="rId28"/>
    <p:sldId id="281" r:id="rId29"/>
    <p:sldId id="282" r:id="rId30"/>
    <p:sldId id="278" r:id="rId31"/>
    <p:sldId id="28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6" d="100"/>
          <a:sy n="66" d="100"/>
        </p:scale>
        <p:origin x="-91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dirty="0" smtClean="0"/>
              <a:t>Click to edit Master title style</a:t>
            </a:r>
            <a:endParaRPr lang="ar-SA"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D11A-67D8-4D32-AF12-7996F0863D00}" type="datetimeFigureOut">
              <a:rPr lang="ar-SA" smtClean="0"/>
              <a:pPr/>
              <a:t>01/02/1435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FBEB868-AF3E-4D5C-A148-000F811C531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2ED11A-67D8-4D32-AF12-7996F0863D00}" type="datetimeFigureOut">
              <a:rPr lang="ar-SA" smtClean="0"/>
              <a:pPr/>
              <a:t>01/02/1435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BEB868-AF3E-4D5C-A148-000F811C531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Inflammatory </a:t>
            </a:r>
            <a:r>
              <a:rPr lang="en-CA" b="1" dirty="0"/>
              <a:t>Bowel Disease</a:t>
            </a:r>
            <a:endParaRPr lang="ar-SA" dirty="0"/>
          </a:p>
        </p:txBody>
      </p:sp>
      <p:sp>
        <p:nvSpPr>
          <p:cNvPr id="3" name="Subtitle 2"/>
          <p:cNvSpPr>
            <a:spLocks noGrp="1"/>
          </p:cNvSpPr>
          <p:nvPr>
            <p:ph type="subTitle" idx="1"/>
          </p:nvPr>
        </p:nvSpPr>
        <p:spPr/>
        <p:txBody>
          <a:bodyPr/>
          <a:lstStyle/>
          <a:p>
            <a:r>
              <a:rPr lang="en-CA" b="1" dirty="0" smtClean="0"/>
              <a:t>Case Scenario</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What factors are believed to underlie the pathogenesis of inflammatory bowel disease (IBD)?</a:t>
            </a:r>
            <a:endParaRPr lang="ar-SA" dirty="0"/>
          </a:p>
        </p:txBody>
      </p:sp>
      <p:sp>
        <p:nvSpPr>
          <p:cNvPr id="3" name="Content Placeholder 2"/>
          <p:cNvSpPr>
            <a:spLocks noGrp="1"/>
          </p:cNvSpPr>
          <p:nvPr>
            <p:ph idx="1"/>
          </p:nvPr>
        </p:nvSpPr>
        <p:spPr>
          <a:xfrm>
            <a:off x="457200" y="1816224"/>
            <a:ext cx="8229600" cy="5069160"/>
          </a:xfrm>
        </p:spPr>
        <p:txBody>
          <a:bodyPr>
            <a:normAutofit fontScale="92500" lnSpcReduction="20000"/>
          </a:bodyPr>
          <a:lstStyle/>
          <a:p>
            <a:r>
              <a:rPr lang="en-US" b="1" dirty="0"/>
              <a:t> </a:t>
            </a:r>
            <a:r>
              <a:rPr lang="en-US" dirty="0" smtClean="0"/>
              <a:t>The </a:t>
            </a:r>
            <a:r>
              <a:rPr lang="en-US" dirty="0"/>
              <a:t>etiology of inflammatory bowel disease (ulcerative colitis and </a:t>
            </a:r>
            <a:r>
              <a:rPr lang="en-US" dirty="0" err="1"/>
              <a:t>Crohn</a:t>
            </a:r>
            <a:r>
              <a:rPr lang="en-US" dirty="0"/>
              <a:t> disease) is unknown</a:t>
            </a:r>
            <a:r>
              <a:rPr lang="en-US" dirty="0" smtClean="0"/>
              <a:t>.</a:t>
            </a:r>
          </a:p>
          <a:p>
            <a:r>
              <a:rPr lang="en-US" dirty="0" smtClean="0"/>
              <a:t> </a:t>
            </a:r>
            <a:r>
              <a:rPr lang="en-US" dirty="0"/>
              <a:t>Familial aggregation suggests a genetic predisposition, but no definite genetic markers have been identified, except for the uniform presence of HLA-B27 in patients with IBD and </a:t>
            </a:r>
            <a:r>
              <a:rPr lang="en-US" dirty="0" err="1"/>
              <a:t>ankylosing</a:t>
            </a:r>
            <a:r>
              <a:rPr lang="en-US" dirty="0"/>
              <a:t> </a:t>
            </a:r>
            <a:r>
              <a:rPr lang="en-US" dirty="0" err="1"/>
              <a:t>spondylitis</a:t>
            </a:r>
            <a:r>
              <a:rPr lang="en-US" dirty="0" smtClean="0"/>
              <a:t>.</a:t>
            </a:r>
          </a:p>
          <a:p>
            <a:r>
              <a:rPr lang="en-US" dirty="0" smtClean="0"/>
              <a:t> </a:t>
            </a:r>
            <a:r>
              <a:rPr lang="en-US" dirty="0"/>
              <a:t>Current opinion favors abnormal host </a:t>
            </a:r>
            <a:r>
              <a:rPr lang="en-US" dirty="0" err="1"/>
              <a:t>immunoreactivity</a:t>
            </a:r>
            <a:r>
              <a:rPr lang="en-US" dirty="0"/>
              <a:t> to luminal or mucosal antigens. </a:t>
            </a:r>
            <a:endParaRPr lang="en-US" dirty="0" smtClean="0"/>
          </a:p>
          <a:p>
            <a:r>
              <a:rPr lang="en-US" dirty="0" smtClean="0"/>
              <a:t>The </a:t>
            </a:r>
            <a:r>
              <a:rPr lang="en-US" dirty="0"/>
              <a:t>beneficial effects of immunosuppressive therapy also point to the role of an aberrant immune response in the pathogenesis of IBD.</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it-IT" b="1" dirty="0"/>
              <a:t>Colon, chronic ulcerative colitis, pseudopolyp</a:t>
            </a:r>
            <a:endParaRPr lang="ar-SA" dirty="0"/>
          </a:p>
        </p:txBody>
      </p:sp>
      <p:sp>
        <p:nvSpPr>
          <p:cNvPr id="3" name="Content Placeholder 2"/>
          <p:cNvSpPr>
            <a:spLocks noGrp="1"/>
          </p:cNvSpPr>
          <p:nvPr>
            <p:ph idx="1"/>
          </p:nvPr>
        </p:nvSpPr>
        <p:spPr>
          <a:xfrm>
            <a:off x="457200" y="1600200"/>
            <a:ext cx="4762872" cy="4525963"/>
          </a:xfrm>
        </p:spPr>
        <p:txBody>
          <a:bodyPr/>
          <a:lstStyle/>
          <a:p>
            <a:r>
              <a:rPr lang="en-US" dirty="0"/>
              <a:t>This image demonstrates a </a:t>
            </a:r>
            <a:r>
              <a:rPr lang="en-US" dirty="0" err="1"/>
              <a:t>pseudopolyp</a:t>
            </a:r>
            <a:r>
              <a:rPr lang="en-US" dirty="0"/>
              <a:t> (bulging mass of inflamed residual mucosa) surrounded by an extensive area of ulceration. Inflammatory infiltrate is seen in the </a:t>
            </a:r>
            <a:r>
              <a:rPr lang="en-US" dirty="0" err="1"/>
              <a:t>submucosa</a:t>
            </a:r>
            <a:r>
              <a:rPr lang="en-US" dirty="0"/>
              <a:t>.</a:t>
            </a:r>
            <a:endParaRPr lang="ar-SA" dirty="0"/>
          </a:p>
        </p:txBody>
      </p:sp>
      <p:pic>
        <p:nvPicPr>
          <p:cNvPr id="21506" name="Picture 2" descr="http://www.studentconsult.com/content/9781437717815/pathology/gas5/gas530.jpg"/>
          <p:cNvPicPr>
            <a:picLocks noChangeAspect="1" noChangeArrowheads="1"/>
          </p:cNvPicPr>
          <p:nvPr/>
        </p:nvPicPr>
        <p:blipFill>
          <a:blip r:embed="rId2" cstate="print"/>
          <a:srcRect/>
          <a:stretch>
            <a:fillRect/>
          </a:stretch>
        </p:blipFill>
        <p:spPr bwMode="auto">
          <a:xfrm>
            <a:off x="4989646" y="2204864"/>
            <a:ext cx="3931637" cy="28083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340768"/>
            <a:ext cx="8229600" cy="4785395"/>
          </a:xfrm>
        </p:spPr>
        <p:txBody>
          <a:bodyPr>
            <a:normAutofit/>
          </a:bodyPr>
          <a:lstStyle/>
          <a:p>
            <a:r>
              <a:rPr lang="en-US" b="1" dirty="0"/>
              <a:t>What is the definition of a polyp? </a:t>
            </a:r>
            <a:br>
              <a:rPr lang="en-US" b="1" dirty="0"/>
            </a:br>
            <a:r>
              <a:rPr lang="en-US" dirty="0"/>
              <a:t>The term polyp is used to describe any nodule or mass that projects above the level of surrounding mucosa; it may be </a:t>
            </a:r>
            <a:r>
              <a:rPr lang="en-US" dirty="0" err="1"/>
              <a:t>hyperplastic</a:t>
            </a:r>
            <a:r>
              <a:rPr lang="en-US" dirty="0"/>
              <a:t> or </a:t>
            </a:r>
            <a:r>
              <a:rPr lang="en-US" dirty="0" err="1"/>
              <a:t>neoplastic</a:t>
            </a:r>
            <a:r>
              <a:rPr lang="en-US" dirty="0" smtClean="0"/>
              <a:t>.</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340768"/>
            <a:ext cx="8229600" cy="4785395"/>
          </a:xfrm>
        </p:spPr>
        <p:txBody>
          <a:bodyPr>
            <a:normAutofit/>
          </a:bodyPr>
          <a:lstStyle/>
          <a:p>
            <a:r>
              <a:rPr lang="en-US" b="1" dirty="0" smtClean="0"/>
              <a:t>Why </a:t>
            </a:r>
            <a:r>
              <a:rPr lang="en-US" b="1" dirty="0"/>
              <a:t>are the lesions in ulcerative colitis called </a:t>
            </a:r>
            <a:r>
              <a:rPr lang="en-US" b="1" dirty="0" err="1"/>
              <a:t>pseudopolyps</a:t>
            </a:r>
            <a:r>
              <a:rPr lang="en-US" b="1" dirty="0"/>
              <a:t>? </a:t>
            </a:r>
            <a:br>
              <a:rPr lang="en-US" b="1" dirty="0"/>
            </a:br>
            <a:r>
              <a:rPr lang="en-US" dirty="0"/>
              <a:t>These lesions are not really the result of mucosal proliferation, but rather are the result of mucosal ulceration. Focal areas that are unaffected by ulceration appear to project above the denuded mucosa surrounding them.</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US" b="1" dirty="0"/>
              <a:t>Colon, chronic ulcerative colitis </a:t>
            </a:r>
            <a:endParaRPr lang="ar-SA" dirty="0"/>
          </a:p>
        </p:txBody>
      </p:sp>
      <p:sp>
        <p:nvSpPr>
          <p:cNvPr id="3" name="Content Placeholder 2"/>
          <p:cNvSpPr>
            <a:spLocks noGrp="1"/>
          </p:cNvSpPr>
          <p:nvPr>
            <p:ph idx="1"/>
          </p:nvPr>
        </p:nvSpPr>
        <p:spPr>
          <a:xfrm>
            <a:off x="457200" y="1600201"/>
            <a:ext cx="8686800" cy="2188840"/>
          </a:xfrm>
        </p:spPr>
        <p:txBody>
          <a:bodyPr>
            <a:normAutofit fontScale="92500" lnSpcReduction="10000"/>
          </a:bodyPr>
          <a:lstStyle/>
          <a:p>
            <a:r>
              <a:rPr lang="en-US" dirty="0"/>
              <a:t>This image shows an ulcer base with fibrin, capillaries, and inflammatory cells. Note the distorted regenerating crypts at the edge of the ulcer. Compare the shape of the regenerating crypts with that of the normal crypts</a:t>
            </a:r>
            <a:endParaRPr lang="ar-SA" dirty="0"/>
          </a:p>
        </p:txBody>
      </p:sp>
      <p:pic>
        <p:nvPicPr>
          <p:cNvPr id="34818" name="Picture 2" descr="http://www.studentconsult.com/content/9781437717815/pathology/gas5/gas540.jpg"/>
          <p:cNvPicPr>
            <a:picLocks noChangeAspect="1" noChangeArrowheads="1"/>
          </p:cNvPicPr>
          <p:nvPr/>
        </p:nvPicPr>
        <p:blipFill>
          <a:blip r:embed="rId2" cstate="print"/>
          <a:srcRect/>
          <a:stretch>
            <a:fillRect/>
          </a:stretch>
        </p:blipFill>
        <p:spPr bwMode="auto">
          <a:xfrm>
            <a:off x="1763688" y="3784054"/>
            <a:ext cx="6120680" cy="2381250"/>
          </a:xfrm>
          <a:prstGeom prst="rect">
            <a:avLst/>
          </a:prstGeom>
          <a:noFill/>
          <a:ln w="1270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How is the extent of these lesions different from that seen in </a:t>
            </a:r>
            <a:r>
              <a:rPr lang="en-US" b="1" dirty="0" err="1"/>
              <a:t>Crohn</a:t>
            </a:r>
            <a:r>
              <a:rPr lang="en-US" b="1" dirty="0"/>
              <a:t> disease?</a:t>
            </a:r>
            <a:r>
              <a:rPr lang="en-US" dirty="0"/>
              <a:t> </a:t>
            </a:r>
            <a:br>
              <a:rPr lang="en-US" dirty="0"/>
            </a:br>
            <a:r>
              <a:rPr lang="en-US" dirty="0" err="1" smtClean="0"/>
              <a:t>Crohn’s</a:t>
            </a:r>
            <a:r>
              <a:rPr lang="en-US" dirty="0" smtClean="0"/>
              <a:t> </a:t>
            </a:r>
            <a:r>
              <a:rPr lang="en-US" dirty="0"/>
              <a:t>disease causes </a:t>
            </a:r>
            <a:r>
              <a:rPr lang="en-US" dirty="0" err="1"/>
              <a:t>transmural</a:t>
            </a:r>
            <a:r>
              <a:rPr lang="en-US" dirty="0"/>
              <a:t> inflammation that ultimately results in fibrosis and thickening of the bowel wall.</a:t>
            </a:r>
            <a:r>
              <a:rPr lang="en-US" dirty="0" smtClean="0"/>
              <a:t/>
            </a:r>
            <a:br>
              <a:rPr lang="en-US" dirty="0" smtClean="0"/>
            </a:b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 Colon, chronic ulcerative colitis</a:t>
            </a:r>
            <a:endParaRPr lang="ar-SA" dirty="0"/>
          </a:p>
        </p:txBody>
      </p:sp>
      <p:sp>
        <p:nvSpPr>
          <p:cNvPr id="3" name="Content Placeholder 2"/>
          <p:cNvSpPr>
            <a:spLocks noGrp="1"/>
          </p:cNvSpPr>
          <p:nvPr>
            <p:ph idx="1"/>
          </p:nvPr>
        </p:nvSpPr>
        <p:spPr>
          <a:xfrm>
            <a:off x="457200" y="1412776"/>
            <a:ext cx="8291264" cy="2548880"/>
          </a:xfrm>
        </p:spPr>
        <p:txBody>
          <a:bodyPr>
            <a:normAutofit fontScale="85000" lnSpcReduction="20000"/>
          </a:bodyPr>
          <a:lstStyle/>
          <a:p>
            <a:r>
              <a:rPr lang="en-US" dirty="0"/>
              <a:t>The lamina </a:t>
            </a:r>
            <a:r>
              <a:rPr lang="en-US" dirty="0" err="1"/>
              <a:t>propria</a:t>
            </a:r>
            <a:r>
              <a:rPr lang="en-US" dirty="0"/>
              <a:t> shows an increase in acute and chronic inflammatory cells. A mucosal crypt is distended by a </a:t>
            </a:r>
            <a:r>
              <a:rPr lang="en-US" dirty="0">
                <a:solidFill>
                  <a:srgbClr val="FF0000"/>
                </a:solidFill>
              </a:rPr>
              <a:t>collection of </a:t>
            </a:r>
            <a:r>
              <a:rPr lang="en-US" dirty="0" err="1">
                <a:solidFill>
                  <a:srgbClr val="FF0000"/>
                </a:solidFill>
              </a:rPr>
              <a:t>neutrophils</a:t>
            </a:r>
            <a:r>
              <a:rPr lang="en-US" dirty="0"/>
              <a:t>, known as a </a:t>
            </a:r>
            <a:r>
              <a:rPr lang="en-US" dirty="0">
                <a:solidFill>
                  <a:srgbClr val="FF0000"/>
                </a:solidFill>
              </a:rPr>
              <a:t>crypt abscess</a:t>
            </a:r>
            <a:r>
              <a:rPr lang="en-US" dirty="0"/>
              <a:t>. Because ulcerative colitis is a diffuse mucosal disease process, crypt abscesses are common. Crypt abscesses are also seen in </a:t>
            </a:r>
            <a:r>
              <a:rPr lang="en-US" dirty="0" err="1"/>
              <a:t>Crohn</a:t>
            </a:r>
            <a:r>
              <a:rPr lang="en-US" dirty="0"/>
              <a:t> disease, but are not as common.</a:t>
            </a:r>
            <a:endParaRPr lang="ar-SA" dirty="0"/>
          </a:p>
        </p:txBody>
      </p:sp>
      <p:pic>
        <p:nvPicPr>
          <p:cNvPr id="32770" name="Picture 2" descr="http://www.studentconsult.com/content/9781437717815/pathology/gas5/gas550.jpg"/>
          <p:cNvPicPr>
            <a:picLocks noChangeAspect="1" noChangeArrowheads="1"/>
          </p:cNvPicPr>
          <p:nvPr/>
        </p:nvPicPr>
        <p:blipFill>
          <a:blip r:embed="rId2" cstate="print"/>
          <a:srcRect/>
          <a:stretch>
            <a:fillRect/>
          </a:stretch>
        </p:blipFill>
        <p:spPr bwMode="auto">
          <a:xfrm>
            <a:off x="2483769" y="3789040"/>
            <a:ext cx="6192688" cy="3068960"/>
          </a:xfrm>
          <a:prstGeom prst="rect">
            <a:avLst/>
          </a:prstGeom>
          <a:noFill/>
          <a:ln w="3175">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What </a:t>
            </a:r>
            <a:r>
              <a:rPr lang="en-US" b="1" dirty="0" err="1"/>
              <a:t>histologic</a:t>
            </a:r>
            <a:r>
              <a:rPr lang="en-US" b="1" dirty="0"/>
              <a:t> feature is seen in </a:t>
            </a:r>
            <a:r>
              <a:rPr lang="en-US" b="1" dirty="0" err="1" smtClean="0"/>
              <a:t>Crohn’s</a:t>
            </a:r>
            <a:r>
              <a:rPr lang="en-US" b="1" dirty="0" smtClean="0"/>
              <a:t> </a:t>
            </a:r>
            <a:r>
              <a:rPr lang="en-US" b="1" dirty="0"/>
              <a:t>disease that is not seen in ulcerative colitis? </a:t>
            </a:r>
            <a:br>
              <a:rPr lang="en-US" b="1" dirty="0"/>
            </a:br>
            <a:r>
              <a:rPr lang="en-US" dirty="0" err="1"/>
              <a:t>Granulomas</a:t>
            </a:r>
            <a:r>
              <a:rPr lang="en-US" dirty="0"/>
              <a:t> and </a:t>
            </a:r>
            <a:r>
              <a:rPr lang="en-US" dirty="0" err="1"/>
              <a:t>transmural</a:t>
            </a:r>
            <a:r>
              <a:rPr lang="en-US" dirty="0"/>
              <a:t> inflammation in the </a:t>
            </a:r>
            <a:r>
              <a:rPr lang="en-US" dirty="0" err="1"/>
              <a:t>resected</a:t>
            </a:r>
            <a:r>
              <a:rPr lang="en-US" dirty="0"/>
              <a:t> specimen.</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688632"/>
          </a:xfrm>
        </p:spPr>
        <p:txBody>
          <a:bodyPr>
            <a:normAutofit fontScale="92500" lnSpcReduction="20000"/>
          </a:bodyPr>
          <a:lstStyle/>
          <a:p>
            <a:r>
              <a:rPr lang="en-US" b="1" dirty="0"/>
              <a:t>What are the complications of ulcerative colitis? </a:t>
            </a:r>
            <a:endParaRPr lang="en-US" b="1" dirty="0" smtClean="0"/>
          </a:p>
          <a:p>
            <a:r>
              <a:rPr lang="en-US" dirty="0" smtClean="0"/>
              <a:t>The </a:t>
            </a:r>
            <a:r>
              <a:rPr lang="en-US" dirty="0"/>
              <a:t>most serious complication is the development of carcinoma. </a:t>
            </a:r>
            <a:endParaRPr lang="en-US" dirty="0" smtClean="0"/>
          </a:p>
          <a:p>
            <a:pPr>
              <a:buNone/>
            </a:pPr>
            <a:r>
              <a:rPr lang="en-US" dirty="0" smtClean="0"/>
              <a:t>       The </a:t>
            </a:r>
            <a:r>
              <a:rPr lang="en-US" dirty="0"/>
              <a:t>cancers are preceded by dysplasia, which tends to arise in multiple sites. The risk of cancer is highest in patients with </a:t>
            </a:r>
            <a:r>
              <a:rPr lang="en-US" dirty="0" err="1"/>
              <a:t>pancolitis</a:t>
            </a:r>
            <a:r>
              <a:rPr lang="en-US" dirty="0"/>
              <a:t> of ten or more years duration, in whom it is 20 to 30 fold higher than in a control population</a:t>
            </a:r>
            <a:r>
              <a:rPr lang="en-US" dirty="0" smtClean="0"/>
              <a:t>.</a:t>
            </a:r>
          </a:p>
          <a:p>
            <a:pPr>
              <a:buNone/>
            </a:pPr>
            <a:r>
              <a:rPr lang="en-US" dirty="0" smtClean="0"/>
              <a:t> </a:t>
            </a:r>
          </a:p>
          <a:p>
            <a:r>
              <a:rPr lang="en-US" dirty="0" smtClean="0"/>
              <a:t>Other </a:t>
            </a:r>
            <a:r>
              <a:rPr lang="en-US" dirty="0"/>
              <a:t>life-threatening complications </a:t>
            </a:r>
            <a:r>
              <a:rPr lang="en-US" dirty="0" smtClean="0"/>
              <a:t>include:</a:t>
            </a:r>
          </a:p>
          <a:p>
            <a:pPr marL="971550" lvl="1" indent="-514350">
              <a:buFont typeface="+mj-lt"/>
              <a:buAutoNum type="arabicPeriod"/>
            </a:pPr>
            <a:r>
              <a:rPr lang="en-US" dirty="0" smtClean="0"/>
              <a:t> </a:t>
            </a:r>
            <a:r>
              <a:rPr lang="en-US" dirty="0"/>
              <a:t>severe diarrhea and electrolyte </a:t>
            </a:r>
            <a:r>
              <a:rPr lang="en-US" dirty="0" smtClean="0"/>
              <a:t>disturbances</a:t>
            </a:r>
          </a:p>
          <a:p>
            <a:pPr marL="971550" lvl="1" indent="-514350">
              <a:buFont typeface="+mj-lt"/>
              <a:buAutoNum type="arabicPeriod"/>
            </a:pPr>
            <a:r>
              <a:rPr lang="en-US" dirty="0" smtClean="0"/>
              <a:t> </a:t>
            </a:r>
            <a:r>
              <a:rPr lang="en-US" dirty="0"/>
              <a:t>severe colonic dilation (toxic </a:t>
            </a:r>
            <a:r>
              <a:rPr lang="en-US" dirty="0" err="1"/>
              <a:t>megacolon</a:t>
            </a:r>
            <a:r>
              <a:rPr lang="en-US" dirty="0"/>
              <a:t>) with potential for perforation and </a:t>
            </a:r>
            <a:r>
              <a:rPr lang="en-US" dirty="0" smtClean="0"/>
              <a:t>peritonitis</a:t>
            </a:r>
            <a:endParaRPr lang="en-US" dirty="0"/>
          </a:p>
          <a:p>
            <a:pPr marL="971550" lvl="1" indent="-514350">
              <a:buFont typeface="+mj-lt"/>
              <a:buAutoNum type="arabicPeriod"/>
            </a:pPr>
            <a:r>
              <a:rPr lang="en-US" dirty="0" smtClean="0"/>
              <a:t> </a:t>
            </a:r>
            <a:r>
              <a:rPr lang="en-US" dirty="0"/>
              <a:t>massive hemorrhage</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ar-SA" dirty="0"/>
          </a:p>
        </p:txBody>
      </p:sp>
      <p:sp>
        <p:nvSpPr>
          <p:cNvPr id="3" name="Content Placeholder 2"/>
          <p:cNvSpPr>
            <a:spLocks noGrp="1"/>
          </p:cNvSpPr>
          <p:nvPr>
            <p:ph idx="1"/>
          </p:nvPr>
        </p:nvSpPr>
        <p:spPr/>
        <p:txBody>
          <a:bodyPr>
            <a:normAutofit fontScale="70000" lnSpcReduction="20000"/>
          </a:bodyPr>
          <a:lstStyle/>
          <a:p>
            <a:pPr>
              <a:spcBef>
                <a:spcPct val="0"/>
              </a:spcBef>
              <a:spcAft>
                <a:spcPct val="0"/>
              </a:spcAft>
              <a:buNone/>
            </a:pPr>
            <a:r>
              <a:rPr lang="en-GB" b="1" dirty="0" smtClean="0"/>
              <a:t>Presentation</a:t>
            </a:r>
          </a:p>
          <a:p>
            <a:pPr>
              <a:spcBef>
                <a:spcPct val="0"/>
              </a:spcBef>
              <a:spcAft>
                <a:spcPct val="0"/>
              </a:spcAft>
              <a:buNone/>
            </a:pPr>
            <a:r>
              <a:rPr lang="en-GB" dirty="0" smtClean="0"/>
              <a:t>Ben has recurrent abdominal pain, weight loss and diarrhoea. He has been finding it difficult to manage at school because he finds his diarrhoea embarrassing. This has led to him missing school</a:t>
            </a:r>
          </a:p>
          <a:p>
            <a:pPr>
              <a:spcBef>
                <a:spcPct val="0"/>
              </a:spcBef>
              <a:spcAft>
                <a:spcPct val="0"/>
              </a:spcAft>
              <a:buNone/>
            </a:pPr>
            <a:endParaRPr lang="en-GB" dirty="0" smtClean="0"/>
          </a:p>
          <a:p>
            <a:pPr>
              <a:spcBef>
                <a:spcPct val="0"/>
              </a:spcBef>
              <a:spcAft>
                <a:spcPct val="0"/>
              </a:spcAft>
              <a:buNone/>
            </a:pPr>
            <a:r>
              <a:rPr lang="en-GB" b="1" dirty="0" smtClean="0"/>
              <a:t>Medical history</a:t>
            </a:r>
          </a:p>
          <a:p>
            <a:pPr>
              <a:spcBef>
                <a:spcPct val="0"/>
              </a:spcBef>
              <a:spcAft>
                <a:spcPct val="0"/>
              </a:spcAft>
              <a:buNone/>
            </a:pPr>
            <a:r>
              <a:rPr lang="en-GB" dirty="0" smtClean="0"/>
              <a:t>Ben is an 8-year-old boy who presented in primary care. There are concerns about his growth, his appetite is reduced and he is losing weight. He has been referred to secondary care for investigation</a:t>
            </a:r>
          </a:p>
          <a:p>
            <a:pPr>
              <a:spcBef>
                <a:spcPct val="0"/>
              </a:spcBef>
              <a:spcAft>
                <a:spcPct val="0"/>
              </a:spcAft>
              <a:buNone/>
            </a:pPr>
            <a:endParaRPr lang="en-GB" dirty="0" smtClean="0"/>
          </a:p>
          <a:p>
            <a:pPr>
              <a:spcBef>
                <a:spcPct val="0"/>
              </a:spcBef>
              <a:spcAft>
                <a:spcPct val="0"/>
              </a:spcAft>
              <a:buNone/>
            </a:pPr>
            <a:r>
              <a:rPr lang="en-GB" b="1" dirty="0" smtClean="0"/>
              <a:t>On examination</a:t>
            </a:r>
          </a:p>
          <a:p>
            <a:pPr>
              <a:spcBef>
                <a:spcPct val="0"/>
              </a:spcBef>
              <a:spcAft>
                <a:spcPct val="0"/>
              </a:spcAft>
              <a:buNone/>
            </a:pPr>
            <a:r>
              <a:rPr lang="en-GB" dirty="0" smtClean="0"/>
              <a:t>Ben is small for his age (height on the 9th </a:t>
            </a:r>
            <a:r>
              <a:rPr lang="en-GB" dirty="0" err="1" smtClean="0"/>
              <a:t>centile</a:t>
            </a:r>
            <a:r>
              <a:rPr lang="en-GB" dirty="0" smtClean="0"/>
              <a:t>) and quite thin (weight below the 2nd </a:t>
            </a:r>
            <a:r>
              <a:rPr lang="en-GB" dirty="0" err="1" smtClean="0"/>
              <a:t>centile</a:t>
            </a:r>
            <a:r>
              <a:rPr lang="en-GB" dirty="0" smtClean="0"/>
              <a:t>). He appears tired, is pale and is tender in the right iliac </a:t>
            </a:r>
            <a:r>
              <a:rPr lang="en-GB" dirty="0" err="1" smtClean="0"/>
              <a:t>fossa</a:t>
            </a:r>
            <a:endParaRPr lang="en-GB" dirty="0" smtClean="0"/>
          </a:p>
          <a:p>
            <a:pPr>
              <a:buNone/>
            </a:pP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Learning Objectives</a:t>
            </a:r>
            <a:endParaRPr lang="ar-SA"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Know </a:t>
            </a:r>
            <a:r>
              <a:rPr lang="en-US" dirty="0"/>
              <a:t>the two forms of idiopathic inflammatory bowel disease (IBD</a:t>
            </a:r>
            <a:r>
              <a:rPr lang="en-US" dirty="0" smtClean="0"/>
              <a:t>).</a:t>
            </a:r>
          </a:p>
          <a:p>
            <a:pPr marL="514350" indent="-514350">
              <a:buAutoNum type="arabicPeriod"/>
            </a:pPr>
            <a:r>
              <a:rPr lang="en-US" dirty="0" smtClean="0"/>
              <a:t>Compare </a:t>
            </a:r>
            <a:r>
              <a:rPr lang="en-US" dirty="0"/>
              <a:t>and contrast </a:t>
            </a:r>
            <a:r>
              <a:rPr lang="en-US" dirty="0" err="1" smtClean="0"/>
              <a:t>Crohn’s</a:t>
            </a:r>
            <a:r>
              <a:rPr lang="en-US" dirty="0" smtClean="0"/>
              <a:t> </a:t>
            </a:r>
            <a:r>
              <a:rPr lang="en-US" dirty="0"/>
              <a:t>disease and ulcerative colitis with respect to:</a:t>
            </a:r>
          </a:p>
          <a:p>
            <a:pPr lvl="1">
              <a:buNone/>
            </a:pPr>
            <a:r>
              <a:rPr lang="en-US" dirty="0" smtClean="0"/>
              <a:t>a. clinical features and </a:t>
            </a:r>
            <a:r>
              <a:rPr lang="en-US" dirty="0" err="1" smtClean="0"/>
              <a:t>extraintestinal</a:t>
            </a:r>
            <a:r>
              <a:rPr lang="en-US" dirty="0" smtClean="0"/>
              <a:t> manifestations</a:t>
            </a:r>
          </a:p>
          <a:p>
            <a:pPr lvl="1">
              <a:buNone/>
            </a:pPr>
            <a:r>
              <a:rPr lang="en-US" dirty="0" smtClean="0"/>
              <a:t>b. pathogenesis</a:t>
            </a:r>
          </a:p>
          <a:p>
            <a:pPr lvl="1">
              <a:buNone/>
            </a:pPr>
            <a:r>
              <a:rPr lang="en-US" dirty="0" smtClean="0"/>
              <a:t>c. pathology (gross and microscopic features)</a:t>
            </a:r>
          </a:p>
          <a:p>
            <a:pPr lvl="1">
              <a:buNone/>
            </a:pPr>
            <a:r>
              <a:rPr lang="en-US" dirty="0" smtClean="0"/>
              <a:t>d. complications (especially </a:t>
            </a:r>
            <a:r>
              <a:rPr lang="en-US" dirty="0" err="1" smtClean="0"/>
              <a:t>adenocarcinoma</a:t>
            </a:r>
            <a:r>
              <a:rPr lang="en-US" dirty="0" smtClean="0"/>
              <a:t> preceded by dysplasia</a:t>
            </a:r>
            <a:r>
              <a:rPr lang="en-US" dirty="0" smtClean="0"/>
              <a:t>)</a:t>
            </a:r>
            <a:endParaRPr lang="en-US" dirty="0"/>
          </a:p>
          <a:p>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GB" b="1" dirty="0" smtClean="0"/>
              <a:t>Next steps for management</a:t>
            </a:r>
          </a:p>
          <a:p>
            <a:r>
              <a:rPr lang="en-GB" dirty="0" smtClean="0"/>
              <a:t>Ben’s blood tests show that he is anaemic with a high platelet count, low albumin level and raised inflammatory </a:t>
            </a:r>
            <a:r>
              <a:rPr lang="en-GB" dirty="0" smtClean="0"/>
              <a:t>markers (</a:t>
            </a:r>
            <a:r>
              <a:rPr lang="en-GB" dirty="0" smtClean="0">
                <a:latin typeface="Arial" pitchFamily="34" charset="0"/>
              </a:rPr>
              <a:t>ESR and C-reactive </a:t>
            </a:r>
            <a:r>
              <a:rPr lang="en-GB" dirty="0" smtClean="0">
                <a:latin typeface="Arial" pitchFamily="34" charset="0"/>
              </a:rPr>
              <a:t>protein)</a:t>
            </a:r>
            <a:endParaRPr lang="en-GB" dirty="0" smtClean="0"/>
          </a:p>
          <a:p>
            <a:r>
              <a:rPr lang="en-GB" dirty="0" smtClean="0"/>
              <a:t>Ben is referred for endoscopy, which shows patchy inflammation in the terminal ileum – a typical appearance of </a:t>
            </a:r>
            <a:r>
              <a:rPr lang="en-GB" dirty="0" err="1" smtClean="0"/>
              <a:t>Crohn</a:t>
            </a:r>
            <a:r>
              <a:rPr lang="ja-JP" altLang="en-GB" smtClean="0"/>
              <a:t>’</a:t>
            </a:r>
            <a:r>
              <a:rPr lang="en-GB" altLang="ja-JP" dirty="0" smtClean="0"/>
              <a:t>s disease</a:t>
            </a:r>
          </a:p>
          <a:p>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pPr algn="l"/>
            <a:r>
              <a:rPr lang="en-US" sz="3600" b="1" dirty="0"/>
              <a:t>Small and large intestines, </a:t>
            </a:r>
            <a:r>
              <a:rPr lang="en-US" sz="3600" b="1" dirty="0" err="1" smtClean="0"/>
              <a:t>Crohn’s</a:t>
            </a:r>
            <a:r>
              <a:rPr lang="en-US" sz="3600" b="1" dirty="0" smtClean="0"/>
              <a:t> </a:t>
            </a:r>
            <a:r>
              <a:rPr lang="en-US" sz="3600" b="1" dirty="0"/>
              <a:t>disease, regional enteritis - Gross, mucosal surface</a:t>
            </a:r>
            <a:endParaRPr lang="ar-SA" sz="3600" dirty="0"/>
          </a:p>
        </p:txBody>
      </p:sp>
      <p:pic>
        <p:nvPicPr>
          <p:cNvPr id="29698" name="Picture 2" descr="http://www.studentconsult.com/content/9781437717815/pathology/gas5/gas560.jpg"/>
          <p:cNvPicPr>
            <a:picLocks noChangeAspect="1" noChangeArrowheads="1"/>
          </p:cNvPicPr>
          <p:nvPr/>
        </p:nvPicPr>
        <p:blipFill>
          <a:blip r:embed="rId2" cstate="print"/>
          <a:srcRect/>
          <a:stretch>
            <a:fillRect/>
          </a:stretch>
        </p:blipFill>
        <p:spPr bwMode="auto">
          <a:xfrm>
            <a:off x="827584" y="1468247"/>
            <a:ext cx="7668344" cy="538975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t>Small and large intestines, </a:t>
            </a:r>
            <a:r>
              <a:rPr lang="en-US" sz="3600" b="1" dirty="0" err="1"/>
              <a:t>Crohn</a:t>
            </a:r>
            <a:r>
              <a:rPr lang="en-US" sz="3600" b="1" dirty="0"/>
              <a:t> disease, regional enteritis - Gross, mucosal surface</a:t>
            </a:r>
            <a:endParaRPr lang="ar-SA" sz="3600" dirty="0"/>
          </a:p>
        </p:txBody>
      </p:sp>
      <p:sp>
        <p:nvSpPr>
          <p:cNvPr id="3" name="Content Placeholder 2"/>
          <p:cNvSpPr>
            <a:spLocks noGrp="1"/>
          </p:cNvSpPr>
          <p:nvPr>
            <p:ph idx="1"/>
          </p:nvPr>
        </p:nvSpPr>
        <p:spPr>
          <a:xfrm>
            <a:off x="457200" y="1600200"/>
            <a:ext cx="8435280" cy="5257800"/>
          </a:xfrm>
        </p:spPr>
        <p:txBody>
          <a:bodyPr>
            <a:normAutofit fontScale="85000" lnSpcReduction="10000"/>
          </a:bodyPr>
          <a:lstStyle/>
          <a:p>
            <a:r>
              <a:rPr lang="en-US" dirty="0"/>
              <a:t>The specimen is a section of normal ileum, thickened ileum, and right colon. The intestinal wall is thick, the result of edema, inflammation, fibrosis, and hypertrophy of the </a:t>
            </a:r>
            <a:r>
              <a:rPr lang="en-US" dirty="0" err="1"/>
              <a:t>muscularis</a:t>
            </a:r>
            <a:r>
              <a:rPr lang="en-US" dirty="0"/>
              <a:t> </a:t>
            </a:r>
            <a:r>
              <a:rPr lang="en-US" dirty="0" smtClean="0"/>
              <a:t> </a:t>
            </a:r>
            <a:r>
              <a:rPr lang="en-US" dirty="0" err="1" smtClean="0"/>
              <a:t>propria</a:t>
            </a:r>
            <a:r>
              <a:rPr lang="en-US" dirty="0"/>
              <a:t>. Linear ulcers are typically present in the diseased segment of bowel</a:t>
            </a:r>
            <a:r>
              <a:rPr lang="en-US" dirty="0" smtClean="0"/>
              <a:t>.</a:t>
            </a:r>
          </a:p>
          <a:p>
            <a:r>
              <a:rPr lang="en-US" dirty="0" smtClean="0"/>
              <a:t> </a:t>
            </a:r>
            <a:r>
              <a:rPr lang="en-US" dirty="0"/>
              <a:t>Unlike ulcerative colitis, the diseased areas are sharply demarcated from adjacent uninvolved bowel</a:t>
            </a:r>
            <a:r>
              <a:rPr lang="en-US" dirty="0" smtClean="0"/>
              <a:t>.</a:t>
            </a:r>
          </a:p>
          <a:p>
            <a:r>
              <a:rPr lang="en-US" dirty="0" smtClean="0"/>
              <a:t> </a:t>
            </a:r>
            <a:r>
              <a:rPr lang="en-US" dirty="0"/>
              <a:t>Note the area of normal colonic mucosa on the left and area of normal small bowel on the right. </a:t>
            </a:r>
            <a:endParaRPr lang="en-US" dirty="0" smtClean="0"/>
          </a:p>
          <a:p>
            <a:r>
              <a:rPr lang="en-US" dirty="0" smtClean="0"/>
              <a:t>In </a:t>
            </a:r>
            <a:r>
              <a:rPr lang="en-US" dirty="0"/>
              <a:t>diseased bowel segments, the </a:t>
            </a:r>
            <a:r>
              <a:rPr lang="en-US" dirty="0" err="1"/>
              <a:t>serosa</a:t>
            </a:r>
            <a:r>
              <a:rPr lang="en-US" dirty="0"/>
              <a:t> is thickened and fibrotic, and often the mesenteric fat wraps around the bowel surface (creeping fat).</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CA" b="1" dirty="0"/>
              <a:t>Are any other organs affected in </a:t>
            </a:r>
            <a:r>
              <a:rPr lang="en-CA" b="1" dirty="0" err="1" smtClean="0"/>
              <a:t>Crohn’s</a:t>
            </a:r>
            <a:r>
              <a:rPr lang="en-CA" b="1" dirty="0" smtClean="0"/>
              <a:t> </a:t>
            </a:r>
            <a:r>
              <a:rPr lang="en-CA" b="1" dirty="0"/>
              <a:t>disease? In ulcerative colitis? </a:t>
            </a:r>
            <a:br>
              <a:rPr lang="en-CA" b="1" dirty="0"/>
            </a:br>
            <a:r>
              <a:rPr lang="en-CA" dirty="0"/>
              <a:t>Both </a:t>
            </a:r>
            <a:r>
              <a:rPr lang="en-CA" dirty="0" err="1"/>
              <a:t>Crohn</a:t>
            </a:r>
            <a:r>
              <a:rPr lang="en-CA" dirty="0"/>
              <a:t> disease and ulcerative colitis are systemic diseases, associated with varied </a:t>
            </a:r>
            <a:r>
              <a:rPr lang="en-CA" dirty="0" err="1"/>
              <a:t>extraintestinal</a:t>
            </a:r>
            <a:r>
              <a:rPr lang="en-CA" dirty="0"/>
              <a:t> manifestations of immunologic origin. These include </a:t>
            </a:r>
            <a:r>
              <a:rPr lang="en-CA" dirty="0" err="1"/>
              <a:t>polyarthritis</a:t>
            </a:r>
            <a:r>
              <a:rPr lang="en-CA" dirty="0"/>
              <a:t>, </a:t>
            </a:r>
            <a:r>
              <a:rPr lang="en-CA" dirty="0" err="1"/>
              <a:t>sacroiliitis</a:t>
            </a:r>
            <a:r>
              <a:rPr lang="en-CA" dirty="0"/>
              <a:t>, </a:t>
            </a:r>
            <a:r>
              <a:rPr lang="en-CA" dirty="0" err="1"/>
              <a:t>ankylosing</a:t>
            </a:r>
            <a:r>
              <a:rPr lang="en-CA" dirty="0"/>
              <a:t> </a:t>
            </a:r>
            <a:r>
              <a:rPr lang="en-CA" dirty="0" err="1"/>
              <a:t>spondylitis</a:t>
            </a:r>
            <a:r>
              <a:rPr lang="en-CA" dirty="0"/>
              <a:t>, </a:t>
            </a:r>
            <a:r>
              <a:rPr lang="en-CA" dirty="0" err="1"/>
              <a:t>uveitis</a:t>
            </a:r>
            <a:r>
              <a:rPr lang="en-CA" dirty="0"/>
              <a:t>, </a:t>
            </a:r>
            <a:r>
              <a:rPr lang="en-CA" dirty="0" err="1"/>
              <a:t>sclerosing</a:t>
            </a:r>
            <a:r>
              <a:rPr lang="en-CA" dirty="0"/>
              <a:t> </a:t>
            </a:r>
            <a:r>
              <a:rPr lang="en-CA" dirty="0" err="1"/>
              <a:t>cholangitis</a:t>
            </a:r>
            <a:r>
              <a:rPr lang="en-CA" dirty="0"/>
              <a:t>, </a:t>
            </a:r>
            <a:r>
              <a:rPr lang="en-CA" dirty="0" err="1"/>
              <a:t>erythema</a:t>
            </a:r>
            <a:r>
              <a:rPr lang="en-CA" dirty="0"/>
              <a:t> </a:t>
            </a:r>
            <a:r>
              <a:rPr lang="en-CA" dirty="0" err="1"/>
              <a:t>nodosum</a:t>
            </a:r>
            <a:r>
              <a:rPr lang="en-CA" dirty="0"/>
              <a:t>, and clubbing of the fingertips.</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
            </a:r>
            <a:r>
              <a:rPr lang="en-CA" dirty="0" smtClean="0"/>
              <a:t>lubbing of the fingertips</a:t>
            </a:r>
            <a:endParaRPr lang="ar-SA" dirty="0"/>
          </a:p>
        </p:txBody>
      </p:sp>
      <p:sp>
        <p:nvSpPr>
          <p:cNvPr id="27650" name="AutoShape 2"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2" name="AutoShape 4"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4" name="AutoShape 6" descr="data:image/jpeg;base64,/9j/4AAQSkZJRgABAQAAAQABAAD/2wCEAAkGBhQSERQUEhQVFBUUFxgVFhgXGBUWFxcVFRYVFRgUFRcXGyYeHBwjGRYUHy8gIycpLC4sFx4xNTAqNSYrLCkBCQoKDgwOGg8PGiokHSQsKSwsLCwpLCopLCwpLCwsLCwsKSwsKSwsKSksLCwsLCkpKSwpLCkpLCksLCwsLCwsKf/AABEIAMkA+wMBIgACEQEDEQH/xAAcAAACAgMBAQAAAAAAAAAAAAAABQQGAQIDBwj/xABJEAACAQIDBQQECAwFAwUAAAABAgMAEQQSIQUGEzFBIlFhcRQygZEjQlJTobHR0wcVM2JjcnOSo7LB8CRDVIKTFqLhFzREpML/xAAZAQEAAwEBAAAAAAAAAAAAAAAAAQIDBAX/xAAuEQACAgICAQIEBAcBAAAAAAAAAQIRAyESMUEEE1FhcZEVMoGhIjNCYrHB0RT/2gAMAwEAAhEDEQA/APaJccA2UK7EAMcovYMWA6/mmtfT/wBHJ+6PtrCH4d/2cf8ANPVd3o2ziQ6+hyxjLmWQOjsCwI0zKptbXrVZOlZrix+5LjaXzfRZPT/0cn7o+2j0/wDRyfuj7aoib5bST18PDIBzKl1+s/0rrH+E6VdJcDKD+Ywb+grP34+b+x2/hmd/l4v6Sj/0u3p/6OT90fbWPTv0cn7o+2qNivwsEnLDhXzfpWWMDz/sVwl3hx0ou+LweFU9EZZn+jN9dR70X+XY/Dcsf5rjH6vf2Vv9i/jH/o5f3R9tZ9P/AEcn7o+2vO8BvH6IWImxGOkkAF3+DiFidVzXbr0FaYreXHSsDxOGCfVjUAAeLMC301PuqtnPL0zUqi7Xx2v87PRZNpWBJjlsBc9noPbUqOQEXFecem4mzBp5LZddb9DpqKu+xHJQeQq8JqXRjkxuHYzoooq5mFFFFAFFFFAFFFFAFFFFAFFFFAFFFFAFFFFAFFFFAFFFFAFFFFAQR+Wktz4cdvPNPXiu7W25YyRckk2dW1DMDYkj5V+vOvbEHw7/ALOP+aavJ9+t2WweIadR8BM5a4/y5XJZkYdATcg+JHdWOVOrR2eklHk4y8liwu9Gmqkd4PaHsIrqduRtqyj3E/0qjYba1hTbBbwqDrpWCmzrl6dLo7Y+BZ5+IseRbAHS1zr0qcNmKR/4qThttxtzt51NXERnUEVNJ+SkrWqFDbMFrDzHhTfA4NQAba0Z16EVoMWEbnoaqlRVttUTHjUI5sNVb+U052F6g8hVcxGKBVv1W+o1YtheoPIV0YjkzKmhrRRRWxgFFFFAK9t7ZMHCRI+LLO5SNMwQEqrOzOxByqqqTex6C1zXODeIcVoplETqsF+1mBkxBkAjU2F7NGRfrfpW+3djNOYnjk4UsD50fKHHaVkZHQkZlZWPUG4BB0pdid1JHfiGf4S2HJJiGUy4aR3V8ocdkiRlK37iGBBuB3O+mHGIMRYAZVIftFc7TTQFGOWy2khK3YgEmwowG+mHkVy7cNozJmVs18sUzQllJUB+0F0W9i4HMi69Nw2GdfSCUmUrMOGAzKcTiMSQjBrJc4hlvZtBpY6jGI3BMi5ZJrhGleECMDI02IXEkvdiJAGVVt2RlvfU3ADDae++HhgeUNnKrKQlnDkwi7Ky5cyWJUEsABmXvFSdsbwiBsOmUs+Ik4ajtACyl2ZmVW5KNBbUnoLkJ8RuISjiOSOJpYpYJjHAAjpLbtKnEurgADMWa4tcaCz/ABWzM74d81uA5cC3rZopIbHXT8oT7KAh4ffHDMEvIFMlso7R0eR4oyxAsuZkIGa2unOt4978K2a0t8mUGyub5mZFyWXt3ZHAyXvlPdUCHckKrrxW7fB1yjTg4qXFA8+plK+QvSTA7iSsziQBUVleIyBZLMjzERCNZSpgyTOLdhgWFrWFgLVJvhhQLmZbZDJoGNkBdSzWXs9qN11sbi3PSmmFxKyIHW9m5XDKe7VWAIPgRSLDbphFlC8IcWFYWXgrwrq88jOYs1iGadrqT05kmmexNnGCFIi5kKX7RvyLFgouxIVQQoBJNlGpoCfRRRQBRRRQBRRRQBRRRQESP8u/7OP+aaumMwaSoySKGRwVZTqCDzBrgsoE73IHwcfMgfGmqV6Qvyl94oDx7eX8GeIgLPhbzxcwvOVB3EfHA7xr4daqC4oi4III0INwQe4jpX0ecQvyl94pPtjdrB4o3njidvlXyv8AvqQfZesZYk+jtx+rlHUtniOH2pY86Zx7bv1q64v8EWCYkpNLH4CRGH/epP00vf8AA2g9THEfrRo38rrWTwyOlerx+RBFtjx5V2TbHjTN/wAEsgPZxkRXrmQg/Q5rtF+CdvjYxPGyX+t6r7Uy/wD6cJBG2bqfEW+ivTdh+oPKvO8X+DCSNC0eLifKCbMhTQa2BDNr7K9D2J6g8q3xRcbs4PUzhOuA1ooorY5QooooAooooAooooAooooAorF6zegCisXovQGaK1vWskoUXYgDvJsPpoDpRS5tvQ8g4Y/m9r6RpXWLF5uQsPpqLJpkyitVNbVJAUUUUBGxeBWQdpQfMA/XVXx+JwsTyxsvbhWJ2UKuqzPwwVJ0NmIv3XHeKuNV/a256TvI7OwLmBlI5ocOxYW11DXIIPMeygIbzYEZ7zQfBtlfVdGLFAPPMCNOotzrSbH7PQlWngUjmCVBHK9+61xe/K4vaoB2JDG2GJxIkEcqw4ZEVC3ZlE7RuwezMOGgLdmwXkWa9MMbutExdGxGUzrjEAOUH/G5CcoLXOXh6d+tAZxkuFjzAFHdHjRkULmBllSEGxtoGcXI5edqlYzBYaJkWQxoZDZAwAzG4UAdObKPNgOtJcVu3G0jTelhy0jKrKnEYN6RDilSQiQghOAqZQFsncdakbzQRYmPD4gzmKGURhA6EqGdknSS2dQjWTKS19DYWOpAk8bA9u0sJ4dg1spILNkUWAuSWBWw6i3OuUGLwbcQ5kCJwiJDlyPxlzJktqfK1RNp7qqEjEM15ct4gDGrkek+kmSO7C9gSNDYgnXWxj7I3ZWa8YljE0Ho7sqqZIkdFxMIDMJAWLRlsy5gQ4Jub0BaMPsaGRFePI6MLqy5SCDyII5imuFwwQWrTZuAWGJI1CgILWUZVvzJC3Nrkk8zz51KoDBpQNtSs0gjw7OI3KFs8a3IAJsCb21604pFs/GrEuJZyABiHGpA1IjAFz4mgO/4zxH+kb/lh+2s/jPEf6Rv+WL7a0XaDH12EXctgTbvzHQ+wV1XHD50HzUf0tUWieLNPxniP9I3/LD9tH4zxH+kb/lh+2ku1duzxyraSPK17AR5rFbcyWuQb+FQMbtbF4kiNCIQPWMZN317zqq2HLnfrVHkijVYZMtmA2wXMgkTgtEwUhmQ80VwQVNuTfRXRtuwAkGaK45jOun01Ro93+JJNn7VuGpLEsdYw3XzplBu5GvO3uFVeT5FlijW2PpN7MKP89D+qcx9gUGlWO35JFsPEzHo0gyIPG3rH6K4nARrytUPGgAAgVSWVmkMULOq7VxzC/FUfqxr/W9aNtLGj/PP7ifZW2C2oANeVdG2yh8RWfNvyacUv6UQW2li+s7+wIP/AM1yONxR/wDkSe/7BU7iq3IVgQ1XlL4lko/AWO+JbnPIf97/ANCK0j2M5ILtmPe12P8A3E06ENqzaot/EnS6Rts/BZba1ZMKLCkUD02wklbYznyDZK3rjGa7CulHKwoooqSArhjsNxIpI8xXOjJmXmuZSMw8Re9d6KApuzdyXSWGV+ADCY+zEhClYsPiIQ4vydjMpPcI1FzYGp+1d1zNO0oKA/4PKSt2X0XESTtY/nCTL7DfSrHRQFFwG4cysGkkQtnw7sRnbM0Czq7gNYJnEosqgBbW150yk3al9DwkIMTPhTCTmzcOTgLktyJFxY8jY99WiigKHgvwdMr3dlZWytdWljMLq0jqMOg0yKzjKCRax55rBxulu3JhS5k4IvFBEBECAeAJBxDcc2zjTW1rXNWSigCiiigCvM9+kb0d2Hqpj2L+AMWVSf8Acw94r0ykezsGkq4qORQyPPIrKdQQVSokrVF8cuElI892dtI5MnEYL0U6geV+XsppClxpKbnytSzebcebCkyQBpoeemskY7mA1YD5Q17x1qu4XbzDkQRXFK46Z66UciuJ6DBsyO4JkLnxNTDOI+4D6fA1QI957dD7DXLEb0knRT4DqfAAak+AomUeF+WX2HGDjT68zGf4SCu0uMtzOlUTE7QmQkmKZSVS9437Jymwaw0OXKbHoRWmB2tipewkMr+Ub6e0gCrO76M441V2h3tra5jJYG4HPwpfFttntkIIOtr1Jl3Zx7C/ot7j4zxg+0ZqpuO3fxmBnEzQSxw5lVuTJ2zlFmBtq1vfVHCTNoyx9Wi4pmdgPVBuWsegtTCKEEi3IcqgK2VQvxm1bwB6U0wQ5VTyUkxjDCAK65awtaSYkCpM+ze1YzAVrGrPyHtNSItnjmxvREN0aRLc6U3wUVq4owGgqRA5JraGjGbsYxmu4NR4jXda6UcrNqKKKsQQXVmlZRIyhUQ9kJqWaQG+ZT8kVscG3z0nuh+7rMf5d/2cf801cNvSyLA5hdEkt2Wk9QG/XQ9L9KhuiYrk0jqcI3z0nuh+7o9Eb56T3Q/d1SI9n7VnP/vAo70jCj2XANdTuBiH/LY3EyeAky/Xesvcl4izvfpMUfz5o/opP/SLg0JGhncHu+B+j4OtvRW+ek90X3dU/wD9NcGBeRcQT8syZvb2fspJjIZ8I4XC4rFZfiiYKyHwFz/QVDySjtx/ctH0vp8moZd/3RpfdOX7o9NGDb56T3Q/d0eht89J7ofu6o2w99MaJkixKQ5WPae/DIHMtro3kK7bR3/ldwuFQBDezuCS3iFuLDz1qyyxaswyeknCXG0/mnaLdiYHVGYTSXCki4i5gE/N12wOKzqD4V5/PtLFyBs8zAWIIUKARbwFXbYfqDyFXjNS6MJ43DsZmkODxMkLzj0aZw0zOrIYMpVgvypQeh5gU+IotVjMV/jmT/SYj/6339Jdo7Hw87l5dmSsx5t/h1J8ys4v7at9Yy1DV9kptbRTIt3MKosNlye3gH6TiKnYCGOE3i2bJGe9VwgPv416stqzSkiXOT7Yo2KHMmId43i4joVD5LkLFGpPYZhzB69Kb1gisXqSpk1TvwjY8cOOEEZndZCO5IzmBP8AvC+6p2297VS6QWkk7+aJ+sRzPgKp6wtLIWkJkduZ+oW5ADuFY5MiSpHThxNvk+iNgsKX1F7d/U07hQryU+FNNlbICqc3M6gVKknC6AWrmUTplkV0hKmGlc8so8alRbLVdScxru0hPWioKts6xtauUk1cGnubLUvD4e2pqxWvJmCInnU+FrVHrKtUrRm3YyiepSGlkMlTo2roizGSJFZrUGs3rSzMixn4d/2cf801UXbW+n+NePIrRwkxkEm7MLEt4WNxV5j/AC7/ALOP+aevG94YGh2hiQ2maQuPFZO0D9P0VnlbS0dXpYqUqZ6DBt9Cl4Xtbmrcx5XrUbynvql4OZDzprhoY+ZNYe4zplgSLIN5NNSLUl25tUTBFWxIbNp06VlNnxsQanRbOiHK1WcnLsooQjsWNhTKtjr7KZ7P2SqgEgXt7qlBABpXJMXY2PXlVarsW30SJMKgjfT4rfymmuwfUHkKQ4rFXVrH4rfUafbC9QeQrfGcuVU9jWiiitTEKKKwTQBesFqr+8O85iPChAeW12J9WMHkWtqSei/UKSLs2fEjNiJC19QD2Ut4IunvvWcsiWjWOJtW9Fh2rvXDESiniSfJSxt+u3Jfr8Kr0z4jFH4RiEP+WnZS3cSNW9p9lT8HsKNLfUNBTdVAGnKsnKUjVKMOtiTC7uKOengNKYR4dIxoBXSecDmaTYzbKi+unfWTaRdcpjD0nS46VznmvSbD7YXkvauelThMbXK29tRysvwo2eS1dTAXGhqJFhzK3cv98qeRxZQAtTFWRJ0R8NgAg11vXU1tw9e1zrBWpZm3ZrQDWbVsIqiiDeGp8b1DWwoOIrWLoo1YyWSuoqBgpM58Bqf6UwreOzKWiLH+Xf8AZx/zTUh313OGMUOnZnQWU9GHPI3t5HpT6P8ALv8As4/5pql1LVqhGTi7R4BIXicpIpR10KtoR/ffUiHahFevbw7rQ4xbSrZh6rro6+R6jwOleVbf3AxWFJKrxox8ZBcgfnJzHsuK5JY3E9XF6mOTUuyVBtkHrapkW1fH6apF2HMEewiusayHkrnyVvsqmzZxiy8vtnTVudQztcE8x76qow0zcklY+CSH6hTjZf4P8bibHLwF+XLcEfqoO0fbYVZKUijcIdtDZ9rjKdeYP1V6LsP1B5V57i/wW4mJSyYiOUAFiGVozYa6WLDl316DsP1B5V0Y043Z5/qZQlXEa0VxxGJVFLOwVVFySbADvJNVLGb8tIcuDjz/AKR7hfNV5nzNq0ckuzCMJS6LfPMEUsxCqBckmwAHUk8qp21N73m7GEuEPOYjn+yB/mPsB51Am2XicSR6TLmHyPVQeJUaH23p9gtmpENO0awlNvSN1jjDb2xTgdkcNSxub6kk3YnqSTzNSPxqxawsLC1vKmc5HWk2KeMG4INYvTNU+XY1ikXKDe55+zuqDtTeBYluSBz51XJdvM7ZMLG0rdeGCwv+c3Jfaan/APRaBRNtSXN8mFCQlz8XTtO3gLCrLlLoOMI7kVTbW/bOSItfE6AeQ61rsXY805EkrZwwuOdh5Cr1NBx4+DHAkOHsBkCgO4GoDW0A5aak9TTPAbMCAacvC1UcFZr7yjHSohbJ2GFA0tTV8Ktta7M1qXYvaIWrUkjmcnJnTEShRYVvgwDrSJtpBjbVj3DWnOzw3UWHnr9VQnsvKNLZMJFZEdZFbFxWnZkaqtZBFcxN2h46VpiTaosUc5pdahz4i7Ki6liAB4np/fdWMTiQqlieVMt3dlEfDSDtuOyD8VT3/nHr3aDvpCPJlpPirG2DwuRAt7nmT3nqa71miutaOQXYicxys+RmVkQXUpzVpCdGYH4wrl/1CPmpf4f3lM5Fvzqh4PeeURQNMIm9IhhmUxoRw888ELK6tJqPh1IYEcm0NrEC0/8AUA+al/h/eVj8fj5qX+H95SaDesSPCqYcgPNLC+d0Dx8KNnu6AkqdPVOtvMXzHvhG3DUYaXPOEaFSYhxI5EldZL57LpEbg6jMvsAcHbq/Mye6L7yj8fj5qX+H95SJ98lQHiYds3GxESKjIcyYdyrPckWPqi3UsLaa12w+8wmxECRRMIpGkRncBSWSAy5FTNmUg2BJHMMOl6Acfj8fNS/w/vKx+Px81L/D+8pXtPe6CCaSJ42bhozkoY2uUVHZCM3ZbK4IDW5HkCCeOI3ziQ5WgkEgZkdLxXBR4U7JzWcnjRnKtzY99gQG2J24GRlEUtypA/J8yCPnK77EjIQA9wquQb6xqiCSNnkOZn4Sjsp6RJCjBSbsTkY2Fz2W8AbnGoHKgPOdt4yXaGJ4aaYeNiB3OymxkI6gG4A8Cay+xZ8N217SjmRpYeVP9imFIVLaMmaMgfKSRgb+P2imMuKzjW1u7w8fZXM1e2diyOOktCTD7TMiC/PrRi9srEO0R7Tali4xY1cDlfTyvpWd3NhHGycaYXhQ2Cnk5HT9UaX7zp31nFNukaSUYq30bYeLE403iGSP52QELb9GvNvPl408wG4GHXWYviG5/CHsX8I17PvvVmVbVF2ltNII2kkNgPaSTyVR1J7q6VjjE5XmlLS0QtpY2PBxAIignRI1AUE9SbclHU/bVZwKGabiTtdyOwOSr+ao6fWayoknkaeUWuAqJzCIDcL5k6k99u4Vhns1/YftrCc714N4QUe+yxREahNCOn9/XW7PYXpdFiwov7ef96c6W7Q2yWOVdCbnU2AA5sT0Uaa+znpUcqI4Ns7bV20BoD4aXJJ7gBqarWGxsmJa4BWM+qD6zfnEdB3Dn1pph9lNJcLyNw7to7g841X4kfhfM3Xup9s7YqxannVWmzVSUDTZWyFQXI1qcXtyrMstKtobUWNSWIA/vSp66MtyZNkxljXJsdfrVZmxEsljbIh9UX7TeJPTyprgNmEePnVeTZq8airYywsl3Fd8ZLrXWDD5R41ExyEkKtszGw8+/wBg1q9OjK1ZpszBcea5/JRHXueTQ28l0J8bVa7VG2fgRFGqLyHXqSdSx8SdalV0wjxVHNOXJhRRRVygUnwu6WFiQokQynJzZ2NomDxqGZiQqsLhQbeGtOKwRQFF2tj8FAsrCKZ3hd5VfNP254IyrRrNnJIWMsCvq5Q4scpFTRg8Lg0hkaBuKxGRUErlWjimbJGruciLG09k0UXNhcip2K3JgkMmcylZOL2M9kV51KSyILXDMC3MkDM1gLmmmN2WkrRs97xMzLY21aN4jfv7MjfRQFQx2O2eCxCyB3jfGoVedM14jI7R8N8yZkYlrKA1j6xFqkYUxWxeMWEcTDtIy2klyMwwsbF8hOUMytlLZbkDXWpqfg/w40Bly5SuXMLdrDjCk3y5ieEB10IuLa0xh3ciVJ4wXyYi+cFuV4lhJXqLqov460BVcTtLZxu88UiyyXZ4m4qk8SIZ5FTOEylBqw1JUD1tK5bSEGLxeHXDFlEskjNOquBn4KSEwyZwBJlSMaggXOlwwqwjcaK4biTcRbASlkMgQLkEWqZclumXn2r31qTDurEk4mDSXDtIEzDhiSROG7gWvdhqRe1yTYXNAbxbr4dWVlQoyFiCkkqeu/FZSFYZkzktkN1BJsBc02tWaKArG2NiSLI0sK8RZLGWK+Vs4FuLETpmIABU6Gw1vSLE4uVuxFFiCzaG8Trl77ltL+21eiVi1ZvGmbRytIouydw3chsWQE5iJTe/hI3d4D31d4YVVQqgKqiwAFgAOgFbmq9t7fWDDEprLL83HYkX5ZjyUefuqySiiHKeVjfaW0UgjaSRsqrzPnoAAOZJ6VUYY5MZLxpRlUfko+iL3t3uep9gqJhjNjJFmxNlRTeKIeqp7zfVmt8Y+y1WDkLAWA/u/lWE58teDaMOH1OgQWsOQpRtSDLqOtMMRj1iS7H+xUXCbFfFHiTlki5hOTOPzuqp4cz4VTjy6JT47fQtwOFkxBIS2VfWc+ovhfqfAe21Ro4l4hK9tL8zpxMumYdy8wo6DXmb06xe0BOOBhxkw69ksvZz25ogHJO89fKoxwuTQDl9VRJKOkaRk3t/Ya4PEoFsmgPPw8D1rrNLYan+/PupA2ICnQ1zfGtKRGgJZjYKO/r5AcyeQpy8EOG7Jc2NeV+HCMznXuAF7ZmPQU1h3WgSNmxIWY2JZ5ACqgC5CKfVUD2nqan7D2KuHQ9XbV27yOQH5o6f+arO+O2DLL6LEeypBmI6towj8hoT7B31soqCtmPJzlxj0Jtm4JeLliBVGcyBLkiNfiIAeWmpHeau8EQAqBsLZ4jT+/fUvGYoILmsq8muSVvijltDHhBz/vlUrYmymDcWb1yLKvzYPO/5x693Idah7BwXGfjP6in4MHqw5v5A3A8bnuqzitoR8s58kq/hQWrNFFbGIUUUUAUUUUAUUUUAUUUUAUUUUAUUUUAVg1msGgKLvVvPK8zYXCXBWwlkGhBIvw1Y8tOZ591KcDsNsN8IyBu/rr117/Onu72xCVznRmeRnJ6OZXzf0qwSKoXIoBHXx+2udpy2zsU1BcV+pXcJtNZLZdB1FaYzawQgAEnkLak3+LbrrUDF5cPJKLacx4X1FZ3fxMcIOMxR9a4w6WuzD40ir48gdBYeIrKKb0atJKywbK3eLMJsVqRqkZ9VO4v3t4chSza23Gxshgw5+BGkjjTP3gH5H1+Va4ibEY312EMB/wApD23X9I/d+aPprosKxDLEoUd/j41o5pKomSg7uXZJhyxgInTS/wDQVjaEqhbnnUYzrGpZjbz6e2t9k7FfFHiS3SH4o1DOPrVfHmfAVmk5aRd1HbFeD2bLiWPCFwDYudEHhfqfAVdNh7AXDr8pz6z2t/tUdF8KYwYdUUKihVUWAAsAO4CuG0tpx4eMySsFUe8nuA6nwrohjUNnNPLKekQt7NtDC4WSQEB7ZYx3yMLKAPDmfAGqNsHBFYwx1dtWJ5sTqST3k611md9oS8WQZIkJESnoOrH849fDTvpvLh+yAvSsckuTOjHHgt9slxbTFgLe3lUGRDiJ0iUkg6t4IPW+weYpe+cuEUF3PILqfM9w8TVu3d2HwFLPrK/rHoo6ID9Z6mmNOX0E2oK/I4iiCqAAAALADoByFb0UV1nCFFFFAFFFFAFFFFAFFFFAFFFFAFFFFAFFFFAFYIrNFAVPbWFaB2e59HlOZ7XJhkNruQNTG1hfuOvWtJto8OLiZ1dbespDC3SxFW4ilMm6eEZixw8RJNz2RYnvI5VlKHwNo5F0yhRYd8VnmkB4Efacr/mW5Qxd9zYZhprUrZ27rYpzLMTmfkqgZUQaKg8AKv8AjIgIyANBY5QOikGwHkKRfjRQuSEAD5Xep7jVXFR7NlllL8ojxWAaAkq91BtfW4PcRW82PHCzk8wb+yum3MUqQtc+uMqjvPO/sqNudslsSyu4+AiOl/8AMcd3eo5k9+nfWXG3SNeVR5SGu7u7hkyzYgaaGOI9O55B1PcvTrryuAFYArauqMVFUjhnNydsr2+G9IwcQIGaV7iNelxzZrfFFef4LEHFS8TFylrdOQHggGgFWHeTYT4vHve2SBIgAxAUcTOzMfaLVJfZsCJkUKx6kAWPgKxnbZ14uEI/NnKOdNFGijlasK0krCGLVj6x+Kin4zH+nMmk8LMJpMPGM5Y5U8OtyfCvQ9h7FTDRBF1J1durseZP9PCqQhyexkmoLXZtsjY6YdMq6k6sx9Zm7z9nSp9qLVwnx8aaO6KQL2LAGxNr25866lo4W/LJAopVtHeSGF8OrvriXyR2sQTluCT0UnKt/lOo61Kxu1oYSolljjL3yhmVS2UXOUE3NgRe1SCXRUbCbSilTPHIjpr2lZWW45gkG2nWtnx0YTiF0Edgc5ZQtmtlOa9rG4t5igO9FcsRikjUs7KijmWIUC5tqTpzI99dL0BmiiigCiiigCiiigCiiigCiiigCiiigCiiigMEUmxG7ouTEwW5JKsudLnUkC4K666G3hTqtWqGk+yU2uisjcpZJeJiGDgerGoKoPO5JPvqyxRBQAoAAFgBoAB0ArIrIokl0TKTfZmiiipKiPeDZDyduEjPbKynQSJe4Ga3ZYG5B8T31XH2JiSAscTKToTIyBV8bqxJ8gKvZoas3jUnZrDLKOhLu3upHhQTfPK3rOefko6C/tPWntYWs1dKjOTbdszVG2xuxPNji40jUKyOWI7RKgqLG4sA1goHIa3Jq81p1qTLJiWRUylS7rNjI8USzRLNmiiDo3ERYXLRyqSVKXxAM3LUCPlbSLhNtSTYnZ0k8E8ckUeIXEfAT5FkZY00YJlIZo2IsToVq/igf0oXSo8/xEEk+OxAgikjTExwI5eOWNJEiaVppWbLozKUgAPbsS1soBOy4d44JNnTQuyCaIQ5IpXhbCSTJIYjIFKrw14kdmt2VTvq/GsrQk832pszFPg5IJkdxgsqxvlLHEniIYpgBckxw3zfpCT8WvQsHixKgdQwBJtnV420JGqOAw5dRqLHrXQ/37q2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6" name="AutoShape 8" descr="data:image/jpeg;base64,/9j/4AAQSkZJRgABAQAAAQABAAD/2wCEAAkGBhQSERQUEhQVFBUUFxgVFhgXGBUWFxcVFRYVFRgUFRcXGyYeHBwjGRYUHy8gIycpLC4sFx4xNTAqNSYrLCkBCQoKDgwOGg8PGiokHSQsKSwsLCwpLCopLCwpLCwsLCwsKSwsKSwsKSksLCwsLCkpKSwpLCkpLCksLCwsLCwsKf/AABEIAMkA+wMBIgACEQEDEQH/xAAcAAACAgMBAQAAAAAAAAAAAAAABQQGAQIDBwj/xABJEAACAQIDBQQECAwFAwUAAAABAgMAEQQSIQUGEzFBIlFhcRQygZEjQlJTobHR0wcVM2JjcnOSo7LB8CRDVIKTFqLhFzREpML/xAAZAQEAAwEBAAAAAAAAAAAAAAAAAQIDBAX/xAAuEQACAgICAQIEBAcBAAAAAAAAAQIRAyESMUEEE1FhcZEVMoGhIjNCYrHB0RT/2gAMAwEAAhEDEQA/APaJccA2UK7EAMcovYMWA6/mmtfT/wBHJ+6PtrCH4d/2cf8ANPVd3o2ziQ6+hyxjLmWQOjsCwI0zKptbXrVZOlZrix+5LjaXzfRZPT/0cn7o+2j0/wDRyfuj7aoib5bST18PDIBzKl1+s/0rrH+E6VdJcDKD+Ywb+grP34+b+x2/hmd/l4v6Sj/0u3p/6OT90fbWPTv0cn7o+2qNivwsEnLDhXzfpWWMDz/sVwl3hx0ou+LweFU9EZZn+jN9dR70X+XY/Dcsf5rjH6vf2Vv9i/jH/o5f3R9tZ9P/AEcn7o+2vO8BvH6IWImxGOkkAF3+DiFidVzXbr0FaYreXHSsDxOGCfVjUAAeLMC301PuqtnPL0zUqi7Xx2v87PRZNpWBJjlsBc9noPbUqOQEXFecem4mzBp5LZddb9DpqKu+xHJQeQq8JqXRjkxuHYzoooq5mFFFFAFFFFAFFFFAFFFFAFFFFAFFFFAFFFFAFFFFAFFFFAFFFFAQR+Wktz4cdvPNPXiu7W25YyRckk2dW1DMDYkj5V+vOvbEHw7/ALOP+aavJ9+t2WweIadR8BM5a4/y5XJZkYdATcg+JHdWOVOrR2eklHk4y8liwu9Gmqkd4PaHsIrqduRtqyj3E/0qjYba1hTbBbwqDrpWCmzrl6dLo7Y+BZ5+IseRbAHS1zr0qcNmKR/4qThttxtzt51NXERnUEVNJ+SkrWqFDbMFrDzHhTfA4NQAba0Z16EVoMWEbnoaqlRVttUTHjUI5sNVb+U052F6g8hVcxGKBVv1W+o1YtheoPIV0YjkzKmhrRRRWxgFFFFAK9t7ZMHCRI+LLO5SNMwQEqrOzOxByqqqTex6C1zXODeIcVoplETqsF+1mBkxBkAjU2F7NGRfrfpW+3djNOYnjk4UsD50fKHHaVkZHQkZlZWPUG4BB0pdid1JHfiGf4S2HJJiGUy4aR3V8ocdkiRlK37iGBBuB3O+mHGIMRYAZVIftFc7TTQFGOWy2khK3YgEmwowG+mHkVy7cNozJmVs18sUzQllJUB+0F0W9i4HMi69Nw2GdfSCUmUrMOGAzKcTiMSQjBrJc4hlvZtBpY6jGI3BMi5ZJrhGleECMDI02IXEkvdiJAGVVt2RlvfU3ADDae++HhgeUNnKrKQlnDkwi7Ky5cyWJUEsABmXvFSdsbwiBsOmUs+Ik4ajtACyl2ZmVW5KNBbUnoLkJ8RuISjiOSOJpYpYJjHAAjpLbtKnEurgADMWa4tcaCz/ABWzM74d81uA5cC3rZopIbHXT8oT7KAh4ffHDMEvIFMlso7R0eR4oyxAsuZkIGa2unOt4978K2a0t8mUGyub5mZFyWXt3ZHAyXvlPdUCHckKrrxW7fB1yjTg4qXFA8+plK+QvSTA7iSsziQBUVleIyBZLMjzERCNZSpgyTOLdhgWFrWFgLVJvhhQLmZbZDJoGNkBdSzWXs9qN11sbi3PSmmFxKyIHW9m5XDKe7VWAIPgRSLDbphFlC8IcWFYWXgrwrq88jOYs1iGadrqT05kmmexNnGCFIi5kKX7RvyLFgouxIVQQoBJNlGpoCfRRRQBRRRQBRRRQBRRRQESP8u/7OP+aaumMwaSoySKGRwVZTqCDzBrgsoE73IHwcfMgfGmqV6Qvyl94oDx7eX8GeIgLPhbzxcwvOVB3EfHA7xr4daqC4oi4III0INwQe4jpX0ecQvyl94pPtjdrB4o3njidvlXyv8AvqQfZesZYk+jtx+rlHUtniOH2pY86Zx7bv1q64v8EWCYkpNLH4CRGH/epP00vf8AA2g9THEfrRo38rrWTwyOlerx+RBFtjx5V2TbHjTN/wAEsgPZxkRXrmQg/Q5rtF+CdvjYxPGyX+t6r7Uy/wD6cJBG2bqfEW+ivTdh+oPKvO8X+DCSNC0eLifKCbMhTQa2BDNr7K9D2J6g8q3xRcbs4PUzhOuA1ooorY5QooooAooooAooooAooooAorF6zegCisXovQGaK1vWskoUXYgDvJsPpoDpRS5tvQ8g4Y/m9r6RpXWLF5uQsPpqLJpkyitVNbVJAUUUUBGxeBWQdpQfMA/XVXx+JwsTyxsvbhWJ2UKuqzPwwVJ0NmIv3XHeKuNV/a256TvI7OwLmBlI5ocOxYW11DXIIPMeygIbzYEZ7zQfBtlfVdGLFAPPMCNOotzrSbH7PQlWngUjmCVBHK9+61xe/K4vaoB2JDG2GJxIkEcqw4ZEVC3ZlE7RuwezMOGgLdmwXkWa9MMbutExdGxGUzrjEAOUH/G5CcoLXOXh6d+tAZxkuFjzAFHdHjRkULmBllSEGxtoGcXI5edqlYzBYaJkWQxoZDZAwAzG4UAdObKPNgOtJcVu3G0jTelhy0jKrKnEYN6RDilSQiQghOAqZQFsncdakbzQRYmPD4gzmKGURhA6EqGdknSS2dQjWTKS19DYWOpAk8bA9u0sJ4dg1spILNkUWAuSWBWw6i3OuUGLwbcQ5kCJwiJDlyPxlzJktqfK1RNp7qqEjEM15ct4gDGrkek+kmSO7C9gSNDYgnXWxj7I3ZWa8YljE0Ho7sqqZIkdFxMIDMJAWLRlsy5gQ4Jub0BaMPsaGRFePI6MLqy5SCDyII5imuFwwQWrTZuAWGJI1CgILWUZVvzJC3Nrkk8zz51KoDBpQNtSs0gjw7OI3KFs8a3IAJsCb21604pFs/GrEuJZyABiHGpA1IjAFz4mgO/4zxH+kb/lh+2s/jPEf6Rv+WL7a0XaDH12EXctgTbvzHQ+wV1XHD50HzUf0tUWieLNPxniP9I3/LD9tH4zxH+kb/lh+2ku1duzxyraSPK17AR5rFbcyWuQb+FQMbtbF4kiNCIQPWMZN317zqq2HLnfrVHkijVYZMtmA2wXMgkTgtEwUhmQ80VwQVNuTfRXRtuwAkGaK45jOun01Ro93+JJNn7VuGpLEsdYw3XzplBu5GvO3uFVeT5FlijW2PpN7MKP89D+qcx9gUGlWO35JFsPEzHo0gyIPG3rH6K4nARrytUPGgAAgVSWVmkMULOq7VxzC/FUfqxr/W9aNtLGj/PP7ifZW2C2oANeVdG2yh8RWfNvyacUv6UQW2li+s7+wIP/AM1yONxR/wDkSe/7BU7iq3IVgQ1XlL4lko/AWO+JbnPIf97/ANCK0j2M5ILtmPe12P8A3E06ENqzaot/EnS6Rts/BZba1ZMKLCkUD02wklbYznyDZK3rjGa7CulHKwoooqSArhjsNxIpI8xXOjJmXmuZSMw8Re9d6KApuzdyXSWGV+ADCY+zEhClYsPiIQ4vydjMpPcI1FzYGp+1d1zNO0oKA/4PKSt2X0XESTtY/nCTL7DfSrHRQFFwG4cysGkkQtnw7sRnbM0Czq7gNYJnEosqgBbW150yk3al9DwkIMTPhTCTmzcOTgLktyJFxY8jY99WiigKHgvwdMr3dlZWytdWljMLq0jqMOg0yKzjKCRax55rBxulu3JhS5k4IvFBEBECAeAJBxDcc2zjTW1rXNWSigCiiigCvM9+kb0d2Hqpj2L+AMWVSf8Acw94r0ykezsGkq4qORQyPPIrKdQQVSokrVF8cuElI892dtI5MnEYL0U6geV+XsppClxpKbnytSzebcebCkyQBpoeemskY7mA1YD5Q17x1qu4XbzDkQRXFK46Z66UciuJ6DBsyO4JkLnxNTDOI+4D6fA1QI957dD7DXLEb0knRT4DqfAAak+AomUeF+WX2HGDjT68zGf4SCu0uMtzOlUTE7QmQkmKZSVS9437Jymwaw0OXKbHoRWmB2tipewkMr+Ub6e0gCrO76M441V2h3tra5jJYG4HPwpfFttntkIIOtr1Jl3Zx7C/ot7j4zxg+0ZqpuO3fxmBnEzQSxw5lVuTJ2zlFmBtq1vfVHCTNoyx9Wi4pmdgPVBuWsegtTCKEEi3IcqgK2VQvxm1bwB6U0wQ5VTyUkxjDCAK65awtaSYkCpM+ze1YzAVrGrPyHtNSItnjmxvREN0aRLc6U3wUVq4owGgqRA5JraGjGbsYxmu4NR4jXda6UcrNqKKKsQQXVmlZRIyhUQ9kJqWaQG+ZT8kVscG3z0nuh+7rMf5d/2cf801cNvSyLA5hdEkt2Wk9QG/XQ9L9KhuiYrk0jqcI3z0nuh+7o9Eb56T3Q/d1SI9n7VnP/vAo70jCj2XANdTuBiH/LY3EyeAky/Xesvcl4izvfpMUfz5o/opP/SLg0JGhncHu+B+j4OtvRW+ek90X3dU/wD9NcGBeRcQT8syZvb2fspJjIZ8I4XC4rFZfiiYKyHwFz/QVDySjtx/ctH0vp8moZd/3RpfdOX7o9NGDb56T3Q/d0eht89J7ofu6o2w99MaJkixKQ5WPae/DIHMtro3kK7bR3/ldwuFQBDezuCS3iFuLDz1qyyxaswyeknCXG0/mnaLdiYHVGYTSXCki4i5gE/N12wOKzqD4V5/PtLFyBs8zAWIIUKARbwFXbYfqDyFXjNS6MJ43DsZmkODxMkLzj0aZw0zOrIYMpVgvypQeh5gU+IotVjMV/jmT/SYj/6339Jdo7Hw87l5dmSsx5t/h1J8ys4v7at9Yy1DV9kptbRTIt3MKosNlye3gH6TiKnYCGOE3i2bJGe9VwgPv416stqzSkiXOT7Yo2KHMmId43i4joVD5LkLFGpPYZhzB69Kb1gisXqSpk1TvwjY8cOOEEZndZCO5IzmBP8AvC+6p2297VS6QWkk7+aJ+sRzPgKp6wtLIWkJkduZ+oW5ADuFY5MiSpHThxNvk+iNgsKX1F7d/U07hQryU+FNNlbICqc3M6gVKknC6AWrmUTplkV0hKmGlc8so8alRbLVdScxru0hPWioKts6xtauUk1cGnubLUvD4e2pqxWvJmCInnU+FrVHrKtUrRm3YyiepSGlkMlTo2roizGSJFZrUGs3rSzMixn4d/2cf801UXbW+n+NePIrRwkxkEm7MLEt4WNxV5j/AC7/ALOP+aevG94YGh2hiQ2maQuPFZO0D9P0VnlbS0dXpYqUqZ6DBt9Cl4Xtbmrcx5XrUbynvql4OZDzprhoY+ZNYe4zplgSLIN5NNSLUl25tUTBFWxIbNp06VlNnxsQanRbOiHK1WcnLsooQjsWNhTKtjr7KZ7P2SqgEgXt7qlBABpXJMXY2PXlVarsW30SJMKgjfT4rfymmuwfUHkKQ4rFXVrH4rfUafbC9QeQrfGcuVU9jWiiitTEKKKwTQBesFqr+8O85iPChAeW12J9WMHkWtqSei/UKSLs2fEjNiJC19QD2Ut4IunvvWcsiWjWOJtW9Fh2rvXDESiniSfJSxt+u3Jfr8Kr0z4jFH4RiEP+WnZS3cSNW9p9lT8HsKNLfUNBTdVAGnKsnKUjVKMOtiTC7uKOengNKYR4dIxoBXSecDmaTYzbKi+unfWTaRdcpjD0nS46VznmvSbD7YXkvauelThMbXK29tRysvwo2eS1dTAXGhqJFhzK3cv98qeRxZQAtTFWRJ0R8NgAg11vXU1tw9e1zrBWpZm3ZrQDWbVsIqiiDeGp8b1DWwoOIrWLoo1YyWSuoqBgpM58Bqf6UwreOzKWiLH+Xf8AZx/zTUh313OGMUOnZnQWU9GHPI3t5HpT6P8ALv8As4/5pql1LVqhGTi7R4BIXicpIpR10KtoR/ffUiHahFevbw7rQ4xbSrZh6rro6+R6jwOleVbf3AxWFJKrxox8ZBcgfnJzHsuK5JY3E9XF6mOTUuyVBtkHrapkW1fH6apF2HMEewiusayHkrnyVvsqmzZxiy8vtnTVudQztcE8x76qow0zcklY+CSH6hTjZf4P8bibHLwF+XLcEfqoO0fbYVZKUijcIdtDZ9rjKdeYP1V6LsP1B5V57i/wW4mJSyYiOUAFiGVozYa6WLDl316DsP1B5V0Y043Z5/qZQlXEa0VxxGJVFLOwVVFySbADvJNVLGb8tIcuDjz/AKR7hfNV5nzNq0ckuzCMJS6LfPMEUsxCqBckmwAHUk8qp21N73m7GEuEPOYjn+yB/mPsB51Am2XicSR6TLmHyPVQeJUaH23p9gtmpENO0awlNvSN1jjDb2xTgdkcNSxub6kk3YnqSTzNSPxqxawsLC1vKmc5HWk2KeMG4INYvTNU+XY1ikXKDe55+zuqDtTeBYluSBz51XJdvM7ZMLG0rdeGCwv+c3Jfaan/APRaBRNtSXN8mFCQlz8XTtO3gLCrLlLoOMI7kVTbW/bOSItfE6AeQ61rsXY805EkrZwwuOdh5Cr1NBx4+DHAkOHsBkCgO4GoDW0A5aak9TTPAbMCAacvC1UcFZr7yjHSohbJ2GFA0tTV8Ktta7M1qXYvaIWrUkjmcnJnTEShRYVvgwDrSJtpBjbVj3DWnOzw3UWHnr9VQnsvKNLZMJFZEdZFbFxWnZkaqtZBFcxN2h46VpiTaosUc5pdahz4i7Ki6liAB4np/fdWMTiQqlieVMt3dlEfDSDtuOyD8VT3/nHr3aDvpCPJlpPirG2DwuRAt7nmT3nqa71miutaOQXYicxys+RmVkQXUpzVpCdGYH4wrl/1CPmpf4f3lM5Fvzqh4PeeURQNMIm9IhhmUxoRw888ELK6tJqPh1IYEcm0NrEC0/8AUA+al/h/eVj8fj5qX+H95SaDesSPCqYcgPNLC+d0Dx8KNnu6AkqdPVOtvMXzHvhG3DUYaXPOEaFSYhxI5EldZL57LpEbg6jMvsAcHbq/Mye6L7yj8fj5qX+H95SJ98lQHiYds3GxESKjIcyYdyrPckWPqi3UsLaa12w+8wmxECRRMIpGkRncBSWSAy5FTNmUg2BJHMMOl6Acfj8fNS/w/vKx+Px81L/D+8pXtPe6CCaSJ42bhozkoY2uUVHZCM3ZbK4IDW5HkCCeOI3ziQ5WgkEgZkdLxXBR4U7JzWcnjRnKtzY99gQG2J24GRlEUtypA/J8yCPnK77EjIQA9wquQb6xqiCSNnkOZn4Sjsp6RJCjBSbsTkY2Fz2W8AbnGoHKgPOdt4yXaGJ4aaYeNiB3OymxkI6gG4A8Cay+xZ8N217SjmRpYeVP9imFIVLaMmaMgfKSRgb+P2imMuKzjW1u7w8fZXM1e2diyOOktCTD7TMiC/PrRi9srEO0R7Tali4xY1cDlfTyvpWd3NhHGycaYXhQ2Cnk5HT9UaX7zp31nFNukaSUYq30bYeLE403iGSP52QELb9GvNvPl408wG4GHXWYviG5/CHsX8I17PvvVmVbVF2ltNII2kkNgPaSTyVR1J7q6VjjE5XmlLS0QtpY2PBxAIignRI1AUE9SbclHU/bVZwKGabiTtdyOwOSr+ao6fWayoknkaeUWuAqJzCIDcL5k6k99u4Vhns1/YftrCc714N4QUe+yxREahNCOn9/XW7PYXpdFiwov7ef96c6W7Q2yWOVdCbnU2AA5sT0Uaa+znpUcqI4Ns7bV20BoD4aXJJ7gBqarWGxsmJa4BWM+qD6zfnEdB3Dn1pph9lNJcLyNw7to7g841X4kfhfM3Xup9s7YqxannVWmzVSUDTZWyFQXI1qcXtyrMstKtobUWNSWIA/vSp66MtyZNkxljXJsdfrVZmxEsljbIh9UX7TeJPTyprgNmEePnVeTZq8airYywsl3Fd8ZLrXWDD5R41ExyEkKtszGw8+/wBg1q9OjK1ZpszBcea5/JRHXueTQ28l0J8bVa7VG2fgRFGqLyHXqSdSx8SdalV0wjxVHNOXJhRRRVygUnwu6WFiQokQynJzZ2NomDxqGZiQqsLhQbeGtOKwRQFF2tj8FAsrCKZ3hd5VfNP254IyrRrNnJIWMsCvq5Q4scpFTRg8Lg0hkaBuKxGRUErlWjimbJGruciLG09k0UXNhcip2K3JgkMmcylZOL2M9kV51KSyILXDMC3MkDM1gLmmmN2WkrRs97xMzLY21aN4jfv7MjfRQFQx2O2eCxCyB3jfGoVedM14jI7R8N8yZkYlrKA1j6xFqkYUxWxeMWEcTDtIy2klyMwwsbF8hOUMytlLZbkDXWpqfg/w40Bly5SuXMLdrDjCk3y5ieEB10IuLa0xh3ciVJ4wXyYi+cFuV4lhJXqLqov460BVcTtLZxu88UiyyXZ4m4qk8SIZ5FTOEylBqw1JUD1tK5bSEGLxeHXDFlEskjNOquBn4KSEwyZwBJlSMaggXOlwwqwjcaK4biTcRbASlkMgQLkEWqZclumXn2r31qTDurEk4mDSXDtIEzDhiSROG7gWvdhqRe1yTYXNAbxbr4dWVlQoyFiCkkqeu/FZSFYZkzktkN1BJsBc02tWaKArG2NiSLI0sK8RZLGWK+Vs4FuLETpmIABU6Gw1vSLE4uVuxFFiCzaG8Trl77ltL+21eiVi1ZvGmbRytIouydw3chsWQE5iJTe/hI3d4D31d4YVVQqgKqiwAFgAOgFbmq9t7fWDDEprLL83HYkX5ZjyUefuqySiiHKeVjfaW0UgjaSRsqrzPnoAAOZJ6VUYY5MZLxpRlUfko+iL3t3uep9gqJhjNjJFmxNlRTeKIeqp7zfVmt8Y+y1WDkLAWA/u/lWE58teDaMOH1OgQWsOQpRtSDLqOtMMRj1iS7H+xUXCbFfFHiTlki5hOTOPzuqp4cz4VTjy6JT47fQtwOFkxBIS2VfWc+ovhfqfAe21Ro4l4hK9tL8zpxMumYdy8wo6DXmb06xe0BOOBhxkw69ksvZz25ogHJO89fKoxwuTQDl9VRJKOkaRk3t/Ya4PEoFsmgPPw8D1rrNLYan+/PupA2ICnQ1zfGtKRGgJZjYKO/r5AcyeQpy8EOG7Jc2NeV+HCMznXuAF7ZmPQU1h3WgSNmxIWY2JZ5ACqgC5CKfVUD2nqan7D2KuHQ9XbV27yOQH5o6f+arO+O2DLL6LEeypBmI6towj8hoT7B31soqCtmPJzlxj0Jtm4JeLliBVGcyBLkiNfiIAeWmpHeau8EQAqBsLZ4jT+/fUvGYoILmsq8muSVvijltDHhBz/vlUrYmymDcWb1yLKvzYPO/5x693Idah7BwXGfjP6in4MHqw5v5A3A8bnuqzitoR8s58kq/hQWrNFFbGIUUUUAUUUUAUUUUAUUUUAUUUUAUUUUAVg1msGgKLvVvPK8zYXCXBWwlkGhBIvw1Y8tOZ591KcDsNsN8IyBu/rr117/Onu72xCVznRmeRnJ6OZXzf0qwSKoXIoBHXx+2udpy2zsU1BcV+pXcJtNZLZdB1FaYzawQgAEnkLak3+LbrrUDF5cPJKLacx4X1FZ3fxMcIOMxR9a4w6WuzD40ir48gdBYeIrKKb0atJKywbK3eLMJsVqRqkZ9VO4v3t4chSza23Gxshgw5+BGkjjTP3gH5H1+Va4ibEY312EMB/wApD23X9I/d+aPprosKxDLEoUd/j41o5pKomSg7uXZJhyxgInTS/wDQVjaEqhbnnUYzrGpZjbz6e2t9k7FfFHiS3SH4o1DOPrVfHmfAVmk5aRd1HbFeD2bLiWPCFwDYudEHhfqfAVdNh7AXDr8pz6z2t/tUdF8KYwYdUUKihVUWAAsAO4CuG0tpx4eMySsFUe8nuA6nwrohjUNnNPLKekQt7NtDC4WSQEB7ZYx3yMLKAPDmfAGqNsHBFYwx1dtWJ5sTqST3k611md9oS8WQZIkJESnoOrH849fDTvpvLh+yAvSsckuTOjHHgt9slxbTFgLe3lUGRDiJ0iUkg6t4IPW+weYpe+cuEUF3PILqfM9w8TVu3d2HwFLPrK/rHoo6ID9Z6mmNOX0E2oK/I4iiCqAAAALADoByFb0UV1nCFFFFAFFFFAFFFFAFFFFAFFFFAFFFFAFFFFAFYIrNFAVPbWFaB2e59HlOZ7XJhkNruQNTG1hfuOvWtJto8OLiZ1dbespDC3SxFW4ilMm6eEZixw8RJNz2RYnvI5VlKHwNo5F0yhRYd8VnmkB4Efacr/mW5Qxd9zYZhprUrZ27rYpzLMTmfkqgZUQaKg8AKv8AjIgIyANBY5QOikGwHkKRfjRQuSEAD5Xep7jVXFR7NlllL8ojxWAaAkq91BtfW4PcRW82PHCzk8wb+yum3MUqQtc+uMqjvPO/sqNudslsSyu4+AiOl/8AMcd3eo5k9+nfWXG3SNeVR5SGu7u7hkyzYgaaGOI9O55B1PcvTrryuAFYArauqMVFUjhnNydsr2+G9IwcQIGaV7iNelxzZrfFFef4LEHFS8TFylrdOQHggGgFWHeTYT4vHve2SBIgAxAUcTOzMfaLVJfZsCJkUKx6kAWPgKxnbZ14uEI/NnKOdNFGijlasK0krCGLVj6x+Kin4zH+nMmk8LMJpMPGM5Y5U8OtyfCvQ9h7FTDRBF1J1durseZP9PCqQhyexkmoLXZtsjY6YdMq6k6sx9Zm7z9nSp9qLVwnx8aaO6KQL2LAGxNr25866lo4W/LJAopVtHeSGF8OrvriXyR2sQTluCT0UnKt/lOo61Kxu1oYSolljjL3yhmVS2UXOUE3NgRe1SCXRUbCbSilTPHIjpr2lZWW45gkG2nWtnx0YTiF0Edgc5ZQtmtlOa9rG4t5igO9FcsRikjUs7KijmWIUC5tqTpzI99dL0BmiiigCiiigCiiigCiiigCiiigCiiigCiiigMEUmxG7ouTEwW5JKsudLnUkC4K666G3hTqtWqGk+yU2uisjcpZJeJiGDgerGoKoPO5JPvqyxRBQAoAAFgBoAB0ArIrIokl0TKTfZmiiipKiPeDZDyduEjPbKynQSJe4Ga3ZYG5B8T31XH2JiSAscTKToTIyBV8bqxJ8gKvZoas3jUnZrDLKOhLu3upHhQTfPK3rOefko6C/tPWntYWs1dKjOTbdszVG2xuxPNji40jUKyOWI7RKgqLG4sA1goHIa3Jq81p1qTLJiWRUylS7rNjI8USzRLNmiiDo3ERYXLRyqSVKXxAM3LUCPlbSLhNtSTYnZ0k8E8ckUeIXEfAT5FkZY00YJlIZo2IsToVq/igf0oXSo8/xEEk+OxAgikjTExwI5eOWNJEiaVppWbLozKUgAPbsS1soBOy4d44JNnTQuyCaIQ5IpXhbCSTJIYjIFKrw14kdmt2VTvq/GsrQk832pszFPg5IJkdxgsqxvlLHEniIYpgBckxw3zfpCT8WvQsHixKgdQwBJtnV420JGqOAw5dRqLHrXQ/37q2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8" name="AutoShape 10" descr="data:image/jpeg;base64,/9j/4AAQSkZJRgABAQAAAQABAAD/2wCEAAkGBxQQEhUSEhQUFBQUFBAUFBUUFA8UFBQUFBQWFhUVFBQYHCggGBolHBQUITEhJSkrLi4uFx8zODMsNygtLisBCgoKDg0OGxAQGiwkHCQsLCwsLCwsLCwsLCwsLCwsLCwsLCwsLCwsLCwsLCwsLCwsLCwsLCwsLCwsLCwsLCwsN//AABEIALgA3AMBIgACEQEDEQH/xAAbAAABBQEBAAAAAAAAAAAAAAAFAAECAwQGB//EADsQAAEDAgIHBgQFBAEFAAAAAAEAAhEDBCExBQYSQVFhcSKBkaGxwRMyYvBCUoLR4QcjcvGyFCRDkqL/xAAZAQADAQEBAAAAAAAAAAAAAAAAAQIDBAX/xAAjEQEBAAICAgMBAAMBAAAAAAAAAQIRAyESMQQiQVEUMoET/9oADAMBAAIRAxEAPwDfrXR2blx4hp8v4QSoJzXU69Mh7DuLHDvBH7rlqbgdyx5OsnRw3eEJrAcInwVjLMETgPFaGMDhiB1TfBbu2u6I81nZ/Wm2BzDuDvMLHXsnuzciQpDi5U3LtwOGPVZ1Uc3pOjsNJzJIGJC6iq3aAjdGK5LTogYYrqbUyxvQJS9KqbHbW+HDOfvFWlxHzTyP3ko7O1nuVrnQIzCqIZamPFWW7eZS/wCnB+Uwomk5mOYVSjay+pyxw4CVjpXAfQcOIKa4vgAZk8oK56yuuy9p44DqUr3U2Out28Fc6gMyqrR3ZWkMnFLFozttmnP1Kpq0W/ZK2PaN2PcsFek08u9XpLBftAynxXPXxncUauqP1OQypOM4ogU6tVAy4aXCRiuj0dvdGJLie8yVylkYrA9f2XZWLOyAFeWX1kTJ9qse/BUOYt7KUqT7c8Fnqrt0B16JKwfDgwuhr2hQe6okYq8ZYi2Vlq2vbpA5fFb5j+F7ho5gFNo5Lxe7xoOIzZsvH6SvStXNK/Et2O4jzXZx9xw8rZr1RmnTdwc4f+wH7LiWMXomt9ObZ3ItPmvPWlc3NO2/x79WqkJ3nuTOt98kdVZbs/ngq67SN8hZOhRVbGXostQQMcVspvwwWWu1Z5Ljl9Pu7OG6V1OiRNNvRcprE6GujgV0errtqkw/S30Sno6JgbOKbYDjgYnctjQIyTv2eiqItYalnHArFVLxk3zKI3DZyIWF7HDmiwgW6r1G5gdMUHrnbcDkdpsx1XTvh04LnNIW+y9hbltsw/UERTtrUYInQbhuQyiDsiEVtXwMvFPH2MvSiqBjhEckLuqIjBHatORkhdelGSu7TKAXDTihVww47l0F6NkoJexGCRh+i6U1RyXZ2mQXM6v0Nqq7kwnwxXS2ToJ+88Vdnosb3Ru1YGgYS4+AV1QccSs1Or2ieJ9loeJV42aZ5y7YblyFXAGKKXvZ8UOuoxS8i8Qx1LB4GTmuB6kGCi+pd0f+lb1chYMT0PkpaqXYbbgfU72XRxe3PyR69rSP+2qdG+q85a1enadpbVCoPoJ8MV5m0CVjyr+Peqk2psjH1VFe5O5k+K1tpAYnuTOcf9LndkDG1jwhRqPBGZJ54BXXbTIIwjlCz1H9PELPJUcxrG10E7scl0eprv7DD9IQzTTQaThmYMckR1Rwt6f+IRP9f+i+3UU3YJ6z9xjomotwTzjCuM/1mexhEgZdxWKu2Mhkilanh/r2Qm4qmYRYc7Dblszm1A74w5s/mb/yCP1zxQHSXzN5Ob6hTFR2tpkESob0OtBh4InREDd4wqxTkjXeROHsh9epH2FtuHt4yUOrkGQArpSBV5U70EuOCLXdMg4/cIe6kC4d0+qJD3oY1CtNqu/CRGz3H7K1vtTRqupnNhI6icCtv9Nrf5n8T+66HXDRO0BXYMWgB/8Ajud3Loyx3hHLjya5NOfY6YPNGtH0g4yQ0hsEgu2ZGWB8ECpdoecKTrzZXL5+N7dFx8kNLPG1A4nNCKtQyStNSrtGeqy1RwUTPdOzU0z1sGvPBjz/APJWLV4H4P6j7K/Sb9ihU5gNHMn+JRnVPQpdbtcQcS4ru4Ztyct09g0g6KTzwY//AIleUg4heoaZMUKv+DvReXlTyn8b9aCcZzAwCi9kj/ajSByWkU4Cw06wa6pxuWCtSG8ZI3cBDrhmKysaQEr0s8f2KL6uGKQA3Fw81iumLTq3gzZ4OPmpFdNRK0MEgrNRx6Lc6nPhllgtcWdYq7zGAQyu0u+4RS4HJDrhym04w3FMhc9pA9tg4ub6roaj/BAL8TXpAb3t8jPslPana2gwHctpAzieAnzWO3GXRWvqkYNxJ5ZdFSTVXx8resodXfUPDzWq4t6m8unfEQEMunVGHM/qxTJmuHumHDDjis1dkAu4NKIU621g7+Fku6cNdxMAc5V4+05Xp6B/T2x2aAdxxXYupgggiRkRxBzCHaqWfwrdgOeyPRFoXY863dcBpfQjrZ20wE0ycDvbyP7oXcW4fiJnh7heoVGAiDiOe9c9pPVpr8aZ2D4hc/JwTOOjDns9uGdbbIyxKyvtjwjjwXRXWrl8MGGk4bpDvcrBU1Lvq2FSo1rd4bAHlmssPjXFV5pXLvoG8rMoUpLWkyRvJzPh7r2TRWiW0qTWDcAFk1Z1VpWTez2nGJcV0ELsxnjHNyZ+VVaYbNCqPod6Ly0YL1e9ZtU3ji1w8l5YwSYWfJ6b/G/WizZK1voE4QVZabLMYk7vvuWl1w8iOyByAlZzFvcuwG6tyN2SGVpXRXLSc+SG3LBKzzxaY5gFbmp6CGLx9QPkp31M5hQ1eeNp/wCmfNY/rTe3RsdErU2TiMMO9YBuWy4Ltn8Q4ynE1nrVo4+qG1a2ORC1OJO9Z6xd3JQXphuCDvhCrSmXXVMfl23eA/lGLmmCMQBzCzaBtj8R7jkIaDyzPsqkLbo6OSm+sZwgYJMEqRppmzOcTnPmh962csERqU1lr0xxTkIKFTDHMK5vaNPfNRkecqqoztLXZsipS4fFZ5zPsteObrHk6j2WybDGjkFeQoW+Q6D0VxXS89Q9Vq9wVJCAQUgop0AikkkmS5eYXlL4FZ7D+FzgOk4ey9PXA662mzX2iOy9ocOrcD6BZ8npvwX7aRokYHetNNk/ZQ63qYDot9veFuR9ComUdFii8YQg9xmi+kLvbMmMYywQK4dj3rHkzaYRmu4hDdBD+5Vj6PdbL58LPoBvzu4u9AueXdayOhoNxE4K2rTcZxw6hZqaWwVYU1bbH+VjuqcHH3RJ0xgh9yDOJQFdNwGeRzxV+h6QDMN5cfEoXdAQZ4bkX0OYpM6BVjS0I0WxnmtVKg4iYw4/7WWgXEw0SfJbxaOcJc49Jw6Kpd+onK6ZK9AASXA9EHuAuifaBogDmhN5SxyGa08Ou0zMDdmtbsGbW9ha7wOKorUNkgxhw/ZaqXaY4De1w8iqw6qM7uPXdFVNukw8WhbUF1RqbVtTP0j0Rpb1wVEhVFXlVuCCUqQSISTBkoSSQFyFax6P+PSMfO2XN9x3hFEkrNnLqvKaVXYlv3C0C5CKa46ELT8WmOyTjG4n2XH1nkEbl53JcsLp6PHZnBmvWQ2vUWR93gsNa7XPlna3xxW6SrQtOr7f7YPGT4rm7+uXYdV2GhaUU2D6R6LTjlp5dCFJhKv+CeC2UabacF2/GOQWqrpM/wDjaBwgT5ldMwn6xuYHWbCw3EFGq7HPzj3Qq5teqLiczgPdNEFEtCtljQM4ieEIfc0iJRLVh2DuRPoFnV29bg/aUg3JEaLJCH0jiVuo1MuoXVhJI5ckrqnCAXgHqjV1WmUAvH+6q1OLHUGSpt2hpfw2SR4GVNxxUCwue1jfmqdgd5HtKUFemaoU9m1pA/lCNrPZUAxjWjJoAWlauSkVAqRKiUErcEymVEoCIKUpJj95JhcE6iFJIK6tMOBBEg4EFcTrBqxBLmCW44Dcu7lM5oKnLDHKaq8crj6eG3Wjy0xh4hDa9Jrfmc0QOMr2jTGqtC5HaaJ4gYrnGf0toTJc6OC5v8XHfVdWPyf68sbQdXdsUWkzv3n9gu2sWbAAOEYeGC9F0LqzQtR2GCeJzXEaUtvh3L27hUf4EyPVVlhMJNK4+XztaKNMuxd4fuiQp4cFgovRvZZGJxjlCrAsvbBUo4GOCEV8l0Ok2taHFpwwj+PNc1XqIyujxDb+nLSloCWtk73O+/JSu3iPFZLHSABNI5/O3gfzD3XPyX+NI6qm9aWvQqhXwWh9wFeGabE69TBCroqy6uYCxuqyq8tjWoi0SUV1Wtfi3oO6kyT1cf480MobyfuF22oVgW0nVnCHVnbWO5v4fJbcbn5K61oTpJlo5zFNKcqJQRioFSlQKYNKaUxKi4oDQFKVEJ0gkCnCiE6AkE6jKSDSXBa60tmvMfM1jvUH0XdhczrvZ7TGVB+Haa7oYg+IPio5JvFrxXWTmrd2CvNaEOZVhO64XF52O3W117d4RO9Da1bIJrp+0s1RL/03V+MkV3LpXNaXc5jmObg4u7Mcs/XzXSgTKwVLT495SpD8Ak9TBPoFrx47rLLLQ4ynUYAXNiQDy7lGtWK9NttFMdRDHtBw4ZdDuXL6X0AaUkNLm8gCQnn8ey/T0zw55fbja1QkqbJV1d1Nh7TgORa6fCFPRdrVvH7FBpYz8VQ/N3cEsMMt9qz5Jpr0Ro83NQUWzGBqu3Nb+XqV6pb0gxoaBAAgIfoLQ1O0phjB/k7e48SUTC65NTTjzy3ViiUkxTQYlRcUioOKAUqMppTSmDEqJKW0mlMNYTpgkVISTqISCAdOoylKAkoV6AqNLHCQ4EEclY0KSDeU6a0c+g803bvlO5w3IO+qQY4L1vTWjGXDIcMRkd4lec6Y0W+gSHgEbnY5dVy8nBvvF2cXN+UFddKIrSpPtWnJ7RyLgFW91Ol8z29G9onuCwx48v42vJF1WuKbS45NExxO4I//AE00A5znXNUYvMjoVk1c1ZqXz2vqtLKDTIac3niV6tbW7abQ1ogDcF28ePi5OTPfUWgJ3NnApJK2AfdaFoVMXU2nuCutbNlIbNNoaOQAWkqKZ7JPCSRKCIlVuck5yqe5Mki9Qc5Qc5QLk9BbKiSq9pNtp6CagT94Jw5RlAb5SUJTgqdBJOXKEqQCQJoVgamSLkBOVEuVbnpplAOSq6ts14hwBHOCrQFJAB6+rFq/OizuCy2mpVpTdtimCeeXguiSQe6ZjA0QAAOSkmToJJMlKaUGUpJkiUA5UHlJzlS9yZE9yoc5O5ypc5VIEi5R2lGVFpT0SZKYlR2kpQEw5LaVcpwEwIEpBJJQFrGqUpklJmc5Vl05JJJhJrVNJJIHTSkkgESnSSQDhKUkkAikkkgG2lB70kkwqc5VOckkmFTnKraSSVERTJkkwSdJJAOnATJIN//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7660" name="Picture 12"/>
          <p:cNvPicPr>
            <a:picLocks noChangeAspect="1" noChangeArrowheads="1"/>
          </p:cNvPicPr>
          <p:nvPr/>
        </p:nvPicPr>
        <p:blipFill>
          <a:blip r:embed="rId2" cstate="print"/>
          <a:srcRect/>
          <a:stretch>
            <a:fillRect/>
          </a:stretch>
        </p:blipFill>
        <p:spPr bwMode="auto">
          <a:xfrm>
            <a:off x="179512" y="1340768"/>
            <a:ext cx="3924435" cy="3024336"/>
          </a:xfrm>
          <a:prstGeom prst="rect">
            <a:avLst/>
          </a:prstGeom>
          <a:noFill/>
          <a:ln w="9525">
            <a:noFill/>
            <a:miter lim="800000"/>
            <a:headEnd/>
            <a:tailEnd/>
          </a:ln>
          <a:effectLst/>
        </p:spPr>
      </p:pic>
      <p:pic>
        <p:nvPicPr>
          <p:cNvPr id="27661" name="Picture 13"/>
          <p:cNvPicPr>
            <a:picLocks noChangeAspect="1" noChangeArrowheads="1"/>
          </p:cNvPicPr>
          <p:nvPr/>
        </p:nvPicPr>
        <p:blipFill>
          <a:blip r:embed="rId3" cstate="print"/>
          <a:srcRect/>
          <a:stretch>
            <a:fillRect/>
          </a:stretch>
        </p:blipFill>
        <p:spPr bwMode="auto">
          <a:xfrm>
            <a:off x="3275856" y="2637824"/>
            <a:ext cx="5544616" cy="414091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b="1" dirty="0"/>
              <a:t>Bowel, </a:t>
            </a:r>
            <a:r>
              <a:rPr lang="en-CA" b="1" dirty="0" err="1"/>
              <a:t>Crohn</a:t>
            </a:r>
            <a:r>
              <a:rPr lang="en-CA" b="1" dirty="0"/>
              <a:t> disease</a:t>
            </a:r>
            <a:endParaRPr lang="ar-SA" dirty="0"/>
          </a:p>
        </p:txBody>
      </p:sp>
      <p:sp>
        <p:nvSpPr>
          <p:cNvPr id="3" name="Content Placeholder 2"/>
          <p:cNvSpPr>
            <a:spLocks noGrp="1"/>
          </p:cNvSpPr>
          <p:nvPr>
            <p:ph idx="1"/>
          </p:nvPr>
        </p:nvSpPr>
        <p:spPr>
          <a:xfrm>
            <a:off x="457200" y="836712"/>
            <a:ext cx="8229600" cy="2908920"/>
          </a:xfrm>
        </p:spPr>
        <p:txBody>
          <a:bodyPr>
            <a:normAutofit fontScale="85000" lnSpcReduction="10000"/>
          </a:bodyPr>
          <a:lstStyle/>
          <a:p>
            <a:r>
              <a:rPr lang="en-US" dirty="0"/>
              <a:t>This low-power view shows focal areas of ulceration, </a:t>
            </a:r>
            <a:r>
              <a:rPr lang="en-US" dirty="0" err="1"/>
              <a:t>submucosal</a:t>
            </a:r>
            <a:r>
              <a:rPr lang="en-US" dirty="0"/>
              <a:t> edema, and </a:t>
            </a:r>
            <a:r>
              <a:rPr lang="en-US" dirty="0" err="1"/>
              <a:t>transmural</a:t>
            </a:r>
            <a:r>
              <a:rPr lang="en-US" dirty="0"/>
              <a:t> inflammation with lymphoid nodules. Fissures are narrow microscopic clefts that penetrate from the ulcer surface into muscle and are lined by granulation tissue. When the entire bowel wall is traversed, a sinus tract is formed that may open to the skin or adhere to an adjacent </a:t>
            </a:r>
            <a:r>
              <a:rPr lang="en-US" dirty="0" err="1"/>
              <a:t>viscus</a:t>
            </a:r>
            <a:endParaRPr lang="ar-SA" dirty="0"/>
          </a:p>
        </p:txBody>
      </p:sp>
      <p:pic>
        <p:nvPicPr>
          <p:cNvPr id="26626" name="Picture 2" descr="http://www.studentconsult.com/content/9781437717815/pathology/gas5/gas570.jpg"/>
          <p:cNvPicPr>
            <a:picLocks noChangeAspect="1" noChangeArrowheads="1"/>
          </p:cNvPicPr>
          <p:nvPr/>
        </p:nvPicPr>
        <p:blipFill>
          <a:blip r:embed="rId2" cstate="print"/>
          <a:srcRect/>
          <a:stretch>
            <a:fillRect/>
          </a:stretch>
        </p:blipFill>
        <p:spPr bwMode="auto">
          <a:xfrm>
            <a:off x="2123728" y="3429000"/>
            <a:ext cx="5904656" cy="32766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b="1" dirty="0"/>
              <a:t>What is the risk of colon carcinoma in </a:t>
            </a:r>
            <a:r>
              <a:rPr lang="en-US" b="1" dirty="0" err="1" smtClean="0"/>
              <a:t>Crohn’s</a:t>
            </a:r>
            <a:r>
              <a:rPr lang="en-US" b="1" dirty="0" smtClean="0"/>
              <a:t> </a:t>
            </a:r>
            <a:r>
              <a:rPr lang="en-US" b="1" dirty="0"/>
              <a:t>disease? </a:t>
            </a:r>
            <a:br>
              <a:rPr lang="en-US" b="1" dirty="0"/>
            </a:br>
            <a:r>
              <a:rPr lang="en-US" dirty="0"/>
              <a:t>While the risk is increased, it is less so than in ulcerative colitis. There is a five- to six-fold increased risk over age-matched populations.</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Bowel, </a:t>
            </a:r>
            <a:r>
              <a:rPr lang="en-CA" b="1" dirty="0" err="1" smtClean="0"/>
              <a:t>Crohn’s</a:t>
            </a:r>
            <a:r>
              <a:rPr lang="en-CA" b="1" dirty="0" smtClean="0"/>
              <a:t> </a:t>
            </a:r>
            <a:r>
              <a:rPr lang="en-CA" b="1" dirty="0"/>
              <a:t>disease</a:t>
            </a:r>
            <a:endParaRPr lang="ar-SA" dirty="0"/>
          </a:p>
        </p:txBody>
      </p:sp>
      <p:sp>
        <p:nvSpPr>
          <p:cNvPr id="3" name="Content Placeholder 2"/>
          <p:cNvSpPr>
            <a:spLocks noGrp="1"/>
          </p:cNvSpPr>
          <p:nvPr>
            <p:ph idx="1"/>
          </p:nvPr>
        </p:nvSpPr>
        <p:spPr>
          <a:xfrm>
            <a:off x="457200" y="1600200"/>
            <a:ext cx="5482952" cy="4525963"/>
          </a:xfrm>
        </p:spPr>
        <p:txBody>
          <a:bodyPr/>
          <a:lstStyle/>
          <a:p>
            <a:r>
              <a:rPr lang="en-US" dirty="0"/>
              <a:t>At this magnification, crypt distortion, marked </a:t>
            </a:r>
            <a:r>
              <a:rPr lang="en-US" dirty="0" err="1"/>
              <a:t>submucosal</a:t>
            </a:r>
            <a:r>
              <a:rPr lang="en-US" dirty="0"/>
              <a:t> edema, fibrosis, and lymphoid aggregates can be seen. In addition, these patients may have </a:t>
            </a:r>
            <a:r>
              <a:rPr lang="en-US" dirty="0" err="1"/>
              <a:t>noncaseating</a:t>
            </a:r>
            <a:r>
              <a:rPr lang="en-US" dirty="0"/>
              <a:t> </a:t>
            </a:r>
            <a:r>
              <a:rPr lang="en-US" dirty="0" err="1"/>
              <a:t>granulomas</a:t>
            </a:r>
            <a:r>
              <a:rPr lang="en-US" dirty="0"/>
              <a:t> in the bowel wall. They are seen in about half of cases.</a:t>
            </a:r>
            <a:endParaRPr lang="ar-SA" dirty="0"/>
          </a:p>
        </p:txBody>
      </p:sp>
      <p:pic>
        <p:nvPicPr>
          <p:cNvPr id="39938" name="Picture 2" descr="http://www.studentconsult.com/content/9781437717815/pathology/gas5/gas580.jpg"/>
          <p:cNvPicPr>
            <a:picLocks noChangeAspect="1" noChangeArrowheads="1"/>
          </p:cNvPicPr>
          <p:nvPr/>
        </p:nvPicPr>
        <p:blipFill>
          <a:blip r:embed="rId2" cstate="print"/>
          <a:srcRect/>
          <a:stretch>
            <a:fillRect/>
          </a:stretch>
        </p:blipFill>
        <p:spPr bwMode="auto">
          <a:xfrm>
            <a:off x="5810250" y="2276872"/>
            <a:ext cx="3333750" cy="23241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r>
              <a:rPr lang="en-US" b="1" dirty="0"/>
              <a:t>What are the complications of </a:t>
            </a:r>
            <a:r>
              <a:rPr lang="en-US" b="1" dirty="0" err="1" smtClean="0"/>
              <a:t>Crohn’s</a:t>
            </a:r>
            <a:r>
              <a:rPr lang="en-US" b="1" dirty="0" smtClean="0"/>
              <a:t> </a:t>
            </a:r>
            <a:r>
              <a:rPr lang="en-US" b="1" dirty="0"/>
              <a:t>disease? </a:t>
            </a:r>
            <a:br>
              <a:rPr lang="en-US" b="1" dirty="0"/>
            </a:br>
            <a:r>
              <a:rPr lang="en-US" dirty="0"/>
              <a:t>Fissures in the mucosa can extend through the wall and form sinus tracts, resulting in fistula formation to other loops of bowel, urinary bladder or vagina; there may be localized peritonitis and abdominal abscesses; fibrosis of the gut wall may lead to strictures and obstruction. Extensive involvement of the small bowel may cause marked loss of albumin (protein-losing </a:t>
            </a:r>
            <a:r>
              <a:rPr lang="en-US" dirty="0" err="1"/>
              <a:t>enteropathy</a:t>
            </a:r>
            <a:r>
              <a:rPr lang="en-US" dirty="0"/>
              <a:t>) or </a:t>
            </a:r>
            <a:r>
              <a:rPr lang="en-US" dirty="0" err="1"/>
              <a:t>malabsorption</a:t>
            </a:r>
            <a:r>
              <a:rPr lang="en-US" dirty="0"/>
              <a:t>.</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539552" y="2564904"/>
            <a:ext cx="8075240" cy="4525963"/>
          </a:xfrm>
        </p:spPr>
        <p:txBody>
          <a:bodyPr>
            <a:normAutofit/>
          </a:bodyPr>
          <a:lstStyle/>
          <a:p>
            <a:r>
              <a:rPr lang="en-US" sz="2800" dirty="0"/>
              <a:t>In this view, marked thickening of the bowel wall can be appreciated. The thickening results from edema, inflammation, and fibrosis. In addition, </a:t>
            </a:r>
            <a:r>
              <a:rPr lang="en-US" sz="2800" dirty="0" smtClean="0"/>
              <a:t>a</a:t>
            </a:r>
            <a:r>
              <a:rPr lang="en-US" sz="2800" dirty="0" smtClean="0"/>
              <a:t> fissure penetrating </a:t>
            </a:r>
            <a:r>
              <a:rPr lang="en-US" sz="2800" dirty="0"/>
              <a:t>the wall can be seen. </a:t>
            </a:r>
            <a:r>
              <a:rPr lang="en-US" sz="2800" dirty="0" smtClean="0"/>
              <a:t>This tracts </a:t>
            </a:r>
            <a:r>
              <a:rPr lang="en-US" sz="2800" dirty="0"/>
              <a:t>of necrosis and acute inflammation start in the mucosa. Here, in cross section, the mucosal connection of the fissures cannot be seen. Frequently, fissures and sinuses resemble abscesses when they are cut transversely.</a:t>
            </a:r>
            <a:endParaRPr lang="ar-SA" sz="2800" dirty="0"/>
          </a:p>
        </p:txBody>
      </p:sp>
      <p:pic>
        <p:nvPicPr>
          <p:cNvPr id="37890" name="Picture 2" descr="http://www.studentconsult.com/content/9781437717815/pathology/gas5/gas590.jpg"/>
          <p:cNvPicPr>
            <a:picLocks noChangeAspect="1" noChangeArrowheads="1"/>
          </p:cNvPicPr>
          <p:nvPr/>
        </p:nvPicPr>
        <p:blipFill>
          <a:blip r:embed="rId2" cstate="print"/>
          <a:srcRect/>
          <a:stretch>
            <a:fillRect/>
          </a:stretch>
        </p:blipFill>
        <p:spPr bwMode="auto">
          <a:xfrm>
            <a:off x="1691680" y="260648"/>
            <a:ext cx="5112567" cy="23762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20000"/>
          </a:bodyPr>
          <a:lstStyle/>
          <a:p>
            <a:r>
              <a:rPr lang="en-US" dirty="0"/>
              <a:t>A 56-year-old white male presented with a history of </a:t>
            </a:r>
            <a:r>
              <a:rPr lang="en-US" b="1" dirty="0"/>
              <a:t>inflammatory bowel </a:t>
            </a:r>
            <a:r>
              <a:rPr lang="en-US" b="1" dirty="0" smtClean="0"/>
              <a:t>disease </a:t>
            </a:r>
            <a:r>
              <a:rPr lang="en-US" dirty="0" smtClean="0"/>
              <a:t>of </a:t>
            </a:r>
            <a:r>
              <a:rPr lang="en-US" dirty="0"/>
              <a:t>20 years duration and migratory </a:t>
            </a:r>
            <a:r>
              <a:rPr lang="en-US" dirty="0" err="1"/>
              <a:t>polyarthritis</a:t>
            </a:r>
            <a:r>
              <a:rPr lang="en-US" dirty="0"/>
              <a:t>. </a:t>
            </a:r>
            <a:endParaRPr lang="en-US" dirty="0" smtClean="0"/>
          </a:p>
          <a:p>
            <a:r>
              <a:rPr lang="en-US" dirty="0" smtClean="0"/>
              <a:t>Three </a:t>
            </a:r>
            <a:r>
              <a:rPr lang="en-US" dirty="0"/>
              <a:t>months prior to admission, he experienced an </a:t>
            </a:r>
            <a:r>
              <a:rPr lang="en-US" b="1" dirty="0"/>
              <a:t>exacerbation</a:t>
            </a:r>
            <a:r>
              <a:rPr lang="en-US" dirty="0"/>
              <a:t> with a 40-pound weight loss and </a:t>
            </a:r>
            <a:r>
              <a:rPr lang="en-US" b="1" dirty="0"/>
              <a:t>bloody diarrhea</a:t>
            </a:r>
            <a:r>
              <a:rPr lang="en-US" dirty="0" smtClean="0"/>
              <a:t>.</a:t>
            </a:r>
          </a:p>
          <a:p>
            <a:r>
              <a:rPr lang="en-US" dirty="0" smtClean="0"/>
              <a:t> </a:t>
            </a:r>
            <a:r>
              <a:rPr lang="en-US" dirty="0"/>
              <a:t>He was admitted to the hospital with complaints of </a:t>
            </a:r>
            <a:r>
              <a:rPr lang="en-US" b="1" dirty="0"/>
              <a:t>20 bloody diarrheal bowel movements</a:t>
            </a:r>
            <a:r>
              <a:rPr lang="en-US" dirty="0"/>
              <a:t> per day, </a:t>
            </a:r>
            <a:r>
              <a:rPr lang="en-US" b="1" dirty="0"/>
              <a:t>diffuse abdominal pain</a:t>
            </a:r>
            <a:r>
              <a:rPr lang="en-US" dirty="0"/>
              <a:t>, and nausea and vomiting</a:t>
            </a:r>
            <a:r>
              <a:rPr lang="en-US" dirty="0" smtClean="0"/>
              <a:t>.</a:t>
            </a:r>
          </a:p>
          <a:p>
            <a:r>
              <a:rPr lang="en-US" dirty="0" smtClean="0"/>
              <a:t> </a:t>
            </a:r>
            <a:r>
              <a:rPr lang="en-US" dirty="0"/>
              <a:t>He stated that his flare-ups in the past were resolved with a short course of prednisone. He did not report any family history of inflammatory bowel disease.</a:t>
            </a:r>
          </a:p>
          <a:p>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892480" cy="576064"/>
          </a:xfrm>
        </p:spPr>
        <p:txBody>
          <a:bodyPr>
            <a:normAutofit fontScale="90000"/>
          </a:bodyPr>
          <a:lstStyle/>
          <a:p>
            <a:r>
              <a:rPr lang="en-US" sz="3600" b="1" dirty="0"/>
              <a:t>Bowel, </a:t>
            </a:r>
            <a:r>
              <a:rPr lang="en-US" sz="3600" b="1" dirty="0" err="1"/>
              <a:t>Crohn</a:t>
            </a:r>
            <a:r>
              <a:rPr lang="en-US" sz="3600" b="1" dirty="0"/>
              <a:t> disease, </a:t>
            </a:r>
            <a:r>
              <a:rPr lang="en-US" sz="3600" b="1" dirty="0" err="1"/>
              <a:t>noncaseating</a:t>
            </a:r>
            <a:r>
              <a:rPr lang="en-US" sz="3600" b="1" dirty="0"/>
              <a:t> </a:t>
            </a:r>
            <a:r>
              <a:rPr lang="en-US" sz="3600" b="1" dirty="0" err="1"/>
              <a:t>granulomas</a:t>
            </a:r>
            <a:endParaRPr lang="ar-SA" dirty="0"/>
          </a:p>
        </p:txBody>
      </p:sp>
      <p:sp>
        <p:nvSpPr>
          <p:cNvPr id="3" name="Content Placeholder 2"/>
          <p:cNvSpPr>
            <a:spLocks noGrp="1"/>
          </p:cNvSpPr>
          <p:nvPr>
            <p:ph idx="1"/>
          </p:nvPr>
        </p:nvSpPr>
        <p:spPr>
          <a:xfrm>
            <a:off x="539552" y="764704"/>
            <a:ext cx="8229600" cy="3412976"/>
          </a:xfrm>
        </p:spPr>
        <p:txBody>
          <a:bodyPr>
            <a:normAutofit fontScale="85000" lnSpcReduction="10000"/>
          </a:bodyPr>
          <a:lstStyle/>
          <a:p>
            <a:r>
              <a:rPr lang="en-US" dirty="0" err="1"/>
              <a:t>Noncaseating</a:t>
            </a:r>
            <a:r>
              <a:rPr lang="en-US" dirty="0"/>
              <a:t> </a:t>
            </a:r>
            <a:r>
              <a:rPr lang="en-US" dirty="0" err="1"/>
              <a:t>granulomas</a:t>
            </a:r>
            <a:r>
              <a:rPr lang="en-US" dirty="0"/>
              <a:t> are present in the lamina </a:t>
            </a:r>
            <a:r>
              <a:rPr lang="en-US" dirty="0" err="1"/>
              <a:t>propria</a:t>
            </a:r>
            <a:r>
              <a:rPr lang="en-US" dirty="0"/>
              <a:t> of an uninvolved region of colonic mucosa</a:t>
            </a:r>
            <a:r>
              <a:rPr lang="en-US" dirty="0" smtClean="0"/>
              <a:t>.</a:t>
            </a:r>
          </a:p>
          <a:p>
            <a:r>
              <a:rPr lang="en-US" dirty="0" smtClean="0"/>
              <a:t> </a:t>
            </a:r>
            <a:r>
              <a:rPr lang="en-US" dirty="0" err="1"/>
              <a:t>Noncaseating</a:t>
            </a:r>
            <a:r>
              <a:rPr lang="en-US" dirty="0"/>
              <a:t> </a:t>
            </a:r>
            <a:r>
              <a:rPr lang="en-US" dirty="0" err="1"/>
              <a:t>granulomas</a:t>
            </a:r>
            <a:r>
              <a:rPr lang="en-US" dirty="0"/>
              <a:t> are present in about half of </a:t>
            </a:r>
            <a:r>
              <a:rPr lang="en-US" dirty="0" err="1"/>
              <a:t>Crohn</a:t>
            </a:r>
            <a:r>
              <a:rPr lang="en-US" dirty="0"/>
              <a:t> disease cases in all tissue layers, both within areas of active disease and in uninvolved regions of the bowel. </a:t>
            </a:r>
            <a:r>
              <a:rPr lang="en-US" dirty="0" smtClean="0"/>
              <a:t> </a:t>
            </a:r>
            <a:r>
              <a:rPr lang="en-US" dirty="0" err="1" smtClean="0"/>
              <a:t>Granulomas</a:t>
            </a:r>
            <a:r>
              <a:rPr lang="en-US" dirty="0" smtClean="0"/>
              <a:t> </a:t>
            </a:r>
            <a:r>
              <a:rPr lang="en-US" dirty="0"/>
              <a:t>have been documented throughout the alimentary tract</a:t>
            </a:r>
            <a:r>
              <a:rPr lang="en-US" dirty="0" smtClean="0"/>
              <a:t>,  </a:t>
            </a:r>
            <a:r>
              <a:rPr lang="en-US" dirty="0"/>
              <a:t>from mouth to rectum.</a:t>
            </a:r>
            <a:endParaRPr lang="ar-SA" dirty="0"/>
          </a:p>
        </p:txBody>
      </p:sp>
      <p:pic>
        <p:nvPicPr>
          <p:cNvPr id="24578" name="Picture 2" descr="http://www.studentconsult.com/content/9781437717815/pathology/gas5/gas5100.jpg"/>
          <p:cNvPicPr>
            <a:picLocks noChangeAspect="1" noChangeArrowheads="1"/>
          </p:cNvPicPr>
          <p:nvPr/>
        </p:nvPicPr>
        <p:blipFill>
          <a:blip r:embed="rId2" cstate="print"/>
          <a:srcRect/>
          <a:stretch>
            <a:fillRect/>
          </a:stretch>
        </p:blipFill>
        <p:spPr bwMode="auto">
          <a:xfrm>
            <a:off x="2195736" y="3573016"/>
            <a:ext cx="5832648" cy="328498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The worst case scenario</a:t>
            </a:r>
            <a:endParaRPr lang="ar-SA" dirty="0"/>
          </a:p>
        </p:txBody>
      </p:sp>
      <p:sp>
        <p:nvSpPr>
          <p:cNvPr id="3" name="Content Placeholder 2"/>
          <p:cNvSpPr>
            <a:spLocks noGrp="1"/>
          </p:cNvSpPr>
          <p:nvPr>
            <p:ph idx="1"/>
          </p:nvPr>
        </p:nvSpPr>
        <p:spPr/>
        <p:txBody>
          <a:bodyPr>
            <a:normAutofit/>
          </a:bodyPr>
          <a:lstStyle/>
          <a:p>
            <a:r>
              <a:rPr lang="en-US" dirty="0" smtClean="0"/>
              <a:t>The first indication that something was off in my life was when I got a </a:t>
            </a:r>
            <a:r>
              <a:rPr lang="en-US" dirty="0" err="1" smtClean="0"/>
              <a:t>bartholin</a:t>
            </a:r>
            <a:r>
              <a:rPr lang="en-US" dirty="0" smtClean="0"/>
              <a:t> gland </a:t>
            </a:r>
            <a:r>
              <a:rPr lang="en-US" smtClean="0"/>
              <a:t>cyst</a:t>
            </a:r>
            <a:r>
              <a:rPr lang="en-US" smtClean="0"/>
              <a:t>. </a:t>
            </a:r>
            <a:r>
              <a:rPr lang="en-US" dirty="0" smtClean="0"/>
              <a:t>I years later </a:t>
            </a:r>
            <a:r>
              <a:rPr lang="en-US" dirty="0" smtClean="0"/>
              <a:t>attribute this to </a:t>
            </a:r>
            <a:r>
              <a:rPr lang="en-US" dirty="0" err="1" smtClean="0"/>
              <a:t>crohns</a:t>
            </a:r>
            <a:r>
              <a:rPr lang="en-US" dirty="0" smtClean="0"/>
              <a:t>. But why is my </a:t>
            </a:r>
            <a:r>
              <a:rPr lang="en-US" dirty="0" err="1" smtClean="0"/>
              <a:t>crohns</a:t>
            </a:r>
            <a:r>
              <a:rPr lang="en-US" dirty="0" smtClean="0"/>
              <a:t> attacking my vaginal area. </a:t>
            </a:r>
            <a:r>
              <a:rPr lang="en-US" dirty="0" smtClean="0"/>
              <a:t>The</a:t>
            </a:r>
            <a:r>
              <a:rPr lang="en-US" dirty="0" smtClean="0"/>
              <a:t> fistulas... At first they were on the </a:t>
            </a:r>
            <a:r>
              <a:rPr lang="en-US" dirty="0" smtClean="0"/>
              <a:t>cheek </a:t>
            </a:r>
            <a:r>
              <a:rPr lang="en-US" dirty="0" smtClean="0"/>
              <a:t>now they are getting closer and closer to my vaginal opening they meaning about 4 holes. I hate examining myself. I think it makes me more depressed to see them</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lnSpcReduction="10000"/>
          </a:bodyPr>
          <a:lstStyle/>
          <a:p>
            <a:r>
              <a:rPr lang="en-US" dirty="0" smtClean="0"/>
              <a:t>On physical exam, the patient was a </a:t>
            </a:r>
            <a:r>
              <a:rPr lang="en-US" dirty="0" err="1" smtClean="0"/>
              <a:t>cachectic</a:t>
            </a:r>
            <a:r>
              <a:rPr lang="en-US" dirty="0" smtClean="0"/>
              <a:t>, no </a:t>
            </a:r>
            <a:r>
              <a:rPr lang="en-US" dirty="0" smtClean="0"/>
              <a:t>acute </a:t>
            </a:r>
            <a:r>
              <a:rPr lang="en-US" dirty="0" smtClean="0"/>
              <a:t>distress. His abdomen demonstrated </a:t>
            </a:r>
            <a:r>
              <a:rPr lang="en-US" b="1" dirty="0" smtClean="0"/>
              <a:t>positive bowel sounds</a:t>
            </a:r>
            <a:r>
              <a:rPr lang="en-US" dirty="0" smtClean="0"/>
              <a:t> and was </a:t>
            </a:r>
            <a:r>
              <a:rPr lang="en-US" dirty="0" err="1" smtClean="0"/>
              <a:t>nondistended</a:t>
            </a:r>
            <a:r>
              <a:rPr lang="en-US" dirty="0" smtClean="0"/>
              <a:t>, soft, and </a:t>
            </a:r>
            <a:r>
              <a:rPr lang="en-US" dirty="0" err="1" smtClean="0"/>
              <a:t>nontender</a:t>
            </a:r>
            <a:r>
              <a:rPr lang="en-US" dirty="0" smtClean="0"/>
              <a:t>. There was no </a:t>
            </a:r>
            <a:r>
              <a:rPr lang="en-US" dirty="0" err="1" smtClean="0"/>
              <a:t>hepatosplenomegaly</a:t>
            </a:r>
            <a:r>
              <a:rPr lang="en-US" dirty="0" smtClean="0"/>
              <a:t> or masses. </a:t>
            </a:r>
          </a:p>
          <a:p>
            <a:r>
              <a:rPr lang="en-US" b="1" dirty="0" smtClean="0"/>
              <a:t>Rectal examination </a:t>
            </a:r>
            <a:r>
              <a:rPr lang="en-US" dirty="0" smtClean="0"/>
              <a:t>revealed black stool that tested positive for fecal blood, but no masses. The remainder of the physical exam was unremarkable.</a:t>
            </a:r>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On admission, the following lab results were noted:</a:t>
            </a:r>
            <a:endParaRPr lang="ar-SA" dirty="0"/>
          </a:p>
        </p:txBody>
      </p:sp>
      <p:sp>
        <p:nvSpPr>
          <p:cNvPr id="3" name="Content Placeholder 2"/>
          <p:cNvSpPr>
            <a:spLocks noGrp="1"/>
          </p:cNvSpPr>
          <p:nvPr>
            <p:ph idx="1"/>
          </p:nvPr>
        </p:nvSpPr>
        <p:spPr>
          <a:xfrm>
            <a:off x="1475656" y="5157192"/>
            <a:ext cx="8229600" cy="1080120"/>
          </a:xfrm>
        </p:spPr>
        <p:txBody>
          <a:bodyPr>
            <a:normAutofit/>
          </a:bodyPr>
          <a:lstStyle/>
          <a:p>
            <a:r>
              <a:rPr lang="en-US" dirty="0" smtClean="0"/>
              <a:t>His </a:t>
            </a:r>
            <a:r>
              <a:rPr lang="en-US" dirty="0"/>
              <a:t>other laboratory values were unremarkable</a:t>
            </a:r>
            <a:r>
              <a:rPr lang="en-US" dirty="0" smtClean="0"/>
              <a:t>.</a:t>
            </a:r>
            <a:endParaRPr lang="en-US" dirty="0"/>
          </a:p>
        </p:txBody>
      </p:sp>
      <p:graphicFrame>
        <p:nvGraphicFramePr>
          <p:cNvPr id="4" name="Table 3"/>
          <p:cNvGraphicFramePr>
            <a:graphicFrameLocks noGrp="1"/>
          </p:cNvGraphicFramePr>
          <p:nvPr/>
        </p:nvGraphicFramePr>
        <p:xfrm>
          <a:off x="827584" y="1484784"/>
          <a:ext cx="6816080" cy="3291840"/>
        </p:xfrm>
        <a:graphic>
          <a:graphicData uri="http://schemas.openxmlformats.org/drawingml/2006/table">
            <a:tbl>
              <a:tblPr rtl="1" firstRow="1" bandRow="1">
                <a:tableStyleId>{5C22544A-7EE6-4342-B048-85BDC9FD1C3A}</a:tableStyleId>
              </a:tblPr>
              <a:tblGrid>
                <a:gridCol w="2313922"/>
                <a:gridCol w="4502158"/>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t>RESULT</a:t>
                      </a:r>
                      <a:endParaRPr lang="en-US" sz="2400" dirty="0" smtClean="0"/>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t>TEST</a:t>
                      </a:r>
                      <a:endParaRPr lang="en-US" sz="2400" dirty="0" smtClean="0"/>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23.3%</a:t>
                      </a:r>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err="1" smtClean="0"/>
                        <a:t>Hematocrit</a:t>
                      </a:r>
                      <a:endParaRPr lang="en-US" sz="2400" dirty="0" smtClean="0"/>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2g/</a:t>
                      </a:r>
                      <a:r>
                        <a:rPr lang="en-US" sz="2400" dirty="0" err="1" smtClean="0"/>
                        <a:t>dL</a:t>
                      </a:r>
                      <a:endParaRPr lang="en-US" sz="2400" dirty="0" smtClean="0"/>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Albumin</a:t>
                      </a:r>
                    </a:p>
                    <a:p>
                      <a:pPr algn="ctr" rtl="1"/>
                      <a:endParaRPr lang="ar-SA" sz="24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positive</a:t>
                      </a:r>
                    </a:p>
                    <a:p>
                      <a:pPr algn="ctr" rtl="1"/>
                      <a:endParaRPr lang="ar-SA" sz="24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err="1" smtClean="0"/>
                        <a:t>pANCA</a:t>
                      </a:r>
                      <a:r>
                        <a:rPr lang="en-US" sz="2400" dirty="0" smtClean="0"/>
                        <a:t> (</a:t>
                      </a:r>
                      <a:r>
                        <a:rPr lang="en-US" sz="2400" dirty="0" err="1" smtClean="0"/>
                        <a:t>perinuclear</a:t>
                      </a:r>
                      <a:r>
                        <a:rPr lang="en-US" sz="2400" dirty="0" smtClean="0"/>
                        <a:t> anti-</a:t>
                      </a:r>
                      <a:r>
                        <a:rPr lang="en-US" sz="2400" dirty="0" err="1" smtClean="0"/>
                        <a:t>neutrophilic</a:t>
                      </a:r>
                      <a:r>
                        <a:rPr lang="en-US" sz="2400" dirty="0" smtClean="0"/>
                        <a:t> </a:t>
                      </a:r>
                      <a:r>
                        <a:rPr lang="en-US" sz="2400" dirty="0" err="1" smtClean="0"/>
                        <a:t>cytoplasmic</a:t>
                      </a:r>
                      <a:r>
                        <a:rPr lang="en-US" sz="2400" dirty="0" smtClean="0"/>
                        <a:t> antibody)</a:t>
                      </a: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US" dirty="0"/>
              <a:t>The patient was admitted to the hospital and treated with steroid therapy. There was no symptomatic improvement after eight days of therapy, so the patient was placed on NPO (nothing by mouth) and on TPN (total </a:t>
            </a:r>
            <a:r>
              <a:rPr lang="en-US" dirty="0" err="1"/>
              <a:t>parenteral</a:t>
            </a:r>
            <a:r>
              <a:rPr lang="en-US" dirty="0"/>
              <a:t> nutrition). He was transfused with two units of packed red blood cells</a:t>
            </a:r>
            <a:r>
              <a:rPr lang="en-US" dirty="0" smtClean="0"/>
              <a:t>.</a:t>
            </a:r>
          </a:p>
          <a:p>
            <a:r>
              <a:rPr lang="en-US" dirty="0"/>
              <a:t> </a:t>
            </a:r>
            <a:r>
              <a:rPr lang="en-US" b="1" dirty="0" err="1"/>
              <a:t>Colonoscopic</a:t>
            </a:r>
            <a:r>
              <a:rPr lang="en-US" b="1" dirty="0"/>
              <a:t> </a:t>
            </a:r>
            <a:r>
              <a:rPr lang="en-US" b="1" dirty="0" smtClean="0"/>
              <a:t>examination </a:t>
            </a:r>
            <a:r>
              <a:rPr lang="en-US" dirty="0" smtClean="0"/>
              <a:t>revealed </a:t>
            </a:r>
            <a:r>
              <a:rPr lang="en-US" dirty="0"/>
              <a:t>disease in the descending and sigmoid colon and rectum. Biopsies were performed; the interpretation by the pathologist was more consistent with </a:t>
            </a:r>
            <a:r>
              <a:rPr lang="en-US" b="1" dirty="0"/>
              <a:t>ulcerative colitis</a:t>
            </a:r>
            <a:r>
              <a:rPr lang="en-US" dirty="0"/>
              <a:t> than with </a:t>
            </a:r>
            <a:r>
              <a:rPr lang="en-US" b="1" dirty="0" err="1"/>
              <a:t>Crohn</a:t>
            </a:r>
            <a:r>
              <a:rPr lang="en-US" b="1" dirty="0"/>
              <a:t> disease</a:t>
            </a:r>
            <a:r>
              <a:rPr lang="en-US" dirty="0"/>
              <a:t>. There was </a:t>
            </a:r>
            <a:r>
              <a:rPr lang="en-US" b="1" dirty="0"/>
              <a:t>no evidence of dysplasia</a:t>
            </a:r>
            <a:r>
              <a:rPr lang="en-US" dirty="0" smtClean="0"/>
              <a:t>.</a:t>
            </a:r>
          </a:p>
          <a:p>
            <a:r>
              <a:rPr lang="en-US" dirty="0" smtClean="0"/>
              <a:t> </a:t>
            </a:r>
            <a:r>
              <a:rPr lang="en-US" dirty="0"/>
              <a:t>Options were discussed with the patient, and he decided to have a </a:t>
            </a:r>
            <a:r>
              <a:rPr lang="en-US" b="1" dirty="0"/>
              <a:t>total </a:t>
            </a:r>
            <a:r>
              <a:rPr lang="en-US" b="1" dirty="0" err="1" smtClean="0"/>
              <a:t>colectomy</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0" y="1628800"/>
            <a:ext cx="5580112" cy="4525963"/>
          </a:xfrm>
        </p:spPr>
        <p:txBody>
          <a:bodyPr>
            <a:normAutofit lnSpcReduction="10000"/>
          </a:bodyPr>
          <a:lstStyle/>
          <a:p>
            <a:r>
              <a:rPr lang="en-US" dirty="0"/>
              <a:t>This large bowel has a diffusely inflamed mucosal surface, extending from the rectum to the </a:t>
            </a:r>
            <a:r>
              <a:rPr lang="en-US" dirty="0" err="1"/>
              <a:t>cecum</a:t>
            </a:r>
            <a:r>
              <a:rPr lang="en-US" dirty="0"/>
              <a:t>. Note the appendix for orientation. The right colon appears to be less involved; however, microscopically, the mucosa would show an active colitis.</a:t>
            </a:r>
            <a:r>
              <a:rPr lang="en-US" dirty="0" smtClean="0"/>
              <a:t/>
            </a:r>
            <a:br>
              <a:rPr lang="en-US" dirty="0" smtClean="0"/>
            </a:br>
            <a:endParaRPr lang="ar-SA" dirty="0"/>
          </a:p>
        </p:txBody>
      </p:sp>
      <p:pic>
        <p:nvPicPr>
          <p:cNvPr id="22530" name="Picture 2" descr="http://www.studentconsult.com/content/9781437717815/pathology/gas5/gas520.jpg"/>
          <p:cNvPicPr>
            <a:picLocks noChangeAspect="1" noChangeArrowheads="1"/>
          </p:cNvPicPr>
          <p:nvPr/>
        </p:nvPicPr>
        <p:blipFill>
          <a:blip r:embed="rId2" cstate="print"/>
          <a:srcRect/>
          <a:stretch>
            <a:fillRect/>
          </a:stretch>
        </p:blipFill>
        <p:spPr bwMode="auto">
          <a:xfrm>
            <a:off x="5076056" y="260648"/>
            <a:ext cx="3730014" cy="2664296"/>
          </a:xfrm>
          <a:prstGeom prst="rect">
            <a:avLst/>
          </a:prstGeom>
          <a:noFill/>
        </p:spPr>
      </p:pic>
      <p:sp>
        <p:nvSpPr>
          <p:cNvPr id="7" name="TextBox 6"/>
          <p:cNvSpPr txBox="1"/>
          <p:nvPr/>
        </p:nvSpPr>
        <p:spPr>
          <a:xfrm>
            <a:off x="5220072" y="3140968"/>
            <a:ext cx="3672408" cy="3170099"/>
          </a:xfrm>
          <a:prstGeom prst="rect">
            <a:avLst/>
          </a:prstGeom>
          <a:solidFill>
            <a:srgbClr val="CCFF99"/>
          </a:solidFill>
          <a:ln>
            <a:solidFill>
              <a:schemeClr val="accent3"/>
            </a:solidFill>
          </a:ln>
        </p:spPr>
        <p:txBody>
          <a:bodyPr wrap="square" rtlCol="1">
            <a:spAutoFit/>
          </a:bodyPr>
          <a:lstStyle/>
          <a:p>
            <a:pPr algn="l"/>
            <a:r>
              <a:rPr lang="en-US" sz="2000" b="1" dirty="0"/>
              <a:t>Is the picture consistent with </a:t>
            </a:r>
            <a:r>
              <a:rPr lang="en-US" sz="2000" b="1" dirty="0" err="1"/>
              <a:t>Crohn</a:t>
            </a:r>
            <a:r>
              <a:rPr lang="en-US" sz="2000" b="1" dirty="0"/>
              <a:t> disease? </a:t>
            </a:r>
            <a:br>
              <a:rPr lang="en-US" sz="2000" b="1" dirty="0"/>
            </a:br>
            <a:r>
              <a:rPr lang="en-US" sz="2000" dirty="0"/>
              <a:t>No, this is not consistent with </a:t>
            </a:r>
            <a:r>
              <a:rPr lang="en-US" sz="2000" dirty="0" err="1" smtClean="0"/>
              <a:t>Crohn’s</a:t>
            </a:r>
            <a:r>
              <a:rPr lang="en-US" sz="2000" dirty="0" smtClean="0"/>
              <a:t> </a:t>
            </a:r>
            <a:r>
              <a:rPr lang="en-US" sz="2000" dirty="0"/>
              <a:t>disease, because of the uninterrupted involvement of the mucosa. Although </a:t>
            </a:r>
            <a:r>
              <a:rPr lang="en-US" sz="2000" dirty="0" err="1" smtClean="0"/>
              <a:t>Crohn</a:t>
            </a:r>
            <a:r>
              <a:rPr lang="en-US" sz="2000" dirty="0" err="1" smtClean="0"/>
              <a:t>’s</a:t>
            </a:r>
            <a:r>
              <a:rPr lang="en-US" sz="2000" dirty="0" smtClean="0"/>
              <a:t> </a:t>
            </a:r>
            <a:r>
              <a:rPr lang="en-US" sz="2000" dirty="0" smtClean="0"/>
              <a:t>disease </a:t>
            </a:r>
            <a:r>
              <a:rPr lang="en-US" sz="2000" dirty="0"/>
              <a:t>may involve the colon, affected areas are sharply delimited by intervening unaffected areas.</a:t>
            </a:r>
            <a:endParaRPr lang="ar-SA"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CA" b="1" dirty="0"/>
              <a:t>Rectum, chronic ulcerative colitis - Gross, mucosal surface</a:t>
            </a:r>
            <a:endParaRPr lang="ar-SA" dirty="0"/>
          </a:p>
        </p:txBody>
      </p:sp>
      <p:sp>
        <p:nvSpPr>
          <p:cNvPr id="3" name="Content Placeholder 2"/>
          <p:cNvSpPr>
            <a:spLocks noGrp="1"/>
          </p:cNvSpPr>
          <p:nvPr>
            <p:ph idx="1"/>
          </p:nvPr>
        </p:nvSpPr>
        <p:spPr/>
        <p:txBody>
          <a:bodyPr/>
          <a:lstStyle/>
          <a:p>
            <a:endParaRPr lang="ar-SA" dirty="0"/>
          </a:p>
        </p:txBody>
      </p:sp>
      <p:pic>
        <p:nvPicPr>
          <p:cNvPr id="2050" name="Picture 2" descr="http://www.studentconsult.com/content/9781437717815/pathology/gas5/gas510.jpg"/>
          <p:cNvPicPr>
            <a:picLocks noChangeAspect="1" noChangeArrowheads="1"/>
          </p:cNvPicPr>
          <p:nvPr/>
        </p:nvPicPr>
        <p:blipFill>
          <a:blip r:embed="rId2" cstate="print">
            <a:lum bright="10000"/>
          </a:blip>
          <a:srcRect/>
          <a:stretch>
            <a:fillRect/>
          </a:stretch>
        </p:blipFill>
        <p:spPr bwMode="auto">
          <a:xfrm>
            <a:off x="899592" y="1268761"/>
            <a:ext cx="7344816" cy="48245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lnSpcReduction="10000"/>
          </a:bodyPr>
          <a:lstStyle/>
          <a:p>
            <a:r>
              <a:rPr lang="en-US" dirty="0"/>
              <a:t>The rectum shows a diffusely inflamed mucosal </a:t>
            </a:r>
            <a:r>
              <a:rPr lang="en-US" dirty="0" smtClean="0"/>
              <a:t>surface</a:t>
            </a:r>
          </a:p>
          <a:p>
            <a:r>
              <a:rPr lang="en-US" dirty="0" smtClean="0"/>
              <a:t>Ulcerative </a:t>
            </a:r>
            <a:r>
              <a:rPr lang="en-US" dirty="0"/>
              <a:t>colitis causes chronic diarrhea with grossly bloody, mucus-filled stools. Since the disease begins in the rectum and proceeds proximally without interruption (no skip areas), it is usually evident on </a:t>
            </a:r>
            <a:r>
              <a:rPr lang="en-US" dirty="0" err="1"/>
              <a:t>proctoscopic</a:t>
            </a:r>
            <a:r>
              <a:rPr lang="en-US" dirty="0"/>
              <a:t> exam, where </a:t>
            </a:r>
            <a:r>
              <a:rPr lang="en-US" dirty="0" err="1"/>
              <a:t>pseudopolyps</a:t>
            </a:r>
            <a:r>
              <a:rPr lang="en-US" dirty="0"/>
              <a:t> and ulcers can be seen.</a:t>
            </a:r>
            <a:endParaRPr lang="ar-S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1155</Words>
  <Application>Microsoft Office PowerPoint</Application>
  <PresentationFormat>On-screen Show (4:3)</PresentationFormat>
  <Paragraphs>88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Inflammatory Bowel Disease</vt:lpstr>
      <vt:lpstr>Learning Objectives</vt:lpstr>
      <vt:lpstr>Slide 3</vt:lpstr>
      <vt:lpstr>Slide 4</vt:lpstr>
      <vt:lpstr>On admission, the following lab results were noted:</vt:lpstr>
      <vt:lpstr>Slide 6</vt:lpstr>
      <vt:lpstr>Slide 7</vt:lpstr>
      <vt:lpstr>Rectum, chronic ulcerative colitis - Gross, mucosal surface</vt:lpstr>
      <vt:lpstr>Slide 9</vt:lpstr>
      <vt:lpstr>What factors are believed to underlie the pathogenesis of inflammatory bowel disease (IBD)?</vt:lpstr>
      <vt:lpstr>Colon, chronic ulcerative colitis, pseudopolyp</vt:lpstr>
      <vt:lpstr>Slide 12</vt:lpstr>
      <vt:lpstr>Slide 13</vt:lpstr>
      <vt:lpstr>Colon, chronic ulcerative colitis </vt:lpstr>
      <vt:lpstr>Slide 15</vt:lpstr>
      <vt:lpstr> Colon, chronic ulcerative colitis</vt:lpstr>
      <vt:lpstr>Slide 17</vt:lpstr>
      <vt:lpstr>Slide 18</vt:lpstr>
      <vt:lpstr>Case scenario</vt:lpstr>
      <vt:lpstr>Slide 20</vt:lpstr>
      <vt:lpstr>Small and large intestines, Crohn’s disease, regional enteritis - Gross, mucosal surface</vt:lpstr>
      <vt:lpstr>Small and large intestines, Crohn disease, regional enteritis - Gross, mucosal surface</vt:lpstr>
      <vt:lpstr>Slide 23</vt:lpstr>
      <vt:lpstr>Clubbing of the fingertips</vt:lpstr>
      <vt:lpstr>Bowel, Crohn disease</vt:lpstr>
      <vt:lpstr>Slide 26</vt:lpstr>
      <vt:lpstr>Bowel, Crohn’s disease</vt:lpstr>
      <vt:lpstr>Slide 28</vt:lpstr>
      <vt:lpstr>Slide 29</vt:lpstr>
      <vt:lpstr>Bowel, Crohn disease, noncaseating granulomas</vt:lpstr>
      <vt:lpstr>The worst case scenario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Bowel Disease</dc:title>
  <dc:creator>Dr.Maha</dc:creator>
  <cp:lastModifiedBy>Dr.Maha</cp:lastModifiedBy>
  <cp:revision>4</cp:revision>
  <dcterms:created xsi:type="dcterms:W3CDTF">2013-12-03T17:52:47Z</dcterms:created>
  <dcterms:modified xsi:type="dcterms:W3CDTF">2013-12-04T20:44:30Z</dcterms:modified>
</cp:coreProperties>
</file>