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513" r:id="rId3"/>
    <p:sldId id="512" r:id="rId4"/>
    <p:sldId id="511" r:id="rId5"/>
    <p:sldId id="510" r:id="rId6"/>
    <p:sldId id="506" r:id="rId7"/>
    <p:sldId id="515" r:id="rId8"/>
    <p:sldId id="337" r:id="rId9"/>
    <p:sldId id="340" r:id="rId10"/>
    <p:sldId id="339" r:id="rId11"/>
    <p:sldId id="565" r:id="rId12"/>
    <p:sldId id="342" r:id="rId13"/>
    <p:sldId id="557" r:id="rId14"/>
    <p:sldId id="540" r:id="rId15"/>
    <p:sldId id="343" r:id="rId16"/>
    <p:sldId id="344" r:id="rId17"/>
    <p:sldId id="356" r:id="rId18"/>
    <p:sldId id="352" r:id="rId19"/>
    <p:sldId id="353" r:id="rId20"/>
    <p:sldId id="536" r:id="rId21"/>
    <p:sldId id="355" r:id="rId22"/>
    <p:sldId id="559" r:id="rId23"/>
    <p:sldId id="361" r:id="rId24"/>
    <p:sldId id="368" r:id="rId25"/>
    <p:sldId id="560" r:id="rId26"/>
    <p:sldId id="509" r:id="rId27"/>
    <p:sldId id="543" r:id="rId28"/>
    <p:sldId id="542" r:id="rId29"/>
    <p:sldId id="365" r:id="rId30"/>
    <p:sldId id="366" r:id="rId31"/>
    <p:sldId id="367" r:id="rId32"/>
    <p:sldId id="369" r:id="rId33"/>
    <p:sldId id="372" r:id="rId34"/>
    <p:sldId id="374" r:id="rId35"/>
    <p:sldId id="375" r:id="rId36"/>
    <p:sldId id="566" r:id="rId37"/>
    <p:sldId id="379" r:id="rId38"/>
    <p:sldId id="541" r:id="rId39"/>
    <p:sldId id="561" r:id="rId40"/>
    <p:sldId id="380" r:id="rId41"/>
    <p:sldId id="382" r:id="rId42"/>
    <p:sldId id="383" r:id="rId43"/>
    <p:sldId id="387" r:id="rId44"/>
    <p:sldId id="388" r:id="rId45"/>
    <p:sldId id="390" r:id="rId46"/>
    <p:sldId id="562" r:id="rId47"/>
    <p:sldId id="414" r:id="rId48"/>
    <p:sldId id="384" r:id="rId49"/>
    <p:sldId id="385" r:id="rId50"/>
    <p:sldId id="386" r:id="rId51"/>
    <p:sldId id="391" r:id="rId52"/>
    <p:sldId id="263" r:id="rId53"/>
    <p:sldId id="532" r:id="rId54"/>
    <p:sldId id="305" r:id="rId55"/>
    <p:sldId id="502" r:id="rId56"/>
    <p:sldId id="396" r:id="rId57"/>
    <p:sldId id="533" r:id="rId58"/>
    <p:sldId id="531" r:id="rId59"/>
    <p:sldId id="397" r:id="rId60"/>
    <p:sldId id="265" r:id="rId61"/>
    <p:sldId id="534" r:id="rId62"/>
    <p:sldId id="314" r:id="rId63"/>
    <p:sldId id="535" r:id="rId64"/>
    <p:sldId id="516" r:id="rId65"/>
    <p:sldId id="400" r:id="rId66"/>
    <p:sldId id="401" r:id="rId67"/>
    <p:sldId id="402" r:id="rId68"/>
    <p:sldId id="523" r:id="rId69"/>
    <p:sldId id="410" r:id="rId70"/>
    <p:sldId id="411" r:id="rId71"/>
    <p:sldId id="405" r:id="rId72"/>
    <p:sldId id="406" r:id="rId73"/>
    <p:sldId id="407" r:id="rId74"/>
    <p:sldId id="408" r:id="rId75"/>
    <p:sldId id="564" r:id="rId76"/>
    <p:sldId id="524" r:id="rId77"/>
    <p:sldId id="525" r:id="rId78"/>
    <p:sldId id="501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75619" autoAdjust="0"/>
  </p:normalViewPr>
  <p:slideViewPr>
    <p:cSldViewPr>
      <p:cViewPr varScale="1">
        <p:scale>
          <a:sx n="40" d="100"/>
          <a:sy n="40" d="100"/>
        </p:scale>
        <p:origin x="-155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6B225-E22B-4AF6-9FA0-D3552B48732A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29E3C-A7A0-4781-9108-4A44678AF1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1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5D4CC-7051-45FC-BDF8-188C6FEB921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089DDE-50C3-40FB-906F-1D2D218D40C1}" type="slidenum">
              <a:rPr lang="en-GB" smtClean="0">
                <a:cs typeface="Lucida Sans Unicode" charset="0"/>
              </a:rPr>
              <a:pPr/>
              <a:t>15</a:t>
            </a:fld>
            <a:endParaRPr lang="en-GB" smtClean="0">
              <a:cs typeface="Lucida Sans Unicode" charset="0"/>
            </a:endParaRPr>
          </a:p>
        </p:txBody>
      </p:sp>
      <p:sp>
        <p:nvSpPr>
          <p:cNvPr id="2232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3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 typeface="Calibri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 smtClean="0">
              <a:latin typeface="Calibri" pitchFamily="32" charset="0"/>
              <a:cs typeface="Lucida Sans Unicode" charset="0"/>
            </a:endParaRPr>
          </a:p>
        </p:txBody>
      </p:sp>
      <p:sp>
        <p:nvSpPr>
          <p:cNvPr id="22323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15AD2B7-DB5A-4070-9FBC-C4BB1BF5FA53}" type="slidenum">
              <a:rPr lang="en-GB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9D5B6B9-50CC-497F-9890-55EEA74FAC78}" type="slidenum">
              <a:rPr lang="en-GB" smtClean="0">
                <a:cs typeface="Lucida Sans Unicode" charset="0"/>
              </a:rPr>
              <a:pPr/>
              <a:t>16</a:t>
            </a:fld>
            <a:endParaRPr lang="en-GB" smtClean="0">
              <a:cs typeface="Lucida Sans Unicode" charset="0"/>
            </a:endParaRPr>
          </a:p>
        </p:txBody>
      </p:sp>
      <p:sp>
        <p:nvSpPr>
          <p:cNvPr id="224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4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B3E05B-2397-41D9-9E0E-57184ACD6905}" type="slidenum">
              <a:rPr lang="en-GB" smtClean="0">
                <a:cs typeface="Lucida Sans Unicode" charset="0"/>
              </a:rPr>
              <a:pPr/>
              <a:t>18</a:t>
            </a:fld>
            <a:endParaRPr lang="en-GB" smtClean="0">
              <a:cs typeface="Lucida Sans Unicode" charset="0"/>
            </a:endParaRPr>
          </a:p>
        </p:txBody>
      </p:sp>
      <p:sp>
        <p:nvSpPr>
          <p:cNvPr id="2324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24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86709CA-4D4E-4055-B77E-4E364EFFE640}" type="slidenum">
              <a:rPr lang="en-GB" smtClean="0">
                <a:cs typeface="Lucida Sans Unicode" charset="0"/>
              </a:rPr>
              <a:pPr/>
              <a:t>19</a:t>
            </a:fld>
            <a:endParaRPr lang="en-GB" smtClean="0">
              <a:cs typeface="Lucida Sans Unicode" charset="0"/>
            </a:endParaRPr>
          </a:p>
        </p:txBody>
      </p:sp>
      <p:sp>
        <p:nvSpPr>
          <p:cNvPr id="233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3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r>
              <a:rPr lang="en-US" smtClean="0"/>
              <a:t>Would you call this squamous “dysplasia”? Answer: YES</a:t>
            </a:r>
          </a:p>
          <a:p>
            <a:r>
              <a:rPr lang="en-US" smtClean="0"/>
              <a:t>Would your fear it would develop into squamous cell carcinoma? Answer: YES</a:t>
            </a:r>
          </a:p>
          <a:p>
            <a:r>
              <a:rPr lang="en-US" smtClean="0"/>
              <a:t>Does it always? Answer: NO</a:t>
            </a:r>
          </a:p>
          <a:p>
            <a:r>
              <a:rPr lang="en-US" smtClean="0"/>
              <a:t>Does it usually? Answer: With time, YES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gross photograph illustrates a </a:t>
            </a:r>
            <a:r>
              <a:rPr lang="en-US" dirty="0" err="1" smtClean="0"/>
              <a:t>squamous</a:t>
            </a:r>
            <a:r>
              <a:rPr lang="en-US" dirty="0" smtClean="0"/>
              <a:t> cell carcinoma of the esophagus in a patient who presented with progressive </a:t>
            </a:r>
            <a:r>
              <a:rPr lang="en-US" dirty="0" err="1" smtClean="0"/>
              <a:t>dysphagia</a:t>
            </a:r>
            <a:r>
              <a:rPr lang="en-US" dirty="0" smtClean="0"/>
              <a:t>. It is easy to see how this mass produced this symptom. The oval structure adjacent to the esophagus represents </a:t>
            </a:r>
            <a:r>
              <a:rPr lang="en-US" dirty="0" err="1" smtClean="0"/>
              <a:t>metatastic</a:t>
            </a:r>
            <a:r>
              <a:rPr lang="en-US" dirty="0" smtClean="0"/>
              <a:t> squamous cell carcinoma within a lymph node.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AF58C4C-3E70-47D4-A49E-4A81D30D2F68}" type="slidenum">
              <a:rPr lang="en-GB" smtClean="0">
                <a:cs typeface="Lucida Sans Unicode" charset="0"/>
              </a:rPr>
              <a:pPr/>
              <a:t>21</a:t>
            </a:fld>
            <a:endParaRPr lang="en-GB" smtClean="0">
              <a:cs typeface="Lucida Sans Unicode" charset="0"/>
            </a:endParaRPr>
          </a:p>
        </p:txBody>
      </p:sp>
      <p:sp>
        <p:nvSpPr>
          <p:cNvPr id="235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55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989EBA-0858-4FD2-BF59-4F64D090762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DD8B869-CA60-4DD7-B643-D9775705D013}" type="slidenum">
              <a:rPr lang="en-GB" smtClean="0"/>
              <a:pPr/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Chronic gastric peptic ulcer 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874661-B70C-4E96-B8F1-9BDC6219F1E6}" type="slidenum">
              <a:rPr lang="en-GB" smtClean="0"/>
              <a:pPr/>
              <a:t>30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F8BBB-E528-49CE-93C8-FAEB5AC572D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Helicobacter pylori, gastric biopsy, silver stain on left, </a:t>
            </a:r>
            <a:r>
              <a:rPr lang="en-US" dirty="0" err="1" smtClean="0"/>
              <a:t>giemsa</a:t>
            </a:r>
            <a:r>
              <a:rPr lang="en-US" dirty="0" smtClean="0"/>
              <a:t> stain on right.</a:t>
            </a:r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CD17421-7D63-402A-9A4B-B00C04D037D0}" type="slidenum">
              <a:rPr lang="en-GB" smtClean="0">
                <a:cs typeface="Lucida Sans Unicode" charset="0"/>
              </a:rPr>
              <a:pPr/>
              <a:t>31</a:t>
            </a:fld>
            <a:endParaRPr lang="en-GB" smtClean="0"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812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853D9-FF63-4120-808C-90FAF39E057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3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33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DE989B-9060-4595-9765-2EDDDDA7184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1A7356-0E49-44D4-BC35-B9E54D1D9C4D}" type="slidenum">
              <a:rPr lang="en-GB" smtClean="0">
                <a:cs typeface="Lucida Sans Unicode" charset="0"/>
              </a:rPr>
              <a:pPr/>
              <a:t>35</a:t>
            </a:fld>
            <a:endParaRPr lang="en-GB" smtClean="0"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AED4C48-D252-4FE2-ACF3-6DC75FDD3CFF}" type="slidenum">
              <a:rPr lang="en-GB" smtClean="0">
                <a:cs typeface="Lucida Sans Unicode" charset="0"/>
              </a:rPr>
              <a:pPr/>
              <a:t>37</a:t>
            </a:fld>
            <a:endParaRPr lang="en-GB" smtClean="0"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7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71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916FC7-E9C9-42CE-9FBC-5890F5406F9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86FD0-2BAE-417E-92C3-191D471CDED3}" type="slidenum">
              <a:rPr lang="en-US"/>
              <a:pPr/>
              <a:t>44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21E2E8-EA98-44C3-BFAA-329982B179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AA94C1-7284-47BC-B816-C2A0DCF2AD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845B4-0A0F-4D89-80B8-65842B8CE2F1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Mixed tumors are generally benign, have BOTH connective tissue (i.e., usually </a:t>
            </a:r>
            <a:r>
              <a:rPr lang="en-US" dirty="0" err="1" smtClean="0"/>
              <a:t>cartilagenous</a:t>
            </a:r>
            <a:r>
              <a:rPr lang="en-US" dirty="0" smtClean="0"/>
              <a:t>) components as well as glandular components, hence the name pleomorphic or mixed, they generally look and feel like little round soft cartilage balls.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1DF5BC-5B6E-4FE8-87B3-7FADE74CFC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the inflammation has produced large, irregularly shaped to rake-like ulcers that are separated from each other by mucosa that appears close to normal.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74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FC6F80-B797-46E7-A431-AB8F4E137D3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18D320-F9FB-4A7C-8050-A884ECE144E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E96BE3-4D2A-491C-A4A0-A8E67C3FC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66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F14DD4-F646-4F28-B7DF-22861FF1D4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The.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303AB5-2229-4F88-A93A-47CB00F366C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5738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52F5D8B-3DDA-4013-8759-A3A306C7381D}" type="slidenum">
              <a:rPr lang="en-GB" smtClean="0"/>
              <a:pPr/>
              <a:t>69</a:t>
            </a:fld>
            <a:endParaRPr lang="en-GB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Villous adenomas behave more aggressively than tubular adenomas. They have a HIGHER rate of developing into frank adenocarcinomas than the “tubular” patterns.</a:t>
            </a:r>
          </a:p>
        </p:txBody>
      </p:sp>
      <p:sp>
        <p:nvSpPr>
          <p:cNvPr id="35840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732ADFE-4E98-41CD-A819-BF208450C779}" type="slidenum">
              <a:rPr lang="en-GB" smtClean="0"/>
              <a:pPr/>
              <a:t>70</a:t>
            </a:fld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58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7F84CC-2D60-4EEC-A4C6-9237E41E0F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A1D150-603D-4F25-87AF-DD870F0759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989EBA-0858-4FD2-BF59-4F64D090762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873A60-664D-49F8-A5D3-9502C584F4C3}" type="slidenum">
              <a:rPr lang="en-GB" smtClean="0">
                <a:cs typeface="Lucida Sans Unicode" charset="0"/>
              </a:rPr>
              <a:pPr/>
              <a:t>9</a:t>
            </a:fld>
            <a:endParaRPr lang="en-GB" smtClean="0">
              <a:cs typeface="Lucida Sans Unicode" charset="0"/>
            </a:endParaRPr>
          </a:p>
        </p:txBody>
      </p:sp>
      <p:sp>
        <p:nvSpPr>
          <p:cNvPr id="220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0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BA1627E-B996-458F-B1F7-B539025AA160}" type="slidenum">
              <a:rPr lang="en-GB" smtClean="0">
                <a:cs typeface="Lucida Sans Unicode" charset="0"/>
              </a:rPr>
              <a:pPr/>
              <a:t>10</a:t>
            </a:fld>
            <a:endParaRPr lang="en-GB" smtClean="0">
              <a:cs typeface="Lucida Sans Unicode" charset="0"/>
            </a:endParaRPr>
          </a:p>
        </p:txBody>
      </p:sp>
      <p:sp>
        <p:nvSpPr>
          <p:cNvPr id="219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9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889E62B-868B-4AA2-955C-4CF23A95E306}" type="slidenum">
              <a:rPr lang="en-GB" smtClean="0">
                <a:cs typeface="Lucida Sans Unicode" charset="0"/>
              </a:rPr>
              <a:pPr/>
              <a:t>12</a:t>
            </a:fld>
            <a:endParaRPr lang="en-GB" smtClean="0">
              <a:cs typeface="Lucida Sans Unicode" charset="0"/>
            </a:endParaRPr>
          </a:p>
        </p:txBody>
      </p:sp>
      <p:sp>
        <p:nvSpPr>
          <p:cNvPr id="222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2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29E3C-A7A0-4781-9108-4A44678AF1E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31A16-B614-45A7-B5A5-D789006B2C58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anatpat.unicamp.br/lamtgi1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http://www.med.und.nodak.edu/depts/path/powerpoint/blk5/NP1_files/slide0031_image029.wmz" TargetMode="External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microsoft.com/office/2007/relationships/hdphoto" Target="NUL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Digestive system block- practical classes.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04800" y="-220663"/>
            <a:ext cx="8382000" cy="1431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buClr>
                <a:srgbClr val="0000FF"/>
              </a:buClr>
              <a:buFont typeface="Calibri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800" b="1">
                <a:solidFill>
                  <a:srgbClr val="0000FF"/>
                </a:solidFill>
                <a:latin typeface="Calibri" pitchFamily="32" charset="0"/>
              </a:rPr>
              <a:t>REFLUX/GERD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0" y="990600"/>
            <a:ext cx="9144000" cy="607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lnSpc>
                <a:spcPct val="100000"/>
              </a:lnSpc>
              <a:spcBef>
                <a:spcPts val="1100"/>
              </a:spcBef>
              <a:buClr>
                <a:srgbClr val="CC0066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400" b="1">
                <a:solidFill>
                  <a:srgbClr val="CC0066"/>
                </a:solidFill>
                <a:latin typeface="Calibri" pitchFamily="32" charset="0"/>
              </a:rPr>
              <a:t>Inflammatory Cells</a:t>
            </a:r>
          </a:p>
          <a:p>
            <a:pPr marL="741363" lvl="1" indent="-284163">
              <a:lnSpc>
                <a:spcPct val="100000"/>
              </a:lnSpc>
              <a:spcBef>
                <a:spcPts val="1000"/>
              </a:spcBef>
              <a:buClr>
                <a:srgbClr val="CC0066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000" b="1">
                <a:solidFill>
                  <a:srgbClr val="CC0066"/>
                </a:solidFill>
                <a:latin typeface="Calibri" pitchFamily="32" charset="0"/>
              </a:rPr>
              <a:t>Eosinophils</a:t>
            </a:r>
          </a:p>
          <a:p>
            <a:pPr marL="741363" lvl="1" indent="-284163">
              <a:lnSpc>
                <a:spcPct val="100000"/>
              </a:lnSpc>
              <a:spcBef>
                <a:spcPts val="1000"/>
              </a:spcBef>
              <a:buClr>
                <a:srgbClr val="CC0066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000" b="1">
                <a:solidFill>
                  <a:srgbClr val="CC0066"/>
                </a:solidFill>
                <a:latin typeface="Calibri" pitchFamily="32" charset="0"/>
              </a:rPr>
              <a:t>Neutrophils</a:t>
            </a:r>
          </a:p>
          <a:p>
            <a:pPr marL="741363" lvl="1" indent="-284163">
              <a:lnSpc>
                <a:spcPct val="100000"/>
              </a:lnSpc>
              <a:spcBef>
                <a:spcPts val="1000"/>
              </a:spcBef>
              <a:buClr>
                <a:srgbClr val="CC0066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000" b="1">
                <a:solidFill>
                  <a:srgbClr val="CC0066"/>
                </a:solidFill>
                <a:latin typeface="Calibri" pitchFamily="32" charset="0"/>
              </a:rPr>
              <a:t>Lymphocytes</a:t>
            </a:r>
          </a:p>
          <a:p>
            <a:pPr marL="341313" indent="-341313">
              <a:lnSpc>
                <a:spcPct val="100000"/>
              </a:lnSpc>
              <a:spcBef>
                <a:spcPts val="1100"/>
              </a:spcBef>
              <a:buClr>
                <a:srgbClr val="CC0066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400" b="1">
                <a:solidFill>
                  <a:srgbClr val="CC0066"/>
                </a:solidFill>
                <a:latin typeface="Calibri" pitchFamily="32" charset="0"/>
              </a:rPr>
              <a:t>Basal zone hyperplasia</a:t>
            </a:r>
          </a:p>
          <a:p>
            <a:pPr marL="341313" indent="-341313">
              <a:lnSpc>
                <a:spcPct val="100000"/>
              </a:lnSpc>
              <a:spcBef>
                <a:spcPts val="1100"/>
              </a:spcBef>
              <a:buClr>
                <a:srgbClr val="CC0066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400" b="1">
                <a:solidFill>
                  <a:srgbClr val="CC0066"/>
                </a:solidFill>
                <a:latin typeface="Calibri" pitchFamily="32" charset="0"/>
              </a:rPr>
              <a:t>Lamina Propria papillae elongated and congested</a:t>
            </a:r>
          </a:p>
          <a:p>
            <a:pPr marL="341313" indent="-341313">
              <a:lnSpc>
                <a:spcPct val="100000"/>
              </a:lnSpc>
              <a:spcBef>
                <a:spcPts val="1100"/>
              </a:spcBef>
              <a:buClr>
                <a:srgbClr val="CC00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4400" b="1">
              <a:solidFill>
                <a:srgbClr val="CC0066"/>
              </a:solidFill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844824"/>
            <a:ext cx="7772400" cy="1362075"/>
          </a:xfrm>
        </p:spPr>
        <p:txBody>
          <a:bodyPr/>
          <a:lstStyle/>
          <a:p>
            <a:r>
              <a:rPr lang="en-US" dirty="0" smtClean="0"/>
              <a:t>Barrett esophagus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243408"/>
            <a:ext cx="9144000" cy="5544616"/>
            <a:chOff x="240" y="1584"/>
            <a:chExt cx="5279" cy="2460"/>
          </a:xfrm>
        </p:grpSpPr>
        <p:pic>
          <p:nvPicPr>
            <p:cNvPr id="2867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1584"/>
              <a:ext cx="5280" cy="24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677" name="Text Box 4"/>
            <p:cNvSpPr txBox="1">
              <a:spLocks noChangeArrowheads="1"/>
            </p:cNvSpPr>
            <p:nvPr/>
          </p:nvSpPr>
          <p:spPr bwMode="auto">
            <a:xfrm>
              <a:off x="240" y="1584"/>
              <a:ext cx="5280" cy="24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537321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 Normal gastroesophageal junction. B. red and congested glandular mucosa of Barrett esophagus. C. Endoscopic view: red velvety gastroesophageal mucosa extending from the orifice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1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39952" y="764704"/>
            <a:ext cx="46085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An ulcerated, exophytic mass at the gastroesophageal junction.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The lesion is arising from the granular mucosa of Barrett esophagus.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http://library.med.utah.edu/WebPath/jpeg4/GI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32656"/>
            <a:ext cx="5544616" cy="496855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"Barrett's esophagus" in which there is gastric-type mucosa above the </a:t>
            </a:r>
            <a:r>
              <a:rPr lang="en-US" sz="2000" dirty="0" err="1" smtClean="0"/>
              <a:t>gastroesophageal</a:t>
            </a:r>
            <a:r>
              <a:rPr lang="en-US" sz="2000" dirty="0" smtClean="0"/>
              <a:t> junction. Note the columnar epithelium to the left and the </a:t>
            </a:r>
            <a:r>
              <a:rPr lang="en-US" sz="2000" dirty="0" err="1" smtClean="0"/>
              <a:t>squamous</a:t>
            </a:r>
            <a:r>
              <a:rPr lang="en-US" sz="2000" dirty="0" smtClean="0"/>
              <a:t> epithelium at the right. Typical Barrett's mucosa shows intestinal </a:t>
            </a:r>
            <a:r>
              <a:rPr lang="en-US" sz="2000" dirty="0" err="1" smtClean="0"/>
              <a:t>metaplasia</a:t>
            </a:r>
            <a:r>
              <a:rPr lang="en-US" sz="2000" dirty="0" smtClean="0"/>
              <a:t> with chronic inflammation (note the goblet cells in the columnar mucosa).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292079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-1"/>
            <a:ext cx="3851920" cy="51571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36096" y="5373216"/>
            <a:ext cx="370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2" charset="0"/>
                <a:cs typeface="Lucida Sans Unicode" charset="0"/>
              </a:rPr>
              <a:t> Barrett’s on top,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2" charset="0"/>
                <a:cs typeface="Lucida Sans Unicode" charset="0"/>
              </a:rPr>
              <a:t> Goblet cell on right,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2" charset="0"/>
                <a:cs typeface="Lucida Sans Unicode" charset="0"/>
              </a:rPr>
              <a:t> Normal </a:t>
            </a:r>
            <a:r>
              <a:rPr lang="en-GB" sz="2400" b="1" dirty="0" err="1" smtClean="0">
                <a:latin typeface="Calibri" pitchFamily="32" charset="0"/>
                <a:cs typeface="Lucida Sans Unicode" charset="0"/>
              </a:rPr>
              <a:t>esophagus</a:t>
            </a:r>
            <a:r>
              <a:rPr lang="en-GB" sz="2400" b="1" dirty="0" smtClean="0">
                <a:latin typeface="Calibri" pitchFamily="32" charset="0"/>
                <a:cs typeface="Lucida Sans Unicode" charset="0"/>
              </a:rPr>
              <a:t> on    </a:t>
            </a:r>
          </a:p>
          <a:p>
            <a:pPr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2" charset="0"/>
                <a:cs typeface="Lucida Sans Unicode" charset="0"/>
              </a:rPr>
              <a:t>  bottom.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0" y="-166688"/>
            <a:ext cx="9144000" cy="2773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buClr>
                <a:srgbClr val="0000FF"/>
              </a:buClr>
              <a:buFont typeface="Calibri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800" b="1">
                <a:solidFill>
                  <a:srgbClr val="0000FF"/>
                </a:solidFill>
                <a:latin typeface="Calibri" pitchFamily="32" charset="0"/>
              </a:rPr>
              <a:t>BARRETT’S ESOPHAGUS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0" y="2362200"/>
            <a:ext cx="9144000" cy="388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lnSpc>
                <a:spcPct val="100000"/>
              </a:lnSpc>
              <a:spcBef>
                <a:spcPts val="800"/>
              </a:spcBef>
              <a:buClr>
                <a:srgbClr val="CC0066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b="1" dirty="0">
                <a:solidFill>
                  <a:srgbClr val="CC0066"/>
                </a:solidFill>
                <a:latin typeface="Calibri" pitchFamily="32" charset="0"/>
              </a:rPr>
              <a:t>INTESTINALIZED </a:t>
            </a:r>
            <a:r>
              <a:rPr lang="en-GB" sz="3200" b="1" dirty="0" err="1" smtClean="0">
                <a:solidFill>
                  <a:srgbClr val="CC0066"/>
                </a:solidFill>
                <a:latin typeface="Calibri" pitchFamily="32" charset="0"/>
              </a:rPr>
              <a:t>metaplastic</a:t>
            </a:r>
            <a:r>
              <a:rPr lang="en-GB" sz="3200" b="1" dirty="0" smtClean="0">
                <a:solidFill>
                  <a:srgbClr val="CC0066"/>
                </a:solidFill>
                <a:latin typeface="Calibri" pitchFamily="32" charset="0"/>
              </a:rPr>
              <a:t> </a:t>
            </a:r>
            <a:r>
              <a:rPr lang="en-GB" sz="3200" b="1" dirty="0">
                <a:solidFill>
                  <a:srgbClr val="CC0066"/>
                </a:solidFill>
                <a:latin typeface="Calibri" pitchFamily="32" charset="0"/>
              </a:rPr>
              <a:t>mucosa is AT RISK for glandular dysplasia.</a:t>
            </a:r>
          </a:p>
          <a:p>
            <a:pPr marL="341313" indent="-341313">
              <a:lnSpc>
                <a:spcPct val="100000"/>
              </a:lnSpc>
              <a:spcBef>
                <a:spcPts val="800"/>
              </a:spcBef>
              <a:buClr>
                <a:srgbClr val="CC0066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b="1" dirty="0">
                <a:solidFill>
                  <a:srgbClr val="CC0066"/>
                </a:solidFill>
                <a:latin typeface="Calibri" pitchFamily="32" charset="0"/>
              </a:rPr>
              <a:t>Searching for dysplasia when BARRETT’s is present is of utmost importance</a:t>
            </a:r>
          </a:p>
          <a:p>
            <a:pPr marL="341313" indent="-341313">
              <a:lnSpc>
                <a:spcPct val="100000"/>
              </a:lnSpc>
              <a:spcBef>
                <a:spcPts val="800"/>
              </a:spcBef>
              <a:buClr>
                <a:srgbClr val="CC0066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b="1" dirty="0">
                <a:solidFill>
                  <a:srgbClr val="CC0066"/>
                </a:solidFill>
                <a:latin typeface="Calibri" pitchFamily="32" charset="0"/>
              </a:rPr>
              <a:t>MOST/ALL adenocarcinomas arising in the </a:t>
            </a:r>
            <a:r>
              <a:rPr lang="en-GB" sz="3200" b="1" dirty="0" err="1">
                <a:solidFill>
                  <a:srgbClr val="CC0066"/>
                </a:solidFill>
                <a:latin typeface="Calibri" pitchFamily="32" charset="0"/>
              </a:rPr>
              <a:t>esophagus</a:t>
            </a:r>
            <a:r>
              <a:rPr lang="en-GB" sz="3200" b="1" dirty="0">
                <a:solidFill>
                  <a:srgbClr val="CC0066"/>
                </a:solidFill>
                <a:latin typeface="Calibri" pitchFamily="32" charset="0"/>
              </a:rPr>
              <a:t> arise from previously existing </a:t>
            </a:r>
            <a:r>
              <a:rPr lang="en-GB" sz="3200" b="1" dirty="0" smtClean="0">
                <a:solidFill>
                  <a:srgbClr val="CC0066"/>
                </a:solidFill>
                <a:latin typeface="Calibri" pitchFamily="32" charset="0"/>
              </a:rPr>
              <a:t>BARRETT’s</a:t>
            </a:r>
            <a:endParaRPr lang="en-GB" sz="3200" b="1" dirty="0" smtClean="0">
              <a:solidFill>
                <a:srgbClr val="CC0066"/>
              </a:solidFill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Carcinoma of the esophagus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0" y="-166688"/>
            <a:ext cx="9144000" cy="2773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buClr>
                <a:srgbClr val="0000FF"/>
              </a:buClr>
              <a:buFont typeface="Calibri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800" b="1">
                <a:solidFill>
                  <a:srgbClr val="0000FF"/>
                </a:solidFill>
                <a:latin typeface="Calibri" pitchFamily="32" charset="0"/>
              </a:rPr>
              <a:t>SQUAMOUS CARCINOMA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0" y="2332038"/>
            <a:ext cx="914400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lnSpc>
                <a:spcPct val="100000"/>
              </a:lnSpc>
              <a:spcBef>
                <a:spcPts val="1000"/>
              </a:spcBef>
              <a:buClr>
                <a:srgbClr val="CC0066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000" b="1">
                <a:solidFill>
                  <a:srgbClr val="CC0066"/>
                </a:solidFill>
                <a:latin typeface="Calibri" pitchFamily="32" charset="0"/>
              </a:rPr>
              <a:t>DYSPLASIA</a:t>
            </a:r>
            <a:r>
              <a:rPr lang="en-GB" sz="4000" b="1">
                <a:solidFill>
                  <a:srgbClr val="CC0066"/>
                </a:solidFill>
                <a:latin typeface="Wingdings" charset="2"/>
              </a:rPr>
              <a:t></a:t>
            </a:r>
            <a:r>
              <a:rPr lang="en-GB" sz="4000" b="1">
                <a:solidFill>
                  <a:srgbClr val="CC0066"/>
                </a:solidFill>
                <a:latin typeface="Calibri" pitchFamily="32" charset="0"/>
              </a:rPr>
              <a:t>IN-SITU</a:t>
            </a:r>
            <a:r>
              <a:rPr lang="en-GB" sz="4000" b="1">
                <a:solidFill>
                  <a:srgbClr val="CC0066"/>
                </a:solidFill>
                <a:latin typeface="Wingdings" charset="2"/>
              </a:rPr>
              <a:t></a:t>
            </a:r>
            <a:r>
              <a:rPr lang="en-GB" sz="4000" b="1">
                <a:solidFill>
                  <a:srgbClr val="CC0066"/>
                </a:solidFill>
                <a:latin typeface="Calibri" pitchFamily="32" charset="0"/>
              </a:rPr>
              <a:t>INFILTRATION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800475"/>
            <a:ext cx="4953000" cy="305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SALIVARY GLAND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http://www.pathology.washington.edu/about/education/gallery/jpgs575/spa/img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5892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5661248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pale whitish and infiltrative esophageal lesion in its mid and lower third with enlarged paraesophageal lymph node mostly containing metastatic deposits (Arrow).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04248" y="692696"/>
            <a:ext cx="432048" cy="2880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7768" y="260648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INVASIVE SQUAMOUS CELL CARCINOMA OF ESOPHAGUS</a:t>
            </a:r>
            <a:endParaRPr lang="en-IN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Invasive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Squamous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cell carcinoma of the esophagus: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214313" y="1957388"/>
            <a:ext cx="8643937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Sheets of malignant sqamous cell infiltrating the submucosa  and lamina </a:t>
            </a:r>
            <a:r>
              <a:rPr lang="en-US" sz="2800" dirty="0" err="1" smtClean="0">
                <a:latin typeface="Franklin Gothic Demi" pitchFamily="34" charset="0"/>
              </a:rPr>
              <a:t>propria</a:t>
            </a:r>
            <a:r>
              <a:rPr lang="en-US" sz="2800" dirty="0" smtClean="0">
                <a:latin typeface="Franklin Gothic Demi" pitchFamily="34" charset="0"/>
              </a:rPr>
              <a:t>.</a:t>
            </a: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The malignant sqamous cells are pleomorphic with esinophilic cytoplasm.</a:t>
            </a: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Keratinization is present.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r>
              <a:rPr lang="en-US" sz="2800" dirty="0" smtClean="0">
                <a:latin typeface="Franklin Gothic Demi" pitchFamily="34" charset="0"/>
              </a:rPr>
              <a:t>Risk factors: </a:t>
            </a:r>
            <a:r>
              <a:rPr lang="en-US" sz="2800" b="1" dirty="0" smtClean="0"/>
              <a:t>Smoking and alcoholism, Barrett’s </a:t>
            </a:r>
            <a:r>
              <a:rPr lang="en-US" sz="2800" b="1" dirty="0" err="1" smtClean="0"/>
              <a:t>Esophagitis</a:t>
            </a:r>
            <a:r>
              <a:rPr lang="en-US" sz="2800" b="1" dirty="0" smtClean="0"/>
              <a:t> ,  </a:t>
            </a:r>
            <a:r>
              <a:rPr lang="en-US" sz="2800" b="1" dirty="0" err="1" smtClean="0"/>
              <a:t>Achalasia</a:t>
            </a:r>
            <a:endParaRPr lang="en-US" sz="2800" dirty="0" smtClean="0"/>
          </a:p>
          <a:p>
            <a:r>
              <a:rPr lang="en-US" sz="2800" b="1" dirty="0" smtClean="0"/>
              <a:t>	</a:t>
            </a:r>
            <a:endParaRPr lang="en-US" sz="2800" dirty="0" smtClean="0"/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533400" indent="-533400" algn="just"/>
            <a:r>
              <a:rPr lang="en-US" sz="2800" dirty="0" smtClean="0">
                <a:latin typeface="Franklin Gothic Demi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Chronic gastric ulcer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990600"/>
          </a:xfrm>
        </p:spPr>
        <p:txBody>
          <a:bodyPr>
            <a:normAutofit fontScale="90000"/>
          </a:bodyPr>
          <a:lstStyle/>
          <a:p>
            <a:r>
              <a:rPr lang="en-US" sz="6000" b="1" smtClean="0">
                <a:solidFill>
                  <a:srgbClr val="0E03EF"/>
                </a:solidFill>
              </a:rPr>
              <a:t>“PEPTIC” ULCERS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648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A203BD"/>
                </a:solidFill>
              </a:rPr>
              <a:t>ULCER </a:t>
            </a:r>
            <a:r>
              <a:rPr lang="en-US" b="1" dirty="0" smtClean="0">
                <a:solidFill>
                  <a:srgbClr val="A203BD"/>
                </a:solidFill>
              </a:rPr>
              <a:t>vs. EROSION (</a:t>
            </a:r>
            <a:r>
              <a:rPr lang="en-US" b="1" dirty="0" err="1" smtClean="0">
                <a:solidFill>
                  <a:srgbClr val="A203BD"/>
                </a:solidFill>
              </a:rPr>
              <a:t>muscularis</a:t>
            </a:r>
            <a:r>
              <a:rPr lang="en-US" b="1" dirty="0" smtClean="0">
                <a:solidFill>
                  <a:srgbClr val="A203BD"/>
                </a:solidFill>
              </a:rPr>
              <a:t> mucosa intact)</a:t>
            </a:r>
          </a:p>
          <a:p>
            <a:r>
              <a:rPr lang="en-US" b="1" dirty="0" smtClean="0">
                <a:solidFill>
                  <a:srgbClr val="A203BD"/>
                </a:solidFill>
              </a:rPr>
              <a:t>MUC</a:t>
            </a:r>
            <a:r>
              <a:rPr lang="en-US" b="1" dirty="0" smtClean="0">
                <a:solidFill>
                  <a:srgbClr val="A203BD"/>
                </a:solidFill>
                <a:sym typeface="Wingdings" charset="2"/>
              </a:rPr>
              <a:t>SUBMUCMUSCULARISSEROSA</a:t>
            </a:r>
          </a:p>
          <a:p>
            <a:r>
              <a:rPr lang="en-US" b="1" dirty="0" smtClean="0">
                <a:solidFill>
                  <a:srgbClr val="A203BD"/>
                </a:solidFill>
                <a:sym typeface="Wingdings" charset="2"/>
              </a:rPr>
              <a:t>Chronic, solitary (usually), adults</a:t>
            </a:r>
          </a:p>
          <a:p>
            <a:r>
              <a:rPr lang="en-US" b="1" dirty="0" smtClean="0">
                <a:solidFill>
                  <a:srgbClr val="A203BD"/>
                </a:solidFill>
                <a:sym typeface="Wingdings" charset="2"/>
              </a:rPr>
              <a:t>80% caused by H. pylori</a:t>
            </a:r>
          </a:p>
          <a:p>
            <a:r>
              <a:rPr lang="en-US" b="1" dirty="0" smtClean="0">
                <a:solidFill>
                  <a:srgbClr val="A203BD"/>
                </a:solidFill>
                <a:sym typeface="Wingdings" charset="2"/>
              </a:rPr>
              <a:t>100% caused by H. pylori </a:t>
            </a:r>
            <a:r>
              <a:rPr lang="en-US" b="1" dirty="0" smtClean="0">
                <a:solidFill>
                  <a:srgbClr val="A203BD"/>
                </a:solidFill>
                <a:sym typeface="Wingdings" charset="2"/>
              </a:rPr>
              <a:t>in duodenum</a:t>
            </a:r>
            <a:endParaRPr lang="en-US" b="1" dirty="0" smtClean="0">
              <a:solidFill>
                <a:srgbClr val="A203BD"/>
              </a:solidFill>
              <a:sym typeface="Wingdings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68184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045" y="2897560"/>
            <a:ext cx="388195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4941168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Peptic ulcer of the duodenum: </a:t>
            </a:r>
          </a:p>
          <a:p>
            <a:r>
              <a:rPr lang="en-US" sz="2400" b="1" dirty="0" smtClean="0"/>
              <a:t>Sharply punched out ulcer. </a:t>
            </a:r>
          </a:p>
          <a:p>
            <a:r>
              <a:rPr lang="en-US" sz="2400" b="1" dirty="0" smtClean="0"/>
              <a:t>The margins not elevated.</a:t>
            </a:r>
          </a:p>
          <a:p>
            <a:r>
              <a:rPr lang="en-US" sz="2400" b="1" dirty="0" smtClean="0"/>
              <a:t>The ulcer base is clean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476672"/>
            <a:ext cx="3923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Peptic ulcer of the Stomach:</a:t>
            </a:r>
          </a:p>
          <a:p>
            <a:r>
              <a:rPr lang="en-US" sz="2400" b="1" dirty="0" smtClean="0"/>
              <a:t>Sharply punched out ulcer. </a:t>
            </a:r>
          </a:p>
          <a:p>
            <a:r>
              <a:rPr lang="en-US" sz="2400" b="1" dirty="0" smtClean="0"/>
              <a:t>The margins not elevated.</a:t>
            </a:r>
          </a:p>
          <a:p>
            <a:r>
              <a:rPr lang="en-US" sz="2400" b="1" dirty="0" smtClean="0"/>
              <a:t>The ulcer base is clean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 gastric ulcer</a:t>
            </a:r>
          </a:p>
        </p:txBody>
      </p:sp>
      <p:pic>
        <p:nvPicPr>
          <p:cNvPr id="6147" name="Picture 6" descr="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152400" y="533400"/>
            <a:ext cx="8923976" cy="59737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http://anatpat.unicamp.br/minDscn3737+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20688"/>
            <a:ext cx="748883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The Base of a Non-perforated Chronic Peptic Ulc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749" cy="7164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Gastritis Helicobacter induced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0" y="6334780"/>
            <a:ext cx="44958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3333FF"/>
                </a:solidFill>
              </a:rPr>
              <a:t>NORMAL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914400"/>
          </a:xfrm>
        </p:spPr>
        <p:txBody>
          <a:bodyPr>
            <a:normAutofit fontScale="90000"/>
          </a:bodyPr>
          <a:lstStyle/>
          <a:p>
            <a:r>
              <a:rPr lang="en-US" sz="8000" b="1" smtClean="0">
                <a:solidFill>
                  <a:srgbClr val="0E03EF"/>
                </a:solidFill>
              </a:rPr>
              <a:t>GASTRITIS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6804248" cy="2590800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CHRONIC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GASTRITIS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Microscopically: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A203BD"/>
                </a:solidFill>
              </a:rPr>
              <a:t>Neutrophils</a:t>
            </a:r>
            <a:endParaRPr lang="en-US" sz="2800" b="1" dirty="0" smtClean="0">
              <a:solidFill>
                <a:srgbClr val="A203BD"/>
              </a:solidFill>
            </a:endParaRPr>
          </a:p>
          <a:p>
            <a:r>
              <a:rPr lang="en-US" sz="2800" b="1" dirty="0" smtClean="0">
                <a:solidFill>
                  <a:srgbClr val="A203BD"/>
                </a:solidFill>
              </a:rPr>
              <a:t>Lymphocytes, lymphoid follicles</a:t>
            </a:r>
          </a:p>
          <a:p>
            <a:r>
              <a:rPr lang="en-US" sz="2800" b="1" dirty="0" smtClean="0">
                <a:solidFill>
                  <a:srgbClr val="A203BD"/>
                </a:solidFill>
              </a:rPr>
              <a:t>REGENERATIVE CHANGES</a:t>
            </a:r>
          </a:p>
          <a:p>
            <a:pPr lvl="1"/>
            <a:r>
              <a:rPr lang="en-US" sz="2400" b="1" dirty="0" smtClean="0">
                <a:solidFill>
                  <a:srgbClr val="A203BD"/>
                </a:solidFill>
              </a:rPr>
              <a:t>METAPLASIA, intestinal</a:t>
            </a:r>
          </a:p>
          <a:p>
            <a:pPr lvl="1"/>
            <a:r>
              <a:rPr lang="en-US" sz="2400" b="1" dirty="0" smtClean="0">
                <a:solidFill>
                  <a:srgbClr val="A203BD"/>
                </a:solidFill>
              </a:rPr>
              <a:t>ATROPHY, mucosal hypoplasia, “thinning”</a:t>
            </a:r>
          </a:p>
          <a:p>
            <a:pPr lvl="1"/>
            <a:r>
              <a:rPr lang="en-US" sz="2400" b="1" dirty="0" smtClean="0">
                <a:solidFill>
                  <a:srgbClr val="A203BD"/>
                </a:solidFill>
              </a:rPr>
              <a:t>DYS-PLASIA</a:t>
            </a:r>
          </a:p>
          <a:p>
            <a:endParaRPr lang="en-US" sz="2800" b="1" dirty="0" smtClean="0">
              <a:solidFill>
                <a:srgbClr val="A203BD"/>
              </a:solidFill>
            </a:endParaRPr>
          </a:p>
          <a:p>
            <a:endParaRPr lang="en-US" sz="3600" b="1" dirty="0" smtClean="0">
              <a:solidFill>
                <a:srgbClr val="A203BD"/>
              </a:solidFill>
            </a:endParaRPr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038600"/>
            <a:ext cx="39624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163"/>
            <a:ext cx="4271963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 descr="http://upload.wikimedia.org/wikipedia/commons/5/55/Stomach_helicobacter_giem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92080" y="0"/>
            <a:ext cx="38519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Helicobacter pylori,  </a:t>
            </a:r>
            <a:r>
              <a:rPr lang="en-US" sz="2000" b="1" dirty="0" err="1" smtClean="0"/>
              <a:t>Giemsa</a:t>
            </a:r>
            <a:r>
              <a:rPr lang="en-US" sz="2000" b="1" dirty="0" smtClean="0"/>
              <a:t> stain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0"/>
            <a:ext cx="38519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Helicobacter pylori,  Sliver stain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Carcinoma of the stomach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Gastric carcinoma: An infiltrative gastric mass with areas of hemorrhage and necrosis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5257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ADENOCARCINOMA GROWTH PATTERNS, </a:t>
            </a:r>
            <a:br>
              <a:rPr lang="en-US" sz="2800" b="1" dirty="0" smtClean="0"/>
            </a:br>
            <a:r>
              <a:rPr lang="en-US" sz="2800" b="1" dirty="0" smtClean="0"/>
              <a:t>Greatly thickening of the gastric wall. Diffuse growth pattern of gastric </a:t>
            </a:r>
            <a:r>
              <a:rPr lang="en-US" sz="2800" b="1" dirty="0" err="1" smtClean="0"/>
              <a:t>adenocarcinoma</a:t>
            </a:r>
            <a:r>
              <a:rPr lang="en-US" sz="2800" b="1" dirty="0" smtClean="0"/>
              <a:t>. </a:t>
            </a:r>
          </a:p>
        </p:txBody>
      </p:sp>
      <p:pic>
        <p:nvPicPr>
          <p:cNvPr id="880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7400" y="1772817"/>
            <a:ext cx="7086600" cy="5085184"/>
          </a:xfrm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0"/>
            <a:ext cx="22494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LINITIS PLASTICA is </a:t>
            </a:r>
            <a:r>
              <a:rPr lang="en-US" dirty="0" smtClean="0"/>
              <a:t>most FEARED </a:t>
            </a:r>
            <a:r>
              <a:rPr lang="en-US" dirty="0"/>
              <a:t>of all gastric adenocarcinomas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It grows DIFFUSELY through all layers of the stomach, greatly thickening its wall, and giving the stomach a classic LEATHER BOTTLE appearance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It has a horrible prognosis.</a:t>
            </a:r>
          </a:p>
        </p:txBody>
      </p:sp>
    </p:spTree>
    <p:extLst>
      <p:ext uri="{BB962C8B-B14F-4D97-AF65-F5344CB8AC3E}">
        <p14:creationId xmlns:p14="http://schemas.microsoft.com/office/powerpoint/2010/main" val="3036671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Gastric </a:t>
            </a:r>
            <a:r>
              <a:rPr lang="en-US" sz="2400" b="1" dirty="0" err="1" smtClean="0"/>
              <a:t>adenocarcinoma</a:t>
            </a:r>
            <a:r>
              <a:rPr lang="en-US" sz="2400" b="1" dirty="0" smtClean="0"/>
              <a:t> of the diffuse signet ring cell type</a:t>
            </a:r>
          </a:p>
        </p:txBody>
      </p:sp>
      <p:pic>
        <p:nvPicPr>
          <p:cNvPr id="921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5616" y="620688"/>
            <a:ext cx="6781800" cy="5086350"/>
          </a:xfrm>
        </p:spPr>
      </p:pic>
      <p:sp>
        <p:nvSpPr>
          <p:cNvPr id="2" name="Rectangle 1"/>
          <p:cNvSpPr/>
          <p:nvPr/>
        </p:nvSpPr>
        <p:spPr>
          <a:xfrm>
            <a:off x="0" y="573325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Signet ring cells are POORLY differentiated adenocarcinoma cells, and are OFTEN seen with </a:t>
            </a:r>
            <a:r>
              <a:rPr lang="en-US" sz="2000" dirty="0" err="1"/>
              <a:t>linitis</a:t>
            </a:r>
            <a:r>
              <a:rPr lang="en-US" sz="2000" dirty="0"/>
              <a:t> </a:t>
            </a:r>
            <a:r>
              <a:rPr lang="en-US" sz="2000" dirty="0" err="1"/>
              <a:t>plastica</a:t>
            </a:r>
            <a:r>
              <a:rPr lang="en-US" sz="2000" dirty="0" smtClean="0"/>
              <a:t>. Those </a:t>
            </a:r>
            <a:r>
              <a:rPr lang="en-US" sz="2000" dirty="0"/>
              <a:t>large “holes” in the cytoplasm represents intracellular </a:t>
            </a:r>
            <a:r>
              <a:rPr lang="en-US" sz="2000" dirty="0" err="1"/>
              <a:t>mucin</a:t>
            </a:r>
            <a:r>
              <a:rPr lang="en-US" sz="2000" dirty="0"/>
              <a:t> which push the nucleus to the </a:t>
            </a:r>
            <a:r>
              <a:rPr lang="en-US" sz="2000" dirty="0" err="1"/>
              <a:t>perephery</a:t>
            </a:r>
            <a:r>
              <a:rPr lang="en-US" sz="2000" dirty="0"/>
              <a:t> giving the cell signet ring appearance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http://atlasgeneticsoncology.org/Tumors/Images/GastricOverviewFi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08" y="548813"/>
            <a:ext cx="7999640" cy="599602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79512" y="-1836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Poorly differentiated adenocarcinoma , intestinal type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tx2"/>
                </a:solidFill>
              </a:rPr>
              <a:t>Gastric </a:t>
            </a:r>
            <a:r>
              <a:rPr lang="en-US" sz="2800" dirty="0" err="1" smtClean="0">
                <a:solidFill>
                  <a:schemeClr val="tx2"/>
                </a:solidFill>
              </a:rPr>
              <a:t>adenocarcinoma</a:t>
            </a:r>
            <a:r>
              <a:rPr lang="en-US" sz="2800" dirty="0" smtClean="0">
                <a:solidFill>
                  <a:schemeClr val="tx2"/>
                </a:solidFill>
              </a:rPr>
              <a:t>, sections show: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Diffuse </a:t>
            </a:r>
            <a:r>
              <a:rPr lang="en-US" dirty="0" smtClean="0">
                <a:solidFill>
                  <a:schemeClr val="tx2"/>
                </a:solidFill>
              </a:rPr>
              <a:t>type: signet-ring malignant cells infiltrating the wall of the stomach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dirty="0">
                <a:solidFill>
                  <a:schemeClr val="tx2"/>
                </a:solidFill>
              </a:rPr>
              <a:t>Intestinal type: infiltrating malignant cells showing gland formation invading the wall of the stomach.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PleomorA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882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60232" y="1124744"/>
            <a:ext cx="2483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Left Parotid gland swelling with intact overlying skin.</a:t>
            </a:r>
          </a:p>
          <a:p>
            <a:endParaRPr lang="en-US" sz="2800" b="1" dirty="0" smtClean="0"/>
          </a:p>
          <a:p>
            <a:r>
              <a:rPr lang="en-US" sz="2800" dirty="0" smtClean="0"/>
              <a:t>On palpation, feel like little round soft cartilage balls.</a:t>
            </a:r>
          </a:p>
          <a:p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Small intestine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Chronic duodenal ulcer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2" y="0"/>
            <a:ext cx="9147172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5536" y="5745075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Large and hemorrhagic duodenal ulcer. Note: the sharp edges of the ulcer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Celiac disease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A5B3-F34C-463B-9A4E-BAE82357F68D}" type="datetime1">
              <a:rPr lang="en-US"/>
              <a:pPr/>
              <a:t>11/27/2013</a:t>
            </a:fld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ED8143-09CF-44AF-A7AB-B89C6EA027CC}" type="slidenum">
              <a:rPr lang="en-US"/>
              <a:pPr/>
              <a:t>44</a:t>
            </a:fld>
            <a:endParaRPr lang="en-US"/>
          </a:p>
        </p:txBody>
      </p:sp>
      <p:pic>
        <p:nvPicPr>
          <p:cNvPr id="95236" name="Picture 4" descr="S01871-017-f03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989138"/>
            <a:ext cx="3503612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95288" y="5013325"/>
            <a:ext cx="338455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entury Gothic" pitchFamily="34" charset="0"/>
              </a:rPr>
              <a:t>NORMAL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latin typeface="Century Gothic" pitchFamily="34" charset="0"/>
              </a:rPr>
              <a:t>Villous </a:t>
            </a:r>
            <a:r>
              <a:rPr lang="en-US" b="1" dirty="0">
                <a:latin typeface="Century Gothic" pitchFamily="34" charset="0"/>
              </a:rPr>
              <a:t>length to crypt length             3/1</a:t>
            </a:r>
          </a:p>
        </p:txBody>
      </p:sp>
      <p:pic>
        <p:nvPicPr>
          <p:cNvPr id="95238" name="Picture 6" descr="S01871-017-f038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1838" y="1997075"/>
            <a:ext cx="3887787" cy="284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932065" y="5013325"/>
            <a:ext cx="3528392" cy="170078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ETiOLOGY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Inflammatory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&amp; Autoimmune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Infectious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Ingested food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0505" y="1268760"/>
            <a:ext cx="1650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CELIAC DISEASE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28684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51520" y="5457856"/>
            <a:ext cx="4572000" cy="1169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a Low-power view of fully developed </a:t>
            </a:r>
            <a:r>
              <a:rPr lang="en-US" sz="1400" b="1" dirty="0" err="1" smtClean="0"/>
              <a:t>sprue</a:t>
            </a:r>
            <a:r>
              <a:rPr lang="en-US" sz="1400" b="1" dirty="0" smtClean="0"/>
              <a:t>-type changes. Note the elongated crypts with complete lack of villi. </a:t>
            </a:r>
            <a:endParaRPr lang="en-US" sz="1400" b="1" dirty="0" smtClean="0"/>
          </a:p>
          <a:p>
            <a:r>
              <a:rPr lang="en-US" sz="1400" b="1" dirty="0" smtClean="0"/>
              <a:t>b </a:t>
            </a:r>
            <a:r>
              <a:rPr lang="en-US" sz="1400" b="1" dirty="0" smtClean="0"/>
              <a:t>High-power view showing</a:t>
            </a:r>
          </a:p>
          <a:p>
            <a:r>
              <a:rPr lang="en-US" sz="1400" b="1" dirty="0" smtClean="0"/>
              <a:t>damaged surface epithelium with large numbers of intraepithelial lymphocytes.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Celiac disease</a:t>
            </a:r>
            <a:r>
              <a:rPr lang="en-US" sz="2800" dirty="0" smtClean="0">
                <a:solidFill>
                  <a:schemeClr val="tx2"/>
                </a:solidFill>
              </a:rPr>
              <a:t>, sections show: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a. Low-power view of fully developed </a:t>
            </a:r>
            <a:r>
              <a:rPr lang="en-US" b="1" dirty="0" err="1" smtClean="0"/>
              <a:t>sprue</a:t>
            </a:r>
            <a:r>
              <a:rPr lang="en-US" b="1" dirty="0" smtClean="0"/>
              <a:t>-type changes. Note the elongated crypts with complete lack of </a:t>
            </a:r>
            <a:r>
              <a:rPr lang="en-US" b="1" dirty="0" err="1" smtClean="0"/>
              <a:t>villi</a:t>
            </a:r>
            <a:r>
              <a:rPr lang="en-US" b="1" dirty="0" smtClean="0"/>
              <a:t>.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b. High-power view showing damaged surface epithelium with large numbers of intraepithelial lymphocytes.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Carcinoid </a:t>
            </a:r>
            <a:r>
              <a:rPr lang="en-US" dirty="0" err="1" smtClean="0"/>
              <a:t>tumour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Franklin Gothic Demi" pitchFamily="34" charset="0"/>
              </a:rPr>
              <a:t>CARCINOID OF SMALL INTESTINE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1800" dirty="0" smtClean="0">
                <a:latin typeface="Franklin Gothic Demi" pitchFamily="34" charset="0"/>
              </a:rPr>
              <a:t>CARCINOID TUMOUR OF SMALL INTESTINE</a:t>
            </a:r>
            <a:endParaRPr lang="en-US" sz="1800" dirty="0">
              <a:latin typeface="Franklin Gothic Demi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750094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7434" y="6154072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-An </a:t>
            </a:r>
            <a:r>
              <a:rPr lang="en-US" sz="2000" b="1" dirty="0"/>
              <a:t>infiltrating tumor consisting of solid clusters of tumor cells. </a:t>
            </a:r>
            <a:endParaRPr lang="en-IN" sz="2000" dirty="0"/>
          </a:p>
          <a:p>
            <a:r>
              <a:rPr lang="en-US" sz="2000" b="1" dirty="0"/>
              <a:t>-</a:t>
            </a:r>
            <a:r>
              <a:rPr lang="en-US" sz="2000" b="1" dirty="0" smtClean="0"/>
              <a:t>The </a:t>
            </a:r>
            <a:r>
              <a:rPr lang="en-US" sz="2000" b="1" dirty="0"/>
              <a:t>cells are uniform and show round nuclei with salt and pepper chromatin</a:t>
            </a:r>
            <a:endParaRPr lang="en-IN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pleomoradenmic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457200" y="4800600"/>
            <a:ext cx="83058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3333FF"/>
                </a:solidFill>
              </a:rPr>
              <a:t>PLEOMORPHIC ADENOMA</a:t>
            </a:r>
          </a:p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3333FF"/>
                </a:solidFill>
              </a:rPr>
              <a:t>i.e., MIXED TUMOR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Carcinoid of the small intestine: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small intestine shows surface ulceration and an infiltrating tumour mass in mucosa and submucosa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395536" y="1556792"/>
            <a:ext cx="835818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Tumour consists of </a:t>
            </a:r>
            <a:r>
              <a:rPr lang="en-US" sz="2800" dirty="0" smtClean="0">
                <a:latin typeface="Franklin Gothic Demi" pitchFamily="34" charset="0"/>
              </a:rPr>
              <a:t>solid </a:t>
            </a:r>
            <a:r>
              <a:rPr lang="en-US" sz="2800" dirty="0">
                <a:latin typeface="Franklin Gothic Demi" pitchFamily="34" charset="0"/>
              </a:rPr>
              <a:t>groups and </a:t>
            </a:r>
            <a:r>
              <a:rPr lang="en-US" sz="2800" dirty="0" smtClean="0">
                <a:latin typeface="Franklin Gothic Demi" pitchFamily="34" charset="0"/>
              </a:rPr>
              <a:t>clusters </a:t>
            </a:r>
            <a:r>
              <a:rPr lang="en-US" sz="2800" dirty="0">
                <a:latin typeface="Franklin Gothic Demi" pitchFamily="34" charset="0"/>
              </a:rPr>
              <a:t>of small uniform polygonal cells having centrally placed round nuclei and </a:t>
            </a:r>
            <a:r>
              <a:rPr lang="en-US" sz="2800" dirty="0" smtClean="0">
                <a:latin typeface="Franklin Gothic Demi" pitchFamily="34" charset="0"/>
              </a:rPr>
              <a:t>granular (salt and pepper nuclear chromatin). 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The tumor cells invade the </a:t>
            </a:r>
            <a:r>
              <a:rPr lang="en-US" sz="2800" dirty="0" err="1" smtClean="0">
                <a:latin typeface="Franklin Gothic Demi" pitchFamily="34" charset="0"/>
              </a:rPr>
              <a:t>submucosa</a:t>
            </a:r>
            <a:endParaRPr lang="en-US" sz="2800" dirty="0" smtClean="0">
              <a:latin typeface="Franklin Gothic Demi" pitchFamily="34" charset="0"/>
            </a:endParaRPr>
          </a:p>
          <a:p>
            <a:pPr algn="just"/>
            <a:endParaRPr lang="en-US" sz="2800" dirty="0" smtClean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Cell </a:t>
            </a:r>
            <a:r>
              <a:rPr lang="en-US" sz="2800" dirty="0" smtClean="0">
                <a:latin typeface="Franklin Gothic Demi" pitchFamily="34" charset="0"/>
              </a:rPr>
              <a:t>of origin is mucosal neuroendocrine cell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algn="just"/>
            <a:endParaRPr lang="en-US" sz="2800" dirty="0" smtClean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Symptoms of </a:t>
            </a:r>
            <a:r>
              <a:rPr lang="en-US" sz="2800" b="1" u="sng" dirty="0" smtClean="0">
                <a:solidFill>
                  <a:srgbClr val="FF0000"/>
                </a:solidFill>
                <a:latin typeface="Franklin Gothic Demi" pitchFamily="34" charset="0"/>
              </a:rPr>
              <a:t>Carcinoid </a:t>
            </a:r>
            <a:r>
              <a:rPr lang="en-US" sz="2800" b="1" u="sng" dirty="0" smtClean="0">
                <a:solidFill>
                  <a:srgbClr val="FF0000"/>
                </a:solidFill>
                <a:latin typeface="Franklin Gothic Demi" pitchFamily="34" charset="0"/>
              </a:rPr>
              <a:t>syndrome</a:t>
            </a:r>
            <a:r>
              <a:rPr lang="en-US" sz="2800" dirty="0" smtClean="0">
                <a:latin typeface="Franklin Gothic Demi" pitchFamily="34" charset="0"/>
              </a:rPr>
              <a:t>:</a:t>
            </a:r>
          </a:p>
          <a:p>
            <a:pPr marL="533400" indent="-533400" algn="just"/>
            <a:r>
              <a:rPr lang="en-US" sz="2800" b="1" dirty="0" smtClean="0"/>
              <a:t>       Bronchospasm, Flushing, Diarrhea and </a:t>
            </a:r>
            <a:r>
              <a:rPr lang="en-US" sz="2800" b="1" dirty="0" err="1" smtClean="0"/>
              <a:t>Valvular</a:t>
            </a:r>
            <a:r>
              <a:rPr lang="en-US" sz="2800" b="1" dirty="0" smtClean="0"/>
              <a:t> </a:t>
            </a:r>
            <a:r>
              <a:rPr lang="en-US" sz="2800" b="1" dirty="0" smtClean="0"/>
              <a:t>lesions of right side of heart.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Large intestine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Gross and histopathology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Crohn’s disease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http://www.pathology.washington.edu/about/education/gallery/jpgs575/spa/img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56612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5657671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Crohn’s disease has produced large, irregularly shaped to snake-like ulcers that are separated from each other by mucosa that appears close to normal (skip lesions are seen).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88024" y="908720"/>
            <a:ext cx="3816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Ulcerated and hemorrhagic mucosa in a case of crohn’s colitis.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Note the presence of raised normal looking mucosa at the periphery with evidence of cobble stone appearance.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661248"/>
            <a:ext cx="9144000" cy="100811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400" dirty="0" err="1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Crohns</a:t>
            </a:r>
            <a:r>
              <a:rPr lang="en-US" sz="24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disease showing narrowing of the lumen, bowel wall </a:t>
            </a:r>
            <a:r>
              <a:rPr lang="en-US" sz="2400" dirty="0" err="1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thickning</a:t>
            </a:r>
            <a:r>
              <a:rPr lang="en-US" sz="24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creeping fat (serosal extension of the mesenteric fat.</a:t>
            </a:r>
          </a:p>
        </p:txBody>
      </p:sp>
      <p:pic>
        <p:nvPicPr>
          <p:cNvPr id="11267" name="Picture 6" descr="3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>
          <a:xfrm>
            <a:off x="0" y="0"/>
            <a:ext cx="9144000" cy="54403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latin typeface="Franklin Gothic Demi" pitchFamily="34" charset="0"/>
              </a:rPr>
              <a:t>CROHN’S DISEASE (LARGE BOWEL)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http://www.pathology.washington.edu/about/education/gallery/jpgs575/spa/img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632848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High magnification micrograph of Crohn's disease (Credit: Wikimedia commons/Nephro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7768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Crohn’s disease of the intestine: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large bowel shows alternating normal and ulcerating mucosa: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428625" y="2254250"/>
            <a:ext cx="83581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All layers of intestinal wall show transmural chronic inflammatory cell infiltrate, lymphoid aggregates and mild fibrosis.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Subserosa contains few epithelioid granulomas.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pic>
        <p:nvPicPr>
          <p:cNvPr id="5" name="Picture 4" descr="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33399"/>
            <a:ext cx="8316567" cy="573126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018312"/>
            <a:ext cx="9144000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000" dirty="0" smtClean="0"/>
              <a:t>Mixed </a:t>
            </a:r>
            <a:r>
              <a:rPr lang="en-US" sz="2000" dirty="0"/>
              <a:t>tumor of the parotid gland </a:t>
            </a:r>
            <a:r>
              <a:rPr lang="en-US" sz="2000" dirty="0" smtClean="0"/>
              <a:t>showing  </a:t>
            </a:r>
            <a:r>
              <a:rPr lang="en-US" sz="2000" dirty="0" err="1" smtClean="0"/>
              <a:t>f</a:t>
            </a:r>
            <a:r>
              <a:rPr lang="en-US" sz="2000" b="1" dirty="0" err="1" smtClean="0"/>
              <a:t>ibromyxoid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stroma</a:t>
            </a:r>
            <a:r>
              <a:rPr lang="en-US" sz="2000" b="1" dirty="0" smtClean="0"/>
              <a:t>, Glandular structure and </a:t>
            </a:r>
            <a:r>
              <a:rPr lang="en-US" sz="2000" b="1" dirty="0" err="1" smtClean="0"/>
              <a:t>chondroid</a:t>
            </a:r>
            <a:r>
              <a:rPr lang="en-US" sz="2000" b="1" dirty="0" smtClean="0"/>
              <a:t> tissue with proliferating </a:t>
            </a:r>
            <a:r>
              <a:rPr lang="en-US" sz="2000" b="1" dirty="0" err="1" smtClean="0"/>
              <a:t>myoepithelial</a:t>
            </a:r>
            <a:r>
              <a:rPr lang="en-US" sz="2000" b="1" dirty="0" smtClean="0"/>
              <a:t> cells</a:t>
            </a:r>
            <a:endParaRPr lang="en-US" sz="2000" dirty="0" smtClean="0"/>
          </a:p>
          <a:p>
            <a:pPr algn="ctr" eaLnBrk="0" hangingPunct="0"/>
            <a:r>
              <a:rPr lang="en-US" sz="2000" dirty="0" smtClean="0"/>
              <a:t>. 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Ulcerative colitis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http://www.pathology.washington.edu/about/education/gallery/jpgs575/spa/img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5373216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entire colon is abnormal, and the usual transverse </a:t>
            </a:r>
            <a:r>
              <a:rPr lang="en-US" sz="2400" b="1" dirty="0" err="1" smtClean="0"/>
              <a:t>rugal</a:t>
            </a:r>
            <a:r>
              <a:rPr lang="en-US" sz="2400" b="1" dirty="0" smtClean="0"/>
              <a:t> folds have been almost completely effaced with dilated colon, ulceration, mucosal congestion and hemorrhage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8012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0" y="836712"/>
            <a:ext cx="43559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The picture </a:t>
            </a:r>
            <a:r>
              <a:rPr lang="en-US" sz="3200" b="1" dirty="0" smtClean="0">
                <a:solidFill>
                  <a:schemeClr val="tx2"/>
                </a:solidFill>
              </a:rPr>
              <a:t>shows numerous </a:t>
            </a:r>
            <a:r>
              <a:rPr lang="en-US" sz="3200" b="1" dirty="0" smtClean="0">
                <a:solidFill>
                  <a:schemeClr val="tx2"/>
                </a:solidFill>
              </a:rPr>
              <a:t>pseudo polyps and hemorrhagic ulcerated areas.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The </a:t>
            </a:r>
            <a:r>
              <a:rPr lang="en-US" sz="3200" b="1" dirty="0" smtClean="0"/>
              <a:t>main complications:</a:t>
            </a:r>
          </a:p>
          <a:p>
            <a:endParaRPr lang="en-US" sz="3200" b="1" dirty="0" smtClean="0"/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Toxic mega colon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Glandular dysplasia 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Adenocarcinoma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Perforation of colon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4875263" y="188640"/>
            <a:ext cx="4052713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/>
              <a:t>Advanced ulcerative colitis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http://www.pathology.washington.edu/about/education/gallery/jpgs575/spa/img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6660232" cy="568863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674668" y="1479113"/>
            <a:ext cx="24693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Cryptitis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crypt abscess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acute </a:t>
            </a:r>
            <a:r>
              <a:rPr lang="en-US" sz="2400" dirty="0"/>
              <a:t>on chronic </a:t>
            </a:r>
            <a:r>
              <a:rPr lang="en-US" sz="2400" dirty="0" smtClean="0"/>
              <a:t>inflammation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goblet </a:t>
            </a:r>
            <a:r>
              <a:rPr lang="en-US" sz="2400" dirty="0"/>
              <a:t>cells depletion</a:t>
            </a:r>
            <a:endParaRPr lang="en-IN" sz="24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220072" y="1700808"/>
            <a:ext cx="165618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55976" y="2420888"/>
            <a:ext cx="25202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36096" y="3176972"/>
            <a:ext cx="1440160" cy="194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20072" y="4365104"/>
            <a:ext cx="165618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_OwoEg7Db_AE/TTnP29ZByGI/AAAAAAAABqw/BIfhdvt2pB8/s320/Crypt%2Babs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616" y="476672"/>
            <a:ext cx="7825774" cy="5544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929718" cy="2571744"/>
          </a:xfrm>
          <a:prstGeom prst="rect">
            <a:avLst/>
          </a:prstGeom>
        </p:spPr>
        <p:txBody>
          <a:bodyPr tIns="0" bIns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i="1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ea typeface="+mj-ea"/>
                <a:cs typeface="+mj-cs"/>
              </a:rPr>
              <a:t>Ulcerative colitis:</a:t>
            </a:r>
            <a:br>
              <a:rPr lang="en-US" sz="3600" b="1" i="1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ea typeface="+mj-ea"/>
                <a:cs typeface="+mj-cs"/>
              </a:rPr>
            </a:br>
            <a:endParaRPr lang="en-US" sz="2800" b="1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214313" y="3254375"/>
            <a:ext cx="86439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mucosa </a:t>
            </a:r>
            <a:r>
              <a:rPr lang="en-US" sz="2800" dirty="0" smtClean="0">
                <a:latin typeface="Franklin Gothic Demi" pitchFamily="34" charset="0"/>
              </a:rPr>
              <a:t>contains </a:t>
            </a:r>
            <a:r>
              <a:rPr lang="en-US" sz="2800" dirty="0">
                <a:latin typeface="Franklin Gothic Demi" pitchFamily="34" charset="0"/>
              </a:rPr>
              <a:t>several crypt abscesses and there is evidence of goblet cells depletion in many glands. 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No granulomas or glandular dysplasia are noted.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 Adenomatous polyp of rectum / colon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ed.und.nodak.edu/depts/path/powerpoint/blk5/NP1_files/slide0031_image029.wmz"/>
          <p:cNvPicPr>
            <a:picLocks noChangeArrowheads="1"/>
          </p:cNvPicPr>
          <p:nvPr/>
        </p:nvPicPr>
        <p:blipFill>
          <a:blip r:embed="rId2" r:link="rId3" cstate="print">
            <a:lum bright="6000"/>
          </a:blip>
          <a:srcRect b="23607"/>
          <a:stretch>
            <a:fillRect/>
          </a:stretch>
        </p:blipFill>
        <p:spPr bwMode="auto">
          <a:xfrm>
            <a:off x="1142976" y="1571612"/>
            <a:ext cx="6715172" cy="2217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14546" y="4143380"/>
            <a:ext cx="4590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Organ: </a:t>
            </a:r>
            <a:r>
              <a:rPr lang="pl-PL" sz="2800" b="1" dirty="0" smtClean="0"/>
              <a:t>Colon </a:t>
            </a:r>
            <a:r>
              <a:rPr lang="en-US" sz="2800" b="1" dirty="0" smtClean="0"/>
              <a:t>     </a:t>
            </a:r>
            <a:r>
              <a:rPr lang="en-US" sz="2800" b="1" dirty="0" err="1" smtClean="0"/>
              <a:t>Dx</a:t>
            </a:r>
            <a:r>
              <a:rPr lang="en-US" sz="2800" b="1" dirty="0" smtClean="0"/>
              <a:t>:</a:t>
            </a:r>
            <a:r>
              <a:rPr lang="pl-PL" sz="2800" b="1" dirty="0" smtClean="0"/>
              <a:t> adenoma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 descr="polyp"/>
          <p:cNvSpPr>
            <a:spLocks noGrp="1" noChangeAspect="1" noChangeArrowheads="1"/>
          </p:cNvSpPr>
          <p:nvPr isPhoto="1"/>
        </p:nvSpPr>
        <p:spPr bwMode="auto">
          <a:xfrm>
            <a:off x="533400" y="1268760"/>
            <a:ext cx="3657600" cy="497964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2585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3548"/>
            <a:ext cx="4187825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1602" y="6311384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/>
              <a:t>Colonic polyp.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676456" cy="79208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E03EF"/>
                </a:solidFill>
              </a:rPr>
              <a:t>ADENOMATOUS POLYP </a:t>
            </a:r>
            <a:r>
              <a:rPr lang="en-US" sz="3200" b="1" dirty="0" smtClean="0">
                <a:solidFill>
                  <a:srgbClr val="0E03EF"/>
                </a:solidFill>
              </a:rPr>
              <a:t>(TUBULAR), </a:t>
            </a:r>
            <a:br>
              <a:rPr lang="en-US" sz="3200" b="1" dirty="0" smtClean="0">
                <a:solidFill>
                  <a:srgbClr val="0E03EF"/>
                </a:solidFill>
              </a:rPr>
            </a:br>
            <a:endParaRPr lang="en-US" sz="3200" b="1" dirty="0" smtClean="0"/>
          </a:p>
        </p:txBody>
      </p:sp>
      <p:pic>
        <p:nvPicPr>
          <p:cNvPr id="163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5616" y="692696"/>
            <a:ext cx="6624736" cy="4860540"/>
          </a:xfrm>
          <a:noFill/>
        </p:spPr>
      </p:pic>
      <p:sp>
        <p:nvSpPr>
          <p:cNvPr id="2" name="Rectangle 1"/>
          <p:cNvSpPr/>
          <p:nvPr/>
        </p:nvSpPr>
        <p:spPr>
          <a:xfrm>
            <a:off x="683568" y="5733256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Proliferating glands with mild glandular dysplasia and chronic inflammation</a:t>
            </a:r>
            <a:r>
              <a:rPr lang="en-US" b="1" dirty="0"/>
              <a:t>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Pleomorphic adenoma of the salivary gland:</a:t>
            </a:r>
            <a:br>
              <a:rPr lang="en-US" sz="2400" b="1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400" b="1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shows an incomplete fibrous capsule separating the tumour from normal salivary gland:</a:t>
            </a:r>
            <a:endParaRPr lang="en-US" sz="2400" b="1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251520" y="1164134"/>
            <a:ext cx="8643937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shows mixed cellular components like epithelial, </a:t>
            </a:r>
            <a:r>
              <a:rPr lang="en-US" sz="2800" dirty="0" err="1">
                <a:latin typeface="Franklin Gothic Demi" pitchFamily="34" charset="0"/>
              </a:rPr>
              <a:t>myoepithelial</a:t>
            </a:r>
            <a:r>
              <a:rPr lang="en-US" sz="2800" dirty="0">
                <a:latin typeface="Franklin Gothic Demi" pitchFamily="34" charset="0"/>
              </a:rPr>
              <a:t>, </a:t>
            </a:r>
            <a:r>
              <a:rPr lang="en-US" sz="2800" dirty="0" err="1">
                <a:latin typeface="Franklin Gothic Demi" pitchFamily="34" charset="0"/>
              </a:rPr>
              <a:t>chondriod</a:t>
            </a:r>
            <a:r>
              <a:rPr lang="en-US" sz="2800" dirty="0">
                <a:latin typeface="Franklin Gothic Demi" pitchFamily="34" charset="0"/>
              </a:rPr>
              <a:t> and </a:t>
            </a:r>
            <a:r>
              <a:rPr lang="en-US" sz="2800" dirty="0" err="1">
                <a:latin typeface="Franklin Gothic Demi" pitchFamily="34" charset="0"/>
              </a:rPr>
              <a:t>myxoid</a:t>
            </a:r>
            <a:r>
              <a:rPr lang="en-US" sz="2800" dirty="0">
                <a:latin typeface="Franklin Gothic Demi" pitchFamily="34" charset="0"/>
              </a:rPr>
              <a:t> elements.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Epithelial areas shows small ducts, acini and strands or sheets of cells.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Myxoid</a:t>
            </a:r>
            <a:r>
              <a:rPr lang="en-US" sz="2800" dirty="0">
                <a:latin typeface="Franklin Gothic Demi" pitchFamily="34" charset="0"/>
              </a:rPr>
              <a:t> areas are formed of loose </a:t>
            </a:r>
            <a:r>
              <a:rPr lang="en-US" sz="2800" dirty="0" err="1">
                <a:latin typeface="Franklin Gothic Demi" pitchFamily="34" charset="0"/>
              </a:rPr>
              <a:t>myxomatous</a:t>
            </a:r>
            <a:r>
              <a:rPr lang="en-US" sz="2800" dirty="0">
                <a:latin typeface="Franklin Gothic Demi" pitchFamily="34" charset="0"/>
              </a:rPr>
              <a:t> tissue and </a:t>
            </a:r>
            <a:r>
              <a:rPr lang="en-US" sz="2800" dirty="0" err="1">
                <a:latin typeface="Franklin Gothic Demi" pitchFamily="34" charset="0"/>
              </a:rPr>
              <a:t>chondriod</a:t>
            </a:r>
            <a:r>
              <a:rPr lang="en-US" sz="2800" dirty="0">
                <a:latin typeface="Franklin Gothic Demi" pitchFamily="34" charset="0"/>
              </a:rPr>
              <a:t> areas consists of pale blue matrix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Benign tumor with rare malignant transformation. Curative by excision, and may has recurrent if not completely excised.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1412"/>
          </a:xfrm>
        </p:spPr>
        <p:txBody>
          <a:bodyPr/>
          <a:lstStyle/>
          <a:p>
            <a:r>
              <a:rPr lang="en-US" b="1" dirty="0" smtClean="0">
                <a:solidFill>
                  <a:srgbClr val="0E03EF"/>
                </a:solidFill>
              </a:rPr>
              <a:t>ADENOMATOUS POLYP (VILLOUS)</a:t>
            </a:r>
          </a:p>
        </p:txBody>
      </p:sp>
      <p:pic>
        <p:nvPicPr>
          <p:cNvPr id="164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1524000"/>
            <a:ext cx="6096000" cy="4876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</a:t>
            </a:r>
            <a:r>
              <a:rPr lang="en-US" sz="4000" dirty="0" smtClean="0"/>
              <a:t>Familial </a:t>
            </a:r>
            <a:r>
              <a:rPr lang="en-US" sz="4000" dirty="0" smtClean="0"/>
              <a:t>adenomatous polyposis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5976" y="1052736"/>
            <a:ext cx="4392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</a:t>
            </a:r>
            <a:r>
              <a:rPr lang="en-US" sz="2800" b="1" dirty="0" smtClean="0"/>
              <a:t>amilial </a:t>
            </a:r>
            <a:r>
              <a:rPr lang="en-US" sz="2800" b="1" dirty="0" smtClean="0"/>
              <a:t>adenomatous </a:t>
            </a:r>
            <a:r>
              <a:rPr lang="en-US" sz="2800" b="1" dirty="0" smtClean="0"/>
              <a:t>polyposis syndrome, </a:t>
            </a:r>
            <a:r>
              <a:rPr lang="en-US" sz="2800" b="1" u="sng" dirty="0" smtClean="0"/>
              <a:t>showing a numerous mucosal polyps. </a:t>
            </a:r>
          </a:p>
          <a:p>
            <a:endParaRPr lang="en-US" sz="2800" b="1" u="sng" dirty="0" smtClean="0"/>
          </a:p>
          <a:p>
            <a:r>
              <a:rPr lang="en-US" sz="2800" b="1" dirty="0" smtClean="0"/>
              <a:t>It is caused by mutations of the adenomatous polyposis coli , or APC gene .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 The major complication is development of  </a:t>
            </a:r>
            <a:r>
              <a:rPr lang="en-US" sz="2800" b="1" dirty="0" err="1" smtClean="0">
                <a:solidFill>
                  <a:srgbClr val="FF0000"/>
                </a:solidFill>
              </a:rPr>
              <a:t>adenocarcinoma</a:t>
            </a:r>
            <a:r>
              <a:rPr lang="en-US" sz="2800" b="1" dirty="0" smtClean="0">
                <a:solidFill>
                  <a:srgbClr val="FF0000"/>
                </a:solidFill>
              </a:rPr>
              <a:t> of colon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Roxie\Documents\My Scans\15-60001.tif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9" t="3432" r="5812"/>
          <a:stretch/>
        </p:blipFill>
        <p:spPr bwMode="auto">
          <a:xfrm rot="5400000">
            <a:off x="-1822512" y="1039552"/>
            <a:ext cx="6858000" cy="4778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Colon carcinoma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-medlib.med.utah.edu/WebPath/jpeg4/GI06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428604"/>
            <a:ext cx="7660586" cy="500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08547" name="Title 4"/>
          <p:cNvSpPr>
            <a:spLocks noGrp="1"/>
          </p:cNvSpPr>
          <p:nvPr>
            <p:ph type="title"/>
          </p:nvPr>
        </p:nvSpPr>
        <p:spPr>
          <a:xfrm>
            <a:off x="642910" y="5143512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Organ: </a:t>
            </a:r>
            <a:r>
              <a:rPr lang="pl-PL" sz="3600" b="1" dirty="0" smtClean="0"/>
              <a:t>Colon </a:t>
            </a:r>
            <a:r>
              <a:rPr lang="en-US" sz="3600" b="1" dirty="0" smtClean="0"/>
              <a:t>     </a:t>
            </a:r>
            <a:r>
              <a:rPr lang="en-US" sz="3600" b="1" dirty="0" err="1" smtClean="0"/>
              <a:t>Dx</a:t>
            </a:r>
            <a:r>
              <a:rPr lang="en-US" sz="3600" b="1" dirty="0" smtClean="0"/>
              <a:t>:</a:t>
            </a:r>
            <a:r>
              <a:rPr lang="pl-PL" sz="3600" b="1" dirty="0" smtClean="0"/>
              <a:t> adenocarcinoma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oxie\Documents\My Scans\15-70001.tif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An ulcerating and fungating colonic tumor mass causing narrowing of the lumen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77375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7140"/>
            <a:ext cx="6840760" cy="558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2270" y="1484784"/>
            <a:ext cx="24117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Dysplastic</a:t>
            </a:r>
            <a:r>
              <a:rPr lang="en-US" sz="2400" b="1" dirty="0" smtClean="0"/>
              <a:t>/</a:t>
            </a:r>
          </a:p>
          <a:p>
            <a:r>
              <a:rPr lang="en-US" sz="2400" b="1" dirty="0" smtClean="0"/>
              <a:t>  malignant gland </a:t>
            </a:r>
          </a:p>
          <a:p>
            <a:r>
              <a:rPr lang="en-US" sz="2400" b="1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 </a:t>
            </a:r>
            <a:r>
              <a:rPr lang="en-US" sz="2400" b="1" dirty="0"/>
              <a:t>Areas of central </a:t>
            </a:r>
            <a:r>
              <a:rPr lang="en-US" sz="2400" b="1" dirty="0" smtClean="0"/>
              <a:t>necrosis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Cribriform </a:t>
            </a:r>
            <a:r>
              <a:rPr lang="en-US" sz="2400" b="1" dirty="0"/>
              <a:t>glandular formations</a:t>
            </a:r>
            <a:endParaRPr lang="en-IN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44008" y="1484784"/>
            <a:ext cx="237626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915816" y="3377610"/>
            <a:ext cx="4104456" cy="843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55976" y="548680"/>
            <a:ext cx="2664296" cy="22244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51720" y="5949280"/>
            <a:ext cx="5774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Adenocarcinoma of the large intestine</a:t>
            </a:r>
            <a:endParaRPr lang="en-I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Adenocarcinoma of the large intestine: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large intestine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500188"/>
            <a:ext cx="8715375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800" dirty="0" err="1" smtClean="0">
                <a:latin typeface="Franklin Gothic Demi" pitchFamily="34" charset="0"/>
                <a:cs typeface="+mn-cs"/>
              </a:rPr>
              <a:t>Tumour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 </a:t>
            </a:r>
            <a:r>
              <a:rPr lang="en-US" sz="2800" dirty="0">
                <a:latin typeface="Franklin Gothic Demi" pitchFamily="34" charset="0"/>
                <a:cs typeface="+mn-cs"/>
              </a:rPr>
              <a:t>consists of crowded irregular malignant 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glands </a:t>
            </a:r>
            <a:r>
              <a:rPr lang="en-US" sz="2800" dirty="0">
                <a:latin typeface="Franklin Gothic Demi" pitchFamily="34" charset="0"/>
                <a:cs typeface="+mn-cs"/>
              </a:rPr>
              <a:t>separated by thin fibrovascular stroma.</a:t>
            </a: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n-US" sz="2800" dirty="0">
              <a:latin typeface="Franklin Gothic Demi" pitchFamily="34" charset="0"/>
              <a:cs typeface="+mn-cs"/>
            </a:endParaRP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800" dirty="0">
                <a:latin typeface="Franklin Gothic Demi" pitchFamily="34" charset="0"/>
                <a:cs typeface="+mn-cs"/>
              </a:rPr>
              <a:t>The 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glands </a:t>
            </a:r>
            <a:r>
              <a:rPr lang="en-US" sz="2800" dirty="0">
                <a:latin typeface="Franklin Gothic Demi" pitchFamily="34" charset="0"/>
                <a:cs typeface="+mn-cs"/>
              </a:rPr>
              <a:t>are lined 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by </a:t>
            </a:r>
            <a:r>
              <a:rPr lang="en-US" sz="2800" dirty="0">
                <a:latin typeface="Franklin Gothic Demi" pitchFamily="34" charset="0"/>
                <a:cs typeface="+mn-cs"/>
              </a:rPr>
              <a:t>one or several layers of neoplastic cells with papillary projection showing pleomorphism, hyperchromatism and few mitoses.</a:t>
            </a: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n-US" sz="2800" dirty="0">
              <a:latin typeface="Franklin Gothic Demi" pitchFamily="34" charset="0"/>
              <a:cs typeface="+mn-cs"/>
            </a:endParaRP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800" dirty="0">
                <a:latin typeface="Franklin Gothic Demi" pitchFamily="34" charset="0"/>
                <a:cs typeface="+mn-cs"/>
              </a:rPr>
              <a:t>Muscle coat is invaded by 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neoplastic glands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.</a:t>
            </a:r>
            <a:br>
              <a:rPr lang="en-US" sz="2800" dirty="0" smtClean="0">
                <a:latin typeface="Franklin Gothic Demi" pitchFamily="34" charset="0"/>
                <a:cs typeface="+mn-cs"/>
              </a:rPr>
            </a:br>
            <a:endParaRPr lang="en-US" sz="2800" dirty="0" smtClean="0">
              <a:latin typeface="Franklin Gothic Demi" pitchFamily="34" charset="0"/>
              <a:cs typeface="+mn-cs"/>
            </a:endParaRP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800" dirty="0" smtClean="0">
                <a:solidFill>
                  <a:srgbClr val="FF0000"/>
                </a:solidFill>
                <a:latin typeface="Franklin Gothic Demi" pitchFamily="34" charset="0"/>
              </a:rPr>
              <a:t>Predisposing factors</a:t>
            </a:r>
            <a:r>
              <a:rPr lang="en-US" sz="2800" dirty="0" smtClean="0">
                <a:latin typeface="Franklin Gothic Demi" pitchFamily="34" charset="0"/>
              </a:rPr>
              <a:t>: </a:t>
            </a:r>
            <a:r>
              <a:rPr lang="en-US" sz="2800" b="1" dirty="0" smtClean="0"/>
              <a:t>Ulcerative colitis, Familial adenomatous polyposis, Crohn’s disease, Large bowel polyps.</a:t>
            </a:r>
            <a:endParaRPr lang="en-US" sz="2800" dirty="0">
              <a:latin typeface="Franklin Gothic Demi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304800" y="-220663"/>
            <a:ext cx="8382000" cy="1431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buClr>
                <a:srgbClr val="0000FF"/>
              </a:buClr>
              <a:buFont typeface="Calibri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800" b="1">
                <a:solidFill>
                  <a:srgbClr val="0000FF"/>
                </a:solidFill>
                <a:latin typeface="Calibri" pitchFamily="32" charset="0"/>
              </a:rPr>
              <a:t>REFLUX/GERD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90600" y="1219200"/>
            <a:ext cx="7161213" cy="5448300"/>
            <a:chOff x="624" y="768"/>
            <a:chExt cx="4511" cy="3432"/>
          </a:xfrm>
        </p:grpSpPr>
        <p:pic>
          <p:nvPicPr>
            <p:cNvPr id="2662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768"/>
              <a:ext cx="4512" cy="34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629" name="Text Box 4"/>
            <p:cNvSpPr txBox="1">
              <a:spLocks noChangeArrowheads="1"/>
            </p:cNvSpPr>
            <p:nvPr/>
          </p:nvSpPr>
          <p:spPr bwMode="auto">
            <a:xfrm>
              <a:off x="624" y="768"/>
              <a:ext cx="4512" cy="34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1543</Words>
  <Application>Microsoft Office PowerPoint</Application>
  <PresentationFormat>On-screen Show (4:3)</PresentationFormat>
  <Paragraphs>250</Paragraphs>
  <Slides>78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Digestive system block- practical classes.</vt:lpstr>
      <vt:lpstr>SALIVARY GLAND</vt:lpstr>
      <vt:lpstr>PowerPoint Presentation</vt:lpstr>
      <vt:lpstr>PowerPoint Presentation</vt:lpstr>
      <vt:lpstr>PowerPoint Presentation</vt:lpstr>
      <vt:lpstr>PowerPoint Presentation</vt:lpstr>
      <vt:lpstr>Pleomorphic adenoma of the salivary gland: Section shows an incomplete fibrous capsule separating the tumour from normal salivary gland:</vt:lpstr>
      <vt:lpstr>Esophagus</vt:lpstr>
      <vt:lpstr>PowerPoint Presentation</vt:lpstr>
      <vt:lpstr>PowerPoint Presentation</vt:lpstr>
      <vt:lpstr>Barrett esophagus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Carcinoma of the esophagus</vt:lpstr>
      <vt:lpstr>PowerPoint Presentation</vt:lpstr>
      <vt:lpstr>PowerPoint Presentation</vt:lpstr>
      <vt:lpstr>PowerPoint Presentation</vt:lpstr>
      <vt:lpstr>PowerPoint Presentation</vt:lpstr>
      <vt:lpstr>InvasiveSquamous cell carcinoma of the esophagus: :</vt:lpstr>
      <vt:lpstr> Chronic gastric ulcer</vt:lpstr>
      <vt:lpstr>“PEPTIC” ULCERS</vt:lpstr>
      <vt:lpstr>PowerPoint Presentation</vt:lpstr>
      <vt:lpstr>Chronic gastric ulcer</vt:lpstr>
      <vt:lpstr>PowerPoint Presentation</vt:lpstr>
      <vt:lpstr>PowerPoint Presentation</vt:lpstr>
      <vt:lpstr>Gastritis Helicobacter induced</vt:lpstr>
      <vt:lpstr>GASTRITIS</vt:lpstr>
      <vt:lpstr>PowerPoint Presentation</vt:lpstr>
      <vt:lpstr> Carcinoma of the stomach</vt:lpstr>
      <vt:lpstr>PowerPoint Presentation</vt:lpstr>
      <vt:lpstr>PowerPoint Presentation</vt:lpstr>
      <vt:lpstr>ADENOCARCINOMA GROWTH PATTERNS,  Greatly thickening of the gastric wall. Diffuse growth pattern of gastric adenocarcinoma. </vt:lpstr>
      <vt:lpstr>PowerPoint Presentation</vt:lpstr>
      <vt:lpstr>Gastric adenocarcinoma of the diffuse signet ring cell type</vt:lpstr>
      <vt:lpstr>PowerPoint Presentation</vt:lpstr>
      <vt:lpstr>Gastric adenocarcinoma, sections show:</vt:lpstr>
      <vt:lpstr>Small intestine</vt:lpstr>
      <vt:lpstr> Chronic duodenal ulcer</vt:lpstr>
      <vt:lpstr>PowerPoint Presentation</vt:lpstr>
      <vt:lpstr> Celiac disease</vt:lpstr>
      <vt:lpstr>PowerPoint Presentation</vt:lpstr>
      <vt:lpstr>PowerPoint Presentation</vt:lpstr>
      <vt:lpstr>Celiac disease, sections show:</vt:lpstr>
      <vt:lpstr>Carcinoid tumour</vt:lpstr>
      <vt:lpstr>CARCINOID OF SMALL INTESTINE</vt:lpstr>
      <vt:lpstr> CARCINOID TUMOUR OF SMALL INTESTINE</vt:lpstr>
      <vt:lpstr>Carcinoid of the small intestine: Section of small intestine shows surface ulceration and an infiltrating tumour mass in mucosa and submucosa</vt:lpstr>
      <vt:lpstr>Large intestine</vt:lpstr>
      <vt:lpstr> Crohn’s disease</vt:lpstr>
      <vt:lpstr>PowerPoint Presentation</vt:lpstr>
      <vt:lpstr>PowerPoint Presentation</vt:lpstr>
      <vt:lpstr>Crohns disease showing narrowing of the lumen, bowel wall thickning, creeping fat (serosal extension of the mesenteric fat.</vt:lpstr>
      <vt:lpstr> CROHN’S DISEASE (LARGE BOWEL)</vt:lpstr>
      <vt:lpstr>PowerPoint Presentation</vt:lpstr>
      <vt:lpstr>PowerPoint Presentation</vt:lpstr>
      <vt:lpstr>Crohn’s disease of the intestine: Section of large bowel shows alternating normal and ulcerating mucosa:</vt:lpstr>
      <vt:lpstr> Ulcerative colitis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Adenomatous polyp of rectum / colon</vt:lpstr>
      <vt:lpstr>PowerPoint Presentation</vt:lpstr>
      <vt:lpstr>PowerPoint Presentation</vt:lpstr>
      <vt:lpstr>ADENOMATOUS POLYP (TUBULAR),  </vt:lpstr>
      <vt:lpstr>ADENOMATOUS POLYP (VILLOUS)</vt:lpstr>
      <vt:lpstr> Familial adenomatous polyposis</vt:lpstr>
      <vt:lpstr>PowerPoint Presentation</vt:lpstr>
      <vt:lpstr> Colon carcinoma </vt:lpstr>
      <vt:lpstr>Organ: Colon      Dx: adenocarcinoma</vt:lpstr>
      <vt:lpstr>PowerPoint Presentation</vt:lpstr>
      <vt:lpstr>PowerPoint Presentation</vt:lpstr>
      <vt:lpstr>PowerPoint Presentation</vt:lpstr>
      <vt:lpstr>Adenocarcinoma of the large intestine: Section of large intestine shows: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Alimentary system             practical block</dc:title>
  <dc:creator>Mr. Amer Shafie</dc:creator>
  <cp:lastModifiedBy>user</cp:lastModifiedBy>
  <cp:revision>162</cp:revision>
  <dcterms:created xsi:type="dcterms:W3CDTF">2010-07-19T08:53:06Z</dcterms:created>
  <dcterms:modified xsi:type="dcterms:W3CDTF">2013-11-27T17:08:22Z</dcterms:modified>
</cp:coreProperties>
</file>