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92" r:id="rId6"/>
    <p:sldId id="293" r:id="rId7"/>
    <p:sldId id="262" r:id="rId8"/>
    <p:sldId id="263" r:id="rId9"/>
    <p:sldId id="264" r:id="rId10"/>
    <p:sldId id="265" r:id="rId11"/>
    <p:sldId id="294" r:id="rId12"/>
    <p:sldId id="295" r:id="rId13"/>
    <p:sldId id="269" r:id="rId14"/>
    <p:sldId id="270" r:id="rId15"/>
    <p:sldId id="271" r:id="rId16"/>
    <p:sldId id="272" r:id="rId17"/>
    <p:sldId id="273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6" r:id="rId35"/>
    <p:sldId id="297" r:id="rId36"/>
    <p:sldId id="29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087" autoAdjust="0"/>
  </p:normalViewPr>
  <p:slideViewPr>
    <p:cSldViewPr>
      <p:cViewPr varScale="1">
        <p:scale>
          <a:sx n="56" d="100"/>
          <a:sy n="56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362AC-A272-4B9D-8749-E0215BD6C1D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814B6-CEF7-4407-85CE-14E9EA3A0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099A34-F349-4647-B627-D4D3D32D3BC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Classical anatomic landmarks in the average 1400-1800 gram adult liver.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A22161-4F72-4ECD-930A-CAAF2DF3024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How can a blind man differentiate cirrhosis from metastatic disease?</a:t>
            </a:r>
          </a:p>
          <a:p>
            <a:pPr eaLnBrk="1" hangingPunct="1"/>
            <a:r>
              <a:rPr lang="en-US" smtClean="0"/>
              <a:t>Answer: In cirrhosis there are no “SMOOTH” areas between nodules.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69B91-24A8-4A3E-8DA9-050111573C2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29E3C-A7A0-4781-9108-4A44678AF1E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0CB67-E25B-418C-A9ED-7B2BCCBB581B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85A41F-32E4-42B8-8A0C-D93C2F556A9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29E3C-A7A0-4781-9108-4A44678AF1E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[HEPATOCELLULAR CARCINOMA]. The key to the identification of HCC is its resemblance to </a:t>
            </a:r>
            <a:r>
              <a:rPr lang="en-US" dirty="0" err="1" smtClean="0"/>
              <a:t>hepatocytes</a:t>
            </a:r>
            <a:r>
              <a:rPr lang="en-US" dirty="0" smtClean="0"/>
              <a:t>, the presence of more than 2-3 cell-thick </a:t>
            </a:r>
            <a:r>
              <a:rPr lang="en-US" dirty="0" err="1" smtClean="0"/>
              <a:t>hepatocellular</a:t>
            </a:r>
            <a:r>
              <a:rPr lang="en-US" dirty="0" smtClean="0"/>
              <a:t> plates/cords, nuclear atypia, and absence of portal tracts. Note the hepatic plates are separated from each other by sinusoids.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29E3C-A7A0-4781-9108-4A44678AF1E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[HEPATOCELLULAR CARCINOMA]. </a:t>
            </a:r>
            <a:r>
              <a:rPr lang="en-US" dirty="0" err="1" smtClean="0"/>
              <a:t>Anaplastic</a:t>
            </a:r>
            <a:r>
              <a:rPr lang="en-US" dirty="0" smtClean="0"/>
              <a:t> tumor giant cells can be seen in poorly differentiated HCC (arrow)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29E3C-A7A0-4781-9108-4A44678AF1E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105561-3904-46CA-A11F-4A31D39D0E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4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4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E3D931-030D-473D-9F0E-43073701A66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E1EC3B-A0D5-4171-82E9-CBEFE7CDD17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classical view of liver tissue from a liver biopsy, H&amp;E stained.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6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6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76061-DF1A-4E30-ADB5-15DEEF0D70F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F76F47-A5FD-4188-A029-C65DC61FEF7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8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Cholecystitis</a:t>
            </a:r>
            <a:r>
              <a:rPr lang="en-US" sz="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Chronic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 The surface epithelium has lost its normal delicate papillary appearance(green arrow) with an increase in fibrous tissue and mild chronic inflammation in the lamina </a:t>
            </a:r>
            <a:r>
              <a:rPr lang="en-US" sz="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propria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 </a:t>
            </a:r>
            <a:r>
              <a:rPr lang="en-US" sz="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Rokitansky-Aschoff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sinuses are seen in the </a:t>
            </a:r>
            <a:r>
              <a:rPr lang="en-US" sz="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muscularis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(black arrow) </a:t>
            </a:r>
          </a:p>
          <a:p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 The degree of chronic inflammation is quite variable and as in this case surprisingly mild</a:t>
            </a:r>
          </a:p>
          <a:p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29E3C-A7A0-4781-9108-4A44678AF1E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4BF257-51FB-4865-A982-5574284317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BB8C1E-5E34-43B7-A30A-E4679B5BA484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is the direction of venous blood flow, portal to central, or vice versa? </a:t>
            </a:r>
            <a:r>
              <a:rPr lang="en-US" dirty="0" err="1" smtClean="0"/>
              <a:t>Ans</a:t>
            </a:r>
            <a:r>
              <a:rPr lang="en-US" dirty="0" smtClean="0"/>
              <a:t>: From the point of view of anatomy, physiology, and pathology, you must clearly understand the DIRECTION is:</a:t>
            </a:r>
          </a:p>
          <a:p>
            <a:pPr marL="228600" indent="-228600" eaLnBrk="1" hangingPunct="1">
              <a:buFontTx/>
              <a:buAutoNum type="arabicParenR"/>
              <a:defRPr/>
            </a:pPr>
            <a:r>
              <a:rPr lang="en-US" dirty="0" smtClean="0"/>
              <a:t>Portal vein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pPr marL="228600" indent="-228600" eaLnBrk="1" hangingPunct="1">
              <a:buFontTx/>
              <a:buAutoNum type="arabicParenR"/>
              <a:defRPr/>
            </a:pPr>
            <a:r>
              <a:rPr lang="en-US" dirty="0" smtClean="0">
                <a:sym typeface="Wingdings" pitchFamily="2" charset="2"/>
              </a:rPr>
              <a:t>Sinusoids</a:t>
            </a:r>
          </a:p>
          <a:p>
            <a:pPr marL="228600" indent="-228600" eaLnBrk="1" hangingPunct="1">
              <a:buFontTx/>
              <a:buAutoNum type="arabicParenR"/>
              <a:defRPr/>
            </a:pPr>
            <a:r>
              <a:rPr lang="en-US" dirty="0" smtClean="0">
                <a:sym typeface="Wingdings" pitchFamily="2" charset="2"/>
              </a:rPr>
              <a:t>Central vein</a:t>
            </a:r>
          </a:p>
          <a:p>
            <a:pPr marL="228600" indent="-228600" eaLnBrk="1" hangingPunct="1">
              <a:buFontTx/>
              <a:buAutoNum type="arabicParenR"/>
              <a:defRPr/>
            </a:pPr>
            <a:r>
              <a:rPr lang="en-US" dirty="0" smtClean="0">
                <a:sym typeface="Wingdings" pitchFamily="2" charset="2"/>
              </a:rPr>
              <a:t>Hepatic Veins</a:t>
            </a:r>
          </a:p>
          <a:p>
            <a:pPr marL="228600" indent="-228600" eaLnBrk="1" hangingPunct="1">
              <a:buFontTx/>
              <a:buAutoNum type="arabicParenR"/>
              <a:defRPr/>
            </a:pPr>
            <a:r>
              <a:rPr lang="en-US" dirty="0" smtClean="0">
                <a:sym typeface="Wingdings" pitchFamily="2" charset="2"/>
              </a:rPr>
              <a:t>IVC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C5AF2D-77BB-4B1F-87D4-FC758E31D11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“swollen” liver?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EF7695-2BA8-41AA-9AC8-1B856A51CBD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inflammation of hepatitis starts in the portal triad areas, with increasing severity it extends to the sinusoids.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Individual hepatocytes are affected by viral hepatitis. Viral hepatitis A rarely leads to signficant necrosis, but hepatitis B can result in a fulminant hepatitis with extensive necrosis. A large pink cell undergoing "ballooning degeneration" is seen below the right arrow. At a later stage, a dying hepatocyte is seen shrinking down to form an eosinophilic "councilman body" below the arrow on the left.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B92CEA-8393-4AA8-A1C0-CE230E79D94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5F64A0-5040-4BB6-82A7-1607E7396B06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Note complete COLLAPSE of lobules, and only remnants of biliary epithelium.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A75B49-5816-4CE0-8B37-6B2C4F9D0E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Gross picture</a:t>
            </a:r>
            <a:r>
              <a:rPr lang="en-US" baseline="0" dirty="0" smtClean="0"/>
              <a:t> shows m</a:t>
            </a:r>
            <a:r>
              <a:rPr lang="en-US" dirty="0" smtClean="0"/>
              <a:t>ultiple nodules of variable sizes with fibrosis. The major complications are  portal hypertension ,hepatic failure</a:t>
            </a:r>
            <a:r>
              <a:rPr lang="en-US" baseline="0" dirty="0" smtClean="0"/>
              <a:t> and </a:t>
            </a:r>
            <a:r>
              <a:rPr lang="en-US" dirty="0" smtClean="0"/>
              <a:t> </a:t>
            </a:r>
            <a:r>
              <a:rPr lang="en-US" dirty="0" err="1" smtClean="0"/>
              <a:t>hepatocellular</a:t>
            </a:r>
            <a:r>
              <a:rPr lang="en-US" dirty="0" smtClean="0"/>
              <a:t> carcinoma.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29E3C-A7A0-4781-9108-4A44678AF1E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38D5-2E67-4639-83F6-5B2894030EA0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886F-82AA-43C9-876F-4D122749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38D5-2E67-4639-83F6-5B2894030EA0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886F-82AA-43C9-876F-4D122749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38D5-2E67-4639-83F6-5B2894030EA0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886F-82AA-43C9-876F-4D122749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38D5-2E67-4639-83F6-5B2894030EA0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886F-82AA-43C9-876F-4D122749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38D5-2E67-4639-83F6-5B2894030EA0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886F-82AA-43C9-876F-4D122749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38D5-2E67-4639-83F6-5B2894030EA0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886F-82AA-43C9-876F-4D122749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38D5-2E67-4639-83F6-5B2894030EA0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886F-82AA-43C9-876F-4D122749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38D5-2E67-4639-83F6-5B2894030EA0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886F-82AA-43C9-876F-4D122749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38D5-2E67-4639-83F6-5B2894030EA0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886F-82AA-43C9-876F-4D122749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38D5-2E67-4639-83F6-5B2894030EA0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886F-82AA-43C9-876F-4D122749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38D5-2E67-4639-83F6-5B2894030EA0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886F-82AA-43C9-876F-4D122749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A38D5-2E67-4639-83F6-5B2894030EA0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F886F-82AA-43C9-876F-4D122749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hepatocellularcarcinoma.net/wp-content/uploads/2011/10/hepatocellularcarcinoma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Hepatobiliary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Integrated practical 17-12-2013</a:t>
            </a:r>
          </a:p>
          <a:p>
            <a:r>
              <a:rPr lang="en-US" dirty="0" smtClean="0"/>
              <a:t>Dr </a:t>
            </a:r>
            <a:r>
              <a:rPr lang="en-US" dirty="0" err="1" smtClean="0"/>
              <a:t>Shaesta</a:t>
            </a:r>
            <a:r>
              <a:rPr lang="en-US" dirty="0" smtClean="0"/>
              <a:t> </a:t>
            </a:r>
            <a:r>
              <a:rPr lang="en-US" dirty="0" err="1" smtClean="0"/>
              <a:t>Naseem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-152400" y="5867400"/>
            <a:ext cx="617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Chiefly Portal Inflammation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Viral Hepatitis</a:t>
            </a:r>
          </a:p>
        </p:txBody>
      </p:sp>
      <p:pic>
        <p:nvPicPr>
          <p:cNvPr id="4099" name="Picture 6" descr="http://library.med.utah.edu/WebPath/jpeg4/LIVER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449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library.med.utah.edu/WebPath/jpeg4/LIVER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524000"/>
            <a:ext cx="434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0" y="62484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“FULMINANT” Acute Viral Hepatitis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4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Chronic hepatitis:</a:t>
            </a:r>
            <a:b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</a:br>
            <a:r>
              <a:rPr lang="en-US" sz="28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Section from this liver biopsy show:</a:t>
            </a:r>
            <a:endParaRPr lang="en-US" sz="2800" i="1" dirty="0">
              <a:solidFill>
                <a:schemeClr val="accent1">
                  <a:satMod val="1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52227" name="TextBox 2"/>
          <p:cNvSpPr txBox="1">
            <a:spLocks noChangeArrowheads="1"/>
          </p:cNvSpPr>
          <p:nvPr/>
        </p:nvSpPr>
        <p:spPr bwMode="auto">
          <a:xfrm>
            <a:off x="357188" y="2251075"/>
            <a:ext cx="828675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 dirty="0">
                <a:latin typeface="Franklin Gothic Demi" pitchFamily="34" charset="0"/>
              </a:rPr>
              <a:t>Moderate chronic inflammatory cells infiltration consisting of </a:t>
            </a:r>
            <a:r>
              <a:rPr lang="en-US" sz="2800" dirty="0">
                <a:solidFill>
                  <a:srgbClr val="FF0000"/>
                </a:solidFill>
                <a:latin typeface="Franklin Gothic Demi" pitchFamily="34" charset="0"/>
              </a:rPr>
              <a:t>lymphocytes and </a:t>
            </a:r>
            <a:r>
              <a:rPr lang="en-US" sz="2800" dirty="0" err="1">
                <a:solidFill>
                  <a:srgbClr val="FF0000"/>
                </a:solidFill>
                <a:latin typeface="Franklin Gothic Demi" pitchFamily="34" charset="0"/>
              </a:rPr>
              <a:t>histiocytes</a:t>
            </a:r>
            <a:r>
              <a:rPr lang="en-US" sz="2800" dirty="0">
                <a:solidFill>
                  <a:srgbClr val="FF0000"/>
                </a:solidFill>
                <a:latin typeface="Franklin Gothic Demi" pitchFamily="34" charset="0"/>
              </a:rPr>
              <a:t> </a:t>
            </a:r>
            <a:r>
              <a:rPr lang="en-US" sz="2800" dirty="0">
                <a:latin typeface="Franklin Gothic Demi" pitchFamily="34" charset="0"/>
              </a:rPr>
              <a:t>in both portal tracts and liver parenchyma</a:t>
            </a:r>
            <a:r>
              <a:rPr lang="en-US" sz="2800" dirty="0" smtClean="0">
                <a:latin typeface="Franklin Gothic Demi" pitchFamily="34" charset="0"/>
              </a:rPr>
              <a:t>.</a:t>
            </a:r>
          </a:p>
          <a:p>
            <a:pPr marL="533400" indent="-533400" algn="just">
              <a:buFontTx/>
              <a:buBlip>
                <a:blip r:embed="rId3"/>
              </a:buBlip>
            </a:pPr>
            <a:endParaRPr lang="en-US" sz="2800" dirty="0" smtClean="0">
              <a:latin typeface="Franklin Gothic Demi" pitchFamily="34" charset="0"/>
            </a:endParaRPr>
          </a:p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 dirty="0" smtClean="0">
                <a:latin typeface="Franklin Gothic Demi" pitchFamily="34" charset="0"/>
              </a:rPr>
              <a:t> </a:t>
            </a:r>
            <a:r>
              <a:rPr lang="en-US" sz="2800" dirty="0">
                <a:latin typeface="Franklin Gothic Demi" pitchFamily="34" charset="0"/>
              </a:rPr>
              <a:t>Piecemeal necrosis, </a:t>
            </a:r>
            <a:r>
              <a:rPr lang="en-US" sz="2800" dirty="0" err="1">
                <a:latin typeface="Franklin Gothic Demi" pitchFamily="34" charset="0"/>
              </a:rPr>
              <a:t>hepatocytes</a:t>
            </a:r>
            <a:r>
              <a:rPr lang="en-US" sz="2800" dirty="0">
                <a:latin typeface="Franklin Gothic Demi" pitchFamily="34" charset="0"/>
              </a:rPr>
              <a:t> swelling and “spotty” </a:t>
            </a:r>
            <a:r>
              <a:rPr lang="en-US" sz="2800" dirty="0" err="1">
                <a:latin typeface="Franklin Gothic Demi" pitchFamily="34" charset="0"/>
              </a:rPr>
              <a:t>hepatocytes</a:t>
            </a:r>
            <a:r>
              <a:rPr lang="en-US" sz="2800" dirty="0">
                <a:latin typeface="Franklin Gothic Demi" pitchFamily="34" charset="0"/>
              </a:rPr>
              <a:t> necrosis are also noticed</a:t>
            </a:r>
            <a:r>
              <a:rPr lang="en-US" sz="2800" dirty="0" smtClean="0">
                <a:latin typeface="Franklin Gothic Demi" pitchFamily="34" charset="0"/>
              </a:rPr>
              <a:t>.</a:t>
            </a:r>
          </a:p>
          <a:p>
            <a:pPr marL="533400" indent="-533400" algn="just"/>
            <a:endParaRPr lang="en-US" sz="2800" dirty="0">
              <a:latin typeface="Franklin Gothic Dem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Hepatic cirrhosis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6286520"/>
            <a:ext cx="8343904" cy="381000"/>
          </a:xfrm>
        </p:spPr>
        <p:txBody>
          <a:bodyPr>
            <a:noAutofit/>
          </a:bodyPr>
          <a:lstStyle/>
          <a:p>
            <a:r>
              <a:rPr lang="en-US" altLang="ar-SA" sz="2400" dirty="0" smtClean="0">
                <a:latin typeface="Verdana" pitchFamily="34" charset="0"/>
                <a:ea typeface="+mn-ea"/>
                <a:cs typeface="+mn-cs"/>
              </a:rPr>
              <a:t>Organ: Liver       </a:t>
            </a:r>
            <a:r>
              <a:rPr lang="en-US" altLang="ar-SA" sz="2400" dirty="0" err="1" smtClean="0">
                <a:latin typeface="Verdana" pitchFamily="34" charset="0"/>
                <a:ea typeface="+mn-ea"/>
                <a:cs typeface="+mn-cs"/>
              </a:rPr>
              <a:t>Dx</a:t>
            </a:r>
            <a:r>
              <a:rPr lang="en-US" altLang="ar-SA" sz="2400" dirty="0" smtClean="0">
                <a:latin typeface="Verdana" pitchFamily="34" charset="0"/>
                <a:ea typeface="+mn-ea"/>
                <a:cs typeface="+mn-cs"/>
              </a:rPr>
              <a:t>: </a:t>
            </a:r>
            <a:r>
              <a:rPr lang="en-US" altLang="ar-SA" sz="2400" dirty="0" err="1">
                <a:latin typeface="Verdana" pitchFamily="34" charset="0"/>
                <a:ea typeface="+mn-ea"/>
                <a:cs typeface="+mn-cs"/>
              </a:rPr>
              <a:t>macronudular</a:t>
            </a:r>
            <a:r>
              <a:rPr lang="en-US" altLang="ar-SA" sz="2400" dirty="0">
                <a:latin typeface="Verdana" pitchFamily="34" charset="0"/>
                <a:ea typeface="+mn-ea"/>
                <a:cs typeface="+mn-cs"/>
              </a:rPr>
              <a:t> cirrhosis (HBV) </a:t>
            </a:r>
          </a:p>
        </p:txBody>
      </p:sp>
      <p:pic>
        <p:nvPicPr>
          <p:cNvPr id="26628" name="Picture 4" descr="http://www.vetmed.wsu.edu/medsci520/images/ci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00042"/>
            <a:ext cx="7315200" cy="529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0" y="63246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IRREGULAR NODULES SEPARATED BY PORTAL-to-PORTAL FIBROUS BANDS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9925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adiology.uchc.edu/eatlas/images/GI/7253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0"/>
            <a:ext cx="6552728" cy="446449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" y="48006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Cirrhosis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• Very low power microscopic view of the liver. </a:t>
            </a:r>
          </a:p>
          <a:p>
            <a:r>
              <a:rPr lang="en-US" sz="2400" dirty="0"/>
              <a:t>• The parenchyma shows darker tan nodules of varying sizes. </a:t>
            </a:r>
          </a:p>
          <a:p>
            <a:r>
              <a:rPr lang="en-US" sz="2400" dirty="0"/>
              <a:t>• These nodules are composed of </a:t>
            </a:r>
            <a:r>
              <a:rPr lang="en-US" sz="2400" dirty="0" err="1"/>
              <a:t>hepatocytes</a:t>
            </a:r>
            <a:r>
              <a:rPr lang="en-US" sz="2400" dirty="0"/>
              <a:t>. </a:t>
            </a:r>
          </a:p>
          <a:p>
            <a:r>
              <a:rPr lang="en-US" sz="2400" dirty="0"/>
              <a:t>• The paler areas in between are collagen.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152400" y="5791200"/>
            <a:ext cx="861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</a:rPr>
              <a:t>CIRRHOSIS, TRICHROME STAIN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Normal anatomy and histology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4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Cirrhosis of the liver:</a:t>
            </a:r>
            <a:b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</a:br>
            <a:r>
              <a:rPr lang="en-US" sz="28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Section of liver show:</a:t>
            </a:r>
            <a:endParaRPr lang="en-US" sz="2800" i="1" dirty="0">
              <a:solidFill>
                <a:schemeClr val="accent1">
                  <a:satMod val="1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285750" y="1885950"/>
            <a:ext cx="85725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 dirty="0">
                <a:latin typeface="Franklin Gothic Demi" pitchFamily="34" charset="0"/>
              </a:rPr>
              <a:t>Loss of lobular architecture and formation of regenerative nodules of variable size and shape, surrounded by fibrous tissue.</a:t>
            </a:r>
          </a:p>
          <a:p>
            <a:pPr marL="533400" indent="-533400" algn="just">
              <a:buFontTx/>
              <a:buBlip>
                <a:blip r:embed="rId3"/>
              </a:buBlip>
            </a:pPr>
            <a:endParaRPr lang="en-US" sz="2800" dirty="0">
              <a:latin typeface="Franklin Gothic Demi" pitchFamily="34" charset="0"/>
            </a:endParaRPr>
          </a:p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 dirty="0">
                <a:latin typeface="Franklin Gothic Demi" pitchFamily="34" charset="0"/>
              </a:rPr>
              <a:t>Each nodules consists of liver cells </a:t>
            </a:r>
            <a:r>
              <a:rPr lang="en-US" sz="2800" dirty="0">
                <a:solidFill>
                  <a:srgbClr val="FF0000"/>
                </a:solidFill>
                <a:latin typeface="Franklin Gothic Demi" pitchFamily="34" charset="0"/>
              </a:rPr>
              <a:t>without any arrangement</a:t>
            </a:r>
            <a:r>
              <a:rPr lang="en-US" sz="2800" dirty="0">
                <a:latin typeface="Franklin Gothic Demi" pitchFamily="34" charset="0"/>
              </a:rPr>
              <a:t> and with no central vein.</a:t>
            </a:r>
          </a:p>
          <a:p>
            <a:pPr marL="533400" indent="-533400" algn="just">
              <a:buFontTx/>
              <a:buBlip>
                <a:blip r:embed="rId3"/>
              </a:buBlip>
            </a:pPr>
            <a:endParaRPr lang="en-US" sz="2800" dirty="0">
              <a:latin typeface="Franklin Gothic Demi" pitchFamily="34" charset="0"/>
            </a:endParaRPr>
          </a:p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 dirty="0">
                <a:latin typeface="Franklin Gothic Demi" pitchFamily="34" charset="0"/>
              </a:rPr>
              <a:t>Large number of proliferated bile ducts and chronic inflammatory cells are present in fibrous tissue.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Hepatocellular</a:t>
            </a:r>
            <a:r>
              <a:rPr lang="en-US" dirty="0" smtClean="0"/>
              <a:t> carcinoma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t3.gstatic.com/images?q=tbn:ANd9GcTh1sMjdjThKsKxRYADBXBTHguSuF_OavT4DyyFVE3q7hKZcnEZ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548680"/>
            <a:ext cx="7083879" cy="5306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t0.gstatic.com/images?q=tbn:ANd9GcTon7KiI0yCvmMiX3z2dXQAW3mn2p5x3hLlgMYK2jDnQqA5PXf0Q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6124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520" y="5805264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Liver tissue containing a pale and yellowish nodular hepatic mass with areas of hemorrhage and necrosis.</a:t>
            </a:r>
            <a:endParaRPr lang="en-US" sz="24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epatocellular carcinoma, histopathology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20688"/>
            <a:ext cx="6867128" cy="515034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5800" y="59436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example of well-differentiated HCC shows a </a:t>
            </a:r>
            <a:r>
              <a:rPr lang="en-US" dirty="0" err="1" smtClean="0"/>
              <a:t>trabecular</a:t>
            </a:r>
            <a:r>
              <a:rPr lang="en-US" dirty="0" smtClean="0"/>
              <a:t> pattern with intervening sinusoids.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epatocellular carcinoma, histopathology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8924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Well differentiated hepatocellular carcinoma </a:t>
            </a:r>
            <a:r>
              <a:rPr lang="en-US" sz="2400" b="1" dirty="0" smtClean="0"/>
              <a:t>showing: Distorted hepatic architecture, thick hepatic </a:t>
            </a:r>
            <a:r>
              <a:rPr lang="en-US" sz="2400" b="1" dirty="0" err="1" smtClean="0"/>
              <a:t>trabeculae</a:t>
            </a:r>
            <a:r>
              <a:rPr lang="en-US" sz="2400" b="1" dirty="0" smtClean="0"/>
              <a:t> , with mildly atypical </a:t>
            </a:r>
            <a:r>
              <a:rPr lang="en-US" sz="2400" b="1" dirty="0" err="1" smtClean="0"/>
              <a:t>hepatocytes</a:t>
            </a:r>
            <a:r>
              <a:rPr lang="en-US" sz="2400" b="1" dirty="0" smtClean="0"/>
              <a:t> showing large nuclei and prominent nucleoli.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epatocellular carcino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7992888" cy="5994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epatocellular carcinoma, histopathology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0"/>
            <a:ext cx="7488832" cy="55788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58924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malignant liver cells are </a:t>
            </a:r>
            <a:r>
              <a:rPr lang="en-US" sz="2800" b="1" dirty="0" err="1" smtClean="0"/>
              <a:t>pleomorphic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binucleated</a:t>
            </a:r>
            <a:r>
              <a:rPr lang="en-US" sz="2800" b="1" dirty="0" smtClean="0"/>
              <a:t> or forming giant cells with </a:t>
            </a:r>
            <a:r>
              <a:rPr lang="en-US" sz="2800" b="1" dirty="0" err="1" smtClean="0"/>
              <a:t>hyperchromatic</a:t>
            </a:r>
            <a:r>
              <a:rPr lang="en-US" sz="2800" b="1" dirty="0" smtClean="0"/>
              <a:t> nuclei. Mitoses are numerous.</a:t>
            </a:r>
          </a:p>
          <a:p>
            <a:endParaRPr lang="en-US" dirty="0" smtClean="0">
              <a:latin typeface="Franklin Gothic Demi" pitchFamily="34" charset="0"/>
            </a:endParaRPr>
          </a:p>
          <a:p>
            <a:r>
              <a:rPr lang="en-US" dirty="0" smtClean="0"/>
              <a:t>g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4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Hepatocellular carcinoma:</a:t>
            </a:r>
            <a:b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</a:br>
            <a:r>
              <a:rPr lang="en-US" sz="28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Section show tumour consisting of:</a:t>
            </a:r>
            <a:endParaRPr lang="en-US" sz="2800" i="1" dirty="0">
              <a:solidFill>
                <a:schemeClr val="accent1">
                  <a:satMod val="1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56323" name="TextBox 2"/>
          <p:cNvSpPr txBox="1">
            <a:spLocks noChangeArrowheads="1"/>
          </p:cNvSpPr>
          <p:nvPr/>
        </p:nvSpPr>
        <p:spPr bwMode="auto">
          <a:xfrm>
            <a:off x="395536" y="1556792"/>
            <a:ext cx="835818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 dirty="0">
                <a:latin typeface="Franklin Gothic Demi" pitchFamily="34" charset="0"/>
              </a:rPr>
              <a:t>Thick cords, </a:t>
            </a:r>
            <a:r>
              <a:rPr lang="en-US" sz="2800" dirty="0" err="1" smtClean="0">
                <a:latin typeface="Franklin Gothic Demi" pitchFamily="34" charset="0"/>
              </a:rPr>
              <a:t>trabeculae</a:t>
            </a:r>
            <a:r>
              <a:rPr lang="en-US" sz="2800" dirty="0" smtClean="0">
                <a:latin typeface="Franklin Gothic Demi" pitchFamily="34" charset="0"/>
              </a:rPr>
              <a:t> </a:t>
            </a:r>
            <a:r>
              <a:rPr lang="en-US" sz="2800" dirty="0">
                <a:latin typeface="Franklin Gothic Demi" pitchFamily="34" charset="0"/>
              </a:rPr>
              <a:t>and nests of malignant liver cells separated by sinusoidal spaces.</a:t>
            </a:r>
          </a:p>
          <a:p>
            <a:pPr marL="533400" indent="-533400" algn="just">
              <a:buFontTx/>
              <a:buBlip>
                <a:blip r:embed="rId3"/>
              </a:buBlip>
            </a:pPr>
            <a:endParaRPr lang="en-US" sz="2800" dirty="0">
              <a:latin typeface="Franklin Gothic Demi" pitchFamily="34" charset="0"/>
            </a:endParaRPr>
          </a:p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 dirty="0">
                <a:latin typeface="Franklin Gothic Demi" pitchFamily="34" charset="0"/>
              </a:rPr>
              <a:t>Malignant liver cells </a:t>
            </a:r>
            <a:r>
              <a:rPr lang="en-US" sz="2800" dirty="0" smtClean="0">
                <a:latin typeface="Franklin Gothic Demi" pitchFamily="34" charset="0"/>
              </a:rPr>
              <a:t>are</a:t>
            </a:r>
            <a:r>
              <a:rPr lang="en-US" sz="2800" b="1" dirty="0" smtClean="0"/>
              <a:t> atypical </a:t>
            </a:r>
            <a:r>
              <a:rPr lang="en-US" sz="2800" b="1" dirty="0" err="1" smtClean="0"/>
              <a:t>hepatocytes</a:t>
            </a:r>
            <a:r>
              <a:rPr lang="en-US" sz="2800" b="1" dirty="0" smtClean="0"/>
              <a:t> showing large nuclei and prominent nucleoli.</a:t>
            </a:r>
            <a:r>
              <a:rPr lang="en-US" sz="2800" dirty="0" smtClean="0">
                <a:latin typeface="Franklin Gothic Demi" pitchFamily="34" charset="0"/>
              </a:rPr>
              <a:t> </a:t>
            </a:r>
            <a:endParaRPr lang="en-US" sz="2800" dirty="0">
              <a:latin typeface="Franklin Gothic Demi" pitchFamily="34" charset="0"/>
            </a:endParaRPr>
          </a:p>
          <a:p>
            <a:pPr marL="533400" indent="-533400" algn="just">
              <a:buFontTx/>
              <a:buBlip>
                <a:blip r:embed="rId3"/>
              </a:buBlip>
            </a:pPr>
            <a:endParaRPr lang="en-US" sz="2800" b="1" dirty="0" smtClean="0">
              <a:latin typeface="Franklin Gothic Demi" pitchFamily="34" charset="0"/>
            </a:endParaRPr>
          </a:p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 b="1" dirty="0" smtClean="0"/>
              <a:t>Patients with </a:t>
            </a:r>
            <a:r>
              <a:rPr lang="en-US" sz="2800" b="1" dirty="0" smtClean="0">
                <a:solidFill>
                  <a:srgbClr val="FF0000"/>
                </a:solidFill>
              </a:rPr>
              <a:t>Hepatitis B and C </a:t>
            </a:r>
            <a:r>
              <a:rPr lang="en-US" sz="2800" b="1" dirty="0" smtClean="0"/>
              <a:t>have a risk to develop hepatic carcinoma, (Serology for hepatitis B and C status).</a:t>
            </a:r>
          </a:p>
          <a:p>
            <a:pPr marL="533400" indent="-533400" algn="just">
              <a:buFontTx/>
              <a:buBlip>
                <a:blip r:embed="rId3"/>
              </a:buBlip>
            </a:pPr>
            <a:endParaRPr lang="en-US" sz="2800" b="1" dirty="0" smtClean="0"/>
          </a:p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 b="1" dirty="0" smtClean="0"/>
              <a:t>Tumor marker: </a:t>
            </a:r>
            <a:r>
              <a:rPr lang="en-US" sz="2800" b="1" dirty="0" smtClean="0">
                <a:solidFill>
                  <a:srgbClr val="FF0000"/>
                </a:solidFill>
              </a:rPr>
              <a:t>Alpha-fetoprotein.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14620"/>
            <a:ext cx="8439912" cy="14287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Chronic </a:t>
            </a:r>
            <a:r>
              <a:rPr lang="en-US" dirty="0" err="1"/>
              <a:t>cholecystitis</a:t>
            </a:r>
            <a:r>
              <a:rPr lang="en-US" dirty="0"/>
              <a:t> with stones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4282" y="230282"/>
            <a:ext cx="8715436" cy="126989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ts val="400"/>
              </a:spcBef>
              <a:buNone/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liver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65100"/>
            <a:ext cx="5929313" cy="647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4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latin typeface="Franklin Gothic Demi" pitchFamily="34" charset="0"/>
              </a:rPr>
              <a:t> CHRONIC CHOLECYSTITIS</a:t>
            </a:r>
            <a:endParaRPr lang="en-US" sz="3600" dirty="0">
              <a:latin typeface="Franklin Gothic Demi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>
          <a:xfrm>
            <a:off x="0" y="1500188"/>
            <a:ext cx="9144000" cy="5357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Picture 2" descr="http://radiology.uchc.edu/eatlas/images/GI/5313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8208912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4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Chronic cholecystitis:</a:t>
            </a:r>
            <a:b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</a:br>
            <a:r>
              <a:rPr lang="en-US" sz="28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Section of gallbladder wall shows:</a:t>
            </a:r>
            <a:endParaRPr lang="en-US" sz="2800" i="1" dirty="0">
              <a:solidFill>
                <a:schemeClr val="accent1">
                  <a:satMod val="1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58371" name="TextBox 2"/>
          <p:cNvSpPr txBox="1">
            <a:spLocks noChangeArrowheads="1"/>
          </p:cNvSpPr>
          <p:nvPr/>
        </p:nvSpPr>
        <p:spPr bwMode="auto">
          <a:xfrm>
            <a:off x="285750" y="1958975"/>
            <a:ext cx="8501063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>
                <a:latin typeface="Franklin Gothic Demi" pitchFamily="34" charset="0"/>
              </a:rPr>
              <a:t>Irregular mucosal folds and foci of ulceration in mucosa.</a:t>
            </a:r>
          </a:p>
          <a:p>
            <a:pPr marL="533400" indent="-533400" algn="just">
              <a:buFontTx/>
              <a:buBlip>
                <a:blip r:embed="rId3"/>
              </a:buBlip>
            </a:pPr>
            <a:endParaRPr lang="en-US" sz="2800">
              <a:latin typeface="Franklin Gothic Demi" pitchFamily="34" charset="0"/>
            </a:endParaRPr>
          </a:p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>
                <a:latin typeface="Franklin Gothic Demi" pitchFamily="34" charset="0"/>
              </a:rPr>
              <a:t>Wall is penetrated by mucosal glands which are present in muscle coat ( Rokitansky- Aschoff sinuses).</a:t>
            </a:r>
          </a:p>
          <a:p>
            <a:pPr marL="533400" indent="-533400" algn="just">
              <a:buFontTx/>
              <a:buBlip>
                <a:blip r:embed="rId3"/>
              </a:buBlip>
            </a:pPr>
            <a:endParaRPr lang="en-US" sz="2800">
              <a:latin typeface="Franklin Gothic Demi" pitchFamily="34" charset="0"/>
            </a:endParaRPr>
          </a:p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>
                <a:latin typeface="Franklin Gothic Demi" pitchFamily="34" charset="0"/>
              </a:rPr>
              <a:t>All layers show chronic inflammatory cells infiltration and fibrosis.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Drug toxicity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expertconsultbook.com/expertconsult/b/bbmapAsset?appID=NGE&amp;isbn=978-0-7020-3410-7&amp;eid=4-u1.0-B978-0-7020-3410-7..00014-9..f4&amp;assetType=f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92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762000" y="5410200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/>
              <a:t>Hepatocellular</a:t>
            </a:r>
            <a:r>
              <a:rPr lang="en-US" dirty="0"/>
              <a:t> necrosis due to </a:t>
            </a:r>
            <a:r>
              <a:rPr lang="en-US" dirty="0" err="1"/>
              <a:t>paracetamol</a:t>
            </a:r>
            <a:r>
              <a:rPr lang="en-US" dirty="0"/>
              <a:t> (acetaminophen). </a:t>
            </a:r>
            <a:endParaRPr lang="en-US" dirty="0" smtClean="0"/>
          </a:p>
          <a:p>
            <a:r>
              <a:rPr lang="en-US" b="1" dirty="0" smtClean="0"/>
              <a:t>Confluent </a:t>
            </a:r>
            <a:r>
              <a:rPr lang="en-US" b="1" dirty="0"/>
              <a:t>necrosis </a:t>
            </a:r>
            <a:r>
              <a:rPr lang="en-US" dirty="0"/>
              <a:t>with little inflammation is seen in a </a:t>
            </a:r>
            <a:r>
              <a:rPr lang="en-US" dirty="0" err="1"/>
              <a:t>perivenular</a:t>
            </a:r>
            <a:r>
              <a:rPr lang="en-US" dirty="0"/>
              <a:t> area.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Drug Toxicity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5250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Liver injury due to medications or other toxic agents.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Can resemble any liver process; clinical correlation essential in diagnosis.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    Histopathology: </a:t>
            </a:r>
            <a:r>
              <a:rPr lang="en-US" dirty="0" smtClean="0"/>
              <a:t>Changes that can be seen are: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Cholestasis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Steatosis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Granulomas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Hepatocellular</a:t>
            </a:r>
            <a:r>
              <a:rPr lang="en-US" smtClean="0"/>
              <a:t> </a:t>
            </a:r>
            <a:r>
              <a:rPr lang="en-US" smtClean="0"/>
              <a:t>Necrosis</a:t>
            </a: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Liv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Normal Liver</a:t>
            </a:r>
          </a:p>
        </p:txBody>
      </p:sp>
      <p:pic>
        <p:nvPicPr>
          <p:cNvPr id="5123" name="Picture 2" descr="Description: http://www.path.cam.ac.uk/Normal/AR_Alimentary/LV_Liver/N_AR_LV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8610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liver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60648"/>
            <a:ext cx="820891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Gross and histopathology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Chronic hepatitis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712</Words>
  <Application>Microsoft Office PowerPoint</Application>
  <PresentationFormat>On-screen Show (4:3)</PresentationFormat>
  <Paragraphs>108</Paragraphs>
  <Slides>36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Hepatobiliary system</vt:lpstr>
      <vt:lpstr>Normal anatomy and histology</vt:lpstr>
      <vt:lpstr>Slide 3</vt:lpstr>
      <vt:lpstr>Slide 4</vt:lpstr>
      <vt:lpstr>Normal Liver</vt:lpstr>
      <vt:lpstr>Slide 6</vt:lpstr>
      <vt:lpstr>Gross and histopathology</vt:lpstr>
      <vt:lpstr>Chronic hepatitis</vt:lpstr>
      <vt:lpstr>Slide 9</vt:lpstr>
      <vt:lpstr>Slide 10</vt:lpstr>
      <vt:lpstr>Viral Hepatitis</vt:lpstr>
      <vt:lpstr>Slide 12</vt:lpstr>
      <vt:lpstr>Chronic hepatitis: Section from this liver biopsy show:</vt:lpstr>
      <vt:lpstr>Hepatic cirrhosis</vt:lpstr>
      <vt:lpstr>Organ: Liver       Dx: macronudular cirrhosis (HBV) </vt:lpstr>
      <vt:lpstr>Slide 16</vt:lpstr>
      <vt:lpstr>Slide 17</vt:lpstr>
      <vt:lpstr>Slide 18</vt:lpstr>
      <vt:lpstr>Slide 19</vt:lpstr>
      <vt:lpstr>Cirrhosis of the liver: Section of liver show:</vt:lpstr>
      <vt:lpstr>Hepatocellular carcinoma</vt:lpstr>
      <vt:lpstr>Slide 22</vt:lpstr>
      <vt:lpstr>Slide 23</vt:lpstr>
      <vt:lpstr>Slide 24</vt:lpstr>
      <vt:lpstr>Slide 25</vt:lpstr>
      <vt:lpstr>Slide 26</vt:lpstr>
      <vt:lpstr>Slide 27</vt:lpstr>
      <vt:lpstr>Hepatocellular carcinoma: Section show tumour consisting of:</vt:lpstr>
      <vt:lpstr>Chronic cholecystitis with stones</vt:lpstr>
      <vt:lpstr>Slide 30</vt:lpstr>
      <vt:lpstr> CHRONIC CHOLECYSTITIS</vt:lpstr>
      <vt:lpstr>Slide 32</vt:lpstr>
      <vt:lpstr>Chronic cholecystitis: Section of gallbladder wall shows:</vt:lpstr>
      <vt:lpstr>Drug toxicity</vt:lpstr>
      <vt:lpstr>Slide 35</vt:lpstr>
      <vt:lpstr>Drug Toxicity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Hepatobiliary system</dc:title>
  <dc:creator>DrShaesta</dc:creator>
  <cp:lastModifiedBy>DrShaesta</cp:lastModifiedBy>
  <cp:revision>9</cp:revision>
  <dcterms:created xsi:type="dcterms:W3CDTF">2013-12-16T07:48:35Z</dcterms:created>
  <dcterms:modified xsi:type="dcterms:W3CDTF">2013-12-16T08:46:10Z</dcterms:modified>
</cp:coreProperties>
</file>