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486" r:id="rId2"/>
    <p:sldId id="485" r:id="rId3"/>
    <p:sldId id="487" r:id="rId4"/>
    <p:sldId id="488" r:id="rId5"/>
    <p:sldId id="489" r:id="rId6"/>
    <p:sldId id="505" r:id="rId7"/>
    <p:sldId id="502" r:id="rId8"/>
    <p:sldId id="506" r:id="rId9"/>
    <p:sldId id="507" r:id="rId10"/>
    <p:sldId id="519" r:id="rId11"/>
    <p:sldId id="508" r:id="rId12"/>
    <p:sldId id="509" r:id="rId13"/>
    <p:sldId id="520" r:id="rId14"/>
    <p:sldId id="510" r:id="rId15"/>
    <p:sldId id="484" r:id="rId16"/>
    <p:sldId id="511" r:id="rId17"/>
    <p:sldId id="518" r:id="rId18"/>
    <p:sldId id="512" r:id="rId19"/>
    <p:sldId id="491" r:id="rId20"/>
    <p:sldId id="521" r:id="rId21"/>
    <p:sldId id="522" r:id="rId22"/>
    <p:sldId id="523" r:id="rId23"/>
    <p:sldId id="514" r:id="rId24"/>
    <p:sldId id="515" r:id="rId25"/>
    <p:sldId id="516" r:id="rId26"/>
    <p:sldId id="503" r:id="rId27"/>
    <p:sldId id="51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75619" autoAdjust="0"/>
  </p:normalViewPr>
  <p:slideViewPr>
    <p:cSldViewPr>
      <p:cViewPr varScale="1">
        <p:scale>
          <a:sx n="40" d="100"/>
          <a:sy n="40" d="100"/>
        </p:scale>
        <p:origin x="-1555"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16B225-E22B-4AF6-9FA0-D3552B48732A}" type="datetimeFigureOut">
              <a:rPr lang="en-US" smtClean="0"/>
              <a:pPr/>
              <a:t>11/29/2013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C29E3C-A7A0-4781-9108-4A44678AF1E5}" type="slidenum">
              <a:rPr lang="en-US" smtClean="0"/>
              <a:pPr/>
              <a:t>‹#›</a:t>
            </a:fld>
            <a:endParaRPr lang="en-US"/>
          </a:p>
        </p:txBody>
      </p:sp>
    </p:spTree>
    <p:extLst>
      <p:ext uri="{BB962C8B-B14F-4D97-AF65-F5344CB8AC3E}">
        <p14:creationId xmlns:p14="http://schemas.microsoft.com/office/powerpoint/2010/main" val="3253481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35AA0AB-DF53-40E4-94FD-8DF5388B30B6}" type="slidenum">
              <a:rPr lang="en-US" smtClean="0"/>
              <a:pPr/>
              <a:t>2</a:t>
            </a:fld>
            <a:endParaRPr 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0AEB63E-0D91-48CD-9C35-1E71E72274AE}" type="slidenum">
              <a:rPr lang="en-US" smtClean="0"/>
              <a:pPr/>
              <a:t>14</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9ED636F8-920E-441E-B3BF-6879BC089CDD}" type="slidenum">
              <a:rPr lang="en-US" smtClean="0"/>
              <a:pPr/>
              <a:t>16</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t>Does this look like a partly digested piece of meat? It is.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F6F6EB08-2382-40E5-94E1-FEA8C2A5F2F8}" type="slidenum">
              <a:rPr lang="en-US" smtClean="0"/>
              <a:pPr/>
              <a:t>18</a:t>
            </a:fld>
            <a:endParaRPr lang="en-US"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Why the blurr? Microscope out of focus. What is autolysis?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E68CA5C-99B1-42C1-BEAB-6D9029C3FD1E}" type="slidenum">
              <a:rPr lang="en-US" smtClean="0"/>
              <a:pPr/>
              <a:t>23</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16ACC8BD-E59E-4C92-884E-6FF3B57DB16E}" type="slidenum">
              <a:rPr lang="en-US" smtClean="0"/>
              <a:pPr/>
              <a:t>24</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t>Unfortunately dense fibrosis is a feature BOTH of chronic pancreatitis as well as adenocarcinoma.</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7D18EAA2-4853-434E-9335-966EC83A2D82}" type="slidenum">
              <a:rPr lang="en-US" smtClean="0"/>
              <a:pPr/>
              <a:t>25</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t>What is every pathologist’s nightmare? Ans: Getting a small needle biopsy of sclerosing pancreatitis and calling it it cancer, getting the “Whipple” specimen the next day, and realizing you were WRONG! The patient has now undergone an operation which has a 10% mortality rate, for no reason, and the malpractice attorneys at at your door like jackals.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1E1B0948-BCB4-4CF7-AE8E-515B2A1E7953}" type="slidenum">
              <a:rPr lang="en-US" smtClean="0"/>
              <a:pPr/>
              <a:t>27</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C992F28C-5B13-4A4C-9958-01F9CC0A3683}" type="slidenum">
              <a:rPr lang="en-US" smtClean="0"/>
              <a:pPr/>
              <a:t>3</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smtClean="0"/>
              <a:t>Histology concepts.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71CECFE-8C0D-4540-8E5D-F83F40C117AB}" type="slidenum">
              <a:rPr lang="en-US" smtClean="0"/>
              <a:pPr/>
              <a:t>4</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H&amp;E, e.m.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0859EB0C-69DE-4F10-BC39-55EEA57C6CEF}" type="slidenum">
              <a:rPr lang="en-US" smtClean="0"/>
              <a:pPr/>
              <a:t>5</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Histology, H&amp;E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3C07425-C403-47F1-ACCC-F911E55260F4}" type="slidenum">
              <a:rPr lang="en-US" smtClean="0"/>
              <a:pPr/>
              <a:t>6</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FE71CA32-E2BE-4711-89DF-F31997615C82}" type="slidenum">
              <a:rPr lang="en-US" smtClean="0"/>
              <a:pPr/>
              <a:t>8</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6B5B37E6-05FB-4CA8-ABE5-41A1F880703A}" type="slidenum">
              <a:rPr lang="en-US" smtClean="0"/>
              <a:pPr/>
              <a:t>9</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A899919-F890-4FEC-96B5-84DA86D066E2}" type="slidenum">
              <a:rPr lang="en-US" smtClean="0"/>
              <a:pPr/>
              <a:t>11</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98BE7C6-D691-471F-A822-E26E8A5ED9D2}" type="slidenum">
              <a:rPr lang="en-US" smtClean="0"/>
              <a:pPr/>
              <a:t>12</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E131A16-B614-45A7-B5A5-D789006B2C58}" type="datetimeFigureOut">
              <a:rPr lang="en-US" smtClean="0"/>
              <a:pPr/>
              <a:t>11/29/2013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31A16-B614-45A7-B5A5-D789006B2C58}" type="datetimeFigureOut">
              <a:rPr lang="en-US" smtClean="0"/>
              <a:pPr/>
              <a:t>11/29/2013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31A16-B614-45A7-B5A5-D789006B2C58}" type="datetimeFigureOut">
              <a:rPr lang="en-US" smtClean="0"/>
              <a:pPr/>
              <a:t>11/29/2013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E131A16-B614-45A7-B5A5-D789006B2C58}" type="datetimeFigureOut">
              <a:rPr lang="en-US" smtClean="0"/>
              <a:pPr/>
              <a:t>11/29/2013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131A16-B614-45A7-B5A5-D789006B2C58}" type="datetimeFigureOut">
              <a:rPr lang="en-US" smtClean="0"/>
              <a:pPr/>
              <a:t>11/29/2013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E131A16-B614-45A7-B5A5-D789006B2C58}" type="datetimeFigureOut">
              <a:rPr lang="en-US" smtClean="0"/>
              <a:pPr/>
              <a:t>11/29/2013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E131A16-B614-45A7-B5A5-D789006B2C58}" type="datetimeFigureOut">
              <a:rPr lang="en-US" smtClean="0"/>
              <a:pPr/>
              <a:t>11/29/2013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E131A16-B614-45A7-B5A5-D789006B2C58}" type="datetimeFigureOut">
              <a:rPr lang="en-US" smtClean="0"/>
              <a:pPr/>
              <a:t>11/29/2013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131A16-B614-45A7-B5A5-D789006B2C58}" type="datetimeFigureOut">
              <a:rPr lang="en-US" smtClean="0"/>
              <a:pPr/>
              <a:t>11/29/2013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1A16-B614-45A7-B5A5-D789006B2C58}" type="datetimeFigureOut">
              <a:rPr lang="en-US" smtClean="0"/>
              <a:pPr/>
              <a:t>11/29/2013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131A16-B614-45A7-B5A5-D789006B2C58}" type="datetimeFigureOut">
              <a:rPr lang="en-US" smtClean="0"/>
              <a:pPr/>
              <a:t>11/29/2013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BD49D-256D-49CD-932D-340D3D5ECF9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131A16-B614-45A7-B5A5-D789006B2C58}" type="datetimeFigureOut">
              <a:rPr lang="en-US" smtClean="0"/>
              <a:pPr/>
              <a:t>11/29/2013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BD49D-256D-49CD-932D-340D3D5ECF9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Normal anatomy and histology</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592" y="197346"/>
            <a:ext cx="4896544" cy="6617196"/>
          </a:xfrm>
          <a:prstGeom prst="rect">
            <a:avLst/>
          </a:prstGeom>
        </p:spPr>
        <p:txBody>
          <a:bodyPr wrap="square">
            <a:spAutoFit/>
          </a:bodyPr>
          <a:lstStyle/>
          <a:p>
            <a:r>
              <a:rPr lang="en-IN" b="1" dirty="0"/>
              <a:t>Mnemonic for Causes</a:t>
            </a:r>
          </a:p>
          <a:p>
            <a:r>
              <a:rPr lang="en-IN" sz="2800" b="1" dirty="0">
                <a:solidFill>
                  <a:srgbClr val="FF0000"/>
                </a:solidFill>
              </a:rPr>
              <a:t>I GET SMASHED</a:t>
            </a:r>
            <a:endParaRPr lang="en-IN" sz="2800" dirty="0">
              <a:solidFill>
                <a:srgbClr val="FF0000"/>
              </a:solidFill>
            </a:endParaRPr>
          </a:p>
          <a:p>
            <a:r>
              <a:rPr lang="en-IN" b="1" dirty="0"/>
              <a:t>I</a:t>
            </a:r>
            <a:r>
              <a:rPr lang="en-IN" dirty="0"/>
              <a:t> - Idiopathic</a:t>
            </a:r>
            <a:br>
              <a:rPr lang="en-IN" dirty="0"/>
            </a:br>
            <a:endParaRPr lang="en-IN" dirty="0"/>
          </a:p>
          <a:p>
            <a:r>
              <a:rPr lang="en-IN" b="1" dirty="0"/>
              <a:t>G</a:t>
            </a:r>
            <a:r>
              <a:rPr lang="en-IN" dirty="0"/>
              <a:t> - Gall stones</a:t>
            </a:r>
            <a:br>
              <a:rPr lang="en-IN" dirty="0"/>
            </a:br>
            <a:endParaRPr lang="en-IN" dirty="0"/>
          </a:p>
          <a:p>
            <a:r>
              <a:rPr lang="en-IN" b="1" dirty="0"/>
              <a:t>E</a:t>
            </a:r>
            <a:r>
              <a:rPr lang="en-IN" dirty="0"/>
              <a:t> - Ethanol</a:t>
            </a:r>
            <a:br>
              <a:rPr lang="en-IN" dirty="0"/>
            </a:br>
            <a:endParaRPr lang="en-IN" dirty="0"/>
          </a:p>
          <a:p>
            <a:r>
              <a:rPr lang="en-IN" b="1" dirty="0"/>
              <a:t>T</a:t>
            </a:r>
            <a:r>
              <a:rPr lang="en-IN" dirty="0"/>
              <a:t> - Traumas</a:t>
            </a:r>
            <a:br>
              <a:rPr lang="en-IN" dirty="0"/>
            </a:br>
            <a:endParaRPr lang="en-IN" dirty="0"/>
          </a:p>
          <a:p>
            <a:r>
              <a:rPr lang="en-IN" b="1" dirty="0"/>
              <a:t>S</a:t>
            </a:r>
            <a:r>
              <a:rPr lang="en-IN" dirty="0"/>
              <a:t> - Steroids</a:t>
            </a:r>
            <a:br>
              <a:rPr lang="en-IN" dirty="0"/>
            </a:br>
            <a:endParaRPr lang="en-IN" dirty="0"/>
          </a:p>
          <a:p>
            <a:r>
              <a:rPr lang="en-IN" b="1" dirty="0"/>
              <a:t>M</a:t>
            </a:r>
            <a:r>
              <a:rPr lang="en-IN" dirty="0"/>
              <a:t> - Mumps, Malignancy</a:t>
            </a:r>
            <a:br>
              <a:rPr lang="en-IN" dirty="0"/>
            </a:br>
            <a:endParaRPr lang="en-IN" dirty="0"/>
          </a:p>
          <a:p>
            <a:r>
              <a:rPr lang="en-IN" b="1" dirty="0"/>
              <a:t>A</a:t>
            </a:r>
            <a:r>
              <a:rPr lang="en-IN" dirty="0"/>
              <a:t> - Auto-immune</a:t>
            </a:r>
            <a:br>
              <a:rPr lang="en-IN" dirty="0"/>
            </a:br>
            <a:endParaRPr lang="en-IN" dirty="0"/>
          </a:p>
          <a:p>
            <a:r>
              <a:rPr lang="en-IN" b="1" dirty="0"/>
              <a:t>S</a:t>
            </a:r>
            <a:r>
              <a:rPr lang="en-IN" dirty="0"/>
              <a:t> - Scorpion bite</a:t>
            </a:r>
            <a:br>
              <a:rPr lang="en-IN" dirty="0"/>
            </a:br>
            <a:endParaRPr lang="en-IN" dirty="0"/>
          </a:p>
          <a:p>
            <a:r>
              <a:rPr lang="en-IN" b="1" dirty="0"/>
              <a:t>H</a:t>
            </a:r>
            <a:r>
              <a:rPr lang="en-IN" dirty="0"/>
              <a:t> - </a:t>
            </a:r>
            <a:r>
              <a:rPr lang="en-IN" dirty="0" err="1"/>
              <a:t>Hypercalcemia</a:t>
            </a:r>
            <a:r>
              <a:rPr lang="en-IN" dirty="0"/>
              <a:t>, </a:t>
            </a:r>
            <a:r>
              <a:rPr lang="en-IN" dirty="0" err="1"/>
              <a:t>Hyperlipidemia</a:t>
            </a:r>
            <a:r>
              <a:rPr lang="en-IN" dirty="0"/>
              <a:t/>
            </a:r>
            <a:br>
              <a:rPr lang="en-IN" dirty="0"/>
            </a:br>
            <a:endParaRPr lang="en-IN" dirty="0"/>
          </a:p>
          <a:p>
            <a:r>
              <a:rPr lang="en-IN" b="1" dirty="0"/>
              <a:t>E</a:t>
            </a:r>
            <a:r>
              <a:rPr lang="en-IN" dirty="0"/>
              <a:t> - ERCP</a:t>
            </a:r>
            <a:br>
              <a:rPr lang="en-IN" dirty="0"/>
            </a:br>
            <a:endParaRPr lang="en-IN" dirty="0"/>
          </a:p>
          <a:p>
            <a:r>
              <a:rPr lang="en-IN" b="1" dirty="0"/>
              <a:t>D</a:t>
            </a:r>
            <a:r>
              <a:rPr lang="en-IN" dirty="0"/>
              <a:t> - Drugs</a:t>
            </a:r>
            <a:endParaRPr lang="en-IN" dirty="0">
              <a:effectLst/>
            </a:endParaRPr>
          </a:p>
        </p:txBody>
      </p:sp>
    </p:spTree>
    <p:extLst>
      <p:ext uri="{BB962C8B-B14F-4D97-AF65-F5344CB8AC3E}">
        <p14:creationId xmlns:p14="http://schemas.microsoft.com/office/powerpoint/2010/main" val="17310195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z="6000" b="1" smtClean="0">
                <a:solidFill>
                  <a:srgbClr val="3333FF"/>
                </a:solidFill>
              </a:rPr>
              <a:t>CLINICAL FEATURES</a:t>
            </a:r>
          </a:p>
        </p:txBody>
      </p:sp>
      <p:sp>
        <p:nvSpPr>
          <p:cNvPr id="29699" name="Rectangle 3"/>
          <p:cNvSpPr>
            <a:spLocks noGrp="1" noChangeArrowheads="1"/>
          </p:cNvSpPr>
          <p:nvPr>
            <p:ph type="body" idx="1"/>
          </p:nvPr>
        </p:nvSpPr>
        <p:spPr/>
        <p:txBody>
          <a:bodyPr/>
          <a:lstStyle/>
          <a:p>
            <a:pPr eaLnBrk="1" hangingPunct="1"/>
            <a:r>
              <a:rPr lang="en-US" sz="4000" b="1" smtClean="0">
                <a:solidFill>
                  <a:srgbClr val="CC0099"/>
                </a:solidFill>
              </a:rPr>
              <a:t>ABDOMINAL PAIN</a:t>
            </a:r>
          </a:p>
          <a:p>
            <a:pPr eaLnBrk="1" hangingPunct="1"/>
            <a:r>
              <a:rPr lang="en-US" sz="4000" b="1" smtClean="0">
                <a:solidFill>
                  <a:srgbClr val="CC0099"/>
                </a:solidFill>
              </a:rPr>
              <a:t>EXTREME emergency situation</a:t>
            </a:r>
          </a:p>
          <a:p>
            <a:pPr eaLnBrk="1" hangingPunct="1"/>
            <a:r>
              <a:rPr lang="en-US" sz="4000" b="1" smtClean="0">
                <a:solidFill>
                  <a:srgbClr val="CC0099"/>
                </a:solidFill>
              </a:rPr>
              <a:t>HIGH mortality</a:t>
            </a:r>
          </a:p>
          <a:p>
            <a:pPr eaLnBrk="1" hangingPunct="1"/>
            <a:endParaRPr lang="en-US" sz="4000" b="1" smtClean="0">
              <a:solidFill>
                <a:srgbClr val="CC0099"/>
              </a:solidFill>
            </a:endParaRPr>
          </a:p>
          <a:p>
            <a:pPr eaLnBrk="1" hangingPunct="1"/>
            <a:r>
              <a:rPr lang="en-US" sz="4000" b="1" smtClean="0">
                <a:solidFill>
                  <a:srgbClr val="CC0099"/>
                </a:solidFill>
              </a:rPr>
              <a:t>…but MOST important lab test is……….?????  </a:t>
            </a:r>
            <a:r>
              <a:rPr lang="en-US" sz="4000" b="1" smtClean="0">
                <a:solidFill>
                  <a:srgbClr val="CC0099"/>
                </a:solidFill>
                <a:sym typeface="Wingdings" pitchFamily="2" charset="2"/>
              </a:rPr>
              <a:t></a:t>
            </a:r>
            <a:endParaRPr lang="en-US" sz="4000" b="1" smtClean="0">
              <a:solidFill>
                <a:srgbClr val="CC0099"/>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228600" y="914400"/>
            <a:ext cx="8686800" cy="5005388"/>
          </a:xfrm>
          <a:prstGeom prst="rect">
            <a:avLst/>
          </a:prstGeom>
          <a:noFill/>
          <a:ln w="9525">
            <a:noFill/>
            <a:miter lim="800000"/>
            <a:headEnd/>
            <a:tailEnd/>
          </a:ln>
        </p:spPr>
        <p:txBody>
          <a:bodyPr>
            <a:spAutoFit/>
          </a:bodyPr>
          <a:lstStyle/>
          <a:p>
            <a:pPr algn="ctr">
              <a:spcBef>
                <a:spcPct val="50000"/>
              </a:spcBef>
            </a:pPr>
            <a:r>
              <a:rPr lang="en-US" sz="12900" b="1">
                <a:solidFill>
                  <a:srgbClr val="3333FF"/>
                </a:solidFill>
              </a:rPr>
              <a:t>AMYLASE</a:t>
            </a:r>
          </a:p>
          <a:p>
            <a:pPr algn="ctr">
              <a:spcBef>
                <a:spcPct val="50000"/>
              </a:spcBef>
            </a:pPr>
            <a:r>
              <a:rPr lang="en-US" sz="12900" b="1">
                <a:solidFill>
                  <a:srgbClr val="3333FF"/>
                </a:solidFill>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56"/>
            <a:ext cx="8229600" cy="1143000"/>
          </a:xfrm>
        </p:spPr>
        <p:txBody>
          <a:bodyPr/>
          <a:lstStyle/>
          <a:p>
            <a:r>
              <a:rPr lang="en-US" dirty="0" smtClean="0"/>
              <a:t>Pathophysiology</a:t>
            </a:r>
            <a:endParaRPr lang="en-IN" dirty="0"/>
          </a:p>
        </p:txBody>
      </p:sp>
      <p:sp>
        <p:nvSpPr>
          <p:cNvPr id="3" name="Content Placeholder 2"/>
          <p:cNvSpPr>
            <a:spLocks noGrp="1"/>
          </p:cNvSpPr>
          <p:nvPr>
            <p:ph idx="1"/>
          </p:nvPr>
        </p:nvSpPr>
        <p:spPr>
          <a:xfrm>
            <a:off x="179512" y="908720"/>
            <a:ext cx="9145016" cy="5217443"/>
          </a:xfrm>
        </p:spPr>
        <p:txBody>
          <a:bodyPr>
            <a:normAutofit/>
          </a:bodyPr>
          <a:lstStyle/>
          <a:p>
            <a:r>
              <a:rPr lang="en-US" dirty="0"/>
              <a:t>Central cause appears to be activation of the digestive zymogens </a:t>
            </a:r>
            <a:r>
              <a:rPr lang="en-US" dirty="0" smtClean="0">
                <a:sym typeface="Wingdings" pitchFamily="2" charset="2"/>
              </a:rPr>
              <a:t></a:t>
            </a:r>
            <a:r>
              <a:rPr lang="en-US" dirty="0" smtClean="0"/>
              <a:t>subsequent </a:t>
            </a:r>
            <a:r>
              <a:rPr lang="en-US" dirty="0" err="1"/>
              <a:t>autodigestion</a:t>
            </a:r>
            <a:r>
              <a:rPr lang="en-US" dirty="0"/>
              <a:t> of the pancreas</a:t>
            </a:r>
            <a:r>
              <a:rPr lang="en-US" dirty="0" smtClean="0"/>
              <a:t>.</a:t>
            </a:r>
          </a:p>
          <a:p>
            <a:pPr marL="0" indent="0">
              <a:buNone/>
            </a:pPr>
            <a:endParaRPr lang="en-US" dirty="0"/>
          </a:p>
          <a:p>
            <a:r>
              <a:rPr lang="en-US" sz="2400" dirty="0"/>
              <a:t>Activated </a:t>
            </a:r>
            <a:r>
              <a:rPr lang="en-US" sz="2400" dirty="0" err="1"/>
              <a:t>proteolytic</a:t>
            </a:r>
            <a:r>
              <a:rPr lang="en-US" sz="2400" dirty="0"/>
              <a:t> enzymes </a:t>
            </a:r>
            <a:r>
              <a:rPr lang="en-US" sz="2400" dirty="0" err="1" smtClean="0"/>
              <a:t>eg</a:t>
            </a:r>
            <a:r>
              <a:rPr lang="en-US" sz="2400" dirty="0" smtClean="0"/>
              <a:t> trypsin </a:t>
            </a:r>
            <a:r>
              <a:rPr lang="en-US" sz="2400" dirty="0"/>
              <a:t>digest cellular membranes within </a:t>
            </a:r>
            <a:r>
              <a:rPr lang="en-US" sz="2400" dirty="0" smtClean="0"/>
              <a:t>pancreas &amp; cause </a:t>
            </a:r>
            <a:r>
              <a:rPr lang="en-US" sz="2400" dirty="0"/>
              <a:t>edema, interstitial hemorrhage, vascular damage, </a:t>
            </a:r>
            <a:r>
              <a:rPr lang="en-US" sz="2400" dirty="0" smtClean="0"/>
              <a:t>coagulation &amp; </a:t>
            </a:r>
            <a:r>
              <a:rPr lang="en-US" sz="2400" dirty="0"/>
              <a:t>cellular necrosis</a:t>
            </a:r>
            <a:r>
              <a:rPr lang="en-US" sz="2400" dirty="0" smtClean="0"/>
              <a:t>.</a:t>
            </a:r>
          </a:p>
          <a:p>
            <a:pPr marL="0" indent="0">
              <a:buNone/>
            </a:pPr>
            <a:endParaRPr lang="en-US" sz="2400" dirty="0"/>
          </a:p>
          <a:p>
            <a:r>
              <a:rPr lang="en-US" sz="2800" dirty="0"/>
              <a:t>This can lead to extension of localized process into generalized systemic inflammatory response</a:t>
            </a:r>
          </a:p>
          <a:p>
            <a:pPr lvl="1"/>
            <a:r>
              <a:rPr lang="en-US" sz="2400" dirty="0"/>
              <a:t>Can lead to shock, ARDS, Multi-organ system failure</a:t>
            </a:r>
          </a:p>
          <a:p>
            <a:endParaRPr lang="en-IN" dirty="0"/>
          </a:p>
        </p:txBody>
      </p:sp>
    </p:spTree>
    <p:extLst>
      <p:ext uri="{BB962C8B-B14F-4D97-AF65-F5344CB8AC3E}">
        <p14:creationId xmlns:p14="http://schemas.microsoft.com/office/powerpoint/2010/main" val="41107214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fontScale="90000"/>
          </a:bodyPr>
          <a:lstStyle/>
          <a:p>
            <a:pPr eaLnBrk="1" hangingPunct="1"/>
            <a:r>
              <a:rPr lang="en-US" sz="8000" b="1" smtClean="0">
                <a:solidFill>
                  <a:srgbClr val="0066FF"/>
                </a:solidFill>
              </a:rPr>
              <a:t>MORPHOLOGY</a:t>
            </a:r>
          </a:p>
        </p:txBody>
      </p:sp>
      <p:sp>
        <p:nvSpPr>
          <p:cNvPr id="31747" name="Rectangle 3"/>
          <p:cNvSpPr>
            <a:spLocks noGrp="1" noChangeArrowheads="1"/>
          </p:cNvSpPr>
          <p:nvPr>
            <p:ph type="body" idx="1"/>
          </p:nvPr>
        </p:nvSpPr>
        <p:spPr>
          <a:xfrm>
            <a:off x="0" y="1371600"/>
            <a:ext cx="9144000" cy="4648200"/>
          </a:xfrm>
        </p:spPr>
        <p:txBody>
          <a:bodyPr/>
          <a:lstStyle/>
          <a:p>
            <a:pPr eaLnBrk="1" hangingPunct="1"/>
            <a:r>
              <a:rPr lang="en-US" sz="3600" b="1" dirty="0" smtClean="0">
                <a:solidFill>
                  <a:srgbClr val="CC0099"/>
                </a:solidFill>
              </a:rPr>
              <a:t>EDEMA</a:t>
            </a:r>
          </a:p>
          <a:p>
            <a:pPr eaLnBrk="1" hangingPunct="1"/>
            <a:r>
              <a:rPr lang="en-US" sz="3600" b="1" dirty="0" smtClean="0">
                <a:solidFill>
                  <a:srgbClr val="CC0099"/>
                </a:solidFill>
              </a:rPr>
              <a:t>FAT NECROSIS</a:t>
            </a:r>
          </a:p>
          <a:p>
            <a:pPr eaLnBrk="1" hangingPunct="1"/>
            <a:r>
              <a:rPr lang="en-US" sz="3600" b="1" dirty="0" smtClean="0">
                <a:solidFill>
                  <a:srgbClr val="CC0099"/>
                </a:solidFill>
              </a:rPr>
              <a:t>ACUTE INFLAMMATORY INFILTRATE</a:t>
            </a:r>
          </a:p>
          <a:p>
            <a:pPr eaLnBrk="1" hangingPunct="1"/>
            <a:r>
              <a:rPr lang="en-US" sz="3600" b="1" dirty="0" smtClean="0">
                <a:solidFill>
                  <a:srgbClr val="CC0099"/>
                </a:solidFill>
              </a:rPr>
              <a:t>PANCREAS AUTODIGESTION</a:t>
            </a:r>
          </a:p>
          <a:p>
            <a:pPr eaLnBrk="1" hangingPunct="1"/>
            <a:r>
              <a:rPr lang="en-US" sz="3600" b="1" dirty="0" smtClean="0">
                <a:solidFill>
                  <a:srgbClr val="CC0099"/>
                </a:solidFill>
              </a:rPr>
              <a:t>BLOOD VESSEL DESTRUCTION</a:t>
            </a:r>
          </a:p>
          <a:p>
            <a:pPr eaLnBrk="1" hangingPunct="1"/>
            <a:r>
              <a:rPr lang="en-US" sz="3600" b="1" dirty="0" smtClean="0">
                <a:solidFill>
                  <a:srgbClr val="CC0099"/>
                </a:solidFill>
              </a:rPr>
              <a:t>“SAPONIFICATION”</a:t>
            </a:r>
          </a:p>
          <a:p>
            <a:pPr eaLnBrk="1" hangingPunct="1">
              <a:buFontTx/>
              <a:buNone/>
            </a:pPr>
            <a:endParaRPr lang="en-US" sz="3600" b="1" dirty="0" smtClean="0">
              <a:solidFill>
                <a:srgbClr val="CC0099"/>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Pancreas</a:t>
            </a:r>
            <a:endParaRPr lang="en-US" dirty="0"/>
          </a:p>
        </p:txBody>
      </p:sp>
      <p:sp>
        <p:nvSpPr>
          <p:cNvPr id="4" name="Subtitle 3"/>
          <p:cNvSpPr>
            <a:spLocks noGrp="1"/>
          </p:cNvSpPr>
          <p:nvPr>
            <p:ph type="subTitle" idx="1"/>
          </p:nvPr>
        </p:nvSpPr>
        <p:spPr>
          <a:xfrm>
            <a:off x="179512" y="4365104"/>
            <a:ext cx="8784976" cy="1728192"/>
          </a:xfrm>
        </p:spPr>
        <p:txBody>
          <a:bodyPr>
            <a:normAutofit fontScale="85000" lnSpcReduction="10000"/>
          </a:bodyPr>
          <a:lstStyle/>
          <a:p>
            <a:r>
              <a:rPr lang="en-US" b="1" dirty="0" smtClean="0">
                <a:solidFill>
                  <a:schemeClr val="tx1"/>
                </a:solidFill>
              </a:rPr>
              <a:t>In severe acute pancreatitis, black areas of hemorrhage are present within the pancreas as well as chalky, yellow-white areas of fat necrosis. Pancreatic parenchyma is soft and gray-white due to necrosis</a:t>
            </a:r>
            <a:endParaRPr lang="en-US" b="1" dirty="0">
              <a:solidFill>
                <a:schemeClr val="tx1"/>
              </a:solidFill>
            </a:endParaRPr>
          </a:p>
        </p:txBody>
      </p:sp>
      <p:pic>
        <p:nvPicPr>
          <p:cNvPr id="39938" name="Picture 2" descr="http://www.studentconsult.com/content/9781416031215/Kumar_Cases_PBD8/liv5/liv570.jpg"/>
          <p:cNvPicPr>
            <a:picLocks noChangeAspect="1" noChangeArrowheads="1"/>
          </p:cNvPicPr>
          <p:nvPr/>
        </p:nvPicPr>
        <p:blipFill>
          <a:blip r:embed="rId2" cstate="print"/>
          <a:srcRect/>
          <a:stretch>
            <a:fillRect/>
          </a:stretch>
        </p:blipFill>
        <p:spPr bwMode="auto">
          <a:xfrm>
            <a:off x="1751400" y="0"/>
            <a:ext cx="5607089" cy="4005064"/>
          </a:xfrm>
          <a:prstGeom prst="rect">
            <a:avLst/>
          </a:prstGeom>
          <a:noFill/>
        </p:spPr>
      </p:pic>
      <p:pic>
        <p:nvPicPr>
          <p:cNvPr id="5" name="Picture 2" descr="http://www.studentconsult.com/content/9781416031215/Kumar_Cases_PBD8/liv5/liv570.jpg"/>
          <p:cNvPicPr>
            <a:picLocks noChangeAspect="1" noChangeArrowheads="1"/>
          </p:cNvPicPr>
          <p:nvPr/>
        </p:nvPicPr>
        <p:blipFill>
          <a:blip r:embed="rId2" cstate="print"/>
          <a:srcRect/>
          <a:stretch>
            <a:fillRect/>
          </a:stretch>
        </p:blipFill>
        <p:spPr bwMode="auto">
          <a:xfrm>
            <a:off x="1835696" y="0"/>
            <a:ext cx="5450785" cy="3893418"/>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image008"/>
          <p:cNvPicPr>
            <a:picLocks noChangeAspect="1" noChangeArrowheads="1"/>
          </p:cNvPicPr>
          <p:nvPr/>
        </p:nvPicPr>
        <p:blipFill>
          <a:blip r:embed="rId3" cstate="print"/>
          <a:srcRect/>
          <a:stretch>
            <a:fillRect/>
          </a:stretch>
        </p:blipFill>
        <p:spPr bwMode="auto">
          <a:xfrm>
            <a:off x="0" y="0"/>
            <a:ext cx="9144000" cy="539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studentconsult.com/content/9781416031215/Kumar_Cases_PBD8/liv5/liv580.jpg"/>
          <p:cNvPicPr>
            <a:picLocks noChangeAspect="1" noChangeArrowheads="1"/>
          </p:cNvPicPr>
          <p:nvPr/>
        </p:nvPicPr>
        <p:blipFill>
          <a:blip r:embed="rId2" cstate="print"/>
          <a:srcRect/>
          <a:stretch>
            <a:fillRect/>
          </a:stretch>
        </p:blipFill>
        <p:spPr bwMode="auto">
          <a:xfrm>
            <a:off x="1043607" y="0"/>
            <a:ext cx="7132565" cy="5013176"/>
          </a:xfrm>
          <a:prstGeom prst="rect">
            <a:avLst/>
          </a:prstGeom>
          <a:noFill/>
        </p:spPr>
      </p:pic>
      <p:sp>
        <p:nvSpPr>
          <p:cNvPr id="3" name="Rectangle 2"/>
          <p:cNvSpPr/>
          <p:nvPr/>
        </p:nvSpPr>
        <p:spPr>
          <a:xfrm>
            <a:off x="0" y="5303536"/>
            <a:ext cx="9144000" cy="1569660"/>
          </a:xfrm>
          <a:prstGeom prst="rect">
            <a:avLst/>
          </a:prstGeom>
        </p:spPr>
        <p:txBody>
          <a:bodyPr wrap="square">
            <a:spAutoFit/>
          </a:bodyPr>
          <a:lstStyle/>
          <a:p>
            <a:r>
              <a:rPr lang="en-US" sz="2400" b="1" dirty="0" smtClean="0"/>
              <a:t>This image of severe acute pancreatitis shows an area of acute inflammation with necrosis. Within the necrotic area is a blood vessel showing </a:t>
            </a:r>
            <a:r>
              <a:rPr lang="en-US" sz="2400" b="1" dirty="0" err="1" smtClean="0"/>
              <a:t>fibrinoid</a:t>
            </a:r>
            <a:r>
              <a:rPr lang="en-US" sz="2400" b="1" dirty="0" smtClean="0"/>
              <a:t> necrosis of the vessel wall. Damage such as this leads to severe, hemorrhagic, acute pancreatitis. </a:t>
            </a:r>
            <a:endParaRPr lang="en-US" sz="24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image006"/>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Chronic pancreatitis</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pancreasmodel"/>
          <p:cNvPicPr>
            <a:picLocks noChangeAspect="1" noChangeArrowheads="1"/>
          </p:cNvPicPr>
          <p:nvPr/>
        </p:nvPicPr>
        <p:blipFill>
          <a:blip r:embed="rId3" cstate="print"/>
          <a:srcRect/>
          <a:stretch>
            <a:fillRect/>
          </a:stretch>
        </p:blipFill>
        <p:spPr bwMode="auto">
          <a:xfrm>
            <a:off x="0" y="0"/>
            <a:ext cx="9144000" cy="5106988"/>
          </a:xfrm>
          <a:prstGeom prst="rect">
            <a:avLst/>
          </a:prstGeom>
          <a:noFill/>
          <a:ln w="9525">
            <a:noFill/>
            <a:miter lim="800000"/>
            <a:headEnd/>
            <a:tailEnd/>
          </a:ln>
        </p:spPr>
      </p:pic>
      <p:sp>
        <p:nvSpPr>
          <p:cNvPr id="2051" name="Text Box 5"/>
          <p:cNvSpPr txBox="1">
            <a:spLocks noChangeArrowheads="1"/>
          </p:cNvSpPr>
          <p:nvPr/>
        </p:nvSpPr>
        <p:spPr bwMode="auto">
          <a:xfrm>
            <a:off x="0" y="4983163"/>
            <a:ext cx="9144000" cy="1874837"/>
          </a:xfrm>
          <a:prstGeom prst="rect">
            <a:avLst/>
          </a:prstGeom>
          <a:noFill/>
          <a:ln w="9525">
            <a:noFill/>
            <a:miter lim="800000"/>
            <a:headEnd/>
            <a:tailEnd/>
          </a:ln>
        </p:spPr>
        <p:txBody>
          <a:bodyPr>
            <a:spAutoFit/>
          </a:bodyPr>
          <a:lstStyle/>
          <a:p>
            <a:pPr algn="ctr">
              <a:spcBef>
                <a:spcPct val="50000"/>
              </a:spcBef>
            </a:pPr>
            <a:r>
              <a:rPr lang="en-US" sz="11700" b="1">
                <a:solidFill>
                  <a:srgbClr val="3333FF"/>
                </a:solidFill>
              </a:rPr>
              <a:t>PANCREAS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Chronic Pancreatitis</a:t>
            </a:r>
          </a:p>
        </p:txBody>
      </p:sp>
      <p:sp>
        <p:nvSpPr>
          <p:cNvPr id="20483" name="Rectangle 3"/>
          <p:cNvSpPr>
            <a:spLocks noGrp="1" noChangeArrowheads="1"/>
          </p:cNvSpPr>
          <p:nvPr>
            <p:ph type="body" idx="1"/>
          </p:nvPr>
        </p:nvSpPr>
        <p:spPr/>
        <p:txBody>
          <a:bodyPr/>
          <a:lstStyle/>
          <a:p>
            <a:r>
              <a:rPr lang="en-US" dirty="0"/>
              <a:t>Defined as chronic inflammatory condition that causes irreversible damage to pancreatic structure and function</a:t>
            </a:r>
          </a:p>
          <a:p>
            <a:r>
              <a:rPr lang="en-US" dirty="0"/>
              <a:t>Causes: </a:t>
            </a:r>
            <a:r>
              <a:rPr lang="en-US" dirty="0" smtClean="0"/>
              <a:t>Alcohol </a:t>
            </a:r>
            <a:r>
              <a:rPr lang="en-US" dirty="0"/>
              <a:t>abuse, malnutrition, </a:t>
            </a:r>
            <a:r>
              <a:rPr lang="en-US" dirty="0" err="1" smtClean="0"/>
              <a:t>hyperPTH</a:t>
            </a:r>
            <a:r>
              <a:rPr lang="en-US" dirty="0" smtClean="0"/>
              <a:t>, </a:t>
            </a:r>
            <a:r>
              <a:rPr lang="en-US" dirty="0" err="1"/>
              <a:t>ampullary</a:t>
            </a:r>
            <a:r>
              <a:rPr lang="en-US" dirty="0"/>
              <a:t> stenosis, cystic fibrosis, </a:t>
            </a:r>
            <a:r>
              <a:rPr lang="en-US" dirty="0" smtClean="0"/>
              <a:t>hereditary </a:t>
            </a:r>
            <a:r>
              <a:rPr lang="en-US" b="1" dirty="0" smtClean="0">
                <a:solidFill>
                  <a:srgbClr val="CC0099"/>
                </a:solidFill>
              </a:rPr>
              <a:t>(mutations</a:t>
            </a:r>
            <a:r>
              <a:rPr lang="en-US" b="1" dirty="0" smtClean="0">
                <a:solidFill>
                  <a:srgbClr val="CC0099"/>
                </a:solidFill>
              </a:rPr>
              <a:t>)</a:t>
            </a:r>
            <a:r>
              <a:rPr lang="en-US" dirty="0" smtClean="0"/>
              <a:t> , </a:t>
            </a:r>
            <a:r>
              <a:rPr lang="en-US" dirty="0"/>
              <a:t>trauma, </a:t>
            </a:r>
            <a:r>
              <a:rPr lang="en-US" sz="4400" b="1" dirty="0" smtClean="0">
                <a:solidFill>
                  <a:srgbClr val="FF0000"/>
                </a:solidFill>
              </a:rPr>
              <a:t>idiopathic.</a:t>
            </a:r>
            <a:endParaRPr lang="en-US" sz="4400" b="1" dirty="0">
              <a:solidFill>
                <a:srgbClr val="FF0000"/>
              </a:solidFill>
            </a:endParaRPr>
          </a:p>
        </p:txBody>
      </p:sp>
      <p:sp>
        <p:nvSpPr>
          <p:cNvPr id="2" name="Rectangle 1"/>
          <p:cNvSpPr/>
          <p:nvPr/>
        </p:nvSpPr>
        <p:spPr>
          <a:xfrm>
            <a:off x="1547664" y="6318612"/>
            <a:ext cx="6480720" cy="369332"/>
          </a:xfrm>
          <a:prstGeom prst="rect">
            <a:avLst/>
          </a:prstGeom>
        </p:spPr>
        <p:txBody>
          <a:bodyPr wrap="square">
            <a:spAutoFit/>
          </a:bodyPr>
          <a:lstStyle/>
          <a:p>
            <a:r>
              <a:rPr lang="en-US" dirty="0"/>
              <a:t>Chronic pancreatitis goes hand in hand with chronic alcoholism.</a:t>
            </a:r>
          </a:p>
        </p:txBody>
      </p:sp>
    </p:spTree>
    <p:extLst>
      <p:ext uri="{BB962C8B-B14F-4D97-AF65-F5344CB8AC3E}">
        <p14:creationId xmlns:p14="http://schemas.microsoft.com/office/powerpoint/2010/main" val="2651143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t>Chronic Pancreatitis</a:t>
            </a:r>
          </a:p>
        </p:txBody>
      </p:sp>
      <p:sp>
        <p:nvSpPr>
          <p:cNvPr id="21507" name="Rectangle 3"/>
          <p:cNvSpPr>
            <a:spLocks noGrp="1" noChangeArrowheads="1"/>
          </p:cNvSpPr>
          <p:nvPr>
            <p:ph type="body" idx="1"/>
          </p:nvPr>
        </p:nvSpPr>
        <p:spPr/>
        <p:txBody>
          <a:bodyPr/>
          <a:lstStyle/>
          <a:p>
            <a:r>
              <a:rPr lang="en-US" dirty="0"/>
              <a:t>Chronic pancreatitis results in interstitial inflammation w/duct obstruction and dilation leading to parenchymal loss and fibrosis.</a:t>
            </a:r>
          </a:p>
          <a:p>
            <a:r>
              <a:rPr lang="en-US" dirty="0"/>
              <a:t>Loss of both exocrine and endocrine</a:t>
            </a:r>
          </a:p>
          <a:p>
            <a:r>
              <a:rPr lang="en-US" dirty="0" err="1"/>
              <a:t>Clinicically</a:t>
            </a:r>
            <a:r>
              <a:rPr lang="en-US" dirty="0"/>
              <a:t> significant </a:t>
            </a:r>
            <a:r>
              <a:rPr lang="en-US" dirty="0" err="1"/>
              <a:t>malabsorption</a:t>
            </a:r>
            <a:r>
              <a:rPr lang="en-US" dirty="0"/>
              <a:t> occurs when 90% of pancreas is lost.</a:t>
            </a:r>
          </a:p>
        </p:txBody>
      </p:sp>
    </p:spTree>
    <p:extLst>
      <p:ext uri="{BB962C8B-B14F-4D97-AF65-F5344CB8AC3E}">
        <p14:creationId xmlns:p14="http://schemas.microsoft.com/office/powerpoint/2010/main" val="1147141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t>Chronic Pancreatitis</a:t>
            </a:r>
          </a:p>
        </p:txBody>
      </p:sp>
      <p:sp>
        <p:nvSpPr>
          <p:cNvPr id="22531" name="Rectangle 3"/>
          <p:cNvSpPr>
            <a:spLocks noGrp="1" noChangeArrowheads="1"/>
          </p:cNvSpPr>
          <p:nvPr>
            <p:ph type="body" idx="1"/>
          </p:nvPr>
        </p:nvSpPr>
        <p:spPr/>
        <p:txBody>
          <a:bodyPr/>
          <a:lstStyle/>
          <a:p>
            <a:r>
              <a:rPr lang="en-US" dirty="0"/>
              <a:t>Presents as </a:t>
            </a:r>
            <a:r>
              <a:rPr lang="en-US" dirty="0" smtClean="0"/>
              <a:t>mid-</a:t>
            </a:r>
            <a:r>
              <a:rPr lang="en-US" dirty="0" err="1" smtClean="0"/>
              <a:t>epigastric</a:t>
            </a:r>
            <a:r>
              <a:rPr lang="en-US" dirty="0" smtClean="0"/>
              <a:t> </a:t>
            </a:r>
            <a:r>
              <a:rPr lang="en-US" dirty="0"/>
              <a:t>abdominal pain, nausea, vomiting</a:t>
            </a:r>
          </a:p>
          <a:p>
            <a:r>
              <a:rPr lang="en-US" dirty="0"/>
              <a:t>Pts. </a:t>
            </a:r>
            <a:r>
              <a:rPr lang="en-US" smtClean="0"/>
              <a:t>may </a:t>
            </a:r>
            <a:r>
              <a:rPr lang="en-US" dirty="0"/>
              <a:t>appear chronically ill, </a:t>
            </a:r>
            <a:r>
              <a:rPr lang="en-US" dirty="0" smtClean="0"/>
              <a:t>with sign </a:t>
            </a:r>
            <a:r>
              <a:rPr lang="en-US" dirty="0"/>
              <a:t>of pancreatic insufficiency such as weight loss, </a:t>
            </a:r>
            <a:r>
              <a:rPr lang="en-US" dirty="0" err="1"/>
              <a:t>steatorrhea</a:t>
            </a:r>
            <a:r>
              <a:rPr lang="en-US" dirty="0"/>
              <a:t>, clubbing, polyuria</a:t>
            </a:r>
          </a:p>
          <a:p>
            <a:r>
              <a:rPr lang="en-US" dirty="0"/>
              <a:t>Differentiating acute </a:t>
            </a:r>
            <a:r>
              <a:rPr lang="en-US" dirty="0" err="1"/>
              <a:t>vs</a:t>
            </a:r>
            <a:r>
              <a:rPr lang="en-US" dirty="0"/>
              <a:t> chronic pancreatitis is difficult  </a:t>
            </a:r>
            <a:r>
              <a:rPr lang="en-US" dirty="0" smtClean="0"/>
              <a:t>and </a:t>
            </a:r>
            <a:r>
              <a:rPr lang="en-US" dirty="0"/>
              <a:t>primary distinction is based on disease reversibility</a:t>
            </a:r>
          </a:p>
        </p:txBody>
      </p:sp>
    </p:spTree>
    <p:extLst>
      <p:ext uri="{BB962C8B-B14F-4D97-AF65-F5344CB8AC3E}">
        <p14:creationId xmlns:p14="http://schemas.microsoft.com/office/powerpoint/2010/main" val="4279949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p:cNvPicPr>
            <a:picLocks noChangeAspect="1" noChangeArrowheads="1"/>
          </p:cNvPicPr>
          <p:nvPr/>
        </p:nvPicPr>
        <p:blipFill>
          <a:blip r:embed="rId3" cstate="print"/>
          <a:srcRect/>
          <a:stretch>
            <a:fillRect/>
          </a:stretch>
        </p:blipFill>
        <p:spPr bwMode="auto">
          <a:xfrm>
            <a:off x="0" y="0"/>
            <a:ext cx="9144000" cy="5949280"/>
          </a:xfrm>
          <a:prstGeom prst="rect">
            <a:avLst/>
          </a:prstGeom>
          <a:noFill/>
          <a:ln w="9525">
            <a:noFill/>
            <a:miter lim="800000"/>
            <a:headEnd/>
            <a:tailEnd/>
          </a:ln>
        </p:spPr>
      </p:pic>
      <p:sp>
        <p:nvSpPr>
          <p:cNvPr id="2" name="Rectangle 1"/>
          <p:cNvSpPr/>
          <p:nvPr/>
        </p:nvSpPr>
        <p:spPr>
          <a:xfrm>
            <a:off x="179512" y="6131560"/>
            <a:ext cx="8856984" cy="523220"/>
          </a:xfrm>
          <a:prstGeom prst="rect">
            <a:avLst/>
          </a:prstGeom>
        </p:spPr>
        <p:txBody>
          <a:bodyPr wrap="square">
            <a:spAutoFit/>
          </a:bodyPr>
          <a:lstStyle/>
          <a:p>
            <a:r>
              <a:rPr lang="en-US" sz="2800" b="1" dirty="0"/>
              <a:t>Pancreatic cut surface shows areas of pale whitish necrosis</a:t>
            </a:r>
            <a:endParaRPr lang="en-IN" sz="2800" dirty="0"/>
          </a:p>
        </p:txBody>
      </p:sp>
      <p:sp>
        <p:nvSpPr>
          <p:cNvPr id="3" name="Rectangle 2"/>
          <p:cNvSpPr/>
          <p:nvPr/>
        </p:nvSpPr>
        <p:spPr>
          <a:xfrm>
            <a:off x="1809716" y="0"/>
            <a:ext cx="5252143" cy="707886"/>
          </a:xfrm>
          <a:prstGeom prst="rect">
            <a:avLst/>
          </a:prstGeom>
          <a:solidFill>
            <a:schemeClr val="accent6">
              <a:lumMod val="60000"/>
              <a:lumOff val="40000"/>
            </a:schemeClr>
          </a:solidFill>
        </p:spPr>
        <p:txBody>
          <a:bodyPr wrap="none">
            <a:spAutoFit/>
          </a:bodyPr>
          <a:lstStyle/>
          <a:p>
            <a:pPr algn="ctr">
              <a:spcBef>
                <a:spcPct val="50000"/>
              </a:spcBef>
            </a:pPr>
            <a:r>
              <a:rPr lang="en-US" sz="4000" b="1" dirty="0">
                <a:solidFill>
                  <a:srgbClr val="3333FF"/>
                </a:solidFill>
              </a:rPr>
              <a:t>CHRONIC PANCREATITIS</a:t>
            </a:r>
            <a:endParaRPr lang="en-US" sz="4000" b="1" dirty="0">
              <a:solidFill>
                <a:srgbClr val="3333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p:cNvPicPr>
            <a:picLocks noChangeAspect="1" noChangeArrowheads="1"/>
          </p:cNvPicPr>
          <p:nvPr/>
        </p:nvPicPr>
        <p:blipFill>
          <a:blip r:embed="rId3" cstate="print"/>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image013"/>
          <p:cNvPicPr>
            <a:picLocks noChangeAspect="1" noChangeArrowheads="1"/>
          </p:cNvPicPr>
          <p:nvPr/>
        </p:nvPicPr>
        <p:blipFill>
          <a:blip r:embed="rId3" cstate="print"/>
          <a:srcRect/>
          <a:stretch>
            <a:fillRect/>
          </a:stretch>
        </p:blipFill>
        <p:spPr bwMode="auto">
          <a:xfrm>
            <a:off x="0" y="1600200"/>
            <a:ext cx="9144000" cy="2982913"/>
          </a:xfrm>
          <a:prstGeom prst="rect">
            <a:avLst/>
          </a:prstGeom>
          <a:noFill/>
          <a:ln w="9525">
            <a:noFill/>
            <a:miter lim="800000"/>
            <a:headEnd/>
            <a:tailEnd/>
          </a:ln>
        </p:spPr>
      </p:pic>
      <p:sp>
        <p:nvSpPr>
          <p:cNvPr id="37891" name="Text Box 5"/>
          <p:cNvSpPr txBox="1">
            <a:spLocks noChangeArrowheads="1"/>
          </p:cNvSpPr>
          <p:nvPr/>
        </p:nvSpPr>
        <p:spPr bwMode="auto">
          <a:xfrm>
            <a:off x="0" y="5334000"/>
            <a:ext cx="9144000" cy="914400"/>
          </a:xfrm>
          <a:prstGeom prst="rect">
            <a:avLst/>
          </a:prstGeom>
          <a:noFill/>
          <a:ln w="9525">
            <a:noFill/>
            <a:miter lim="800000"/>
            <a:headEnd/>
            <a:tailEnd/>
          </a:ln>
        </p:spPr>
        <p:txBody>
          <a:bodyPr>
            <a:spAutoFit/>
          </a:bodyPr>
          <a:lstStyle/>
          <a:p>
            <a:pPr algn="ctr">
              <a:spcBef>
                <a:spcPct val="50000"/>
              </a:spcBef>
            </a:pPr>
            <a:r>
              <a:rPr lang="en-US" sz="5400" b="1" dirty="0">
                <a:solidFill>
                  <a:srgbClr val="3333FF"/>
                </a:solidFill>
              </a:rPr>
              <a:t>CHRONIC PANCREATITIS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p:cNvSpPr>
            <a:spLocks noGrp="1" noChangeArrowheads="1"/>
          </p:cNvSpPr>
          <p:nvPr>
            <p:ph type="title"/>
          </p:nvPr>
        </p:nvSpPr>
        <p:spPr>
          <a:xfrm>
            <a:off x="0" y="6477000"/>
            <a:ext cx="9144000" cy="381000"/>
          </a:xfrm>
        </p:spPr>
        <p:txBody>
          <a:bodyPr>
            <a:normAutofit fontScale="90000"/>
          </a:bodyPr>
          <a:lstStyle/>
          <a:p>
            <a:pPr eaLnBrk="1" hangingPunct="1"/>
            <a:endParaRPr lang="en-US" sz="2400" dirty="0" smtClean="0">
              <a:solidFill>
                <a:schemeClr val="accent1">
                  <a:lumMod val="25000"/>
                </a:schemeClr>
              </a:solidFill>
              <a:effectLst>
                <a:outerShdw blurRad="38100" dist="38100" dir="2700000" algn="tl">
                  <a:srgbClr val="000000">
                    <a:alpha val="43137"/>
                  </a:srgbClr>
                </a:outerShdw>
              </a:effectLst>
            </a:endParaRPr>
          </a:p>
        </p:txBody>
      </p:sp>
      <p:pic>
        <p:nvPicPr>
          <p:cNvPr id="32771" name="Picture 6" descr="63"/>
          <p:cNvPicPr>
            <a:picLocks noGrp="1" noChangeAspect="1" noChangeArrowheads="1"/>
          </p:cNvPicPr>
          <p:nvPr>
            <p:ph idx="1"/>
          </p:nvPr>
        </p:nvPicPr>
        <p:blipFill>
          <a:blip r:embed="rId2" cstate="print">
            <a:lum contrast="20000"/>
          </a:blip>
          <a:srcRect/>
          <a:stretch>
            <a:fillRect/>
          </a:stretch>
        </p:blipFill>
        <p:spPr>
          <a:xfrm>
            <a:off x="323528" y="116633"/>
            <a:ext cx="8610600" cy="5832648"/>
          </a:xfrm>
          <a:noFill/>
        </p:spPr>
      </p:pic>
      <p:sp>
        <p:nvSpPr>
          <p:cNvPr id="2" name="Rectangle 1"/>
          <p:cNvSpPr/>
          <p:nvPr/>
        </p:nvSpPr>
        <p:spPr>
          <a:xfrm>
            <a:off x="1722402" y="1356738"/>
            <a:ext cx="4424481" cy="369332"/>
          </a:xfrm>
          <a:prstGeom prst="rect">
            <a:avLst/>
          </a:prstGeom>
          <a:solidFill>
            <a:srgbClr val="FFFF00"/>
          </a:solidFill>
        </p:spPr>
        <p:txBody>
          <a:bodyPr wrap="none">
            <a:spAutoFit/>
          </a:bodyPr>
          <a:lstStyle/>
          <a:p>
            <a:r>
              <a:rPr lang="en-US" b="1" dirty="0"/>
              <a:t>Hyperplastic pancreatic Islets of Langerhans.</a:t>
            </a:r>
            <a:endParaRPr lang="en-IN" dirty="0"/>
          </a:p>
        </p:txBody>
      </p:sp>
      <p:sp>
        <p:nvSpPr>
          <p:cNvPr id="3" name="Rectangle 2"/>
          <p:cNvSpPr/>
          <p:nvPr/>
        </p:nvSpPr>
        <p:spPr>
          <a:xfrm>
            <a:off x="251520" y="6122134"/>
            <a:ext cx="8568952" cy="707886"/>
          </a:xfrm>
          <a:prstGeom prst="rect">
            <a:avLst/>
          </a:prstGeom>
          <a:solidFill>
            <a:schemeClr val="accent4">
              <a:lumMod val="20000"/>
              <a:lumOff val="80000"/>
            </a:schemeClr>
          </a:solidFill>
        </p:spPr>
        <p:txBody>
          <a:bodyPr wrap="square">
            <a:spAutoFit/>
          </a:bodyPr>
          <a:lstStyle/>
          <a:p>
            <a:r>
              <a:rPr lang="en-US" sz="2000" b="1" dirty="0"/>
              <a:t>Chronic inflammation</a:t>
            </a:r>
            <a:r>
              <a:rPr lang="en-US" sz="2000" b="1" dirty="0" smtClean="0"/>
              <a:t>.                                                      Distorted </a:t>
            </a:r>
            <a:r>
              <a:rPr lang="en-US" sz="2000" b="1" dirty="0"/>
              <a:t>pancreatic </a:t>
            </a:r>
            <a:r>
              <a:rPr lang="en-US" sz="2000" b="1" dirty="0" err="1"/>
              <a:t>acinii</a:t>
            </a:r>
            <a:r>
              <a:rPr lang="en-US" sz="2000" b="1" dirty="0"/>
              <a:t>.</a:t>
            </a:r>
            <a:endParaRPr lang="en-IN" sz="2000" dirty="0"/>
          </a:p>
          <a:p>
            <a:r>
              <a:rPr lang="en-US" sz="2000" b="1" dirty="0"/>
              <a:t>	</a:t>
            </a:r>
            <a:r>
              <a:rPr lang="en-US" sz="2000" b="1" dirty="0" smtClean="0"/>
              <a:t>                                    Stromal </a:t>
            </a:r>
            <a:r>
              <a:rPr lang="en-US" sz="2000" b="1" dirty="0"/>
              <a:t>fibrosis.</a:t>
            </a:r>
            <a:endParaRPr lang="en-IN"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67544" y="0"/>
            <a:ext cx="8229600" cy="836712"/>
          </a:xfrm>
        </p:spPr>
        <p:txBody>
          <a:bodyPr>
            <a:normAutofit/>
          </a:bodyPr>
          <a:lstStyle/>
          <a:p>
            <a:pPr eaLnBrk="1" hangingPunct="1"/>
            <a:r>
              <a:rPr lang="en-US" sz="3200" b="1" dirty="0" smtClean="0">
                <a:solidFill>
                  <a:srgbClr val="3333FF"/>
                </a:solidFill>
              </a:rPr>
              <a:t>CLINICAL </a:t>
            </a:r>
            <a:r>
              <a:rPr lang="en-US" sz="3200" b="1" dirty="0" smtClean="0">
                <a:solidFill>
                  <a:srgbClr val="3333FF"/>
                </a:solidFill>
              </a:rPr>
              <a:t>FEATURES of chronic pancreatitis</a:t>
            </a:r>
            <a:endParaRPr lang="en-US" sz="3200" b="1" dirty="0" smtClean="0">
              <a:solidFill>
                <a:srgbClr val="3333FF"/>
              </a:solidFill>
            </a:endParaRPr>
          </a:p>
        </p:txBody>
      </p:sp>
      <p:sp>
        <p:nvSpPr>
          <p:cNvPr id="38915" name="Rectangle 3"/>
          <p:cNvSpPr>
            <a:spLocks noGrp="1" noChangeArrowheads="1"/>
          </p:cNvSpPr>
          <p:nvPr>
            <p:ph type="body" idx="1"/>
          </p:nvPr>
        </p:nvSpPr>
        <p:spPr>
          <a:xfrm>
            <a:off x="-21332" y="764704"/>
            <a:ext cx="8915400" cy="5850632"/>
          </a:xfrm>
        </p:spPr>
        <p:txBody>
          <a:bodyPr>
            <a:normAutofit fontScale="92500" lnSpcReduction="10000"/>
          </a:bodyPr>
          <a:lstStyle/>
          <a:p>
            <a:pPr eaLnBrk="1" hangingPunct="1"/>
            <a:r>
              <a:rPr lang="en-US" sz="4000" dirty="0" smtClean="0">
                <a:solidFill>
                  <a:srgbClr val="CC0099"/>
                </a:solidFill>
              </a:rPr>
              <a:t>Abdominal Pain</a:t>
            </a:r>
          </a:p>
          <a:p>
            <a:pPr eaLnBrk="1" hangingPunct="1"/>
            <a:r>
              <a:rPr lang="en-US" sz="4000" dirty="0" smtClean="0">
                <a:solidFill>
                  <a:srgbClr val="CC0099"/>
                </a:solidFill>
              </a:rPr>
              <a:t>Vague abdominal symptoms</a:t>
            </a:r>
          </a:p>
          <a:p>
            <a:pPr eaLnBrk="1" hangingPunct="1"/>
            <a:r>
              <a:rPr lang="en-US" sz="4000" dirty="0" smtClean="0">
                <a:solidFill>
                  <a:srgbClr val="CC0099"/>
                </a:solidFill>
              </a:rPr>
              <a:t>Nothing</a:t>
            </a:r>
          </a:p>
          <a:p>
            <a:pPr eaLnBrk="1" hangingPunct="1"/>
            <a:r>
              <a:rPr lang="en-US" sz="4000" dirty="0" smtClean="0">
                <a:solidFill>
                  <a:srgbClr val="CC0099"/>
                </a:solidFill>
              </a:rPr>
              <a:t>CT-- </a:t>
            </a:r>
            <a:r>
              <a:rPr lang="en-US" sz="4000" dirty="0" smtClean="0">
                <a:solidFill>
                  <a:srgbClr val="CC0099"/>
                </a:solidFill>
              </a:rPr>
              <a:t>calcifications </a:t>
            </a:r>
            <a:r>
              <a:rPr lang="en-US" sz="4000" dirty="0" smtClean="0">
                <a:solidFill>
                  <a:srgbClr val="CC0099"/>
                </a:solidFill>
              </a:rPr>
              <a:t>, </a:t>
            </a:r>
          </a:p>
          <a:p>
            <a:pPr eaLnBrk="1" hangingPunct="1"/>
            <a:r>
              <a:rPr lang="en-US" sz="4000" dirty="0">
                <a:solidFill>
                  <a:srgbClr val="CC0099"/>
                </a:solidFill>
              </a:rPr>
              <a:t>A</a:t>
            </a:r>
            <a:r>
              <a:rPr lang="en-US" sz="4000" dirty="0" smtClean="0">
                <a:solidFill>
                  <a:srgbClr val="CC0099"/>
                </a:solidFill>
              </a:rPr>
              <a:t>mylase elevated</a:t>
            </a:r>
          </a:p>
          <a:p>
            <a:pPr marL="0" indent="0" eaLnBrk="1" hangingPunct="1">
              <a:buNone/>
            </a:pPr>
            <a:r>
              <a:rPr lang="en-US" sz="4000" b="1" dirty="0" smtClean="0">
                <a:solidFill>
                  <a:srgbClr val="CC0099"/>
                </a:solidFill>
              </a:rPr>
              <a:t>Complications of chronic pancreatitis</a:t>
            </a:r>
            <a:r>
              <a:rPr lang="en-US" sz="4000" dirty="0" smtClean="0">
                <a:solidFill>
                  <a:srgbClr val="CC0099"/>
                </a:solidFill>
              </a:rPr>
              <a:t>:</a:t>
            </a:r>
            <a:endParaRPr lang="en-US" sz="4000" dirty="0" smtClean="0">
              <a:solidFill>
                <a:srgbClr val="CC0099"/>
              </a:solidFill>
            </a:endParaRPr>
          </a:p>
          <a:p>
            <a:pPr>
              <a:buFont typeface="Wingdings" panose="05000000000000000000" pitchFamily="2" charset="2"/>
              <a:buChar char="Ø"/>
            </a:pPr>
            <a:r>
              <a:rPr lang="en-US" sz="4000" b="1" dirty="0"/>
              <a:t>Pancreatic </a:t>
            </a:r>
            <a:r>
              <a:rPr lang="en-US" sz="4000" b="1" dirty="0" err="1"/>
              <a:t>pseudocyst</a:t>
            </a:r>
            <a:r>
              <a:rPr lang="en-US" sz="4000" b="1" dirty="0"/>
              <a:t>.</a:t>
            </a:r>
            <a:endParaRPr lang="en-IN" sz="4000" dirty="0"/>
          </a:p>
          <a:p>
            <a:pPr>
              <a:buFont typeface="Wingdings" panose="05000000000000000000" pitchFamily="2" charset="2"/>
              <a:buChar char="Ø"/>
            </a:pPr>
            <a:r>
              <a:rPr lang="en-US" sz="4000" b="1" dirty="0" err="1" smtClean="0"/>
              <a:t>Steatorrhea</a:t>
            </a:r>
            <a:r>
              <a:rPr lang="en-US" sz="4000" b="1" dirty="0" smtClean="0"/>
              <a:t> </a:t>
            </a:r>
            <a:r>
              <a:rPr lang="en-US" sz="4000" b="1" dirty="0"/>
              <a:t>(fat </a:t>
            </a:r>
            <a:r>
              <a:rPr lang="en-US" sz="4000" b="1" dirty="0" err="1"/>
              <a:t>malabsorption</a:t>
            </a:r>
            <a:r>
              <a:rPr lang="en-US" sz="4000" b="1" dirty="0"/>
              <a:t> leading to vitamin deficiencies</a:t>
            </a:r>
            <a:r>
              <a:rPr lang="en-US" sz="4000" b="1" dirty="0" smtClean="0"/>
              <a:t>)</a:t>
            </a:r>
            <a:endParaRPr lang="en-IN" sz="4000" dirty="0"/>
          </a:p>
          <a:p>
            <a:pPr eaLnBrk="1" hangingPunct="1"/>
            <a:endParaRPr lang="en-US" sz="4000" dirty="0" smtClean="0">
              <a:solidFill>
                <a:srgbClr val="CC009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p:cNvPicPr>
            <a:picLocks noChangeAspect="1" noChangeArrowheads="1"/>
          </p:cNvPicPr>
          <p:nvPr/>
        </p:nvPicPr>
        <p:blipFill>
          <a:blip r:embed="rId3" cstate="print"/>
          <a:srcRect/>
          <a:stretch>
            <a:fillRect/>
          </a:stretch>
        </p:blipFill>
        <p:spPr bwMode="auto">
          <a:xfrm>
            <a:off x="0" y="0"/>
            <a:ext cx="9144000" cy="69008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cstate="print"/>
          <a:srcRect/>
          <a:stretch>
            <a:fillRect/>
          </a:stretch>
        </p:blipFill>
        <p:spPr bwMode="auto">
          <a:xfrm>
            <a:off x="4365625" y="0"/>
            <a:ext cx="4778375" cy="6858000"/>
          </a:xfrm>
          <a:prstGeom prst="rect">
            <a:avLst/>
          </a:prstGeom>
          <a:noFill/>
          <a:ln w="9525">
            <a:noFill/>
            <a:miter lim="800000"/>
            <a:headEnd/>
            <a:tailEnd/>
          </a:ln>
        </p:spPr>
      </p:pic>
      <p:pic>
        <p:nvPicPr>
          <p:cNvPr id="19459" name="Picture 5" descr="image004"/>
          <p:cNvPicPr>
            <a:picLocks noChangeAspect="1" noChangeArrowheads="1"/>
          </p:cNvPicPr>
          <p:nvPr/>
        </p:nvPicPr>
        <p:blipFill>
          <a:blip r:embed="rId4" cstate="print"/>
          <a:srcRect/>
          <a:stretch>
            <a:fillRect/>
          </a:stretch>
        </p:blipFill>
        <p:spPr bwMode="auto">
          <a:xfrm>
            <a:off x="0" y="0"/>
            <a:ext cx="457358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PancHisto"/>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en-US" sz="8000" b="1" smtClean="0">
                <a:solidFill>
                  <a:srgbClr val="3333FF"/>
                </a:solidFill>
              </a:rPr>
              <a:t>PANCREATITIS</a:t>
            </a:r>
          </a:p>
        </p:txBody>
      </p:sp>
      <p:sp>
        <p:nvSpPr>
          <p:cNvPr id="26627" name="Rectangle 3"/>
          <p:cNvSpPr>
            <a:spLocks noGrp="1" noChangeArrowheads="1"/>
          </p:cNvSpPr>
          <p:nvPr>
            <p:ph type="body" idx="1"/>
          </p:nvPr>
        </p:nvSpPr>
        <p:spPr/>
        <p:txBody>
          <a:bodyPr/>
          <a:lstStyle/>
          <a:p>
            <a:pPr eaLnBrk="1" hangingPunct="1"/>
            <a:r>
              <a:rPr lang="en-US" sz="4400" b="1" dirty="0" smtClean="0">
                <a:solidFill>
                  <a:srgbClr val="CC0099"/>
                </a:solidFill>
              </a:rPr>
              <a:t>ACUTE   </a:t>
            </a:r>
            <a:r>
              <a:rPr lang="en-US" sz="4400" b="1" dirty="0" smtClean="0">
                <a:solidFill>
                  <a:srgbClr val="FF0000"/>
                </a:solidFill>
              </a:rPr>
              <a:t>(VERY SERIOUS)</a:t>
            </a:r>
          </a:p>
          <a:p>
            <a:pPr eaLnBrk="1" hangingPunct="1"/>
            <a:endParaRPr lang="en-US" sz="4400" b="1" dirty="0" smtClean="0">
              <a:solidFill>
                <a:srgbClr val="CC0099"/>
              </a:solidFill>
            </a:endParaRPr>
          </a:p>
          <a:p>
            <a:pPr eaLnBrk="1" hangingPunct="1"/>
            <a:r>
              <a:rPr lang="en-US" sz="4400" b="1" dirty="0" smtClean="0">
                <a:solidFill>
                  <a:srgbClr val="CC0099"/>
                </a:solidFill>
              </a:rPr>
              <a:t>CHRONIC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p:nvPr>
        </p:nvSpPr>
        <p:spPr>
          <a:xfrm>
            <a:off x="0" y="6477000"/>
            <a:ext cx="9144000" cy="381000"/>
          </a:xfrm>
        </p:spPr>
        <p:txBody>
          <a:bodyPr>
            <a:normAutofit fontScale="90000"/>
          </a:bodyPr>
          <a:lstStyle/>
          <a:p>
            <a:pPr eaLnBrk="1" hangingPunct="1"/>
            <a:r>
              <a:rPr lang="en-US" sz="2400" dirty="0" smtClean="0">
                <a:solidFill>
                  <a:schemeClr val="accent1">
                    <a:lumMod val="25000"/>
                  </a:schemeClr>
                </a:solidFill>
                <a:effectLst>
                  <a:outerShdw blurRad="38100" dist="38100" dir="2700000" algn="tl">
                    <a:srgbClr val="000000">
                      <a:alpha val="43137"/>
                    </a:srgbClr>
                  </a:outerShdw>
                </a:effectLst>
              </a:rPr>
              <a:t>Common causes of pancreatitis</a:t>
            </a:r>
          </a:p>
        </p:txBody>
      </p:sp>
      <p:pic>
        <p:nvPicPr>
          <p:cNvPr id="31747" name="Picture 6" descr="64"/>
          <p:cNvPicPr>
            <a:picLocks noGrp="1" noChangeAspect="1" noChangeArrowheads="1"/>
          </p:cNvPicPr>
          <p:nvPr>
            <p:ph idx="1"/>
          </p:nvPr>
        </p:nvPicPr>
        <p:blipFill>
          <a:blip r:embed="rId2" cstate="print">
            <a:lum contrast="20000"/>
          </a:blip>
          <a:srcRect/>
          <a:stretch>
            <a:fillRect/>
          </a:stretch>
        </p:blipFill>
        <p:spPr>
          <a:xfrm>
            <a:off x="914400" y="457200"/>
            <a:ext cx="7219890" cy="6049963"/>
          </a:xfr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image012"/>
          <p:cNvPicPr>
            <a:picLocks noChangeAspect="1" noChangeArrowheads="1"/>
          </p:cNvPicPr>
          <p:nvPr/>
        </p:nvPicPr>
        <p:blipFill>
          <a:blip r:embed="rId3" cstate="print"/>
          <a:srcRect/>
          <a:stretch>
            <a:fillRect/>
          </a:stretch>
        </p:blipFill>
        <p:spPr bwMode="auto">
          <a:xfrm>
            <a:off x="0" y="0"/>
            <a:ext cx="7010400" cy="6032500"/>
          </a:xfrm>
          <a:prstGeom prst="rect">
            <a:avLst/>
          </a:prstGeom>
          <a:noFill/>
          <a:ln w="9525">
            <a:noFill/>
            <a:miter lim="800000"/>
            <a:headEnd/>
            <a:tailEnd/>
          </a:ln>
        </p:spPr>
      </p:pic>
      <p:sp>
        <p:nvSpPr>
          <p:cNvPr id="27651" name="Text Box 5"/>
          <p:cNvSpPr txBox="1">
            <a:spLocks noChangeArrowheads="1"/>
          </p:cNvSpPr>
          <p:nvPr/>
        </p:nvSpPr>
        <p:spPr bwMode="auto">
          <a:xfrm>
            <a:off x="0" y="6019800"/>
            <a:ext cx="9144000" cy="457200"/>
          </a:xfrm>
          <a:prstGeom prst="rect">
            <a:avLst/>
          </a:prstGeom>
          <a:noFill/>
          <a:ln w="9525">
            <a:noFill/>
            <a:miter lim="800000"/>
            <a:headEnd/>
            <a:tailEnd/>
          </a:ln>
        </p:spPr>
        <p:txBody>
          <a:bodyPr>
            <a:spAutoFit/>
          </a:bodyPr>
          <a:lstStyle/>
          <a:p>
            <a:pPr algn="ctr">
              <a:spcBef>
                <a:spcPct val="50000"/>
              </a:spcBef>
            </a:pPr>
            <a:r>
              <a:rPr lang="en-US" sz="2400" b="1">
                <a:solidFill>
                  <a:srgbClr val="3333FF"/>
                </a:solidFill>
              </a:rPr>
              <a:t>CONSEQUENCES of ACUTE and CHRONIC pancreatitis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0" y="0"/>
            <a:ext cx="9144000" cy="1295400"/>
          </a:xfrm>
        </p:spPr>
        <p:txBody>
          <a:bodyPr/>
          <a:lstStyle/>
          <a:p>
            <a:pPr eaLnBrk="1" hangingPunct="1"/>
            <a:r>
              <a:rPr lang="en-US" sz="6000" b="1" smtClean="0">
                <a:solidFill>
                  <a:srgbClr val="3333FF"/>
                </a:solidFill>
              </a:rPr>
              <a:t>ACUTE PANCREATITIS</a:t>
            </a:r>
          </a:p>
        </p:txBody>
      </p:sp>
      <p:sp>
        <p:nvSpPr>
          <p:cNvPr id="28675" name="Rectangle 3"/>
          <p:cNvSpPr>
            <a:spLocks noGrp="1" noChangeArrowheads="1"/>
          </p:cNvSpPr>
          <p:nvPr>
            <p:ph type="body" idx="1"/>
          </p:nvPr>
        </p:nvSpPr>
        <p:spPr>
          <a:xfrm>
            <a:off x="0" y="1219200"/>
            <a:ext cx="8915400" cy="5638800"/>
          </a:xfrm>
        </p:spPr>
        <p:txBody>
          <a:bodyPr/>
          <a:lstStyle/>
          <a:p>
            <a:pPr eaLnBrk="1" hangingPunct="1"/>
            <a:r>
              <a:rPr lang="en-US" sz="4400" b="1" smtClean="0">
                <a:solidFill>
                  <a:srgbClr val="FF0000"/>
                </a:solidFill>
              </a:rPr>
              <a:t>ALCOHOLISM</a:t>
            </a:r>
          </a:p>
          <a:p>
            <a:pPr eaLnBrk="1" hangingPunct="1"/>
            <a:r>
              <a:rPr lang="en-US" sz="4400" b="1" smtClean="0">
                <a:solidFill>
                  <a:srgbClr val="FF0000"/>
                </a:solidFill>
              </a:rPr>
              <a:t>Bile reflux</a:t>
            </a:r>
          </a:p>
          <a:p>
            <a:pPr eaLnBrk="1" hangingPunct="1"/>
            <a:r>
              <a:rPr lang="en-US" sz="3600" b="1" smtClean="0">
                <a:solidFill>
                  <a:srgbClr val="CC0099"/>
                </a:solidFill>
              </a:rPr>
              <a:t>Medications (thiazides)</a:t>
            </a:r>
          </a:p>
          <a:p>
            <a:pPr eaLnBrk="1" hangingPunct="1"/>
            <a:r>
              <a:rPr lang="en-US" sz="3600" b="1" smtClean="0">
                <a:solidFill>
                  <a:srgbClr val="CC0099"/>
                </a:solidFill>
              </a:rPr>
              <a:t>Hypertriglyceridemia, hypercalcemia</a:t>
            </a:r>
          </a:p>
          <a:p>
            <a:pPr eaLnBrk="1" hangingPunct="1"/>
            <a:r>
              <a:rPr lang="en-US" sz="3600" b="1" smtClean="0">
                <a:solidFill>
                  <a:srgbClr val="CC0099"/>
                </a:solidFill>
              </a:rPr>
              <a:t>Acute ischemia</a:t>
            </a:r>
          </a:p>
          <a:p>
            <a:pPr eaLnBrk="1" hangingPunct="1"/>
            <a:r>
              <a:rPr lang="en-US" sz="3600" b="1" smtClean="0">
                <a:solidFill>
                  <a:srgbClr val="CC0099"/>
                </a:solidFill>
              </a:rPr>
              <a:t>Trauma, blunt, iatrogenic</a:t>
            </a:r>
          </a:p>
          <a:p>
            <a:pPr eaLnBrk="1" hangingPunct="1"/>
            <a:r>
              <a:rPr lang="en-US" sz="3600" b="1" smtClean="0">
                <a:solidFill>
                  <a:srgbClr val="CC0099"/>
                </a:solidFill>
              </a:rPr>
              <a:t>Genes: PRSS1, SPINK1</a:t>
            </a:r>
          </a:p>
          <a:p>
            <a:pPr eaLnBrk="1" hangingPunct="1"/>
            <a:r>
              <a:rPr lang="en-US" sz="3600" b="1" smtClean="0">
                <a:solidFill>
                  <a:srgbClr val="CC0099"/>
                </a:solidFill>
              </a:rPr>
              <a:t>Idiopathic, 10-20%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1960</TotalTime>
  <Words>572</Words>
  <Application>Microsoft Office PowerPoint</Application>
  <PresentationFormat>On-screen Show (4:3)</PresentationFormat>
  <Paragraphs>106</Paragraphs>
  <Slides>27</Slides>
  <Notes>16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Normal anatomy and histology</vt:lpstr>
      <vt:lpstr>PowerPoint Presentation</vt:lpstr>
      <vt:lpstr>PowerPoint Presentation</vt:lpstr>
      <vt:lpstr>PowerPoint Presentation</vt:lpstr>
      <vt:lpstr>PowerPoint Presentation</vt:lpstr>
      <vt:lpstr>PANCREATITIS</vt:lpstr>
      <vt:lpstr>Common causes of pancreatitis</vt:lpstr>
      <vt:lpstr>PowerPoint Presentation</vt:lpstr>
      <vt:lpstr>ACUTE PANCREATITIS</vt:lpstr>
      <vt:lpstr>PowerPoint Presentation</vt:lpstr>
      <vt:lpstr>CLINICAL FEATURES</vt:lpstr>
      <vt:lpstr>PowerPoint Presentation</vt:lpstr>
      <vt:lpstr>Pathophysiology</vt:lpstr>
      <vt:lpstr>MORPHOLOGY</vt:lpstr>
      <vt:lpstr>Pancreas</vt:lpstr>
      <vt:lpstr>PowerPoint Presentation</vt:lpstr>
      <vt:lpstr>PowerPoint Presentation</vt:lpstr>
      <vt:lpstr>PowerPoint Presentation</vt:lpstr>
      <vt:lpstr>Chronic pancreatitis</vt:lpstr>
      <vt:lpstr>Chronic Pancreatitis</vt:lpstr>
      <vt:lpstr>Chronic Pancreatitis</vt:lpstr>
      <vt:lpstr>Chronic Pancreatitis</vt:lpstr>
      <vt:lpstr>PowerPoint Presentation</vt:lpstr>
      <vt:lpstr>PowerPoint Presentation</vt:lpstr>
      <vt:lpstr>PowerPoint Presentation</vt:lpstr>
      <vt:lpstr>PowerPoint Presentation</vt:lpstr>
      <vt:lpstr>CLINICAL FEATURES of chronic pancreatitis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Alimentary system             practical block</dc:title>
  <dc:creator>Mr. Amer Shafie</dc:creator>
  <cp:lastModifiedBy>user</cp:lastModifiedBy>
  <cp:revision>68</cp:revision>
  <dcterms:created xsi:type="dcterms:W3CDTF">2010-07-19T08:53:06Z</dcterms:created>
  <dcterms:modified xsi:type="dcterms:W3CDTF">2013-11-30T05:54:51Z</dcterms:modified>
</cp:coreProperties>
</file>