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16" r:id="rId3"/>
    <p:sldId id="285" r:id="rId4"/>
    <p:sldId id="286" r:id="rId5"/>
    <p:sldId id="259" r:id="rId6"/>
    <p:sldId id="303" r:id="rId7"/>
    <p:sldId id="264" r:id="rId8"/>
    <p:sldId id="313" r:id="rId9"/>
    <p:sldId id="304" r:id="rId10"/>
    <p:sldId id="265" r:id="rId11"/>
    <p:sldId id="283" r:id="rId12"/>
    <p:sldId id="318" r:id="rId13"/>
    <p:sldId id="320" r:id="rId14"/>
    <p:sldId id="310" r:id="rId15"/>
    <p:sldId id="312" r:id="rId16"/>
    <p:sldId id="315" r:id="rId17"/>
    <p:sldId id="30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66FFFF"/>
    <a:srgbClr val="CC0066"/>
    <a:srgbClr val="C6FE9C"/>
    <a:srgbClr val="96FE48"/>
    <a:srgbClr val="FF00FF"/>
    <a:srgbClr val="E60073"/>
    <a:srgbClr val="C8FF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48" d="100"/>
          <a:sy n="48" d="100"/>
        </p:scale>
        <p:origin x="-131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in  its own 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in 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r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etard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own metabolism  &amp; excretion and also that of its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its action &amp; that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of its co-administered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914400"/>
            <a:ext cx="9144000" cy="5059487"/>
            <a:chOff x="0" y="914400"/>
            <a:chExt cx="9144000" cy="5059487"/>
          </a:xfrm>
        </p:grpSpPr>
        <p:sp>
          <p:nvSpPr>
            <p:cNvPr id="2" name="TextBox 1"/>
            <p:cNvSpPr txBox="1"/>
            <p:nvPr/>
          </p:nvSpPr>
          <p:spPr>
            <a:xfrm>
              <a:off x="238540" y="1046897"/>
              <a:ext cx="3886200" cy="492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Substrates</a:t>
              </a: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Immunosuppressants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Cyclosporine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Azole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Antifungals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Fluconazole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Antibiotics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Erythromycin,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Clarithromycin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 channel blockers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Amlodepine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Verapamil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Statins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Atorvastatin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Antiarrhythmic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Amidarone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Cancer Chemotherapy: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Cyclophosphamide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Tamoxifen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Non-Sedating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Antihistaminics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Astamizole</a:t>
              </a:r>
              <a:endParaRPr lang="en-US" sz="16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Benzodiazipines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0"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Midazolam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Clonazepam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 lvl="0"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1000" y="1046897"/>
              <a:ext cx="2590800" cy="449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Protease Inhibitors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Ritonavir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Cimetidine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Chloramphenicol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Nefazadone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Grape Fruits</a:t>
              </a:r>
            </a:p>
            <a:p>
              <a:pPr>
                <a:lnSpc>
                  <a:spcPts val="20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46897"/>
              <a:ext cx="2286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Inducers</a:t>
              </a:r>
            </a:p>
            <a:p>
              <a:pPr>
                <a:lnSpc>
                  <a:spcPts val="2500"/>
                </a:lnSpc>
              </a:pPr>
              <a:endParaRPr lang="en-US" sz="2800" dirty="0" smtClean="0">
                <a:solidFill>
                  <a:schemeClr val="bg1"/>
                </a:solidFill>
                <a:latin typeface="Bernard MT Condensed" pitchFamily="18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Rifampicin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Phenytoin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Carbamazepine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Barbiturates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Dexamethazone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Progestins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3786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713412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and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and his lab results last week, proved that he has become diabetic, for which he was prescribed </a:t>
            </a:r>
            <a:r>
              <a:rPr lang="en-US" sz="2400" b="1" i="1" u="sng" spc="-40" dirty="0" err="1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rhabdo-myositis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and was verified by the lab finding of severe elevation in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creatinine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phosphokinase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08115"/>
            <a:ext cx="8991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92624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9224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39884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45919"/>
            <a:ext cx="8991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Severe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arrhythmias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heart block on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metoprolol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and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94128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showes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increased &amp; prolonged action of its substrates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omeprazole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17818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6091535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1153637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pro-drugs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codeine &amp;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tramadole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284412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257800" y="609600"/>
            <a:ext cx="533400" cy="304800"/>
          </a:xfrm>
          <a:prstGeom prst="straightConnector1">
            <a:avLst/>
          </a:prstGeom>
          <a:ln w="381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5486400" y="2286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2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128128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intent of drug metabolism and its different phases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ILOs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6504" y="6192076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CONGUGATION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556657"/>
            <a:ext cx="381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516256"/>
            <a:ext cx="4495800" cy="1905000"/>
          </a:xfrm>
          <a:prstGeom prst="rect">
            <a:avLst/>
          </a:prstGeom>
          <a:noFill/>
        </p:spPr>
      </p:pic>
      <p:sp>
        <p:nvSpPr>
          <p:cNvPr id="15" name="Up Arrow 14"/>
          <p:cNvSpPr/>
          <p:nvPr/>
        </p:nvSpPr>
        <p:spPr>
          <a:xfrm>
            <a:off x="8686800" y="3200400"/>
            <a:ext cx="304800" cy="2209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4495800"/>
            <a:ext cx="304800" cy="9144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7244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024268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shuttles 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16348" y="156044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584" y="321034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8" grpId="0"/>
      <p:bldP spid="15" grpId="0" animBg="1"/>
      <p:bldP spid="17" grpId="0" animBg="1"/>
      <p:bldP spid="19" grpId="0"/>
      <p:bldP spid="20" grpId="0" animBg="1"/>
      <p:bldP spid="21" grpId="0"/>
      <p:bldP spid="23" grpId="0"/>
      <p:bldP spid="24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 attached to the smooth endoplasmic reticulum  (SER)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rgbClr val="66FFFF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876800"/>
            <a:ext cx="2057400" cy="179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78431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9348" y="34625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4928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8268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diet( 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825408" y="405888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3800" y="437362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1" grpId="0" animBg="1"/>
      <p:bldP spid="22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/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 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56592" y="2307875"/>
            <a:ext cx="6705600" cy="4273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</a:t>
            </a:r>
            <a:r>
              <a:rPr lang="en-US" altLang="ko-KR" sz="2800" dirty="0" smtClean="0">
                <a:solidFill>
                  <a:schemeClr val="bg1"/>
                </a:solidFill>
                <a:latin typeface="Bernard MT Condensed" pitchFamily="18" charset="0"/>
                <a:ea typeface="굴림" charset="-127"/>
              </a:rPr>
              <a:t>drugs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61722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6165572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3588</TotalTime>
  <Words>995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2O11</cp:lastModifiedBy>
  <cp:revision>143</cp:revision>
  <dcterms:created xsi:type="dcterms:W3CDTF">2010-12-24T04:54:57Z</dcterms:created>
  <dcterms:modified xsi:type="dcterms:W3CDTF">2013-12-09T16:09:26Z</dcterms:modified>
</cp:coreProperties>
</file>