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301" r:id="rId15"/>
    <p:sldId id="295" r:id="rId16"/>
    <p:sldId id="318" r:id="rId17"/>
    <p:sldId id="317" r:id="rId18"/>
    <p:sldId id="313" r:id="rId19"/>
    <p:sldId id="322" r:id="rId20"/>
    <p:sldId id="323" r:id="rId21"/>
    <p:sldId id="310" r:id="rId22"/>
    <p:sldId id="305" r:id="rId23"/>
    <p:sldId id="308" r:id="rId24"/>
    <p:sldId id="320" r:id="rId25"/>
    <p:sldId id="327" r:id="rId26"/>
    <p:sldId id="324" r:id="rId27"/>
    <p:sldId id="325" r:id="rId28"/>
    <p:sldId id="32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400D0"/>
    <a:srgbClr val="E5F2FF"/>
    <a:srgbClr val="BDDEFF"/>
    <a:srgbClr val="9966FF"/>
    <a:srgbClr val="CC99FF"/>
    <a:srgbClr val="FFC58B"/>
    <a:srgbClr val="FFF0E1"/>
    <a:srgbClr val="007BB8"/>
    <a:srgbClr val="FEE9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10/12/2012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8FDAD-3C74-47B0-A60D-0FCF445EAEA3}" type="datetimeFigureOut">
              <a:rPr lang="en-US" smtClean="0"/>
              <a:pPr/>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D179-0225-4699-AE9C-65FB4EF85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grpSp>
        <p:nvGrpSpPr>
          <p:cNvPr id="9" name="Group 8"/>
          <p:cNvGrpSpPr/>
          <p:nvPr/>
        </p:nvGrpSpPr>
        <p:grpSpPr>
          <a:xfrm>
            <a:off x="5943600" y="3413472"/>
            <a:ext cx="2286000" cy="3056022"/>
            <a:chOff x="6400800" y="3801978"/>
            <a:chExt cx="2286000" cy="3056022"/>
          </a:xfrm>
        </p:grpSpPr>
        <p:pic>
          <p:nvPicPr>
            <p:cNvPr id="6" name="Picture 2" descr="http://1.bp.blogspot.com/_Eb3siHKhlXw/SdBD8XvdP4I/AAAAAAAAAAk/yGjbnpqxM4g/S254/Cirrhosi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801978"/>
              <a:ext cx="2286000" cy="3056022"/>
            </a:xfrm>
            <a:prstGeom prst="rect">
              <a:avLst/>
            </a:prstGeom>
            <a:noFill/>
          </p:spPr>
        </p:pic>
        <p:pic>
          <p:nvPicPr>
            <p:cNvPr id="31748" name="Picture 4" descr="http://www.losethattyre.co.uk/wp-content/uploads/2009/03/liv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54790" y="5711298"/>
              <a:ext cx="1092201" cy="1026112"/>
            </a:xfrm>
            <a:prstGeom prst="rect">
              <a:avLst/>
            </a:prstGeom>
            <a:noFill/>
          </p:spPr>
        </p:pic>
      </p:grpSp>
      <p:pic>
        <p:nvPicPr>
          <p:cNvPr id="12" name="Picture 4" descr="http://www.losethattyre.co.uk/wp-content/uploads/2009/03/liver.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14800" y="2971800"/>
            <a:ext cx="2895342" cy="2720146"/>
          </a:xfrm>
          <a:prstGeom prst="rect">
            <a:avLst/>
          </a:prstGeom>
          <a:noFill/>
        </p:spPr>
      </p:pic>
      <p:sp>
        <p:nvSpPr>
          <p:cNvPr id="11" name="Rectangle 10"/>
          <p:cNvSpPr/>
          <p:nvPr/>
        </p:nvSpPr>
        <p:spPr>
          <a:xfrm>
            <a:off x="1143000" y="82927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7" cstate="print">
            <a:clrChange>
              <a:clrFrom>
                <a:srgbClr val="FBFCFE"/>
              </a:clrFrom>
              <a:clrTo>
                <a:srgbClr val="FBFCFE">
                  <a:alpha val="0"/>
                </a:srgbClr>
              </a:clrTo>
            </a:clrChange>
          </a:blip>
          <a:srcRect/>
          <a:stretch>
            <a:fillRect/>
          </a:stretch>
        </p:blipFill>
        <p:spPr bwMode="auto">
          <a:xfrm>
            <a:off x="2245807" y="1828800"/>
            <a:ext cx="3316793" cy="2203126"/>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sp>
        <p:nvSpPr>
          <p:cNvPr id="5" name="Rectangle 4"/>
          <p:cNvSpPr/>
          <p:nvPr/>
        </p:nvSpPr>
        <p:spPr>
          <a:xfrm>
            <a:off x="533400" y="762000"/>
            <a:ext cx="8382000" cy="1200329"/>
          </a:xfrm>
          <a:prstGeom prst="rect">
            <a:avLst/>
          </a:prstGeom>
        </p:spPr>
        <p:txBody>
          <a:bodyPr wrap="square">
            <a:spAutoFit/>
          </a:bodyPr>
          <a:lstStyle/>
          <a:p>
            <a:r>
              <a:rPr lang="en-US" sz="2400" b="1" dirty="0" smtClean="0">
                <a:latin typeface="Arial Narrow" pitchFamily="34" charset="0"/>
              </a:rPr>
              <a:t>                         </a:t>
            </a:r>
          </a:p>
          <a:p>
            <a:pPr>
              <a:buBlip>
                <a:blip r:embed="rId2"/>
              </a:buBlip>
            </a:pPr>
            <a:r>
              <a:rPr lang="en-US" sz="2400" b="1" dirty="0" smtClean="0">
                <a:latin typeface="Arial Narrow" pitchFamily="34" charset="0"/>
              </a:rPr>
              <a:t> Hypersensitivity or </a:t>
            </a:r>
            <a:r>
              <a:rPr lang="en-US" sz="2400" b="1" dirty="0" err="1" smtClean="0">
                <a:latin typeface="Arial Narrow" pitchFamily="34" charset="0"/>
              </a:rPr>
              <a:t>immunoallergic</a:t>
            </a:r>
            <a:r>
              <a:rPr lang="en-US" sz="2400" b="1" dirty="0" smtClean="0">
                <a:latin typeface="Arial Narrow" pitchFamily="34" charset="0"/>
              </a:rPr>
              <a:t> reactions</a:t>
            </a:r>
          </a:p>
          <a:p>
            <a:pPr>
              <a:buBlip>
                <a:blip r:embed="rId2"/>
              </a:buBlip>
            </a:pPr>
            <a:r>
              <a:rPr lang="en-US" sz="2400" b="1" dirty="0" smtClean="0">
                <a:latin typeface="Arial Narrow" pitchFamily="34" charset="0"/>
              </a:rPr>
              <a:t> Metabolic-idiosyncratic reactions</a:t>
            </a:r>
            <a:endParaRPr lang="en-US" sz="2400" b="1" dirty="0">
              <a:latin typeface="Arial Narrow" pitchFamily="34" charset="0"/>
            </a:endParaRPr>
          </a:p>
        </p:txBody>
      </p:sp>
      <p:sp>
        <p:nvSpPr>
          <p:cNvPr id="11" name="TextBox 10"/>
          <p:cNvSpPr txBox="1"/>
          <p:nvPr/>
        </p:nvSpPr>
        <p:spPr>
          <a:xfrm>
            <a:off x="1944756" y="699052"/>
            <a:ext cx="68580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Dose-independent </a:t>
            </a:r>
            <a:r>
              <a:rPr lang="en-US" sz="2400" b="1" i="1" dirty="0" err="1" smtClean="0">
                <a:latin typeface="Arial Narrow" pitchFamily="34" charset="0"/>
              </a:rPr>
              <a:t>hepatotoxicity</a:t>
            </a:r>
            <a:r>
              <a:rPr lang="en-US" sz="2400" b="1" i="1" dirty="0" smtClean="0">
                <a:latin typeface="Arial Narrow" pitchFamily="34" charset="0"/>
              </a:rPr>
              <a:t> </a:t>
            </a:r>
            <a:r>
              <a:rPr lang="en-US" sz="2400" b="1" dirty="0" smtClean="0">
                <a:latin typeface="Arial Narrow" pitchFamily="34" charset="0"/>
                <a:sym typeface="Wingdings 3"/>
              </a:rPr>
              <a:t> divided into: </a:t>
            </a:r>
            <a:endParaRPr lang="en-US" sz="2400" b="1" i="1" dirty="0">
              <a:latin typeface="Arial Narrow" pitchFamily="34" charset="0"/>
            </a:endParaRPr>
          </a:p>
        </p:txBody>
      </p:sp>
      <p:sp>
        <p:nvSpPr>
          <p:cNvPr id="26" name="Rectangle 25"/>
          <p:cNvSpPr/>
          <p:nvPr/>
        </p:nvSpPr>
        <p:spPr>
          <a:xfrm>
            <a:off x="569844" y="735496"/>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
        <p:nvSpPr>
          <p:cNvPr id="25" name="TextBox 24"/>
          <p:cNvSpPr txBox="1"/>
          <p:nvPr/>
        </p:nvSpPr>
        <p:spPr>
          <a:xfrm>
            <a:off x="609600" y="2572073"/>
            <a:ext cx="7924800" cy="830997"/>
          </a:xfrm>
          <a:prstGeom prst="rect">
            <a:avLst/>
          </a:prstGeom>
          <a:noFill/>
        </p:spPr>
        <p:txBody>
          <a:bodyPr wrap="square" rtlCol="0">
            <a:spAutoFit/>
          </a:bodyPr>
          <a:lstStyle/>
          <a:p>
            <a:r>
              <a:rPr lang="en-US" sz="2400" b="1" dirty="0" smtClean="0">
                <a:latin typeface="Arial Narrow" pitchFamily="34" charset="0"/>
              </a:rPr>
              <a:t>A drug or its metabolite binds to hepatic membranes or proteins </a:t>
            </a:r>
            <a:r>
              <a:rPr lang="en-US" sz="2400" b="1" dirty="0" smtClean="0">
                <a:latin typeface="Arial Narrow" pitchFamily="34" charset="0"/>
                <a:sym typeface="Wingdings 3"/>
              </a:rPr>
              <a:t>act as</a:t>
            </a:r>
            <a:r>
              <a:rPr lang="en-US" sz="2400" b="1" dirty="0" smtClean="0">
                <a:latin typeface="Arial Narrow" pitchFamily="34" charset="0"/>
              </a:rPr>
              <a:t> </a:t>
            </a:r>
            <a:r>
              <a:rPr lang="en-US" sz="2400" b="1" dirty="0" err="1" smtClean="0">
                <a:latin typeface="Arial Narrow" pitchFamily="34" charset="0"/>
              </a:rPr>
              <a:t>hapten</a:t>
            </a:r>
            <a:r>
              <a:rPr lang="en-US" sz="2400" b="1" dirty="0" smtClean="0">
                <a:latin typeface="Arial Narrow" pitchFamily="34" charset="0"/>
              </a:rPr>
              <a:t> to induce a variety of immune reactions</a:t>
            </a:r>
          </a:p>
        </p:txBody>
      </p:sp>
      <p:sp>
        <p:nvSpPr>
          <p:cNvPr id="27" name="TextBox 26"/>
          <p:cNvSpPr txBox="1"/>
          <p:nvPr/>
        </p:nvSpPr>
        <p:spPr>
          <a:xfrm>
            <a:off x="228600" y="2133600"/>
            <a:ext cx="6811616" cy="461665"/>
          </a:xfrm>
          <a:prstGeom prst="rect">
            <a:avLst/>
          </a:prstGeom>
          <a:noFill/>
        </p:spPr>
        <p:txBody>
          <a:bodyPr wrap="square" rtlCol="0">
            <a:spAutoFit/>
          </a:bodyPr>
          <a:lstStyle/>
          <a:p>
            <a:r>
              <a:rPr lang="en-US" sz="2400" dirty="0" smtClean="0">
                <a:latin typeface="Bernard MT Condensed" pitchFamily="18" charset="0"/>
              </a:rPr>
              <a:t>2.a. </a:t>
            </a:r>
            <a:r>
              <a:rPr lang="en-US" sz="2400" dirty="0" err="1" smtClean="0">
                <a:latin typeface="Bernard MT Condensed" pitchFamily="18" charset="0"/>
              </a:rPr>
              <a:t>Immunoallergic</a:t>
            </a:r>
            <a:r>
              <a:rPr lang="en-US" sz="2400" dirty="0" smtClean="0">
                <a:latin typeface="Bernard MT Condensed" pitchFamily="18" charset="0"/>
              </a:rPr>
              <a:t> Idiosyncratic </a:t>
            </a:r>
            <a:r>
              <a:rPr lang="en-US" sz="2400" dirty="0" err="1" smtClean="0">
                <a:latin typeface="Bernard MT Condensed" pitchFamily="18" charset="0"/>
              </a:rPr>
              <a:t>Hepatotoxicity</a:t>
            </a:r>
            <a:r>
              <a:rPr lang="en-US" sz="2400" dirty="0" smtClean="0">
                <a:latin typeface="Bernard MT Condensed" pitchFamily="18" charset="0"/>
              </a:rPr>
              <a:t> </a:t>
            </a:r>
            <a:endParaRPr lang="en-US" sz="2400" dirty="0">
              <a:latin typeface="Bernard MT Condensed" pitchFamily="18" charset="0"/>
            </a:endParaRPr>
          </a:p>
        </p:txBody>
      </p:sp>
      <p:graphicFrame>
        <p:nvGraphicFramePr>
          <p:cNvPr id="28" name="Group 45"/>
          <p:cNvGraphicFramePr>
            <a:graphicFrameLocks/>
          </p:cNvGraphicFramePr>
          <p:nvPr/>
        </p:nvGraphicFramePr>
        <p:xfrm>
          <a:off x="838200" y="3718560"/>
          <a:ext cx="7543800" cy="1767840"/>
        </p:xfrm>
        <a:graphic>
          <a:graphicData uri="http://schemas.openxmlformats.org/drawingml/2006/table">
            <a:tbl>
              <a:tblPr rtl="1"/>
              <a:tblGrid>
                <a:gridCol w="3771900"/>
                <a:gridCol w="3771900"/>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Inflammatory </a:t>
                      </a:r>
                      <a:r>
                        <a:rPr kumimoji="0" lang="en-US" sz="2400" b="1" i="0" u="none" strike="noStrike" cap="none" normalizeH="0" baseline="0" dirty="0" err="1" smtClean="0">
                          <a:ln>
                            <a:noFill/>
                          </a:ln>
                          <a:solidFill>
                            <a:schemeClr val="accent1"/>
                          </a:solidFill>
                          <a:effectLst/>
                          <a:latin typeface="Arial Narrow" pitchFamily="34" charset="0"/>
                          <a:cs typeface="Arial" charset="0"/>
                        </a:rPr>
                        <a:t>cholestasis</a:t>
                      </a:r>
                      <a:r>
                        <a:rPr kumimoji="0" lang="en-US" sz="2400" b="1" i="0" u="none" strike="noStrike" cap="none" normalizeH="0" baseline="0" dirty="0" smtClean="0">
                          <a:ln>
                            <a:noFill/>
                          </a:ln>
                          <a:solidFill>
                            <a:schemeClr val="accent1"/>
                          </a:solidFill>
                          <a:effectLst/>
                          <a:latin typeface="Arial Narrow"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Isoniazid</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Phenytoin</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Chlorpropamide</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Erythromycin</a:t>
                      </a:r>
                      <a:r>
                        <a:rPr kumimoji="0" lang="en-US" sz="2400" b="1" i="0" u="none" strike="noStrike" cap="none" normalizeH="0" baseline="0" dirty="0" smtClean="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Rectangle 28"/>
          <p:cNvSpPr/>
          <p:nvPr/>
        </p:nvSpPr>
        <p:spPr>
          <a:xfrm>
            <a:off x="7086600" y="2164569"/>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
        <p:nvSpPr>
          <p:cNvPr id="10" name="5-Point Star 9"/>
          <p:cNvSpPr/>
          <p:nvPr/>
        </p:nvSpPr>
        <p:spPr>
          <a:xfrm>
            <a:off x="8436428"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dirty="0" smtClean="0">
                <a:latin typeface="Bernard MT Condensed" pitchFamily="18" charset="0"/>
              </a:rPr>
              <a:t>2.b. Metabolic Idiosyncratic </a:t>
            </a:r>
            <a:r>
              <a:rPr lang="en-US" sz="2400" dirty="0" err="1" smtClean="0">
                <a:latin typeface="Bernard MT Condensed" pitchFamily="18" charset="0"/>
              </a:rPr>
              <a:t>Hepatotoxicity</a:t>
            </a:r>
            <a:r>
              <a:rPr lang="en-US" sz="2400" dirty="0" smtClean="0">
                <a:latin typeface="Bernard MT Condensed" pitchFamily="18" charset="0"/>
              </a:rPr>
              <a:t> </a:t>
            </a:r>
            <a:endParaRPr lang="en-US" sz="2400" dirty="0">
              <a:latin typeface="Bernard MT Condensed" pitchFamily="18" charset="0"/>
            </a:endParaRPr>
          </a:p>
        </p:txBody>
      </p:sp>
      <p:sp>
        <p:nvSpPr>
          <p:cNvPr id="3" name="TextBox 2"/>
          <p:cNvSpPr txBox="1"/>
          <p:nvPr/>
        </p:nvSpPr>
        <p:spPr>
          <a:xfrm>
            <a:off x="318052" y="1524000"/>
            <a:ext cx="8229600" cy="830997"/>
          </a:xfrm>
          <a:prstGeom prst="rect">
            <a:avLst/>
          </a:prstGeom>
          <a:noFill/>
        </p:spPr>
        <p:txBody>
          <a:bodyPr wrap="square" rtlCol="0">
            <a:spAutoFit/>
          </a:bodyPr>
          <a:lstStyle/>
          <a:p>
            <a:r>
              <a:rPr lang="en-US" sz="2400" b="1" dirty="0" smtClean="0">
                <a:latin typeface="Arial Narrow" pitchFamily="34" charset="0"/>
              </a:rPr>
              <a:t>The metabolite of the offending drug interferes with hepatic metabolism as that of </a:t>
            </a:r>
            <a:r>
              <a:rPr lang="en-US" sz="2400" b="1" dirty="0" err="1" smtClean="0">
                <a:latin typeface="Arial Narrow" pitchFamily="34" charset="0"/>
              </a:rPr>
              <a:t>bilirubin</a:t>
            </a:r>
            <a:r>
              <a:rPr lang="en-US" sz="2400" b="1" dirty="0" smtClean="0">
                <a:latin typeface="Arial Narrow" pitchFamily="34" charset="0"/>
              </a:rPr>
              <a:t> or protein synthesis….etc</a:t>
            </a:r>
            <a:endParaRPr lang="en-US" sz="2400" b="1" dirty="0">
              <a:latin typeface="Arial Narrow" pitchFamily="34" charset="0"/>
            </a:endParaRPr>
          </a:p>
        </p:txBody>
      </p:sp>
      <p:sp>
        <p:nvSpPr>
          <p:cNvPr id="4" name="TextBox 3"/>
          <p:cNvSpPr txBox="1"/>
          <p:nvPr/>
        </p:nvSpPr>
        <p:spPr>
          <a:xfrm>
            <a:off x="467140" y="2374592"/>
            <a:ext cx="4638260" cy="1200329"/>
          </a:xfrm>
          <a:prstGeom prst="rect">
            <a:avLst/>
          </a:prstGeom>
          <a:noFill/>
        </p:spPr>
        <p:txBody>
          <a:bodyPr wrap="square" rtlCol="0">
            <a:spAutoFit/>
          </a:bodyPr>
          <a:lstStyle/>
          <a:p>
            <a:r>
              <a:rPr lang="en-US" sz="2400" b="1" dirty="0" smtClean="0">
                <a:solidFill>
                  <a:srgbClr val="007BB8"/>
                </a:solidFill>
              </a:rPr>
              <a:t>Interfere with </a:t>
            </a:r>
            <a:r>
              <a:rPr lang="en-US" sz="2400" b="1" dirty="0" err="1" smtClean="0">
                <a:solidFill>
                  <a:srgbClr val="007BB8"/>
                </a:solidFill>
              </a:rPr>
              <a:t>bilirubin</a:t>
            </a:r>
            <a:r>
              <a:rPr lang="en-US" sz="2400" b="1" dirty="0" smtClean="0">
                <a:solidFill>
                  <a:srgbClr val="007BB8"/>
                </a:solidFill>
              </a:rPr>
              <a:t> metabolism</a:t>
            </a:r>
            <a:endParaRPr lang="en-US" sz="2400" b="1" dirty="0" smtClean="0"/>
          </a:p>
          <a:p>
            <a:pPr>
              <a:buBlip>
                <a:blip r:embed="rId2"/>
              </a:buBlip>
            </a:pPr>
            <a:r>
              <a:rPr lang="en-US" sz="2400" b="1" dirty="0" smtClean="0">
                <a:solidFill>
                  <a:srgbClr val="0000FF"/>
                </a:solidFill>
              </a:rPr>
              <a:t> Erythromycin</a:t>
            </a:r>
          </a:p>
          <a:p>
            <a:pPr>
              <a:buBlip>
                <a:blip r:embed="rId2"/>
              </a:buBlip>
            </a:pPr>
            <a:r>
              <a:rPr lang="en-US" sz="2400" b="1" dirty="0" smtClean="0"/>
              <a:t> </a:t>
            </a:r>
            <a:r>
              <a:rPr lang="en-US" sz="2400" b="1" dirty="0" err="1" smtClean="0">
                <a:solidFill>
                  <a:srgbClr val="0000FF"/>
                </a:solidFill>
              </a:rPr>
              <a:t>Rifampicin</a:t>
            </a:r>
            <a:endParaRPr lang="en-US" sz="2400" b="1" dirty="0">
              <a:solidFill>
                <a:srgbClr val="0000FF"/>
              </a:solidFill>
            </a:endParaRPr>
          </a:p>
        </p:txBody>
      </p:sp>
      <p:sp>
        <p:nvSpPr>
          <p:cNvPr id="5" name="TextBox 4"/>
          <p:cNvSpPr txBox="1"/>
          <p:nvPr/>
        </p:nvSpPr>
        <p:spPr>
          <a:xfrm>
            <a:off x="5456576" y="2374592"/>
            <a:ext cx="3657600" cy="1569660"/>
          </a:xfrm>
          <a:prstGeom prst="rect">
            <a:avLst/>
          </a:prstGeom>
          <a:noFill/>
        </p:spPr>
        <p:txBody>
          <a:bodyPr wrap="square" rtlCol="0">
            <a:spAutoFit/>
          </a:bodyPr>
          <a:lstStyle/>
          <a:p>
            <a:r>
              <a:rPr lang="en-US" sz="2400" b="1" dirty="0" smtClean="0">
                <a:solidFill>
                  <a:srgbClr val="007BB8"/>
                </a:solidFill>
              </a:rPr>
              <a:t>Interfere with protein synthesis</a:t>
            </a:r>
          </a:p>
          <a:p>
            <a:pPr>
              <a:buBlip>
                <a:blip r:embed="rId2"/>
              </a:buBlip>
            </a:pPr>
            <a:r>
              <a:rPr lang="en-US" sz="2400" b="1" dirty="0" smtClean="0"/>
              <a:t> </a:t>
            </a:r>
            <a:r>
              <a:rPr lang="en-US" sz="2400" b="1" dirty="0" smtClean="0">
                <a:solidFill>
                  <a:srgbClr val="0000FF"/>
                </a:solidFill>
              </a:rPr>
              <a:t>Corticosteroids </a:t>
            </a:r>
          </a:p>
          <a:p>
            <a:pPr>
              <a:buBlip>
                <a:blip r:embed="rId2"/>
              </a:buBlip>
            </a:pPr>
            <a:r>
              <a:rPr lang="en-US" sz="2400" b="1" dirty="0" smtClean="0">
                <a:solidFill>
                  <a:srgbClr val="0000FF"/>
                </a:solidFill>
              </a:rPr>
              <a:t> Tetracycline</a:t>
            </a:r>
            <a:endParaRPr lang="en-US" sz="2400" b="1" dirty="0">
              <a:solidFill>
                <a:srgbClr val="0000FF"/>
              </a:solidFill>
            </a:endParaRPr>
          </a:p>
        </p:txBody>
      </p:sp>
      <p:sp>
        <p:nvSpPr>
          <p:cNvPr id="6" name="Rectangle 5"/>
          <p:cNvSpPr/>
          <p:nvPr/>
        </p:nvSpPr>
        <p:spPr>
          <a:xfrm>
            <a:off x="146282" y="452735"/>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p:grpSpPr>
        <p:sp>
          <p:nvSpPr>
            <p:cNvPr id="9" name="Horizontal Scroll 8"/>
            <p:cNvSpPr/>
            <p:nvPr/>
          </p:nvSpPr>
          <p:spPr>
            <a:xfrm>
              <a:off x="762000" y="4943060"/>
              <a:ext cx="7924800" cy="1494180"/>
            </a:xfrm>
            <a:prstGeom prst="horizontalScroll">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5257800"/>
              <a:ext cx="7772400" cy="830997"/>
            </a:xfrm>
            <a:prstGeom prst="rect">
              <a:avLst/>
            </a:prstGeom>
            <a:noFill/>
          </p:spPr>
          <p:txBody>
            <a:bodyPr wrap="square" rtlCol="0">
              <a:spAutoFit/>
            </a:bodyPr>
            <a:lstStyle/>
            <a:p>
              <a:r>
                <a:rPr lang="en-US" sz="2400" b="1" dirty="0" smtClean="0"/>
                <a:t>N.B. Not all drugs fall neatly into one of these categories, and overlapping mechanisms may occur with some drugs </a:t>
              </a:r>
            </a:p>
          </p:txBody>
        </p:sp>
      </p:grpSp>
      <p:sp>
        <p:nvSpPr>
          <p:cNvPr id="12" name="Rectangle 11"/>
          <p:cNvSpPr/>
          <p:nvPr/>
        </p:nvSpPr>
        <p:spPr>
          <a:xfrm>
            <a:off x="6934200" y="1017104"/>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
        <p:nvSpPr>
          <p:cNvPr id="13" name="5-Point Star 12"/>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216241" cy="461665"/>
          </a:xfrm>
          <a:prstGeom prst="rect">
            <a:avLst/>
          </a:prstGeom>
          <a:solidFill>
            <a:schemeClr val="tx2">
              <a:lumMod val="60000"/>
              <a:lumOff val="40000"/>
            </a:schemeClr>
          </a:solidFill>
        </p:spPr>
        <p:txBody>
          <a:bodyPr wrap="none">
            <a:spAutoFit/>
          </a:bodyPr>
          <a:lstStyle/>
          <a:p>
            <a:r>
              <a:rPr lang="en-US" sz="2400" b="1" spc="300" dirty="0" smtClean="0">
                <a:solidFill>
                  <a:schemeClr val="bg1"/>
                </a:solidFill>
                <a:latin typeface="Broadway" pitchFamily="82" charset="0"/>
              </a:rPr>
              <a:t> HOW CAN A DRUG INDUCE HEPATOTOXICITY ? </a:t>
            </a:r>
          </a:p>
        </p:txBody>
      </p:sp>
      <p:sp>
        <p:nvSpPr>
          <p:cNvPr id="3" name="TextBox 2"/>
          <p:cNvSpPr txBox="1"/>
          <p:nvPr/>
        </p:nvSpPr>
        <p:spPr>
          <a:xfrm>
            <a:off x="228600" y="914400"/>
            <a:ext cx="8763000" cy="830997"/>
          </a:xfrm>
          <a:prstGeom prst="rect">
            <a:avLst/>
          </a:prstGeom>
          <a:noFill/>
        </p:spPr>
        <p:txBody>
          <a:bodyPr wrap="square" rtlCol="0">
            <a:spAutoFit/>
          </a:bodyPr>
          <a:lstStyle/>
          <a:p>
            <a:r>
              <a:rPr lang="en-US" sz="2400" b="1" spc="-50" dirty="0" smtClean="0">
                <a:latin typeface="Arial Narrow" pitchFamily="34" charset="0"/>
              </a:rPr>
              <a:t>Drug or its reactive metabolites can form </a:t>
            </a:r>
            <a:r>
              <a:rPr lang="en-US" sz="2400" b="1" u="sng" spc="-50" dirty="0" smtClean="0">
                <a:latin typeface="Arial Narrow" pitchFamily="34" charset="0"/>
              </a:rPr>
              <a:t>covalent bonds </a:t>
            </a:r>
            <a:r>
              <a:rPr lang="en-US" sz="2400" b="1" spc="-50" dirty="0" smtClean="0">
                <a:latin typeface="Arial Narrow" pitchFamily="34" charset="0"/>
              </a:rPr>
              <a:t>with target molecules or alter the target molecule by </a:t>
            </a:r>
            <a:r>
              <a:rPr lang="en-US" sz="2400" b="1" u="sng" spc="-50" dirty="0" smtClean="0">
                <a:latin typeface="Arial Narrow" pitchFamily="34" charset="0"/>
              </a:rPr>
              <a:t>non-covalent interactions </a:t>
            </a:r>
            <a:r>
              <a:rPr lang="en-US" sz="2400" b="1" spc="-50" dirty="0" smtClean="0">
                <a:latin typeface="Arial Narrow" pitchFamily="34" charset="0"/>
              </a:rPr>
              <a:t>or both</a:t>
            </a:r>
            <a:endParaRPr lang="en-US" sz="2400" b="1" spc="-50" dirty="0">
              <a:latin typeface="Arial Narrow" pitchFamily="34" charset="0"/>
            </a:endParaRPr>
          </a:p>
        </p:txBody>
      </p:sp>
      <p:sp>
        <p:nvSpPr>
          <p:cNvPr id="4" name="TextBox 3"/>
          <p:cNvSpPr txBox="1"/>
          <p:nvPr/>
        </p:nvSpPr>
        <p:spPr>
          <a:xfrm>
            <a:off x="448322" y="3851501"/>
            <a:ext cx="8162278" cy="2646878"/>
          </a:xfrm>
          <a:prstGeom prst="rect">
            <a:avLst/>
          </a:prstGeom>
          <a:noFill/>
        </p:spPr>
        <p:txBody>
          <a:bodyPr wrap="square" rtlCol="0">
            <a:spAutoFit/>
          </a:bodyPr>
          <a:lstStyle/>
          <a:p>
            <a:r>
              <a:rPr lang="en-US" sz="2200" dirty="0" smtClean="0">
                <a:solidFill>
                  <a:srgbClr val="0082B0"/>
                </a:solidFill>
                <a:latin typeface="Bernard MT Condensed" pitchFamily="18" charset="0"/>
              </a:rPr>
              <a:t>NON-COVALENT INTERACTIONS</a:t>
            </a:r>
          </a:p>
          <a:p>
            <a:pPr lvl="1"/>
            <a:r>
              <a:rPr lang="en-US" sz="2400" b="1" dirty="0" smtClean="0">
                <a:latin typeface="Arial Narrow" pitchFamily="34" charset="0"/>
              </a:rPr>
              <a:t>Lipid </a:t>
            </a:r>
            <a:r>
              <a:rPr lang="en-US" sz="2400" b="1" dirty="0" err="1" smtClean="0">
                <a:latin typeface="Arial Narrow" pitchFamily="34" charset="0"/>
              </a:rPr>
              <a:t>peroxidation</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generation of </a:t>
            </a:r>
            <a:r>
              <a:rPr lang="en-US" sz="2400" b="1" dirty="0" err="1" smtClean="0">
                <a:latin typeface="Arial Narrow" pitchFamily="34" charset="0"/>
              </a:rPr>
              <a:t>cytotoxic</a:t>
            </a:r>
            <a:r>
              <a:rPr lang="en-US" sz="2400" b="1" dirty="0" smtClean="0">
                <a:latin typeface="Arial Narrow" pitchFamily="34" charset="0"/>
              </a:rPr>
              <a:t> oxygen radicals </a:t>
            </a:r>
          </a:p>
          <a:p>
            <a:pPr lvl="1"/>
            <a:r>
              <a:rPr lang="en-US" sz="2400" b="1" dirty="0" smtClean="0">
                <a:latin typeface="Arial Narrow" pitchFamily="34" charset="0"/>
              </a:rPr>
              <a:t>Impairment of mitochondrial respiration </a:t>
            </a:r>
          </a:p>
          <a:p>
            <a:pPr lvl="1"/>
            <a:r>
              <a:rPr lang="en-US" sz="2400" b="1" dirty="0" smtClean="0">
                <a:latin typeface="Arial Narrow" pitchFamily="34" charset="0"/>
              </a:rPr>
              <a:t>Depletion of GSH reactions </a:t>
            </a:r>
            <a:r>
              <a:rPr lang="en-US" sz="2400" b="1" dirty="0" smtClean="0">
                <a:latin typeface="Arial Narrow" pitchFamily="34" charset="0"/>
                <a:sym typeface="Wingdings"/>
              </a:rPr>
              <a:t></a:t>
            </a:r>
            <a:r>
              <a:rPr lang="en-US" sz="2400" b="1" dirty="0" smtClean="0">
                <a:latin typeface="Arial Narrow" pitchFamily="34" charset="0"/>
              </a:rPr>
              <a:t> 'oxidative stress' </a:t>
            </a:r>
          </a:p>
          <a:p>
            <a:pPr lvl="1"/>
            <a:r>
              <a:rPr lang="en-US" sz="2400" b="1" dirty="0" smtClean="0">
                <a:latin typeface="Arial Narrow" pitchFamily="34" charset="0"/>
              </a:rPr>
              <a:t>Modification of </a:t>
            </a:r>
            <a:r>
              <a:rPr lang="en-US" sz="2400" b="1" dirty="0" err="1" smtClean="0">
                <a:latin typeface="Arial Narrow" pitchFamily="34" charset="0"/>
              </a:rPr>
              <a:t>sulfhydryl</a:t>
            </a:r>
            <a:r>
              <a:rPr lang="en-US" sz="2400" b="1" dirty="0" smtClean="0">
                <a:latin typeface="Arial Narrow" pitchFamily="34" charset="0"/>
              </a:rPr>
              <a:t> groups </a:t>
            </a:r>
            <a:r>
              <a:rPr lang="en-US" sz="2400" b="1" dirty="0" smtClean="0">
                <a:latin typeface="Arial Narrow" pitchFamily="34" charset="0"/>
                <a:sym typeface="Wingdings"/>
              </a:rPr>
              <a:t> impair </a:t>
            </a:r>
            <a:r>
              <a:rPr lang="en-US" sz="2400" b="1" dirty="0" smtClean="0">
                <a:latin typeface="Arial Narrow" pitchFamily="34" charset="0"/>
              </a:rPr>
              <a:t>Ca</a:t>
            </a:r>
            <a:r>
              <a:rPr lang="en-US" sz="2400" b="1" baseline="30000" dirty="0" smtClean="0">
                <a:latin typeface="Arial Narrow" pitchFamily="34" charset="0"/>
              </a:rPr>
              <a:t>2+</a:t>
            </a:r>
            <a:r>
              <a:rPr lang="en-US" sz="2400" b="1" dirty="0" smtClean="0">
                <a:latin typeface="Arial Narrow" pitchFamily="34" charset="0"/>
              </a:rPr>
              <a:t>homostasis</a:t>
            </a:r>
          </a:p>
          <a:p>
            <a:pPr lvl="1"/>
            <a:r>
              <a:rPr lang="en-US" sz="2400" b="1" dirty="0" smtClean="0">
                <a:latin typeface="Arial Narrow" pitchFamily="34" charset="0"/>
              </a:rPr>
              <a:t>Protein synthesis inhibition</a:t>
            </a:r>
          </a:p>
          <a:p>
            <a:pPr lvl="1"/>
            <a:r>
              <a:rPr lang="en-US" sz="2400" b="1" dirty="0" smtClean="0">
                <a:latin typeface="Arial Narrow" pitchFamily="34" charset="0"/>
              </a:rPr>
              <a:t>…..etc</a:t>
            </a:r>
          </a:p>
        </p:txBody>
      </p:sp>
      <p:sp>
        <p:nvSpPr>
          <p:cNvPr id="5" name="TextBox 4"/>
          <p:cNvSpPr txBox="1"/>
          <p:nvPr/>
        </p:nvSpPr>
        <p:spPr>
          <a:xfrm>
            <a:off x="387870" y="1771157"/>
            <a:ext cx="8153400" cy="1908215"/>
          </a:xfrm>
          <a:prstGeom prst="rect">
            <a:avLst/>
          </a:prstGeom>
          <a:noFill/>
        </p:spPr>
        <p:txBody>
          <a:bodyPr wrap="square" rtlCol="0">
            <a:spAutoFit/>
          </a:bodyPr>
          <a:lstStyle/>
          <a:p>
            <a:pPr lvl="0"/>
            <a:r>
              <a:rPr lang="en-US" sz="2200" dirty="0" smtClean="0">
                <a:solidFill>
                  <a:srgbClr val="0082B0"/>
                </a:solidFill>
                <a:latin typeface="Bernard MT Condensed" pitchFamily="18" charset="0"/>
              </a:rPr>
              <a:t>COVALENT INTERACTIONS</a:t>
            </a:r>
          </a:p>
          <a:p>
            <a:pPr lvl="1"/>
            <a:r>
              <a:rPr lang="en-US" sz="2400" b="1" dirty="0" smtClean="0">
                <a:latin typeface="Arial Narrow" pitchFamily="34" charset="0"/>
              </a:rPr>
              <a:t>It is adduct formation between the metabolite of the drug &amp;  cellular macromolecules</a:t>
            </a:r>
          </a:p>
          <a:p>
            <a:pPr lvl="1"/>
            <a:r>
              <a:rPr lang="en-US" sz="2400" b="1" dirty="0" smtClean="0">
                <a:latin typeface="Arial Narrow" pitchFamily="34" charset="0"/>
              </a:rPr>
              <a:t>If covalent binding to protein </a:t>
            </a:r>
            <a:r>
              <a:rPr lang="en-US" sz="2400" b="1" dirty="0" smtClean="0">
                <a:latin typeface="Arial Narrow" pitchFamily="34" charset="0"/>
                <a:sym typeface="Wingdings"/>
              </a:rPr>
              <a:t> </a:t>
            </a:r>
            <a:r>
              <a:rPr lang="en-US" sz="2400" b="1" dirty="0" smtClean="0">
                <a:latin typeface="Arial Narrow" pitchFamily="34" charset="0"/>
              </a:rPr>
              <a:t> immunogenic reaction</a:t>
            </a:r>
          </a:p>
          <a:p>
            <a:pPr lvl="1"/>
            <a:r>
              <a:rPr lang="en-US" sz="2400" b="1" dirty="0" smtClean="0">
                <a:latin typeface="Arial Narrow" pitchFamily="34" charset="0"/>
              </a:rPr>
              <a:t>If  binding to DNA </a:t>
            </a:r>
            <a:r>
              <a:rPr lang="en-US" sz="2400" b="1" dirty="0" smtClean="0">
                <a:latin typeface="Arial Narrow" pitchFamily="34" charset="0"/>
                <a:sym typeface="Wingdings"/>
              </a:rPr>
              <a:t> </a:t>
            </a:r>
            <a:r>
              <a:rPr lang="en-US" sz="2400" b="1" dirty="0" smtClean="0">
                <a:latin typeface="Arial Narrow" pitchFamily="34" charset="0"/>
              </a:rPr>
              <a:t>carcinogenesis</a:t>
            </a:r>
          </a:p>
        </p:txBody>
      </p:sp>
      <p:sp>
        <p:nvSpPr>
          <p:cNvPr id="6" name="5-Point Star 5"/>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30" dirty="0" smtClean="0">
                <a:solidFill>
                  <a:schemeClr val="bg1"/>
                </a:solidFill>
                <a:latin typeface="Broadway" pitchFamily="82" charset="0"/>
              </a:rPr>
              <a:t>Do </a:t>
            </a:r>
            <a:r>
              <a:rPr lang="en-US" sz="2400" b="1" spc="-30" dirty="0" err="1" smtClean="0">
                <a:solidFill>
                  <a:schemeClr val="bg1"/>
                </a:solidFill>
                <a:latin typeface="Broadway" pitchFamily="82" charset="0"/>
              </a:rPr>
              <a:t>hepatotoxins</a:t>
            </a:r>
            <a:r>
              <a:rPr lang="en-US" sz="2400" b="1" spc="-30" dirty="0" smtClean="0">
                <a:solidFill>
                  <a:schemeClr val="bg1"/>
                </a:solidFill>
                <a:latin typeface="Broadway" pitchFamily="82" charset="0"/>
              </a:rPr>
              <a:t> cause liver disease in all persons ?</a:t>
            </a:r>
          </a:p>
        </p:txBody>
      </p:sp>
      <p:sp>
        <p:nvSpPr>
          <p:cNvPr id="5" name="TextBox 4"/>
          <p:cNvSpPr txBox="1"/>
          <p:nvPr/>
        </p:nvSpPr>
        <p:spPr>
          <a:xfrm>
            <a:off x="304800" y="1066800"/>
            <a:ext cx="8458200" cy="2323713"/>
          </a:xfrm>
          <a:prstGeom prst="rect">
            <a:avLst/>
          </a:prstGeom>
          <a:noFill/>
        </p:spPr>
        <p:txBody>
          <a:bodyPr wrap="square" rtlCol="0">
            <a:spAutoFit/>
          </a:bodyPr>
          <a:lstStyle/>
          <a:p>
            <a:pPr algn="l"/>
            <a:r>
              <a:rPr lang="en-US" sz="2600" b="1" dirty="0" smtClean="0">
                <a:latin typeface="Arial Narrow" pitchFamily="34" charset="0"/>
              </a:rPr>
              <a:t>Most </a:t>
            </a:r>
            <a:r>
              <a:rPr lang="en-US" sz="2600" b="1" dirty="0" err="1" smtClean="0">
                <a:latin typeface="Arial Narrow" pitchFamily="34" charset="0"/>
              </a:rPr>
              <a:t>hepatotoxins</a:t>
            </a:r>
            <a:r>
              <a:rPr lang="en-US" sz="2600" b="1" dirty="0" smtClean="0">
                <a:latin typeface="Arial Narrow" pitchFamily="34" charset="0"/>
              </a:rPr>
              <a:t> cause liver disease </a:t>
            </a:r>
            <a:r>
              <a:rPr lang="en-US" sz="2600" b="1" u="heavy" dirty="0" smtClean="0">
                <a:uFill>
                  <a:solidFill>
                    <a:srgbClr val="007BB8"/>
                  </a:solidFill>
                </a:uFill>
                <a:latin typeface="Arial Narrow" pitchFamily="34" charset="0"/>
              </a:rPr>
              <a:t>only in certain persons. </a:t>
            </a:r>
          </a:p>
          <a:p>
            <a:pPr algn="l">
              <a:spcBef>
                <a:spcPts val="600"/>
              </a:spcBef>
            </a:pPr>
            <a:r>
              <a:rPr lang="en-US" sz="2600" b="1" dirty="0" smtClean="0">
                <a:latin typeface="Arial Narrow" pitchFamily="34" charset="0"/>
              </a:rPr>
              <a:t>The reasons for this are not completely understood.</a:t>
            </a:r>
          </a:p>
          <a:p>
            <a:pPr algn="l">
              <a:spcBef>
                <a:spcPts val="600"/>
              </a:spcBef>
            </a:pPr>
            <a:r>
              <a:rPr lang="en-US" sz="2600" b="1" dirty="0" smtClean="0">
                <a:latin typeface="Arial Narrow" pitchFamily="34" charset="0"/>
              </a:rPr>
              <a:t>It is believed that the underlying metabolic state of the liver plays a pivotal role.</a:t>
            </a:r>
          </a:p>
          <a:p>
            <a:pPr algn="l">
              <a:spcBef>
                <a:spcPts val="600"/>
              </a:spcBef>
            </a:pPr>
            <a:r>
              <a:rPr lang="en-US" sz="2600" b="1" dirty="0" smtClean="0">
                <a:latin typeface="Arial Narrow" pitchFamily="34" charset="0"/>
              </a:rPr>
              <a:t>This metabolic state is a reflection of a person's</a:t>
            </a:r>
          </a:p>
        </p:txBody>
      </p:sp>
      <p:grpSp>
        <p:nvGrpSpPr>
          <p:cNvPr id="21" name="Group 20"/>
          <p:cNvGrpSpPr/>
          <p:nvPr/>
        </p:nvGrpSpPr>
        <p:grpSpPr>
          <a:xfrm>
            <a:off x="381000" y="33693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FACTORS </a:t>
              </a:r>
            </a:p>
            <a:p>
              <a:pPr algn="ctr">
                <a:lnSpc>
                  <a:spcPts val="2200"/>
                </a:lnSpc>
              </a:pPr>
              <a:r>
                <a:rPr lang="en-US" sz="2200" b="1" dirty="0" smtClean="0">
                  <a:latin typeface="Arial Narrow" pitchFamily="34" charset="0"/>
                </a:rPr>
                <a:t>Race / Age / Sex /</a:t>
              </a:r>
            </a:p>
            <a:p>
              <a:pPr algn="ctr">
                <a:lnSpc>
                  <a:spcPts val="2200"/>
                </a:lnSpc>
              </a:pPr>
              <a:r>
                <a:rPr lang="en-US" sz="2200" b="1" dirty="0" smtClean="0">
                  <a:latin typeface="Arial Narrow" pitchFamily="34" charset="0"/>
                </a:rPr>
                <a:t>Nutritional status </a:t>
              </a:r>
            </a:p>
            <a:p>
              <a:pPr algn="ctr">
                <a:lnSpc>
                  <a:spcPts val="2200"/>
                </a:lnSpc>
              </a:pPr>
              <a:r>
                <a:rPr lang="en-US" sz="2200" b="1" dirty="0" smtClean="0">
                  <a:latin typeface="Arial Narrow" pitchFamily="34" charset="0"/>
                </a:rPr>
                <a:t>Concomitant habits /</a:t>
              </a:r>
            </a:p>
            <a:p>
              <a:pPr algn="ctr">
                <a:lnSpc>
                  <a:spcPts val="2200"/>
                </a:lnSpc>
              </a:pPr>
              <a:r>
                <a:rPr lang="en-US" sz="2200" b="1" dirty="0" smtClean="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581400" y="38630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4800600" y="33528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MAKEUP</a:t>
              </a:r>
              <a:r>
                <a:rPr lang="en-US" sz="2200" b="1" dirty="0" smtClean="0">
                  <a:latin typeface="Arial Narrow" pitchFamily="34" charset="0"/>
                </a:rPr>
                <a:t> Metabolizing Enzymes</a:t>
              </a:r>
            </a:p>
            <a:p>
              <a:pPr algn="ctr">
                <a:lnSpc>
                  <a:spcPts val="2200"/>
                </a:lnSpc>
              </a:pPr>
              <a:r>
                <a:rPr lang="en-US" sz="2200" b="1" dirty="0" smtClean="0">
                  <a:latin typeface="Arial Narrow" pitchFamily="34" charset="0"/>
                </a:rPr>
                <a:t>Detoxifying System </a:t>
              </a:r>
            </a:p>
            <a:p>
              <a:pPr algn="ctr">
                <a:lnSpc>
                  <a:spcPts val="2200"/>
                </a:lnSpc>
              </a:pPr>
              <a:r>
                <a:rPr lang="en-US" sz="2200" b="1" dirty="0" smtClean="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1811948"/>
            <a:ext cx="1295400" cy="852806"/>
          </a:xfrm>
          <a:prstGeom prst="flowChartDocument">
            <a:avLst/>
          </a:prstGeom>
          <a:noFill/>
        </p:spPr>
      </p:pic>
      <p:sp>
        <p:nvSpPr>
          <p:cNvPr id="3" name="Rectangle 2"/>
          <p:cNvSpPr/>
          <p:nvPr/>
        </p:nvSpPr>
        <p:spPr>
          <a:xfrm>
            <a:off x="228600" y="2018423"/>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7" name="Rectangle 6"/>
          <p:cNvSpPr/>
          <p:nvPr/>
        </p:nvSpPr>
        <p:spPr>
          <a:xfrm>
            <a:off x="1524000" y="2512354"/>
            <a:ext cx="7467600"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5672238" y="2176397"/>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1447800" y="1353883"/>
            <a:ext cx="7772400" cy="461665"/>
          </a:xfrm>
          <a:prstGeom prst="rect">
            <a:avLst/>
          </a:prstGeom>
          <a:solidFill>
            <a:srgbClr val="F9F1CF"/>
          </a:solidFill>
        </p:spPr>
        <p:txBody>
          <a:bodyPr wrap="square">
            <a:spAutoFit/>
          </a:bodyPr>
          <a:lstStyle/>
          <a:p>
            <a:r>
              <a:rPr lang="en-US" sz="2400" b="1" dirty="0" err="1" smtClean="0">
                <a:latin typeface="Arial Narrow" pitchFamily="34" charset="0"/>
              </a:rPr>
              <a:t>Hepatotoxicity</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667000" y="1765852"/>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5188139"/>
            <a:ext cx="5486400" cy="374461"/>
          </a:xfrm>
          <a:prstGeom prst="rect">
            <a:avLst/>
          </a:prstGeom>
          <a:noFill/>
        </p:spPr>
        <p:txBody>
          <a:bodyPr wrap="square" rtlCol="0">
            <a:spAutoFit/>
          </a:bodyPr>
          <a:lstStyle/>
          <a:p>
            <a:pPr>
              <a:lnSpc>
                <a:spcPts val="2200"/>
              </a:lnSpc>
            </a:pPr>
            <a:r>
              <a:rPr lang="en-US" sz="2400" b="1" dirty="0" smtClean="0">
                <a:solidFill>
                  <a:srgbClr val="C00000"/>
                </a:solidFill>
                <a:latin typeface="Arial Narrow" pitchFamily="34" charset="0"/>
              </a:rPr>
              <a:t>Inflammation </a:t>
            </a:r>
            <a:r>
              <a:rPr lang="en-US" sz="2400" b="1" dirty="0" smtClean="0">
                <a:solidFill>
                  <a:srgbClr val="FF0000"/>
                </a:solidFill>
                <a:latin typeface="Arial Narrow" pitchFamily="34" charset="0"/>
                <a:sym typeface="Wingdings"/>
              </a:rPr>
              <a:t></a:t>
            </a:r>
            <a:r>
              <a:rPr lang="en-US" sz="2400" b="1" dirty="0" smtClean="0">
                <a:solidFill>
                  <a:srgbClr val="C00000"/>
                </a:solidFill>
                <a:latin typeface="Arial Narrow" pitchFamily="34" charset="0"/>
              </a:rPr>
              <a:t>Apoptosis </a:t>
            </a:r>
            <a:r>
              <a:rPr lang="en-US" sz="2400" b="1" dirty="0" smtClean="0">
                <a:solidFill>
                  <a:srgbClr val="FF0000"/>
                </a:solidFill>
                <a:latin typeface="Arial Narrow" pitchFamily="34" charset="0"/>
                <a:sym typeface="Wingdings"/>
              </a:rPr>
              <a:t></a:t>
            </a:r>
            <a:r>
              <a:rPr lang="en-US" sz="2400" b="1" dirty="0" smtClean="0">
                <a:latin typeface="Arial Narrow" pitchFamily="34" charset="0"/>
                <a:sym typeface="Wingdings"/>
              </a:rPr>
              <a:t> </a:t>
            </a:r>
            <a:r>
              <a:rPr lang="en-US" sz="2400" b="1" dirty="0" smtClean="0">
                <a:solidFill>
                  <a:srgbClr val="C00000"/>
                </a:solidFill>
                <a:latin typeface="Arial Narrow" pitchFamily="34" charset="0"/>
              </a:rPr>
              <a:t>Necrosis</a:t>
            </a:r>
            <a:endParaRPr lang="en-US" sz="2400" b="1" dirty="0">
              <a:solidFill>
                <a:srgbClr val="C00000"/>
              </a:solidFill>
              <a:latin typeface="Arial Narrow" pitchFamily="34" charset="0"/>
            </a:endParaRPr>
          </a:p>
        </p:txBody>
      </p:sp>
      <p:sp>
        <p:nvSpPr>
          <p:cNvPr id="18" name="Down Arrow 17"/>
          <p:cNvSpPr/>
          <p:nvPr/>
        </p:nvSpPr>
        <p:spPr>
          <a:xfrm>
            <a:off x="712304" y="3832194"/>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667000" y="3060474"/>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5800" y="3383340"/>
            <a:ext cx="8305800" cy="1569660"/>
          </a:xfrm>
          <a:prstGeom prst="rect">
            <a:avLst/>
          </a:prstGeom>
          <a:noFill/>
        </p:spPr>
        <p:txBody>
          <a:bodyPr wrap="square" rtlCol="0">
            <a:spAutoFit/>
          </a:bodyPr>
          <a:lstStyle/>
          <a:p>
            <a:r>
              <a:rPr lang="en-US" sz="2400" b="1" dirty="0" smtClean="0">
                <a:latin typeface="Arial Narrow" pitchFamily="34" charset="0"/>
              </a:rPr>
              <a:t>Injury / damage of the liver </a:t>
            </a:r>
            <a:r>
              <a:rPr lang="en-US" sz="2400" b="1" dirty="0" smtClean="0">
                <a:latin typeface="Arial Narrow" pitchFamily="34" charset="0"/>
                <a:sym typeface="Wingdings"/>
              </a:rPr>
              <a:t> </a:t>
            </a:r>
          </a:p>
          <a:p>
            <a:r>
              <a:rPr lang="en-US" sz="2400" b="1" dirty="0" smtClean="0">
                <a:latin typeface="Arial Narrow" pitchFamily="34" charset="0"/>
                <a:sym typeface="Wingdings"/>
              </a:rPr>
              <a:t>	    C</a:t>
            </a:r>
            <a:r>
              <a:rPr lang="en-US" sz="2400" b="1" dirty="0" smtClean="0">
                <a:latin typeface="Arial Narrow" pitchFamily="34" charset="0"/>
              </a:rPr>
              <a:t>aused by exposure to a drug </a:t>
            </a:r>
            <a:r>
              <a:rPr lang="en-US" sz="2400" b="1" dirty="0" smtClean="0">
                <a:latin typeface="Arial Narrow" pitchFamily="34" charset="0"/>
                <a:sym typeface="Wingdings"/>
              </a:rPr>
              <a:t> </a:t>
            </a:r>
          </a:p>
          <a:p>
            <a:r>
              <a:rPr lang="en-US" sz="2400" b="1" dirty="0" smtClean="0">
                <a:latin typeface="Arial Narrow" pitchFamily="34" charset="0"/>
                <a:sym typeface="Wingdings"/>
              </a:rPr>
              <a:t>	    Inflict v</a:t>
            </a:r>
            <a:r>
              <a:rPr lang="en-US" sz="2400" b="1" dirty="0" smtClean="0">
                <a:latin typeface="Arial Narrow" pitchFamily="34" charset="0"/>
              </a:rPr>
              <a:t>arying impairment in  liver functions </a:t>
            </a:r>
            <a:r>
              <a:rPr lang="en-US" sz="2400" b="1" dirty="0" smtClean="0">
                <a:latin typeface="Arial Narrow" pitchFamily="34" charset="0"/>
                <a:sym typeface="Wingdings"/>
              </a:rPr>
              <a:t> </a:t>
            </a:r>
          </a:p>
          <a:p>
            <a:r>
              <a:rPr lang="en-US" sz="2400" b="1" dirty="0" smtClean="0">
                <a:latin typeface="Arial Narrow" pitchFamily="34" charset="0"/>
                <a:sym typeface="Wingdings"/>
              </a:rPr>
              <a:t>	    </a:t>
            </a:r>
            <a:r>
              <a:rPr lang="en-US" sz="2400" b="1" dirty="0" smtClean="0">
                <a:solidFill>
                  <a:srgbClr val="5400D0"/>
                </a:solidFill>
                <a:latin typeface="Arial Narrow" pitchFamily="34" charset="0"/>
                <a:sym typeface="Wingdings"/>
              </a:rPr>
              <a:t>Manifests clinically along a range  hepatitis failure                                                                      </a:t>
            </a:r>
            <a:endParaRPr lang="en-US" sz="2400" b="1" dirty="0">
              <a:solidFill>
                <a:srgbClr val="5400D0"/>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grpId="0" nodeType="clickEffect">
                                  <p:stCondLst>
                                    <p:cond delay="0"/>
                                  </p:stCondLst>
                                  <p:childTnLst>
                                    <p:anim calcmode="lin" valueType="num">
                                      <p:cBhvr>
                                        <p:cTn id="6" dur="1000"/>
                                        <p:tgtEl>
                                          <p:spTgt spid="8"/>
                                        </p:tgtEl>
                                        <p:attrNameLst>
                                          <p:attrName>ppt_x</p:attrName>
                                        </p:attrNameLst>
                                      </p:cBhvr>
                                      <p:tavLst>
                                        <p:tav tm="0">
                                          <p:val>
                                            <p:strVal val="ppt_x"/>
                                          </p:val>
                                        </p:tav>
                                        <p:tav tm="100000">
                                          <p:val>
                                            <p:strVal val="ppt_x-.2"/>
                                          </p:val>
                                        </p:tav>
                                      </p:tavLst>
                                    </p:anim>
                                    <p:anim calcmode="lin" valueType="num">
                                      <p:cBhvr>
                                        <p:cTn id="7" dur="1000"/>
                                        <p:tgtEl>
                                          <p:spTgt spid="8"/>
                                        </p:tgtEl>
                                        <p:attrNameLst>
                                          <p:attrName>ppt_y</p:attrName>
                                        </p:attrNameLst>
                                      </p:cBhvr>
                                      <p:tavLst>
                                        <p:tav tm="0">
                                          <p:val>
                                            <p:strVal val="ppt_y"/>
                                          </p:val>
                                        </p:tav>
                                        <p:tav tm="100000">
                                          <p:val>
                                            <p:strVal val="ppt_y"/>
                                          </p:val>
                                        </p:tav>
                                      </p:tavLst>
                                    </p:anim>
                                    <p:animEffect transition="out" filter="fade">
                                      <p:cBhvr>
                                        <p:cTn id="8" dur="1000"/>
                                        <p:tgtEl>
                                          <p:spTgt spid="8"/>
                                        </p:tgtEl>
                                      </p:cBhvr>
                                    </p:animEffect>
                                    <p:set>
                                      <p:cBhvr>
                                        <p:cTn id="9" dur="1" fill="hold">
                                          <p:stCondLst>
                                            <p:cond delay="999"/>
                                          </p:stCondLst>
                                        </p:cTn>
                                        <p:tgtEl>
                                          <p:spTgt spid="8"/>
                                        </p:tgtEl>
                                        <p:attrNameLst>
                                          <p:attrName>style.visibility</p:attrName>
                                        </p:attrNameLst>
                                      </p:cBhvr>
                                      <p:to>
                                        <p:strVal val="hidden"/>
                                      </p:to>
                                    </p:set>
                                  </p:childTnLst>
                                </p:cTn>
                              </p:par>
                              <p:par>
                                <p:cTn id="10" presetID="29" presetClass="exit" presetSubtype="0" fill="hold" grpId="0" nodeType="withEffect">
                                  <p:stCondLst>
                                    <p:cond delay="0"/>
                                  </p:stCondLst>
                                  <p:childTnLst>
                                    <p:anim calcmode="lin" valueType="num">
                                      <p:cBhvr>
                                        <p:cTn id="11" dur="1000"/>
                                        <p:tgtEl>
                                          <p:spTgt spid="12"/>
                                        </p:tgtEl>
                                        <p:attrNameLst>
                                          <p:attrName>ppt_x</p:attrName>
                                        </p:attrNameLst>
                                      </p:cBhvr>
                                      <p:tavLst>
                                        <p:tav tm="0">
                                          <p:val>
                                            <p:strVal val="ppt_x"/>
                                          </p:val>
                                        </p:tav>
                                        <p:tav tm="100000">
                                          <p:val>
                                            <p:strVal val="ppt_x-.2"/>
                                          </p:val>
                                        </p:tav>
                                      </p:tavLst>
                                    </p:anim>
                                    <p:anim calcmode="lin" valueType="num">
                                      <p:cBhvr>
                                        <p:cTn id="12" dur="1000"/>
                                        <p:tgtEl>
                                          <p:spTgt spid="12"/>
                                        </p:tgtEl>
                                        <p:attrNameLst>
                                          <p:attrName>ppt_y</p:attrName>
                                        </p:attrNameLst>
                                      </p:cBhvr>
                                      <p:tavLst>
                                        <p:tav tm="0">
                                          <p:val>
                                            <p:strVal val="ppt_y"/>
                                          </p:val>
                                        </p:tav>
                                        <p:tav tm="100000">
                                          <p:val>
                                            <p:strVal val="ppt_y"/>
                                          </p:val>
                                        </p:tav>
                                      </p:tavLst>
                                    </p:anim>
                                    <p:animEffect transition="out" filter="fade">
                                      <p:cBhvr>
                                        <p:cTn id="13" dur="1000"/>
                                        <p:tgtEl>
                                          <p:spTgt spid="12"/>
                                        </p:tgtEl>
                                      </p:cBhvr>
                                    </p:animEffect>
                                    <p:set>
                                      <p:cBhvr>
                                        <p:cTn id="14" dur="1" fill="hold">
                                          <p:stCondLst>
                                            <p:cond delay="999"/>
                                          </p:stCondLst>
                                        </p:cTn>
                                        <p:tgtEl>
                                          <p:spTgt spid="12"/>
                                        </p:tgtEl>
                                        <p:attrNameLst>
                                          <p:attrName>style.visibility</p:attrName>
                                        </p:attrNameLst>
                                      </p:cBhvr>
                                      <p:to>
                                        <p:strVal val="hidden"/>
                                      </p:to>
                                    </p:set>
                                  </p:childTnLst>
                                </p:cTn>
                              </p:par>
                              <p:par>
                                <p:cTn id="15" presetID="29" presetClass="exit" presetSubtype="0" fill="hold" grpId="0" nodeType="withEffect">
                                  <p:stCondLst>
                                    <p:cond delay="0"/>
                                  </p:stCondLst>
                                  <p:childTnLst>
                                    <p:anim calcmode="lin" valueType="num">
                                      <p:cBhvr>
                                        <p:cTn id="16" dur="1000"/>
                                        <p:tgtEl>
                                          <p:spTgt spid="13"/>
                                        </p:tgtEl>
                                        <p:attrNameLst>
                                          <p:attrName>ppt_x</p:attrName>
                                        </p:attrNameLst>
                                      </p:cBhvr>
                                      <p:tavLst>
                                        <p:tav tm="0">
                                          <p:val>
                                            <p:strVal val="ppt_x"/>
                                          </p:val>
                                        </p:tav>
                                        <p:tav tm="100000">
                                          <p:val>
                                            <p:strVal val="ppt_x-.2"/>
                                          </p:val>
                                        </p:tav>
                                      </p:tavLst>
                                    </p:anim>
                                    <p:anim calcmode="lin" valueType="num">
                                      <p:cBhvr>
                                        <p:cTn id="17" dur="1000"/>
                                        <p:tgtEl>
                                          <p:spTgt spid="13"/>
                                        </p:tgtEl>
                                        <p:attrNameLst>
                                          <p:attrName>ppt_y</p:attrName>
                                        </p:attrNameLst>
                                      </p:cBhvr>
                                      <p:tavLst>
                                        <p:tav tm="0">
                                          <p:val>
                                            <p:strVal val="ppt_y"/>
                                          </p:val>
                                        </p:tav>
                                        <p:tav tm="100000">
                                          <p:val>
                                            <p:strVal val="ppt_y"/>
                                          </p:val>
                                        </p:tav>
                                      </p:tavLst>
                                    </p:anim>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par>
                                <p:cTn id="20" presetID="29" presetClass="exit" presetSubtype="0" fill="hold" grpId="0" nodeType="withEffect">
                                  <p:stCondLst>
                                    <p:cond delay="0"/>
                                  </p:stCondLst>
                                  <p:childTnLst>
                                    <p:anim calcmode="lin" valueType="num">
                                      <p:cBhvr>
                                        <p:cTn id="21" dur="1000"/>
                                        <p:tgtEl>
                                          <p:spTgt spid="3"/>
                                        </p:tgtEl>
                                        <p:attrNameLst>
                                          <p:attrName>ppt_x</p:attrName>
                                        </p:attrNameLst>
                                      </p:cBhvr>
                                      <p:tavLst>
                                        <p:tav tm="0">
                                          <p:val>
                                            <p:strVal val="ppt_x"/>
                                          </p:val>
                                        </p:tav>
                                        <p:tav tm="100000">
                                          <p:val>
                                            <p:strVal val="ppt_x-.2"/>
                                          </p:val>
                                        </p:tav>
                                      </p:tavLst>
                                    </p:anim>
                                    <p:anim calcmode="lin" valueType="num">
                                      <p:cBhvr>
                                        <p:cTn id="22" dur="1000"/>
                                        <p:tgtEl>
                                          <p:spTgt spid="3"/>
                                        </p:tgtEl>
                                        <p:attrNameLst>
                                          <p:attrName>ppt_y</p:attrName>
                                        </p:attrNameLst>
                                      </p:cBhvr>
                                      <p:tavLst>
                                        <p:tav tm="0">
                                          <p:val>
                                            <p:strVal val="ppt_y"/>
                                          </p:val>
                                        </p:tav>
                                        <p:tav tm="100000">
                                          <p:val>
                                            <p:strVal val="ppt_y"/>
                                          </p:val>
                                        </p:tav>
                                      </p:tavLst>
                                    </p:anim>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6478" y="152400"/>
            <a:ext cx="6022804" cy="584775"/>
          </a:xfrm>
          <a:prstGeom prst="rect">
            <a:avLst/>
          </a:prstGeom>
          <a:solidFill>
            <a:srgbClr val="BDDEFF"/>
          </a:solidFill>
        </p:spPr>
        <p:txBody>
          <a:bodyPr wrap="none">
            <a:spAutoFit/>
          </a:bodyPr>
          <a:lstStyle/>
          <a:p>
            <a:pPr algn="ctr"/>
            <a:r>
              <a:rPr lang="en-US" sz="3200" b="1" dirty="0" smtClean="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rPr>
              <a:t>DRUG INDUCED HEPATIC INJURY</a:t>
            </a:r>
            <a:endParaRPr lang="en-US" sz="3200" b="1" dirty="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endParaRP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smtClean="0">
                <a:solidFill>
                  <a:srgbClr val="0070C0"/>
                </a:solidFill>
                <a:latin typeface="Bernard MT Condensed" pitchFamily="18" charset="0"/>
              </a:rPr>
              <a:t>INCIDENCE of DILI</a:t>
            </a:r>
          </a:p>
          <a:p>
            <a:r>
              <a:rPr lang="en-US" sz="2400" b="1" dirty="0" smtClean="0">
                <a:latin typeface="Arial Narrow" pitchFamily="34" charset="0"/>
              </a:rPr>
              <a:t>Drugs produce about 10% of all cases of hepatitis in young adults and 40% of cases in patients older than 50. </a:t>
            </a:r>
            <a:endParaRPr lang="en-US" sz="2400" b="1" dirty="0">
              <a:latin typeface="Arial Narrow" pitchFamily="34" charset="0"/>
            </a:endParaRP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smtClean="0">
                <a:solidFill>
                  <a:schemeClr val="bg1"/>
                </a:solidFill>
                <a:latin typeface="Broadway" pitchFamily="82" charset="0"/>
              </a:rPr>
              <a:t>Are certain persons or population more susceptible ?</a:t>
            </a:r>
          </a:p>
        </p:txBody>
      </p:sp>
      <p:grpSp>
        <p:nvGrpSpPr>
          <p:cNvPr id="24" name="Group 19"/>
          <p:cNvGrpSpPr/>
          <p:nvPr/>
        </p:nvGrpSpPr>
        <p:grpSpPr>
          <a:xfrm>
            <a:off x="4674704" y="3434436"/>
            <a:ext cx="4953000" cy="2760956"/>
            <a:chOff x="1828800" y="3692856"/>
            <a:chExt cx="4953000" cy="2760956"/>
          </a:xfrm>
        </p:grpSpPr>
        <p:grpSp>
          <p:nvGrpSpPr>
            <p:cNvPr id="25" name="Group 17"/>
            <p:cNvGrpSpPr/>
            <p:nvPr/>
          </p:nvGrpSpPr>
          <p:grpSpPr>
            <a:xfrm>
              <a:off x="3505200" y="4800600"/>
              <a:ext cx="3276600" cy="1653212"/>
              <a:chOff x="4454856" y="3680788"/>
              <a:chExt cx="3276600" cy="1653212"/>
            </a:xfrm>
          </p:grpSpPr>
          <p:sp>
            <p:nvSpPr>
              <p:cNvPr id="32" name="TextBox 31"/>
              <p:cNvSpPr txBox="1"/>
              <p:nvPr/>
            </p:nvSpPr>
            <p:spPr>
              <a:xfrm>
                <a:off x="4454856" y="4006656"/>
                <a:ext cx="32766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a:t>
                </a:r>
              </a:p>
              <a:p>
                <a:pPr algn="ctr">
                  <a:lnSpc>
                    <a:spcPts val="2200"/>
                  </a:lnSpc>
                </a:pPr>
                <a:r>
                  <a:rPr lang="en-US" sz="2200" b="1" dirty="0" smtClean="0">
                    <a:solidFill>
                      <a:srgbClr val="0082B0"/>
                    </a:solidFill>
                    <a:latin typeface="Arial Narrow" pitchFamily="34" charset="0"/>
                  </a:rPr>
                  <a:t>MAKEUP</a:t>
                </a:r>
                <a:endParaRPr lang="en-US" sz="2200" b="1" dirty="0" smtClean="0">
                  <a:latin typeface="Arial Narrow" pitchFamily="34" charset="0"/>
                </a:endParaRPr>
              </a:p>
            </p:txBody>
          </p:sp>
          <p:sp>
            <p:nvSpPr>
              <p:cNvPr id="33" name="Oval 32"/>
              <p:cNvSpPr/>
              <p:nvPr/>
            </p:nvSpPr>
            <p:spPr>
              <a:xfrm>
                <a:off x="5029200" y="3680788"/>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1828800" y="4800600"/>
              <a:ext cx="3352800" cy="1653212"/>
              <a:chOff x="457200" y="3733800"/>
              <a:chExt cx="3352800" cy="1653212"/>
            </a:xfrm>
          </p:grpSpPr>
          <p:sp>
            <p:nvSpPr>
              <p:cNvPr id="30" name="TextBox 29"/>
              <p:cNvSpPr txBox="1"/>
              <p:nvPr/>
            </p:nvSpPr>
            <p:spPr>
              <a:xfrm>
                <a:off x="457200" y="4267200"/>
                <a:ext cx="33528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FACTORS </a:t>
                </a:r>
              </a:p>
            </p:txBody>
          </p:sp>
          <p:sp>
            <p:nvSpPr>
              <p:cNvPr id="31" name="Oval 30"/>
              <p:cNvSpPr/>
              <p:nvPr/>
            </p:nvSpPr>
            <p:spPr>
              <a:xfrm>
                <a:off x="1076740" y="3733800"/>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8"/>
            <p:cNvGrpSpPr/>
            <p:nvPr/>
          </p:nvGrpSpPr>
          <p:grpSpPr>
            <a:xfrm>
              <a:off x="3151496" y="3692856"/>
              <a:ext cx="2133600" cy="1653212"/>
              <a:chOff x="3151496" y="3692856"/>
              <a:chExt cx="2133600" cy="1653212"/>
            </a:xfrm>
          </p:grpSpPr>
          <p:sp>
            <p:nvSpPr>
              <p:cNvPr id="28" name="Rectangle 27"/>
              <p:cNvSpPr/>
              <p:nvPr/>
            </p:nvSpPr>
            <p:spPr>
              <a:xfrm>
                <a:off x="3352800" y="3908600"/>
                <a:ext cx="1905000" cy="938719"/>
              </a:xfrm>
              <a:prstGeom prst="rect">
                <a:avLst/>
              </a:prstGeom>
            </p:spPr>
            <p:txBody>
              <a:bodyPr wrap="square">
                <a:spAutoFit/>
              </a:bodyPr>
              <a:lstStyle/>
              <a:p>
                <a:pPr algn="ctr">
                  <a:lnSpc>
                    <a:spcPts val="2200"/>
                  </a:lnSpc>
                </a:pPr>
                <a:r>
                  <a:rPr lang="en-US" sz="2200" b="1" dirty="0" smtClean="0">
                    <a:solidFill>
                      <a:srgbClr val="007BB8"/>
                    </a:solidFill>
                    <a:latin typeface="Arial Narrow" pitchFamily="34" charset="0"/>
                  </a:rPr>
                  <a:t>TOXICITY </a:t>
                </a:r>
              </a:p>
              <a:p>
                <a:pPr algn="ctr">
                  <a:lnSpc>
                    <a:spcPts val="2200"/>
                  </a:lnSpc>
                </a:pPr>
                <a:r>
                  <a:rPr lang="en-US" sz="2200" b="1" dirty="0" smtClean="0">
                    <a:solidFill>
                      <a:srgbClr val="007BB8"/>
                    </a:solidFill>
                    <a:latin typeface="Arial Narrow" pitchFamily="34" charset="0"/>
                  </a:rPr>
                  <a:t>POTENTIAL</a:t>
                </a:r>
              </a:p>
              <a:p>
                <a:pPr algn="ctr">
                  <a:lnSpc>
                    <a:spcPts val="2200"/>
                  </a:lnSpc>
                </a:pPr>
                <a:r>
                  <a:rPr lang="en-US" sz="2200" b="1" dirty="0" smtClean="0">
                    <a:solidFill>
                      <a:srgbClr val="007BB8"/>
                    </a:solidFill>
                    <a:latin typeface="Arial Narrow" pitchFamily="34" charset="0"/>
                  </a:rPr>
                  <a:t>OF THE DRUG</a:t>
                </a:r>
              </a:p>
            </p:txBody>
          </p:sp>
          <p:sp>
            <p:nvSpPr>
              <p:cNvPr id="29" name="Oval 28"/>
              <p:cNvSpPr/>
              <p:nvPr/>
            </p:nvSpPr>
            <p:spPr>
              <a:xfrm>
                <a:off x="3151496" y="3692856"/>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152400" y="2895600"/>
            <a:ext cx="7543800" cy="3785652"/>
          </a:xfrm>
          <a:prstGeom prst="rect">
            <a:avLst/>
          </a:prstGeom>
          <a:noFill/>
        </p:spPr>
        <p:txBody>
          <a:bodyPr wrap="square" rtlCol="0">
            <a:spAutoFit/>
          </a:bodyPr>
          <a:lstStyle/>
          <a:p>
            <a:r>
              <a:rPr lang="en-US" sz="2400" b="1" dirty="0" smtClean="0">
                <a:latin typeface="Arial Narrow" pitchFamily="34" charset="0"/>
              </a:rPr>
              <a:t>Upon exposure to </a:t>
            </a:r>
            <a:r>
              <a:rPr lang="en-US" sz="2400" b="1" dirty="0" err="1" smtClean="0">
                <a:latin typeface="Arial Narrow" pitchFamily="34" charset="0"/>
              </a:rPr>
              <a:t>hepatotoxins</a:t>
            </a:r>
            <a:r>
              <a:rPr lang="en-US" sz="2400" b="1" dirty="0" smtClean="0">
                <a:latin typeface="Arial Narrow" pitchFamily="34" charset="0"/>
              </a:rPr>
              <a:t> people are categorized as; </a:t>
            </a:r>
          </a:p>
          <a:p>
            <a:pPr>
              <a:buBlip>
                <a:blip r:embed="rId2"/>
              </a:buBlip>
            </a:pPr>
            <a:r>
              <a:rPr lang="en-US" sz="2400" b="1" u="sng" dirty="0" err="1" smtClean="0">
                <a:latin typeface="Arial Narrow" pitchFamily="34" charset="0"/>
              </a:rPr>
              <a:t>Tolerators</a:t>
            </a:r>
            <a:r>
              <a:rPr lang="en-US" sz="2400" b="1" dirty="0" smtClean="0">
                <a:latin typeface="Arial Narrow" pitchFamily="34" charset="0"/>
              </a:rPr>
              <a:t> </a:t>
            </a:r>
            <a:r>
              <a:rPr lang="en-US" sz="2400" b="1" spc="-30" dirty="0" smtClean="0">
                <a:latin typeface="Arial Narrow" pitchFamily="34" charset="0"/>
                <a:sym typeface="Wingdings 3"/>
              </a:rPr>
              <a:t> No injury</a:t>
            </a:r>
            <a:endParaRPr lang="en-US" sz="2400" b="1" dirty="0" smtClean="0">
              <a:latin typeface="Arial Narrow" pitchFamily="34" charset="0"/>
            </a:endParaRPr>
          </a:p>
          <a:p>
            <a:pPr>
              <a:buBlip>
                <a:blip r:embed="rId2"/>
              </a:buBlip>
            </a:pPr>
            <a:r>
              <a:rPr lang="en-US" sz="2400" b="1" u="sng" dirty="0" smtClean="0">
                <a:latin typeface="Arial Narrow" pitchFamily="34" charset="0"/>
              </a:rPr>
              <a:t>Adaptors</a:t>
            </a:r>
            <a:r>
              <a:rPr lang="en-US" sz="2400" b="1" dirty="0" smtClean="0">
                <a:latin typeface="Arial Narrow" pitchFamily="34" charset="0"/>
              </a:rPr>
              <a:t> </a:t>
            </a:r>
            <a:r>
              <a:rPr lang="en-US" sz="2400" b="1" spc="-30" dirty="0" smtClean="0">
                <a:latin typeface="Arial Narrow" pitchFamily="34" charset="0"/>
                <a:sym typeface="Wingdings 3"/>
              </a:rPr>
              <a:t> Mild transient injury but adapt</a:t>
            </a:r>
            <a:endParaRPr lang="en-US" sz="2400" b="1" dirty="0" smtClean="0">
              <a:latin typeface="Arial Narrow" pitchFamily="34" charset="0"/>
            </a:endParaRPr>
          </a:p>
          <a:p>
            <a:pPr>
              <a:buBlip>
                <a:blip r:embed="rId2"/>
              </a:buBlip>
            </a:pPr>
            <a:r>
              <a:rPr lang="en-US" sz="2400" b="1" u="sng" dirty="0" err="1" smtClean="0">
                <a:latin typeface="Arial Narrow" pitchFamily="34" charset="0"/>
              </a:rPr>
              <a:t>Susceptible</a:t>
            </a:r>
            <a:r>
              <a:rPr lang="en-US" sz="2400" b="1" dirty="0" err="1" smtClean="0">
                <a:latin typeface="Arial Narrow" pitchFamily="34" charset="0"/>
              </a:rPr>
              <a:t>s</a:t>
            </a:r>
            <a:r>
              <a:rPr lang="en-US" sz="2400" b="1" dirty="0" smtClean="0">
                <a:latin typeface="Arial Narrow" pitchFamily="34" charset="0"/>
              </a:rPr>
              <a:t> </a:t>
            </a:r>
            <a:r>
              <a:rPr lang="en-US" sz="2400" b="1" spc="-30" dirty="0" smtClean="0">
                <a:latin typeface="Arial Narrow" pitchFamily="34" charset="0"/>
                <a:sym typeface="Wingdings 3"/>
              </a:rPr>
              <a:t>Develop overt symptoms                  depending on existing predisposing factors</a:t>
            </a:r>
            <a:endParaRPr lang="en-US" sz="2400" b="1" dirty="0" smtClean="0">
              <a:latin typeface="Arial Narrow" pitchFamily="34" charset="0"/>
            </a:endParaRPr>
          </a:p>
          <a:p>
            <a:pPr>
              <a:buBlip>
                <a:blip r:embed="rId2"/>
              </a:buBlip>
            </a:pPr>
            <a:r>
              <a:rPr lang="en-US" sz="2400" b="1" u="sng" dirty="0" smtClean="0">
                <a:latin typeface="Arial Narrow" pitchFamily="34" charset="0"/>
              </a:rPr>
              <a:t>In Threat </a:t>
            </a:r>
            <a:r>
              <a:rPr lang="en-US" sz="2400" b="1" dirty="0" smtClean="0">
                <a:latin typeface="Arial Narrow" pitchFamily="34" charset="0"/>
              </a:rPr>
              <a:t>; DILI accelerates beyond                                  initial targets due to </a:t>
            </a:r>
            <a:r>
              <a:rPr lang="en-US" sz="2400" b="1" spc="-30" dirty="0" smtClean="0">
                <a:latin typeface="Arial Narrow" pitchFamily="34" charset="0"/>
                <a:sym typeface="Wingdings 3"/>
              </a:rPr>
              <a:t>l</a:t>
            </a:r>
            <a:r>
              <a:rPr lang="en-US" sz="2400" b="1" dirty="0" smtClean="0">
                <a:latin typeface="Arial Narrow" pitchFamily="34" charset="0"/>
              </a:rPr>
              <a:t>oss of  synthetic                                   &amp; clearance function of </a:t>
            </a:r>
            <a:r>
              <a:rPr lang="en-US" sz="2400" b="1" dirty="0" err="1" smtClean="0">
                <a:latin typeface="Arial Narrow" pitchFamily="34" charset="0"/>
              </a:rPr>
              <a:t>hepatocyte</a:t>
            </a:r>
            <a:r>
              <a:rPr lang="en-US" sz="2400" b="1" dirty="0" smtClean="0">
                <a:latin typeface="Arial Narrow" pitchFamily="34" charset="0"/>
              </a:rPr>
              <a:t> with                   recruitment of inflammatory cells                                    provoke apoptotic &amp; necrotic signals</a:t>
            </a:r>
            <a:endParaRPr lang="en-US" sz="2400" b="1" dirty="0">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wipe(left)">
                                      <p:cBhvr>
                                        <p:cTn id="23" dur="1000"/>
                                        <p:tgtEl>
                                          <p:spTgt spid="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wipe(left)">
                                      <p:cBhvr>
                                        <p:cTn id="28" dur="1000"/>
                                        <p:tgtEl>
                                          <p:spTgt spid="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wipe(left)">
                                      <p:cBhvr>
                                        <p:cTn id="33" dur="10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5408" y="712304"/>
            <a:ext cx="8650356" cy="1327736"/>
          </a:xfrm>
          <a:prstGeom prst="rect">
            <a:avLst/>
          </a:prstGeom>
          <a:noFill/>
        </p:spPr>
        <p:txBody>
          <a:bodyPr wrap="square" rtlCol="0">
            <a:spAutoFit/>
          </a:bodyPr>
          <a:lstStyle/>
          <a:p>
            <a:pPr>
              <a:lnSpc>
                <a:spcPts val="2400"/>
              </a:lnSpc>
            </a:pPr>
            <a:r>
              <a:rPr lang="en-US" sz="2400" dirty="0" smtClean="0">
                <a:solidFill>
                  <a:srgbClr val="FF0000"/>
                </a:solidFill>
                <a:latin typeface="Bernard MT Condensed" pitchFamily="18" charset="0"/>
              </a:rPr>
              <a:t>Individual drugs </a:t>
            </a:r>
            <a:r>
              <a:rPr lang="en-US" sz="2400" b="1" dirty="0" smtClean="0"/>
              <a:t>tend to have</a:t>
            </a:r>
            <a:r>
              <a:rPr lang="en-US" sz="2400" b="1" dirty="0" smtClean="0">
                <a:latin typeface="Arial Narrow" pitchFamily="34" charset="0"/>
                <a:sym typeface="Wingdings"/>
              </a:rPr>
              <a:t> </a:t>
            </a:r>
            <a:r>
              <a:rPr lang="en-US" sz="2400" dirty="0" smtClean="0"/>
              <a:t> </a:t>
            </a:r>
            <a:r>
              <a:rPr lang="en-US" sz="2400" dirty="0" smtClean="0">
                <a:solidFill>
                  <a:srgbClr val="007BB8"/>
                </a:solidFill>
                <a:latin typeface="Bernard MT Condensed" pitchFamily="18" charset="0"/>
              </a:rPr>
              <a:t>CHARACTERISTIC SIGNATURE </a:t>
            </a:r>
            <a:r>
              <a:rPr lang="en-US" sz="2400" b="1" dirty="0" smtClean="0">
                <a:latin typeface="Arial Narrow" pitchFamily="34" charset="0"/>
                <a:sym typeface="Wingdings"/>
              </a:rPr>
              <a:t> </a:t>
            </a:r>
            <a:r>
              <a:rPr lang="en-US" sz="2400" b="1" dirty="0" smtClean="0">
                <a:latin typeface="Arial Narrow" pitchFamily="34" charset="0"/>
              </a:rPr>
              <a:t>composed of:   </a:t>
            </a:r>
            <a:r>
              <a:rPr lang="en-US" sz="2400" b="1" dirty="0" smtClean="0">
                <a:solidFill>
                  <a:srgbClr val="5400D0"/>
                </a:solidFill>
              </a:rPr>
              <a:t>A particular latency period</a:t>
            </a:r>
          </a:p>
          <a:p>
            <a:pPr>
              <a:lnSpc>
                <a:spcPts val="2400"/>
              </a:lnSpc>
            </a:pPr>
            <a:r>
              <a:rPr lang="en-US" sz="2400" b="1" dirty="0" smtClean="0">
                <a:solidFill>
                  <a:srgbClr val="5400D0"/>
                </a:solidFill>
              </a:rPr>
              <a:t>		A clinical pattern</a:t>
            </a:r>
          </a:p>
          <a:p>
            <a:pPr>
              <a:lnSpc>
                <a:spcPts val="2400"/>
              </a:lnSpc>
            </a:pPr>
            <a:r>
              <a:rPr lang="en-US" sz="2400" b="1" dirty="0" smtClean="0">
                <a:solidFill>
                  <a:srgbClr val="5400D0"/>
                </a:solidFill>
              </a:rPr>
              <a:t>		A particular pathological finding</a:t>
            </a:r>
          </a:p>
        </p:txBody>
      </p:sp>
      <p:sp>
        <p:nvSpPr>
          <p:cNvPr id="7" name="TextBox 6"/>
          <p:cNvSpPr txBox="1"/>
          <p:nvPr/>
        </p:nvSpPr>
        <p:spPr>
          <a:xfrm>
            <a:off x="228600" y="2057400"/>
            <a:ext cx="8839200" cy="4308872"/>
          </a:xfrm>
          <a:prstGeom prst="rect">
            <a:avLst/>
          </a:prstGeom>
          <a:noFill/>
        </p:spPr>
        <p:txBody>
          <a:bodyPr wrap="square" rtlCol="0">
            <a:spAutoFit/>
          </a:bodyPr>
          <a:lstStyle/>
          <a:p>
            <a:r>
              <a:rPr lang="en-US" sz="2400" dirty="0" smtClean="0">
                <a:solidFill>
                  <a:srgbClr val="5400D0"/>
                </a:solidFill>
                <a:latin typeface="Bernard MT Condensed" pitchFamily="18"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short (hrs/</a:t>
            </a:r>
            <a:r>
              <a:rPr lang="en-US" sz="2400" b="1" dirty="0" err="1" smtClean="0">
                <a:latin typeface="Arial Narrow" pitchFamily="34" charset="0"/>
              </a:rPr>
              <a:t>dys</a:t>
            </a:r>
            <a:r>
              <a:rPr lang="en-US" sz="2400" b="1" dirty="0" smtClean="0">
                <a:latin typeface="Arial Narrow" pitchFamily="34" charset="0"/>
              </a:rPr>
              <a:t>), intermediate (1-8ws), long (1-12ms)</a:t>
            </a:r>
          </a:p>
          <a:p>
            <a:pPr>
              <a:buBlip>
                <a:blip r:embed="rId2"/>
              </a:buBlip>
            </a:pPr>
            <a:r>
              <a:rPr lang="en-US" sz="2400" b="1" u="sng" dirty="0" smtClean="0">
                <a:latin typeface="Arial Narrow" pitchFamily="34" charset="0"/>
              </a:rPr>
              <a:t>In Direct dose-dependent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 </a:t>
            </a:r>
            <a:r>
              <a:rPr lang="en-US" sz="2400" b="1" spc="-30" dirty="0" smtClean="0">
                <a:solidFill>
                  <a:srgbClr val="0000FF"/>
                </a:solidFill>
                <a:latin typeface="Arial Narrow" pitchFamily="34" charset="0"/>
                <a:sym typeface="Wingdings 3"/>
              </a:rPr>
              <a:t>SHORT</a:t>
            </a:r>
            <a:r>
              <a:rPr lang="en-US" sz="2400" b="1" spc="-30" dirty="0" smtClean="0">
                <a:latin typeface="Arial Narrow" pitchFamily="34" charset="0"/>
                <a:sym typeface="Wingdings 3"/>
              </a:rPr>
              <a:t>  as it occurs after a threshold of toxicity is reached</a:t>
            </a:r>
          </a:p>
          <a:p>
            <a:r>
              <a:rPr lang="en-US" sz="2400" b="1" spc="-30" dirty="0" smtClean="0">
                <a:latin typeface="Arial Narrow" pitchFamily="34" charset="0"/>
                <a:sym typeface="Wingdings 3"/>
              </a:rPr>
              <a:t>       </a:t>
            </a:r>
            <a:r>
              <a:rPr lang="en-US" sz="2400" b="1" i="1" spc="-30" dirty="0" smtClean="0">
                <a:solidFill>
                  <a:srgbClr val="C00000"/>
                </a:solidFill>
                <a:latin typeface="Arial Narrow" pitchFamily="34" charset="0"/>
                <a:sym typeface="Wingdings 3"/>
              </a:rPr>
              <a:t>acetaminophen</a:t>
            </a:r>
            <a:r>
              <a:rPr lang="en-US" sz="2400" b="1" spc="-30" dirty="0" smtClean="0">
                <a:latin typeface="Arial Narrow" pitchFamily="34" charset="0"/>
                <a:sym typeface="Wingdings 3"/>
              </a:rPr>
              <a:t> ( toxic dose) </a:t>
            </a:r>
            <a:endParaRPr lang="en-US" sz="2400" b="1" dirty="0" smtClean="0">
              <a:latin typeface="Arial Narrow" pitchFamily="34" charset="0"/>
            </a:endParaRPr>
          </a:p>
          <a:p>
            <a:pPr>
              <a:spcBef>
                <a:spcPts val="600"/>
              </a:spcBef>
              <a:buBlip>
                <a:blip r:embed="rId2"/>
              </a:buBlip>
            </a:pPr>
            <a:r>
              <a:rPr lang="en-US" sz="2400" b="1" u="sng" dirty="0" smtClean="0">
                <a:latin typeface="Arial Narrow" pitchFamily="34" charset="0"/>
              </a:rPr>
              <a:t>In Direct cumulative or In Indirect </a:t>
            </a:r>
            <a:r>
              <a:rPr lang="en-US" sz="2400" b="1" u="sng" dirty="0" err="1" smtClean="0">
                <a:latin typeface="Arial Narrow" pitchFamily="34" charset="0"/>
              </a:rPr>
              <a:t>Immunoallergic</a:t>
            </a:r>
            <a:r>
              <a:rPr lang="en-US" sz="2400" b="1" u="sng" dirty="0" smtClean="0">
                <a:latin typeface="Arial Narrow" pitchFamily="34" charset="0"/>
              </a:rPr>
              <a:t> Idiosyncratic </a:t>
            </a:r>
            <a:r>
              <a:rPr lang="en-US" sz="2400" b="1" u="sng" dirty="0" err="1" smtClean="0">
                <a:latin typeface="Arial Narrow" pitchFamily="34" charset="0"/>
              </a:rPr>
              <a:t>Hepatotoxicity</a:t>
            </a:r>
            <a:r>
              <a:rPr lang="en-US" sz="2400" b="1"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0000FF"/>
                </a:solidFill>
                <a:latin typeface="Arial Narrow" pitchFamily="34" charset="0"/>
              </a:rPr>
              <a:t>INTERMEDIATE</a:t>
            </a:r>
            <a:r>
              <a:rPr lang="en-US" sz="2400" b="1" dirty="0" smtClean="0">
                <a:latin typeface="Arial Narrow" pitchFamily="34" charset="0"/>
              </a:rPr>
              <a:t> </a:t>
            </a:r>
            <a:r>
              <a:rPr lang="en-US" sz="2400" b="1" spc="-30" dirty="0" smtClean="0">
                <a:latin typeface="Arial Narrow" pitchFamily="34" charset="0"/>
                <a:sym typeface="Wingdings 3"/>
              </a:rPr>
              <a:t>but may continue to evoke even after drug withdrawal  </a:t>
            </a:r>
            <a:r>
              <a:rPr lang="en-US" sz="2400" b="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amiodarone</a:t>
            </a:r>
            <a:r>
              <a:rPr lang="en-US" sz="2400" b="1" spc="-30" dirty="0" smtClean="0">
                <a:latin typeface="Arial Narrow" pitchFamily="34" charset="0"/>
                <a:sym typeface="Wingdings 3"/>
              </a:rPr>
              <a:t>  (cumulative) / </a:t>
            </a:r>
            <a:r>
              <a:rPr lang="en-US" sz="2400" b="1" spc="-30" dirty="0" err="1" smtClean="0">
                <a:solidFill>
                  <a:srgbClr val="C00000"/>
                </a:solidFill>
                <a:latin typeface="Arial Narrow" pitchFamily="34" charset="0"/>
                <a:sym typeface="Wingdings 3"/>
              </a:rPr>
              <a:t>phenytoin</a:t>
            </a:r>
            <a:r>
              <a:rPr lang="en-US" sz="2400" b="1" spc="-30" dirty="0" smtClean="0">
                <a:solidFill>
                  <a:srgbClr val="C00000"/>
                </a:solidFill>
                <a:latin typeface="Arial Narrow" pitchFamily="34" charset="0"/>
                <a:sym typeface="Wingdings 3"/>
              </a:rPr>
              <a:t>, </a:t>
            </a:r>
            <a:r>
              <a:rPr lang="en-US" sz="2400" b="1" spc="-30" dirty="0" err="1" smtClean="0">
                <a:solidFill>
                  <a:srgbClr val="C00000"/>
                </a:solidFill>
                <a:latin typeface="Arial Narrow" pitchFamily="34" charset="0"/>
                <a:sym typeface="Wingdings 3"/>
              </a:rPr>
              <a:t>isoniazid</a:t>
            </a:r>
            <a:r>
              <a:rPr lang="en-US" sz="2400" b="1" spc="-30" dirty="0" smtClean="0">
                <a:solidFill>
                  <a:srgbClr val="C00000"/>
                </a:solidFill>
                <a:latin typeface="Arial Narrow" pitchFamily="34" charset="0"/>
                <a:sym typeface="Wingdings 3"/>
              </a:rPr>
              <a:t> </a:t>
            </a:r>
            <a:r>
              <a:rPr lang="en-US" sz="2400" b="1" spc="-30" dirty="0" smtClean="0">
                <a:latin typeface="Arial Narrow" pitchFamily="34" charset="0"/>
                <a:sym typeface="Wingdings 3"/>
              </a:rPr>
              <a:t>(idiosyncratic)</a:t>
            </a:r>
          </a:p>
          <a:p>
            <a:pPr fontAlgn="base">
              <a:spcBef>
                <a:spcPts val="600"/>
              </a:spcBef>
              <a:buBlip>
                <a:blip r:embed="rId2"/>
              </a:buBlip>
            </a:pPr>
            <a:r>
              <a:rPr lang="en-US" sz="2400" b="1" u="sng" dirty="0" smtClean="0">
                <a:latin typeface="Arial Narrow" pitchFamily="34" charset="0"/>
              </a:rPr>
              <a:t>In Indirect Metabolic Idiosyncratic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 </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spc="-30" dirty="0" smtClean="0">
                <a:solidFill>
                  <a:srgbClr val="0000FF"/>
                </a:solidFill>
                <a:latin typeface="Arial Narrow" pitchFamily="34" charset="0"/>
                <a:sym typeface="Wingdings 3"/>
              </a:rPr>
              <a:t>USUALLY </a:t>
            </a:r>
            <a:r>
              <a:rPr lang="en-US" sz="2400" b="1" dirty="0" smtClean="0">
                <a:solidFill>
                  <a:srgbClr val="0000FF"/>
                </a:solidFill>
                <a:latin typeface="Arial Narrow" pitchFamily="34" charset="0"/>
              </a:rPr>
              <a:t> LONG</a:t>
            </a:r>
            <a:r>
              <a:rPr lang="en-US" sz="2400" b="1" spc="-30" dirty="0" smtClean="0">
                <a:solidFill>
                  <a:srgbClr val="0000FF"/>
                </a:solidFill>
                <a:latin typeface="Arial Narrow" pitchFamily="34" charset="0"/>
                <a:sym typeface="Wingdings 3"/>
              </a:rPr>
              <a:t> </a:t>
            </a:r>
            <a:r>
              <a:rPr lang="en-US" sz="2400" b="1" spc="-30" dirty="0" smtClean="0">
                <a:latin typeface="Arial Narrow" pitchFamily="34" charset="0"/>
                <a:sym typeface="Wingdings 3"/>
              </a:rPr>
              <a:t> Unpredictable  most  problematic </a:t>
            </a:r>
            <a:r>
              <a:rPr lang="en-US" sz="2400" b="1" i="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tetracyclines</a:t>
            </a:r>
            <a:r>
              <a:rPr lang="en-US" sz="2400" b="1" i="1" spc="-30" dirty="0" smtClean="0">
                <a:solidFill>
                  <a:srgbClr val="C00000"/>
                </a:solidFill>
                <a:latin typeface="Arial Narrow" pitchFamily="34" charset="0"/>
                <a:sym typeface="Wingdings 3"/>
              </a:rPr>
              <a:t>, oral contraceptives</a:t>
            </a:r>
            <a:endParaRPr lang="en-US" sz="2400" b="1" i="1" dirty="0">
              <a:solidFill>
                <a:srgbClr val="C00000"/>
              </a:solidFill>
              <a:latin typeface="Arial Narrow" pitchFamily="34" charset="0"/>
            </a:endParaRPr>
          </a:p>
        </p:txBody>
      </p:sp>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What are the  presenting manifestations?</a:t>
            </a:r>
          </a:p>
        </p:txBody>
      </p:sp>
      <p:sp>
        <p:nvSpPr>
          <p:cNvPr id="5" name="5-Point Star 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830997"/>
          </a:xfrm>
          <a:prstGeom prst="rect">
            <a:avLst/>
          </a:prstGeom>
        </p:spPr>
        <p:txBody>
          <a:bodyPr wrap="square">
            <a:spAutoFit/>
          </a:bodyPr>
          <a:lstStyle/>
          <a:p>
            <a:r>
              <a:rPr lang="en-US" sz="2400" b="1" dirty="0" smtClean="0">
                <a:latin typeface="Arial Narrow" pitchFamily="34" charset="0"/>
              </a:rPr>
              <a:t>The clinical presentation could be of variable intensity, ranging from asymptomatic </a:t>
            </a:r>
            <a:r>
              <a:rPr lang="en-US" sz="2400" b="1" dirty="0" smtClean="0">
                <a:latin typeface="Arial Narrow" pitchFamily="34" charset="0"/>
                <a:sym typeface="Wingdings 3"/>
              </a:rPr>
              <a:t>of liver</a:t>
            </a:r>
            <a:r>
              <a:rPr lang="en-US" sz="2400" b="1" dirty="0" smtClean="0">
                <a:latin typeface="Arial Narrow" pitchFamily="34" charset="0"/>
              </a:rPr>
              <a:t> enzymes </a:t>
            </a:r>
            <a:r>
              <a:rPr lang="en-US" sz="2400" b="1" dirty="0" smtClean="0">
                <a:latin typeface="Arial Narrow" pitchFamily="34" charset="0"/>
                <a:sym typeface="Wingdings"/>
              </a:rPr>
              <a:t>  </a:t>
            </a:r>
            <a:r>
              <a:rPr lang="en-US" sz="2400" b="1" dirty="0" smtClean="0">
                <a:latin typeface="Arial Narrow" pitchFamily="34" charset="0"/>
              </a:rPr>
              <a:t> </a:t>
            </a:r>
            <a:r>
              <a:rPr lang="en-US" sz="2400" b="1" dirty="0" err="1" smtClean="0">
                <a:latin typeface="Arial Narrow" pitchFamily="34" charset="0"/>
              </a:rPr>
              <a:t>fulminant</a:t>
            </a:r>
            <a:r>
              <a:rPr lang="en-US" sz="2400" b="1" dirty="0" smtClean="0">
                <a:latin typeface="Arial Narrow" pitchFamily="34" charset="0"/>
              </a:rPr>
              <a:t> hepatic failure</a:t>
            </a:r>
          </a:p>
        </p:txBody>
      </p:sp>
      <p:sp>
        <p:nvSpPr>
          <p:cNvPr id="6" name="TextBox 5"/>
          <p:cNvSpPr txBox="1"/>
          <p:nvPr/>
        </p:nvSpPr>
        <p:spPr>
          <a:xfrm>
            <a:off x="192156" y="1660411"/>
            <a:ext cx="5522844" cy="830997"/>
          </a:xfrm>
          <a:prstGeom prst="rect">
            <a:avLst/>
          </a:prstGeom>
          <a:noFill/>
        </p:spPr>
        <p:txBody>
          <a:bodyPr wrap="square" rtlCol="0">
            <a:spAutoFit/>
          </a:bodyPr>
          <a:lstStyle/>
          <a:p>
            <a:r>
              <a:rPr lang="en-US" sz="2400" dirty="0" smtClean="0">
                <a:latin typeface="Bernard MT Condensed" pitchFamily="18" charset="0"/>
              </a:rPr>
              <a:t>Some drugs just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ASYMPTOMATIC </a:t>
            </a:r>
          </a:p>
          <a:p>
            <a:r>
              <a:rPr lang="en-US" sz="2400" dirty="0" smtClean="0">
                <a:solidFill>
                  <a:srgbClr val="007BB8"/>
                </a:solidFill>
                <a:latin typeface="Bernard MT Condensed" pitchFamily="18" charset="0"/>
                <a:sym typeface="Wingdings 3"/>
              </a:rPr>
              <a:t> </a:t>
            </a:r>
            <a:r>
              <a:rPr lang="en-US" sz="2400" dirty="0" smtClean="0">
                <a:solidFill>
                  <a:srgbClr val="007BB8"/>
                </a:solidFill>
                <a:latin typeface="Bernard MT Condensed" pitchFamily="18" charset="0"/>
              </a:rPr>
              <a:t>IN AMINOTRANSFERASES</a:t>
            </a:r>
            <a:endParaRPr lang="en-US" sz="2400" dirty="0">
              <a:solidFill>
                <a:srgbClr val="007BB8"/>
              </a:solidFill>
              <a:latin typeface="Bernard MT Condensed" pitchFamily="18" charset="0"/>
            </a:endParaRPr>
          </a:p>
        </p:txBody>
      </p:sp>
      <p:sp>
        <p:nvSpPr>
          <p:cNvPr id="7" name="TextBox 6"/>
          <p:cNvSpPr txBox="1"/>
          <p:nvPr/>
        </p:nvSpPr>
        <p:spPr>
          <a:xfrm>
            <a:off x="5791200" y="1484244"/>
            <a:ext cx="2514600" cy="1272143"/>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r>
              <a:rPr lang="en-US" sz="2400" b="1" dirty="0" err="1" smtClean="0">
                <a:solidFill>
                  <a:srgbClr val="0000FF"/>
                </a:solidFill>
                <a:latin typeface="Arial Narrow" pitchFamily="34" charset="0"/>
              </a:rPr>
              <a:t>Phenytoin</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Sulfonamides</a:t>
            </a: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Sulfonylureas</a:t>
            </a:r>
            <a:endParaRPr lang="en-US" sz="2400" b="1" dirty="0" smtClean="0">
              <a:solidFill>
                <a:srgbClr val="0000FF"/>
              </a:solidFill>
              <a:latin typeface="Arial Narrow" pitchFamily="34" charset="0"/>
            </a:endParaRPr>
          </a:p>
        </p:txBody>
      </p:sp>
      <p:sp>
        <p:nvSpPr>
          <p:cNvPr id="8" name="TextBox 7"/>
          <p:cNvSpPr txBox="1"/>
          <p:nvPr/>
        </p:nvSpPr>
        <p:spPr>
          <a:xfrm>
            <a:off x="228600" y="2819400"/>
            <a:ext cx="3886200" cy="830997"/>
          </a:xfrm>
          <a:prstGeom prst="rect">
            <a:avLst/>
          </a:prstGeom>
          <a:noFill/>
        </p:spPr>
        <p:txBody>
          <a:bodyPr wrap="square" rtlCol="0">
            <a:spAutoFit/>
          </a:bodyPr>
          <a:lstStyle/>
          <a:p>
            <a:r>
              <a:rPr lang="en-US" sz="2400" dirty="0" smtClean="0">
                <a:latin typeface="Bernard MT Condensed" pitchFamily="18" charset="0"/>
              </a:rPr>
              <a:t>Other drugs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SYMPTOMATIC MANIFESTATIONS</a:t>
            </a:r>
            <a:endParaRPr lang="en-US" sz="2400" dirty="0">
              <a:solidFill>
                <a:srgbClr val="007BB8"/>
              </a:solidFill>
              <a:latin typeface="Bernard MT Condensed" pitchFamily="18" charset="0"/>
            </a:endParaRPr>
          </a:p>
        </p:txBody>
      </p:sp>
      <p:sp>
        <p:nvSpPr>
          <p:cNvPr id="9" name="Rectangle 8"/>
          <p:cNvSpPr/>
          <p:nvPr/>
        </p:nvSpPr>
        <p:spPr>
          <a:xfrm>
            <a:off x="228600" y="3912704"/>
            <a:ext cx="88392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hepatocytes</a:t>
            </a:r>
            <a:r>
              <a:rPr lang="en-US" sz="2400" b="1" u="sng" dirty="0" smtClean="0">
                <a:latin typeface="Arial Narrow" pitchFamily="34" charset="0"/>
              </a:rPr>
              <a:t> </a:t>
            </a:r>
            <a:r>
              <a:rPr lang="en-US" sz="2400" b="1" spc="-30" dirty="0" smtClean="0">
                <a:latin typeface="Arial Narrow" pitchFamily="34" charset="0"/>
                <a:sym typeface="Wingdings 3"/>
              </a:rPr>
              <a:t> apoptosis or necrosis  </a:t>
            </a:r>
            <a:r>
              <a:rPr lang="en-US" sz="2400" b="1" spc="-30" dirty="0" smtClean="0">
                <a:solidFill>
                  <a:srgbClr val="5400D0"/>
                </a:solidFill>
                <a:latin typeface="Arial Narrow" pitchFamily="34" charset="0"/>
                <a:sym typeface="Wingdings 3"/>
              </a:rPr>
              <a:t>HEPATITIS </a:t>
            </a:r>
            <a:r>
              <a:rPr lang="en-US" sz="2400" b="1" spc="-30" dirty="0" smtClean="0">
                <a:latin typeface="Arial Narrow" pitchFamily="34" charset="0"/>
                <a:sym typeface="Wingdings 3"/>
              </a:rPr>
              <a:t>(</a:t>
            </a:r>
            <a:r>
              <a:rPr lang="en-US" sz="2400" b="1" spc="-30" dirty="0" err="1" smtClean="0">
                <a:latin typeface="Arial Narrow" pitchFamily="34" charset="0"/>
                <a:sym typeface="Wingdings 3"/>
              </a:rPr>
              <a:t>cytotoxic</a:t>
            </a:r>
            <a:r>
              <a:rPr lang="en-US" sz="2400" b="1" spc="-30" dirty="0" smtClean="0">
                <a:latin typeface="Arial Narrow" pitchFamily="34" charset="0"/>
                <a:sym typeface="Wingdings 3"/>
              </a:rPr>
              <a:t>)</a:t>
            </a:r>
            <a:r>
              <a:rPr lang="en-US" sz="2400" b="1" dirty="0" smtClean="0">
                <a:latin typeface="Arial Narrow" pitchFamily="34" charset="0"/>
              </a:rPr>
              <a:t>  develops</a:t>
            </a:r>
            <a:r>
              <a:rPr lang="en-US" sz="2400" b="1" spc="-30" dirty="0" smtClean="0">
                <a:latin typeface="Arial Narrow" pitchFamily="34" charset="0"/>
                <a:sym typeface="Wingdings 3"/>
              </a:rPr>
              <a:t> </a:t>
            </a:r>
            <a:r>
              <a:rPr lang="en-US" sz="2400" b="1" dirty="0" smtClean="0">
                <a:latin typeface="Arial Narrow" pitchFamily="34" charset="0"/>
              </a:rPr>
              <a:t>rapid onset of malaise, severe anorexia and jaundice + </a:t>
            </a:r>
            <a:r>
              <a:rPr lang="en-US" sz="2400" b="1" dirty="0" smtClean="0">
                <a:latin typeface="Arial Narrow" pitchFamily="34" charset="0"/>
                <a:sym typeface="Wingdings 3"/>
              </a:rPr>
              <a:t> </a:t>
            </a:r>
            <a:r>
              <a:rPr lang="en-US" sz="2400" b="1" dirty="0" smtClean="0">
                <a:latin typeface="Arial Narrow" pitchFamily="34" charset="0"/>
              </a:rPr>
              <a:t>in </a:t>
            </a:r>
            <a:r>
              <a:rPr lang="en-US" sz="2400" b="1" dirty="0" err="1" smtClean="0">
                <a:latin typeface="Arial Narrow" pitchFamily="34" charset="0"/>
              </a:rPr>
              <a:t>alanine</a:t>
            </a:r>
            <a:r>
              <a:rPr lang="en-US" sz="2400" b="1" dirty="0" smtClean="0">
                <a:latin typeface="Arial Narrow" pitchFamily="34" charset="0"/>
              </a:rPr>
              <a:t> </a:t>
            </a:r>
            <a:r>
              <a:rPr lang="en-US" sz="2400" b="1" dirty="0" err="1" smtClean="0">
                <a:latin typeface="Arial Narrow" pitchFamily="34" charset="0"/>
              </a:rPr>
              <a:t>aminotransferases</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3" tooltip="Alanine transaminase"/>
              </a:rPr>
              <a:t>ALT</a:t>
            </a:r>
            <a:r>
              <a:rPr lang="en-US" sz="2400" b="1" u="sng" dirty="0" smtClean="0">
                <a:latin typeface="Arial Narrow" pitchFamily="34" charset="0"/>
                <a:ea typeface="Times New Roman"/>
                <a:cs typeface="Arial"/>
              </a:rPr>
              <a:t>)</a:t>
            </a:r>
            <a:r>
              <a:rPr lang="en-US" sz="2400" b="1" dirty="0" smtClean="0">
                <a:latin typeface="Arial Narrow" pitchFamily="34" charset="0"/>
              </a:rPr>
              <a:t> </a:t>
            </a:r>
            <a:endParaRPr lang="en-US" sz="2400" b="1" dirty="0">
              <a:latin typeface="Arial Narrow" pitchFamily="34" charset="0"/>
            </a:endParaRPr>
          </a:p>
        </p:txBody>
      </p:sp>
      <p:sp>
        <p:nvSpPr>
          <p:cNvPr id="10" name="Rectangle 9"/>
          <p:cNvSpPr/>
          <p:nvPr/>
        </p:nvSpPr>
        <p:spPr>
          <a:xfrm>
            <a:off x="228600" y="5052392"/>
            <a:ext cx="89154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biliary</a:t>
            </a:r>
            <a:r>
              <a:rPr lang="en-US" sz="2400" b="1" u="sng" dirty="0" smtClean="0">
                <a:latin typeface="Arial Narrow" pitchFamily="34" charset="0"/>
              </a:rPr>
              <a:t> system </a:t>
            </a:r>
            <a:r>
              <a:rPr lang="en-US" sz="2400" b="1" dirty="0" smtClean="0">
                <a:latin typeface="Arial Narrow" pitchFamily="34" charset="0"/>
              </a:rPr>
              <a:t>(</a:t>
            </a:r>
            <a:r>
              <a:rPr lang="en-US" sz="2400" b="1" dirty="0" err="1" smtClean="0">
                <a:latin typeface="Arial Narrow" pitchFamily="34" charset="0"/>
              </a:rPr>
              <a:t>canalicular</a:t>
            </a:r>
            <a:r>
              <a:rPr lang="en-US" sz="2400" b="1" dirty="0" smtClean="0">
                <a:latin typeface="Arial Narrow" pitchFamily="34" charset="0"/>
              </a:rPr>
              <a:t> or </a:t>
            </a:r>
            <a:r>
              <a:rPr lang="en-US" sz="2400" b="1" dirty="0" err="1" smtClean="0">
                <a:latin typeface="Arial Narrow" pitchFamily="34" charset="0"/>
              </a:rPr>
              <a:t>ductal</a:t>
            </a:r>
            <a:r>
              <a:rPr lang="en-US" sz="2400" b="1" dirty="0" smtClean="0">
                <a:latin typeface="Arial Narrow" pitchFamily="34" charset="0"/>
              </a:rPr>
              <a:t>) </a:t>
            </a:r>
            <a:r>
              <a:rPr lang="en-US" sz="2400" b="1" spc="-30" dirty="0" smtClean="0">
                <a:latin typeface="Arial Narrow" pitchFamily="34" charset="0"/>
                <a:sym typeface="Wingdings 3"/>
              </a:rPr>
              <a:t> </a:t>
            </a:r>
            <a:r>
              <a:rPr lang="en-US" sz="2400" b="1" dirty="0" smtClean="0">
                <a:solidFill>
                  <a:srgbClr val="5400D0"/>
                </a:solidFill>
                <a:latin typeface="Arial Narrow" pitchFamily="34" charset="0"/>
              </a:rPr>
              <a:t>CHOLESTASIS</a:t>
            </a:r>
            <a:r>
              <a:rPr lang="en-US" sz="2400" b="1" dirty="0" smtClean="0">
                <a:latin typeface="Arial Narrow" pitchFamily="34" charset="0"/>
              </a:rPr>
              <a:t> develop </a:t>
            </a:r>
            <a:r>
              <a:rPr lang="en-US" sz="2400" b="1" spc="-30" dirty="0" smtClean="0">
                <a:latin typeface="Arial Narrow" pitchFamily="34" charset="0"/>
                <a:sym typeface="Wingdings 3"/>
              </a:rPr>
              <a:t></a:t>
            </a:r>
            <a:r>
              <a:rPr lang="en-US" sz="2400" b="1" dirty="0" smtClean="0">
                <a:latin typeface="Arial Narrow" pitchFamily="34" charset="0"/>
              </a:rPr>
              <a:t> jaundice </a:t>
            </a:r>
            <a:r>
              <a:rPr lang="en-US" sz="2400" b="1" u="sng" dirty="0" smtClean="0">
                <a:latin typeface="Arial Narrow" pitchFamily="34" charset="0"/>
              </a:rPr>
              <a:t>+</a:t>
            </a:r>
            <a:r>
              <a:rPr lang="en-US" sz="2400" b="1" dirty="0" smtClean="0">
                <a:latin typeface="Arial Narrow" pitchFamily="34" charset="0"/>
              </a:rPr>
              <a:t> severe </a:t>
            </a:r>
            <a:r>
              <a:rPr lang="en-US" sz="2400" b="1" dirty="0" err="1" smtClean="0">
                <a:latin typeface="Arial Narrow" pitchFamily="34" charset="0"/>
              </a:rPr>
              <a:t>pruritis</a:t>
            </a:r>
            <a:r>
              <a:rPr lang="en-US" sz="2400" b="1" dirty="0" smtClean="0">
                <a:latin typeface="Arial Narrow" pitchFamily="34" charset="0"/>
              </a:rPr>
              <a:t> predominate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in alkaline </a:t>
            </a:r>
            <a:r>
              <a:rPr lang="en-US" sz="2400" b="1" dirty="0" err="1" smtClean="0">
                <a:latin typeface="Arial Narrow" pitchFamily="34" charset="0"/>
              </a:rPr>
              <a:t>phosphatase</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4" tooltip="Alkaline phosphatase"/>
              </a:rPr>
              <a:t>ALP</a:t>
            </a:r>
            <a:r>
              <a:rPr lang="en-US" sz="2400" b="1" dirty="0" smtClean="0">
                <a:latin typeface="Arial Narrow" pitchFamily="34" charset="0"/>
              </a:rPr>
              <a:t> ) </a:t>
            </a:r>
            <a:r>
              <a:rPr lang="en-US" sz="2400" b="1" u="sng" dirty="0" smtClean="0">
                <a:latin typeface="Arial Narrow" pitchFamily="34" charset="0"/>
              </a:rPr>
              <a:t>+</a:t>
            </a:r>
            <a:r>
              <a:rPr lang="en-US" sz="2400" b="1" dirty="0" smtClean="0">
                <a:latin typeface="Arial Narrow" pitchFamily="34" charset="0"/>
              </a:rPr>
              <a:t>  </a:t>
            </a:r>
            <a:r>
              <a:rPr lang="en-US" sz="2400" b="1" dirty="0" err="1" smtClean="0">
                <a:latin typeface="Arial Narrow" pitchFamily="34" charset="0"/>
              </a:rPr>
              <a:t>hyperbilirubinaemia</a:t>
            </a:r>
            <a:endParaRPr lang="en-US" sz="2400" b="1" dirty="0">
              <a:latin typeface="Arial Narrow" pitchFamily="34" charset="0"/>
            </a:endParaRPr>
          </a:p>
        </p:txBody>
      </p:sp>
      <p:sp>
        <p:nvSpPr>
          <p:cNvPr id="11" name="Rectangle 10"/>
          <p:cNvSpPr/>
          <p:nvPr/>
        </p:nvSpPr>
        <p:spPr>
          <a:xfrm>
            <a:off x="228600" y="6243935"/>
            <a:ext cx="8610600" cy="461665"/>
          </a:xfrm>
          <a:prstGeom prst="rect">
            <a:avLst/>
          </a:prstGeom>
        </p:spPr>
        <p:txBody>
          <a:bodyPr wrap="square">
            <a:spAutoFit/>
          </a:bodyPr>
          <a:lstStyle/>
          <a:p>
            <a:pPr>
              <a:buBlip>
                <a:blip r:embed="rId2"/>
              </a:buBlip>
            </a:pPr>
            <a:r>
              <a:rPr lang="en-US" sz="2400" b="1" u="sng" dirty="0" smtClean="0">
                <a:latin typeface="Arial Narrow" pitchFamily="34" charset="0"/>
              </a:rPr>
              <a:t>If injury targets both </a:t>
            </a:r>
            <a:r>
              <a:rPr lang="en-US" sz="2400" b="1" dirty="0" err="1" smtClean="0">
                <a:latin typeface="Arial Narrow" pitchFamily="34" charset="0"/>
              </a:rPr>
              <a:t>hepatocytes</a:t>
            </a:r>
            <a:r>
              <a:rPr lang="en-US" sz="2400" b="1" dirty="0" smtClean="0">
                <a:latin typeface="Arial Narrow" pitchFamily="34" charset="0"/>
              </a:rPr>
              <a:t> &amp; </a:t>
            </a:r>
            <a:r>
              <a:rPr lang="en-US" sz="2400" b="1" dirty="0" err="1" smtClean="0">
                <a:latin typeface="Arial Narrow" pitchFamily="34" charset="0"/>
              </a:rPr>
              <a:t>biliary</a:t>
            </a:r>
            <a:r>
              <a:rPr lang="en-US" sz="2400" b="1" dirty="0" smtClean="0">
                <a:latin typeface="Arial Narrow" pitchFamily="34" charset="0"/>
              </a:rPr>
              <a:t> system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5400D0"/>
                </a:solidFill>
                <a:latin typeface="Arial Narrow" pitchFamily="34" charset="0"/>
              </a:rPr>
              <a:t>MIXED TYPE</a:t>
            </a:r>
            <a:endParaRPr lang="en-US" sz="2400" b="1" dirty="0">
              <a:solidFill>
                <a:srgbClr val="5400D0"/>
              </a:solidFill>
              <a:latin typeface="Arial Narrow" pitchFamily="34" charset="0"/>
            </a:endParaRPr>
          </a:p>
        </p:txBody>
      </p:sp>
      <p:sp>
        <p:nvSpPr>
          <p:cNvPr id="12" name="Right Arrow 11"/>
          <p:cNvSpPr/>
          <p:nvPr/>
        </p:nvSpPr>
        <p:spPr>
          <a:xfrm>
            <a:off x="5334000" y="1447800"/>
            <a:ext cx="533400" cy="124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81000" y="3600701"/>
            <a:ext cx="1600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493118" cy="461665"/>
          </a:xfrm>
          <a:prstGeom prst="rect">
            <a:avLst/>
          </a:prstGeom>
        </p:spPr>
        <p:txBody>
          <a:bodyPr wrap="none">
            <a:spAutoFit/>
          </a:bodyPr>
          <a:lstStyle/>
          <a:p>
            <a:r>
              <a:rPr lang="en-US" sz="2400" dirty="0" smtClean="0">
                <a:solidFill>
                  <a:srgbClr val="5400D0"/>
                </a:solidFill>
                <a:latin typeface="Bernard MT Condensed" pitchFamily="18" charset="0"/>
              </a:rPr>
              <a:t>CLINICAL PATTERNS  </a:t>
            </a:r>
            <a:endParaRPr lang="en-US" sz="2400" dirty="0"/>
          </a:p>
        </p:txBody>
      </p:sp>
      <p:sp>
        <p:nvSpPr>
          <p:cNvPr id="14" name="5-Point Star 1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Right)">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Righ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Right)">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2372" y="548640"/>
          <a:ext cx="8926284" cy="5166360"/>
        </p:xfrm>
        <a:graphic>
          <a:graphicData uri="http://schemas.openxmlformats.org/drawingml/2006/table">
            <a:tbl>
              <a:tblPr>
                <a:effectLst>
                  <a:outerShdw blurRad="50800" dist="38100" dir="2700000" algn="tl" rotWithShape="0">
                    <a:prstClr val="black">
                      <a:alpha val="40000"/>
                    </a:prstClr>
                  </a:outerShdw>
                </a:effectLst>
              </a:tblPr>
              <a:tblGrid>
                <a:gridCol w="1752600"/>
                <a:gridCol w="2906484"/>
                <a:gridCol w="2438400"/>
                <a:gridCol w="1828800"/>
              </a:tblGrid>
              <a:tr h="152400">
                <a:tc gridSpan="4">
                  <a:txBody>
                    <a:bodyPr/>
                    <a:lstStyle/>
                    <a:p>
                      <a:pPr marL="0" marR="0" algn="ctr">
                        <a:lnSpc>
                          <a:spcPct val="115000"/>
                        </a:lnSpc>
                        <a:spcBef>
                          <a:spcPts val="0"/>
                        </a:spcBef>
                        <a:spcAft>
                          <a:spcPts val="0"/>
                        </a:spcAft>
                      </a:pPr>
                      <a:r>
                        <a:rPr lang="en-US" sz="2400" i="0" dirty="0" smtClean="0">
                          <a:latin typeface="Bernard MT Condensed" pitchFamily="18" charset="0"/>
                          <a:ea typeface="Times New Roman"/>
                          <a:cs typeface="Arial"/>
                        </a:rPr>
                        <a:t>Some PATTERNS of SYMPTOMATIC drug-induced </a:t>
                      </a:r>
                      <a:r>
                        <a:rPr lang="en-US" sz="2400" i="0" dirty="0">
                          <a:latin typeface="Bernard MT Condensed" pitchFamily="18" charset="0"/>
                          <a:ea typeface="Times New Roman"/>
                          <a:cs typeface="Arial"/>
                        </a:rPr>
                        <a:t>liver disease</a:t>
                      </a:r>
                      <a:endParaRPr lang="en-US" sz="2000" i="0" dirty="0">
                        <a:latin typeface="Bernard MT Condensed" pitchFamily="18"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r>
              <a:tr h="570404">
                <a:tc>
                  <a:txBody>
                    <a:bodyPr/>
                    <a:lstStyle/>
                    <a:p>
                      <a:pPr marL="0" marR="0" algn="ctr">
                        <a:lnSpc>
                          <a:spcPct val="115000"/>
                        </a:lnSpc>
                        <a:spcBef>
                          <a:spcPts val="0"/>
                        </a:spcBef>
                        <a:spcAft>
                          <a:spcPts val="0"/>
                        </a:spcAft>
                      </a:pPr>
                      <a:r>
                        <a:rPr lang="en-US" sz="2400" b="1" spc="-40" baseline="0" dirty="0" smtClean="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smtClean="0">
                          <a:latin typeface="Arial Narrow" pitchFamily="34" charset="0"/>
                        </a:rPr>
                        <a:t>Flu-like, malaise</a:t>
                      </a:r>
                      <a:r>
                        <a:rPr lang="en-US" sz="2000" b="1" dirty="0" smtClean="0">
                          <a:latin typeface="Arial Narrow" pitchFamily="34" charset="0"/>
                        </a:rPr>
                        <a:t>, m. aches weakness,</a:t>
                      </a:r>
                      <a:r>
                        <a:rPr lang="en-US" sz="2000" b="1" baseline="0" dirty="0" smtClean="0">
                          <a:latin typeface="Arial Narrow" pitchFamily="34" charset="0"/>
                        </a:rPr>
                        <a:t> </a:t>
                      </a:r>
                      <a:r>
                        <a:rPr lang="en-US" sz="2000" b="1" u="sng" baseline="0" dirty="0" smtClean="0">
                          <a:latin typeface="Arial Narrow" pitchFamily="34" charset="0"/>
                        </a:rPr>
                        <a:t>l</a:t>
                      </a:r>
                      <a:r>
                        <a:rPr lang="en-US" sz="2000" b="1" u="sng" dirty="0" smtClean="0">
                          <a:latin typeface="Arial Narrow" pitchFamily="34" charset="0"/>
                        </a:rPr>
                        <a:t>oss of appetite</a:t>
                      </a:r>
                      <a:r>
                        <a:rPr lang="en-US" sz="2000" b="1" dirty="0" smtClean="0">
                          <a:latin typeface="Arial Narrow" pitchFamily="34" charset="0"/>
                        </a:rPr>
                        <a:t>, GIT symptoms, diarrhea,</a:t>
                      </a:r>
                      <a:r>
                        <a:rPr lang="en-US" sz="2000" b="1" baseline="0" dirty="0" smtClean="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smtClean="0">
                          <a:solidFill>
                            <a:schemeClr val="tx1"/>
                          </a:solidFill>
                          <a:latin typeface="Arial Narrow" pitchFamily="34" charset="0"/>
                          <a:ea typeface="+mn-ea"/>
                          <a:cs typeface="+mn-cs"/>
                        </a:rPr>
                        <a:t>Yellowish </a:t>
                      </a:r>
                      <a:r>
                        <a:rPr lang="en-US" sz="2000" b="1" kern="1200" baseline="0" dirty="0" smtClean="0">
                          <a:solidFill>
                            <a:schemeClr val="tx1"/>
                          </a:solidFill>
                          <a:latin typeface="Arial Narrow" pitchFamily="34" charset="0"/>
                          <a:ea typeface="+mn-ea"/>
                          <a:cs typeface="+mn-cs"/>
                        </a:rPr>
                        <a:t>discoloration</a:t>
                      </a:r>
                      <a:r>
                        <a:rPr lang="en-US" sz="2000" b="1" kern="1200" dirty="0" smtClean="0">
                          <a:solidFill>
                            <a:schemeClr val="tx1"/>
                          </a:solidFill>
                          <a:latin typeface="Arial Narrow" pitchFamily="34" charset="0"/>
                          <a:ea typeface="+mn-ea"/>
                          <a:cs typeface="+mn-cs"/>
                        </a:rPr>
                        <a:t> of skin, dark urine, rash, </a:t>
                      </a:r>
                      <a:r>
                        <a:rPr lang="en-US" sz="2000" b="1" u="sng" kern="1200" dirty="0" err="1" smtClean="0">
                          <a:solidFill>
                            <a:schemeClr val="tx1"/>
                          </a:solidFill>
                          <a:latin typeface="Arial Narrow" pitchFamily="34" charset="0"/>
                          <a:ea typeface="+mn-ea"/>
                          <a:cs typeface="+mn-cs"/>
                        </a:rPr>
                        <a:t>pruritus</a:t>
                      </a:r>
                      <a:r>
                        <a:rPr lang="en-US" sz="2000" b="1" u="sng" kern="1200" dirty="0" smtClean="0">
                          <a:solidFill>
                            <a:schemeClr val="tx1"/>
                          </a:solidFill>
                          <a:latin typeface="Arial Narrow" pitchFamily="34" charset="0"/>
                          <a:ea typeface="+mn-ea"/>
                          <a:cs typeface="+mn-cs"/>
                        </a:rPr>
                        <a:t>,</a:t>
                      </a:r>
                      <a:r>
                        <a:rPr lang="en-US" sz="2000" b="1" kern="1200" dirty="0" smtClean="0">
                          <a:solidFill>
                            <a:schemeClr val="tx1"/>
                          </a:solidFill>
                          <a:latin typeface="Arial Narrow" pitchFamily="34" charset="0"/>
                          <a:ea typeface="+mn-ea"/>
                          <a:cs typeface="+mn-cs"/>
                        </a:rPr>
                        <a:t> stool may be light</a:t>
                      </a:r>
                      <a:endParaRPr lang="en-US" sz="2000" b="1" kern="1200" dirty="0">
                        <a:solidFill>
                          <a:schemeClr val="tx1"/>
                        </a:solidFill>
                        <a:latin typeface="Arial Narrow"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smtClean="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1524000">
                <a:tc>
                  <a:txBody>
                    <a:bodyPr/>
                    <a:lstStyle/>
                    <a:p>
                      <a:pPr marL="0" marR="0" algn="ctr">
                        <a:lnSpc>
                          <a:spcPts val="2400"/>
                        </a:lnSpc>
                        <a:spcBef>
                          <a:spcPts val="0"/>
                        </a:spcBef>
                        <a:spcAft>
                          <a:spcPts val="0"/>
                        </a:spcAft>
                      </a:pPr>
                      <a:r>
                        <a:rPr lang="en-US" sz="2400" b="1" dirty="0" smtClean="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smtClean="0">
                          <a:solidFill>
                            <a:srgbClr val="0000FF"/>
                          </a:solidFill>
                          <a:latin typeface="Arial Narrow" pitchFamily="34" charset="0"/>
                        </a:rPr>
                        <a:t>Acetaminophen</a:t>
                      </a:r>
                    </a:p>
                    <a:p>
                      <a:r>
                        <a:rPr lang="en-US" sz="2200" b="1" dirty="0" smtClean="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Isoniazid</a:t>
                      </a:r>
                      <a:endParaRPr lang="en-US" sz="2200" b="1" dirty="0" smtClean="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Chlorpropamide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Rifamycin</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Phenytoin</a:t>
                      </a:r>
                      <a:endParaRPr lang="en-US" sz="2200" b="1" dirty="0" smtClean="0">
                        <a:solidFill>
                          <a:srgbClr val="0000FF"/>
                        </a:solidFill>
                        <a:latin typeface="Arial Narrow" pitchFamily="34" charset="0"/>
                      </a:endParaRPr>
                    </a:p>
                    <a:p>
                      <a:r>
                        <a:rPr lang="en-US" sz="2200" b="1" dirty="0" err="1" smtClean="0">
                          <a:solidFill>
                            <a:srgbClr val="0000FF"/>
                          </a:solidFill>
                          <a:latin typeface="Arial Narrow" pitchFamily="34" charset="0"/>
                        </a:rPr>
                        <a:t>Carbamazepine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Sulfonamides</a:t>
                      </a:r>
                    </a:p>
                    <a:p>
                      <a:r>
                        <a:rPr lang="en-US" sz="2200" b="1" dirty="0" smtClean="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bl>
          </a:graphicData>
        </a:graphic>
      </p:graphicFrame>
      <p:sp>
        <p:nvSpPr>
          <p:cNvPr id="4" name="5-Point Star 3"/>
          <p:cNvSpPr/>
          <p:nvPr/>
        </p:nvSpPr>
        <p:spPr>
          <a:xfrm>
            <a:off x="8229600" y="60960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smtClean="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smtClean="0">
                <a:latin typeface="Arial Narrow" pitchFamily="34" charset="0"/>
              </a:rPr>
              <a:t>Her drug history reveals that she has been 4 month ago on cyclosporine to control the </a:t>
            </a:r>
            <a:r>
              <a:rPr lang="en-US" sz="2400" b="1" dirty="0" err="1" smtClean="0">
                <a:latin typeface="Arial Narrow" pitchFamily="34" charset="0"/>
              </a:rPr>
              <a:t>arthiritic</a:t>
            </a:r>
            <a:r>
              <a:rPr lang="en-US" sz="2400" b="1" dirty="0" smtClean="0">
                <a:latin typeface="Arial Narrow" pitchFamily="34" charset="0"/>
              </a:rPr>
              <a:t> exacerbations. A month ago, she was put on </a:t>
            </a:r>
            <a:r>
              <a:rPr lang="en-US" sz="2400" b="1" dirty="0" err="1" smtClean="0">
                <a:latin typeface="Arial Narrow" pitchFamily="34" charset="0"/>
              </a:rPr>
              <a:t>isoniazid</a:t>
            </a:r>
            <a:r>
              <a:rPr lang="en-US" sz="2400" b="1" dirty="0" smtClean="0">
                <a:latin typeface="Arial Narrow" pitchFamily="34" charset="0"/>
              </a:rPr>
              <a:t> when she developed T.B. and multivitamins because she is weak. Currently she  is given </a:t>
            </a:r>
            <a:r>
              <a:rPr lang="en-US" sz="2400" b="1" dirty="0" err="1" smtClean="0">
                <a:latin typeface="Arial Narrow" pitchFamily="34" charset="0"/>
              </a:rPr>
              <a:t>domperidone</a:t>
            </a:r>
            <a:r>
              <a:rPr lang="en-US" sz="2400" b="1" dirty="0" smtClean="0">
                <a:latin typeface="Arial Narrow" pitchFamily="34" charset="0"/>
              </a:rPr>
              <a:t> for the emesis. </a:t>
            </a:r>
          </a:p>
          <a:p>
            <a:r>
              <a:rPr lang="en-US" sz="2400" b="1" dirty="0" smtClean="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drugs is the likely cause of her symptoms?</a:t>
            </a:r>
          </a:p>
          <a:p>
            <a:pPr marL="457200" indent="-457200">
              <a:buAutoNum type="alphaLcPeriod"/>
            </a:pPr>
            <a:r>
              <a:rPr lang="en-US" sz="2400" b="1" dirty="0" smtClean="0">
                <a:solidFill>
                  <a:srgbClr val="5400D0"/>
                </a:solidFill>
                <a:latin typeface="Arial Narrow" pitchFamily="34" charset="0"/>
              </a:rPr>
              <a:t>Cyclosporine	b. </a:t>
            </a:r>
            <a:r>
              <a:rPr lang="en-US" sz="2400" b="1" dirty="0" err="1" smtClean="0">
                <a:solidFill>
                  <a:srgbClr val="5400D0"/>
                </a:solidFill>
                <a:latin typeface="Arial Narrow" pitchFamily="34" charset="0"/>
              </a:rPr>
              <a:t>Multivitamines</a:t>
            </a:r>
            <a:r>
              <a:rPr lang="en-US" sz="2400" b="1" dirty="0" smtClean="0">
                <a:solidFill>
                  <a:srgbClr val="5400D0"/>
                </a:solidFill>
                <a:latin typeface="Arial Narrow" pitchFamily="34" charset="0"/>
              </a:rPr>
              <a:t>	</a:t>
            </a:r>
          </a:p>
          <a:p>
            <a:pPr marL="457200" indent="-457200"/>
            <a:r>
              <a:rPr lang="en-US" sz="2400" b="1" dirty="0" smtClean="0">
                <a:solidFill>
                  <a:srgbClr val="5400D0"/>
                </a:solidFill>
                <a:latin typeface="Arial Narrow" pitchFamily="34" charset="0"/>
              </a:rPr>
              <a:t>c.    </a:t>
            </a:r>
            <a:r>
              <a:rPr lang="en-US" sz="2400" b="1" dirty="0" err="1" smtClean="0">
                <a:solidFill>
                  <a:srgbClr val="5400D0"/>
                </a:solidFill>
                <a:latin typeface="Arial Narrow" pitchFamily="34" charset="0"/>
              </a:rPr>
              <a:t>Isoniazid</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Domperidone</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is it considered?</a:t>
            </a:r>
          </a:p>
          <a:p>
            <a:pPr>
              <a:buBlip>
                <a:blip r:embed="rId2"/>
              </a:buBlip>
            </a:pPr>
            <a:r>
              <a:rPr lang="en-US" sz="2400" b="1" dirty="0" smtClean="0">
                <a:solidFill>
                  <a:srgbClr val="5400D0"/>
                </a:solidFill>
                <a:latin typeface="Arial Narrow" pitchFamily="34" charset="0"/>
              </a:rPr>
              <a:t> What is the likely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12" name="Picture 4" descr="http://www.losethattyre.co.uk/wp-content/uploads/2009/03/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828800" cy="1718140"/>
          </a:xfrm>
          <a:prstGeom prst="rect">
            <a:avLst/>
          </a:prstGeom>
          <a:noFill/>
        </p:spPr>
      </p:pic>
      <p:sp>
        <p:nvSpPr>
          <p:cNvPr id="11" name="Rectangle 10"/>
          <p:cNvSpPr/>
          <p:nvPr/>
        </p:nvSpPr>
        <p:spPr>
          <a:xfrm>
            <a:off x="2052254" y="38100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4" cstate="print">
            <a:clrChange>
              <a:clrFrom>
                <a:srgbClr val="FBFCFE"/>
              </a:clrFrom>
              <a:clrTo>
                <a:srgbClr val="FBFCFE">
                  <a:alpha val="0"/>
                </a:srgbClr>
              </a:clrTo>
            </a:clrChange>
          </a:blip>
          <a:srcRect/>
          <a:stretch>
            <a:fillRect/>
          </a:stretch>
        </p:blipFill>
        <p:spPr bwMode="auto">
          <a:xfrm>
            <a:off x="6781800" y="4953000"/>
            <a:ext cx="3011993" cy="2000668"/>
          </a:xfrm>
          <a:prstGeom prst="rect">
            <a:avLst/>
          </a:prstGeom>
          <a:noFill/>
        </p:spPr>
      </p:pic>
      <p:sp>
        <p:nvSpPr>
          <p:cNvPr id="14" name="TextBox 13"/>
          <p:cNvSpPr txBox="1"/>
          <p:nvPr/>
        </p:nvSpPr>
        <p:spPr>
          <a:xfrm>
            <a:off x="1066800" y="2133600"/>
            <a:ext cx="8001000" cy="2923877"/>
          </a:xfrm>
          <a:prstGeom prst="rect">
            <a:avLst/>
          </a:prstGeom>
          <a:noFill/>
        </p:spPr>
        <p:txBody>
          <a:bodyPr wrap="square" rtlCol="0">
            <a:spAutoFit/>
          </a:bodyPr>
          <a:lstStyle/>
          <a:p>
            <a:pPr>
              <a:spcBef>
                <a:spcPts val="600"/>
              </a:spcBef>
              <a:buClr>
                <a:srgbClr val="FF0000"/>
              </a:buClr>
              <a:buFont typeface="Wingdings" pitchFamily="2" charset="2"/>
              <a:buChar char="§"/>
            </a:pPr>
            <a:r>
              <a:rPr lang="en-US" sz="2200" b="1" dirty="0" smtClean="0">
                <a:latin typeface="Arial Narrow" pitchFamily="34" charset="0"/>
              </a:rPr>
              <a:t>Clarify the role of liver in drug detoxification</a:t>
            </a:r>
          </a:p>
          <a:p>
            <a:pPr>
              <a:spcBef>
                <a:spcPts val="600"/>
              </a:spcBef>
              <a:buClr>
                <a:srgbClr val="FF0000"/>
              </a:buClr>
              <a:buFont typeface="Wingdings" pitchFamily="2" charset="2"/>
              <a:buChar char="§"/>
            </a:pPr>
            <a:r>
              <a:rPr lang="en-US" sz="2200" b="1" dirty="0" smtClean="0">
                <a:latin typeface="Arial Narrow" pitchFamily="34" charset="0"/>
              </a:rPr>
              <a:t> Elaborate types (patterns)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Classify </a:t>
            </a:r>
            <a:r>
              <a:rPr lang="en-US" sz="2200" b="1" dirty="0" err="1" smtClean="0">
                <a:latin typeface="Arial Narrow" pitchFamily="34" charset="0"/>
              </a:rPr>
              <a:t>hepatotoxins</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Explain how a drug can inflict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Contrast the varied clinical presentation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Discuss possibilities of  diagnosis</a:t>
            </a:r>
          </a:p>
          <a:p>
            <a:pPr>
              <a:spcBef>
                <a:spcPts val="600"/>
              </a:spcBef>
              <a:buClr>
                <a:srgbClr val="FF0000"/>
              </a:buClr>
              <a:buFont typeface="Wingdings" pitchFamily="2" charset="2"/>
              <a:buChar char="§"/>
            </a:pPr>
            <a:r>
              <a:rPr lang="en-US" sz="2200" b="1" dirty="0" smtClean="0">
                <a:latin typeface="Arial Narrow" pitchFamily="34" charset="0"/>
              </a:rPr>
              <a:t> Enlist the possible treatment</a:t>
            </a:r>
            <a:endParaRPr lang="en-US" sz="2200" b="1" dirty="0">
              <a:latin typeface="Arial Narrow" pitchFamily="34" charset="0"/>
            </a:endParaRPr>
          </a:p>
        </p:txBody>
      </p:sp>
      <p:sp>
        <p:nvSpPr>
          <p:cNvPr id="15" name="TextBox 14"/>
          <p:cNvSpPr txBox="1"/>
          <p:nvPr/>
        </p:nvSpPr>
        <p:spPr>
          <a:xfrm>
            <a:off x="1066800" y="1676400"/>
            <a:ext cx="762000" cy="461665"/>
          </a:xfrm>
          <a:prstGeom prst="rect">
            <a:avLst/>
          </a:prstGeom>
          <a:solidFill>
            <a:srgbClr val="BDDEFF">
              <a:alpha val="50980"/>
            </a:srgbClr>
          </a:solidFill>
          <a:ln>
            <a:solidFill>
              <a:schemeClr val="accent1"/>
            </a:solidFill>
          </a:ln>
        </p:spPr>
        <p:txBody>
          <a:bodyPr wrap="square" rtlCol="0">
            <a:spAutoFit/>
          </a:bodyPr>
          <a:lstStyle/>
          <a:p>
            <a:r>
              <a:rPr lang="en-US" sz="2400" dirty="0" smtClean="0">
                <a:latin typeface="Bernard MT Condensed" pitchFamily="18" charset="0"/>
              </a:rPr>
              <a:t>ILOs</a:t>
            </a:r>
            <a:endParaRPr lang="en-US" sz="2400" dirty="0">
              <a:latin typeface="Bernard MT Condensed"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4154984"/>
          </a:xfrm>
          <a:prstGeom prst="rect">
            <a:avLst/>
          </a:prstGeom>
        </p:spPr>
        <p:txBody>
          <a:bodyPr wrap="square">
            <a:spAutoFit/>
          </a:bodyPr>
          <a:lstStyle/>
          <a:p>
            <a:pPr>
              <a:buBlip>
                <a:blip r:embed="rId2"/>
              </a:buBlip>
            </a:pPr>
            <a:r>
              <a:rPr lang="en-US" sz="2400" b="1" dirty="0" smtClean="0">
                <a:latin typeface="Arial Narrow" pitchFamily="34" charset="0"/>
              </a:rPr>
              <a:t> A </a:t>
            </a:r>
            <a:r>
              <a:rPr lang="en-US" sz="2400" b="1" dirty="0" err="1" smtClean="0">
                <a:latin typeface="Arial Narrow" pitchFamily="34" charset="0"/>
              </a:rPr>
              <a:t>hypercholestrolemic</a:t>
            </a:r>
            <a:r>
              <a:rPr lang="en-US" sz="2400" b="1" dirty="0" smtClean="0">
                <a:latin typeface="Arial Narrow" pitchFamily="34" charset="0"/>
              </a:rPr>
              <a:t> patient was received in E.R complaining of  yellowish discoloration of skin, change in color of urine &amp; stools, and severe itching</a:t>
            </a:r>
          </a:p>
          <a:p>
            <a:r>
              <a:rPr lang="en-US" sz="2400" b="1" dirty="0" smtClean="0">
                <a:latin typeface="Arial Narrow" pitchFamily="34" charset="0"/>
              </a:rPr>
              <a:t>He has been for long receiving </a:t>
            </a:r>
            <a:r>
              <a:rPr lang="en-US" sz="2400" b="1" dirty="0" err="1" smtClean="0">
                <a:latin typeface="Arial Narrow" pitchFamily="34" charset="0"/>
              </a:rPr>
              <a:t>statins</a:t>
            </a:r>
            <a:r>
              <a:rPr lang="en-US" sz="2400" b="1" dirty="0" smtClean="0">
                <a:latin typeface="Arial Narrow" pitchFamily="34" charset="0"/>
              </a:rPr>
              <a:t> for the </a:t>
            </a:r>
            <a:r>
              <a:rPr lang="en-US" sz="2400" b="1" dirty="0" err="1" smtClean="0">
                <a:latin typeface="Arial Narrow" pitchFamily="34" charset="0"/>
              </a:rPr>
              <a:t>hypercholestrolemia</a:t>
            </a:r>
            <a:r>
              <a:rPr lang="en-US" sz="2400" b="1" dirty="0" smtClean="0">
                <a:latin typeface="Arial Narrow" pitchFamily="34" charset="0"/>
              </a:rPr>
              <a:t>. Three month ago he was diagnosed as being diabetic and hypertensive and since then he is receiving </a:t>
            </a:r>
            <a:r>
              <a:rPr lang="en-US" sz="2400" b="1" dirty="0" err="1" smtClean="0">
                <a:latin typeface="Arial Narrow" pitchFamily="34" charset="0"/>
              </a:rPr>
              <a:t>Chlorpropamide</a:t>
            </a:r>
            <a:r>
              <a:rPr lang="en-US" sz="2400" b="1" dirty="0" smtClean="0">
                <a:latin typeface="Arial Narrow" pitchFamily="34" charset="0"/>
              </a:rPr>
              <a:t> for the diabetes and </a:t>
            </a:r>
            <a:r>
              <a:rPr lang="en-US" sz="2400" b="1" dirty="0" err="1" smtClean="0">
                <a:latin typeface="Arial Narrow" pitchFamily="34" charset="0"/>
              </a:rPr>
              <a:t>nadolol</a:t>
            </a:r>
            <a:r>
              <a:rPr lang="en-US" sz="2400" b="1" dirty="0" smtClean="0">
                <a:latin typeface="Arial Narrow" pitchFamily="34" charset="0"/>
              </a:rPr>
              <a:t> for the hypertension. The last couple of days he had a flue; for which he was given </a:t>
            </a:r>
            <a:r>
              <a:rPr lang="en-US" sz="2400" b="1" dirty="0" err="1" smtClean="0">
                <a:latin typeface="Arial Narrow" pitchFamily="34" charset="0"/>
              </a:rPr>
              <a:t>acetominophen</a:t>
            </a:r>
            <a:r>
              <a:rPr lang="en-US" sz="2400" b="1" dirty="0" smtClean="0">
                <a:latin typeface="Arial Narrow" pitchFamily="34" charset="0"/>
              </a:rPr>
              <a:t> for muscle aches and nasal drops for his nasal stuffiness.</a:t>
            </a:r>
          </a:p>
          <a:p>
            <a:r>
              <a:rPr lang="en-US" sz="2400" b="1" dirty="0" smtClean="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 is the likely cause of his symptoms?</a:t>
            </a:r>
          </a:p>
          <a:p>
            <a:r>
              <a:rPr lang="en-US" sz="2400" b="1" dirty="0" smtClean="0">
                <a:solidFill>
                  <a:srgbClr val="5400D0"/>
                </a:solidFill>
                <a:latin typeface="Arial Narrow" pitchFamily="34" charset="0"/>
              </a:rPr>
              <a:t> a. </a:t>
            </a:r>
            <a:r>
              <a:rPr lang="en-US" sz="2400" b="1" dirty="0" err="1" smtClean="0">
                <a:solidFill>
                  <a:srgbClr val="5400D0"/>
                </a:solidFill>
                <a:latin typeface="Arial Narrow" pitchFamily="34" charset="0"/>
              </a:rPr>
              <a:t>Nadolol</a:t>
            </a:r>
            <a:r>
              <a:rPr lang="en-US" sz="2400" b="1" dirty="0" smtClean="0">
                <a:solidFill>
                  <a:srgbClr val="5400D0"/>
                </a:solidFill>
                <a:latin typeface="Arial Narrow" pitchFamily="34" charset="0"/>
              </a:rPr>
              <a:t>	b. </a:t>
            </a:r>
            <a:r>
              <a:rPr lang="en-US" sz="2400" b="1" dirty="0" err="1" smtClean="0">
                <a:solidFill>
                  <a:srgbClr val="5400D0"/>
                </a:solidFill>
                <a:latin typeface="Arial Narrow" pitchFamily="34" charset="0"/>
              </a:rPr>
              <a:t>Chlorpropamide</a:t>
            </a:r>
            <a:r>
              <a:rPr lang="en-US" sz="2400" b="1" dirty="0" smtClean="0">
                <a:solidFill>
                  <a:srgbClr val="5400D0"/>
                </a:solidFill>
                <a:latin typeface="Arial Narrow" pitchFamily="34" charset="0"/>
              </a:rPr>
              <a:t>	c. </a:t>
            </a:r>
            <a:r>
              <a:rPr lang="en-US" sz="2400" b="1" dirty="0" err="1" smtClean="0">
                <a:solidFill>
                  <a:srgbClr val="5400D0"/>
                </a:solidFill>
                <a:latin typeface="Arial Narrow" pitchFamily="34" charset="0"/>
              </a:rPr>
              <a:t>Acetominophen</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Statins</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it is considered?</a:t>
            </a:r>
          </a:p>
          <a:p>
            <a:pPr>
              <a:buBlip>
                <a:blip r:embed="rId2"/>
              </a:buBlip>
            </a:pPr>
            <a:r>
              <a:rPr lang="en-US" sz="2400" b="1" dirty="0" smtClean="0">
                <a:solidFill>
                  <a:srgbClr val="5400D0"/>
                </a:solidFill>
                <a:latin typeface="Arial Narrow" pitchFamily="34" charset="0"/>
              </a:rPr>
              <a:t> What is the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smtClean="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smtClean="0">
                <a:latin typeface="Arial Narrow" pitchFamily="34" charset="0"/>
              </a:rPr>
              <a:t>No universal </a:t>
            </a:r>
            <a:r>
              <a:rPr lang="en-US" sz="2400" b="1" dirty="0" err="1" smtClean="0">
                <a:latin typeface="Arial Narrow" pitchFamily="34" charset="0"/>
              </a:rPr>
              <a:t>histo</a:t>
            </a:r>
            <a:r>
              <a:rPr lang="en-US" sz="2400" b="1" dirty="0" smtClean="0">
                <a:latin typeface="Arial Narrow" pitchFamily="34" charset="0"/>
              </a:rPr>
              <a:t>-pathological pattern of DIHI exist. </a:t>
            </a:r>
          </a:p>
          <a:p>
            <a:r>
              <a:rPr lang="en-US" sz="2400" b="1" dirty="0" smtClean="0">
                <a:latin typeface="Arial Narrow" pitchFamily="34" charset="0"/>
              </a:rPr>
              <a:t>The commonest  are;   </a:t>
            </a:r>
            <a:r>
              <a:rPr lang="en-US" sz="2400" b="1" dirty="0" err="1" smtClean="0">
                <a:solidFill>
                  <a:srgbClr val="5400D0"/>
                </a:solidFill>
                <a:latin typeface="Arial Narrow" pitchFamily="34" charset="0"/>
                <a:ea typeface="Times New Roman"/>
                <a:cs typeface="Times New Roman"/>
              </a:rPr>
              <a:t>Hepatocellular</a:t>
            </a:r>
            <a:r>
              <a:rPr lang="en-US" sz="2400" b="1" dirty="0" smtClean="0">
                <a:solidFill>
                  <a:srgbClr val="5400D0"/>
                </a:solidFill>
                <a:latin typeface="Arial Narrow" pitchFamily="34" charset="0"/>
                <a:ea typeface="Times New Roman"/>
                <a:cs typeface="Times New Roman"/>
              </a:rPr>
              <a:t> necrosis</a:t>
            </a: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Cholestasis</a:t>
            </a:r>
            <a:endParaRPr lang="en-US" sz="2400" b="1" dirty="0" smtClean="0">
              <a:solidFill>
                <a:srgbClr val="5400D0"/>
              </a:solidFill>
              <a:latin typeface="Arial Narrow" pitchFamily="34" charset="0"/>
              <a:ea typeface="Times New Roman"/>
              <a:cs typeface="Times New Roman"/>
            </a:endParaRP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Steatosis</a:t>
            </a:r>
            <a:endParaRPr lang="en-US" sz="5400" dirty="0" smtClean="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Any one agent may produce different types of injury in different patients</a:t>
            </a:r>
            <a:endParaRPr lang="en-US" sz="5400" b="1" dirty="0" smtClean="0">
              <a:latin typeface="Arial Narrow" pitchFamily="34" charset="0"/>
              <a:ea typeface="Calibri"/>
              <a:cs typeface="Arial"/>
            </a:endParaRPr>
          </a:p>
        </p:txBody>
      </p:sp>
      <p:grpSp>
        <p:nvGrpSpPr>
          <p:cNvPr id="6"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smtClean="0">
                  <a:latin typeface="Arial Narrow" pitchFamily="34" charset="0"/>
                </a:rPr>
                <a:t>Ballooning &amp; degeneration of </a:t>
              </a:r>
              <a:r>
                <a:rPr lang="en-US" b="1" dirty="0" err="1" smtClean="0">
                  <a:latin typeface="Arial Narrow" pitchFamily="34" charset="0"/>
                </a:rPr>
                <a:t>hepatocyte</a:t>
              </a:r>
              <a:endParaRPr lang="en-US" b="1" dirty="0">
                <a:latin typeface="Arial Narrow" pitchFamily="34" charset="0"/>
              </a:endParaRPr>
            </a:p>
          </p:txBody>
        </p:sp>
      </p:grpSp>
      <p:grpSp>
        <p:nvGrpSpPr>
          <p:cNvPr id="11"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smtClean="0">
                  <a:latin typeface="Arial Narrow" pitchFamily="34" charset="0"/>
                </a:rPr>
                <a:t>Centrilobular</a:t>
              </a:r>
              <a:r>
                <a:rPr lang="en-US" b="1" dirty="0" smtClean="0">
                  <a:latin typeface="Arial Narrow" pitchFamily="34" charset="0"/>
                </a:rPr>
                <a:t> &amp; </a:t>
              </a:r>
              <a:r>
                <a:rPr lang="en-US" b="1" dirty="0" err="1" smtClean="0">
                  <a:latin typeface="Arial Narrow" pitchFamily="34" charset="0"/>
                </a:rPr>
                <a:t>midzonal</a:t>
              </a:r>
              <a:r>
                <a:rPr lang="en-US" b="1" dirty="0" smtClean="0">
                  <a:latin typeface="Arial Narrow" pitchFamily="34" charset="0"/>
                </a:rPr>
                <a:t> necrosis</a:t>
              </a:r>
              <a:endParaRPr lang="en-US" b="1" dirty="0">
                <a:latin typeface="Arial Narrow" pitchFamily="34" charset="0"/>
              </a:endParaRPr>
            </a:p>
          </p:txBody>
        </p:sp>
      </p:grpSp>
      <p:grpSp>
        <p:nvGrpSpPr>
          <p:cNvPr id="16"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smtClean="0">
                  <a:latin typeface="Arial Narrow" pitchFamily="34" charset="0"/>
                </a:rPr>
                <a:t>Cholistatic</a:t>
              </a:r>
              <a:r>
                <a:rPr lang="en-US" b="1" dirty="0" smtClean="0">
                  <a:latin typeface="Arial Narrow" pitchFamily="34" charset="0"/>
                </a:rPr>
                <a:t> injury with damaged bile duct</a:t>
              </a:r>
              <a:endParaRPr lang="en-US" b="1" dirty="0">
                <a:latin typeface="Arial Narrow" pitchFamily="34" charset="0"/>
              </a:endParaRPr>
            </a:p>
          </p:txBody>
        </p:sp>
      </p:grpSp>
      <p:grpSp>
        <p:nvGrpSpPr>
          <p:cNvPr id="19"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smtClean="0">
                  <a:latin typeface="Arial Narrow" pitchFamily="34" charset="0"/>
                </a:rPr>
                <a:t>Fatty accumulation</a:t>
              </a:r>
              <a:endParaRPr lang="en-US" b="1" dirty="0">
                <a:latin typeface="Arial Narrow" pitchFamily="34"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ppt_x</p:attrName>
                                        </p:attrNameLst>
                                      </p:cBhvr>
                                      <p:tavLst>
                                        <p:tav tm="0">
                                          <p:val>
                                            <p:strVal val="#ppt_x-.2"/>
                                          </p:val>
                                        </p:tav>
                                        <p:tav tm="100000">
                                          <p:val>
                                            <p:strVal val="#ppt_x"/>
                                          </p:val>
                                        </p:tav>
                                      </p:tavLst>
                                    </p:anim>
                                    <p:anim calcmode="lin" valueType="num">
                                      <p:cBhvr>
                                        <p:cTn id="2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ppt_x</p:attrName>
                                        </p:attrNameLst>
                                      </p:cBhvr>
                                      <p:tavLst>
                                        <p:tav tm="0">
                                          <p:val>
                                            <p:strVal val="#ppt_x-.2"/>
                                          </p:val>
                                        </p:tav>
                                        <p:tav tm="100000">
                                          <p:val>
                                            <p:strVal val="#ppt_x"/>
                                          </p:val>
                                        </p:tav>
                                      </p:tavLst>
                                    </p:anim>
                                    <p:anim calcmode="lin" valueType="num">
                                      <p:cBhvr>
                                        <p:cTn id="2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914400"/>
            <a:ext cx="8763000" cy="5201424"/>
          </a:xfrm>
          <a:prstGeom prst="rect">
            <a:avLst/>
          </a:prstGeom>
          <a:noFill/>
        </p:spPr>
        <p:txBody>
          <a:bodyPr wrap="square" rtlCol="0">
            <a:spAutoFit/>
          </a:bodyPr>
          <a:lstStyle/>
          <a:p>
            <a:r>
              <a:rPr lang="en-US" sz="2400" b="1" dirty="0" smtClean="0">
                <a:latin typeface="Arial Narrow" pitchFamily="34" charset="0"/>
              </a:rPr>
              <a:t>DILI is most often diagnosis by </a:t>
            </a:r>
          </a:p>
          <a:p>
            <a:r>
              <a:rPr lang="en-US" sz="2400" b="1" i="1" dirty="0" smtClean="0">
                <a:solidFill>
                  <a:srgbClr val="5400D0"/>
                </a:solidFill>
                <a:latin typeface="Arial Narrow" pitchFamily="34" charset="0"/>
              </a:rPr>
              <a:t>A] Thorough history</a:t>
            </a:r>
          </a:p>
          <a:p>
            <a:pPr>
              <a:spcBef>
                <a:spcPts val="1200"/>
              </a:spcBef>
            </a:pPr>
            <a:r>
              <a:rPr lang="en-US" sz="2400" b="1" i="1" dirty="0" smtClean="0">
                <a:solidFill>
                  <a:srgbClr val="5400D0"/>
                </a:solidFill>
                <a:latin typeface="Arial Narrow" pitchFamily="34" charset="0"/>
              </a:rPr>
              <a:t>B] Exclusion of;</a:t>
            </a:r>
            <a:r>
              <a:rPr lang="en-US" sz="2400" b="1" i="1" dirty="0" smtClean="0">
                <a:latin typeface="Arial Narrow" pitchFamily="34" charset="0"/>
              </a:rPr>
              <a:t> </a:t>
            </a:r>
          </a:p>
          <a:p>
            <a:pPr marL="365760">
              <a:buBlip>
                <a:blip r:embed="rId2"/>
              </a:buBlip>
            </a:pPr>
            <a:r>
              <a:rPr lang="en-US" sz="2400" b="1" dirty="0" smtClean="0">
                <a:latin typeface="Arial Narrow" pitchFamily="34" charset="0"/>
              </a:rPr>
              <a:t>Viral hepatitis</a:t>
            </a:r>
          </a:p>
          <a:p>
            <a:pPr marL="365760">
              <a:buBlip>
                <a:blip r:embed="rId2"/>
              </a:buBlip>
            </a:pPr>
            <a:r>
              <a:rPr lang="en-US" sz="2400" b="1" dirty="0" smtClean="0">
                <a:latin typeface="Arial Narrow" pitchFamily="34" charset="0"/>
              </a:rPr>
              <a:t>Autoimmune disorders</a:t>
            </a:r>
          </a:p>
          <a:p>
            <a:pPr marL="365760">
              <a:buBlip>
                <a:blip r:embed="rId2"/>
              </a:buBlip>
            </a:pPr>
            <a:r>
              <a:rPr lang="en-US" sz="2400" b="1" dirty="0" smtClean="0">
                <a:latin typeface="Arial Narrow" pitchFamily="34" charset="0"/>
              </a:rPr>
              <a:t>Alcohol intake</a:t>
            </a:r>
          </a:p>
          <a:p>
            <a:pPr marL="365760">
              <a:buBlip>
                <a:blip r:embed="rId2"/>
              </a:buBlip>
            </a:pPr>
            <a:r>
              <a:rPr lang="en-US" sz="2400" b="1" dirty="0" smtClean="0">
                <a:latin typeface="Arial Narrow" pitchFamily="34" charset="0"/>
              </a:rPr>
              <a:t>Metabolic and genetic disorders</a:t>
            </a:r>
          </a:p>
          <a:p>
            <a:pPr marL="365760">
              <a:buBlip>
                <a:blip r:embed="rId2"/>
              </a:buBlip>
            </a:pPr>
            <a:r>
              <a:rPr lang="en-US" sz="2400" b="1" dirty="0" smtClean="0">
                <a:latin typeface="Arial Narrow" pitchFamily="34" charset="0"/>
              </a:rPr>
              <a:t>Hemodynamic dysfunction</a:t>
            </a:r>
          </a:p>
          <a:p>
            <a:pPr marL="365760">
              <a:buBlip>
                <a:blip r:embed="rId2"/>
              </a:buBlip>
            </a:pPr>
            <a:r>
              <a:rPr lang="en-US" sz="2400" b="1" dirty="0" err="1" smtClean="0">
                <a:latin typeface="Arial Narrow" pitchFamily="34" charset="0"/>
              </a:rPr>
              <a:t>Billiary</a:t>
            </a:r>
            <a:r>
              <a:rPr lang="en-US" sz="2400" b="1" dirty="0" smtClean="0">
                <a:latin typeface="Arial Narrow" pitchFamily="34" charset="0"/>
              </a:rPr>
              <a:t> abnormalities.</a:t>
            </a:r>
          </a:p>
          <a:p>
            <a:pPr>
              <a:spcBef>
                <a:spcPts val="1200"/>
              </a:spcBef>
            </a:pPr>
            <a:r>
              <a:rPr lang="en-US" sz="2400" b="1" i="1" dirty="0" smtClean="0">
                <a:solidFill>
                  <a:srgbClr val="5400D0"/>
                </a:solidFill>
                <a:latin typeface="Arial Narrow" pitchFamily="34" charset="0"/>
              </a:rPr>
              <a:t>C] Perform of relevant investigations as;</a:t>
            </a:r>
          </a:p>
          <a:p>
            <a:pPr marL="365760">
              <a:buBlip>
                <a:blip r:embed="rId2"/>
              </a:buBlip>
            </a:pPr>
            <a:r>
              <a:rPr lang="en-US" sz="2400" b="1" dirty="0" smtClean="0">
                <a:latin typeface="Arial Narrow" pitchFamily="34" charset="0"/>
              </a:rPr>
              <a:t>Liver enzymes; </a:t>
            </a:r>
            <a:r>
              <a:rPr lang="en-US" sz="2400" b="1" dirty="0" smtClean="0">
                <a:solidFill>
                  <a:srgbClr val="0000FF"/>
                </a:solidFill>
                <a:latin typeface="Arial Narrow" pitchFamily="34" charset="0"/>
              </a:rPr>
              <a:t>ALT, ALP</a:t>
            </a:r>
          </a:p>
          <a:p>
            <a:pPr marL="365760">
              <a:buBlip>
                <a:blip r:embed="rId2"/>
              </a:buBlip>
            </a:pPr>
            <a:r>
              <a:rPr lang="en-US" sz="2400" b="1" dirty="0" err="1" smtClean="0">
                <a:latin typeface="Arial Narrow" pitchFamily="34" charset="0"/>
              </a:rPr>
              <a:t>Ultrasonography</a:t>
            </a:r>
            <a:r>
              <a:rPr lang="en-US" sz="2400" b="1" dirty="0" smtClean="0">
                <a:latin typeface="Arial Narrow" pitchFamily="34" charset="0"/>
              </a:rPr>
              <a:t>, CT scan, MRI</a:t>
            </a:r>
          </a:p>
          <a:p>
            <a:pPr marL="365760">
              <a:buBlip>
                <a:blip r:embed="rId2"/>
              </a:buBlip>
            </a:pPr>
            <a:r>
              <a:rPr lang="en-US" sz="2400" b="1" dirty="0" smtClean="0">
                <a:latin typeface="Arial Narrow" pitchFamily="34" charset="0"/>
              </a:rPr>
              <a:t> Biopsy……etc</a:t>
            </a:r>
            <a:endParaRPr lang="en-US" sz="2400" b="1" dirty="0">
              <a:latin typeface="Arial Narrow" pitchFamily="34" charset="0"/>
            </a:endParaRPr>
          </a:p>
        </p:txBody>
      </p:sp>
      <p:sp>
        <p:nvSpPr>
          <p:cNvPr id="7" name="Rectangle 6"/>
          <p:cNvSpPr/>
          <p:nvPr/>
        </p:nvSpPr>
        <p:spPr>
          <a:xfrm>
            <a:off x="-30552" y="228600"/>
            <a:ext cx="9174552" cy="553998"/>
          </a:xfrm>
          <a:prstGeom prst="rect">
            <a:avLst/>
          </a:prstGeom>
          <a:solidFill>
            <a:schemeClr val="tx2">
              <a:lumMod val="60000"/>
              <a:lumOff val="40000"/>
            </a:schemeClr>
          </a:solidFill>
        </p:spPr>
        <p:txBody>
          <a:bodyPr wrap="square">
            <a:spAutoFit/>
          </a:bodyPr>
          <a:lstStyle/>
          <a:p>
            <a:pPr algn="ctr"/>
            <a:r>
              <a:rPr lang="en-US" sz="3000" b="1" spc="100" dirty="0" smtClean="0">
                <a:solidFill>
                  <a:schemeClr val="bg1"/>
                </a:solidFill>
                <a:latin typeface="Broadway" pitchFamily="82" charset="0"/>
              </a:rPr>
              <a:t>How is DIHI diagnosed?</a:t>
            </a:r>
          </a:p>
        </p:txBody>
      </p:sp>
      <p:sp>
        <p:nvSpPr>
          <p:cNvPr id="8" name="TextBox 7"/>
          <p:cNvSpPr txBox="1"/>
          <p:nvPr/>
        </p:nvSpPr>
        <p:spPr>
          <a:xfrm>
            <a:off x="609600" y="6096000"/>
            <a:ext cx="6857968" cy="461665"/>
          </a:xfrm>
          <a:prstGeom prst="rect">
            <a:avLst/>
          </a:prstGeom>
          <a:noFill/>
        </p:spPr>
        <p:txBody>
          <a:bodyPr wrap="none" rtlCol="0">
            <a:spAutoFit/>
          </a:bodyPr>
          <a:lstStyle/>
          <a:p>
            <a:r>
              <a:rPr lang="en-US" sz="2400" b="1" i="1" dirty="0" smtClean="0"/>
              <a:t>N.B. Early recognition is essential to minimize injury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heckerboard(across)">
                                      <p:cBhvr>
                                        <p:cTn id="37" dur="1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checkerboard(across)">
                                      <p:cBhvr>
                                        <p:cTn id="42" dur="10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checkerboard(across)">
                                      <p:cBhvr>
                                        <p:cTn id="47" dur="10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checkerboard(across)">
                                      <p:cBhvr>
                                        <p:cTn id="52" dur="10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57" dur="10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checkerboard(across)">
                                      <p:cBhvr>
                                        <p:cTn id="62" dur="10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checkerboard(across)">
                                      <p:cBhvr>
                                        <p:cTn id="67" dur="1000"/>
                                        <p:tgtEl>
                                          <p:spTgt spid="6">
                                            <p:txEl>
                                              <p:pRg st="12" end="12"/>
                                            </p:txEl>
                                          </p:spTgt>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smtClean="0">
                <a:solidFill>
                  <a:schemeClr val="bg1"/>
                </a:solidFill>
                <a:latin typeface="Broadway" pitchFamily="82"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Symptomatic;</a:t>
            </a:r>
          </a:p>
          <a:p>
            <a:r>
              <a:rPr lang="en-US" sz="2400" b="1" dirty="0" smtClean="0">
                <a:latin typeface="Arial Narrow" pitchFamily="34" charset="0"/>
              </a:rPr>
              <a:t>If </a:t>
            </a:r>
            <a:r>
              <a:rPr lang="en-US" sz="2400" b="1" dirty="0">
                <a:latin typeface="Arial Narrow" pitchFamily="34" charset="0"/>
              </a:rPr>
              <a:t>a </a:t>
            </a:r>
            <a:r>
              <a:rPr lang="en-US" sz="2400" b="1" u="sng" dirty="0">
                <a:latin typeface="Arial Narrow" pitchFamily="34" charset="0"/>
              </a:rPr>
              <a:t>severe allergic reaction </a:t>
            </a:r>
            <a:r>
              <a:rPr lang="en-US" sz="2400" b="1" dirty="0">
                <a:latin typeface="Arial Narrow" pitchFamily="34" charset="0"/>
              </a:rPr>
              <a:t>is </a:t>
            </a:r>
            <a:r>
              <a:rPr lang="en-US" sz="2400" b="1" dirty="0" smtClean="0">
                <a:latin typeface="Arial Narrow" pitchFamily="34" charset="0"/>
              </a:rPr>
              <a:t>observed </a:t>
            </a:r>
            <a:r>
              <a:rPr lang="en-US" sz="2400" b="1" dirty="0" smtClean="0">
                <a:latin typeface="Arial Narrow" pitchFamily="34" charset="0"/>
                <a:sym typeface="Wingdings 3"/>
              </a:rPr>
              <a:t> </a:t>
            </a:r>
            <a:r>
              <a:rPr lang="en-US" sz="2400" b="1" dirty="0" smtClean="0">
                <a:solidFill>
                  <a:srgbClr val="0000FF"/>
                </a:solidFill>
                <a:latin typeface="Arial Narrow" pitchFamily="34" charset="0"/>
                <a:sym typeface="Wingdings 3"/>
              </a:rPr>
              <a:t>C</a:t>
            </a:r>
            <a:r>
              <a:rPr lang="en-US" sz="2400" b="1" dirty="0" smtClean="0">
                <a:solidFill>
                  <a:srgbClr val="0000FF"/>
                </a:solidFill>
                <a:latin typeface="Arial Narrow" pitchFamily="34" charset="0"/>
              </a:rPr>
              <a:t>orticosteroids</a:t>
            </a:r>
          </a:p>
          <a:p>
            <a:r>
              <a:rPr lang="en-US" sz="2400" b="1" dirty="0" smtClean="0">
                <a:latin typeface="Arial Narrow" pitchFamily="34" charset="0"/>
              </a:rPr>
              <a:t>If </a:t>
            </a:r>
            <a:r>
              <a:rPr lang="en-US" sz="2400" b="1" u="sng" dirty="0" err="1" smtClean="0">
                <a:latin typeface="Arial Narrow" pitchFamily="34" charset="0"/>
              </a:rPr>
              <a:t>pruritus</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enhance bile acid excretion </a:t>
            </a:r>
            <a:r>
              <a:rPr lang="en-US" sz="2400" b="1" dirty="0" smtClean="0">
                <a:latin typeface="Arial Narrow" pitchFamily="34" charset="0"/>
                <a:sym typeface="Wingdings 3"/>
              </a:rPr>
              <a:t></a:t>
            </a:r>
            <a:r>
              <a:rPr lang="en-US" sz="2400" b="1" dirty="0" smtClean="0">
                <a:latin typeface="Arial Narrow" pitchFamily="34" charset="0"/>
              </a:rPr>
              <a:t> </a:t>
            </a:r>
            <a:r>
              <a:rPr lang="en-US" sz="2400" b="1" dirty="0" err="1" smtClean="0">
                <a:solidFill>
                  <a:srgbClr val="0000FF"/>
                </a:solidFill>
                <a:latin typeface="Arial Narrow" pitchFamily="34" charset="0"/>
              </a:rPr>
              <a:t>Cholestyramine</a:t>
            </a:r>
            <a:r>
              <a:rPr lang="en-US" sz="2400" b="1" dirty="0" smtClean="0">
                <a:solidFill>
                  <a:srgbClr val="0000FF"/>
                </a:solidFill>
                <a:latin typeface="Arial Narrow" pitchFamily="34" charset="0"/>
              </a:rPr>
              <a:t> </a:t>
            </a:r>
          </a:p>
          <a:p>
            <a:r>
              <a:rPr lang="en-US" sz="2400" b="1" dirty="0" smtClean="0">
                <a:latin typeface="Arial Narrow" pitchFamily="34" charset="0"/>
              </a:rPr>
              <a:t>If </a:t>
            </a:r>
            <a:r>
              <a:rPr lang="en-US" sz="2400" b="1" u="sng" dirty="0" err="1" smtClean="0">
                <a:latin typeface="Arial Narrow" pitchFamily="34" charset="0"/>
              </a:rPr>
              <a:t>cholestatic</a:t>
            </a:r>
            <a:r>
              <a:rPr lang="en-US" sz="2400" b="1" u="sng" dirty="0" smtClean="0">
                <a:latin typeface="Arial Narrow" pitchFamily="34" charset="0"/>
              </a:rPr>
              <a:t> liver injury </a:t>
            </a:r>
            <a:r>
              <a:rPr lang="en-US" sz="2400" b="1" dirty="0" smtClean="0">
                <a:latin typeface="Arial Narrow" pitchFamily="34" charset="0"/>
                <a:sym typeface="Wingdings 3"/>
              </a:rPr>
              <a:t> </a:t>
            </a:r>
            <a:r>
              <a:rPr lang="en-US" sz="2400" b="1" dirty="0" err="1" smtClean="0">
                <a:solidFill>
                  <a:srgbClr val="0000FF"/>
                </a:solidFill>
                <a:latin typeface="Arial Narrow" pitchFamily="34" charset="0"/>
              </a:rPr>
              <a:t>Ursodeoxycholic</a:t>
            </a:r>
            <a:r>
              <a:rPr lang="en-US" sz="2400" b="1" dirty="0" smtClean="0">
                <a:solidFill>
                  <a:srgbClr val="0000FF"/>
                </a:solidFill>
                <a:latin typeface="Arial Narrow" pitchFamily="34" charset="0"/>
              </a:rPr>
              <a:t> acid </a:t>
            </a:r>
            <a:r>
              <a:rPr lang="en-US" sz="2400" b="1" dirty="0" smtClean="0">
                <a:latin typeface="Arial Narrow" pitchFamily="34" charset="0"/>
              </a:rPr>
              <a:t>(</a:t>
            </a:r>
            <a:r>
              <a:rPr lang="en-US" sz="2400" b="1" dirty="0" err="1" smtClean="0">
                <a:latin typeface="Arial Narrow" pitchFamily="34" charset="0"/>
              </a:rPr>
              <a:t>Ursodiol</a:t>
            </a:r>
            <a:r>
              <a:rPr lang="en-US" sz="2400" b="1" dirty="0" smtClean="0">
                <a:latin typeface="Arial Narrow" pitchFamily="34" charset="0"/>
              </a:rPr>
              <a:t>)</a:t>
            </a:r>
          </a:p>
          <a:p>
            <a:r>
              <a:rPr lang="en-US" sz="2400" b="1" dirty="0" smtClean="0">
                <a:latin typeface="Arial Narrow" pitchFamily="34" charset="0"/>
              </a:rPr>
              <a:t>If </a:t>
            </a:r>
            <a:r>
              <a:rPr lang="en-US" sz="2400" b="1" dirty="0" err="1" smtClean="0">
                <a:latin typeface="Arial Narrow" pitchFamily="34" charset="0"/>
              </a:rPr>
              <a:t>coagulopathy</a:t>
            </a:r>
            <a:r>
              <a:rPr lang="en-US" sz="2400" b="1" dirty="0" smtClean="0">
                <a:latin typeface="Arial Narrow" pitchFamily="34" charset="0"/>
              </a:rPr>
              <a:t> or encephalopathy develop </a:t>
            </a:r>
            <a:r>
              <a:rPr lang="en-US" sz="2400" b="1" dirty="0" smtClean="0">
                <a:latin typeface="Arial Narrow" pitchFamily="34" charset="0"/>
                <a:sym typeface="Wingdings 3"/>
              </a:rPr>
              <a:t>treat accordingly</a:t>
            </a:r>
            <a:r>
              <a:rPr lang="en-US" sz="2400" b="1" dirty="0" smtClean="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smtClean="0">
                <a:solidFill>
                  <a:srgbClr val="5400D0"/>
                </a:solidFill>
                <a:latin typeface="Arial Narrow" pitchFamily="34" charset="0"/>
              </a:rPr>
              <a:t>Specific antidotes </a:t>
            </a:r>
          </a:p>
          <a:p>
            <a:r>
              <a:rPr lang="en-US" sz="2400" b="1" dirty="0" smtClean="0">
                <a:solidFill>
                  <a:srgbClr val="0000FF"/>
                </a:solidFill>
                <a:latin typeface="Arial Narrow" pitchFamily="34" charset="0"/>
              </a:rPr>
              <a:t>N-</a:t>
            </a:r>
            <a:r>
              <a:rPr lang="en-US" sz="2400" b="1" dirty="0" err="1" smtClean="0">
                <a:solidFill>
                  <a:srgbClr val="0000FF"/>
                </a:solidFill>
                <a:latin typeface="Arial Narrow" pitchFamily="34" charset="0"/>
              </a:rPr>
              <a:t>acetylcysteine</a:t>
            </a:r>
            <a:r>
              <a:rPr lang="en-US" sz="2400" b="1" dirty="0" smtClean="0">
                <a:solidFill>
                  <a:srgbClr val="0000FF"/>
                </a:solidFill>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acetaminophen toxicity</a:t>
            </a:r>
          </a:p>
          <a:p>
            <a:r>
              <a:rPr lang="en-US" sz="2400" b="1" dirty="0" smtClean="0">
                <a:solidFill>
                  <a:srgbClr val="0000FF"/>
                </a:solidFill>
                <a:latin typeface="Arial Narrow" pitchFamily="34" charset="0"/>
              </a:rPr>
              <a:t>L-</a:t>
            </a:r>
            <a:r>
              <a:rPr lang="en-US" sz="2400" b="1" dirty="0" err="1" smtClean="0">
                <a:solidFill>
                  <a:srgbClr val="0000FF"/>
                </a:solidFill>
                <a:latin typeface="Arial Narrow" pitchFamily="34" charset="0"/>
              </a:rPr>
              <a:t>carnitine</a:t>
            </a:r>
            <a:r>
              <a:rPr lang="en-US" sz="2400" b="1" dirty="0" smtClean="0">
                <a:latin typeface="Arial Narrow" pitchFamily="34" charset="0"/>
              </a:rPr>
              <a:t> </a:t>
            </a:r>
            <a:r>
              <a:rPr lang="en-US" sz="2400" b="1" dirty="0" smtClean="0">
                <a:latin typeface="Arial Narrow" pitchFamily="34" charset="0"/>
                <a:sym typeface="Wingdings 3"/>
              </a:rPr>
              <a:t></a:t>
            </a:r>
            <a:r>
              <a:rPr lang="en-US" sz="2400" b="1" dirty="0" err="1" smtClean="0">
                <a:latin typeface="Arial Narrow" pitchFamily="34" charset="0"/>
              </a:rPr>
              <a:t>valproate</a:t>
            </a:r>
            <a:r>
              <a:rPr lang="en-US" sz="2400" b="1" dirty="0" smtClean="0">
                <a:latin typeface="Arial Narrow" pitchFamily="34" charset="0"/>
              </a:rPr>
              <a:t>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No specific treatment </a:t>
            </a:r>
            <a:r>
              <a:rPr lang="en-US" sz="2400" b="1" dirty="0" smtClean="0">
                <a:latin typeface="Arial Narrow" pitchFamily="34" charset="0"/>
                <a:sym typeface="Wingdings 3"/>
              </a:rPr>
              <a:t> </a:t>
            </a:r>
            <a:r>
              <a:rPr lang="en-US" sz="2400" b="1" dirty="0" smtClean="0">
                <a:latin typeface="Arial Narrow" pitchFamily="34" charset="0"/>
              </a:rPr>
              <a:t>largely symptomatic &amp; supportive</a:t>
            </a:r>
            <a:endParaRPr lang="en-US" sz="2400" b="1" dirty="0">
              <a:latin typeface="Arial Narrow" pitchFamily="34" charset="0"/>
            </a:endParaRP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Supportive; </a:t>
            </a:r>
          </a:p>
          <a:p>
            <a:r>
              <a:rPr lang="en-US" sz="2400" b="1" dirty="0" smtClean="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smtClean="0">
                <a:solidFill>
                  <a:srgbClr val="5400D0"/>
                </a:solidFill>
                <a:latin typeface="Arial Narrow" pitchFamily="34" charset="0"/>
              </a:rPr>
              <a:t>Emergency liver transplantation </a:t>
            </a:r>
            <a:r>
              <a:rPr lang="en-US" sz="2400" b="1" dirty="0" smtClean="0">
                <a:latin typeface="Arial Narrow" pitchFamily="34" charset="0"/>
                <a:sym typeface="Wingdings 3"/>
              </a:rPr>
              <a:t>for </a:t>
            </a:r>
            <a:r>
              <a:rPr lang="en-US" sz="2400" b="1" dirty="0" smtClean="0">
                <a:latin typeface="Arial Narrow" pitchFamily="34" charset="0"/>
              </a:rPr>
              <a:t> drug induced </a:t>
            </a:r>
            <a:r>
              <a:rPr lang="en-US" sz="2400" b="1" dirty="0" err="1" smtClean="0">
                <a:latin typeface="Arial Narrow" pitchFamily="34" charset="0"/>
              </a:rPr>
              <a:t>fulminant</a:t>
            </a:r>
            <a:r>
              <a:rPr lang="en-US" sz="2400" b="1" dirty="0" smtClean="0">
                <a:latin typeface="Arial Narrow" pitchFamily="34" charset="0"/>
              </a:rPr>
              <a:t> hepatic failure</a:t>
            </a:r>
            <a:endParaRPr lang="en-US" sz="2400" b="1" dirty="0">
              <a:latin typeface="Arial Narrow" pitchFamily="34" charset="0"/>
            </a:endParaRP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Immediate </a:t>
            </a:r>
            <a:r>
              <a:rPr lang="en-US" sz="2400" b="1" i="1" dirty="0">
                <a:solidFill>
                  <a:srgbClr val="5400D0"/>
                </a:solidFill>
                <a:latin typeface="Arial Narrow" pitchFamily="34" charset="0"/>
              </a:rPr>
              <a:t>withdrawal </a:t>
            </a:r>
            <a:r>
              <a:rPr lang="en-US" sz="2400" b="1" dirty="0" smtClean="0">
                <a:latin typeface="Arial Narrow" pitchFamily="34" charset="0"/>
                <a:sym typeface="Wingdings 3"/>
              </a:rPr>
              <a:t> </a:t>
            </a:r>
            <a:r>
              <a:rPr lang="en-US" sz="2400" b="1" dirty="0" smtClean="0">
                <a:latin typeface="Arial Narrow" pitchFamily="34" charset="0"/>
              </a:rPr>
              <a:t>of </a:t>
            </a:r>
            <a:r>
              <a:rPr lang="en-US" sz="2400" b="1" dirty="0">
                <a:latin typeface="Arial Narrow" pitchFamily="34" charset="0"/>
              </a:rPr>
              <a:t>any </a:t>
            </a:r>
            <a:r>
              <a:rPr lang="en-US" sz="2400" b="1" dirty="0" smtClean="0">
                <a:latin typeface="Arial Narrow" pitchFamily="34" charset="0"/>
              </a:rPr>
              <a:t>suspected drug</a:t>
            </a:r>
            <a:endParaRPr lang="en-US" sz="2400" b="1" dirty="0">
              <a:latin typeface="Arial Narrow" pitchFamily="34" charset="0"/>
            </a:endParaRPr>
          </a:p>
        </p:txBody>
      </p:sp>
      <p:sp>
        <p:nvSpPr>
          <p:cNvPr id="9" name="5-Point Star 8"/>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3843661" y="1566539"/>
            <a:ext cx="14566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1600201"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pic>
        <p:nvPicPr>
          <p:cNvPr id="12" name="Picture 4" descr="http://www.losethattyre.co.uk/wp-content/uploads/2009/03/liv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641227"/>
            <a:ext cx="1295142" cy="1216773"/>
          </a:xfrm>
          <a:prstGeom prst="rect">
            <a:avLst/>
          </a:prstGeom>
          <a:noFill/>
        </p:spPr>
      </p:pic>
      <p:sp>
        <p:nvSpPr>
          <p:cNvPr id="11" name="Rectangle 10"/>
          <p:cNvSpPr/>
          <p:nvPr/>
        </p:nvSpPr>
        <p:spPr>
          <a:xfrm>
            <a:off x="1905000" y="-457200"/>
            <a:ext cx="6934200" cy="3581400"/>
          </a:xfrm>
          <a:prstGeom prst="rect">
            <a:avLst/>
          </a:prstGeom>
          <a:noFill/>
        </p:spPr>
        <p:txBody>
          <a:bodyPr wrap="square" lIns="91440" tIns="45720" rIns="91440" bIns="45720">
            <a:prstTxWarp prst="textArchDownPour">
              <a:avLst>
                <a:gd name="adj1" fmla="val 21344887"/>
                <a:gd name="adj2" fmla="val 33887"/>
              </a:avLst>
            </a:prstTxWarp>
            <a:spAutoFit/>
          </a:bodyPr>
          <a:lstStyle/>
          <a:p>
            <a:pPr algn="ctr"/>
            <a:r>
              <a:rPr lang="en-US" sz="5400" b="1" cap="none" spc="0" dirty="0" smtClean="0">
                <a:ln w="24500" cmpd="dbl">
                  <a:solidFill>
                    <a:schemeClr val="tx2"/>
                  </a:solidFill>
                  <a:prstDash val="solid"/>
                  <a:miter lim="800000"/>
                </a:ln>
                <a:solidFill>
                  <a:srgbClr val="A3D1FF"/>
                </a:solidFill>
                <a:effectLst>
                  <a:outerShdw blurRad="38100" dist="38100" dir="7020000" algn="tl">
                    <a:srgbClr val="000000">
                      <a:alpha val="35000"/>
                    </a:srgbClr>
                  </a:outerShdw>
                </a:effectLst>
              </a:rPr>
              <a:t>HEPATOTOXIC   DRUGS</a:t>
            </a:r>
            <a:endParaRPr lang="en-US" sz="5400" b="1" cap="none" spc="0" dirty="0">
              <a:ln w="24500" cmpd="dbl">
                <a:solidFill>
                  <a:schemeClr val="tx2"/>
                </a:solidFill>
                <a:prstDash val="solid"/>
                <a:miter lim="800000"/>
              </a:ln>
              <a:solidFill>
                <a:srgbClr val="A3D1FF"/>
              </a:solidFill>
              <a:effectLst>
                <a:outerShdw blurRad="38100" dist="38100" dir="7020000" algn="tl">
                  <a:srgbClr val="000000">
                    <a:alpha val="35000"/>
                  </a:srgbClr>
                </a:outerShdw>
              </a:effectLst>
            </a:endParaRPr>
          </a:p>
        </p:txBody>
      </p:sp>
      <p:pic>
        <p:nvPicPr>
          <p:cNvPr id="30724" name="Picture 4" descr="http://www.subu.org.uk/files/minisites/1212/health_drugs.jpg"/>
          <p:cNvPicPr>
            <a:picLocks noChangeAspect="1" noChangeArrowheads="1"/>
          </p:cNvPicPr>
          <p:nvPr/>
        </p:nvPicPr>
        <p:blipFill>
          <a:blip r:embed="rId5" cstate="print">
            <a:clrChange>
              <a:clrFrom>
                <a:srgbClr val="FBFCFE"/>
              </a:clrFrom>
              <a:clrTo>
                <a:srgbClr val="FBFCFE">
                  <a:alpha val="0"/>
                </a:srgbClr>
              </a:clrTo>
            </a:clrChange>
          </a:blip>
          <a:srcRect/>
          <a:stretch>
            <a:fillRect/>
          </a:stretch>
        </p:blipFill>
        <p:spPr bwMode="auto">
          <a:xfrm>
            <a:off x="3962400" y="304800"/>
            <a:ext cx="2819400" cy="1872741"/>
          </a:xfrm>
          <a:prstGeom prst="rect">
            <a:avLst/>
          </a:prstGeom>
          <a:noFill/>
        </p:spPr>
      </p:pic>
      <p:sp>
        <p:nvSpPr>
          <p:cNvPr id="9" name="Rectangle 8"/>
          <p:cNvSpPr/>
          <p:nvPr/>
        </p:nvSpPr>
        <p:spPr>
          <a:xfrm>
            <a:off x="2437000" y="3933834"/>
            <a:ext cx="602120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chemeClr val="tx2"/>
                </a:solidFill>
                <a:effectLst>
                  <a:outerShdw blurRad="76200" dist="50800" dir="5400000" algn="tl" rotWithShape="0">
                    <a:srgbClr val="000000">
                      <a:alpha val="65000"/>
                    </a:srgbClr>
                  </a:outerShdw>
                </a:effectLst>
                <a:latin typeface="Brush Script MT" pitchFamily="66" charset="0"/>
              </a:rPr>
              <a:t>GOOD LUCK</a:t>
            </a:r>
            <a:endParaRPr lang="en-US" sz="8800" b="1" cap="none" spc="50" dirty="0">
              <a:ln w="11430"/>
              <a:solidFill>
                <a:schemeClr val="tx2"/>
              </a:solidFill>
              <a:effectLst>
                <a:outerShdw blurRad="76200" dist="50800" dir="5400000" algn="tl" rotWithShape="0">
                  <a:srgbClr val="000000">
                    <a:alpha val="65000"/>
                  </a:srgbClr>
                </a:outerShdw>
              </a:effectLst>
              <a:latin typeface="Brush Script MT" pitchFamily="66"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5776"/>
            <a:ext cx="9144000" cy="7335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What are the </a:t>
            </a:r>
            <a:r>
              <a:rPr lang="en-US" sz="2400" b="1" spc="100" dirty="0" err="1" smtClean="0">
                <a:solidFill>
                  <a:schemeClr val="bg1"/>
                </a:solidFill>
                <a:latin typeface="Broadway" pitchFamily="82" charset="0"/>
              </a:rPr>
              <a:t>pathophysiological</a:t>
            </a:r>
            <a:r>
              <a:rPr lang="en-US" sz="2400" b="1" spc="100" dirty="0" smtClean="0">
                <a:solidFill>
                  <a:schemeClr val="bg1"/>
                </a:solidFill>
                <a:latin typeface="Broadway" pitchFamily="82" charset="0"/>
              </a:rPr>
              <a:t> consequences </a:t>
            </a:r>
          </a:p>
          <a:p>
            <a:pPr algn="ctr">
              <a:lnSpc>
                <a:spcPts val="2500"/>
              </a:lnSpc>
            </a:pPr>
            <a:r>
              <a:rPr lang="en-US" sz="2400" b="1" spc="100" dirty="0" smtClean="0">
                <a:solidFill>
                  <a:schemeClr val="bg1"/>
                </a:solidFill>
                <a:latin typeface="Broadway" pitchFamily="82" charset="0"/>
              </a:rPr>
              <a:t> of </a:t>
            </a:r>
            <a:r>
              <a:rPr lang="en-US" sz="2400" b="1" spc="100" dirty="0" err="1" smtClean="0">
                <a:solidFill>
                  <a:schemeClr val="bg1"/>
                </a:solidFill>
                <a:latin typeface="Broadway" pitchFamily="82" charset="0"/>
              </a:rPr>
              <a:t>hepatotoxins</a:t>
            </a:r>
            <a:r>
              <a:rPr lang="en-US" sz="2400" b="1" spc="100" dirty="0" smtClean="0">
                <a:solidFill>
                  <a:schemeClr val="bg1"/>
                </a:solidFill>
                <a:latin typeface="Broadway" pitchFamily="82" charset="0"/>
              </a:rPr>
              <a:t>?</a:t>
            </a:r>
          </a:p>
        </p:txBody>
      </p:sp>
      <p:sp>
        <p:nvSpPr>
          <p:cNvPr id="4" name="Rectangle 3"/>
          <p:cNvSpPr/>
          <p:nvPr/>
        </p:nvSpPr>
        <p:spPr>
          <a:xfrm>
            <a:off x="152400" y="990600"/>
            <a:ext cx="8686800" cy="733534"/>
          </a:xfrm>
          <a:prstGeom prst="rect">
            <a:avLst/>
          </a:prstGeom>
        </p:spPr>
        <p:txBody>
          <a:bodyPr wrap="square">
            <a:spAutoFit/>
          </a:bodyPr>
          <a:lstStyle/>
          <a:p>
            <a:pPr>
              <a:lnSpc>
                <a:spcPts val="2500"/>
              </a:lnSpc>
            </a:pPr>
            <a:r>
              <a:rPr lang="en-US" sz="2400" dirty="0" smtClean="0">
                <a:latin typeface="Bernard MT Condensed" pitchFamily="18" charset="0"/>
              </a:rPr>
              <a:t>1.</a:t>
            </a:r>
            <a:r>
              <a:rPr lang="en-US" sz="2400" dirty="0" smtClean="0">
                <a:solidFill>
                  <a:schemeClr val="tx2">
                    <a:lumMod val="60000"/>
                    <a:lumOff val="40000"/>
                  </a:schemeClr>
                </a:solidFill>
                <a:latin typeface="Bernard MT Condensed" pitchFamily="18" charset="0"/>
              </a:rPr>
              <a:t> Disruption of the </a:t>
            </a:r>
            <a:r>
              <a:rPr lang="en-US" sz="2400" dirty="0" err="1" smtClean="0">
                <a:solidFill>
                  <a:schemeClr val="tx2">
                    <a:lumMod val="60000"/>
                    <a:lumOff val="40000"/>
                  </a:schemeClr>
                </a:solidFill>
                <a:latin typeface="Bernard MT Condensed" pitchFamily="18" charset="0"/>
              </a:rPr>
              <a:t>hepatocyte</a:t>
            </a:r>
            <a:r>
              <a:rPr lang="en-US" sz="2400" dirty="0" smtClean="0">
                <a:solidFill>
                  <a:schemeClr val="tx2">
                    <a:lumMod val="60000"/>
                    <a:lumOff val="40000"/>
                  </a:schemeClr>
                </a:solidFill>
                <a:latin typeface="Bernard MT Condensed" pitchFamily="18" charset="0"/>
              </a:rPr>
              <a:t>:</a:t>
            </a:r>
            <a:r>
              <a:rPr lang="en-US" sz="2400" b="1" dirty="0" smtClean="0">
                <a:latin typeface="Arial Narrow" pitchFamily="34" charset="0"/>
              </a:rPr>
              <a:t> Binding</a:t>
            </a:r>
            <a:r>
              <a:rPr lang="en-US" sz="2400" b="1" dirty="0" smtClean="0">
                <a:latin typeface="Arial Narrow" pitchFamily="34" charset="0"/>
                <a:sym typeface="Wingdings 3"/>
              </a:rPr>
              <a:t></a:t>
            </a:r>
            <a:r>
              <a:rPr lang="en-US" sz="2400" b="1" dirty="0" smtClean="0">
                <a:latin typeface="Arial Narrow" pitchFamily="34" charset="0"/>
              </a:rPr>
              <a:t> ATP &amp; alter Ca </a:t>
            </a:r>
            <a:r>
              <a:rPr lang="en-US" sz="2400" b="1" dirty="0" err="1" smtClean="0">
                <a:latin typeface="Arial Narrow" pitchFamily="34" charset="0"/>
              </a:rPr>
              <a:t>homostasis</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err="1" smtClean="0">
                <a:latin typeface="Arial Narrow" pitchFamily="34" charset="0"/>
                <a:sym typeface="Wingdings 3"/>
              </a:rPr>
              <a:t>cytoskeletal</a:t>
            </a:r>
            <a:r>
              <a:rPr lang="en-US" sz="2400" b="1" dirty="0" smtClean="0">
                <a:latin typeface="Arial Narrow" pitchFamily="34" charset="0"/>
                <a:sym typeface="Wingdings 3"/>
              </a:rPr>
              <a:t> </a:t>
            </a:r>
            <a:r>
              <a:rPr lang="en-US" sz="2400" b="1" dirty="0" smtClean="0">
                <a:latin typeface="Arial Narrow" pitchFamily="34" charset="0"/>
              </a:rPr>
              <a:t>disruption </a:t>
            </a:r>
            <a:r>
              <a:rPr lang="en-US" sz="2400" b="1" dirty="0" smtClean="0">
                <a:latin typeface="Arial Narrow" pitchFamily="34" charset="0"/>
                <a:sym typeface="Wingdings 3"/>
              </a:rPr>
              <a:t> membrane </a:t>
            </a:r>
            <a:r>
              <a:rPr lang="en-US" sz="2400" b="1" dirty="0" smtClean="0">
                <a:latin typeface="Arial Narrow" pitchFamily="34" charset="0"/>
              </a:rPr>
              <a:t>blebs &amp; rupture </a:t>
            </a:r>
            <a:r>
              <a:rPr lang="en-US" sz="2400" b="1" dirty="0" smtClean="0">
                <a:latin typeface="Arial Narrow" pitchFamily="34" charset="0"/>
                <a:sym typeface="Wingdings 3"/>
              </a:rPr>
              <a:t> cell </a:t>
            </a:r>
            <a:r>
              <a:rPr lang="en-US" sz="2400" b="1" dirty="0" err="1" smtClean="0">
                <a:latin typeface="Arial Narrow" pitchFamily="34" charset="0"/>
                <a:sym typeface="Wingdings 3"/>
              </a:rPr>
              <a:t>lysis</a:t>
            </a:r>
            <a:r>
              <a:rPr lang="en-US" sz="2400" b="1" dirty="0" smtClean="0">
                <a:latin typeface="Arial Narrow" pitchFamily="34" charset="0"/>
              </a:rPr>
              <a:t> </a:t>
            </a:r>
            <a:endParaRPr lang="en-US" sz="2400" b="1" dirty="0">
              <a:latin typeface="Arial Narrow" pitchFamily="34" charset="0"/>
            </a:endParaRPr>
          </a:p>
        </p:txBody>
      </p:sp>
      <p:sp>
        <p:nvSpPr>
          <p:cNvPr id="6" name="TextBox 5"/>
          <p:cNvSpPr txBox="1"/>
          <p:nvPr/>
        </p:nvSpPr>
        <p:spPr>
          <a:xfrm>
            <a:off x="152400" y="1917080"/>
            <a:ext cx="8839200" cy="733534"/>
          </a:xfrm>
          <a:prstGeom prst="rect">
            <a:avLst/>
          </a:prstGeom>
          <a:noFill/>
        </p:spPr>
        <p:txBody>
          <a:bodyPr wrap="square" rtlCol="0">
            <a:spAutoFit/>
          </a:bodyPr>
          <a:lstStyle/>
          <a:p>
            <a:pPr marL="0" lvl="1">
              <a:lnSpc>
                <a:spcPts val="2500"/>
              </a:lnSpc>
            </a:pPr>
            <a:r>
              <a:rPr lang="en-US" sz="2400" dirty="0" smtClean="0">
                <a:latin typeface="Bernard MT Condensed" pitchFamily="18" charset="0"/>
              </a:rPr>
              <a:t>2.</a:t>
            </a:r>
            <a:r>
              <a:rPr lang="en-US" sz="2400" dirty="0" smtClean="0">
                <a:solidFill>
                  <a:schemeClr val="tx2">
                    <a:lumMod val="60000"/>
                    <a:lumOff val="40000"/>
                  </a:schemeClr>
                </a:solidFill>
                <a:latin typeface="Bernard MT Condensed" pitchFamily="18" charset="0"/>
              </a:rPr>
              <a:t> Disruption of transport : </a:t>
            </a:r>
            <a:r>
              <a:rPr lang="en-US" sz="2400" b="1" spc="-40" dirty="0" smtClean="0">
                <a:latin typeface="Arial Narrow" pitchFamily="34" charset="0"/>
              </a:rPr>
              <a:t>Same changes </a:t>
            </a:r>
            <a:r>
              <a:rPr lang="en-US" sz="2400" b="1" spc="-40" dirty="0" smtClean="0">
                <a:latin typeface="Arial Narrow" pitchFamily="34" charset="0"/>
                <a:sym typeface="Wingdings 3"/>
              </a:rPr>
              <a:t> at </a:t>
            </a:r>
            <a:r>
              <a:rPr lang="en-US" sz="2400" b="1" spc="-40" dirty="0" err="1" smtClean="0">
                <a:latin typeface="Arial Narrow" pitchFamily="34" charset="0"/>
              </a:rPr>
              <a:t>canalicular</a:t>
            </a:r>
            <a:r>
              <a:rPr lang="en-US" sz="2400" b="1" spc="-40" dirty="0" smtClean="0">
                <a:latin typeface="Arial Narrow" pitchFamily="34" charset="0"/>
              </a:rPr>
              <a:t> membrane</a:t>
            </a:r>
            <a:r>
              <a:rPr lang="en-US" sz="2400" b="1" spc="-40" dirty="0" smtClean="0">
                <a:latin typeface="Arial Narrow" pitchFamily="34" charset="0"/>
                <a:sym typeface="Wingdings 3"/>
              </a:rPr>
              <a:t> alter transporter &amp; pumps </a:t>
            </a:r>
            <a:r>
              <a:rPr lang="en-US" sz="2400" b="1" spc="-40" dirty="0" smtClean="0">
                <a:latin typeface="Arial Narrow" pitchFamily="34" charset="0"/>
              </a:rPr>
              <a:t>interrupt bile flow </a:t>
            </a:r>
            <a:r>
              <a:rPr lang="en-US" sz="2400" b="1" spc="-40" dirty="0" smtClean="0">
                <a:latin typeface="Arial Narrow" pitchFamily="34" charset="0"/>
                <a:sym typeface="Wingdings 3"/>
              </a:rPr>
              <a:t></a:t>
            </a:r>
            <a:r>
              <a:rPr lang="en-US" sz="2400" b="1" spc="-40" dirty="0" smtClean="0">
                <a:latin typeface="Arial Narrow" pitchFamily="34" charset="0"/>
              </a:rPr>
              <a:t> </a:t>
            </a:r>
            <a:r>
              <a:rPr lang="en-US" sz="2400" b="1" spc="-40" dirty="0" err="1" smtClean="0">
                <a:latin typeface="Arial Narrow" pitchFamily="34" charset="0"/>
              </a:rPr>
              <a:t>cholestasis</a:t>
            </a:r>
            <a:r>
              <a:rPr lang="en-US" sz="2400" b="1" spc="-40" dirty="0" smtClean="0">
                <a:latin typeface="Arial Narrow" pitchFamily="34" charset="0"/>
              </a:rPr>
              <a:t>.</a:t>
            </a:r>
            <a:endParaRPr lang="en-US" b="1" spc="-40" dirty="0" smtClean="0">
              <a:latin typeface="Arial Narrow" pitchFamily="34" charset="0"/>
            </a:endParaRPr>
          </a:p>
        </p:txBody>
      </p:sp>
      <p:sp>
        <p:nvSpPr>
          <p:cNvPr id="8" name="TextBox 7"/>
          <p:cNvSpPr txBox="1"/>
          <p:nvPr/>
        </p:nvSpPr>
        <p:spPr>
          <a:xfrm>
            <a:off x="152400" y="2843560"/>
            <a:ext cx="9144000" cy="1054135"/>
          </a:xfrm>
          <a:prstGeom prst="rect">
            <a:avLst/>
          </a:prstGeom>
          <a:noFill/>
        </p:spPr>
        <p:txBody>
          <a:bodyPr wrap="square" rtlCol="0">
            <a:spAutoFit/>
          </a:bodyPr>
          <a:lstStyle/>
          <a:p>
            <a:pPr marL="0" lvl="1">
              <a:lnSpc>
                <a:spcPts val="2500"/>
              </a:lnSpc>
            </a:pPr>
            <a:r>
              <a:rPr lang="en-US" sz="2400" dirty="0" smtClean="0">
                <a:latin typeface="Bernard MT Condensed" pitchFamily="18" charset="0"/>
              </a:rPr>
              <a:t>3. </a:t>
            </a:r>
            <a:r>
              <a:rPr lang="en-US" sz="2400" dirty="0" err="1" smtClean="0">
                <a:solidFill>
                  <a:schemeClr val="tx2">
                    <a:lumMod val="60000"/>
                    <a:lumOff val="40000"/>
                  </a:schemeClr>
                </a:solidFill>
                <a:latin typeface="Bernard MT Condensed" pitchFamily="18" charset="0"/>
              </a:rPr>
              <a:t>Cytolytic</a:t>
            </a:r>
            <a:r>
              <a:rPr lang="en-US" sz="2400" dirty="0" smtClean="0">
                <a:solidFill>
                  <a:schemeClr val="tx2">
                    <a:lumMod val="60000"/>
                    <a:lumOff val="40000"/>
                  </a:schemeClr>
                </a:solidFill>
                <a:latin typeface="Bernard MT Condensed" pitchFamily="18" charset="0"/>
              </a:rPr>
              <a:t> T-cell activation:</a:t>
            </a:r>
            <a:r>
              <a:rPr lang="en-US" sz="2400" b="1" dirty="0" smtClean="0">
                <a:solidFill>
                  <a:schemeClr val="tx2">
                    <a:lumMod val="60000"/>
                    <a:lumOff val="40000"/>
                  </a:schemeClr>
                </a:solidFill>
                <a:latin typeface="Arial Narrow" pitchFamily="34" charset="0"/>
              </a:rPr>
              <a:t> </a:t>
            </a:r>
            <a:r>
              <a:rPr lang="en-US" sz="2400" b="1" dirty="0" smtClean="0">
                <a:latin typeface="Arial Narrow" pitchFamily="34" charset="0"/>
              </a:rPr>
              <a:t>Covalent binding of a drug to the P-450 enzyme acts as an </a:t>
            </a:r>
            <a:r>
              <a:rPr lang="en-US" sz="2400" b="1" dirty="0" err="1" smtClean="0">
                <a:latin typeface="Arial Narrow" pitchFamily="34" charset="0"/>
              </a:rPr>
              <a:t>immunogen</a:t>
            </a:r>
            <a:r>
              <a:rPr lang="en-US" sz="2400" b="1" dirty="0" smtClean="0">
                <a:latin typeface="Arial Narrow" pitchFamily="34" charset="0"/>
              </a:rPr>
              <a:t>, activating T cells and cytokines and stimulating a multifaceted immune response.</a:t>
            </a:r>
          </a:p>
        </p:txBody>
      </p:sp>
      <p:sp>
        <p:nvSpPr>
          <p:cNvPr id="9" name="TextBox 8"/>
          <p:cNvSpPr txBox="1"/>
          <p:nvPr/>
        </p:nvSpPr>
        <p:spPr>
          <a:xfrm>
            <a:off x="152400" y="4090641"/>
            <a:ext cx="9144000" cy="733534"/>
          </a:xfrm>
          <a:prstGeom prst="rect">
            <a:avLst/>
          </a:prstGeom>
          <a:noFill/>
        </p:spPr>
        <p:txBody>
          <a:bodyPr wrap="square" rtlCol="0">
            <a:spAutoFit/>
          </a:bodyPr>
          <a:lstStyle/>
          <a:p>
            <a:pPr marL="0" lvl="1">
              <a:lnSpc>
                <a:spcPts val="2500"/>
              </a:lnSpc>
            </a:pPr>
            <a:r>
              <a:rPr lang="en-US" sz="2400" dirty="0" smtClean="0">
                <a:latin typeface="Bernard MT Condensed" pitchFamily="18" charset="0"/>
              </a:rPr>
              <a:t>4. </a:t>
            </a:r>
            <a:r>
              <a:rPr lang="en-US" sz="2400" dirty="0" smtClean="0">
                <a:solidFill>
                  <a:srgbClr val="0082B0"/>
                </a:solidFill>
                <a:latin typeface="Bernard MT Condensed" pitchFamily="18" charset="0"/>
              </a:rPr>
              <a:t>Apoptosis of </a:t>
            </a:r>
            <a:r>
              <a:rPr lang="en-US" sz="2400" dirty="0" err="1" smtClean="0">
                <a:solidFill>
                  <a:srgbClr val="0082B0"/>
                </a:solidFill>
                <a:latin typeface="Bernard MT Condensed" pitchFamily="18" charset="0"/>
              </a:rPr>
              <a:t>hepatocytes</a:t>
            </a:r>
            <a:r>
              <a:rPr lang="en-US" sz="2400" dirty="0" smtClean="0">
                <a:solidFill>
                  <a:srgbClr val="0082B0"/>
                </a:solidFill>
                <a:latin typeface="Bernard MT Condensed" pitchFamily="18" charset="0"/>
              </a:rPr>
              <a:t>: </a:t>
            </a:r>
            <a:r>
              <a:rPr lang="en-US" sz="2400" b="1" dirty="0" smtClean="0">
                <a:latin typeface="Arial Narrow" pitchFamily="34" charset="0"/>
              </a:rPr>
              <a:t>Immune reaction </a:t>
            </a:r>
            <a:r>
              <a:rPr lang="en-US" sz="2400" b="1" spc="-40" dirty="0" smtClean="0">
                <a:latin typeface="Arial Narrow" pitchFamily="34" charset="0"/>
                <a:sym typeface="Wingdings 3"/>
              </a:rPr>
              <a:t> TNF-</a:t>
            </a:r>
            <a:r>
              <a:rPr lang="en-US" sz="2400" b="1" spc="-40" dirty="0" smtClean="0">
                <a:latin typeface="Symbol" pitchFamily="18" charset="2"/>
                <a:sym typeface="Wingdings 3"/>
              </a:rPr>
              <a:t>a</a:t>
            </a:r>
            <a:r>
              <a:rPr lang="en-US" sz="2400" b="1" spc="-40" dirty="0" smtClean="0">
                <a:latin typeface="Arial Narrow" pitchFamily="34" charset="0"/>
                <a:sym typeface="Wingdings 3"/>
              </a:rPr>
              <a:t>  activate </a:t>
            </a:r>
            <a:r>
              <a:rPr lang="en-US" sz="2400" b="1" spc="-40" dirty="0" err="1" smtClean="0">
                <a:latin typeface="Arial Narrow" pitchFamily="34" charset="0"/>
                <a:sym typeface="Wingdings 3"/>
              </a:rPr>
              <a:t>Fas</a:t>
            </a:r>
            <a:r>
              <a:rPr lang="en-US" sz="2400" b="1" spc="-40" dirty="0" smtClean="0">
                <a:latin typeface="Arial Narrow" pitchFamily="34" charset="0"/>
                <a:sym typeface="Wingdings 3"/>
              </a:rPr>
              <a:t> </a:t>
            </a:r>
            <a:r>
              <a:rPr lang="en-US" sz="2400" b="1" dirty="0" smtClean="0">
                <a:latin typeface="Arial Narrow" pitchFamily="34" charset="0"/>
              </a:rPr>
              <a:t>apoptotic pathways </a:t>
            </a:r>
            <a:r>
              <a:rPr lang="en-US" sz="2400" b="1" spc="-40" dirty="0" smtClean="0">
                <a:latin typeface="Arial Narrow" pitchFamily="34" charset="0"/>
                <a:sym typeface="Wingdings 3"/>
              </a:rPr>
              <a:t> </a:t>
            </a:r>
            <a:r>
              <a:rPr lang="en-US" sz="2400" b="1" dirty="0" err="1" smtClean="0">
                <a:latin typeface="Arial Narrow" pitchFamily="34" charset="0"/>
              </a:rPr>
              <a:t>caspases</a:t>
            </a:r>
            <a:r>
              <a:rPr lang="en-US" sz="2400" b="1" dirty="0" smtClean="0">
                <a:latin typeface="Arial Narrow" pitchFamily="34" charset="0"/>
              </a:rPr>
              <a:t> </a:t>
            </a:r>
            <a:r>
              <a:rPr lang="en-US" sz="2400" b="1" spc="-40" dirty="0" smtClean="0">
                <a:latin typeface="Arial Narrow" pitchFamily="34" charset="0"/>
                <a:sym typeface="Wingdings 3"/>
              </a:rPr>
              <a:t></a:t>
            </a:r>
            <a:r>
              <a:rPr lang="en-US" sz="2400" b="1" spc="-40" dirty="0" err="1" smtClean="0">
                <a:latin typeface="Arial Narrow" pitchFamily="34" charset="0"/>
                <a:sym typeface="Wingdings 3"/>
              </a:rPr>
              <a:t>apotosis</a:t>
            </a:r>
            <a:endParaRPr lang="en-US" sz="2400" b="1" dirty="0" smtClean="0">
              <a:latin typeface="Arial Narrow" pitchFamily="34" charset="0"/>
            </a:endParaRPr>
          </a:p>
        </p:txBody>
      </p:sp>
      <p:sp>
        <p:nvSpPr>
          <p:cNvPr id="10" name="TextBox 9"/>
          <p:cNvSpPr txBox="1"/>
          <p:nvPr/>
        </p:nvSpPr>
        <p:spPr>
          <a:xfrm>
            <a:off x="152400" y="5017121"/>
            <a:ext cx="9144000" cy="733534"/>
          </a:xfrm>
          <a:prstGeom prst="rect">
            <a:avLst/>
          </a:prstGeom>
          <a:noFill/>
        </p:spPr>
        <p:txBody>
          <a:bodyPr wrap="square" rtlCol="0">
            <a:spAutoFit/>
          </a:bodyPr>
          <a:lstStyle/>
          <a:p>
            <a:pPr marL="0" lvl="1">
              <a:lnSpc>
                <a:spcPts val="2500"/>
              </a:lnSpc>
            </a:pPr>
            <a:r>
              <a:rPr lang="en-US" sz="2400" dirty="0" smtClean="0">
                <a:latin typeface="Bernard MT Condensed" pitchFamily="18" charset="0"/>
              </a:rPr>
              <a:t>5. </a:t>
            </a:r>
            <a:r>
              <a:rPr lang="en-US" sz="2400" dirty="0" smtClean="0">
                <a:solidFill>
                  <a:srgbClr val="0082B0"/>
                </a:solidFill>
                <a:latin typeface="Bernard MT Condensed" pitchFamily="18" charset="0"/>
              </a:rPr>
              <a:t>Mitochondrial disruption: </a:t>
            </a:r>
            <a:r>
              <a:rPr lang="en-US" sz="2400" b="1" dirty="0" smtClean="0">
                <a:latin typeface="Arial Narrow" pitchFamily="34" charset="0"/>
              </a:rPr>
              <a:t>Binding</a:t>
            </a:r>
            <a:r>
              <a:rPr lang="en-US" sz="2400" dirty="0" smtClean="0">
                <a:latin typeface="Bernard MT Condensed" pitchFamily="18" charset="0"/>
              </a:rPr>
              <a:t> </a:t>
            </a:r>
            <a:r>
              <a:rPr lang="en-US" sz="2400" b="1" dirty="0" smtClean="0">
                <a:latin typeface="Arial Narrow" pitchFamily="34" charset="0"/>
                <a:sym typeface="Wingdings 3"/>
              </a:rPr>
              <a:t> </a:t>
            </a:r>
            <a:r>
              <a:rPr lang="en-US" sz="2400" b="1" dirty="0" smtClean="0">
                <a:latin typeface="Symbol" pitchFamily="18" charset="2"/>
              </a:rPr>
              <a:t>b</a:t>
            </a:r>
            <a:r>
              <a:rPr lang="en-US" sz="2400" b="1" dirty="0" smtClean="0">
                <a:latin typeface="Arial Narrow" pitchFamily="34" charset="0"/>
              </a:rPr>
              <a:t>-oxidation or respiration </a:t>
            </a:r>
            <a:r>
              <a:rPr lang="en-US" sz="2400" b="1" dirty="0" smtClean="0">
                <a:latin typeface="Arial Narrow" pitchFamily="34" charset="0"/>
                <a:sym typeface="Wingdings 3"/>
              </a:rPr>
              <a:t> activate mitochondrial apoptotic cascade apoptosis</a:t>
            </a:r>
            <a:endParaRPr lang="en-US" sz="2400" b="1" dirty="0" smtClean="0">
              <a:latin typeface="Arial Narrow" pitchFamily="34" charset="0"/>
            </a:endParaRPr>
          </a:p>
        </p:txBody>
      </p:sp>
      <p:sp>
        <p:nvSpPr>
          <p:cNvPr id="11" name="TextBox 10"/>
          <p:cNvSpPr txBox="1"/>
          <p:nvPr/>
        </p:nvSpPr>
        <p:spPr>
          <a:xfrm>
            <a:off x="152400" y="5943600"/>
            <a:ext cx="9144000" cy="733534"/>
          </a:xfrm>
          <a:prstGeom prst="rect">
            <a:avLst/>
          </a:prstGeom>
          <a:noFill/>
        </p:spPr>
        <p:txBody>
          <a:bodyPr wrap="square" rtlCol="0">
            <a:spAutoFit/>
          </a:bodyPr>
          <a:lstStyle/>
          <a:p>
            <a:pPr>
              <a:lnSpc>
                <a:spcPts val="2500"/>
              </a:lnSpc>
            </a:pPr>
            <a:r>
              <a:rPr lang="en-US" sz="2400" dirty="0" smtClean="0">
                <a:latin typeface="Bernard MT Condensed" pitchFamily="18" charset="0"/>
              </a:rPr>
              <a:t>6. </a:t>
            </a:r>
            <a:r>
              <a:rPr lang="en-US" sz="2400" dirty="0" smtClean="0">
                <a:solidFill>
                  <a:srgbClr val="0082B0"/>
                </a:solidFill>
                <a:latin typeface="Bernard MT Condensed" pitchFamily="18" charset="0"/>
              </a:rPr>
              <a:t>Bile duct injury:</a:t>
            </a:r>
            <a:r>
              <a:rPr lang="en-US" sz="2400" b="1" dirty="0" smtClean="0">
                <a:solidFill>
                  <a:srgbClr val="0082B0"/>
                </a:solidFill>
                <a:latin typeface="Arial Narrow" pitchFamily="34" charset="0"/>
              </a:rPr>
              <a:t> </a:t>
            </a:r>
            <a:r>
              <a:rPr lang="en-US" sz="2400" b="1" dirty="0" smtClean="0">
                <a:latin typeface="Arial Narrow" pitchFamily="34" charset="0"/>
              </a:rPr>
              <a:t>Toxic metabolites excreted in bile </a:t>
            </a:r>
            <a:r>
              <a:rPr lang="en-US" sz="2400" b="1" spc="-40" dirty="0" smtClean="0">
                <a:latin typeface="Arial Narrow" pitchFamily="34" charset="0"/>
                <a:sym typeface="Wingdings 3"/>
              </a:rPr>
              <a:t></a:t>
            </a:r>
            <a:r>
              <a:rPr lang="en-US" sz="2400" b="1" dirty="0" smtClean="0">
                <a:latin typeface="Arial Narrow" pitchFamily="34" charset="0"/>
              </a:rPr>
              <a:t>injury of bile duct epithelium (</a:t>
            </a:r>
            <a:r>
              <a:rPr lang="en-US" sz="2400" b="1" dirty="0" err="1" smtClean="0">
                <a:latin typeface="Arial Narrow" pitchFamily="34" charset="0"/>
              </a:rPr>
              <a:t>cholangitis</a:t>
            </a:r>
            <a:r>
              <a:rPr lang="en-US" sz="2400" b="1" dirty="0" smtClean="0">
                <a:latin typeface="Arial Narrow" pitchFamily="34" charset="0"/>
              </a:rPr>
              <a:t>)</a:t>
            </a:r>
            <a:endParaRPr lang="en-US" sz="2400" b="1" dirty="0">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1000"/>
                                        <p:tgtEl>
                                          <p:spTgt spid="6"/>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1000"/>
                                        <p:tgtEl>
                                          <p:spTgt spid="9"/>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Right)">
                                      <p:cBhvr>
                                        <p:cTn id="23" dur="1000"/>
                                        <p:tgtEl>
                                          <p:spTgt spid="10"/>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l="1149" t="1111" r="3448" b="3333"/>
          <a:stretch>
            <a:fillRect/>
          </a:stretch>
        </p:blipFill>
        <p:spPr bwMode="auto">
          <a:xfrm>
            <a:off x="1143000" y="76200"/>
            <a:ext cx="6177516" cy="6400800"/>
          </a:xfrm>
          <a:prstGeom prst="rect">
            <a:avLst/>
          </a:prstGeom>
          <a:noFill/>
          <a:ln w="9525">
            <a:noFill/>
            <a:miter lim="800000"/>
            <a:headEnd/>
            <a:tailEnd/>
          </a:ln>
        </p:spPr>
      </p:pic>
      <p:sp>
        <p:nvSpPr>
          <p:cNvPr id="4" name="TextBox 3"/>
          <p:cNvSpPr txBox="1"/>
          <p:nvPr/>
        </p:nvSpPr>
        <p:spPr>
          <a:xfrm>
            <a:off x="76200" y="1022787"/>
            <a:ext cx="3505200" cy="430887"/>
          </a:xfrm>
          <a:prstGeom prst="rect">
            <a:avLst/>
          </a:prstGeom>
          <a:solidFill>
            <a:srgbClr val="F9F1CF"/>
          </a:solidFill>
        </p:spPr>
        <p:txBody>
          <a:bodyPr wrap="square" rtlCol="0">
            <a:spAutoFit/>
          </a:bodyPr>
          <a:lstStyle/>
          <a:p>
            <a:r>
              <a:rPr lang="en-US" sz="2200" dirty="0" smtClean="0">
                <a:latin typeface="Arial Narrow" pitchFamily="34" charset="0"/>
              </a:rPr>
              <a:t>1. </a:t>
            </a:r>
            <a:r>
              <a:rPr lang="en-US" sz="2200" dirty="0" smtClean="0">
                <a:latin typeface="Bernard MT Condensed" pitchFamily="18" charset="0"/>
              </a:rPr>
              <a:t>Disruption of the </a:t>
            </a:r>
            <a:r>
              <a:rPr lang="en-US" sz="2200" dirty="0" err="1" smtClean="0">
                <a:latin typeface="Bernard MT Condensed" pitchFamily="18" charset="0"/>
              </a:rPr>
              <a:t>hepatocyte</a:t>
            </a:r>
            <a:endParaRPr lang="en-US" sz="2200" dirty="0">
              <a:latin typeface="Arial Narrow" pitchFamily="34" charset="0"/>
            </a:endParaRPr>
          </a:p>
        </p:txBody>
      </p:sp>
      <p:sp>
        <p:nvSpPr>
          <p:cNvPr id="5" name="TextBox 4"/>
          <p:cNvSpPr txBox="1"/>
          <p:nvPr/>
        </p:nvSpPr>
        <p:spPr>
          <a:xfrm>
            <a:off x="5715000" y="2590800"/>
            <a:ext cx="3097619" cy="430887"/>
          </a:xfrm>
          <a:prstGeom prst="rect">
            <a:avLst/>
          </a:prstGeom>
          <a:solidFill>
            <a:srgbClr val="F9F1CF"/>
          </a:solidFill>
        </p:spPr>
        <p:txBody>
          <a:bodyPr wrap="square" rtlCol="0">
            <a:spAutoFit/>
          </a:bodyPr>
          <a:lstStyle/>
          <a:p>
            <a:r>
              <a:rPr lang="en-US" sz="2200" dirty="0" smtClean="0">
                <a:latin typeface="Arial Narrow" pitchFamily="34" charset="0"/>
              </a:rPr>
              <a:t>3. </a:t>
            </a:r>
            <a:r>
              <a:rPr lang="en-US" sz="2200" dirty="0" err="1" smtClean="0">
                <a:latin typeface="Bernard MT Condensed" pitchFamily="18" charset="0"/>
              </a:rPr>
              <a:t>Cytolytic</a:t>
            </a:r>
            <a:r>
              <a:rPr lang="en-US" sz="2200" dirty="0" smtClean="0">
                <a:latin typeface="Bernard MT Condensed" pitchFamily="18" charset="0"/>
              </a:rPr>
              <a:t> T-cell activation</a:t>
            </a:r>
            <a:endParaRPr lang="en-US" sz="2200" dirty="0">
              <a:latin typeface="Arial Narrow" pitchFamily="34" charset="0"/>
            </a:endParaRPr>
          </a:p>
        </p:txBody>
      </p:sp>
      <p:sp>
        <p:nvSpPr>
          <p:cNvPr id="6" name="TextBox 5"/>
          <p:cNvSpPr txBox="1"/>
          <p:nvPr/>
        </p:nvSpPr>
        <p:spPr>
          <a:xfrm>
            <a:off x="4823637" y="228600"/>
            <a:ext cx="4320363" cy="430887"/>
          </a:xfrm>
          <a:prstGeom prst="rect">
            <a:avLst/>
          </a:prstGeom>
          <a:solidFill>
            <a:srgbClr val="F9F1CF"/>
          </a:solidFill>
        </p:spPr>
        <p:txBody>
          <a:bodyPr wrap="square" rtlCol="0">
            <a:spAutoFit/>
          </a:bodyPr>
          <a:lstStyle/>
          <a:p>
            <a:r>
              <a:rPr lang="en-US" sz="2200" dirty="0" smtClean="0">
                <a:latin typeface="Arial Narrow" pitchFamily="34" charset="0"/>
              </a:rPr>
              <a:t>2. </a:t>
            </a:r>
            <a:r>
              <a:rPr lang="en-US" sz="2200" dirty="0" smtClean="0">
                <a:latin typeface="Bernard MT Condensed" pitchFamily="18" charset="0"/>
              </a:rPr>
              <a:t>Disruption of the transport proteins</a:t>
            </a:r>
            <a:endParaRPr lang="en-US" sz="2200" dirty="0">
              <a:latin typeface="Arial Narrow" pitchFamily="34" charset="0"/>
            </a:endParaRPr>
          </a:p>
        </p:txBody>
      </p:sp>
      <p:sp>
        <p:nvSpPr>
          <p:cNvPr id="7" name="TextBox 6"/>
          <p:cNvSpPr txBox="1"/>
          <p:nvPr/>
        </p:nvSpPr>
        <p:spPr>
          <a:xfrm>
            <a:off x="5638800" y="6347601"/>
            <a:ext cx="3097619" cy="430887"/>
          </a:xfrm>
          <a:prstGeom prst="rect">
            <a:avLst/>
          </a:prstGeom>
          <a:solidFill>
            <a:srgbClr val="F9F1CF"/>
          </a:solidFill>
        </p:spPr>
        <p:txBody>
          <a:bodyPr wrap="square" rtlCol="0">
            <a:spAutoFit/>
          </a:bodyPr>
          <a:lstStyle/>
          <a:p>
            <a:r>
              <a:rPr lang="en-US" sz="2200" dirty="0" smtClean="0">
                <a:latin typeface="Arial Narrow" pitchFamily="34" charset="0"/>
              </a:rPr>
              <a:t>4. </a:t>
            </a:r>
            <a:r>
              <a:rPr lang="en-US" sz="2200" dirty="0" smtClean="0">
                <a:latin typeface="Bernard MT Condensed" pitchFamily="18" charset="0"/>
              </a:rPr>
              <a:t>Apoptosis of </a:t>
            </a:r>
            <a:r>
              <a:rPr lang="en-US" sz="2200" dirty="0" err="1" smtClean="0">
                <a:latin typeface="Bernard MT Condensed" pitchFamily="18" charset="0"/>
              </a:rPr>
              <a:t>hepatocytes</a:t>
            </a:r>
            <a:endParaRPr lang="en-US" sz="2200" dirty="0">
              <a:latin typeface="Arial Narrow" pitchFamily="34" charset="0"/>
            </a:endParaRPr>
          </a:p>
        </p:txBody>
      </p:sp>
      <p:sp>
        <p:nvSpPr>
          <p:cNvPr id="8" name="TextBox 7"/>
          <p:cNvSpPr txBox="1"/>
          <p:nvPr/>
        </p:nvSpPr>
        <p:spPr>
          <a:xfrm>
            <a:off x="76200" y="3455313"/>
            <a:ext cx="2133600" cy="430887"/>
          </a:xfrm>
          <a:prstGeom prst="rect">
            <a:avLst/>
          </a:prstGeom>
          <a:solidFill>
            <a:srgbClr val="F9F1CF"/>
          </a:solidFill>
        </p:spPr>
        <p:txBody>
          <a:bodyPr wrap="square" rtlCol="0">
            <a:spAutoFit/>
          </a:bodyPr>
          <a:lstStyle/>
          <a:p>
            <a:r>
              <a:rPr lang="en-US" sz="2200" dirty="0" smtClean="0">
                <a:latin typeface="Arial Narrow" pitchFamily="34" charset="0"/>
              </a:rPr>
              <a:t>6. </a:t>
            </a:r>
            <a:r>
              <a:rPr lang="en-US" sz="2200" dirty="0" smtClean="0">
                <a:latin typeface="Bernard MT Condensed" pitchFamily="18" charset="0"/>
              </a:rPr>
              <a:t>Bile duct injury</a:t>
            </a:r>
            <a:endParaRPr lang="en-US" sz="2200" dirty="0">
              <a:latin typeface="Arial Narrow" pitchFamily="34" charset="0"/>
            </a:endParaRPr>
          </a:p>
        </p:txBody>
      </p:sp>
      <p:sp>
        <p:nvSpPr>
          <p:cNvPr id="9" name="TextBox 8"/>
          <p:cNvSpPr txBox="1"/>
          <p:nvPr/>
        </p:nvSpPr>
        <p:spPr>
          <a:xfrm>
            <a:off x="1931581" y="6311348"/>
            <a:ext cx="3097619" cy="430887"/>
          </a:xfrm>
          <a:prstGeom prst="rect">
            <a:avLst/>
          </a:prstGeom>
          <a:solidFill>
            <a:srgbClr val="F9F1CF"/>
          </a:solidFill>
        </p:spPr>
        <p:txBody>
          <a:bodyPr wrap="square" rtlCol="0">
            <a:spAutoFit/>
          </a:bodyPr>
          <a:lstStyle/>
          <a:p>
            <a:r>
              <a:rPr lang="en-US" sz="2200" dirty="0" smtClean="0">
                <a:latin typeface="Arial Narrow" pitchFamily="34" charset="0"/>
              </a:rPr>
              <a:t>5. </a:t>
            </a:r>
            <a:r>
              <a:rPr lang="en-US" sz="2200" dirty="0" smtClean="0">
                <a:latin typeface="Bernard MT Condensed" pitchFamily="18" charset="0"/>
              </a:rPr>
              <a:t>Mitochondrial disruption</a:t>
            </a:r>
            <a:endParaRPr lang="en-US" sz="2200" dirty="0">
              <a:latin typeface="Arial Narrow" pitchFamily="34" charset="0"/>
            </a:endParaRPr>
          </a:p>
        </p:txBody>
      </p:sp>
    </p:spTree>
  </p:cSld>
  <p:clrMapOvr>
    <a:masterClrMapping/>
  </p:clrMapOvr>
  <p:transition spd="med">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75860"/>
            <a:ext cx="9144000" cy="381000"/>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638260"/>
            <a:ext cx="9144000" cy="381000"/>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830956"/>
            <a:ext cx="9144000" cy="381000"/>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28600"/>
            <a:ext cx="9144000" cy="457200"/>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261652"/>
            <a:ext cx="9144000" cy="381000"/>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055704"/>
            <a:ext cx="9144000" cy="762000"/>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581400"/>
            <a:ext cx="9144000" cy="1066800"/>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488096"/>
            <a:ext cx="9144000" cy="1066800"/>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066800"/>
            <a:ext cx="9144000" cy="1394792"/>
          </a:xfrm>
          <a:prstGeom prst="rect">
            <a:avLst/>
          </a:prstGeom>
          <a:solidFill>
            <a:srgbClr val="E5F2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228600"/>
            <a:ext cx="8839200" cy="6463308"/>
          </a:xfrm>
          <a:prstGeom prst="rect">
            <a:avLst/>
          </a:prstGeom>
          <a:noFill/>
        </p:spPr>
        <p:txBody>
          <a:bodyPr wrap="square" rtlCol="0">
            <a:spAutoFit/>
          </a:bodyPr>
          <a:lstStyle/>
          <a:p>
            <a:r>
              <a:rPr lang="en-US" sz="2200" b="1" dirty="0" smtClean="0">
                <a:latin typeface="Arial Narrow" pitchFamily="34" charset="0"/>
              </a:rPr>
              <a:t>SIGNATURE DISEASE			DRUGS CAUSING THE FEATURE</a:t>
            </a:r>
          </a:p>
          <a:p>
            <a:pPr>
              <a:spcBef>
                <a:spcPts val="600"/>
              </a:spcBef>
            </a:pPr>
            <a:r>
              <a:rPr lang="en-US" sz="2200" b="1" dirty="0" smtClean="0">
                <a:latin typeface="Arial Narrow" pitchFamily="34" charset="0"/>
              </a:rPr>
              <a:t>Zonal necrosis				Acetaminophen</a:t>
            </a:r>
          </a:p>
          <a:p>
            <a:pPr>
              <a:spcBef>
                <a:spcPts val="600"/>
              </a:spcBef>
            </a:pPr>
            <a:r>
              <a:rPr lang="en-US" sz="2200" b="1" dirty="0" smtClean="0">
                <a:latin typeface="Arial Narrow" pitchFamily="34" charset="0"/>
              </a:rPr>
              <a:t>Hepatitis;    Viral-like (</a:t>
            </a:r>
            <a:r>
              <a:rPr lang="en-US" sz="2200" b="1" dirty="0" err="1" smtClean="0">
                <a:latin typeface="Arial Narrow" pitchFamily="34" charset="0"/>
              </a:rPr>
              <a:t>Immunoallergic</a:t>
            </a:r>
            <a:r>
              <a:rPr lang="en-US" sz="2200" b="1" dirty="0" smtClean="0">
                <a:latin typeface="Arial Narrow" pitchFamily="34" charset="0"/>
              </a:rPr>
              <a:t>)	</a:t>
            </a:r>
            <a:r>
              <a:rPr lang="en-US" sz="2200" b="1" dirty="0" err="1" smtClean="0">
                <a:latin typeface="Arial Narrow" pitchFamily="34" charset="0"/>
              </a:rPr>
              <a:t>Phenytoin</a:t>
            </a:r>
            <a:r>
              <a:rPr lang="en-US" sz="2200" b="1" dirty="0" smtClean="0">
                <a:latin typeface="Arial Narrow" pitchFamily="34" charset="0"/>
              </a:rPr>
              <a:t>, Sulfonamides, Halothane</a:t>
            </a:r>
          </a:p>
          <a:p>
            <a:r>
              <a:rPr lang="en-US" sz="2200" b="1" dirty="0" smtClean="0">
                <a:latin typeface="Arial Narrow" pitchFamily="34" charset="0"/>
              </a:rPr>
              <a:t>		        (Metabolic )		</a:t>
            </a:r>
            <a:r>
              <a:rPr lang="en-US" sz="2200" b="1" dirty="0" err="1" smtClean="0">
                <a:latin typeface="Arial Narrow" pitchFamily="34" charset="0"/>
              </a:rPr>
              <a:t>Izoniazid</a:t>
            </a:r>
            <a:endParaRPr lang="en-US" sz="2200" b="1" dirty="0" smtClean="0">
              <a:latin typeface="Arial Narrow" pitchFamily="34" charset="0"/>
            </a:endParaRPr>
          </a:p>
          <a:p>
            <a:r>
              <a:rPr lang="en-US" sz="2200" b="1" dirty="0" smtClean="0">
                <a:latin typeface="Arial Narrow" pitchFamily="34" charset="0"/>
              </a:rPr>
              <a:t>	     Focal			</a:t>
            </a:r>
            <a:r>
              <a:rPr lang="en-US" sz="2200" b="1" dirty="0" err="1" smtClean="0">
                <a:latin typeface="Arial Narrow" pitchFamily="34" charset="0"/>
              </a:rPr>
              <a:t>Salicylates</a:t>
            </a:r>
            <a:r>
              <a:rPr lang="en-US" sz="2200" b="1" dirty="0" smtClean="0">
                <a:latin typeface="Arial Narrow" pitchFamily="34" charset="0"/>
              </a:rPr>
              <a:t> &amp; NSAIDs</a:t>
            </a:r>
          </a:p>
          <a:p>
            <a:r>
              <a:rPr lang="en-US" sz="2200" b="1" dirty="0" smtClean="0">
                <a:latin typeface="Arial Narrow" pitchFamily="34" charset="0"/>
              </a:rPr>
              <a:t>	     Chronic 			</a:t>
            </a:r>
            <a:r>
              <a:rPr lang="en-US" sz="2200" b="1" dirty="0" smtClean="0">
                <a:latin typeface="Symbol" pitchFamily="18" charset="2"/>
              </a:rPr>
              <a:t>a </a:t>
            </a:r>
            <a:r>
              <a:rPr lang="en-US" sz="2200" b="1" dirty="0" smtClean="0">
                <a:latin typeface="Arial Narrow" pitchFamily="34" charset="0"/>
              </a:rPr>
              <a:t>- Methyldopa, 		</a:t>
            </a:r>
          </a:p>
          <a:p>
            <a:pPr>
              <a:spcBef>
                <a:spcPts val="600"/>
              </a:spcBef>
            </a:pPr>
            <a:r>
              <a:rPr lang="en-US" sz="2200" b="1" dirty="0" err="1" smtClean="0">
                <a:latin typeface="Arial Narrow" pitchFamily="34" charset="0"/>
              </a:rPr>
              <a:t>Cholistasis</a:t>
            </a:r>
            <a:r>
              <a:rPr lang="en-US" sz="2200" b="1" dirty="0" smtClean="0">
                <a:latin typeface="Arial Narrow" pitchFamily="34" charset="0"/>
              </a:rPr>
              <a:t>; Bland 			</a:t>
            </a:r>
            <a:r>
              <a:rPr lang="en-US" sz="2200" b="1" spc="-40" dirty="0" smtClean="0">
                <a:latin typeface="Arial Narrow" pitchFamily="34" charset="0"/>
              </a:rPr>
              <a:t>O. contraceptives, Androgens, Steroid </a:t>
            </a:r>
          </a:p>
          <a:p>
            <a:r>
              <a:rPr lang="en-US" sz="2200" b="1" dirty="0" smtClean="0">
                <a:latin typeface="Arial Narrow" pitchFamily="34" charset="0"/>
              </a:rPr>
              <a:t>	       </a:t>
            </a:r>
            <a:r>
              <a:rPr lang="en-US" sz="2200" b="1" dirty="0" err="1" smtClean="0">
                <a:latin typeface="Arial Narrow" pitchFamily="34" charset="0"/>
              </a:rPr>
              <a:t>Cholistatic</a:t>
            </a:r>
            <a:r>
              <a:rPr lang="en-US" sz="2200" b="1" dirty="0" smtClean="0">
                <a:latin typeface="Arial Narrow" pitchFamily="34" charset="0"/>
              </a:rPr>
              <a:t> hepatitis		</a:t>
            </a:r>
            <a:r>
              <a:rPr lang="en-US" sz="2200" b="1" dirty="0" err="1" smtClean="0">
                <a:latin typeface="Arial Narrow" pitchFamily="34" charset="0"/>
              </a:rPr>
              <a:t>Carbamazepine</a:t>
            </a:r>
            <a:r>
              <a:rPr lang="en-US" sz="2200" b="1" dirty="0" smtClean="0">
                <a:latin typeface="Arial Narrow" pitchFamily="34" charset="0"/>
              </a:rPr>
              <a:t>, Erythromycin</a:t>
            </a:r>
          </a:p>
          <a:p>
            <a:r>
              <a:rPr lang="en-US" sz="2200" b="1" dirty="0" smtClean="0">
                <a:latin typeface="Arial Narrow" pitchFamily="34" charset="0"/>
              </a:rPr>
              <a:t>	       </a:t>
            </a:r>
            <a:r>
              <a:rPr lang="en-US" sz="2200" b="1" dirty="0" err="1" smtClean="0">
                <a:latin typeface="Arial Narrow" pitchFamily="34" charset="0"/>
              </a:rPr>
              <a:t>Ductal</a:t>
            </a:r>
            <a:r>
              <a:rPr lang="en-US" sz="2200" b="1" dirty="0" smtClean="0">
                <a:latin typeface="Arial Narrow" pitchFamily="34" charset="0"/>
              </a:rPr>
              <a:t>			 </a:t>
            </a:r>
            <a:r>
              <a:rPr lang="en-US" sz="2200" b="1" dirty="0" err="1" smtClean="0">
                <a:latin typeface="Arial Narrow" pitchFamily="34" charset="0"/>
              </a:rPr>
              <a:t>Chlopromazine</a:t>
            </a:r>
            <a:r>
              <a:rPr lang="en-US" sz="2200" b="1" dirty="0" smtClean="0">
                <a:latin typeface="Arial Narrow" pitchFamily="34" charset="0"/>
              </a:rPr>
              <a:t>, </a:t>
            </a:r>
            <a:r>
              <a:rPr lang="en-US" sz="2200" b="1" dirty="0" err="1" smtClean="0">
                <a:latin typeface="Arial Narrow" pitchFamily="34" charset="0"/>
              </a:rPr>
              <a:t>Chlopropramide</a:t>
            </a:r>
            <a:endParaRPr lang="en-US" sz="2200" b="1" dirty="0" smtClean="0">
              <a:latin typeface="Arial Narrow" pitchFamily="34" charset="0"/>
            </a:endParaRPr>
          </a:p>
          <a:p>
            <a:pPr>
              <a:spcBef>
                <a:spcPts val="600"/>
              </a:spcBef>
            </a:pPr>
            <a:r>
              <a:rPr lang="en-US" sz="2200" b="1" dirty="0" err="1" smtClean="0">
                <a:latin typeface="Arial Narrow" pitchFamily="34" charset="0"/>
              </a:rPr>
              <a:t>Steatosis</a:t>
            </a:r>
            <a:r>
              <a:rPr lang="en-US" sz="2200" b="1" dirty="0" smtClean="0">
                <a:latin typeface="Arial Narrow" pitchFamily="34" charset="0"/>
              </a:rPr>
              <a:t>;  </a:t>
            </a:r>
            <a:r>
              <a:rPr lang="en-US" sz="2200" b="1" dirty="0" err="1" smtClean="0">
                <a:latin typeface="Arial Narrow" pitchFamily="34" charset="0"/>
              </a:rPr>
              <a:t>Microvesicular</a:t>
            </a:r>
            <a:r>
              <a:rPr lang="en-US" sz="2200" b="1" dirty="0" smtClean="0">
                <a:latin typeface="Arial Narrow" pitchFamily="34" charset="0"/>
              </a:rPr>
              <a:t> </a:t>
            </a:r>
            <a:r>
              <a:rPr lang="en-US" sz="2200" b="1" dirty="0" err="1" smtClean="0">
                <a:latin typeface="Arial Narrow" pitchFamily="34" charset="0"/>
              </a:rPr>
              <a:t>steatosis</a:t>
            </a:r>
            <a:r>
              <a:rPr lang="en-US" sz="2200" b="1" dirty="0" smtClean="0">
                <a:latin typeface="Arial Narrow" pitchFamily="34" charset="0"/>
              </a:rPr>
              <a:t>	</a:t>
            </a:r>
            <a:r>
              <a:rPr lang="en-US" sz="2200" b="1" dirty="0" err="1" smtClean="0">
                <a:latin typeface="Arial Narrow" pitchFamily="34" charset="0"/>
              </a:rPr>
              <a:t>Valproic</a:t>
            </a:r>
            <a:r>
              <a:rPr lang="en-US" sz="2200" b="1" dirty="0" smtClean="0">
                <a:latin typeface="Arial Narrow" pitchFamily="34" charset="0"/>
              </a:rPr>
              <a:t> a., </a:t>
            </a:r>
            <a:r>
              <a:rPr lang="en-US" sz="2200" b="1" dirty="0" err="1" smtClean="0">
                <a:latin typeface="Arial Narrow" pitchFamily="34" charset="0"/>
              </a:rPr>
              <a:t>Tetracyclines</a:t>
            </a:r>
            <a:r>
              <a:rPr lang="en-US" sz="2200" b="1" dirty="0" smtClean="0">
                <a:latin typeface="Arial Narrow" pitchFamily="34" charset="0"/>
              </a:rPr>
              <a:t>, NSAIDs</a:t>
            </a:r>
          </a:p>
          <a:p>
            <a:r>
              <a:rPr lang="en-US" sz="2200" b="1" dirty="0" smtClean="0">
                <a:latin typeface="Arial Narrow" pitchFamily="34" charset="0"/>
              </a:rPr>
              <a:t>                    </a:t>
            </a:r>
            <a:r>
              <a:rPr lang="en-US" sz="2200" b="1" spc="-60" dirty="0" err="1" smtClean="0">
                <a:latin typeface="Arial Narrow" pitchFamily="34" charset="0"/>
              </a:rPr>
              <a:t>Macrovesicular</a:t>
            </a:r>
            <a:r>
              <a:rPr lang="en-US" sz="2200" b="1" spc="-60" dirty="0" smtClean="0">
                <a:latin typeface="Arial Narrow" pitchFamily="34" charset="0"/>
              </a:rPr>
              <a:t> </a:t>
            </a:r>
            <a:r>
              <a:rPr lang="en-US" sz="2200" b="1" spc="-60" dirty="0" err="1" smtClean="0">
                <a:latin typeface="Arial Narrow" pitchFamily="34" charset="0"/>
              </a:rPr>
              <a:t>steatohepatitis</a:t>
            </a:r>
            <a:r>
              <a:rPr lang="en-US" sz="2200" b="1" dirty="0" smtClean="0">
                <a:latin typeface="Arial Narrow" pitchFamily="34" charset="0"/>
              </a:rPr>
              <a:t>	Acetaminophen, </a:t>
            </a:r>
            <a:r>
              <a:rPr lang="en-US" sz="2200" b="1" dirty="0" err="1" smtClean="0">
                <a:latin typeface="Arial Narrow" pitchFamily="34" charset="0"/>
              </a:rPr>
              <a:t>Methotrexate</a:t>
            </a:r>
            <a:endParaRPr lang="en-US" sz="2200" b="1" dirty="0" smtClean="0">
              <a:latin typeface="Arial Narrow" pitchFamily="34" charset="0"/>
            </a:endParaRPr>
          </a:p>
          <a:p>
            <a:r>
              <a:rPr lang="en-US" sz="2200" b="1" dirty="0" smtClean="0">
                <a:latin typeface="Arial Narrow" pitchFamily="34" charset="0"/>
              </a:rPr>
              <a:t>	      </a:t>
            </a:r>
            <a:r>
              <a:rPr lang="en-US" sz="2200" b="1" dirty="0" err="1" smtClean="0">
                <a:latin typeface="Arial Narrow" pitchFamily="34" charset="0"/>
              </a:rPr>
              <a:t>Phospholipidosis</a:t>
            </a:r>
            <a:r>
              <a:rPr lang="en-US" sz="2200" b="1" dirty="0" smtClean="0">
                <a:latin typeface="Arial Narrow" pitchFamily="34" charset="0"/>
              </a:rPr>
              <a:t>		</a:t>
            </a:r>
            <a:r>
              <a:rPr lang="en-US" sz="2200" b="1" dirty="0" err="1" smtClean="0">
                <a:latin typeface="Arial Narrow" pitchFamily="34" charset="0"/>
              </a:rPr>
              <a:t>Amidarone</a:t>
            </a:r>
            <a:r>
              <a:rPr lang="en-US" sz="2200" b="1" dirty="0" smtClean="0">
                <a:latin typeface="Arial Narrow" pitchFamily="34" charset="0"/>
              </a:rPr>
              <a:t>, </a:t>
            </a:r>
            <a:r>
              <a:rPr lang="en-US" sz="2200" b="1" dirty="0" err="1" smtClean="0">
                <a:latin typeface="Arial Narrow" pitchFamily="34" charset="0"/>
              </a:rPr>
              <a:t>Tamoxifen</a:t>
            </a:r>
            <a:endParaRPr lang="en-US" sz="2200" b="1" dirty="0" smtClean="0">
              <a:latin typeface="Arial Narrow" pitchFamily="34" charset="0"/>
            </a:endParaRPr>
          </a:p>
          <a:p>
            <a:pPr>
              <a:spcBef>
                <a:spcPts val="600"/>
              </a:spcBef>
            </a:pPr>
            <a:r>
              <a:rPr lang="en-US" sz="2200" b="1" dirty="0" err="1" smtClean="0">
                <a:latin typeface="Arial Narrow" pitchFamily="34" charset="0"/>
              </a:rPr>
              <a:t>Granuloma</a:t>
            </a:r>
            <a:r>
              <a:rPr lang="en-US" sz="2200" b="1" dirty="0" smtClean="0">
                <a:latin typeface="Arial Narrow" pitchFamily="34" charset="0"/>
              </a:rPr>
              <a:t> formation			Sulfonylurea, </a:t>
            </a:r>
            <a:r>
              <a:rPr lang="en-US" sz="2200" b="1" dirty="0" err="1" smtClean="0">
                <a:latin typeface="Arial Narrow" pitchFamily="34" charset="0"/>
              </a:rPr>
              <a:t>Izoniazid</a:t>
            </a:r>
            <a:r>
              <a:rPr lang="en-US" sz="2200" b="1" dirty="0" smtClean="0">
                <a:latin typeface="Arial Narrow" pitchFamily="34" charset="0"/>
              </a:rPr>
              <a:t>, </a:t>
            </a:r>
            <a:r>
              <a:rPr lang="en-US" sz="2200" b="1" dirty="0" err="1" smtClean="0">
                <a:latin typeface="Arial Narrow" pitchFamily="34" charset="0"/>
              </a:rPr>
              <a:t>Phenytoin</a:t>
            </a:r>
            <a:endParaRPr lang="en-US" sz="2200" b="1" dirty="0" smtClean="0">
              <a:latin typeface="Arial Narrow" pitchFamily="34" charset="0"/>
            </a:endParaRPr>
          </a:p>
          <a:p>
            <a:pPr>
              <a:spcBef>
                <a:spcPts val="600"/>
              </a:spcBef>
            </a:pPr>
            <a:r>
              <a:rPr lang="en-US" sz="2200" b="1" dirty="0" smtClean="0">
                <a:latin typeface="Arial Narrow" pitchFamily="34" charset="0"/>
              </a:rPr>
              <a:t>Vascular;    </a:t>
            </a:r>
            <a:r>
              <a:rPr lang="en-US" sz="2200" b="1" dirty="0" err="1" smtClean="0">
                <a:latin typeface="Arial Narrow" pitchFamily="34" charset="0"/>
              </a:rPr>
              <a:t>Veno</a:t>
            </a:r>
            <a:r>
              <a:rPr lang="en-US" sz="2200" b="1" dirty="0" smtClean="0">
                <a:latin typeface="Arial Narrow" pitchFamily="34" charset="0"/>
              </a:rPr>
              <a:t>-</a:t>
            </a:r>
            <a:r>
              <a:rPr lang="en-US" sz="2200" b="1" dirty="0" err="1" smtClean="0">
                <a:latin typeface="Arial Narrow" pitchFamily="34" charset="0"/>
              </a:rPr>
              <a:t>occlussive</a:t>
            </a:r>
            <a:r>
              <a:rPr lang="en-US" sz="2200" b="1" dirty="0" smtClean="0">
                <a:latin typeface="Arial Narrow" pitchFamily="34" charset="0"/>
              </a:rPr>
              <a:t> 		</a:t>
            </a:r>
            <a:r>
              <a:rPr lang="en-US" sz="2200" b="1" dirty="0" err="1" smtClean="0">
                <a:latin typeface="Arial Narrow" pitchFamily="34" charset="0"/>
              </a:rPr>
              <a:t>Cyclophosphamide</a:t>
            </a:r>
            <a:endParaRPr lang="en-US" sz="2200" b="1" dirty="0" smtClean="0">
              <a:latin typeface="Arial Narrow" pitchFamily="34" charset="0"/>
            </a:endParaRPr>
          </a:p>
          <a:p>
            <a:r>
              <a:rPr lang="en-US" sz="2200" b="1" dirty="0" smtClean="0">
                <a:latin typeface="Arial Narrow" pitchFamily="34" charset="0"/>
              </a:rPr>
              <a:t>	      Hepatic vein thrombosis	Oral contraceptive</a:t>
            </a:r>
          </a:p>
          <a:p>
            <a:pPr>
              <a:spcBef>
                <a:spcPts val="600"/>
              </a:spcBef>
            </a:pPr>
            <a:r>
              <a:rPr lang="en-US" sz="2200" b="1" dirty="0" smtClean="0">
                <a:latin typeface="Arial Narrow" pitchFamily="34" charset="0"/>
              </a:rPr>
              <a:t>Fibrosis/</a:t>
            </a:r>
            <a:r>
              <a:rPr lang="en-US" sz="2200" b="1" dirty="0" err="1" smtClean="0">
                <a:latin typeface="Arial Narrow" pitchFamily="34" charset="0"/>
              </a:rPr>
              <a:t>Chirrohosis</a:t>
            </a:r>
            <a:r>
              <a:rPr lang="en-US" sz="2200" b="1" dirty="0" smtClean="0">
                <a:latin typeface="Arial Narrow" pitchFamily="34" charset="0"/>
              </a:rPr>
              <a:t>			</a:t>
            </a:r>
            <a:r>
              <a:rPr lang="en-US" sz="2200" b="1" dirty="0" err="1" smtClean="0">
                <a:latin typeface="Arial Narrow" pitchFamily="34" charset="0"/>
              </a:rPr>
              <a:t>Methotrexate</a:t>
            </a:r>
            <a:r>
              <a:rPr lang="en-US" sz="2200" b="1" dirty="0" smtClean="0">
                <a:latin typeface="Arial Narrow" pitchFamily="34" charset="0"/>
              </a:rPr>
              <a:t> / Alcohol</a:t>
            </a:r>
          </a:p>
          <a:p>
            <a:pPr>
              <a:spcBef>
                <a:spcPts val="600"/>
              </a:spcBef>
            </a:pPr>
            <a:r>
              <a:rPr lang="en-US" sz="2200" b="1" dirty="0" err="1" smtClean="0">
                <a:latin typeface="Arial Narrow" pitchFamily="34" charset="0"/>
              </a:rPr>
              <a:t>Neoplasms</a:t>
            </a:r>
            <a:r>
              <a:rPr lang="en-US" sz="2200" b="1" dirty="0" smtClean="0">
                <a:latin typeface="Arial Narrow" pitchFamily="34" charset="0"/>
              </a:rPr>
              <a:t>				Oral contraceptive, Anabolic steroids</a:t>
            </a:r>
            <a:endParaRPr lang="en-US" sz="2200" b="1" dirty="0">
              <a:latin typeface="Arial Narrow" pitchFamily="34" charset="0"/>
            </a:endParaRPr>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200" b="1" dirty="0" smtClean="0">
                <a:latin typeface="Arial Narrow" pitchFamily="34" charset="0"/>
              </a:rPr>
              <a:t>         has multiple functions (&gt;5000) </a:t>
            </a:r>
            <a:r>
              <a:rPr lang="en-US" sz="2200" b="1" dirty="0" smtClean="0">
                <a:latin typeface="Arial Narrow" pitchFamily="34" charset="0"/>
                <a:sym typeface="Wingdings"/>
              </a:rPr>
              <a:t> </a:t>
            </a:r>
            <a:r>
              <a:rPr lang="en-US" sz="2200" b="1" dirty="0" smtClean="0">
                <a:latin typeface="Arial Narrow" pitchFamily="34" charset="0"/>
              </a:rPr>
              <a:t> can be categorized into:</a:t>
            </a:r>
            <a:br>
              <a:rPr lang="en-US" sz="2200" b="1" dirty="0" smtClean="0">
                <a:latin typeface="Arial Narrow" pitchFamily="34" charset="0"/>
              </a:rPr>
            </a:br>
            <a:r>
              <a:rPr lang="en-US" sz="2200" b="1" dirty="0" smtClean="0">
                <a:latin typeface="Arial Narrow" pitchFamily="34" charset="0"/>
              </a:rPr>
              <a:t>1</a:t>
            </a:r>
            <a:r>
              <a:rPr lang="en-US" sz="2200" b="1" dirty="0" smtClean="0">
                <a:solidFill>
                  <a:srgbClr val="5400D0"/>
                </a:solidFill>
                <a:latin typeface="Arial Narrow" pitchFamily="34" charset="0"/>
              </a:rPr>
              <a:t>. Regulation, synthesis &amp; secretion.</a:t>
            </a:r>
            <a:r>
              <a:rPr lang="en-US" sz="2200" b="1" dirty="0" smtClean="0">
                <a:latin typeface="Arial Narrow" pitchFamily="34" charset="0"/>
                <a:sym typeface="Wingdings"/>
              </a:rPr>
              <a:t> </a:t>
            </a:r>
            <a:r>
              <a:rPr lang="en-US" sz="2200" b="1" dirty="0" smtClean="0">
                <a:latin typeface="Arial Narrow" pitchFamily="34" charset="0"/>
              </a:rPr>
              <a:t>utilization of glucose, lipids &amp; proteins + bile for digesting fats.</a:t>
            </a:r>
            <a:br>
              <a:rPr lang="en-US" sz="2200" b="1" dirty="0" smtClean="0">
                <a:latin typeface="Arial Narrow" pitchFamily="34" charset="0"/>
              </a:rPr>
            </a:br>
            <a:r>
              <a:rPr lang="en-US" sz="2200" b="1" dirty="0" smtClean="0">
                <a:latin typeface="Arial Narrow" pitchFamily="34" charset="0"/>
              </a:rPr>
              <a:t>2. </a:t>
            </a:r>
            <a:r>
              <a:rPr lang="en-US" sz="2200" b="1" dirty="0" smtClean="0">
                <a:solidFill>
                  <a:srgbClr val="5400D0"/>
                </a:solidFill>
                <a:latin typeface="Arial Narrow" pitchFamily="34" charset="0"/>
              </a:rPr>
              <a:t>Storage.</a:t>
            </a:r>
            <a:r>
              <a:rPr lang="en-US" sz="2200" b="1" dirty="0" smtClean="0">
                <a:latin typeface="Arial Narrow" pitchFamily="34" charset="0"/>
              </a:rPr>
              <a:t> </a:t>
            </a:r>
            <a:r>
              <a:rPr lang="en-US" sz="2200" b="1" dirty="0" smtClean="0">
                <a:latin typeface="Arial Narrow" pitchFamily="34" charset="0"/>
                <a:sym typeface="Wingdings"/>
              </a:rPr>
              <a:t> </a:t>
            </a:r>
            <a:r>
              <a:rPr lang="en-US" sz="2200" b="1" dirty="0" smtClean="0">
                <a:latin typeface="Arial Narrow" pitchFamily="34" charset="0"/>
              </a:rPr>
              <a:t>Glucose (as glycogen), fat soluble vitamins (A, D, E &amp; K) &amp; minerals </a:t>
            </a:r>
            <a:br>
              <a:rPr lang="en-US" sz="2200" b="1" dirty="0" smtClean="0">
                <a:latin typeface="Arial Narrow" pitchFamily="34" charset="0"/>
              </a:rPr>
            </a:br>
            <a:r>
              <a:rPr lang="en-US" sz="2200" b="1" dirty="0" smtClean="0">
                <a:latin typeface="Arial Narrow" pitchFamily="34" charset="0"/>
              </a:rPr>
              <a:t>3. </a:t>
            </a:r>
            <a:r>
              <a:rPr lang="en-US" sz="2200" b="1" dirty="0" smtClean="0">
                <a:solidFill>
                  <a:srgbClr val="5400D0"/>
                </a:solidFill>
                <a:latin typeface="Arial Narrow" pitchFamily="34" charset="0"/>
              </a:rPr>
              <a:t>Purification, transformation &amp; clearance</a:t>
            </a:r>
            <a:r>
              <a:rPr lang="en-US" sz="2200" b="1" dirty="0" smtClean="0">
                <a:latin typeface="Arial Narrow" pitchFamily="34" charset="0"/>
                <a:sym typeface="Wingdings"/>
              </a:rPr>
              <a:t> </a:t>
            </a:r>
            <a:r>
              <a:rPr lang="en-US" sz="2400" dirty="0" smtClean="0"/>
              <a:t> o</a:t>
            </a:r>
            <a:r>
              <a:rPr lang="en-US" sz="2200" b="1" dirty="0" smtClean="0">
                <a:latin typeface="Arial Narrow" pitchFamily="34" charset="0"/>
              </a:rPr>
              <a:t>f </a:t>
            </a:r>
            <a:r>
              <a:rPr lang="en-US" sz="2200" b="1" dirty="0" smtClean="0">
                <a:solidFill>
                  <a:srgbClr val="0082B0"/>
                </a:solidFill>
                <a:latin typeface="Arial Narrow" pitchFamily="34" charset="0"/>
              </a:rPr>
              <a:t>endogenous</a:t>
            </a:r>
            <a:r>
              <a:rPr lang="en-US" sz="2200" b="1" dirty="0" smtClean="0">
                <a:solidFill>
                  <a:srgbClr val="0000FF"/>
                </a:solidFill>
                <a:latin typeface="Arial Narrow" pitchFamily="34" charset="0"/>
              </a:rPr>
              <a:t> </a:t>
            </a:r>
            <a:r>
              <a:rPr lang="en-US" sz="2200" b="1" dirty="0" smtClean="0">
                <a:latin typeface="Arial Narrow" pitchFamily="34" charset="0"/>
              </a:rPr>
              <a:t>(steroid hormones, </a:t>
            </a:r>
            <a:r>
              <a:rPr lang="en-US" sz="2200" b="1" dirty="0" err="1" smtClean="0">
                <a:latin typeface="Arial Narrow" pitchFamily="34" charset="0"/>
              </a:rPr>
              <a:t>cholestrol</a:t>
            </a:r>
            <a:r>
              <a:rPr lang="en-US" sz="2200" b="1" dirty="0" smtClean="0">
                <a:latin typeface="Arial Narrow" pitchFamily="34" charset="0"/>
              </a:rPr>
              <a:t>, FA, &amp; proteins..) &amp; </a:t>
            </a:r>
            <a:r>
              <a:rPr lang="en-US" sz="2200" b="1" dirty="0" smtClean="0">
                <a:solidFill>
                  <a:srgbClr val="0082B0"/>
                </a:solidFill>
                <a:latin typeface="Arial Narrow" pitchFamily="34" charset="0"/>
              </a:rPr>
              <a:t>exogenous</a:t>
            </a:r>
            <a:r>
              <a:rPr lang="en-US" sz="2200" b="1" dirty="0" smtClean="0">
                <a:latin typeface="Arial Narrow" pitchFamily="34" charset="0"/>
              </a:rPr>
              <a:t> (</a:t>
            </a:r>
            <a:r>
              <a:rPr lang="en-US" sz="2200" b="1" dirty="0" smtClean="0">
                <a:solidFill>
                  <a:srgbClr val="FF0000"/>
                </a:solidFill>
                <a:latin typeface="Arial Narrow" pitchFamily="34" charset="0"/>
              </a:rPr>
              <a:t>drugs,</a:t>
            </a:r>
            <a:r>
              <a:rPr lang="en-US" sz="2200" b="1" dirty="0" smtClean="0">
                <a:latin typeface="Arial Narrow" pitchFamily="34" charset="0"/>
              </a:rPr>
              <a:t> toxins, herbs…etc ) chemicals.</a:t>
            </a:r>
            <a:r>
              <a:rPr lang="en-US" sz="2400" dirty="0" smtClean="0"/>
              <a:t> </a:t>
            </a:r>
            <a:endParaRPr lang="en-US" sz="22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295400" cy="85280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7342" y="2743200"/>
            <a:ext cx="2307458" cy="1785104"/>
          </a:xfrm>
          <a:prstGeom prst="rect">
            <a:avLst/>
          </a:prstGeom>
          <a:noFill/>
        </p:spPr>
        <p:txBody>
          <a:bodyPr wrap="square" rtlCol="0">
            <a:spAutoFit/>
          </a:bodyPr>
          <a:lstStyle/>
          <a:p>
            <a:pPr algn="ctr"/>
            <a:r>
              <a:rPr lang="en-US" sz="2200" b="1" dirty="0" smtClean="0">
                <a:latin typeface="Arial Narrow" pitchFamily="34" charset="0"/>
              </a:rPr>
              <a:t>Human body identifies almost all drugs as foreign substances i.e. XENOBIOTIC</a:t>
            </a:r>
            <a:endParaRPr lang="en-US" sz="2200" b="1" dirty="0">
              <a:latin typeface="Arial Narrow" pitchFamily="34" charset="0"/>
            </a:endParaRP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6336268"/>
            <a:ext cx="3810000" cy="400110"/>
          </a:xfrm>
          <a:prstGeom prst="rect">
            <a:avLst/>
          </a:prstGeom>
          <a:noFill/>
        </p:spPr>
        <p:txBody>
          <a:bodyPr wrap="square" rtlCol="0">
            <a:spAutoFit/>
          </a:bodyPr>
          <a:lstStyle/>
          <a:p>
            <a:r>
              <a:rPr lang="en-US" sz="2000" b="1" dirty="0" smtClean="0">
                <a:solidFill>
                  <a:srgbClr val="FF0000"/>
                </a:solidFill>
              </a:rPr>
              <a:t>"METABOLIC CLEARING HOUSE"</a:t>
            </a:r>
            <a:endParaRPr lang="en-US" sz="2000" b="1" dirty="0">
              <a:solidFill>
                <a:srgbClr val="FF0000"/>
              </a:solidFill>
            </a:endParaRPr>
          </a:p>
        </p:txBody>
      </p:sp>
      <p:sp>
        <p:nvSpPr>
          <p:cNvPr id="13" name="TextBox 12"/>
          <p:cNvSpPr txBox="1"/>
          <p:nvPr/>
        </p:nvSpPr>
        <p:spPr>
          <a:xfrm>
            <a:off x="5661732" y="4850166"/>
            <a:ext cx="2209800" cy="769441"/>
          </a:xfrm>
          <a:prstGeom prst="rect">
            <a:avLst/>
          </a:prstGeom>
          <a:noFill/>
        </p:spPr>
        <p:txBody>
          <a:bodyPr wrap="square" rtlCol="0">
            <a:spAutoFit/>
          </a:bodyPr>
          <a:lstStyle/>
          <a:p>
            <a:pPr algn="ctr"/>
            <a:r>
              <a:rPr lang="en-US" sz="2200" b="1" dirty="0" smtClean="0">
                <a:latin typeface="Arial Narrow" pitchFamily="34" charset="0"/>
              </a:rPr>
              <a:t>Has to get rid of them</a:t>
            </a:r>
            <a:endParaRPr lang="en-US" sz="2200" b="1" dirty="0">
              <a:latin typeface="Arial Narrow" pitchFamily="34" charset="0"/>
            </a:endParaRP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0888" y="53008"/>
            <a:ext cx="2133600" cy="369332"/>
          </a:xfrm>
          <a:prstGeom prst="rect">
            <a:avLst/>
          </a:prstGeom>
          <a:solidFill>
            <a:schemeClr val="bg1"/>
          </a:solidFill>
        </p:spPr>
        <p:txBody>
          <a:bodyPr wrap="square" rtlCol="0">
            <a:spAutoFit/>
          </a:bodyPr>
          <a:lstStyle/>
          <a:p>
            <a:r>
              <a:rPr lang="en-US" dirty="0" smtClean="0">
                <a:latin typeface="Comic Sans MS" pitchFamily="66" charset="0"/>
              </a:rPr>
              <a:t>PHYSIOLOGICAL</a:t>
            </a:r>
            <a:endParaRPr lang="en-US" dirty="0">
              <a:latin typeface="Comic Sans MS" pitchFamily="66" charset="0"/>
            </a:endParaRPr>
          </a:p>
        </p:txBody>
      </p:sp>
      <p:sp>
        <p:nvSpPr>
          <p:cNvPr id="18" name="TextBox 17"/>
          <p:cNvSpPr txBox="1"/>
          <p:nvPr/>
        </p:nvSpPr>
        <p:spPr>
          <a:xfrm>
            <a:off x="6553200" y="6412468"/>
            <a:ext cx="2514600" cy="369332"/>
          </a:xfrm>
          <a:prstGeom prst="rect">
            <a:avLst/>
          </a:prstGeom>
          <a:solidFill>
            <a:schemeClr val="bg1"/>
          </a:solidFill>
        </p:spPr>
        <p:txBody>
          <a:bodyPr wrap="square" rtlCol="0">
            <a:spAutoFit/>
          </a:bodyPr>
          <a:lstStyle/>
          <a:p>
            <a:r>
              <a:rPr lang="en-US" dirty="0" smtClean="0">
                <a:latin typeface="Comic Sans MS" pitchFamily="66" charset="0"/>
              </a:rPr>
              <a:t>PHARMACOLOGICAL</a:t>
            </a:r>
            <a:endParaRPr lang="en-US" dirty="0">
              <a:latin typeface="Comic Sans MS" pitchFamily="66"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446550"/>
          </a:xfrm>
          <a:prstGeom prst="rect">
            <a:avLst/>
          </a:prstGeom>
          <a:noFill/>
        </p:spPr>
        <p:txBody>
          <a:bodyPr wrap="square" rtlCol="0">
            <a:spAutoFit/>
          </a:bodyPr>
          <a:lstStyle/>
          <a:p>
            <a:r>
              <a:rPr lang="en-US" sz="2200" b="1" dirty="0" smtClean="0">
                <a:latin typeface="Arial Narrow" pitchFamily="34" charset="0"/>
              </a:rPr>
              <a:t>     Subjects </a:t>
            </a:r>
            <a:r>
              <a:rPr lang="en-US" sz="2200" b="1" dirty="0" smtClean="0">
                <a:solidFill>
                  <a:srgbClr val="FF0000"/>
                </a:solidFill>
                <a:latin typeface="Arial Narrow" pitchFamily="34" charset="0"/>
              </a:rPr>
              <a:t>drugs</a:t>
            </a:r>
            <a:r>
              <a:rPr lang="en-US" sz="2200" b="1" dirty="0" smtClean="0">
                <a:latin typeface="Arial Narrow" pitchFamily="34" charset="0"/>
              </a:rPr>
              <a:t> to </a:t>
            </a:r>
            <a:r>
              <a:rPr lang="en-US" sz="2200" b="1" u="heavy" dirty="0" smtClean="0">
                <a:uFill>
                  <a:solidFill>
                    <a:srgbClr val="0000FF"/>
                  </a:solidFill>
                </a:uFill>
                <a:latin typeface="Arial Narrow" pitchFamily="34" charset="0"/>
              </a:rPr>
              <a:t>chemical transformation </a:t>
            </a:r>
            <a:r>
              <a:rPr lang="en-US" sz="2200" b="1" dirty="0" smtClean="0">
                <a:solidFill>
                  <a:srgbClr val="0082B0"/>
                </a:solidFill>
                <a:latin typeface="Arial Narrow" pitchFamily="34" charset="0"/>
              </a:rPr>
              <a:t>(METABOLISM) </a:t>
            </a:r>
            <a:r>
              <a:rPr lang="en-US" sz="2200" b="1" dirty="0" smtClean="0">
                <a:latin typeface="Arial Narrow" pitchFamily="34" charset="0"/>
                <a:sym typeface="Wingdings"/>
              </a:rPr>
              <a:t> </a:t>
            </a:r>
            <a:r>
              <a:rPr lang="en-US" sz="2200" b="1" dirty="0" smtClean="0">
                <a:latin typeface="Arial Narrow" pitchFamily="34" charset="0"/>
              </a:rPr>
              <a:t>to become inactive &amp; easily excreted.  Since most drugs are </a:t>
            </a:r>
            <a:r>
              <a:rPr lang="en-US" sz="2200" b="1" dirty="0" err="1" smtClean="0">
                <a:latin typeface="Arial Narrow" pitchFamily="34" charset="0"/>
              </a:rPr>
              <a:t>lipophilic</a:t>
            </a:r>
            <a:r>
              <a:rPr lang="en-US" sz="2200" b="1" dirty="0" smtClean="0">
                <a:latin typeface="Arial Narrow" pitchFamily="34" charset="0"/>
              </a:rPr>
              <a:t> </a:t>
            </a:r>
            <a:r>
              <a:rPr lang="en-US" sz="2200" b="1" dirty="0" smtClean="0">
                <a:latin typeface="Arial Narrow" pitchFamily="34" charset="0"/>
                <a:sym typeface="Wingdings"/>
              </a:rPr>
              <a:t>  they are </a:t>
            </a:r>
            <a:r>
              <a:rPr lang="en-US" sz="2200" b="1" dirty="0" smtClean="0">
                <a:latin typeface="Arial Narrow" pitchFamily="34" charset="0"/>
              </a:rPr>
              <a:t>changed into hydrophilic water soluble products </a:t>
            </a:r>
            <a:r>
              <a:rPr lang="en-US" sz="2200" b="1" dirty="0" smtClean="0">
                <a:latin typeface="Arial Narrow" pitchFamily="34" charset="0"/>
                <a:sym typeface="Wingdings"/>
              </a:rPr>
              <a:t></a:t>
            </a:r>
            <a:r>
              <a:rPr lang="en-US" sz="2200" b="1" dirty="0" smtClean="0">
                <a:latin typeface="Arial Narrow" pitchFamily="34" charset="0"/>
              </a:rPr>
              <a:t> suitable for elimination through the bile or urine</a:t>
            </a:r>
            <a:endParaRPr lang="en-US" sz="2200" b="1" dirty="0">
              <a:latin typeface="Arial Narrow" pitchFamily="34" charset="0"/>
            </a:endParaRP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819400"/>
              <a:ext cx="28194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1 reactions</a:t>
              </a:r>
            </a:p>
            <a:p>
              <a:r>
                <a:rPr lang="en-US" sz="2200" b="1" dirty="0" smtClean="0">
                  <a:latin typeface="Arial Narrow" pitchFamily="34" charset="0"/>
                </a:rPr>
                <a:t>Oxidation, Reduction, Hydrolysis, Hydration</a:t>
              </a:r>
            </a:p>
            <a:p>
              <a:r>
                <a:rPr lang="en-US" sz="2200" b="1" dirty="0" smtClean="0">
                  <a:latin typeface="Arial Narrow" pitchFamily="34" charset="0"/>
                </a:rPr>
                <a:t>Catalyzed by CYT P-450</a:t>
              </a:r>
              <a:endParaRPr lang="en-US" sz="2200" b="1" dirty="0">
                <a:latin typeface="Arial Narrow" pitchFamily="34" charset="0"/>
              </a:endParaRPr>
            </a:p>
          </p:txBody>
        </p:sp>
      </p:grpSp>
      <p:sp>
        <p:nvSpPr>
          <p:cNvPr id="11" name="TextBox 10"/>
          <p:cNvSpPr txBox="1"/>
          <p:nvPr/>
        </p:nvSpPr>
        <p:spPr>
          <a:xfrm>
            <a:off x="3886200" y="2851210"/>
            <a:ext cx="5105400" cy="1446550"/>
          </a:xfrm>
          <a:prstGeom prst="rect">
            <a:avLst/>
          </a:prstGeom>
          <a:noFill/>
        </p:spPr>
        <p:txBody>
          <a:bodyPr wrap="square" rtlCol="0">
            <a:spAutoFit/>
          </a:bodyPr>
          <a:lstStyle/>
          <a:p>
            <a:r>
              <a:rPr lang="en-US" sz="2200" b="1" dirty="0" smtClean="0">
                <a:latin typeface="Arial Narrow" pitchFamily="34" charset="0"/>
              </a:rPr>
              <a:t>Yields intermediates </a:t>
            </a:r>
            <a:r>
              <a:rPr lang="en-US" sz="2200" b="1" dirty="0" smtClean="0">
                <a:latin typeface="Arial Narrow" pitchFamily="34" charset="0"/>
                <a:sym typeface="Wingdings"/>
              </a:rPr>
              <a:t> </a:t>
            </a:r>
          </a:p>
          <a:p>
            <a:r>
              <a:rPr lang="en-US" sz="2200" b="1" dirty="0" smtClean="0">
                <a:latin typeface="Arial Narrow" pitchFamily="34" charset="0"/>
                <a:sym typeface="Wingdings"/>
              </a:rPr>
              <a:t>polar, </a:t>
            </a:r>
            <a:r>
              <a:rPr lang="en-US" sz="2200" b="1" dirty="0" smtClean="0">
                <a:latin typeface="Arial Narrow" pitchFamily="34" charset="0"/>
              </a:rPr>
              <a:t>transient, usually highly reactive</a:t>
            </a:r>
            <a:r>
              <a:rPr lang="en-US" sz="2200" b="1" dirty="0" smtClean="0">
                <a:latin typeface="Arial Narrow" pitchFamily="34" charset="0"/>
                <a:sym typeface="Wingdings"/>
              </a:rPr>
              <a:t> </a:t>
            </a:r>
            <a:endParaRPr lang="en-US" sz="2200" b="1" dirty="0" smtClean="0">
              <a:latin typeface="Arial Narrow" pitchFamily="34" charset="0"/>
            </a:endParaRPr>
          </a:p>
          <a:p>
            <a:r>
              <a:rPr lang="en-US" sz="2200" b="1" dirty="0" smtClean="0">
                <a:latin typeface="Arial Narrow" pitchFamily="34" charset="0"/>
              </a:rPr>
              <a:t>far more toxic than parent substrates </a:t>
            </a:r>
            <a:r>
              <a:rPr lang="en-US" sz="2200" b="1" dirty="0" smtClean="0">
                <a:latin typeface="Arial Narrow" pitchFamily="34" charset="0"/>
                <a:sym typeface="Wingdings"/>
              </a:rPr>
              <a:t></a:t>
            </a:r>
          </a:p>
          <a:p>
            <a:r>
              <a:rPr lang="en-US" sz="2200" b="1" dirty="0" smtClean="0">
                <a:solidFill>
                  <a:srgbClr val="FF0000"/>
                </a:solidFill>
                <a:latin typeface="Arial Narrow" pitchFamily="34" charset="0"/>
              </a:rPr>
              <a:t>may</a:t>
            </a:r>
            <a:r>
              <a:rPr lang="en-US" sz="2200" b="1" dirty="0" smtClean="0">
                <a:latin typeface="Arial Narrow" pitchFamily="34" charset="0"/>
              </a:rPr>
              <a:t> result in liver injury</a:t>
            </a:r>
            <a:endParaRPr lang="en-US" sz="2200" b="1" dirty="0">
              <a:latin typeface="Arial Narrow" pitchFamily="34" charset="0"/>
            </a:endParaRPr>
          </a:p>
        </p:txBody>
      </p:sp>
      <p:sp>
        <p:nvSpPr>
          <p:cNvPr id="16" name="TextBox 15"/>
          <p:cNvSpPr txBox="1"/>
          <p:nvPr/>
        </p:nvSpPr>
        <p:spPr>
          <a:xfrm>
            <a:off x="3810000" y="4920496"/>
            <a:ext cx="5334000" cy="1785104"/>
          </a:xfrm>
          <a:prstGeom prst="rect">
            <a:avLst/>
          </a:prstGeom>
          <a:noFill/>
        </p:spPr>
        <p:txBody>
          <a:bodyPr wrap="square" rtlCol="0">
            <a:spAutoFit/>
          </a:bodyPr>
          <a:lstStyle/>
          <a:p>
            <a:r>
              <a:rPr lang="en-US" sz="2200" b="1" dirty="0" smtClean="0">
                <a:latin typeface="Arial Narrow" pitchFamily="34" charset="0"/>
              </a:rPr>
              <a:t>Yields products of increased solubility </a:t>
            </a:r>
          </a:p>
          <a:p>
            <a:r>
              <a:rPr lang="en-US" sz="2200" b="1" dirty="0" smtClean="0">
                <a:latin typeface="Arial Narrow" pitchFamily="34" charset="0"/>
              </a:rPr>
              <a:t>     If of high molecular weight  </a:t>
            </a:r>
            <a:r>
              <a:rPr lang="en-US" sz="2200" b="1" dirty="0" smtClean="0">
                <a:latin typeface="Arial Narrow" pitchFamily="34" charset="0"/>
                <a:sym typeface="Wingdings"/>
              </a:rPr>
              <a:t> </a:t>
            </a:r>
          </a:p>
          <a:p>
            <a:r>
              <a:rPr lang="en-US" sz="2200" b="1" dirty="0" smtClean="0">
                <a:latin typeface="Arial Narrow" pitchFamily="34" charset="0"/>
                <a:sym typeface="Wingdings"/>
              </a:rPr>
              <a:t>     excreted in bile</a:t>
            </a:r>
          </a:p>
          <a:p>
            <a:r>
              <a:rPr lang="en-US" sz="2200" b="1" dirty="0" smtClean="0">
                <a:latin typeface="Arial Narrow" pitchFamily="34" charset="0"/>
                <a:sym typeface="Wingdings"/>
              </a:rPr>
              <a:t>     If of low molecular weight  to blood   </a:t>
            </a:r>
          </a:p>
          <a:p>
            <a:r>
              <a:rPr lang="en-US" sz="2200" b="1" dirty="0" smtClean="0">
                <a:latin typeface="Arial Narrow" pitchFamily="34" charset="0"/>
                <a:sym typeface="Wingdings"/>
              </a:rPr>
              <a:t>     excreted in urine</a:t>
            </a:r>
            <a:endParaRPr lang="en-US" sz="2200" b="1" dirty="0">
              <a:latin typeface="Arial Narrow" pitchFamily="34" charset="0"/>
            </a:endParaRPr>
          </a:p>
        </p:txBody>
      </p:sp>
      <p:grpSp>
        <p:nvGrpSpPr>
          <p:cNvPr id="28" name="Group 27"/>
          <p:cNvGrpSpPr/>
          <p:nvPr/>
        </p:nvGrpSpPr>
        <p:grpSpPr>
          <a:xfrm>
            <a:off x="95430" y="1143000"/>
            <a:ext cx="6858000" cy="1573887"/>
            <a:chOff x="95430" y="1143000"/>
            <a:chExt cx="6858000" cy="1573887"/>
          </a:xfrm>
        </p:grpSpPr>
        <p:sp>
          <p:nvSpPr>
            <p:cNvPr id="9" name="TextBox 8"/>
            <p:cNvSpPr txBox="1"/>
            <p:nvPr/>
          </p:nvSpPr>
          <p:spPr>
            <a:xfrm>
              <a:off x="95430" y="2286000"/>
              <a:ext cx="6858000" cy="430887"/>
            </a:xfrm>
            <a:prstGeom prst="rect">
              <a:avLst/>
            </a:prstGeom>
            <a:noFill/>
          </p:spPr>
          <p:txBody>
            <a:bodyPr wrap="square" rtlCol="0">
              <a:spAutoFit/>
            </a:bodyPr>
            <a:lstStyle/>
            <a:p>
              <a:r>
                <a:rPr lang="en-US" sz="2200" b="1" dirty="0" smtClean="0">
                  <a:latin typeface="Arial Narrow" pitchFamily="34" charset="0"/>
                </a:rPr>
                <a:t>Such metabolic transformation usually occur in </a:t>
              </a:r>
              <a:r>
                <a:rPr lang="en-US" sz="2200" b="1" dirty="0" smtClean="0">
                  <a:solidFill>
                    <a:srgbClr val="0082B0"/>
                  </a:solidFill>
                  <a:latin typeface="Arial Narrow" pitchFamily="34" charset="0"/>
                </a:rPr>
                <a:t>2 PHASES</a:t>
              </a:r>
              <a:r>
                <a:rPr lang="en-US" sz="2200" b="1" dirty="0" smtClean="0">
                  <a:latin typeface="Arial Narrow" pitchFamily="34" charset="0"/>
                </a:rPr>
                <a:t>: </a:t>
              </a:r>
              <a:endParaRPr lang="en-US" sz="2200" b="1" dirty="0">
                <a:latin typeface="Arial Narrow" pitchFamily="34" charset="0"/>
              </a:endParaRP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4953000"/>
              <a:ext cx="35052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2 reactions </a:t>
              </a:r>
            </a:p>
            <a:p>
              <a:r>
                <a:rPr lang="en-US" sz="2200" b="1" dirty="0" smtClean="0">
                  <a:latin typeface="Arial Narrow" pitchFamily="34" charset="0"/>
                </a:rPr>
                <a:t>Conjugation with a moiety</a:t>
              </a:r>
            </a:p>
            <a:p>
              <a:r>
                <a:rPr lang="en-US" sz="2200" b="1" dirty="0" smtClean="0">
                  <a:latin typeface="Arial Narrow" pitchFamily="34" charset="0"/>
                </a:rPr>
                <a:t> (acetate, </a:t>
              </a:r>
              <a:r>
                <a:rPr lang="en-US" sz="2200" b="1" dirty="0" err="1" smtClean="0">
                  <a:latin typeface="Arial Narrow" pitchFamily="34" charset="0"/>
                </a:rPr>
                <a:t>a.a</a:t>
              </a:r>
              <a:r>
                <a:rPr lang="en-US" sz="2200" b="1" dirty="0" smtClean="0">
                  <a:latin typeface="Arial Narrow" pitchFamily="34" charset="0"/>
                </a:rPr>
                <a:t>., glutathione,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glucuronic</a:t>
              </a:r>
              <a:r>
                <a:rPr lang="en-US" sz="2200" b="1" dirty="0" smtClean="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34790" y="3997912"/>
            <a:ext cx="4161610" cy="852254"/>
            <a:chOff x="5134790" y="3997912"/>
            <a:chExt cx="4161610" cy="852254"/>
          </a:xfrm>
        </p:grpSpPr>
        <p:sp>
          <p:nvSpPr>
            <p:cNvPr id="23" name="Rectangle 22"/>
            <p:cNvSpPr/>
            <p:nvPr/>
          </p:nvSpPr>
          <p:spPr>
            <a:xfrm>
              <a:off x="5134790" y="4388501"/>
              <a:ext cx="4161610" cy="461665"/>
            </a:xfrm>
            <a:prstGeom prst="rect">
              <a:avLst/>
            </a:prstGeom>
          </p:spPr>
          <p:txBody>
            <a:bodyPr wrap="square">
              <a:spAutoFit/>
            </a:bodyPr>
            <a:lstStyle/>
            <a:p>
              <a:r>
                <a:rPr lang="en-US" sz="2400" dirty="0" smtClean="0">
                  <a:solidFill>
                    <a:srgbClr val="0082B0"/>
                  </a:solidFill>
                  <a:latin typeface="Bernard MT Condensed" pitchFamily="18" charset="0"/>
                </a:rPr>
                <a:t>Drug Induced Liver Injury (DILI)</a:t>
              </a:r>
              <a:endParaRPr lang="en-US" sz="2400" dirty="0">
                <a:solidFill>
                  <a:srgbClr val="0082B0"/>
                </a:solidFill>
                <a:latin typeface="Bernard MT Condensed" pitchFamily="18" charset="0"/>
              </a:endParaRP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61665"/>
            </a:xfrm>
            <a:prstGeom prst="rect">
              <a:avLst/>
            </a:prstGeom>
          </p:spPr>
          <p:txBody>
            <a:bodyPr wrap="square">
              <a:spAutoFit/>
            </a:bodyPr>
            <a:lstStyle/>
            <a:p>
              <a:r>
                <a:rPr lang="en-US" sz="2400" dirty="0" smtClean="0">
                  <a:solidFill>
                    <a:srgbClr val="0082B0"/>
                  </a:solidFill>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5-Point Star 26"/>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210665"/>
            <a:ext cx="1295400" cy="852806"/>
          </a:xfrm>
          <a:prstGeom prst="flowChartDocument">
            <a:avLst/>
          </a:prstGeom>
          <a:noFill/>
        </p:spPr>
      </p:pic>
      <p:sp>
        <p:nvSpPr>
          <p:cNvPr id="3" name="Rectangle 2"/>
          <p:cNvSpPr/>
          <p:nvPr/>
        </p:nvSpPr>
        <p:spPr>
          <a:xfrm>
            <a:off x="152400" y="2417140"/>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7" name="Rectangle 6"/>
          <p:cNvSpPr/>
          <p:nvPr/>
        </p:nvSpPr>
        <p:spPr>
          <a:xfrm>
            <a:off x="1447800" y="2911071"/>
            <a:ext cx="7467600"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9600" y="3804525"/>
            <a:ext cx="8305800" cy="1569660"/>
          </a:xfrm>
          <a:prstGeom prst="rect">
            <a:avLst/>
          </a:prstGeom>
          <a:noFill/>
        </p:spPr>
        <p:txBody>
          <a:bodyPr wrap="square" rtlCol="0">
            <a:spAutoFit/>
          </a:bodyPr>
          <a:lstStyle/>
          <a:p>
            <a:r>
              <a:rPr lang="en-US" sz="2400" b="1" dirty="0" smtClean="0">
                <a:latin typeface="Arial Narrow" pitchFamily="34" charset="0"/>
              </a:rPr>
              <a:t>Injury / damage of the liver </a:t>
            </a:r>
            <a:r>
              <a:rPr lang="en-US" sz="2400" b="1" dirty="0" smtClean="0">
                <a:latin typeface="Arial Narrow" pitchFamily="34" charset="0"/>
                <a:sym typeface="Wingdings"/>
              </a:rPr>
              <a:t> </a:t>
            </a:r>
          </a:p>
          <a:p>
            <a:r>
              <a:rPr lang="en-US" sz="2400" b="1" dirty="0" smtClean="0">
                <a:latin typeface="Arial Narrow" pitchFamily="34" charset="0"/>
                <a:sym typeface="Wingdings"/>
              </a:rPr>
              <a:t>	    C</a:t>
            </a:r>
            <a:r>
              <a:rPr lang="en-US" sz="2400" b="1" dirty="0" smtClean="0">
                <a:latin typeface="Arial Narrow" pitchFamily="34" charset="0"/>
              </a:rPr>
              <a:t>aused by exposure to a drug </a:t>
            </a:r>
            <a:r>
              <a:rPr lang="en-US" sz="2400" b="1" dirty="0" smtClean="0">
                <a:latin typeface="Arial Narrow" pitchFamily="34" charset="0"/>
                <a:sym typeface="Wingdings"/>
              </a:rPr>
              <a:t> </a:t>
            </a:r>
          </a:p>
          <a:p>
            <a:r>
              <a:rPr lang="en-US" sz="2400" b="1" dirty="0" smtClean="0">
                <a:latin typeface="Arial Narrow" pitchFamily="34" charset="0"/>
                <a:sym typeface="Wingdings"/>
              </a:rPr>
              <a:t>	    Inflict v</a:t>
            </a:r>
            <a:r>
              <a:rPr lang="en-US" sz="2400" b="1" dirty="0" smtClean="0">
                <a:latin typeface="Arial Narrow" pitchFamily="34" charset="0"/>
              </a:rPr>
              <a:t>arying impairment in  liver functions </a:t>
            </a:r>
            <a:r>
              <a:rPr lang="en-US" sz="2400" b="1" dirty="0" smtClean="0">
                <a:latin typeface="Arial Narrow" pitchFamily="34" charset="0"/>
                <a:sym typeface="Wingdings"/>
              </a:rPr>
              <a:t> </a:t>
            </a:r>
          </a:p>
          <a:p>
            <a:r>
              <a:rPr lang="en-US" sz="2400" b="1" dirty="0" smtClean="0">
                <a:latin typeface="Arial Narrow" pitchFamily="34" charset="0"/>
                <a:sym typeface="Wingdings"/>
              </a:rPr>
              <a:t>	    </a:t>
            </a:r>
            <a:r>
              <a:rPr lang="en-US" sz="2400" b="1" dirty="0" smtClean="0">
                <a:solidFill>
                  <a:srgbClr val="5400D0"/>
                </a:solidFill>
                <a:latin typeface="Arial Narrow" pitchFamily="34" charset="0"/>
                <a:sym typeface="Wingdings"/>
              </a:rPr>
              <a:t>Manifests clinically along a range  hepatitis failure                                                                      </a:t>
            </a:r>
            <a:endParaRPr lang="en-US" sz="2400" b="1" dirty="0">
              <a:solidFill>
                <a:srgbClr val="5400D0"/>
              </a:solidFill>
              <a:latin typeface="Arial Narrow" pitchFamily="34" charset="0"/>
            </a:endParaRPr>
          </a:p>
        </p:txBody>
      </p:sp>
      <p:sp>
        <p:nvSpPr>
          <p:cNvPr id="12" name="Rectangle 11"/>
          <p:cNvSpPr/>
          <p:nvPr/>
        </p:nvSpPr>
        <p:spPr>
          <a:xfrm>
            <a:off x="1371600" y="1673088"/>
            <a:ext cx="6248400" cy="461665"/>
          </a:xfrm>
          <a:prstGeom prst="rect">
            <a:avLst/>
          </a:prstGeom>
          <a:solidFill>
            <a:srgbClr val="F9F1CF"/>
          </a:solidFill>
        </p:spPr>
        <p:txBody>
          <a:bodyPr wrap="square">
            <a:spAutoFit/>
          </a:bodyPr>
          <a:lstStyle/>
          <a:p>
            <a:r>
              <a:rPr lang="en-US" sz="2400" b="1" dirty="0" err="1" smtClean="0">
                <a:latin typeface="Arial Narrow" pitchFamily="34" charset="0"/>
              </a:rPr>
              <a:t>Hepatotoxicity</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400" b="1" dirty="0" smtClean="0">
                <a:solidFill>
                  <a:srgbClr val="C00000"/>
                </a:solidFill>
                <a:latin typeface="Arial Narrow" pitchFamily="34" charset="0"/>
              </a:rPr>
              <a:t>Inflammation </a:t>
            </a:r>
            <a:r>
              <a:rPr lang="en-US" sz="2400" b="1" dirty="0" smtClean="0">
                <a:solidFill>
                  <a:srgbClr val="FF0000"/>
                </a:solidFill>
                <a:latin typeface="Arial Narrow" pitchFamily="34" charset="0"/>
                <a:sym typeface="Wingdings"/>
              </a:rPr>
              <a:t></a:t>
            </a:r>
            <a:r>
              <a:rPr lang="en-US" sz="2400" b="1" dirty="0" smtClean="0">
                <a:solidFill>
                  <a:srgbClr val="C00000"/>
                </a:solidFill>
                <a:latin typeface="Arial Narrow" pitchFamily="34" charset="0"/>
              </a:rPr>
              <a:t>Apoptosis </a:t>
            </a:r>
            <a:r>
              <a:rPr lang="en-US" sz="2400" b="1" dirty="0" smtClean="0">
                <a:solidFill>
                  <a:srgbClr val="FF0000"/>
                </a:solidFill>
                <a:latin typeface="Arial Narrow" pitchFamily="34" charset="0"/>
                <a:sym typeface="Wingdings"/>
              </a:rPr>
              <a:t></a:t>
            </a:r>
            <a:r>
              <a:rPr lang="en-US" sz="2400" b="1" dirty="0" smtClean="0">
                <a:latin typeface="Arial Narrow" pitchFamily="34" charset="0"/>
                <a:sym typeface="Wingdings"/>
              </a:rPr>
              <a:t> </a:t>
            </a:r>
            <a:r>
              <a:rPr lang="en-US" sz="2400" b="1" dirty="0" smtClean="0">
                <a:solidFill>
                  <a:srgbClr val="C00000"/>
                </a:solidFill>
                <a:latin typeface="Arial Narrow" pitchFamily="34" charset="0"/>
              </a:rPr>
              <a:t>Necrosis</a:t>
            </a:r>
            <a:endParaRPr lang="en-US" sz="2400" b="1" dirty="0">
              <a:solidFill>
                <a:srgbClr val="C00000"/>
              </a:solidFill>
              <a:latin typeface="Arial Narrow" pitchFamily="34" charset="0"/>
            </a:endParaRP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smtClean="0">
                <a:solidFill>
                  <a:schemeClr val="bg1"/>
                </a:solidFill>
                <a:latin typeface="Broadway" pitchFamily="82"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smtClean="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smtClean="0">
                  <a:latin typeface="Arial Narrow" pitchFamily="34" charset="0"/>
                </a:rPr>
                <a:t>Drug (Pro-toxin)		  	Toxin 		     Injury</a:t>
              </a:r>
            </a:p>
            <a:p>
              <a:endParaRPr lang="en-US" sz="500" b="1" dirty="0" smtClean="0">
                <a:latin typeface="Arial Narrow" pitchFamily="34" charset="0"/>
              </a:endParaRPr>
            </a:p>
            <a:p>
              <a:r>
                <a:rPr lang="en-US" sz="2800" b="1" dirty="0" err="1" smtClean="0">
                  <a:latin typeface="Arial Narrow" pitchFamily="34" charset="0"/>
                </a:rPr>
                <a:t>Paracetamol</a:t>
              </a:r>
              <a:r>
                <a:rPr lang="en-US" sz="2800" b="1" dirty="0" smtClean="0">
                  <a:latin typeface="Arial Narrow" pitchFamily="34" charset="0"/>
                </a:rPr>
                <a:t>    </a:t>
              </a:r>
              <a:r>
                <a:rPr lang="en-US" sz="2800" b="1" dirty="0" smtClean="0">
                  <a:latin typeface="Arial Narrow" pitchFamily="34" charset="0"/>
                  <a:sym typeface="Wingdings 3"/>
                </a:rPr>
                <a:t></a:t>
              </a:r>
              <a:r>
                <a:rPr lang="en-US" sz="2400" b="1" i="1" dirty="0" smtClean="0">
                  <a:solidFill>
                    <a:srgbClr val="FF0000"/>
                  </a:solidFill>
                  <a:latin typeface="Arial Narrow" pitchFamily="34" charset="0"/>
                  <a:sym typeface="Wingdings 3"/>
                </a:rPr>
                <a:t>CYT P450 </a:t>
              </a:r>
              <a:r>
                <a:rPr lang="en-US" sz="2800" b="1" dirty="0" smtClean="0">
                  <a:latin typeface="Arial Narrow" pitchFamily="34" charset="0"/>
                  <a:sym typeface="Wingdings 3"/>
                </a:rPr>
                <a:t> </a:t>
              </a:r>
              <a:r>
                <a:rPr lang="en-US" sz="2800" b="1" dirty="0" smtClean="0">
                  <a:latin typeface="Arial Narrow" pitchFamily="34" charset="0"/>
                </a:rPr>
                <a:t>	NABQI 	</a:t>
              </a:r>
              <a:r>
                <a:rPr lang="en-US" sz="2800" b="1" dirty="0" err="1" smtClean="0">
                  <a:latin typeface="Arial Narrow" pitchFamily="34" charset="0"/>
                </a:rPr>
                <a:t>centrilobular</a:t>
              </a:r>
              <a:endParaRPr lang="en-US" sz="2800" b="1" dirty="0" smtClean="0">
                <a:latin typeface="Arial Narrow" pitchFamily="34" charset="0"/>
              </a:endParaRP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smtClean="0">
                <a:latin typeface="Arial Narrow" pitchFamily="34" charset="0"/>
              </a:rPr>
              <a:t>(NAPBQI) : N-acetyl-p-</a:t>
            </a:r>
            <a:r>
              <a:rPr lang="en-US" sz="2200" b="1" i="1" dirty="0" err="1" smtClean="0">
                <a:latin typeface="Arial Narrow" pitchFamily="34" charset="0"/>
              </a:rPr>
              <a:t>benzoquinone</a:t>
            </a:r>
            <a:r>
              <a:rPr lang="en-US" sz="2200" b="1" i="1" dirty="0" smtClean="0">
                <a:latin typeface="Arial Narrow" pitchFamily="34" charset="0"/>
              </a:rPr>
              <a:t> </a:t>
            </a:r>
            <a:r>
              <a:rPr lang="en-US" sz="2200" b="1" i="1" dirty="0" err="1" smtClean="0">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smtClean="0">
                <a:latin typeface="Arial Narrow" pitchFamily="34" charset="0"/>
              </a:rPr>
              <a:t>Being the metabolic clearing house of the body </a:t>
            </a:r>
            <a:r>
              <a:rPr lang="en-US" sz="2400" b="1" dirty="0" smtClean="0">
                <a:latin typeface="Arial Narrow" pitchFamily="34" charset="0"/>
                <a:sym typeface="Wingdings"/>
              </a:rPr>
              <a:t> i</a:t>
            </a:r>
            <a:r>
              <a:rPr lang="en-US" sz="2400" b="1" dirty="0" smtClean="0">
                <a:latin typeface="Arial Narrow" pitchFamily="34" charset="0"/>
              </a:rPr>
              <a:t>t expresses the highest levels of drug metabolizing enzymes that converts some drugs( </a:t>
            </a:r>
            <a:r>
              <a:rPr lang="en-US" sz="2400" b="1" dirty="0" smtClean="0">
                <a:solidFill>
                  <a:srgbClr val="0070C0"/>
                </a:solidFill>
                <a:latin typeface="Arial Narrow" pitchFamily="34" charset="0"/>
              </a:rPr>
              <a:t>PROTOXINS</a:t>
            </a:r>
            <a:r>
              <a:rPr lang="en-US" sz="2400" b="1" dirty="0" smtClean="0">
                <a:latin typeface="Arial Narrow" pitchFamily="34" charset="0"/>
              </a:rPr>
              <a:t>) into intermediate (</a:t>
            </a:r>
            <a:r>
              <a:rPr lang="en-US" sz="2400" b="1" dirty="0" smtClean="0">
                <a:solidFill>
                  <a:srgbClr val="0070C0"/>
                </a:solidFill>
                <a:latin typeface="Arial Narrow" pitchFamily="34" charset="0"/>
              </a:rPr>
              <a:t>TOXINS</a:t>
            </a:r>
            <a:r>
              <a:rPr lang="en-US" sz="2400" b="1" dirty="0" smtClean="0">
                <a:latin typeface="Arial Narrow" pitchFamily="34" charset="0"/>
              </a:rPr>
              <a:t>) before being conjugated for elimination </a:t>
            </a:r>
            <a:endParaRPr lang="en-US" sz="2400" b="1" dirty="0">
              <a:latin typeface="Arial Narrow" pitchFamily="34" charset="0"/>
            </a:endParaRPr>
          </a:p>
        </p:txBody>
      </p:sp>
      <p:sp>
        <p:nvSpPr>
          <p:cNvPr id="15" name="5-Point Star 1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384995"/>
          </a:xfrm>
          <a:prstGeom prst="rect">
            <a:avLst/>
          </a:prstGeom>
          <a:noFill/>
        </p:spPr>
        <p:txBody>
          <a:bodyPr wrap="square" rtlCol="0">
            <a:spAutoFit/>
          </a:bodyPr>
          <a:lstStyle/>
          <a:p>
            <a:r>
              <a:rPr lang="en-US" sz="2800" b="1" dirty="0" smtClean="0">
                <a:latin typeface="Arial Narrow" pitchFamily="34" charset="0"/>
              </a:rPr>
              <a:t>Not all drugs do so.</a:t>
            </a:r>
          </a:p>
          <a:p>
            <a:r>
              <a:rPr lang="en-US" sz="2800" b="1" dirty="0" smtClean="0">
                <a:latin typeface="Arial Narrow" pitchFamily="34" charset="0"/>
              </a:rPr>
              <a:t>Drugs that can cause ADRs in the liver (</a:t>
            </a:r>
            <a:r>
              <a:rPr lang="en-US" sz="2800" b="1" dirty="0" err="1" smtClean="0">
                <a:latin typeface="Arial Narrow" pitchFamily="34" charset="0"/>
              </a:rPr>
              <a:t>hepatotoxicity</a:t>
            </a:r>
            <a:r>
              <a:rPr lang="en-US" sz="2800" b="1" dirty="0" smtClean="0">
                <a:latin typeface="Arial Narrow" pitchFamily="34" charset="0"/>
              </a:rPr>
              <a:t>) </a:t>
            </a:r>
            <a:r>
              <a:rPr lang="en-US" sz="2800" b="1" dirty="0" smtClean="0">
                <a:latin typeface="Arial Narrow" pitchFamily="34" charset="0"/>
                <a:sym typeface="Wingdings 3"/>
              </a:rPr>
              <a:t> </a:t>
            </a:r>
            <a:r>
              <a:rPr lang="en-US" sz="2800" b="1" dirty="0" smtClean="0">
                <a:latin typeface="Arial Narrow" pitchFamily="34" charset="0"/>
              </a:rPr>
              <a:t>are called </a:t>
            </a:r>
            <a:r>
              <a:rPr lang="en-US" sz="2800" b="1" dirty="0" smtClean="0">
                <a:latin typeface="Arial Narrow" pitchFamily="34" charset="0"/>
                <a:sym typeface="Wingdings 3"/>
              </a:rPr>
              <a:t> </a:t>
            </a:r>
            <a:r>
              <a:rPr lang="en-US" sz="2800" dirty="0" smtClean="0">
                <a:solidFill>
                  <a:srgbClr val="0082B0"/>
                </a:solidFill>
                <a:latin typeface="Bernard MT Condensed" pitchFamily="18" charset="0"/>
              </a:rPr>
              <a:t>HEPATOTOXIN</a:t>
            </a:r>
            <a:r>
              <a:rPr lang="en-US" sz="2800" dirty="0" smtClean="0">
                <a:solidFill>
                  <a:srgbClr val="0082B0"/>
                </a:solidFill>
                <a:latin typeface="Arial Narrow" pitchFamily="34" charset="0"/>
              </a:rPr>
              <a:t> </a:t>
            </a:r>
            <a:r>
              <a:rPr lang="en-US" sz="2800" b="1" dirty="0" smtClean="0">
                <a:latin typeface="Arial Narrow" pitchFamily="34" charset="0"/>
              </a:rPr>
              <a:t> </a:t>
            </a:r>
            <a:endParaRPr lang="en-US" sz="2800" b="1" dirty="0">
              <a:latin typeface="Arial Narrow" pitchFamily="34" charset="0"/>
            </a:endParaRPr>
          </a:p>
        </p:txBody>
      </p:sp>
      <p:sp>
        <p:nvSpPr>
          <p:cNvPr id="12" name="TextBox 11"/>
          <p:cNvSpPr txBox="1"/>
          <p:nvPr/>
        </p:nvSpPr>
        <p:spPr>
          <a:xfrm>
            <a:off x="2209800" y="2895600"/>
            <a:ext cx="6858000" cy="3539430"/>
          </a:xfrm>
          <a:prstGeom prst="rect">
            <a:avLst/>
          </a:prstGeom>
          <a:noFill/>
        </p:spPr>
        <p:txBody>
          <a:bodyPr wrap="square" rtlCol="0">
            <a:spAutoFit/>
          </a:bodyPr>
          <a:lstStyle/>
          <a:p>
            <a:r>
              <a:rPr lang="en-US" sz="2800" b="1" dirty="0" smtClean="0">
                <a:solidFill>
                  <a:srgbClr val="007BB8"/>
                </a:solidFill>
                <a:latin typeface="Arial Narrow" pitchFamily="34" charset="0"/>
              </a:rPr>
              <a:t>TOXICITY POTENTIAL OF THE DRUG</a:t>
            </a:r>
          </a:p>
          <a:p>
            <a:pPr>
              <a:buBlip>
                <a:blip r:embed="rId3"/>
              </a:buBlip>
            </a:pPr>
            <a:r>
              <a:rPr lang="en-US" sz="2800" b="1" dirty="0" smtClean="0">
                <a:latin typeface="Arial Narrow" pitchFamily="34" charset="0"/>
              </a:rPr>
              <a:t>Chemical composition of the drug itself</a:t>
            </a:r>
          </a:p>
          <a:p>
            <a:pPr>
              <a:buBlip>
                <a:blip r:embed="rId3"/>
              </a:buBlip>
            </a:pPr>
            <a:r>
              <a:rPr lang="en-US" sz="2800" b="1" dirty="0" smtClean="0">
                <a:latin typeface="Arial Narrow" pitchFamily="34" charset="0"/>
              </a:rPr>
              <a:t>Nature of its reactive metabolite</a:t>
            </a:r>
          </a:p>
          <a:p>
            <a:pPr>
              <a:buBlip>
                <a:blip r:embed="rId3"/>
              </a:buBlip>
            </a:pPr>
            <a:r>
              <a:rPr lang="en-US" sz="2800" b="1" dirty="0" smtClean="0">
                <a:latin typeface="Arial Narrow" pitchFamily="34" charset="0"/>
              </a:rPr>
              <a:t>Conjugation reactions linked to it &amp; their </a:t>
            </a:r>
            <a:br>
              <a:rPr lang="en-US" sz="2800" b="1" dirty="0" smtClean="0">
                <a:latin typeface="Arial Narrow" pitchFamily="34" charset="0"/>
              </a:rPr>
            </a:br>
            <a:r>
              <a:rPr lang="en-US" sz="2800" b="1" dirty="0" smtClean="0">
                <a:latin typeface="Arial Narrow" pitchFamily="34" charset="0"/>
              </a:rPr>
              <a:t>   availability</a:t>
            </a:r>
          </a:p>
          <a:p>
            <a:pPr>
              <a:buBlip>
                <a:blip r:embed="rId3"/>
              </a:buBlip>
            </a:pPr>
            <a:r>
              <a:rPr lang="en-US" sz="2800" b="1" dirty="0" smtClean="0">
                <a:latin typeface="Arial Narrow" pitchFamily="34" charset="0"/>
              </a:rPr>
              <a:t> Mitochondrial effects of the drug</a:t>
            </a:r>
          </a:p>
          <a:p>
            <a:pPr>
              <a:buBlip>
                <a:blip r:embed="rId3"/>
              </a:buBlip>
            </a:pPr>
            <a:r>
              <a:rPr lang="en-US" sz="2800" b="1" dirty="0" smtClean="0">
                <a:latin typeface="Arial Narrow" pitchFamily="34" charset="0"/>
              </a:rPr>
              <a:t> Drug formulation</a:t>
            </a:r>
          </a:p>
          <a:p>
            <a:r>
              <a:rPr lang="en-US" sz="2800" b="1" dirty="0" smtClean="0">
                <a:latin typeface="Arial Narrow" pitchFamily="34" charset="0"/>
              </a:rPr>
              <a:t>    …etc</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of </a:t>
            </a:r>
            <a:r>
              <a:rPr lang="en-US" sz="2000" b="1" spc="200" dirty="0" err="1" smtClean="0">
                <a:solidFill>
                  <a:schemeClr val="bg1"/>
                </a:solidFill>
                <a:latin typeface="Broadway" pitchFamily="82" charset="0"/>
              </a:rPr>
              <a:t>hepatotoxins</a:t>
            </a:r>
            <a:r>
              <a:rPr lang="en-US" sz="2000" b="1" spc="200" dirty="0" smtClean="0">
                <a:solidFill>
                  <a:schemeClr val="bg1"/>
                </a:solidFill>
                <a:latin typeface="Broadway" pitchFamily="82" charset="0"/>
              </a:rPr>
              <a:t> and the </a:t>
            </a:r>
            <a:r>
              <a:rPr lang="en-US" sz="2000" b="1" spc="200" dirty="0" err="1" smtClean="0">
                <a:solidFill>
                  <a:schemeClr val="bg1"/>
                </a:solidFill>
                <a:latin typeface="Broadway" pitchFamily="82" charset="0"/>
              </a:rPr>
              <a:t>hepatotoxicity</a:t>
            </a:r>
            <a:r>
              <a:rPr lang="en-US" sz="2000" b="1" spc="200" dirty="0" smtClean="0">
                <a:solidFill>
                  <a:schemeClr val="bg1"/>
                </a:solidFill>
                <a:latin typeface="Broadway" pitchFamily="82" charset="0"/>
              </a:rPr>
              <a:t> inflicted?</a:t>
            </a:r>
          </a:p>
        </p:txBody>
      </p:sp>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4572000"/>
              <a:ext cx="8763000" cy="2092881"/>
            </a:xfrm>
            <a:prstGeom prst="rect">
              <a:avLst/>
            </a:prstGeom>
            <a:noFill/>
          </p:spPr>
          <p:txBody>
            <a:bodyPr wrap="square" rtlCol="0">
              <a:spAutoFit/>
            </a:bodyPr>
            <a:lstStyle/>
            <a:p>
              <a:r>
                <a:rPr lang="en-US" sz="2600" b="1" spc="-50" dirty="0" smtClean="0">
                  <a:latin typeface="Arial Narrow" pitchFamily="34" charset="0"/>
                </a:rPr>
                <a:t>If the toxicity is inflicted by normal dose of the drug </a:t>
              </a:r>
              <a:r>
                <a:rPr lang="en-US" sz="2600" b="1" spc="-50" dirty="0" smtClean="0">
                  <a:latin typeface="Arial Narrow" pitchFamily="34" charset="0"/>
                  <a:sym typeface="Wingdings 3"/>
                </a:rPr>
                <a:t> </a:t>
              </a:r>
            </a:p>
            <a:p>
              <a:r>
                <a:rPr lang="en-US" sz="2600" spc="-50" dirty="0" smtClean="0">
                  <a:solidFill>
                    <a:srgbClr val="0082B0"/>
                  </a:solidFill>
                  <a:latin typeface="Bernard MT Condensed" pitchFamily="18" charset="0"/>
                </a:rPr>
                <a:t>IDIOSYNCRTIC</a:t>
              </a:r>
              <a:r>
                <a:rPr lang="en-US" sz="2600" spc="-50" dirty="0" smtClean="0">
                  <a:solidFill>
                    <a:srgbClr val="0082B0"/>
                  </a:solidFill>
                  <a:latin typeface="Arial Narrow" pitchFamily="34" charset="0"/>
                </a:rPr>
                <a:t> </a:t>
              </a:r>
              <a:r>
                <a:rPr lang="en-US" sz="2600" dirty="0" smtClean="0">
                  <a:solidFill>
                    <a:srgbClr val="0082B0"/>
                  </a:solidFill>
                  <a:latin typeface="Bernard MT Condensed" pitchFamily="18" charset="0"/>
                </a:rPr>
                <a:t>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INDIRECT HEPATOTOXICITY </a:t>
              </a:r>
              <a:r>
                <a:rPr lang="en-US" sz="2600" b="1" dirty="0" smtClean="0">
                  <a:latin typeface="Arial Narrow" pitchFamily="34" charset="0"/>
                  <a:sym typeface="Wingdings 3"/>
                </a:rPr>
                <a:t></a:t>
              </a:r>
              <a:r>
                <a:rPr lang="en-US" sz="2600" b="1" dirty="0" smtClean="0">
                  <a:latin typeface="Arial Narrow" pitchFamily="34" charset="0"/>
                </a:rPr>
                <a:t>belong  to </a:t>
              </a:r>
              <a:r>
                <a:rPr lang="en-US" sz="2600" b="1" dirty="0" smtClean="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 y="2179984"/>
              <a:ext cx="8763000" cy="1692771"/>
            </a:xfrm>
            <a:prstGeom prst="rect">
              <a:avLst/>
            </a:prstGeom>
            <a:noFill/>
          </p:spPr>
          <p:txBody>
            <a:bodyPr wrap="square" rtlCol="0">
              <a:spAutoFit/>
            </a:bodyPr>
            <a:lstStyle/>
            <a:p>
              <a:r>
                <a:rPr lang="en-US" sz="2600" b="1" dirty="0" err="1" smtClean="0">
                  <a:latin typeface="Arial Narrow" pitchFamily="34" charset="0"/>
                </a:rPr>
                <a:t>Supertherapeutic</a:t>
              </a:r>
              <a:r>
                <a:rPr lang="en-US" sz="2600" b="1" dirty="0" smtClean="0">
                  <a:latin typeface="Arial Narrow" pitchFamily="34" charset="0"/>
                </a:rPr>
                <a:t> or </a:t>
              </a:r>
              <a:r>
                <a:rPr lang="en-US" sz="2600" b="1" dirty="0" err="1" smtClean="0">
                  <a:latin typeface="Arial Narrow" pitchFamily="34" charset="0"/>
                </a:rPr>
                <a:t>cummulative</a:t>
              </a:r>
              <a:r>
                <a:rPr lang="en-US" sz="2600" b="1" dirty="0" smtClean="0">
                  <a:latin typeface="Arial Narrow" pitchFamily="34" charset="0"/>
                </a:rPr>
                <a:t> dose of the drug </a:t>
              </a:r>
            </a:p>
            <a:p>
              <a:r>
                <a:rPr lang="en-US" sz="2600" b="1" dirty="0" smtClean="0">
                  <a:latin typeface="Arial Narrow" pitchFamily="34" charset="0"/>
                  <a:sym typeface="Wingdings 3"/>
                </a:rPr>
                <a:t></a:t>
              </a:r>
              <a:r>
                <a:rPr lang="en-US" sz="2600" dirty="0" smtClean="0">
                  <a:solidFill>
                    <a:srgbClr val="0082B0"/>
                  </a:solidFill>
                  <a:latin typeface="Bernard MT Condensed" pitchFamily="18" charset="0"/>
                </a:rPr>
                <a:t>INTRINSIC 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DIRECT HEPATOTOXICITY </a:t>
              </a:r>
              <a:r>
                <a:rPr lang="en-US" sz="2600" b="1" dirty="0" smtClean="0">
                  <a:latin typeface="Arial Narrow" pitchFamily="34" charset="0"/>
                  <a:sym typeface="Wingdings 3"/>
                </a:rPr>
                <a:t> </a:t>
              </a:r>
              <a:r>
                <a:rPr lang="en-US" sz="2600" b="1" dirty="0" smtClean="0">
                  <a:latin typeface="Arial Narrow" pitchFamily="34" charset="0"/>
                </a:rPr>
                <a:t>belong to </a:t>
              </a:r>
              <a:r>
                <a:rPr lang="en-US" sz="2600" b="1" dirty="0" smtClean="0">
                  <a:solidFill>
                    <a:srgbClr val="5400D0"/>
                  </a:solidFill>
                  <a:latin typeface="Arial Narrow" pitchFamily="34" charset="0"/>
                </a:rPr>
                <a:t>TYPE A ADRs: PREDICTABLE / DIRECT  </a:t>
              </a:r>
            </a:p>
          </p:txBody>
        </p:sp>
      </p:grpSp>
      <p:sp>
        <p:nvSpPr>
          <p:cNvPr id="33" name="Rectangle 32"/>
          <p:cNvSpPr/>
          <p:nvPr/>
        </p:nvSpPr>
        <p:spPr>
          <a:xfrm>
            <a:off x="304800" y="1524000"/>
            <a:ext cx="6189708" cy="492443"/>
          </a:xfrm>
          <a:prstGeom prst="rect">
            <a:avLst/>
          </a:prstGeom>
        </p:spPr>
        <p:txBody>
          <a:bodyPr wrap="none">
            <a:spAutoFit/>
          </a:bodyPr>
          <a:lstStyle/>
          <a:p>
            <a:r>
              <a:rPr lang="en-US" sz="2600" b="1" dirty="0" smtClean="0">
                <a:latin typeface="Arial Narrow" pitchFamily="34" charset="0"/>
              </a:rPr>
              <a:t>If the toxicity of </a:t>
            </a:r>
            <a:r>
              <a:rPr lang="en-US" sz="2600" b="1" dirty="0" smtClean="0">
                <a:solidFill>
                  <a:srgbClr val="0082B0"/>
                </a:solidFill>
                <a:latin typeface="Arial Narrow" pitchFamily="34" charset="0"/>
              </a:rPr>
              <a:t>HEPATOTOXIN i</a:t>
            </a:r>
            <a:r>
              <a:rPr lang="en-US" sz="2600" b="1" dirty="0" smtClean="0">
                <a:latin typeface="Arial Narrow" pitchFamily="34" charset="0"/>
              </a:rPr>
              <a:t>s inflicted by: </a:t>
            </a:r>
            <a:endParaRPr lang="en-US" sz="2600" b="1" dirty="0">
              <a:latin typeface="Arial Narrow" pitchFamily="34" charset="0"/>
            </a:endParaRPr>
          </a:p>
        </p:txBody>
      </p:sp>
      <p:sp>
        <p:nvSpPr>
          <p:cNvPr id="12" name="5-Point Star 11"/>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7504234"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1. DIRECT HEPATOTOXICITY caused  by</a:t>
            </a:r>
            <a:r>
              <a:rPr lang="en-US" sz="2400" dirty="0" smtClean="0">
                <a:solidFill>
                  <a:srgbClr val="0082B0"/>
                </a:solidFill>
                <a:latin typeface="Bernard MT Condensed" pitchFamily="18" charset="0"/>
              </a:rPr>
              <a:t> INTRINSIC HEPATOTOXIN</a:t>
            </a:r>
            <a:r>
              <a:rPr lang="en-US" sz="2400" u="heavy" dirty="0" smtClean="0">
                <a:uFill>
                  <a:solidFill>
                    <a:srgbClr val="0082B0"/>
                  </a:solidFill>
                </a:uFill>
                <a:latin typeface="Bernard MT Condensed" pitchFamily="18" charset="0"/>
              </a:rPr>
              <a:t> </a:t>
            </a:r>
            <a:endParaRPr lang="en-US" sz="2400" dirty="0">
              <a:latin typeface="Bernard MT Condensed" pitchFamily="18" charset="0"/>
            </a:endParaRPr>
          </a:p>
        </p:txBody>
      </p:sp>
      <p:sp>
        <p:nvSpPr>
          <p:cNvPr id="2" name="TextBox 1"/>
          <p:cNvSpPr txBox="1"/>
          <p:nvPr/>
        </p:nvSpPr>
        <p:spPr>
          <a:xfrm>
            <a:off x="685800" y="2199144"/>
            <a:ext cx="8001000" cy="2677656"/>
          </a:xfrm>
          <a:prstGeom prst="rect">
            <a:avLst/>
          </a:prstGeom>
          <a:noFill/>
        </p:spPr>
        <p:txBody>
          <a:bodyPr wrap="square" rtlCol="0">
            <a:spAutoFit/>
          </a:bodyPr>
          <a:lstStyle/>
          <a:p>
            <a:pPr>
              <a:buBlip>
                <a:blip r:embed="rId2"/>
              </a:buBlip>
            </a:pPr>
            <a:r>
              <a:rPr lang="en-US" sz="2400" b="1" dirty="0" smtClean="0">
                <a:latin typeface="Arial Narrow" pitchFamily="34" charset="0"/>
              </a:rPr>
              <a:t> </a:t>
            </a:r>
            <a:r>
              <a:rPr lang="en-US" sz="2400" b="1" dirty="0" smtClean="0">
                <a:solidFill>
                  <a:srgbClr val="0000FF"/>
                </a:solidFill>
                <a:latin typeface="Arial Narrow" pitchFamily="34" charset="0"/>
              </a:rPr>
              <a:t>Acetaminophen</a:t>
            </a:r>
            <a:r>
              <a:rPr lang="en-US" sz="2400" b="1" dirty="0" smtClean="0">
                <a:latin typeface="Arial Narrow" pitchFamily="34" charset="0"/>
              </a:rPr>
              <a:t>	</a:t>
            </a:r>
            <a:r>
              <a:rPr lang="en-US" sz="2400" b="1" dirty="0" smtClean="0">
                <a:latin typeface="Arial Narrow" pitchFamily="34" charset="0"/>
              </a:rPr>
              <a:t>Increased </a:t>
            </a:r>
            <a:r>
              <a:rPr lang="en-US" sz="2400" b="1" dirty="0" smtClean="0">
                <a:latin typeface="Arial Narrow" pitchFamily="34" charset="0"/>
              </a:rPr>
              <a:t>Dose</a:t>
            </a:r>
          </a:p>
          <a:p>
            <a:pPr>
              <a:buBlip>
                <a:blip r:embed="rId2"/>
              </a:buBlip>
            </a:pPr>
            <a:r>
              <a:rPr lang="en-US" sz="2400" b="1" dirty="0" smtClean="0">
                <a:latin typeface="Arial Narrow" pitchFamily="34" charset="0"/>
              </a:rPr>
              <a:t> </a:t>
            </a:r>
            <a:r>
              <a:rPr lang="en-US" sz="2400" b="1" dirty="0" err="1" smtClean="0">
                <a:latin typeface="Arial Narrow" pitchFamily="34" charset="0"/>
              </a:rPr>
              <a:t>Salicylates</a:t>
            </a:r>
            <a:r>
              <a:rPr lang="en-US" sz="2400" b="1" dirty="0" smtClean="0">
                <a:solidFill>
                  <a:srgbClr val="0000FF"/>
                </a:solidFill>
                <a:latin typeface="Arial Narrow" pitchFamily="34" charset="0"/>
              </a:rPr>
              <a:t>	</a:t>
            </a:r>
            <a:r>
              <a:rPr lang="en-US" sz="2400" b="1" dirty="0" smtClean="0">
                <a:latin typeface="Arial Narrow" pitchFamily="34" charset="0"/>
              </a:rPr>
              <a:t>	</a:t>
            </a:r>
            <a:r>
              <a:rPr lang="en-US" sz="2400" b="1" dirty="0" smtClean="0">
                <a:latin typeface="Arial Narrow" pitchFamily="34" charset="0"/>
              </a:rPr>
              <a:t>Increased </a:t>
            </a:r>
            <a:r>
              <a:rPr lang="en-US" sz="2400" b="1" dirty="0" smtClean="0">
                <a:latin typeface="Arial Narrow" pitchFamily="34" charset="0"/>
              </a:rPr>
              <a:t>Dose</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r>
              <a:rPr lang="en-US" sz="2400" b="1" dirty="0" smtClean="0">
                <a:latin typeface="Arial Narrow" pitchFamily="34" charset="0"/>
              </a:rPr>
              <a:t>		</a:t>
            </a:r>
            <a:r>
              <a:rPr lang="en-US" sz="2400" b="1" dirty="0" smtClean="0">
                <a:latin typeface="Arial Narrow" pitchFamily="34" charset="0"/>
              </a:rPr>
              <a:t>Increased </a:t>
            </a:r>
            <a:r>
              <a:rPr lang="en-US" sz="2400" b="1" dirty="0" smtClean="0">
                <a:latin typeface="Arial Narrow" pitchFamily="34" charset="0"/>
              </a:rPr>
              <a:t>Dose </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Amiodarone</a:t>
            </a:r>
            <a:r>
              <a:rPr lang="en-US" sz="2400" b="1" dirty="0" smtClean="0">
                <a:solidFill>
                  <a:srgbClr val="0000FF"/>
                </a:solidFill>
                <a:latin typeface="Arial Narrow" pitchFamily="34" charset="0"/>
              </a:rPr>
              <a:t> </a:t>
            </a:r>
            <a:r>
              <a:rPr lang="en-US" sz="2400" b="1" dirty="0" smtClean="0">
                <a:latin typeface="Arial Narrow" pitchFamily="34" charset="0"/>
              </a:rPr>
              <a:t>		Cumulative Dose</a:t>
            </a:r>
          </a:p>
          <a:p>
            <a:pPr>
              <a:buBlip>
                <a:blip r:embed="rId2"/>
              </a:buBlip>
            </a:pPr>
            <a:r>
              <a:rPr lang="en-US" sz="2400" b="1" dirty="0" smtClean="0">
                <a:latin typeface="Arial Narrow" pitchFamily="34" charset="0"/>
              </a:rPr>
              <a:t> </a:t>
            </a:r>
            <a:r>
              <a:rPr lang="en-US" sz="2400" b="1" dirty="0" err="1" smtClean="0">
                <a:latin typeface="Arial Narrow" pitchFamily="34" charset="0"/>
              </a:rPr>
              <a:t>Methotrexate</a:t>
            </a:r>
            <a:r>
              <a:rPr lang="en-US" sz="2400" b="1" dirty="0" smtClean="0">
                <a:latin typeface="Arial Narrow" pitchFamily="34" charset="0"/>
              </a:rPr>
              <a:t>	</a:t>
            </a:r>
            <a:r>
              <a:rPr lang="en-US" sz="2400" b="1" dirty="0" smtClean="0">
                <a:latin typeface="Arial Narrow" pitchFamily="34" charset="0"/>
              </a:rPr>
              <a:t>Increased </a:t>
            </a:r>
            <a:r>
              <a:rPr lang="en-US" sz="2400" b="1" dirty="0" smtClean="0">
                <a:latin typeface="Arial Narrow" pitchFamily="34" charset="0"/>
              </a:rPr>
              <a:t>&amp; Cumulative </a:t>
            </a:r>
          </a:p>
          <a:p>
            <a:pPr>
              <a:buBlip>
                <a:blip r:embed="rId2"/>
              </a:buBlip>
            </a:pPr>
            <a:r>
              <a:rPr lang="en-US" sz="2400" b="1" dirty="0" smtClean="0">
                <a:latin typeface="Arial Narrow" pitchFamily="34" charset="0"/>
              </a:rPr>
              <a:t> </a:t>
            </a:r>
            <a:r>
              <a:rPr lang="en-US" sz="2400" b="1" dirty="0" smtClean="0">
                <a:solidFill>
                  <a:srgbClr val="0000FF"/>
                </a:solidFill>
                <a:latin typeface="Arial Narrow" pitchFamily="34" charset="0"/>
              </a:rPr>
              <a:t>Oral contraceptives </a:t>
            </a:r>
            <a:r>
              <a:rPr lang="en-US" sz="2400" b="1" dirty="0" smtClean="0">
                <a:latin typeface="Arial Narrow" pitchFamily="34" charset="0"/>
              </a:rPr>
              <a:t>	</a:t>
            </a:r>
            <a:r>
              <a:rPr lang="en-US" sz="2400" b="1" dirty="0" smtClean="0">
                <a:latin typeface="Arial Narrow" pitchFamily="34" charset="0"/>
              </a:rPr>
              <a:t>Cumulative </a:t>
            </a:r>
            <a:r>
              <a:rPr lang="en-US" sz="2400" b="1" dirty="0" smtClean="0">
                <a:latin typeface="Arial Narrow" pitchFamily="34" charset="0"/>
              </a:rPr>
              <a:t>Dose </a:t>
            </a:r>
          </a:p>
          <a:p>
            <a:pPr>
              <a:buBlip>
                <a:blip r:embed="rId2"/>
              </a:buBlip>
            </a:pPr>
            <a:r>
              <a:rPr lang="en-US" sz="2400" b="1" dirty="0" smtClean="0">
                <a:latin typeface="Arial Narrow" pitchFamily="34" charset="0"/>
              </a:rPr>
              <a:t> Alcohol		 Increased &amp; Cumulative Doses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Types of drug-induced </a:t>
            </a:r>
            <a:r>
              <a:rPr lang="en-US" sz="2400" b="1" spc="200" dirty="0" err="1" smtClean="0">
                <a:solidFill>
                  <a:schemeClr val="bg1"/>
                </a:solidFill>
                <a:latin typeface="Broadway" pitchFamily="82" charset="0"/>
              </a:rPr>
              <a:t>hepatotoxic</a:t>
            </a:r>
            <a:r>
              <a:rPr lang="en-US" sz="2400" b="1" spc="200" dirty="0" smtClean="0">
                <a:solidFill>
                  <a:schemeClr val="bg1"/>
                </a:solidFill>
                <a:latin typeface="Broadway" pitchFamily="82" charset="0"/>
              </a:rPr>
              <a:t> ADRs ?</a:t>
            </a:r>
          </a:p>
        </p:txBody>
      </p:sp>
      <p:sp>
        <p:nvSpPr>
          <p:cNvPr id="9" name="Rectangle 8"/>
          <p:cNvSpPr/>
          <p:nvPr/>
        </p:nvSpPr>
        <p:spPr>
          <a:xfrm>
            <a:off x="609600" y="1200090"/>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A</a:t>
            </a:r>
          </a:p>
        </p:txBody>
      </p:sp>
      <p:sp>
        <p:nvSpPr>
          <p:cNvPr id="7" name="TextBox 6"/>
          <p:cNvSpPr txBox="1"/>
          <p:nvPr/>
        </p:nvSpPr>
        <p:spPr>
          <a:xfrm>
            <a:off x="1981200" y="1137142"/>
            <a:ext cx="4648200" cy="461665"/>
          </a:xfrm>
          <a:prstGeom prst="rect">
            <a:avLst/>
          </a:prstGeom>
          <a:noFill/>
        </p:spPr>
        <p:txBody>
          <a:bodyPr wrap="square" rtlCol="0">
            <a:spAutoFit/>
          </a:bodyPr>
          <a:lstStyle/>
          <a:p>
            <a:r>
              <a:rPr lang="en-US" sz="2400" b="1" i="1" dirty="0" smtClean="0">
                <a:solidFill>
                  <a:srgbClr val="5400D0"/>
                </a:solidFill>
              </a:rPr>
              <a:t>Dose-dependent</a:t>
            </a:r>
            <a:r>
              <a:rPr lang="en-US" sz="2400" b="1" i="1" dirty="0" smtClean="0"/>
              <a:t> </a:t>
            </a:r>
            <a:r>
              <a:rPr lang="en-US" sz="2400" b="1" i="1" dirty="0" err="1" smtClean="0"/>
              <a:t>hepatotoxicity</a:t>
            </a:r>
            <a:endParaRPr lang="en-US" sz="2400" b="1" i="1" dirty="0"/>
          </a:p>
        </p:txBody>
      </p:sp>
      <p:sp>
        <p:nvSpPr>
          <p:cNvPr id="10" name="TextBox 9"/>
          <p:cNvSpPr txBox="1"/>
          <p:nvPr/>
        </p:nvSpPr>
        <p:spPr>
          <a:xfrm>
            <a:off x="4038600" y="1676400"/>
            <a:ext cx="3886200" cy="400110"/>
          </a:xfrm>
          <a:prstGeom prst="rect">
            <a:avLst/>
          </a:prstGeom>
          <a:noFill/>
          <a:ln w="38100">
            <a:solidFill>
              <a:schemeClr val="accent1"/>
            </a:solidFill>
          </a:ln>
        </p:spPr>
        <p:txBody>
          <a:bodyPr wrap="square" rtlCol="0">
            <a:spAutoFit/>
          </a:bodyPr>
          <a:lstStyle/>
          <a:p>
            <a:r>
              <a:rPr lang="en-US" sz="2000" dirty="0" smtClean="0">
                <a:latin typeface="Bernard MT Condensed" pitchFamily="18" charset="0"/>
              </a:rPr>
              <a:t>Direct dose dependent </a:t>
            </a:r>
            <a:r>
              <a:rPr lang="en-US" sz="2000" dirty="0" err="1" smtClean="0">
                <a:latin typeface="Bernard MT Condensed" pitchFamily="18" charset="0"/>
              </a:rPr>
              <a:t>hepatotoxicity</a:t>
            </a:r>
            <a:endParaRPr lang="en-US" sz="2000" b="1" i="1" dirty="0">
              <a:latin typeface="Bernard MT Condensed" pitchFamily="18" charset="0"/>
            </a:endParaRPr>
          </a:p>
        </p:txBody>
      </p:sp>
      <p:sp>
        <p:nvSpPr>
          <p:cNvPr id="11" name="TextBox 10"/>
          <p:cNvSpPr txBox="1"/>
          <p:nvPr/>
        </p:nvSpPr>
        <p:spPr>
          <a:xfrm>
            <a:off x="5181600" y="5181600"/>
            <a:ext cx="3505200" cy="400110"/>
          </a:xfrm>
          <a:prstGeom prst="rect">
            <a:avLst/>
          </a:prstGeom>
          <a:noFill/>
          <a:ln w="38100">
            <a:solidFill>
              <a:schemeClr val="accent1"/>
            </a:solidFill>
          </a:ln>
        </p:spPr>
        <p:txBody>
          <a:bodyPr wrap="square" rtlCol="0">
            <a:spAutoFit/>
          </a:bodyPr>
          <a:lstStyle/>
          <a:p>
            <a:r>
              <a:rPr lang="en-US" sz="2000" dirty="0" smtClean="0">
                <a:latin typeface="Bernard MT Condensed" pitchFamily="18" charset="0"/>
              </a:rPr>
              <a:t>Direct cumulative </a:t>
            </a:r>
            <a:r>
              <a:rPr lang="en-US" sz="2000" dirty="0" err="1" smtClean="0">
                <a:latin typeface="Bernard MT Condensed" pitchFamily="18" charset="0"/>
              </a:rPr>
              <a:t>hepatotoxicity</a:t>
            </a:r>
            <a:endParaRPr lang="en-US" sz="2000" dirty="0" smtClean="0">
              <a:latin typeface="Bernard MT Condensed" pitchFamily="18" charset="0"/>
            </a:endParaRPr>
          </a:p>
        </p:txBody>
      </p:sp>
      <p:sp>
        <p:nvSpPr>
          <p:cNvPr id="12" name="5-Point Star 11"/>
          <p:cNvSpPr/>
          <p:nvPr/>
        </p:nvSpPr>
        <p:spPr>
          <a:xfrm>
            <a:off x="83820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934200" y="3429000"/>
            <a:ext cx="1219200" cy="1752600"/>
            <a:chOff x="6934200" y="3429000"/>
            <a:chExt cx="1219200" cy="1752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2" idx="1"/>
            </p:cNvCxnSpPr>
            <p:nvPr/>
          </p:nvCxnSpPr>
          <p:spPr>
            <a:xfrm rot="10800000" flipH="1" flipV="1">
              <a:off x="7162800" y="3924300"/>
              <a:ext cx="990600" cy="12573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4404</TotalTime>
  <Words>1930</Words>
  <Application>Microsoft Office PowerPoint</Application>
  <PresentationFormat>On-screen Show (4:3)</PresentationFormat>
  <Paragraphs>311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Dr Omnia</cp:lastModifiedBy>
  <cp:revision>187</cp:revision>
  <dcterms:created xsi:type="dcterms:W3CDTF">2010-12-07T05:54:42Z</dcterms:created>
  <dcterms:modified xsi:type="dcterms:W3CDTF">2012-12-10T18:47:47Z</dcterms:modified>
</cp:coreProperties>
</file>