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5" r:id="rId3"/>
    <p:sldId id="257" r:id="rId4"/>
    <p:sldId id="258" r:id="rId5"/>
    <p:sldId id="279" r:id="rId6"/>
    <p:sldId id="259" r:id="rId7"/>
    <p:sldId id="260" r:id="rId8"/>
    <p:sldId id="273" r:id="rId9"/>
    <p:sldId id="274" r:id="rId10"/>
    <p:sldId id="261" r:id="rId11"/>
    <p:sldId id="262" r:id="rId12"/>
    <p:sldId id="263" r:id="rId13"/>
    <p:sldId id="278" r:id="rId14"/>
    <p:sldId id="264" r:id="rId15"/>
    <p:sldId id="265" r:id="rId16"/>
    <p:sldId id="266" r:id="rId17"/>
    <p:sldId id="267" r:id="rId18"/>
    <p:sldId id="270" r:id="rId19"/>
    <p:sldId id="268" r:id="rId20"/>
    <p:sldId id="269" r:id="rId21"/>
    <p:sldId id="271" r:id="rId22"/>
    <p:sldId id="272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SMALL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324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15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dirty="0"/>
          </a:p>
        </p:txBody>
      </p:sp>
      <p:pic>
        <p:nvPicPr>
          <p:cNvPr id="4" name="Picture 6" descr="peritoneum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81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200400" y="2286000"/>
            <a:ext cx="1981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2133600"/>
            <a:ext cx="10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743200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8957" y="3276600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991" y="426720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91000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674662" y="3080266"/>
            <a:ext cx="2059138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rot="10800000" flipV="1">
            <a:off x="5181600" y="2318266"/>
            <a:ext cx="2209800" cy="65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rot="10800000" flipV="1">
            <a:off x="5410200" y="2927866"/>
            <a:ext cx="19812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rot="10800000">
            <a:off x="5257801" y="4191000"/>
            <a:ext cx="2122191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4724401" y="3461266"/>
            <a:ext cx="2624557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1886094" y="3766066"/>
            <a:ext cx="2609706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95006" y="4191000"/>
            <a:ext cx="214359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abd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26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peritoneum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"/>
            <a:ext cx="3581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abdom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886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abdome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495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2794000" y="2176780"/>
            <a:ext cx="1747520" cy="2329180"/>
          </a:xfrm>
          <a:custGeom>
            <a:avLst/>
            <a:gdLst>
              <a:gd name="connsiteX0" fmla="*/ 1747520 w 1747520"/>
              <a:gd name="connsiteY0" fmla="*/ 292100 h 2329180"/>
              <a:gd name="connsiteX1" fmla="*/ 193040 w 1747520"/>
              <a:gd name="connsiteY1" fmla="*/ 276860 h 2329180"/>
              <a:gd name="connsiteX2" fmla="*/ 589280 w 1747520"/>
              <a:gd name="connsiteY2" fmla="*/ 1953260 h 2329180"/>
              <a:gd name="connsiteX3" fmla="*/ 1153160 w 1747520"/>
              <a:gd name="connsiteY3" fmla="*/ 1572260 h 2329180"/>
              <a:gd name="connsiteX4" fmla="*/ 1564640 w 1747520"/>
              <a:gd name="connsiteY4" fmla="*/ 1587500 h 232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520" h="2329180">
                <a:moveTo>
                  <a:pt x="1747520" y="292100"/>
                </a:moveTo>
                <a:cubicBezTo>
                  <a:pt x="1066800" y="146050"/>
                  <a:pt x="386080" y="0"/>
                  <a:pt x="193040" y="276860"/>
                </a:cubicBezTo>
                <a:cubicBezTo>
                  <a:pt x="0" y="553720"/>
                  <a:pt x="429260" y="1737360"/>
                  <a:pt x="589280" y="1953260"/>
                </a:cubicBezTo>
                <a:cubicBezTo>
                  <a:pt x="749300" y="2169160"/>
                  <a:pt x="990600" y="1633220"/>
                  <a:pt x="1153160" y="1572260"/>
                </a:cubicBezTo>
                <a:cubicBezTo>
                  <a:pt x="1315720" y="1511300"/>
                  <a:pt x="713740" y="2329180"/>
                  <a:pt x="1564640" y="15875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6740" y="2484120"/>
            <a:ext cx="1353820" cy="1950720"/>
          </a:xfrm>
          <a:custGeom>
            <a:avLst/>
            <a:gdLst>
              <a:gd name="connsiteX0" fmla="*/ 1353820 w 1353820"/>
              <a:gd name="connsiteY0" fmla="*/ 167640 h 1950720"/>
              <a:gd name="connsiteX1" fmla="*/ 134620 w 1353820"/>
              <a:gd name="connsiteY1" fmla="*/ 167640 h 1950720"/>
              <a:gd name="connsiteX2" fmla="*/ 546100 w 1353820"/>
              <a:gd name="connsiteY2" fmla="*/ 1173480 h 1950720"/>
              <a:gd name="connsiteX3" fmla="*/ 911860 w 1353820"/>
              <a:gd name="connsiteY3" fmla="*/ 1082040 h 1950720"/>
              <a:gd name="connsiteX4" fmla="*/ 972820 w 1353820"/>
              <a:gd name="connsiteY4" fmla="*/ 1310640 h 1950720"/>
              <a:gd name="connsiteX5" fmla="*/ 1155700 w 1353820"/>
              <a:gd name="connsiteY5" fmla="*/ 12039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0" h="1950720">
                <a:moveTo>
                  <a:pt x="1353820" y="167640"/>
                </a:moveTo>
                <a:cubicBezTo>
                  <a:pt x="811530" y="83820"/>
                  <a:pt x="269240" y="0"/>
                  <a:pt x="134620" y="167640"/>
                </a:cubicBezTo>
                <a:cubicBezTo>
                  <a:pt x="0" y="335280"/>
                  <a:pt x="416560" y="1021080"/>
                  <a:pt x="546100" y="1173480"/>
                </a:cubicBezTo>
                <a:cubicBezTo>
                  <a:pt x="675640" y="1325880"/>
                  <a:pt x="840740" y="1059180"/>
                  <a:pt x="911860" y="1082040"/>
                </a:cubicBezTo>
                <a:cubicBezTo>
                  <a:pt x="982980" y="1104900"/>
                  <a:pt x="932180" y="1290320"/>
                  <a:pt x="972820" y="1310640"/>
                </a:cubicBezTo>
                <a:cubicBezTo>
                  <a:pt x="1013460" y="1330960"/>
                  <a:pt x="330200" y="1950720"/>
                  <a:pt x="1155700" y="120396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84600" y="1310640"/>
            <a:ext cx="1902460" cy="1165860"/>
          </a:xfrm>
          <a:custGeom>
            <a:avLst/>
            <a:gdLst>
              <a:gd name="connsiteX0" fmla="*/ 1671320 w 1902460"/>
              <a:gd name="connsiteY0" fmla="*/ 0 h 1165860"/>
              <a:gd name="connsiteX1" fmla="*/ 1838960 w 1902460"/>
              <a:gd name="connsiteY1" fmla="*/ 411480 h 1165860"/>
              <a:gd name="connsiteX2" fmla="*/ 1290320 w 1902460"/>
              <a:gd name="connsiteY2" fmla="*/ 746760 h 1165860"/>
              <a:gd name="connsiteX3" fmla="*/ 665480 w 1902460"/>
              <a:gd name="connsiteY3" fmla="*/ 70104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460" h="1165860">
                <a:moveTo>
                  <a:pt x="1671320" y="0"/>
                </a:moveTo>
                <a:cubicBezTo>
                  <a:pt x="1786890" y="143510"/>
                  <a:pt x="1902460" y="287020"/>
                  <a:pt x="1838960" y="411480"/>
                </a:cubicBezTo>
                <a:cubicBezTo>
                  <a:pt x="1775460" y="535940"/>
                  <a:pt x="1485900" y="698500"/>
                  <a:pt x="1290320" y="746760"/>
                </a:cubicBezTo>
                <a:cubicBezTo>
                  <a:pt x="1094740" y="795020"/>
                  <a:pt x="0" y="1165860"/>
                  <a:pt x="665480" y="7010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03320" y="866140"/>
            <a:ext cx="2773680" cy="1953260"/>
          </a:xfrm>
          <a:custGeom>
            <a:avLst/>
            <a:gdLst>
              <a:gd name="connsiteX0" fmla="*/ 1920240 w 2773680"/>
              <a:gd name="connsiteY0" fmla="*/ 48260 h 1953260"/>
              <a:gd name="connsiteX1" fmla="*/ 2682240 w 2773680"/>
              <a:gd name="connsiteY1" fmla="*/ 200660 h 1953260"/>
              <a:gd name="connsiteX2" fmla="*/ 2407920 w 2773680"/>
              <a:gd name="connsiteY2" fmla="*/ 1252220 h 1953260"/>
              <a:gd name="connsiteX3" fmla="*/ 487680 w 2773680"/>
              <a:gd name="connsiteY3" fmla="*/ 1480820 h 195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1953260">
                <a:moveTo>
                  <a:pt x="1920240" y="48260"/>
                </a:moveTo>
                <a:cubicBezTo>
                  <a:pt x="2260600" y="24130"/>
                  <a:pt x="2600960" y="0"/>
                  <a:pt x="2682240" y="200660"/>
                </a:cubicBezTo>
                <a:cubicBezTo>
                  <a:pt x="2763520" y="401320"/>
                  <a:pt x="2773680" y="1038860"/>
                  <a:pt x="2407920" y="1252220"/>
                </a:cubicBezTo>
                <a:cubicBezTo>
                  <a:pt x="2042160" y="1465580"/>
                  <a:pt x="0" y="1953260"/>
                  <a:pt x="487680" y="14808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6200" y="650240"/>
            <a:ext cx="3754120" cy="2275840"/>
          </a:xfrm>
          <a:custGeom>
            <a:avLst/>
            <a:gdLst>
              <a:gd name="connsiteX0" fmla="*/ 3738880 w 3754120"/>
              <a:gd name="connsiteY0" fmla="*/ 447040 h 2275840"/>
              <a:gd name="connsiteX1" fmla="*/ 3403600 w 3754120"/>
              <a:gd name="connsiteY1" fmla="*/ 1224280 h 2275840"/>
              <a:gd name="connsiteX2" fmla="*/ 1940560 w 3754120"/>
              <a:gd name="connsiteY2" fmla="*/ 1833880 h 2275840"/>
              <a:gd name="connsiteX3" fmla="*/ 340360 w 3754120"/>
              <a:gd name="connsiteY3" fmla="*/ 2016760 h 2275840"/>
              <a:gd name="connsiteX4" fmla="*/ 568960 w 3754120"/>
              <a:gd name="connsiteY4" fmla="*/ 279400 h 2275840"/>
              <a:gd name="connsiteX5" fmla="*/ 3754120 w 3754120"/>
              <a:gd name="connsiteY5" fmla="*/ 34036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0" h="2275840">
                <a:moveTo>
                  <a:pt x="3738880" y="447040"/>
                </a:moveTo>
                <a:cubicBezTo>
                  <a:pt x="3721100" y="720090"/>
                  <a:pt x="3703320" y="993140"/>
                  <a:pt x="3403600" y="1224280"/>
                </a:cubicBezTo>
                <a:cubicBezTo>
                  <a:pt x="3103880" y="1455420"/>
                  <a:pt x="2451100" y="1701800"/>
                  <a:pt x="1940560" y="1833880"/>
                </a:cubicBezTo>
                <a:cubicBezTo>
                  <a:pt x="1430020" y="1965960"/>
                  <a:pt x="568960" y="2275840"/>
                  <a:pt x="340360" y="2016760"/>
                </a:cubicBezTo>
                <a:cubicBezTo>
                  <a:pt x="111760" y="1757680"/>
                  <a:pt x="0" y="558800"/>
                  <a:pt x="568960" y="279400"/>
                </a:cubicBezTo>
                <a:cubicBezTo>
                  <a:pt x="1137920" y="0"/>
                  <a:pt x="2786380" y="622300"/>
                  <a:pt x="3754120" y="34036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43300" y="2092960"/>
            <a:ext cx="3296920" cy="2481580"/>
          </a:xfrm>
          <a:custGeom>
            <a:avLst/>
            <a:gdLst>
              <a:gd name="connsiteX0" fmla="*/ 2125980 w 3296920"/>
              <a:gd name="connsiteY0" fmla="*/ 147320 h 2481580"/>
              <a:gd name="connsiteX1" fmla="*/ 3009900 w 3296920"/>
              <a:gd name="connsiteY1" fmla="*/ 101600 h 2481580"/>
              <a:gd name="connsiteX2" fmla="*/ 2948940 w 3296920"/>
              <a:gd name="connsiteY2" fmla="*/ 756920 h 2481580"/>
              <a:gd name="connsiteX3" fmla="*/ 3162300 w 3296920"/>
              <a:gd name="connsiteY3" fmla="*/ 1625600 h 2481580"/>
              <a:gd name="connsiteX4" fmla="*/ 2141220 w 3296920"/>
              <a:gd name="connsiteY4" fmla="*/ 1945640 h 2481580"/>
              <a:gd name="connsiteX5" fmla="*/ 1775460 w 3296920"/>
              <a:gd name="connsiteY5" fmla="*/ 1534160 h 2481580"/>
              <a:gd name="connsiteX6" fmla="*/ 1379220 w 3296920"/>
              <a:gd name="connsiteY6" fmla="*/ 2006600 h 2481580"/>
              <a:gd name="connsiteX7" fmla="*/ 1135380 w 3296920"/>
              <a:gd name="connsiteY7" fmla="*/ 1656080 h 2481580"/>
              <a:gd name="connsiteX8" fmla="*/ 784860 w 3296920"/>
              <a:gd name="connsiteY8" fmla="*/ 1473200 h 2481580"/>
              <a:gd name="connsiteX9" fmla="*/ 708660 w 3296920"/>
              <a:gd name="connsiteY9" fmla="*/ 1107440 h 2481580"/>
              <a:gd name="connsiteX10" fmla="*/ 342900 w 3296920"/>
              <a:gd name="connsiteY10" fmla="*/ 1351280 h 2481580"/>
              <a:gd name="connsiteX11" fmla="*/ 160020 w 3296920"/>
              <a:gd name="connsiteY11" fmla="*/ 1076960 h 2481580"/>
              <a:gd name="connsiteX12" fmla="*/ 342900 w 3296920"/>
              <a:gd name="connsiteY12" fmla="*/ 680720 h 2481580"/>
              <a:gd name="connsiteX13" fmla="*/ 830580 w 3296920"/>
              <a:gd name="connsiteY13" fmla="*/ 894080 h 2481580"/>
              <a:gd name="connsiteX14" fmla="*/ 617220 w 3296920"/>
              <a:gd name="connsiteY14" fmla="*/ 650240 h 2481580"/>
              <a:gd name="connsiteX15" fmla="*/ 906780 w 3296920"/>
              <a:gd name="connsiteY15" fmla="*/ 650240 h 2481580"/>
              <a:gd name="connsiteX16" fmla="*/ 1318260 w 3296920"/>
              <a:gd name="connsiteY16" fmla="*/ 1016000 h 2481580"/>
              <a:gd name="connsiteX17" fmla="*/ 1744980 w 3296920"/>
              <a:gd name="connsiteY17" fmla="*/ 665480 h 2481580"/>
              <a:gd name="connsiteX18" fmla="*/ 1897380 w 3296920"/>
              <a:gd name="connsiteY18" fmla="*/ 680720 h 2481580"/>
              <a:gd name="connsiteX19" fmla="*/ 1958340 w 3296920"/>
              <a:gd name="connsiteY19" fmla="*/ 1214120 h 2481580"/>
              <a:gd name="connsiteX20" fmla="*/ 2461260 w 3296920"/>
              <a:gd name="connsiteY20" fmla="*/ 833120 h 2481580"/>
              <a:gd name="connsiteX21" fmla="*/ 2689860 w 3296920"/>
              <a:gd name="connsiteY21" fmla="*/ 1031240 h 2481580"/>
              <a:gd name="connsiteX22" fmla="*/ 2705100 w 3296920"/>
              <a:gd name="connsiteY22" fmla="*/ 604520 h 2481580"/>
              <a:gd name="connsiteX23" fmla="*/ 2400300 w 3296920"/>
              <a:gd name="connsiteY23" fmla="*/ 695960 h 2481580"/>
              <a:gd name="connsiteX24" fmla="*/ 2171700 w 3296920"/>
              <a:gd name="connsiteY24" fmla="*/ 619760 h 2481580"/>
              <a:gd name="connsiteX25" fmla="*/ 1607820 w 3296920"/>
              <a:gd name="connsiteY25" fmla="*/ 1351280 h 2481580"/>
              <a:gd name="connsiteX26" fmla="*/ 1211580 w 3296920"/>
              <a:gd name="connsiteY26" fmla="*/ 1290320 h 2481580"/>
              <a:gd name="connsiteX27" fmla="*/ 952500 w 3296920"/>
              <a:gd name="connsiteY27" fmla="*/ 1366520 h 2481580"/>
              <a:gd name="connsiteX28" fmla="*/ 769620 w 3296920"/>
              <a:gd name="connsiteY28" fmla="*/ 1778000 h 24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96920" h="2481580">
                <a:moveTo>
                  <a:pt x="2125980" y="147320"/>
                </a:moveTo>
                <a:cubicBezTo>
                  <a:pt x="2499360" y="73660"/>
                  <a:pt x="2872740" y="0"/>
                  <a:pt x="3009900" y="101600"/>
                </a:cubicBezTo>
                <a:cubicBezTo>
                  <a:pt x="3147060" y="203200"/>
                  <a:pt x="2923540" y="502920"/>
                  <a:pt x="2948940" y="756920"/>
                </a:cubicBezTo>
                <a:cubicBezTo>
                  <a:pt x="2974340" y="1010920"/>
                  <a:pt x="3296920" y="1427480"/>
                  <a:pt x="3162300" y="1625600"/>
                </a:cubicBezTo>
                <a:cubicBezTo>
                  <a:pt x="3027680" y="1823720"/>
                  <a:pt x="2372360" y="1960880"/>
                  <a:pt x="2141220" y="1945640"/>
                </a:cubicBezTo>
                <a:cubicBezTo>
                  <a:pt x="1910080" y="1930400"/>
                  <a:pt x="1902460" y="1524000"/>
                  <a:pt x="1775460" y="1534160"/>
                </a:cubicBezTo>
                <a:cubicBezTo>
                  <a:pt x="1648460" y="1544320"/>
                  <a:pt x="1485900" y="1986280"/>
                  <a:pt x="1379220" y="2006600"/>
                </a:cubicBezTo>
                <a:cubicBezTo>
                  <a:pt x="1272540" y="2026920"/>
                  <a:pt x="1234440" y="1744980"/>
                  <a:pt x="1135380" y="1656080"/>
                </a:cubicBezTo>
                <a:cubicBezTo>
                  <a:pt x="1036320" y="1567180"/>
                  <a:pt x="855980" y="1564640"/>
                  <a:pt x="784860" y="1473200"/>
                </a:cubicBezTo>
                <a:cubicBezTo>
                  <a:pt x="713740" y="1381760"/>
                  <a:pt x="782320" y="1127760"/>
                  <a:pt x="708660" y="1107440"/>
                </a:cubicBezTo>
                <a:cubicBezTo>
                  <a:pt x="635000" y="1087120"/>
                  <a:pt x="434340" y="1356360"/>
                  <a:pt x="342900" y="1351280"/>
                </a:cubicBezTo>
                <a:cubicBezTo>
                  <a:pt x="251460" y="1346200"/>
                  <a:pt x="160020" y="1188720"/>
                  <a:pt x="160020" y="1076960"/>
                </a:cubicBezTo>
                <a:cubicBezTo>
                  <a:pt x="160020" y="965200"/>
                  <a:pt x="231140" y="711200"/>
                  <a:pt x="342900" y="680720"/>
                </a:cubicBezTo>
                <a:cubicBezTo>
                  <a:pt x="454660" y="650240"/>
                  <a:pt x="784860" y="899160"/>
                  <a:pt x="830580" y="894080"/>
                </a:cubicBezTo>
                <a:cubicBezTo>
                  <a:pt x="876300" y="889000"/>
                  <a:pt x="604520" y="690880"/>
                  <a:pt x="617220" y="650240"/>
                </a:cubicBezTo>
                <a:cubicBezTo>
                  <a:pt x="629920" y="609600"/>
                  <a:pt x="789940" y="589280"/>
                  <a:pt x="906780" y="650240"/>
                </a:cubicBezTo>
                <a:cubicBezTo>
                  <a:pt x="1023620" y="711200"/>
                  <a:pt x="1178560" y="1013460"/>
                  <a:pt x="1318260" y="1016000"/>
                </a:cubicBezTo>
                <a:cubicBezTo>
                  <a:pt x="1457960" y="1018540"/>
                  <a:pt x="1648460" y="721360"/>
                  <a:pt x="1744980" y="665480"/>
                </a:cubicBezTo>
                <a:cubicBezTo>
                  <a:pt x="1841500" y="609600"/>
                  <a:pt x="1861820" y="589280"/>
                  <a:pt x="1897380" y="680720"/>
                </a:cubicBezTo>
                <a:cubicBezTo>
                  <a:pt x="1932940" y="772160"/>
                  <a:pt x="1864360" y="1188720"/>
                  <a:pt x="1958340" y="1214120"/>
                </a:cubicBezTo>
                <a:cubicBezTo>
                  <a:pt x="2052320" y="1239520"/>
                  <a:pt x="2339340" y="863600"/>
                  <a:pt x="2461260" y="833120"/>
                </a:cubicBezTo>
                <a:cubicBezTo>
                  <a:pt x="2583180" y="802640"/>
                  <a:pt x="2649220" y="1069340"/>
                  <a:pt x="2689860" y="1031240"/>
                </a:cubicBezTo>
                <a:cubicBezTo>
                  <a:pt x="2730500" y="993140"/>
                  <a:pt x="2753360" y="660400"/>
                  <a:pt x="2705100" y="604520"/>
                </a:cubicBezTo>
                <a:cubicBezTo>
                  <a:pt x="2656840" y="548640"/>
                  <a:pt x="2489200" y="693420"/>
                  <a:pt x="2400300" y="695960"/>
                </a:cubicBezTo>
                <a:cubicBezTo>
                  <a:pt x="2311400" y="698500"/>
                  <a:pt x="2303780" y="510540"/>
                  <a:pt x="2171700" y="619760"/>
                </a:cubicBezTo>
                <a:cubicBezTo>
                  <a:pt x="2039620" y="728980"/>
                  <a:pt x="1767840" y="1239520"/>
                  <a:pt x="1607820" y="1351280"/>
                </a:cubicBezTo>
                <a:cubicBezTo>
                  <a:pt x="1447800" y="1463040"/>
                  <a:pt x="1320800" y="1287780"/>
                  <a:pt x="1211580" y="1290320"/>
                </a:cubicBezTo>
                <a:cubicBezTo>
                  <a:pt x="1102360" y="1292860"/>
                  <a:pt x="1026160" y="1285240"/>
                  <a:pt x="952500" y="1366520"/>
                </a:cubicBezTo>
                <a:cubicBezTo>
                  <a:pt x="878840" y="1447800"/>
                  <a:pt x="0" y="2481580"/>
                  <a:pt x="769620" y="177800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9800" y="2225040"/>
            <a:ext cx="3096260" cy="2225040"/>
          </a:xfrm>
          <a:custGeom>
            <a:avLst/>
            <a:gdLst>
              <a:gd name="connsiteX0" fmla="*/ 2189480 w 3096260"/>
              <a:gd name="connsiteY0" fmla="*/ 289560 h 2225040"/>
              <a:gd name="connsiteX1" fmla="*/ 2890520 w 3096260"/>
              <a:gd name="connsiteY1" fmla="*/ 137160 h 2225040"/>
              <a:gd name="connsiteX2" fmla="*/ 2707640 w 3096260"/>
              <a:gd name="connsiteY2" fmla="*/ 1112520 h 2225040"/>
              <a:gd name="connsiteX3" fmla="*/ 3088640 w 3096260"/>
              <a:gd name="connsiteY3" fmla="*/ 1264920 h 2225040"/>
              <a:gd name="connsiteX4" fmla="*/ 2661920 w 3096260"/>
              <a:gd name="connsiteY4" fmla="*/ 1569720 h 2225040"/>
              <a:gd name="connsiteX5" fmla="*/ 2265680 w 3096260"/>
              <a:gd name="connsiteY5" fmla="*/ 1569720 h 2225040"/>
              <a:gd name="connsiteX6" fmla="*/ 1838960 w 3096260"/>
              <a:gd name="connsiteY6" fmla="*/ 1219200 h 2225040"/>
              <a:gd name="connsiteX7" fmla="*/ 1351280 w 3096260"/>
              <a:gd name="connsiteY7" fmla="*/ 1478280 h 2225040"/>
              <a:gd name="connsiteX8" fmla="*/ 1031240 w 3096260"/>
              <a:gd name="connsiteY8" fmla="*/ 868680 h 2225040"/>
              <a:gd name="connsiteX9" fmla="*/ 345440 w 3096260"/>
              <a:gd name="connsiteY9" fmla="*/ 1021080 h 2225040"/>
              <a:gd name="connsiteX10" fmla="*/ 482600 w 3096260"/>
              <a:gd name="connsiteY10" fmla="*/ 685800 h 2225040"/>
              <a:gd name="connsiteX11" fmla="*/ 772160 w 3096260"/>
              <a:gd name="connsiteY11" fmla="*/ 960120 h 2225040"/>
              <a:gd name="connsiteX12" fmla="*/ 985520 w 3096260"/>
              <a:gd name="connsiteY12" fmla="*/ 670560 h 2225040"/>
              <a:gd name="connsiteX13" fmla="*/ 1336040 w 3096260"/>
              <a:gd name="connsiteY13" fmla="*/ 1280160 h 2225040"/>
              <a:gd name="connsiteX14" fmla="*/ 1823720 w 3096260"/>
              <a:gd name="connsiteY14" fmla="*/ 792480 h 2225040"/>
              <a:gd name="connsiteX15" fmla="*/ 1869440 w 3096260"/>
              <a:gd name="connsiteY15" fmla="*/ 1188720 h 2225040"/>
              <a:gd name="connsiteX16" fmla="*/ 2280920 w 3096260"/>
              <a:gd name="connsiteY16" fmla="*/ 670560 h 2225040"/>
              <a:gd name="connsiteX17" fmla="*/ 2661920 w 3096260"/>
              <a:gd name="connsiteY17" fmla="*/ 685800 h 2225040"/>
              <a:gd name="connsiteX18" fmla="*/ 2585720 w 3096260"/>
              <a:gd name="connsiteY18" fmla="*/ 1295400 h 2225040"/>
              <a:gd name="connsiteX19" fmla="*/ 1244600 w 3096260"/>
              <a:gd name="connsiteY19" fmla="*/ 1173480 h 2225040"/>
              <a:gd name="connsiteX20" fmla="*/ 711200 w 3096260"/>
              <a:gd name="connsiteY20" fmla="*/ 1402080 h 2225040"/>
              <a:gd name="connsiteX21" fmla="*/ 817880 w 3096260"/>
              <a:gd name="connsiteY21" fmla="*/ 149352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6260" h="2225040">
                <a:moveTo>
                  <a:pt x="2189480" y="289560"/>
                </a:moveTo>
                <a:cubicBezTo>
                  <a:pt x="2496820" y="144780"/>
                  <a:pt x="2804160" y="0"/>
                  <a:pt x="2890520" y="137160"/>
                </a:cubicBezTo>
                <a:cubicBezTo>
                  <a:pt x="2976880" y="274320"/>
                  <a:pt x="2674620" y="924560"/>
                  <a:pt x="2707640" y="1112520"/>
                </a:cubicBezTo>
                <a:cubicBezTo>
                  <a:pt x="2740660" y="1300480"/>
                  <a:pt x="3096260" y="1188720"/>
                  <a:pt x="3088640" y="1264920"/>
                </a:cubicBezTo>
                <a:cubicBezTo>
                  <a:pt x="3081020" y="1341120"/>
                  <a:pt x="2799080" y="1518920"/>
                  <a:pt x="2661920" y="1569720"/>
                </a:cubicBezTo>
                <a:cubicBezTo>
                  <a:pt x="2524760" y="1620520"/>
                  <a:pt x="2402840" y="1628140"/>
                  <a:pt x="2265680" y="1569720"/>
                </a:cubicBezTo>
                <a:cubicBezTo>
                  <a:pt x="2128520" y="1511300"/>
                  <a:pt x="1991360" y="1234440"/>
                  <a:pt x="1838960" y="1219200"/>
                </a:cubicBezTo>
                <a:cubicBezTo>
                  <a:pt x="1686560" y="1203960"/>
                  <a:pt x="1485900" y="1536700"/>
                  <a:pt x="1351280" y="1478280"/>
                </a:cubicBezTo>
                <a:cubicBezTo>
                  <a:pt x="1216660" y="1419860"/>
                  <a:pt x="1198880" y="944880"/>
                  <a:pt x="1031240" y="868680"/>
                </a:cubicBezTo>
                <a:cubicBezTo>
                  <a:pt x="863600" y="792480"/>
                  <a:pt x="436880" y="1051560"/>
                  <a:pt x="345440" y="1021080"/>
                </a:cubicBezTo>
                <a:cubicBezTo>
                  <a:pt x="254000" y="990600"/>
                  <a:pt x="411480" y="695960"/>
                  <a:pt x="482600" y="685800"/>
                </a:cubicBezTo>
                <a:cubicBezTo>
                  <a:pt x="553720" y="675640"/>
                  <a:pt x="688340" y="962660"/>
                  <a:pt x="772160" y="960120"/>
                </a:cubicBezTo>
                <a:cubicBezTo>
                  <a:pt x="855980" y="957580"/>
                  <a:pt x="891540" y="617220"/>
                  <a:pt x="985520" y="670560"/>
                </a:cubicBezTo>
                <a:cubicBezTo>
                  <a:pt x="1079500" y="723900"/>
                  <a:pt x="1196340" y="1259840"/>
                  <a:pt x="1336040" y="1280160"/>
                </a:cubicBezTo>
                <a:cubicBezTo>
                  <a:pt x="1475740" y="1300480"/>
                  <a:pt x="1734820" y="807720"/>
                  <a:pt x="1823720" y="792480"/>
                </a:cubicBezTo>
                <a:cubicBezTo>
                  <a:pt x="1912620" y="777240"/>
                  <a:pt x="1793240" y="1209040"/>
                  <a:pt x="1869440" y="1188720"/>
                </a:cubicBezTo>
                <a:cubicBezTo>
                  <a:pt x="1945640" y="1168400"/>
                  <a:pt x="2148840" y="754380"/>
                  <a:pt x="2280920" y="670560"/>
                </a:cubicBezTo>
                <a:cubicBezTo>
                  <a:pt x="2413000" y="586740"/>
                  <a:pt x="2611120" y="581660"/>
                  <a:pt x="2661920" y="685800"/>
                </a:cubicBezTo>
                <a:cubicBezTo>
                  <a:pt x="2712720" y="789940"/>
                  <a:pt x="2821940" y="1214120"/>
                  <a:pt x="2585720" y="1295400"/>
                </a:cubicBezTo>
                <a:cubicBezTo>
                  <a:pt x="2349500" y="1376680"/>
                  <a:pt x="1557020" y="1155700"/>
                  <a:pt x="1244600" y="1173480"/>
                </a:cubicBezTo>
                <a:cubicBezTo>
                  <a:pt x="932180" y="1191260"/>
                  <a:pt x="782320" y="1348740"/>
                  <a:pt x="711200" y="1402080"/>
                </a:cubicBezTo>
                <a:cubicBezTo>
                  <a:pt x="640080" y="1455420"/>
                  <a:pt x="0" y="2225040"/>
                  <a:pt x="817880" y="149352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1162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</a:t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 &amp; ARTERIAL SUPPLY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Copy of abdomen 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648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962400" cy="5194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DUODENUM: 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Foregut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Coeliac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trunk (artery of foregut)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mesenteric: (artery of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ILEUM: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mesenteric: (artery of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2514600"/>
            <a:ext cx="2819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3048000"/>
            <a:ext cx="3276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C-shaped loop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10 inches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pyloro</a:t>
            </a:r>
            <a:r>
              <a:rPr lang="en-US" b="1" dirty="0" smtClean="0">
                <a:solidFill>
                  <a:srgbClr val="0070C0"/>
                </a:solidFill>
              </a:rPr>
              <a:t>-duodenal junction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duodeno-jejunal</a:t>
            </a:r>
            <a:r>
              <a:rPr lang="en-US" b="1" dirty="0" smtClean="0">
                <a:solidFill>
                  <a:srgbClr val="0070C0"/>
                </a:solidFill>
              </a:rPr>
              <a:t> flexure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COVERING: </a:t>
            </a:r>
            <a:r>
              <a:rPr lang="en-US" b="1" dirty="0" smtClean="0">
                <a:solidFill>
                  <a:srgbClr val="0070C0"/>
                </a:solidFill>
              </a:rPr>
              <a:t>retroperitoneal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DIVISIONS: </a:t>
            </a:r>
            <a:r>
              <a:rPr lang="en-US" b="1" dirty="0" smtClean="0">
                <a:solidFill>
                  <a:srgbClr val="0070C0"/>
                </a:solidFill>
              </a:rPr>
              <a:t>4 parts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ORIGIN: </a:t>
            </a:r>
            <a:r>
              <a:rPr lang="en-US" b="1" dirty="0" smtClean="0">
                <a:solidFill>
                  <a:srgbClr val="0070C0"/>
                </a:solidFill>
              </a:rPr>
              <a:t>foregut &amp; </a:t>
            </a:r>
            <a:r>
              <a:rPr lang="en-US" b="1" dirty="0" err="1" smtClean="0">
                <a:solidFill>
                  <a:srgbClr val="0070C0"/>
                </a:solidFill>
              </a:rPr>
              <a:t>midgut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SUPPLY: </a:t>
            </a:r>
            <a:r>
              <a:rPr lang="en-US" b="1" dirty="0" err="1" smtClean="0">
                <a:solidFill>
                  <a:srgbClr val="0070C0"/>
                </a:solidFill>
              </a:rPr>
              <a:t>coeliac</a:t>
            </a:r>
            <a:r>
              <a:rPr lang="en-US" b="1" dirty="0" smtClean="0">
                <a:solidFill>
                  <a:srgbClr val="0070C0"/>
                </a:solidFill>
              </a:rPr>
              <a:t> &amp; 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DRAINAGE: </a:t>
            </a:r>
            <a:r>
              <a:rPr lang="en-US" b="1" dirty="0" err="1" smtClean="0">
                <a:solidFill>
                  <a:srgbClr val="0070C0"/>
                </a:solidFill>
              </a:rPr>
              <a:t>coeliac</a:t>
            </a:r>
            <a:r>
              <a:rPr lang="en-US" b="1" dirty="0" smtClean="0">
                <a:solidFill>
                  <a:srgbClr val="0070C0"/>
                </a:solidFill>
              </a:rPr>
              <a:t> &amp; superior mesenteric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419600" y="5334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6324600" y="5334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5791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5791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– SURFACE ANATOMY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LENGTH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(HORIZONTAL)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L1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(TRANSPYLORIC PLANE)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(DESCENDING)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DESCENDS FROM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L1 TO L3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THIRD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(HORIZONTAL)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L3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(SUBCOTAL PLANE)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FOURTH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(ASCENDING)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ASCENDS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FROM 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L3 TO L2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FIRST PART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Content Placeholder 14" descr="Copy of abdo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86800" cy="5715000"/>
          </a:xfrm>
        </p:spPr>
      </p:pic>
      <p:sp>
        <p:nvSpPr>
          <p:cNvPr id="17" name="TextBox 16"/>
          <p:cNvSpPr txBox="1"/>
          <p:nvPr/>
        </p:nvSpPr>
        <p:spPr>
          <a:xfrm>
            <a:off x="7315200" y="4267200"/>
            <a:ext cx="107362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2819400"/>
            <a:ext cx="2819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17526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1165418" y="2014210"/>
            <a:ext cx="3254182" cy="95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12192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1470218" y="1480810"/>
            <a:ext cx="2492182" cy="1033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3048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4304" y="5181600"/>
            <a:ext cx="286969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1)Bile duct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Gastroduodenal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3)Portal vein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26" grpId="0" animBg="1"/>
      <p:bldP spid="29" grpId="0" animBg="1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SECOND PART</a:t>
            </a:r>
            <a:endParaRPr lang="en-US" dirty="0"/>
          </a:p>
        </p:txBody>
      </p:sp>
      <p:pic>
        <p:nvPicPr>
          <p:cNvPr id="15" name="Content Placeholder 14" descr="Copy of abdo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10200"/>
          </a:xfrm>
        </p:spPr>
      </p:pic>
      <p:sp>
        <p:nvSpPr>
          <p:cNvPr id="16" name="TextBox 15"/>
          <p:cNvSpPr txBox="1"/>
          <p:nvPr/>
        </p:nvSpPr>
        <p:spPr>
          <a:xfrm>
            <a:off x="2667000" y="396240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552700" y="3848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</p:cNvCxnSpPr>
          <p:nvPr/>
        </p:nvCxnSpPr>
        <p:spPr>
          <a:xfrm rot="16200000" flipH="1">
            <a:off x="2794741" y="4775941"/>
            <a:ext cx="435114" cy="223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295400"/>
            <a:ext cx="125040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1)Liver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2)TC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1295400"/>
            <a:ext cx="176907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029200"/>
            <a:ext cx="1052917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RCF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5105400"/>
            <a:ext cx="132453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OPENINGS IN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PART OF DUODENUM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opening of bile duct &amp; main pancreatic duct: </a:t>
            </a:r>
            <a:r>
              <a:rPr lang="en-US" b="1" dirty="0" smtClean="0">
                <a:solidFill>
                  <a:srgbClr val="0070C0"/>
                </a:solidFill>
              </a:rPr>
              <a:t>on summit of major duodenal papilla.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of accessory pancreatic duct </a:t>
            </a:r>
            <a:r>
              <a:rPr lang="en-US" b="1" dirty="0" smtClean="0">
                <a:solidFill>
                  <a:srgbClr val="0070C0"/>
                </a:solidFill>
              </a:rPr>
              <a:t>(one inch higher): on summit of minor duodenal papilla.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User\My Documents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6343"/>
          <a:stretch>
            <a:fillRect/>
          </a:stretch>
        </p:blipFill>
        <p:spPr bwMode="auto">
          <a:xfrm>
            <a:off x="4495800" y="2057400"/>
            <a:ext cx="44196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7010400" y="2209800"/>
            <a:ext cx="381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458200" y="3124200"/>
            <a:ext cx="762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724400" y="4419600"/>
            <a:ext cx="2286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105400" y="2133600"/>
            <a:ext cx="1524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953000" y="3124200"/>
            <a:ext cx="2286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THIRD PART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814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a)Small intestine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b</a:t>
            </a:r>
            <a:r>
              <a:rPr lang="en-US" b="1" dirty="0" smtClean="0">
                <a:solidFill>
                  <a:srgbClr val="0070C0"/>
                </a:solidFill>
              </a:rPr>
              <a:t>) Superior mesenteric vessels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1) Right </a:t>
            </a: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2) Inferior vena cava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3) Abdominal aorta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4) Inferior mesenteric vessels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5029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24600" y="32766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small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shape, length, site of beginning &amp; termination, peritoneal covering, arterial supply &amp; lymphatic drainage.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between each part of duodenum regarding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length, level &amp;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between the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 </a:t>
            </a: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characteristic anatomical features of each of them.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FOURTH PART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38600" cy="4602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Small intestine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Left </a:t>
            </a: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peritoneum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447800"/>
            <a:ext cx="4495800" cy="4374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coiled tube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6 meters (20 feet)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duodeno-jejunal</a:t>
            </a:r>
            <a:r>
              <a:rPr lang="en-US" b="1" dirty="0" smtClean="0">
                <a:solidFill>
                  <a:srgbClr val="0070C0"/>
                </a:solidFill>
              </a:rPr>
              <a:t> flexure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ilieo-caecal</a:t>
            </a:r>
            <a:r>
              <a:rPr lang="en-US" b="1" dirty="0" smtClean="0">
                <a:solidFill>
                  <a:srgbClr val="0070C0"/>
                </a:solidFill>
              </a:rPr>
              <a:t> junction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FOLD: </a:t>
            </a:r>
            <a:r>
              <a:rPr lang="en-US" b="1" dirty="0" smtClean="0">
                <a:solidFill>
                  <a:srgbClr val="0070C0"/>
                </a:solidFill>
              </a:rPr>
              <a:t>mesentery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ORIGIN: </a:t>
            </a:r>
            <a:r>
              <a:rPr lang="en-US" b="1" dirty="0" err="1" smtClean="0">
                <a:solidFill>
                  <a:srgbClr val="0070C0"/>
                </a:solidFill>
              </a:rPr>
              <a:t>midgut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SUPPLY: </a:t>
            </a:r>
            <a:r>
              <a:rPr lang="en-US" b="1" dirty="0" smtClean="0">
                <a:solidFill>
                  <a:srgbClr val="0070C0"/>
                </a:solidFill>
              </a:rPr>
              <a:t>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DRAINAGE: </a:t>
            </a:r>
            <a:r>
              <a:rPr lang="en-US" b="1" dirty="0" smtClean="0">
                <a:solidFill>
                  <a:srgbClr val="0070C0"/>
                </a:solidFill>
              </a:rPr>
              <a:t>superior mesenteric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562600" y="5181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486400" y="5638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jeju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3124200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i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124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7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1842423"/>
          <a:ext cx="8915400" cy="5015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9747"/>
                <a:gridCol w="3284621"/>
                <a:gridCol w="3441032"/>
              </a:tblGrid>
              <a:tr h="56069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JEJUNUM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ILEUM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LENGTH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Shorter (proximal 2/5)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Longer</a:t>
                      </a:r>
                      <a:r>
                        <a:rPr lang="en-US" sz="2000" b="1" baseline="0" dirty="0" smtClean="0"/>
                        <a:t> (distal 3/5)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DIAMETER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Wider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Narrower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WALL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Thicker (more </a:t>
                      </a:r>
                      <a:r>
                        <a:rPr lang="en-US" sz="2000" b="1" dirty="0" err="1" smtClean="0"/>
                        <a:t>plicae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circulares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Thinner (less </a:t>
                      </a:r>
                      <a:r>
                        <a:rPr lang="en-US" sz="2000" b="1" dirty="0" err="1" smtClean="0"/>
                        <a:t>plica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circulares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APPEARANCE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Dark red  (more vascular)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Light</a:t>
                      </a:r>
                      <a:r>
                        <a:rPr lang="en-US" sz="2000" b="1" baseline="0" dirty="0" smtClean="0"/>
                        <a:t> red (less vascular)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VESSELS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Less arcades (long terminal branches)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More arcades</a:t>
                      </a:r>
                      <a:r>
                        <a:rPr lang="en-US" sz="2000" b="1" baseline="0" dirty="0" smtClean="0"/>
                        <a:t> (short </a:t>
                      </a:r>
                      <a:r>
                        <a:rPr lang="en-US" sz="2000" b="1" baseline="0" smtClean="0"/>
                        <a:t>terminal branches)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7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MESENTERIC FAT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Small amount near</a:t>
                      </a:r>
                      <a:r>
                        <a:rPr lang="en-US" sz="2000" b="1" baseline="0" dirty="0" smtClean="0"/>
                        <a:t> intestinal border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Large amount near</a:t>
                      </a:r>
                      <a:r>
                        <a:rPr lang="en-US" sz="2000" b="1" baseline="0" dirty="0" smtClean="0"/>
                        <a:t> intestinal border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7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LYMPHOID TISSUE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Few aggregations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Numerous aggregations (</a:t>
                      </a:r>
                      <a:r>
                        <a:rPr lang="en-US" sz="2000" b="1" dirty="0" err="1" smtClean="0"/>
                        <a:t>Peyer’s</a:t>
                      </a:r>
                      <a:r>
                        <a:rPr lang="en-US" sz="2000" b="1" dirty="0" smtClean="0"/>
                        <a:t> patches)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is anterior to the third part of duodenum?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Superior mesenteric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</a:t>
            </a:r>
            <a:r>
              <a:rPr lang="en-US" b="1" dirty="0" err="1" smtClean="0">
                <a:solidFill>
                  <a:srgbClr val="0070C0"/>
                </a:solidFill>
              </a:rPr>
              <a:t>posas</a:t>
            </a:r>
            <a:r>
              <a:rPr lang="en-US" b="1" dirty="0" smtClean="0">
                <a:solidFill>
                  <a:srgbClr val="0070C0"/>
                </a:solidFill>
              </a:rPr>
              <a:t> major muscle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Abdominal aorta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172200" y="2895600"/>
            <a:ext cx="762000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could be injured in case of perforated duodenal ulcer?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colic flexure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Gastroduodenal</a:t>
            </a:r>
            <a:r>
              <a:rPr lang="en-US" b="1" dirty="0" smtClean="0">
                <a:solidFill>
                  <a:srgbClr val="0070C0"/>
                </a:solidFill>
              </a:rPr>
              <a:t> artery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Inferior mesenteric vessels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562600" y="4419600"/>
            <a:ext cx="1066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362200"/>
            <a:ext cx="430137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95800"/>
            <a:ext cx="3143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FIXED PART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(NO MESENTERY)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495800"/>
            <a:ext cx="4019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FREE (MOVABLE) PART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(WITH MESENTERY)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3060264" y="3043178"/>
            <a:ext cx="1287959" cy="1464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4774763" y="2793562"/>
            <a:ext cx="1287959" cy="1964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19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eritoneum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00200"/>
            <a:ext cx="4343400" cy="48006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52400" y="3886200"/>
            <a:ext cx="250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3962400"/>
            <a:ext cx="621014" cy="94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9641" y="3200400"/>
            <a:ext cx="25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6096001" y="3505200"/>
            <a:ext cx="473641" cy="1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2895600"/>
            <a:ext cx="17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cavity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962400"/>
            <a:ext cx="167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562600" y="3962403"/>
            <a:ext cx="1524000" cy="461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5105400"/>
            <a:ext cx="169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5867400" y="4876800"/>
            <a:ext cx="990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249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2" descr="C:\Documents and Settings\Jamila\My Documents\Student Gray\4. Abdomen\F66122-004-f00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>
          <a:xfrm>
            <a:off x="1295400" y="1600199"/>
            <a:ext cx="6248400" cy="502425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5486399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33528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029200"/>
            <a:ext cx="48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4958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dirty="0"/>
          </a:p>
        </p:txBody>
      </p:sp>
      <p:pic>
        <p:nvPicPr>
          <p:cNvPr id="4" name="Picture 6" descr="peritoneum 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05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9812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514600"/>
            <a:ext cx="5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65760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38500" y="26289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OF SMALL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524000"/>
            <a:ext cx="4925521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162300" y="2552700"/>
            <a:ext cx="2743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68879"/>
            <a:ext cx="4267200" cy="4188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Large intestine 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02360"/>
            <a:ext cx="4267200" cy="412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9144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914400"/>
            <a:ext cx="7507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598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OBJECTIVES</vt:lpstr>
      <vt:lpstr>Slide 3</vt:lpstr>
      <vt:lpstr>ABDOMEN</vt:lpstr>
      <vt:lpstr>ABDOMEN</vt:lpstr>
      <vt:lpstr>ABDOMEN</vt:lpstr>
      <vt:lpstr>JEJUNUM &amp; ILEUM</vt:lpstr>
      <vt:lpstr>MESENTERY OF SMALL INTESTINE</vt:lpstr>
      <vt:lpstr>Slide 9</vt:lpstr>
      <vt:lpstr>DUODENUM</vt:lpstr>
      <vt:lpstr>Slide 11</vt:lpstr>
      <vt:lpstr>Slide 12</vt:lpstr>
      <vt:lpstr>RELATION BETWEEN  EMBRYOLOGICAL ORIGIN &amp; ARTERIAL SUPPLY</vt:lpstr>
      <vt:lpstr>DUODENUM</vt:lpstr>
      <vt:lpstr>DUODENUM LENGTH – SURFACE ANATOMY</vt:lpstr>
      <vt:lpstr>RELATIONS OF FIRST PART</vt:lpstr>
      <vt:lpstr>RELATIONS OF SECOND PART</vt:lpstr>
      <vt:lpstr>OPENINGS IN  SECOND PART OF DUODENUM</vt:lpstr>
      <vt:lpstr>RELATIONS OF THIRD PART</vt:lpstr>
      <vt:lpstr>RELATIONS OF FOURTH PART</vt:lpstr>
      <vt:lpstr>JEJUNUM &amp; ILEUM</vt:lpstr>
      <vt:lpstr>Slide 22</vt:lpstr>
      <vt:lpstr>QUESTION 1</vt:lpstr>
      <vt:lpstr>QUESTION 2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97</cp:revision>
  <dcterms:created xsi:type="dcterms:W3CDTF">2010-12-12T06:26:04Z</dcterms:created>
  <dcterms:modified xsi:type="dcterms:W3CDTF">2012-11-20T09:51:55Z</dcterms:modified>
</cp:coreProperties>
</file>