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87" r:id="rId3"/>
    <p:sldId id="275" r:id="rId4"/>
    <p:sldId id="276" r:id="rId5"/>
    <p:sldId id="277" r:id="rId6"/>
    <p:sldId id="281" r:id="rId7"/>
    <p:sldId id="283" r:id="rId8"/>
    <p:sldId id="284" r:id="rId9"/>
    <p:sldId id="286" r:id="rId10"/>
    <p:sldId id="268" r:id="rId11"/>
    <p:sldId id="256" r:id="rId12"/>
    <p:sldId id="273" r:id="rId13"/>
    <p:sldId id="259" r:id="rId14"/>
    <p:sldId id="260" r:id="rId15"/>
    <p:sldId id="261" r:id="rId16"/>
    <p:sldId id="262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7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D5C03-90BB-40A3-90F5-BFAF255ADAE6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4367F-87C7-4573-B2DA-8104149432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367F-87C7-4573-B2DA-81041494324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367F-87C7-4573-B2DA-81041494324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367F-87C7-4573-B2DA-81041494324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C0971-738E-49C8-90D9-BC5DAE0C3D34}" type="datetime1">
              <a:rPr lang="en-US" smtClean="0"/>
              <a:pPr>
                <a:defRPr/>
              </a:pPr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B970C-48F0-435B-9E23-CC5FC795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D2D6-B6E9-472F-8483-9C4CE5AC0CDC}" type="datetime1">
              <a:rPr lang="en-US" smtClean="0"/>
              <a:pPr>
                <a:defRPr/>
              </a:pPr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27183-1704-415E-BD97-0BCAAE7E5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ADA9B-922F-46BF-B4C7-0B9855579B6E}" type="datetime1">
              <a:rPr lang="en-US" smtClean="0"/>
              <a:pPr>
                <a:defRPr/>
              </a:pPr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19C9-1C2A-4689-9334-850FB1AAA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BB0F0-ED7B-4431-9D9F-80DBE7911291}" type="datetime1">
              <a:rPr lang="en-US" smtClean="0"/>
              <a:pPr>
                <a:defRPr/>
              </a:pPr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3CDAE-6DCB-4609-85F1-30B45B573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7363B-CF1D-4704-AABF-FF685353877D}" type="datetime1">
              <a:rPr lang="en-US" smtClean="0"/>
              <a:pPr>
                <a:defRPr/>
              </a:pPr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1BE33-67BD-4BBE-8BF1-5631FD2AA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0FA8F-A69E-4A74-A235-B57A512D5AD7}" type="datetime1">
              <a:rPr lang="en-US" smtClean="0"/>
              <a:pPr>
                <a:defRPr/>
              </a:pPr>
              <a:t>12/15/2013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4CA19-AD39-4FDD-AB11-B4E2CD182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91B2-0FD3-4C4E-9686-2211C2988C1F}" type="datetime1">
              <a:rPr lang="en-US" smtClean="0"/>
              <a:pPr>
                <a:defRPr/>
              </a:pPr>
              <a:t>12/15/2013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5A0D5-E7E7-4ABC-9A8F-3082D4EA4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604D0-6A6A-452A-A2B6-B68231C4334F}" type="datetime1">
              <a:rPr lang="en-US" smtClean="0"/>
              <a:pPr>
                <a:defRPr/>
              </a:pPr>
              <a:t>12/15/2013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A02E-17FB-43B0-A25A-B42CE8125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98A8E-47BE-4ACE-B89D-B4B76C7BC8AC}" type="datetime1">
              <a:rPr lang="en-US" smtClean="0"/>
              <a:pPr>
                <a:defRPr/>
              </a:pPr>
              <a:t>12/15/2013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1F10-CEFE-4DFB-A86F-983037034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8865-80E7-419B-A925-8F42E3735C7E}" type="datetime1">
              <a:rPr lang="en-US" smtClean="0"/>
              <a:pPr>
                <a:defRPr/>
              </a:pPr>
              <a:t>12/15/2013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CDB00-26F9-4764-9243-8BDECD39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9AA93-D352-417E-BCB3-7E7E5C388B2A}" type="datetime1">
              <a:rPr lang="en-US" smtClean="0"/>
              <a:pPr>
                <a:defRPr/>
              </a:pPr>
              <a:t>12/15/2013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3ED4C-3E2F-4178-BEC4-517B4E2C5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BCB5BA-0B77-4AC0-90F9-525C9BCD5C69}" type="datetime1">
              <a:rPr lang="en-US" smtClean="0"/>
              <a:pPr>
                <a:defRPr/>
              </a:pPr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B58432-F1AC-4DE2-877F-856C0D73E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HP\My Documents\My Pictures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2931" y="486105"/>
            <a:ext cx="1983828" cy="64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31F10-CEFE-4DFB-A86F-98303703471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9187" y="4370120"/>
            <a:ext cx="3763488" cy="878816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Dr. </a:t>
            </a:r>
            <a:r>
              <a:rPr lang="en-US" sz="2800" dirty="0" err="1" smtClean="0">
                <a:solidFill>
                  <a:schemeClr val="tx1"/>
                </a:solidFill>
              </a:rPr>
              <a:t>Zeenat</a:t>
            </a:r>
            <a:r>
              <a:rPr lang="en-US" sz="2800" dirty="0" smtClean="0">
                <a:solidFill>
                  <a:schemeClr val="tx1"/>
                </a:solidFill>
              </a:rPr>
              <a:t> &amp; Dr. </a:t>
            </a:r>
            <a:r>
              <a:rPr lang="en-US" sz="2800" dirty="0" err="1" smtClean="0">
                <a:solidFill>
                  <a:schemeClr val="tx1"/>
                </a:solidFill>
              </a:rPr>
              <a:t>Vohra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68825"/>
            <a:ext cx="9144000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FrankRuehl" pitchFamily="34" charset="-79"/>
                <a:cs typeface="FrankRuehl" pitchFamily="34" charset="-79"/>
              </a:rPr>
              <a:t>Pancreas </a:t>
            </a:r>
          </a:p>
          <a:p>
            <a:pPr algn="ctr"/>
            <a:r>
              <a:rPr lang="en-US" sz="4800" b="1" dirty="0" smtClean="0">
                <a:latin typeface="FrankRuehl" pitchFamily="34" charset="-79"/>
                <a:cs typeface="FrankRuehl" pitchFamily="34" charset="-79"/>
              </a:rPr>
              <a:t>&amp; </a:t>
            </a:r>
          </a:p>
          <a:p>
            <a:pPr algn="ctr"/>
            <a:r>
              <a:rPr lang="en-US" sz="4800" b="1" dirty="0" err="1" smtClean="0">
                <a:latin typeface="FrankRuehl" pitchFamily="34" charset="-79"/>
                <a:cs typeface="FrankRuehl" pitchFamily="34" charset="-79"/>
              </a:rPr>
              <a:t>Biliary</a:t>
            </a:r>
            <a:r>
              <a:rPr lang="en-US" sz="4800" b="1" dirty="0" smtClean="0">
                <a:latin typeface="FrankRuehl" pitchFamily="34" charset="-79"/>
                <a:cs typeface="FrankRuehl" pitchFamily="34" charset="-79"/>
              </a:rPr>
              <a:t> System</a:t>
            </a:r>
            <a:endParaRPr lang="en-US" sz="4800" b="1" dirty="0">
              <a:latin typeface="FrankRuehl" pitchFamily="34" charset="-79"/>
              <a:cs typeface="FrankRuehl" pitchFamily="34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C:\Documents and Settings\Free User\My Documents\My Pictures\ei_0054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43675" y="2161310"/>
            <a:ext cx="4068062" cy="2992582"/>
          </a:xfrm>
          <a:noFill/>
          <a:ln>
            <a:solidFill>
              <a:schemeClr val="accent1"/>
            </a:solidFill>
          </a:ln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405742" y="1882238"/>
            <a:ext cx="4344388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Bile is secreted by the liver cells at a constant rate of about 40 ml per hour. When digestion is not taking place, the bile is </a:t>
            </a:r>
            <a:r>
              <a:rPr lang="en-US" sz="2000" b="1" u="sng" dirty="0">
                <a:latin typeface="+mn-lt"/>
              </a:rPr>
              <a:t>stored</a:t>
            </a:r>
            <a:r>
              <a:rPr lang="en-US" sz="2000" b="1" dirty="0">
                <a:latin typeface="+mn-lt"/>
              </a:rPr>
              <a:t> and </a:t>
            </a:r>
            <a:r>
              <a:rPr lang="en-US" sz="2000" b="1" u="sng" dirty="0">
                <a:latin typeface="+mn-lt"/>
              </a:rPr>
              <a:t>concentrated</a:t>
            </a:r>
            <a:r>
              <a:rPr lang="en-US" sz="2000" b="1" dirty="0">
                <a:latin typeface="+mn-lt"/>
              </a:rPr>
              <a:t> in the </a:t>
            </a:r>
            <a:r>
              <a:rPr lang="en-US" sz="2000" b="1" u="sng" dirty="0">
                <a:latin typeface="+mn-lt"/>
              </a:rPr>
              <a:t>gallbladder</a:t>
            </a:r>
            <a:r>
              <a:rPr lang="en-US" sz="2000" b="1" dirty="0">
                <a:latin typeface="+mn-lt"/>
              </a:rPr>
              <a:t>; </a:t>
            </a:r>
            <a:r>
              <a:rPr lang="en-US" sz="2000" b="1" dirty="0" smtClean="0">
                <a:latin typeface="+mn-lt"/>
              </a:rPr>
              <a:t>when needed, </a:t>
            </a:r>
            <a:r>
              <a:rPr lang="en-US" sz="2000" b="1" dirty="0">
                <a:latin typeface="+mn-lt"/>
              </a:rPr>
              <a:t>it is delivered to the </a:t>
            </a:r>
            <a:r>
              <a:rPr lang="en-US" sz="2000" b="1" dirty="0" smtClean="0">
                <a:latin typeface="+mn-lt"/>
              </a:rPr>
              <a:t>duodenum via bile ducts. </a:t>
            </a:r>
            <a:endParaRPr lang="en-US" sz="20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686" y="1033153"/>
            <a:ext cx="845793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The </a:t>
            </a:r>
            <a:r>
              <a:rPr lang="en-US" sz="2000" b="1" dirty="0" err="1" smtClean="0">
                <a:latin typeface="+mn-lt"/>
              </a:rPr>
              <a:t>biliary</a:t>
            </a:r>
            <a:r>
              <a:rPr lang="en-US" sz="2000" b="1" dirty="0" smtClean="0">
                <a:latin typeface="+mn-lt"/>
              </a:rPr>
              <a:t> system consists </a:t>
            </a:r>
            <a:r>
              <a:rPr lang="en-US" sz="2000" b="1" u="sng" dirty="0" smtClean="0">
                <a:latin typeface="+mn-lt"/>
              </a:rPr>
              <a:t>liver</a:t>
            </a:r>
            <a:r>
              <a:rPr lang="en-US" sz="2000" b="1" dirty="0" smtClean="0">
                <a:latin typeface="+mn-lt"/>
              </a:rPr>
              <a:t>, </a:t>
            </a:r>
            <a:r>
              <a:rPr lang="en-US" sz="2000" b="1" u="sng" dirty="0" smtClean="0">
                <a:latin typeface="+mn-lt"/>
              </a:rPr>
              <a:t>gall bladder </a:t>
            </a:r>
            <a:r>
              <a:rPr lang="en-US" sz="2000" b="1" dirty="0" smtClean="0">
                <a:latin typeface="+mn-lt"/>
              </a:rPr>
              <a:t>&amp; </a:t>
            </a:r>
            <a:r>
              <a:rPr lang="en-US" sz="2000" b="1" u="sng" dirty="0" smtClean="0">
                <a:latin typeface="+mn-lt"/>
              </a:rPr>
              <a:t>bile ducts</a:t>
            </a:r>
            <a:r>
              <a:rPr lang="en-US" sz="2000" b="1" dirty="0" smtClean="0">
                <a:latin typeface="+mn-lt"/>
              </a:rPr>
              <a:t>, that are involved in the production, storage &amp; transportation of bile.</a:t>
            </a:r>
            <a:endParaRPr lang="en-US" sz="20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304800"/>
            <a:ext cx="9144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Biliary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31F10-CEFE-4DFB-A86F-98303703471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56270" y="4233554"/>
            <a:ext cx="3530724" cy="24641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bile ducts consist of: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Bile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canaliculi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Interlobular 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Intrahepatic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 and left hepatic 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 hepatic duct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Cystic duct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 bile duct  (Bile duct)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L 005"/>
          <p:cNvPicPr>
            <a:picLocks noChangeAspect="1" noChangeArrowheads="1"/>
          </p:cNvPicPr>
          <p:nvPr/>
        </p:nvPicPr>
        <p:blipFill>
          <a:blip r:embed="rId3" cstate="print"/>
          <a:srcRect l="2460" r="2770"/>
          <a:stretch>
            <a:fillRect/>
          </a:stretch>
        </p:blipFill>
        <p:spPr bwMode="auto">
          <a:xfrm>
            <a:off x="5283380" y="949283"/>
            <a:ext cx="3290604" cy="2924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49382" y="982593"/>
            <a:ext cx="477388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The smallest vessels the </a:t>
            </a:r>
            <a:r>
              <a:rPr lang="en-US" sz="2000" b="1" u="sng" dirty="0" smtClean="0"/>
              <a:t>bile </a:t>
            </a:r>
            <a:r>
              <a:rPr lang="en-US" sz="2000" b="1" u="sng" dirty="0" err="1" smtClean="0"/>
              <a:t>canaliculi</a:t>
            </a:r>
            <a:r>
              <a:rPr lang="en-US" sz="2000" b="1" u="sng" dirty="0" smtClean="0"/>
              <a:t> </a:t>
            </a:r>
            <a:r>
              <a:rPr lang="en-US" sz="2000" b="1" dirty="0" smtClean="0"/>
              <a:t>open into the </a:t>
            </a:r>
            <a:r>
              <a:rPr lang="en-US" sz="2000" b="1" u="sng" dirty="0" smtClean="0"/>
              <a:t>interlobular ducts </a:t>
            </a:r>
            <a:r>
              <a:rPr lang="en-US" sz="2000" b="1" dirty="0" smtClean="0"/>
              <a:t>situated in the portal canals of the liver </a:t>
            </a:r>
            <a:endParaRPr lang="en-US" sz="2000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285008" y="2627126"/>
            <a:ext cx="4726379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The </a:t>
            </a:r>
            <a:r>
              <a:rPr lang="en-US" sz="2000" b="1" u="sng" dirty="0" smtClean="0"/>
              <a:t>interlobular ducts </a:t>
            </a:r>
            <a:r>
              <a:rPr lang="en-US" sz="2000" b="1" dirty="0" smtClean="0"/>
              <a:t>join one another to form progressively larger ducts and, eventually, at the </a:t>
            </a:r>
            <a:r>
              <a:rPr lang="en-US" sz="2000" b="1" i="1" dirty="0" err="1" smtClean="0"/>
              <a:t>porta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hepatis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form the </a:t>
            </a:r>
            <a:r>
              <a:rPr lang="en-US" sz="2000" b="1" u="sng" dirty="0" smtClean="0"/>
              <a:t>right and left hepatic ducts. </a:t>
            </a:r>
            <a:endParaRPr lang="en-US" sz="2000" b="1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51640"/>
            <a:ext cx="9144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Bile Ducts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31F10-CEFE-4DFB-A86F-98303703471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1258" y="4572006"/>
            <a:ext cx="4762004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right hepatic duct </a:t>
            </a:r>
            <a:r>
              <a:rPr lang="en-US" sz="2000" b="1" dirty="0" smtClean="0"/>
              <a:t>drains the </a:t>
            </a:r>
            <a:r>
              <a:rPr lang="en-US" sz="2000" b="1" u="sng" dirty="0" smtClean="0"/>
              <a:t>right lobe of the liver</a:t>
            </a:r>
            <a:r>
              <a:rPr lang="en-US" sz="2000" b="1" dirty="0" smtClean="0"/>
              <a:t> and the </a:t>
            </a:r>
            <a:r>
              <a:rPr lang="en-US" sz="2000" b="1" dirty="0" smtClean="0">
                <a:solidFill>
                  <a:srgbClr val="FF0000"/>
                </a:solidFill>
              </a:rPr>
              <a:t>left duct </a:t>
            </a:r>
            <a:r>
              <a:rPr lang="en-US" sz="2000" b="1" dirty="0" smtClean="0"/>
              <a:t>drains the </a:t>
            </a:r>
            <a:r>
              <a:rPr lang="en-US" sz="2000" b="1" u="sng" dirty="0" smtClean="0"/>
              <a:t>left lobe, caudate lobe, &amp; quadrate lobe</a:t>
            </a:r>
            <a:r>
              <a:rPr lang="en-US" sz="2000" b="1" dirty="0" smtClean="0"/>
              <a:t>. After a short course, the hepatic ducts unite to form the </a:t>
            </a:r>
            <a:r>
              <a:rPr lang="en-US" sz="2000" b="1" dirty="0" smtClean="0">
                <a:solidFill>
                  <a:srgbClr val="FF0000"/>
                </a:solidFill>
              </a:rPr>
              <a:t>common hepatic duct</a:t>
            </a:r>
          </a:p>
        </p:txBody>
      </p:sp>
      <p:pic>
        <p:nvPicPr>
          <p:cNvPr id="10" name="Picture 3" descr="C:\Documents and Settings\Free User\My Documents\My Pictures\19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8899" y="3957960"/>
            <a:ext cx="3088430" cy="26565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31F10-CEFE-4DFB-A86F-98303703471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7522" y="722232"/>
            <a:ext cx="3978235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/>
              <a:t>The common hepatic duct, about 1.5 in. (4 cm) long, descends within the free margin of the lesser </a:t>
            </a:r>
            <a:r>
              <a:rPr lang="en-US" sz="2000" b="1" dirty="0" err="1" smtClean="0"/>
              <a:t>omentum</a:t>
            </a:r>
            <a:r>
              <a:rPr lang="en-US" sz="2000" b="1" dirty="0" smtClean="0"/>
              <a:t>. It is joined on the right side by the </a:t>
            </a:r>
            <a:r>
              <a:rPr lang="en-US" sz="2000" b="1" dirty="0" smtClean="0">
                <a:solidFill>
                  <a:srgbClr val="FF0000"/>
                </a:solidFill>
              </a:rPr>
              <a:t>cystic duct</a:t>
            </a:r>
            <a:r>
              <a:rPr lang="en-US" sz="2000" b="1" dirty="0" smtClean="0"/>
              <a:t> from the gallbladder to form the </a:t>
            </a:r>
            <a:r>
              <a:rPr lang="en-US" sz="2000" b="1" dirty="0" smtClean="0">
                <a:solidFill>
                  <a:srgbClr val="FF0000"/>
                </a:solidFill>
              </a:rPr>
              <a:t>common bile duct (bile duct)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2197" y="3233058"/>
            <a:ext cx="8330539" cy="247897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common bile duct is about 3 inches long.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its course: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it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lies in the right free margin of the lesser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omentum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 it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runs behind the first part of the duodenum. 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lies in a groove on the posterior surface of the head of the pancreas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Here, the bile joins the main pancreatic duct and opens into 2</a:t>
            </a:r>
            <a:r>
              <a:rPr kumimoji="0" lang="en-US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 of duodenum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Documents and Settings\Free User\My Documents\My Pictures\200711131419_55702_000.jpg"/>
          <p:cNvPicPr>
            <a:picLocks noChangeAspect="1" noChangeArrowheads="1"/>
          </p:cNvPicPr>
          <p:nvPr/>
        </p:nvPicPr>
        <p:blipFill>
          <a:blip r:embed="rId3" cstate="print"/>
          <a:srcRect r="48265" b="5424"/>
          <a:stretch>
            <a:fillRect/>
          </a:stretch>
        </p:blipFill>
        <p:spPr bwMode="auto">
          <a:xfrm>
            <a:off x="5221830" y="224164"/>
            <a:ext cx="2770263" cy="286341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138" y="760022"/>
            <a:ext cx="5023262" cy="56170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cs typeface="Arial" pitchFamily="34" charset="0"/>
              </a:rPr>
              <a:t>A pear-shaped sac, with a capacity of 30 to 50 ml,  lies on the undersurface of the liver.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>
                <a:cs typeface="Arial" pitchFamily="34" charset="0"/>
              </a:rPr>
              <a:t>Divided into the </a:t>
            </a:r>
            <a:r>
              <a:rPr lang="en-US" sz="2000" b="1" u="sng" dirty="0" err="1" smtClean="0">
                <a:cs typeface="Arial" pitchFamily="34" charset="0"/>
              </a:rPr>
              <a:t>fundus</a:t>
            </a:r>
            <a:r>
              <a:rPr lang="en-US" sz="2000" b="1" u="sng" dirty="0" smtClean="0">
                <a:cs typeface="Arial" pitchFamily="34" charset="0"/>
              </a:rPr>
              <a:t>, body, neck.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u="sng" dirty="0" err="1" smtClean="0">
                <a:cs typeface="Arial" pitchFamily="34" charset="0"/>
              </a:rPr>
              <a:t>Fundus</a:t>
            </a:r>
            <a:r>
              <a:rPr lang="en-US" sz="2000" b="1" u="sng" dirty="0" smtClean="0">
                <a:cs typeface="Arial" pitchFamily="34" charset="0"/>
              </a:rPr>
              <a:t>: </a:t>
            </a:r>
            <a:r>
              <a:rPr lang="en-US" sz="2000" b="1" dirty="0" smtClean="0">
                <a:cs typeface="Arial" pitchFamily="34" charset="0"/>
              </a:rPr>
              <a:t>rounded and projects below the inferior margin of the liver, where it comes in contact with the anterior abdominal wall at the level of the </a:t>
            </a:r>
            <a:r>
              <a:rPr lang="en-US" sz="2000" b="1" dirty="0" smtClean="0">
                <a:solidFill>
                  <a:srgbClr val="FF0000"/>
                </a:solidFill>
                <a:cs typeface="Arial" pitchFamily="34" charset="0"/>
              </a:rPr>
              <a:t>tip of the ninth right costal cartilage.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u="sng" dirty="0" smtClean="0">
                <a:cs typeface="Arial" pitchFamily="34" charset="0"/>
              </a:rPr>
              <a:t>Body:</a:t>
            </a:r>
            <a:r>
              <a:rPr lang="en-US" sz="2000" b="1" dirty="0" smtClean="0">
                <a:cs typeface="Arial" pitchFamily="34" charset="0"/>
              </a:rPr>
              <a:t> lies in contact with the visceral surface of the liver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u="sng" dirty="0" smtClean="0">
                <a:cs typeface="Arial" pitchFamily="34" charset="0"/>
              </a:rPr>
              <a:t>Neck</a:t>
            </a:r>
            <a:r>
              <a:rPr lang="en-US" sz="2000" b="1" dirty="0" smtClean="0">
                <a:cs typeface="Arial" pitchFamily="34" charset="0"/>
              </a:rPr>
              <a:t> becomes continuous with the </a:t>
            </a:r>
            <a:r>
              <a:rPr lang="en-US" sz="2000" b="1" dirty="0" smtClean="0">
                <a:solidFill>
                  <a:srgbClr val="FF0000"/>
                </a:solidFill>
                <a:cs typeface="Arial" pitchFamily="34" charset="0"/>
              </a:rPr>
              <a:t>cystic duct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peritoneum completely surrounds the </a:t>
            </a:r>
            <a:r>
              <a:rPr lang="en-US" sz="2000" b="1" dirty="0" err="1" smtClean="0">
                <a:solidFill>
                  <a:srgbClr val="FF0000"/>
                </a:solidFill>
              </a:rPr>
              <a:t>fundus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of the gallbladder and binds the body and neck to the visceral surface of the liver.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2" descr="C:\Documents and Settings\Free User\My Documents\My Pictures\200711131419_55702_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48265" b="5424"/>
          <a:stretch>
            <a:fillRect/>
          </a:stretch>
        </p:blipFill>
        <p:spPr>
          <a:xfrm>
            <a:off x="5859023" y="698665"/>
            <a:ext cx="2394328" cy="2115788"/>
          </a:xfrm>
          <a:noFill/>
          <a:ln>
            <a:solidFill>
              <a:srgbClr val="FF0000"/>
            </a:solidFill>
          </a:ln>
        </p:spPr>
      </p:pic>
      <p:pic>
        <p:nvPicPr>
          <p:cNvPr id="9221" name="Picture 2" descr="C:\Documents and Settings\Free User\My Documents\My Pictures\C5FF8.png"/>
          <p:cNvPicPr>
            <a:picLocks noChangeAspect="1" noChangeArrowheads="1"/>
          </p:cNvPicPr>
          <p:nvPr/>
        </p:nvPicPr>
        <p:blipFill>
          <a:blip r:embed="rId3" cstate="print"/>
          <a:srcRect l="9227" r="6415" b="66255"/>
          <a:stretch>
            <a:fillRect/>
          </a:stretch>
        </p:blipFill>
        <p:spPr bwMode="auto">
          <a:xfrm>
            <a:off x="5608205" y="4868882"/>
            <a:ext cx="2971800" cy="15670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22" name="Picture 3" descr="C:\Documents and Settings\Free User\My Documents\My Pictures\C5FF8.png"/>
          <p:cNvPicPr>
            <a:picLocks noChangeAspect="1" noChangeArrowheads="1"/>
          </p:cNvPicPr>
          <p:nvPr/>
        </p:nvPicPr>
        <p:blipFill>
          <a:blip r:embed="rId3" cstate="print"/>
          <a:srcRect l="9227" t="56967"/>
          <a:stretch>
            <a:fillRect/>
          </a:stretch>
        </p:blipFill>
        <p:spPr bwMode="auto">
          <a:xfrm>
            <a:off x="5635846" y="2885704"/>
            <a:ext cx="2921000" cy="187630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06875"/>
            <a:ext cx="9144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Gallbladder</a:t>
            </a:r>
            <a:endParaRPr lang="en-US" sz="28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4CA19-AD39-4FDD-AB11-B4E2CD18239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Free User\My Documents\My Pictures\C5FF8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9227" t="56967"/>
          <a:stretch>
            <a:fillRect/>
          </a:stretch>
        </p:blipFill>
        <p:spPr>
          <a:xfrm>
            <a:off x="4868883" y="860961"/>
            <a:ext cx="3912920" cy="2514600"/>
          </a:xfrm>
          <a:noFill/>
          <a:ln>
            <a:solidFill>
              <a:srgbClr val="FF0000"/>
            </a:solidFill>
          </a:ln>
        </p:spPr>
      </p:pic>
      <p:sp>
        <p:nvSpPr>
          <p:cNvPr id="10244" name="Content Placeholder 2"/>
          <p:cNvSpPr txBox="1">
            <a:spLocks/>
          </p:cNvSpPr>
          <p:nvPr/>
        </p:nvSpPr>
        <p:spPr bwMode="auto">
          <a:xfrm>
            <a:off x="533400" y="3670464"/>
            <a:ext cx="8229600" cy="23937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Functions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Stores bile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Concentrates bile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Selectively </a:t>
            </a:r>
            <a:r>
              <a:rPr lang="en-US" sz="2000" b="1" dirty="0">
                <a:latin typeface="Calibri" pitchFamily="34" charset="0"/>
              </a:rPr>
              <a:t>absorbs bile salts, </a:t>
            </a:r>
            <a:r>
              <a:rPr lang="en-US" sz="2000" b="1" dirty="0" smtClean="0">
                <a:latin typeface="Calibri" pitchFamily="34" charset="0"/>
              </a:rPr>
              <a:t>keeps </a:t>
            </a:r>
            <a:r>
              <a:rPr lang="en-US" sz="2000" b="1" dirty="0">
                <a:latin typeface="Calibri" pitchFamily="34" charset="0"/>
              </a:rPr>
              <a:t>the bile </a:t>
            </a:r>
            <a:r>
              <a:rPr lang="en-US" sz="2000" b="1" dirty="0" smtClean="0">
                <a:latin typeface="Calibri" pitchFamily="34" charset="0"/>
              </a:rPr>
              <a:t>acid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Excretes cholesterol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Secretes </a:t>
            </a:r>
            <a:r>
              <a:rPr lang="en-US" sz="2000" b="1" dirty="0">
                <a:latin typeface="Calibri" pitchFamily="34" charset="0"/>
              </a:rPr>
              <a:t>mucus.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1600" b="1" dirty="0">
              <a:latin typeface="Calibri" pitchFamily="34" charset="0"/>
            </a:endParaRPr>
          </a:p>
        </p:txBody>
      </p:sp>
      <p:sp>
        <p:nvSpPr>
          <p:cNvPr id="10245" name="Content Placeholder 2"/>
          <p:cNvSpPr txBox="1">
            <a:spLocks/>
          </p:cNvSpPr>
          <p:nvPr/>
        </p:nvSpPr>
        <p:spPr bwMode="auto">
          <a:xfrm>
            <a:off x="403761" y="730332"/>
            <a:ext cx="4370120" cy="27491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Relations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u="sng" dirty="0" smtClean="0">
                <a:latin typeface="Calibri" pitchFamily="34" charset="0"/>
              </a:rPr>
              <a:t>Anterior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Anterior abdominal </a:t>
            </a:r>
            <a:r>
              <a:rPr lang="en-US" sz="2000" b="1" dirty="0">
                <a:latin typeface="Calibri" pitchFamily="34" charset="0"/>
              </a:rPr>
              <a:t>wall </a:t>
            </a:r>
            <a:endParaRPr lang="en-US" sz="2000" b="1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Inferior </a:t>
            </a:r>
            <a:r>
              <a:rPr lang="en-US" sz="2000" b="1" dirty="0">
                <a:latin typeface="Calibri" pitchFamily="34" charset="0"/>
              </a:rPr>
              <a:t>surface of the liver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u="sng" dirty="0" smtClean="0">
                <a:latin typeface="Calibri" pitchFamily="34" charset="0"/>
              </a:rPr>
              <a:t>Posterior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Transverse colon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1</a:t>
            </a:r>
            <a:r>
              <a:rPr lang="en-US" sz="2000" b="1" baseline="30000" dirty="0" smtClean="0">
                <a:latin typeface="Calibri" pitchFamily="34" charset="0"/>
              </a:rPr>
              <a:t>st</a:t>
            </a:r>
            <a:r>
              <a:rPr lang="en-US" sz="2000" b="1" dirty="0" smtClean="0">
                <a:latin typeface="Calibri" pitchFamily="34" charset="0"/>
              </a:rPr>
              <a:t> &amp; 2</a:t>
            </a:r>
            <a:r>
              <a:rPr lang="en-US" sz="2000" b="1" baseline="30000" dirty="0" smtClean="0">
                <a:latin typeface="Calibri" pitchFamily="34" charset="0"/>
              </a:rPr>
              <a:t>nd</a:t>
            </a:r>
            <a:r>
              <a:rPr lang="en-US" sz="2000" b="1" dirty="0" smtClean="0">
                <a:latin typeface="Calibri" pitchFamily="34" charset="0"/>
              </a:rPr>
              <a:t> parts </a:t>
            </a:r>
            <a:r>
              <a:rPr lang="en-US" sz="2000" b="1" dirty="0">
                <a:latin typeface="Calibri" pitchFamily="34" charset="0"/>
              </a:rPr>
              <a:t>of the duodenum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0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500"/>
            <a:ext cx="9144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Gallbladder</a:t>
            </a:r>
            <a:endParaRPr lang="en-US" sz="2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31F10-CEFE-4DFB-A86F-9830370347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sz="half" idx="4294967295"/>
          </p:nvPr>
        </p:nvSpPr>
        <p:spPr>
          <a:xfrm>
            <a:off x="537358" y="528357"/>
            <a:ext cx="4319650" cy="2751083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Blood Supply</a:t>
            </a:r>
          </a:p>
          <a:p>
            <a:pPr eaLnBrk="1" hangingPunct="1"/>
            <a:r>
              <a:rPr lang="en-US" sz="2000" b="1" dirty="0" smtClean="0"/>
              <a:t>The </a:t>
            </a:r>
            <a:r>
              <a:rPr lang="en-US" sz="2000" b="1" u="sng" dirty="0" smtClean="0"/>
              <a:t>cystic artery</a:t>
            </a:r>
            <a:r>
              <a:rPr lang="en-US" sz="2000" b="1" dirty="0" smtClean="0"/>
              <a:t>, usually a branch of the </a:t>
            </a:r>
            <a:r>
              <a:rPr lang="en-US" sz="2000" b="1" u="sng" dirty="0" smtClean="0"/>
              <a:t>right hepatic artery. </a:t>
            </a:r>
          </a:p>
          <a:p>
            <a:pPr eaLnBrk="1" hangingPunct="1"/>
            <a:r>
              <a:rPr lang="en-US" sz="2000" b="1" dirty="0" smtClean="0"/>
              <a:t>The </a:t>
            </a:r>
            <a:r>
              <a:rPr lang="en-US" sz="2000" b="1" u="sng" dirty="0" smtClean="0"/>
              <a:t>cystic vein </a:t>
            </a:r>
            <a:r>
              <a:rPr lang="en-US" sz="2000" b="1" dirty="0" smtClean="0"/>
              <a:t>drains directly into the </a:t>
            </a:r>
            <a:r>
              <a:rPr lang="en-US" sz="2000" b="1" u="sng" dirty="0" smtClean="0"/>
              <a:t>portal vein. </a:t>
            </a:r>
          </a:p>
          <a:p>
            <a:pPr eaLnBrk="1" hangingPunct="1"/>
            <a:r>
              <a:rPr lang="en-US" sz="2000" b="1" dirty="0" smtClean="0"/>
              <a:t>Several very small arteries and veins also run between the liver and gallbladder.</a:t>
            </a:r>
          </a:p>
        </p:txBody>
      </p:sp>
      <p:pic>
        <p:nvPicPr>
          <p:cNvPr id="11267" name="Picture 2" descr="C:\Documents and Settings\Free User\My Documents\My Pictures\C5FF53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96545" y="522515"/>
            <a:ext cx="3200400" cy="2768642"/>
          </a:xfrm>
          <a:noFill/>
          <a:ln>
            <a:solidFill>
              <a:srgbClr val="FF0000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10640" y="3657600"/>
            <a:ext cx="8051469" cy="11875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Nerve Supply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Sympathetic and </a:t>
            </a:r>
            <a:r>
              <a:rPr lang="en-US" sz="2000" b="1" dirty="0" smtClean="0">
                <a:latin typeface="+mn-lt"/>
                <a:cs typeface="+mn-cs"/>
              </a:rPr>
              <a:t>parasympathetic </a:t>
            </a:r>
            <a:r>
              <a:rPr lang="en-US" sz="2000" b="1" dirty="0" err="1" smtClean="0">
                <a:latin typeface="+mn-lt"/>
                <a:cs typeface="+mn-cs"/>
              </a:rPr>
              <a:t>vagal</a:t>
            </a:r>
            <a:r>
              <a:rPr lang="en-US" sz="2000" b="1" dirty="0" smtClean="0">
                <a:latin typeface="+mn-lt"/>
                <a:cs typeface="+mn-cs"/>
              </a:rPr>
              <a:t> </a:t>
            </a:r>
            <a:r>
              <a:rPr lang="en-US" sz="2000" b="1" dirty="0">
                <a:latin typeface="+mn-lt"/>
                <a:cs typeface="+mn-cs"/>
              </a:rPr>
              <a:t>fibers form the </a:t>
            </a:r>
            <a:r>
              <a:rPr lang="en-US" sz="2000" b="1" u="sng" dirty="0">
                <a:latin typeface="+mn-lt"/>
                <a:cs typeface="+mn-cs"/>
              </a:rPr>
              <a:t>celiac plexus</a:t>
            </a:r>
            <a:r>
              <a:rPr lang="en-US" sz="2000" b="1" dirty="0">
                <a:latin typeface="+mn-lt"/>
                <a:cs typeface="+mn-cs"/>
              </a:rPr>
              <a:t>. </a:t>
            </a:r>
          </a:p>
        </p:txBody>
      </p:sp>
      <p:sp>
        <p:nvSpPr>
          <p:cNvPr id="11269" name="Content Placeholder 2"/>
          <p:cNvSpPr txBox="1">
            <a:spLocks/>
          </p:cNvSpPr>
          <p:nvPr/>
        </p:nvSpPr>
        <p:spPr bwMode="auto">
          <a:xfrm>
            <a:off x="522513" y="5052950"/>
            <a:ext cx="8039596" cy="938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B050"/>
                </a:solidFill>
                <a:latin typeface="Calibri" pitchFamily="34" charset="0"/>
              </a:rPr>
              <a:t>Lymph Drainage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 smtClean="0">
                <a:latin typeface="Calibri" pitchFamily="34" charset="0"/>
              </a:rPr>
              <a:t>Cystic node          hepatic nodes         celiac </a:t>
            </a:r>
            <a:r>
              <a:rPr lang="en-US" sz="2000" b="1" dirty="0">
                <a:latin typeface="Calibri" pitchFamily="34" charset="0"/>
              </a:rPr>
              <a:t>nodes</a:t>
            </a:r>
            <a:r>
              <a:rPr lang="en-US" sz="2000" b="1" dirty="0" smtClean="0">
                <a:latin typeface="Calibri" pitchFamily="34" charset="0"/>
              </a:rPr>
              <a:t>.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0725"/>
            <a:ext cx="2133600" cy="365125"/>
          </a:xfrm>
        </p:spPr>
        <p:txBody>
          <a:bodyPr/>
          <a:lstStyle/>
          <a:p>
            <a:pPr>
              <a:defRPr/>
            </a:pPr>
            <a:fld id="{04231F10-CEFE-4DFB-A86F-9830370347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959429" y="5624748"/>
            <a:ext cx="254264" cy="164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000006" y="5646518"/>
            <a:ext cx="254264" cy="164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sz="half" idx="4294967295"/>
          </p:nvPr>
        </p:nvSpPr>
        <p:spPr>
          <a:xfrm>
            <a:off x="269175" y="1169925"/>
            <a:ext cx="4362202" cy="4352102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2000" b="1" dirty="0" smtClean="0"/>
              <a:t>S-shaped duct, about 1.5 in. (3.8 cm) long and connects the neck of the gallbladder to the common hepatic duct to form the bile duct</a:t>
            </a:r>
          </a:p>
          <a:p>
            <a:pPr eaLnBrk="1" hangingPunct="1"/>
            <a:r>
              <a:rPr lang="en-US" sz="2000" b="1" dirty="0" smtClean="0"/>
              <a:t>Descends in the </a:t>
            </a:r>
            <a:r>
              <a:rPr lang="en-US" sz="2000" b="1" u="sng" dirty="0" smtClean="0"/>
              <a:t>free margin of the lesser </a:t>
            </a:r>
            <a:r>
              <a:rPr lang="en-US" sz="2000" b="1" u="sng" dirty="0" err="1" smtClean="0"/>
              <a:t>omentum</a:t>
            </a:r>
            <a:r>
              <a:rPr lang="en-US" sz="2000" b="1" dirty="0" smtClean="0"/>
              <a:t>.</a:t>
            </a:r>
          </a:p>
          <a:p>
            <a:pPr eaLnBrk="1" hangingPunct="1"/>
            <a:r>
              <a:rPr lang="en-US" sz="2000" b="1" dirty="0" smtClean="0"/>
              <a:t>The mucous is raised to form a </a:t>
            </a:r>
            <a:r>
              <a:rPr lang="en-US" sz="2000" b="1" dirty="0" smtClean="0">
                <a:solidFill>
                  <a:srgbClr val="FF0000"/>
                </a:solidFill>
              </a:rPr>
              <a:t>spiral fold </a:t>
            </a:r>
            <a:r>
              <a:rPr lang="en-US" sz="2000" b="1" dirty="0" smtClean="0"/>
              <a:t>that is continuous with a similar fold in the neck of the gallbladder. The fold is commonly known as the “</a:t>
            </a:r>
            <a:r>
              <a:rPr lang="en-US" sz="2000" b="1" dirty="0" smtClean="0">
                <a:solidFill>
                  <a:srgbClr val="FF0000"/>
                </a:solidFill>
              </a:rPr>
              <a:t>spiral valve</a:t>
            </a:r>
            <a:r>
              <a:rPr lang="en-US" sz="2000" b="1" dirty="0" smtClean="0"/>
              <a:t>.” The function of the spiral valve is to keep the lumen constantly open.</a:t>
            </a:r>
          </a:p>
        </p:txBody>
      </p:sp>
      <p:pic>
        <p:nvPicPr>
          <p:cNvPr id="12291" name="Picture 2" descr="C:\Documents and Settings\Free User\My Documents\My Pictures\gallbladder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9435" t="5403" r="5659" b="6400"/>
          <a:stretch>
            <a:fillRect/>
          </a:stretch>
        </p:blipFill>
        <p:spPr>
          <a:xfrm>
            <a:off x="4721658" y="1580408"/>
            <a:ext cx="4106136" cy="3193472"/>
          </a:xfr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261258"/>
            <a:ext cx="9144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Cystic Duct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31F10-CEFE-4DFB-A86F-98303703471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lowersandthyme.com/images/sidebar/flow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799" y="660766"/>
            <a:ext cx="5438899" cy="5132130"/>
          </a:xfrm>
          <a:prstGeom prst="rect">
            <a:avLst/>
          </a:prstGeom>
          <a:noFill/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565070"/>
            <a:ext cx="8229600" cy="1435430"/>
          </a:xfrm>
        </p:spPr>
        <p:txBody>
          <a:bodyPr/>
          <a:lstStyle/>
          <a:p>
            <a:pPr eaLnBrk="1" hangingPunct="1"/>
            <a:r>
              <a:rPr lang="en-US" sz="11500" b="1" dirty="0" smtClean="0">
                <a:latin typeface="Curlz MT" pitchFamily="82" charset="0"/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2A02E-17FB-43B0-A25A-B42CE8125F3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Zeenat</a:t>
            </a:r>
            <a:r>
              <a:rPr lang="en-US" dirty="0" smtClean="0"/>
              <a:t>  &amp; Dr. </a:t>
            </a:r>
            <a:r>
              <a:rPr lang="en-US" dirty="0" err="1" smtClean="0"/>
              <a:t>Vohra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3429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 i="1" dirty="0" smtClean="0"/>
              <a:t>At the end of the lecture, the student should be able to describe the:</a:t>
            </a:r>
          </a:p>
          <a:p>
            <a:pPr eaLnBrk="1" hangingPunct="1"/>
            <a:r>
              <a:rPr lang="en-US" sz="2400" b="1" dirty="0" smtClean="0"/>
              <a:t>Location, surface anatomy, parts, relations &amp; peritoneal reflection of the pancreas and gall bladder.</a:t>
            </a:r>
          </a:p>
          <a:p>
            <a:pPr eaLnBrk="1" hangingPunct="1"/>
            <a:r>
              <a:rPr lang="en-US" sz="2400" b="1" dirty="0" smtClean="0"/>
              <a:t>Blood supply, nerve supply and lymphatic drainage of pancreas and gall bladder.</a:t>
            </a:r>
          </a:p>
          <a:p>
            <a:pPr eaLnBrk="1" hangingPunct="1"/>
            <a:r>
              <a:rPr lang="en-US" sz="2400" b="1" dirty="0" smtClean="0"/>
              <a:t>Course of each of common hepatic, cystic and common bile duct and pancreatic ducts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 typeface="Arial" charset="0"/>
              <a:buNone/>
            </a:pPr>
            <a:r>
              <a:rPr lang="en-US" sz="2400" i="1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F6F57-A1F2-41F5-8230-25743072B26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6331"/>
            <a:ext cx="9144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hape 2"/>
          <p:cNvSpPr>
            <a:spLocks noGrp="1"/>
          </p:cNvSpPr>
          <p:nvPr>
            <p:ph sz="half" idx="1"/>
          </p:nvPr>
        </p:nvSpPr>
        <p:spPr>
          <a:xfrm>
            <a:off x="335478" y="1068779"/>
            <a:ext cx="4038600" cy="514201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A soft, </a:t>
            </a:r>
            <a:r>
              <a:rPr lang="en-US" sz="2400" b="1" dirty="0" err="1" smtClean="0"/>
              <a:t>lobulated</a:t>
            </a:r>
            <a:r>
              <a:rPr lang="en-US" sz="2400" b="1" dirty="0" smtClean="0"/>
              <a:t> elongated gland with both </a:t>
            </a:r>
            <a:r>
              <a:rPr lang="en-US" sz="2400" b="1" u="sng" dirty="0" smtClean="0"/>
              <a:t>exocrine </a:t>
            </a:r>
            <a:r>
              <a:rPr lang="en-US" sz="2400" b="1" dirty="0" smtClean="0"/>
              <a:t>and </a:t>
            </a:r>
            <a:r>
              <a:rPr lang="en-US" sz="2400" b="1" u="sng" dirty="0" smtClean="0"/>
              <a:t>endocrine</a:t>
            </a:r>
            <a:r>
              <a:rPr lang="en-US" sz="2400" b="1" dirty="0" smtClean="0"/>
              <a:t> functions.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6-10 inch in length and 60-100 gram in weight.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400" b="1" dirty="0" smtClean="0"/>
              <a:t>Location: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Located in </a:t>
            </a:r>
            <a:r>
              <a:rPr lang="en-US" sz="2400" b="1" dirty="0" err="1" smtClean="0"/>
              <a:t>epigastrium</a:t>
            </a:r>
            <a:r>
              <a:rPr lang="en-US" sz="2400" b="1" dirty="0" smtClean="0"/>
              <a:t> &amp; Left upper quadrant of abdomen.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Retro-peritoneal in position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Lies across the posterior abdominal wall in an transverse /oblique direction at </a:t>
            </a:r>
            <a:r>
              <a:rPr lang="en-US" sz="2400" b="1" dirty="0" err="1" smtClean="0"/>
              <a:t>transpyloric</a:t>
            </a:r>
            <a:r>
              <a:rPr lang="en-US" sz="2400" b="1" dirty="0" smtClean="0"/>
              <a:t> plane </a:t>
            </a:r>
            <a:r>
              <a:rPr lang="en-US" sz="2400" b="1" dirty="0" smtClean="0"/>
              <a:t>. </a:t>
            </a:r>
            <a:endParaRPr lang="en-US" sz="24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/>
          </a:p>
        </p:txBody>
      </p:sp>
      <p:pic>
        <p:nvPicPr>
          <p:cNvPr id="3075" name="Picture 2" descr="C:\Documents and Settings\User\My Documents\pituit.gland(2)\scan0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rcRect l="5350" t="4436" b="2411"/>
          <a:stretch>
            <a:fillRect/>
          </a:stretch>
        </p:blipFill>
        <p:spPr>
          <a:xfrm>
            <a:off x="4419600" y="1066800"/>
            <a:ext cx="4551363" cy="4716463"/>
          </a:xfrm>
          <a:ln>
            <a:solidFill>
              <a:schemeClr val="tx2"/>
            </a:solidFill>
          </a:ln>
        </p:spPr>
      </p:pic>
      <p:sp>
        <p:nvSpPr>
          <p:cNvPr id="3076" name="Up Arrow 6"/>
          <p:cNvSpPr>
            <a:spLocks noChangeArrowheads="1"/>
          </p:cNvSpPr>
          <p:nvPr/>
        </p:nvSpPr>
        <p:spPr bwMode="auto">
          <a:xfrm>
            <a:off x="6948488" y="4149725"/>
            <a:ext cx="215900" cy="431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048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anchor="b">
            <a:normAutofit fontScale="90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PANCREAS: LOCATION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80" name="Picture 2" descr="http://4.bp.blogspot.com/-62PeWxYcoLg/Tm-sBclvxOI/AAAAAAAAAZg/J5QXWVKEBXI/s1600/pancreas3.jpg"/>
          <p:cNvPicPr>
            <a:picLocks noChangeAspect="1" noChangeArrowheads="1"/>
          </p:cNvPicPr>
          <p:nvPr/>
        </p:nvPicPr>
        <p:blipFill>
          <a:blip r:embed="rId3" cstate="print"/>
          <a:srcRect r="79221" b="62155"/>
          <a:stretch>
            <a:fillRect/>
          </a:stretch>
        </p:blipFill>
        <p:spPr bwMode="auto">
          <a:xfrm>
            <a:off x="7737764" y="4083132"/>
            <a:ext cx="1219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Content Placeholder 2"/>
          <p:cNvSpPr>
            <a:spLocks noGrp="1"/>
          </p:cNvSpPr>
          <p:nvPr>
            <p:ph sz="half" idx="1"/>
          </p:nvPr>
        </p:nvSpPr>
        <p:spPr>
          <a:xfrm>
            <a:off x="1134076" y="1006434"/>
            <a:ext cx="2666010" cy="164176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It is divided into: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dirty="0" smtClean="0"/>
              <a:t>Head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dirty="0" smtClean="0"/>
              <a:t>Neck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dirty="0" smtClean="0"/>
              <a:t>Body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dirty="0" smtClean="0"/>
              <a:t>Tail.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3048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anchor="b">
            <a:normAutofit fontScale="90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PANCREAS: PARTS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102" name="Picture 2" descr="C:\Documents and Settings\Free User\My Documents\My Pictures\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010" y="1066800"/>
            <a:ext cx="3752253" cy="351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6260" y="2755075"/>
            <a:ext cx="4465122" cy="324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Head 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 shaped, lies within the concavity of the duodenum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Related to the 2</a:t>
            </a:r>
            <a:r>
              <a:rPr kumimoji="0" lang="en-US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3</a:t>
            </a:r>
            <a:r>
              <a:rPr kumimoji="0" lang="en-US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portions of the duodenum on the right &amp;  continues with the neck on the left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uncinate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 (part extending to the left behind the superior mesenteric vessels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pic>
        <p:nvPicPr>
          <p:cNvPr id="1026" name="Picture 2" descr="C5FF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62" y="4634346"/>
            <a:ext cx="3155086" cy="187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62057" y="6068291"/>
            <a:ext cx="1045029" cy="178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2" descr="C:\Documents and Settings\Free User\My Documents\My Pictures\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5766" y="265215"/>
            <a:ext cx="3621974" cy="297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ape 2"/>
          <p:cNvSpPr>
            <a:spLocks noGrp="1"/>
          </p:cNvSpPr>
          <p:nvPr>
            <p:ph sz="half" idx="1"/>
          </p:nvPr>
        </p:nvSpPr>
        <p:spPr>
          <a:xfrm>
            <a:off x="605642" y="273133"/>
            <a:ext cx="4488872" cy="2968831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Neck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smtClean="0"/>
              <a:t>Lies in front of </a:t>
            </a:r>
            <a:r>
              <a:rPr lang="en-US" sz="2600" b="1" u="sng" dirty="0" smtClean="0"/>
              <a:t>origin of superior mesenteric artery </a:t>
            </a:r>
            <a:r>
              <a:rPr lang="en-US" sz="2600" b="1" dirty="0" smtClean="0"/>
              <a:t>and the </a:t>
            </a:r>
            <a:r>
              <a:rPr lang="en-US" sz="2600" b="1" u="sng" dirty="0" smtClean="0"/>
              <a:t>confluence of the portal vein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smtClean="0"/>
              <a:t>The superior mesenteric vessels emerge from its inferior border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70017" y="3408217"/>
            <a:ext cx="3111334" cy="301633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Triangular in cross section,  runs upward and to the left.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</a:t>
            </a:r>
            <a:r>
              <a:rPr lang="en-US" sz="2400" b="1" u="sng" dirty="0" err="1" smtClean="0"/>
              <a:t>splenic</a:t>
            </a:r>
            <a:r>
              <a:rPr lang="en-US" sz="2400" b="1" u="sng" dirty="0" smtClean="0"/>
              <a:t> vein </a:t>
            </a:r>
            <a:r>
              <a:rPr lang="en-US" sz="2400" b="1" dirty="0" smtClean="0"/>
              <a:t>is embedded in its posterior surface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88229" y="3396343"/>
            <a:ext cx="5058890" cy="30282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Tail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  <a:cs typeface="+mn-cs"/>
              </a:rPr>
              <a:t>Narrow</a:t>
            </a:r>
            <a:r>
              <a:rPr lang="en-US" sz="2400" b="1" dirty="0">
                <a:latin typeface="+mn-lt"/>
                <a:cs typeface="+mn-cs"/>
              </a:rPr>
              <a:t>, short </a:t>
            </a:r>
            <a:r>
              <a:rPr lang="en-US" sz="2400" b="1" dirty="0" smtClean="0">
                <a:latin typeface="+mn-lt"/>
                <a:cs typeface="+mn-cs"/>
              </a:rPr>
              <a:t>segment, ending at </a:t>
            </a:r>
            <a:r>
              <a:rPr lang="en-US" sz="2400" b="1" dirty="0">
                <a:latin typeface="+mn-lt"/>
                <a:cs typeface="+mn-cs"/>
              </a:rPr>
              <a:t>the </a:t>
            </a:r>
            <a:r>
              <a:rPr lang="en-US" sz="2400" b="1" dirty="0" err="1">
                <a:latin typeface="+mn-lt"/>
                <a:cs typeface="+mn-cs"/>
              </a:rPr>
              <a:t>splenic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hilum</a:t>
            </a:r>
            <a:endParaRPr lang="en-US" sz="2400" b="1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  <a:cs typeface="+mn-cs"/>
              </a:rPr>
              <a:t>Lies in the </a:t>
            </a:r>
            <a:r>
              <a:rPr lang="en-US" sz="2400" b="1" u="sng" dirty="0" err="1">
                <a:latin typeface="+mn-lt"/>
                <a:cs typeface="+mn-cs"/>
              </a:rPr>
              <a:t>splenicorenal</a:t>
            </a:r>
            <a:r>
              <a:rPr lang="en-US" sz="2400" b="1" u="sng" dirty="0">
                <a:latin typeface="+mn-lt"/>
                <a:cs typeface="+mn-cs"/>
              </a:rPr>
              <a:t> </a:t>
            </a:r>
            <a:r>
              <a:rPr lang="en-US" sz="2400" b="1" u="sng" dirty="0" smtClean="0">
                <a:latin typeface="+mn-lt"/>
                <a:cs typeface="+mn-cs"/>
              </a:rPr>
              <a:t>ligament </a:t>
            </a:r>
            <a:r>
              <a:rPr lang="en-US" sz="2400" b="1" dirty="0" smtClean="0">
                <a:latin typeface="+mn-lt"/>
                <a:cs typeface="+mn-cs"/>
              </a:rPr>
              <a:t>(may get injured during </a:t>
            </a:r>
            <a:r>
              <a:rPr lang="en-US" sz="2400" b="1" dirty="0" err="1" smtClean="0">
                <a:latin typeface="+mn-lt"/>
                <a:cs typeface="+mn-cs"/>
              </a:rPr>
              <a:t>splenectomy</a:t>
            </a:r>
            <a:r>
              <a:rPr lang="en-US" sz="2400" b="1" dirty="0" smtClean="0">
                <a:latin typeface="+mn-lt"/>
                <a:cs typeface="+mn-cs"/>
              </a:rPr>
              <a:t>), </a:t>
            </a:r>
            <a:r>
              <a:rPr lang="en-US" sz="2400" b="1" dirty="0" smtClean="0">
                <a:latin typeface="+mn-lt"/>
              </a:rPr>
              <a:t>at the level of the T12 vertebra</a:t>
            </a:r>
            <a:endParaRPr lang="en-US" sz="2400" b="1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>
                <a:latin typeface="+mn-lt"/>
                <a:cs typeface="+mn-cs"/>
              </a:rPr>
              <a:t>Anteriorly</a:t>
            </a:r>
            <a:r>
              <a:rPr lang="en-US" sz="2400" b="1" dirty="0">
                <a:latin typeface="+mn-lt"/>
                <a:cs typeface="+mn-cs"/>
              </a:rPr>
              <a:t>, related to </a:t>
            </a:r>
            <a:r>
              <a:rPr lang="en-US" sz="2400" b="1" dirty="0" err="1">
                <a:latin typeface="+mn-lt"/>
                <a:cs typeface="+mn-cs"/>
              </a:rPr>
              <a:t>splenic</a:t>
            </a:r>
            <a:r>
              <a:rPr lang="en-US" sz="2400" b="1" dirty="0">
                <a:latin typeface="+mn-lt"/>
                <a:cs typeface="+mn-cs"/>
              </a:rPr>
              <a:t> flexure of colon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510639" y="1154878"/>
            <a:ext cx="8051469" cy="145769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2600" b="1" dirty="0" smtClean="0"/>
              <a:t>Anterior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Stomach separated from it by lesser sac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Transverse colon &amp; transverse </a:t>
            </a:r>
            <a:r>
              <a:rPr lang="en-US" sz="2400" b="1" dirty="0" err="1" smtClean="0"/>
              <a:t>mesocolon</a:t>
            </a:r>
            <a:endParaRPr lang="en-US" sz="2400" b="1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048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anchor="b">
            <a:normAutofit fontScale="90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Relations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Shape 2"/>
          <p:cNvSpPr>
            <a:spLocks noGrp="1"/>
          </p:cNvSpPr>
          <p:nvPr>
            <p:ph sz="half" idx="1"/>
          </p:nvPr>
        </p:nvSpPr>
        <p:spPr>
          <a:xfrm>
            <a:off x="522515" y="3013714"/>
            <a:ext cx="4346368" cy="322083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2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Bile duct, portal &amp; </a:t>
            </a:r>
            <a:r>
              <a:rPr lang="en-US" sz="2400" b="1" dirty="0" err="1" smtClean="0"/>
              <a:t>splenic</a:t>
            </a:r>
            <a:r>
              <a:rPr lang="en-US" sz="2400" b="1" dirty="0" smtClean="0"/>
              <a:t> veins, inferior vena cava, aorta  &amp; origin of superior mesenteric artery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Left </a:t>
            </a:r>
            <a:r>
              <a:rPr lang="en-US" sz="2400" b="1" dirty="0" err="1" smtClean="0"/>
              <a:t>psoas</a:t>
            </a:r>
            <a:r>
              <a:rPr lang="en-US" sz="2400" b="1" dirty="0" smtClean="0"/>
              <a:t> muscle, left adrenal gland, left renal vessels &amp; upper 1/3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of left kidney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/>
              <a:t>Hilum</a:t>
            </a:r>
            <a:r>
              <a:rPr lang="en-US" sz="2400" b="1" dirty="0" smtClean="0"/>
              <a:t> of the spleen.</a:t>
            </a:r>
          </a:p>
        </p:txBody>
      </p:sp>
      <p:pic>
        <p:nvPicPr>
          <p:cNvPr id="7" name="Picture 2" descr="C:\Documents and Settings\User\My Documents\pituit.gland(2)\scan0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 l="1818"/>
          <a:stretch>
            <a:fillRect/>
          </a:stretch>
        </p:blipFill>
        <p:spPr>
          <a:xfrm>
            <a:off x="5153891" y="2725264"/>
            <a:ext cx="3479470" cy="3158340"/>
          </a:xfrm>
        </p:spPr>
      </p:pic>
      <p:pic>
        <p:nvPicPr>
          <p:cNvPr id="8" name="Picture 2" descr="http://www.kestrelstudio.com/portfolio/medical-illustration/anatomical/images/duodenum-pancreas-post.jpg"/>
          <p:cNvPicPr>
            <a:picLocks noChangeAspect="1" noChangeArrowheads="1"/>
          </p:cNvPicPr>
          <p:nvPr/>
        </p:nvPicPr>
        <p:blipFill>
          <a:blip r:embed="rId3" cstate="print"/>
          <a:srcRect l="3999" t="14000" r="3999" b="16000"/>
          <a:stretch>
            <a:fillRect/>
          </a:stretch>
        </p:blipFill>
        <p:spPr bwMode="auto">
          <a:xfrm>
            <a:off x="6913189" y="5560626"/>
            <a:ext cx="1478936" cy="11251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4" descr="http://www.kestrelstudio.com/portfolio/medical-illustration/anatomical/images/duodenum-pancreas-ant-thumb.jpg"/>
          <p:cNvPicPr>
            <a:picLocks noChangeAspect="1" noChangeArrowheads="1"/>
          </p:cNvPicPr>
          <p:nvPr/>
        </p:nvPicPr>
        <p:blipFill>
          <a:blip r:embed="rId4" cstate="print"/>
          <a:srcRect t="12000" b="12000"/>
          <a:stretch>
            <a:fillRect/>
          </a:stretch>
        </p:blipFill>
        <p:spPr bwMode="auto">
          <a:xfrm>
            <a:off x="5340094" y="5548751"/>
            <a:ext cx="1495623" cy="11370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hape 2"/>
          <p:cNvSpPr>
            <a:spLocks noGrp="1"/>
          </p:cNvSpPr>
          <p:nvPr>
            <p:ph sz="half" idx="1"/>
          </p:nvPr>
        </p:nvSpPr>
        <p:spPr>
          <a:xfrm>
            <a:off x="192975" y="1068777"/>
            <a:ext cx="4953000" cy="564077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b="1" dirty="0" smtClean="0"/>
              <a:t>Main duct (of </a:t>
            </a:r>
            <a:r>
              <a:rPr lang="en-US" sz="2400" b="1" dirty="0" err="1" smtClean="0"/>
              <a:t>Wirsung</a:t>
            </a:r>
            <a:r>
              <a:rPr lang="en-US" sz="2400" b="1" dirty="0" smtClean="0"/>
              <a:t>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/>
              <a:t>Runs the entire length of pancreas beginning from the tail.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/>
              <a:t>Receives many tributaries from </a:t>
            </a:r>
            <a:r>
              <a:rPr lang="en-US" sz="2200" b="1" dirty="0" smtClean="0">
                <a:solidFill>
                  <a:srgbClr val="0070C0"/>
                </a:solidFill>
              </a:rPr>
              <a:t>tail, body, neck, inferior portion of head &amp; </a:t>
            </a:r>
            <a:r>
              <a:rPr lang="en-US" sz="2200" b="1" dirty="0" err="1" smtClean="0">
                <a:solidFill>
                  <a:srgbClr val="0070C0"/>
                </a:solidFill>
              </a:rPr>
              <a:t>uncinate</a:t>
            </a:r>
            <a:r>
              <a:rPr lang="en-US" sz="2200" b="1" dirty="0" smtClean="0">
                <a:solidFill>
                  <a:srgbClr val="0070C0"/>
                </a:solidFill>
              </a:rPr>
              <a:t> process.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/>
              <a:t>Joins common bile duct &amp; </a:t>
            </a:r>
            <a:r>
              <a:rPr lang="en-US" sz="2200" b="1" i="1" dirty="0" smtClean="0"/>
              <a:t> </a:t>
            </a:r>
            <a:r>
              <a:rPr lang="en-US" sz="2200" b="1" dirty="0" smtClean="0"/>
              <a:t>together they open into a small </a:t>
            </a:r>
            <a:r>
              <a:rPr lang="en-US" sz="2200" b="1" dirty="0" err="1" smtClean="0"/>
              <a:t>hepatopancreatic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ampulla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Ampulla</a:t>
            </a:r>
            <a:r>
              <a:rPr lang="en-US" sz="2200" b="1" dirty="0" smtClean="0"/>
              <a:t> of </a:t>
            </a:r>
            <a:r>
              <a:rPr lang="en-US" sz="2200" b="1" dirty="0" err="1" smtClean="0"/>
              <a:t>Vater</a:t>
            </a:r>
            <a:r>
              <a:rPr lang="en-US" sz="2200" b="1" dirty="0" smtClean="0"/>
              <a:t>) in the duodenal wall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/>
              <a:t>The </a:t>
            </a:r>
            <a:r>
              <a:rPr lang="en-US" sz="2200" b="1" dirty="0" err="1" smtClean="0"/>
              <a:t>ampulla</a:t>
            </a:r>
            <a:r>
              <a:rPr lang="en-US" sz="2200" b="1" dirty="0" smtClean="0"/>
              <a:t> opens into the lumen of the duodenum by means of a small Papilla, (Major duodenal papilla).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>
                <a:cs typeface="Arial" pitchFamily="34" charset="0"/>
              </a:rPr>
              <a:t>The terminal parts of both ducts and the </a:t>
            </a:r>
            <a:r>
              <a:rPr lang="en-US" sz="2200" b="1" dirty="0" err="1" smtClean="0">
                <a:cs typeface="Arial" pitchFamily="34" charset="0"/>
              </a:rPr>
              <a:t>ampulla</a:t>
            </a:r>
            <a:r>
              <a:rPr lang="en-US" sz="2200" b="1" dirty="0" smtClean="0">
                <a:cs typeface="Arial" pitchFamily="34" charset="0"/>
              </a:rPr>
              <a:t> are surrounded by circular muscle, known as the sphincter of the </a:t>
            </a:r>
            <a:r>
              <a:rPr lang="en-US" sz="2200" b="1" dirty="0" err="1" smtClean="0">
                <a:cs typeface="Arial" pitchFamily="34" charset="0"/>
              </a:rPr>
              <a:t>hepatopancreatic</a:t>
            </a:r>
            <a:r>
              <a:rPr lang="en-US" sz="2200" b="1" dirty="0" smtClean="0">
                <a:cs typeface="Arial" pitchFamily="34" charset="0"/>
              </a:rPr>
              <a:t> </a:t>
            </a:r>
            <a:r>
              <a:rPr lang="en-US" sz="2200" b="1" dirty="0" err="1" smtClean="0">
                <a:cs typeface="Arial" pitchFamily="34" charset="0"/>
              </a:rPr>
              <a:t>ampulla</a:t>
            </a:r>
            <a:r>
              <a:rPr lang="en-US" sz="2200" b="1" dirty="0" smtClean="0">
                <a:cs typeface="Arial" pitchFamily="34" charset="0"/>
              </a:rPr>
              <a:t> (sphincter of </a:t>
            </a:r>
            <a:r>
              <a:rPr lang="en-US" sz="2200" b="1" dirty="0" err="1" smtClean="0">
                <a:cs typeface="Arial" pitchFamily="34" charset="0"/>
              </a:rPr>
              <a:t>Oddi</a:t>
            </a:r>
            <a:r>
              <a:rPr lang="en-US" sz="2200" b="1" dirty="0" smtClean="0">
                <a:cs typeface="Arial" pitchFamily="34" charset="0"/>
              </a:rPr>
              <a:t>).</a:t>
            </a:r>
            <a:r>
              <a:rPr lang="en-US" sz="2200" b="1" dirty="0" smtClean="0"/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200" b="1" dirty="0" smtClean="0"/>
              <a:t>Accessory duct (of </a:t>
            </a:r>
            <a:r>
              <a:rPr lang="en-US" sz="2200" b="1" dirty="0" err="1" smtClean="0"/>
              <a:t>Santorini</a:t>
            </a:r>
            <a:r>
              <a:rPr lang="en-US" sz="2200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/>
              <a:t>Drains </a:t>
            </a:r>
            <a:r>
              <a:rPr lang="en-US" sz="2200" b="1" dirty="0" smtClean="0">
                <a:solidFill>
                  <a:srgbClr val="0070C0"/>
                </a:solidFill>
              </a:rPr>
              <a:t>superior portion of the head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/>
              <a:t>Empties separately into 2</a:t>
            </a:r>
            <a:r>
              <a:rPr lang="en-US" sz="2200" b="1" baseline="30000" dirty="0" smtClean="0"/>
              <a:t>nd</a:t>
            </a:r>
            <a:r>
              <a:rPr lang="en-US" sz="2200" b="1" dirty="0" smtClean="0"/>
              <a:t> portion of duodenum at (minor duodenal papilla</a:t>
            </a:r>
            <a:r>
              <a:rPr lang="en-US" sz="2200" b="1" dirty="0" smtClean="0"/>
              <a:t>)</a:t>
            </a: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048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anchor="b">
            <a:normAutofit fontScale="90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Pancreatic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Ducts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270" name="Picture 2" descr="C:\Documents and Settings\Free User\My Documents\My Pictures\Image48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200" y="1143000"/>
            <a:ext cx="33782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1" name="Picture 3" descr="C:\Documents and Settings\Free User\My Documents\My Pictures\zaxs.jpg"/>
          <p:cNvPicPr>
            <a:picLocks noChangeAspect="1" noChangeArrowheads="1"/>
          </p:cNvPicPr>
          <p:nvPr/>
        </p:nvPicPr>
        <p:blipFill>
          <a:blip r:embed="rId3" cstate="print"/>
          <a:srcRect b="5438"/>
          <a:stretch>
            <a:fillRect/>
          </a:stretch>
        </p:blipFill>
        <p:spPr bwMode="auto">
          <a:xfrm>
            <a:off x="5334000" y="3933825"/>
            <a:ext cx="3352800" cy="254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2"/>
          <p:cNvSpPr>
            <a:spLocks noGrp="1"/>
          </p:cNvSpPr>
          <p:nvPr>
            <p:ph sz="half" idx="1"/>
          </p:nvPr>
        </p:nvSpPr>
        <p:spPr>
          <a:xfrm>
            <a:off x="308759" y="878775"/>
            <a:ext cx="5020294" cy="268382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600" b="1" dirty="0" smtClean="0"/>
              <a:t>Arteries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u="sng" dirty="0" smtClean="0"/>
              <a:t>Head &amp; neck</a:t>
            </a:r>
            <a:r>
              <a:rPr lang="en-US" sz="2000" b="1" dirty="0" smtClean="0"/>
              <a:t>: Supplied by branches from: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/>
              <a:t>Celiac trunk through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Superior </a:t>
            </a:r>
            <a:r>
              <a:rPr lang="en-US" sz="2000" b="1" dirty="0" err="1" smtClean="0">
                <a:solidFill>
                  <a:srgbClr val="FF0000"/>
                </a:solidFill>
                <a:sym typeface="Wingdings" pitchFamily="2" charset="2"/>
              </a:rPr>
              <a:t>pancreatico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-duodenal artery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/>
              <a:t>Superior mesenteric artery through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Inferior </a:t>
            </a:r>
            <a:r>
              <a:rPr lang="en-US" sz="2000" b="1" dirty="0" err="1" smtClean="0">
                <a:solidFill>
                  <a:srgbClr val="FF0000"/>
                </a:solidFill>
                <a:sym typeface="Wingdings" pitchFamily="2" charset="2"/>
              </a:rPr>
              <a:t>pancreatico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-duodenal artery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u="sng" dirty="0" smtClean="0"/>
              <a:t>Body and tail</a:t>
            </a:r>
            <a:r>
              <a:rPr lang="en-US" sz="2000" b="1" dirty="0" smtClean="0"/>
              <a:t>: Supplied by </a:t>
            </a:r>
            <a:r>
              <a:rPr lang="en-US" sz="2000" b="1" dirty="0" err="1" smtClean="0"/>
              <a:t>Splenic</a:t>
            </a:r>
            <a:r>
              <a:rPr lang="en-US" sz="2000" b="1" dirty="0" smtClean="0"/>
              <a:t> artery through 8-10 branches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74172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anchor="b">
            <a:normAutofit fontScale="90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Blood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Supply of Pancreas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294" name="Rectangle 81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89501" y="1007421"/>
            <a:ext cx="3572456" cy="2412669"/>
          </a:xfrm>
          <a:ln>
            <a:solidFill>
              <a:schemeClr val="accent1"/>
            </a:solidFill>
          </a:ln>
        </p:spPr>
      </p:pic>
      <p:pic>
        <p:nvPicPr>
          <p:cNvPr id="6" name="Rectangle 7169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 b="5882"/>
          <a:stretch>
            <a:fillRect/>
          </a:stretch>
        </p:blipFill>
        <p:spPr bwMode="auto">
          <a:xfrm>
            <a:off x="5428033" y="3603172"/>
            <a:ext cx="3562324" cy="23344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Shape 2"/>
          <p:cNvSpPr txBox="1">
            <a:spLocks/>
          </p:cNvSpPr>
          <p:nvPr/>
        </p:nvSpPr>
        <p:spPr bwMode="auto">
          <a:xfrm>
            <a:off x="330529" y="3723904"/>
            <a:ext cx="5020294" cy="22375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ctr" defTabSz="914400" rtl="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Veins</a:t>
            </a:r>
          </a:p>
          <a:p>
            <a:pPr marL="342900" marR="0" lvl="0" indent="-342900" algn="l" defTabSz="914400" rtl="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Head &amp; neck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: Drained by anterior and posterior venous arcades that form the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superior &amp; inferior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pancreaticoduodenal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 veins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which follow the corresponding arteries.</a:t>
            </a:r>
          </a:p>
          <a:p>
            <a:pPr marL="342900" marR="0" lvl="0" indent="-342900" algn="l" defTabSz="914400" rtl="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Body and tail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: Drained by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splenic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vein, which is a tributary of portal vein</a:t>
            </a:r>
          </a:p>
          <a:p>
            <a:pPr marL="342900" marR="0" lvl="0" indent="-342900" algn="l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5"/>
          <p:cNvSpPr>
            <a:spLocks noGrp="1"/>
          </p:cNvSpPr>
          <p:nvPr>
            <p:ph sz="half" idx="1"/>
          </p:nvPr>
        </p:nvSpPr>
        <p:spPr>
          <a:xfrm>
            <a:off x="625435" y="966849"/>
            <a:ext cx="3994067" cy="2286989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 Drainage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/>
              <a:t>Rich network that drains into </a:t>
            </a:r>
            <a:r>
              <a:rPr lang="en-US" sz="2200" b="1" u="sng" dirty="0" smtClean="0"/>
              <a:t>pyloric, hepatic and </a:t>
            </a:r>
            <a:r>
              <a:rPr lang="en-US" sz="2200" b="1" u="sng" dirty="0" err="1" smtClean="0"/>
              <a:t>splenic</a:t>
            </a:r>
            <a:r>
              <a:rPr lang="en-US" sz="2200" b="1" u="sng" dirty="0" smtClean="0"/>
              <a:t> </a:t>
            </a:r>
            <a:r>
              <a:rPr lang="en-US" sz="2200" b="1" dirty="0" smtClean="0"/>
              <a:t>nodes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/>
              <a:t>Ultimately the efferent vessels drain into the </a:t>
            </a:r>
            <a:r>
              <a:rPr lang="en-US" sz="2200" b="1" u="sng" dirty="0" smtClean="0"/>
              <a:t>celiac &amp; superior mesenteric</a:t>
            </a:r>
            <a:r>
              <a:rPr lang="en-US" sz="2200" b="1" dirty="0" smtClean="0"/>
              <a:t> lymph nodes.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8056F-D2FA-415A-B149-8E7255F48FF1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14340" name="Picture 2" descr="C:\Documents and Settings\User\My Documents\Pituit.gland\scan0018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l="10396" t="2201" r="3280" b="48274"/>
          <a:stretch>
            <a:fillRect/>
          </a:stretch>
        </p:blipFill>
        <p:spPr bwMode="auto">
          <a:xfrm>
            <a:off x="4726379" y="736269"/>
            <a:ext cx="3978234" cy="2731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Shape 2"/>
          <p:cNvSpPr>
            <a:spLocks noGrp="1"/>
          </p:cNvSpPr>
          <p:nvPr>
            <p:ph idx="1"/>
          </p:nvPr>
        </p:nvSpPr>
        <p:spPr>
          <a:xfrm>
            <a:off x="580902" y="3764377"/>
            <a:ext cx="8111836" cy="194765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Innervation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u="sng" dirty="0" smtClean="0"/>
              <a:t>Sympathetic fibers </a:t>
            </a:r>
            <a:r>
              <a:rPr lang="en-US" sz="2000" b="1" dirty="0" smtClean="0"/>
              <a:t>(with predominantly inhibitory effect) from the </a:t>
            </a:r>
            <a:r>
              <a:rPr lang="en-US" sz="2000" b="1" i="1" dirty="0" smtClean="0"/>
              <a:t>thoracic </a:t>
            </a:r>
            <a:r>
              <a:rPr lang="en-US" sz="2000" b="1" i="1" dirty="0" err="1" smtClean="0"/>
              <a:t>splanchnic</a:t>
            </a:r>
            <a:r>
              <a:rPr lang="en-US" sz="2000" b="1" i="1" dirty="0" smtClean="0"/>
              <a:t> nerves</a:t>
            </a:r>
            <a:r>
              <a:rPr lang="en-US" sz="2000" b="1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u="sng" dirty="0" smtClean="0"/>
              <a:t>Parasympathetic fibers </a:t>
            </a:r>
            <a:r>
              <a:rPr lang="en-US" sz="2000" b="1" dirty="0" smtClean="0"/>
              <a:t>(stimulate both exocrine and endocrine secretions) from the </a:t>
            </a:r>
            <a:r>
              <a:rPr lang="en-US" sz="2000" b="1" i="1" dirty="0" err="1" smtClean="0"/>
              <a:t>vagus</a:t>
            </a:r>
            <a:r>
              <a:rPr lang="en-US" sz="2000" b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1240</Words>
  <Application>Microsoft Office PowerPoint</Application>
  <PresentationFormat>On-screen Show (4:3)</PresentationFormat>
  <Paragraphs>145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BEST FORUM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Biliary System</dc:title>
  <dc:creator>Dr. Zeenat Zaidi</dc:creator>
  <cp:lastModifiedBy>VOHRA</cp:lastModifiedBy>
  <cp:revision>76</cp:revision>
  <dcterms:created xsi:type="dcterms:W3CDTF">2010-12-06T05:21:57Z</dcterms:created>
  <dcterms:modified xsi:type="dcterms:W3CDTF">2013-12-15T06:51:40Z</dcterms:modified>
</cp:coreProperties>
</file>