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  <p:sldMasterId id="2147483772" r:id="rId4"/>
  </p:sldMasterIdLst>
  <p:notesMasterIdLst>
    <p:notesMasterId r:id="rId44"/>
  </p:notesMasterIdLst>
  <p:handoutMasterIdLst>
    <p:handoutMasterId r:id="rId45"/>
  </p:handoutMasterIdLst>
  <p:sldIdLst>
    <p:sldId id="613" r:id="rId5"/>
    <p:sldId id="562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2" r:id="rId19"/>
    <p:sldId id="773" r:id="rId20"/>
    <p:sldId id="774" r:id="rId21"/>
    <p:sldId id="775" r:id="rId22"/>
    <p:sldId id="776" r:id="rId23"/>
    <p:sldId id="777" r:id="rId24"/>
    <p:sldId id="780" r:id="rId25"/>
    <p:sldId id="779" r:id="rId26"/>
    <p:sldId id="299" r:id="rId27"/>
    <p:sldId id="561" r:id="rId28"/>
    <p:sldId id="573" r:id="rId29"/>
    <p:sldId id="631" r:id="rId30"/>
    <p:sldId id="627" r:id="rId31"/>
    <p:sldId id="753" r:id="rId32"/>
    <p:sldId id="757" r:id="rId33"/>
    <p:sldId id="704" r:id="rId34"/>
    <p:sldId id="705" r:id="rId35"/>
    <p:sldId id="713" r:id="rId36"/>
    <p:sldId id="715" r:id="rId37"/>
    <p:sldId id="716" r:id="rId38"/>
    <p:sldId id="718" r:id="rId39"/>
    <p:sldId id="720" r:id="rId40"/>
    <p:sldId id="740" r:id="rId41"/>
    <p:sldId id="744" r:id="rId42"/>
    <p:sldId id="758" r:id="rId4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86542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AB3F89-A113-E54F-A200-975FEA95BD7A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4686A1-5414-2C4D-A7A6-D537B3C02837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3D838A-299E-FD45-89DE-86AD02F1E786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A4E48F-71B7-EF49-BA0F-8CEC537FDEEB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767D2C-6075-1244-9E15-C86E880B93B3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66B149-8136-404A-8AC6-80F748E23791}" type="slidenum">
              <a:rPr lang="en-US" sz="1200">
                <a:solidFill>
                  <a:srgbClr val="000000"/>
                </a:solidFill>
                <a:latin typeface="Times New Roman" charset="0"/>
              </a:rPr>
              <a:pPr/>
              <a:t>39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4088524"/>
      </p:ext>
    </p:extLst>
  </p:cSld>
  <p:clrMapOvr>
    <a:masterClrMapping/>
  </p:clrMapOvr>
  <p:transition spd="slow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D03A-42D5-914D-A11E-C9FDC4F797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46043"/>
      </p:ext>
    </p:extLst>
  </p:cSld>
  <p:clrMapOvr>
    <a:masterClrMapping/>
  </p:clrMapOvr>
  <p:transition spd="slow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FBB64-308C-3647-8393-5D996A64C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11346"/>
      </p:ext>
    </p:extLst>
  </p:cSld>
  <p:clrMapOvr>
    <a:masterClrMapping/>
  </p:clrMapOvr>
  <p:transition spd="slow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2FC0-029F-3244-B973-C68D29F22C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54563"/>
      </p:ext>
    </p:extLst>
  </p:cSld>
  <p:clrMapOvr>
    <a:masterClrMapping/>
  </p:clrMapOvr>
  <p:transition spd="slow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C5907-548B-2B47-8F44-CA5E9832A0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7384"/>
      </p:ext>
    </p:extLst>
  </p:cSld>
  <p:clrMapOvr>
    <a:masterClrMapping/>
  </p:clrMapOvr>
  <p:transition spd="slow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57DC-6FC2-0844-B7BD-EB6615BE8E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92769"/>
      </p:ext>
    </p:extLst>
  </p:cSld>
  <p:clrMapOvr>
    <a:masterClrMapping/>
  </p:clrMapOvr>
  <p:transition spd="slow"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A6900-F2E0-BB4C-9E73-CB151166C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380784"/>
      </p:ext>
    </p:extLst>
  </p:cSld>
  <p:clrMapOvr>
    <a:masterClrMapping/>
  </p:clrMapOvr>
  <p:transition spd="slow"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38DD-0EFC-DB4B-9610-0DEE2B457F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31243"/>
      </p:ext>
    </p:extLst>
  </p:cSld>
  <p:clrMapOvr>
    <a:masterClrMapping/>
  </p:clrMapOvr>
  <p:transition spd="slow"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B0F8-9C75-4541-A6AC-E16E8AE3B6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21618"/>
      </p:ext>
    </p:extLst>
  </p:cSld>
  <p:clrMapOvr>
    <a:masterClrMapping/>
  </p:clrMapOvr>
  <p:transition spd="slow"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D2A1-F84C-7748-8260-4DECC6FF20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20757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4770"/>
      </p:ext>
    </p:extLst>
  </p:cSld>
  <p:clrMapOvr>
    <a:masterClrMapping/>
  </p:clrMapOvr>
  <p:transition spd="slow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9492F-E0FF-8445-8652-D611373D05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83497"/>
      </p:ext>
    </p:extLst>
  </p:cSld>
  <p:clrMapOvr>
    <a:masterClrMapping/>
  </p:clrMapOvr>
  <p:transition spd="slow">
    <p:fade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70FC-A92A-C941-90C9-74BCFA868E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98800"/>
      </p:ext>
    </p:extLst>
  </p:cSld>
  <p:clrMapOvr>
    <a:masterClrMapping/>
  </p:clrMapOvr>
  <p:transition spd="slow"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4950-912D-1342-B657-8BC402E71E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883"/>
      </p:ext>
    </p:extLst>
  </p:cSld>
  <p:clrMapOvr>
    <a:masterClrMapping/>
  </p:clrMapOvr>
  <p:transition spd="slow"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D447C-3C1D-6745-B652-BEEFF8DF02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3965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  <a:cs typeface="+mn-cs"/>
              </a:defRPr>
            </a:lvl1pPr>
          </a:lstStyle>
          <a:p>
            <a:pPr>
              <a:defRPr/>
            </a:pPr>
            <a:fld id="{3699E8B0-B4FB-B640-AEC7-FF99FE1F0E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620000" cy="152400"/>
          </a:xfrm>
        </p:spPr>
        <p:txBody>
          <a:bodyPr/>
          <a:lstStyle/>
          <a:p>
            <a:pPr eaLnBrk="1" hangingPunct="1"/>
            <a:r>
              <a:rPr lang="en-US" sz="4600" b="1" i="1" dirty="0">
                <a:solidFill>
                  <a:schemeClr val="bg2"/>
                </a:solidFill>
                <a:latin typeface="Garamond" charset="0"/>
              </a:rPr>
              <a:t/>
            </a:r>
            <a:br>
              <a:rPr lang="en-US" sz="4600" b="1" i="1" dirty="0">
                <a:solidFill>
                  <a:schemeClr val="bg2"/>
                </a:solidFill>
                <a:latin typeface="Garamond" charset="0"/>
              </a:rPr>
            </a:br>
            <a:r>
              <a:rPr lang="en-US" sz="4800" b="1" i="1" dirty="0" smtClean="0">
                <a:latin typeface="Garamond" charset="0"/>
              </a:rPr>
              <a:t>Macro and Micronutrients </a:t>
            </a:r>
            <a:r>
              <a:rPr lang="en-US" sz="6600" b="1" i="1" dirty="0">
                <a:latin typeface="Garamond" charset="0"/>
              </a:rPr>
              <a:t/>
            </a:r>
            <a:br>
              <a:rPr lang="en-US" sz="6600" b="1" i="1" dirty="0">
                <a:latin typeface="Garamond" charset="0"/>
              </a:rPr>
            </a:br>
            <a:r>
              <a:rPr lang="en-US" sz="5400" b="1" i="1" dirty="0">
                <a:latin typeface="Garamond" charset="0"/>
              </a:rPr>
              <a:t/>
            </a:r>
            <a:br>
              <a:rPr lang="en-US" sz="5400" b="1" i="1" dirty="0">
                <a:latin typeface="Garamond" charset="0"/>
              </a:rPr>
            </a:br>
            <a:r>
              <a:rPr lang="en-US" sz="8000" b="1" i="1" dirty="0">
                <a:latin typeface="Garamond" charset="0"/>
              </a:rPr>
              <a:t> </a:t>
            </a:r>
            <a:br>
              <a:rPr lang="en-US" sz="8000" b="1" i="1" dirty="0">
                <a:latin typeface="Garamond" charset="0"/>
              </a:rPr>
            </a:br>
            <a:endParaRPr lang="en-US" sz="54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GIT Block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1 Lecture</a:t>
            </a: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Usman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Ghani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1867089"/>
            <a:ext cx="73215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pPr algn="l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Elements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2114191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/>
                <a:gridCol w="3198989"/>
                <a:gridCol w="3622322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Simple CHOs: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Complex CHOs: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linoleic and 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α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l-GR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7" y="381001"/>
            <a:ext cx="4064000" cy="15097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l-GR" sz="3600" dirty="0" smtClean="0">
                <a:solidFill>
                  <a:srgbClr val="5F5F5F"/>
                </a:solidFill>
                <a:latin typeface="Garamond" charset="0"/>
                <a:ea typeface="ＭＳ Ｐゴシック" charset="0"/>
                <a:cs typeface="Times New Roman" charset="0"/>
              </a:rPr>
              <a:t>ω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ea typeface="ＭＳ Ｐゴシック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856" y="271463"/>
            <a:ext cx="8324144" cy="795337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i="1" dirty="0" smtClean="0"/>
              <a:t>Recommendations for Omega-3 Fatty Acid Intake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>
                <a:solidFill>
                  <a:srgbClr val="FF9900"/>
                </a:solidFill>
              </a:rPr>
              <a:t>American Heart Association Guidelines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478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1167" y="13335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1981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368800" y="40386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410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latin typeface="Garamond" charset="0"/>
              </a:rPr>
              <a:t>Overview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What are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macro and micronutrients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54327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</p:spTree>
    <p:extLst>
      <p:ext uri="{BB962C8B-B14F-4D97-AF65-F5344CB8AC3E}">
        <p14:creationId xmlns:p14="http://schemas.microsoft.com/office/powerpoint/2010/main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6575"/>
            <a:ext cx="6629400" cy="1139825"/>
          </a:xfrm>
        </p:spPr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Vitamin D (Calciferol)</a:t>
            </a:r>
            <a:endParaRPr lang="en-US" sz="3200" b="1" i="1">
              <a:latin typeface="Garamond" charset="0"/>
            </a:endParaRP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1"/>
            <a:ext cx="7315200" cy="4191000"/>
          </a:xfrm>
        </p:spPr>
        <p:txBody>
          <a:bodyPr/>
          <a:lstStyle/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Synthesized either from 7-dehydrocholesterol or </a:t>
            </a:r>
            <a:r>
              <a:rPr lang="en-US" sz="2600" dirty="0" err="1">
                <a:solidFill>
                  <a:schemeClr val="bg2"/>
                </a:solidFill>
                <a:latin typeface="Arial" charset="0"/>
              </a:rPr>
              <a:t>ergosterol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by UV light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Considered a hormone, can be synthesized by the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Maintains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calcium homeostasis, healthy bones and teeth</a:t>
            </a: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Promotes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calcium/phosphorous absorption from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the intestine</a:t>
            </a: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Increases bone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mineralization</a:t>
            </a:r>
          </a:p>
          <a:p>
            <a:pPr marL="0" indent="0" eaLnBrk="1" hangingPunct="1">
              <a:buNone/>
            </a:pPr>
            <a:endParaRPr lang="en-US" sz="26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1268" name="Picture 4" descr="j0188507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0" y="304800"/>
            <a:ext cx="1219200" cy="1219200"/>
          </a:xfrm>
          <a:noFill/>
        </p:spPr>
      </p:pic>
      <p:pic>
        <p:nvPicPr>
          <p:cNvPr id="11269" name="Picture 5" descr="j018850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81000"/>
            <a:ext cx="1162050" cy="1162050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D</a:t>
            </a:r>
            <a:endParaRPr lang="en-US" sz="2800" b="1" i="1" dirty="0">
              <a:latin typeface="Garamond" charset="0"/>
            </a:endParaRP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7924800" cy="4953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Sources and RDA (IU)</a:t>
            </a:r>
          </a:p>
          <a:p>
            <a:pPr eaLnBrk="1" hangingPunct="1"/>
            <a:r>
              <a:rPr lang="en-US" sz="2600" dirty="0" smtClean="0">
                <a:solidFill>
                  <a:srgbClr val="5F5F5F"/>
                </a:solidFill>
                <a:latin typeface="Arial" charset="0"/>
              </a:rPr>
              <a:t>Sunlight, fish, egg </a:t>
            </a:r>
            <a:r>
              <a:rPr lang="en-US" sz="2600" dirty="0">
                <a:solidFill>
                  <a:srgbClr val="5F5F5F"/>
                </a:solidFill>
                <a:latin typeface="Arial" charset="0"/>
              </a:rPr>
              <a:t>yolk, milk</a:t>
            </a:r>
          </a:p>
          <a:p>
            <a:pPr eaLnBrk="1" hangingPunct="1"/>
            <a:r>
              <a:rPr lang="en-US" sz="2600" dirty="0" smtClean="0">
                <a:solidFill>
                  <a:srgbClr val="5F5F5F"/>
                </a:solidFill>
                <a:latin typeface="Arial" charset="0"/>
              </a:rPr>
              <a:t>Adults and Children: 600</a:t>
            </a:r>
          </a:p>
          <a:p>
            <a:pPr eaLnBrk="1" hangingPunct="1">
              <a:buFont typeface="Wingdings" charset="0"/>
              <a:buNone/>
            </a:pP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Deficiency causes:</a:t>
            </a:r>
          </a:p>
          <a:p>
            <a:pPr eaLnBrk="1" hangingPunct="1">
              <a:buFont typeface="Wingdings" charset="0"/>
              <a:buNone/>
            </a:pPr>
            <a:r>
              <a:rPr lang="en-US" sz="2600" dirty="0">
                <a:solidFill>
                  <a:schemeClr val="hlink"/>
                </a:solidFill>
                <a:latin typeface="Arial" charset="0"/>
              </a:rPr>
              <a:t>R</a:t>
            </a: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ickets</a:t>
            </a:r>
            <a:r>
              <a:rPr lang="en-US" sz="2600" dirty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en-US" sz="2600" dirty="0">
                <a:solidFill>
                  <a:schemeClr val="bg2"/>
                </a:solidFill>
                <a:latin typeface="Arial" charset="0"/>
              </a:rPr>
              <a:t>Insufficient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bone mineralization in children</a:t>
            </a: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Bones become soft and deformed</a:t>
            </a:r>
          </a:p>
          <a:p>
            <a:pPr eaLnBrk="1" hangingPunct="1">
              <a:buFont typeface="Wingdings" charset="0"/>
              <a:buNone/>
            </a:pPr>
            <a:r>
              <a:rPr lang="en-US" sz="2600" dirty="0" err="1" smtClean="0">
                <a:solidFill>
                  <a:schemeClr val="hlink"/>
                </a:solidFill>
                <a:latin typeface="Arial" charset="0"/>
              </a:rPr>
              <a:t>Osteomalacia</a:t>
            </a:r>
            <a:r>
              <a:rPr lang="en-US" sz="2600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Bone demineralization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increased osteoporosis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Painful bones with frequent fractures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6388" name="Picture 4" descr="j0188507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0" y="304800"/>
            <a:ext cx="1219200" cy="1219200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l-GR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α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- </a:t>
            </a:r>
            <a:r>
              <a:rPr lang="en-US" sz="2400" dirty="0" err="1">
                <a:solidFill>
                  <a:schemeClr val="bg2"/>
                </a:solidFill>
                <a:latin typeface="Arial" charset="0"/>
              </a:rPr>
              <a:t>tocopherol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 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Disorders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arbohydrates, fats)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(vitamins, minerals, trace elements)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Functions of Folic Acid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010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>
                <a:solidFill>
                  <a:schemeClr val="bg2"/>
                </a:solidFill>
                <a:latin typeface="Arial" charset="0"/>
              </a:rPr>
              <a:t>Folate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: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natural / Folic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acid: synthetic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form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Essential for synthesis of many compounds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Important in one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-carbon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Transfers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one-carbon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units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to intermediates, amino acids,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purines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and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thymine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prevent cancer and heart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</a:t>
            </a:r>
          </a:p>
          <a:p>
            <a:pPr marL="0" indent="0" eaLnBrk="1" hangingPunct="1">
              <a:buNone/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Sources and 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RDA (</a:t>
            </a:r>
            <a:r>
              <a:rPr lang="en-US" sz="2800" b="1" dirty="0" smtClean="0">
                <a:solidFill>
                  <a:schemeClr val="hlink"/>
                </a:solidFill>
                <a:latin typeface="Symbol" charset="2"/>
                <a:cs typeface="Symbol" charset="2"/>
              </a:rPr>
              <a:t>m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g/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</a:rPr>
              <a:t>Green leafy vegetables, lentils, peas, </a:t>
            </a:r>
            <a:r>
              <a:rPr lang="en-US" dirty="0" smtClean="0">
                <a:solidFill>
                  <a:schemeClr val="bg2"/>
                </a:solidFill>
              </a:rPr>
              <a:t>beans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Adults: </a:t>
            </a:r>
            <a:r>
              <a:rPr lang="en-US" dirty="0" smtClean="0">
                <a:solidFill>
                  <a:schemeClr val="bg2"/>
                </a:solidFill>
              </a:rPr>
              <a:t>400, Children</a:t>
            </a:r>
            <a:r>
              <a:rPr lang="en-US" dirty="0">
                <a:solidFill>
                  <a:schemeClr val="bg2"/>
                </a:solidFill>
              </a:rPr>
              <a:t>: 150-</a:t>
            </a:r>
            <a:r>
              <a:rPr lang="en-US" dirty="0" smtClean="0">
                <a:solidFill>
                  <a:schemeClr val="bg2"/>
                </a:solidFill>
              </a:rPr>
              <a:t>200, Pregnancy</a:t>
            </a:r>
            <a:r>
              <a:rPr lang="en-US" dirty="0">
                <a:solidFill>
                  <a:schemeClr val="bg2"/>
                </a:solidFill>
              </a:rPr>
              <a:t>: 500-600</a:t>
            </a:r>
          </a:p>
          <a:p>
            <a:pPr eaLnBrk="1" hangingPunct="1"/>
            <a:endParaRPr lang="en-US" dirty="0">
              <a:solidFill>
                <a:schemeClr val="bg2"/>
              </a:solidFill>
            </a:endParaRPr>
          </a:p>
          <a:p>
            <a:pPr marL="0" indent="0" eaLnBrk="1" hangingPunct="1">
              <a:buNone/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Disorders of Folic Acid Deficiency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001000" cy="4683125"/>
          </a:xfrm>
        </p:spPr>
        <p:txBody>
          <a:bodyPr/>
          <a:lstStyle/>
          <a:p>
            <a:pPr eaLnBrk="1" hangingPunct="1"/>
            <a:r>
              <a:rPr lang="en-US" sz="2800" dirty="0" err="1">
                <a:solidFill>
                  <a:schemeClr val="hlink"/>
                </a:solidFill>
                <a:latin typeface="Arial" charset="0"/>
              </a:rPr>
              <a:t>Megaloblastic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 anemia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Anemia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with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larger RBCs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Deficiency in pregnancy and lactation due to increased demand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900" dirty="0">
                <a:solidFill>
                  <a:schemeClr val="bg2"/>
                </a:solidFill>
                <a:latin typeface="Arial" charset="0"/>
              </a:rPr>
              <a:t>Poor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intestinal absorption due to alcoholism or drugs</a:t>
            </a:r>
          </a:p>
          <a:p>
            <a:pPr eaLnBrk="1" hangingPunct="1"/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Neural tube defect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Folic acid supplementation in early pregnancy reduces the risk of neural tube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in fetus</a:t>
            </a:r>
          </a:p>
          <a:p>
            <a:pPr lvl="1" eaLnBrk="1" hangingPunct="1"/>
            <a:endParaRPr lang="en-US" sz="25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5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4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Functions of</a:t>
            </a:r>
            <a:br>
              <a:rPr lang="en-US" sz="4000" b="1" i="1">
                <a:latin typeface="Garamond" charset="0"/>
              </a:rPr>
            </a:br>
            <a:r>
              <a:rPr lang="en-US" sz="4000" b="1" i="1">
                <a:latin typeface="Garamond" charset="0"/>
              </a:rPr>
              <a:t>Vitamin C</a:t>
            </a:r>
            <a:br>
              <a:rPr lang="en-US" sz="4000" b="1" i="1">
                <a:latin typeface="Garamond" charset="0"/>
              </a:rPr>
            </a:br>
            <a:endParaRPr lang="en-US" sz="2500" b="1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3200" b="1" i="1">
                <a:latin typeface="Garamond" charset="0"/>
              </a:rPr>
              <a:t>Disorders of Vitamin C</a:t>
            </a:r>
            <a:br>
              <a:rPr lang="en-US" sz="3200" b="1" i="1">
                <a:latin typeface="Garamond" charset="0"/>
              </a:rPr>
            </a:br>
            <a:r>
              <a:rPr lang="en-US" sz="3200" b="1" i="1">
                <a:latin typeface="Garamond" charset="0"/>
              </a:rPr>
              <a:t>Deficiency</a:t>
            </a:r>
            <a:endParaRPr lang="en-US" sz="3200" b="1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and</a:t>
            </a:r>
            <a:br>
              <a:rPr lang="en-US" sz="3800" b="1" i="1" dirty="0">
                <a:latin typeface="Garamond" charset="0"/>
              </a:rPr>
            </a:br>
            <a:r>
              <a:rPr lang="en-US" sz="3800" b="1" i="1" dirty="0">
                <a:latin typeface="Garamond" charset="0"/>
              </a:rPr>
              <a:t>Trace 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FF3300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FF3300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latin typeface="Garamond" charset="0"/>
              </a:rPr>
              <a:t>Calcium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848600" cy="5105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Functions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one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growth and teeth formation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Neurotransmission of nerve 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impulse / muscle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function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Blood 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coagulation / activates enzymes</a:t>
            </a:r>
          </a:p>
          <a:p>
            <a:pPr eaLnBrk="1" hangingPunct="1"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Mainly dairy products (milk, yoghurt, cheese)</a:t>
            </a:r>
            <a:endParaRPr lang="en-US" sz="28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Men: 1000, Women: 1200, Children: 700-1300</a:t>
            </a:r>
          </a:p>
          <a:p>
            <a:pPr marL="0" indent="0" eaLnBrk="1" hangingPunct="1"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Calcium deficiency: 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Rickets, </a:t>
            </a:r>
            <a:r>
              <a:rPr lang="en-US" sz="2800" dirty="0" err="1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800" dirty="0" err="1" smtClean="0">
                <a:solidFill>
                  <a:schemeClr val="bg2"/>
                </a:solidFill>
                <a:latin typeface="Arial" charset="0"/>
              </a:rPr>
              <a:t>steomalacia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steoporosis</a:t>
            </a:r>
          </a:p>
          <a:p>
            <a:pPr marL="0" indent="0" eaLnBrk="1" hangingPunct="1">
              <a:buNone/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9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Iron Deficiency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Iodine</a:t>
            </a:r>
            <a:endParaRPr lang="en-US" sz="3600" b="1" i="1">
              <a:latin typeface="Garamond" charset="0"/>
            </a:endParaRP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1875"/>
            <a:ext cx="80010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dirty="0">
                <a:solidFill>
                  <a:schemeClr val="bg2"/>
                </a:solidFill>
                <a:latin typeface="Arial" charset="0"/>
              </a:rPr>
              <a:t>Dietary iodine 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is stored </a:t>
            </a:r>
            <a:r>
              <a:rPr lang="en-US" sz="2500" dirty="0">
                <a:solidFill>
                  <a:schemeClr val="bg2"/>
                </a:solidFill>
                <a:latin typeface="Arial" charset="0"/>
              </a:rPr>
              <a:t>in thyroid gland 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for thyroid hormone synthesis</a:t>
            </a:r>
          </a:p>
          <a:p>
            <a:pPr lvl="1" eaLnBrk="1" hangingPunct="1">
              <a:defRPr/>
            </a:pP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Tri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 sz="2500" dirty="0" err="1">
                <a:solidFill>
                  <a:schemeClr val="hlink"/>
                </a:solidFill>
                <a:latin typeface="Arial" charset="0"/>
              </a:rPr>
              <a:t>iodo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 sz="2500" dirty="0" err="1">
                <a:solidFill>
                  <a:schemeClr val="hlink"/>
                </a:solidFill>
                <a:latin typeface="Arial" charset="0"/>
              </a:rPr>
              <a:t>thyronine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 (T</a:t>
            </a:r>
            <a:r>
              <a:rPr lang="en-US" sz="2500" baseline="-250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sz="2500" dirty="0">
                <a:solidFill>
                  <a:schemeClr val="bg2"/>
                </a:solidFill>
                <a:latin typeface="Arial" charset="0"/>
              </a:rPr>
              <a:t> and </a:t>
            </a:r>
            <a:r>
              <a:rPr lang="en-US" sz="2500" dirty="0" err="1">
                <a:solidFill>
                  <a:schemeClr val="hlink"/>
                </a:solidFill>
                <a:latin typeface="Arial" charset="0"/>
              </a:rPr>
              <a:t>thyroxine</a:t>
            </a:r>
            <a:r>
              <a:rPr lang="en-US" sz="2500" dirty="0">
                <a:solidFill>
                  <a:schemeClr val="hlink"/>
                </a:solidFill>
                <a:latin typeface="Arial" charset="0"/>
              </a:rPr>
              <a:t> (</a:t>
            </a: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500" baseline="-25000" dirty="0" smtClean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500" b="1" dirty="0">
                <a:solidFill>
                  <a:schemeClr val="hlink"/>
                </a:solidFill>
                <a:latin typeface="Arial" charset="0"/>
              </a:rPr>
              <a:t>Sources and RDA (</a:t>
            </a:r>
            <a:r>
              <a:rPr lang="en-US" sz="2500" b="1" dirty="0">
                <a:solidFill>
                  <a:schemeClr val="hlink"/>
                </a:solidFill>
                <a:latin typeface="Symbol" charset="2"/>
                <a:cs typeface="Symbol" charset="2"/>
              </a:rPr>
              <a:t>m</a:t>
            </a:r>
            <a:r>
              <a:rPr lang="en-US" sz="2500" b="1" dirty="0">
                <a:solidFill>
                  <a:schemeClr val="hlink"/>
                </a:solidFill>
                <a:latin typeface="Arial" charset="0"/>
              </a:rPr>
              <a:t>g/day)</a:t>
            </a:r>
            <a:r>
              <a:rPr lang="en-US" sz="2500" b="1" dirty="0" smtClean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bg2"/>
                </a:solidFill>
              </a:rPr>
              <a:t>Dairy products, seafood, </a:t>
            </a:r>
            <a:r>
              <a:rPr lang="en-US" sz="2500" dirty="0">
                <a:solidFill>
                  <a:schemeClr val="bg2"/>
                </a:solidFill>
              </a:rPr>
              <a:t>f</a:t>
            </a:r>
            <a:r>
              <a:rPr lang="en-US" sz="2500" dirty="0" smtClean="0">
                <a:solidFill>
                  <a:schemeClr val="bg2"/>
                </a:solidFill>
              </a:rPr>
              <a:t>ortified salt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bg2"/>
                </a:solidFill>
              </a:rPr>
              <a:t>Adults: 150, Children: 90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500" b="1" dirty="0" smtClean="0">
                <a:solidFill>
                  <a:schemeClr val="hlink"/>
                </a:solidFill>
                <a:latin typeface="Arial" charset="0"/>
              </a:rPr>
              <a:t>Iodine deficiency: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Cretinism: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 deficiency of thyroid hormones in children causes stunted physical and mental growth </a:t>
            </a:r>
            <a:endParaRPr lang="en-US" sz="2500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2500" dirty="0" smtClean="0">
                <a:solidFill>
                  <a:schemeClr val="hlink"/>
                </a:solidFill>
                <a:latin typeface="Arial" charset="0"/>
              </a:rPr>
              <a:t>Goiter: </a:t>
            </a:r>
            <a:r>
              <a:rPr lang="en-US" sz="2500" dirty="0" smtClean="0">
                <a:solidFill>
                  <a:schemeClr val="bg2"/>
                </a:solidFill>
                <a:latin typeface="Arial" charset="0"/>
              </a:rPr>
              <a:t>enlargement of thyroid gland due to iodine deficiency affecting thyroid hormone synthesis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5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(ADMR)</a:t>
            </a:r>
          </a:p>
          <a:p>
            <a:pPr marL="257175" indent="-257175">
              <a:buFontTx/>
              <a:buChar char="•"/>
              <a:defRPr/>
            </a:pPr>
            <a:r>
              <a:rPr lang="en-US" dirty="0">
                <a:cs typeface="Arial" charset="0"/>
              </a:rPr>
              <a:t>Adequate intake of macronutrients to 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 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0.82-1.0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Sources and RDA: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Meat,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</a:rPr>
              <a:t>gms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/kg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upto</a:t>
            </a: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 30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10470</TotalTime>
  <Words>2001</Words>
  <Application>Microsoft Office PowerPoint</Application>
  <PresentationFormat>On-screen Show (4:3)</PresentationFormat>
  <Paragraphs>375</Paragraphs>
  <Slides>39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Custom Design</vt:lpstr>
      <vt:lpstr>Edge</vt:lpstr>
      <vt:lpstr>1_Edge</vt:lpstr>
      <vt:lpstr>2_Edge</vt:lpstr>
      <vt:lpstr> Macro and Micronutrients     </vt:lpstr>
      <vt:lpstr>Overview</vt:lpstr>
      <vt:lpstr>Macronutrients</vt:lpstr>
      <vt:lpstr>Energy Content of Food</vt:lpstr>
      <vt:lpstr>PowerPoint Presentation</vt:lpstr>
      <vt:lpstr>Nutritional Importance of Proteins</vt:lpstr>
      <vt:lpstr>Nutritional Quality of Proteins</vt:lpstr>
      <vt:lpstr>Sources and RDA</vt:lpstr>
      <vt:lpstr>Nitrogen Balance</vt:lpstr>
      <vt:lpstr>PowerPoint Presentation</vt:lpstr>
      <vt:lpstr>Protein-Energy Malnutrition</vt:lpstr>
      <vt:lpstr>PowerPoint Presentation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American Heart Association Guidelines</vt:lpstr>
      <vt:lpstr>PowerPoint Presentation</vt:lpstr>
      <vt:lpstr>PowerPoint Presentation</vt:lpstr>
      <vt:lpstr>Trans Fatty Acids</vt:lpstr>
      <vt:lpstr>Vitamins</vt:lpstr>
      <vt:lpstr>Vitamins - Classified Based on Solubility</vt:lpstr>
      <vt:lpstr>Vitamin D (Calciferol)</vt:lpstr>
      <vt:lpstr>Vitamin D</vt:lpstr>
      <vt:lpstr>Vitamin E</vt:lpstr>
      <vt:lpstr>Functions of Vitamin B1 (Thiamin)</vt:lpstr>
      <vt:lpstr>Disorders of Vitamin B1 (Thiamin) Deficiency</vt:lpstr>
      <vt:lpstr>Functions of Folic Acid</vt:lpstr>
      <vt:lpstr>Disorders of Folic Acid Deficiency</vt:lpstr>
      <vt:lpstr>Functions of Vitamin C </vt:lpstr>
      <vt:lpstr>Disorders of Vitamin C Deficiency</vt:lpstr>
      <vt:lpstr>PowerPoint Presentation</vt:lpstr>
      <vt:lpstr>Minerals and Trace Elements</vt:lpstr>
      <vt:lpstr>Calcium</vt:lpstr>
      <vt:lpstr>Iron</vt:lpstr>
      <vt:lpstr>Iron Deficiency</vt:lpstr>
      <vt:lpstr>Iodine</vt:lpstr>
    </vt:vector>
  </TitlesOfParts>
  <Company>Usman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3422</cp:lastModifiedBy>
  <cp:revision>232</cp:revision>
  <cp:lastPrinted>2003-11-13T20:06:36Z</cp:lastPrinted>
  <dcterms:created xsi:type="dcterms:W3CDTF">1998-01-23T22:12:23Z</dcterms:created>
  <dcterms:modified xsi:type="dcterms:W3CDTF">2013-11-20T06:09:18Z</dcterms:modified>
</cp:coreProperties>
</file>