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74" r:id="rId11"/>
    <p:sldId id="265" r:id="rId12"/>
    <p:sldId id="279" r:id="rId13"/>
    <p:sldId id="271" r:id="rId14"/>
    <p:sldId id="268" r:id="rId15"/>
    <p:sldId id="267" r:id="rId16"/>
    <p:sldId id="269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147F1-B93A-4AFC-B2B7-04CA36ECBF5E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F7145-7616-4DB5-86DC-64FB41512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36627-B7C6-48D7-951D-476A815B2939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562D1-0126-4735-A0F6-B63ECE789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2E9D0-ECB4-4B76-8A43-833F85EEDB27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F0A32-705D-4C77-86E5-F922DEF50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C72B-3D71-4229-98D2-C5A458C35BFB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890BE-9E31-4F77-B41E-70E8EC38A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F9A7A-CC99-4AB6-9886-6F02A48EBD00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2DFC-C953-46FD-8255-EFFF963CA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16CA-069D-44EC-BAB4-1923B73C0F15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9181A-575D-4791-A579-A89533B03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84B04-B2E8-4B6D-9CFB-2560C206E888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E9E51-0FE8-496E-871C-56CE1FF75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3639E-80D4-40A9-97EC-3A29399148D2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9EA7F-53F1-4BF4-B4D6-423558263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0DEEA-7D29-400F-81CD-09E95E1FAFF9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1CC3E-6B64-4FF1-AB21-596AED0CF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D4FEE-4645-45AE-A02F-47A311793178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43348-8469-4F95-9402-D2AAC385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94B8-0A22-44CB-AA04-B90A559D5E2F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9458-C7AF-4347-8AB1-70405BDED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2D9602-C07C-47DB-850F-7A4ACEFA0CDD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786637-6698-4A1A-993C-EA4B448C8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College of Medicine, KSU</a:t>
            </a:r>
          </a:p>
          <a:p>
            <a:pPr algn="ctr">
              <a:buNone/>
            </a:pPr>
            <a:r>
              <a:rPr lang="en-US" sz="2800" dirty="0" smtClean="0"/>
              <a:t>Medical education Department</a:t>
            </a:r>
          </a:p>
          <a:p>
            <a:pPr algn="ctr">
              <a:buNone/>
            </a:pPr>
            <a:r>
              <a:rPr lang="en-US" sz="2800" dirty="0" smtClean="0"/>
              <a:t>Pathology Department</a:t>
            </a:r>
          </a:p>
          <a:p>
            <a:pPr algn="ctr">
              <a:buNone/>
            </a:pPr>
            <a:r>
              <a:rPr lang="en-US" sz="2800" dirty="0" smtClean="0"/>
              <a:t>Medical Biochemistry Unit</a:t>
            </a:r>
          </a:p>
          <a:p>
            <a:pPr algn="ctr">
              <a:buNone/>
            </a:pPr>
            <a:endParaRPr lang="en-US" sz="105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GIT Block (2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4800" b="1" dirty="0" smtClean="0">
                <a:solidFill>
                  <a:srgbClr val="FF0000"/>
                </a:solidFill>
              </a:rPr>
              <a:t> Year)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b="1" dirty="0" smtClean="0"/>
              <a:t>Integrated Practical (Biochemistry / Pathology)</a:t>
            </a:r>
          </a:p>
          <a:p>
            <a:pPr algn="ctr">
              <a:buNone/>
            </a:pPr>
            <a:endParaRPr lang="en-US" sz="1400" b="1" dirty="0" smtClean="0"/>
          </a:p>
          <a:p>
            <a:pPr algn="ctr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Liver Function Tests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How &amp; why is bilirubin conjugated?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Bilirubin</a:t>
            </a:r>
            <a:r>
              <a:rPr lang="en-US" dirty="0" smtClean="0"/>
              <a:t> is conjugated by binding to </a:t>
            </a:r>
            <a:r>
              <a:rPr lang="en-US" dirty="0" err="1" smtClean="0"/>
              <a:t>glucuronic</a:t>
            </a:r>
            <a:r>
              <a:rPr lang="en-US" dirty="0" smtClean="0"/>
              <a:t> acid in </a:t>
            </a:r>
            <a:r>
              <a:rPr lang="en-US" dirty="0" err="1" smtClean="0"/>
              <a:t>hepatocytes</a:t>
            </a:r>
            <a:endParaRPr lang="en-US" dirty="0" smtClean="0"/>
          </a:p>
          <a:p>
            <a:pPr eaLnBrk="1" hangingPunct="1"/>
            <a:r>
              <a:rPr lang="en-US" dirty="0" smtClean="0"/>
              <a:t>The conjugated-</a:t>
            </a:r>
            <a:r>
              <a:rPr lang="en-US" dirty="0" err="1" smtClean="0"/>
              <a:t>bilirubin</a:t>
            </a:r>
            <a:r>
              <a:rPr lang="en-US" dirty="0" smtClean="0"/>
              <a:t> is water soluble and can be excreted in the urine and feces</a:t>
            </a:r>
          </a:p>
          <a:p>
            <a:pPr eaLnBrk="1" hangingPunct="1"/>
            <a:r>
              <a:rPr lang="en-US" dirty="0" smtClean="0"/>
              <a:t>This prevents precipitation and deposition in tissues.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"/>
            <a:ext cx="73914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5943600" y="5562600"/>
            <a:ext cx="15240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Defective enzymatic conjugation of bilirubin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Examples of clinical conditions due to congenital deficiency of the conjugating enzyme ( bilirubin glucuronyl transferase)</a:t>
            </a:r>
          </a:p>
          <a:p>
            <a:pPr lvl="1"/>
            <a:r>
              <a:rPr lang="en-US" smtClean="0"/>
              <a:t>Crigler-Najjar syndrome</a:t>
            </a:r>
          </a:p>
          <a:p>
            <a:pPr lvl="1"/>
            <a:r>
              <a:rPr lang="en-US" smtClean="0"/>
              <a:t>Gilbert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sz="3600" b="1" dirty="0" smtClean="0"/>
              <a:t>How is bilirubin eliminated from the body?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sz="3600" b="1" dirty="0" smtClean="0"/>
              <a:t>What are the fates of bilirubin in the intestine?</a:t>
            </a:r>
            <a:endParaRPr lang="en-US" sz="3600" dirty="0" smtClean="0"/>
          </a:p>
          <a:p>
            <a:pPr marL="514350" indent="-514350" eaLnBrk="1" hangingPunct="1">
              <a:buFont typeface="Calibri" pitchFamily="34" charset="0"/>
              <a:buAutoNum type="alphaUcPeriod"/>
              <a:defRPr/>
            </a:pPr>
            <a:endParaRPr lang="en-US" sz="3600" dirty="0" smtClean="0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Q5.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1026" name="Picture 2" descr="C:\Documents and Settings\Dr.Chisti\Desktop\lippincot Pic\c21\21_009.jpg"/>
          <p:cNvPicPr>
            <a:picLocks noChangeAspect="1" noChangeArrowheads="1"/>
          </p:cNvPicPr>
          <p:nvPr/>
        </p:nvPicPr>
        <p:blipFill>
          <a:blip r:embed="rId2" cstate="print"/>
          <a:srcRect l="4274" t="25506" r="3419" b="324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152400" y="1524000"/>
            <a:ext cx="19812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76200" y="4029075"/>
            <a:ext cx="19812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76200" y="5105400"/>
            <a:ext cx="1905000" cy="1477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3200400" y="152400"/>
            <a:ext cx="17526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5943600" y="304800"/>
            <a:ext cx="304800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6" name="TextBox 12"/>
          <p:cNvSpPr txBox="1">
            <a:spLocks noChangeArrowheads="1"/>
          </p:cNvSpPr>
          <p:nvPr/>
        </p:nvSpPr>
        <p:spPr bwMode="auto">
          <a:xfrm>
            <a:off x="5486400" y="2325688"/>
            <a:ext cx="26670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7" name="TextBox 13"/>
          <p:cNvSpPr txBox="1">
            <a:spLocks noChangeArrowheads="1"/>
          </p:cNvSpPr>
          <p:nvPr/>
        </p:nvSpPr>
        <p:spPr bwMode="auto">
          <a:xfrm>
            <a:off x="3200400" y="152400"/>
            <a:ext cx="17526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8" name="TextBox 14"/>
          <p:cNvSpPr txBox="1">
            <a:spLocks noChangeArrowheads="1"/>
          </p:cNvSpPr>
          <p:nvPr/>
        </p:nvSpPr>
        <p:spPr bwMode="auto">
          <a:xfrm>
            <a:off x="5486400" y="4383088"/>
            <a:ext cx="22860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9" name="TextBox 15"/>
          <p:cNvSpPr txBox="1">
            <a:spLocks noChangeArrowheads="1"/>
          </p:cNvSpPr>
          <p:nvPr/>
        </p:nvSpPr>
        <p:spPr bwMode="auto">
          <a:xfrm>
            <a:off x="7010400" y="5754688"/>
            <a:ext cx="20574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Dr.Chisti\Desktop\lippincot Pic\c21\21_009.jpg"/>
          <p:cNvPicPr>
            <a:picLocks noChangeAspect="1" noChangeArrowheads="1"/>
          </p:cNvPicPr>
          <p:nvPr/>
        </p:nvPicPr>
        <p:blipFill>
          <a:blip r:embed="rId2" cstate="print"/>
          <a:srcRect l="4274" t="25506" r="3419" b="324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34"/>
          <p:cNvGrpSpPr>
            <a:grpSpLocks/>
          </p:cNvGrpSpPr>
          <p:nvPr/>
        </p:nvGrpSpPr>
        <p:grpSpPr bwMode="auto">
          <a:xfrm>
            <a:off x="525463" y="838200"/>
            <a:ext cx="431800" cy="369888"/>
            <a:chOff x="1619672" y="1475492"/>
            <a:chExt cx="432048" cy="369332"/>
          </a:xfrm>
        </p:grpSpPr>
        <p:sp>
          <p:nvSpPr>
            <p:cNvPr id="186" name="Oval 185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5" name="TextBox 58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16387" name="Group 135"/>
          <p:cNvGrpSpPr>
            <a:grpSpLocks/>
          </p:cNvGrpSpPr>
          <p:nvPr/>
        </p:nvGrpSpPr>
        <p:grpSpPr bwMode="auto">
          <a:xfrm>
            <a:off x="520700" y="1981200"/>
            <a:ext cx="431800" cy="369888"/>
            <a:chOff x="1619672" y="1475492"/>
            <a:chExt cx="432048" cy="369332"/>
          </a:xfrm>
        </p:grpSpPr>
        <p:sp>
          <p:nvSpPr>
            <p:cNvPr id="184" name="Oval 183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3" name="TextBox 62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16388" name="Group 136"/>
          <p:cNvGrpSpPr>
            <a:grpSpLocks/>
          </p:cNvGrpSpPr>
          <p:nvPr/>
        </p:nvGrpSpPr>
        <p:grpSpPr bwMode="auto">
          <a:xfrm>
            <a:off x="6553200" y="1524000"/>
            <a:ext cx="431800" cy="369888"/>
            <a:chOff x="1619672" y="1475492"/>
            <a:chExt cx="432048" cy="369332"/>
          </a:xfrm>
        </p:grpSpPr>
        <p:sp>
          <p:nvSpPr>
            <p:cNvPr id="182" name="Oval 181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1" name="TextBox 65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138" name="Down Arrow 137"/>
          <p:cNvSpPr/>
          <p:nvPr/>
        </p:nvSpPr>
        <p:spPr>
          <a:xfrm>
            <a:off x="7578725" y="2667000"/>
            <a:ext cx="346075" cy="849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0" name="Group 138"/>
          <p:cNvGrpSpPr>
            <a:grpSpLocks/>
          </p:cNvGrpSpPr>
          <p:nvPr/>
        </p:nvGrpSpPr>
        <p:grpSpPr bwMode="auto">
          <a:xfrm>
            <a:off x="6858000" y="3886200"/>
            <a:ext cx="431800" cy="369888"/>
            <a:chOff x="1619672" y="1475490"/>
            <a:chExt cx="432048" cy="369334"/>
          </a:xfrm>
        </p:grpSpPr>
        <p:sp>
          <p:nvSpPr>
            <p:cNvPr id="180" name="Oval 179"/>
            <p:cNvSpPr/>
            <p:nvPr/>
          </p:nvSpPr>
          <p:spPr>
            <a:xfrm>
              <a:off x="1619672" y="1485001"/>
              <a:ext cx="432048" cy="35982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9" name="TextBox 69"/>
            <p:cNvSpPr txBox="1">
              <a:spLocks noChangeArrowheads="1"/>
            </p:cNvSpPr>
            <p:nvPr/>
          </p:nvSpPr>
          <p:spPr bwMode="auto">
            <a:xfrm>
              <a:off x="1691680" y="1475490"/>
              <a:ext cx="30168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6</a:t>
              </a:r>
            </a:p>
          </p:txBody>
        </p:sp>
      </p:grpSp>
      <p:pic>
        <p:nvPicPr>
          <p:cNvPr id="16391" name="Picture 139" descr="http://t2.gstatic.com/images?q=tbn:ANd9GcQq5ME8uFdmUC4UEge5Sj2_z8VyldYlahyz-gmNP0OjOKXXLNkCEg"/>
          <p:cNvPicPr>
            <a:picLocks noChangeAspect="1" noChangeArrowheads="1"/>
          </p:cNvPicPr>
          <p:nvPr/>
        </p:nvPicPr>
        <p:blipFill>
          <a:blip r:embed="rId2" cstate="print"/>
          <a:srcRect l="47249" r="10751" b="14951"/>
          <a:stretch>
            <a:fillRect/>
          </a:stretch>
        </p:blipFill>
        <p:spPr bwMode="auto">
          <a:xfrm>
            <a:off x="7280275" y="4800600"/>
            <a:ext cx="7207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Box 71"/>
          <p:cNvSpPr txBox="1">
            <a:spLocks noChangeArrowheads="1"/>
          </p:cNvSpPr>
          <p:nvPr/>
        </p:nvSpPr>
        <p:spPr bwMode="auto">
          <a:xfrm>
            <a:off x="7162800" y="4724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Blank</a:t>
            </a:r>
          </a:p>
        </p:txBody>
      </p:sp>
      <p:sp>
        <p:nvSpPr>
          <p:cNvPr id="142" name="Right Arrow 141"/>
          <p:cNvSpPr/>
          <p:nvPr/>
        </p:nvSpPr>
        <p:spPr>
          <a:xfrm flipH="1">
            <a:off x="5765800" y="4946650"/>
            <a:ext cx="10795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4" name="Group 142"/>
          <p:cNvGrpSpPr>
            <a:grpSpLocks/>
          </p:cNvGrpSpPr>
          <p:nvPr/>
        </p:nvGrpSpPr>
        <p:grpSpPr bwMode="auto">
          <a:xfrm>
            <a:off x="6124575" y="4649788"/>
            <a:ext cx="433388" cy="369887"/>
            <a:chOff x="1619672" y="1475492"/>
            <a:chExt cx="432048" cy="369332"/>
          </a:xfrm>
        </p:grpSpPr>
        <p:sp>
          <p:nvSpPr>
            <p:cNvPr id="178" name="Oval 177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7" name="TextBox 75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7</a:t>
              </a:r>
            </a:p>
          </p:txBody>
        </p:sp>
      </p:grpSp>
      <p:pic>
        <p:nvPicPr>
          <p:cNvPr id="16395" name="Picture 143" descr="http://www.spectronic.co.uk/img/m5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587875"/>
            <a:ext cx="21590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TextBox 77"/>
          <p:cNvSpPr txBox="1">
            <a:spLocks noChangeArrowheads="1"/>
          </p:cNvSpPr>
          <p:nvPr/>
        </p:nvSpPr>
        <p:spPr bwMode="auto">
          <a:xfrm>
            <a:off x="5105400" y="5486400"/>
            <a:ext cx="198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Using blank set</a:t>
            </a:r>
          </a:p>
          <a:p>
            <a:pPr algn="r" rtl="1"/>
            <a:r>
              <a:rPr lang="en-US" sz="1600" b="1">
                <a:latin typeface="Calibri" pitchFamily="34" charset="0"/>
              </a:rPr>
              <a:t>the  base line at wavelength 578 nm</a:t>
            </a:r>
          </a:p>
        </p:txBody>
      </p:sp>
      <p:sp>
        <p:nvSpPr>
          <p:cNvPr id="146" name="Right Arrow 145"/>
          <p:cNvSpPr/>
          <p:nvPr/>
        </p:nvSpPr>
        <p:spPr>
          <a:xfrm flipH="1">
            <a:off x="2338388" y="5091113"/>
            <a:ext cx="1081087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8" name="Group 146"/>
          <p:cNvGrpSpPr>
            <a:grpSpLocks/>
          </p:cNvGrpSpPr>
          <p:nvPr/>
        </p:nvGrpSpPr>
        <p:grpSpPr bwMode="auto">
          <a:xfrm>
            <a:off x="2627313" y="4803775"/>
            <a:ext cx="431800" cy="368300"/>
            <a:chOff x="1619672" y="1475492"/>
            <a:chExt cx="432048" cy="369332"/>
          </a:xfrm>
        </p:grpSpPr>
        <p:sp>
          <p:nvSpPr>
            <p:cNvPr id="176" name="Oval 175"/>
            <p:cNvSpPr/>
            <p:nvPr/>
          </p:nvSpPr>
          <p:spPr>
            <a:xfrm>
              <a:off x="1619672" y="1485044"/>
              <a:ext cx="432048" cy="35978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5" name="TextBox 81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8</a:t>
              </a:r>
            </a:p>
          </p:txBody>
        </p:sp>
      </p:grpSp>
      <p:pic>
        <p:nvPicPr>
          <p:cNvPr id="16399" name="Picture 147" descr="http://www.spectronic.co.uk/img/m5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59313"/>
            <a:ext cx="223043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TextBox 83"/>
          <p:cNvSpPr txBox="1">
            <a:spLocks noChangeArrowheads="1"/>
          </p:cNvSpPr>
          <p:nvPr/>
        </p:nvSpPr>
        <p:spPr bwMode="auto">
          <a:xfrm>
            <a:off x="1676400" y="5740400"/>
            <a:ext cx="1630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Read test (A) at 578 nm</a:t>
            </a:r>
          </a:p>
        </p:txBody>
      </p:sp>
      <p:sp>
        <p:nvSpPr>
          <p:cNvPr id="16401" name="TextBox 51"/>
          <p:cNvSpPr txBox="1">
            <a:spLocks noChangeArrowheads="1"/>
          </p:cNvSpPr>
          <p:nvPr/>
        </p:nvSpPr>
        <p:spPr bwMode="auto">
          <a:xfrm>
            <a:off x="1600200" y="152400"/>
            <a:ext cx="594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Measurement of Total Bilirubin </a:t>
            </a:r>
          </a:p>
        </p:txBody>
      </p:sp>
      <p:grpSp>
        <p:nvGrpSpPr>
          <p:cNvPr id="16402" name="Group 151"/>
          <p:cNvGrpSpPr>
            <a:grpSpLocks/>
          </p:cNvGrpSpPr>
          <p:nvPr/>
        </p:nvGrpSpPr>
        <p:grpSpPr bwMode="auto">
          <a:xfrm>
            <a:off x="469900" y="3200400"/>
            <a:ext cx="431800" cy="369888"/>
            <a:chOff x="1619672" y="1475492"/>
            <a:chExt cx="432048" cy="369332"/>
          </a:xfrm>
        </p:grpSpPr>
        <p:sp>
          <p:nvSpPr>
            <p:cNvPr id="174" name="Oval 173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3" name="TextBox 62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16403" name="Group 152"/>
          <p:cNvGrpSpPr>
            <a:grpSpLocks/>
          </p:cNvGrpSpPr>
          <p:nvPr/>
        </p:nvGrpSpPr>
        <p:grpSpPr bwMode="auto">
          <a:xfrm>
            <a:off x="3276600" y="1539875"/>
            <a:ext cx="719138" cy="2193925"/>
            <a:chOff x="5707763" y="1340768"/>
            <a:chExt cx="736445" cy="2991434"/>
          </a:xfrm>
        </p:grpSpPr>
        <p:pic>
          <p:nvPicPr>
            <p:cNvPr id="16438" name="Picture 169" descr="http://www.asia.ru/images/target/photo/51170673/Test_Tube.jpg"/>
            <p:cNvPicPr>
              <a:picLocks noChangeAspect="1" noChangeArrowheads="1"/>
            </p:cNvPicPr>
            <p:nvPr/>
          </p:nvPicPr>
          <p:blipFill>
            <a:blip r:embed="rId4" cstate="print"/>
            <a:srcRect l="21001" t="6300" r="47501" b="1302"/>
            <a:stretch>
              <a:fillRect/>
            </a:stretch>
          </p:blipFill>
          <p:spPr bwMode="auto">
            <a:xfrm>
              <a:off x="5707763" y="1340768"/>
              <a:ext cx="736445" cy="2991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1" name="Rounded Rectangle 170"/>
            <p:cNvSpPr/>
            <p:nvPr/>
          </p:nvSpPr>
          <p:spPr>
            <a:xfrm>
              <a:off x="5868708" y="2780207"/>
              <a:ext cx="359280" cy="92859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72" name="Straight Connector 171"/>
            <p:cNvCxnSpPr/>
            <p:nvPr/>
          </p:nvCxnSpPr>
          <p:spPr>
            <a:xfrm rot="5400000">
              <a:off x="5005045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5364325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04" name="Group 153"/>
          <p:cNvGrpSpPr>
            <a:grpSpLocks/>
          </p:cNvGrpSpPr>
          <p:nvPr/>
        </p:nvGrpSpPr>
        <p:grpSpPr bwMode="auto">
          <a:xfrm>
            <a:off x="4310063" y="1600200"/>
            <a:ext cx="719137" cy="2193925"/>
            <a:chOff x="5707763" y="1340768"/>
            <a:chExt cx="736445" cy="2991434"/>
          </a:xfrm>
        </p:grpSpPr>
        <p:pic>
          <p:nvPicPr>
            <p:cNvPr id="16434" name="Picture 165" descr="http://www.asia.ru/images/target/photo/51170673/Test_Tube.jpg"/>
            <p:cNvPicPr>
              <a:picLocks noChangeAspect="1" noChangeArrowheads="1"/>
            </p:cNvPicPr>
            <p:nvPr/>
          </p:nvPicPr>
          <p:blipFill>
            <a:blip r:embed="rId4" cstate="print"/>
            <a:srcRect l="21001" t="6300" r="47501" b="1302"/>
            <a:stretch>
              <a:fillRect/>
            </a:stretch>
          </p:blipFill>
          <p:spPr bwMode="auto">
            <a:xfrm>
              <a:off x="5707763" y="1340768"/>
              <a:ext cx="736445" cy="2991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7" name="Rounded Rectangle 166"/>
            <p:cNvSpPr/>
            <p:nvPr/>
          </p:nvSpPr>
          <p:spPr>
            <a:xfrm>
              <a:off x="5868708" y="2780207"/>
              <a:ext cx="359282" cy="92859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68" name="Straight Connector 167"/>
            <p:cNvCxnSpPr/>
            <p:nvPr/>
          </p:nvCxnSpPr>
          <p:spPr>
            <a:xfrm rot="5400000">
              <a:off x="5005044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5364326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Right Arrow 154"/>
          <p:cNvSpPr/>
          <p:nvPr/>
        </p:nvSpPr>
        <p:spPr>
          <a:xfrm rot="10800000" flipH="1">
            <a:off x="4876800" y="1905000"/>
            <a:ext cx="1524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6406" name="TextBox 50"/>
          <p:cNvSpPr txBox="1">
            <a:spLocks noChangeArrowheads="1"/>
          </p:cNvSpPr>
          <p:nvPr/>
        </p:nvSpPr>
        <p:spPr bwMode="auto">
          <a:xfrm>
            <a:off x="1371600" y="9144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200µl</a:t>
            </a:r>
          </a:p>
          <a:p>
            <a:pPr algn="r" rtl="1"/>
            <a:r>
              <a:rPr lang="en-US" sz="1600" b="1">
                <a:latin typeface="Calibri" pitchFamily="34" charset="0"/>
              </a:rPr>
              <a:t>  Reagent 1</a:t>
            </a:r>
          </a:p>
        </p:txBody>
      </p:sp>
      <p:sp>
        <p:nvSpPr>
          <p:cNvPr id="16407" name="TextBox 50"/>
          <p:cNvSpPr txBox="1">
            <a:spLocks noChangeArrowheads="1"/>
          </p:cNvSpPr>
          <p:nvPr/>
        </p:nvSpPr>
        <p:spPr bwMode="auto">
          <a:xfrm>
            <a:off x="1447800" y="20574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50µl Reagent 2</a:t>
            </a:r>
          </a:p>
        </p:txBody>
      </p:sp>
      <p:sp>
        <p:nvSpPr>
          <p:cNvPr id="16408" name="TextBox 50"/>
          <p:cNvSpPr txBox="1">
            <a:spLocks noChangeArrowheads="1"/>
          </p:cNvSpPr>
          <p:nvPr/>
        </p:nvSpPr>
        <p:spPr bwMode="auto">
          <a:xfrm>
            <a:off x="1435100" y="32004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1 ml Reagent 3</a:t>
            </a:r>
          </a:p>
        </p:txBody>
      </p:sp>
      <p:sp>
        <p:nvSpPr>
          <p:cNvPr id="16409" name="TextBox 50"/>
          <p:cNvSpPr txBox="1">
            <a:spLocks noChangeArrowheads="1"/>
          </p:cNvSpPr>
          <p:nvPr/>
        </p:nvSpPr>
        <p:spPr bwMode="auto">
          <a:xfrm>
            <a:off x="3048000" y="21336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Blank</a:t>
            </a:r>
          </a:p>
        </p:txBody>
      </p:sp>
      <p:sp>
        <p:nvSpPr>
          <p:cNvPr id="16410" name="TextBox 50"/>
          <p:cNvSpPr txBox="1">
            <a:spLocks noChangeArrowheads="1"/>
          </p:cNvSpPr>
          <p:nvPr/>
        </p:nvSpPr>
        <p:spPr bwMode="auto">
          <a:xfrm>
            <a:off x="4267200" y="2133600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Test</a:t>
            </a:r>
          </a:p>
        </p:txBody>
      </p:sp>
      <p:grpSp>
        <p:nvGrpSpPr>
          <p:cNvPr id="16411" name="Group 160"/>
          <p:cNvGrpSpPr>
            <a:grpSpLocks/>
          </p:cNvGrpSpPr>
          <p:nvPr/>
        </p:nvGrpSpPr>
        <p:grpSpPr bwMode="auto">
          <a:xfrm>
            <a:off x="3697288" y="762000"/>
            <a:ext cx="1636712" cy="871538"/>
            <a:chOff x="3566237" y="540167"/>
            <a:chExt cx="1637549" cy="871469"/>
          </a:xfrm>
        </p:grpSpPr>
        <p:cxnSp>
          <p:nvCxnSpPr>
            <p:cNvPr id="164" name="Curved Connector 163"/>
            <p:cNvCxnSpPr/>
            <p:nvPr/>
          </p:nvCxnSpPr>
          <p:spPr>
            <a:xfrm rot="5400000">
              <a:off x="4728232" y="1109207"/>
              <a:ext cx="490499" cy="114358"/>
            </a:xfrm>
            <a:prstGeom prst="curvedConnector3">
              <a:avLst>
                <a:gd name="adj1" fmla="val 50000"/>
              </a:avLst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3" name="TextBox 32"/>
            <p:cNvSpPr txBox="1">
              <a:spLocks noChangeArrowheads="1"/>
            </p:cNvSpPr>
            <p:nvPr/>
          </p:nvSpPr>
          <p:spPr bwMode="auto">
            <a:xfrm>
              <a:off x="3566237" y="540167"/>
              <a:ext cx="1637549" cy="338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1600" b="1">
                  <a:latin typeface="Calibri" pitchFamily="34" charset="0"/>
                </a:rPr>
                <a:t>Add 200µl serum</a:t>
              </a:r>
            </a:p>
          </p:txBody>
        </p:sp>
      </p:grpSp>
      <p:sp>
        <p:nvSpPr>
          <p:cNvPr id="16412" name="TextBox 50"/>
          <p:cNvSpPr txBox="1">
            <a:spLocks noChangeArrowheads="1"/>
          </p:cNvSpPr>
          <p:nvPr/>
        </p:nvSpPr>
        <p:spPr bwMode="auto">
          <a:xfrm>
            <a:off x="6705600" y="16764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b="1">
                <a:latin typeface="Calibri" pitchFamily="34" charset="0"/>
              </a:rPr>
              <a:t>Add 1 ml Reagent 4</a:t>
            </a:r>
          </a:p>
        </p:txBody>
      </p:sp>
      <p:pic>
        <p:nvPicPr>
          <p:cNvPr id="16413" name="Picture 187" descr="http://t2.gstatic.com/images?q=tbn:ANd9GcQq5ME8uFdmUC4UEge5Sj2_z8VyldYlahyz-gmNP0OjOKXXLNkCEg"/>
          <p:cNvPicPr>
            <a:picLocks noChangeAspect="1" noChangeArrowheads="1"/>
          </p:cNvPicPr>
          <p:nvPr/>
        </p:nvPicPr>
        <p:blipFill>
          <a:blip r:embed="rId2" cstate="print"/>
          <a:srcRect l="47249" r="10751" b="14951"/>
          <a:stretch>
            <a:fillRect/>
          </a:stretch>
        </p:blipFill>
        <p:spPr bwMode="auto">
          <a:xfrm>
            <a:off x="8270875" y="4857750"/>
            <a:ext cx="7207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6" name="Curved Connector 195"/>
          <p:cNvCxnSpPr/>
          <p:nvPr/>
        </p:nvCxnSpPr>
        <p:spPr bwMode="auto">
          <a:xfrm rot="5400000">
            <a:off x="3393281" y="1254919"/>
            <a:ext cx="490538" cy="114300"/>
          </a:xfrm>
          <a:prstGeom prst="curvedConnector3">
            <a:avLst>
              <a:gd name="adj1" fmla="val 50000"/>
            </a:avLst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5" name="TextBox 71"/>
          <p:cNvSpPr txBox="1">
            <a:spLocks noChangeArrowheads="1"/>
          </p:cNvSpPr>
          <p:nvPr/>
        </p:nvSpPr>
        <p:spPr bwMode="auto">
          <a:xfrm>
            <a:off x="8153400" y="4808538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Test</a:t>
            </a:r>
          </a:p>
        </p:txBody>
      </p:sp>
      <p:sp>
        <p:nvSpPr>
          <p:cNvPr id="16416" name="TextBox 50"/>
          <p:cNvSpPr txBox="1">
            <a:spLocks noChangeArrowheads="1"/>
          </p:cNvSpPr>
          <p:nvPr/>
        </p:nvSpPr>
        <p:spPr bwMode="auto">
          <a:xfrm>
            <a:off x="1447800" y="2590800"/>
            <a:ext cx="1219200" cy="3381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Only  in test</a:t>
            </a:r>
          </a:p>
        </p:txBody>
      </p:sp>
      <p:grpSp>
        <p:nvGrpSpPr>
          <p:cNvPr id="16417" name="Group 209"/>
          <p:cNvGrpSpPr>
            <a:grpSpLocks/>
          </p:cNvGrpSpPr>
          <p:nvPr/>
        </p:nvGrpSpPr>
        <p:grpSpPr bwMode="auto">
          <a:xfrm>
            <a:off x="3352800" y="762000"/>
            <a:ext cx="431800" cy="369888"/>
            <a:chOff x="1619672" y="1475491"/>
            <a:chExt cx="432048" cy="369331"/>
          </a:xfrm>
        </p:grpSpPr>
        <p:sp>
          <p:nvSpPr>
            <p:cNvPr id="211" name="Oval 210"/>
            <p:cNvSpPr/>
            <p:nvPr/>
          </p:nvSpPr>
          <p:spPr>
            <a:xfrm>
              <a:off x="1619672" y="1485002"/>
              <a:ext cx="432048" cy="35982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31" name="TextBox 69"/>
            <p:cNvSpPr txBox="1">
              <a:spLocks noChangeArrowheads="1"/>
            </p:cNvSpPr>
            <p:nvPr/>
          </p:nvSpPr>
          <p:spPr bwMode="auto">
            <a:xfrm>
              <a:off x="1645087" y="1475491"/>
              <a:ext cx="30168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4</a:t>
              </a:r>
            </a:p>
          </p:txBody>
        </p:sp>
      </p:grpSp>
      <p:sp>
        <p:nvSpPr>
          <p:cNvPr id="16418" name="TextBox 65"/>
          <p:cNvSpPr txBox="1">
            <a:spLocks noChangeArrowheads="1"/>
          </p:cNvSpPr>
          <p:nvPr/>
        </p:nvSpPr>
        <p:spPr bwMode="auto">
          <a:xfrm>
            <a:off x="1371600" y="1444625"/>
            <a:ext cx="1508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16419" name="TextBox 66"/>
          <p:cNvSpPr txBox="1">
            <a:spLocks noChangeArrowheads="1"/>
          </p:cNvSpPr>
          <p:nvPr/>
        </p:nvSpPr>
        <p:spPr bwMode="auto">
          <a:xfrm>
            <a:off x="1282700" y="3730625"/>
            <a:ext cx="1508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16420" name="TextBox 67"/>
          <p:cNvSpPr txBox="1">
            <a:spLocks noChangeArrowheads="1"/>
          </p:cNvSpPr>
          <p:nvPr/>
        </p:nvSpPr>
        <p:spPr bwMode="auto">
          <a:xfrm>
            <a:off x="6950075" y="1981200"/>
            <a:ext cx="1887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70" name="TextBox 71"/>
          <p:cNvSpPr txBox="1">
            <a:spLocks noChangeArrowheads="1"/>
          </p:cNvSpPr>
          <p:nvPr/>
        </p:nvSpPr>
        <p:spPr bwMode="auto">
          <a:xfrm>
            <a:off x="7162800" y="40640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Transfer(Pour) to cuvette</a:t>
            </a:r>
          </a:p>
        </p:txBody>
      </p:sp>
      <p:sp>
        <p:nvSpPr>
          <p:cNvPr id="16422" name="TextBox 50"/>
          <p:cNvSpPr txBox="1">
            <a:spLocks noChangeArrowheads="1"/>
          </p:cNvSpPr>
          <p:nvPr/>
        </p:nvSpPr>
        <p:spPr bwMode="auto">
          <a:xfrm>
            <a:off x="4800600" y="22352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 dirty="0">
                <a:latin typeface="Calibri" pitchFamily="34" charset="0"/>
              </a:rPr>
              <a:t> Mix and wait for </a:t>
            </a:r>
          </a:p>
          <a:p>
            <a:pPr algn="ctr" rtl="1"/>
            <a:r>
              <a:rPr lang="en-US" sz="1600" b="1" dirty="0" smtClean="0">
                <a:latin typeface="Calibri" pitchFamily="34" charset="0"/>
              </a:rPr>
              <a:t>10 </a:t>
            </a:r>
            <a:r>
              <a:rPr lang="en-US" sz="1600" b="1" dirty="0">
                <a:latin typeface="Calibri" pitchFamily="34" charset="0"/>
              </a:rPr>
              <a:t>min at RT</a:t>
            </a:r>
          </a:p>
        </p:txBody>
      </p:sp>
      <p:sp>
        <p:nvSpPr>
          <p:cNvPr id="16423" name="Rectangle 71"/>
          <p:cNvSpPr>
            <a:spLocks noChangeArrowheads="1"/>
          </p:cNvSpPr>
          <p:nvPr/>
        </p:nvSpPr>
        <p:spPr bwMode="auto">
          <a:xfrm>
            <a:off x="6400800" y="2674938"/>
            <a:ext cx="1276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Calibri" pitchFamily="34" charset="0"/>
              </a:rPr>
              <a:t>Mix and wait for</a:t>
            </a:r>
          </a:p>
          <a:p>
            <a:r>
              <a:rPr lang="en-US" sz="1600" b="1" dirty="0" smtClean="0">
                <a:latin typeface="Calibri" pitchFamily="34" charset="0"/>
              </a:rPr>
              <a:t>15 min </a:t>
            </a:r>
            <a:r>
              <a:rPr lang="en-US" sz="1600" b="1" dirty="0">
                <a:latin typeface="Calibri" pitchFamily="34" charset="0"/>
              </a:rPr>
              <a:t>at RT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04800" y="609600"/>
            <a:ext cx="2743200" cy="12192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304800" y="1981200"/>
            <a:ext cx="2743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304800" y="3124200"/>
            <a:ext cx="2743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6477000" y="1295400"/>
            <a:ext cx="2514600" cy="10668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6705600" y="3733800"/>
            <a:ext cx="2362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3276600" y="609600"/>
            <a:ext cx="2209800" cy="6858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Calculation of total bilirubin concentration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/>
              <a:t> </a:t>
            </a: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b="1" smtClean="0"/>
              <a:t>Conc. of serum total bilirubin: </a:t>
            </a:r>
          </a:p>
          <a:p>
            <a:pPr eaLnBrk="1" hangingPunct="1">
              <a:buFont typeface="Arial" charset="0"/>
              <a:buNone/>
            </a:pPr>
            <a:r>
              <a:rPr lang="en-US" b="1" smtClean="0"/>
              <a:t>A × 185 = …... µmol/L</a:t>
            </a:r>
          </a:p>
          <a:p>
            <a:pPr eaLnBrk="1" hangingPunct="1">
              <a:buFont typeface="Arial" charset="0"/>
              <a:buNone/>
            </a:pPr>
            <a:endParaRPr lang="en-US" b="1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Note- (Normal range: 2 – 17 µmol/L)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suboxoneassistedtreatment.org/resources/liver_doctor_hg_cl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0" y="1362075"/>
            <a:ext cx="706755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6103938" y="3962400"/>
            <a:ext cx="8112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dobe Garamond Pro" pitchFamily="18" charset="0"/>
                <a:cs typeface="+mn-cs"/>
              </a:rPr>
              <a:t>Thank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dobe Garamond Pro" pitchFamily="18" charset="0"/>
                <a:cs typeface="+mn-cs"/>
              </a:rPr>
              <a:t>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Measurement of total bilirubin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Medical Biochemistry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Q1. What are the liver function tests (LFTs)?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Q1. What are the liver function tests (LFTs)?</a:t>
            </a:r>
            <a:endParaRPr lang="en-US" dirty="0"/>
          </a:p>
        </p:txBody>
      </p:sp>
      <p:pic>
        <p:nvPicPr>
          <p:cNvPr id="409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-20000"/>
          </a:blip>
          <a:srcRect b="20660"/>
          <a:stretch>
            <a:fillRect/>
          </a:stretch>
        </p:blipFill>
        <p:spPr>
          <a:xfrm>
            <a:off x="381000" y="1676400"/>
            <a:ext cx="8229600" cy="4098925"/>
          </a:xfrm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7162800" y="2286000"/>
            <a:ext cx="1328738" cy="646113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e.g. Viral hepatitis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086600" y="2362200"/>
            <a:ext cx="76200" cy="533400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3657600" y="2620963"/>
            <a:ext cx="7921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(AST)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3382963" y="226695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(ALT)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Q2. What is bilirubin and how is it produced in the body?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Q2. What is bilirubin and how is it produced in the body?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Bilirubin is a yellow bile pigment. </a:t>
            </a:r>
          </a:p>
          <a:p>
            <a:pPr eaLnBrk="1" hangingPunct="1"/>
            <a:r>
              <a:rPr lang="en-US" smtClean="0"/>
              <a:t>It is produced from the degradation of heme; which is one of the breakdown products of red blood cells.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Q3. Which form of bilirubin is carried to the liver and how?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Q3. Which form of bilirubin is carried to the liver and how?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/>
              <a:t>unconjugated</a:t>
            </a:r>
            <a:r>
              <a:rPr lang="en-US" smtClean="0"/>
              <a:t> form of bilirubin is carried to the liver</a:t>
            </a:r>
          </a:p>
          <a:p>
            <a:pPr eaLnBrk="1" hangingPunct="1"/>
            <a:r>
              <a:rPr lang="en-US" smtClean="0"/>
              <a:t>Unconjugated bilirubin forms a </a:t>
            </a:r>
            <a:r>
              <a:rPr lang="en-US" b="1" smtClean="0"/>
              <a:t>complex with albumin</a:t>
            </a:r>
            <a:r>
              <a:rPr lang="en-US" smtClean="0"/>
              <a:t> to be transported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4191000"/>
            <a:ext cx="3962400" cy="2490788"/>
          </a:xfrm>
        </p:spPr>
      </p:pic>
      <p:sp>
        <p:nvSpPr>
          <p:cNvPr id="4" name="Rectangle 3"/>
          <p:cNvSpPr/>
          <p:nvPr/>
        </p:nvSpPr>
        <p:spPr>
          <a:xfrm>
            <a:off x="152400" y="152400"/>
            <a:ext cx="8358188" cy="392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Q4.</a:t>
            </a: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How &amp; why is bilirubin conjugated?</a:t>
            </a: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On the picture below, mark the intracellular location for the process of conjugation?</a:t>
            </a: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Mention 2 syndromes due to congenital deficiency of the conjugating enzyme (bilirubin glucuronyl-transferase).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402</Words>
  <Application>Microsoft Office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Measurement of total bilirubin</vt:lpstr>
      <vt:lpstr>Q1. What are the liver function tests (LFTs)?</vt:lpstr>
      <vt:lpstr>Q1. What are the liver function tests (LFTs)?</vt:lpstr>
      <vt:lpstr>Q2. What is bilirubin and how is it produced in the body?</vt:lpstr>
      <vt:lpstr>Q2. What is bilirubin and how is it produced in the body?</vt:lpstr>
      <vt:lpstr>Q3. Which form of bilirubin is carried to the liver and how?</vt:lpstr>
      <vt:lpstr>Q3. Which form of bilirubin is carried to the liver and how?</vt:lpstr>
      <vt:lpstr>Slide 9</vt:lpstr>
      <vt:lpstr>How &amp; why is bilirubin conjugated?</vt:lpstr>
      <vt:lpstr>Slide 11</vt:lpstr>
      <vt:lpstr>Defective enzymatic conjugation of bilirubin</vt:lpstr>
      <vt:lpstr>Q5. </vt:lpstr>
      <vt:lpstr>Slide 14</vt:lpstr>
      <vt:lpstr>Slide 15</vt:lpstr>
      <vt:lpstr>Slide 16</vt:lpstr>
      <vt:lpstr>Calculation of total bilirubin concentration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sumbul fatma</dc:creator>
  <cp:lastModifiedBy>user</cp:lastModifiedBy>
  <cp:revision>36</cp:revision>
  <dcterms:created xsi:type="dcterms:W3CDTF">2006-08-16T00:00:00Z</dcterms:created>
  <dcterms:modified xsi:type="dcterms:W3CDTF">2013-12-11T09:29:50Z</dcterms:modified>
</cp:coreProperties>
</file>