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00" d="100"/>
        <a:sy n="100" d="100"/>
      </p:scale>
      <p:origin x="0" y="43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BDB02-BFC7-41AC-92FB-D20432C1D82B}" type="datetimeFigureOut">
              <a:rPr lang="en-US" smtClean="0"/>
              <a:pPr/>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B7DA8-3BEE-45B6-9E52-B83BF4C425E7}" type="slidenum">
              <a:rPr lang="en-US" smtClean="0"/>
              <a:pPr/>
              <a:t>‹#›</a:t>
            </a:fld>
            <a:endParaRPr lang="en-US"/>
          </a:p>
        </p:txBody>
      </p:sp>
    </p:spTree>
    <p:extLst>
      <p:ext uri="{BB962C8B-B14F-4D97-AF65-F5344CB8AC3E}">
        <p14:creationId xmlns:p14="http://schemas.microsoft.com/office/powerpoint/2010/main" val="631281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a:noFill/>
        </p:spPr>
        <p:txBody>
          <a:bodyPr/>
          <a:lstStyle/>
          <a:p>
            <a:fld id="{3D6ED79C-D415-4165-8AB3-B7F731F6A468}" type="slidenum">
              <a:rPr lang="en-GB" smtClean="0">
                <a:cs typeface="Arial" charset="0"/>
              </a:rPr>
              <a:pPr/>
              <a:t>3</a:t>
            </a:fld>
            <a:endParaRPr lang="en-GB" smtClean="0">
              <a:cs typeface="Arial" charset="0"/>
            </a:endParaRPr>
          </a:p>
        </p:txBody>
      </p:sp>
      <p:sp>
        <p:nvSpPr>
          <p:cNvPr id="289795" name="Rectangle 2"/>
          <p:cNvSpPr>
            <a:spLocks noGrp="1" noRot="1" noChangeAspect="1" noChangeArrowheads="1" noTextEdit="1"/>
          </p:cNvSpPr>
          <p:nvPr>
            <p:ph type="sldImg"/>
          </p:nvPr>
        </p:nvSpPr>
        <p:spPr>
          <a:ln/>
        </p:spPr>
      </p:sp>
      <p:sp>
        <p:nvSpPr>
          <p:cNvPr id="2897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78C77A0B-25CF-4869-82E9-CF418F3329DF}" type="slidenum">
              <a:rPr lang="en-GB" smtClean="0">
                <a:cs typeface="Arial" charset="0"/>
              </a:rPr>
              <a:pPr/>
              <a:t>12</a:t>
            </a:fld>
            <a:endParaRPr lang="en-GB" smtClean="0">
              <a:cs typeface="Arial" charset="0"/>
            </a:endParaRPr>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46B3C94C-26D3-4245-A56A-1B95963C55AA}" type="slidenum">
              <a:rPr lang="en-GB" smtClean="0">
                <a:cs typeface="Arial" charset="0"/>
              </a:rPr>
              <a:pPr/>
              <a:t>13</a:t>
            </a:fld>
            <a:endParaRPr lang="en-GB" smtClean="0">
              <a:cs typeface="Arial" charset="0"/>
            </a:endParaRPr>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C8B05081-A0C4-45A8-9E88-960D934ACF16}" type="slidenum">
              <a:rPr lang="en-GB" smtClean="0">
                <a:cs typeface="Arial" charset="0"/>
              </a:rPr>
              <a:pPr/>
              <a:t>14</a:t>
            </a:fld>
            <a:endParaRPr lang="en-GB" smtClean="0">
              <a:cs typeface="Arial" charset="0"/>
            </a:endParaRPr>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398C2775-9486-4458-8567-D9CD22674048}" type="slidenum">
              <a:rPr lang="en-GB" smtClean="0">
                <a:cs typeface="Arial" charset="0"/>
              </a:rPr>
              <a:pPr/>
              <a:t>15</a:t>
            </a:fld>
            <a:endParaRPr lang="en-GB" smtClean="0">
              <a:cs typeface="Arial" charset="0"/>
            </a:endParaRPr>
          </a:p>
        </p:txBody>
      </p:sp>
      <p:sp>
        <p:nvSpPr>
          <p:cNvPr id="303107" name="Rectangle 2"/>
          <p:cNvSpPr>
            <a:spLocks noGrp="1" noRot="1" noChangeAspect="1" noChangeArrowheads="1" noTextEdit="1"/>
          </p:cNvSpPr>
          <p:nvPr>
            <p:ph type="sldImg"/>
          </p:nvPr>
        </p:nvSpPr>
        <p:spPr>
          <a:ln>
            <a:noFill/>
          </a:ln>
        </p:spPr>
      </p:sp>
      <p:sp>
        <p:nvSpPr>
          <p:cNvPr id="30310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454431F1-A41A-403C-B6FC-FBC3DDD7D290}" type="slidenum">
              <a:rPr lang="en-GB" smtClean="0">
                <a:cs typeface="Arial" charset="0"/>
              </a:rPr>
              <a:pPr/>
              <a:t>16</a:t>
            </a:fld>
            <a:endParaRPr lang="en-GB" smtClean="0">
              <a:cs typeface="Arial" charset="0"/>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1763B285-A5BA-455C-95D7-01FCC2061B74}" type="slidenum">
              <a:rPr lang="en-GB" smtClean="0">
                <a:cs typeface="Arial" charset="0"/>
              </a:rPr>
              <a:pPr/>
              <a:t>17</a:t>
            </a:fld>
            <a:endParaRPr lang="en-GB" smtClean="0">
              <a:cs typeface="Arial" charset="0"/>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B7A4CCC0-A888-43A5-9174-25A0C0B793CF}" type="slidenum">
              <a:rPr lang="en-GB" smtClean="0">
                <a:cs typeface="Arial" charset="0"/>
              </a:rPr>
              <a:pPr/>
              <a:t>18</a:t>
            </a:fld>
            <a:endParaRPr lang="en-GB" smtClean="0">
              <a:cs typeface="Arial" charset="0"/>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D19B79AD-EC19-4C3F-8691-F33D2DA7CCCA}" type="slidenum">
              <a:rPr lang="en-GB" smtClean="0">
                <a:cs typeface="Arial" charset="0"/>
              </a:rPr>
              <a:pPr/>
              <a:t>19</a:t>
            </a:fld>
            <a:endParaRPr lang="en-GB" smtClean="0">
              <a:cs typeface="Arial" charset="0"/>
            </a:endParaRPr>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C21FE8FA-A4CA-4E83-9F81-2D8F1042D14E}" type="slidenum">
              <a:rPr lang="en-GB" smtClean="0">
                <a:cs typeface="Arial" charset="0"/>
              </a:rPr>
              <a:pPr/>
              <a:t>20</a:t>
            </a:fld>
            <a:endParaRPr lang="en-GB" smtClean="0">
              <a:cs typeface="Arial" charset="0"/>
            </a:endParaRPr>
          </a:p>
        </p:txBody>
      </p:sp>
      <p:sp>
        <p:nvSpPr>
          <p:cNvPr id="365571" name="Rectangle 2"/>
          <p:cNvSpPr>
            <a:spLocks noGrp="1" noRot="1" noChangeAspect="1" noChangeArrowheads="1" noTextEdit="1"/>
          </p:cNvSpPr>
          <p:nvPr>
            <p:ph type="sldImg"/>
          </p:nvPr>
        </p:nvSpPr>
        <p:spPr>
          <a:ln>
            <a:noFill/>
          </a:ln>
        </p:spPr>
      </p:sp>
      <p:sp>
        <p:nvSpPr>
          <p:cNvPr id="36557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1CD20B39-649A-46A5-9F63-0F9325E7D466}" type="slidenum">
              <a:rPr lang="en-GB" smtClean="0">
                <a:cs typeface="Arial" charset="0"/>
              </a:rPr>
              <a:pPr/>
              <a:t>21</a:t>
            </a:fld>
            <a:endParaRPr lang="en-GB" smtClean="0">
              <a:cs typeface="Arial" charset="0"/>
            </a:endParaRPr>
          </a:p>
        </p:txBody>
      </p:sp>
      <p:sp>
        <p:nvSpPr>
          <p:cNvPr id="366595" name="Rectangle 2"/>
          <p:cNvSpPr>
            <a:spLocks noGrp="1" noRot="1" noChangeAspect="1" noChangeArrowheads="1" noTextEdit="1"/>
          </p:cNvSpPr>
          <p:nvPr>
            <p:ph type="sldImg"/>
          </p:nvPr>
        </p:nvSpPr>
        <p:spPr>
          <a:ln>
            <a:noFill/>
          </a:ln>
        </p:spPr>
      </p:sp>
      <p:sp>
        <p:nvSpPr>
          <p:cNvPr id="36659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7"/>
          <p:cNvSpPr>
            <a:spLocks noGrp="1" noChangeArrowheads="1"/>
          </p:cNvSpPr>
          <p:nvPr>
            <p:ph type="sldNum" sz="quarter" idx="5"/>
          </p:nvPr>
        </p:nvSpPr>
        <p:spPr>
          <a:noFill/>
        </p:spPr>
        <p:txBody>
          <a:bodyPr/>
          <a:lstStyle/>
          <a:p>
            <a:fld id="{189A3D8C-0BC6-4BF5-99C1-9D9C5D23DBB2}" type="slidenum">
              <a:rPr lang="en-GB" smtClean="0">
                <a:cs typeface="Arial" charset="0"/>
              </a:rPr>
              <a:pPr/>
              <a:t>4</a:t>
            </a:fld>
            <a:endParaRPr lang="en-GB" smtClean="0">
              <a:cs typeface="Arial" charset="0"/>
            </a:endParaRPr>
          </a:p>
        </p:txBody>
      </p:sp>
      <p:sp>
        <p:nvSpPr>
          <p:cNvPr id="290819" name="Rectangle 2"/>
          <p:cNvSpPr>
            <a:spLocks noGrp="1" noRot="1" noChangeAspect="1" noChangeArrowheads="1" noTextEdit="1"/>
          </p:cNvSpPr>
          <p:nvPr>
            <p:ph type="sldImg"/>
          </p:nvPr>
        </p:nvSpPr>
        <p:spPr>
          <a:ln/>
        </p:spPr>
      </p:sp>
      <p:sp>
        <p:nvSpPr>
          <p:cNvPr id="2908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7867A04F-F855-4A78-A142-AE9C449E0920}" type="slidenum">
              <a:rPr lang="en-GB" smtClean="0">
                <a:cs typeface="Arial" charset="0"/>
              </a:rPr>
              <a:pPr/>
              <a:t>22</a:t>
            </a:fld>
            <a:endParaRPr lang="en-GB" smtClean="0">
              <a:cs typeface="Arial" charset="0"/>
            </a:endParaRPr>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r>
              <a:rPr lang="en-US" smtClean="0"/>
              <a:t>Alcoholic liver disease: macrovesicular steatosis, involving most regions of the hepatic lobule. The intracytoplasmic fat is seen as clear vacuoles. Some early fibrosis (stained blue) is present (Masson trichrome). </a:t>
            </a:r>
          </a:p>
        </p:txBody>
      </p:sp>
      <p:sp>
        <p:nvSpPr>
          <p:cNvPr id="4" name="Slide Number Placeholder 3"/>
          <p:cNvSpPr>
            <a:spLocks noGrp="1"/>
          </p:cNvSpPr>
          <p:nvPr>
            <p:ph type="sldNum" sz="quarter" idx="5"/>
          </p:nvPr>
        </p:nvSpPr>
        <p:spPr/>
        <p:txBody>
          <a:bodyPr/>
          <a:lstStyle/>
          <a:p>
            <a:pPr>
              <a:defRPr/>
            </a:pPr>
            <a:fld id="{393C4A27-D6D1-4990-8854-BCA8DE95E43E}" type="slidenum">
              <a:rPr lang="en-GB" smtClean="0"/>
              <a:pPr>
                <a:defRPr/>
              </a:pPr>
              <a:t>24</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r>
              <a:rPr lang="en-US" dirty="0" smtClean="0"/>
              <a:t>Alcoholic hepatitis. </a:t>
            </a:r>
            <a:r>
              <a:rPr lang="en-US" i="1" dirty="0" smtClean="0"/>
              <a:t>A</a:t>
            </a:r>
            <a:r>
              <a:rPr lang="en-US" dirty="0" smtClean="0"/>
              <a:t>, The cluster of inflammatory cells marks the site of a necrotic hepatocyte. A Mallory body is present in a second hepatocyte (</a:t>
            </a:r>
            <a:r>
              <a:rPr lang="en-US" i="1" dirty="0" smtClean="0"/>
              <a:t>arrow</a:t>
            </a:r>
            <a:r>
              <a:rPr lang="en-US" dirty="0" smtClean="0"/>
              <a:t>). </a:t>
            </a:r>
            <a:r>
              <a:rPr lang="en-US" i="1" dirty="0" smtClean="0"/>
              <a:t>B</a:t>
            </a:r>
            <a:r>
              <a:rPr lang="en-US" dirty="0" smtClean="0"/>
              <a:t>, </a:t>
            </a:r>
            <a:r>
              <a:rPr lang="en-US" dirty="0" err="1" smtClean="0"/>
              <a:t>Eosinophilic</a:t>
            </a:r>
            <a:r>
              <a:rPr lang="en-US" dirty="0" smtClean="0"/>
              <a:t>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2C7E80FA-1655-4980-9314-EAE8B446EE7E}" type="slidenum">
              <a:rPr lang="en-GB" smtClean="0"/>
              <a:pPr>
                <a:defRPr/>
              </a:pPr>
              <a:t>25</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a:ln/>
        </p:spPr>
      </p:sp>
      <p:sp>
        <p:nvSpPr>
          <p:cNvPr id="391171" name="Notes Placeholder 2"/>
          <p:cNvSpPr>
            <a:spLocks noGrp="1"/>
          </p:cNvSpPr>
          <p:nvPr>
            <p:ph type="body" idx="1"/>
          </p:nvPr>
        </p:nvSpPr>
        <p:spPr>
          <a:noFill/>
          <a:ln/>
        </p:spPr>
        <p:txBody>
          <a:bodyPr/>
          <a:lstStyle/>
          <a:p>
            <a:r>
              <a:rPr lang="en-US" smtClean="0"/>
              <a:t>Eosinophilic Mallory bodies are seen in hepatocytes, which are surrounded by fibrous tissue (H&amp;E). </a:t>
            </a:r>
          </a:p>
        </p:txBody>
      </p:sp>
      <p:sp>
        <p:nvSpPr>
          <p:cNvPr id="4" name="Slide Number Placeholder 3"/>
          <p:cNvSpPr>
            <a:spLocks noGrp="1"/>
          </p:cNvSpPr>
          <p:nvPr>
            <p:ph type="sldNum" sz="quarter" idx="5"/>
          </p:nvPr>
        </p:nvSpPr>
        <p:spPr/>
        <p:txBody>
          <a:bodyPr/>
          <a:lstStyle/>
          <a:p>
            <a:pPr>
              <a:defRPr/>
            </a:pPr>
            <a:fld id="{670A1767-C284-4AA3-9744-95EDD3918359}" type="slidenum">
              <a:rPr lang="en-GB" smtClean="0"/>
              <a:pPr>
                <a:defRPr/>
              </a:pPr>
              <a:t>26</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a:ln/>
        </p:spPr>
      </p:sp>
      <p:sp>
        <p:nvSpPr>
          <p:cNvPr id="392195" name="Notes Placeholder 2"/>
          <p:cNvSpPr>
            <a:spLocks noGrp="1"/>
          </p:cNvSpPr>
          <p:nvPr>
            <p:ph type="body" idx="1"/>
          </p:nvPr>
        </p:nvSpPr>
        <p:spPr>
          <a:noFill/>
          <a:ln/>
        </p:spPr>
        <p:txBody>
          <a:bodyPr/>
          <a:lstStyle/>
          <a:p>
            <a:r>
              <a:rPr lang="en-US" dirty="0" smtClean="0"/>
              <a:t>Alcoholic cirrhosis. </a:t>
            </a:r>
            <a:r>
              <a:rPr lang="en-US" i="1" dirty="0" smtClean="0"/>
              <a:t>A</a:t>
            </a:r>
            <a:r>
              <a:rPr lang="en-US" dirty="0" smtClean="0"/>
              <a:t>, The characteristic diffuse nodularity of the surface reflects the interplay between nodular regeneration and scarring. The greenish tint of some nodules is due to bile stasis. A hepatocellular carcinoma is present as a budding mass at the lower edge of the right lobe (lower left of figure). </a:t>
            </a:r>
            <a:r>
              <a:rPr lang="en-US" i="1" dirty="0" smtClean="0"/>
              <a:t>B</a:t>
            </a:r>
            <a:r>
              <a:rPr lang="en-US" dirty="0" smtClean="0"/>
              <a:t>, The microscopic view shows nodules of varying sizes entrapped in blue-staining fibrous tissue. The liver capsule is at the top (Masson </a:t>
            </a:r>
            <a:r>
              <a:rPr lang="en-US" dirty="0" err="1" smtClean="0"/>
              <a:t>trichrome</a:t>
            </a:r>
            <a:r>
              <a:rPr lang="en-US" dirty="0" smtClean="0"/>
              <a:t>). </a:t>
            </a:r>
          </a:p>
        </p:txBody>
      </p:sp>
      <p:sp>
        <p:nvSpPr>
          <p:cNvPr id="4" name="Slide Number Placeholder 3"/>
          <p:cNvSpPr>
            <a:spLocks noGrp="1"/>
          </p:cNvSpPr>
          <p:nvPr>
            <p:ph type="sldNum" sz="quarter" idx="5"/>
          </p:nvPr>
        </p:nvSpPr>
        <p:spPr/>
        <p:txBody>
          <a:bodyPr/>
          <a:lstStyle/>
          <a:p>
            <a:pPr>
              <a:defRPr/>
            </a:pPr>
            <a:fld id="{A97127DB-EEA0-407D-B1E5-11ABD781E47C}" type="slidenum">
              <a:rPr lang="en-GB" smtClean="0"/>
              <a:pPr>
                <a:defRPr/>
              </a:pPr>
              <a:t>27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p:spPr>
        <p:txBody>
          <a:bodyPr/>
          <a:lstStyle/>
          <a:p>
            <a:fld id="{5CD8F515-65D2-4E5C-9552-AB144D26E6CF}" type="slidenum">
              <a:rPr lang="en-GB" smtClean="0">
                <a:cs typeface="Arial" charset="0"/>
              </a:rPr>
              <a:pPr/>
              <a:t>5</a:t>
            </a:fld>
            <a:endParaRPr lang="en-GB" smtClean="0">
              <a:cs typeface="Arial" charset="0"/>
            </a:endParaRPr>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noFill/>
        </p:spPr>
        <p:txBody>
          <a:bodyPr/>
          <a:lstStyle/>
          <a:p>
            <a:fld id="{A9F03B82-4F32-478C-8E1F-BF7A5261BEA6}" type="slidenum">
              <a:rPr lang="en-GB" smtClean="0">
                <a:cs typeface="Arial" charset="0"/>
              </a:rPr>
              <a:pPr/>
              <a:t>6</a:t>
            </a:fld>
            <a:endParaRPr lang="en-GB" smtClean="0">
              <a:cs typeface="Arial" charset="0"/>
            </a:endParaRPr>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noFill/>
        </p:spPr>
        <p:txBody>
          <a:bodyPr/>
          <a:lstStyle/>
          <a:p>
            <a:fld id="{076DB729-F5F7-4085-8C15-294E6431EB39}" type="slidenum">
              <a:rPr lang="en-GB" smtClean="0">
                <a:cs typeface="Arial" charset="0"/>
              </a:rPr>
              <a:pPr/>
              <a:t>7</a:t>
            </a:fld>
            <a:endParaRPr lang="en-GB" smtClean="0">
              <a:cs typeface="Arial" charset="0"/>
            </a:endParaRPr>
          </a:p>
        </p:txBody>
      </p:sp>
      <p:sp>
        <p:nvSpPr>
          <p:cNvPr id="293891" name="Rectangle 2"/>
          <p:cNvSpPr>
            <a:spLocks noGrp="1" noRot="1" noChangeAspect="1" noChangeArrowheads="1" noTextEdit="1"/>
          </p:cNvSpPr>
          <p:nvPr>
            <p:ph type="sldImg"/>
          </p:nvPr>
        </p:nvSpPr>
        <p:spPr>
          <a:ln/>
        </p:spPr>
      </p:sp>
      <p:sp>
        <p:nvSpPr>
          <p:cNvPr id="2938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noFill/>
        </p:spPr>
        <p:txBody>
          <a:bodyPr/>
          <a:lstStyle/>
          <a:p>
            <a:fld id="{CCE9737F-71E2-4F26-AFA9-598F32D5F63D}" type="slidenum">
              <a:rPr lang="en-GB" smtClean="0">
                <a:cs typeface="Arial" charset="0"/>
              </a:rPr>
              <a:pPr/>
              <a:t>8</a:t>
            </a:fld>
            <a:endParaRPr lang="en-GB" smtClean="0">
              <a:cs typeface="Arial" charset="0"/>
            </a:endParaRPr>
          </a:p>
        </p:txBody>
      </p:sp>
      <p:sp>
        <p:nvSpPr>
          <p:cNvPr id="294915" name="Rectangle 2"/>
          <p:cNvSpPr>
            <a:spLocks noGrp="1" noRot="1" noChangeAspect="1" noChangeArrowheads="1" noTextEdit="1"/>
          </p:cNvSpPr>
          <p:nvPr>
            <p:ph type="sldImg"/>
          </p:nvPr>
        </p:nvSpPr>
        <p:spPr>
          <a:ln/>
        </p:spPr>
      </p:sp>
      <p:sp>
        <p:nvSpPr>
          <p:cNvPr id="2949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noFill/>
        </p:spPr>
        <p:txBody>
          <a:bodyPr/>
          <a:lstStyle/>
          <a:p>
            <a:fld id="{1E713C51-E87C-41D3-9A76-33E2FEEC77A2}" type="slidenum">
              <a:rPr lang="en-GB" smtClean="0">
                <a:cs typeface="Arial" charset="0"/>
              </a:rPr>
              <a:pPr/>
              <a:t>9</a:t>
            </a:fld>
            <a:endParaRPr lang="en-GB" smtClean="0">
              <a:cs typeface="Arial" charset="0"/>
            </a:endParaRPr>
          </a:p>
        </p:txBody>
      </p:sp>
      <p:sp>
        <p:nvSpPr>
          <p:cNvPr id="295939" name="Rectangle 2"/>
          <p:cNvSpPr>
            <a:spLocks noGrp="1" noRot="1" noChangeAspect="1" noChangeArrowheads="1" noTextEdit="1"/>
          </p:cNvSpPr>
          <p:nvPr>
            <p:ph type="sldImg"/>
          </p:nvPr>
        </p:nvSpPr>
        <p:spPr>
          <a:ln/>
        </p:spPr>
      </p:sp>
      <p:sp>
        <p:nvSpPr>
          <p:cNvPr id="2959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noFill/>
        </p:spPr>
        <p:txBody>
          <a:bodyPr/>
          <a:lstStyle/>
          <a:p>
            <a:fld id="{B8F71C59-24AD-4652-B62C-6C6EED11BCA8}" type="slidenum">
              <a:rPr lang="en-GB" smtClean="0">
                <a:cs typeface="Arial" charset="0"/>
              </a:rPr>
              <a:pPr/>
              <a:t>10</a:t>
            </a:fld>
            <a:endParaRPr lang="en-GB" smtClean="0">
              <a:cs typeface="Arial" charset="0"/>
            </a:endParaRPr>
          </a:p>
        </p:txBody>
      </p:sp>
      <p:sp>
        <p:nvSpPr>
          <p:cNvPr id="296963" name="Rectangle 2"/>
          <p:cNvSpPr>
            <a:spLocks noGrp="1" noRot="1" noChangeAspect="1" noChangeArrowheads="1" noTextEdit="1"/>
          </p:cNvSpPr>
          <p:nvPr>
            <p:ph type="sldImg"/>
          </p:nvPr>
        </p:nvSpPr>
        <p:spPr>
          <a:ln/>
        </p:spPr>
      </p:sp>
      <p:sp>
        <p:nvSpPr>
          <p:cNvPr id="2969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5236FC17-E40F-41DB-8112-36CED7A7E90B}" type="slidenum">
              <a:rPr lang="en-GB" smtClean="0">
                <a:cs typeface="Arial" charset="0"/>
              </a:rPr>
              <a:pPr/>
              <a:t>11</a:t>
            </a:fld>
            <a:endParaRPr lang="en-GB" smtClean="0">
              <a:cs typeface="Arial" charset="0"/>
            </a:endParaRPr>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DBB18EE-8051-4A85-8764-B2B8324FEE7B}" type="datetimeFigureOut">
              <a:rPr lang="en-US" smtClean="0"/>
              <a:pPr/>
              <a:t>12/10/2013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4E4EC98-C6C5-42D3-8504-A3B83FBEDC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BB18EE-8051-4A85-8764-B2B8324FEE7B}"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E4EC98-C6C5-42D3-8504-A3B83FBEDC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DBB18EE-8051-4A85-8764-B2B8324FEE7B}" type="datetimeFigureOut">
              <a:rPr lang="en-US" smtClean="0"/>
              <a:pPr/>
              <a:t>12/10/2013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4E4EC98-C6C5-42D3-8504-A3B83FBEDC1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DBB18EE-8051-4A85-8764-B2B8324FEE7B}" type="datetimeFigureOut">
              <a:rPr lang="en-US" smtClean="0"/>
              <a:pPr/>
              <a:t>12/10/2013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DBB18EE-8051-4A85-8764-B2B8324FEE7B}" type="datetimeFigureOut">
              <a:rPr lang="en-US" smtClean="0"/>
              <a:pPr/>
              <a:t>12/10/2013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E4EC98-C6C5-42D3-8504-A3B83FBEDC1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DBB18EE-8051-4A85-8764-B2B8324FEE7B}" type="datetimeFigureOut">
              <a:rPr lang="en-US" smtClean="0"/>
              <a:pPr/>
              <a:t>12/10/2013</a:t>
            </a:fld>
            <a:endParaRPr lang="en-US"/>
          </a:p>
        </p:txBody>
      </p:sp>
      <p:sp>
        <p:nvSpPr>
          <p:cNvPr id="10" name="Slide Number Placeholder 9"/>
          <p:cNvSpPr>
            <a:spLocks noGrp="1"/>
          </p:cNvSpPr>
          <p:nvPr>
            <p:ph type="sldNum" sz="quarter" idx="16"/>
          </p:nvPr>
        </p:nvSpPr>
        <p:spPr/>
        <p:txBody>
          <a:bodyPr rtlCol="0"/>
          <a:lstStyle/>
          <a:p>
            <a:fld id="{A4E4EC98-C6C5-42D3-8504-A3B83FBEDC1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DBB18EE-8051-4A85-8764-B2B8324FEE7B}" type="datetimeFigureOut">
              <a:rPr lang="en-US" smtClean="0"/>
              <a:pPr/>
              <a:t>12/10/2013</a:t>
            </a:fld>
            <a:endParaRPr lang="en-US"/>
          </a:p>
        </p:txBody>
      </p:sp>
      <p:sp>
        <p:nvSpPr>
          <p:cNvPr id="12" name="Slide Number Placeholder 11"/>
          <p:cNvSpPr>
            <a:spLocks noGrp="1"/>
          </p:cNvSpPr>
          <p:nvPr>
            <p:ph type="sldNum" sz="quarter" idx="16"/>
          </p:nvPr>
        </p:nvSpPr>
        <p:spPr/>
        <p:txBody>
          <a:bodyPr rtlCol="0"/>
          <a:lstStyle/>
          <a:p>
            <a:fld id="{A4E4EC98-C6C5-42D3-8504-A3B83FBEDC1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DBB18EE-8051-4A85-8764-B2B8324FEE7B}" type="datetimeFigureOut">
              <a:rPr lang="en-US" smtClean="0"/>
              <a:pPr/>
              <a:t>12/10/2013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BB18EE-8051-4A85-8764-B2B8324FEE7B}" type="datetimeFigureOut">
              <a:rPr lang="en-US" smtClean="0"/>
              <a:pPr/>
              <a:t>12/10/2013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4E4EC98-C6C5-42D3-8504-A3B83FBEDC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DBB18EE-8051-4A85-8764-B2B8324FEE7B}" type="datetimeFigureOut">
              <a:rPr lang="en-US" smtClean="0"/>
              <a:pPr/>
              <a:t>12/10/2013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4E4EC98-C6C5-42D3-8504-A3B83FBEDC1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DBB18EE-8051-4A85-8764-B2B8324FEE7B}" type="datetimeFigureOut">
              <a:rPr lang="en-US" smtClean="0"/>
              <a:pPr/>
              <a:t>12/10/2013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4E4EC98-C6C5-42D3-8504-A3B83FBEDC1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DBB18EE-8051-4A85-8764-B2B8324FEE7B}" type="datetimeFigureOut">
              <a:rPr lang="en-US" smtClean="0"/>
              <a:pPr/>
              <a:t>12/10/2013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E4EC98-C6C5-42D3-8504-A3B83FBEDC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robbinspathology.com/passthru/linktopage.cfm?showtab=toc&amp;xrefID=T01800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Liver cirrhosis </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pPr eaLnBrk="1" hangingPunct="1">
              <a:defRPr/>
            </a:pPr>
            <a:r>
              <a:rPr lang="en-US" b="0" smtClean="0"/>
              <a:t>Pathogenesis of cirrhosis</a:t>
            </a:r>
          </a:p>
        </p:txBody>
      </p:sp>
      <p:sp>
        <p:nvSpPr>
          <p:cNvPr id="260099" name="Rectangle 3"/>
          <p:cNvSpPr>
            <a:spLocks noGrp="1" noChangeArrowheads="1"/>
          </p:cNvSpPr>
          <p:nvPr>
            <p:ph sz="quarter" idx="1"/>
          </p:nvPr>
        </p:nvSpPr>
        <p:spPr/>
        <p:txBody>
          <a:bodyPr/>
          <a:lstStyle/>
          <a:p>
            <a:pPr eaLnBrk="1" hangingPunct="1">
              <a:defRPr/>
            </a:pPr>
            <a:r>
              <a:rPr lang="en-US" smtClean="0"/>
              <a:t>In cirrhosis, types I and III collagen are deposited in the lobule, creating delicate or broad septal tracts. </a:t>
            </a:r>
          </a:p>
          <a:p>
            <a:pPr eaLnBrk="1" hangingPunct="1">
              <a:defRPr/>
            </a:pPr>
            <a:r>
              <a:rPr lang="en-US" smtClean="0"/>
              <a:t>There is loss of  fenestrations in the sinusoidal endothelial cells (capillarization of sinusoids, that is the sinusoidal space comes to resemble a capillary rather than a channel for exchange of solutes between hepatocytes and plasma).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0243" name="Rectangle 3"/>
          <p:cNvSpPr>
            <a:spLocks noGrp="1" noChangeArrowheads="1"/>
          </p:cNvSpPr>
          <p:nvPr>
            <p:ph sz="quarter" idx="1"/>
          </p:nvPr>
        </p:nvSpPr>
        <p:spPr/>
        <p:txBody>
          <a:bodyPr/>
          <a:lstStyle/>
          <a:p>
            <a:pPr eaLnBrk="1" hangingPunct="1">
              <a:defRPr/>
            </a:pPr>
            <a:r>
              <a:rPr lang="en-US" smtClean="0"/>
              <a:t>The major source of excess collagen in cirrhosis is the perisinusoidal stellate cells ( Ito cells), which lie in the space of Disse. Although normally functioning as </a:t>
            </a:r>
            <a:r>
              <a:rPr lang="en-US" smtClean="0">
                <a:hlinkClick r:id="rId3" tooltip="View drug information"/>
              </a:rPr>
              <a:t>vitamin A </a:t>
            </a:r>
            <a:r>
              <a:rPr lang="en-US" smtClean="0"/>
              <a:t> fat-storing cells, during the development of cirrhosis they become activated and transform into myofibroblast-like cells.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11267" name="Rectangle 3"/>
          <p:cNvSpPr>
            <a:spLocks noGrp="1" noChangeArrowheads="1"/>
          </p:cNvSpPr>
          <p:nvPr>
            <p:ph sz="quarter" idx="1"/>
          </p:nvPr>
        </p:nvSpPr>
        <p:spPr/>
        <p:txBody>
          <a:bodyPr/>
          <a:lstStyle/>
          <a:p>
            <a:pPr eaLnBrk="1" hangingPunct="1">
              <a:buFont typeface="Wingdings" pitchFamily="2" charset="2"/>
              <a:buNone/>
              <a:defRPr/>
            </a:pPr>
            <a:r>
              <a:rPr lang="en-US" smtClean="0"/>
              <a:t>Collagen synthesis is stimulated by</a:t>
            </a:r>
          </a:p>
          <a:p>
            <a:pPr eaLnBrk="1" hangingPunct="1">
              <a:defRPr/>
            </a:pPr>
            <a:r>
              <a:rPr lang="en-US" smtClean="0"/>
              <a:t>Chronic inflammation, with production of inflammatory cytokines. </a:t>
            </a:r>
          </a:p>
          <a:p>
            <a:pPr eaLnBrk="1" hangingPunct="1">
              <a:defRPr/>
            </a:pPr>
            <a:r>
              <a:rPr lang="en-US" smtClean="0"/>
              <a:t>Cytokine production by activated endogenous cells (Kupffer cells, endothelial cells, hepatocytes, and bile duct epithelial cells). </a:t>
            </a:r>
          </a:p>
          <a:p>
            <a:pPr eaLnBrk="1" hangingPunct="1">
              <a:defRPr/>
            </a:pPr>
            <a:r>
              <a:rPr lang="en-US" smtClean="0"/>
              <a:t>Disruption of the normal extracellular matrix. </a:t>
            </a:r>
          </a:p>
          <a:p>
            <a:pPr eaLnBrk="1" hangingPunct="1">
              <a:defRPr/>
            </a:pPr>
            <a:r>
              <a:rPr lang="en-US" smtClean="0"/>
              <a:t>Direct stimulation of stellate cells by toxins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b="0" smtClean="0"/>
              <a:t>Clinical Features</a:t>
            </a:r>
            <a:endParaRPr lang="en-GB" b="0" smtClean="0"/>
          </a:p>
        </p:txBody>
      </p:sp>
      <p:sp>
        <p:nvSpPr>
          <p:cNvPr id="13315" name="Rectangle 3"/>
          <p:cNvSpPr>
            <a:spLocks noGrp="1" noChangeArrowheads="1"/>
          </p:cNvSpPr>
          <p:nvPr>
            <p:ph sz="quarter" idx="1"/>
          </p:nvPr>
        </p:nvSpPr>
        <p:spPr/>
        <p:txBody>
          <a:bodyPr/>
          <a:lstStyle/>
          <a:p>
            <a:pPr eaLnBrk="1" hangingPunct="1">
              <a:defRPr/>
            </a:pPr>
            <a:r>
              <a:rPr lang="en-US" dirty="0" smtClean="0"/>
              <a:t> All forms of cirrhosis may be clinically silent.</a:t>
            </a:r>
          </a:p>
          <a:p>
            <a:pPr eaLnBrk="1" hangingPunct="1">
              <a:defRPr/>
            </a:pPr>
            <a:r>
              <a:rPr lang="en-US" dirty="0" smtClean="0"/>
              <a:t>When symptomatic they lead to nonspecific clinical manifestations: anorexia, weight loss, weakness, osteoporosis, and, in advanced disease, frank debilitation. </a:t>
            </a:r>
          </a:p>
          <a:p>
            <a:pPr eaLnBrk="1" hangingPunct="1">
              <a:defRPr/>
            </a:pPr>
            <a:r>
              <a:rPr lang="en-US" dirty="0" smtClean="0"/>
              <a:t>Jaundice.</a:t>
            </a:r>
          </a:p>
          <a:p>
            <a:pPr eaLnBrk="1" hangingPunct="1">
              <a:defRPr/>
            </a:pPr>
            <a:r>
              <a:rPr lang="en-US" dirty="0" smtClean="0"/>
              <a:t>Incipient or overt hepatic failure may develop.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rrowheads="1"/>
          </p:cNvSpPr>
          <p:nvPr>
            <p:ph type="title"/>
          </p:nvPr>
        </p:nvSpPr>
        <p:spPr/>
        <p:txBody>
          <a:bodyPr/>
          <a:lstStyle/>
          <a:p>
            <a:pPr eaLnBrk="1" hangingPunct="1">
              <a:defRPr/>
            </a:pPr>
            <a:r>
              <a:rPr lang="en-US" b="0" smtClean="0"/>
              <a:t>Clinical Features</a:t>
            </a:r>
          </a:p>
        </p:txBody>
      </p:sp>
      <p:sp>
        <p:nvSpPr>
          <p:cNvPr id="261123" name="Rectangle 3"/>
          <p:cNvSpPr>
            <a:spLocks noGrp="1" noChangeArrowheads="1"/>
          </p:cNvSpPr>
          <p:nvPr>
            <p:ph sz="quarter" idx="1"/>
          </p:nvPr>
        </p:nvSpPr>
        <p:spPr/>
        <p:txBody>
          <a:bodyPr/>
          <a:lstStyle/>
          <a:p>
            <a:pPr marL="609600" indent="-609600" eaLnBrk="1" hangingPunct="1">
              <a:buFont typeface="Wingdings" pitchFamily="2" charset="2"/>
              <a:buNone/>
              <a:defRPr/>
            </a:pPr>
            <a:r>
              <a:rPr lang="en-US" smtClean="0"/>
              <a:t>     </a:t>
            </a:r>
            <a:r>
              <a:rPr lang="en-US" sz="3600" smtClean="0"/>
              <a:t>The ultimate mechanism of most cirrhotic deaths is </a:t>
            </a:r>
          </a:p>
          <a:p>
            <a:pPr marL="609600" indent="-609600" eaLnBrk="1" hangingPunct="1">
              <a:buFont typeface="Wingdings" pitchFamily="2" charset="2"/>
              <a:buAutoNum type="arabicParenBoth"/>
              <a:defRPr/>
            </a:pPr>
            <a:r>
              <a:rPr lang="en-US" sz="3600" smtClean="0"/>
              <a:t>progressive liver failure , </a:t>
            </a:r>
          </a:p>
          <a:p>
            <a:pPr marL="609600" indent="-609600" eaLnBrk="1" hangingPunct="1">
              <a:buFont typeface="Wingdings" pitchFamily="2" charset="2"/>
              <a:buAutoNum type="arabicParenBoth"/>
              <a:defRPr/>
            </a:pPr>
            <a:r>
              <a:rPr lang="en-US" sz="3600" smtClean="0"/>
              <a:t>a complication related to portal hypertension, or </a:t>
            </a:r>
          </a:p>
          <a:p>
            <a:pPr marL="609600" indent="-609600" eaLnBrk="1" hangingPunct="1">
              <a:buFont typeface="Wingdings" pitchFamily="2" charset="2"/>
              <a:buAutoNum type="arabicParenBoth"/>
              <a:defRPr/>
            </a:pPr>
            <a:r>
              <a:rPr lang="en-US" sz="3600" smtClean="0"/>
              <a:t>the development of hepatocellular carcinoma</a:t>
            </a:r>
          </a:p>
          <a:p>
            <a:pPr marL="609600" indent="-609600" eaLnBrk="1" hangingPunct="1">
              <a:defRPr/>
            </a:pPr>
            <a:endParaRPr lang="en-US" sz="3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01871-018-f021"/>
          <p:cNvPicPr>
            <a:picLocks noChangeAspect="1" noChangeArrowheads="1"/>
          </p:cNvPicPr>
          <p:nvPr/>
        </p:nvPicPr>
        <p:blipFill>
          <a:blip r:embed="rId3" cstate="print"/>
          <a:srcRect/>
          <a:stretch>
            <a:fillRect/>
          </a:stretch>
        </p:blipFill>
        <p:spPr bwMode="auto">
          <a:xfrm>
            <a:off x="1404938" y="1544638"/>
            <a:ext cx="6350000" cy="3781425"/>
          </a:xfrm>
          <a:prstGeom prst="rect">
            <a:avLst/>
          </a:prstGeom>
          <a:noFill/>
          <a:ln w="9525">
            <a:solidFill>
              <a:schemeClr val="tx1"/>
            </a:solidFill>
            <a:miter lim="800000"/>
            <a:headEnd/>
            <a:tailEnd/>
          </a:ln>
        </p:spPr>
      </p:pic>
      <p:sp>
        <p:nvSpPr>
          <p:cNvPr id="2969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2970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2970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2970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LIVER008"/>
          <p:cNvPicPr>
            <a:picLocks noChangeAspect="1" noChangeArrowheads="1"/>
          </p:cNvPicPr>
          <p:nvPr/>
        </p:nvPicPr>
        <p:blipFill>
          <a:blip r:embed="rId3" cstate="print"/>
          <a:srcRect/>
          <a:stretch>
            <a:fillRect/>
          </a:stretch>
        </p:blipFill>
        <p:spPr bwMode="auto">
          <a:xfrm>
            <a:off x="2171700" y="1852613"/>
            <a:ext cx="4800600" cy="3152775"/>
          </a:xfrm>
          <a:prstGeom prst="rect">
            <a:avLst/>
          </a:prstGeom>
          <a:noFill/>
          <a:ln w="9525">
            <a:noFill/>
            <a:miter lim="800000"/>
            <a:headEnd/>
            <a:tailEnd/>
          </a:ln>
        </p:spPr>
      </p:pic>
      <p:sp>
        <p:nvSpPr>
          <p:cNvPr id="270344" name="Rectangle 8"/>
          <p:cNvSpPr>
            <a:spLocks noGrp="1" noRot="1" noChangeArrowheads="1"/>
          </p:cNvSpPr>
          <p:nvPr>
            <p:ph type="title"/>
          </p:nvPr>
        </p:nvSpPr>
        <p:spPr>
          <a:xfrm>
            <a:off x="914400" y="274638"/>
            <a:ext cx="7772400" cy="1554162"/>
          </a:xfrm>
        </p:spPr>
        <p:txBody>
          <a:bodyPr>
            <a:normAutofit/>
          </a:bodyPr>
          <a:lstStyle/>
          <a:p>
            <a:pPr eaLnBrk="1" hangingPunct="1">
              <a:defRPr/>
            </a:pPr>
            <a:r>
              <a:rPr lang="en-US" sz="2800" dirty="0" smtClean="0"/>
              <a:t>The nodules seen here are larger than 3 mm and, hence, this is an example of "</a:t>
            </a:r>
            <a:r>
              <a:rPr lang="en-US" sz="2800" dirty="0" err="1" smtClean="0"/>
              <a:t>macronodular</a:t>
            </a:r>
            <a:r>
              <a:rPr lang="en-US" sz="2800" dirty="0" smtClean="0"/>
              <a:t>" cirrhosis.</a:t>
            </a:r>
            <a:r>
              <a:rPr lang="en-US" sz="4000"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LIVER011"/>
          <p:cNvPicPr>
            <a:picLocks noChangeAspect="1" noChangeArrowheads="1"/>
          </p:cNvPicPr>
          <p:nvPr/>
        </p:nvPicPr>
        <p:blipFill>
          <a:blip r:embed="rId3" cstate="print"/>
          <a:srcRect/>
          <a:stretch>
            <a:fillRect/>
          </a:stretch>
        </p:blipFill>
        <p:spPr bwMode="auto">
          <a:xfrm>
            <a:off x="2209800" y="2133600"/>
            <a:ext cx="4800600" cy="4724401"/>
          </a:xfrm>
          <a:prstGeom prst="rect">
            <a:avLst/>
          </a:prstGeom>
          <a:noFill/>
          <a:ln w="9525">
            <a:noFill/>
            <a:miter lim="800000"/>
            <a:headEnd/>
            <a:tailEnd/>
          </a:ln>
        </p:spPr>
      </p:pic>
      <p:sp>
        <p:nvSpPr>
          <p:cNvPr id="272390" name="Rectangle 6"/>
          <p:cNvSpPr>
            <a:spLocks noGrp="1" noRot="1" noChangeArrowheads="1"/>
          </p:cNvSpPr>
          <p:nvPr>
            <p:ph type="title"/>
          </p:nvPr>
        </p:nvSpPr>
        <p:spPr>
          <a:xfrm>
            <a:off x="914400" y="274638"/>
            <a:ext cx="7772400" cy="1706562"/>
          </a:xfrm>
        </p:spPr>
        <p:txBody>
          <a:bodyPr>
            <a:normAutofit/>
          </a:bodyPr>
          <a:lstStyle/>
          <a:p>
            <a:pPr eaLnBrk="1" hangingPunct="1">
              <a:defRPr/>
            </a:pPr>
            <a:r>
              <a:rPr lang="en-US" sz="3200" dirty="0" err="1" smtClean="0"/>
              <a:t>Micronodular</a:t>
            </a:r>
            <a:r>
              <a:rPr lang="en-US" sz="3200" dirty="0" smtClean="0"/>
              <a:t> cirrhosis: The regenerative nodules are quite small, averaging less than 3 mm in size. Chronic alcoholism.</a:t>
            </a:r>
            <a:r>
              <a:rPr lang="en-US" sz="4000" dirty="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LIVER014"/>
          <p:cNvPicPr>
            <a:picLocks noChangeAspect="1" noChangeArrowheads="1"/>
          </p:cNvPicPr>
          <p:nvPr/>
        </p:nvPicPr>
        <p:blipFill>
          <a:blip r:embed="rId3" cstate="print"/>
          <a:srcRect/>
          <a:stretch>
            <a:fillRect/>
          </a:stretch>
        </p:blipFill>
        <p:spPr bwMode="auto">
          <a:xfrm>
            <a:off x="0" y="2209800"/>
            <a:ext cx="9144000" cy="4648200"/>
          </a:xfrm>
          <a:prstGeom prst="rect">
            <a:avLst/>
          </a:prstGeom>
          <a:noFill/>
          <a:ln w="9525">
            <a:noFill/>
            <a:miter lim="800000"/>
            <a:headEnd/>
            <a:tailEnd/>
          </a:ln>
        </p:spPr>
      </p:pic>
      <p:sp>
        <p:nvSpPr>
          <p:cNvPr id="274438" name="Rectangle 6"/>
          <p:cNvSpPr>
            <a:spLocks noGrp="1" noRot="1" noChangeArrowheads="1"/>
          </p:cNvSpPr>
          <p:nvPr>
            <p:ph type="title"/>
          </p:nvPr>
        </p:nvSpPr>
        <p:spPr>
          <a:xfrm>
            <a:off x="152400" y="304800"/>
            <a:ext cx="7772400" cy="685800"/>
          </a:xfrm>
        </p:spPr>
        <p:txBody>
          <a:bodyPr>
            <a:normAutofit fontScale="90000"/>
          </a:bodyPr>
          <a:lstStyle/>
          <a:p>
            <a:pPr eaLnBrk="1" hangingPunct="1">
              <a:defRPr/>
            </a:pPr>
            <a:r>
              <a:rPr lang="en-US" sz="2400" dirty="0" smtClean="0"/>
              <a:t>Regenerative nodules of </a:t>
            </a:r>
            <a:r>
              <a:rPr lang="en-US" sz="2400" dirty="0" err="1" smtClean="0"/>
              <a:t>hepatocytes</a:t>
            </a:r>
            <a:r>
              <a:rPr lang="en-US" sz="2400" dirty="0" smtClean="0"/>
              <a:t> are surrounded by fibrous connective tissue that bridges between portal tracts. </a:t>
            </a:r>
            <a:r>
              <a:rPr lang="en-US" sz="2400" dirty="0" err="1" smtClean="0"/>
              <a:t>Collagenous</a:t>
            </a:r>
            <a:r>
              <a:rPr lang="en-US" sz="2400" dirty="0" smtClean="0"/>
              <a:t> tissue , lymphocytes as well as a proliferation of bile ducts</a:t>
            </a:r>
            <a:r>
              <a:rPr lang="en-US" sz="2800" dirty="0" smtClean="0"/>
              <a:t>.</a:t>
            </a:r>
            <a:r>
              <a:rPr lang="en-US" sz="4000" dirty="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z="4000" b="0" i="1" smtClean="0"/>
              <a:t>Chronic Hepatitis, morphology</a:t>
            </a:r>
          </a:p>
        </p:txBody>
      </p:sp>
      <p:sp>
        <p:nvSpPr>
          <p:cNvPr id="52227" name="Rectangle 3"/>
          <p:cNvSpPr>
            <a:spLocks noGrp="1" noChangeArrowheads="1"/>
          </p:cNvSpPr>
          <p:nvPr>
            <p:ph sz="quarter" idx="1"/>
          </p:nvPr>
        </p:nvSpPr>
        <p:spPr/>
        <p:txBody>
          <a:bodyPr/>
          <a:lstStyle/>
          <a:p>
            <a:pPr eaLnBrk="1" hangingPunct="1">
              <a:lnSpc>
                <a:spcPct val="80000"/>
              </a:lnSpc>
              <a:buFont typeface="Wingdings" pitchFamily="2" charset="2"/>
              <a:buNone/>
              <a:defRPr/>
            </a:pPr>
            <a:endParaRPr lang="en-US" sz="2000" dirty="0" smtClean="0"/>
          </a:p>
          <a:p>
            <a:pPr eaLnBrk="1" hangingPunct="1">
              <a:lnSpc>
                <a:spcPct val="80000"/>
              </a:lnSpc>
              <a:defRPr/>
            </a:pPr>
            <a:r>
              <a:rPr lang="en-US" sz="2000" dirty="0" smtClean="0"/>
              <a:t>Hepatocyte injury, necrosis, and regeneration</a:t>
            </a:r>
          </a:p>
          <a:p>
            <a:pPr eaLnBrk="1" hangingPunct="1">
              <a:lnSpc>
                <a:spcPct val="80000"/>
              </a:lnSpc>
              <a:defRPr/>
            </a:pPr>
            <a:r>
              <a:rPr lang="en-US" sz="2000" dirty="0" smtClean="0"/>
              <a:t>Sinusoidal cell reactive changes</a:t>
            </a:r>
            <a:endParaRPr lang="en-US" sz="2000" u="sng" dirty="0" smtClean="0"/>
          </a:p>
          <a:p>
            <a:pPr eaLnBrk="1" hangingPunct="1">
              <a:lnSpc>
                <a:spcPct val="80000"/>
              </a:lnSpc>
              <a:defRPr/>
            </a:pPr>
            <a:r>
              <a:rPr lang="en-US" sz="2000" dirty="0" smtClean="0"/>
              <a:t>Portal tract Inflammation:</a:t>
            </a:r>
          </a:p>
          <a:p>
            <a:pPr eaLnBrk="1" hangingPunct="1">
              <a:lnSpc>
                <a:spcPct val="80000"/>
              </a:lnSpc>
              <a:buFont typeface="Wingdings" pitchFamily="2" charset="2"/>
              <a:buNone/>
              <a:defRPr/>
            </a:pPr>
            <a:r>
              <a:rPr lang="en-US" sz="2000" dirty="0" smtClean="0"/>
              <a:t>    -Confined to portal tracts, </a:t>
            </a:r>
            <a:r>
              <a:rPr lang="en-US" sz="2000" i="1" dirty="0" smtClean="0"/>
              <a:t>or</a:t>
            </a:r>
          </a:p>
          <a:p>
            <a:pPr eaLnBrk="1" hangingPunct="1">
              <a:lnSpc>
                <a:spcPct val="80000"/>
              </a:lnSpc>
              <a:buFont typeface="Wingdings" pitchFamily="2" charset="2"/>
              <a:buNone/>
              <a:defRPr/>
            </a:pPr>
            <a:r>
              <a:rPr lang="en-US" sz="2000" dirty="0" smtClean="0"/>
              <a:t>    -Spillover into adjacent parenchyma, with necrosis of hepatocytes ("interface hepatitis"), </a:t>
            </a:r>
            <a:r>
              <a:rPr lang="en-US" sz="2000" i="1" dirty="0" smtClean="0"/>
              <a:t>or</a:t>
            </a:r>
          </a:p>
          <a:p>
            <a:pPr eaLnBrk="1" hangingPunct="1">
              <a:lnSpc>
                <a:spcPct val="80000"/>
              </a:lnSpc>
              <a:buFont typeface="Wingdings" pitchFamily="2" charset="2"/>
              <a:buNone/>
              <a:defRPr/>
            </a:pPr>
            <a:r>
              <a:rPr lang="en-US" sz="2000" dirty="0" smtClean="0"/>
              <a:t>    -Bridging inflammation and necrosis</a:t>
            </a:r>
          </a:p>
          <a:p>
            <a:pPr eaLnBrk="1" hangingPunct="1">
              <a:lnSpc>
                <a:spcPct val="80000"/>
              </a:lnSpc>
              <a:defRPr/>
            </a:pPr>
            <a:r>
              <a:rPr lang="en-US" sz="2000" dirty="0" smtClean="0"/>
              <a:t>Fibrosis: </a:t>
            </a:r>
          </a:p>
          <a:p>
            <a:pPr eaLnBrk="1" hangingPunct="1">
              <a:lnSpc>
                <a:spcPct val="80000"/>
              </a:lnSpc>
              <a:buFont typeface="Wingdings" pitchFamily="2" charset="2"/>
              <a:buNone/>
              <a:defRPr/>
            </a:pPr>
            <a:r>
              <a:rPr lang="en-US" sz="2000" dirty="0" smtClean="0"/>
              <a:t>    -continued loss of hepatocytes results in fibrous septa formation which ultimately leads to cirrhosis</a:t>
            </a:r>
          </a:p>
          <a:p>
            <a:pPr eaLnBrk="1" hangingPunct="1">
              <a:lnSpc>
                <a:spcPct val="80000"/>
              </a:lnSpc>
              <a:defRPr/>
            </a:pPr>
            <a:r>
              <a:rPr lang="en-US" sz="2000" dirty="0" smtClean="0"/>
              <a:t>HBV: "ground-glass" hepatocytes, "sanded" nuclei</a:t>
            </a:r>
          </a:p>
          <a:p>
            <a:pPr eaLnBrk="1" hangingPunct="1">
              <a:lnSpc>
                <a:spcPct val="80000"/>
              </a:lnSpc>
              <a:defRPr/>
            </a:pPr>
            <a:r>
              <a:rPr lang="en-US" sz="2000" dirty="0" smtClean="0"/>
              <a:t>HCV: bile duct damage, lymphoid aggregate formation</a:t>
            </a:r>
          </a:p>
          <a:p>
            <a:pPr eaLnBrk="1" hangingPunct="1">
              <a:lnSpc>
                <a:spcPct val="80000"/>
              </a:lnSpc>
              <a:defRPr/>
            </a:pPr>
            <a:r>
              <a:rPr lang="en-US" sz="2000" b="1" i="1" dirty="0" smtClean="0"/>
              <a:t>Cirrhosis: The end-stage outcome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Liver cirrhosis</a:t>
            </a:r>
            <a:endParaRPr lang="en-US"/>
          </a:p>
        </p:txBody>
      </p:sp>
      <p:sp>
        <p:nvSpPr>
          <p:cNvPr id="3" name="Content Placeholder 2"/>
          <p:cNvSpPr>
            <a:spLocks noGrp="1"/>
          </p:cNvSpPr>
          <p:nvPr>
            <p:ph sz="quarter" idx="1"/>
          </p:nvPr>
        </p:nvSpPr>
        <p:spPr/>
        <p:txBody>
          <a:bodyPr/>
          <a:lstStyle/>
          <a:p>
            <a:pPr lvl="0"/>
            <a:r>
              <a:rPr lang="en-US" dirty="0" smtClean="0"/>
              <a:t>Define Cirrhosis.</a:t>
            </a:r>
          </a:p>
          <a:p>
            <a:pPr lvl="0"/>
            <a:r>
              <a:rPr lang="en-US" dirty="0" smtClean="0"/>
              <a:t>Recognize the types of cirrhosis.</a:t>
            </a:r>
          </a:p>
          <a:p>
            <a:pPr lvl="0"/>
            <a:r>
              <a:rPr lang="en-US" dirty="0" smtClean="0"/>
              <a:t>Recognize the major causes and the </a:t>
            </a:r>
            <a:r>
              <a:rPr lang="en-US" dirty="0" err="1" smtClean="0"/>
              <a:t>pathogenetic</a:t>
            </a:r>
            <a:r>
              <a:rPr lang="en-US" dirty="0" smtClean="0"/>
              <a:t> mechanisms leading to cirrhosis.</a:t>
            </a:r>
          </a:p>
          <a:p>
            <a:pPr lvl="0"/>
            <a:r>
              <a:rPr lang="en-US" dirty="0" smtClean="0"/>
              <a:t>Describe the pathological findings in cirrhotic livers.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S01871-018-f017b"/>
          <p:cNvPicPr>
            <a:picLocks noChangeAspect="1" noChangeArrowheads="1"/>
          </p:cNvPicPr>
          <p:nvPr/>
        </p:nvPicPr>
        <p:blipFill>
          <a:blip r:embed="rId3" cstate="print"/>
          <a:srcRect/>
          <a:stretch>
            <a:fillRect/>
          </a:stretch>
        </p:blipFill>
        <p:spPr bwMode="auto">
          <a:xfrm>
            <a:off x="2803525" y="1055688"/>
            <a:ext cx="3552825" cy="4762500"/>
          </a:xfrm>
          <a:prstGeom prst="rect">
            <a:avLst/>
          </a:prstGeom>
          <a:noFill/>
          <a:ln w="9525">
            <a:solidFill>
              <a:schemeClr val="tx1"/>
            </a:solidFill>
            <a:miter lim="800000"/>
            <a:headEnd/>
            <a:tailEnd/>
          </a:ln>
        </p:spPr>
      </p:pic>
      <p:sp>
        <p:nvSpPr>
          <p:cNvPr id="921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21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21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21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S01871-018-f020"/>
          <p:cNvPicPr>
            <a:picLocks noChangeAspect="1" noChangeArrowheads="1"/>
          </p:cNvPicPr>
          <p:nvPr/>
        </p:nvPicPr>
        <p:blipFill>
          <a:blip r:embed="rId3" cstate="print"/>
          <a:srcRect/>
          <a:stretch>
            <a:fillRect/>
          </a:stretch>
        </p:blipFill>
        <p:spPr bwMode="auto">
          <a:xfrm>
            <a:off x="1404938" y="1173163"/>
            <a:ext cx="6350000" cy="4524375"/>
          </a:xfrm>
          <a:prstGeom prst="rect">
            <a:avLst/>
          </a:prstGeom>
          <a:noFill/>
          <a:ln w="9525">
            <a:solidFill>
              <a:schemeClr val="tx1"/>
            </a:solidFill>
            <a:miter lim="800000"/>
            <a:headEnd/>
            <a:tailEnd/>
          </a:ln>
        </p:spPr>
      </p:pic>
      <p:sp>
        <p:nvSpPr>
          <p:cNvPr id="93187"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931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9 March 2006 01:41 PM)</a:t>
            </a:r>
          </a:p>
        </p:txBody>
      </p:sp>
      <p:sp>
        <p:nvSpPr>
          <p:cNvPr id="931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2005 Elsevier </a:t>
            </a:r>
          </a:p>
        </p:txBody>
      </p:sp>
      <p:pic>
        <p:nvPicPr>
          <p:cNvPr id="931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5" descr="LIVER079"/>
          <p:cNvPicPr>
            <a:picLocks noChangeAspect="1" noChangeArrowheads="1"/>
          </p:cNvPicPr>
          <p:nvPr/>
        </p:nvPicPr>
        <p:blipFill>
          <a:blip r:embed="rId3" cstate="print"/>
          <a:srcRect/>
          <a:stretch>
            <a:fillRect/>
          </a:stretch>
        </p:blipFill>
        <p:spPr bwMode="auto">
          <a:xfrm>
            <a:off x="0" y="2209800"/>
            <a:ext cx="9144000" cy="4648200"/>
          </a:xfrm>
          <a:prstGeom prst="rect">
            <a:avLst/>
          </a:prstGeom>
          <a:noFill/>
          <a:ln w="9525">
            <a:noFill/>
            <a:miter lim="800000"/>
            <a:headEnd/>
            <a:tailEnd/>
          </a:ln>
        </p:spPr>
      </p:pic>
      <p:sp>
        <p:nvSpPr>
          <p:cNvPr id="296966" name="Rectangle 6"/>
          <p:cNvSpPr>
            <a:spLocks noGrp="1" noRot="1" noChangeArrowheads="1"/>
          </p:cNvSpPr>
          <p:nvPr>
            <p:ph type="title"/>
          </p:nvPr>
        </p:nvSpPr>
        <p:spPr>
          <a:xfrm>
            <a:off x="0" y="0"/>
            <a:ext cx="7772400" cy="1905000"/>
          </a:xfrm>
        </p:spPr>
        <p:txBody>
          <a:bodyPr>
            <a:normAutofit fontScale="90000"/>
          </a:bodyPr>
          <a:lstStyle/>
          <a:p>
            <a:pPr eaLnBrk="1" hangingPunct="1">
              <a:tabLst>
                <a:tab pos="796925" algn="l"/>
              </a:tabLst>
              <a:defRPr/>
            </a:pPr>
            <a:r>
              <a:rPr lang="en-US" sz="4000" dirty="0" smtClean="0"/>
              <a:t> </a:t>
            </a:r>
            <a:r>
              <a:rPr lang="en-US" sz="2800" dirty="0" smtClean="0"/>
              <a:t>Viral hepatitis C which is at a high stage with extensive fibrosis and progression to </a:t>
            </a:r>
            <a:r>
              <a:rPr lang="en-US" sz="2800" dirty="0" err="1" smtClean="0"/>
              <a:t>macronodular</a:t>
            </a:r>
            <a:r>
              <a:rPr lang="en-US" sz="2800" dirty="0" smtClean="0"/>
              <a:t> cirrhosis, as evidenced by the large regenerative nodule at the center right.</a:t>
            </a:r>
            <a:r>
              <a:rPr lang="en-US" sz="40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defRPr/>
            </a:pPr>
            <a:r>
              <a:rPr lang="en-US" dirty="0" smtClean="0"/>
              <a:t>Alcoholic liver disease</a:t>
            </a:r>
            <a:endParaRPr lang="en-US" dirty="0"/>
          </a:p>
        </p:txBody>
      </p:sp>
      <p:pic>
        <p:nvPicPr>
          <p:cNvPr id="115715" name="Content Placeholder 3" descr="untitled.bmp"/>
          <p:cNvPicPr>
            <a:picLocks noGrp="1" noChangeAspect="1"/>
          </p:cNvPicPr>
          <p:nvPr>
            <p:ph sz="quarter" idx="1"/>
          </p:nvPr>
        </p:nvPicPr>
        <p:blipFill>
          <a:blip r:embed="rId2" cstate="print"/>
          <a:stretch>
            <a:fillRect/>
          </a:stretch>
        </p:blipFill>
        <p:spPr>
          <a:xfrm>
            <a:off x="228600" y="1676400"/>
            <a:ext cx="8153400" cy="45720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6739" name="Content Placeholder 3" descr="untitled.bmp"/>
          <p:cNvPicPr>
            <a:picLocks noGrp="1" noChangeAspect="1"/>
          </p:cNvPicPr>
          <p:nvPr>
            <p:ph sz="quarter" idx="1"/>
          </p:nvPr>
        </p:nvPicPr>
        <p:blipFill>
          <a:blip r:embed="rId3" cstate="print"/>
          <a:stretch>
            <a:fillRect/>
          </a:stretch>
        </p:blipFill>
        <p:spPr>
          <a:xfrm>
            <a:off x="1219200" y="1752600"/>
            <a:ext cx="6400799" cy="4572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7763" name="Content Placeholder 3" descr="untitled.bmp"/>
          <p:cNvPicPr>
            <a:picLocks noGrp="1" noChangeAspect="1"/>
          </p:cNvPicPr>
          <p:nvPr>
            <p:ph sz="quarter" idx="1"/>
          </p:nvPr>
        </p:nvPicPr>
        <p:blipFill>
          <a:blip r:embed="rId3" cstate="print"/>
          <a:stretch>
            <a:fillRect/>
          </a:stretch>
        </p:blipFill>
        <p:spPr>
          <a:xfrm>
            <a:off x="1371600" y="1828800"/>
            <a:ext cx="6553199" cy="4495799"/>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8787" name="Content Placeholder 3" descr="untitled.bmp"/>
          <p:cNvPicPr>
            <a:picLocks noGrp="1" noChangeAspect="1"/>
          </p:cNvPicPr>
          <p:nvPr>
            <p:ph sz="quarter" idx="1"/>
          </p:nvPr>
        </p:nvPicPr>
        <p:blipFill>
          <a:blip r:embed="rId3" cstate="print"/>
          <a:stretch>
            <a:fillRect/>
          </a:stretch>
        </p:blipFill>
        <p:spPr>
          <a:xfrm>
            <a:off x="914400" y="1905001"/>
            <a:ext cx="7162800" cy="48006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Alcoholic liver disease</a:t>
            </a:r>
            <a:endParaRPr lang="en-US" dirty="0"/>
          </a:p>
        </p:txBody>
      </p:sp>
      <p:pic>
        <p:nvPicPr>
          <p:cNvPr id="119811" name="Content Placeholder 3" descr="untitled.bmp"/>
          <p:cNvPicPr>
            <a:picLocks noGrp="1" noChangeAspect="1"/>
          </p:cNvPicPr>
          <p:nvPr>
            <p:ph sz="quarter" idx="1"/>
          </p:nvPr>
        </p:nvPicPr>
        <p:blipFill>
          <a:blip r:embed="rId3" cstate="print"/>
          <a:stretch>
            <a:fillRect/>
          </a:stretch>
        </p:blipFill>
        <p:spPr>
          <a:xfrm>
            <a:off x="1447800" y="1600200"/>
            <a:ext cx="6705599" cy="4876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3075" name="Rectangle 3"/>
          <p:cNvSpPr>
            <a:spLocks noGrp="1" noChangeArrowheads="1"/>
          </p:cNvSpPr>
          <p:nvPr>
            <p:ph sz="quarter" idx="1"/>
          </p:nvPr>
        </p:nvSpPr>
        <p:spPr/>
        <p:txBody>
          <a:bodyPr/>
          <a:lstStyle/>
          <a:p>
            <a:pPr eaLnBrk="1" hangingPunct="1">
              <a:defRPr/>
            </a:pPr>
            <a:r>
              <a:rPr lang="en-US" dirty="0" smtClean="0"/>
              <a:t>Cirrhosis is among the top 10 causes of death in the Western world. The chief worldwide contributors are alcohol abuse and viral hepatitis. Other causes include biliary disease, and iron overload. Cirrhosis is the end-stage of chronic liver disease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smtClean="0"/>
              <a:t>Cirrhosis</a:t>
            </a:r>
            <a:endParaRPr lang="en-GB" smtClean="0"/>
          </a:p>
        </p:txBody>
      </p:sp>
      <p:sp>
        <p:nvSpPr>
          <p:cNvPr id="4099" name="Rectangle 3"/>
          <p:cNvSpPr>
            <a:spLocks noGrp="1" noChangeArrowheads="1"/>
          </p:cNvSpPr>
          <p:nvPr>
            <p:ph sz="quarter" idx="1"/>
          </p:nvPr>
        </p:nvSpPr>
        <p:spPr/>
        <p:txBody>
          <a:bodyPr>
            <a:normAutofit/>
          </a:bodyPr>
          <a:lstStyle/>
          <a:p>
            <a:pPr eaLnBrk="1" hangingPunct="1">
              <a:buFont typeface="Wingdings" pitchFamily="2" charset="2"/>
              <a:buNone/>
              <a:defRPr/>
            </a:pPr>
            <a:r>
              <a:rPr lang="en-US" smtClean="0"/>
              <a:t>   Cirrhosis is defined by three characteristics</a:t>
            </a:r>
          </a:p>
          <a:p>
            <a:pPr eaLnBrk="1" hangingPunct="1">
              <a:buFont typeface="Wingdings" pitchFamily="2" charset="2"/>
              <a:buNone/>
              <a:defRPr/>
            </a:pPr>
            <a:r>
              <a:rPr lang="en-US" smtClean="0"/>
              <a:t>1</a:t>
            </a:r>
            <a:r>
              <a:rPr lang="en-US" i="1" smtClean="0"/>
              <a:t>)Fibrosis</a:t>
            </a:r>
            <a:r>
              <a:rPr lang="en-US" smtClean="0"/>
              <a:t>  in the form of delicate bands or broad scars/septa </a:t>
            </a:r>
          </a:p>
          <a:p>
            <a:pPr eaLnBrk="1" hangingPunct="1">
              <a:buFont typeface="Wingdings" pitchFamily="2" charset="2"/>
              <a:buNone/>
              <a:defRPr/>
            </a:pPr>
            <a:r>
              <a:rPr lang="en-US" i="1" smtClean="0"/>
              <a:t>2)Nodules</a:t>
            </a:r>
            <a:r>
              <a:rPr lang="en-US" smtClean="0"/>
              <a:t> containing regenerating hepatocytes encircled by fibrosis, with diameters varying from very small (&lt;3 mm, micronodules) to large (several centimeters, macronodules) </a:t>
            </a:r>
          </a:p>
          <a:p>
            <a:pPr eaLnBrk="1" hangingPunct="1">
              <a:buFont typeface="Wingdings" pitchFamily="2" charset="2"/>
              <a:buNone/>
              <a:defRPr/>
            </a:pPr>
            <a:r>
              <a:rPr lang="en-US" i="1" smtClean="0"/>
              <a:t>3)Disruption of the architecture of the entire liver</a:t>
            </a:r>
            <a:r>
              <a:rPr 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p:txBody>
          <a:bodyPr/>
          <a:lstStyle/>
          <a:p>
            <a:pPr eaLnBrk="1" hangingPunct="1">
              <a:defRPr/>
            </a:pPr>
            <a:r>
              <a:rPr lang="en-US" smtClean="0"/>
              <a:t>features of cirrhosis</a:t>
            </a:r>
            <a:endParaRPr lang="en-GB" smtClean="0"/>
          </a:p>
        </p:txBody>
      </p:sp>
      <p:sp>
        <p:nvSpPr>
          <p:cNvPr id="5123" name="Rectangle 3"/>
          <p:cNvSpPr>
            <a:spLocks noGrp="1" noChangeArrowheads="1"/>
          </p:cNvSpPr>
          <p:nvPr>
            <p:ph sz="quarter" idx="1"/>
          </p:nvPr>
        </p:nvSpPr>
        <p:spPr/>
        <p:txBody>
          <a:bodyPr/>
          <a:lstStyle/>
          <a:p>
            <a:pPr eaLnBrk="1" hangingPunct="1">
              <a:lnSpc>
                <a:spcPct val="90000"/>
              </a:lnSpc>
              <a:buFont typeface="Wingdings" pitchFamily="2" charset="2"/>
              <a:buNone/>
              <a:defRPr/>
            </a:pPr>
            <a:r>
              <a:rPr lang="en-US" smtClean="0"/>
              <a:t> </a:t>
            </a:r>
          </a:p>
          <a:p>
            <a:pPr eaLnBrk="1" hangingPunct="1">
              <a:lnSpc>
                <a:spcPct val="90000"/>
              </a:lnSpc>
              <a:defRPr/>
            </a:pPr>
            <a:r>
              <a:rPr lang="en-US" i="1" smtClean="0"/>
              <a:t>Vascular architecture is reorganized</a:t>
            </a:r>
            <a:r>
              <a:rPr lang="en-US" smtClean="0"/>
              <a:t> by the parenchymal damage and scarring, with the formation of abnormal interconnections between vascular inflow and hepatic vein outflow channels. </a:t>
            </a:r>
          </a:p>
          <a:p>
            <a:pPr eaLnBrk="1" hangingPunct="1">
              <a:lnSpc>
                <a:spcPct val="90000"/>
              </a:lnSpc>
              <a:defRPr/>
            </a:pPr>
            <a:r>
              <a:rPr lang="en-US" i="1" smtClean="0"/>
              <a:t>Fibrosis is the key feature of progressive damage to the liver.</a:t>
            </a:r>
            <a:r>
              <a:rPr lang="en-US" smtClean="0"/>
              <a:t> Once cirrhosis has developed, reversal is thought to be rare.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6147" name="Rectangle 3"/>
          <p:cNvSpPr>
            <a:spLocks noGrp="1" noChangeArrowheads="1"/>
          </p:cNvSpPr>
          <p:nvPr>
            <p:ph sz="quarter" idx="1"/>
          </p:nvPr>
        </p:nvSpPr>
        <p:spPr/>
        <p:txBody>
          <a:bodyPr/>
          <a:lstStyle/>
          <a:p>
            <a:pPr eaLnBrk="1" hangingPunct="1">
              <a:defRPr/>
            </a:pPr>
            <a:endParaRPr lang="en-US" smtClean="0"/>
          </a:p>
          <a:p>
            <a:pPr eaLnBrk="1" hangingPunct="1">
              <a:defRPr/>
            </a:pPr>
            <a:r>
              <a:rPr lang="en-US" smtClean="0"/>
              <a:t>The classification is based on the underlying etiology.</a:t>
            </a:r>
          </a:p>
          <a:p>
            <a:pPr eaLnBrk="1" hangingPunct="1">
              <a:defRPr/>
            </a:pPr>
            <a:r>
              <a:rPr lang="en-US" smtClean="0"/>
              <a:t>Many forms of cirrhosis (particularly alcoholic cirrhosis) are initially micronodular, but there is a tendency for nodules to increase in size with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hangingPunct="1">
              <a:defRPr/>
            </a:pPr>
            <a:r>
              <a:rPr lang="en-GB" sz="4000" smtClean="0"/>
              <a:t>Classifiation of cirrhosis based on  causes</a:t>
            </a:r>
          </a:p>
        </p:txBody>
      </p:sp>
      <p:sp>
        <p:nvSpPr>
          <p:cNvPr id="7171" name="Rectangle 3"/>
          <p:cNvSpPr>
            <a:spLocks noGrp="1" noChangeArrowheads="1"/>
          </p:cNvSpPr>
          <p:nvPr>
            <p:ph sz="quarter" idx="1"/>
          </p:nvPr>
        </p:nvSpPr>
        <p:spPr/>
        <p:txBody>
          <a:bodyPr/>
          <a:lstStyle/>
          <a:p>
            <a:pPr eaLnBrk="1" hangingPunct="1">
              <a:defRPr/>
            </a:pPr>
            <a:r>
              <a:rPr lang="en-US" smtClean="0"/>
              <a:t>Alcoholic liver disease               60% to 70%</a:t>
            </a:r>
          </a:p>
          <a:p>
            <a:pPr eaLnBrk="1" hangingPunct="1">
              <a:defRPr/>
            </a:pPr>
            <a:r>
              <a:rPr lang="en-US" smtClean="0"/>
              <a:t>Viral hepatitis                            10%</a:t>
            </a:r>
          </a:p>
          <a:p>
            <a:pPr eaLnBrk="1" hangingPunct="1">
              <a:defRPr/>
            </a:pPr>
            <a:r>
              <a:rPr lang="en-US" smtClean="0"/>
              <a:t>Biliary diseases                           5% to 10%</a:t>
            </a:r>
          </a:p>
          <a:p>
            <a:pPr eaLnBrk="1" hangingPunct="1">
              <a:defRPr/>
            </a:pPr>
            <a:r>
              <a:rPr lang="en-US" smtClean="0"/>
              <a:t>Primary hemochromatosis         5%</a:t>
            </a:r>
          </a:p>
          <a:p>
            <a:pPr eaLnBrk="1" hangingPunct="1">
              <a:defRPr/>
            </a:pPr>
            <a:r>
              <a:rPr lang="en-US" smtClean="0"/>
              <a:t>Wilson disease                           Rare</a:t>
            </a:r>
          </a:p>
          <a:p>
            <a:pPr eaLnBrk="1" hangingPunct="1">
              <a:defRPr/>
            </a:pPr>
            <a:r>
              <a:rPr lang="en-US" smtClean="0"/>
              <a:t>α1-Antitrypsin deficiency          Rare</a:t>
            </a:r>
          </a:p>
          <a:p>
            <a:pPr eaLnBrk="1" hangingPunct="1">
              <a:defRPr/>
            </a:pPr>
            <a:r>
              <a:rPr lang="en-US" smtClean="0"/>
              <a:t>Cryptogenic cirrhosis                10% to 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GB" smtClean="0"/>
              <a:t>Classifiation of cirrhosis</a:t>
            </a:r>
          </a:p>
        </p:txBody>
      </p:sp>
      <p:sp>
        <p:nvSpPr>
          <p:cNvPr id="8195" name="Rectangle 3"/>
          <p:cNvSpPr>
            <a:spLocks noGrp="1" noChangeArrowheads="1"/>
          </p:cNvSpPr>
          <p:nvPr>
            <p:ph sz="quarter" idx="1"/>
          </p:nvPr>
        </p:nvSpPr>
        <p:spPr/>
        <p:txBody>
          <a:bodyPr>
            <a:normAutofit lnSpcReduction="10000"/>
          </a:bodyPr>
          <a:lstStyle/>
          <a:p>
            <a:pPr eaLnBrk="1" hangingPunct="1">
              <a:lnSpc>
                <a:spcPct val="90000"/>
              </a:lnSpc>
              <a:buFont typeface="Wingdings" pitchFamily="2" charset="2"/>
              <a:buNone/>
              <a:defRPr/>
            </a:pPr>
            <a:r>
              <a:rPr lang="en-US" sz="2800" smtClean="0"/>
              <a:t>   Infrequent types of cirrhosis also include </a:t>
            </a:r>
          </a:p>
          <a:p>
            <a:pPr eaLnBrk="1" hangingPunct="1">
              <a:lnSpc>
                <a:spcPct val="90000"/>
              </a:lnSpc>
              <a:defRPr/>
            </a:pPr>
            <a:r>
              <a:rPr lang="en-US" sz="2800" smtClean="0"/>
              <a:t>the cirrhosis developing in infants and children with galactosemia and tyrosinosis</a:t>
            </a:r>
          </a:p>
          <a:p>
            <a:pPr eaLnBrk="1" hangingPunct="1">
              <a:lnSpc>
                <a:spcPct val="90000"/>
              </a:lnSpc>
              <a:defRPr/>
            </a:pPr>
            <a:r>
              <a:rPr lang="en-US" sz="2800" smtClean="0"/>
              <a:t>drug-induced cirrhosis. </a:t>
            </a:r>
          </a:p>
          <a:p>
            <a:pPr eaLnBrk="1" hangingPunct="1">
              <a:lnSpc>
                <a:spcPct val="90000"/>
              </a:lnSpc>
              <a:defRPr/>
            </a:pPr>
            <a:r>
              <a:rPr lang="en-US" sz="2800" smtClean="0"/>
              <a:t>Severe fibrosis can occur in the setting of cardiac disease (sometimes called "cardiac cirrhosis,"). </a:t>
            </a:r>
          </a:p>
          <a:p>
            <a:pPr eaLnBrk="1" hangingPunct="1">
              <a:lnSpc>
                <a:spcPct val="90000"/>
              </a:lnSpc>
              <a:defRPr/>
            </a:pPr>
            <a:r>
              <a:rPr lang="en-US" sz="2800" smtClean="0"/>
              <a:t>In some cases there is no cause and these are referred to as </a:t>
            </a:r>
            <a:r>
              <a:rPr lang="en-US" sz="2800" i="1" smtClean="0"/>
              <a:t>cryptogenic cirrhosis.</a:t>
            </a:r>
          </a:p>
          <a:p>
            <a:pPr eaLnBrk="1" hangingPunct="1">
              <a:lnSpc>
                <a:spcPct val="90000"/>
              </a:lnSpc>
              <a:defRPr/>
            </a:pPr>
            <a:r>
              <a:rPr lang="en-US" sz="2800" i="1" smtClean="0"/>
              <a:t>Once cirrhosis is established, it is usually impossible to establish an etiologic diagnosis on morphologic grounds alone</a:t>
            </a:r>
            <a:r>
              <a:rPr lang="en-US" sz="2800" smtClean="0"/>
              <a:t> </a:t>
            </a:r>
          </a:p>
          <a:p>
            <a:pPr eaLnBrk="1" hangingPunct="1">
              <a:lnSpc>
                <a:spcPct val="90000"/>
              </a:lnSpc>
              <a:defRPr/>
            </a:pPr>
            <a:endParaRPr lang="en-US" sz="2800" smtClean="0"/>
          </a:p>
          <a:p>
            <a:pPr eaLnBrk="1" hangingPunct="1">
              <a:lnSpc>
                <a:spcPct val="90000"/>
              </a:lnSpc>
              <a:defRPr/>
            </a:pPr>
            <a:endParaRPr lang="en-US" sz="2800" smtClean="0"/>
          </a:p>
          <a:p>
            <a:pPr eaLnBrk="1" hangingPunct="1">
              <a:lnSpc>
                <a:spcPct val="90000"/>
              </a:lnSpc>
              <a:defRPr/>
            </a:pPr>
            <a:endParaRPr lang="en-US"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defRPr/>
            </a:pPr>
            <a:r>
              <a:rPr lang="en-US" b="0" smtClean="0"/>
              <a:t>Pathogenesis of cirrhosis</a:t>
            </a:r>
            <a:endParaRPr lang="en-GB" b="0" smtClean="0"/>
          </a:p>
        </p:txBody>
      </p:sp>
      <p:sp>
        <p:nvSpPr>
          <p:cNvPr id="9219" name="Rectangle 3"/>
          <p:cNvSpPr>
            <a:spLocks noGrp="1" noChangeArrowheads="1"/>
          </p:cNvSpPr>
          <p:nvPr>
            <p:ph sz="quarter" idx="1"/>
          </p:nvPr>
        </p:nvSpPr>
        <p:spPr/>
        <p:txBody>
          <a:bodyPr/>
          <a:lstStyle/>
          <a:p>
            <a:pPr eaLnBrk="1" hangingPunct="1">
              <a:defRPr/>
            </a:pPr>
            <a:r>
              <a:rPr lang="en-US" smtClean="0"/>
              <a:t>The  pathogenetic processes in cirrhosis are progressive fibrosis and reorganization of the vascular microarchitecture of the liver</a:t>
            </a:r>
          </a:p>
          <a:p>
            <a:pPr eaLnBrk="1" hangingPunct="1">
              <a:defRPr/>
            </a:pPr>
            <a:r>
              <a:rPr lang="en-US" smtClean="0"/>
              <a:t> In the normal liver, interstitial collagens (types I and III) are concentrated in portal tracts and around central veins. The type IV collagen(reticulin) is in the space of Disse. </a:t>
            </a:r>
          </a:p>
          <a:p>
            <a:pPr eaLnBrk="1" hangingPunct="1">
              <a:defRPr/>
            </a:pP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38</TotalTime>
  <Words>1123</Words>
  <Application>Microsoft Office PowerPoint</Application>
  <PresentationFormat>On-screen Show (4:3)</PresentationFormat>
  <Paragraphs>117</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Median</vt:lpstr>
      <vt:lpstr>Liver cirrhosis </vt:lpstr>
      <vt:lpstr>Liver cirrhosis</vt:lpstr>
      <vt:lpstr>Cirrhosis</vt:lpstr>
      <vt:lpstr>Cirrhosis</vt:lpstr>
      <vt:lpstr>features of cirrhosis</vt:lpstr>
      <vt:lpstr>Classifiation of cirrhosis</vt:lpstr>
      <vt:lpstr>Classifiation of cirrhosis based on  causes</vt:lpstr>
      <vt:lpstr>Classifiation of cirrhosis</vt:lpstr>
      <vt:lpstr>Pathogenesis of cirrhosis</vt:lpstr>
      <vt:lpstr>Pathogenesis of cirrhosis</vt:lpstr>
      <vt:lpstr>Pathogenesis of cirrhosis</vt:lpstr>
      <vt:lpstr>Pathogenesis of cirrhosis</vt:lpstr>
      <vt:lpstr>Clinical Features</vt:lpstr>
      <vt:lpstr>Clinical Features</vt:lpstr>
      <vt:lpstr>PowerPoint Presentation</vt:lpstr>
      <vt:lpstr>The nodules seen here are larger than 3 mm and, hence, this is an example of "macronodular" cirrhosis. </vt:lpstr>
      <vt:lpstr>Micronodular cirrhosis: The regenerative nodules are quite small, averaging less than 3 mm in size. Chronic alcoholism. </vt:lpstr>
      <vt:lpstr>Regenerative nodules of hepatocytes are surrounded by fibrous connective tissue that bridges between portal tracts. Collagenous tissue , lymphocytes as well as a proliferation of bile ducts. </vt:lpstr>
      <vt:lpstr>Chronic Hepatitis, morphology</vt:lpstr>
      <vt:lpstr>PowerPoint Presentation</vt:lpstr>
      <vt:lpstr>PowerPoint Presentation</vt:lpstr>
      <vt:lpstr> Viral hepatitis C which is at a high stage with extensive fibrosis and progression to macronodular cirrhosis, as evidenced by the large regenerative nodule at the center right. </vt:lpstr>
      <vt:lpstr>Alcoholic liver disease</vt:lpstr>
      <vt:lpstr>Alcoholic liver disease</vt:lpstr>
      <vt:lpstr>Alcoholic liver disease</vt:lpstr>
      <vt:lpstr>Alcoholic liver disease</vt:lpstr>
      <vt:lpstr>Alcoholic liver disease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cirrhosis 2014</dc:title>
  <dc:creator>Dr.Hala</dc:creator>
  <cp:lastModifiedBy>Windows User</cp:lastModifiedBy>
  <cp:revision>7</cp:revision>
  <dcterms:created xsi:type="dcterms:W3CDTF">2013-12-09T06:23:20Z</dcterms:created>
  <dcterms:modified xsi:type="dcterms:W3CDTF">2013-12-10T19:17:07Z</dcterms:modified>
</cp:coreProperties>
</file>