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84"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9</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10</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18</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25</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8098931-355C-4835-9BDD-414B837BBA1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8098931-355C-4835-9BDD-414B837BBA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BA6ACFD-0836-423D-A771-9D5CDB85C070}" type="datetimeFigureOut">
              <a:rPr lang="en-US" smtClean="0"/>
              <a:pPr/>
              <a:t>12/17/2013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098931-355C-4835-9BDD-414B837BBA1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cstate="print"/>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idx="1"/>
          </p:nvPr>
        </p:nvSpPr>
        <p:spPr/>
        <p:txBody>
          <a:bodyPr/>
          <a:lstStyle/>
          <a:p>
            <a:pPr eaLnBrk="1" hangingPunct="1">
              <a:lnSpc>
                <a:spcPct val="80000"/>
              </a:lnSpc>
              <a:defRPr/>
            </a:pPr>
            <a:r>
              <a:rPr lang="en-GB" sz="2000" dirty="0" smtClean="0"/>
              <a:t>70% to 80% of patients remain asymptomatic throughout their lives. </a:t>
            </a:r>
            <a:endParaRPr lang="en-GB" sz="2000" i="1" dirty="0" smtClean="0"/>
          </a:p>
          <a:p>
            <a:pPr eaLnBrk="1" hangingPunct="1">
              <a:lnSpc>
                <a:spcPct val="80000"/>
              </a:lnSpc>
              <a:defRPr/>
            </a:pPr>
            <a:r>
              <a:rPr lang="en-GB" sz="2000" dirty="0" smtClean="0"/>
              <a:t>Symptoms: spasmodic or "colicky" right upper quadrant pain, which tends to be excruciating . It is usually due to obstruction of bile ducts by passing stones.</a:t>
            </a:r>
          </a:p>
          <a:p>
            <a:pPr eaLnBrk="1" hangingPunct="1">
              <a:lnSpc>
                <a:spcPct val="80000"/>
              </a:lnSpc>
              <a:defRPr/>
            </a:pPr>
            <a:r>
              <a:rPr lang="en-GB" sz="2000" dirty="0" smtClean="0"/>
              <a:t>More severe complications include </a:t>
            </a:r>
            <a:r>
              <a:rPr lang="en-GB" sz="2000" dirty="0" err="1" smtClean="0"/>
              <a:t>empyema</a:t>
            </a:r>
            <a:r>
              <a:rPr lang="en-GB" sz="2000" dirty="0" smtClean="0"/>
              <a:t>, perforation, fistulae, inflammation of the </a:t>
            </a:r>
            <a:r>
              <a:rPr lang="en-GB" sz="2000" dirty="0" err="1" smtClean="0"/>
              <a:t>biliary</a:t>
            </a:r>
            <a:r>
              <a:rPr lang="en-GB" sz="2000" dirty="0" smtClean="0"/>
              <a:t> tree (</a:t>
            </a:r>
            <a:r>
              <a:rPr lang="en-GB" sz="2000" dirty="0" err="1" smtClean="0"/>
              <a:t>cholangitis</a:t>
            </a:r>
            <a:r>
              <a:rPr lang="en-GB" sz="2000" dirty="0" smtClean="0"/>
              <a:t>), and obstructive </a:t>
            </a:r>
            <a:r>
              <a:rPr lang="en-GB" sz="2000" dirty="0" err="1" smtClean="0"/>
              <a:t>cholestasis</a:t>
            </a:r>
            <a:r>
              <a:rPr lang="en-GB" sz="2000" dirty="0" smtClean="0"/>
              <a:t> or pancreatitis with ensuing problems. </a:t>
            </a:r>
          </a:p>
          <a:p>
            <a:pPr eaLnBrk="1" hangingPunct="1">
              <a:lnSpc>
                <a:spcPct val="80000"/>
              </a:lnSpc>
              <a:defRPr/>
            </a:pPr>
            <a:r>
              <a:rPr lang="en-GB" sz="2000" dirty="0" smtClean="0"/>
              <a:t>The larger the calculi, the less likely they are to enter the cystic or common ducts to produce obstruction; it is the very small stones, or "gravel," that are the more dangerous. </a:t>
            </a:r>
          </a:p>
          <a:p>
            <a:pPr eaLnBrk="1" hangingPunct="1">
              <a:lnSpc>
                <a:spcPct val="80000"/>
              </a:lnSpc>
              <a:defRPr/>
            </a:pPr>
            <a:r>
              <a:rPr lang="en-GB" sz="2000" dirty="0" smtClean="0"/>
              <a:t>Occasionally, a large stone may erode directly into an adjacent loop of small bowel, generating intestinal obstruction ("gallstone </a:t>
            </a:r>
            <a:r>
              <a:rPr lang="en-GB" sz="2000" dirty="0" err="1" smtClean="0"/>
              <a:t>ileus</a:t>
            </a:r>
            <a:r>
              <a:rPr lang="en-GB" sz="2000" dirty="0" smtClean="0"/>
              <a:t>"). </a:t>
            </a:r>
          </a:p>
          <a:p>
            <a:pPr eaLnBrk="1" hangingPunct="1">
              <a:lnSpc>
                <a:spcPct val="80000"/>
              </a:lnSpc>
              <a:defRPr/>
            </a:pPr>
            <a:r>
              <a:rPr lang="en-GB" sz="2000" dirty="0" smtClean="0"/>
              <a:t>Increased risk for carcinoma of the gallbladder.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idx="1"/>
          </p:nvPr>
        </p:nvSpPr>
        <p:spPr/>
        <p:txBody>
          <a:bodyPr/>
          <a:lstStyle/>
          <a:p>
            <a:pPr eaLnBrk="1" hangingPunct="1">
              <a:lnSpc>
                <a:spcPct val="90000"/>
              </a:lnSpc>
              <a:defRPr/>
            </a:pPr>
            <a:r>
              <a:rPr lang="en-GB" sz="2400" i="1" smtClean="0"/>
              <a:t>Acute calculous cholecystitis is an acute inflammation of the gallbladder, precipitated 90% of the time by obstruction of the neck or cystic duct.</a:t>
            </a:r>
            <a:r>
              <a:rPr lang="en-GB" sz="2400" smtClean="0"/>
              <a:t> </a:t>
            </a:r>
          </a:p>
          <a:p>
            <a:pPr eaLnBrk="1" hangingPunct="1">
              <a:lnSpc>
                <a:spcPct val="90000"/>
              </a:lnSpc>
              <a:buFont typeface="Wingdings" pitchFamily="2" charset="2"/>
              <a:buNone/>
              <a:defRPr/>
            </a:pPr>
            <a:r>
              <a:rPr lang="en-GB" sz="2400" smtClean="0"/>
              <a:t>     It is the primary complication of gallstones and the most common reason for emergency cholecystectomy. </a:t>
            </a:r>
          </a:p>
          <a:p>
            <a:pPr eaLnBrk="1" hangingPunct="1">
              <a:lnSpc>
                <a:spcPct val="90000"/>
              </a:lnSpc>
              <a:defRPr/>
            </a:pPr>
            <a:r>
              <a:rPr lang="en-GB" sz="2400" smtClean="0"/>
              <a:t>Acute acalculous cholecystitis occurs in the absence of gallstones, generally in severely ill patient. Most cases of occur in the following circumstances: (1) the postoperative state after major, nonbiliary surgery; (2) severe trauma (motor vehicle accidents, war injuries); (3) severe burns; (4) multisystem organ failure; (5) sepsis; (6) prolonged intravenous hyperalimentation; and (7) the postpartum state. </a:t>
            </a: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 </a:t>
            </a:r>
            <a:br>
              <a:rPr lang="en-GB" sz="4000" b="0" dirty="0" smtClean="0"/>
            </a:br>
            <a:r>
              <a:rPr lang="en-GB" sz="4000" b="0" dirty="0" smtClean="0"/>
              <a:t>Pathogenesis</a:t>
            </a:r>
            <a:r>
              <a:rPr lang="en-GB" sz="4000" dirty="0" smtClean="0"/>
              <a:t> </a:t>
            </a:r>
            <a:r>
              <a:rPr lang="en-US" sz="4000" dirty="0" smtClean="0"/>
              <a:t/>
            </a:r>
            <a:br>
              <a:rPr lang="en-US" sz="4000" dirty="0" smtClean="0"/>
            </a:br>
            <a:endParaRPr lang="en-US" sz="4000" dirty="0" smtClean="0"/>
          </a:p>
        </p:txBody>
      </p:sp>
      <p:sp>
        <p:nvSpPr>
          <p:cNvPr id="444419" name="Rectangle 3"/>
          <p:cNvSpPr>
            <a:spLocks noGrp="1" noChangeArrowheads="1"/>
          </p:cNvSpPr>
          <p:nvPr>
            <p:ph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 </a:t>
            </a:r>
            <a:br>
              <a:rPr lang="en-GB" b="0" dirty="0" smtClean="0"/>
            </a:br>
            <a:r>
              <a:rPr lang="en-GB" b="0" dirty="0" smtClean="0"/>
              <a:t>Morphology</a:t>
            </a:r>
          </a:p>
        </p:txBody>
      </p:sp>
      <p:sp>
        <p:nvSpPr>
          <p:cNvPr id="157699" name="Rectangle 3"/>
          <p:cNvSpPr>
            <a:spLocks noGrp="1" noChangeArrowheads="1"/>
          </p:cNvSpPr>
          <p:nvPr>
            <p:ph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 </a:t>
            </a:r>
            <a:br>
              <a:rPr lang="en-GB" b="0" dirty="0" smtClean="0"/>
            </a:br>
            <a:r>
              <a:rPr lang="en-GB" b="0" dirty="0" smtClean="0"/>
              <a:t>Morphology</a:t>
            </a:r>
            <a:endParaRPr lang="en-US" b="0" dirty="0" smtClean="0"/>
          </a:p>
        </p:txBody>
      </p:sp>
      <p:sp>
        <p:nvSpPr>
          <p:cNvPr id="445443" name="Rectangle 3"/>
          <p:cNvSpPr>
            <a:spLocks noGrp="1" noChangeArrowheads="1"/>
          </p:cNvSpPr>
          <p:nvPr>
            <p:ph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cstate="print"/>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 </a:t>
            </a:r>
            <a:br>
              <a:rPr lang="en-GB" sz="4000" b="0" dirty="0" smtClean="0"/>
            </a:br>
            <a:r>
              <a:rPr lang="en-GB" sz="4000" b="0" dirty="0" smtClean="0"/>
              <a:t>Clinical Features</a:t>
            </a:r>
          </a:p>
        </p:txBody>
      </p:sp>
      <p:sp>
        <p:nvSpPr>
          <p:cNvPr id="158723" name="Rectangle 3"/>
          <p:cNvSpPr>
            <a:spLocks noGrp="1" noChangeArrowheads="1"/>
          </p:cNvSpPr>
          <p:nvPr>
            <p:ph idx="1"/>
          </p:nvPr>
        </p:nvSpPr>
        <p:spPr/>
        <p:txBody>
          <a:bodyPr/>
          <a:lstStyle/>
          <a:p>
            <a:pPr eaLnBrk="1" hangingPunct="1">
              <a:defRPr/>
            </a:pPr>
            <a:r>
              <a:rPr lang="en-GB" sz="2800" dirty="0" smtClean="0"/>
              <a:t>Progressive right upper quadrant or </a:t>
            </a:r>
            <a:r>
              <a:rPr lang="en-GB" sz="2800" dirty="0" err="1" smtClean="0"/>
              <a:t>epigastric</a:t>
            </a:r>
            <a:r>
              <a:rPr lang="en-GB" sz="2800" dirty="0" smtClean="0"/>
              <a:t> pain, frequently associated with mild fever, anorexia, tachycardia, sweating, and nausea and vomiting. The upper abdomen is tender. Most patients are free of jaundice</a:t>
            </a:r>
          </a:p>
          <a:p>
            <a:pPr eaLnBrk="1" hangingPunct="1">
              <a:defRPr/>
            </a:pPr>
            <a:r>
              <a:rPr lang="en-GB" sz="2800" dirty="0" smtClean="0"/>
              <a:t> Acute </a:t>
            </a:r>
            <a:r>
              <a:rPr lang="en-GB" sz="2800" dirty="0" err="1" smtClean="0"/>
              <a:t>calculous</a:t>
            </a:r>
            <a:r>
              <a:rPr lang="en-GB" sz="2800" dirty="0" smtClean="0"/>
              <a:t> </a:t>
            </a:r>
            <a:r>
              <a:rPr lang="en-GB" sz="2800" dirty="0" err="1" smtClean="0"/>
              <a:t>cholecystitis</a:t>
            </a:r>
            <a:r>
              <a:rPr lang="en-GB" sz="2800" dirty="0" smtClean="0"/>
              <a:t> may appear with remarkable suddenness and constitute an acute surgical emergency or may present with mild symptoms that resolve without medical intervention.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dirty="0" smtClean="0"/>
              <a:t>Disorders of the Gallbladder </a:t>
            </a:r>
            <a:r>
              <a:rPr lang="en-GB" sz="4000" b="0" i="1" dirty="0" smtClean="0"/>
              <a:t>CHOLELITHIASIS (GALLSTONES)</a:t>
            </a:r>
            <a:r>
              <a:rPr lang="en-GB" sz="4000" dirty="0" smtClean="0"/>
              <a:t> </a:t>
            </a:r>
          </a:p>
        </p:txBody>
      </p:sp>
      <p:sp>
        <p:nvSpPr>
          <p:cNvPr id="145411"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endParaRPr lang="en-GB" dirty="0" smtClean="0"/>
          </a:p>
          <a:p>
            <a:pPr eaLnBrk="1" hangingPunct="1">
              <a:lnSpc>
                <a:spcPct val="90000"/>
              </a:lnSpc>
              <a:defRPr/>
            </a:pPr>
            <a:r>
              <a:rPr lang="en-GB" dirty="0" smtClean="0"/>
              <a:t>Majority of gallstones (&gt;80%) are "silent," and most individuals remain free of </a:t>
            </a:r>
            <a:r>
              <a:rPr lang="en-GB" dirty="0" err="1" smtClean="0"/>
              <a:t>biliary</a:t>
            </a:r>
            <a:r>
              <a:rPr lang="en-GB" dirty="0" smtClean="0"/>
              <a:t> pain or stone complications for decades. </a:t>
            </a:r>
          </a:p>
          <a:p>
            <a:pPr eaLnBrk="1" hangingPunct="1">
              <a:lnSpc>
                <a:spcPct val="90000"/>
              </a:lnSpc>
              <a:defRPr/>
            </a:pPr>
            <a:r>
              <a:rPr lang="en-GB" dirty="0" smtClean="0"/>
              <a:t>There are two main types of gallstones. A</a:t>
            </a:r>
            <a:r>
              <a:rPr lang="en-GB" i="1" dirty="0" smtClean="0"/>
              <a:t>bout 80% are </a:t>
            </a:r>
            <a:r>
              <a:rPr lang="en-GB" b="1" i="1" u="sng" dirty="0" smtClean="0"/>
              <a:t>cholesterol stones</a:t>
            </a:r>
            <a:r>
              <a:rPr lang="en-GB" i="1" dirty="0" smtClean="0"/>
              <a:t>, containing more than 50% of crystalline cholesterol monohydrate</a:t>
            </a:r>
            <a:r>
              <a:rPr lang="en-GB" dirty="0" smtClean="0"/>
              <a:t>. </a:t>
            </a:r>
            <a:r>
              <a:rPr lang="en-GB" i="1" dirty="0" smtClean="0"/>
              <a:t>The remainder are composed predominantly of </a:t>
            </a:r>
            <a:r>
              <a:rPr lang="en-GB" i="1" dirty="0" err="1" smtClean="0"/>
              <a:t>bilirubin</a:t>
            </a:r>
            <a:r>
              <a:rPr lang="en-GB" i="1" dirty="0" smtClean="0"/>
              <a:t> calcium salts</a:t>
            </a:r>
            <a:r>
              <a:rPr lang="en-GB" dirty="0" smtClean="0"/>
              <a:t> </a:t>
            </a:r>
            <a:r>
              <a:rPr lang="en-GB" i="1" dirty="0" smtClean="0"/>
              <a:t>and are designated</a:t>
            </a:r>
            <a:r>
              <a:rPr lang="en-GB" dirty="0" smtClean="0"/>
              <a:t> </a:t>
            </a:r>
            <a:r>
              <a:rPr lang="en-GB" b="1" i="1" u="sng" dirty="0" smtClean="0"/>
              <a:t>pigment stones</a:t>
            </a:r>
            <a:r>
              <a:rPr lang="en-GB" u="sng" dirty="0" smtClean="0"/>
              <a:t>. </a:t>
            </a:r>
          </a:p>
          <a:p>
            <a:pPr>
              <a:lnSpc>
                <a:spcPct val="90000"/>
              </a:lnSpc>
              <a:defRPr/>
            </a:pPr>
            <a:r>
              <a:rPr lang="en-GB" dirty="0" smtClean="0"/>
              <a:t>Prevalence and Risk Factors:</a:t>
            </a:r>
            <a:endParaRPr lang="en-GB" u="sng"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 </a:t>
            </a:r>
            <a:br>
              <a:rPr lang="en-GB" sz="4000" b="0" dirty="0" smtClean="0"/>
            </a:br>
            <a:r>
              <a:rPr lang="en-GB" sz="4000" b="0" dirty="0" smtClean="0"/>
              <a:t>Clinical Features</a:t>
            </a:r>
          </a:p>
        </p:txBody>
      </p:sp>
      <p:sp>
        <p:nvSpPr>
          <p:cNvPr id="446467" name="Rectangle 3"/>
          <p:cNvSpPr>
            <a:spLocks noGrp="1" noChangeArrowheads="1"/>
          </p:cNvSpPr>
          <p:nvPr>
            <p:ph idx="1"/>
          </p:nvPr>
        </p:nvSpPr>
        <p:spPr/>
        <p:txBody>
          <a:bodyPr/>
          <a:lstStyle/>
          <a:p>
            <a:pPr eaLnBrk="1" hangingPunct="1">
              <a:lnSpc>
                <a:spcPct val="80000"/>
              </a:lnSpc>
              <a:defRPr/>
            </a:pPr>
            <a:r>
              <a:rPr lang="en-GB" sz="2800" dirty="0" smtClean="0"/>
              <a:t>Clinical symptoms of acute </a:t>
            </a:r>
            <a:r>
              <a:rPr lang="en-GB" sz="2800" dirty="0" err="1" smtClean="0"/>
              <a:t>acalculous</a:t>
            </a:r>
            <a:r>
              <a:rPr lang="en-GB" sz="2800" dirty="0" smtClean="0"/>
              <a:t> </a:t>
            </a:r>
            <a:r>
              <a:rPr lang="en-GB" sz="2800" dirty="0" err="1" smtClean="0"/>
              <a:t>cholecystitis</a:t>
            </a:r>
            <a:r>
              <a:rPr lang="en-GB" sz="2800" dirty="0" smtClean="0"/>
              <a:t> tend to be more insidious, since symptoms are obscured by the underlying conditions precipitating the attacks.</a:t>
            </a:r>
          </a:p>
          <a:p>
            <a:pPr eaLnBrk="1" hangingPunct="1">
              <a:lnSpc>
                <a:spcPct val="80000"/>
              </a:lnSpc>
              <a:defRPr/>
            </a:pPr>
            <a:r>
              <a:rPr lang="en-GB" sz="2800" dirty="0" smtClean="0"/>
              <a:t> A higher proportion of patients have no symptoms referable to the gallbladder. </a:t>
            </a:r>
          </a:p>
          <a:p>
            <a:pPr eaLnBrk="1" hangingPunct="1">
              <a:lnSpc>
                <a:spcPct val="80000"/>
              </a:lnSpc>
              <a:defRPr/>
            </a:pPr>
            <a:r>
              <a:rPr lang="en-GB" sz="2800" dirty="0" smtClean="0"/>
              <a:t>The incidence of gangrene and perforation is much higher than in </a:t>
            </a:r>
            <a:r>
              <a:rPr lang="en-GB" sz="2800" dirty="0" err="1" smtClean="0"/>
              <a:t>calculous</a:t>
            </a:r>
            <a:r>
              <a:rPr lang="en-GB" sz="2800" dirty="0" smtClean="0"/>
              <a:t> </a:t>
            </a:r>
            <a:r>
              <a:rPr lang="en-GB" sz="2800" dirty="0" err="1" smtClean="0"/>
              <a:t>cholecystitis</a:t>
            </a:r>
            <a:r>
              <a:rPr lang="en-GB" sz="2800" dirty="0" smtClean="0"/>
              <a:t>. </a:t>
            </a: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idx="1"/>
          </p:nvPr>
        </p:nvSpPr>
        <p:spPr/>
        <p:txBody>
          <a:bodyPr/>
          <a:lstStyle/>
          <a:p>
            <a:pPr eaLnBrk="1" hangingPunct="1">
              <a:lnSpc>
                <a:spcPct val="80000"/>
              </a:lnSpc>
              <a:defRPr/>
            </a:pPr>
            <a:r>
              <a:rPr lang="en-GB" sz="2800" dirty="0" smtClean="0"/>
              <a:t>Chronic </a:t>
            </a:r>
            <a:r>
              <a:rPr lang="en-GB" sz="2800" dirty="0" err="1" smtClean="0"/>
              <a:t>cholecystitis</a:t>
            </a:r>
            <a:r>
              <a:rPr lang="en-GB" sz="2800" dirty="0" smtClean="0"/>
              <a:t> may be a sequel to repeated bouts of mild to severe acute </a:t>
            </a:r>
            <a:r>
              <a:rPr lang="en-GB" sz="2800" dirty="0" err="1" smtClean="0"/>
              <a:t>cholecystitis</a:t>
            </a:r>
            <a:r>
              <a:rPr lang="en-GB" sz="2800" dirty="0" smtClean="0"/>
              <a:t>, but in many instances, it develops in the apparent absence of antecedent attacks. </a:t>
            </a:r>
          </a:p>
          <a:p>
            <a:pPr eaLnBrk="1" hangingPunct="1">
              <a:lnSpc>
                <a:spcPct val="80000"/>
              </a:lnSpc>
              <a:defRPr/>
            </a:pPr>
            <a:r>
              <a:rPr lang="en-GB" sz="2800" dirty="0" smtClean="0"/>
              <a:t>It is associated with </a:t>
            </a:r>
            <a:r>
              <a:rPr lang="en-GB" sz="2800" dirty="0" err="1" smtClean="0"/>
              <a:t>cholelithiasis</a:t>
            </a:r>
            <a:r>
              <a:rPr lang="en-GB" sz="2800" dirty="0" smtClean="0"/>
              <a:t> in over 90% of cases.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idx="1"/>
          </p:nvPr>
        </p:nvSpPr>
        <p:spPr/>
        <p:txBody>
          <a:bodyPr>
            <a:normAutofit lnSpcReduction="10000"/>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idx="1"/>
          </p:nvPr>
        </p:nvSpPr>
        <p:spPr/>
        <p:txBody>
          <a:bodyPr>
            <a:normAutofit lnSpcReduction="10000"/>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cstate="print"/>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idx="1"/>
          </p:nvPr>
        </p:nvSpPr>
        <p:spPr/>
        <p:txBody>
          <a:bodyPr>
            <a:normAutofit lnSpcReduction="10000"/>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normAutofit fontScale="90000"/>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idx="1"/>
          </p:nvPr>
        </p:nvSpPr>
        <p:spPr/>
        <p:txBody>
          <a:bodyPr>
            <a:normAutofit lnSpcReduction="10000"/>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normAutofit fontScale="90000"/>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idx="1"/>
          </p:nvPr>
        </p:nvSpPr>
        <p:spPr/>
        <p:txBody>
          <a:bodyPr/>
          <a:lstStyle/>
          <a:p>
            <a:pPr marL="609600" indent="-609600" eaLnBrk="1" hangingPunct="1">
              <a:buFont typeface="Wingdings" pitchFamily="2" charset="2"/>
              <a:buAutoNum type="arabicParenR"/>
              <a:defRPr/>
            </a:pPr>
            <a:r>
              <a:rPr lang="en-GB" i="1" dirty="0" err="1" smtClean="0"/>
              <a:t>Supersaturation</a:t>
            </a:r>
            <a:r>
              <a:rPr lang="en-GB" i="1" dirty="0" smtClean="0"/>
              <a:t> of bile with cholesterol is the result of </a:t>
            </a:r>
            <a:r>
              <a:rPr lang="en-GB" i="1" dirty="0" err="1" smtClean="0"/>
              <a:t>hepatocellular</a:t>
            </a:r>
            <a:r>
              <a:rPr lang="en-GB" i="1" dirty="0" smtClean="0"/>
              <a:t>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i="1" dirty="0" smtClean="0"/>
              <a:t>Gallbladder </a:t>
            </a:r>
            <a:r>
              <a:rPr lang="en-GB" i="1" dirty="0" err="1" smtClean="0"/>
              <a:t>hypomotility</a:t>
            </a:r>
            <a:r>
              <a:rPr lang="en-GB" i="1" dirty="0" smtClean="0"/>
              <a:t> ensues.</a:t>
            </a:r>
            <a:r>
              <a:rPr lang="en-GB" dirty="0" smtClean="0"/>
              <a:t> It promotes nucleation typically </a:t>
            </a:r>
            <a:r>
              <a:rPr lang="en-GB" dirty="0" err="1" smtClean="0"/>
              <a:t>arround</a:t>
            </a:r>
            <a:r>
              <a:rPr lang="en-GB" dirty="0" smtClean="0"/>
              <a:t> a calcium salt crystal </a:t>
            </a:r>
            <a:r>
              <a:rPr lang="en-GB" dirty="0" err="1" smtClean="0"/>
              <a:t>nidus</a:t>
            </a:r>
            <a:r>
              <a:rPr lang="en-GB" dirty="0" smtClean="0"/>
              <a:t>. </a:t>
            </a:r>
          </a:p>
          <a:p>
            <a:pPr marL="609600" indent="-609600">
              <a:buFont typeface="Wingdings" pitchFamily="2" charset="2"/>
              <a:buAutoNum type="arabicParenR"/>
              <a:defRPr/>
            </a:pPr>
            <a:r>
              <a:rPr lang="en-GB" dirty="0" smtClean="0"/>
              <a:t>Cholesterol nucleation in bile is accelerated.</a:t>
            </a:r>
            <a:r>
              <a:rPr lang="en-GB" sz="2800" dirty="0" smtClean="0"/>
              <a:t> </a:t>
            </a:r>
          </a:p>
          <a:p>
            <a:pPr marL="609600" indent="-609600">
              <a:buFont typeface="Wingdings" pitchFamily="2" charset="2"/>
              <a:buAutoNum type="arabicParenR"/>
              <a:defRPr/>
            </a:pPr>
            <a:r>
              <a:rPr lang="en-GB" sz="2400" dirty="0" smtClean="0"/>
              <a:t>Mucus </a:t>
            </a:r>
            <a:r>
              <a:rPr lang="en-GB" sz="2400" dirty="0" err="1" smtClean="0"/>
              <a:t>hypersecretion</a:t>
            </a:r>
            <a:r>
              <a:rPr lang="en-GB" sz="2400" dirty="0" smtClean="0"/>
              <a:t> in the gallbladder traps the crystals, permitting their aggregation into stones.  </a:t>
            </a:r>
          </a:p>
          <a:p>
            <a:pPr marL="609600" indent="-609600" eaLnBrk="1" hangingPunct="1">
              <a:buFont typeface="Wingdings" pitchFamily="2" charset="2"/>
              <a:buAutoNum type="arabicParenR"/>
              <a:defRPr/>
            </a:pPr>
            <a:endParaRPr lang="en-GB" dirty="0" smtClean="0"/>
          </a:p>
          <a:p>
            <a:pPr marL="609600" indent="-609600" eaLnBrk="1" hangingPunct="1">
              <a:buNone/>
              <a:defRPr/>
            </a:pPr>
            <a:r>
              <a:rPr lang="en-GB" dirty="0" smtClean="0"/>
              <a:t> </a:t>
            </a:r>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normAutofit fontScale="90000"/>
          </a:bodyPr>
          <a:lstStyle/>
          <a:p>
            <a:pPr eaLnBrk="1" hangingPunct="1">
              <a:defRPr/>
            </a:pPr>
            <a:r>
              <a:rPr lang="en-GB" b="0" smtClean="0"/>
              <a:t>Pathogenesis of Pigment Stones</a:t>
            </a:r>
          </a:p>
        </p:txBody>
      </p:sp>
      <p:sp>
        <p:nvSpPr>
          <p:cNvPr id="151555" name="Rectangle 3"/>
          <p:cNvSpPr>
            <a:spLocks noGrp="1" noChangeArrowheads="1"/>
          </p:cNvSpPr>
          <p:nvPr>
            <p:ph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cstate="print"/>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cstate="print"/>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152</TotalTime>
  <Words>1539</Words>
  <Application>Microsoft Office PowerPoint</Application>
  <PresentationFormat>On-screen Show (4:3)</PresentationFormat>
  <Paragraphs>111</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PATHOLOGY  AND PATHOGENESIS OF CHOLECYSTITIS </vt:lpstr>
      <vt:lpstr>Disorders of the Gallbladder CHOLELITHIASIS (GALLSTONES) </vt:lpstr>
      <vt:lpstr>Slide 3</vt:lpstr>
      <vt:lpstr>Pathogenesis of Cholesterol Stones</vt:lpstr>
      <vt:lpstr>Pathogenesis of Cholesterol Stones</vt:lpstr>
      <vt:lpstr>Pathogenesis of Pigment Stones</vt:lpstr>
      <vt:lpstr>Morphology</vt:lpstr>
      <vt:lpstr>Morphology</vt:lpstr>
      <vt:lpstr>Slide 9</vt:lpstr>
      <vt:lpstr>Slide 10</vt:lpstr>
      <vt:lpstr>Cholesterolosis</vt:lpstr>
      <vt:lpstr>Clinical Features</vt:lpstr>
      <vt:lpstr>CHOLECYSTITIS</vt:lpstr>
      <vt:lpstr>Acute Cholecystitis</vt:lpstr>
      <vt:lpstr>Acute Cholecystitis  Pathogenesis  </vt:lpstr>
      <vt:lpstr>Acute Cholecystitis  Morphology</vt:lpstr>
      <vt:lpstr>Acute Cholecystitis  Morphology</vt:lpstr>
      <vt:lpstr>Slide 18</vt:lpstr>
      <vt:lpstr>Acute Cholecystitis  Clinical Features</vt:lpstr>
      <vt:lpstr>Acute Cholecystitis  Clinical Features</vt:lpstr>
      <vt:lpstr>Chronic cholecystitis</vt:lpstr>
      <vt:lpstr>Chronic cholecystitis</vt:lpstr>
      <vt:lpstr>Morphology</vt:lpstr>
      <vt:lpstr>Morphology</vt:lpstr>
      <vt:lpstr>Slide 25</vt:lpstr>
      <vt:lpstr>Complications: acute and chronic cholecystitis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Dr Abdulmalik</cp:lastModifiedBy>
  <cp:revision>7</cp:revision>
  <dcterms:created xsi:type="dcterms:W3CDTF">2010-10-31T12:33:56Z</dcterms:created>
  <dcterms:modified xsi:type="dcterms:W3CDTF">2013-12-17T06:56:08Z</dcterms:modified>
</cp:coreProperties>
</file>