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B34C61-BAFD-480F-81B2-A1E96851F27D}"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34C61-BAFD-480F-81B2-A1E96851F27D}"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34C61-BAFD-480F-81B2-A1E96851F27D}"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B34C61-BAFD-480F-81B2-A1E96851F27D}"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34C61-BAFD-480F-81B2-A1E96851F27D}"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B34C61-BAFD-480F-81B2-A1E96851F27D}"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B34C61-BAFD-480F-81B2-A1E96851F27D}" type="datetimeFigureOut">
              <a:rPr lang="en-US" smtClean="0"/>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B34C61-BAFD-480F-81B2-A1E96851F27D}" type="datetimeFigureOut">
              <a:rPr lang="en-US" smtClean="0"/>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34C61-BAFD-480F-81B2-A1E96851F27D}" type="datetimeFigureOut">
              <a:rPr lang="en-US" smtClean="0"/>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34C61-BAFD-480F-81B2-A1E96851F27D}"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34C61-BAFD-480F-81B2-A1E96851F27D}"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13FFA-5AC3-4A94-828E-25A2A60564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34C61-BAFD-480F-81B2-A1E96851F27D}" type="datetimeFigureOut">
              <a:rPr lang="en-US" smtClean="0"/>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13FFA-5AC3-4A94-828E-25A2A60564C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نص 2"/>
          <p:cNvSpPr>
            <a:spLocks noGrp="1"/>
          </p:cNvSpPr>
          <p:nvPr>
            <p:ph type="body" idx="1"/>
          </p:nvPr>
        </p:nvSpPr>
        <p:spPr/>
        <p:style>
          <a:lnRef idx="1">
            <a:schemeClr val="accent2"/>
          </a:lnRef>
          <a:fillRef idx="3">
            <a:schemeClr val="accent2"/>
          </a:fillRef>
          <a:effectRef idx="2">
            <a:schemeClr val="accent2"/>
          </a:effectRef>
          <a:fontRef idx="minor">
            <a:schemeClr val="lt1"/>
          </a:fontRef>
        </p:style>
        <p:txBody>
          <a:bodyPr/>
          <a:lstStyle/>
          <a:p>
            <a:pPr algn="ctr"/>
            <a:r>
              <a:rPr lang="en-US" sz="3200" dirty="0" smtClean="0"/>
              <a:t>A</a:t>
            </a:r>
            <a:endParaRPr lang="en-US" dirty="0"/>
          </a:p>
        </p:txBody>
      </p:sp>
      <p:sp>
        <p:nvSpPr>
          <p:cNvPr id="4" name="عنصر نائب للمحتوى 3"/>
          <p:cNvSpPr>
            <a:spLocks noGrp="1"/>
          </p:cNvSpPr>
          <p:nvPr>
            <p:ph sz="half" idx="2"/>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457200" indent="-457200">
              <a:buFont typeface="+mj-lt"/>
              <a:buAutoNum type="arabicPeriod"/>
            </a:pPr>
            <a:r>
              <a:rPr lang="en-US" dirty="0" smtClean="0">
                <a:solidFill>
                  <a:srgbClr val="FFFF00"/>
                </a:solidFill>
              </a:rPr>
              <a:t>Fasting improve the condition</a:t>
            </a:r>
          </a:p>
          <a:p>
            <a:pPr marL="457200" indent="-457200">
              <a:buFont typeface="+mj-lt"/>
              <a:buAutoNum type="arabicPeriod"/>
            </a:pPr>
            <a:r>
              <a:rPr lang="en-US" dirty="0" smtClean="0">
                <a:solidFill>
                  <a:srgbClr val="FFFF00"/>
                </a:solidFill>
              </a:rPr>
              <a:t>inflammatory bowel diseases</a:t>
            </a:r>
          </a:p>
          <a:p>
            <a:pPr marL="457200" indent="-457200">
              <a:buFont typeface="+mj-lt"/>
              <a:buAutoNum type="arabicPeriod"/>
            </a:pPr>
            <a:r>
              <a:rPr lang="en-US" dirty="0" smtClean="0">
                <a:solidFill>
                  <a:srgbClr val="FFFF00"/>
                </a:solidFill>
              </a:rPr>
              <a:t>High stool output</a:t>
            </a:r>
          </a:p>
          <a:p>
            <a:pPr marL="457200" indent="-457200">
              <a:buFont typeface="+mj-lt"/>
              <a:buAutoNum type="arabicPeriod"/>
            </a:pPr>
            <a:r>
              <a:rPr lang="en-US" dirty="0" smtClean="0">
                <a:solidFill>
                  <a:srgbClr val="FFFF00"/>
                </a:solidFill>
              </a:rPr>
              <a:t>Presence of WBC in stool</a:t>
            </a:r>
          </a:p>
          <a:p>
            <a:pPr marL="457200" indent="-457200">
              <a:buFont typeface="+mj-lt"/>
              <a:buAutoNum type="arabicPeriod"/>
            </a:pPr>
            <a:r>
              <a:rPr lang="en-US" dirty="0" smtClean="0">
                <a:solidFill>
                  <a:srgbClr val="FFFF00"/>
                </a:solidFill>
              </a:rPr>
              <a:t>Irritable bowel syndrome </a:t>
            </a:r>
          </a:p>
          <a:p>
            <a:pPr marL="457200" indent="-457200">
              <a:buFont typeface="+mj-lt"/>
              <a:buAutoNum type="arabicPeriod"/>
            </a:pPr>
            <a:r>
              <a:rPr lang="en-US" dirty="0" smtClean="0">
                <a:solidFill>
                  <a:srgbClr val="FFFF00"/>
                </a:solidFill>
              </a:rPr>
              <a:t>bacterial toxin</a:t>
            </a:r>
          </a:p>
          <a:p>
            <a:pPr marL="457200" indent="-457200">
              <a:buFont typeface="+mj-lt"/>
              <a:buAutoNum type="arabicPeriod"/>
            </a:pPr>
            <a:r>
              <a:rPr lang="en-US" dirty="0" err="1" smtClean="0">
                <a:solidFill>
                  <a:srgbClr val="FFFF00"/>
                </a:solidFill>
              </a:rPr>
              <a:t>Malabsorption</a:t>
            </a:r>
            <a:endParaRPr lang="en-US" dirty="0" smtClean="0">
              <a:solidFill>
                <a:srgbClr val="FFFF00"/>
              </a:solidFill>
            </a:endParaRPr>
          </a:p>
          <a:p>
            <a:pPr marL="457200" indent="-457200">
              <a:buFont typeface="+mj-lt"/>
              <a:buAutoNum type="arabicPeriod"/>
            </a:pPr>
            <a:r>
              <a:rPr lang="en-US" dirty="0" smtClean="0">
                <a:solidFill>
                  <a:srgbClr val="FFFF00"/>
                </a:solidFill>
              </a:rPr>
              <a:t>High fecal osmotic gap</a:t>
            </a:r>
          </a:p>
          <a:p>
            <a:endParaRPr lang="en-US" dirty="0"/>
          </a:p>
        </p:txBody>
      </p:sp>
      <p:sp>
        <p:nvSpPr>
          <p:cNvPr id="5" name="عنصر نائب للنص 4"/>
          <p:cNvSpPr>
            <a:spLocks noGrp="1"/>
          </p:cNvSpPr>
          <p:nvPr>
            <p:ph type="body" sz="quarter" idx="3"/>
          </p:nvPr>
        </p:nvSpPr>
        <p:spPr/>
        <p:style>
          <a:lnRef idx="1">
            <a:schemeClr val="accent2"/>
          </a:lnRef>
          <a:fillRef idx="3">
            <a:schemeClr val="accent2"/>
          </a:fillRef>
          <a:effectRef idx="2">
            <a:schemeClr val="accent2"/>
          </a:effectRef>
          <a:fontRef idx="minor">
            <a:schemeClr val="lt1"/>
          </a:fontRef>
        </p:style>
        <p:txBody>
          <a:bodyPr/>
          <a:lstStyle/>
          <a:p>
            <a:pPr algn="ctr"/>
            <a:r>
              <a:rPr lang="en-US" dirty="0" smtClean="0"/>
              <a:t>B</a:t>
            </a:r>
            <a:endParaRPr lang="en-US" dirty="0"/>
          </a:p>
        </p:txBody>
      </p:sp>
      <p:sp>
        <p:nvSpPr>
          <p:cNvPr id="6" name="عنصر نائب للمحتوى 5"/>
          <p:cNvSpPr>
            <a:spLocks noGrp="1"/>
          </p:cNvSpPr>
          <p:nvPr>
            <p:ph sz="quarter" idx="4"/>
          </p:nvPr>
        </p:nvSpPr>
        <p:spPr/>
        <p:style>
          <a:lnRef idx="2">
            <a:schemeClr val="dk1">
              <a:shade val="50000"/>
            </a:schemeClr>
          </a:lnRef>
          <a:fillRef idx="1">
            <a:schemeClr val="dk1"/>
          </a:fillRef>
          <a:effectRef idx="0">
            <a:schemeClr val="dk1"/>
          </a:effectRef>
          <a:fontRef idx="minor">
            <a:schemeClr val="lt1"/>
          </a:fontRef>
        </p:style>
        <p:txBody>
          <a:bodyPr/>
          <a:lstStyle/>
          <a:p>
            <a:pPr marL="514350" indent="-514350">
              <a:buFont typeface="+mj-lt"/>
              <a:buAutoNum type="alphaLcParenR"/>
            </a:pPr>
            <a:r>
              <a:rPr lang="en-US" b="1" dirty="0" err="1" smtClean="0">
                <a:solidFill>
                  <a:srgbClr val="FFFF00"/>
                </a:solidFill>
              </a:rPr>
              <a:t>Secretory</a:t>
            </a:r>
            <a:endParaRPr lang="en-US" b="1" dirty="0" smtClean="0">
              <a:solidFill>
                <a:srgbClr val="FFFF00"/>
              </a:solidFill>
            </a:endParaRPr>
          </a:p>
          <a:p>
            <a:pPr marL="514350" indent="-514350">
              <a:buFont typeface="+mj-lt"/>
              <a:buAutoNum type="alphaLcParenR"/>
            </a:pPr>
            <a:r>
              <a:rPr lang="en-US" b="1" dirty="0" smtClean="0">
                <a:solidFill>
                  <a:srgbClr val="FFFF00"/>
                </a:solidFill>
              </a:rPr>
              <a:t>Osmotic</a:t>
            </a:r>
          </a:p>
          <a:p>
            <a:pPr marL="514350" indent="-514350">
              <a:buFont typeface="+mj-lt"/>
              <a:buAutoNum type="alphaLcParenR"/>
            </a:pPr>
            <a:r>
              <a:rPr lang="en-US" b="1" dirty="0" err="1" smtClean="0">
                <a:solidFill>
                  <a:srgbClr val="FFFF00"/>
                </a:solidFill>
              </a:rPr>
              <a:t>Exudative</a:t>
            </a:r>
            <a:r>
              <a:rPr lang="en-US" b="1" dirty="0" smtClean="0">
                <a:solidFill>
                  <a:srgbClr val="FFFF00"/>
                </a:solidFill>
              </a:rPr>
              <a:t> (inflammatory )</a:t>
            </a:r>
          </a:p>
          <a:p>
            <a:pPr marL="514350" indent="-514350">
              <a:buFont typeface="+mj-lt"/>
              <a:buAutoNum type="alphaLcParenR"/>
            </a:pPr>
            <a:r>
              <a:rPr lang="en-US" b="1" dirty="0" smtClean="0">
                <a:solidFill>
                  <a:srgbClr val="FFFF00"/>
                </a:solidFill>
              </a:rPr>
              <a:t>Motility-related</a:t>
            </a:r>
            <a:endParaRPr lang="en-US" dirty="0" smtClean="0">
              <a:solidFill>
                <a:srgbClr val="FFFF00"/>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r>
              <a:rPr lang="en-US" dirty="0" smtClean="0"/>
              <a:t>A 10-month-old, previously healthy male infant develops a severe, watery diarrhea 2 days after visiting the pediatrician for a routine checkup. The most likely diagnosis is</a:t>
            </a:r>
          </a:p>
          <a:p>
            <a:pPr>
              <a:buNone/>
            </a:pPr>
            <a:r>
              <a:rPr lang="en-US" dirty="0" smtClean="0"/>
              <a:t>a. Rotavirus infection</a:t>
            </a:r>
          </a:p>
          <a:p>
            <a:pPr>
              <a:buNone/>
            </a:pPr>
            <a:r>
              <a:rPr lang="en-US" dirty="0" smtClean="0"/>
              <a:t>b. </a:t>
            </a:r>
            <a:r>
              <a:rPr lang="en-US" dirty="0" err="1" smtClean="0"/>
              <a:t>Enterotoxigenic</a:t>
            </a:r>
            <a:r>
              <a:rPr lang="en-US" dirty="0" smtClean="0"/>
              <a:t> </a:t>
            </a:r>
            <a:r>
              <a:rPr lang="en-US" i="1" dirty="0" smtClean="0"/>
              <a:t>E. coli infection</a:t>
            </a:r>
          </a:p>
          <a:p>
            <a:pPr>
              <a:buNone/>
            </a:pPr>
            <a:r>
              <a:rPr lang="en-US" dirty="0" smtClean="0"/>
              <a:t>c. </a:t>
            </a:r>
            <a:r>
              <a:rPr lang="en-US" i="1" dirty="0" err="1" smtClean="0"/>
              <a:t>Entamoeba</a:t>
            </a:r>
            <a:r>
              <a:rPr lang="en-US" i="1" dirty="0" smtClean="0"/>
              <a:t> </a:t>
            </a:r>
            <a:r>
              <a:rPr lang="en-US" i="1" dirty="0" err="1" smtClean="0"/>
              <a:t>histolytica</a:t>
            </a:r>
            <a:r>
              <a:rPr lang="en-US" i="1" dirty="0" smtClean="0"/>
              <a:t> infection</a:t>
            </a:r>
          </a:p>
          <a:p>
            <a:pPr>
              <a:buNone/>
            </a:pPr>
            <a:r>
              <a:rPr lang="en-US" dirty="0" smtClean="0"/>
              <a:t>d. Lactase deficiency</a:t>
            </a:r>
          </a:p>
          <a:p>
            <a:pPr>
              <a:buNone/>
            </a:pPr>
            <a:r>
              <a:rPr lang="en-US" dirty="0" smtClean="0"/>
              <a:t>e. Ulcerative colitis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idx="1"/>
          </p:nvPr>
        </p:nvSpPr>
        <p:spPr>
          <a:xfrm>
            <a:off x="357158" y="1285860"/>
            <a:ext cx="8501122" cy="4525963"/>
          </a:xfrm>
        </p:spPr>
        <p:txBody>
          <a:bodyPr>
            <a:normAutofit/>
          </a:bodyPr>
          <a:lstStyle/>
          <a:p>
            <a:pPr algn="l">
              <a:buNone/>
            </a:pPr>
            <a:r>
              <a:rPr lang="en-US" sz="2200" dirty="0" smtClean="0">
                <a:solidFill>
                  <a:srgbClr val="FFFF00"/>
                </a:solidFill>
              </a:rPr>
              <a:t>A 44-year-old white male presented with a seven-month history of diarrhea. The frequency of his bowel movements had increased to 5-7 per day, and his stools were yellow and floated at the top of the water in the toilet. He had occasional abdominal cramping, but no </a:t>
            </a:r>
            <a:r>
              <a:rPr lang="en-US" sz="2200" dirty="0" err="1" smtClean="0">
                <a:solidFill>
                  <a:srgbClr val="FFFF00"/>
                </a:solidFill>
              </a:rPr>
              <a:t>tenesmus</a:t>
            </a:r>
            <a:r>
              <a:rPr lang="en-US" sz="2200" dirty="0" smtClean="0">
                <a:solidFill>
                  <a:srgbClr val="FFFF00"/>
                </a:solidFill>
              </a:rPr>
              <a:t>, </a:t>
            </a:r>
            <a:r>
              <a:rPr lang="en-US" sz="2200" dirty="0" err="1" smtClean="0">
                <a:solidFill>
                  <a:srgbClr val="FFFF00"/>
                </a:solidFill>
              </a:rPr>
              <a:t>melena</a:t>
            </a:r>
            <a:r>
              <a:rPr lang="en-US" sz="2200" dirty="0" smtClean="0">
                <a:solidFill>
                  <a:srgbClr val="FFFF00"/>
                </a:solidFill>
              </a:rPr>
              <a:t>, or bleeding. His appetite was good, but he had experienced gradual weight loss. His bowel movement frequency would decrease upon fasting and would increase with food intake.</a:t>
            </a:r>
          </a:p>
          <a:p>
            <a:pPr algn="l">
              <a:buNone/>
            </a:pPr>
            <a:endParaRPr lang="en-US" dirty="0" smtClean="0">
              <a:solidFill>
                <a:srgbClr val="FFFF00"/>
              </a:solidFill>
            </a:endParaRPr>
          </a:p>
          <a:p>
            <a:endParaRPr lang="en-US" dirty="0">
              <a:solidFill>
                <a:srgbClr val="FF0000"/>
              </a:solidFill>
            </a:endParaRPr>
          </a:p>
        </p:txBody>
      </p:sp>
      <p:sp>
        <p:nvSpPr>
          <p:cNvPr id="4" name="مستطيل 3"/>
          <p:cNvSpPr/>
          <p:nvPr/>
        </p:nvSpPr>
        <p:spPr>
          <a:xfrm>
            <a:off x="857224" y="3786190"/>
            <a:ext cx="71438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buNone/>
            </a:pPr>
            <a:r>
              <a:rPr lang="en-US" dirty="0" smtClean="0">
                <a:solidFill>
                  <a:schemeClr val="bg1"/>
                </a:solidFill>
              </a:rPr>
              <a:t>Stool tests revealed a stool output of 4128 g/d (</a:t>
            </a:r>
            <a:r>
              <a:rPr lang="en-US" dirty="0" err="1" smtClean="0">
                <a:solidFill>
                  <a:schemeClr val="bg1"/>
                </a:solidFill>
              </a:rPr>
              <a:t>nl</a:t>
            </a:r>
            <a:r>
              <a:rPr lang="en-US" dirty="0" smtClean="0">
                <a:solidFill>
                  <a:schemeClr val="bg1"/>
                </a:solidFill>
              </a:rPr>
              <a:t> 100-200 g/d) with fat excretion of 17 g/d (</a:t>
            </a:r>
            <a:r>
              <a:rPr lang="en-US" dirty="0" err="1" smtClean="0">
                <a:solidFill>
                  <a:schemeClr val="bg1"/>
                </a:solidFill>
              </a:rPr>
              <a:t>nl</a:t>
            </a:r>
            <a:r>
              <a:rPr lang="en-US" dirty="0" smtClean="0">
                <a:solidFill>
                  <a:schemeClr val="bg1"/>
                </a:solidFill>
              </a:rPr>
              <a:t> &lt;5 g/d). </a:t>
            </a:r>
          </a:p>
        </p:txBody>
      </p:sp>
      <p:sp>
        <p:nvSpPr>
          <p:cNvPr id="5" name="مستطيل 4"/>
          <p:cNvSpPr/>
          <p:nvPr/>
        </p:nvSpPr>
        <p:spPr>
          <a:xfrm>
            <a:off x="857224" y="4500570"/>
            <a:ext cx="71438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buNone/>
            </a:pPr>
            <a:r>
              <a:rPr lang="en-US" dirty="0" smtClean="0">
                <a:solidFill>
                  <a:schemeClr val="bg1"/>
                </a:solidFill>
              </a:rPr>
              <a:t>Microscopic examination for ova and parasites and cultures for bacterial pathogens and acid-fast bacilli were negative. </a:t>
            </a:r>
          </a:p>
        </p:txBody>
      </p:sp>
      <p:sp>
        <p:nvSpPr>
          <p:cNvPr id="6" name="مستطيل 5"/>
          <p:cNvSpPr/>
          <p:nvPr/>
        </p:nvSpPr>
        <p:spPr>
          <a:xfrm>
            <a:off x="857224" y="5214950"/>
            <a:ext cx="714380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buNone/>
            </a:pPr>
            <a:r>
              <a:rPr lang="en-US" dirty="0" smtClean="0">
                <a:solidFill>
                  <a:schemeClr val="bg1"/>
                </a:solidFill>
              </a:rPr>
              <a:t>Blood testing showed mild anemia , </a:t>
            </a:r>
            <a:r>
              <a:rPr lang="en-US" dirty="0" err="1" smtClean="0">
                <a:solidFill>
                  <a:schemeClr val="bg1"/>
                </a:solidFill>
              </a:rPr>
              <a:t>hypoproteinemia</a:t>
            </a:r>
            <a:r>
              <a:rPr lang="en-US" dirty="0" smtClean="0">
                <a:solidFill>
                  <a:schemeClr val="bg1"/>
                </a:solidFill>
              </a:rPr>
              <a:t> (4.9 mg/</a:t>
            </a:r>
            <a:r>
              <a:rPr lang="en-US" dirty="0" err="1" smtClean="0">
                <a:solidFill>
                  <a:schemeClr val="bg1"/>
                </a:solidFill>
              </a:rPr>
              <a:t>dL</a:t>
            </a:r>
            <a:r>
              <a:rPr lang="en-US" dirty="0" smtClean="0">
                <a:solidFill>
                  <a:schemeClr val="bg1"/>
                </a:solidFill>
              </a:rPr>
              <a:t>), and </a:t>
            </a:r>
            <a:r>
              <a:rPr lang="en-US" dirty="0" err="1" smtClean="0">
                <a:solidFill>
                  <a:schemeClr val="bg1"/>
                </a:solidFill>
              </a:rPr>
              <a:t>hypoalbuminemia</a:t>
            </a:r>
            <a:r>
              <a:rPr lang="en-US" dirty="0" smtClean="0">
                <a:solidFill>
                  <a:schemeClr val="bg1"/>
                </a:solidFill>
              </a:rPr>
              <a:t> (3.4 mg/</a:t>
            </a:r>
            <a:r>
              <a:rPr lang="en-US" dirty="0" err="1" smtClean="0">
                <a:solidFill>
                  <a:schemeClr val="bg1"/>
                </a:solidFill>
              </a:rPr>
              <a:t>dL</a:t>
            </a:r>
            <a:r>
              <a:rPr lang="en-US"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down)">
                                      <p:cBhvr>
                                        <p:cTn id="23" dur="500"/>
                                        <p:tgtEl>
                                          <p:spTgt spid="6">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down)">
                                      <p:cBhvr>
                                        <p:cTn id="2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Duodenal biopsy</a:t>
            </a:r>
            <a:endParaRPr lang="en-US" dirty="0"/>
          </a:p>
        </p:txBody>
      </p:sp>
      <p:pic>
        <p:nvPicPr>
          <p:cNvPr id="4" name="Picture 4" descr="http://www.studentconsult.com/content/9781416031215/Kumar_Cases_PBD8/gas4/gas430.jpg"/>
          <p:cNvPicPr>
            <a:picLocks noGrp="1" noChangeAspect="1" noChangeArrowheads="1"/>
          </p:cNvPicPr>
          <p:nvPr>
            <p:ph idx="1"/>
          </p:nvPr>
        </p:nvPicPr>
        <p:blipFill>
          <a:blip r:embed="rId2" cstate="print"/>
          <a:srcRect/>
          <a:stretch>
            <a:fillRect/>
          </a:stretch>
        </p:blipFill>
        <p:spPr bwMode="auto">
          <a:xfrm>
            <a:off x="971600" y="1556792"/>
            <a:ext cx="6912768" cy="493769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r>
              <a:rPr lang="en-US" dirty="0" smtClean="0"/>
              <a:t>Exposure to what dietary antigen is thought to be the cause of these changes?</a:t>
            </a:r>
          </a:p>
          <a:p>
            <a:pPr>
              <a:buNone/>
            </a:pPr>
            <a:endParaRPr lang="en-US" dirty="0" smtClean="0"/>
          </a:p>
          <a:p>
            <a:endParaRPr lang="en-US" dirty="0" smtClean="0"/>
          </a:p>
          <a:p>
            <a:r>
              <a:rPr lang="en-US" dirty="0" smtClean="0"/>
              <a:t>What food components contain this antigen?</a:t>
            </a:r>
          </a:p>
          <a:p>
            <a:endParaRPr lang="en-US" dirty="0" smtClean="0"/>
          </a:p>
          <a:p>
            <a:endParaRPr lang="en-US" dirty="0" smtClean="0"/>
          </a:p>
          <a:p>
            <a:r>
              <a:rPr lang="en-US" dirty="0" smtClean="0"/>
              <a:t>Would these </a:t>
            </a:r>
            <a:r>
              <a:rPr lang="en-US" dirty="0" err="1" smtClean="0"/>
              <a:t>histologic</a:t>
            </a:r>
            <a:r>
              <a:rPr lang="en-US" dirty="0" smtClean="0"/>
              <a:t> changes resolve with dietary modification? </a:t>
            </a:r>
            <a:br>
              <a:rPr lang="en-US" dirty="0" smtClean="0"/>
            </a:br>
            <a:endParaRPr lang="en-US" dirty="0"/>
          </a:p>
        </p:txBody>
      </p:sp>
      <p:sp>
        <p:nvSpPr>
          <p:cNvPr id="4" name="مستطيل 3"/>
          <p:cNvSpPr/>
          <p:nvPr/>
        </p:nvSpPr>
        <p:spPr>
          <a:xfrm>
            <a:off x="755576" y="2636912"/>
            <a:ext cx="6912768"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Exposure to gluten (specifically, the </a:t>
            </a:r>
            <a:r>
              <a:rPr lang="en-US" dirty="0" err="1" smtClean="0"/>
              <a:t>gliadin</a:t>
            </a:r>
            <a:r>
              <a:rPr lang="en-US" dirty="0" smtClean="0"/>
              <a:t> constituent of this protein)</a:t>
            </a:r>
            <a:endParaRPr lang="en-US" dirty="0"/>
          </a:p>
        </p:txBody>
      </p:sp>
      <p:sp>
        <p:nvSpPr>
          <p:cNvPr id="5" name="مستطيل 4"/>
          <p:cNvSpPr/>
          <p:nvPr/>
        </p:nvSpPr>
        <p:spPr>
          <a:xfrm>
            <a:off x="755576" y="4005064"/>
            <a:ext cx="610242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Wheat, barley, flour, and possibly oats contain gluten. </a:t>
            </a:r>
            <a:endParaRPr lang="en-US" dirty="0"/>
          </a:p>
        </p:txBody>
      </p:sp>
      <p:sp>
        <p:nvSpPr>
          <p:cNvPr id="6" name="مستطيل 5"/>
          <p:cNvSpPr/>
          <p:nvPr/>
        </p:nvSpPr>
        <p:spPr>
          <a:xfrm>
            <a:off x="971600" y="5733256"/>
            <a:ext cx="504056"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yes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ipe(down)">
                                      <p:cBhvr>
                                        <p:cTn id="15" dur="500"/>
                                        <p:tgtEl>
                                          <p:spTgt spid="5">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down)">
                                      <p:cBhvr>
                                        <p:cTn id="18" dur="5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down)">
                                      <p:cBhvr>
                                        <p:cTn id="23" dur="500"/>
                                        <p:tgtEl>
                                          <p:spTgt spid="6">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down)">
                                      <p:cBhvr>
                                        <p:cTn id="2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57200" y="838200"/>
            <a:ext cx="8229600" cy="3816429"/>
          </a:xfrm>
          <a:prstGeom prst="rect">
            <a:avLst/>
          </a:prstGeom>
        </p:spPr>
        <p:txBody>
          <a:bodyPr wrap="square">
            <a:spAutoFit/>
          </a:bodyPr>
          <a:lstStyle/>
          <a:p>
            <a:r>
              <a:rPr lang="en-US" sz="2800" dirty="0"/>
              <a:t>A 6-year-old boy has been brought to outpatients by his mother because he has abdominal pain after some meals. This has been getting increasingly frequent and it sounds, from his description, somewhat colicky in nature. You discover that he has always had very smelly, loose, pale bulky stools, which his parents have put down to the fact that he likes milk. On examination, he is pale, underweight, and of short stature.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1. What are the important differential diagnoses on presentation? </a:t>
            </a:r>
          </a:p>
          <a:p>
            <a:endParaRPr lang="en-US" dirty="0"/>
          </a:p>
        </p:txBody>
      </p:sp>
      <p:sp>
        <p:nvSpPr>
          <p:cNvPr id="4" name="مستطيل 3"/>
          <p:cNvSpPr/>
          <p:nvPr/>
        </p:nvSpPr>
        <p:spPr>
          <a:xfrm>
            <a:off x="539552" y="2948751"/>
            <a:ext cx="7992888"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Celiac disease is the most likely diagnosis. Parasitic infection (e.g. </a:t>
            </a:r>
            <a:r>
              <a:rPr lang="en-US" dirty="0" err="1" smtClean="0"/>
              <a:t>giardiasis</a:t>
            </a:r>
            <a:r>
              <a:rPr lang="en-US" dirty="0" smtClean="0"/>
              <a:t>) and pancreatic insufficiency (e.g. due to chronic pancreatitis or cystic fibrosis) may give rise to a similar presentation, but these are not supported by the results of the investigations.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2. Blood tests reveal a mild </a:t>
            </a:r>
            <a:r>
              <a:rPr lang="en-US" dirty="0" err="1" smtClean="0"/>
              <a:t>macrocytic</a:t>
            </a:r>
            <a:r>
              <a:rPr lang="en-US" dirty="0" smtClean="0"/>
              <a:t> anemia. There is a low level of vitamin B12, and </a:t>
            </a:r>
            <a:r>
              <a:rPr lang="en-US" dirty="0" err="1" smtClean="0"/>
              <a:t>folate</a:t>
            </a:r>
            <a:r>
              <a:rPr lang="en-US" dirty="0" smtClean="0"/>
              <a:t> is at the lower end of normal. Autoantibody screens reveal a positive reaction to </a:t>
            </a:r>
            <a:r>
              <a:rPr lang="en-US" dirty="0" err="1" smtClean="0"/>
              <a:t>antigliadin</a:t>
            </a:r>
            <a:r>
              <a:rPr lang="en-US" dirty="0" smtClean="0"/>
              <a:t> antibodies. Do these tests help to narrow down the diagnosis?</a:t>
            </a:r>
          </a:p>
        </p:txBody>
      </p:sp>
      <p:sp>
        <p:nvSpPr>
          <p:cNvPr id="4" name="مستطيل 3"/>
          <p:cNvSpPr/>
          <p:nvPr/>
        </p:nvSpPr>
        <p:spPr>
          <a:xfrm>
            <a:off x="467544" y="4964975"/>
            <a:ext cx="8208912"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These results are very suggestive of celiac disease due to the low levels of vitamin B</a:t>
            </a:r>
            <a:r>
              <a:rPr lang="en-US" baseline="30000" dirty="0" smtClean="0"/>
              <a:t>12 </a:t>
            </a:r>
            <a:r>
              <a:rPr lang="en-US" dirty="0" smtClean="0"/>
              <a:t>and the hypersensitivity reaction to α-</a:t>
            </a:r>
            <a:r>
              <a:rPr lang="en-US" dirty="0" err="1" smtClean="0"/>
              <a:t>gliadin</a:t>
            </a:r>
            <a:r>
              <a:rPr lang="en-US" dirty="0" smtClean="0"/>
              <a:t>, a component of gluten. The finding of villous atrophy would support the diagnosis, and this is achieved by endoscopic biopsy of the first part of the duodenum.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3. A duodenal biopsy shows</a:t>
            </a:r>
          </a:p>
          <a:p>
            <a:endParaRPr lang="en-US" dirty="0"/>
          </a:p>
        </p:txBody>
      </p:sp>
      <p:pic>
        <p:nvPicPr>
          <p:cNvPr id="4" name="Picture 4" descr="http://www.studentconsult.com/content/9781416031215/Kumar_Cases_PBD8/gas4/gas430.jpg"/>
          <p:cNvPicPr>
            <a:picLocks noChangeAspect="1" noChangeArrowheads="1"/>
          </p:cNvPicPr>
          <p:nvPr/>
        </p:nvPicPr>
        <p:blipFill>
          <a:blip r:embed="rId2" cstate="print"/>
          <a:srcRect/>
          <a:stretch>
            <a:fillRect/>
          </a:stretch>
        </p:blipFill>
        <p:spPr bwMode="auto">
          <a:xfrm>
            <a:off x="611560" y="2492896"/>
            <a:ext cx="4810134" cy="3435810"/>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5724128" y="4221088"/>
            <a:ext cx="3059832" cy="2198546"/>
          </a:xfrm>
          <a:prstGeom prst="rect">
            <a:avLst/>
          </a:prstGeom>
          <a:noFill/>
          <a:ln w="9525">
            <a:noFill/>
            <a:miter lim="800000"/>
            <a:headEnd/>
            <a:tailEnd/>
          </a:ln>
        </p:spPr>
      </p:pic>
      <p:sp>
        <p:nvSpPr>
          <p:cNvPr id="6" name="مستطيل 5"/>
          <p:cNvSpPr/>
          <p:nvPr/>
        </p:nvSpPr>
        <p:spPr>
          <a:xfrm>
            <a:off x="6804248" y="3789040"/>
            <a:ext cx="936475"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dirty="0" smtClean="0"/>
              <a:t>Normal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The final diagnosis is celiac disease, provided the patient’s symptoms respond to a gluten-free diet and the histological changes relapse on re-challenge. Such criteria are necessary before confining a patient to a lifelong gluten-free diet.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4. What treatment options are available?</a:t>
            </a:r>
          </a:p>
          <a:p>
            <a:endParaRPr lang="en-US" dirty="0"/>
          </a:p>
        </p:txBody>
      </p:sp>
      <p:sp>
        <p:nvSpPr>
          <p:cNvPr id="4" name="مستطيل 3"/>
          <p:cNvSpPr/>
          <p:nvPr/>
        </p:nvSpPr>
        <p:spPr>
          <a:xfrm>
            <a:off x="683568" y="2492896"/>
            <a:ext cx="617443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Treatment is by adhering to a strict gluten-free diet.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نص 2"/>
          <p:cNvSpPr>
            <a:spLocks noGrp="1"/>
          </p:cNvSpPr>
          <p:nvPr>
            <p:ph type="body" idx="1"/>
          </p:nvPr>
        </p:nvSpPr>
        <p:spPr/>
        <p:style>
          <a:lnRef idx="1">
            <a:schemeClr val="accent2"/>
          </a:lnRef>
          <a:fillRef idx="3">
            <a:schemeClr val="accent2"/>
          </a:fillRef>
          <a:effectRef idx="2">
            <a:schemeClr val="accent2"/>
          </a:effectRef>
          <a:fontRef idx="minor">
            <a:schemeClr val="lt1"/>
          </a:fontRef>
        </p:style>
        <p:txBody>
          <a:bodyPr/>
          <a:lstStyle/>
          <a:p>
            <a:pPr algn="ctr"/>
            <a:r>
              <a:rPr lang="en-US" dirty="0" smtClean="0"/>
              <a:t>A</a:t>
            </a:r>
            <a:endParaRPr lang="en-US" dirty="0"/>
          </a:p>
        </p:txBody>
      </p:sp>
      <p:sp>
        <p:nvSpPr>
          <p:cNvPr id="4" name="عنصر نائب للمحتوى 3"/>
          <p:cNvSpPr>
            <a:spLocks noGrp="1"/>
          </p:cNvSpPr>
          <p:nvPr>
            <p:ph sz="half" idx="2"/>
          </p:nvPr>
        </p:nvSpPr>
        <p:spPr/>
        <p:style>
          <a:lnRef idx="1">
            <a:schemeClr val="dk1"/>
          </a:lnRef>
          <a:fillRef idx="3">
            <a:schemeClr val="dk1"/>
          </a:fillRef>
          <a:effectRef idx="2">
            <a:schemeClr val="dk1"/>
          </a:effectRef>
          <a:fontRef idx="minor">
            <a:schemeClr val="lt1"/>
          </a:fontRef>
        </p:style>
        <p:txBody>
          <a:bodyPr>
            <a:normAutofit/>
          </a:bodyPr>
          <a:lstStyle/>
          <a:p>
            <a:pPr marL="457200" indent="-457200">
              <a:buFont typeface="+mj-lt"/>
              <a:buAutoNum type="arabicPeriod"/>
            </a:pPr>
            <a:r>
              <a:rPr lang="en-US" dirty="0" smtClean="0">
                <a:solidFill>
                  <a:srgbClr val="FFFF00"/>
                </a:solidFill>
              </a:rPr>
              <a:t>Irritable bowel syndrome</a:t>
            </a:r>
          </a:p>
          <a:p>
            <a:pPr marL="457200" indent="-457200">
              <a:buFont typeface="+mj-lt"/>
              <a:buAutoNum type="arabicPeriod"/>
            </a:pPr>
            <a:r>
              <a:rPr lang="en-US" dirty="0" err="1" smtClean="0">
                <a:solidFill>
                  <a:srgbClr val="FFFF00"/>
                </a:solidFill>
              </a:rPr>
              <a:t>Giardia</a:t>
            </a:r>
            <a:r>
              <a:rPr lang="en-US" dirty="0" smtClean="0">
                <a:solidFill>
                  <a:srgbClr val="FFFF00"/>
                </a:solidFill>
              </a:rPr>
              <a:t> </a:t>
            </a:r>
            <a:r>
              <a:rPr lang="en-US" dirty="0" err="1" smtClean="0">
                <a:solidFill>
                  <a:srgbClr val="FFFF00"/>
                </a:solidFill>
              </a:rPr>
              <a:t>lamblia</a:t>
            </a:r>
            <a:endParaRPr lang="en-US" dirty="0" smtClean="0">
              <a:solidFill>
                <a:srgbClr val="FFFF00"/>
              </a:solidFill>
            </a:endParaRPr>
          </a:p>
          <a:p>
            <a:pPr marL="457200" indent="-457200">
              <a:buFont typeface="+mj-lt"/>
              <a:buAutoNum type="arabicPeriod"/>
            </a:pPr>
            <a:r>
              <a:rPr lang="en-US" dirty="0" smtClean="0">
                <a:solidFill>
                  <a:srgbClr val="FFFF00"/>
                </a:solidFill>
              </a:rPr>
              <a:t>Viral gastroenteritis</a:t>
            </a:r>
          </a:p>
          <a:p>
            <a:pPr marL="457200" indent="-457200">
              <a:buFont typeface="+mj-lt"/>
              <a:buAutoNum type="arabicPeriod"/>
            </a:pPr>
            <a:r>
              <a:rPr lang="en-US" dirty="0" smtClean="0">
                <a:solidFill>
                  <a:srgbClr val="FFFF00"/>
                </a:solidFill>
              </a:rPr>
              <a:t>Inflammatory bowel disease</a:t>
            </a:r>
          </a:p>
          <a:p>
            <a:pPr marL="457200" indent="-457200">
              <a:buFont typeface="+mj-lt"/>
              <a:buAutoNum type="arabicPeriod"/>
            </a:pPr>
            <a:r>
              <a:rPr lang="en-US" dirty="0" smtClean="0">
                <a:solidFill>
                  <a:srgbClr val="FFFF00"/>
                </a:solidFill>
              </a:rPr>
              <a:t>Food poisoning</a:t>
            </a:r>
          </a:p>
          <a:p>
            <a:pPr marL="457200" indent="-457200">
              <a:buFont typeface="+mj-lt"/>
              <a:buAutoNum type="arabicPeriod"/>
            </a:pPr>
            <a:r>
              <a:rPr lang="en-US" dirty="0" smtClean="0">
                <a:solidFill>
                  <a:srgbClr val="FFFF00"/>
                </a:solidFill>
              </a:rPr>
              <a:t>Antibiotic-Associated Diarrheas</a:t>
            </a:r>
          </a:p>
          <a:p>
            <a:pPr marL="457200" indent="-457200">
              <a:buFont typeface="+mj-lt"/>
              <a:buAutoNum type="arabicPeriod"/>
            </a:pPr>
            <a:r>
              <a:rPr lang="en-US" dirty="0" err="1" smtClean="0">
                <a:solidFill>
                  <a:srgbClr val="FFFF00"/>
                </a:solidFill>
              </a:rPr>
              <a:t>Malabsorption</a:t>
            </a:r>
            <a:r>
              <a:rPr lang="en-US" dirty="0" smtClean="0">
                <a:solidFill>
                  <a:srgbClr val="FFFF00"/>
                </a:solidFill>
              </a:rPr>
              <a:t> </a:t>
            </a:r>
            <a:endParaRPr lang="en-US" dirty="0">
              <a:solidFill>
                <a:srgbClr val="FFFF00"/>
              </a:solidFill>
            </a:endParaRPr>
          </a:p>
        </p:txBody>
      </p:sp>
      <p:sp>
        <p:nvSpPr>
          <p:cNvPr id="5" name="عنصر نائب للنص 4"/>
          <p:cNvSpPr>
            <a:spLocks noGrp="1"/>
          </p:cNvSpPr>
          <p:nvPr>
            <p:ph type="body" sz="quarter" idx="3"/>
          </p:nvPr>
        </p:nvSpPr>
        <p:spPr/>
        <p:style>
          <a:lnRef idx="1">
            <a:schemeClr val="accent2"/>
          </a:lnRef>
          <a:fillRef idx="3">
            <a:schemeClr val="accent2"/>
          </a:fillRef>
          <a:effectRef idx="2">
            <a:schemeClr val="accent2"/>
          </a:effectRef>
          <a:fontRef idx="minor">
            <a:schemeClr val="lt1"/>
          </a:fontRef>
        </p:style>
        <p:txBody>
          <a:bodyPr/>
          <a:lstStyle/>
          <a:p>
            <a:pPr algn="ctr"/>
            <a:r>
              <a:rPr lang="en-US" dirty="0" smtClean="0"/>
              <a:t>B</a:t>
            </a:r>
            <a:endParaRPr lang="en-US" dirty="0"/>
          </a:p>
        </p:txBody>
      </p:sp>
      <p:sp>
        <p:nvSpPr>
          <p:cNvPr id="6" name="عنصر نائب للمحتوى 5"/>
          <p:cNvSpPr>
            <a:spLocks noGrp="1"/>
          </p:cNvSpPr>
          <p:nvPr>
            <p:ph sz="quarter" idx="4"/>
          </p:nvPr>
        </p:nvSpPr>
        <p:spPr/>
        <p:style>
          <a:lnRef idx="1">
            <a:schemeClr val="dk1"/>
          </a:lnRef>
          <a:fillRef idx="3">
            <a:schemeClr val="dk1"/>
          </a:fillRef>
          <a:effectRef idx="2">
            <a:schemeClr val="dk1"/>
          </a:effectRef>
          <a:fontRef idx="minor">
            <a:schemeClr val="lt1"/>
          </a:fontRef>
        </p:style>
        <p:txBody>
          <a:bodyPr/>
          <a:lstStyle/>
          <a:p>
            <a:pPr marL="457200" indent="-457200">
              <a:buFont typeface="+mj-lt"/>
              <a:buAutoNum type="alphaLcParenR"/>
            </a:pPr>
            <a:r>
              <a:rPr lang="en-US" b="1" dirty="0" smtClean="0">
                <a:solidFill>
                  <a:srgbClr val="FFFF00"/>
                </a:solidFill>
              </a:rPr>
              <a:t>Acute diarrhea</a:t>
            </a:r>
          </a:p>
          <a:p>
            <a:pPr marL="457200" indent="-457200">
              <a:buFont typeface="+mj-lt"/>
              <a:buAutoNum type="alphaLcParenR"/>
            </a:pPr>
            <a:r>
              <a:rPr lang="en-US" b="1" dirty="0" smtClean="0">
                <a:solidFill>
                  <a:srgbClr val="FFFF00"/>
                </a:solidFill>
              </a:rPr>
              <a:t>Chronic diarrhea</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Picture 2" descr="http://www.studentconsult.com/content/9781416031215/Kumar_Cases_PBD8/gas4/gas410.jpg"/>
          <p:cNvPicPr>
            <a:picLocks noGrp="1" noChangeAspect="1" noChangeArrowheads="1"/>
          </p:cNvPicPr>
          <p:nvPr>
            <p:ph idx="1"/>
          </p:nvPr>
        </p:nvPicPr>
        <p:blipFill>
          <a:blip r:embed="rId2" cstate="print"/>
          <a:srcRect/>
          <a:stretch>
            <a:fillRect/>
          </a:stretch>
        </p:blipFill>
        <p:spPr bwMode="auto">
          <a:xfrm>
            <a:off x="755576" y="1196751"/>
            <a:ext cx="7416824" cy="5297731"/>
          </a:xfrm>
          <a:prstGeom prst="rect">
            <a:avLst/>
          </a:prstGeom>
          <a:noFill/>
        </p:spPr>
      </p:pic>
      <p:pic>
        <p:nvPicPr>
          <p:cNvPr id="5" name="Picture 4" descr="http://www.studentconsult.com/content/9781416031215/Kumar_Cases_PBD8/gas4/gas430.jpg"/>
          <p:cNvPicPr>
            <a:picLocks noChangeAspect="1" noChangeArrowheads="1"/>
          </p:cNvPicPr>
          <p:nvPr/>
        </p:nvPicPr>
        <p:blipFill>
          <a:blip r:embed="rId3" cstate="print"/>
          <a:srcRect/>
          <a:stretch>
            <a:fillRect/>
          </a:stretch>
        </p:blipFill>
        <p:spPr bwMode="auto">
          <a:xfrm>
            <a:off x="899592" y="1844824"/>
            <a:ext cx="6624736" cy="473195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428604"/>
            <a:ext cx="8229600" cy="1143000"/>
          </a:xfrm>
        </p:spPr>
        <p:txBody>
          <a:bodyPr>
            <a:noAutofit/>
          </a:bodyPr>
          <a:lstStyle/>
          <a:p>
            <a:r>
              <a:rPr lang="en-US" sz="3200" b="1" dirty="0" smtClean="0"/>
              <a:t>Lactose Intolerance</a:t>
            </a:r>
            <a:r>
              <a:rPr lang="en-US" sz="3200" dirty="0" smtClean="0"/>
              <a:t/>
            </a:r>
            <a:br>
              <a:rPr lang="en-US" sz="3200" dirty="0" smtClean="0"/>
            </a:br>
            <a:r>
              <a:rPr lang="en-US" sz="3200" b="1" dirty="0" smtClean="0"/>
              <a:t> </a:t>
            </a:r>
            <a:r>
              <a:rPr lang="en-US" sz="3200" b="1" dirty="0" err="1" smtClean="0">
                <a:solidFill>
                  <a:srgbClr val="FF0000"/>
                </a:solidFill>
              </a:rPr>
              <a:t>Pathophysiology</a:t>
            </a:r>
            <a:r>
              <a:rPr lang="en-US" sz="3200" dirty="0" smtClean="0"/>
              <a:t/>
            </a:r>
            <a:br>
              <a:rPr lang="en-US" sz="3200" dirty="0" smtClean="0"/>
            </a:br>
            <a:endParaRPr lang="ar-SA" sz="3200" dirty="0"/>
          </a:p>
        </p:txBody>
      </p:sp>
      <p:sp>
        <p:nvSpPr>
          <p:cNvPr id="3" name="عنصر نائب للمحتوى 2"/>
          <p:cNvSpPr>
            <a:spLocks noGrp="1"/>
          </p:cNvSpPr>
          <p:nvPr>
            <p:ph idx="1"/>
          </p:nvPr>
        </p:nvSpPr>
        <p:spPr/>
        <p:txBody>
          <a:bodyPr/>
          <a:lstStyle/>
          <a:p>
            <a:pPr algn="l"/>
            <a:endParaRPr lang="ar-SA" dirty="0"/>
          </a:p>
        </p:txBody>
      </p:sp>
      <p:sp>
        <p:nvSpPr>
          <p:cNvPr id="4" name="مستطيل 3"/>
          <p:cNvSpPr/>
          <p:nvPr/>
        </p:nvSpPr>
        <p:spPr>
          <a:xfrm>
            <a:off x="395536" y="2276872"/>
            <a:ext cx="892552"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dirty="0" smtClean="0"/>
              <a:t>Lactose</a:t>
            </a:r>
            <a:endParaRPr lang="ar-SA" dirty="0"/>
          </a:p>
        </p:txBody>
      </p:sp>
      <p:sp>
        <p:nvSpPr>
          <p:cNvPr id="5" name="مستطيل 4"/>
          <p:cNvSpPr/>
          <p:nvPr/>
        </p:nvSpPr>
        <p:spPr>
          <a:xfrm>
            <a:off x="6372200" y="2339588"/>
            <a:ext cx="2043701"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dirty="0" smtClean="0"/>
              <a:t>glucose + </a:t>
            </a:r>
            <a:r>
              <a:rPr lang="en-US" dirty="0" err="1" smtClean="0"/>
              <a:t>galactose</a:t>
            </a:r>
            <a:r>
              <a:rPr lang="en-US" dirty="0" smtClean="0"/>
              <a:t> </a:t>
            </a:r>
            <a:endParaRPr lang="ar-SA" dirty="0"/>
          </a:p>
        </p:txBody>
      </p:sp>
      <p:cxnSp>
        <p:nvCxnSpPr>
          <p:cNvPr id="7" name="رابط كسهم مستقيم 6"/>
          <p:cNvCxnSpPr/>
          <p:nvPr/>
        </p:nvCxnSpPr>
        <p:spPr>
          <a:xfrm>
            <a:off x="1619672" y="2491308"/>
            <a:ext cx="4392488"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1" name="مستطيل 10"/>
          <p:cNvSpPr/>
          <p:nvPr/>
        </p:nvSpPr>
        <p:spPr>
          <a:xfrm>
            <a:off x="1926813" y="2555612"/>
            <a:ext cx="3473515" cy="369332"/>
          </a:xfrm>
          <a:prstGeom prst="rect">
            <a:avLst/>
          </a:prstGeom>
        </p:spPr>
        <p:txBody>
          <a:bodyPr wrap="none">
            <a:spAutoFit/>
          </a:bodyPr>
          <a:lstStyle/>
          <a:p>
            <a:r>
              <a:rPr lang="en-US" dirty="0" smtClean="0"/>
              <a:t>At the brush border of </a:t>
            </a:r>
            <a:r>
              <a:rPr lang="en-US" dirty="0" err="1" smtClean="0"/>
              <a:t>enterocytes</a:t>
            </a:r>
            <a:endParaRPr lang="ar-SA" dirty="0"/>
          </a:p>
        </p:txBody>
      </p:sp>
      <p:sp>
        <p:nvSpPr>
          <p:cNvPr id="12" name="مستطيل 11"/>
          <p:cNvSpPr/>
          <p:nvPr/>
        </p:nvSpPr>
        <p:spPr>
          <a:xfrm>
            <a:off x="3323192" y="1772816"/>
            <a:ext cx="888768" cy="369332"/>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en-US" dirty="0" smtClean="0"/>
              <a:t>lactase </a:t>
            </a:r>
            <a:endParaRPr lang="ar-SA" dirty="0"/>
          </a:p>
        </p:txBody>
      </p:sp>
      <p:sp>
        <p:nvSpPr>
          <p:cNvPr id="9" name="مستطيل 8"/>
          <p:cNvSpPr/>
          <p:nvPr/>
        </p:nvSpPr>
        <p:spPr>
          <a:xfrm>
            <a:off x="4286248" y="4000504"/>
            <a:ext cx="4444422"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Low  or absent activity of the enzyme lactase</a:t>
            </a:r>
            <a:endParaRPr lang="ar-SA" dirty="0"/>
          </a:p>
        </p:txBody>
      </p:sp>
      <p:sp>
        <p:nvSpPr>
          <p:cNvPr id="10" name="شكل بيضاوي 9"/>
          <p:cNvSpPr/>
          <p:nvPr/>
        </p:nvSpPr>
        <p:spPr>
          <a:xfrm>
            <a:off x="1142976" y="3714752"/>
            <a:ext cx="3286148" cy="928694"/>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US" b="1" dirty="0" smtClean="0"/>
              <a:t>Lactose Intolerance</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Lactose Intolerance</a:t>
            </a:r>
            <a:br>
              <a:rPr lang="en-US" b="1" dirty="0" smtClean="0"/>
            </a:br>
            <a:r>
              <a:rPr lang="en-US" b="1" dirty="0" smtClean="0"/>
              <a:t>causes </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endParaRPr lang="ar-SA" dirty="0"/>
          </a:p>
        </p:txBody>
      </p:sp>
      <p:sp>
        <p:nvSpPr>
          <p:cNvPr id="4" name="مستطيل 3"/>
          <p:cNvSpPr/>
          <p:nvPr/>
        </p:nvSpPr>
        <p:spPr>
          <a:xfrm>
            <a:off x="357158" y="2780928"/>
            <a:ext cx="2955103"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GB" b="1" i="1" dirty="0" smtClean="0"/>
              <a:t>Congenital lactase deficiency</a:t>
            </a:r>
            <a:endParaRPr lang="ar-SA" dirty="0"/>
          </a:p>
        </p:txBody>
      </p:sp>
      <p:sp>
        <p:nvSpPr>
          <p:cNvPr id="5" name="مستطيل 4"/>
          <p:cNvSpPr/>
          <p:nvPr/>
        </p:nvSpPr>
        <p:spPr>
          <a:xfrm>
            <a:off x="4026048" y="2786058"/>
            <a:ext cx="5046546"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Childhood-onset and adult-onset lactase deficiency</a:t>
            </a:r>
            <a:endParaRPr lang="ar-SA" dirty="0"/>
          </a:p>
        </p:txBody>
      </p:sp>
      <p:sp>
        <p:nvSpPr>
          <p:cNvPr id="6" name="مستطيل 5"/>
          <p:cNvSpPr/>
          <p:nvPr/>
        </p:nvSpPr>
        <p:spPr>
          <a:xfrm>
            <a:off x="4071934" y="3711363"/>
            <a:ext cx="4643470"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en-US" dirty="0" smtClean="0"/>
              <a:t>Genetically programmed progressive loss of the activity of the small intestinal enzyme lactase.</a:t>
            </a:r>
            <a:endParaRPr lang="ar-SA" dirty="0"/>
          </a:p>
        </p:txBody>
      </p:sp>
      <p:sp>
        <p:nvSpPr>
          <p:cNvPr id="7" name="مستطيل 6"/>
          <p:cNvSpPr/>
          <p:nvPr/>
        </p:nvSpPr>
        <p:spPr>
          <a:xfrm>
            <a:off x="2857488" y="5786454"/>
            <a:ext cx="5500726"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en-US" dirty="0" smtClean="0"/>
              <a:t>Secondary lactase deficiency due to intestinal mucosal injury by an </a:t>
            </a:r>
            <a:r>
              <a:rPr lang="en-US" dirty="0" smtClean="0">
                <a:solidFill>
                  <a:srgbClr val="FF0000"/>
                </a:solidFill>
              </a:rPr>
              <a:t>infectious, allergic, or inflammatory process </a:t>
            </a:r>
            <a:endParaRPr lang="ar-SA" dirty="0">
              <a:solidFill>
                <a:srgbClr val="FF0000"/>
              </a:solidFill>
            </a:endParaRPr>
          </a:p>
        </p:txBody>
      </p:sp>
      <p:sp>
        <p:nvSpPr>
          <p:cNvPr id="8" name="مستطيل 7"/>
          <p:cNvSpPr/>
          <p:nvPr/>
        </p:nvSpPr>
        <p:spPr>
          <a:xfrm>
            <a:off x="2928926" y="4845618"/>
            <a:ext cx="273196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smtClean="0"/>
              <a:t>Acquired lactase deficiency</a:t>
            </a:r>
            <a:endParaRPr lang="ar-SA" dirty="0"/>
          </a:p>
        </p:txBody>
      </p:sp>
      <p:sp>
        <p:nvSpPr>
          <p:cNvPr id="9" name="مستطيل 8"/>
          <p:cNvSpPr/>
          <p:nvPr/>
        </p:nvSpPr>
        <p:spPr>
          <a:xfrm>
            <a:off x="2857488" y="1714488"/>
            <a:ext cx="274267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smtClean="0"/>
              <a:t>Inherited lactase deficiency</a:t>
            </a:r>
            <a:endParaRPr lang="ar-SA" dirty="0"/>
          </a:p>
        </p:txBody>
      </p:sp>
      <p:cxnSp>
        <p:nvCxnSpPr>
          <p:cNvPr id="11" name="رابط كسهم مستقيم 10"/>
          <p:cNvCxnSpPr/>
          <p:nvPr/>
        </p:nvCxnSpPr>
        <p:spPr>
          <a:xfrm rot="10800000" flipV="1">
            <a:off x="2500298" y="2143116"/>
            <a:ext cx="1285884" cy="571504"/>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4500562" y="2143116"/>
            <a:ext cx="1071570" cy="642942"/>
          </a:xfrm>
          <a:prstGeom prst="straightConnector1">
            <a:avLst/>
          </a:prstGeom>
          <a:ln w="254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مستطيل 19"/>
          <p:cNvSpPr/>
          <p:nvPr/>
        </p:nvSpPr>
        <p:spPr>
          <a:xfrm>
            <a:off x="357158" y="3214686"/>
            <a:ext cx="1607427"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extremely rare </a:t>
            </a:r>
            <a:endParaRPr lang="ar-SA" dirty="0"/>
          </a:p>
        </p:txBody>
      </p:sp>
      <p:sp>
        <p:nvSpPr>
          <p:cNvPr id="21" name="مستطيل 20"/>
          <p:cNvSpPr/>
          <p:nvPr/>
        </p:nvSpPr>
        <p:spPr>
          <a:xfrm>
            <a:off x="4064650" y="3244334"/>
            <a:ext cx="1014700"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common</a:t>
            </a:r>
            <a:endParaRPr lang="ar-SA" dirty="0"/>
          </a:p>
        </p:txBody>
      </p:sp>
      <p:sp>
        <p:nvSpPr>
          <p:cNvPr id="22" name="مستطيل 21"/>
          <p:cNvSpPr/>
          <p:nvPr/>
        </p:nvSpPr>
        <p:spPr>
          <a:xfrm>
            <a:off x="2902439" y="5357826"/>
            <a:ext cx="1098057"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Transient </a:t>
            </a:r>
            <a:endParaRPr lang="ar-SA" dirty="0"/>
          </a:p>
        </p:txBody>
      </p:sp>
      <p:sp>
        <p:nvSpPr>
          <p:cNvPr id="15" name="مستطيل 14"/>
          <p:cNvSpPr/>
          <p:nvPr/>
        </p:nvSpPr>
        <p:spPr>
          <a:xfrm>
            <a:off x="0" y="4429132"/>
            <a:ext cx="2786050" cy="2031325"/>
          </a:xfrm>
          <a:prstGeom prst="rect">
            <a:avLst/>
          </a:prstGeom>
        </p:spPr>
        <p:txBody>
          <a:bodyPr wrap="square">
            <a:spAutoFit/>
          </a:bodyPr>
          <a:lstStyle/>
          <a:p>
            <a:pPr algn="l"/>
            <a:r>
              <a:rPr lang="en-US" dirty="0" smtClean="0">
                <a:solidFill>
                  <a:srgbClr val="FFFF00"/>
                </a:solidFill>
              </a:rPr>
              <a:t>Gastroenteritis: Infectious diarrhea, particularly viral gastroenteritis in younger children, may damage the intestinal mucosa enough to reduce the quantity of the lactase enzyme. </a:t>
            </a:r>
            <a:endParaRPr lang="ar-SA"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animEffect transition="in" filter="wipe(down)">
                                      <p:cBhvr>
                                        <p:cTn id="7" dur="500"/>
                                        <p:tgtEl>
                                          <p:spTgt spid="20">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wipe(down)">
                                      <p:cBhvr>
                                        <p:cTn id="10" dur="500"/>
                                        <p:tgtEl>
                                          <p:spTgt spid="2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1">
                                            <p:bg/>
                                          </p:spTgt>
                                        </p:tgtEl>
                                        <p:attrNameLst>
                                          <p:attrName>style.visibility</p:attrName>
                                        </p:attrNameLst>
                                      </p:cBhvr>
                                      <p:to>
                                        <p:strVal val="visible"/>
                                      </p:to>
                                    </p:set>
                                    <p:animEffect transition="in" filter="wipe(down)">
                                      <p:cBhvr>
                                        <p:cTn id="15" dur="500"/>
                                        <p:tgtEl>
                                          <p:spTgt spid="21">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1">
                                            <p:txEl>
                                              <p:pRg st="0" end="0"/>
                                            </p:txEl>
                                          </p:spTgt>
                                        </p:tgtEl>
                                        <p:attrNameLst>
                                          <p:attrName>style.visibility</p:attrName>
                                        </p:attrNameLst>
                                      </p:cBhvr>
                                      <p:to>
                                        <p:strVal val="visible"/>
                                      </p:to>
                                    </p:set>
                                    <p:animEffect transition="in" filter="wipe(down)">
                                      <p:cBhvr>
                                        <p:cTn id="18" dur="500"/>
                                        <p:tgtEl>
                                          <p:spTgt spid="2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down)">
                                      <p:cBhvr>
                                        <p:cTn id="23" dur="500"/>
                                        <p:tgtEl>
                                          <p:spTgt spid="6">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down)">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2">
                                            <p:bg/>
                                          </p:spTgt>
                                        </p:tgtEl>
                                        <p:attrNameLst>
                                          <p:attrName>style.visibility</p:attrName>
                                        </p:attrNameLst>
                                      </p:cBhvr>
                                      <p:to>
                                        <p:strVal val="visible"/>
                                      </p:to>
                                    </p:set>
                                    <p:animEffect transition="in" filter="wipe(down)">
                                      <p:cBhvr>
                                        <p:cTn id="31" dur="500"/>
                                        <p:tgtEl>
                                          <p:spTgt spid="22">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2">
                                            <p:txEl>
                                              <p:pRg st="0" end="0"/>
                                            </p:txEl>
                                          </p:spTgt>
                                        </p:tgtEl>
                                        <p:attrNameLst>
                                          <p:attrName>style.visibility</p:attrName>
                                        </p:attrNameLst>
                                      </p:cBhvr>
                                      <p:to>
                                        <p:strVal val="visible"/>
                                      </p:to>
                                    </p:set>
                                    <p:animEffect transition="in" filter="wipe(down)">
                                      <p:cBhvr>
                                        <p:cTn id="34" dur="500"/>
                                        <p:tgtEl>
                                          <p:spTgt spid="2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animEffect transition="in" filter="wipe(down)">
                                      <p:cBhvr>
                                        <p:cTn id="39" dur="500"/>
                                        <p:tgtEl>
                                          <p:spTgt spid="7">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down)">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 calcmode="lin" valueType="num">
                                      <p:cBhvr additive="base">
                                        <p:cTn id="4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build="allAtOnce" animBg="1"/>
      <p:bldP spid="20" grpId="0" build="allAtOnce" animBg="1"/>
      <p:bldP spid="21" grpId="0" build="allAtOnce" animBg="1"/>
      <p:bldP spid="22" grpId="0" build="allAtOnce" animBg="1"/>
      <p:bldP spid="15"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67544" y="1484784"/>
            <a:ext cx="8229600" cy="4525963"/>
          </a:xfrm>
        </p:spPr>
        <p:txBody>
          <a:bodyPr/>
          <a:lstStyle/>
          <a:p>
            <a:r>
              <a:rPr lang="en-US" dirty="0" smtClean="0"/>
              <a:t>How to diagnose lactose </a:t>
            </a:r>
            <a:r>
              <a:rPr lang="en-US" dirty="0" err="1" smtClean="0"/>
              <a:t>intorelence</a:t>
            </a:r>
            <a:r>
              <a:rPr lang="en-US" dirty="0" smtClean="0"/>
              <a:t> ? </a:t>
            </a:r>
          </a:p>
          <a:p>
            <a:endParaRPr lang="en-US" dirty="0" smtClean="0"/>
          </a:p>
          <a:p>
            <a:endParaRPr lang="en-US" dirty="0" smtClean="0"/>
          </a:p>
          <a:p>
            <a:endParaRPr lang="en-US" dirty="0" smtClean="0"/>
          </a:p>
          <a:p>
            <a:r>
              <a:rPr lang="en-US" dirty="0" smtClean="0"/>
              <a:t>How to treat lactose </a:t>
            </a:r>
            <a:r>
              <a:rPr lang="en-US" dirty="0" err="1" smtClean="0"/>
              <a:t>intorelence</a:t>
            </a:r>
            <a:r>
              <a:rPr lang="en-US" dirty="0" smtClean="0"/>
              <a:t> ? </a:t>
            </a:r>
          </a:p>
          <a:p>
            <a:endParaRPr lang="en-US" dirty="0"/>
          </a:p>
        </p:txBody>
      </p:sp>
      <p:sp>
        <p:nvSpPr>
          <p:cNvPr id="4" name="مستطيل 3"/>
          <p:cNvSpPr/>
          <p:nvPr/>
        </p:nvSpPr>
        <p:spPr>
          <a:xfrm>
            <a:off x="467544" y="2348880"/>
            <a:ext cx="7128792" cy="92333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dirty="0" smtClean="0"/>
              <a:t>Empirical treatment with a lactose-free diet, which results in resolution of symptoms; </a:t>
            </a:r>
          </a:p>
          <a:p>
            <a:r>
              <a:rPr lang="en-US" dirty="0" smtClean="0">
                <a:solidFill>
                  <a:srgbClr val="FFFF00"/>
                </a:solidFill>
              </a:rPr>
              <a:t>Hydrogen  breath test </a:t>
            </a:r>
          </a:p>
        </p:txBody>
      </p:sp>
      <p:sp>
        <p:nvSpPr>
          <p:cNvPr id="5" name="مستطيل 4"/>
          <p:cNvSpPr/>
          <p:nvPr/>
        </p:nvSpPr>
        <p:spPr>
          <a:xfrm>
            <a:off x="827584" y="4797152"/>
            <a:ext cx="1715470"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dirty="0" smtClean="0"/>
              <a:t>lactose-free diet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wipe(down)">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wipe(down)">
                                      <p:cBhvr>
                                        <p:cTn id="18" dur="500"/>
                                        <p:tgtEl>
                                          <p:spTgt spid="5">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down)">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CLASSIFICATION</a:t>
            </a:r>
            <a:br>
              <a:rPr lang="en-US" dirty="0" smtClean="0"/>
            </a:br>
            <a:r>
              <a:rPr lang="en-US" dirty="0" smtClean="0"/>
              <a:t>diarrhea </a:t>
            </a:r>
            <a:endParaRPr lang="en-US" dirty="0"/>
          </a:p>
        </p:txBody>
      </p:sp>
      <p:sp>
        <p:nvSpPr>
          <p:cNvPr id="3" name="عنصر نائب للمحتوى 2"/>
          <p:cNvSpPr>
            <a:spLocks noGrp="1"/>
          </p:cNvSpPr>
          <p:nvPr>
            <p:ph idx="1"/>
          </p:nvPr>
        </p:nvSpPr>
        <p:spPr/>
        <p:txBody>
          <a:bodyPr/>
          <a:lstStyle/>
          <a:p>
            <a:endParaRPr lang="en-US" dirty="0"/>
          </a:p>
        </p:txBody>
      </p:sp>
      <p:sp>
        <p:nvSpPr>
          <p:cNvPr id="4" name="مستطيل 3"/>
          <p:cNvSpPr/>
          <p:nvPr/>
        </p:nvSpPr>
        <p:spPr>
          <a:xfrm>
            <a:off x="611560" y="1582340"/>
            <a:ext cx="7128792" cy="3108543"/>
          </a:xfrm>
          <a:prstGeom prst="rect">
            <a:avLst/>
          </a:prstGeom>
        </p:spPr>
        <p:txBody>
          <a:bodyPr wrap="square">
            <a:spAutoFit/>
          </a:bodyPr>
          <a:lstStyle/>
          <a:p>
            <a:endParaRPr lang="en-US" b="1" dirty="0" smtClean="0"/>
          </a:p>
          <a:p>
            <a:endParaRPr lang="en-US" i="1" dirty="0" smtClean="0"/>
          </a:p>
          <a:p>
            <a:pPr marL="342900" indent="-342900">
              <a:buFont typeface="+mj-lt"/>
              <a:buAutoNum type="arabicPeriod"/>
            </a:pPr>
            <a:r>
              <a:rPr lang="en-US" sz="3200" b="1" i="1" dirty="0" smtClean="0">
                <a:solidFill>
                  <a:srgbClr val="FFFF00"/>
                </a:solidFill>
              </a:rPr>
              <a:t>Acute</a:t>
            </a:r>
            <a:endParaRPr lang="en-US" sz="3200" dirty="0" smtClean="0"/>
          </a:p>
          <a:p>
            <a:pPr marL="342900" indent="-342900">
              <a:buFont typeface="+mj-lt"/>
              <a:buAutoNum type="arabicPeriod"/>
            </a:pPr>
            <a:endParaRPr lang="en-US" sz="3200" i="1" dirty="0" smtClean="0"/>
          </a:p>
          <a:p>
            <a:pPr marL="342900" indent="-342900">
              <a:buFont typeface="+mj-lt"/>
              <a:buAutoNum type="arabicPeriod"/>
            </a:pPr>
            <a:r>
              <a:rPr lang="en-US" sz="3200" b="1" i="1" dirty="0" smtClean="0">
                <a:solidFill>
                  <a:srgbClr val="FFFF00"/>
                </a:solidFill>
              </a:rPr>
              <a:t>Persistent</a:t>
            </a:r>
            <a:endParaRPr lang="en-US" sz="3200" i="1" dirty="0" smtClean="0"/>
          </a:p>
          <a:p>
            <a:pPr marL="342900" indent="-342900">
              <a:buFont typeface="+mj-lt"/>
              <a:buAutoNum type="arabicPeriod"/>
            </a:pPr>
            <a:endParaRPr lang="en-US" sz="3200" i="1" dirty="0" smtClean="0"/>
          </a:p>
          <a:p>
            <a:pPr marL="342900" indent="-342900">
              <a:buFont typeface="+mj-lt"/>
              <a:buAutoNum type="arabicPeriod"/>
            </a:pPr>
            <a:r>
              <a:rPr lang="en-US" sz="3200" b="1" i="1" dirty="0" smtClean="0">
                <a:solidFill>
                  <a:srgbClr val="FFFF00"/>
                </a:solidFill>
              </a:rPr>
              <a:t>Chronic</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14300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n-US" dirty="0" smtClean="0"/>
              <a:t>What are complications of diarrhea?</a:t>
            </a:r>
            <a:endParaRPr lang="en-US" dirty="0"/>
          </a:p>
        </p:txBody>
      </p:sp>
      <p:sp>
        <p:nvSpPr>
          <p:cNvPr id="3" name="عنصر نائب للنص 2"/>
          <p:cNvSpPr>
            <a:spLocks noGrp="1"/>
          </p:cNvSpPr>
          <p:nvPr>
            <p:ph type="body" idx="1"/>
          </p:nvPr>
        </p:nvSpPr>
        <p:spPr/>
        <p:txBody>
          <a:bodyPr/>
          <a:lstStyle/>
          <a:p>
            <a:endParaRPr lang="en-US"/>
          </a:p>
        </p:txBody>
      </p:sp>
      <p:sp>
        <p:nvSpPr>
          <p:cNvPr id="4" name="عنصر نائب للمحتوى 3"/>
          <p:cNvSpPr>
            <a:spLocks noGrp="1"/>
          </p:cNvSpPr>
          <p:nvPr>
            <p:ph sz="half" idx="2"/>
          </p:nvPr>
        </p:nvSpPr>
        <p:spPr/>
        <p:txBody>
          <a:bodyPr/>
          <a:lstStyle/>
          <a:p>
            <a:endParaRPr lang="en-US"/>
          </a:p>
        </p:txBody>
      </p:sp>
      <p:sp>
        <p:nvSpPr>
          <p:cNvPr id="5" name="عنصر نائب للنص 4"/>
          <p:cNvSpPr>
            <a:spLocks noGrp="1"/>
          </p:cNvSpPr>
          <p:nvPr>
            <p:ph type="body" sz="quarter" idx="3"/>
          </p:nvPr>
        </p:nvSpPr>
        <p:spPr/>
        <p:txBody>
          <a:bodyPr/>
          <a:lstStyle/>
          <a:p>
            <a:endParaRPr lang="en-US"/>
          </a:p>
        </p:txBody>
      </p:sp>
      <p:sp>
        <p:nvSpPr>
          <p:cNvPr id="6" name="عنصر نائب للمحتوى 5"/>
          <p:cNvSpPr>
            <a:spLocks noGrp="1"/>
          </p:cNvSpPr>
          <p:nvPr>
            <p:ph sz="quarter" idx="4"/>
          </p:nvPr>
        </p:nvSpPr>
        <p:spPr/>
        <p:txBody>
          <a:bodyPr/>
          <a:lstStyle/>
          <a:p>
            <a:endParaRPr lang="en-US"/>
          </a:p>
        </p:txBody>
      </p:sp>
      <p:sp>
        <p:nvSpPr>
          <p:cNvPr id="7" name="عنوان 1"/>
          <p:cNvSpPr txBox="1">
            <a:spLocks/>
          </p:cNvSpPr>
          <p:nvPr/>
        </p:nvSpPr>
        <p:spPr>
          <a:xfrm>
            <a:off x="467544" y="2852936"/>
            <a:ext cx="8229600" cy="1143000"/>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lt1"/>
                </a:solidFill>
                <a:effectLst/>
                <a:uLnTx/>
                <a:uFillTx/>
                <a:latin typeface="+mn-lt"/>
                <a:ea typeface="+mn-ea"/>
                <a:cs typeface="+mn-cs"/>
              </a:rPr>
              <a:t>What are complications of </a:t>
            </a:r>
            <a:r>
              <a:rPr kumimoji="0" lang="en-US" sz="3600" b="0" i="0" u="none" strike="noStrike" kern="1200" cap="none" spc="0" normalizeH="0" baseline="0" noProof="0" dirty="0" err="1" smtClean="0">
                <a:ln>
                  <a:noFill/>
                </a:ln>
                <a:solidFill>
                  <a:schemeClr val="lt1"/>
                </a:solidFill>
                <a:effectLst/>
                <a:uLnTx/>
                <a:uFillTx/>
                <a:latin typeface="+mn-lt"/>
                <a:ea typeface="+mn-ea"/>
                <a:cs typeface="+mn-cs"/>
              </a:rPr>
              <a:t>malabsorption</a:t>
            </a:r>
            <a:r>
              <a:rPr kumimoji="0" lang="en-US" sz="3600" b="0" i="0" u="none" strike="noStrike" kern="1200" cap="none" spc="0" normalizeH="0" baseline="0" noProof="0" dirty="0" smtClean="0">
                <a:ln>
                  <a:noFill/>
                </a:ln>
                <a:solidFill>
                  <a:schemeClr val="lt1"/>
                </a:solidFill>
                <a:effectLst/>
                <a:uLnTx/>
                <a:uFillTx/>
                <a:latin typeface="+mn-lt"/>
                <a:ea typeface="+mn-ea"/>
                <a:cs typeface="+mn-cs"/>
              </a:rPr>
              <a:t>?</a:t>
            </a:r>
            <a:endParaRPr kumimoji="0" lang="en-US" sz="36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نص 2"/>
          <p:cNvSpPr>
            <a:spLocks noGrp="1"/>
          </p:cNvSpPr>
          <p:nvPr>
            <p:ph type="body" idx="1"/>
          </p:nvPr>
        </p:nvSpPr>
        <p:spPr/>
        <p:txBody>
          <a:bodyPr/>
          <a:lstStyle/>
          <a:p>
            <a:endParaRPr lang="en-US"/>
          </a:p>
        </p:txBody>
      </p:sp>
      <p:sp>
        <p:nvSpPr>
          <p:cNvPr id="4" name="عنصر نائب للمحتوى 3"/>
          <p:cNvSpPr>
            <a:spLocks noGrp="1"/>
          </p:cNvSpPr>
          <p:nvPr>
            <p:ph sz="half" idx="2"/>
          </p:nvPr>
        </p:nvSpPr>
        <p:spPr/>
        <p:txBody>
          <a:bodyPr/>
          <a:lstStyle/>
          <a:p>
            <a:endParaRPr lang="en-US"/>
          </a:p>
        </p:txBody>
      </p:sp>
      <p:sp>
        <p:nvSpPr>
          <p:cNvPr id="5" name="عنصر نائب للنص 4"/>
          <p:cNvSpPr>
            <a:spLocks noGrp="1"/>
          </p:cNvSpPr>
          <p:nvPr>
            <p:ph type="body" sz="quarter" idx="3"/>
          </p:nvPr>
        </p:nvSpPr>
        <p:spPr/>
        <p:txBody>
          <a:bodyPr/>
          <a:lstStyle/>
          <a:p>
            <a:endParaRPr lang="en-US"/>
          </a:p>
        </p:txBody>
      </p:sp>
      <p:sp>
        <p:nvSpPr>
          <p:cNvPr id="6" name="عنصر نائب للمحتوى 5"/>
          <p:cNvSpPr>
            <a:spLocks noGrp="1"/>
          </p:cNvSpPr>
          <p:nvPr>
            <p:ph sz="quarter" idx="4"/>
          </p:nvPr>
        </p:nvSpPr>
        <p:spPr/>
        <p:txBody>
          <a:bodyPr/>
          <a:lstStyle/>
          <a:p>
            <a:endParaRPr lang="en-US"/>
          </a:p>
        </p:txBody>
      </p:sp>
      <p:sp>
        <p:nvSpPr>
          <p:cNvPr id="7" name="مستطيل 6"/>
          <p:cNvSpPr/>
          <p:nvPr/>
        </p:nvSpPr>
        <p:spPr>
          <a:xfrm>
            <a:off x="1115616" y="2278613"/>
            <a:ext cx="6998070" cy="646331"/>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sz="3600" dirty="0" err="1" smtClean="0">
                <a:solidFill>
                  <a:srgbClr val="FFFF00"/>
                </a:solidFill>
              </a:rPr>
              <a:t>Pathophysiology</a:t>
            </a:r>
            <a:r>
              <a:rPr lang="en-US" sz="3600" dirty="0" smtClean="0">
                <a:solidFill>
                  <a:srgbClr val="FFFF00"/>
                </a:solidFill>
              </a:rPr>
              <a:t> of </a:t>
            </a:r>
            <a:r>
              <a:rPr lang="en-US" sz="3600" dirty="0" err="1" smtClean="0">
                <a:solidFill>
                  <a:srgbClr val="FFFF00"/>
                </a:solidFill>
              </a:rPr>
              <a:t>malabsorption</a:t>
            </a:r>
            <a:r>
              <a:rPr lang="en-US" sz="3600" dirty="0" smtClean="0">
                <a:solidFill>
                  <a:srgbClr val="FFFF00"/>
                </a:solidFill>
              </a:rPr>
              <a:t> ?</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نص 2"/>
          <p:cNvSpPr>
            <a:spLocks noGrp="1"/>
          </p:cNvSpPr>
          <p:nvPr>
            <p:ph type="body" idx="1"/>
          </p:nvPr>
        </p:nvSpPr>
        <p:spPr/>
        <p:txBody>
          <a:bodyPr/>
          <a:lstStyle/>
          <a:p>
            <a:endParaRPr lang="en-US"/>
          </a:p>
        </p:txBody>
      </p:sp>
      <p:sp>
        <p:nvSpPr>
          <p:cNvPr id="4" name="عنصر نائب للمحتوى 3"/>
          <p:cNvSpPr>
            <a:spLocks noGrp="1"/>
          </p:cNvSpPr>
          <p:nvPr>
            <p:ph sz="half" idx="2"/>
          </p:nvPr>
        </p:nvSpPr>
        <p:spPr/>
        <p:txBody>
          <a:bodyPr/>
          <a:lstStyle/>
          <a:p>
            <a:endParaRPr lang="en-US"/>
          </a:p>
        </p:txBody>
      </p:sp>
      <p:sp>
        <p:nvSpPr>
          <p:cNvPr id="5" name="عنصر نائب للنص 4"/>
          <p:cNvSpPr>
            <a:spLocks noGrp="1"/>
          </p:cNvSpPr>
          <p:nvPr>
            <p:ph type="body" sz="quarter" idx="3"/>
          </p:nvPr>
        </p:nvSpPr>
        <p:spPr/>
        <p:txBody>
          <a:bodyPr/>
          <a:lstStyle/>
          <a:p>
            <a:endParaRPr lang="en-US"/>
          </a:p>
        </p:txBody>
      </p:sp>
      <p:sp>
        <p:nvSpPr>
          <p:cNvPr id="6" name="عنصر نائب للمحتوى 5"/>
          <p:cNvSpPr>
            <a:spLocks noGrp="1"/>
          </p:cNvSpPr>
          <p:nvPr>
            <p:ph sz="quarter" idx="4"/>
          </p:nvPr>
        </p:nvSpPr>
        <p:spPr/>
        <p:txBody>
          <a:bodyPr/>
          <a:lstStyle/>
          <a:p>
            <a:endParaRPr lang="en-US"/>
          </a:p>
        </p:txBody>
      </p:sp>
      <p:sp>
        <p:nvSpPr>
          <p:cNvPr id="7" name="مستطيل 6"/>
          <p:cNvSpPr/>
          <p:nvPr/>
        </p:nvSpPr>
        <p:spPr>
          <a:xfrm>
            <a:off x="539552" y="2276872"/>
            <a:ext cx="7635808" cy="646331"/>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sz="3600" dirty="0" smtClean="0">
                <a:solidFill>
                  <a:srgbClr val="FFFF00"/>
                </a:solidFill>
              </a:rPr>
              <a:t>Clinical presentation of </a:t>
            </a:r>
            <a:r>
              <a:rPr lang="en-US" sz="3600" dirty="0" err="1" smtClean="0">
                <a:solidFill>
                  <a:srgbClr val="FFFF00"/>
                </a:solidFill>
              </a:rPr>
              <a:t>malabsorption</a:t>
            </a:r>
            <a:r>
              <a:rPr lang="en-US" sz="3600" dirty="0" smtClean="0">
                <a:solidFill>
                  <a:srgbClr val="FFFF00"/>
                </a:solidFill>
              </a:rPr>
              <a:t> ?</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normAutofit fontScale="90000"/>
          </a:bodyPr>
          <a:lstStyle/>
          <a:p>
            <a:r>
              <a:rPr lang="en-US" dirty="0" smtClean="0"/>
              <a:t>Endoscopy </a:t>
            </a:r>
            <a:br>
              <a:rPr lang="en-US" dirty="0" smtClean="0"/>
            </a:br>
            <a:r>
              <a:rPr lang="en-US" dirty="0" smtClean="0"/>
              <a:t>what is the finding? </a:t>
            </a:r>
            <a:endParaRPr lang="en-US" dirty="0"/>
          </a:p>
        </p:txBody>
      </p:sp>
      <p:pic>
        <p:nvPicPr>
          <p:cNvPr id="4" name="Content Placeholder 3" descr="celiac disease.jpg"/>
          <p:cNvPicPr>
            <a:picLocks noGrp="1" noChangeAspect="1"/>
          </p:cNvPicPr>
          <p:nvPr>
            <p:ph idx="1"/>
          </p:nvPr>
        </p:nvPicPr>
        <p:blipFill>
          <a:blip r:embed="rId2" cstate="print"/>
          <a:stretch>
            <a:fillRect/>
          </a:stretch>
        </p:blipFill>
        <p:spPr>
          <a:xfrm>
            <a:off x="2288902" y="1465178"/>
            <a:ext cx="4299322" cy="5924262"/>
          </a:xfrm>
        </p:spPr>
      </p:pic>
      <p:sp>
        <p:nvSpPr>
          <p:cNvPr id="7" name="مستطيل 6"/>
          <p:cNvSpPr/>
          <p:nvPr/>
        </p:nvSpPr>
        <p:spPr>
          <a:xfrm>
            <a:off x="4067944" y="1988840"/>
            <a:ext cx="909223"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dirty="0" smtClean="0"/>
              <a:t>normal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340768"/>
            <a:ext cx="8229600" cy="1143000"/>
          </a:xfrm>
        </p:spPr>
        <p:style>
          <a:lnRef idx="1">
            <a:schemeClr val="accent2"/>
          </a:lnRef>
          <a:fillRef idx="3">
            <a:schemeClr val="accent2"/>
          </a:fillRef>
          <a:effectRef idx="2">
            <a:schemeClr val="accent2"/>
          </a:effectRef>
          <a:fontRef idx="minor">
            <a:schemeClr val="lt1"/>
          </a:fontRef>
        </p:style>
        <p:txBody>
          <a:bodyPr/>
          <a:lstStyle/>
          <a:p>
            <a:r>
              <a:rPr lang="en-US" b="1" i="1" u="sng" dirty="0" smtClean="0">
                <a:solidFill>
                  <a:srgbClr val="FFFF00"/>
                </a:solidFill>
              </a:rPr>
              <a:t>What is Celiac disease?</a:t>
            </a:r>
            <a:endParaRPr lang="en-US" dirty="0"/>
          </a:p>
        </p:txBody>
      </p:sp>
      <p:sp>
        <p:nvSpPr>
          <p:cNvPr id="3" name="عنصر نائب للمحتوى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251520" y="1196751"/>
            <a:ext cx="8640960" cy="4937691"/>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228600" y="914400"/>
            <a:ext cx="8640960" cy="51845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785</Words>
  <Application>Microsoft Office PowerPoint</Application>
  <PresentationFormat>On-screen Show (4:3)</PresentationFormat>
  <Paragraphs>98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CLASSIFICATION diarrhea </vt:lpstr>
      <vt:lpstr>What are complications of diarrhea?</vt:lpstr>
      <vt:lpstr>Slide 5</vt:lpstr>
      <vt:lpstr>Slide 6</vt:lpstr>
      <vt:lpstr>Endoscopy  what is the finding? </vt:lpstr>
      <vt:lpstr>What is Celiac disease?</vt:lpstr>
      <vt:lpstr>Slide 9</vt:lpstr>
      <vt:lpstr>Slide 10</vt:lpstr>
      <vt:lpstr>Scenario </vt:lpstr>
      <vt:lpstr>Duodenal biopsy</vt:lpstr>
      <vt:lpstr>Slide 13</vt:lpstr>
      <vt:lpstr>Slide 14</vt:lpstr>
      <vt:lpstr>Slide 15</vt:lpstr>
      <vt:lpstr>Slide 16</vt:lpstr>
      <vt:lpstr>Slide 17</vt:lpstr>
      <vt:lpstr>Slide 18</vt:lpstr>
      <vt:lpstr>Slide 19</vt:lpstr>
      <vt:lpstr>Slide 20</vt:lpstr>
      <vt:lpstr>Lactose Intolerance  Pathophysiology </vt:lpstr>
      <vt:lpstr>Lactose Intolerance causes  </vt:lpstr>
      <vt:lpstr>Slide 23</vt:lpstr>
      <vt:lpstr>Slide 24</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Dr.AL-Humaidi</dc:creator>
  <cp:lastModifiedBy>Dr.AL-Humaidi</cp:lastModifiedBy>
  <cp:revision>1</cp:revision>
  <dcterms:created xsi:type="dcterms:W3CDTF">2013-11-12T07:15:00Z</dcterms:created>
  <dcterms:modified xsi:type="dcterms:W3CDTF">2013-11-12T07:18:27Z</dcterms:modified>
</cp:coreProperties>
</file>