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27" r:id="rId2"/>
    <p:sldId id="428" r:id="rId3"/>
    <p:sldId id="433" r:id="rId4"/>
    <p:sldId id="337" r:id="rId5"/>
    <p:sldId id="394" r:id="rId6"/>
    <p:sldId id="430" r:id="rId7"/>
    <p:sldId id="396" r:id="rId8"/>
    <p:sldId id="393" r:id="rId9"/>
    <p:sldId id="395" r:id="rId10"/>
    <p:sldId id="338" r:id="rId11"/>
    <p:sldId id="340" r:id="rId12"/>
    <p:sldId id="341" r:id="rId13"/>
    <p:sldId id="342" r:id="rId14"/>
    <p:sldId id="353" r:id="rId15"/>
    <p:sldId id="343" r:id="rId16"/>
    <p:sldId id="354" r:id="rId17"/>
    <p:sldId id="344" r:id="rId18"/>
    <p:sldId id="322" r:id="rId19"/>
    <p:sldId id="345" r:id="rId20"/>
    <p:sldId id="346" r:id="rId21"/>
    <p:sldId id="347" r:id="rId22"/>
    <p:sldId id="348" r:id="rId23"/>
    <p:sldId id="349" r:id="rId24"/>
    <p:sldId id="356" r:id="rId25"/>
    <p:sldId id="350" r:id="rId26"/>
    <p:sldId id="357" r:id="rId27"/>
    <p:sldId id="351" r:id="rId28"/>
    <p:sldId id="358" r:id="rId29"/>
    <p:sldId id="359" r:id="rId30"/>
    <p:sldId id="392" r:id="rId31"/>
    <p:sldId id="429" r:id="rId32"/>
    <p:sldId id="434" r:id="rId33"/>
    <p:sldId id="397" r:id="rId34"/>
    <p:sldId id="398" r:id="rId35"/>
    <p:sldId id="399" r:id="rId36"/>
    <p:sldId id="431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6" r:id="rId51"/>
    <p:sldId id="417" r:id="rId52"/>
    <p:sldId id="418" r:id="rId53"/>
    <p:sldId id="419" r:id="rId54"/>
    <p:sldId id="420" r:id="rId55"/>
    <p:sldId id="421" r:id="rId56"/>
    <p:sldId id="432" r:id="rId57"/>
    <p:sldId id="422" r:id="rId58"/>
    <p:sldId id="423" r:id="rId59"/>
    <p:sldId id="424" r:id="rId60"/>
    <p:sldId id="425" r:id="rId61"/>
    <p:sldId id="42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u="sng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u="sng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Acute  phase</a:t>
            </a:r>
            <a:r>
              <a:rPr lang="en-US" dirty="0" smtClean="0"/>
              <a:t>:  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Chronic disease </a:t>
            </a:r>
            <a:r>
              <a:rPr lang="en-US" dirty="0" smtClean="0"/>
              <a:t>: 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4786" y="571480"/>
            <a:ext cx="5257808" cy="6309360"/>
          </a:xfrm>
        </p:spPr>
      </p:pic>
      <p:sp>
        <p:nvSpPr>
          <p:cNvPr id="5" name="مستطيل 4"/>
          <p:cNvSpPr/>
          <p:nvPr/>
        </p:nvSpPr>
        <p:spPr>
          <a:xfrm>
            <a:off x="142876" y="1428736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Mucosa: </a:t>
            </a:r>
            <a:r>
              <a:rPr lang="en-US" dirty="0" smtClean="0"/>
              <a:t>longitudinal </a:t>
            </a:r>
            <a:r>
              <a:rPr lang="en-US" dirty="0" err="1" smtClean="0"/>
              <a:t>serpiginous</a:t>
            </a:r>
            <a:r>
              <a:rPr lang="en-US" dirty="0" smtClean="0"/>
              <a:t> ulcers separated by irregular islands of edematous mucosa. This results in the typical </a:t>
            </a:r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0" y="4586125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FAT</a:t>
            </a:r>
            <a:r>
              <a:rPr lang="en-US" dirty="0" smtClean="0"/>
              <a:t> : In involved </a:t>
            </a:r>
            <a:r>
              <a:rPr lang="en-US" dirty="0" err="1" smtClean="0"/>
              <a:t>ileal</a:t>
            </a:r>
            <a:r>
              <a:rPr lang="en-US" dirty="0" smtClean="0"/>
              <a:t> segments, the mesenteric fat creeps from the mesentery to surround the bowel wall (</a:t>
            </a:r>
            <a:r>
              <a:rPr lang="en-US" dirty="0" smtClean="0">
                <a:solidFill>
                  <a:srgbClr val="FFFF00"/>
                </a:solidFill>
              </a:rPr>
              <a:t>creeping fat</a:t>
            </a:r>
            <a:r>
              <a:rPr lang="en-US" dirty="0" smtClean="0"/>
              <a:t>)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17762" name="Picture 2" descr="http://www.pangea3d.com/thumb/Cobblestone1_1024_0129o07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[60%].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 be seen microscopically. </a:t>
            </a:r>
          </a:p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214951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357950" y="528638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between the ileum and the colon result in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Enterovesical</a:t>
            </a:r>
            <a:r>
              <a:rPr lang="en-US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Enterovaginal</a:t>
            </a:r>
            <a:r>
              <a:rPr lang="en-US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  <a:r>
              <a:rPr lang="en-US" dirty="0" smtClean="0"/>
              <a:t>(arthritis and </a:t>
            </a:r>
            <a:r>
              <a:rPr lang="en-US" dirty="0" err="1" smtClean="0"/>
              <a:t>uveitis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Slight</a:t>
            </a:r>
            <a:r>
              <a:rPr lang="en-US" dirty="0" smtClean="0"/>
              <a:t>  increased risk of development of </a:t>
            </a:r>
            <a:r>
              <a:rPr lang="en-US" dirty="0" smtClean="0">
                <a:solidFill>
                  <a:srgbClr val="FF0000"/>
                </a:solidFill>
              </a:rPr>
              <a:t>carcinoma</a:t>
            </a:r>
            <a:r>
              <a:rPr lang="en-US" dirty="0" smtClean="0"/>
              <a:t> 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inflammatory disease of uncertain cause. </a:t>
            </a:r>
          </a:p>
          <a:p>
            <a:r>
              <a:rPr lang="en-US" dirty="0" smtClean="0"/>
              <a:t>It has a chronic course characterized by remissions and relapses.</a:t>
            </a:r>
          </a:p>
          <a:p>
            <a:r>
              <a:rPr lang="en-US" dirty="0" smtClean="0"/>
              <a:t>20- to 30-year age group but may occur at any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Etiology and pathogenesis </a:t>
            </a:r>
          </a:p>
          <a:p>
            <a:r>
              <a:rPr lang="en-US" dirty="0" smtClean="0"/>
              <a:t>The cause is unknown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57158" y="3071810"/>
            <a:ext cx="821533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pathogenesis of ulcerative colitis is unclear, but is most likely mediated</a:t>
            </a:r>
          </a:p>
          <a:p>
            <a:r>
              <a:rPr lang="en-US" dirty="0" smtClean="0"/>
              <a:t>by a T-cell response to an unknown antigen (but not a gut infection), leading to an imbalance between T-cell activation and regulation. The CD4+ T cells present in the lesions secrete damaging substances.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diffuse</a:t>
            </a:r>
            <a:r>
              <a:rPr lang="en-US" dirty="0" smtClean="0">
                <a:solidFill>
                  <a:srgbClr val="FFFF00"/>
                </a:solidFill>
              </a:rPr>
              <a:t> hyperemia with numerous </a:t>
            </a:r>
            <a:r>
              <a:rPr lang="en-US" u="sng" dirty="0" smtClean="0">
                <a:solidFill>
                  <a:srgbClr val="FFFF00"/>
                </a:solidFill>
              </a:rPr>
              <a:t>superficial</a:t>
            </a:r>
            <a:r>
              <a:rPr lang="en-US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skip lesion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 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occur more commonly in ulcerative colitis than in </a:t>
            </a:r>
            <a:r>
              <a:rPr lang="en-US" dirty="0" err="1" smtClean="0"/>
              <a:t>Crohn's</a:t>
            </a:r>
            <a:r>
              <a:rPr lang="en-US" dirty="0" smtClean="0"/>
              <a:t> disease.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skin 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pericholangitis</a:t>
            </a:r>
            <a:r>
              <a:rPr lang="en-US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 part of the GIT</a:t>
            </a:r>
          </a:p>
          <a:p>
            <a:r>
              <a:rPr lang="en-US" dirty="0" smtClean="0"/>
              <a:t>Skip  areas of normal mucosa</a:t>
            </a:r>
          </a:p>
          <a:p>
            <a:r>
              <a:rPr lang="en-US" dirty="0" smtClean="0"/>
              <a:t>Deep ulcers ( fissure )</a:t>
            </a:r>
          </a:p>
          <a:p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r>
              <a:rPr lang="en-US" dirty="0" smtClean="0"/>
              <a:t>Fistula  formation </a:t>
            </a:r>
          </a:p>
          <a:p>
            <a:r>
              <a:rPr lang="en-US" dirty="0" smtClean="0"/>
              <a:t>Creeping mesenteric fat</a:t>
            </a:r>
          </a:p>
          <a:p>
            <a:r>
              <a:rPr lang="en-US" dirty="0" smtClean="0"/>
              <a:t>Fibrous thickening of wall</a:t>
            </a:r>
          </a:p>
          <a:p>
            <a:r>
              <a:rPr lang="en-US" dirty="0" err="1" smtClean="0"/>
              <a:t>Granulomas</a:t>
            </a:r>
            <a:endParaRPr lang="en-US" dirty="0" smtClean="0"/>
          </a:p>
          <a:p>
            <a:r>
              <a:rPr lang="en-US" dirty="0" smtClean="0"/>
              <a:t>Dysplasia is rare</a:t>
            </a:r>
          </a:p>
          <a:p>
            <a:r>
              <a:rPr lang="en-US" dirty="0" smtClean="0"/>
              <a:t>Carcinoma is rare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Colon only </a:t>
            </a:r>
          </a:p>
          <a:p>
            <a:r>
              <a:rPr lang="en-US" dirty="0" smtClean="0"/>
              <a:t>Diffuse involvement of mucosa</a:t>
            </a:r>
          </a:p>
          <a:p>
            <a:r>
              <a:rPr lang="en-US" dirty="0" smtClean="0"/>
              <a:t>Superficial ulcers </a:t>
            </a:r>
          </a:p>
          <a:p>
            <a:r>
              <a:rPr lang="en-US" dirty="0" smtClean="0"/>
              <a:t>Mucosal inflammation only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Dysplasia is common</a:t>
            </a:r>
          </a:p>
          <a:p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FreesiaUPC" pitchFamily="34" charset="-34"/>
                <a:cs typeface="FreesiaUPC" pitchFamily="34" charset="-34"/>
              </a:rPr>
              <a:t>Upon completion of this lecture the students will 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Know the two forms of idiopathic inflammatory bowel disease (IBD).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Describe the pathogenesis of IBD.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Compare and contrast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Crohn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disease and ulcerative colitis with respect to: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clinical features and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extraintestinal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manifestations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pathology (gross and microscopic features) of IBD.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complications of IBD.(especially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adenocarcinoma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preceded by dysplasia)</a:t>
            </a:r>
            <a:endParaRPr lang="ar-SA" dirty="0">
              <a:latin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FreesiaUPC" pitchFamily="34" charset="-34"/>
                <a:cs typeface="FreesiaUPC" pitchFamily="34" charset="-34"/>
              </a:rPr>
              <a:t>Upon completion of this lecture the students will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Know common  types of intestinal polyps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Differentiate between the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neoplastic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and non-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neoplastic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polyps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Know the clinical presentation of left and right sided colon cancer, and the environmental factors that increase its risk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Understand the pathogenesis of 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Discribe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the Pathological features of colon cancer 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1688"/>
            <a:ext cx="6400800" cy="1752600"/>
          </a:xfrm>
        </p:spPr>
        <p:txBody>
          <a:bodyPr rtlCol="0">
            <a:norm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rgbClr val="FFFF66"/>
                </a:solidFill>
                <a:cs typeface="+mn-cs"/>
              </a:rPr>
              <a:t>Carcinoid</a:t>
            </a: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66"/>
                </a:solidFill>
              </a:rPr>
              <a:t>Polyps</a:t>
            </a:r>
            <a:endParaRPr lang="en-US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FFFF66"/>
                </a:solidFill>
              </a:rPr>
              <a:t>Non-</a:t>
            </a:r>
            <a:r>
              <a:rPr lang="en-US" sz="2400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sz="2400" b="1" i="1" dirty="0" smtClean="0">
                <a:solidFill>
                  <a:srgbClr val="FFFF66"/>
                </a:solidFill>
              </a:rPr>
              <a:t> polyps    </a:t>
            </a:r>
            <a:r>
              <a:rPr lang="en-US" sz="2400" b="1" dirty="0" smtClean="0"/>
              <a:t>90% </a:t>
            </a:r>
            <a:endParaRPr lang="en-US" sz="2400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Hyperplastic</a:t>
            </a:r>
            <a:r>
              <a:rPr lang="en-US" sz="2000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Hamartomatous</a:t>
            </a:r>
            <a:r>
              <a:rPr lang="en-US" sz="2000" dirty="0" smtClean="0"/>
              <a:t> polyps (Juvenile &amp; </a:t>
            </a:r>
            <a:r>
              <a:rPr lang="en-US" sz="2000" dirty="0" err="1" smtClean="0"/>
              <a:t>Peutz-Jeghers</a:t>
            </a:r>
            <a:r>
              <a:rPr lang="en-US" sz="2000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Lymphoid polyps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sz="2400" b="1" i="1" dirty="0" smtClean="0">
                <a:solidFill>
                  <a:srgbClr val="FFFF66"/>
                </a:solidFill>
              </a:rPr>
              <a:t>  polyps      </a:t>
            </a:r>
            <a:r>
              <a:rPr lang="en-US" sz="2400" b="1" dirty="0" smtClean="0"/>
              <a:t>10% </a:t>
            </a:r>
            <a:endParaRPr lang="en-US" sz="2400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Adenoma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914400"/>
          </a:xfrm>
        </p:spPr>
        <p:txBody>
          <a:bodyPr/>
          <a:lstStyle/>
          <a:p>
            <a:pPr eaLnBrk="1" hangingPunct="1"/>
            <a:r>
              <a:rPr lang="en-GB" sz="3600" b="1" smtClean="0"/>
              <a:t>Polyps</a:t>
            </a:r>
            <a:endParaRPr lang="en-US" sz="3600" b="1" smtClean="0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idx="1"/>
          </p:nvPr>
        </p:nvSpPr>
        <p:spPr>
          <a:xfrm>
            <a:off x="142875" y="2262188"/>
            <a:ext cx="5293221" cy="40243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FFFF66"/>
                </a:solidFill>
              </a:rPr>
              <a:t> </a:t>
            </a:r>
            <a:r>
              <a:rPr lang="en-GB" sz="2400" b="1" u="sng" dirty="0" err="1" smtClean="0">
                <a:solidFill>
                  <a:srgbClr val="FFFF66"/>
                </a:solidFill>
              </a:rPr>
              <a:t>Hyperplastic</a:t>
            </a:r>
            <a:r>
              <a:rPr lang="en-GB" sz="2400" b="1" u="sng" dirty="0" smtClean="0">
                <a:solidFill>
                  <a:srgbClr val="FFFF66"/>
                </a:solidFill>
              </a:rPr>
              <a:t> Polyp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2400" b="1" u="sng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en-GB" sz="2400" dirty="0" err="1" smtClean="0"/>
              <a:t>Asymtomatic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 &gt; 50% are located in the </a:t>
            </a:r>
            <a:r>
              <a:rPr lang="en-GB" sz="2400" dirty="0" err="1" smtClean="0"/>
              <a:t>rectosigmoid</a:t>
            </a:r>
            <a:endParaRPr lang="en-GB" sz="2400" dirty="0" smtClean="0"/>
          </a:p>
          <a:p>
            <a:pPr eaLnBrk="1" hangingPunct="1"/>
            <a:r>
              <a:rPr lang="en-GB" sz="2400" smtClean="0"/>
              <a:t>Sawtooth</a:t>
            </a:r>
            <a:r>
              <a:rPr lang="en-GB" sz="2400" dirty="0" smtClean="0"/>
              <a:t> surface</a:t>
            </a:r>
          </a:p>
          <a:p>
            <a:pPr eaLnBrk="1" hangingPunct="1"/>
            <a:r>
              <a:rPr lang="en-GB" sz="2400" dirty="0" smtClean="0"/>
              <a:t>Star shaped crypts</a:t>
            </a:r>
          </a:p>
          <a:p>
            <a:pPr eaLnBrk="1" hangingPunct="1"/>
            <a:r>
              <a:rPr lang="en-GB" sz="2400" dirty="0" smtClean="0"/>
              <a:t>Composed of well-formed glands and crypts lined by differentiated goblet or absorptive cells.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562600" y="2057400"/>
            <a:ext cx="3581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5469226" y="4365104"/>
            <a:ext cx="367477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err="1" smtClean="0">
                <a:solidFill>
                  <a:srgbClr val="FF0000"/>
                </a:solidFill>
              </a:rPr>
              <a:t>Hamartomatous</a:t>
            </a:r>
            <a:r>
              <a:rPr lang="en-US" sz="3200" dirty="0" smtClean="0">
                <a:solidFill>
                  <a:srgbClr val="FF0000"/>
                </a:solidFill>
              </a:rPr>
              <a:t> polyps 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Juvenile  polyps                                                        </a:t>
            </a:r>
            <a:r>
              <a:rPr lang="en-US" sz="2000" dirty="0" err="1" smtClean="0"/>
              <a:t>Peutz-Jeghers</a:t>
            </a:r>
            <a:r>
              <a:rPr lang="en-US" sz="2000" dirty="0" smtClean="0"/>
              <a:t> 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610600" cy="5791200"/>
          </a:xfrm>
        </p:spPr>
        <p:txBody>
          <a:bodyPr lIns="90488" tIns="44450" rIns="90488" bIns="44450"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smtClean="0"/>
              <a:t>	 </a:t>
            </a:r>
            <a:r>
              <a:rPr lang="en-GB" sz="2800" b="1" u="sng" smtClean="0">
                <a:solidFill>
                  <a:srgbClr val="FFFF66"/>
                </a:solidFill>
              </a:rPr>
              <a:t>Hamartomatous polyp</a:t>
            </a:r>
            <a:r>
              <a:rPr lang="en-GB" sz="240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smtClean="0"/>
              <a:t>	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99FF66"/>
                </a:solidFill>
              </a:rPr>
              <a:t>Juvenile Polyps (retention polyp)</a:t>
            </a:r>
          </a:p>
          <a:p>
            <a:pPr marL="609600" indent="-609600" eaLnBrk="1" hangingPunct="1"/>
            <a:endParaRPr lang="en-GB" sz="200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000" smtClean="0">
                <a:latin typeface="Tahoma" pitchFamily="34" charset="0"/>
              </a:rPr>
              <a:t>Developmental malformations affecting the glands and lamina propria</a:t>
            </a:r>
          </a:p>
          <a:p>
            <a:pPr marL="609600" indent="-609600" eaLnBrk="1" hangingPunct="1"/>
            <a:r>
              <a:rPr lang="en-GB" sz="200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000" smtClean="0">
                <a:latin typeface="Tahoma" pitchFamily="34" charset="0"/>
              </a:rPr>
              <a:t>In adult called retention polyp.</a:t>
            </a:r>
          </a:p>
          <a:p>
            <a:pPr marL="609600" indent="-609600" eaLnBrk="1" hangingPunct="1"/>
            <a:endParaRPr lang="en-GB" sz="2000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Non-Neoplatic Polyps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FF00"/>
                </a:solidFill>
              </a:rPr>
              <a:t> </a:t>
            </a:r>
            <a:r>
              <a:rPr lang="en-GB" sz="2800" b="1" u="sng" smtClean="0">
                <a:solidFill>
                  <a:srgbClr val="FFFF66"/>
                </a:solidFill>
              </a:rPr>
              <a:t>Hamartomatous Polyps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99FF66"/>
                </a:solidFill>
              </a:rPr>
              <a:t>Peutz-Jehgers syndrome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Rare, autosomal dominant</a:t>
            </a:r>
            <a:endParaRPr lang="en-GB" sz="2000" smtClean="0">
              <a:solidFill>
                <a:srgbClr val="99FF66"/>
              </a:solidFill>
            </a:endParaRPr>
          </a:p>
          <a:p>
            <a:pPr eaLnBrk="1" hangingPunct="1"/>
            <a:r>
              <a:rPr lang="en-GB" sz="2000" smtClean="0">
                <a:latin typeface="Tahoma" pitchFamily="34" charset="0"/>
              </a:rPr>
              <a:t>hamartomatous polyps accompanied by mucosal and cutaneous pigmentation around the lips, oral mucosa, face and genitalia.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Polyps tend to be large and pedunculated.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Increased  risk of developing carcinoma of the pancreas, breast, lung, ovary and uterus.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4832350"/>
            <a:ext cx="2782888" cy="1882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214950"/>
            <a:ext cx="2149417" cy="140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smtClean="0">
                <a:solidFill>
                  <a:srgbClr val="FFFF66"/>
                </a:solidFill>
              </a:rPr>
              <a:t>Inflammatory 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/>
            <a:r>
              <a:rPr lang="en-GB" sz="200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Represent an exuberant reparative response to longstanding mucosal injury called pseudopolyps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2143116"/>
            <a:ext cx="8320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err="1" smtClean="0"/>
              <a:t>Crohn's</a:t>
            </a:r>
            <a:r>
              <a:rPr lang="en-US" sz="2800" dirty="0" smtClean="0"/>
              <a:t> disease and ulcerative colitis.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Although 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FFFF00"/>
                </a:solidFill>
                <a:cs typeface="+mj-cs"/>
              </a:rPr>
              <a:t>4]  </a:t>
            </a:r>
            <a:r>
              <a:rPr lang="en-US" b="1" u="sng" dirty="0" smtClean="0">
                <a:solidFill>
                  <a:srgbClr val="FFFF66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49338"/>
            <a:ext cx="8215313" cy="580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 ( adenoma )</a:t>
            </a: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Occur mainly in large bowel.</a:t>
            </a:r>
          </a:p>
          <a:p>
            <a:pPr eaLnBrk="1" hangingPunct="1"/>
            <a:r>
              <a:rPr lang="en-GB" sz="1900" dirty="0" err="1" smtClean="0">
                <a:latin typeface="Tahoma" pitchFamily="34" charset="0"/>
              </a:rPr>
              <a:t>Spordic</a:t>
            </a:r>
            <a:r>
              <a:rPr lang="en-GB" sz="1900" dirty="0" smtClean="0">
                <a:latin typeface="Tahoma" pitchFamily="34" charset="0"/>
              </a:rPr>
              <a:t> and familial </a:t>
            </a: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Vary from small </a:t>
            </a:r>
            <a:r>
              <a:rPr lang="en-GB" sz="1900" dirty="0" err="1" smtClean="0">
                <a:latin typeface="Tahoma" pitchFamily="34" charset="0"/>
              </a:rPr>
              <a:t>pedunculated</a:t>
            </a:r>
            <a:r>
              <a:rPr lang="en-GB" sz="19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Epithelium proliferation and  </a:t>
            </a:r>
            <a:r>
              <a:rPr lang="en-GB" sz="1900" b="1" u="sng" dirty="0" err="1" smtClean="0">
                <a:solidFill>
                  <a:srgbClr val="FF0000"/>
                </a:solidFill>
                <a:latin typeface="Tahoma" pitchFamily="34" charset="0"/>
              </a:rPr>
              <a:t>dysplysia</a:t>
            </a:r>
            <a:endParaRPr lang="en-GB" sz="1900" b="1" u="sng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19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19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1900" dirty="0" err="1" smtClean="0">
                <a:latin typeface="Tahoma" pitchFamily="34" charset="0"/>
              </a:rPr>
              <a:t>Tubulovillous</a:t>
            </a:r>
            <a:r>
              <a:rPr lang="en-GB" sz="1900" dirty="0" smtClean="0">
                <a:latin typeface="Tahoma" pitchFamily="34" charset="0"/>
              </a:rPr>
              <a:t> adenoma: villous architecture between 25 and 50%.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  <a:endParaRPr lang="en-GB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</a:rPr>
              <a:t>1]  </a:t>
            </a:r>
            <a:r>
              <a:rPr lang="en-GB" sz="2800" b="1" i="1" smtClean="0">
                <a:solidFill>
                  <a:srgbClr val="FF0000"/>
                </a:solidFill>
              </a:rPr>
              <a:t>Tubular adenoma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Represents 75% of all neoplastic polyps.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75 % occur in the distal colon and rectum.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35814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400" b="1" i="1" u="sng" smtClean="0">
                <a:solidFill>
                  <a:srgbClr val="FF0000"/>
                </a:solidFill>
              </a:rPr>
              <a:t>Villous Adenoma</a:t>
            </a:r>
          </a:p>
          <a:p>
            <a:pPr eaLnBrk="1" hangingPunct="1"/>
            <a:r>
              <a:rPr lang="en-GB" sz="2000" smtClean="0"/>
              <a:t>The least common, largest and most ominous of epithelial polyps.</a:t>
            </a:r>
          </a:p>
          <a:p>
            <a:pPr eaLnBrk="1" hangingPunct="1"/>
            <a:r>
              <a:rPr lang="en-GB" sz="2000" smtClean="0"/>
              <a:t>Age: 60 to 65 years, </a:t>
            </a:r>
          </a:p>
          <a:p>
            <a:pPr eaLnBrk="1" hangingPunct="1"/>
            <a:r>
              <a:rPr lang="en-GB" sz="2000" smtClean="0"/>
              <a:t>Present with rectal bleeding or anemia, large ones may secrete copious amounts of mucoid material rich in protein.</a:t>
            </a:r>
          </a:p>
          <a:p>
            <a:pPr eaLnBrk="1" hangingPunct="1"/>
            <a:r>
              <a:rPr lang="en-GB" sz="2000" smtClean="0"/>
              <a:t>75% located in rectosigmoid area.</a:t>
            </a:r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4357688" y="2857500"/>
            <a:ext cx="2757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0000"/>
                </a:solidFill>
              </a:rPr>
              <a:t>3]  </a:t>
            </a:r>
            <a:r>
              <a:rPr lang="en-GB" b="1" i="1" u="sng" smtClean="0">
                <a:solidFill>
                  <a:srgbClr val="FF0000"/>
                </a:solidFill>
              </a:rPr>
              <a:t>Tubulovillous adenoma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Interm</a:t>
            </a:r>
            <a:r>
              <a:rPr lang="en-US" smtClean="0"/>
              <a:t>m</a:t>
            </a:r>
            <a:r>
              <a:rPr lang="en-GB" smtClean="0"/>
              <a:t>e</a:t>
            </a:r>
            <a:r>
              <a:rPr lang="en-US" smtClean="0">
                <a:ea typeface="Times New Roman (Arabic)"/>
                <a:cs typeface="Times New Roman (Arabic)"/>
              </a:rPr>
              <a:t>d</a:t>
            </a:r>
            <a:r>
              <a:rPr lang="en-GB" smtClean="0"/>
              <a:t>iate in size, degree of dysplasia and malignant potential between tubular and villous adenomas.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2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2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Adenoma to carcinoma sequence is documented by several genetic alterations.</a:t>
            </a:r>
          </a:p>
          <a:p>
            <a:pPr eaLnBrk="1" hangingPunct="1"/>
            <a:r>
              <a:rPr lang="en-GB" sz="2400" smtClean="0"/>
              <a:t>The probability of carcinoma occuring in a neoplastic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	3. The presence of significant cytologic atypia (dysplasia) in the neoplastic cells.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p:oleObj spid="_x0000_s1026" name="QuickTime Picture" r:id="rId4" imgW="4925112" imgH="481018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p:oleObj spid="_x0000_s1027" name="QuickTime Picture" r:id="rId5" imgW="4823561" imgH="4882166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p:oleObj spid="_x0000_s1028" name="QuickTime Picture" r:id="rId6" imgW="3484487" imgH="3614343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1715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 fontScale="62500" lnSpcReduction="20000"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3300"/>
                </a:solidFill>
              </a:rPr>
              <a:t>	Familial </a:t>
            </a:r>
            <a:r>
              <a:rPr lang="en-GB" sz="40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4000" b="1" i="1" dirty="0" smtClean="0">
                <a:solidFill>
                  <a:srgbClr val="FF3300"/>
                </a:solidFill>
              </a:rPr>
              <a:t> coli (FPC)</a:t>
            </a:r>
          </a:p>
          <a:p>
            <a:pPr eaLnBrk="1" hangingPunct="1"/>
            <a:r>
              <a:rPr lang="en-GB" sz="4000" dirty="0" smtClean="0"/>
              <a:t>Genetic defect of </a:t>
            </a:r>
            <a:r>
              <a:rPr lang="en-US" sz="4000" dirty="0" err="1" smtClean="0"/>
              <a:t>Adenomatous</a:t>
            </a:r>
            <a:r>
              <a:rPr lang="en-US" sz="4000" dirty="0" smtClean="0"/>
              <a:t>  </a:t>
            </a:r>
            <a:r>
              <a:rPr lang="en-US" sz="4000" dirty="0" err="1" smtClean="0"/>
              <a:t>polyposis</a:t>
            </a:r>
            <a:r>
              <a:rPr lang="en-US" sz="4000" dirty="0" smtClean="0"/>
              <a:t> coli (</a:t>
            </a:r>
            <a:r>
              <a:rPr lang="en-US" sz="4000" i="1" dirty="0" smtClean="0"/>
              <a:t>APC</a:t>
            </a:r>
            <a:r>
              <a:rPr lang="en-US" sz="4000" dirty="0" smtClean="0"/>
              <a:t>)</a:t>
            </a:r>
            <a:r>
              <a:rPr lang="en-GB" sz="4000" dirty="0" smtClean="0"/>
              <a:t>.</a:t>
            </a:r>
          </a:p>
          <a:p>
            <a:pPr eaLnBrk="1" hangingPunct="1"/>
            <a:r>
              <a:rPr lang="en-US" sz="4000" i="1" dirty="0" smtClean="0"/>
              <a:t>APC</a:t>
            </a:r>
            <a:r>
              <a:rPr lang="en-US" sz="4000" dirty="0" smtClean="0"/>
              <a:t> gene located on the long arm of chromosome 5 (5q21). </a:t>
            </a:r>
          </a:p>
          <a:p>
            <a:pPr eaLnBrk="1" hangingPunct="1"/>
            <a:r>
              <a:rPr lang="en-US" sz="4000" i="1" dirty="0" smtClean="0"/>
              <a:t>APC </a:t>
            </a:r>
            <a:r>
              <a:rPr lang="en-US" sz="4000" dirty="0" smtClean="0"/>
              <a:t>gene is a tumor suppressor gene </a:t>
            </a:r>
            <a:endParaRPr lang="en-GB" sz="4000" dirty="0" smtClean="0"/>
          </a:p>
          <a:p>
            <a:pPr eaLnBrk="1" hangingPunct="1"/>
            <a:r>
              <a:rPr lang="en-GB" sz="4000" dirty="0" smtClean="0"/>
              <a:t>Innumerable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 in the colon (500 to 2500)</a:t>
            </a:r>
          </a:p>
          <a:p>
            <a:pPr eaLnBrk="1" hangingPunct="1"/>
            <a:r>
              <a:rPr lang="en-GB" sz="4000" dirty="0" smtClean="0"/>
              <a:t>Polyps are also found elsewhere in alimentary tract</a:t>
            </a:r>
          </a:p>
          <a:p>
            <a:pPr eaLnBrk="1" hangingPunct="1"/>
            <a:r>
              <a:rPr lang="en-GB" sz="40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/>
            <a:r>
              <a:rPr lang="en-GB" sz="4000" dirty="0" err="1" smtClean="0"/>
              <a:t>Polyposis</a:t>
            </a:r>
            <a:r>
              <a:rPr lang="en-GB" sz="4000" dirty="0" smtClean="0"/>
              <a:t> coli, multiple </a:t>
            </a:r>
            <a:r>
              <a:rPr lang="en-GB" sz="4000" dirty="0" err="1" smtClean="0"/>
              <a:t>osteomas</a:t>
            </a:r>
            <a:r>
              <a:rPr lang="en-GB" sz="4000" dirty="0" smtClean="0"/>
              <a:t>, epidermal cysts, and </a:t>
            </a:r>
            <a:r>
              <a:rPr lang="en-GB" sz="4000" dirty="0" err="1" smtClean="0"/>
              <a:t>fibromatosis</a:t>
            </a:r>
            <a:r>
              <a:rPr lang="en-GB" sz="40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4000" i="1" dirty="0" smtClean="0">
                <a:solidFill>
                  <a:srgbClr val="FF3300"/>
                </a:solidFill>
              </a:rPr>
              <a:t> </a:t>
            </a:r>
            <a:r>
              <a:rPr lang="en-GB" sz="4000" dirty="0" err="1" smtClean="0"/>
              <a:t>Polyposis</a:t>
            </a:r>
            <a:r>
              <a:rPr lang="en-GB" sz="4000" dirty="0" smtClean="0"/>
              <a:t> coli, </a:t>
            </a:r>
            <a:r>
              <a:rPr lang="en-GB" sz="4000" dirty="0" err="1" smtClean="0"/>
              <a:t>glioma</a:t>
            </a:r>
            <a:r>
              <a:rPr lang="en-GB" sz="4000" dirty="0" smtClean="0"/>
              <a:t> and </a:t>
            </a:r>
            <a:r>
              <a:rPr lang="en-GB" sz="4000" dirty="0" err="1" smtClean="0"/>
              <a:t>fibromatosis</a:t>
            </a:r>
            <a:endParaRPr lang="en-GB" sz="40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28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> of Large Intestine</a:t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610600" cy="4953000"/>
          </a:xfrm>
        </p:spPr>
        <p:txBody>
          <a:bodyPr lIns="90488" tIns="44450" rIns="90488" bIns="44450"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b="1" dirty="0" err="1" smtClean="0"/>
              <a:t>Adenocarcinoma</a:t>
            </a:r>
            <a:r>
              <a:rPr lang="en-GB" sz="2400" b="1" dirty="0" smtClean="0"/>
              <a:t> of the colon is the most common malignancy of the GI tract and is a major cause of morbidity and mortality worldwide.</a:t>
            </a:r>
            <a:endParaRPr lang="en-GB" sz="24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 smtClean="0">
                <a:cs typeface="+mn-cs"/>
              </a:rPr>
              <a:t>Constitutes </a:t>
            </a:r>
            <a:r>
              <a:rPr lang="en-GB" sz="2400" dirty="0">
                <a:cs typeface="+mn-cs"/>
              </a:rPr>
              <a:t>98% of all cancers in the large intestine</a:t>
            </a:r>
            <a:r>
              <a:rPr lang="en-GB" sz="2400" dirty="0" smtClean="0"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FFFF00"/>
                </a:solidFill>
                <a:cs typeface="+mn-cs"/>
              </a:rPr>
              <a:t>Predisposing factors: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cs typeface="+mn-cs"/>
              </a:rPr>
              <a:t>IBD, adenomas , </a:t>
            </a:r>
            <a:r>
              <a:rPr lang="en-GB" sz="2400" dirty="0" err="1" smtClean="0">
                <a:cs typeface="+mn-cs"/>
              </a:rPr>
              <a:t>polyposis</a:t>
            </a:r>
            <a:r>
              <a:rPr lang="en-GB" sz="2400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cs typeface="+mn-cs"/>
              </a:rPr>
              <a:t>Diet appears to play an important role in the risk for colon cancer: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+mn-cs"/>
              </a:rPr>
              <a:t>-	Low </a:t>
            </a:r>
            <a:r>
              <a:rPr lang="en-GB" sz="2400" dirty="0" err="1" smtClean="0">
                <a:cs typeface="+mn-cs"/>
              </a:rPr>
              <a:t>fibr</a:t>
            </a:r>
            <a:r>
              <a:rPr lang="en-US" sz="2400" dirty="0" smtClean="0">
                <a:cs typeface="+mn-cs"/>
              </a:rPr>
              <a:t>e diet</a:t>
            </a:r>
            <a:r>
              <a:rPr lang="en-GB" sz="2400" dirty="0" smtClean="0">
                <a:cs typeface="+mn-cs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400" dirty="0" smtClean="0">
                <a:cs typeface="+mn-cs"/>
              </a:rPr>
              <a:t>High fat content.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dirty="0" smtClean="0"/>
              <a:t>Alcohol </a:t>
            </a:r>
            <a:endParaRPr lang="en-GB" sz="2400" dirty="0" smtClean="0"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+mn-cs"/>
              </a:rPr>
              <a:t>-	Reduced intake of </a:t>
            </a:r>
            <a:r>
              <a:rPr lang="en-GB" sz="2400" dirty="0" err="1" smtClean="0">
                <a:cs typeface="+mn-cs"/>
              </a:rPr>
              <a:t>vit</a:t>
            </a:r>
            <a:r>
              <a:rPr lang="en-GB" sz="2400" dirty="0" smtClean="0">
                <a:cs typeface="+mn-cs"/>
              </a:rPr>
              <a:t> A, C &amp; 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3357563" y="142875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b="1">
                <a:solidFill>
                  <a:srgbClr val="FFFF00"/>
                </a:solidFill>
                <a:latin typeface="Calibri" pitchFamily="34" charset="0"/>
              </a:rPr>
              <a:t>Adenocarcinoma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899592" y="836712"/>
            <a:ext cx="77867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142844" y="6500834"/>
            <a:ext cx="600076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i="1" dirty="0" smtClean="0"/>
              <a:t>NOD2</a:t>
            </a:r>
            <a:r>
              <a:rPr lang="en-US" sz="1200" b="1" dirty="0" smtClean="0"/>
              <a:t> encodes a protein that binds to intracellular bacterial </a:t>
            </a:r>
            <a:r>
              <a:rPr lang="en-US" sz="1200" b="1" dirty="0" err="1" smtClean="0"/>
              <a:t>peptidoglycans</a:t>
            </a:r>
            <a:r>
              <a:rPr lang="en-US" sz="1200" b="1" dirty="0" smtClean="0"/>
              <a:t> </a:t>
            </a:r>
            <a:endParaRPr lang="ar-SA" sz="1200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1097788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1784" y="-27384"/>
            <a:ext cx="55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Nucleotide-binding </a:t>
            </a:r>
            <a:r>
              <a:rPr lang="en-US" sz="1400" b="1" dirty="0" err="1" smtClean="0"/>
              <a:t>oligomerization</a:t>
            </a:r>
            <a:r>
              <a:rPr lang="en-US" sz="1400" b="1" dirty="0" smtClean="0"/>
              <a:t> domain-containing protein 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142875" y="928688"/>
            <a:ext cx="7772400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Two pathogenetically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solidFill>
                  <a:srgbClr val="FFFF66"/>
                </a:solidFill>
              </a:rPr>
              <a:t>1- The APC/B-</a:t>
            </a:r>
            <a:r>
              <a:rPr lang="en-US" i="1" smtClean="0">
                <a:solidFill>
                  <a:srgbClr val="FFFF66"/>
                </a:solidFill>
              </a:rPr>
              <a:t>catenin pathway ( 85 % )</a:t>
            </a:r>
            <a:endParaRPr lang="en-US" i="1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chromosomal  instability that results in stepwise accumulation of mutations in a series of oncogenes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286250"/>
            <a:ext cx="6143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928813" y="4572000"/>
            <a:ext cx="31194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1148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FFFF66"/>
                </a:solidFill>
                <a:cs typeface="+mn-cs"/>
              </a:rPr>
              <a:t>DNA mismatch repair genes pathway:</a:t>
            </a:r>
            <a:r>
              <a:rPr lang="en-US" sz="2800" i="1" dirty="0">
                <a:cs typeface="+mn-cs"/>
              </a:rPr>
              <a:t>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FFFF0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 colon carcinoma (HNPCC)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Hereditary mutation of the </a:t>
            </a:r>
            <a:r>
              <a:rPr lang="en-US" i="1" smtClean="0"/>
              <a:t>APC</a:t>
            </a:r>
            <a:r>
              <a:rPr lang="en-US" smtClean="0"/>
              <a:t> gene is the cause of familial adenomatous polyposis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smtClean="0"/>
              <a:t>	</a:t>
            </a:r>
            <a:r>
              <a:rPr lang="en-GB" sz="2800" b="1" i="1" smtClean="0">
                <a:solidFill>
                  <a:srgbClr val="FFFF00"/>
                </a:solidFill>
              </a:rPr>
              <a:t>Morphology</a:t>
            </a:r>
          </a:p>
          <a:p>
            <a:pPr eaLnBrk="1" hangingPunct="1"/>
            <a:r>
              <a:rPr lang="en-GB" sz="2800" smtClean="0"/>
              <a:t>70% are in the rectum, rectosigmoid and sigmoid colon.</a:t>
            </a:r>
            <a:endParaRPr lang="en-US" sz="2800" smtClean="0"/>
          </a:p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Left-sided carcinomas </a:t>
            </a:r>
            <a:r>
              <a:rPr lang="en-GB" sz="2800" smtClean="0"/>
              <a:t>tend to be annular, encircling lesions with early symptoms of obstruction.</a:t>
            </a:r>
            <a:endParaRPr lang="en-GB" sz="2800" b="1" i="1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Right-sided carcinomas </a:t>
            </a:r>
            <a:r>
              <a:rPr lang="en-GB" sz="2800" smtClean="0"/>
              <a:t>tend to grow as polypoid, fungating masses, obstruction is uncommon.</a:t>
            </a:r>
          </a:p>
          <a:p>
            <a:pPr eaLnBrk="1" hangingPunct="1"/>
            <a:r>
              <a:rPr lang="en-GB" sz="2800" smtClean="0"/>
              <a:t>Mucinous adenocarcinoma secret abundant mucin that may dissect through cleavage planes in the wall.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786313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857750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2214563" y="4929188"/>
            <a:ext cx="1116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7643813" y="514350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>
              <a:latin typeface="Calibri" pitchFamily="34" charset="0"/>
            </a:endParaRPr>
          </a:p>
        </p:txBody>
      </p:sp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635375" y="4868863"/>
            <a:ext cx="25987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located closer to the anus: change in bowel habit, feeling of incomplete defecation, PR bleeding</a:t>
            </a:r>
          </a:p>
          <a:p>
            <a:r>
              <a:rPr lang="en-US" dirty="0" smtClean="0"/>
              <a:t>A tumor that is large enough to fill the entire lumen of the bowel may cause bowel obstruction</a:t>
            </a:r>
          </a:p>
          <a:p>
            <a:r>
              <a:rPr lang="en-US" dirty="0" smtClean="0"/>
              <a:t>Left </a:t>
            </a:r>
            <a:r>
              <a:rPr lang="en-US" dirty="0" smtClean="0"/>
              <a:t>-sided </a:t>
            </a:r>
            <a:r>
              <a:rPr lang="en-US" dirty="0" smtClean="0"/>
              <a:t>lesions are more likely to </a:t>
            </a:r>
            <a:r>
              <a:rPr lang="en-US" smtClean="0"/>
              <a:t>obstruct  lumen and/or </a:t>
            </a:r>
            <a:r>
              <a:rPr lang="en-US" dirty="0" smtClean="0"/>
              <a:t>bleed </a:t>
            </a:r>
            <a:r>
              <a:rPr lang="en-US" dirty="0" smtClean="0"/>
              <a:t>while </a:t>
            </a:r>
            <a:r>
              <a:rPr lang="en-US" dirty="0" smtClean="0"/>
              <a:t>Right-sided </a:t>
            </a:r>
            <a:r>
              <a:rPr lang="en-US" dirty="0" smtClean="0"/>
              <a:t>tumors are usually detected later 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03848" y="404664"/>
            <a:ext cx="163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Tumor marker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467544" y="1124744"/>
            <a:ext cx="784887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tumor marker</a:t>
            </a:r>
            <a:r>
              <a:rPr lang="en-US" dirty="0" smtClean="0"/>
              <a:t> is a substance found in the blood</a:t>
            </a:r>
            <a:r>
              <a:rPr lang="en-US" dirty="0"/>
              <a:t> </a:t>
            </a:r>
            <a:r>
              <a:rPr lang="en-US" dirty="0" smtClean="0"/>
              <a:t>, urine</a:t>
            </a:r>
            <a:r>
              <a:rPr lang="en-US" dirty="0"/>
              <a:t> </a:t>
            </a:r>
            <a:r>
              <a:rPr lang="en-US" dirty="0" smtClean="0"/>
              <a:t> or body tissues that can be elevated in cancer, among other tissue types.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467544" y="2060848"/>
            <a:ext cx="328429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Carcinoembryonic</a:t>
            </a:r>
            <a:r>
              <a:rPr lang="en-US" b="1" dirty="0" smtClean="0"/>
              <a:t> antigen (CEA) </a:t>
            </a:r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>
            <a:off x="467544" y="2852936"/>
            <a:ext cx="320126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Carbohydrate antigen (</a:t>
            </a:r>
            <a:r>
              <a:rPr lang="en-US" dirty="0" smtClean="0"/>
              <a:t>CA19-9 )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467544" y="5939988"/>
            <a:ext cx="487828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Tissue inhibitor of </a:t>
            </a:r>
            <a:r>
              <a:rPr lang="en-US" b="1" dirty="0" err="1" smtClean="0"/>
              <a:t>metalloproteinases</a:t>
            </a:r>
            <a:r>
              <a:rPr lang="en-US" b="1" dirty="0" smtClean="0"/>
              <a:t> 1 (TIMP1 ) </a:t>
            </a:r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>
            <a:off x="4276794" y="2483604"/>
            <a:ext cx="46876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Useful  to assess disease recurrence (late stage )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436096" y="5939988"/>
            <a:ext cx="32846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Early</a:t>
            </a:r>
            <a:r>
              <a:rPr lang="en-US" dirty="0" smtClean="0"/>
              <a:t> as well as late stage disease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467544" y="3573016"/>
            <a:ext cx="79928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CEA levels may also be raised in some non-</a:t>
            </a:r>
            <a:r>
              <a:rPr lang="en-US" dirty="0" err="1" smtClean="0"/>
              <a:t>neoplastic</a:t>
            </a:r>
            <a:r>
              <a:rPr lang="en-US" dirty="0" smtClean="0"/>
              <a:t> conditions like ulcerative colitis pancreatitis, cirrhosis COPD, </a:t>
            </a:r>
            <a:r>
              <a:rPr lang="en-US" dirty="0" err="1" smtClean="0"/>
              <a:t>Crohn's</a:t>
            </a:r>
            <a:r>
              <a:rPr lang="en-US" dirty="0" smtClean="0"/>
              <a:t> disease as well as in smokers</a:t>
            </a:r>
          </a:p>
        </p:txBody>
      </p:sp>
      <p:cxnSp>
        <p:nvCxnSpPr>
          <p:cNvPr id="12" name="رابط بشكل مرفق 11"/>
          <p:cNvCxnSpPr/>
          <p:nvPr/>
        </p:nvCxnSpPr>
        <p:spPr>
          <a:xfrm flipV="1">
            <a:off x="3779912" y="2780928"/>
            <a:ext cx="432048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بشكل مرفق 12"/>
          <p:cNvCxnSpPr/>
          <p:nvPr/>
        </p:nvCxnSpPr>
        <p:spPr>
          <a:xfrm>
            <a:off x="3851920" y="2276872"/>
            <a:ext cx="360040" cy="2160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467544" y="4509120"/>
            <a:ext cx="79928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CA19-9 are raised in in patients with colon cancer and pancreatic cancer, esophageal cancer and </a:t>
            </a:r>
            <a:r>
              <a:rPr lang="en-US" dirty="0" err="1" smtClean="0"/>
              <a:t>hepatocellular</a:t>
            </a:r>
            <a:r>
              <a:rPr lang="en-US" dirty="0" smtClean="0"/>
              <a:t> carcinoma. Apart from cancer, elevated levels may also occur in pancreatitis,  cirrhosis.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683568" y="2852936"/>
            <a:ext cx="750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GB" sz="2800" dirty="0" smtClean="0">
                <a:solidFill>
                  <a:srgbClr val="FFFF00"/>
                </a:solidFill>
                <a:latin typeface="Calibri" pitchFamily="34" charset="0"/>
              </a:rPr>
              <a:t>Duke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classification </a:t>
            </a:r>
            <a:r>
              <a:rPr lang="en-GB" sz="2800" dirty="0">
                <a:latin typeface="Calibri" pitchFamily="34" charset="0"/>
              </a:rPr>
              <a:t>is used for staging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Malignant Small Intestinal Neoplasms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534400" cy="2452687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endParaRPr lang="en-GB" sz="2400" b="1" i="1" smtClean="0"/>
          </a:p>
          <a:p>
            <a:pPr eaLnBrk="1" hangingPunct="1"/>
            <a:r>
              <a:rPr lang="en-GB" sz="2400" smtClean="0"/>
              <a:t>In descending order of frequency: </a:t>
            </a:r>
          </a:p>
          <a:p>
            <a:pPr eaLnBrk="1" hangingPunct="1"/>
            <a:r>
              <a:rPr lang="en-GB" sz="2400" smtClean="0"/>
              <a:t>carcinoid, adenocarcinomas, lymphomas and leiomyosarcomas.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u="sng" dirty="0" err="1">
                <a:solidFill>
                  <a:srgbClr val="FFFF00"/>
                </a:solidFill>
                <a:cs typeface="+mn-cs"/>
              </a:rPr>
              <a:t>Carcinoid</a:t>
            </a:r>
            <a:r>
              <a:rPr lang="en-GB" sz="2400" b="1" i="1" u="sng" dirty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b="1" i="1" u="sng" dirty="0" err="1">
                <a:solidFill>
                  <a:srgbClr val="FFFF00"/>
                </a:solidFill>
                <a:cs typeface="+mn-cs"/>
              </a:rPr>
              <a:t>Tumors</a:t>
            </a:r>
            <a:endParaRPr lang="en-GB" sz="2400" b="1" i="1" u="sng" dirty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err="1">
                <a:cs typeface="+mn-cs"/>
              </a:rPr>
              <a:t>Neoplasms</a:t>
            </a:r>
            <a:r>
              <a:rPr lang="en-GB" sz="2000" dirty="0">
                <a:cs typeface="+mn-cs"/>
              </a:rPr>
              <a:t> arising from endocrine cells </a:t>
            </a:r>
            <a:r>
              <a:rPr lang="en-GB" sz="2000" dirty="0" smtClean="0">
                <a:cs typeface="+mn-cs"/>
              </a:rPr>
              <a:t>found </a:t>
            </a:r>
            <a:r>
              <a:rPr lang="en-GB" sz="2000" dirty="0">
                <a:cs typeface="+mn-cs"/>
              </a:rPr>
              <a:t>along the length of GIT mucosa.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>
                <a:cs typeface="+mn-cs"/>
              </a:rPr>
              <a:t>60 to 80% appendix and terminal ileum: 10 to 20% </a:t>
            </a:r>
            <a:r>
              <a:rPr lang="en-GB" sz="2000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Ultrastructral</a:t>
            </a:r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features: </a:t>
            </a:r>
            <a:r>
              <a:rPr lang="en-GB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neurosecretory</a:t>
            </a:r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electron dense bodies in the  	cytoplasm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85750" y="3929063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b="1" i="1" dirty="0" smtClean="0">
                <a:solidFill>
                  <a:srgbClr val="FFFF00"/>
                </a:solidFill>
              </a:rPr>
              <a:t>	Clinical features</a:t>
            </a:r>
          </a:p>
          <a:p>
            <a:pPr eaLnBrk="1" hangingPunct="1"/>
            <a:r>
              <a:rPr lang="en-GB" sz="2400" dirty="0" smtClean="0"/>
              <a:t>Asymptomatic</a:t>
            </a:r>
          </a:p>
          <a:p>
            <a:pPr eaLnBrk="1" hangingPunct="1"/>
            <a:r>
              <a:rPr lang="en-GB" sz="2400" dirty="0" smtClean="0"/>
              <a:t>May cause obstruction, </a:t>
            </a:r>
            <a:r>
              <a:rPr lang="en-GB" sz="2400" dirty="0" err="1" smtClean="0"/>
              <a:t>intussusception</a:t>
            </a:r>
            <a:r>
              <a:rPr lang="en-GB" sz="2400" dirty="0" smtClean="0"/>
              <a:t> or bleeding.</a:t>
            </a:r>
          </a:p>
          <a:p>
            <a:pPr eaLnBrk="1" hangingPunct="1"/>
            <a:r>
              <a:rPr lang="en-GB" sz="2400" dirty="0" smtClean="0"/>
              <a:t>May elaborate hormones: </a:t>
            </a:r>
            <a:r>
              <a:rPr lang="en-GB" sz="2400" dirty="0" err="1" smtClean="0"/>
              <a:t>Zollinger</a:t>
            </a:r>
            <a:r>
              <a:rPr lang="en-GB" sz="2400" dirty="0" smtClean="0"/>
              <a:t>-Ellison, Cushing’s </a:t>
            </a:r>
            <a:r>
              <a:rPr lang="en-GB" sz="2400" dirty="0" err="1" smtClean="0"/>
              <a:t>carcinoid</a:t>
            </a:r>
            <a:r>
              <a:rPr lang="en-GB" sz="2400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8382000" cy="52578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          </a:t>
            </a:r>
            <a:r>
              <a:rPr lang="en-GB" b="1" i="1" dirty="0" err="1" smtClean="0">
                <a:solidFill>
                  <a:srgbClr val="CC3300"/>
                </a:solidFill>
              </a:rPr>
              <a:t>Carcinoid</a:t>
            </a:r>
            <a:r>
              <a:rPr lang="en-GB" b="1" i="1" dirty="0" smtClean="0">
                <a:solidFill>
                  <a:srgbClr val="CC3300"/>
                </a:solidFill>
              </a:rPr>
              <a:t> syndrome</a:t>
            </a:r>
          </a:p>
          <a:p>
            <a:pPr lvl="1"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1% of </a:t>
            </a:r>
            <a:r>
              <a:rPr lang="en-GB" sz="2400" dirty="0" err="1" smtClean="0"/>
              <a:t>carcinoid</a:t>
            </a:r>
            <a:r>
              <a:rPr lang="en-GB" sz="2400" dirty="0" smtClean="0"/>
              <a:t>  </a:t>
            </a:r>
            <a:r>
              <a:rPr lang="en-GB" sz="2400" dirty="0" err="1" smtClean="0"/>
              <a:t>tumor</a:t>
            </a:r>
            <a:r>
              <a:rPr lang="en-GB" sz="2400" dirty="0" smtClean="0"/>
              <a:t> &amp; in 20% of those of widespread metastasis </a:t>
            </a:r>
          </a:p>
          <a:p>
            <a:pPr eaLnBrk="1" hangingPunct="1"/>
            <a:r>
              <a:rPr lang="en-GB" sz="2400" dirty="0" err="1" smtClean="0"/>
              <a:t>Paroxymal</a:t>
            </a:r>
            <a:r>
              <a:rPr lang="en-GB" sz="2400" dirty="0" smtClean="0"/>
              <a:t> flushing, episodes of asthma-like wheezing, right-sided heart failure, attacks of watery </a:t>
            </a:r>
            <a:r>
              <a:rPr lang="en-GB" sz="2400" dirty="0" err="1" smtClean="0"/>
              <a:t>diarrhea</a:t>
            </a:r>
            <a:r>
              <a:rPr lang="en-GB" sz="2400" dirty="0" smtClean="0"/>
              <a:t>, abdominal pain, </a:t>
            </a:r>
          </a:p>
          <a:p>
            <a:pPr eaLnBrk="1" hangingPunct="1"/>
            <a:r>
              <a:rPr lang="en-GB" sz="2400" dirty="0" smtClean="0"/>
              <a:t>The principal chemical mediator is </a:t>
            </a:r>
            <a:r>
              <a:rPr lang="en-GB" sz="2400" dirty="0" smtClean="0">
                <a:solidFill>
                  <a:srgbClr val="FFFF00"/>
                </a:solidFill>
              </a:rPr>
              <a:t>serotonin</a:t>
            </a:r>
          </a:p>
          <a:p>
            <a:pPr eaLnBrk="1" hangingPunct="1"/>
            <a:r>
              <a:rPr lang="en-GB" sz="2400" dirty="0" smtClean="0"/>
              <a:t>The syndrome is classically associated with </a:t>
            </a:r>
            <a:r>
              <a:rPr lang="en-GB" sz="2400" dirty="0" err="1" smtClean="0"/>
              <a:t>ileal</a:t>
            </a:r>
            <a:r>
              <a:rPr lang="en-GB" sz="2400" dirty="0" smtClean="0"/>
              <a:t> </a:t>
            </a:r>
            <a:r>
              <a:rPr lang="en-GB" sz="2400" dirty="0" err="1" smtClean="0"/>
              <a:t>carcinoids</a:t>
            </a:r>
            <a:r>
              <a:rPr lang="en-GB" sz="24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827584" y="1772816"/>
            <a:ext cx="7848872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Mutations in </a:t>
            </a:r>
            <a:r>
              <a:rPr lang="en-US" sz="2800" b="1" i="1" dirty="0" smtClean="0"/>
              <a:t>NOD2</a:t>
            </a:r>
            <a:r>
              <a:rPr lang="en-US" sz="2800" b="1" dirty="0" smtClean="0"/>
              <a:t> are seen in about 15% of </a:t>
            </a:r>
            <a:r>
              <a:rPr lang="en-US" sz="2800" b="1" dirty="0" err="1" smtClean="0"/>
              <a:t>Crohn's</a:t>
            </a:r>
            <a:r>
              <a:rPr lang="en-US" sz="2800" b="1" dirty="0" smtClean="0"/>
              <a:t> disease patients but are also seen in a smaller percentage of the general population,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so mutations in </a:t>
            </a:r>
            <a:r>
              <a:rPr lang="en-US" sz="2800" b="1" i="1" dirty="0" smtClean="0"/>
              <a:t>NOD2</a:t>
            </a:r>
            <a:r>
              <a:rPr lang="en-US" sz="2800" b="1" dirty="0" smtClean="0"/>
              <a:t> are neither necessary nor sufficient for the development of </a:t>
            </a:r>
            <a:r>
              <a:rPr lang="en-US" sz="2800" b="1" dirty="0" err="1" smtClean="0"/>
              <a:t>Crohn's</a:t>
            </a:r>
            <a:r>
              <a:rPr lang="en-US" sz="2800" b="1" dirty="0" smtClean="0"/>
              <a:t>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071678"/>
            <a:ext cx="8429684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IBD is under active investigation.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Persons with IBD have a genetic predisposition for the disease.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10" y="1500174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 </a:t>
            </a:r>
            <a:r>
              <a:rPr lang="en-US" b="1" i="1" dirty="0" smtClean="0"/>
              <a:t>idiopathic disorder</a:t>
            </a:r>
            <a:r>
              <a:rPr lang="en-US" b="1" dirty="0" smtClean="0"/>
              <a:t>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571472" y="4071942"/>
            <a:ext cx="764386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Most investigators believe that the two diseases result from a combination of </a:t>
            </a:r>
          </a:p>
          <a:p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71472" y="5657671"/>
            <a:ext cx="764386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</a:t>
            </a:r>
            <a:r>
              <a:rPr lang="en-US" dirty="0" err="1" smtClean="0"/>
              <a:t>Crohn</a:t>
            </a:r>
            <a:r>
              <a:rPr lang="en-US" dirty="0" smtClean="0"/>
              <a:t> disease but reduces the likelihood of ulcerative colitis.  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2171</Words>
  <Application>Microsoft Office PowerPoint</Application>
  <PresentationFormat>عرض على الشاشة (3:4)‏</PresentationFormat>
  <Paragraphs>452</Paragraphs>
  <Slides>61</Slides>
  <Notes>15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3" baseType="lpstr">
      <vt:lpstr>سمة Office</vt:lpstr>
      <vt:lpstr>QuickTime Picture</vt:lpstr>
      <vt:lpstr>الشريحة 1</vt:lpstr>
      <vt:lpstr>الشريحة 2</vt:lpstr>
      <vt:lpstr>Objectives</vt:lpstr>
      <vt:lpstr>Inflammatory Bowel Diseases </vt:lpstr>
      <vt:lpstr>Pathophysiology</vt:lpstr>
      <vt:lpstr>الشريحة 6</vt:lpstr>
      <vt:lpstr>الشريحة 7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الشريحة 14</vt:lpstr>
      <vt:lpstr>Crohn's disease</vt:lpstr>
      <vt:lpstr>الشريحة 16</vt:lpstr>
      <vt:lpstr>Crohn's disease</vt:lpstr>
      <vt:lpstr>Crohn's disease</vt:lpstr>
      <vt:lpstr>Ulcerative Colitis</vt:lpstr>
      <vt:lpstr>Ulcerative Colitis </vt:lpstr>
      <vt:lpstr>Ulcerative Colitis</vt:lpstr>
      <vt:lpstr>Ulcerative Colitis</vt:lpstr>
      <vt:lpstr>Ulcerative Colitis</vt:lpstr>
      <vt:lpstr>الشريحة 24</vt:lpstr>
      <vt:lpstr>Ulcerative Colitis</vt:lpstr>
      <vt:lpstr>الشريحة 26</vt:lpstr>
      <vt:lpstr>Ulcerative Colitis</vt:lpstr>
      <vt:lpstr>الشريحة 28</vt:lpstr>
      <vt:lpstr>Inflammatory bowel diseases summary</vt:lpstr>
      <vt:lpstr>Inflammatory bowel diseases </vt:lpstr>
      <vt:lpstr>الشريحة 31</vt:lpstr>
      <vt:lpstr>Objectives</vt:lpstr>
      <vt:lpstr>Tumors of the small and large intestines</vt:lpstr>
      <vt:lpstr>Polyps</vt:lpstr>
      <vt:lpstr>Polyps</vt:lpstr>
      <vt:lpstr>Hamartomatous polyps  </vt:lpstr>
      <vt:lpstr>Non-Neoplastic Polyp</vt:lpstr>
      <vt:lpstr>Non-Neoplatic Polyps</vt:lpstr>
      <vt:lpstr>Non-Neoplastic Polyps</vt:lpstr>
      <vt:lpstr> 4]  Lymphoid polyps </vt:lpstr>
      <vt:lpstr>Neoplastic Polyps (Adenomas)  </vt:lpstr>
      <vt:lpstr>Neoplastic Polyps</vt:lpstr>
      <vt:lpstr>Neoplastic Polyps</vt:lpstr>
      <vt:lpstr>الشريحة 44</vt:lpstr>
      <vt:lpstr>Relationship of Neoplastic Polyps to Carcinoma</vt:lpstr>
      <vt:lpstr>Adenoma to Carcinoma Pathway</vt:lpstr>
      <vt:lpstr>Familial Polyposis Syndrome</vt:lpstr>
      <vt:lpstr>الشريحة 48</vt:lpstr>
      <vt:lpstr>Malignant Tumors of Large Intestine </vt:lpstr>
      <vt:lpstr>Adenocarcinoma  of Large Intestine </vt:lpstr>
      <vt:lpstr>Malignant Tumors of Large Intestine Adenocarcinoma</vt:lpstr>
      <vt:lpstr>الشريحة 52</vt:lpstr>
      <vt:lpstr>Colorectal Carcinoma  </vt:lpstr>
      <vt:lpstr>Signs and symptoms</vt:lpstr>
      <vt:lpstr>الشريحة 55</vt:lpstr>
      <vt:lpstr>الشريحة 56</vt:lpstr>
      <vt:lpstr>Malignant Small Intestinal Neoplasms</vt:lpstr>
      <vt:lpstr>Small Intestinal Neoplasms </vt:lpstr>
      <vt:lpstr>Small Intestinal Neoplasms</vt:lpstr>
      <vt:lpstr>Small Intestinal Neoplasms</vt:lpstr>
      <vt:lpstr>Small Intestinal Neoplasms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acer</cp:lastModifiedBy>
  <cp:revision>276</cp:revision>
  <dcterms:created xsi:type="dcterms:W3CDTF">2010-02-22T15:24:12Z</dcterms:created>
  <dcterms:modified xsi:type="dcterms:W3CDTF">2013-11-30T19:46:25Z</dcterms:modified>
</cp:coreProperties>
</file>