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1"/>
  </p:notesMasterIdLst>
  <p:sldIdLst>
    <p:sldId id="256" r:id="rId2"/>
    <p:sldId id="513" r:id="rId3"/>
    <p:sldId id="512" r:id="rId4"/>
    <p:sldId id="511" r:id="rId5"/>
    <p:sldId id="510" r:id="rId6"/>
    <p:sldId id="506" r:id="rId7"/>
    <p:sldId id="515" r:id="rId8"/>
    <p:sldId id="337" r:id="rId9"/>
    <p:sldId id="257" r:id="rId10"/>
    <p:sldId id="327" r:id="rId11"/>
    <p:sldId id="328" r:id="rId12"/>
    <p:sldId id="358" r:id="rId13"/>
    <p:sldId id="340" r:id="rId14"/>
    <p:sldId id="339" r:id="rId15"/>
    <p:sldId id="342" r:id="rId16"/>
    <p:sldId id="557" r:id="rId17"/>
    <p:sldId id="540" r:id="rId18"/>
    <p:sldId id="343" r:id="rId19"/>
    <p:sldId id="345" r:id="rId20"/>
    <p:sldId id="344" r:id="rId21"/>
    <p:sldId id="356" r:id="rId22"/>
    <p:sldId id="536" r:id="rId23"/>
    <p:sldId id="352" r:id="rId24"/>
    <p:sldId id="537" r:id="rId25"/>
    <p:sldId id="538" r:id="rId26"/>
    <p:sldId id="353" r:id="rId27"/>
    <p:sldId id="355" r:id="rId28"/>
    <p:sldId id="559" r:id="rId29"/>
    <p:sldId id="359" r:id="rId30"/>
    <p:sldId id="329" r:id="rId31"/>
    <p:sldId id="330" r:id="rId32"/>
    <p:sldId id="332" r:id="rId33"/>
    <p:sldId id="360" r:id="rId34"/>
    <p:sldId id="361" r:id="rId35"/>
    <p:sldId id="368" r:id="rId36"/>
    <p:sldId id="560" r:id="rId37"/>
    <p:sldId id="509" r:id="rId38"/>
    <p:sldId id="543" r:id="rId39"/>
    <p:sldId id="542" r:id="rId40"/>
    <p:sldId id="365" r:id="rId41"/>
    <p:sldId id="366" r:id="rId42"/>
    <p:sldId id="367" r:id="rId43"/>
    <p:sldId id="369" r:id="rId44"/>
    <p:sldId id="370" r:id="rId45"/>
    <p:sldId id="372" r:id="rId46"/>
    <p:sldId id="374" r:id="rId47"/>
    <p:sldId id="375" r:id="rId48"/>
    <p:sldId id="544" r:id="rId49"/>
    <p:sldId id="541" r:id="rId50"/>
    <p:sldId id="379" r:id="rId51"/>
    <p:sldId id="561" r:id="rId52"/>
    <p:sldId id="380" r:id="rId53"/>
    <p:sldId id="334" r:id="rId54"/>
    <p:sldId id="381" r:id="rId55"/>
    <p:sldId id="382" r:id="rId56"/>
    <p:sldId id="383" r:id="rId57"/>
    <p:sldId id="387" r:id="rId58"/>
    <p:sldId id="388" r:id="rId59"/>
    <p:sldId id="389" r:id="rId60"/>
    <p:sldId id="390" r:id="rId61"/>
    <p:sldId id="562" r:id="rId62"/>
    <p:sldId id="414" r:id="rId63"/>
    <p:sldId id="384" r:id="rId64"/>
    <p:sldId id="385" r:id="rId65"/>
    <p:sldId id="386" r:id="rId66"/>
    <p:sldId id="391" r:id="rId67"/>
    <p:sldId id="263" r:id="rId68"/>
    <p:sldId id="532" r:id="rId69"/>
    <p:sldId id="305" r:id="rId70"/>
    <p:sldId id="502" r:id="rId71"/>
    <p:sldId id="396" r:id="rId72"/>
    <p:sldId id="533" r:id="rId73"/>
    <p:sldId id="531" r:id="rId74"/>
    <p:sldId id="397" r:id="rId75"/>
    <p:sldId id="265" r:id="rId76"/>
    <p:sldId id="534" r:id="rId77"/>
    <p:sldId id="314" r:id="rId78"/>
    <p:sldId id="535" r:id="rId79"/>
    <p:sldId id="516" r:id="rId80"/>
    <p:sldId id="400" r:id="rId81"/>
    <p:sldId id="401" r:id="rId82"/>
    <p:sldId id="402" r:id="rId83"/>
    <p:sldId id="505" r:id="rId84"/>
    <p:sldId id="523" r:id="rId85"/>
    <p:sldId id="410" r:id="rId86"/>
    <p:sldId id="411" r:id="rId87"/>
    <p:sldId id="405" r:id="rId88"/>
    <p:sldId id="406" r:id="rId89"/>
    <p:sldId id="563" r:id="rId90"/>
    <p:sldId id="407" r:id="rId91"/>
    <p:sldId id="408" r:id="rId92"/>
    <p:sldId id="527" r:id="rId93"/>
    <p:sldId id="564" r:id="rId94"/>
    <p:sldId id="524" r:id="rId95"/>
    <p:sldId id="525" r:id="rId96"/>
    <p:sldId id="526" r:id="rId97"/>
    <p:sldId id="501" r:id="rId98"/>
    <p:sldId id="415" r:id="rId99"/>
    <p:sldId id="418" r:id="rId100"/>
    <p:sldId id="421" r:id="rId101"/>
    <p:sldId id="424" r:id="rId102"/>
    <p:sldId id="417" r:id="rId103"/>
    <p:sldId id="419" r:id="rId104"/>
    <p:sldId id="420" r:id="rId105"/>
    <p:sldId id="470" r:id="rId106"/>
    <p:sldId id="471" r:id="rId107"/>
    <p:sldId id="427" r:id="rId108"/>
    <p:sldId id="429" r:id="rId109"/>
    <p:sldId id="428" r:id="rId110"/>
    <p:sldId id="430" r:id="rId111"/>
    <p:sldId id="472" r:id="rId112"/>
    <p:sldId id="473" r:id="rId113"/>
    <p:sldId id="476" r:id="rId114"/>
    <p:sldId id="479" r:id="rId115"/>
    <p:sldId id="431" r:id="rId116"/>
    <p:sldId id="528" r:id="rId117"/>
    <p:sldId id="529" r:id="rId118"/>
    <p:sldId id="482" r:id="rId119"/>
    <p:sldId id="432" r:id="rId120"/>
    <p:sldId id="483" r:id="rId121"/>
    <p:sldId id="517" r:id="rId122"/>
    <p:sldId id="518" r:id="rId123"/>
    <p:sldId id="519" r:id="rId124"/>
    <p:sldId id="520" r:id="rId125"/>
    <p:sldId id="521" r:id="rId126"/>
    <p:sldId id="522" r:id="rId127"/>
    <p:sldId id="434" r:id="rId128"/>
    <p:sldId id="454" r:id="rId129"/>
    <p:sldId id="456" r:id="rId130"/>
    <p:sldId id="435" r:id="rId131"/>
    <p:sldId id="530" r:id="rId132"/>
    <p:sldId id="436" r:id="rId133"/>
    <p:sldId id="484" r:id="rId134"/>
    <p:sldId id="486" r:id="rId135"/>
    <p:sldId id="485" r:id="rId136"/>
    <p:sldId id="487" r:id="rId137"/>
    <p:sldId id="488" r:id="rId138"/>
    <p:sldId id="489" r:id="rId139"/>
    <p:sldId id="490" r:id="rId140"/>
    <p:sldId id="550" r:id="rId141"/>
    <p:sldId id="551" r:id="rId142"/>
    <p:sldId id="552" r:id="rId143"/>
    <p:sldId id="553" r:id="rId144"/>
    <p:sldId id="554" r:id="rId145"/>
    <p:sldId id="555" r:id="rId146"/>
    <p:sldId id="545" r:id="rId147"/>
    <p:sldId id="548" r:id="rId148"/>
    <p:sldId id="556" r:id="rId149"/>
    <p:sldId id="547" r:id="rId150"/>
    <p:sldId id="491" r:id="rId151"/>
    <p:sldId id="492" r:id="rId152"/>
    <p:sldId id="493" r:id="rId153"/>
    <p:sldId id="494" r:id="rId154"/>
    <p:sldId id="503" r:id="rId155"/>
    <p:sldId id="495" r:id="rId156"/>
    <p:sldId id="496" r:id="rId157"/>
    <p:sldId id="504" r:id="rId158"/>
    <p:sldId id="549" r:id="rId159"/>
    <p:sldId id="497" r:id="rId1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75619" autoAdjust="0"/>
  </p:normalViewPr>
  <p:slideViewPr>
    <p:cSldViewPr>
      <p:cViewPr varScale="1">
        <p:scale>
          <a:sx n="51" d="100"/>
          <a:sy n="51" d="100"/>
        </p:scale>
        <p:origin x="-1056"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6B225-E22B-4AF6-9FA0-D3552B48732A}" type="datetimeFigureOut">
              <a:rPr lang="en-US" smtClean="0"/>
              <a:pPr/>
              <a:t>11/21/2013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C29E3C-A7A0-4781-9108-4A44678AF1E5}" type="slidenum">
              <a:rPr lang="en-US" smtClean="0"/>
              <a:pPr/>
              <a:t>‹#›</a:t>
            </a:fld>
            <a:endParaRPr lang="en-US"/>
          </a:p>
        </p:txBody>
      </p:sp>
    </p:spTree>
    <p:extLst>
      <p:ext uri="{BB962C8B-B14F-4D97-AF65-F5344CB8AC3E}">
        <p14:creationId xmlns="" xmlns:p14="http://schemas.microsoft.com/office/powerpoint/2010/main" val="626816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5285D4CC-7051-45FC-BDF8-188C6FEB921C}" type="slidenum">
              <a:rPr lang="en-US" smtClean="0"/>
              <a:pPr/>
              <a:t>3</a:t>
            </a:fld>
            <a:endParaRPr 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"Barrett's esophagus" in which there is gastric-type mucosa above the gastroesophageal junction. Note the columnar epithelium to the left and the </a:t>
            </a:r>
            <a:r>
              <a:rPr lang="en-US" dirty="0" err="1" smtClean="0"/>
              <a:t>squamous</a:t>
            </a:r>
            <a:r>
              <a:rPr lang="en-US" dirty="0" smtClean="0"/>
              <a:t> epithelium at the right. Typical Barrett's mucosa</a:t>
            </a:r>
            <a:r>
              <a:rPr lang="en-US" baseline="0" dirty="0" smtClean="0"/>
              <a:t> </a:t>
            </a:r>
            <a:r>
              <a:rPr lang="en-US" dirty="0" smtClean="0"/>
              <a:t>shows intestinal </a:t>
            </a:r>
            <a:r>
              <a:rPr lang="en-US" dirty="0" err="1" smtClean="0"/>
              <a:t>metaplasia</a:t>
            </a:r>
            <a:r>
              <a:rPr lang="en-US" dirty="0" smtClean="0"/>
              <a:t> with chronic inflammation (note the goblet cells in the columnar mucosa).</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3234" name="Rectangle 7"/>
          <p:cNvSpPr>
            <a:spLocks noGrp="1" noChangeArrowheads="1"/>
          </p:cNvSpPr>
          <p:nvPr>
            <p:ph type="sldNum" sz="quarter"/>
          </p:nvPr>
        </p:nvSpPr>
        <p:spPr>
          <a:noFill/>
        </p:spPr>
        <p:txBody>
          <a:bodyPr/>
          <a:lstStyle/>
          <a:p>
            <a:fld id="{0E089DDE-50C3-40FB-906F-1D2D218D40C1}" type="slidenum">
              <a:rPr lang="en-GB" smtClean="0">
                <a:cs typeface="Lucida Sans Unicode" charset="0"/>
              </a:rPr>
              <a:pPr/>
              <a:t>18</a:t>
            </a:fld>
            <a:endParaRPr lang="en-GB" smtClean="0">
              <a:cs typeface="Lucida Sans Unicode" charset="0"/>
            </a:endParaRPr>
          </a:p>
        </p:txBody>
      </p:sp>
      <p:sp>
        <p:nvSpPr>
          <p:cNvPr id="22323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223236" name="Text Box 2"/>
          <p:cNvSpPr>
            <a:spLocks noGrp="1" noChangeArrowheads="1"/>
          </p:cNvSpPr>
          <p:nvPr>
            <p:ph type="body"/>
          </p:nvPr>
        </p:nvSpPr>
        <p:spPr>
          <a:xfrm>
            <a:off x="685800" y="4343400"/>
            <a:ext cx="5486400" cy="4114800"/>
          </a:xfrm>
          <a:noFill/>
          <a:ln/>
        </p:spPr>
        <p:txBody>
          <a:bodyPr/>
          <a:lstStyle/>
          <a:p>
            <a:pPr eaLnBrk="1" hangingPunct="1">
              <a:spcBef>
                <a:spcPct val="0"/>
              </a:spcBef>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dirty="0" smtClean="0">
              <a:latin typeface="Calibri" pitchFamily="32" charset="0"/>
              <a:cs typeface="Lucida Sans Unicode" charset="0"/>
            </a:endParaRPr>
          </a:p>
        </p:txBody>
      </p:sp>
      <p:sp>
        <p:nvSpPr>
          <p:cNvPr id="223237"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C15AD2B7-DB5A-4070-9FBC-C4BB1BF5FA53}" type="slidenum">
              <a:rPr lang="en-GB" sz="1200">
                <a:solidFill>
                  <a:srgbClr val="000000"/>
                </a:solidFill>
              </a:rPr>
              <a: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18</a:t>
            </a:fld>
            <a:endParaRPr lang="en-GB"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2" name="Rectangle 7"/>
          <p:cNvSpPr>
            <a:spLocks noGrp="1" noChangeArrowheads="1"/>
          </p:cNvSpPr>
          <p:nvPr>
            <p:ph type="sldNum" sz="quarter"/>
          </p:nvPr>
        </p:nvSpPr>
        <p:spPr>
          <a:noFill/>
        </p:spPr>
        <p:txBody>
          <a:bodyPr/>
          <a:lstStyle/>
          <a:p>
            <a:fld id="{2BAB8591-1B5C-4971-A4E0-76708EFA935C}" type="slidenum">
              <a:rPr lang="en-GB" smtClean="0">
                <a:cs typeface="Lucida Sans Unicode" charset="0"/>
              </a:rPr>
              <a:pPr/>
              <a:t>19</a:t>
            </a:fld>
            <a:endParaRPr lang="en-GB" smtClean="0">
              <a:cs typeface="Lucida Sans Unicode" charset="0"/>
            </a:endParaRPr>
          </a:p>
        </p:txBody>
      </p:sp>
      <p:sp>
        <p:nvSpPr>
          <p:cNvPr id="22528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5284" name="Rectangle 2"/>
          <p:cNvSpPr>
            <a:spLocks noGrp="1" noChangeArrowheads="1"/>
          </p:cNvSpPr>
          <p:nvPr>
            <p:ph type="body" idx="1"/>
          </p:nvPr>
        </p:nvSpPr>
        <p:spPr>
          <a:xfrm>
            <a:off x="685800" y="4343400"/>
            <a:ext cx="5486400" cy="4114800"/>
          </a:xfrm>
          <a:noFill/>
          <a:ln/>
        </p:spPr>
        <p:txBody>
          <a:bodyPr wrap="none" anchor="ctr"/>
          <a:lstStyle/>
          <a:p>
            <a:r>
              <a:rPr lang="en-US" dirty="0" smtClean="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258" name="Rectangle 7"/>
          <p:cNvSpPr>
            <a:spLocks noGrp="1" noChangeArrowheads="1"/>
          </p:cNvSpPr>
          <p:nvPr>
            <p:ph type="sldNum" sz="quarter"/>
          </p:nvPr>
        </p:nvSpPr>
        <p:spPr>
          <a:noFill/>
        </p:spPr>
        <p:txBody>
          <a:bodyPr/>
          <a:lstStyle/>
          <a:p>
            <a:fld id="{A9D5B6B9-50CC-497F-9890-55EEA74FAC78}" type="slidenum">
              <a:rPr lang="en-GB" smtClean="0">
                <a:cs typeface="Lucida Sans Unicode" charset="0"/>
              </a:rPr>
              <a:pPr/>
              <a:t>20</a:t>
            </a:fld>
            <a:endParaRPr lang="en-GB" smtClean="0">
              <a:cs typeface="Lucida Sans Unicode" charset="0"/>
            </a:endParaRPr>
          </a:p>
        </p:txBody>
      </p:sp>
      <p:sp>
        <p:nvSpPr>
          <p:cNvPr id="22425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4260"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gross photograph illustrates a </a:t>
            </a:r>
            <a:r>
              <a:rPr lang="en-US" dirty="0" err="1" smtClean="0"/>
              <a:t>squamous</a:t>
            </a:r>
            <a:r>
              <a:rPr lang="en-US" dirty="0" smtClean="0"/>
              <a:t> cell carcinoma of the esophagus in a patient who presented with progressive </a:t>
            </a:r>
            <a:r>
              <a:rPr lang="en-US" dirty="0" err="1" smtClean="0"/>
              <a:t>dysphagia</a:t>
            </a:r>
            <a:r>
              <a:rPr lang="en-US" dirty="0" smtClean="0"/>
              <a:t>. It is easy to see how this mass produced this symptom. The oval structure adjacent to the esophagus represents </a:t>
            </a:r>
            <a:r>
              <a:rPr lang="en-US" dirty="0" err="1" smtClean="0"/>
              <a:t>metatastic</a:t>
            </a:r>
            <a:r>
              <a:rPr lang="en-US" dirty="0" smtClean="0"/>
              <a:t> </a:t>
            </a:r>
            <a:r>
              <a:rPr lang="en-US" dirty="0" err="1" smtClean="0"/>
              <a:t>squamous</a:t>
            </a:r>
            <a:r>
              <a:rPr lang="en-US" dirty="0" smtClean="0"/>
              <a:t> cell carcinoma within a lymph node.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2450" name="Rectangle 7"/>
          <p:cNvSpPr>
            <a:spLocks noGrp="1" noChangeArrowheads="1"/>
          </p:cNvSpPr>
          <p:nvPr>
            <p:ph type="sldNum" sz="quarter"/>
          </p:nvPr>
        </p:nvSpPr>
        <p:spPr>
          <a:noFill/>
        </p:spPr>
        <p:txBody>
          <a:bodyPr/>
          <a:lstStyle/>
          <a:p>
            <a:fld id="{D3B3E05B-2397-41D9-9E0E-57184ACD6905}" type="slidenum">
              <a:rPr lang="en-GB" smtClean="0">
                <a:cs typeface="Lucida Sans Unicode" charset="0"/>
              </a:rPr>
              <a:pPr/>
              <a:t>23</a:t>
            </a:fld>
            <a:endParaRPr lang="en-GB" smtClean="0">
              <a:cs typeface="Lucida Sans Unicode" charset="0"/>
            </a:endParaRPr>
          </a:p>
        </p:txBody>
      </p:sp>
      <p:sp>
        <p:nvSpPr>
          <p:cNvPr id="23245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32452"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7"/>
          <p:cNvSpPr>
            <a:spLocks noGrp="1" noChangeArrowheads="1"/>
          </p:cNvSpPr>
          <p:nvPr>
            <p:ph type="sldNum" sz="quarter"/>
          </p:nvPr>
        </p:nvSpPr>
        <p:spPr>
          <a:noFill/>
        </p:spPr>
        <p:txBody>
          <a:bodyPr/>
          <a:lstStyle/>
          <a:p>
            <a:fld id="{686709CA-4D4E-4055-B77E-4E364EFFE640}" type="slidenum">
              <a:rPr lang="en-GB" smtClean="0">
                <a:cs typeface="Lucida Sans Unicode" charset="0"/>
              </a:rPr>
              <a:pPr/>
              <a:t>26</a:t>
            </a:fld>
            <a:endParaRPr lang="en-GB" smtClean="0">
              <a:cs typeface="Lucida Sans Unicode" charset="0"/>
            </a:endParaRPr>
          </a:p>
        </p:txBody>
      </p:sp>
      <p:sp>
        <p:nvSpPr>
          <p:cNvPr id="2334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33476" name="Rectangle 2"/>
          <p:cNvSpPr>
            <a:spLocks noGrp="1" noChangeArrowheads="1"/>
          </p:cNvSpPr>
          <p:nvPr>
            <p:ph type="body" idx="1"/>
          </p:nvPr>
        </p:nvSpPr>
        <p:spPr>
          <a:xfrm>
            <a:off x="685800" y="4343400"/>
            <a:ext cx="5486400" cy="4114800"/>
          </a:xfrm>
          <a:noFill/>
          <a:ln/>
        </p:spPr>
        <p:txBody>
          <a:bodyPr wrap="none" anchor="ctr"/>
          <a:lstStyle/>
          <a:p>
            <a:r>
              <a:rPr lang="en-US" smtClean="0"/>
              <a:t>Would you call this squamous “dysplasia”? Answer: YES</a:t>
            </a:r>
          </a:p>
          <a:p>
            <a:r>
              <a:rPr lang="en-US" smtClean="0"/>
              <a:t>Would your fear it would develop into squamous cell carcinoma? Answer: YES</a:t>
            </a:r>
          </a:p>
          <a:p>
            <a:r>
              <a:rPr lang="en-US" smtClean="0"/>
              <a:t>Does it always? Answer: NO</a:t>
            </a:r>
          </a:p>
          <a:p>
            <a:r>
              <a:rPr lang="en-US" smtClean="0"/>
              <a:t>Does it usually? Answer: With time, YES</a:t>
            </a:r>
          </a:p>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22" name="Rectangle 7"/>
          <p:cNvSpPr>
            <a:spLocks noGrp="1" noChangeArrowheads="1"/>
          </p:cNvSpPr>
          <p:nvPr>
            <p:ph type="sldNum" sz="quarter"/>
          </p:nvPr>
        </p:nvSpPr>
        <p:spPr>
          <a:noFill/>
        </p:spPr>
        <p:txBody>
          <a:bodyPr/>
          <a:lstStyle/>
          <a:p>
            <a:fld id="{4AF58C4C-3E70-47D4-A49E-4A81D30D2F68}" type="slidenum">
              <a:rPr lang="en-GB" smtClean="0">
                <a:cs typeface="Lucida Sans Unicode" charset="0"/>
              </a:rPr>
              <a:pPr/>
              <a:t>27</a:t>
            </a:fld>
            <a:endParaRPr lang="en-GB" smtClean="0">
              <a:cs typeface="Lucida Sans Unicode" charset="0"/>
            </a:endParaRPr>
          </a:p>
        </p:txBody>
      </p:sp>
      <p:sp>
        <p:nvSpPr>
          <p:cNvPr id="23552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35524"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989EBA-0858-4FD2-BF59-4F64D090762B}" type="slidenum">
              <a:rPr lang="en-US"/>
              <a:pPr fontAlgn="base">
                <a:spcBef>
                  <a:spcPct val="0"/>
                </a:spcBef>
                <a:spcAft>
                  <a:spcPct val="0"/>
                </a:spcAft>
              </a:pPr>
              <a:t>28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666" name="Rectangle 7"/>
          <p:cNvSpPr>
            <a:spLocks noGrp="1" noChangeArrowheads="1"/>
          </p:cNvSpPr>
          <p:nvPr>
            <p:ph type="sldNum" sz="quarter"/>
          </p:nvPr>
        </p:nvSpPr>
        <p:spPr>
          <a:noFill/>
        </p:spPr>
        <p:txBody>
          <a:bodyPr/>
          <a:lstStyle/>
          <a:p>
            <a:fld id="{DD24B150-38FF-42D1-9477-1D1BBEDD0499}" type="slidenum">
              <a:rPr lang="en-GB" smtClean="0">
                <a:cs typeface="Lucida Sans Unicode" charset="0"/>
              </a:rPr>
              <a:pPr/>
              <a:t>30</a:t>
            </a:fld>
            <a:endParaRPr lang="en-GB" smtClean="0">
              <a:cs typeface="Lucida Sans Unicode" charset="0"/>
            </a:endParaRPr>
          </a:p>
        </p:txBody>
      </p:sp>
      <p:sp>
        <p:nvSpPr>
          <p:cNvPr id="24166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1668" name="Rectangle 2"/>
          <p:cNvSpPr>
            <a:spLocks noGrp="1" noChangeArrowheads="1"/>
          </p:cNvSpPr>
          <p:nvPr>
            <p:ph type="body" idx="1"/>
          </p:nvPr>
        </p:nvSpPr>
        <p:spPr>
          <a:xfrm>
            <a:off x="685800" y="4343400"/>
            <a:ext cx="5486400" cy="4025900"/>
          </a:xfrm>
          <a:noFill/>
          <a:ln/>
        </p:spPr>
        <p:txBody>
          <a:bodyPr wrap="none" anchor="ctr"/>
          <a:lstStyle/>
          <a:p>
            <a:r>
              <a:rPr lang="en-US" smtClean="0"/>
              <a:t>ALL 3 classic branches of the celiac axis supply the stomach: Common hepatic, left gastric, and splenic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CA4F8BBB-E528-49CE-93C8-FAEB5AC572DC}" type="slidenum">
              <a:rPr lang="en-US" smtClean="0"/>
              <a:pPr/>
              <a:t>4</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690" name="Rectangle 7"/>
          <p:cNvSpPr>
            <a:spLocks noGrp="1" noChangeArrowheads="1"/>
          </p:cNvSpPr>
          <p:nvPr>
            <p:ph type="sldNum" sz="quarter"/>
          </p:nvPr>
        </p:nvSpPr>
        <p:spPr>
          <a:noFill/>
        </p:spPr>
        <p:txBody>
          <a:bodyPr/>
          <a:lstStyle/>
          <a:p>
            <a:fld id="{22A54B61-C2D9-45FD-9CFC-368C9F45F58A}" type="slidenum">
              <a:rPr lang="en-GB" smtClean="0">
                <a:cs typeface="Lucida Sans Unicode" charset="0"/>
              </a:rPr>
              <a:pPr/>
              <a:t>31</a:t>
            </a:fld>
            <a:endParaRPr lang="en-GB" smtClean="0">
              <a:cs typeface="Lucida Sans Unicode" charset="0"/>
            </a:endParaRPr>
          </a:p>
        </p:txBody>
      </p:sp>
      <p:sp>
        <p:nvSpPr>
          <p:cNvPr id="2426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2692" name="Rectangle 2"/>
          <p:cNvSpPr>
            <a:spLocks noGrp="1" noChangeArrowheads="1"/>
          </p:cNvSpPr>
          <p:nvPr>
            <p:ph type="body" idx="1"/>
          </p:nvPr>
        </p:nvSpPr>
        <p:spPr>
          <a:xfrm>
            <a:off x="685800" y="4343400"/>
            <a:ext cx="5486400" cy="4025900"/>
          </a:xfrm>
          <a:noFill/>
          <a:ln/>
        </p:spPr>
        <p:txBody>
          <a:bodyPr wrap="none" anchor="ctr"/>
          <a:lstStyle/>
          <a:p>
            <a:r>
              <a:rPr lang="en-US" dirty="0" smtClean="0"/>
              <a:t>If you think of the acid production in the stomach to be ONLY in the mid-BODY, and the proximal and distal ends as chiefly mucous to protect the esophagus and duodenum from the harsh acid, then you will understand the histology.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738" name="Rectangle 7"/>
          <p:cNvSpPr>
            <a:spLocks noGrp="1" noChangeArrowheads="1"/>
          </p:cNvSpPr>
          <p:nvPr>
            <p:ph type="sldNum" sz="quarter"/>
          </p:nvPr>
        </p:nvSpPr>
        <p:spPr>
          <a:noFill/>
        </p:spPr>
        <p:txBody>
          <a:bodyPr/>
          <a:lstStyle/>
          <a:p>
            <a:fld id="{9D67F87D-9826-47AA-8A62-6A970228022C}" type="slidenum">
              <a:rPr lang="en-GB" smtClean="0">
                <a:cs typeface="Lucida Sans Unicode" charset="0"/>
              </a:rPr>
              <a:pPr/>
              <a:t>32</a:t>
            </a:fld>
            <a:endParaRPr lang="en-GB" smtClean="0">
              <a:cs typeface="Lucida Sans Unicode" charset="0"/>
            </a:endParaRPr>
          </a:p>
        </p:txBody>
      </p:sp>
      <p:sp>
        <p:nvSpPr>
          <p:cNvPr id="2447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4740" name="Rectangle 2"/>
          <p:cNvSpPr>
            <a:spLocks noGrp="1" noChangeArrowheads="1"/>
          </p:cNvSpPr>
          <p:nvPr>
            <p:ph type="body" idx="1"/>
          </p:nvPr>
        </p:nvSpPr>
        <p:spPr>
          <a:xfrm>
            <a:off x="685800" y="4343400"/>
            <a:ext cx="5486400" cy="4025900"/>
          </a:xfrm>
          <a:noFill/>
          <a:ln/>
        </p:spPr>
        <p:txBody>
          <a:bodyPr wrap="none" anchor="ctr"/>
          <a:lstStyle/>
          <a:p>
            <a:r>
              <a:rPr lang="en-US" smtClean="0"/>
              <a:t>Body with numerous chief and parietal (acid producing) cells.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p:spPr>
        <p:txBody>
          <a:bodyPr/>
          <a:lstStyle/>
          <a:p>
            <a:endParaRPr lang="en-US" smtClean="0"/>
          </a:p>
        </p:txBody>
      </p:sp>
      <p:sp>
        <p:nvSpPr>
          <p:cNvPr id="261124" name="Slide Number Placeholder 3"/>
          <p:cNvSpPr>
            <a:spLocks noGrp="1"/>
          </p:cNvSpPr>
          <p:nvPr>
            <p:ph type="sldNum" sz="quarter"/>
          </p:nvPr>
        </p:nvSpPr>
        <p:spPr>
          <a:noFill/>
        </p:spPr>
        <p:txBody>
          <a:bodyPr/>
          <a:lstStyle/>
          <a:p>
            <a:fld id="{2DD8B869-CA60-4DD7-B643-D9775705D013}" type="slidenum">
              <a:rPr lang="en-GB" smtClean="0"/>
              <a:pPr/>
              <a:t>35</a:t>
            </a:fld>
            <a:endParaRPr lang="en-GB"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Chronic gastric peptic ulcer </a:t>
            </a:r>
            <a:r>
              <a:rPr lang="en-US" dirty="0" smtClean="0"/>
              <a:t> </a:t>
            </a:r>
            <a:br>
              <a:rPr lang="en-US" dirty="0" smtClean="0"/>
            </a:b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38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p:spPr>
        <p:txBody>
          <a:bodyPr/>
          <a:lstStyle/>
          <a:p>
            <a:endParaRPr lang="en-US" smtClean="0"/>
          </a:p>
        </p:txBody>
      </p:sp>
      <p:sp>
        <p:nvSpPr>
          <p:cNvPr id="256004" name="Slide Number Placeholder 3"/>
          <p:cNvSpPr>
            <a:spLocks noGrp="1"/>
          </p:cNvSpPr>
          <p:nvPr>
            <p:ph type="sldNum" sz="quarter"/>
          </p:nvPr>
        </p:nvSpPr>
        <p:spPr>
          <a:noFill/>
        </p:spPr>
        <p:txBody>
          <a:bodyPr/>
          <a:lstStyle/>
          <a:p>
            <a:fld id="{02874661-B70C-4E96-B8F1-9BDC6219F1E6}" type="slidenum">
              <a:rPr lang="en-GB" smtClean="0"/>
              <a:pPr/>
              <a:t>41</a:t>
            </a:fld>
            <a:endParaRPr lang="en-GB"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p:spPr>
        <p:txBody>
          <a:bodyPr/>
          <a:lstStyle/>
          <a:p>
            <a:r>
              <a:rPr lang="en-US" dirty="0" smtClean="0"/>
              <a:t>Helicobacter pylori, gastric biopsy, silver stain on left, </a:t>
            </a:r>
            <a:r>
              <a:rPr lang="en-US" dirty="0" err="1" smtClean="0"/>
              <a:t>giemsa</a:t>
            </a:r>
            <a:r>
              <a:rPr lang="en-US" dirty="0" smtClean="0"/>
              <a:t> stain on right.</a:t>
            </a:r>
          </a:p>
        </p:txBody>
      </p:sp>
      <p:sp>
        <p:nvSpPr>
          <p:cNvPr id="257028" name="Slide Number Placeholder 3"/>
          <p:cNvSpPr>
            <a:spLocks noGrp="1"/>
          </p:cNvSpPr>
          <p:nvPr>
            <p:ph type="sldNum" sz="quarter"/>
          </p:nvPr>
        </p:nvSpPr>
        <p:spPr>
          <a:noFill/>
        </p:spPr>
        <p:txBody>
          <a:bodyPr/>
          <a:lstStyle/>
          <a:p>
            <a:fld id="{8CD17421-7D63-402A-9A4B-B00C04D037D0}" type="slidenum">
              <a:rPr lang="en-GB" smtClean="0">
                <a:cs typeface="Lucida Sans Unicode" charset="0"/>
              </a:rPr>
              <a:pPr/>
              <a:t>42</a:t>
            </a:fld>
            <a:endParaRPr lang="en-GB" smtClean="0">
              <a:cs typeface="Lucida Sans Unicode"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lide Image Placeholder 1"/>
          <p:cNvSpPr>
            <a:spLocks noGrp="1" noRot="1" noChangeAspect="1" noTextEdit="1"/>
          </p:cNvSpPr>
          <p:nvPr>
            <p:ph type="sldImg"/>
          </p:nvPr>
        </p:nvSpPr>
        <p:spPr bwMode="auto">
          <a:noFill/>
          <a:ln>
            <a:solidFill>
              <a:srgbClr val="000000"/>
            </a:solidFill>
            <a:miter lim="800000"/>
            <a:headEnd/>
            <a:tailEnd/>
          </a:ln>
        </p:spPr>
      </p:sp>
      <p:sp>
        <p:nvSpPr>
          <p:cNvPr id="479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792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E1F140-A877-47AA-9B7D-3ABD4055084F}" type="slidenum">
              <a:rPr lang="en-US" smtClean="0"/>
              <a:pPr fontAlgn="base">
                <a:spcBef>
                  <a:spcPct val="0"/>
                </a:spcBef>
                <a:spcAft>
                  <a:spcPct val="0"/>
                </a:spcAft>
                <a:defRPr/>
              </a:pPr>
              <a:t>44</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Slide Image Placeholder 1"/>
          <p:cNvSpPr>
            <a:spLocks noGrp="1" noRot="1" noChangeAspect="1" noTextEdit="1"/>
          </p:cNvSpPr>
          <p:nvPr>
            <p:ph type="sldImg"/>
          </p:nvPr>
        </p:nvSpPr>
        <p:spPr bwMode="auto">
          <a:noFill/>
          <a:ln>
            <a:solidFill>
              <a:srgbClr val="000000"/>
            </a:solidFill>
            <a:miter lim="800000"/>
            <a:headEnd/>
            <a:tailEnd/>
          </a:ln>
        </p:spPr>
      </p:sp>
      <p:sp>
        <p:nvSpPr>
          <p:cNvPr id="481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812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E853D9-FF63-4120-808C-90FAF39E0572}" type="slidenum">
              <a:rPr lang="en-US" smtClean="0"/>
              <a:pPr fontAlgn="base">
                <a:spcBef>
                  <a:spcPct val="0"/>
                </a:spcBef>
                <a:spcAft>
                  <a:spcPct val="0"/>
                </a:spcAft>
                <a:defRPr/>
              </a:pPr>
              <a:t>45</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Slide Image Placeholder 1"/>
          <p:cNvSpPr>
            <a:spLocks noGrp="1" noRot="1" noChangeAspect="1" noTextEdit="1"/>
          </p:cNvSpPr>
          <p:nvPr>
            <p:ph type="sldImg"/>
          </p:nvPr>
        </p:nvSpPr>
        <p:spPr bwMode="auto">
          <a:noFill/>
          <a:ln>
            <a:solidFill>
              <a:srgbClr val="000000"/>
            </a:solidFill>
            <a:miter lim="800000"/>
            <a:headEnd/>
            <a:tailEnd/>
          </a:ln>
        </p:spPr>
      </p:sp>
      <p:sp>
        <p:nvSpPr>
          <p:cNvPr id="483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33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DE989B-9060-4595-9765-2EDDDDA71842}" type="slidenum">
              <a:rPr lang="en-US" smtClean="0"/>
              <a:pPr fontAlgn="base">
                <a:spcBef>
                  <a:spcPct val="0"/>
                </a:spcBef>
                <a:spcAft>
                  <a:spcPct val="0"/>
                </a:spcAft>
                <a:defRPr/>
              </a:pPr>
              <a:t>46</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r>
              <a:rPr lang="en-US" dirty="0" smtClean="0"/>
              <a:t>The LINITIS PLASTICA is the most SPECTACULAR, and most FEARED, of all gastric </a:t>
            </a:r>
            <a:r>
              <a:rPr lang="en-US" dirty="0" err="1" smtClean="0"/>
              <a:t>adenocarcinomas</a:t>
            </a:r>
            <a:r>
              <a:rPr lang="en-US" dirty="0" smtClean="0"/>
              <a:t>. It grows DIFFUSELY through all layers of the stomach, greatly thickening its wall, and giving the stomach a classic LEATHER BOTTLE appearance. It has a horrible prognosis.</a:t>
            </a:r>
          </a:p>
        </p:txBody>
      </p:sp>
      <p:sp>
        <p:nvSpPr>
          <p:cNvPr id="281604" name="Slide Number Placeholder 3"/>
          <p:cNvSpPr>
            <a:spLocks noGrp="1"/>
          </p:cNvSpPr>
          <p:nvPr>
            <p:ph type="sldNum" sz="quarter"/>
          </p:nvPr>
        </p:nvSpPr>
        <p:spPr>
          <a:noFill/>
        </p:spPr>
        <p:txBody>
          <a:bodyPr/>
          <a:lstStyle/>
          <a:p>
            <a:fld id="{3F1A7356-0E49-44D4-BC35-B9E54D1D9C4D}" type="slidenum">
              <a:rPr lang="en-GB" smtClean="0">
                <a:cs typeface="Lucida Sans Unicode" charset="0"/>
              </a:rPr>
              <a:pPr/>
              <a:t>47</a:t>
            </a:fld>
            <a:endParaRPr lang="en-GB" smtClean="0">
              <a:cs typeface="Lucida Sans Unico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045845B4-0A0F-4D89-80B8-65842B8CE2F1}" type="slidenum">
              <a:rPr lang="en-US" smtClean="0"/>
              <a:pPr/>
              <a:t>5</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r>
              <a:rPr lang="en-US" dirty="0" smtClean="0"/>
              <a:t>Mixed tumors are generally benign, have BOTH connective tissue (i.e., usually </a:t>
            </a:r>
            <a:r>
              <a:rPr lang="en-US" dirty="0" err="1" smtClean="0"/>
              <a:t>cartilagenous</a:t>
            </a:r>
            <a:r>
              <a:rPr lang="en-US" dirty="0" smtClean="0"/>
              <a:t>) components as well as glandular components, hence the name pleomorphic or mixed, they generally look and feel like little round soft cartilage balls.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Gastric </a:t>
            </a:r>
            <a:r>
              <a:rPr lang="en-US" b="1" dirty="0" err="1" smtClean="0"/>
              <a:t>adenocarcinoma</a:t>
            </a:r>
            <a:r>
              <a:rPr lang="en-US" b="1" dirty="0" smtClean="0"/>
              <a:t>,  intestinal pattern</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48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Photomicrograph of a poorly differential intestinal type </a:t>
            </a:r>
            <a:r>
              <a:rPr lang="en-US" dirty="0" err="1" smtClean="0"/>
              <a:t>adenocarcinoma</a:t>
            </a:r>
            <a:r>
              <a:rPr lang="en-US" dirty="0" smtClean="0"/>
              <a:t> of the stomach.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49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p:spPr>
        <p:txBody>
          <a:bodyPr/>
          <a:lstStyle/>
          <a:p>
            <a:r>
              <a:rPr lang="en-US" dirty="0" smtClean="0"/>
              <a:t>Signet ring cells are POORLY differentiated </a:t>
            </a:r>
            <a:r>
              <a:rPr lang="en-US" dirty="0" err="1" smtClean="0"/>
              <a:t>adenocarcinoma</a:t>
            </a:r>
            <a:r>
              <a:rPr lang="en-US" dirty="0" smtClean="0"/>
              <a:t> cells, and are OFTEN seen with </a:t>
            </a:r>
            <a:r>
              <a:rPr lang="en-US" dirty="0" err="1" smtClean="0"/>
              <a:t>linitis</a:t>
            </a:r>
            <a:r>
              <a:rPr lang="en-US" dirty="0" smtClean="0"/>
              <a:t> </a:t>
            </a:r>
            <a:r>
              <a:rPr lang="en-US" dirty="0" err="1" smtClean="0"/>
              <a:t>plastica</a:t>
            </a:r>
            <a:r>
              <a:rPr lang="en-US" dirty="0" smtClean="0"/>
              <a:t>. Those large “holes” in the cytoplasm represents intracellular </a:t>
            </a:r>
            <a:r>
              <a:rPr lang="en-US" dirty="0" err="1" smtClean="0"/>
              <a:t>mucin</a:t>
            </a:r>
            <a:r>
              <a:rPr lang="en-US" baseline="0" dirty="0" smtClean="0"/>
              <a:t> which push the nucleus to the </a:t>
            </a:r>
            <a:r>
              <a:rPr lang="en-US" baseline="0" dirty="0" err="1" smtClean="0"/>
              <a:t>preiphery</a:t>
            </a:r>
            <a:r>
              <a:rPr lang="en-US" baseline="0" dirty="0" smtClean="0"/>
              <a:t> giving the cell signet ring appearance .</a:t>
            </a:r>
            <a:endParaRPr lang="en-US" dirty="0" smtClean="0"/>
          </a:p>
        </p:txBody>
      </p:sp>
      <p:sp>
        <p:nvSpPr>
          <p:cNvPr id="285700" name="Slide Number Placeholder 3"/>
          <p:cNvSpPr>
            <a:spLocks noGrp="1"/>
          </p:cNvSpPr>
          <p:nvPr>
            <p:ph type="sldNum" sz="quarter"/>
          </p:nvPr>
        </p:nvSpPr>
        <p:spPr>
          <a:noFill/>
        </p:spPr>
        <p:txBody>
          <a:bodyPr/>
          <a:lstStyle/>
          <a:p>
            <a:fld id="{4AED4C48-D252-4FE2-ACF3-6DC75FDD3CFF}" type="slidenum">
              <a:rPr lang="en-GB" smtClean="0">
                <a:cs typeface="Lucida Sans Unicode" charset="0"/>
              </a:rPr>
              <a:pPr/>
              <a:t>50</a:t>
            </a:fld>
            <a:endParaRPr lang="en-GB" smtClean="0">
              <a:cs typeface="Lucida Sans Unicode"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p:spPr>
        <p:txBody>
          <a:bodyPr/>
          <a:lstStyle/>
          <a:p>
            <a:r>
              <a:rPr lang="en-US" smtClean="0"/>
              <a:t>The SI has a “villous” or “papillary”, i.e., hairy surface appearance, while the LI has a configuration similar to the stomach, i.e., “pits and glands”</a:t>
            </a:r>
          </a:p>
        </p:txBody>
      </p:sp>
      <p:sp>
        <p:nvSpPr>
          <p:cNvPr id="291844" name="Slide Number Placeholder 3"/>
          <p:cNvSpPr>
            <a:spLocks noGrp="1"/>
          </p:cNvSpPr>
          <p:nvPr>
            <p:ph type="sldNum" sz="quarter"/>
          </p:nvPr>
        </p:nvSpPr>
        <p:spPr>
          <a:noFill/>
        </p:spPr>
        <p:txBody>
          <a:bodyPr/>
          <a:lstStyle/>
          <a:p>
            <a:fld id="{E93ACFA8-3171-44E7-9C77-5113547538AF}" type="slidenum">
              <a:rPr lang="en-GB" smtClean="0"/>
              <a:pPr/>
              <a:t>53</a:t>
            </a:fld>
            <a:endParaRPr lang="en-GB"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Slide Image Placeholder 1"/>
          <p:cNvSpPr>
            <a:spLocks noGrp="1" noRot="1" noChangeAspect="1" noTextEdit="1"/>
          </p:cNvSpPr>
          <p:nvPr>
            <p:ph type="sldImg"/>
          </p:nvPr>
        </p:nvSpPr>
        <p:spPr bwMode="auto">
          <a:noFill/>
          <a:ln>
            <a:solidFill>
              <a:srgbClr val="000000"/>
            </a:solidFill>
            <a:miter lim="800000"/>
            <a:headEnd/>
            <a:tailEnd/>
          </a:ln>
        </p:spPr>
      </p:sp>
      <p:sp>
        <p:nvSpPr>
          <p:cNvPr id="477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7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916FC7-E9C9-42CE-9FBC-5890F5406F9E}" type="slidenum">
              <a:rPr lang="en-US" smtClean="0"/>
              <a:pPr fontAlgn="base">
                <a:spcBef>
                  <a:spcPct val="0"/>
                </a:spcBef>
                <a:spcAft>
                  <a:spcPct val="0"/>
                </a:spcAft>
                <a:defRPr/>
              </a:pPr>
              <a:t>56</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A86FD0-2BAE-417E-92C3-191D471CDED3}" type="slidenum">
              <a:rPr lang="en-US"/>
              <a:pPr/>
              <a:t>58</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6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21E2E8-EA98-44C3-BFAA-329982B1792C}" type="slidenum">
              <a:rPr lang="en-US"/>
              <a:pPr fontAlgn="base">
                <a:spcBef>
                  <a:spcPct val="0"/>
                </a:spcBef>
                <a:spcAft>
                  <a:spcPct val="0"/>
                </a:spcAft>
              </a:pPr>
              <a:t>63</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AA94C1-7284-47BC-B816-C2A0DCF2AD94}" type="slidenum">
              <a:rPr lang="en-US"/>
              <a:pPr fontAlgn="base">
                <a:spcBef>
                  <a:spcPct val="0"/>
                </a:spcBef>
                <a:spcAft>
                  <a:spcPct val="0"/>
                </a:spcAft>
              </a:pPr>
              <a:t>64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8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1DF5BC-5B6E-4FE8-87B3-7FADE74CFC27}" type="slidenum">
              <a:rPr lang="en-US"/>
              <a:pPr fontAlgn="base">
                <a:spcBef>
                  <a:spcPct val="0"/>
                </a:spcBef>
                <a:spcAft>
                  <a:spcPct val="0"/>
                </a:spcAft>
              </a:pPr>
              <a:t>65</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the inflammation has produced large, irregularly shaped to rake-like ulcers that are separated from each other by mucosa that appears close to normal.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68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989EBA-0858-4FD2-BF59-4F64D090762B}" type="slidenum">
              <a:rPr lang="en-US"/>
              <a:pPr fontAlgn="base">
                <a:spcBef>
                  <a:spcPct val="0"/>
                </a:spcBef>
                <a:spcAft>
                  <a:spcPct val="0"/>
                </a:spcAft>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bwMode="auto">
          <a:noFill/>
          <a:ln>
            <a:solidFill>
              <a:srgbClr val="000000"/>
            </a:solidFill>
            <a:miter lim="800000"/>
            <a:headEnd/>
            <a:tailEnd/>
          </a:ln>
        </p:spPr>
      </p:sp>
      <p:sp>
        <p:nvSpPr>
          <p:cNvPr id="487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7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FC6F80-B797-46E7-A431-AB8F4E137D32}" type="slidenum">
              <a:rPr lang="en-US" smtClean="0"/>
              <a:pPr fontAlgn="base">
                <a:spcBef>
                  <a:spcPct val="0"/>
                </a:spcBef>
                <a:spcAft>
                  <a:spcPct val="0"/>
                </a:spcAft>
                <a:defRPr/>
              </a:pPr>
              <a:t>69</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70</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18D320-F9FB-4A7C-8050-A884ECE144EF}" type="slidenum">
              <a:rPr lang="en-US"/>
              <a:pPr fontAlgn="base">
                <a:spcBef>
                  <a:spcPct val="0"/>
                </a:spcBef>
                <a:spcAft>
                  <a:spcPct val="0"/>
                </a:spcAft>
              </a:pPr>
              <a:t>71</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E96BE3-4D2A-491C-A4A0-A8E67C3FC66A}" type="slidenum">
              <a:rPr lang="en-US"/>
              <a:pPr fontAlgn="base">
                <a:spcBef>
                  <a:spcPct val="0"/>
                </a:spcBef>
                <a:spcAft>
                  <a:spcPct val="0"/>
                </a:spcAft>
              </a:pPr>
              <a:t>74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76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p:spPr>
      </p:sp>
      <p:sp>
        <p:nvSpPr>
          <p:cNvPr id="496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picture shows pseudo polyps formation . Toxic mega colon, glandular dysplasia and </a:t>
            </a:r>
            <a:r>
              <a:rPr lang="en-US" dirty="0" err="1" smtClean="0"/>
              <a:t>adenocarcinoma</a:t>
            </a:r>
            <a:r>
              <a:rPr lang="en-US" dirty="0" smtClean="0"/>
              <a:t> are</a:t>
            </a:r>
            <a:r>
              <a:rPr lang="en-US" baseline="0" dirty="0" smtClean="0"/>
              <a:t> the main complications .</a:t>
            </a:r>
            <a:endParaRPr lang="en-US" dirty="0" smtClean="0"/>
          </a:p>
        </p:txBody>
      </p:sp>
      <p:sp>
        <p:nvSpPr>
          <p:cNvPr id="496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F14DD4-F646-4F28-B7DF-22861FF1D4D6}" type="slidenum">
              <a:rPr lang="en-US" smtClean="0"/>
              <a:pPr fontAlgn="base">
                <a:spcBef>
                  <a:spcPct val="0"/>
                </a:spcBef>
                <a:spcAft>
                  <a:spcPct val="0"/>
                </a:spcAft>
                <a:defRPr/>
              </a:pPr>
              <a:t>77</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picture shows </a:t>
            </a:r>
            <a:r>
              <a:rPr lang="en-US" dirty="0" err="1" smtClean="0"/>
              <a:t>cryptitis</a:t>
            </a:r>
            <a:r>
              <a:rPr lang="en-US" dirty="0" smtClean="0"/>
              <a:t>, crypt abscess, acute on chronic inflammation and goblet cells depletion.</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78</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B303AB5-2229-4F88-A93A-47CB00F366C7}" type="slidenum">
              <a:rPr lang="en-US"/>
              <a:pPr fontAlgn="base">
                <a:spcBef>
                  <a:spcPct val="0"/>
                </a:spcBef>
                <a:spcAft>
                  <a:spcPct val="0"/>
                </a:spcAft>
              </a:pPr>
              <a:t>80</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p:spPr>
        <p:txBody>
          <a:bodyPr/>
          <a:lstStyle/>
          <a:p>
            <a:r>
              <a:rPr lang="en-US" dirty="0" smtClean="0"/>
              <a:t>TUBULAR adenoma</a:t>
            </a:r>
            <a:r>
              <a:rPr lang="en-US" baseline="0" dirty="0" smtClean="0"/>
              <a:t> with c</a:t>
            </a:r>
            <a:r>
              <a:rPr lang="en-US" dirty="0" smtClean="0"/>
              <a:t>rowded dysplastic glands and chronic inflammation.</a:t>
            </a:r>
          </a:p>
        </p:txBody>
      </p:sp>
      <p:sp>
        <p:nvSpPr>
          <p:cNvPr id="357380" name="Slide Number Placeholder 3"/>
          <p:cNvSpPr>
            <a:spLocks noGrp="1"/>
          </p:cNvSpPr>
          <p:nvPr>
            <p:ph type="sldNum" sz="quarter"/>
          </p:nvPr>
        </p:nvSpPr>
        <p:spPr>
          <a:noFill/>
        </p:spPr>
        <p:txBody>
          <a:bodyPr/>
          <a:lstStyle/>
          <a:p>
            <a:fld id="{752F5D8B-3DDA-4013-8759-A3A306C7381D}" type="slidenum">
              <a:rPr lang="en-GB" smtClean="0"/>
              <a:pPr/>
              <a:t>85</a:t>
            </a:fld>
            <a:endParaRPr lang="en-GB"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p:spPr>
        <p:txBody>
          <a:bodyPr/>
          <a:lstStyle/>
          <a:p>
            <a:r>
              <a:rPr lang="en-US" smtClean="0"/>
              <a:t>Villous adenomas behave more aggressively than tubular adenomas. They have a HIGHER rate of developing into frank adenocarcinomas than the “tubular” patterns.</a:t>
            </a:r>
          </a:p>
        </p:txBody>
      </p:sp>
      <p:sp>
        <p:nvSpPr>
          <p:cNvPr id="358404" name="Slide Number Placeholder 3"/>
          <p:cNvSpPr>
            <a:spLocks noGrp="1"/>
          </p:cNvSpPr>
          <p:nvPr>
            <p:ph type="sldNum" sz="quarter"/>
          </p:nvPr>
        </p:nvSpPr>
        <p:spPr>
          <a:noFill/>
        </p:spPr>
        <p:txBody>
          <a:bodyPr/>
          <a:lstStyle/>
          <a:p>
            <a:fld id="{A732ADFE-4E98-41CD-A819-BF208450C779}" type="slidenum">
              <a:rPr lang="en-GB" smtClean="0"/>
              <a:pPr/>
              <a:t>86</a:t>
            </a:fld>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endParaRPr lang="en-US" smtClean="0"/>
          </a:p>
        </p:txBody>
      </p:sp>
      <p:sp>
        <p:nvSpPr>
          <p:cNvPr id="199684" name="Slide Number Placeholder 3"/>
          <p:cNvSpPr>
            <a:spLocks noGrp="1"/>
          </p:cNvSpPr>
          <p:nvPr>
            <p:ph type="sldNum" sz="quarter"/>
          </p:nvPr>
        </p:nvSpPr>
        <p:spPr>
          <a:noFill/>
        </p:spPr>
        <p:txBody>
          <a:bodyPr/>
          <a:lstStyle/>
          <a:p>
            <a:fld id="{201427ED-96F1-4C16-BB3D-10A3985DE681}" type="slidenum">
              <a:rPr lang="en-GB" smtClean="0"/>
              <a:pPr/>
              <a:t>10</a:t>
            </a:fld>
            <a:endParaRPr lang="en-GB"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bwMode="auto">
          <a:noFill/>
          <a:ln>
            <a:solidFill>
              <a:srgbClr val="000000"/>
            </a:solidFill>
            <a:miter lim="800000"/>
            <a:headEnd/>
            <a:tailEnd/>
          </a:ln>
        </p:spPr>
      </p:sp>
      <p:sp>
        <p:nvSpPr>
          <p:cNvPr id="505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It is caused by mutations</a:t>
            </a:r>
            <a:r>
              <a:rPr lang="en-US" baseline="0" dirty="0" smtClean="0"/>
              <a:t> of the adenomatous polyposis coli , or APC gene .</a:t>
            </a:r>
            <a:r>
              <a:rPr lang="en-US" dirty="0" smtClean="0"/>
              <a:t> The major complication is development of  </a:t>
            </a:r>
            <a:r>
              <a:rPr lang="en-US" dirty="0" err="1" smtClean="0"/>
              <a:t>adenocarcinoma</a:t>
            </a:r>
            <a:r>
              <a:rPr lang="en-US" dirty="0" smtClean="0"/>
              <a:t> of colon.</a:t>
            </a:r>
          </a:p>
        </p:txBody>
      </p:sp>
      <p:sp>
        <p:nvSpPr>
          <p:cNvPr id="505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7F84CC-2D60-4EEC-A4C6-9237E41E0F87}" type="slidenum">
              <a:rPr lang="en-US" smtClean="0"/>
              <a:pPr fontAlgn="base">
                <a:spcBef>
                  <a:spcPct val="0"/>
                </a:spcBef>
                <a:spcAft>
                  <a:spcPct val="0"/>
                </a:spcAft>
                <a:defRPr/>
              </a:pPr>
              <a:t>88</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A1D150-603D-4F25-87AF-DD870F07599E}" type="slidenum">
              <a:rPr lang="en-US"/>
              <a:pPr fontAlgn="base">
                <a:spcBef>
                  <a:spcPct val="0"/>
                </a:spcBef>
                <a:spcAft>
                  <a:spcPct val="0"/>
                </a:spcAft>
              </a:pPr>
              <a:t>97</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AA099A34-F349-4647-B627-D4D3D32D3BC2}" type="slidenum">
              <a:rPr lang="en-US" smtClean="0"/>
              <a:pPr/>
              <a:t>100</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smtClean="0"/>
              <a:t>Classical anatomic landmarks in the average 1400-1800 gram adult liver.</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F1E1EC3B-A0D5-4171-82E9-CBEFE7CDD17D}" type="slidenum">
              <a:rPr lang="en-US" smtClean="0"/>
              <a:pPr/>
              <a:t>101</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smtClean="0"/>
              <a:t>The classical view of liver tissue from a liver biopsy, H&amp;E stained.</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6FC5AF2D-77BB-4B1F-87D4-FC758E31D119}" type="slidenum">
              <a:rPr lang="en-US" smtClean="0"/>
              <a:pPr/>
              <a:t>105</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smtClean="0"/>
              <a:t>“swollen” liver?</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98EF7695-2BA8-41AA-9AC8-1B856A51CBDA}" type="slidenum">
              <a:rPr lang="en-US" smtClean="0"/>
              <a:pPr/>
              <a:t>106</a:t>
            </a:fld>
            <a:endParaRPr 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r>
              <a:rPr lang="en-US" smtClean="0"/>
              <a:t>The inflammation of hepatitis starts in the portal triad areas, with increasing severity it extends to the sinusoids.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9A4DB82E-D9EB-4478-9D81-2AC452FF4498}" type="slidenum">
              <a:rPr lang="en-US" smtClean="0"/>
              <a:pPr/>
              <a:t>107</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4FBE08-785E-410D-9ABB-493A65FACE7E}" type="slidenum">
              <a:rPr lang="en-US"/>
              <a:pPr fontAlgn="base">
                <a:spcBef>
                  <a:spcPct val="0"/>
                </a:spcBef>
                <a:spcAft>
                  <a:spcPct val="0"/>
                </a:spcAft>
              </a:pPr>
              <a:t>108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C06A4B-E143-4551-B3E7-627FFFAA9F71}" type="slidenum">
              <a:rPr lang="en-US"/>
              <a:pPr fontAlgn="base">
                <a:spcBef>
                  <a:spcPct val="0"/>
                </a:spcBef>
                <a:spcAft>
                  <a:spcPct val="0"/>
                </a:spcAft>
              </a:pPr>
              <a:t>109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A75B49-5816-4CE0-8B37-6B2C4F9D0E54}" type="slidenum">
              <a:rPr lang="en-US"/>
              <a:pPr fontAlgn="base">
                <a:spcBef>
                  <a:spcPct val="0"/>
                </a:spcBef>
                <a:spcAft>
                  <a:spcPct val="0"/>
                </a:spcAft>
              </a:pPr>
              <a:t>110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6" name="Rectangle 7"/>
          <p:cNvSpPr>
            <a:spLocks noGrp="1" noChangeArrowheads="1"/>
          </p:cNvSpPr>
          <p:nvPr>
            <p:ph type="sldNum" sz="quarter"/>
          </p:nvPr>
        </p:nvSpPr>
        <p:spPr>
          <a:noFill/>
        </p:spPr>
        <p:txBody>
          <a:bodyPr/>
          <a:lstStyle/>
          <a:p>
            <a:fld id="{9B440C17-BBB9-4459-B928-5107A6FC7D02}" type="slidenum">
              <a:rPr lang="en-GB" smtClean="0">
                <a:cs typeface="Lucida Sans Unicode" charset="0"/>
              </a:rPr>
              <a:pPr/>
              <a:t>11</a:t>
            </a:fld>
            <a:endParaRPr lang="en-GB" smtClean="0">
              <a:cs typeface="Lucida Sans Unicode" charset="0"/>
            </a:endParaRPr>
          </a:p>
        </p:txBody>
      </p:sp>
      <p:sp>
        <p:nvSpPr>
          <p:cNvPr id="20070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00708"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Gross picture</a:t>
            </a:r>
            <a:r>
              <a:rPr lang="en-US" baseline="0" dirty="0" smtClean="0"/>
              <a:t> shows m</a:t>
            </a:r>
            <a:r>
              <a:rPr lang="en-US" dirty="0" smtClean="0"/>
              <a:t>ultiple nodules of variable sizes with fibrosis. The major complications are  portal hypertension ,hepatic failure</a:t>
            </a:r>
            <a:r>
              <a:rPr lang="en-US" baseline="0" dirty="0" smtClean="0"/>
              <a:t> and </a:t>
            </a:r>
            <a:r>
              <a:rPr lang="en-US" dirty="0" smtClean="0"/>
              <a:t> </a:t>
            </a:r>
            <a:r>
              <a:rPr lang="en-US" dirty="0" err="1" smtClean="0"/>
              <a:t>hepatocellular</a:t>
            </a:r>
            <a:r>
              <a:rPr lang="en-US" dirty="0" smtClean="0"/>
              <a:t> carcinoma.</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112</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2A22161-4F72-4ECD-930A-CAAF2DF30247}" type="slidenum">
              <a:rPr lang="en-US" smtClean="0"/>
              <a:pPr/>
              <a:t>113</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smtClean="0"/>
              <a:t>How can a blind man differentiate cirrhosis from metastatic disease?</a:t>
            </a:r>
          </a:p>
          <a:p>
            <a:pPr eaLnBrk="1" hangingPunct="1"/>
            <a:r>
              <a:rPr lang="en-US" smtClean="0"/>
              <a:t>Answer: In cirrhosis there are no “SMOOTH” areas between nodules.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35869B91-24A8-4A3E-8DA9-050111573C25}" type="slidenum">
              <a:rPr lang="en-US" smtClean="0"/>
              <a:pPr/>
              <a:t>114</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139480-1668-4A7F-AFAE-6B842F44ACD8}" type="slidenum">
              <a:rPr lang="en-US"/>
              <a:pPr fontAlgn="base">
                <a:spcBef>
                  <a:spcPct val="0"/>
                </a:spcBef>
                <a:spcAft>
                  <a:spcPct val="0"/>
                </a:spcAft>
              </a:pPr>
              <a:t>115</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b="1" kern="1200" dirty="0" smtClean="0">
                <a:solidFill>
                  <a:schemeClr val="tx1"/>
                </a:solidFill>
                <a:latin typeface="+mn-lt"/>
                <a:ea typeface="+mn-ea"/>
                <a:cs typeface="+mn-cs"/>
              </a:rPr>
              <a:t>Cirrhosis</a:t>
            </a:r>
            <a:r>
              <a:rPr lang="en-US" sz="800" kern="1200" dirty="0" smtClean="0">
                <a:solidFill>
                  <a:schemeClr val="tx1"/>
                </a:solidFill>
                <a:latin typeface="+mn-lt"/>
                <a:ea typeface="+mn-ea"/>
                <a:cs typeface="+mn-cs"/>
              </a:rPr>
              <a:t> • Very low power microscopic view of the liver. </a:t>
            </a:r>
          </a:p>
          <a:p>
            <a:r>
              <a:rPr lang="en-US" sz="800" kern="1200" dirty="0" smtClean="0">
                <a:solidFill>
                  <a:schemeClr val="tx1"/>
                </a:solidFill>
                <a:latin typeface="+mn-lt"/>
                <a:ea typeface="+mn-ea"/>
                <a:cs typeface="+mn-cs"/>
              </a:rPr>
              <a:t>• The parenchyma shows darker tan nodules of varying sizes. </a:t>
            </a:r>
          </a:p>
          <a:p>
            <a:r>
              <a:rPr lang="en-US" sz="800" kern="1200" dirty="0" smtClean="0">
                <a:solidFill>
                  <a:schemeClr val="tx1"/>
                </a:solidFill>
                <a:latin typeface="+mn-lt"/>
                <a:ea typeface="+mn-ea"/>
                <a:cs typeface="+mn-cs"/>
              </a:rPr>
              <a:t>• These nodules are composed of </a:t>
            </a:r>
            <a:r>
              <a:rPr lang="en-US" sz="800" kern="1200" dirty="0" err="1" smtClean="0">
                <a:solidFill>
                  <a:schemeClr val="tx1"/>
                </a:solidFill>
                <a:latin typeface="+mn-lt"/>
                <a:ea typeface="+mn-ea"/>
                <a:cs typeface="+mn-cs"/>
              </a:rPr>
              <a:t>hepatocytes</a:t>
            </a:r>
            <a:r>
              <a:rPr lang="en-US" sz="800" kern="1200" dirty="0" smtClean="0">
                <a:solidFill>
                  <a:schemeClr val="tx1"/>
                </a:solidFill>
                <a:latin typeface="+mn-lt"/>
                <a:ea typeface="+mn-ea"/>
                <a:cs typeface="+mn-cs"/>
              </a:rPr>
              <a:t>. </a:t>
            </a:r>
          </a:p>
          <a:p>
            <a:r>
              <a:rPr lang="en-US" sz="800" kern="1200" dirty="0" smtClean="0">
                <a:solidFill>
                  <a:schemeClr val="tx1"/>
                </a:solidFill>
                <a:latin typeface="+mn-lt"/>
                <a:ea typeface="+mn-ea"/>
                <a:cs typeface="+mn-cs"/>
              </a:rPr>
              <a:t>• The paler areas in between are collagen.</a:t>
            </a:r>
          </a:p>
          <a:p>
            <a:r>
              <a:rPr lang="en-US" sz="800" kern="1200" dirty="0" smtClean="0">
                <a:solidFill>
                  <a:schemeClr val="tx1"/>
                </a:solidFill>
                <a:latin typeface="+mn-lt"/>
                <a:ea typeface="+mn-ea"/>
                <a:cs typeface="+mn-cs"/>
              </a:rPr>
              <a:t/>
            </a:r>
            <a:br>
              <a:rPr lang="en-US" sz="800" kern="1200" dirty="0" smtClean="0">
                <a:solidFill>
                  <a:schemeClr val="tx1"/>
                </a:solidFill>
                <a:latin typeface="+mn-lt"/>
                <a:ea typeface="+mn-ea"/>
                <a:cs typeface="+mn-cs"/>
              </a:rPr>
            </a:br>
            <a:endParaRPr lang="en-US" sz="800"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116</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endParaRPr lang="en-US" smtClean="0"/>
          </a:p>
        </p:txBody>
      </p:sp>
      <p:sp>
        <p:nvSpPr>
          <p:cNvPr id="136196" name="Slide Number Placeholder 3"/>
          <p:cNvSpPr>
            <a:spLocks noGrp="1"/>
          </p:cNvSpPr>
          <p:nvPr>
            <p:ph type="sldNum" sz="quarter" idx="5"/>
          </p:nvPr>
        </p:nvSpPr>
        <p:spPr>
          <a:noFill/>
        </p:spPr>
        <p:txBody>
          <a:bodyPr/>
          <a:lstStyle/>
          <a:p>
            <a:fld id="{C110CB67-E25B-418C-A9ED-7B2BCCBB581B}" type="slidenum">
              <a:rPr lang="en-US" smtClean="0"/>
              <a:pPr/>
              <a:t>118</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85A41F-32E4-42B8-8A0C-D93C2F556A93}" type="slidenum">
              <a:rPr lang="en-US"/>
              <a:pPr fontAlgn="base">
                <a:spcBef>
                  <a:spcPct val="0"/>
                </a:spcBef>
                <a:spcAft>
                  <a:spcPct val="0"/>
                </a:spcAft>
              </a:pPr>
              <a:t>119</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example of well-differentiated HCC shows a </a:t>
            </a:r>
            <a:r>
              <a:rPr lang="en-US" dirty="0" err="1" smtClean="0"/>
              <a:t>trabecular</a:t>
            </a:r>
            <a:r>
              <a:rPr lang="en-US" dirty="0" smtClean="0"/>
              <a:t> pattern with intervening sinusoids.</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123</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[HEPATOCELLULAR CARCINOMA]. The key to the identification of HCC is its resemblance to </a:t>
            </a:r>
            <a:r>
              <a:rPr lang="en-US" dirty="0" err="1" smtClean="0"/>
              <a:t>hepatocytes</a:t>
            </a:r>
            <a:r>
              <a:rPr lang="en-US" dirty="0" smtClean="0"/>
              <a:t>, the presence of more than 2-3 cell-thick </a:t>
            </a:r>
            <a:r>
              <a:rPr lang="en-US" dirty="0" err="1" smtClean="0"/>
              <a:t>hepatocellular</a:t>
            </a:r>
            <a:r>
              <a:rPr lang="en-US" dirty="0" smtClean="0"/>
              <a:t> plates/cords, nuclear atypia, and absence of portal tracts. Note the hepatic plates are separated from each other by sinusoids.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124</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[HEPATOCELLULAR CARCINOMA]. </a:t>
            </a:r>
            <a:r>
              <a:rPr lang="en-US" dirty="0" err="1" smtClean="0"/>
              <a:t>Anaplastic</a:t>
            </a:r>
            <a:r>
              <a:rPr lang="en-US" dirty="0" smtClean="0"/>
              <a:t> tumor giant cells can be seen in poorly differentiated HCC (arrow)</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126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7"/>
          <p:cNvSpPr>
            <a:spLocks noGrp="1" noChangeArrowheads="1"/>
          </p:cNvSpPr>
          <p:nvPr>
            <p:ph type="sldNum" sz="quarter"/>
          </p:nvPr>
        </p:nvSpPr>
        <p:spPr>
          <a:noFill/>
        </p:spPr>
        <p:txBody>
          <a:bodyPr/>
          <a:lstStyle/>
          <a:p>
            <a:fld id="{59873A60-664D-49F8-A5D3-9502C584F4C3}" type="slidenum">
              <a:rPr lang="en-GB" smtClean="0">
                <a:cs typeface="Lucida Sans Unicode" charset="0"/>
              </a:rPr>
              <a:pPr/>
              <a:t>13</a:t>
            </a:fld>
            <a:endParaRPr lang="en-GB" smtClean="0">
              <a:cs typeface="Lucida Sans Unicode" charset="0"/>
            </a:endParaRPr>
          </a:p>
        </p:txBody>
      </p:sp>
      <p:sp>
        <p:nvSpPr>
          <p:cNvPr id="22016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0164"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1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105561-3904-46CA-A11F-4A31D39D0E90}" type="slidenum">
              <a:rPr lang="en-US"/>
              <a:pPr fontAlgn="base">
                <a:spcBef>
                  <a:spcPct val="0"/>
                </a:spcBef>
                <a:spcAft>
                  <a:spcPct val="0"/>
                </a:spcAft>
              </a:pPr>
              <a:t>127</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Slide Image Placeholder 1"/>
          <p:cNvSpPr>
            <a:spLocks noGrp="1" noRot="1" noChangeAspect="1" noTextEdit="1"/>
          </p:cNvSpPr>
          <p:nvPr>
            <p:ph type="sldImg"/>
          </p:nvPr>
        </p:nvSpPr>
        <p:spPr bwMode="auto">
          <a:noFill/>
          <a:ln>
            <a:solidFill>
              <a:srgbClr val="000000"/>
            </a:solidFill>
            <a:miter lim="800000"/>
            <a:headEnd/>
            <a:tailEnd/>
          </a:ln>
        </p:spPr>
      </p:sp>
      <p:sp>
        <p:nvSpPr>
          <p:cNvPr id="524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4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E3D931-030D-473D-9F0E-43073701A66D}" type="slidenum">
              <a:rPr lang="en-US" smtClean="0"/>
              <a:pPr fontAlgn="base">
                <a:spcBef>
                  <a:spcPct val="0"/>
                </a:spcBef>
                <a:spcAft>
                  <a:spcPct val="0"/>
                </a:spcAft>
                <a:defRPr/>
              </a:pPr>
              <a:t>128</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Image Placeholder 1"/>
          <p:cNvSpPr>
            <a:spLocks noGrp="1" noRot="1" noChangeAspect="1" noTextEdit="1"/>
          </p:cNvSpPr>
          <p:nvPr>
            <p:ph type="sldImg"/>
          </p:nvPr>
        </p:nvSpPr>
        <p:spPr bwMode="auto">
          <a:noFill/>
          <a:ln>
            <a:solidFill>
              <a:srgbClr val="000000"/>
            </a:solidFill>
            <a:miter lim="800000"/>
            <a:headEnd/>
            <a:tailEnd/>
          </a:ln>
        </p:spPr>
      </p:sp>
      <p:sp>
        <p:nvSpPr>
          <p:cNvPr id="526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6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976061-DF1A-4E30-ADB5-15DEEF0D70F2}" type="slidenum">
              <a:rPr lang="en-US" smtClean="0"/>
              <a:pPr fontAlgn="base">
                <a:spcBef>
                  <a:spcPct val="0"/>
                </a:spcBef>
                <a:spcAft>
                  <a:spcPct val="0"/>
                </a:spcAft>
                <a:defRPr/>
              </a:pPr>
              <a:t>129</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F76F47-A5FD-4188-A029-C65DC61FEF70}" type="slidenum">
              <a:rPr lang="en-US"/>
              <a:pPr fontAlgn="base">
                <a:spcBef>
                  <a:spcPct val="0"/>
                </a:spcBef>
                <a:spcAft>
                  <a:spcPct val="0"/>
                </a:spcAft>
              </a:pPr>
              <a:t>130</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b="1" kern="1200" dirty="0" err="1" smtClean="0">
                <a:solidFill>
                  <a:schemeClr val="tx1"/>
                </a:solidFill>
                <a:latin typeface="+mn-lt"/>
                <a:ea typeface="+mn-ea"/>
                <a:cs typeface="+mn-cs"/>
              </a:rPr>
              <a:t>Cholecystitis</a:t>
            </a:r>
            <a:r>
              <a:rPr lang="en-US" sz="800" b="1" kern="1200" dirty="0" smtClean="0">
                <a:solidFill>
                  <a:schemeClr val="tx1"/>
                </a:solidFill>
                <a:latin typeface="+mn-lt"/>
                <a:ea typeface="+mn-ea"/>
                <a:cs typeface="+mn-cs"/>
              </a:rPr>
              <a:t>, Chronic</a:t>
            </a:r>
            <a:r>
              <a:rPr lang="en-US" sz="800" kern="1200" dirty="0" smtClean="0">
                <a:solidFill>
                  <a:schemeClr val="tx1"/>
                </a:solidFill>
                <a:latin typeface="+mn-lt"/>
                <a:ea typeface="+mn-ea"/>
                <a:cs typeface="+mn-cs"/>
              </a:rPr>
              <a:t> • The surface epithelium has lost its normal delicate papillary appearance(green arrow) with an increase in fibrous tissue and mild chronic inflammation in the lamina </a:t>
            </a:r>
            <a:r>
              <a:rPr lang="en-US" sz="800" kern="1200" dirty="0" err="1" smtClean="0">
                <a:solidFill>
                  <a:schemeClr val="tx1"/>
                </a:solidFill>
                <a:latin typeface="+mn-lt"/>
                <a:ea typeface="+mn-ea"/>
                <a:cs typeface="+mn-cs"/>
              </a:rPr>
              <a:t>propria</a:t>
            </a:r>
            <a:r>
              <a:rPr lang="en-US" sz="800" kern="1200" dirty="0" smtClean="0">
                <a:solidFill>
                  <a:schemeClr val="tx1"/>
                </a:solidFill>
                <a:latin typeface="+mn-lt"/>
                <a:ea typeface="+mn-ea"/>
                <a:cs typeface="+mn-cs"/>
              </a:rPr>
              <a:t> </a:t>
            </a:r>
          </a:p>
          <a:p>
            <a:r>
              <a:rPr lang="en-US" sz="800" kern="1200" dirty="0" smtClean="0">
                <a:solidFill>
                  <a:schemeClr val="tx1"/>
                </a:solidFill>
                <a:latin typeface="+mn-lt"/>
                <a:ea typeface="+mn-ea"/>
                <a:cs typeface="+mn-cs"/>
              </a:rPr>
              <a:t>• </a:t>
            </a:r>
            <a:r>
              <a:rPr lang="en-US" sz="800" kern="1200" dirty="0" err="1" smtClean="0">
                <a:solidFill>
                  <a:schemeClr val="tx1"/>
                </a:solidFill>
                <a:latin typeface="+mn-lt"/>
                <a:ea typeface="+mn-ea"/>
                <a:cs typeface="+mn-cs"/>
              </a:rPr>
              <a:t>Rokitansky-Aschoff</a:t>
            </a:r>
            <a:r>
              <a:rPr lang="en-US" sz="800" kern="1200" dirty="0" smtClean="0">
                <a:solidFill>
                  <a:schemeClr val="tx1"/>
                </a:solidFill>
                <a:latin typeface="+mn-lt"/>
                <a:ea typeface="+mn-ea"/>
                <a:cs typeface="+mn-cs"/>
              </a:rPr>
              <a:t> sinuses are seen in the </a:t>
            </a:r>
            <a:r>
              <a:rPr lang="en-US" sz="800" kern="1200" dirty="0" err="1" smtClean="0">
                <a:solidFill>
                  <a:schemeClr val="tx1"/>
                </a:solidFill>
                <a:latin typeface="+mn-lt"/>
                <a:ea typeface="+mn-ea"/>
                <a:cs typeface="+mn-cs"/>
              </a:rPr>
              <a:t>muscularis</a:t>
            </a:r>
            <a:r>
              <a:rPr lang="en-US" sz="800" kern="1200" dirty="0" smtClean="0">
                <a:solidFill>
                  <a:schemeClr val="tx1"/>
                </a:solidFill>
                <a:latin typeface="+mn-lt"/>
                <a:ea typeface="+mn-ea"/>
                <a:cs typeface="+mn-cs"/>
              </a:rPr>
              <a:t>(black arrow) </a:t>
            </a:r>
          </a:p>
          <a:p>
            <a:r>
              <a:rPr lang="en-US" sz="800" kern="1200" dirty="0" smtClean="0">
                <a:solidFill>
                  <a:schemeClr val="tx1"/>
                </a:solidFill>
                <a:latin typeface="+mn-lt"/>
                <a:ea typeface="+mn-ea"/>
                <a:cs typeface="+mn-cs"/>
              </a:rPr>
              <a:t>• The degree of chronic inflammation is quite variable and as in this case surprisingly mild</a:t>
            </a:r>
          </a:p>
          <a:p>
            <a:r>
              <a:rPr lang="en-US" sz="800" kern="1200" dirty="0" smtClean="0">
                <a:solidFill>
                  <a:schemeClr val="tx1"/>
                </a:solidFill>
                <a:latin typeface="+mn-lt"/>
                <a:ea typeface="+mn-ea"/>
                <a:cs typeface="+mn-cs"/>
              </a:rPr>
              <a:t/>
            </a:r>
            <a:br>
              <a:rPr lang="en-US" sz="800" kern="1200" dirty="0" smtClean="0">
                <a:solidFill>
                  <a:schemeClr val="tx1"/>
                </a:solidFill>
                <a:latin typeface="+mn-lt"/>
                <a:ea typeface="+mn-ea"/>
                <a:cs typeface="+mn-cs"/>
              </a:rPr>
            </a:br>
            <a:endParaRPr lang="en-US" sz="800"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131</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4BF257-51FB-4865-A982-557428431726}" type="slidenum">
              <a:rPr lang="en-US"/>
              <a:pPr fontAlgn="base">
                <a:spcBef>
                  <a:spcPct val="0"/>
                </a:spcBef>
                <a:spcAft>
                  <a:spcPct val="0"/>
                </a:spcAft>
              </a:pPr>
              <a:t>132</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E35AA0AB-DF53-40E4-94FD-8DF5388B30B6}" type="slidenum">
              <a:rPr lang="en-US" smtClean="0"/>
              <a:pPr/>
              <a:t>135</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C992F28C-5B13-4A4C-9958-01F9CC0A3683}" type="slidenum">
              <a:rPr lang="en-US" smtClean="0"/>
              <a:pPr/>
              <a:t>136</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smtClean="0"/>
              <a:t>Histology concepts.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F71CECFE-8C0D-4540-8E5D-F83F40C117AB}" type="slidenum">
              <a:rPr lang="en-US" smtClean="0"/>
              <a:pPr/>
              <a:t>137</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mtClean="0"/>
              <a:t>H&amp;E, e.m.</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859EB0C-69DE-4F10-BC39-55EEA57C6CEF}" type="slidenum">
              <a:rPr lang="en-US" smtClean="0"/>
              <a:pPr/>
              <a:t>138</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en-US" smtClean="0"/>
              <a:t>Histology, H&amp;E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9138" name="Rectangle 7"/>
          <p:cNvSpPr>
            <a:spLocks noGrp="1" noChangeArrowheads="1"/>
          </p:cNvSpPr>
          <p:nvPr>
            <p:ph type="sldNum" sz="quarter"/>
          </p:nvPr>
        </p:nvSpPr>
        <p:spPr>
          <a:noFill/>
        </p:spPr>
        <p:txBody>
          <a:bodyPr/>
          <a:lstStyle/>
          <a:p>
            <a:fld id="{FBA1627E-B996-458F-B1F7-B539025AA160}" type="slidenum">
              <a:rPr lang="en-GB" smtClean="0">
                <a:cs typeface="Lucida Sans Unicode" charset="0"/>
              </a:rPr>
              <a:pPr/>
              <a:t>14</a:t>
            </a:fld>
            <a:endParaRPr lang="en-GB" smtClean="0">
              <a:cs typeface="Lucida Sans Unicode" charset="0"/>
            </a:endParaRPr>
          </a:p>
        </p:txBody>
      </p:sp>
      <p:sp>
        <p:nvSpPr>
          <p:cNvPr id="2191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19140"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D3C07425-C403-47F1-ACCC-F911E55260F4}" type="slidenum">
              <a:rPr lang="en-US" smtClean="0"/>
              <a:pPr/>
              <a:t>140</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E71CA32-E2BE-4711-89DF-F31997615C82}" type="slidenum">
              <a:rPr lang="en-US" smtClean="0"/>
              <a:pPr/>
              <a:t>142</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B5B37E6-05FB-4CA8-ABE5-41A1F880703A}" type="slidenum">
              <a:rPr lang="en-US" smtClean="0"/>
              <a:pPr/>
              <a:t>143</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2A899919-F890-4FEC-96B5-84DA86D066E2}" type="slidenum">
              <a:rPr lang="en-US" smtClean="0"/>
              <a:pPr/>
              <a:t>144</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098BE7C6-D691-471F-A822-E26E8A5ED9D2}" type="slidenum">
              <a:rPr lang="en-US" smtClean="0"/>
              <a:pPr/>
              <a:t>145</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a:defRPr/>
            </a:pPr>
            <a:fld id="{D15168D5-7F74-487B-80F1-D6A5F3E98AE5}" type="slidenum">
              <a:rPr lang="en-US" smtClean="0"/>
              <a:pPr>
                <a:defRPr/>
              </a:pPr>
              <a:t>146</a:t>
            </a:fld>
            <a:endParaRPr lang="en-US"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most important lab test is amylase .</a:t>
            </a:r>
          </a:p>
        </p:txBody>
      </p:sp>
      <p:sp>
        <p:nvSpPr>
          <p:cNvPr id="4" name="Slide Number Placeholder 3"/>
          <p:cNvSpPr>
            <a:spLocks noGrp="1"/>
          </p:cNvSpPr>
          <p:nvPr>
            <p:ph type="sldNum" sz="quarter" idx="5"/>
          </p:nvPr>
        </p:nvSpPr>
        <p:spPr/>
        <p:txBody>
          <a:bodyPr/>
          <a:lstStyle/>
          <a:p>
            <a:pPr>
              <a:defRPr/>
            </a:pPr>
            <a:fld id="{79C83F55-12DC-4401-88A5-DD8EB11E95EC}" type="slidenum">
              <a:rPr lang="en-US" smtClean="0"/>
              <a:pPr>
                <a:defRPr/>
              </a:pPr>
              <a:t>147</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9ED636F8-920E-441E-B3BF-6879BC089CDD}" type="slidenum">
              <a:rPr lang="en-US" smtClean="0"/>
              <a:pPr/>
              <a:t>148</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smtClean="0"/>
              <a:t>Does this look like a partly digested piece of meat? It is.</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Common causes of acute pancreatitis are alcoholism , gall stones impaction , traumatic , hereditary and idiopathic . </a:t>
            </a:r>
          </a:p>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149</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0E742B6-5B54-45B6-9D35-8A20A179A87F}" type="slidenum">
              <a:rPr lang="en-US" smtClean="0"/>
              <a:pPr/>
              <a:t>151</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7"/>
          <p:cNvSpPr>
            <a:spLocks noGrp="1" noChangeArrowheads="1"/>
          </p:cNvSpPr>
          <p:nvPr>
            <p:ph type="sldNum" sz="quarter"/>
          </p:nvPr>
        </p:nvSpPr>
        <p:spPr>
          <a:noFill/>
        </p:spPr>
        <p:txBody>
          <a:bodyPr/>
          <a:lstStyle/>
          <a:p>
            <a:fld id="{5889E62B-868B-4AA2-955C-4CF23A95E306}" type="slidenum">
              <a:rPr lang="en-GB" smtClean="0">
                <a:cs typeface="Lucida Sans Unicode" charset="0"/>
              </a:rPr>
              <a:pPr/>
              <a:t>15</a:t>
            </a:fld>
            <a:endParaRPr lang="en-GB" smtClean="0">
              <a:cs typeface="Lucida Sans Unicode" charset="0"/>
            </a:endParaRPr>
          </a:p>
        </p:txBody>
      </p:sp>
      <p:sp>
        <p:nvSpPr>
          <p:cNvPr id="22221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2212" name="Rectangle 2"/>
          <p:cNvSpPr>
            <a:spLocks noGrp="1" noChangeArrowheads="1"/>
          </p:cNvSpPr>
          <p:nvPr>
            <p:ph type="body" idx="1"/>
          </p:nvPr>
        </p:nvSpPr>
        <p:spPr>
          <a:xfrm>
            <a:off x="685800" y="4343400"/>
            <a:ext cx="5486400" cy="4114800"/>
          </a:xfrm>
          <a:noFill/>
          <a:ln/>
        </p:spPr>
        <p:txBody>
          <a:bodyPr wrap="none" anchor="ctr"/>
          <a:lstStyle/>
          <a:p>
            <a:endParaRPr lang="en-US" dirty="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0AFFD36E-1D14-401B-85A1-3FEB5D87735A}" type="slidenum">
              <a:rPr lang="en-US" smtClean="0"/>
              <a:pPr/>
              <a:t>152</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dirty="0" smtClean="0"/>
              <a:t>Unfortunately dense fibrosis is a feature BOTH of chronic pancreatitis as well as </a:t>
            </a:r>
            <a:r>
              <a:rPr lang="en-US" dirty="0" err="1" smtClean="0"/>
              <a:t>adenocarcinoma</a:t>
            </a:r>
            <a:r>
              <a:rPr lang="en-US" dirty="0" smtClean="0"/>
              <a:t>.</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3A3178ED-85B3-42F5-8BBB-142C072169E9}" type="slidenum">
              <a:rPr lang="en-US" smtClean="0"/>
              <a:pPr/>
              <a:t>153</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PICTURE OF CHRONIC PACREATITIS SHOWS </a:t>
            </a:r>
            <a:r>
              <a:rPr lang="en-US" dirty="0" err="1" smtClean="0"/>
              <a:t>parenchymal</a:t>
            </a:r>
            <a:r>
              <a:rPr lang="en-US" dirty="0" smtClean="0"/>
              <a:t> fibrosis, chronic inflammatory infiltrate and reduced number and size of acini with variable dilatation of pancreatic ducts and relative sparing of islets of </a:t>
            </a:r>
            <a:r>
              <a:rPr lang="en-US" dirty="0" err="1" smtClean="0"/>
              <a:t>langerhans</a:t>
            </a:r>
            <a:r>
              <a:rPr lang="en-US" dirty="0" smtClean="0"/>
              <a:t> ( arrow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154</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1C27AA1-204C-4487-B50D-B06B08AC5D5F}" type="slidenum">
              <a:rPr lang="en-US" smtClean="0"/>
              <a:pPr/>
              <a:t>156</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dirty="0" smtClean="0"/>
              <a:t>Smoking ,chronic pancreatitis and diabetes mellitus are</a:t>
            </a:r>
            <a:r>
              <a:rPr lang="en-US" baseline="0" dirty="0" smtClean="0"/>
              <a:t> the most important predisposing factors .</a:t>
            </a:r>
            <a:endParaRPr lang="en-US" dirty="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B0BA4DF5-6326-4FDA-86C7-1262CBE42615}" type="slidenum">
              <a:rPr lang="en-US" smtClean="0"/>
              <a:pPr/>
              <a:t>159</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dirty="0" smtClean="0"/>
              <a:t>Gross picture</a:t>
            </a:r>
            <a:r>
              <a:rPr lang="en-US" baseline="0" dirty="0" smtClean="0"/>
              <a:t> shows</a:t>
            </a:r>
            <a:r>
              <a:rPr lang="en-US" dirty="0" smtClean="0"/>
              <a:t> ill defined pale and firm pancreatic mass ( left ).  Microscopic picture shows malignant glands or acini surrounded by </a:t>
            </a:r>
            <a:r>
              <a:rPr lang="en-US" dirty="0" err="1" smtClean="0"/>
              <a:t>desmoplastic</a:t>
            </a:r>
            <a:r>
              <a:rPr lang="en-US" dirty="0" smtClean="0"/>
              <a:t> fibrous stroma( right)</a:t>
            </a:r>
            <a:r>
              <a:rPr lang="en-US" baseline="0" dirty="0" smtClean="0"/>
              <a:t> .</a:t>
            </a: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131A16-B614-45A7-B5A5-D789006B2C58}" type="datetimeFigureOut">
              <a:rPr lang="en-US" smtClean="0"/>
              <a:pPr/>
              <a:t>11/21/2013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131A16-B614-45A7-B5A5-D789006B2C58}" type="datetimeFigureOut">
              <a:rPr lang="en-US" smtClean="0"/>
              <a:pPr/>
              <a:t>11/21/2013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131A16-B614-45A7-B5A5-D789006B2C58}" type="datetimeFigureOut">
              <a:rPr lang="en-US" smtClean="0"/>
              <a:pPr/>
              <a:t>11/21/2013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131A16-B614-45A7-B5A5-D789006B2C58}" type="datetimeFigureOut">
              <a:rPr lang="en-US" smtClean="0"/>
              <a:pPr/>
              <a:t>11/21/2013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131A16-B614-45A7-B5A5-D789006B2C58}" type="datetimeFigureOut">
              <a:rPr lang="en-US" smtClean="0"/>
              <a:pPr/>
              <a:t>11/21/2013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131A16-B614-45A7-B5A5-D789006B2C58}" type="datetimeFigureOut">
              <a:rPr lang="en-US" smtClean="0"/>
              <a:pPr/>
              <a:t>11/21/2013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131A16-B614-45A7-B5A5-D789006B2C58}" type="datetimeFigureOut">
              <a:rPr lang="en-US" smtClean="0"/>
              <a:pPr/>
              <a:t>11/21/2013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131A16-B614-45A7-B5A5-D789006B2C58}" type="datetimeFigureOut">
              <a:rPr lang="en-US" smtClean="0"/>
              <a:pPr/>
              <a:t>11/21/2013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131A16-B614-45A7-B5A5-D789006B2C58}" type="datetimeFigureOut">
              <a:rPr lang="en-US" smtClean="0"/>
              <a:pPr/>
              <a:t>11/21/2013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BD49D-256D-49CD-932D-340D3D5ECF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11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www.hepatocellularcarcinoma.net/wp-content/uploads/2011/10/hepatocellularcarcinoma.jpg" TargetMode="Externa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13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anatpat.unicamp.br/lamtgi1.html"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8.xml.rels><?xml version="1.0" encoding="UTF-8" standalone="yes"?>
<Relationships xmlns="http://schemas.openxmlformats.org/package/2006/relationships"><Relationship Id="rId3" Type="http://schemas.openxmlformats.org/officeDocument/2006/relationships/hyperlink" Target="http://anatpat.unicamp.br/lamtgi2.html"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58.wm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 Id="rId23" Type="http://schemas.microsoft.com/office/2007/relationships/hdphoto" Target="NUL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 Id="rId27" Type="http://schemas.microsoft.com/office/2007/relationships/hdphoto" Target="NULL"/></Relationships>
</file>

<file path=ppt/slides/_rels/slide9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Digestive system block- practical classes.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p:cNvPicPr>
            <a:picLocks noChangeAspect="1" noChangeArrowheads="1"/>
          </p:cNvPicPr>
          <p:nvPr/>
        </p:nvPicPr>
        <p:blipFill>
          <a:blip r:embed="rId3" cstate="print"/>
          <a:srcRect/>
          <a:stretch>
            <a:fillRect/>
          </a:stretch>
        </p:blipFill>
        <p:spPr bwMode="auto">
          <a:xfrm>
            <a:off x="1905000" y="0"/>
            <a:ext cx="5500688" cy="6858000"/>
          </a:xfrm>
          <a:prstGeom prst="rect">
            <a:avLst/>
          </a:prstGeom>
          <a:noFill/>
          <a:ln w="9525">
            <a:noFill/>
            <a:miter lim="800000"/>
            <a:headEnd/>
            <a:tailEnd/>
          </a:ln>
        </p:spPr>
      </p:pic>
      <p:sp>
        <p:nvSpPr>
          <p:cNvPr id="6147" name="Text Box 6"/>
          <p:cNvSpPr txBox="1">
            <a:spLocks noChangeArrowheads="1"/>
          </p:cNvSpPr>
          <p:nvPr/>
        </p:nvSpPr>
        <p:spPr bwMode="auto">
          <a:xfrm>
            <a:off x="0" y="0"/>
            <a:ext cx="2133600" cy="347663"/>
          </a:xfrm>
          <a:prstGeom prst="rect">
            <a:avLst/>
          </a:prstGeom>
          <a:noFill/>
          <a:ln w="9525">
            <a:noFill/>
            <a:miter lim="800000"/>
            <a:headEnd/>
            <a:tailEnd/>
          </a:ln>
        </p:spPr>
        <p:txBody>
          <a:bodyPr>
            <a:spAutoFit/>
          </a:bodyPr>
          <a:lstStyle/>
          <a:p>
            <a:pPr>
              <a:spcBef>
                <a:spcPct val="50000"/>
              </a:spcBef>
            </a:pPr>
            <a:r>
              <a:rPr lang="en-US" b="1">
                <a:solidFill>
                  <a:srgbClr val="FF0000"/>
                </a:solidFill>
              </a:rPr>
              <a:t>Inf. Thyroid Arts.</a:t>
            </a:r>
          </a:p>
        </p:txBody>
      </p:sp>
      <p:sp>
        <p:nvSpPr>
          <p:cNvPr id="6148" name="Text Box 7"/>
          <p:cNvSpPr txBox="1">
            <a:spLocks noChangeArrowheads="1"/>
          </p:cNvSpPr>
          <p:nvPr/>
        </p:nvSpPr>
        <p:spPr bwMode="auto">
          <a:xfrm>
            <a:off x="7315200" y="2133600"/>
            <a:ext cx="1828800" cy="347663"/>
          </a:xfrm>
          <a:prstGeom prst="rect">
            <a:avLst/>
          </a:prstGeom>
          <a:noFill/>
          <a:ln w="9525">
            <a:noFill/>
            <a:miter lim="800000"/>
            <a:headEnd/>
            <a:tailEnd/>
          </a:ln>
        </p:spPr>
        <p:txBody>
          <a:bodyPr>
            <a:spAutoFit/>
          </a:bodyPr>
          <a:lstStyle/>
          <a:p>
            <a:pPr>
              <a:spcBef>
                <a:spcPct val="50000"/>
              </a:spcBef>
            </a:pPr>
            <a:r>
              <a:rPr lang="en-US" b="1">
                <a:solidFill>
                  <a:srgbClr val="FF0000"/>
                </a:solidFill>
              </a:rPr>
              <a:t>R. Bronch. Art.</a:t>
            </a:r>
          </a:p>
        </p:txBody>
      </p:sp>
      <p:sp>
        <p:nvSpPr>
          <p:cNvPr id="6149" name="Text Box 8"/>
          <p:cNvSpPr txBox="1">
            <a:spLocks noChangeArrowheads="1"/>
          </p:cNvSpPr>
          <p:nvPr/>
        </p:nvSpPr>
        <p:spPr bwMode="auto">
          <a:xfrm>
            <a:off x="7391400" y="2743200"/>
            <a:ext cx="1752600" cy="347663"/>
          </a:xfrm>
          <a:prstGeom prst="rect">
            <a:avLst/>
          </a:prstGeom>
          <a:noFill/>
          <a:ln w="9525">
            <a:noFill/>
            <a:miter lim="800000"/>
            <a:headEnd/>
            <a:tailEnd/>
          </a:ln>
        </p:spPr>
        <p:txBody>
          <a:bodyPr>
            <a:spAutoFit/>
          </a:bodyPr>
          <a:lstStyle/>
          <a:p>
            <a:pPr>
              <a:spcBef>
                <a:spcPct val="50000"/>
              </a:spcBef>
            </a:pPr>
            <a:r>
              <a:rPr lang="en-US" b="1">
                <a:solidFill>
                  <a:srgbClr val="FF0000"/>
                </a:solidFill>
              </a:rPr>
              <a:t>Thoracic. Aor.</a:t>
            </a:r>
          </a:p>
        </p:txBody>
      </p:sp>
      <p:sp>
        <p:nvSpPr>
          <p:cNvPr id="6150" name="Text Box 9"/>
          <p:cNvSpPr txBox="1">
            <a:spLocks noChangeArrowheads="1"/>
          </p:cNvSpPr>
          <p:nvPr/>
        </p:nvSpPr>
        <p:spPr bwMode="auto">
          <a:xfrm>
            <a:off x="0" y="5943600"/>
            <a:ext cx="2057400" cy="347663"/>
          </a:xfrm>
          <a:prstGeom prst="rect">
            <a:avLst/>
          </a:prstGeom>
          <a:noFill/>
          <a:ln w="9525">
            <a:noFill/>
            <a:miter lim="800000"/>
            <a:headEnd/>
            <a:tailEnd/>
          </a:ln>
        </p:spPr>
        <p:txBody>
          <a:bodyPr>
            <a:spAutoFit/>
          </a:bodyPr>
          <a:lstStyle/>
          <a:p>
            <a:pPr>
              <a:spcBef>
                <a:spcPct val="50000"/>
              </a:spcBef>
            </a:pPr>
            <a:r>
              <a:rPr lang="en-US" b="1">
                <a:solidFill>
                  <a:srgbClr val="FF0000"/>
                </a:solidFill>
              </a:rPr>
              <a:t>Left Gastric Art.</a:t>
            </a:r>
          </a:p>
        </p:txBody>
      </p:sp>
      <p:sp>
        <p:nvSpPr>
          <p:cNvPr id="6151" name="Text Box 10"/>
          <p:cNvSpPr txBox="1">
            <a:spLocks noChangeArrowheads="1"/>
          </p:cNvSpPr>
          <p:nvPr/>
        </p:nvSpPr>
        <p:spPr bwMode="auto">
          <a:xfrm>
            <a:off x="7696200" y="4495800"/>
            <a:ext cx="1447800" cy="1922463"/>
          </a:xfrm>
          <a:prstGeom prst="rect">
            <a:avLst/>
          </a:prstGeom>
          <a:noFill/>
          <a:ln w="9525">
            <a:noFill/>
            <a:miter lim="800000"/>
            <a:headEnd/>
            <a:tailEnd/>
          </a:ln>
        </p:spPr>
        <p:txBody>
          <a:bodyPr>
            <a:spAutoFit/>
          </a:bodyPr>
          <a:lstStyle/>
          <a:p>
            <a:pPr>
              <a:spcBef>
                <a:spcPct val="50000"/>
              </a:spcBef>
            </a:pPr>
            <a:r>
              <a:rPr lang="en-US" b="1" u="sng">
                <a:solidFill>
                  <a:srgbClr val="FF0000"/>
                </a:solidFill>
              </a:rPr>
              <a:t>Variations:</a:t>
            </a:r>
          </a:p>
          <a:p>
            <a:pPr>
              <a:spcBef>
                <a:spcPct val="50000"/>
              </a:spcBef>
            </a:pPr>
            <a:r>
              <a:rPr lang="en-US" b="1">
                <a:solidFill>
                  <a:srgbClr val="FF0000"/>
                </a:solidFill>
              </a:rPr>
              <a:t>Inf, Phrenic</a:t>
            </a:r>
          </a:p>
          <a:p>
            <a:pPr>
              <a:spcBef>
                <a:spcPct val="50000"/>
              </a:spcBef>
            </a:pPr>
            <a:r>
              <a:rPr lang="en-US" b="1">
                <a:solidFill>
                  <a:srgbClr val="FF0000"/>
                </a:solidFill>
              </a:rPr>
              <a:t>Celiac</a:t>
            </a:r>
          </a:p>
          <a:p>
            <a:pPr>
              <a:spcBef>
                <a:spcPct val="50000"/>
              </a:spcBef>
            </a:pPr>
            <a:r>
              <a:rPr lang="en-US" b="1">
                <a:solidFill>
                  <a:srgbClr val="FF0000"/>
                </a:solidFill>
              </a:rPr>
              <a:t>Splenic</a:t>
            </a:r>
          </a:p>
          <a:p>
            <a:pPr>
              <a:spcBef>
                <a:spcPct val="50000"/>
              </a:spcBef>
            </a:pPr>
            <a:r>
              <a:rPr lang="en-US" b="1">
                <a:solidFill>
                  <a:srgbClr val="FF0000"/>
                </a:solidFill>
              </a:rPr>
              <a:t>Short Gast.</a:t>
            </a:r>
          </a:p>
        </p:txBody>
      </p:sp>
      <p:sp>
        <p:nvSpPr>
          <p:cNvPr id="6152" name="Line 11"/>
          <p:cNvSpPr>
            <a:spLocks noChangeShapeType="1"/>
          </p:cNvSpPr>
          <p:nvPr/>
        </p:nvSpPr>
        <p:spPr bwMode="auto">
          <a:xfrm>
            <a:off x="762000" y="381000"/>
            <a:ext cx="1143000" cy="0"/>
          </a:xfrm>
          <a:prstGeom prst="line">
            <a:avLst/>
          </a:prstGeom>
          <a:noFill/>
          <a:ln w="76200">
            <a:solidFill>
              <a:srgbClr val="FF0000"/>
            </a:solidFill>
            <a:round/>
            <a:headEnd/>
            <a:tailEnd type="triangle" w="med" len="med"/>
          </a:ln>
        </p:spPr>
        <p:txBody>
          <a:bodyPr/>
          <a:lstStyle/>
          <a:p>
            <a:endParaRPr lang="en-US"/>
          </a:p>
        </p:txBody>
      </p:sp>
      <p:sp>
        <p:nvSpPr>
          <p:cNvPr id="6153" name="Line 12"/>
          <p:cNvSpPr>
            <a:spLocks noChangeShapeType="1"/>
          </p:cNvSpPr>
          <p:nvPr/>
        </p:nvSpPr>
        <p:spPr bwMode="auto">
          <a:xfrm flipH="1">
            <a:off x="7010400" y="2286000"/>
            <a:ext cx="304800" cy="76200"/>
          </a:xfrm>
          <a:prstGeom prst="line">
            <a:avLst/>
          </a:prstGeom>
          <a:noFill/>
          <a:ln w="76200">
            <a:solidFill>
              <a:srgbClr val="FF0000"/>
            </a:solidFill>
            <a:round/>
            <a:headEnd/>
            <a:tailEnd type="triangle" w="med" len="med"/>
          </a:ln>
        </p:spPr>
        <p:txBody>
          <a:bodyPr/>
          <a:lstStyle/>
          <a:p>
            <a:endParaRPr lang="en-US"/>
          </a:p>
        </p:txBody>
      </p:sp>
      <p:sp>
        <p:nvSpPr>
          <p:cNvPr id="6154" name="Line 13"/>
          <p:cNvSpPr>
            <a:spLocks noChangeShapeType="1"/>
          </p:cNvSpPr>
          <p:nvPr/>
        </p:nvSpPr>
        <p:spPr bwMode="auto">
          <a:xfrm flipH="1" flipV="1">
            <a:off x="6934200" y="2819400"/>
            <a:ext cx="533400" cy="76200"/>
          </a:xfrm>
          <a:prstGeom prst="line">
            <a:avLst/>
          </a:prstGeom>
          <a:noFill/>
          <a:ln w="76200">
            <a:solidFill>
              <a:srgbClr val="FF0000"/>
            </a:solidFill>
            <a:round/>
            <a:headEnd/>
            <a:tailEnd type="triangle" w="med" len="med"/>
          </a:ln>
        </p:spPr>
        <p:txBody>
          <a:bodyPr/>
          <a:lstStyle/>
          <a:p>
            <a:endParaRPr lang="en-US"/>
          </a:p>
        </p:txBody>
      </p:sp>
      <p:sp>
        <p:nvSpPr>
          <p:cNvPr id="6155" name="Line 14"/>
          <p:cNvSpPr>
            <a:spLocks noChangeShapeType="1"/>
          </p:cNvSpPr>
          <p:nvPr/>
        </p:nvSpPr>
        <p:spPr bwMode="auto">
          <a:xfrm flipV="1">
            <a:off x="990600" y="6248400"/>
            <a:ext cx="2819400" cy="152400"/>
          </a:xfrm>
          <a:prstGeom prst="line">
            <a:avLst/>
          </a:prstGeom>
          <a:noFill/>
          <a:ln w="762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liver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Liver2"/>
          <p:cNvPicPr>
            <a:picLocks noChangeAspect="1" noChangeArrowheads="1"/>
          </p:cNvPicPr>
          <p:nvPr/>
        </p:nvPicPr>
        <p:blipFill>
          <a:blip r:embed="rId3" cstate="print"/>
          <a:srcRect/>
          <a:stretch>
            <a:fillRect/>
          </a:stretch>
        </p:blipFill>
        <p:spPr bwMode="auto">
          <a:xfrm>
            <a:off x="0" y="0"/>
            <a:ext cx="7772400" cy="6869113"/>
          </a:xfrm>
          <a:prstGeom prst="rect">
            <a:avLst/>
          </a:prstGeom>
          <a:noFill/>
          <a:ln w="9525">
            <a:noFill/>
            <a:miter lim="800000"/>
            <a:headEnd/>
            <a:tailEnd/>
          </a:ln>
        </p:spPr>
      </p:pic>
      <p:sp>
        <p:nvSpPr>
          <p:cNvPr id="9219" name="Text Box 5"/>
          <p:cNvSpPr txBox="1">
            <a:spLocks noChangeArrowheads="1"/>
          </p:cNvSpPr>
          <p:nvPr/>
        </p:nvSpPr>
        <p:spPr bwMode="auto">
          <a:xfrm>
            <a:off x="7620000" y="0"/>
            <a:ext cx="1219200" cy="3446463"/>
          </a:xfrm>
          <a:prstGeom prst="rect">
            <a:avLst/>
          </a:prstGeom>
          <a:noFill/>
          <a:ln w="9525">
            <a:noFill/>
            <a:miter lim="800000"/>
            <a:headEnd/>
            <a:tailEnd/>
          </a:ln>
        </p:spPr>
        <p:txBody>
          <a:bodyPr>
            <a:spAutoFit/>
          </a:bodyPr>
          <a:lstStyle/>
          <a:p>
            <a:pPr algn="ctr">
              <a:spcBef>
                <a:spcPct val="50000"/>
              </a:spcBef>
            </a:pPr>
            <a:r>
              <a:rPr lang="en-US" sz="8800" b="1">
                <a:solidFill>
                  <a:srgbClr val="FF0000"/>
                </a:solidFill>
              </a:rPr>
              <a:t>N</a:t>
            </a:r>
          </a:p>
          <a:p>
            <a:pPr algn="ctr">
              <a:spcBef>
                <a:spcPct val="50000"/>
              </a:spcBef>
            </a:pPr>
            <a:r>
              <a:rPr lang="en-US" sz="8800" b="1">
                <a:solidFill>
                  <a:srgbClr val="FF0000"/>
                </a:solidFill>
              </a:rPr>
              <a:t>O</a:t>
            </a:r>
          </a:p>
        </p:txBody>
      </p:sp>
      <p:sp>
        <p:nvSpPr>
          <p:cNvPr id="9220" name="Text Box 6"/>
          <p:cNvSpPr txBox="1">
            <a:spLocks noChangeArrowheads="1"/>
          </p:cNvSpPr>
          <p:nvPr/>
        </p:nvSpPr>
        <p:spPr bwMode="auto">
          <a:xfrm>
            <a:off x="7772400" y="4191000"/>
            <a:ext cx="1371600" cy="854075"/>
          </a:xfrm>
          <a:prstGeom prst="rect">
            <a:avLst/>
          </a:prstGeom>
          <a:noFill/>
          <a:ln w="9525">
            <a:noFill/>
            <a:miter lim="800000"/>
            <a:headEnd/>
            <a:tailEnd/>
          </a:ln>
        </p:spPr>
        <p:txBody>
          <a:bodyPr>
            <a:spAutoFit/>
          </a:bodyPr>
          <a:lstStyle/>
          <a:p>
            <a:pPr algn="ctr">
              <a:spcBef>
                <a:spcPct val="50000"/>
              </a:spcBef>
            </a:pPr>
            <a:r>
              <a:rPr lang="en-US" sz="2000" b="1">
                <a:solidFill>
                  <a:srgbClr val="3366FF"/>
                </a:solidFill>
              </a:rPr>
              <a:t>FIBROUS</a:t>
            </a:r>
          </a:p>
          <a:p>
            <a:pPr algn="ctr">
              <a:spcBef>
                <a:spcPct val="50000"/>
              </a:spcBef>
            </a:pPr>
            <a:r>
              <a:rPr lang="en-US" sz="2000" b="1">
                <a:solidFill>
                  <a:srgbClr val="3366FF"/>
                </a:solidFill>
              </a:rPr>
              <a:t>TISSUE</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unlabeled gallbladder and extrahepatic bile ducts"/>
          <p:cNvPicPr>
            <a:picLocks noChangeArrowheads="1"/>
          </p:cNvPicPr>
          <p:nvPr/>
        </p:nvPicPr>
        <p:blipFill>
          <a:blip r:embed="rId2" cstate="print"/>
          <a:srcRect/>
          <a:stretch>
            <a:fillRect/>
          </a:stretch>
        </p:blipFill>
        <p:spPr bwMode="auto">
          <a:xfrm>
            <a:off x="285720" y="428604"/>
            <a:ext cx="4000497" cy="3427413"/>
          </a:xfrm>
          <a:prstGeom prst="rect">
            <a:avLst/>
          </a:prstGeom>
          <a:noFill/>
        </p:spPr>
      </p:pic>
      <p:pic>
        <p:nvPicPr>
          <p:cNvPr id="7172" name="Picture 4" descr="gallbladder and extrahepatic bile ducts - sectioned"/>
          <p:cNvPicPr>
            <a:picLocks noChangeArrowheads="1"/>
          </p:cNvPicPr>
          <p:nvPr/>
        </p:nvPicPr>
        <p:blipFill>
          <a:blip r:embed="rId3" cstate="print"/>
          <a:srcRect/>
          <a:stretch>
            <a:fillRect/>
          </a:stretch>
        </p:blipFill>
        <p:spPr bwMode="auto">
          <a:xfrm>
            <a:off x="4500562" y="357166"/>
            <a:ext cx="3929058" cy="3286148"/>
          </a:xfrm>
          <a:prstGeom prst="rect">
            <a:avLst/>
          </a:prstGeom>
          <a:noFill/>
        </p:spPr>
      </p:pic>
      <p:sp>
        <p:nvSpPr>
          <p:cNvPr id="7173" name="Text Box 5"/>
          <p:cNvSpPr txBox="1">
            <a:spLocks noChangeArrowheads="1"/>
          </p:cNvSpPr>
          <p:nvPr/>
        </p:nvSpPr>
        <p:spPr bwMode="auto">
          <a:xfrm>
            <a:off x="3659187" y="0"/>
            <a:ext cx="5484813" cy="4648200"/>
          </a:xfrm>
          <a:prstGeom prst="rect">
            <a:avLst/>
          </a:prstGeom>
          <a:noFill/>
          <a:ln w="9525">
            <a:noFill/>
            <a:miter lim="800000"/>
            <a:headEnd/>
            <a:tailEnd/>
          </a:ln>
          <a:effectLst/>
        </p:spPr>
        <p:txBody>
          <a:bodyPr/>
          <a:lstStyle/>
          <a:p>
            <a:pPr>
              <a:spcBef>
                <a:spcPct val="50000"/>
              </a:spcBef>
              <a:buFontTx/>
              <a:buChar char="-"/>
            </a:pPr>
            <a:endParaRPr lang="en-US" sz="1400" dirty="0"/>
          </a:p>
        </p:txBody>
      </p:sp>
      <p:pic>
        <p:nvPicPr>
          <p:cNvPr id="7174" name="Picture 6" descr="gall bladder  H&amp;E"/>
          <p:cNvPicPr>
            <a:picLocks noChangeArrowheads="1"/>
          </p:cNvPicPr>
          <p:nvPr/>
        </p:nvPicPr>
        <p:blipFill>
          <a:blip r:embed="rId4" cstate="print"/>
          <a:srcRect/>
          <a:stretch>
            <a:fillRect/>
          </a:stretch>
        </p:blipFill>
        <p:spPr bwMode="auto">
          <a:xfrm>
            <a:off x="1214414" y="4214818"/>
            <a:ext cx="3613163" cy="2285992"/>
          </a:xfrm>
          <a:prstGeom prst="rect">
            <a:avLst/>
          </a:prstGeom>
          <a:noFill/>
        </p:spPr>
      </p:pic>
      <p:pic>
        <p:nvPicPr>
          <p:cNvPr id="7175" name="Picture 7" descr="L2019"/>
          <p:cNvPicPr>
            <a:picLocks noChangeArrowheads="1"/>
          </p:cNvPicPr>
          <p:nvPr/>
        </p:nvPicPr>
        <p:blipFill>
          <a:blip r:embed="rId5" cstate="print"/>
          <a:srcRect/>
          <a:stretch>
            <a:fillRect/>
          </a:stretch>
        </p:blipFill>
        <p:spPr bwMode="auto">
          <a:xfrm>
            <a:off x="5500694" y="4214818"/>
            <a:ext cx="2741612" cy="2357454"/>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Gross and histopathology</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Chronic hepatitis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0419" name="Text Box 5"/>
          <p:cNvSpPr txBox="1">
            <a:spLocks noChangeArrowheads="1"/>
          </p:cNvSpPr>
          <p:nvPr/>
        </p:nvSpPr>
        <p:spPr bwMode="auto">
          <a:xfrm>
            <a:off x="-152400" y="5867400"/>
            <a:ext cx="6172200" cy="579438"/>
          </a:xfrm>
          <a:prstGeom prst="rect">
            <a:avLst/>
          </a:prstGeom>
          <a:noFill/>
          <a:ln w="9525">
            <a:noFill/>
            <a:miter lim="800000"/>
            <a:headEnd/>
            <a:tailEnd/>
          </a:ln>
        </p:spPr>
        <p:txBody>
          <a:bodyPr>
            <a:spAutoFit/>
          </a:bodyPr>
          <a:lstStyle/>
          <a:p>
            <a:pPr>
              <a:spcBef>
                <a:spcPct val="50000"/>
              </a:spcBef>
            </a:pPr>
            <a:r>
              <a:rPr lang="en-US" sz="3200" b="1">
                <a:solidFill>
                  <a:srgbClr val="FFFF00"/>
                </a:solidFill>
              </a:rPr>
              <a:t>Chiefly Portal Inflammation</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a:stretch>
            <a:fillRect/>
          </a:stretch>
        </p:blipFill>
        <p:spPr bwMode="auto">
          <a:xfrm>
            <a:off x="0" y="0"/>
            <a:ext cx="9144000" cy="5791200"/>
          </a:xfrm>
          <a:prstGeom prst="rect">
            <a:avLst/>
          </a:prstGeom>
          <a:noFill/>
          <a:ln w="9525">
            <a:noFill/>
            <a:miter lim="800000"/>
            <a:headEnd/>
            <a:tailEnd/>
          </a:ln>
        </p:spPr>
      </p:pic>
      <p:sp>
        <p:nvSpPr>
          <p:cNvPr id="26627" name="Text Box 5"/>
          <p:cNvSpPr txBox="1">
            <a:spLocks noChangeArrowheads="1"/>
          </p:cNvSpPr>
          <p:nvPr/>
        </p:nvSpPr>
        <p:spPr bwMode="auto">
          <a:xfrm>
            <a:off x="0" y="5867400"/>
            <a:ext cx="9144000" cy="457200"/>
          </a:xfrm>
          <a:prstGeom prst="rect">
            <a:avLst/>
          </a:prstGeom>
          <a:noFill/>
          <a:ln w="9525">
            <a:noFill/>
            <a:miter lim="800000"/>
            <a:headEnd/>
            <a:tailEnd/>
          </a:ln>
        </p:spPr>
        <p:txBody>
          <a:bodyPr>
            <a:spAutoFit/>
          </a:bodyPr>
          <a:lstStyle/>
          <a:p>
            <a:pPr algn="ctr">
              <a:spcBef>
                <a:spcPct val="50000"/>
              </a:spcBef>
            </a:pPr>
            <a:r>
              <a:rPr lang="en-US" sz="2400" b="1">
                <a:solidFill>
                  <a:srgbClr val="0000FF"/>
                </a:solidFill>
              </a:rPr>
              <a:t>More severe portal infiltrates with sinusoidal infiltrates also</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smtClean="0">
                <a:latin typeface="Franklin Gothic Demi" pitchFamily="34" charset="0"/>
              </a:rPr>
              <a:t>CHRONIC HEPATITIS</a:t>
            </a:r>
            <a:endParaRPr lang="en-US" sz="3600" dirty="0">
              <a:latin typeface="Franklin Gothic Demi" pitchFamily="34" charset="0"/>
            </a:endParaRPr>
          </a:p>
        </p:txBody>
      </p:sp>
      <p:pic>
        <p:nvPicPr>
          <p:cNvPr id="3" name="Picture 4"/>
          <p:cNvPicPr>
            <a:picLocks noChangeAspect="1" noChangeArrowheads="1"/>
          </p:cNvPicPr>
          <p:nvPr/>
        </p:nvPicPr>
        <p:blipFill>
          <a:blip r:embed="rId3" cstate="print">
            <a:lum bright="1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smtClean="0">
                <a:latin typeface="Franklin Gothic Demi" pitchFamily="34" charset="0"/>
              </a:rPr>
              <a:t>CHRONIC HEPATITIS</a:t>
            </a:r>
            <a:endParaRPr lang="en-US" sz="3600" dirty="0">
              <a:latin typeface="Franklin Gothic Demi" pitchFamily="34" charset="0"/>
            </a:endParaRPr>
          </a:p>
        </p:txBody>
      </p:sp>
      <p:pic>
        <p:nvPicPr>
          <p:cNvPr id="3" name="Picture 6"/>
          <p:cNvPicPr>
            <a:picLocks noChangeAspect="1" noChangeArrowheads="1"/>
          </p:cNvPicPr>
          <p:nvPr/>
        </p:nvPicPr>
        <p:blipFill>
          <a:blip r:embed="rId3" cstate="print">
            <a:lum bright="20000" contrast="20000"/>
          </a:blip>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Chronic hepatitis: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from this liver biopsy show:</a:t>
            </a:r>
            <a:endParaRPr lang="en-US" sz="2800" i="1" dirty="0">
              <a:solidFill>
                <a:schemeClr val="accent1">
                  <a:satMod val="150000"/>
                </a:schemeClr>
              </a:solidFill>
              <a:latin typeface="Franklin Gothic Demi" pitchFamily="34" charset="0"/>
            </a:endParaRPr>
          </a:p>
        </p:txBody>
      </p:sp>
      <p:sp>
        <p:nvSpPr>
          <p:cNvPr id="52227" name="TextBox 2"/>
          <p:cNvSpPr txBox="1">
            <a:spLocks noChangeArrowheads="1"/>
          </p:cNvSpPr>
          <p:nvPr/>
        </p:nvSpPr>
        <p:spPr bwMode="auto">
          <a:xfrm>
            <a:off x="357188" y="2251075"/>
            <a:ext cx="8286750" cy="2678113"/>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Moderate chronic inflammatory cells infiltration consisting of lymphocytes and histiocytes in both portal tracts and liver parenchyma. Piecemeal necrosis, hepatocytes swelling and “spotty” hepatocytes necrosis are also noticed. No evidence of cirrhosis or malignancy noted.</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Hepatic cirrhosis</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00034" y="6286520"/>
            <a:ext cx="8343904" cy="381000"/>
          </a:xfrm>
        </p:spPr>
        <p:txBody>
          <a:bodyPr>
            <a:noAutofit/>
          </a:bodyPr>
          <a:lstStyle/>
          <a:p>
            <a:r>
              <a:rPr lang="en-US" altLang="ar-SA" sz="2400" dirty="0" smtClean="0">
                <a:latin typeface="Verdana" pitchFamily="34" charset="0"/>
                <a:ea typeface="+mn-ea"/>
                <a:cs typeface="+mn-cs"/>
              </a:rPr>
              <a:t>Organ: Liver       </a:t>
            </a:r>
            <a:r>
              <a:rPr lang="en-US" altLang="ar-SA" sz="2400" dirty="0" err="1" smtClean="0">
                <a:latin typeface="Verdana" pitchFamily="34" charset="0"/>
                <a:ea typeface="+mn-ea"/>
                <a:cs typeface="+mn-cs"/>
              </a:rPr>
              <a:t>Dx</a:t>
            </a:r>
            <a:r>
              <a:rPr lang="en-US" altLang="ar-SA" sz="2400" dirty="0" smtClean="0">
                <a:latin typeface="Verdana" pitchFamily="34" charset="0"/>
                <a:ea typeface="+mn-ea"/>
                <a:cs typeface="+mn-cs"/>
              </a:rPr>
              <a:t>: </a:t>
            </a:r>
            <a:r>
              <a:rPr lang="en-US" altLang="ar-SA" sz="2400" dirty="0" err="1">
                <a:latin typeface="Verdana" pitchFamily="34" charset="0"/>
                <a:ea typeface="+mn-ea"/>
                <a:cs typeface="+mn-cs"/>
              </a:rPr>
              <a:t>macronudular</a:t>
            </a:r>
            <a:r>
              <a:rPr lang="en-US" altLang="ar-SA" sz="2400" dirty="0">
                <a:latin typeface="Verdana" pitchFamily="34" charset="0"/>
                <a:ea typeface="+mn-ea"/>
                <a:cs typeface="+mn-cs"/>
              </a:rPr>
              <a:t> cirrhosis (HBV) </a:t>
            </a:r>
          </a:p>
        </p:txBody>
      </p:sp>
      <p:pic>
        <p:nvPicPr>
          <p:cNvPr id="26628" name="Picture 4" descr="http://www.vetmed.wsu.edu/medsci520/images/ci36.jpg"/>
          <p:cNvPicPr>
            <a:picLocks noChangeAspect="1" noChangeArrowheads="1"/>
          </p:cNvPicPr>
          <p:nvPr/>
        </p:nvPicPr>
        <p:blipFill>
          <a:blip r:embed="rId3" cstate="print"/>
          <a:srcRect/>
          <a:stretch>
            <a:fillRect/>
          </a:stretch>
        </p:blipFill>
        <p:spPr bwMode="auto">
          <a:xfrm>
            <a:off x="857224" y="500042"/>
            <a:ext cx="7315200" cy="5299075"/>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0" y="0"/>
            <a:ext cx="9144000" cy="6172200"/>
          </a:xfrm>
          <a:prstGeom prst="rect">
            <a:avLst/>
          </a:prstGeom>
          <a:noFill/>
          <a:ln w="9525">
            <a:noFill/>
            <a:miter lim="800000"/>
            <a:headEnd/>
            <a:tailEnd/>
          </a:ln>
        </p:spPr>
      </p:pic>
      <p:sp>
        <p:nvSpPr>
          <p:cNvPr id="36867" name="Text Box 5"/>
          <p:cNvSpPr txBox="1">
            <a:spLocks noChangeArrowheads="1"/>
          </p:cNvSpPr>
          <p:nvPr/>
        </p:nvSpPr>
        <p:spPr bwMode="auto">
          <a:xfrm>
            <a:off x="0" y="6324600"/>
            <a:ext cx="9144000" cy="366713"/>
          </a:xfrm>
          <a:prstGeom prst="rect">
            <a:avLst/>
          </a:prstGeom>
          <a:noFill/>
          <a:ln w="9525">
            <a:noFill/>
            <a:miter lim="800000"/>
            <a:headEnd/>
            <a:tailEnd/>
          </a:ln>
        </p:spPr>
        <p:txBody>
          <a:bodyPr>
            <a:spAutoFit/>
          </a:bodyPr>
          <a:lstStyle/>
          <a:p>
            <a:pPr>
              <a:spcBef>
                <a:spcPct val="50000"/>
              </a:spcBef>
            </a:pPr>
            <a:r>
              <a:rPr lang="en-US" b="1">
                <a:solidFill>
                  <a:srgbClr val="0000FF"/>
                </a:solidFill>
              </a:rPr>
              <a:t>IRREGULAR NODULES SEPARATED BY PORTAL-to-PORTAL FIBROUS BANDS</a:t>
            </a:r>
          </a:p>
        </p:txBody>
      </p:sp>
      <p:pic>
        <p:nvPicPr>
          <p:cNvPr id="36868" name="Picture 4"/>
          <p:cNvPicPr>
            <a:picLocks noChangeAspect="1" noChangeArrowheads="1"/>
          </p:cNvPicPr>
          <p:nvPr/>
        </p:nvPicPr>
        <p:blipFill>
          <a:blip r:embed="rId4" cstate="print"/>
          <a:srcRect/>
          <a:stretch>
            <a:fillRect/>
          </a:stretch>
        </p:blipFill>
        <p:spPr bwMode="auto">
          <a:xfrm>
            <a:off x="0" y="0"/>
            <a:ext cx="3992563" cy="2667000"/>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403350"/>
          </a:xfrm>
        </p:spPr>
        <p:txBody>
          <a:bodyPr/>
          <a:lstStyle/>
          <a:p>
            <a:pPr algn="ctr" fontAlgn="auto">
              <a:spcAft>
                <a:spcPts val="0"/>
              </a:spcAft>
              <a:defRPr/>
            </a:pPr>
            <a:r>
              <a:rPr lang="en-US" sz="3600" dirty="0" smtClean="0">
                <a:latin typeface="Franklin Gothic Demi" pitchFamily="34" charset="0"/>
              </a:rPr>
              <a:t> HEPATIC CIRRHOSIS</a:t>
            </a:r>
            <a:endParaRPr lang="en-US" sz="3600" dirty="0">
              <a:latin typeface="Franklin Gothic Demi" pitchFamily="34" charset="0"/>
            </a:endParaRPr>
          </a:p>
        </p:txBody>
      </p:sp>
      <p:pic>
        <p:nvPicPr>
          <p:cNvPr id="3" name="Picture 6"/>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adiology.uchc.edu/eatlas/images/GI/7253b.gif"/>
          <p:cNvPicPr>
            <a:picLocks noChangeAspect="1" noChangeArrowheads="1"/>
          </p:cNvPicPr>
          <p:nvPr/>
        </p:nvPicPr>
        <p:blipFill>
          <a:blip r:embed="rId3" cstate="print"/>
          <a:srcRect/>
          <a:stretch>
            <a:fillRect/>
          </a:stretch>
        </p:blipFill>
        <p:spPr bwMode="auto">
          <a:xfrm>
            <a:off x="1259632" y="1052736"/>
            <a:ext cx="6552728" cy="4464496"/>
          </a:xfrm>
          <a:prstGeom prst="rect">
            <a:avLst/>
          </a:prstGeom>
          <a:noFill/>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liver cirrhosis"/>
          <p:cNvPicPr>
            <a:picLocks noChangeAspect="1" noChangeArrowheads="1"/>
          </p:cNvPicPr>
          <p:nvPr/>
        </p:nvPicPr>
        <p:blipFill>
          <a:blip r:embed="rId2" cstate="print"/>
          <a:srcRect/>
          <a:stretch>
            <a:fillRect/>
          </a:stretch>
        </p:blipFill>
        <p:spPr bwMode="auto">
          <a:xfrm>
            <a:off x="827584" y="692696"/>
            <a:ext cx="7560840" cy="5760640"/>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9939" name="TextBox 2"/>
          <p:cNvSpPr txBox="1">
            <a:spLocks noChangeArrowheads="1"/>
          </p:cNvSpPr>
          <p:nvPr/>
        </p:nvSpPr>
        <p:spPr bwMode="auto">
          <a:xfrm>
            <a:off x="152400" y="5791200"/>
            <a:ext cx="8610600" cy="708025"/>
          </a:xfrm>
          <a:prstGeom prst="rect">
            <a:avLst/>
          </a:prstGeom>
          <a:noFill/>
          <a:ln w="9525">
            <a:noFill/>
            <a:miter lim="800000"/>
            <a:headEnd/>
            <a:tailEnd/>
          </a:ln>
        </p:spPr>
        <p:txBody>
          <a:bodyPr>
            <a:spAutoFit/>
          </a:bodyPr>
          <a:lstStyle/>
          <a:p>
            <a:pPr algn="ctr"/>
            <a:r>
              <a:rPr lang="en-US" sz="4000" b="1">
                <a:solidFill>
                  <a:srgbClr val="0000FF"/>
                </a:solidFill>
              </a:rPr>
              <a:t>CIRRHOSIS, TRICHROME STAIN</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Cirrhosis of the liver:</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liver show:</a:t>
            </a:r>
            <a:endParaRPr lang="en-US" sz="2800" i="1" dirty="0">
              <a:solidFill>
                <a:schemeClr val="accent1">
                  <a:satMod val="150000"/>
                </a:schemeClr>
              </a:solidFill>
              <a:latin typeface="Franklin Gothic Demi" pitchFamily="34" charset="0"/>
            </a:endParaRPr>
          </a:p>
        </p:txBody>
      </p:sp>
      <p:sp>
        <p:nvSpPr>
          <p:cNvPr id="54275" name="TextBox 2"/>
          <p:cNvSpPr txBox="1">
            <a:spLocks noChangeArrowheads="1"/>
          </p:cNvSpPr>
          <p:nvPr/>
        </p:nvSpPr>
        <p:spPr bwMode="auto">
          <a:xfrm>
            <a:off x="285750" y="1885950"/>
            <a:ext cx="8572500" cy="4400550"/>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Loss of lobular architecture and formation of regenerative nodules of variable size and shape, surrounded by fibrous tissue.</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Each nodules consists of liver cells without any arrangement and with no central vein.</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Large number of proliferated bile ducts and chronic inflammatory cells are present in fibrous tissue.</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Gross and histopathology</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err="1" smtClean="0"/>
              <a:t>Hepatocellular</a:t>
            </a:r>
            <a:r>
              <a:rPr lang="en-US" dirty="0" smtClean="0"/>
              <a:t> carcinoma</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t3.gstatic.com/images?q=tbn:ANd9GcTh1sMjdjThKsKxRYADBXBTHguSuF_OavT4DyyFVE3q7hKZcnEZ8A"/>
          <p:cNvPicPr>
            <a:picLocks noChangeAspect="1" noChangeArrowheads="1"/>
          </p:cNvPicPr>
          <p:nvPr/>
        </p:nvPicPr>
        <p:blipFill>
          <a:blip r:embed="rId2" cstate="print"/>
          <a:srcRect/>
          <a:stretch>
            <a:fillRect/>
          </a:stretch>
        </p:blipFill>
        <p:spPr bwMode="auto">
          <a:xfrm>
            <a:off x="899591" y="548680"/>
            <a:ext cx="7083879" cy="5306074"/>
          </a:xfrm>
          <a:prstGeom prst="rect">
            <a:avLst/>
          </a:prstGeom>
          <a:noFill/>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t0.gstatic.com/images?q=tbn:ANd9GcTon7KiI0yCvmMiX3z2dXQAW3mn2p5x3hLlgMYK2jDnQqA5PXf0QQ"/>
          <p:cNvPicPr>
            <a:picLocks noChangeAspect="1" noChangeArrowheads="1"/>
          </p:cNvPicPr>
          <p:nvPr/>
        </p:nvPicPr>
        <p:blipFill>
          <a:blip r:embed="rId2" cstate="print"/>
          <a:srcRect/>
          <a:stretch>
            <a:fillRect/>
          </a:stretch>
        </p:blipFill>
        <p:spPr bwMode="auto">
          <a:xfrm>
            <a:off x="0" y="0"/>
            <a:ext cx="9144000" cy="5661248"/>
          </a:xfrm>
          <a:prstGeom prst="rect">
            <a:avLst/>
          </a:prstGeom>
          <a:noFill/>
        </p:spPr>
      </p:pic>
      <p:sp>
        <p:nvSpPr>
          <p:cNvPr id="2" name="TextBox 1"/>
          <p:cNvSpPr txBox="1"/>
          <p:nvPr/>
        </p:nvSpPr>
        <p:spPr>
          <a:xfrm>
            <a:off x="251520" y="5805264"/>
            <a:ext cx="8640960" cy="830997"/>
          </a:xfrm>
          <a:prstGeom prst="rect">
            <a:avLst/>
          </a:prstGeom>
          <a:noFill/>
        </p:spPr>
        <p:txBody>
          <a:bodyPr wrap="square" rtlCol="0">
            <a:spAutoFit/>
          </a:bodyPr>
          <a:lstStyle/>
          <a:p>
            <a:r>
              <a:rPr lang="en-US" sz="2400" b="1" dirty="0" smtClean="0"/>
              <a:t>Liver tissue containing a </a:t>
            </a:r>
            <a:r>
              <a:rPr lang="en-US" sz="2400" b="1" dirty="0" smtClean="0"/>
              <a:t>pale and yellowish nodular hepatic mass </a:t>
            </a:r>
            <a:r>
              <a:rPr lang="en-US" sz="2400" b="1" dirty="0" smtClean="0"/>
              <a:t>with areas of hemorrhage and necrosis.</a:t>
            </a:r>
            <a:endParaRPr lang="en-US" sz="2400" b="1"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epatocellular carcinoma, histopathology image"/>
          <p:cNvPicPr>
            <a:picLocks noChangeAspect="1" noChangeArrowheads="1"/>
          </p:cNvPicPr>
          <p:nvPr/>
        </p:nvPicPr>
        <p:blipFill>
          <a:blip r:embed="rId3" cstate="print"/>
          <a:srcRect/>
          <a:stretch>
            <a:fillRect/>
          </a:stretch>
        </p:blipFill>
        <p:spPr bwMode="auto">
          <a:xfrm>
            <a:off x="1043608" y="620688"/>
            <a:ext cx="6867128" cy="5150346"/>
          </a:xfrm>
          <a:prstGeom prst="rect">
            <a:avLst/>
          </a:prstGeom>
          <a:noFill/>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epatocellular carcinoma, histopathology image"/>
          <p:cNvPicPr>
            <a:picLocks noChangeAspect="1" noChangeArrowheads="1"/>
          </p:cNvPicPr>
          <p:nvPr/>
        </p:nvPicPr>
        <p:blipFill>
          <a:blip r:embed="rId3" cstate="print"/>
          <a:srcRect/>
          <a:stretch>
            <a:fillRect/>
          </a:stretch>
        </p:blipFill>
        <p:spPr bwMode="auto">
          <a:xfrm>
            <a:off x="0" y="0"/>
            <a:ext cx="9144000" cy="5589240"/>
          </a:xfrm>
          <a:prstGeom prst="rect">
            <a:avLst/>
          </a:prstGeom>
          <a:noFill/>
        </p:spPr>
      </p:pic>
      <p:sp>
        <p:nvSpPr>
          <p:cNvPr id="2" name="TextBox 1"/>
          <p:cNvSpPr txBox="1"/>
          <p:nvPr/>
        </p:nvSpPr>
        <p:spPr>
          <a:xfrm>
            <a:off x="0" y="5657671"/>
            <a:ext cx="9144000" cy="1200329"/>
          </a:xfrm>
          <a:prstGeom prst="rect">
            <a:avLst/>
          </a:prstGeom>
          <a:noFill/>
        </p:spPr>
        <p:txBody>
          <a:bodyPr wrap="square" rtlCol="0">
            <a:spAutoFit/>
          </a:bodyPr>
          <a:lstStyle/>
          <a:p>
            <a:r>
              <a:rPr lang="en-US" sz="2400" b="1" dirty="0" smtClean="0"/>
              <a:t>Well differentiated hepatocellular carcinoma </a:t>
            </a:r>
            <a:r>
              <a:rPr lang="en-US" sz="2400" b="1" dirty="0" smtClean="0"/>
              <a:t>showing: </a:t>
            </a:r>
            <a:r>
              <a:rPr lang="en-US" sz="2400" b="1" dirty="0" smtClean="0"/>
              <a:t>Distorted hepatic </a:t>
            </a:r>
            <a:r>
              <a:rPr lang="en-US" sz="2400" b="1" dirty="0" smtClean="0"/>
              <a:t>architecture,</a:t>
            </a:r>
            <a:r>
              <a:rPr lang="en-US" sz="2400" b="1" dirty="0" smtClean="0"/>
              <a:t> </a:t>
            </a:r>
            <a:r>
              <a:rPr lang="en-US" sz="2400" b="1" dirty="0" smtClean="0"/>
              <a:t>thick </a:t>
            </a:r>
            <a:r>
              <a:rPr lang="en-US" sz="2400" b="1" dirty="0" smtClean="0"/>
              <a:t>hepatic </a:t>
            </a:r>
            <a:r>
              <a:rPr lang="en-US" sz="2400" b="1" dirty="0" err="1" smtClean="0"/>
              <a:t>trabeculae</a:t>
            </a:r>
            <a:r>
              <a:rPr lang="en-US" sz="2400" b="1" dirty="0" smtClean="0"/>
              <a:t> , with</a:t>
            </a:r>
            <a:r>
              <a:rPr lang="en-US" sz="2400" b="1" dirty="0" smtClean="0"/>
              <a:t> </a:t>
            </a:r>
            <a:r>
              <a:rPr lang="en-US" sz="2400" b="1" dirty="0" smtClean="0"/>
              <a:t>m</a:t>
            </a:r>
            <a:r>
              <a:rPr lang="en-US" sz="2400" b="1" dirty="0" smtClean="0"/>
              <a:t>ildly </a:t>
            </a:r>
            <a:r>
              <a:rPr lang="en-US" sz="2400" b="1" dirty="0" smtClean="0"/>
              <a:t>atypical </a:t>
            </a:r>
            <a:r>
              <a:rPr lang="en-US" sz="2400" b="1" dirty="0" err="1" smtClean="0"/>
              <a:t>hepatocytes</a:t>
            </a:r>
            <a:r>
              <a:rPr lang="en-US" sz="2400" b="1" dirty="0" smtClean="0"/>
              <a:t> showing large nuclei and </a:t>
            </a:r>
            <a:r>
              <a:rPr lang="en-US" sz="2400" b="1" dirty="0" smtClean="0"/>
              <a:t>prominent nucleoli</a:t>
            </a:r>
            <a:r>
              <a:rPr lang="en-US" sz="2400" b="1" dirty="0" smtClean="0"/>
              <a:t>.</a:t>
            </a:r>
            <a:endParaRPr 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epatocellular carcinoma">
            <a:hlinkClick r:id="rId2"/>
          </p:cNvPr>
          <p:cNvPicPr>
            <a:picLocks noChangeAspect="1" noChangeArrowheads="1"/>
          </p:cNvPicPr>
          <p:nvPr/>
        </p:nvPicPr>
        <p:blipFill>
          <a:blip r:embed="rId3" cstate="print"/>
          <a:srcRect/>
          <a:stretch>
            <a:fillRect/>
          </a:stretch>
        </p:blipFill>
        <p:spPr bwMode="auto">
          <a:xfrm>
            <a:off x="539552" y="404664"/>
            <a:ext cx="7992888" cy="5994666"/>
          </a:xfrm>
          <a:prstGeom prst="rect">
            <a:avLst/>
          </a:prstGeom>
          <a:noFill/>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epatocellular carcinoma, histopathology image"/>
          <p:cNvPicPr>
            <a:picLocks noChangeAspect="1" noChangeArrowheads="1"/>
          </p:cNvPicPr>
          <p:nvPr/>
        </p:nvPicPr>
        <p:blipFill>
          <a:blip r:embed="rId3" cstate="print"/>
          <a:srcRect/>
          <a:stretch>
            <a:fillRect/>
          </a:stretch>
        </p:blipFill>
        <p:spPr bwMode="auto">
          <a:xfrm>
            <a:off x="827584" y="0"/>
            <a:ext cx="7488832" cy="5578846"/>
          </a:xfrm>
          <a:prstGeom prst="rect">
            <a:avLst/>
          </a:prstGeom>
          <a:noFill/>
        </p:spPr>
      </p:pic>
      <p:sp>
        <p:nvSpPr>
          <p:cNvPr id="4" name="TextBox 3"/>
          <p:cNvSpPr txBox="1"/>
          <p:nvPr/>
        </p:nvSpPr>
        <p:spPr>
          <a:xfrm>
            <a:off x="0" y="5589240"/>
            <a:ext cx="9144000" cy="1938992"/>
          </a:xfrm>
          <a:prstGeom prst="rect">
            <a:avLst/>
          </a:prstGeom>
          <a:noFill/>
        </p:spPr>
        <p:txBody>
          <a:bodyPr wrap="square" rtlCol="0">
            <a:spAutoFit/>
          </a:bodyPr>
          <a:lstStyle/>
          <a:p>
            <a:r>
              <a:rPr lang="en-US" sz="2800" b="1" dirty="0" smtClean="0"/>
              <a:t>The malignant liver cells are </a:t>
            </a:r>
            <a:r>
              <a:rPr lang="en-US" sz="2800" b="1" dirty="0" err="1" smtClean="0"/>
              <a:t>pleomorphic</a:t>
            </a:r>
            <a:r>
              <a:rPr lang="en-US" sz="2800" b="1" dirty="0" smtClean="0"/>
              <a:t>, </a:t>
            </a:r>
            <a:r>
              <a:rPr lang="en-US" sz="2800" b="1" dirty="0" err="1" smtClean="0"/>
              <a:t>binucleated</a:t>
            </a:r>
            <a:r>
              <a:rPr lang="en-US" sz="2800" b="1" dirty="0" smtClean="0"/>
              <a:t> or forming giant cells with </a:t>
            </a:r>
            <a:r>
              <a:rPr lang="en-US" sz="2800" b="1" dirty="0" err="1" smtClean="0"/>
              <a:t>hyperchromatic</a:t>
            </a:r>
            <a:r>
              <a:rPr lang="en-US" sz="2800" b="1" dirty="0" smtClean="0"/>
              <a:t> nuclei</a:t>
            </a:r>
            <a:r>
              <a:rPr lang="en-US" sz="2800" b="1" dirty="0" smtClean="0"/>
              <a:t>.</a:t>
            </a:r>
            <a:r>
              <a:rPr lang="en-US" sz="2800" b="1" dirty="0" smtClean="0"/>
              <a:t> Mitoses are numerous.</a:t>
            </a:r>
          </a:p>
          <a:p>
            <a:endParaRPr lang="en-US" dirty="0" smtClean="0">
              <a:latin typeface="Franklin Gothic Demi" pitchFamily="34" charset="0"/>
            </a:endParaRPr>
          </a:p>
          <a:p>
            <a:r>
              <a:rPr lang="en-US" dirty="0" smtClean="0"/>
              <a:t>g</a:t>
            </a:r>
            <a:endParaRPr 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Hepatocellular carcinoma:</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show tumour consisting of:</a:t>
            </a:r>
            <a:endParaRPr lang="en-US" sz="2800" i="1" dirty="0">
              <a:solidFill>
                <a:schemeClr val="accent1">
                  <a:satMod val="150000"/>
                </a:schemeClr>
              </a:solidFill>
              <a:latin typeface="Franklin Gothic Demi" pitchFamily="34" charset="0"/>
            </a:endParaRPr>
          </a:p>
        </p:txBody>
      </p:sp>
      <p:sp>
        <p:nvSpPr>
          <p:cNvPr id="56323" name="TextBox 2"/>
          <p:cNvSpPr txBox="1">
            <a:spLocks noChangeArrowheads="1"/>
          </p:cNvSpPr>
          <p:nvPr/>
        </p:nvSpPr>
        <p:spPr bwMode="auto">
          <a:xfrm>
            <a:off x="395536" y="1556792"/>
            <a:ext cx="8358187" cy="4832092"/>
          </a:xfrm>
          <a:prstGeom prst="rect">
            <a:avLst/>
          </a:prstGeom>
          <a:noFill/>
          <a:ln w="9525">
            <a:noFill/>
            <a:miter lim="800000"/>
            <a:headEnd/>
            <a:tailEnd/>
          </a:ln>
        </p:spPr>
        <p:txBody>
          <a:bodyPr>
            <a:spAutoFit/>
          </a:bodyPr>
          <a:lstStyle/>
          <a:p>
            <a:pPr marL="533400" indent="-533400" algn="just">
              <a:buFontTx/>
              <a:buBlip>
                <a:blip r:embed="rId3"/>
              </a:buBlip>
            </a:pPr>
            <a:r>
              <a:rPr lang="en-US" sz="2800" dirty="0">
                <a:latin typeface="Franklin Gothic Demi" pitchFamily="34" charset="0"/>
              </a:rPr>
              <a:t>Thick cords, </a:t>
            </a:r>
            <a:r>
              <a:rPr lang="en-US" sz="2800" dirty="0" err="1" smtClean="0">
                <a:latin typeface="Franklin Gothic Demi" pitchFamily="34" charset="0"/>
              </a:rPr>
              <a:t>trabeculae</a:t>
            </a:r>
            <a:r>
              <a:rPr lang="en-US" sz="2800" dirty="0" smtClean="0">
                <a:latin typeface="Franklin Gothic Demi" pitchFamily="34" charset="0"/>
              </a:rPr>
              <a:t> </a:t>
            </a:r>
            <a:r>
              <a:rPr lang="en-US" sz="2800" dirty="0">
                <a:latin typeface="Franklin Gothic Demi" pitchFamily="34" charset="0"/>
              </a:rPr>
              <a:t>and nests of malignant liver cells separated by sinusoidal spaces.</a:t>
            </a:r>
          </a:p>
          <a:p>
            <a:pPr marL="533400" indent="-533400" algn="just">
              <a:buFontTx/>
              <a:buBlip>
                <a:blip r:embed="rId3"/>
              </a:buBlip>
            </a:pPr>
            <a:endParaRPr lang="en-US" sz="2800" dirty="0">
              <a:latin typeface="Franklin Gothic Demi" pitchFamily="34" charset="0"/>
            </a:endParaRPr>
          </a:p>
          <a:p>
            <a:pPr marL="533400" indent="-533400" algn="just">
              <a:buFontTx/>
              <a:buBlip>
                <a:blip r:embed="rId3"/>
              </a:buBlip>
            </a:pPr>
            <a:r>
              <a:rPr lang="en-US" sz="2800" dirty="0">
                <a:latin typeface="Franklin Gothic Demi" pitchFamily="34" charset="0"/>
              </a:rPr>
              <a:t>Malignant liver cells </a:t>
            </a:r>
            <a:r>
              <a:rPr lang="en-US" sz="2800" dirty="0" smtClean="0">
                <a:latin typeface="Franklin Gothic Demi" pitchFamily="34" charset="0"/>
              </a:rPr>
              <a:t>are</a:t>
            </a:r>
            <a:r>
              <a:rPr lang="en-US" sz="2800" b="1" dirty="0" smtClean="0"/>
              <a:t> atypical </a:t>
            </a:r>
            <a:r>
              <a:rPr lang="en-US" sz="2800" b="1" dirty="0" err="1" smtClean="0"/>
              <a:t>hepatocytes</a:t>
            </a:r>
            <a:r>
              <a:rPr lang="en-US" sz="2800" b="1" dirty="0" smtClean="0"/>
              <a:t> showing large nuclei and prominent nucleoli.</a:t>
            </a:r>
            <a:r>
              <a:rPr lang="en-US" sz="2800" dirty="0" smtClean="0">
                <a:latin typeface="Franklin Gothic Demi" pitchFamily="34" charset="0"/>
              </a:rPr>
              <a:t> </a:t>
            </a:r>
            <a:endParaRPr lang="en-US" sz="2800" dirty="0">
              <a:latin typeface="Franklin Gothic Demi" pitchFamily="34" charset="0"/>
            </a:endParaRPr>
          </a:p>
          <a:p>
            <a:pPr marL="533400" indent="-533400" algn="just">
              <a:buFontTx/>
              <a:buBlip>
                <a:blip r:embed="rId3"/>
              </a:buBlip>
            </a:pPr>
            <a:endParaRPr lang="en-US" sz="2800" b="1" dirty="0" smtClean="0">
              <a:latin typeface="Franklin Gothic Demi" pitchFamily="34" charset="0"/>
            </a:endParaRPr>
          </a:p>
          <a:p>
            <a:pPr marL="533400" indent="-533400" algn="just">
              <a:buFontTx/>
              <a:buBlip>
                <a:blip r:embed="rId3"/>
              </a:buBlip>
            </a:pPr>
            <a:r>
              <a:rPr lang="en-US" sz="2800" b="1" dirty="0" smtClean="0"/>
              <a:t>Patients with Hepatitis B and C have a risk to develop hepatic carcinoma, (Serology </a:t>
            </a:r>
            <a:r>
              <a:rPr lang="en-US" sz="2800" b="1" dirty="0" smtClean="0"/>
              <a:t>for hepatitis B and C </a:t>
            </a:r>
            <a:r>
              <a:rPr lang="en-US" sz="2800" b="1" dirty="0" smtClean="0"/>
              <a:t>status).</a:t>
            </a:r>
          </a:p>
          <a:p>
            <a:pPr marL="533400" indent="-533400" algn="just">
              <a:buFontTx/>
              <a:buBlip>
                <a:blip r:embed="rId3"/>
              </a:buBlip>
            </a:pPr>
            <a:endParaRPr lang="en-US" sz="2800" b="1" dirty="0" smtClean="0"/>
          </a:p>
          <a:p>
            <a:pPr marL="533400" indent="-533400" algn="just">
              <a:buFontTx/>
              <a:buBlip>
                <a:blip r:embed="rId3"/>
              </a:buBlip>
            </a:pPr>
            <a:r>
              <a:rPr lang="en-US" sz="2800" b="1" dirty="0" smtClean="0"/>
              <a:t>Tumor </a:t>
            </a:r>
            <a:r>
              <a:rPr lang="en-US" sz="2800" b="1" dirty="0" smtClean="0"/>
              <a:t>marker: </a:t>
            </a:r>
            <a:r>
              <a:rPr lang="en-US" sz="2800" b="1" dirty="0" smtClean="0"/>
              <a:t>Alpha-</a:t>
            </a:r>
            <a:r>
              <a:rPr lang="en-US" sz="2800" b="1" dirty="0" err="1" smtClean="0"/>
              <a:t>foetoprotein</a:t>
            </a:r>
            <a:r>
              <a:rPr lang="en-US" sz="2800" b="1" dirty="0" smtClean="0"/>
              <a:t>.</a:t>
            </a: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2714620"/>
            <a:ext cx="8439912" cy="142876"/>
          </a:xfrm>
        </p:spPr>
        <p:txBody>
          <a:bodyPr>
            <a:normAutofit fontScale="90000"/>
          </a:bodyPr>
          <a:lstStyle/>
          <a:p>
            <a:pPr eaLnBrk="1" fontAlgn="auto" hangingPunct="1">
              <a:spcAft>
                <a:spcPts val="0"/>
              </a:spcAft>
              <a:defRPr/>
            </a:pPr>
            <a:r>
              <a:rPr lang="en-US" dirty="0" smtClean="0"/>
              <a:t>Chronic </a:t>
            </a:r>
            <a:r>
              <a:rPr lang="en-US" dirty="0" err="1"/>
              <a:t>cholecystitis</a:t>
            </a:r>
            <a:r>
              <a:rPr lang="en-US" dirty="0"/>
              <a:t> with stones</a:t>
            </a: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1"/>
          <p:cNvPicPr>
            <a:picLocks noChangeAspect="1"/>
          </p:cNvPicPr>
          <p:nvPr/>
        </p:nvPicPr>
        <p:blipFill>
          <a:blip r:embed="rId3" cstate="print"/>
          <a:srcRect/>
          <a:stretch>
            <a:fillRect/>
          </a:stretch>
        </p:blipFill>
        <p:spPr bwMode="auto">
          <a:xfrm>
            <a:off x="285750" y="165100"/>
            <a:ext cx="5929313" cy="6478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304800" y="-220663"/>
            <a:ext cx="8382000" cy="1431926"/>
          </a:xfrm>
          <a:prstGeom prst="rect">
            <a:avLst/>
          </a:prstGeom>
          <a:noFill/>
          <a:ln w="9525">
            <a:noFill/>
            <a:round/>
            <a:headEnd/>
            <a:tailEnd/>
          </a:ln>
        </p:spPr>
        <p:txBody>
          <a:bodyPr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8800" b="1">
                <a:solidFill>
                  <a:srgbClr val="0000FF"/>
                </a:solidFill>
                <a:latin typeface="Calibri" pitchFamily="32" charset="0"/>
              </a:rPr>
              <a:t>REFLUX/GERD</a:t>
            </a:r>
          </a:p>
        </p:txBody>
      </p:sp>
      <p:grpSp>
        <p:nvGrpSpPr>
          <p:cNvPr id="2" name="Group 2"/>
          <p:cNvGrpSpPr>
            <a:grpSpLocks/>
          </p:cNvGrpSpPr>
          <p:nvPr/>
        </p:nvGrpSpPr>
        <p:grpSpPr bwMode="auto">
          <a:xfrm>
            <a:off x="990600" y="1219200"/>
            <a:ext cx="7161213" cy="5448300"/>
            <a:chOff x="624" y="768"/>
            <a:chExt cx="4511" cy="3432"/>
          </a:xfrm>
        </p:grpSpPr>
        <p:pic>
          <p:nvPicPr>
            <p:cNvPr id="26628" name="Picture 3"/>
            <p:cNvPicPr>
              <a:picLocks noChangeAspect="1" noChangeArrowheads="1"/>
            </p:cNvPicPr>
            <p:nvPr/>
          </p:nvPicPr>
          <p:blipFill>
            <a:blip r:embed="rId3" cstate="print"/>
            <a:srcRect/>
            <a:stretch>
              <a:fillRect/>
            </a:stretch>
          </p:blipFill>
          <p:spPr bwMode="auto">
            <a:xfrm>
              <a:off x="624" y="768"/>
              <a:ext cx="4512" cy="3433"/>
            </a:xfrm>
            <a:prstGeom prst="rect">
              <a:avLst/>
            </a:prstGeom>
            <a:noFill/>
            <a:ln w="9525">
              <a:noFill/>
              <a:round/>
              <a:headEnd/>
              <a:tailEnd/>
            </a:ln>
          </p:spPr>
        </p:pic>
        <p:sp>
          <p:nvSpPr>
            <p:cNvPr id="26629" name="Text Box 4"/>
            <p:cNvSpPr txBox="1">
              <a:spLocks noChangeArrowheads="1"/>
            </p:cNvSpPr>
            <p:nvPr/>
          </p:nvSpPr>
          <p:spPr bwMode="auto">
            <a:xfrm>
              <a:off x="624" y="768"/>
              <a:ext cx="4512" cy="3433"/>
            </a:xfrm>
            <a:prstGeom prst="rect">
              <a:avLst/>
            </a:prstGeom>
            <a:noFill/>
            <a:ln w="9525">
              <a:noFill/>
              <a:round/>
              <a:headEnd/>
              <a:tailEnd/>
            </a:ln>
          </p:spPr>
          <p:txBody>
            <a:bodyPr wrap="none" anchor="ctr"/>
            <a:lstStyle/>
            <a:p>
              <a:endParaRPr lang="en-US"/>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latin typeface="Franklin Gothic Demi" pitchFamily="34" charset="0"/>
              </a:rPr>
              <a:t> CHRONIC CHOLECYSTITIS</a:t>
            </a:r>
            <a:endParaRPr lang="en-US" sz="3600" dirty="0">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descr="http://radiology.uchc.edu/eatlas/images/GI/5313b.gif"/>
          <p:cNvPicPr>
            <a:picLocks noChangeAspect="1" noChangeArrowheads="1"/>
          </p:cNvPicPr>
          <p:nvPr/>
        </p:nvPicPr>
        <p:blipFill>
          <a:blip r:embed="rId3" cstate="print"/>
          <a:srcRect/>
          <a:stretch>
            <a:fillRect/>
          </a:stretch>
        </p:blipFill>
        <p:spPr bwMode="auto">
          <a:xfrm>
            <a:off x="539552" y="980728"/>
            <a:ext cx="8208912" cy="5256584"/>
          </a:xfrm>
          <a:prstGeom prst="rect">
            <a:avLst/>
          </a:prstGeom>
          <a:noFill/>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Chronic cholecystitis: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gallbladder wall shows:</a:t>
            </a:r>
            <a:endParaRPr lang="en-US" sz="2800" i="1" dirty="0">
              <a:solidFill>
                <a:schemeClr val="accent1">
                  <a:satMod val="150000"/>
                </a:schemeClr>
              </a:solidFill>
              <a:latin typeface="Franklin Gothic Demi" pitchFamily="34" charset="0"/>
            </a:endParaRPr>
          </a:p>
        </p:txBody>
      </p:sp>
      <p:sp>
        <p:nvSpPr>
          <p:cNvPr id="58371" name="TextBox 2"/>
          <p:cNvSpPr txBox="1">
            <a:spLocks noChangeArrowheads="1"/>
          </p:cNvSpPr>
          <p:nvPr/>
        </p:nvSpPr>
        <p:spPr bwMode="auto">
          <a:xfrm>
            <a:off x="285750" y="1958975"/>
            <a:ext cx="8501063" cy="3970338"/>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Irregular mucosal folds and foci of ulceration in mucosa.</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Wall is penetrated by mucosal glands which are present in muscle coat ( Rokitansky- Aschoff sinuses).</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All layers show chronic inflammatory cells infiltration and fibrosis. </a:t>
            </a:r>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Pancreas</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Normal anatomy and histology</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pancreasmodel"/>
          <p:cNvPicPr>
            <a:picLocks noChangeAspect="1" noChangeArrowheads="1"/>
          </p:cNvPicPr>
          <p:nvPr/>
        </p:nvPicPr>
        <p:blipFill>
          <a:blip r:embed="rId3" cstate="print"/>
          <a:srcRect/>
          <a:stretch>
            <a:fillRect/>
          </a:stretch>
        </p:blipFill>
        <p:spPr bwMode="auto">
          <a:xfrm>
            <a:off x="0" y="0"/>
            <a:ext cx="9144000" cy="5106988"/>
          </a:xfrm>
          <a:prstGeom prst="rect">
            <a:avLst/>
          </a:prstGeom>
          <a:noFill/>
          <a:ln w="9525">
            <a:noFill/>
            <a:miter lim="800000"/>
            <a:headEnd/>
            <a:tailEnd/>
          </a:ln>
        </p:spPr>
      </p:pic>
      <p:sp>
        <p:nvSpPr>
          <p:cNvPr id="2051" name="Text Box 5"/>
          <p:cNvSpPr txBox="1">
            <a:spLocks noChangeArrowheads="1"/>
          </p:cNvSpPr>
          <p:nvPr/>
        </p:nvSpPr>
        <p:spPr bwMode="auto">
          <a:xfrm>
            <a:off x="0" y="4983163"/>
            <a:ext cx="9144000" cy="1874837"/>
          </a:xfrm>
          <a:prstGeom prst="rect">
            <a:avLst/>
          </a:prstGeom>
          <a:noFill/>
          <a:ln w="9525">
            <a:noFill/>
            <a:miter lim="800000"/>
            <a:headEnd/>
            <a:tailEnd/>
          </a:ln>
        </p:spPr>
        <p:txBody>
          <a:bodyPr>
            <a:spAutoFit/>
          </a:bodyPr>
          <a:lstStyle/>
          <a:p>
            <a:pPr algn="ctr">
              <a:spcBef>
                <a:spcPct val="50000"/>
              </a:spcBef>
            </a:pPr>
            <a:r>
              <a:rPr lang="en-US" sz="11700" b="1">
                <a:solidFill>
                  <a:srgbClr val="3333FF"/>
                </a:solidFill>
              </a:rPr>
              <a:t>PANCREAS</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cstate="print"/>
          <a:srcRect/>
          <a:stretch>
            <a:fillRect/>
          </a:stretch>
        </p:blipFill>
        <p:spPr bwMode="auto">
          <a:xfrm>
            <a:off x="0" y="0"/>
            <a:ext cx="9144000" cy="6900863"/>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cstate="print"/>
          <a:srcRect/>
          <a:stretch>
            <a:fillRect/>
          </a:stretch>
        </p:blipFill>
        <p:spPr bwMode="auto">
          <a:xfrm>
            <a:off x="4365625" y="0"/>
            <a:ext cx="4778375" cy="6858000"/>
          </a:xfrm>
          <a:prstGeom prst="rect">
            <a:avLst/>
          </a:prstGeom>
          <a:noFill/>
          <a:ln w="9525">
            <a:noFill/>
            <a:miter lim="800000"/>
            <a:headEnd/>
            <a:tailEnd/>
          </a:ln>
        </p:spPr>
      </p:pic>
      <p:pic>
        <p:nvPicPr>
          <p:cNvPr id="19459" name="Picture 5" descr="image004"/>
          <p:cNvPicPr>
            <a:picLocks noChangeAspect="1" noChangeArrowheads="1"/>
          </p:cNvPicPr>
          <p:nvPr/>
        </p:nvPicPr>
        <p:blipFill>
          <a:blip r:embed="rId4" cstate="print"/>
          <a:srcRect/>
          <a:stretch>
            <a:fillRect/>
          </a:stretch>
        </p:blipFill>
        <p:spPr bwMode="auto">
          <a:xfrm>
            <a:off x="0" y="0"/>
            <a:ext cx="4573588" cy="6858000"/>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PancHisto"/>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Gross and histopathology</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304800" y="-220663"/>
            <a:ext cx="8382000" cy="1431926"/>
          </a:xfrm>
          <a:prstGeom prst="rect">
            <a:avLst/>
          </a:prstGeom>
          <a:noFill/>
          <a:ln w="9525">
            <a:noFill/>
            <a:round/>
            <a:headEnd/>
            <a:tailEnd/>
          </a:ln>
        </p:spPr>
        <p:txBody>
          <a:bodyPr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8800" b="1">
                <a:solidFill>
                  <a:srgbClr val="0000FF"/>
                </a:solidFill>
                <a:latin typeface="Calibri" pitchFamily="32" charset="0"/>
              </a:rPr>
              <a:t>REFLUX/GERD</a:t>
            </a:r>
          </a:p>
        </p:txBody>
      </p:sp>
      <p:sp>
        <p:nvSpPr>
          <p:cNvPr id="25603" name="Text Box 2"/>
          <p:cNvSpPr txBox="1">
            <a:spLocks noChangeArrowheads="1"/>
          </p:cNvSpPr>
          <p:nvPr/>
        </p:nvSpPr>
        <p:spPr bwMode="auto">
          <a:xfrm>
            <a:off x="0" y="990600"/>
            <a:ext cx="9144000" cy="6070600"/>
          </a:xfrm>
          <a:prstGeom prst="rect">
            <a:avLst/>
          </a:prstGeom>
          <a:noFill/>
          <a:ln w="9525">
            <a:noFill/>
            <a:round/>
            <a:headEnd/>
            <a:tailEnd/>
          </a:ln>
        </p:spPr>
        <p:txBody>
          <a:bodyPr/>
          <a:lstStyle/>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400" b="1">
                <a:solidFill>
                  <a:srgbClr val="CC0066"/>
                </a:solidFill>
                <a:latin typeface="Calibri" pitchFamily="32" charset="0"/>
              </a:rPr>
              <a:t>Inflammatory Cells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CC0066"/>
                </a:solidFill>
                <a:latin typeface="Calibri" pitchFamily="32" charset="0"/>
              </a:rPr>
              <a:t>Eosinophils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CC0066"/>
                </a:solidFill>
                <a:latin typeface="Calibri" pitchFamily="32" charset="0"/>
              </a:rPr>
              <a:t>Neutrophils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CC0066"/>
                </a:solidFill>
                <a:latin typeface="Calibri" pitchFamily="32" charset="0"/>
              </a:rPr>
              <a:t>Lymphocytes</a:t>
            </a:r>
          </a:p>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400" b="1">
                <a:solidFill>
                  <a:srgbClr val="CC0066"/>
                </a:solidFill>
                <a:latin typeface="Calibri" pitchFamily="32" charset="0"/>
              </a:rPr>
              <a:t>Basal zone hyperplasia</a:t>
            </a:r>
          </a:p>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400" b="1">
                <a:solidFill>
                  <a:srgbClr val="CC0066"/>
                </a:solidFill>
                <a:latin typeface="Calibri" pitchFamily="32" charset="0"/>
              </a:rPr>
              <a:t>Lamina Propria papillae elongated and congested</a:t>
            </a:r>
          </a:p>
          <a:p>
            <a:pPr marL="341313" indent="-341313">
              <a:lnSpc>
                <a:spcPct val="100000"/>
              </a:lnSpc>
              <a:spcBef>
                <a:spcPts val="1100"/>
              </a:spcBef>
              <a:buClr>
                <a:srgbClr val="CC0066"/>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4400" b="1">
              <a:solidFill>
                <a:srgbClr val="CC0066"/>
              </a:solidFill>
              <a:latin typeface="Calibri" pitchFamily="32"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pPr eaLnBrk="1" hangingPunct="1"/>
            <a:r>
              <a:rPr lang="en-US" sz="8000" b="1" smtClean="0">
                <a:solidFill>
                  <a:srgbClr val="3333FF"/>
                </a:solidFill>
              </a:rPr>
              <a:t>PANCREATITIS</a:t>
            </a:r>
          </a:p>
        </p:txBody>
      </p:sp>
      <p:sp>
        <p:nvSpPr>
          <p:cNvPr id="26627" name="Rectangle 3"/>
          <p:cNvSpPr>
            <a:spLocks noGrp="1" noChangeArrowheads="1"/>
          </p:cNvSpPr>
          <p:nvPr>
            <p:ph type="body" idx="1"/>
          </p:nvPr>
        </p:nvSpPr>
        <p:spPr/>
        <p:txBody>
          <a:bodyPr/>
          <a:lstStyle/>
          <a:p>
            <a:pPr eaLnBrk="1" hangingPunct="1"/>
            <a:r>
              <a:rPr lang="en-US" sz="4400" b="1" smtClean="0">
                <a:solidFill>
                  <a:srgbClr val="CC0099"/>
                </a:solidFill>
              </a:rPr>
              <a:t>ACUTE   </a:t>
            </a:r>
            <a:r>
              <a:rPr lang="en-US" sz="4400" b="1" smtClean="0">
                <a:solidFill>
                  <a:srgbClr val="FF0000"/>
                </a:solidFill>
              </a:rPr>
              <a:t>(VERY SERIOUS)</a:t>
            </a:r>
          </a:p>
          <a:p>
            <a:pPr eaLnBrk="1" hangingPunct="1"/>
            <a:endParaRPr lang="en-US" sz="4400" b="1" smtClean="0">
              <a:solidFill>
                <a:srgbClr val="CC0099"/>
              </a:solidFill>
            </a:endParaRPr>
          </a:p>
          <a:p>
            <a:pPr eaLnBrk="1" hangingPunct="1"/>
            <a:r>
              <a:rPr lang="en-US" sz="4400" b="1" smtClean="0">
                <a:solidFill>
                  <a:srgbClr val="CC0099"/>
                </a:solidFill>
              </a:rPr>
              <a:t>CHRONIC (Calcifications, Pseudocyst)</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a:xfrm>
            <a:off x="0" y="6477000"/>
            <a:ext cx="9144000" cy="381000"/>
          </a:xfrm>
        </p:spPr>
        <p:txBody>
          <a:bodyPr>
            <a:normAutofit fontScale="90000"/>
          </a:bodyPr>
          <a:lstStyle/>
          <a:p>
            <a:pPr eaLnBrk="1" hangingPunct="1"/>
            <a:r>
              <a:rPr lang="en-US" sz="2400" dirty="0" smtClean="0">
                <a:solidFill>
                  <a:schemeClr val="accent1">
                    <a:lumMod val="25000"/>
                  </a:schemeClr>
                </a:solidFill>
                <a:effectLst>
                  <a:outerShdw blurRad="38100" dist="38100" dir="2700000" algn="tl">
                    <a:srgbClr val="000000">
                      <a:alpha val="43137"/>
                    </a:srgbClr>
                  </a:outerShdw>
                </a:effectLst>
              </a:rPr>
              <a:t>Common causes of pancreatitis</a:t>
            </a:r>
          </a:p>
        </p:txBody>
      </p:sp>
      <p:pic>
        <p:nvPicPr>
          <p:cNvPr id="31747" name="Picture 6" descr="64"/>
          <p:cNvPicPr>
            <a:picLocks noGrp="1" noChangeAspect="1" noChangeArrowheads="1"/>
          </p:cNvPicPr>
          <p:nvPr>
            <p:ph idx="1"/>
          </p:nvPr>
        </p:nvPicPr>
        <p:blipFill>
          <a:blip r:embed="rId2" cstate="print">
            <a:lum contrast="20000"/>
          </a:blip>
          <a:srcRect/>
          <a:stretch>
            <a:fillRect/>
          </a:stretch>
        </p:blipFill>
        <p:spPr>
          <a:xfrm>
            <a:off x="914400" y="457200"/>
            <a:ext cx="7219890" cy="6049963"/>
          </a:xfrm>
          <a:noFill/>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image012"/>
          <p:cNvPicPr>
            <a:picLocks noChangeAspect="1" noChangeArrowheads="1"/>
          </p:cNvPicPr>
          <p:nvPr/>
        </p:nvPicPr>
        <p:blipFill>
          <a:blip r:embed="rId3" cstate="print"/>
          <a:srcRect/>
          <a:stretch>
            <a:fillRect/>
          </a:stretch>
        </p:blipFill>
        <p:spPr bwMode="auto">
          <a:xfrm>
            <a:off x="0" y="0"/>
            <a:ext cx="7010400" cy="6032500"/>
          </a:xfrm>
          <a:prstGeom prst="rect">
            <a:avLst/>
          </a:prstGeom>
          <a:noFill/>
          <a:ln w="9525">
            <a:noFill/>
            <a:miter lim="800000"/>
            <a:headEnd/>
            <a:tailEnd/>
          </a:ln>
        </p:spPr>
      </p:pic>
      <p:sp>
        <p:nvSpPr>
          <p:cNvPr id="27651" name="Text Box 5"/>
          <p:cNvSpPr txBox="1">
            <a:spLocks noChangeArrowheads="1"/>
          </p:cNvSpPr>
          <p:nvPr/>
        </p:nvSpPr>
        <p:spPr bwMode="auto">
          <a:xfrm>
            <a:off x="0" y="6019800"/>
            <a:ext cx="9144000" cy="457200"/>
          </a:xfrm>
          <a:prstGeom prst="rect">
            <a:avLst/>
          </a:prstGeom>
          <a:noFill/>
          <a:ln w="9525">
            <a:noFill/>
            <a:miter lim="800000"/>
            <a:headEnd/>
            <a:tailEnd/>
          </a:ln>
        </p:spPr>
        <p:txBody>
          <a:bodyPr>
            <a:spAutoFit/>
          </a:bodyPr>
          <a:lstStyle/>
          <a:p>
            <a:pPr algn="ctr">
              <a:spcBef>
                <a:spcPct val="50000"/>
              </a:spcBef>
            </a:pPr>
            <a:r>
              <a:rPr lang="en-US" sz="2400" b="1">
                <a:solidFill>
                  <a:srgbClr val="3333FF"/>
                </a:solidFill>
              </a:rPr>
              <a:t>CONSEQUENCES of ACUTE and CHRONIC pancreatitis</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1295400"/>
          </a:xfrm>
        </p:spPr>
        <p:txBody>
          <a:bodyPr/>
          <a:lstStyle/>
          <a:p>
            <a:pPr eaLnBrk="1" hangingPunct="1"/>
            <a:r>
              <a:rPr lang="en-US" sz="6000" b="1" smtClean="0">
                <a:solidFill>
                  <a:srgbClr val="3333FF"/>
                </a:solidFill>
              </a:rPr>
              <a:t>ACUTE PANCREATITIS</a:t>
            </a:r>
          </a:p>
        </p:txBody>
      </p:sp>
      <p:sp>
        <p:nvSpPr>
          <p:cNvPr id="28675" name="Rectangle 3"/>
          <p:cNvSpPr>
            <a:spLocks noGrp="1" noChangeArrowheads="1"/>
          </p:cNvSpPr>
          <p:nvPr>
            <p:ph type="body" idx="1"/>
          </p:nvPr>
        </p:nvSpPr>
        <p:spPr>
          <a:xfrm>
            <a:off x="0" y="1219200"/>
            <a:ext cx="8915400" cy="5638800"/>
          </a:xfrm>
        </p:spPr>
        <p:txBody>
          <a:bodyPr/>
          <a:lstStyle/>
          <a:p>
            <a:pPr eaLnBrk="1" hangingPunct="1"/>
            <a:r>
              <a:rPr lang="en-US" sz="4400" b="1" smtClean="0">
                <a:solidFill>
                  <a:srgbClr val="FF0000"/>
                </a:solidFill>
              </a:rPr>
              <a:t>ALCOHOLISM</a:t>
            </a:r>
          </a:p>
          <a:p>
            <a:pPr eaLnBrk="1" hangingPunct="1"/>
            <a:r>
              <a:rPr lang="en-US" sz="4400" b="1" smtClean="0">
                <a:solidFill>
                  <a:srgbClr val="FF0000"/>
                </a:solidFill>
              </a:rPr>
              <a:t>Bile reflux</a:t>
            </a:r>
          </a:p>
          <a:p>
            <a:pPr eaLnBrk="1" hangingPunct="1"/>
            <a:r>
              <a:rPr lang="en-US" sz="3600" b="1" smtClean="0">
                <a:solidFill>
                  <a:srgbClr val="CC0099"/>
                </a:solidFill>
              </a:rPr>
              <a:t>Medications (thiazides)</a:t>
            </a:r>
          </a:p>
          <a:p>
            <a:pPr eaLnBrk="1" hangingPunct="1"/>
            <a:r>
              <a:rPr lang="en-US" sz="3600" b="1" smtClean="0">
                <a:solidFill>
                  <a:srgbClr val="CC0099"/>
                </a:solidFill>
              </a:rPr>
              <a:t>Hypertriglyceridemia, hypercalcemia</a:t>
            </a:r>
          </a:p>
          <a:p>
            <a:pPr eaLnBrk="1" hangingPunct="1"/>
            <a:r>
              <a:rPr lang="en-US" sz="3600" b="1" smtClean="0">
                <a:solidFill>
                  <a:srgbClr val="CC0099"/>
                </a:solidFill>
              </a:rPr>
              <a:t>Acute ischemia</a:t>
            </a:r>
          </a:p>
          <a:p>
            <a:pPr eaLnBrk="1" hangingPunct="1"/>
            <a:r>
              <a:rPr lang="en-US" sz="3600" b="1" smtClean="0">
                <a:solidFill>
                  <a:srgbClr val="CC0099"/>
                </a:solidFill>
              </a:rPr>
              <a:t>Trauma, blunt, iatrogenic</a:t>
            </a:r>
          </a:p>
          <a:p>
            <a:pPr eaLnBrk="1" hangingPunct="1"/>
            <a:r>
              <a:rPr lang="en-US" sz="3600" b="1" smtClean="0">
                <a:solidFill>
                  <a:srgbClr val="CC0099"/>
                </a:solidFill>
              </a:rPr>
              <a:t>Genes: PRSS1, SPINK1</a:t>
            </a:r>
          </a:p>
          <a:p>
            <a:pPr eaLnBrk="1" hangingPunct="1"/>
            <a:r>
              <a:rPr lang="en-US" sz="3600" b="1" smtClean="0">
                <a:solidFill>
                  <a:srgbClr val="CC0099"/>
                </a:solidFill>
              </a:rPr>
              <a:t>Idiopathic, 10-20%</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z="6000" b="1" smtClean="0">
                <a:solidFill>
                  <a:srgbClr val="3333FF"/>
                </a:solidFill>
              </a:rPr>
              <a:t>CLINICAL FEATURES</a:t>
            </a:r>
          </a:p>
        </p:txBody>
      </p:sp>
      <p:sp>
        <p:nvSpPr>
          <p:cNvPr id="29699" name="Rectangle 3"/>
          <p:cNvSpPr>
            <a:spLocks noGrp="1" noChangeArrowheads="1"/>
          </p:cNvSpPr>
          <p:nvPr>
            <p:ph type="body" idx="1"/>
          </p:nvPr>
        </p:nvSpPr>
        <p:spPr/>
        <p:txBody>
          <a:bodyPr/>
          <a:lstStyle/>
          <a:p>
            <a:pPr eaLnBrk="1" hangingPunct="1"/>
            <a:r>
              <a:rPr lang="en-US" sz="4000" b="1" smtClean="0">
                <a:solidFill>
                  <a:srgbClr val="CC0099"/>
                </a:solidFill>
              </a:rPr>
              <a:t>ABDOMINAL PAIN</a:t>
            </a:r>
          </a:p>
          <a:p>
            <a:pPr eaLnBrk="1" hangingPunct="1"/>
            <a:r>
              <a:rPr lang="en-US" sz="4000" b="1" smtClean="0">
                <a:solidFill>
                  <a:srgbClr val="CC0099"/>
                </a:solidFill>
              </a:rPr>
              <a:t>EXTREME emergency situation</a:t>
            </a:r>
          </a:p>
          <a:p>
            <a:pPr eaLnBrk="1" hangingPunct="1"/>
            <a:r>
              <a:rPr lang="en-US" sz="4000" b="1" smtClean="0">
                <a:solidFill>
                  <a:srgbClr val="CC0099"/>
                </a:solidFill>
              </a:rPr>
              <a:t>HIGH mortality</a:t>
            </a:r>
          </a:p>
          <a:p>
            <a:pPr eaLnBrk="1" hangingPunct="1"/>
            <a:endParaRPr lang="en-US" sz="4000" b="1" smtClean="0">
              <a:solidFill>
                <a:srgbClr val="CC0099"/>
              </a:solidFill>
            </a:endParaRPr>
          </a:p>
          <a:p>
            <a:pPr eaLnBrk="1" hangingPunct="1"/>
            <a:r>
              <a:rPr lang="en-US" sz="4000" b="1" smtClean="0">
                <a:solidFill>
                  <a:srgbClr val="CC0099"/>
                </a:solidFill>
              </a:rPr>
              <a:t>…but MOST important lab test is……….?????  </a:t>
            </a:r>
            <a:r>
              <a:rPr lang="en-US" sz="4000" b="1" smtClean="0">
                <a:solidFill>
                  <a:srgbClr val="CC0099"/>
                </a:solidFill>
                <a:sym typeface="Wingdings" pitchFamily="2" charset="2"/>
              </a:rPr>
              <a:t></a:t>
            </a:r>
            <a:endParaRPr lang="en-US" sz="4000" b="1" smtClean="0">
              <a:solidFill>
                <a:srgbClr val="CC0099"/>
              </a:solidFill>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228600" y="914400"/>
            <a:ext cx="8686800" cy="5005388"/>
          </a:xfrm>
          <a:prstGeom prst="rect">
            <a:avLst/>
          </a:prstGeom>
          <a:noFill/>
          <a:ln w="9525">
            <a:noFill/>
            <a:miter lim="800000"/>
            <a:headEnd/>
            <a:tailEnd/>
          </a:ln>
        </p:spPr>
        <p:txBody>
          <a:bodyPr>
            <a:spAutoFit/>
          </a:bodyPr>
          <a:lstStyle/>
          <a:p>
            <a:pPr algn="ctr">
              <a:spcBef>
                <a:spcPct val="50000"/>
              </a:spcBef>
            </a:pPr>
            <a:r>
              <a:rPr lang="en-US" sz="12900" b="1">
                <a:solidFill>
                  <a:srgbClr val="3333FF"/>
                </a:solidFill>
              </a:rPr>
              <a:t>AMYLASE</a:t>
            </a:r>
          </a:p>
          <a:p>
            <a:pPr algn="ctr">
              <a:spcBef>
                <a:spcPct val="50000"/>
              </a:spcBef>
            </a:pPr>
            <a:r>
              <a:rPr lang="en-US" sz="12900" b="1">
                <a:solidFill>
                  <a:srgbClr val="3333FF"/>
                </a:solidFill>
              </a:rPr>
              <a:t>!!!!!!!</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fontScale="90000"/>
          </a:bodyPr>
          <a:lstStyle/>
          <a:p>
            <a:pPr eaLnBrk="1" hangingPunct="1">
              <a:defRPr/>
            </a:pPr>
            <a:r>
              <a:rPr lang="en-US" sz="4000" b="1" dirty="0" smtClean="0">
                <a:solidFill>
                  <a:srgbClr val="3333FF"/>
                </a:solidFill>
              </a:rPr>
              <a:t>ACUTE PANCREATITIS-</a:t>
            </a:r>
            <a:br>
              <a:rPr lang="en-US" sz="4000" b="1" dirty="0" smtClean="0">
                <a:solidFill>
                  <a:srgbClr val="3333FF"/>
                </a:solidFill>
              </a:rPr>
            </a:br>
            <a:r>
              <a:rPr lang="en-US" sz="4000" b="1" dirty="0" smtClean="0">
                <a:solidFill>
                  <a:srgbClr val="0066FF"/>
                </a:solidFill>
              </a:rPr>
              <a:t>MORPHOLOGY</a:t>
            </a:r>
          </a:p>
        </p:txBody>
      </p:sp>
      <p:sp>
        <p:nvSpPr>
          <p:cNvPr id="47107" name="Rectangle 3"/>
          <p:cNvSpPr>
            <a:spLocks noGrp="1" noChangeArrowheads="1"/>
          </p:cNvSpPr>
          <p:nvPr>
            <p:ph type="body" idx="1"/>
          </p:nvPr>
        </p:nvSpPr>
        <p:spPr>
          <a:xfrm>
            <a:off x="0" y="1371600"/>
            <a:ext cx="9144000" cy="4648200"/>
          </a:xfrm>
        </p:spPr>
        <p:txBody>
          <a:bodyPr/>
          <a:lstStyle/>
          <a:p>
            <a:pPr eaLnBrk="1" hangingPunct="1"/>
            <a:r>
              <a:rPr lang="en-US" sz="3600" b="1" smtClean="0">
                <a:solidFill>
                  <a:srgbClr val="CC0099"/>
                </a:solidFill>
              </a:rPr>
              <a:t>EDEMA</a:t>
            </a:r>
          </a:p>
          <a:p>
            <a:pPr eaLnBrk="1" hangingPunct="1"/>
            <a:r>
              <a:rPr lang="en-US" sz="3600" b="1" smtClean="0">
                <a:solidFill>
                  <a:srgbClr val="CC0099"/>
                </a:solidFill>
              </a:rPr>
              <a:t>FAT NECROSIS</a:t>
            </a:r>
          </a:p>
          <a:p>
            <a:pPr eaLnBrk="1" hangingPunct="1"/>
            <a:r>
              <a:rPr lang="en-US" sz="3600" b="1" smtClean="0">
                <a:solidFill>
                  <a:srgbClr val="CC0099"/>
                </a:solidFill>
              </a:rPr>
              <a:t>ACUTE INFLAMMATORY INFILTRATE</a:t>
            </a:r>
          </a:p>
          <a:p>
            <a:pPr eaLnBrk="1" hangingPunct="1"/>
            <a:r>
              <a:rPr lang="en-US" sz="3600" b="1" smtClean="0">
                <a:solidFill>
                  <a:srgbClr val="CC0099"/>
                </a:solidFill>
              </a:rPr>
              <a:t>PANCREAS AUTODIGESTION</a:t>
            </a:r>
          </a:p>
          <a:p>
            <a:pPr eaLnBrk="1" hangingPunct="1"/>
            <a:r>
              <a:rPr lang="en-US" sz="3600" b="1" smtClean="0">
                <a:solidFill>
                  <a:srgbClr val="CC0099"/>
                </a:solidFill>
              </a:rPr>
              <a:t>BLOOD VESSEL DESTRUCTION</a:t>
            </a:r>
          </a:p>
          <a:p>
            <a:pPr eaLnBrk="1" hangingPunct="1"/>
            <a:r>
              <a:rPr lang="en-US" sz="3600" b="1" smtClean="0">
                <a:solidFill>
                  <a:srgbClr val="CC0099"/>
                </a:solidFill>
              </a:rPr>
              <a:t>“SAPONIFICATION”</a:t>
            </a:r>
          </a:p>
          <a:p>
            <a:pPr eaLnBrk="1" hangingPunct="1">
              <a:buFontTx/>
              <a:buNone/>
            </a:pPr>
            <a:endParaRPr lang="en-US" sz="3600" b="1" smtClean="0">
              <a:solidFill>
                <a:srgbClr val="CC0099"/>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2"/>
          <p:cNvSpPr>
            <a:spLocks noGrp="1"/>
          </p:cNvSpPr>
          <p:nvPr>
            <p:ph type="ctrTitle"/>
          </p:nvPr>
        </p:nvSpPr>
        <p:spPr/>
        <p:txBody>
          <a:bodyPr/>
          <a:lstStyle/>
          <a:p>
            <a:r>
              <a:rPr lang="en-US" smtClean="0"/>
              <a:t>Pancreas</a:t>
            </a:r>
          </a:p>
        </p:txBody>
      </p:sp>
      <p:sp>
        <p:nvSpPr>
          <p:cNvPr id="4" name="Subtitle 3"/>
          <p:cNvSpPr>
            <a:spLocks noGrp="1"/>
          </p:cNvSpPr>
          <p:nvPr>
            <p:ph type="subTitle" idx="1"/>
          </p:nvPr>
        </p:nvSpPr>
        <p:spPr>
          <a:xfrm>
            <a:off x="1476375" y="4365625"/>
            <a:ext cx="6400800" cy="1727200"/>
          </a:xfrm>
        </p:spPr>
        <p:txBody>
          <a:bodyPr>
            <a:normAutofit fontScale="77500" lnSpcReduction="20000"/>
          </a:bodyPr>
          <a:lstStyle/>
          <a:p>
            <a:pPr>
              <a:defRPr/>
            </a:pPr>
            <a:r>
              <a:rPr lang="en-US" b="1" dirty="0" smtClean="0">
                <a:solidFill>
                  <a:schemeClr val="tx1"/>
                </a:solidFill>
              </a:rPr>
              <a:t>In severe acute pancreatitis, black areas of hemorrhage are present within the pancreas as well as chalky, yellow-white areas of fat necrosis. Pancreatic parenchyma is soft and gray-white due to necrosis</a:t>
            </a:r>
            <a:endParaRPr lang="en-US" b="1" dirty="0">
              <a:solidFill>
                <a:schemeClr val="tx1"/>
              </a:solidFill>
            </a:endParaRPr>
          </a:p>
        </p:txBody>
      </p:sp>
      <p:pic>
        <p:nvPicPr>
          <p:cNvPr id="51204" name="Picture 2" descr="http://www.studentconsult.com/content/9781416031215/Kumar_Cases_PBD8/liv5/liv570.jpg"/>
          <p:cNvPicPr>
            <a:picLocks noChangeAspect="1" noChangeArrowheads="1"/>
          </p:cNvPicPr>
          <p:nvPr/>
        </p:nvPicPr>
        <p:blipFill>
          <a:blip r:embed="rId3" cstate="print"/>
          <a:srcRect/>
          <a:stretch>
            <a:fillRect/>
          </a:stretch>
        </p:blipFill>
        <p:spPr bwMode="auto">
          <a:xfrm>
            <a:off x="1751013" y="0"/>
            <a:ext cx="5607050" cy="4005263"/>
          </a:xfrm>
          <a:prstGeom prst="rect">
            <a:avLst/>
          </a:prstGeom>
          <a:noFill/>
          <a:ln w="9525">
            <a:noFill/>
            <a:miter lim="800000"/>
            <a:headEnd/>
            <a:tailEnd/>
          </a:ln>
        </p:spPr>
      </p:pic>
      <p:pic>
        <p:nvPicPr>
          <p:cNvPr id="51205" name="Picture 2" descr="http://www.studentconsult.com/content/9781416031215/Kumar_Cases_PBD8/liv5/liv570.jpg"/>
          <p:cNvPicPr>
            <a:picLocks noChangeAspect="1" noChangeArrowheads="1"/>
          </p:cNvPicPr>
          <p:nvPr/>
        </p:nvPicPr>
        <p:blipFill>
          <a:blip r:embed="rId3" cstate="print"/>
          <a:srcRect/>
          <a:stretch>
            <a:fillRect/>
          </a:stretch>
        </p:blipFill>
        <p:spPr bwMode="auto">
          <a:xfrm>
            <a:off x="1835150" y="0"/>
            <a:ext cx="5451475" cy="3894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image008"/>
          <p:cNvPicPr>
            <a:picLocks noChangeAspect="1" noChangeArrowheads="1"/>
          </p:cNvPicPr>
          <p:nvPr/>
        </p:nvPicPr>
        <p:blipFill>
          <a:blip r:embed="rId3" cstate="print"/>
          <a:srcRect/>
          <a:stretch>
            <a:fillRect/>
          </a:stretch>
        </p:blipFill>
        <p:spPr bwMode="auto">
          <a:xfrm>
            <a:off x="0" y="0"/>
            <a:ext cx="9144000" cy="5394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studentconsult.com/content/9781416031215/Kumar_Cases_PBD8/liv5/liv580.jpg"/>
          <p:cNvPicPr>
            <a:picLocks noChangeAspect="1" noChangeArrowheads="1"/>
          </p:cNvPicPr>
          <p:nvPr/>
        </p:nvPicPr>
        <p:blipFill>
          <a:blip r:embed="rId3" cstate="print"/>
          <a:srcRect/>
          <a:stretch>
            <a:fillRect/>
          </a:stretch>
        </p:blipFill>
        <p:spPr bwMode="auto">
          <a:xfrm>
            <a:off x="1042988" y="0"/>
            <a:ext cx="7132637" cy="5013325"/>
          </a:xfrm>
          <a:prstGeom prst="rect">
            <a:avLst/>
          </a:prstGeom>
          <a:noFill/>
          <a:ln w="9525">
            <a:noFill/>
            <a:miter lim="800000"/>
            <a:headEnd/>
            <a:tailEnd/>
          </a:ln>
        </p:spPr>
      </p:pic>
      <p:sp>
        <p:nvSpPr>
          <p:cNvPr id="3" name="Rectangle 2"/>
          <p:cNvSpPr/>
          <p:nvPr/>
        </p:nvSpPr>
        <p:spPr>
          <a:xfrm>
            <a:off x="762000" y="5029200"/>
            <a:ext cx="7772400" cy="1200150"/>
          </a:xfrm>
          <a:prstGeom prst="rect">
            <a:avLst/>
          </a:prstGeom>
          <a:solidFill>
            <a:schemeClr val="accent4">
              <a:lumMod val="20000"/>
              <a:lumOff val="80000"/>
            </a:schemeClr>
          </a:solidFill>
        </p:spPr>
        <p:txBody>
          <a:bodyPr>
            <a:spAutoFit/>
          </a:bodyPr>
          <a:lstStyle/>
          <a:p>
            <a:pPr>
              <a:defRPr/>
            </a:pPr>
            <a:r>
              <a:rPr lang="en-US" b="1" dirty="0"/>
              <a:t>This image of severe acute pancreatitis shows an area of acute inflammation with necrosis. Within the necrotic area is a blood vessel showing </a:t>
            </a:r>
            <a:r>
              <a:rPr lang="en-US" b="1" dirty="0" err="1"/>
              <a:t>fibrinoid</a:t>
            </a:r>
            <a:r>
              <a:rPr lang="en-US" b="1" dirty="0"/>
              <a:t> necrosis of the vessel wall. Damage such as this leads to severe, hemorrhagic, acute pancreatitis.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243408"/>
            <a:ext cx="9144000" cy="5544616"/>
            <a:chOff x="240" y="1584"/>
            <a:chExt cx="5279" cy="2460"/>
          </a:xfrm>
        </p:grpSpPr>
        <p:pic>
          <p:nvPicPr>
            <p:cNvPr id="28676" name="Picture 3"/>
            <p:cNvPicPr>
              <a:picLocks noChangeAspect="1" noChangeArrowheads="1"/>
            </p:cNvPicPr>
            <p:nvPr/>
          </p:nvPicPr>
          <p:blipFill>
            <a:blip r:embed="rId3" cstate="print"/>
            <a:srcRect/>
            <a:stretch>
              <a:fillRect/>
            </a:stretch>
          </p:blipFill>
          <p:spPr bwMode="auto">
            <a:xfrm>
              <a:off x="240" y="1584"/>
              <a:ext cx="5280" cy="2461"/>
            </a:xfrm>
            <a:prstGeom prst="rect">
              <a:avLst/>
            </a:prstGeom>
            <a:noFill/>
            <a:ln w="9525">
              <a:noFill/>
              <a:round/>
              <a:headEnd/>
              <a:tailEnd/>
            </a:ln>
          </p:spPr>
        </p:pic>
        <p:sp>
          <p:nvSpPr>
            <p:cNvPr id="28677" name="Text Box 4"/>
            <p:cNvSpPr txBox="1">
              <a:spLocks noChangeArrowheads="1"/>
            </p:cNvSpPr>
            <p:nvPr/>
          </p:nvSpPr>
          <p:spPr bwMode="auto">
            <a:xfrm>
              <a:off x="240" y="1584"/>
              <a:ext cx="5280" cy="2461"/>
            </a:xfrm>
            <a:prstGeom prst="rect">
              <a:avLst/>
            </a:prstGeom>
            <a:noFill/>
            <a:ln w="9525">
              <a:noFill/>
              <a:round/>
              <a:headEnd/>
              <a:tailEnd/>
            </a:ln>
          </p:spPr>
          <p:txBody>
            <a:bodyPr wrap="none" anchor="ctr"/>
            <a:lstStyle/>
            <a:p>
              <a:endParaRPr lang="en-US"/>
            </a:p>
          </p:txBody>
        </p:sp>
      </p:grpSp>
      <p:sp>
        <p:nvSpPr>
          <p:cNvPr id="6" name="TextBox 5"/>
          <p:cNvSpPr txBox="1"/>
          <p:nvPr/>
        </p:nvSpPr>
        <p:spPr>
          <a:xfrm>
            <a:off x="0" y="5373216"/>
            <a:ext cx="9144000" cy="1200329"/>
          </a:xfrm>
          <a:prstGeom prst="rect">
            <a:avLst/>
          </a:prstGeom>
          <a:noFill/>
        </p:spPr>
        <p:txBody>
          <a:bodyPr wrap="square" rtlCol="0">
            <a:spAutoFit/>
          </a:bodyPr>
          <a:lstStyle/>
          <a:p>
            <a:r>
              <a:rPr lang="en-US" sz="2400" b="1" dirty="0" smtClean="0"/>
              <a:t>A. Normal gastroesophageal junction. B. red and congested glandular mucosa of Barrett esophagus. C. Endoscopic view: red velvety gastroesophageal mucosa extending from the orifice</a:t>
            </a:r>
            <a:r>
              <a:rPr lang="en-US" sz="2400" dirty="0" smtClean="0"/>
              <a:t>.</a:t>
            </a:r>
            <a:endParaRPr lang="en-US" sz="24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Chronic pancreatitis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cstate="print"/>
          <a:srcRect/>
          <a:stretch>
            <a:fillRect/>
          </a:stretch>
        </p:blipFill>
        <p:spPr bwMode="auto">
          <a:xfrm>
            <a:off x="0" y="0"/>
            <a:ext cx="9144000" cy="5877272"/>
          </a:xfrm>
          <a:prstGeom prst="rect">
            <a:avLst/>
          </a:prstGeom>
          <a:noFill/>
          <a:ln w="9525">
            <a:noFill/>
            <a:miter lim="800000"/>
            <a:headEnd/>
            <a:tailEnd/>
          </a:ln>
        </p:spPr>
      </p:pic>
      <p:sp>
        <p:nvSpPr>
          <p:cNvPr id="2" name="TextBox 1"/>
          <p:cNvSpPr txBox="1"/>
          <p:nvPr/>
        </p:nvSpPr>
        <p:spPr>
          <a:xfrm>
            <a:off x="179512" y="5968951"/>
            <a:ext cx="8640960" cy="830997"/>
          </a:xfrm>
          <a:prstGeom prst="rect">
            <a:avLst/>
          </a:prstGeom>
          <a:noFill/>
        </p:spPr>
        <p:txBody>
          <a:bodyPr wrap="square" rtlCol="0">
            <a:spAutoFit/>
          </a:bodyPr>
          <a:lstStyle/>
          <a:p>
            <a:r>
              <a:rPr lang="en-US" sz="2400" b="1" dirty="0" smtClean="0"/>
              <a:t>Cross section of pancreas from a case of chronic pancreatitis. Note the presence of pale and fibrotic </a:t>
            </a:r>
            <a:r>
              <a:rPr lang="en-US" sz="2400" b="1" dirty="0" smtClean="0"/>
              <a:t>areas of the pancreas.</a:t>
            </a:r>
            <a:endParaRPr lang="en-US" sz="2400" b="1"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0" y="0"/>
            <a:ext cx="9144000" cy="6877050"/>
          </a:xfrm>
          <a:prstGeom prst="rect">
            <a:avLst/>
          </a:prstGeom>
          <a:noFill/>
          <a:ln w="9525">
            <a:noFill/>
            <a:miter lim="800000"/>
            <a:headEnd/>
            <a:tailEnd/>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mage013"/>
          <p:cNvPicPr>
            <a:picLocks noChangeAspect="1" noChangeArrowheads="1"/>
          </p:cNvPicPr>
          <p:nvPr/>
        </p:nvPicPr>
        <p:blipFill>
          <a:blip r:embed="rId3" cstate="print"/>
          <a:srcRect/>
          <a:stretch>
            <a:fillRect/>
          </a:stretch>
        </p:blipFill>
        <p:spPr bwMode="auto">
          <a:xfrm>
            <a:off x="0" y="2492896"/>
            <a:ext cx="9144000" cy="4365104"/>
          </a:xfrm>
          <a:prstGeom prst="rect">
            <a:avLst/>
          </a:prstGeom>
          <a:noFill/>
          <a:ln w="9525">
            <a:noFill/>
            <a:miter lim="800000"/>
            <a:headEnd/>
            <a:tailEnd/>
          </a:ln>
        </p:spPr>
      </p:pic>
      <p:sp>
        <p:nvSpPr>
          <p:cNvPr id="37891" name="Text Box 5"/>
          <p:cNvSpPr txBox="1">
            <a:spLocks noChangeArrowheads="1"/>
          </p:cNvSpPr>
          <p:nvPr/>
        </p:nvSpPr>
        <p:spPr bwMode="auto">
          <a:xfrm>
            <a:off x="251520" y="332656"/>
            <a:ext cx="8892480" cy="2492990"/>
          </a:xfrm>
          <a:prstGeom prst="rect">
            <a:avLst/>
          </a:prstGeom>
          <a:noFill/>
          <a:ln w="9525">
            <a:noFill/>
            <a:miter lim="800000"/>
            <a:headEnd/>
            <a:tailEnd/>
          </a:ln>
        </p:spPr>
        <p:txBody>
          <a:bodyPr wrap="square">
            <a:spAutoFit/>
          </a:bodyPr>
          <a:lstStyle/>
          <a:p>
            <a:pPr algn="ctr">
              <a:spcBef>
                <a:spcPct val="50000"/>
              </a:spcBef>
            </a:pPr>
            <a:r>
              <a:rPr lang="en-US" sz="5400" b="1" dirty="0">
                <a:solidFill>
                  <a:srgbClr val="3333FF"/>
                </a:solidFill>
              </a:rPr>
              <a:t>CHRONIC </a:t>
            </a:r>
            <a:r>
              <a:rPr lang="en-US" sz="5400" b="1" dirty="0" smtClean="0">
                <a:solidFill>
                  <a:srgbClr val="3333FF"/>
                </a:solidFill>
              </a:rPr>
              <a:t>PANCREATITIS</a:t>
            </a:r>
          </a:p>
          <a:p>
            <a:r>
              <a:rPr lang="en-US" sz="2400" b="1" dirty="0" smtClean="0"/>
              <a:t>The major complication are :</a:t>
            </a:r>
          </a:p>
          <a:p>
            <a:pPr>
              <a:buFont typeface="Arial" pitchFamily="34" charset="0"/>
              <a:buChar char="•"/>
            </a:pPr>
            <a:r>
              <a:rPr lang="en-US" sz="2400" b="1" dirty="0" smtClean="0"/>
              <a:t> </a:t>
            </a:r>
            <a:r>
              <a:rPr lang="en-US" sz="2400" b="1" dirty="0" smtClean="0"/>
              <a:t>Pancreatic </a:t>
            </a:r>
            <a:r>
              <a:rPr lang="en-US" sz="2400" b="1" dirty="0" err="1" smtClean="0"/>
              <a:t>pseudocyst</a:t>
            </a:r>
            <a:r>
              <a:rPr lang="en-US" sz="2400" b="1" dirty="0" smtClean="0"/>
              <a:t>.</a:t>
            </a:r>
          </a:p>
          <a:p>
            <a:pPr>
              <a:buFont typeface="Arial" pitchFamily="34" charset="0"/>
              <a:buChar char="•"/>
            </a:pPr>
            <a:r>
              <a:rPr lang="en-US" sz="2400" b="1" dirty="0" smtClean="0"/>
              <a:t> </a:t>
            </a:r>
            <a:r>
              <a:rPr lang="en-US" sz="2400" b="1" dirty="0" err="1" smtClean="0"/>
              <a:t>Steatorrhea</a:t>
            </a:r>
            <a:r>
              <a:rPr lang="en-US" sz="2400" b="1" dirty="0" smtClean="0"/>
              <a:t> </a:t>
            </a:r>
            <a:r>
              <a:rPr lang="en-US" sz="2400" b="1" dirty="0" smtClean="0"/>
              <a:t>(fat </a:t>
            </a:r>
            <a:r>
              <a:rPr lang="en-US" sz="2400" b="1" dirty="0" err="1" smtClean="0"/>
              <a:t>malabsorption</a:t>
            </a:r>
            <a:r>
              <a:rPr lang="en-US" sz="2400" b="1" dirty="0" smtClean="0"/>
              <a:t> leading to vitamin deficiencies).</a:t>
            </a:r>
          </a:p>
          <a:p>
            <a:pPr>
              <a:spcBef>
                <a:spcPct val="50000"/>
              </a:spcBef>
            </a:pPr>
            <a:endParaRPr lang="en-US" sz="2000" b="1" dirty="0">
              <a:solidFill>
                <a:srgbClr val="3333FF"/>
              </a:solidFil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6" descr="63"/>
          <p:cNvPicPr>
            <a:picLocks noGrp="1" noChangeAspect="1" noChangeArrowheads="1"/>
          </p:cNvPicPr>
          <p:nvPr>
            <p:ph idx="1"/>
          </p:nvPr>
        </p:nvPicPr>
        <p:blipFill>
          <a:blip r:embed="rId3" cstate="print">
            <a:lum contrast="20000"/>
          </a:blip>
          <a:srcRect/>
          <a:stretch>
            <a:fillRect/>
          </a:stretch>
        </p:blipFill>
        <p:spPr>
          <a:xfrm>
            <a:off x="323528" y="1"/>
            <a:ext cx="8610600" cy="5301208"/>
          </a:xfrm>
          <a:noFill/>
        </p:spPr>
      </p:pic>
      <p:sp>
        <p:nvSpPr>
          <p:cNvPr id="2" name="TextBox 1"/>
          <p:cNvSpPr txBox="1"/>
          <p:nvPr/>
        </p:nvSpPr>
        <p:spPr>
          <a:xfrm>
            <a:off x="179512" y="5373216"/>
            <a:ext cx="8964488" cy="1200329"/>
          </a:xfrm>
          <a:prstGeom prst="rect">
            <a:avLst/>
          </a:prstGeom>
          <a:noFill/>
        </p:spPr>
        <p:txBody>
          <a:bodyPr wrap="square" rtlCol="0">
            <a:spAutoFit/>
          </a:bodyPr>
          <a:lstStyle/>
          <a:p>
            <a:r>
              <a:rPr lang="en-US" sz="2400" b="1" dirty="0" smtClean="0"/>
              <a:t>Chronic pancreatitis </a:t>
            </a:r>
            <a:r>
              <a:rPr lang="en-US" sz="2400" b="1" dirty="0" smtClean="0"/>
              <a:t>showing chronic inflammation, distorted pancreatic acini</a:t>
            </a:r>
            <a:r>
              <a:rPr lang="en-US" sz="2400" b="1" dirty="0" smtClean="0"/>
              <a:t> </a:t>
            </a:r>
            <a:r>
              <a:rPr lang="en-US" sz="2400" b="1" dirty="0" smtClean="0"/>
              <a:t>and </a:t>
            </a:r>
            <a:r>
              <a:rPr lang="en-US" sz="2400" b="1" dirty="0" smtClean="0"/>
              <a:t>extensive stromal fibrosis. </a:t>
            </a:r>
            <a:r>
              <a:rPr lang="en-US" sz="2400" b="1" dirty="0" smtClean="0"/>
              <a:t>The arrow head points towards  a hyperplastic </a:t>
            </a:r>
            <a:r>
              <a:rPr lang="en-US" sz="2400" b="1" dirty="0" smtClean="0"/>
              <a:t>pancreatic islets </a:t>
            </a:r>
            <a:r>
              <a:rPr lang="en-US" sz="2400" b="1" dirty="0" smtClean="0"/>
              <a:t>of </a:t>
            </a:r>
            <a:r>
              <a:rPr lang="en-US" sz="2400" b="1" dirty="0" smtClean="0"/>
              <a:t>Langerhans.</a:t>
            </a:r>
            <a:endParaRPr lang="en-US" sz="2400" b="1"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Pancreatic </a:t>
            </a:r>
            <a:r>
              <a:rPr lang="en-US" dirty="0" err="1" smtClean="0"/>
              <a:t>adenocarcinoma</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title"/>
          </p:nvPr>
        </p:nvSpPr>
        <p:spPr/>
        <p:txBody>
          <a:bodyPr/>
          <a:lstStyle/>
          <a:p>
            <a:pPr eaLnBrk="1" hangingPunct="1"/>
            <a:r>
              <a:rPr lang="en-US" smtClean="0">
                <a:solidFill>
                  <a:schemeClr val="bg1"/>
                </a:solidFill>
              </a:rPr>
              <a:t>Pancreatic CA</a:t>
            </a:r>
          </a:p>
        </p:txBody>
      </p:sp>
      <p:pic>
        <p:nvPicPr>
          <p:cNvPr id="48131" name="Picture 5" descr="panCA1"/>
          <p:cNvPicPr>
            <a:picLocks noGrp="1" noChangeAspect="1" noChangeArrowheads="1"/>
          </p:cNvPicPr>
          <p:nvPr>
            <p:ph idx="1"/>
          </p:nvPr>
        </p:nvPicPr>
        <p:blipFill>
          <a:blip r:embed="rId3" cstate="print"/>
          <a:srcRect/>
          <a:stretch>
            <a:fillRect/>
          </a:stretch>
        </p:blipFill>
        <p:spPr>
          <a:xfrm>
            <a:off x="1179513" y="1600200"/>
            <a:ext cx="6783387" cy="4525963"/>
          </a:xfrm>
          <a:noFill/>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a:xfrm>
            <a:off x="0" y="6553200"/>
            <a:ext cx="9144000" cy="304800"/>
          </a:xfrm>
        </p:spPr>
        <p:txBody>
          <a:bodyPr>
            <a:normAutofit fontScale="90000"/>
          </a:bodyPr>
          <a:lstStyle/>
          <a:p>
            <a:pPr eaLnBrk="1" hangingPunct="1"/>
            <a:r>
              <a:rPr lang="en-US" sz="2400" dirty="0" smtClean="0">
                <a:solidFill>
                  <a:schemeClr val="accent1">
                    <a:lumMod val="25000"/>
                  </a:schemeClr>
                </a:solidFill>
                <a:effectLst>
                  <a:outerShdw blurRad="38100" dist="38100" dir="2700000" algn="tl">
                    <a:srgbClr val="000000">
                      <a:alpha val="43137"/>
                    </a:srgbClr>
                  </a:outerShdw>
                </a:effectLst>
              </a:rPr>
              <a:t>Pancreatic </a:t>
            </a:r>
            <a:r>
              <a:rPr lang="en-US" sz="2400" dirty="0" err="1" smtClean="0">
                <a:solidFill>
                  <a:schemeClr val="accent1">
                    <a:lumMod val="25000"/>
                  </a:schemeClr>
                </a:solidFill>
                <a:effectLst>
                  <a:outerShdw blurRad="38100" dist="38100" dir="2700000" algn="tl">
                    <a:srgbClr val="000000">
                      <a:alpha val="43137"/>
                    </a:srgbClr>
                  </a:outerShdw>
                </a:effectLst>
              </a:rPr>
              <a:t>adenocarcinoma</a:t>
            </a:r>
            <a:endParaRPr lang="en-US" sz="2400" dirty="0" smtClean="0">
              <a:solidFill>
                <a:schemeClr val="accent1">
                  <a:lumMod val="25000"/>
                </a:schemeClr>
              </a:solidFill>
              <a:effectLst>
                <a:outerShdw blurRad="38100" dist="38100" dir="2700000" algn="tl">
                  <a:srgbClr val="000000">
                    <a:alpha val="43137"/>
                  </a:srgbClr>
                </a:outerShdw>
              </a:effectLst>
            </a:endParaRPr>
          </a:p>
        </p:txBody>
      </p:sp>
      <p:pic>
        <p:nvPicPr>
          <p:cNvPr id="33795" name="Picture 6" descr="62"/>
          <p:cNvPicPr>
            <a:picLocks noGrp="1" noChangeAspect="1" noChangeArrowheads="1"/>
          </p:cNvPicPr>
          <p:nvPr>
            <p:ph idx="1"/>
          </p:nvPr>
        </p:nvPicPr>
        <p:blipFill>
          <a:blip r:embed="rId2" cstate="print">
            <a:lum contrast="20000"/>
          </a:blip>
          <a:srcRect/>
          <a:stretch>
            <a:fillRect/>
          </a:stretch>
        </p:blipFill>
        <p:spPr>
          <a:xfrm>
            <a:off x="254000" y="457200"/>
            <a:ext cx="8661400" cy="6049964"/>
          </a:xfrm>
          <a:noFill/>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normAutofit fontScale="90000"/>
          </a:bodyPr>
          <a:lstStyle/>
          <a:p>
            <a:r>
              <a:rPr lang="en-US" b="1" dirty="0" smtClean="0">
                <a:solidFill>
                  <a:srgbClr val="3333FF"/>
                </a:solidFill>
              </a:rPr>
              <a:t>Pancreatic Adenocarcinoma</a:t>
            </a:r>
            <a:br>
              <a:rPr lang="en-US" b="1" dirty="0" smtClean="0">
                <a:solidFill>
                  <a:srgbClr val="3333FF"/>
                </a:solidFill>
              </a:rPr>
            </a:br>
            <a:endParaRPr lang="en-US" dirty="0" smtClean="0"/>
          </a:p>
        </p:txBody>
      </p:sp>
      <p:sp>
        <p:nvSpPr>
          <p:cNvPr id="57347" name="Content Placeholder 2"/>
          <p:cNvSpPr>
            <a:spLocks noGrp="1"/>
          </p:cNvSpPr>
          <p:nvPr>
            <p:ph idx="1"/>
          </p:nvPr>
        </p:nvSpPr>
        <p:spPr>
          <a:xfrm>
            <a:off x="457200" y="990600"/>
            <a:ext cx="8229600" cy="4525963"/>
          </a:xfrm>
        </p:spPr>
        <p:txBody>
          <a:bodyPr>
            <a:normAutofit lnSpcReduction="10000"/>
          </a:bodyPr>
          <a:lstStyle/>
          <a:p>
            <a:pPr eaLnBrk="1" hangingPunct="1"/>
            <a:r>
              <a:rPr lang="en-US" smtClean="0"/>
              <a:t>Abortive tubular structures</a:t>
            </a:r>
          </a:p>
          <a:p>
            <a:pPr eaLnBrk="1" hangingPunct="1"/>
            <a:r>
              <a:rPr lang="en-US" smtClean="0"/>
              <a:t>Deeply infiltrative growth pattern with irregular shape and distribution </a:t>
            </a:r>
          </a:p>
          <a:p>
            <a:pPr eaLnBrk="1" hangingPunct="1"/>
            <a:r>
              <a:rPr lang="en-US" smtClean="0"/>
              <a:t>Desmoplasia</a:t>
            </a:r>
          </a:p>
          <a:p>
            <a:pPr eaLnBrk="1" hangingPunct="1"/>
            <a:r>
              <a:rPr lang="en-US" smtClean="0"/>
              <a:t>Marked nuclear pleomorphism with nucleoli, </a:t>
            </a:r>
          </a:p>
          <a:p>
            <a:pPr eaLnBrk="1" hangingPunct="1"/>
            <a:r>
              <a:rPr lang="en-US" smtClean="0"/>
              <a:t>Loss of polarity</a:t>
            </a:r>
          </a:p>
          <a:p>
            <a:pPr eaLnBrk="1" hangingPunct="1"/>
            <a:r>
              <a:rPr lang="en-US" smtClean="0"/>
              <a:t> Mitotic figures </a:t>
            </a:r>
          </a:p>
          <a:p>
            <a:pPr eaLnBrk="1" hangingPunct="1"/>
            <a:r>
              <a:rPr lang="en-US" smtClean="0"/>
              <a:t>Perineurial invasion in more than 90% of cases</a:t>
            </a:r>
          </a:p>
          <a:p>
            <a:pPr eaLnBrk="1" hangingPunct="1"/>
            <a:endParaRPr lang="en-US" smtClean="0"/>
          </a:p>
          <a:p>
            <a:endParaRPr lang="en-US" smtClean="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image025"/>
          <p:cNvPicPr>
            <a:picLocks noChangeAspect="1" noChangeArrowheads="1"/>
          </p:cNvPicPr>
          <p:nvPr/>
        </p:nvPicPr>
        <p:blipFill>
          <a:blip r:embed="rId3" cstate="print"/>
          <a:srcRect/>
          <a:stretch>
            <a:fillRect/>
          </a:stretch>
        </p:blipFill>
        <p:spPr bwMode="auto">
          <a:xfrm>
            <a:off x="0" y="0"/>
            <a:ext cx="9144000" cy="4786322"/>
          </a:xfrm>
          <a:prstGeom prst="rect">
            <a:avLst/>
          </a:prstGeom>
          <a:noFill/>
          <a:ln w="9525">
            <a:noFill/>
            <a:miter lim="800000"/>
            <a:headEnd/>
            <a:tailEnd/>
          </a:ln>
        </p:spPr>
      </p:pic>
      <p:sp>
        <p:nvSpPr>
          <p:cNvPr id="49155" name="Text Box 5"/>
          <p:cNvSpPr txBox="1">
            <a:spLocks noChangeArrowheads="1"/>
          </p:cNvSpPr>
          <p:nvPr/>
        </p:nvSpPr>
        <p:spPr bwMode="auto">
          <a:xfrm>
            <a:off x="533400" y="4857760"/>
            <a:ext cx="8153400" cy="1938992"/>
          </a:xfrm>
          <a:prstGeom prst="rect">
            <a:avLst/>
          </a:prstGeom>
          <a:noFill/>
          <a:ln w="9525">
            <a:noFill/>
            <a:miter lim="800000"/>
            <a:headEnd/>
            <a:tailEnd/>
          </a:ln>
        </p:spPr>
        <p:txBody>
          <a:bodyPr wrap="square">
            <a:spAutoFit/>
          </a:bodyPr>
          <a:lstStyle/>
          <a:p>
            <a:pPr algn="ctr">
              <a:spcBef>
                <a:spcPct val="50000"/>
              </a:spcBef>
            </a:pPr>
            <a:r>
              <a:rPr lang="en-US" sz="4800" b="1" dirty="0">
                <a:solidFill>
                  <a:srgbClr val="3333FF"/>
                </a:solidFill>
              </a:rPr>
              <a:t>Pancreatic </a:t>
            </a:r>
          </a:p>
          <a:p>
            <a:pPr algn="ctr">
              <a:spcBef>
                <a:spcPct val="50000"/>
              </a:spcBef>
            </a:pPr>
            <a:r>
              <a:rPr lang="en-US" sz="4800" b="1" dirty="0">
                <a:solidFill>
                  <a:srgbClr val="3333FF"/>
                </a:solidFill>
              </a:rPr>
              <a:t>Adenocarcinoma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rcRect/>
          <a:stretch>
            <a:fillRect/>
          </a:stretch>
        </p:blipFill>
        <p:spPr bwMode="auto">
          <a:xfrm>
            <a:off x="0" y="0"/>
            <a:ext cx="3851920" cy="6858000"/>
          </a:xfrm>
          <a:prstGeom prst="rect">
            <a:avLst/>
          </a:prstGeom>
          <a:noFill/>
          <a:ln w="9525">
            <a:noFill/>
            <a:miter lim="800000"/>
            <a:headEnd/>
            <a:tailEnd/>
          </a:ln>
        </p:spPr>
      </p:pic>
      <p:sp>
        <p:nvSpPr>
          <p:cNvPr id="3" name="TextBox 2"/>
          <p:cNvSpPr txBox="1"/>
          <p:nvPr/>
        </p:nvSpPr>
        <p:spPr>
          <a:xfrm>
            <a:off x="4139952" y="764704"/>
            <a:ext cx="4608512" cy="3108543"/>
          </a:xfrm>
          <a:prstGeom prst="rect">
            <a:avLst/>
          </a:prstGeom>
          <a:noFill/>
        </p:spPr>
        <p:txBody>
          <a:bodyPr wrap="square" rtlCol="0">
            <a:spAutoFit/>
          </a:bodyPr>
          <a:lstStyle/>
          <a:p>
            <a:r>
              <a:rPr lang="en-US" sz="2800" b="1" dirty="0" smtClean="0"/>
              <a:t>An ulcerated, exophytic mass at the gastroesophageal junction. </a:t>
            </a:r>
          </a:p>
          <a:p>
            <a:endParaRPr lang="en-US" sz="2800" b="1" dirty="0" smtClean="0"/>
          </a:p>
          <a:p>
            <a:r>
              <a:rPr lang="en-US" sz="2800" b="1" dirty="0" smtClean="0"/>
              <a:t>The lesion is arising from the granular mucosa of Barrett esophagus.</a:t>
            </a:r>
            <a:endParaRPr lang="en-US" sz="28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http://library.med.utah.edu/WebPath/jpeg4/GI171.jpg"/>
          <p:cNvPicPr>
            <a:picLocks noChangeAspect="1" noChangeArrowheads="1"/>
          </p:cNvPicPr>
          <p:nvPr/>
        </p:nvPicPr>
        <p:blipFill>
          <a:blip r:embed="rId3" cstate="print"/>
          <a:srcRect/>
          <a:stretch>
            <a:fillRect/>
          </a:stretch>
        </p:blipFill>
        <p:spPr bwMode="auto">
          <a:xfrm>
            <a:off x="755576" y="332656"/>
            <a:ext cx="7992888" cy="612068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cstate="print"/>
          <a:srcRect/>
          <a:stretch>
            <a:fillRect/>
          </a:stretch>
        </p:blipFill>
        <p:spPr bwMode="auto">
          <a:xfrm>
            <a:off x="1" y="0"/>
            <a:ext cx="5292079" cy="6858000"/>
          </a:xfrm>
          <a:prstGeom prst="rect">
            <a:avLst/>
          </a:prstGeom>
          <a:noFill/>
          <a:ln w="9525">
            <a:noFill/>
            <a:round/>
            <a:headEnd/>
            <a:tailEnd/>
          </a:ln>
        </p:spPr>
      </p:pic>
      <p:pic>
        <p:nvPicPr>
          <p:cNvPr id="29699" name="Picture 2"/>
          <p:cNvPicPr>
            <a:picLocks noChangeAspect="1" noChangeArrowheads="1"/>
          </p:cNvPicPr>
          <p:nvPr/>
        </p:nvPicPr>
        <p:blipFill>
          <a:blip r:embed="rId4" cstate="print"/>
          <a:srcRect/>
          <a:stretch>
            <a:fillRect/>
          </a:stretch>
        </p:blipFill>
        <p:spPr bwMode="auto">
          <a:xfrm>
            <a:off x="5292080" y="-1"/>
            <a:ext cx="3851920" cy="5157193"/>
          </a:xfrm>
          <a:prstGeom prst="rect">
            <a:avLst/>
          </a:prstGeom>
          <a:noFill/>
          <a:ln w="9525">
            <a:noFill/>
            <a:round/>
            <a:headEnd/>
            <a:tailEnd/>
          </a:ln>
        </p:spPr>
      </p:pic>
      <p:sp>
        <p:nvSpPr>
          <p:cNvPr id="4" name="TextBox 3"/>
          <p:cNvSpPr txBox="1"/>
          <p:nvPr/>
        </p:nvSpPr>
        <p:spPr>
          <a:xfrm>
            <a:off x="5436096" y="5373216"/>
            <a:ext cx="3707904" cy="1569660"/>
          </a:xfrm>
          <a:prstGeom prst="rect">
            <a:avLst/>
          </a:prstGeom>
          <a:noFill/>
        </p:spPr>
        <p:txBody>
          <a:bodyPr wrap="square" rtlCol="0">
            <a:spAutoFit/>
          </a:bodyPr>
          <a:lstStyle/>
          <a:p>
            <a:pPr>
              <a:spcBef>
                <a:spcPct val="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dirty="0" smtClean="0">
                <a:latin typeface="Calibri" pitchFamily="32" charset="0"/>
                <a:cs typeface="Lucida Sans Unicode" charset="0"/>
              </a:rPr>
              <a:t> Barrett’s on top,</a:t>
            </a:r>
          </a:p>
          <a:p>
            <a:pPr>
              <a:spcBef>
                <a:spcPct val="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dirty="0" smtClean="0">
                <a:latin typeface="Calibri" pitchFamily="32" charset="0"/>
                <a:cs typeface="Lucida Sans Unicode" charset="0"/>
              </a:rPr>
              <a:t> Goblet cell on right,</a:t>
            </a:r>
          </a:p>
          <a:p>
            <a:pPr>
              <a:spcBef>
                <a:spcPct val="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dirty="0" smtClean="0">
                <a:latin typeface="Calibri" pitchFamily="32" charset="0"/>
                <a:cs typeface="Lucida Sans Unicode" charset="0"/>
              </a:rPr>
              <a:t> Normal </a:t>
            </a:r>
            <a:r>
              <a:rPr lang="en-GB" sz="2400" b="1" dirty="0" err="1" smtClean="0">
                <a:latin typeface="Calibri" pitchFamily="32" charset="0"/>
                <a:cs typeface="Lucida Sans Unicode" charset="0"/>
              </a:rPr>
              <a:t>esophagus</a:t>
            </a:r>
            <a:r>
              <a:rPr lang="en-GB" sz="2400" b="1" dirty="0" smtClean="0">
                <a:latin typeface="Calibri" pitchFamily="32" charset="0"/>
                <a:cs typeface="Lucida Sans Unicode" charset="0"/>
              </a:rPr>
              <a:t> on    </a:t>
            </a:r>
          </a:p>
          <a:p>
            <a:pPr>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dirty="0" smtClean="0">
                <a:latin typeface="Calibri" pitchFamily="32" charset="0"/>
                <a:cs typeface="Lucida Sans Unicode" charset="0"/>
              </a:rPr>
              <a:t>  bottom.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3" name="TextBox 2"/>
          <p:cNvSpPr txBox="1"/>
          <p:nvPr/>
        </p:nvSpPr>
        <p:spPr>
          <a:xfrm>
            <a:off x="5543600" y="6273225"/>
            <a:ext cx="3600400" cy="584775"/>
          </a:xfrm>
          <a:prstGeom prst="rect">
            <a:avLst/>
          </a:prstGeom>
          <a:solidFill>
            <a:srgbClr val="FFFF00"/>
          </a:solidFill>
        </p:spPr>
        <p:txBody>
          <a:bodyPr wrap="square" rtlCol="0">
            <a:spAutoFit/>
          </a:bodyPr>
          <a:lstStyle/>
          <a:p>
            <a:r>
              <a:rPr lang="en-US" sz="3200" b="1" dirty="0" smtClean="0"/>
              <a:t>Glandular dysplasia</a:t>
            </a:r>
            <a:endParaRPr lang="en-US" sz="32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SALIVARY GLAND</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0" y="-166688"/>
            <a:ext cx="9144000" cy="2773363"/>
          </a:xfrm>
          <a:prstGeom prst="rect">
            <a:avLst/>
          </a:prstGeom>
          <a:noFill/>
          <a:ln w="9525">
            <a:noFill/>
            <a:round/>
            <a:headEnd/>
            <a:tailEnd/>
          </a:ln>
        </p:spPr>
        <p:txBody>
          <a:bodyPr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8800" b="1">
                <a:solidFill>
                  <a:srgbClr val="0000FF"/>
                </a:solidFill>
                <a:latin typeface="Calibri" pitchFamily="32" charset="0"/>
              </a:rPr>
              <a:t>BARRETT’S ESOPHAGUS</a:t>
            </a:r>
          </a:p>
        </p:txBody>
      </p:sp>
      <p:sp>
        <p:nvSpPr>
          <p:cNvPr id="30723" name="Text Box 2"/>
          <p:cNvSpPr txBox="1">
            <a:spLocks noChangeArrowheads="1"/>
          </p:cNvSpPr>
          <p:nvPr/>
        </p:nvSpPr>
        <p:spPr bwMode="auto">
          <a:xfrm>
            <a:off x="0" y="2362200"/>
            <a:ext cx="9144000" cy="3886200"/>
          </a:xfrm>
          <a:prstGeom prst="rect">
            <a:avLst/>
          </a:prstGeom>
          <a:noFill/>
          <a:ln w="9525">
            <a:noFill/>
            <a:round/>
            <a:headEnd/>
            <a:tailEnd/>
          </a:ln>
        </p:spPr>
        <p:txBody>
          <a:bodyPr/>
          <a:lstStyle/>
          <a:p>
            <a:pPr marL="341313" indent="-341313">
              <a:lnSpc>
                <a:spcPct val="100000"/>
              </a:lnSpc>
              <a:spcBef>
                <a:spcPts val="8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INTESTINALIZED </a:t>
            </a:r>
            <a:r>
              <a:rPr lang="en-GB" sz="3200" b="1" dirty="0" err="1" smtClean="0">
                <a:solidFill>
                  <a:srgbClr val="CC0066"/>
                </a:solidFill>
                <a:latin typeface="Calibri" pitchFamily="32" charset="0"/>
              </a:rPr>
              <a:t>metaplastic</a:t>
            </a:r>
            <a:r>
              <a:rPr lang="en-GB" sz="3200" b="1" dirty="0" smtClean="0">
                <a:solidFill>
                  <a:srgbClr val="CC0066"/>
                </a:solidFill>
                <a:latin typeface="Calibri" pitchFamily="32" charset="0"/>
              </a:rPr>
              <a:t> </a:t>
            </a:r>
            <a:r>
              <a:rPr lang="en-GB" sz="3200" b="1" dirty="0">
                <a:solidFill>
                  <a:srgbClr val="CC0066"/>
                </a:solidFill>
                <a:latin typeface="Calibri" pitchFamily="32" charset="0"/>
              </a:rPr>
              <a:t>mucosa is AT RISK for glandular dysplasia.</a:t>
            </a:r>
          </a:p>
          <a:p>
            <a:pPr marL="341313" indent="-341313">
              <a:lnSpc>
                <a:spcPct val="100000"/>
              </a:lnSpc>
              <a:spcBef>
                <a:spcPts val="8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Searching for dysplasia when BARRETT’s is present is of utmost importance</a:t>
            </a:r>
          </a:p>
          <a:p>
            <a:pPr marL="341313" indent="-341313">
              <a:lnSpc>
                <a:spcPct val="100000"/>
              </a:lnSpc>
              <a:spcBef>
                <a:spcPts val="8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MOST/ALL </a:t>
            </a:r>
            <a:r>
              <a:rPr lang="en-GB" sz="3200" b="1" dirty="0" err="1">
                <a:solidFill>
                  <a:srgbClr val="CC0066"/>
                </a:solidFill>
                <a:latin typeface="Calibri" pitchFamily="32" charset="0"/>
              </a:rPr>
              <a:t>adenocarcinomas</a:t>
            </a:r>
            <a:r>
              <a:rPr lang="en-GB" sz="3200" b="1" dirty="0">
                <a:solidFill>
                  <a:srgbClr val="CC0066"/>
                </a:solidFill>
                <a:latin typeface="Calibri" pitchFamily="32" charset="0"/>
              </a:rPr>
              <a:t> arising in the </a:t>
            </a:r>
            <a:r>
              <a:rPr lang="en-GB" sz="3200" b="1" dirty="0" err="1">
                <a:solidFill>
                  <a:srgbClr val="CC0066"/>
                </a:solidFill>
                <a:latin typeface="Calibri" pitchFamily="32" charset="0"/>
              </a:rPr>
              <a:t>esophagus</a:t>
            </a:r>
            <a:r>
              <a:rPr lang="en-GB" sz="3200" b="1" dirty="0">
                <a:solidFill>
                  <a:srgbClr val="CC0066"/>
                </a:solidFill>
                <a:latin typeface="Calibri" pitchFamily="32" charset="0"/>
              </a:rPr>
              <a:t> arise from previously existing </a:t>
            </a:r>
            <a:r>
              <a:rPr lang="en-GB" sz="3200" b="1" dirty="0" smtClean="0">
                <a:solidFill>
                  <a:srgbClr val="CC0066"/>
                </a:solidFill>
                <a:latin typeface="Calibri" pitchFamily="32" charset="0"/>
              </a:rPr>
              <a:t>BARRETT’s</a:t>
            </a:r>
          </a:p>
          <a:p>
            <a:pPr marL="341313" indent="-341313">
              <a:lnSpc>
                <a:spcPct val="100000"/>
              </a:lnSpc>
              <a:spcBef>
                <a:spcPts val="8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smtClean="0">
                <a:solidFill>
                  <a:srgbClr val="CC0066"/>
                </a:solidFill>
                <a:latin typeface="Calibri" pitchFamily="32" charset="0"/>
              </a:rPr>
              <a:t>Newly named Columnar lined </a:t>
            </a:r>
            <a:r>
              <a:rPr lang="en-GB" sz="3200" b="1" dirty="0" err="1" smtClean="0">
                <a:solidFill>
                  <a:srgbClr val="CC0066"/>
                </a:solidFill>
                <a:latin typeface="Calibri" pitchFamily="32" charset="0"/>
              </a:rPr>
              <a:t>esophagus</a:t>
            </a:r>
            <a:endParaRPr lang="en-GB" sz="3200" b="1" dirty="0">
              <a:solidFill>
                <a:srgbClr val="CC0066"/>
              </a:solidFill>
              <a:latin typeface="Calibri" pitchFamily="32"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Carcinoma of the esophagus</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http://www.pathology.washington.edu/about/education/gallery/jpgs575/spa/img0014.jpg"/>
          <p:cNvPicPr>
            <a:picLocks noChangeAspect="1" noChangeArrowheads="1"/>
          </p:cNvPicPr>
          <p:nvPr/>
        </p:nvPicPr>
        <p:blipFill>
          <a:blip r:embed="rId3" cstate="print"/>
          <a:srcRect/>
          <a:stretch>
            <a:fillRect/>
          </a:stretch>
        </p:blipFill>
        <p:spPr bwMode="auto">
          <a:xfrm>
            <a:off x="0" y="0"/>
            <a:ext cx="9144000" cy="5589240"/>
          </a:xfrm>
          <a:prstGeom prst="rect">
            <a:avLst/>
          </a:prstGeom>
          <a:noFill/>
        </p:spPr>
      </p:pic>
      <p:sp>
        <p:nvSpPr>
          <p:cNvPr id="3" name="TextBox 2"/>
          <p:cNvSpPr txBox="1"/>
          <p:nvPr/>
        </p:nvSpPr>
        <p:spPr>
          <a:xfrm>
            <a:off x="179512" y="5661248"/>
            <a:ext cx="8964488" cy="1200329"/>
          </a:xfrm>
          <a:prstGeom prst="rect">
            <a:avLst/>
          </a:prstGeom>
          <a:noFill/>
        </p:spPr>
        <p:txBody>
          <a:bodyPr wrap="square" rtlCol="0">
            <a:spAutoFit/>
          </a:bodyPr>
          <a:lstStyle/>
          <a:p>
            <a:r>
              <a:rPr lang="en-US" sz="2400" b="1" dirty="0" smtClean="0"/>
              <a:t>A pale whitish and infiltrative esophageal lesion in its mid and lower third causing narrowing of the lumen with enlarged paraesophageal lymph node mostly containing metastatic deposits (Arrow).</a:t>
            </a:r>
            <a:endParaRPr lang="en-US" sz="2400" b="1" dirty="0"/>
          </a:p>
        </p:txBody>
      </p:sp>
      <p:cxnSp>
        <p:nvCxnSpPr>
          <p:cNvPr id="12" name="Straight Arrow Connector 11"/>
          <p:cNvCxnSpPr/>
          <p:nvPr/>
        </p:nvCxnSpPr>
        <p:spPr>
          <a:xfrm flipH="1">
            <a:off x="6804248" y="692696"/>
            <a:ext cx="432048" cy="288032"/>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0" y="-166688"/>
            <a:ext cx="9144000" cy="2773363"/>
          </a:xfrm>
          <a:prstGeom prst="rect">
            <a:avLst/>
          </a:prstGeom>
          <a:noFill/>
          <a:ln w="9525">
            <a:noFill/>
            <a:round/>
            <a:headEnd/>
            <a:tailEnd/>
          </a:ln>
        </p:spPr>
        <p:txBody>
          <a:bodyPr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8800" b="1">
                <a:solidFill>
                  <a:srgbClr val="0000FF"/>
                </a:solidFill>
                <a:latin typeface="Calibri" pitchFamily="32" charset="0"/>
              </a:rPr>
              <a:t>SQUAMOUS CARCINOMA</a:t>
            </a:r>
          </a:p>
        </p:txBody>
      </p:sp>
      <p:sp>
        <p:nvSpPr>
          <p:cNvPr id="38915" name="Text Box 2"/>
          <p:cNvSpPr txBox="1">
            <a:spLocks noChangeArrowheads="1"/>
          </p:cNvSpPr>
          <p:nvPr/>
        </p:nvSpPr>
        <p:spPr bwMode="auto">
          <a:xfrm>
            <a:off x="0" y="2332038"/>
            <a:ext cx="9144000" cy="1311275"/>
          </a:xfrm>
          <a:prstGeom prst="rect">
            <a:avLst/>
          </a:prstGeom>
          <a:noFill/>
          <a:ln w="9525">
            <a:noFill/>
            <a:round/>
            <a:headEnd/>
            <a:tailEnd/>
          </a:ln>
        </p:spPr>
        <p:txBody>
          <a:bodyPr/>
          <a:lstStyle/>
          <a:p>
            <a:pPr marL="341313" indent="-34131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CC0066"/>
                </a:solidFill>
                <a:latin typeface="Calibri" pitchFamily="32" charset="0"/>
              </a:rPr>
              <a:t>DYSPLASIA</a:t>
            </a:r>
            <a:r>
              <a:rPr lang="en-GB" sz="4000" b="1">
                <a:solidFill>
                  <a:srgbClr val="CC0066"/>
                </a:solidFill>
                <a:latin typeface="Wingdings" charset="2"/>
              </a:rPr>
              <a:t></a:t>
            </a:r>
            <a:r>
              <a:rPr lang="en-GB" sz="4000" b="1">
                <a:solidFill>
                  <a:srgbClr val="CC0066"/>
                </a:solidFill>
                <a:latin typeface="Calibri" pitchFamily="32" charset="0"/>
              </a:rPr>
              <a:t>IN-SITU</a:t>
            </a:r>
            <a:r>
              <a:rPr lang="en-GB" sz="4000" b="1">
                <a:solidFill>
                  <a:srgbClr val="CC0066"/>
                </a:solidFill>
                <a:latin typeface="Wingdings" charset="2"/>
              </a:rPr>
              <a:t></a:t>
            </a:r>
            <a:r>
              <a:rPr lang="en-GB" sz="4000" b="1">
                <a:solidFill>
                  <a:srgbClr val="CC0066"/>
                </a:solidFill>
                <a:latin typeface="Calibri" pitchFamily="32" charset="0"/>
              </a:rPr>
              <a:t>INFILTRATION</a:t>
            </a:r>
          </a:p>
        </p:txBody>
      </p:sp>
      <p:pic>
        <p:nvPicPr>
          <p:cNvPr id="38916" name="Picture 3"/>
          <p:cNvPicPr>
            <a:picLocks noChangeAspect="1" noChangeArrowheads="1"/>
          </p:cNvPicPr>
          <p:nvPr/>
        </p:nvPicPr>
        <p:blipFill>
          <a:blip r:embed="rId3" cstate="print"/>
          <a:srcRect/>
          <a:stretch>
            <a:fillRect/>
          </a:stretch>
        </p:blipFill>
        <p:spPr bwMode="auto">
          <a:xfrm>
            <a:off x="1828800" y="3800475"/>
            <a:ext cx="4953000" cy="305752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descr="http://www.pathology.washington.edu/about/education/gallery/jpgs575/spa/img0015.jpg"/>
          <p:cNvPicPr>
            <a:picLocks noChangeAspect="1" noChangeArrowheads="1"/>
          </p:cNvPicPr>
          <p:nvPr/>
        </p:nvPicPr>
        <p:blipFill>
          <a:blip r:embed="rId2" cstate="print"/>
          <a:srcRect/>
          <a:stretch>
            <a:fillRect/>
          </a:stretch>
        </p:blipFill>
        <p:spPr bwMode="auto">
          <a:xfrm>
            <a:off x="1115616" y="764704"/>
            <a:ext cx="6840760" cy="5256584"/>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http://www.pathology.washington.edu/about/education/gallery/jpgs575/spa/img0016.jpg"/>
          <p:cNvPicPr>
            <a:picLocks noChangeAspect="1" noChangeArrowheads="1"/>
          </p:cNvPicPr>
          <p:nvPr/>
        </p:nvPicPr>
        <p:blipFill>
          <a:blip r:embed="rId2" cstate="print"/>
          <a:srcRect/>
          <a:stretch>
            <a:fillRect/>
          </a:stretch>
        </p:blipFill>
        <p:spPr bwMode="auto">
          <a:xfrm>
            <a:off x="971600" y="764704"/>
            <a:ext cx="6696744" cy="54006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cstate="print"/>
          <a:srcRect/>
          <a:stretch>
            <a:fillRect/>
          </a:stretch>
        </p:blipFill>
        <p:spPr bwMode="auto">
          <a:xfrm>
            <a:off x="0" y="0"/>
            <a:ext cx="9131300" cy="6858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cstate="print"/>
          <a:srcRect/>
          <a:stretch>
            <a:fillRect/>
          </a:stretch>
        </p:blipFill>
        <p:spPr bwMode="auto">
          <a:xfrm>
            <a:off x="0" y="0"/>
            <a:ext cx="9144000" cy="685165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a:bodyPr>
          <a:lstStyle/>
          <a:p>
            <a:pPr fontAlgn="auto">
              <a:spcAft>
                <a:spcPts val="0"/>
              </a:spcAft>
              <a:defRPr/>
            </a:pPr>
            <a:r>
              <a:rPr lang="en-US" sz="3600" i="1" dirty="0" err="1" smtClean="0">
                <a:solidFill>
                  <a:schemeClr val="accent1">
                    <a:satMod val="150000"/>
                  </a:schemeClr>
                </a:solidFill>
                <a:latin typeface="Franklin Gothic Demi" pitchFamily="34" charset="0"/>
              </a:rPr>
              <a:t>Squamous</a:t>
            </a:r>
            <a:r>
              <a:rPr lang="en-US" sz="3600" i="1" dirty="0" smtClean="0">
                <a:solidFill>
                  <a:schemeClr val="accent1">
                    <a:satMod val="150000"/>
                  </a:schemeClr>
                </a:solidFill>
                <a:latin typeface="Franklin Gothic Demi" pitchFamily="34" charset="0"/>
              </a:rPr>
              <a:t> cell carcinoma of the esophagus: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Sections show :</a:t>
            </a:r>
            <a:endParaRPr lang="en-US" sz="3600" i="1" dirty="0">
              <a:solidFill>
                <a:schemeClr val="accent1">
                  <a:satMod val="150000"/>
                </a:schemeClr>
              </a:solidFill>
              <a:latin typeface="Franklin Gothic Demi" pitchFamily="34" charset="0"/>
            </a:endParaRPr>
          </a:p>
        </p:txBody>
      </p:sp>
      <p:sp>
        <p:nvSpPr>
          <p:cNvPr id="39939" name="TextBox 4"/>
          <p:cNvSpPr txBox="1">
            <a:spLocks noChangeArrowheads="1"/>
          </p:cNvSpPr>
          <p:nvPr/>
        </p:nvSpPr>
        <p:spPr bwMode="auto">
          <a:xfrm>
            <a:off x="214313" y="1957388"/>
            <a:ext cx="8643937" cy="5693866"/>
          </a:xfrm>
          <a:prstGeom prst="rect">
            <a:avLst/>
          </a:prstGeom>
          <a:noFill/>
          <a:ln w="9525">
            <a:noFill/>
            <a:miter lim="800000"/>
            <a:headEnd/>
            <a:tailEnd/>
          </a:ln>
        </p:spPr>
        <p:txBody>
          <a:bodyPr>
            <a:spAutoFit/>
          </a:bodyPr>
          <a:lstStyle/>
          <a:p>
            <a:pPr marL="533400" indent="-533400" algn="just">
              <a:buFontTx/>
              <a:buBlip>
                <a:blip r:embed="rId3"/>
              </a:buBlip>
            </a:pPr>
            <a:r>
              <a:rPr lang="en-US" sz="2800" dirty="0" smtClean="0">
                <a:latin typeface="Franklin Gothic Demi" pitchFamily="34" charset="0"/>
              </a:rPr>
              <a:t>Sheets of malignant sqamous cell infiltrating the submucosa  and lamina </a:t>
            </a:r>
            <a:r>
              <a:rPr lang="en-US" sz="2800" dirty="0" err="1" smtClean="0">
                <a:latin typeface="Franklin Gothic Demi" pitchFamily="34" charset="0"/>
              </a:rPr>
              <a:t>propria</a:t>
            </a:r>
            <a:r>
              <a:rPr lang="en-US" sz="2800" dirty="0" smtClean="0">
                <a:latin typeface="Franklin Gothic Demi" pitchFamily="34" charset="0"/>
              </a:rPr>
              <a:t>.</a:t>
            </a:r>
            <a:endParaRPr lang="en-US" sz="2800" dirty="0">
              <a:latin typeface="Franklin Gothic Demi" pitchFamily="34" charset="0"/>
            </a:endParaRPr>
          </a:p>
          <a:p>
            <a:pPr marL="533400" indent="-533400" algn="just">
              <a:buFontTx/>
              <a:buBlip>
                <a:blip r:embed="rId3"/>
              </a:buBlip>
            </a:pPr>
            <a:endParaRPr lang="en-US" sz="2800" dirty="0">
              <a:latin typeface="Franklin Gothic Demi" pitchFamily="34" charset="0"/>
            </a:endParaRPr>
          </a:p>
          <a:p>
            <a:pPr marL="533400" indent="-533400" algn="just">
              <a:buFontTx/>
              <a:buBlip>
                <a:blip r:embed="rId3"/>
              </a:buBlip>
            </a:pPr>
            <a:r>
              <a:rPr lang="en-US" sz="2800" dirty="0" smtClean="0">
                <a:latin typeface="Franklin Gothic Demi" pitchFamily="34" charset="0"/>
              </a:rPr>
              <a:t>The malignant sqamous cells are pleomorphic with esinophilic cytoplasm.</a:t>
            </a:r>
            <a:endParaRPr lang="en-US" sz="2800" dirty="0">
              <a:latin typeface="Franklin Gothic Demi" pitchFamily="34" charset="0"/>
            </a:endParaRPr>
          </a:p>
          <a:p>
            <a:pPr marL="533400" indent="-533400" algn="just">
              <a:buFontTx/>
              <a:buBlip>
                <a:blip r:embed="rId3"/>
              </a:buBlip>
            </a:pPr>
            <a:endParaRPr lang="en-US" sz="2800" dirty="0">
              <a:latin typeface="Franklin Gothic Demi" pitchFamily="34" charset="0"/>
            </a:endParaRPr>
          </a:p>
          <a:p>
            <a:pPr marL="533400" indent="-533400" algn="just">
              <a:buFontTx/>
              <a:buBlip>
                <a:blip r:embed="rId3"/>
              </a:buBlip>
            </a:pPr>
            <a:r>
              <a:rPr lang="en-US" sz="2800" dirty="0" smtClean="0">
                <a:latin typeface="Franklin Gothic Demi" pitchFamily="34" charset="0"/>
              </a:rPr>
              <a:t>Keratinization is present.</a:t>
            </a:r>
          </a:p>
          <a:p>
            <a:pPr marL="533400" indent="-533400" algn="just">
              <a:buFontTx/>
              <a:buBlip>
                <a:blip r:embed="rId3"/>
              </a:buBlip>
            </a:pPr>
            <a:endParaRPr lang="en-US" sz="2800" dirty="0" smtClean="0">
              <a:latin typeface="Franklin Gothic Demi" pitchFamily="34" charset="0"/>
            </a:endParaRPr>
          </a:p>
          <a:p>
            <a:r>
              <a:rPr lang="en-US" sz="2800" dirty="0" smtClean="0">
                <a:latin typeface="Franklin Gothic Demi" pitchFamily="34" charset="0"/>
              </a:rPr>
              <a:t>Risk factors: </a:t>
            </a:r>
            <a:r>
              <a:rPr lang="en-US" sz="2800" b="1" dirty="0" smtClean="0"/>
              <a:t>Smoking and alcoholism, Barrett’s </a:t>
            </a:r>
            <a:r>
              <a:rPr lang="en-US" sz="2800" b="1" dirty="0" err="1" smtClean="0"/>
              <a:t>Esophagitis</a:t>
            </a:r>
            <a:r>
              <a:rPr lang="en-US" sz="2800" b="1" dirty="0" smtClean="0"/>
              <a:t> ,  </a:t>
            </a:r>
            <a:r>
              <a:rPr lang="en-US" sz="2800" b="1" dirty="0" err="1" smtClean="0"/>
              <a:t>Achalasia</a:t>
            </a:r>
            <a:endParaRPr lang="en-US" sz="2800" dirty="0" smtClean="0"/>
          </a:p>
          <a:p>
            <a:r>
              <a:rPr lang="en-US" sz="2800" b="1" dirty="0" smtClean="0"/>
              <a:t>	</a:t>
            </a:r>
            <a:endParaRPr lang="en-US" sz="2800" dirty="0" smtClean="0"/>
          </a:p>
          <a:p>
            <a:pPr marL="533400" indent="-533400" algn="just">
              <a:buFontTx/>
              <a:buBlip>
                <a:blip r:embed="rId3"/>
              </a:buBlip>
            </a:pPr>
            <a:endParaRPr lang="en-US" sz="2800" dirty="0" smtClean="0">
              <a:latin typeface="Franklin Gothic Demi" pitchFamily="34" charset="0"/>
            </a:endParaRPr>
          </a:p>
          <a:p>
            <a:pPr marL="533400" indent="-533400" algn="just"/>
            <a:r>
              <a:rPr lang="en-US" sz="2800" dirty="0" smtClean="0">
                <a:latin typeface="Franklin Gothic Demi" pitchFamily="34" charset="0"/>
              </a:rPr>
              <a:t> </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Stomach</a:t>
            </a:r>
            <a:endParaRPr lang="en-US" dirty="0"/>
          </a:p>
        </p:txBody>
      </p:sp>
      <p:sp>
        <p:nvSpPr>
          <p:cNvPr id="3" name="Subtitle 2"/>
          <p:cNvSpPr>
            <a:spLocks noGrp="1"/>
          </p:cNvSpPr>
          <p:nvPr>
            <p:ph type="subTitle" idx="1"/>
          </p:nvPr>
        </p:nvSpPr>
        <p:spPr/>
        <p:txBody>
          <a:bodyPr/>
          <a:lstStyle/>
          <a:p>
            <a:r>
              <a:rPr lang="en-US" dirty="0" smtClean="0">
                <a:solidFill>
                  <a:schemeClr val="tx1"/>
                </a:solidFill>
              </a:rPr>
              <a:t>Normal anatomy and histology</a:t>
            </a:r>
            <a:endParaRPr lang="en-US" dirty="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9635" name="Text Box 5"/>
          <p:cNvSpPr txBox="1">
            <a:spLocks noChangeArrowheads="1"/>
          </p:cNvSpPr>
          <p:nvPr/>
        </p:nvSpPr>
        <p:spPr bwMode="auto">
          <a:xfrm>
            <a:off x="0" y="6334780"/>
            <a:ext cx="4495800" cy="523220"/>
          </a:xfrm>
          <a:prstGeom prst="rect">
            <a:avLst/>
          </a:prstGeom>
          <a:solidFill>
            <a:srgbClr val="FFFF00"/>
          </a:solidFill>
          <a:ln w="9525">
            <a:noFill/>
            <a:miter lim="800000"/>
            <a:headEnd/>
            <a:tailEnd/>
          </a:ln>
        </p:spPr>
        <p:txBody>
          <a:bodyPr wrap="square">
            <a:spAutoFit/>
          </a:bodyPr>
          <a:lstStyle/>
          <a:p>
            <a:pPr>
              <a:spcBef>
                <a:spcPct val="50000"/>
              </a:spcBef>
            </a:pPr>
            <a:r>
              <a:rPr lang="en-US" sz="2800" b="1" dirty="0" smtClean="0">
                <a:solidFill>
                  <a:srgbClr val="3333FF"/>
                </a:solidFill>
              </a:rPr>
              <a:t>NORMAL</a:t>
            </a:r>
            <a:endParaRPr lang="en-US" sz="2800" b="1" dirty="0">
              <a:solidFill>
                <a:srgbClr val="3333FF"/>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cstate="print"/>
          <a:srcRect/>
          <a:stretch>
            <a:fillRect/>
          </a:stretch>
        </p:blipFill>
        <p:spPr bwMode="auto">
          <a:xfrm>
            <a:off x="-9525" y="-161925"/>
            <a:ext cx="9153525" cy="701992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49155" name="Line 2"/>
          <p:cNvSpPr>
            <a:spLocks noChangeShapeType="1"/>
          </p:cNvSpPr>
          <p:nvPr/>
        </p:nvSpPr>
        <p:spPr bwMode="auto">
          <a:xfrm flipV="1">
            <a:off x="2057400" y="3198813"/>
            <a:ext cx="914400" cy="460375"/>
          </a:xfrm>
          <a:prstGeom prst="line">
            <a:avLst/>
          </a:prstGeom>
          <a:noFill/>
          <a:ln w="164520">
            <a:solidFill>
              <a:srgbClr val="0000FF"/>
            </a:solidFill>
            <a:round/>
            <a:headEnd/>
            <a:tailEnd type="triangle" w="med" len="med"/>
          </a:ln>
        </p:spPr>
        <p:txBody>
          <a:bodyPr/>
          <a:lstStyle/>
          <a:p>
            <a:endParaRPr lang="en-US"/>
          </a:p>
        </p:txBody>
      </p:sp>
      <p:sp>
        <p:nvSpPr>
          <p:cNvPr id="49156" name="Line 3"/>
          <p:cNvSpPr>
            <a:spLocks noChangeShapeType="1"/>
          </p:cNvSpPr>
          <p:nvPr/>
        </p:nvSpPr>
        <p:spPr bwMode="auto">
          <a:xfrm>
            <a:off x="2057400" y="228600"/>
            <a:ext cx="1143000" cy="228600"/>
          </a:xfrm>
          <a:prstGeom prst="line">
            <a:avLst/>
          </a:prstGeom>
          <a:noFill/>
          <a:ln w="128160">
            <a:solidFill>
              <a:srgbClr val="0000FF"/>
            </a:solidFill>
            <a:round/>
            <a:headEnd/>
            <a:tailEnd type="triangle" w="med" len="med"/>
          </a:ln>
        </p:spPr>
        <p:txBody>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3" cstate="print"/>
          <a:srcRect/>
          <a:stretch>
            <a:fillRect/>
          </a:stretch>
        </p:blipFill>
        <p:spPr bwMode="auto">
          <a:xfrm>
            <a:off x="0" y="0"/>
            <a:ext cx="9144000" cy="68834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Gross and histopathology</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Chronic gastric ulcer</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457200" y="0"/>
            <a:ext cx="8228013" cy="990600"/>
          </a:xfrm>
        </p:spPr>
        <p:txBody>
          <a:bodyPr>
            <a:normAutofit fontScale="90000"/>
          </a:bodyPr>
          <a:lstStyle/>
          <a:p>
            <a:r>
              <a:rPr lang="en-US" sz="6000" b="1" smtClean="0">
                <a:solidFill>
                  <a:srgbClr val="0E03EF"/>
                </a:solidFill>
              </a:rPr>
              <a:t>“PEPTIC” ULCERS</a:t>
            </a:r>
          </a:p>
        </p:txBody>
      </p:sp>
      <p:sp>
        <p:nvSpPr>
          <p:cNvPr id="67587" name="Content Placeholder 2"/>
          <p:cNvSpPr>
            <a:spLocks noGrp="1"/>
          </p:cNvSpPr>
          <p:nvPr>
            <p:ph idx="1"/>
          </p:nvPr>
        </p:nvSpPr>
        <p:spPr>
          <a:xfrm>
            <a:off x="0" y="914400"/>
            <a:ext cx="9144000" cy="4648200"/>
          </a:xfrm>
        </p:spPr>
        <p:txBody>
          <a:bodyPr>
            <a:normAutofit fontScale="92500" lnSpcReduction="10000"/>
          </a:bodyPr>
          <a:lstStyle/>
          <a:p>
            <a:r>
              <a:rPr lang="en-US" b="1" smtClean="0">
                <a:solidFill>
                  <a:srgbClr val="A203BD"/>
                </a:solidFill>
              </a:rPr>
              <a:t>“PEPTIC” implies acid cause/aggravation</a:t>
            </a:r>
          </a:p>
          <a:p>
            <a:r>
              <a:rPr lang="en-US" b="1" smtClean="0">
                <a:solidFill>
                  <a:srgbClr val="A203BD"/>
                </a:solidFill>
              </a:rPr>
              <a:t>ULCER vs. EROSION (muscularis mucosa intact)</a:t>
            </a:r>
          </a:p>
          <a:p>
            <a:r>
              <a:rPr lang="en-US" b="1" smtClean="0">
                <a:solidFill>
                  <a:srgbClr val="A203BD"/>
                </a:solidFill>
              </a:rPr>
              <a:t>MUC</a:t>
            </a:r>
            <a:r>
              <a:rPr lang="en-US" b="1" smtClean="0">
                <a:solidFill>
                  <a:srgbClr val="A203BD"/>
                </a:solidFill>
                <a:sym typeface="Wingdings" charset="2"/>
              </a:rPr>
              <a:t>SUBMUCMUSCULARISSEROSA</a:t>
            </a:r>
          </a:p>
          <a:p>
            <a:r>
              <a:rPr lang="en-US" b="1" smtClean="0">
                <a:solidFill>
                  <a:srgbClr val="A203BD"/>
                </a:solidFill>
                <a:sym typeface="Wingdings" charset="2"/>
              </a:rPr>
              <a:t>Chronic, solitary (usually), adults</a:t>
            </a:r>
          </a:p>
          <a:p>
            <a:r>
              <a:rPr lang="en-US" b="1" smtClean="0">
                <a:solidFill>
                  <a:srgbClr val="A203BD"/>
                </a:solidFill>
                <a:sym typeface="Wingdings" charset="2"/>
              </a:rPr>
              <a:t>80% caused by H. pylori</a:t>
            </a:r>
          </a:p>
          <a:p>
            <a:r>
              <a:rPr lang="en-US" b="1" smtClean="0">
                <a:solidFill>
                  <a:srgbClr val="A203BD"/>
                </a:solidFill>
                <a:sym typeface="Wingdings" charset="2"/>
              </a:rPr>
              <a:t>100% caused by H. pylori in</a:t>
            </a:r>
          </a:p>
          <a:p>
            <a:pPr>
              <a:buFont typeface="Arial" charset="0"/>
              <a:buNone/>
            </a:pPr>
            <a:r>
              <a:rPr lang="en-US" b="1" smtClean="0">
                <a:solidFill>
                  <a:srgbClr val="A203BD"/>
                </a:solidFill>
                <a:sym typeface="Wingdings" charset="2"/>
              </a:rPr>
              <a:t>     duodenum</a:t>
            </a:r>
          </a:p>
          <a:p>
            <a:r>
              <a:rPr lang="en-US" b="1" smtClean="0">
                <a:solidFill>
                  <a:srgbClr val="A203BD"/>
                </a:solidFill>
                <a:sym typeface="Wingdings" charset="2"/>
              </a:rPr>
              <a:t>NSAIDS</a:t>
            </a:r>
          </a:p>
          <a:p>
            <a:pPr>
              <a:buFont typeface="Arial" charset="0"/>
              <a:buNone/>
            </a:pPr>
            <a:r>
              <a:rPr lang="en-US" b="1" smtClean="0">
                <a:solidFill>
                  <a:srgbClr val="A203BD"/>
                </a:solidFill>
                <a:sym typeface="Wingdings" charset="2"/>
              </a:rPr>
              <a:t>   “STRESS”</a:t>
            </a:r>
          </a:p>
          <a:p>
            <a:endParaRPr lang="en-US"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cstate="print"/>
          <a:srcRect/>
          <a:stretch>
            <a:fillRect/>
          </a:stretch>
        </p:blipFill>
        <p:spPr bwMode="auto">
          <a:xfrm>
            <a:off x="0" y="0"/>
            <a:ext cx="5268184" cy="443711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5262045" y="2897560"/>
            <a:ext cx="3881955" cy="3960440"/>
          </a:xfrm>
          <a:prstGeom prst="rect">
            <a:avLst/>
          </a:prstGeom>
          <a:noFill/>
          <a:ln w="9525">
            <a:noFill/>
            <a:miter lim="800000"/>
            <a:headEnd/>
            <a:tailEnd/>
          </a:ln>
        </p:spPr>
      </p:pic>
      <p:sp>
        <p:nvSpPr>
          <p:cNvPr id="6" name="TextBox 5"/>
          <p:cNvSpPr txBox="1"/>
          <p:nvPr/>
        </p:nvSpPr>
        <p:spPr>
          <a:xfrm>
            <a:off x="251520" y="4941168"/>
            <a:ext cx="4608512" cy="1569660"/>
          </a:xfrm>
          <a:prstGeom prst="rect">
            <a:avLst/>
          </a:prstGeom>
          <a:noFill/>
        </p:spPr>
        <p:txBody>
          <a:bodyPr wrap="square" rtlCol="0">
            <a:spAutoFit/>
          </a:bodyPr>
          <a:lstStyle/>
          <a:p>
            <a:r>
              <a:rPr lang="en-US" sz="2400" b="1" dirty="0" smtClean="0">
                <a:solidFill>
                  <a:schemeClr val="accent1"/>
                </a:solidFill>
              </a:rPr>
              <a:t>Peptic ulcer of the duodenum: </a:t>
            </a:r>
          </a:p>
          <a:p>
            <a:r>
              <a:rPr lang="en-US" sz="2400" b="1" dirty="0" smtClean="0"/>
              <a:t>Sharply punched out ulcer. </a:t>
            </a:r>
          </a:p>
          <a:p>
            <a:r>
              <a:rPr lang="en-US" sz="2400" b="1" dirty="0" smtClean="0"/>
              <a:t>The margins not elevated.</a:t>
            </a:r>
          </a:p>
          <a:p>
            <a:r>
              <a:rPr lang="en-US" sz="2400" b="1" dirty="0" smtClean="0"/>
              <a:t>The ulcer base is clean</a:t>
            </a:r>
            <a:r>
              <a:rPr lang="en-US" dirty="0" smtClean="0"/>
              <a:t>.</a:t>
            </a:r>
            <a:endParaRPr lang="en-US" dirty="0"/>
          </a:p>
        </p:txBody>
      </p:sp>
      <p:sp>
        <p:nvSpPr>
          <p:cNvPr id="7" name="TextBox 6"/>
          <p:cNvSpPr txBox="1"/>
          <p:nvPr/>
        </p:nvSpPr>
        <p:spPr>
          <a:xfrm>
            <a:off x="5220072" y="476672"/>
            <a:ext cx="3923928" cy="1569660"/>
          </a:xfrm>
          <a:prstGeom prst="rect">
            <a:avLst/>
          </a:prstGeom>
          <a:noFill/>
        </p:spPr>
        <p:txBody>
          <a:bodyPr wrap="square" rtlCol="0">
            <a:spAutoFit/>
          </a:bodyPr>
          <a:lstStyle/>
          <a:p>
            <a:r>
              <a:rPr lang="en-US" sz="2400" b="1" dirty="0" smtClean="0">
                <a:solidFill>
                  <a:schemeClr val="accent1"/>
                </a:solidFill>
              </a:rPr>
              <a:t>Peptic ulcer of the Stomach:</a:t>
            </a:r>
          </a:p>
          <a:p>
            <a:r>
              <a:rPr lang="en-US" sz="2400" b="1" dirty="0" smtClean="0"/>
              <a:t>Sharply punched out ulcer. </a:t>
            </a:r>
          </a:p>
          <a:p>
            <a:r>
              <a:rPr lang="en-US" sz="2400" b="1" dirty="0" smtClean="0"/>
              <a:t>The margins not elevated.</a:t>
            </a:r>
          </a:p>
          <a:p>
            <a:r>
              <a:rPr lang="en-US" sz="2400" b="1" dirty="0" smtClean="0"/>
              <a:t>The ulcer base is clean</a:t>
            </a:r>
            <a:r>
              <a:rPr lang="en-US" dirty="0" smtClean="0"/>
              <a:t>.</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a:xfrm>
            <a:off x="0" y="6477000"/>
            <a:ext cx="9144000" cy="381000"/>
          </a:xfrm>
        </p:spPr>
        <p:txBody>
          <a:bodyPr>
            <a:normAutofit fontScale="90000"/>
          </a:bodyPr>
          <a:lstStyle/>
          <a:p>
            <a:pPr eaLnBrk="1" hangingPunct="1"/>
            <a:r>
              <a:rPr lang="en-US" sz="2400" dirty="0" smtClean="0">
                <a:solidFill>
                  <a:schemeClr val="accent1">
                    <a:lumMod val="25000"/>
                  </a:schemeClr>
                </a:solidFill>
                <a:effectLst>
                  <a:outerShdw blurRad="38100" dist="38100" dir="2700000" algn="tl">
                    <a:srgbClr val="000000">
                      <a:alpha val="43137"/>
                    </a:srgbClr>
                  </a:outerShdw>
                </a:effectLst>
              </a:rPr>
              <a:t>Chronic gastric ulcer</a:t>
            </a:r>
          </a:p>
        </p:txBody>
      </p:sp>
      <p:pic>
        <p:nvPicPr>
          <p:cNvPr id="6147" name="Picture 6" descr="44"/>
          <p:cNvPicPr>
            <a:picLocks noGrp="1" noChangeAspect="1" noChangeArrowheads="1"/>
          </p:cNvPicPr>
          <p:nvPr>
            <p:ph idx="1"/>
          </p:nvPr>
        </p:nvPicPr>
        <p:blipFill>
          <a:blip r:embed="rId2" cstate="print">
            <a:lum contrast="20000"/>
          </a:blip>
          <a:srcRect/>
          <a:stretch>
            <a:fillRect/>
          </a:stretch>
        </p:blipFill>
        <p:spPr>
          <a:xfrm>
            <a:off x="152400" y="533400"/>
            <a:ext cx="8923976" cy="5973763"/>
          </a:xfr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http://anatpat.unicamp.br/minDscn3737+.jpg">
            <a:hlinkClick r:id="rId3"/>
          </p:cNvPr>
          <p:cNvPicPr>
            <a:picLocks noChangeAspect="1" noChangeArrowheads="1"/>
          </p:cNvPicPr>
          <p:nvPr/>
        </p:nvPicPr>
        <p:blipFill>
          <a:blip r:embed="rId4" cstate="print"/>
          <a:srcRect/>
          <a:stretch>
            <a:fillRect/>
          </a:stretch>
        </p:blipFill>
        <p:spPr bwMode="auto">
          <a:xfrm>
            <a:off x="827584" y="620688"/>
            <a:ext cx="7488832" cy="5688632"/>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descr="The Base of a Non-perforated Chronic Peptic Ulcer"/>
          <p:cNvPicPr>
            <a:picLocks noChangeAspect="1" noChangeArrowheads="1"/>
          </p:cNvPicPr>
          <p:nvPr/>
        </p:nvPicPr>
        <p:blipFill>
          <a:blip r:embed="rId2" cstate="print"/>
          <a:srcRect/>
          <a:stretch>
            <a:fillRect/>
          </a:stretch>
        </p:blipFill>
        <p:spPr bwMode="auto">
          <a:xfrm>
            <a:off x="0" y="0"/>
            <a:ext cx="9161749" cy="7164033"/>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descr="PleomorAden"/>
          <p:cNvPicPr>
            <a:picLocks noChangeAspect="1" noChangeArrowheads="1"/>
          </p:cNvPicPr>
          <p:nvPr/>
        </p:nvPicPr>
        <p:blipFill>
          <a:blip r:embed="rId3" cstate="print"/>
          <a:srcRect/>
          <a:stretch>
            <a:fillRect/>
          </a:stretch>
        </p:blipFill>
        <p:spPr bwMode="auto">
          <a:xfrm>
            <a:off x="0" y="0"/>
            <a:ext cx="6588224" cy="6858000"/>
          </a:xfrm>
          <a:prstGeom prst="rect">
            <a:avLst/>
          </a:prstGeom>
          <a:noFill/>
          <a:ln w="9525">
            <a:noFill/>
            <a:miter lim="800000"/>
            <a:headEnd/>
            <a:tailEnd/>
          </a:ln>
        </p:spPr>
      </p:pic>
      <p:sp>
        <p:nvSpPr>
          <p:cNvPr id="2" name="TextBox 1"/>
          <p:cNvSpPr txBox="1"/>
          <p:nvPr/>
        </p:nvSpPr>
        <p:spPr>
          <a:xfrm>
            <a:off x="6660232" y="1124744"/>
            <a:ext cx="2483768" cy="3108543"/>
          </a:xfrm>
          <a:prstGeom prst="rect">
            <a:avLst/>
          </a:prstGeom>
          <a:noFill/>
        </p:spPr>
        <p:txBody>
          <a:bodyPr wrap="square" rtlCol="0">
            <a:spAutoFit/>
          </a:bodyPr>
          <a:lstStyle/>
          <a:p>
            <a:r>
              <a:rPr lang="en-US" sz="2800" b="1" dirty="0" smtClean="0"/>
              <a:t>Left Parotid gland swelling on the lateral side of the neck with intact overlying skin.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Gastritis Helicobacter induced</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0"/>
            <a:ext cx="8228013" cy="914400"/>
          </a:xfrm>
        </p:spPr>
        <p:txBody>
          <a:bodyPr>
            <a:normAutofit fontScale="90000"/>
          </a:bodyPr>
          <a:lstStyle/>
          <a:p>
            <a:r>
              <a:rPr lang="en-US" sz="8000" b="1" smtClean="0">
                <a:solidFill>
                  <a:srgbClr val="0E03EF"/>
                </a:solidFill>
              </a:rPr>
              <a:t>GASTRITIS</a:t>
            </a:r>
          </a:p>
        </p:txBody>
      </p:sp>
      <p:sp>
        <p:nvSpPr>
          <p:cNvPr id="62467" name="Content Placeholder 2"/>
          <p:cNvSpPr>
            <a:spLocks noGrp="1"/>
          </p:cNvSpPr>
          <p:nvPr>
            <p:ph idx="1"/>
          </p:nvPr>
        </p:nvSpPr>
        <p:spPr>
          <a:xfrm>
            <a:off x="0" y="914400"/>
            <a:ext cx="9144000" cy="2590800"/>
          </a:xfrm>
        </p:spPr>
        <p:txBody>
          <a:bodyPr>
            <a:normAutofit fontScale="85000" lnSpcReduction="20000"/>
          </a:bodyPr>
          <a:lstStyle/>
          <a:p>
            <a:r>
              <a:rPr lang="en-US" sz="3600" b="1" u="sng" smtClean="0">
                <a:solidFill>
                  <a:srgbClr val="FF0000"/>
                </a:solidFill>
              </a:rPr>
              <a:t>CHRONIC</a:t>
            </a:r>
            <a:r>
              <a:rPr lang="en-US" sz="3600" b="1" smtClean="0">
                <a:solidFill>
                  <a:srgbClr val="FF0000"/>
                </a:solidFill>
              </a:rPr>
              <a:t>, NO EROSIONS, NO HEMORRHAGE</a:t>
            </a:r>
          </a:p>
          <a:p>
            <a:r>
              <a:rPr lang="en-US" sz="2800" b="1" smtClean="0">
                <a:solidFill>
                  <a:srgbClr val="A203BD"/>
                </a:solidFill>
              </a:rPr>
              <a:t>Perhaps some neutrophils</a:t>
            </a:r>
          </a:p>
          <a:p>
            <a:r>
              <a:rPr lang="en-US" sz="2800" b="1" smtClean="0">
                <a:solidFill>
                  <a:srgbClr val="A203BD"/>
                </a:solidFill>
              </a:rPr>
              <a:t>Lymphocytes, lymphoid follicles</a:t>
            </a:r>
          </a:p>
          <a:p>
            <a:r>
              <a:rPr lang="en-US" sz="2800" b="1" smtClean="0">
                <a:solidFill>
                  <a:srgbClr val="A203BD"/>
                </a:solidFill>
              </a:rPr>
              <a:t>REGENERATIVE CHANGES</a:t>
            </a:r>
          </a:p>
          <a:p>
            <a:pPr lvl="1"/>
            <a:r>
              <a:rPr lang="en-US" sz="2400" b="1" smtClean="0">
                <a:solidFill>
                  <a:srgbClr val="A203BD"/>
                </a:solidFill>
              </a:rPr>
              <a:t>METAPLASIA, intestinal</a:t>
            </a:r>
          </a:p>
          <a:p>
            <a:pPr lvl="1"/>
            <a:r>
              <a:rPr lang="en-US" sz="2400" b="1" smtClean="0">
                <a:solidFill>
                  <a:srgbClr val="A203BD"/>
                </a:solidFill>
              </a:rPr>
              <a:t>ATROPHY, mucosal hypoplasia, “thinning”</a:t>
            </a:r>
          </a:p>
          <a:p>
            <a:pPr lvl="1"/>
            <a:r>
              <a:rPr lang="en-US" sz="2400" b="1" smtClean="0">
                <a:solidFill>
                  <a:srgbClr val="A203BD"/>
                </a:solidFill>
              </a:rPr>
              <a:t>DYS-PLASIA</a:t>
            </a:r>
          </a:p>
          <a:p>
            <a:endParaRPr lang="en-US" sz="2800" b="1" smtClean="0">
              <a:solidFill>
                <a:srgbClr val="A203BD"/>
              </a:solidFill>
            </a:endParaRPr>
          </a:p>
          <a:p>
            <a:endParaRPr lang="en-US" sz="3600" b="1" smtClean="0">
              <a:solidFill>
                <a:srgbClr val="A203BD"/>
              </a:solidFill>
            </a:endParaRPr>
          </a:p>
        </p:txBody>
      </p:sp>
      <p:pic>
        <p:nvPicPr>
          <p:cNvPr id="62468" name="Picture 3"/>
          <p:cNvPicPr>
            <a:picLocks noChangeAspect="1" noChangeArrowheads="1"/>
          </p:cNvPicPr>
          <p:nvPr/>
        </p:nvPicPr>
        <p:blipFill>
          <a:blip r:embed="rId3" cstate="print"/>
          <a:srcRect/>
          <a:stretch>
            <a:fillRect/>
          </a:stretch>
        </p:blipFill>
        <p:spPr bwMode="auto">
          <a:xfrm>
            <a:off x="3124200" y="4038600"/>
            <a:ext cx="3962400" cy="2649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0" y="30163"/>
            <a:ext cx="4271963" cy="6827837"/>
          </a:xfrm>
          <a:prstGeom prst="rect">
            <a:avLst/>
          </a:prstGeom>
          <a:noFill/>
          <a:ln w="9525">
            <a:noFill/>
            <a:miter lim="800000"/>
            <a:headEnd/>
            <a:tailEnd/>
          </a:ln>
        </p:spPr>
      </p:pic>
      <p:pic>
        <p:nvPicPr>
          <p:cNvPr id="63491" name="Picture 6" descr="http://upload.wikimedia.org/wikipedia/commons/5/55/Stomach_helicobacter_giemsa.JPG"/>
          <p:cNvPicPr>
            <a:picLocks noChangeAspect="1" noChangeArrowheads="1"/>
          </p:cNvPicPr>
          <p:nvPr/>
        </p:nvPicPr>
        <p:blipFill>
          <a:blip r:embed="rId4" cstate="print"/>
          <a:srcRect/>
          <a:stretch>
            <a:fillRect/>
          </a:stretch>
        </p:blipFill>
        <p:spPr bwMode="auto">
          <a:xfrm>
            <a:off x="4267200" y="0"/>
            <a:ext cx="4876800" cy="6858000"/>
          </a:xfrm>
          <a:prstGeom prst="rect">
            <a:avLst/>
          </a:prstGeom>
          <a:noFill/>
          <a:ln w="9525">
            <a:noFill/>
            <a:miter lim="800000"/>
            <a:headEnd/>
            <a:tailEnd/>
          </a:ln>
        </p:spPr>
      </p:pic>
      <p:sp>
        <p:nvSpPr>
          <p:cNvPr id="4" name="TextBox 3"/>
          <p:cNvSpPr txBox="1"/>
          <p:nvPr/>
        </p:nvSpPr>
        <p:spPr>
          <a:xfrm>
            <a:off x="5292080" y="0"/>
            <a:ext cx="3851920" cy="400110"/>
          </a:xfrm>
          <a:prstGeom prst="rect">
            <a:avLst/>
          </a:prstGeom>
          <a:solidFill>
            <a:srgbClr val="FFFF00"/>
          </a:solidFill>
        </p:spPr>
        <p:txBody>
          <a:bodyPr wrap="square" rtlCol="0">
            <a:spAutoFit/>
          </a:bodyPr>
          <a:lstStyle/>
          <a:p>
            <a:r>
              <a:rPr lang="en-US" sz="2000" b="1" dirty="0" smtClean="0"/>
              <a:t>Helicobacter pylori,  </a:t>
            </a:r>
            <a:r>
              <a:rPr lang="en-US" sz="2000" b="1" dirty="0" err="1" smtClean="0"/>
              <a:t>Giemsa</a:t>
            </a:r>
            <a:r>
              <a:rPr lang="en-US" sz="2000" b="1" dirty="0" smtClean="0"/>
              <a:t> stain</a:t>
            </a:r>
            <a:endParaRPr lang="en-US" sz="2000" b="1" dirty="0"/>
          </a:p>
        </p:txBody>
      </p:sp>
      <p:sp>
        <p:nvSpPr>
          <p:cNvPr id="5" name="TextBox 4"/>
          <p:cNvSpPr txBox="1"/>
          <p:nvPr/>
        </p:nvSpPr>
        <p:spPr>
          <a:xfrm>
            <a:off x="395536" y="0"/>
            <a:ext cx="3851920" cy="400110"/>
          </a:xfrm>
          <a:prstGeom prst="rect">
            <a:avLst/>
          </a:prstGeom>
          <a:solidFill>
            <a:srgbClr val="FFFF00"/>
          </a:solidFill>
        </p:spPr>
        <p:txBody>
          <a:bodyPr wrap="square" rtlCol="0">
            <a:spAutoFit/>
          </a:bodyPr>
          <a:lstStyle/>
          <a:p>
            <a:r>
              <a:rPr lang="en-US" sz="2000" b="1" dirty="0" smtClean="0"/>
              <a:t>Helicobacter pylori,  Sliver stain</a:t>
            </a:r>
            <a:endParaRPr lang="en-US" sz="2000"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Carcinoma of the stomach</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1"/>
          <p:cNvPicPr>
            <a:picLocks noChangeAspect="1"/>
          </p:cNvPicPr>
          <p:nvPr/>
        </p:nvPicPr>
        <p:blipFill>
          <a:blip r:embed="rId3" cstate="print"/>
          <a:srcRect/>
          <a:stretch>
            <a:fillRect/>
          </a:stretch>
        </p:blipFill>
        <p:spPr bwMode="auto">
          <a:xfrm>
            <a:off x="0" y="0"/>
            <a:ext cx="9144000" cy="5445224"/>
          </a:xfrm>
          <a:prstGeom prst="rect">
            <a:avLst/>
          </a:prstGeom>
          <a:noFill/>
          <a:ln w="9525">
            <a:noFill/>
            <a:miter lim="800000"/>
            <a:headEnd/>
            <a:tailEnd/>
          </a:ln>
        </p:spPr>
      </p:pic>
      <p:sp>
        <p:nvSpPr>
          <p:cNvPr id="3" name="TextBox 2"/>
          <p:cNvSpPr txBox="1"/>
          <p:nvPr/>
        </p:nvSpPr>
        <p:spPr>
          <a:xfrm>
            <a:off x="251520" y="5589240"/>
            <a:ext cx="8568952" cy="954107"/>
          </a:xfrm>
          <a:prstGeom prst="rect">
            <a:avLst/>
          </a:prstGeom>
          <a:noFill/>
        </p:spPr>
        <p:txBody>
          <a:bodyPr wrap="square" rtlCol="0">
            <a:spAutoFit/>
          </a:bodyPr>
          <a:lstStyle/>
          <a:p>
            <a:r>
              <a:rPr lang="en-US" sz="2800" b="1" dirty="0" smtClean="0"/>
              <a:t>Gastric carcinoma: An ill defined excavated central ulcer surrounding by irregular heaped up borders</a:t>
            </a:r>
            <a:endParaRPr lang="en-US" sz="2800" b="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1"/>
          <p:cNvPicPr>
            <a:picLocks noChangeAspect="1"/>
          </p:cNvPicPr>
          <p:nvPr/>
        </p:nvPicPr>
        <p:blipFill>
          <a:blip r:embed="rId3" cstate="print"/>
          <a:srcRect/>
          <a:stretch>
            <a:fillRect/>
          </a:stretch>
        </p:blipFill>
        <p:spPr bwMode="auto">
          <a:xfrm>
            <a:off x="0" y="0"/>
            <a:ext cx="9144000" cy="5805264"/>
          </a:xfrm>
          <a:prstGeom prst="rect">
            <a:avLst/>
          </a:prstGeom>
          <a:noFill/>
          <a:ln w="9525">
            <a:noFill/>
            <a:miter lim="800000"/>
            <a:headEnd/>
            <a:tailEnd/>
          </a:ln>
        </p:spPr>
      </p:pic>
      <p:sp>
        <p:nvSpPr>
          <p:cNvPr id="3" name="TextBox 2"/>
          <p:cNvSpPr txBox="1"/>
          <p:nvPr/>
        </p:nvSpPr>
        <p:spPr>
          <a:xfrm>
            <a:off x="0" y="5903893"/>
            <a:ext cx="9144000" cy="954107"/>
          </a:xfrm>
          <a:prstGeom prst="rect">
            <a:avLst/>
          </a:prstGeom>
          <a:noFill/>
        </p:spPr>
        <p:txBody>
          <a:bodyPr wrap="square" rtlCol="0">
            <a:spAutoFit/>
          </a:bodyPr>
          <a:lstStyle/>
          <a:p>
            <a:r>
              <a:rPr lang="en-US" sz="2800" b="1" dirty="0" smtClean="0"/>
              <a:t>Gastric carcinoma: An infiltrative gastric mass with areas of hemorrhage and necrosis</a:t>
            </a:r>
            <a:endParaRPr lang="en-US" sz="2800"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1"/>
          <p:cNvPicPr>
            <a:picLocks noChangeAspect="1"/>
          </p:cNvPicPr>
          <p:nvPr/>
        </p:nvPicPr>
        <p:blipFill>
          <a:blip r:embed="rId3" cstate="print"/>
          <a:srcRect/>
          <a:stretch>
            <a:fillRect/>
          </a:stretch>
        </p:blipFill>
        <p:spPr bwMode="auto">
          <a:xfrm>
            <a:off x="285750" y="285750"/>
            <a:ext cx="5257800" cy="622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0" y="0"/>
            <a:ext cx="9144000" cy="1981200"/>
          </a:xfrm>
        </p:spPr>
        <p:txBody>
          <a:bodyPr>
            <a:normAutofit/>
          </a:bodyPr>
          <a:lstStyle/>
          <a:p>
            <a:pPr algn="l"/>
            <a:r>
              <a:rPr lang="en-US" sz="2800" b="1" dirty="0" smtClean="0"/>
              <a:t>ADENOCARCINOMA GROWTH PATTERNS, </a:t>
            </a:r>
            <a:br>
              <a:rPr lang="en-US" sz="2800" b="1" dirty="0" smtClean="0"/>
            </a:br>
            <a:r>
              <a:rPr lang="en-US" sz="2800" b="1" dirty="0" smtClean="0"/>
              <a:t>Greatly thickening of the gastric wall. Diffuse growth pattern of gastric </a:t>
            </a:r>
            <a:r>
              <a:rPr lang="en-US" sz="2800" b="1" dirty="0" err="1" smtClean="0"/>
              <a:t>adenocarcinoma</a:t>
            </a:r>
            <a:r>
              <a:rPr lang="en-US" sz="2800" b="1" dirty="0" smtClean="0"/>
              <a:t>. </a:t>
            </a:r>
          </a:p>
        </p:txBody>
      </p:sp>
      <p:pic>
        <p:nvPicPr>
          <p:cNvPr id="88067" name="Picture 2"/>
          <p:cNvPicPr>
            <a:picLocks noGrp="1" noChangeAspect="1" noChangeArrowheads="1"/>
          </p:cNvPicPr>
          <p:nvPr>
            <p:ph idx="1"/>
          </p:nvPr>
        </p:nvPicPr>
        <p:blipFill>
          <a:blip r:embed="rId3" cstate="print"/>
          <a:srcRect/>
          <a:stretch>
            <a:fillRect/>
          </a:stretch>
        </p:blipFill>
        <p:spPr>
          <a:xfrm>
            <a:off x="2057400" y="1772817"/>
            <a:ext cx="7086600" cy="5085184"/>
          </a:xfrm>
        </p:spPr>
      </p:pic>
      <p:pic>
        <p:nvPicPr>
          <p:cNvPr id="88069" name="Picture 5"/>
          <p:cNvPicPr>
            <a:picLocks noChangeAspect="1" noChangeArrowheads="1"/>
          </p:cNvPicPr>
          <p:nvPr/>
        </p:nvPicPr>
        <p:blipFill>
          <a:blip r:embed="rId4" cstate="print"/>
          <a:srcRect/>
          <a:stretch>
            <a:fillRect/>
          </a:stretch>
        </p:blipFill>
        <p:spPr bwMode="auto">
          <a:xfrm>
            <a:off x="0" y="4343400"/>
            <a:ext cx="2249488"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descr="http://anatpat.unicamp.br/minDscn3707+.jpg">
            <a:hlinkClick r:id="rId3"/>
          </p:cNvPr>
          <p:cNvPicPr>
            <a:picLocks noChangeAspect="1" noChangeArrowheads="1"/>
          </p:cNvPicPr>
          <p:nvPr/>
        </p:nvPicPr>
        <p:blipFill>
          <a:blip r:embed="rId4" cstate="print"/>
          <a:srcRect/>
          <a:stretch>
            <a:fillRect/>
          </a:stretch>
        </p:blipFill>
        <p:spPr bwMode="auto">
          <a:xfrm>
            <a:off x="467544" y="548680"/>
            <a:ext cx="8208911" cy="603067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http://atlasgeneticsoncology.org/Tumors/Images/GastricOverviewFig1.jpg"/>
          <p:cNvPicPr>
            <a:picLocks noChangeAspect="1" noChangeArrowheads="1"/>
          </p:cNvPicPr>
          <p:nvPr/>
        </p:nvPicPr>
        <p:blipFill>
          <a:blip r:embed="rId3" cstate="print"/>
          <a:srcRect/>
          <a:stretch>
            <a:fillRect/>
          </a:stretch>
        </p:blipFill>
        <p:spPr bwMode="auto">
          <a:xfrm>
            <a:off x="604808" y="548813"/>
            <a:ext cx="7999640" cy="5996021"/>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pleomoradenmicro"/>
          <p:cNvPicPr>
            <a:picLocks noChangeAspect="1" noChangeArrowheads="1"/>
          </p:cNvPicPr>
          <p:nvPr/>
        </p:nvPicPr>
        <p:blipFill>
          <a:blip r:embed="rId3" cstate="print"/>
          <a:srcRect/>
          <a:stretch>
            <a:fillRect/>
          </a:stretch>
        </p:blipFill>
        <p:spPr bwMode="auto">
          <a:xfrm>
            <a:off x="0" y="0"/>
            <a:ext cx="9144000" cy="4368800"/>
          </a:xfrm>
          <a:prstGeom prst="rect">
            <a:avLst/>
          </a:prstGeom>
          <a:noFill/>
          <a:ln w="9525">
            <a:noFill/>
            <a:miter lim="800000"/>
            <a:headEnd/>
            <a:tailEnd/>
          </a:ln>
        </p:spPr>
      </p:pic>
      <p:sp>
        <p:nvSpPr>
          <p:cNvPr id="78851" name="Text Box 5"/>
          <p:cNvSpPr txBox="1">
            <a:spLocks noChangeArrowheads="1"/>
          </p:cNvSpPr>
          <p:nvPr/>
        </p:nvSpPr>
        <p:spPr bwMode="auto">
          <a:xfrm>
            <a:off x="457200" y="4800600"/>
            <a:ext cx="8305800" cy="1922463"/>
          </a:xfrm>
          <a:prstGeom prst="rect">
            <a:avLst/>
          </a:prstGeom>
          <a:noFill/>
          <a:ln w="9525">
            <a:noFill/>
            <a:miter lim="800000"/>
            <a:headEnd/>
            <a:tailEnd/>
          </a:ln>
        </p:spPr>
        <p:txBody>
          <a:bodyPr>
            <a:spAutoFit/>
          </a:bodyPr>
          <a:lstStyle/>
          <a:p>
            <a:pPr algn="ctr">
              <a:spcBef>
                <a:spcPct val="50000"/>
              </a:spcBef>
            </a:pPr>
            <a:r>
              <a:rPr lang="en-US" sz="4800" b="1" dirty="0">
                <a:solidFill>
                  <a:srgbClr val="3333FF"/>
                </a:solidFill>
              </a:rPr>
              <a:t>PLEOMORPHIC ADENOMA</a:t>
            </a:r>
          </a:p>
          <a:p>
            <a:pPr algn="ctr">
              <a:spcBef>
                <a:spcPct val="50000"/>
              </a:spcBef>
            </a:pPr>
            <a:r>
              <a:rPr lang="en-US" sz="4800" b="1" dirty="0">
                <a:solidFill>
                  <a:srgbClr val="3333FF"/>
                </a:solidFill>
              </a:rPr>
              <a:t>i.e., MIXED TUMOR</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normAutofit fontScale="90000"/>
          </a:bodyPr>
          <a:lstStyle/>
          <a:p>
            <a:r>
              <a:rPr lang="en-US" b="1" dirty="0" smtClean="0"/>
              <a:t>Gastric </a:t>
            </a:r>
            <a:r>
              <a:rPr lang="en-US" b="1" dirty="0" err="1" smtClean="0"/>
              <a:t>adenocarcinoma</a:t>
            </a:r>
            <a:r>
              <a:rPr lang="en-US" b="1" dirty="0" smtClean="0"/>
              <a:t> of the diffuse signet ring cell type</a:t>
            </a:r>
          </a:p>
        </p:txBody>
      </p:sp>
      <p:pic>
        <p:nvPicPr>
          <p:cNvPr id="92163" name="Picture 2"/>
          <p:cNvPicPr>
            <a:picLocks noGrp="1" noChangeAspect="1" noChangeArrowheads="1"/>
          </p:cNvPicPr>
          <p:nvPr>
            <p:ph idx="1"/>
          </p:nvPr>
        </p:nvPicPr>
        <p:blipFill>
          <a:blip r:embed="rId3" cstate="print"/>
          <a:srcRect/>
          <a:stretch>
            <a:fillRect/>
          </a:stretch>
        </p:blipFill>
        <p:spPr>
          <a:xfrm>
            <a:off x="1143000" y="1524000"/>
            <a:ext cx="6781800" cy="5086350"/>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solidFill>
                  <a:schemeClr val="tx2"/>
                </a:solidFill>
              </a:rPr>
              <a:t>Gastric </a:t>
            </a:r>
            <a:r>
              <a:rPr lang="en-US" sz="2800" dirty="0" err="1" smtClean="0">
                <a:solidFill>
                  <a:schemeClr val="tx2"/>
                </a:solidFill>
              </a:rPr>
              <a:t>adenocarcinoma</a:t>
            </a:r>
            <a:r>
              <a:rPr lang="en-US" sz="2800" dirty="0" smtClean="0">
                <a:solidFill>
                  <a:schemeClr val="tx2"/>
                </a:solidFill>
              </a:rPr>
              <a:t>, sections show:</a:t>
            </a:r>
            <a:endParaRPr lang="en-US" sz="2800" dirty="0">
              <a:solidFill>
                <a:schemeClr val="tx2"/>
              </a:solidFill>
            </a:endParaRPr>
          </a:p>
        </p:txBody>
      </p:sp>
      <p:sp>
        <p:nvSpPr>
          <p:cNvPr id="3" name="Content Placeholder 2"/>
          <p:cNvSpPr>
            <a:spLocks noGrp="1"/>
          </p:cNvSpPr>
          <p:nvPr>
            <p:ph idx="1"/>
          </p:nvPr>
        </p:nvSpPr>
        <p:spPr/>
        <p:txBody>
          <a:bodyPr/>
          <a:lstStyle/>
          <a:p>
            <a:r>
              <a:rPr lang="en-US" dirty="0" smtClean="0">
                <a:solidFill>
                  <a:schemeClr val="tx2"/>
                </a:solidFill>
              </a:rPr>
              <a:t>Intestinal type: infiltrating malignant cells showing gland formation invading the wall of the stomach.</a:t>
            </a:r>
          </a:p>
          <a:p>
            <a:pPr>
              <a:buNone/>
            </a:pPr>
            <a:endParaRPr lang="en-US" dirty="0" smtClean="0">
              <a:solidFill>
                <a:schemeClr val="tx2"/>
              </a:solidFill>
            </a:endParaRPr>
          </a:p>
          <a:p>
            <a:r>
              <a:rPr lang="en-US" dirty="0" smtClean="0">
                <a:solidFill>
                  <a:schemeClr val="tx2"/>
                </a:solidFill>
              </a:rPr>
              <a:t>Diffuse type: signet-ring malignant cells infiltrating the wall of the stomach.</a:t>
            </a:r>
            <a:endParaRPr lang="en-US" dirty="0">
              <a:solidFill>
                <a:schemeClr val="tx2"/>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Small intestine</a:t>
            </a:r>
            <a:endParaRPr lang="en-US" dirty="0"/>
          </a:p>
        </p:txBody>
      </p:sp>
      <p:sp>
        <p:nvSpPr>
          <p:cNvPr id="5" name="Subtitle 4"/>
          <p:cNvSpPr>
            <a:spLocks noGrp="1"/>
          </p:cNvSpPr>
          <p:nvPr>
            <p:ph type="subTitle" idx="1"/>
          </p:nvPr>
        </p:nvSpPr>
        <p:spPr/>
        <p:txBody>
          <a:bodyPr/>
          <a:lstStyle/>
          <a:p>
            <a:r>
              <a:rPr lang="en-US" dirty="0" smtClean="0">
                <a:solidFill>
                  <a:schemeClr val="tx1"/>
                </a:solidFill>
              </a:rPr>
              <a:t>Normal histology</a:t>
            </a:r>
            <a:endParaRPr lang="en-US" dirty="0">
              <a:solidFill>
                <a:schemeClr val="tx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normAutofit fontScale="90000"/>
          </a:bodyPr>
          <a:lstStyle/>
          <a:p>
            <a:r>
              <a:rPr lang="en-US" sz="9600" b="1" smtClean="0">
                <a:solidFill>
                  <a:srgbClr val="0E03EF"/>
                </a:solidFill>
              </a:rPr>
              <a:t>MUCOSA</a:t>
            </a:r>
          </a:p>
        </p:txBody>
      </p:sp>
      <p:sp>
        <p:nvSpPr>
          <p:cNvPr id="98307" name="Content Placeholder 2"/>
          <p:cNvSpPr>
            <a:spLocks noGrp="1"/>
          </p:cNvSpPr>
          <p:nvPr>
            <p:ph idx="1"/>
          </p:nvPr>
        </p:nvSpPr>
        <p:spPr>
          <a:xfrm>
            <a:off x="0" y="1447800"/>
            <a:ext cx="9144000" cy="2667000"/>
          </a:xfrm>
        </p:spPr>
        <p:txBody>
          <a:bodyPr>
            <a:normAutofit lnSpcReduction="10000"/>
          </a:bodyPr>
          <a:lstStyle/>
          <a:p>
            <a:r>
              <a:rPr lang="en-US" b="1" smtClean="0">
                <a:solidFill>
                  <a:srgbClr val="A203BD"/>
                </a:solidFill>
              </a:rPr>
              <a:t>SI: ABSORPTIVE, MUCUS, PANETH (apical granules)</a:t>
            </a:r>
          </a:p>
          <a:p>
            <a:pPr lvl="1"/>
            <a:r>
              <a:rPr lang="en-US" b="1" smtClean="0">
                <a:solidFill>
                  <a:srgbClr val="A203BD"/>
                </a:solidFill>
              </a:rPr>
              <a:t>VILLI</a:t>
            </a:r>
          </a:p>
          <a:p>
            <a:r>
              <a:rPr lang="en-US" b="1" smtClean="0">
                <a:solidFill>
                  <a:srgbClr val="A203BD"/>
                </a:solidFill>
              </a:rPr>
              <a:t>LI: MUCUS, ABSORPTIVE, ENTEROENDOCRINE (basal granules)</a:t>
            </a:r>
          </a:p>
          <a:p>
            <a:pPr lvl="1"/>
            <a:r>
              <a:rPr lang="en-US" b="1" smtClean="0">
                <a:solidFill>
                  <a:srgbClr val="A203BD"/>
                </a:solidFill>
              </a:rPr>
              <a:t>CRYPTS</a:t>
            </a:r>
          </a:p>
        </p:txBody>
      </p:sp>
      <p:pic>
        <p:nvPicPr>
          <p:cNvPr id="98308" name="Picture 2"/>
          <p:cNvPicPr>
            <a:picLocks noChangeAspect="1" noChangeArrowheads="1"/>
          </p:cNvPicPr>
          <p:nvPr/>
        </p:nvPicPr>
        <p:blipFill>
          <a:blip r:embed="rId3" cstate="print"/>
          <a:srcRect/>
          <a:stretch>
            <a:fillRect/>
          </a:stretch>
        </p:blipFill>
        <p:spPr bwMode="auto">
          <a:xfrm>
            <a:off x="2514600" y="3357562"/>
            <a:ext cx="6629400" cy="3500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Gross and histopathology</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Chronic duodenal ulcer</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1"/>
          <p:cNvPicPr>
            <a:picLocks noChangeAspect="1"/>
          </p:cNvPicPr>
          <p:nvPr/>
        </p:nvPicPr>
        <p:blipFill>
          <a:blip r:embed="rId3" cstate="print"/>
          <a:srcRect/>
          <a:stretch>
            <a:fillRect/>
          </a:stretch>
        </p:blipFill>
        <p:spPr bwMode="auto">
          <a:xfrm>
            <a:off x="-3172" y="0"/>
            <a:ext cx="9147172" cy="5721350"/>
          </a:xfrm>
          <a:prstGeom prst="rect">
            <a:avLst/>
          </a:prstGeom>
          <a:noFill/>
          <a:ln w="9525">
            <a:noFill/>
            <a:miter lim="800000"/>
            <a:headEnd/>
            <a:tailEnd/>
          </a:ln>
        </p:spPr>
      </p:pic>
      <p:sp>
        <p:nvSpPr>
          <p:cNvPr id="2" name="TextBox 1"/>
          <p:cNvSpPr txBox="1"/>
          <p:nvPr/>
        </p:nvSpPr>
        <p:spPr>
          <a:xfrm>
            <a:off x="395536" y="5745075"/>
            <a:ext cx="8496944" cy="954107"/>
          </a:xfrm>
          <a:prstGeom prst="rect">
            <a:avLst/>
          </a:prstGeom>
          <a:noFill/>
        </p:spPr>
        <p:txBody>
          <a:bodyPr wrap="square" rtlCol="0">
            <a:spAutoFit/>
          </a:bodyPr>
          <a:lstStyle/>
          <a:p>
            <a:r>
              <a:rPr lang="en-US" sz="2800" b="1" dirty="0" smtClean="0"/>
              <a:t>Large and hemorrhagic duodenal ulcer. Note: the sharp edges of the ulcer</a:t>
            </a:r>
            <a:r>
              <a:rPr lang="en-US" dirty="0" smtClean="0"/>
              <a:t>.</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2"/>
                </a:solidFill>
              </a:rPr>
              <a:t> </a:t>
            </a:r>
            <a:r>
              <a:rPr lang="en-US" dirty="0" smtClean="0"/>
              <a:t>Celiac disease</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fld id="{CA80A5B3-F34C-463B-9A4E-BAE82357F68D}" type="datetime1">
              <a:rPr lang="en-US"/>
              <a:pPr/>
              <a:t>11/21/2013</a:t>
            </a:fld>
            <a:endParaRPr lang="en-US"/>
          </a:p>
        </p:txBody>
      </p:sp>
      <p:sp>
        <p:nvSpPr>
          <p:cNvPr id="7" name="Slide Number Placeholder 2"/>
          <p:cNvSpPr>
            <a:spLocks noGrp="1"/>
          </p:cNvSpPr>
          <p:nvPr>
            <p:ph type="sldNum" sz="quarter" idx="11"/>
          </p:nvPr>
        </p:nvSpPr>
        <p:spPr/>
        <p:txBody>
          <a:bodyPr/>
          <a:lstStyle/>
          <a:p>
            <a:fld id="{2DED8143-09CF-44AF-A7AB-B89C6EA027CC}" type="slidenum">
              <a:rPr lang="en-US"/>
              <a:pPr/>
              <a:t>58</a:t>
            </a:fld>
            <a:endParaRPr lang="en-US"/>
          </a:p>
        </p:txBody>
      </p:sp>
      <p:pic>
        <p:nvPicPr>
          <p:cNvPr id="95236" name="Picture 4" descr="S01871-017-f038b"/>
          <p:cNvPicPr>
            <a:picLocks noChangeAspect="1" noChangeArrowheads="1"/>
          </p:cNvPicPr>
          <p:nvPr/>
        </p:nvPicPr>
        <p:blipFill>
          <a:blip r:embed="rId3" cstate="print"/>
          <a:srcRect/>
          <a:stretch>
            <a:fillRect/>
          </a:stretch>
        </p:blipFill>
        <p:spPr bwMode="auto">
          <a:xfrm>
            <a:off x="395288" y="1989138"/>
            <a:ext cx="3503612" cy="2776537"/>
          </a:xfrm>
          <a:prstGeom prst="rect">
            <a:avLst/>
          </a:prstGeom>
          <a:noFill/>
          <a:ln w="9525">
            <a:solidFill>
              <a:schemeClr val="tx1"/>
            </a:solidFill>
            <a:miter lim="800000"/>
            <a:headEnd/>
            <a:tailEnd/>
          </a:ln>
        </p:spPr>
      </p:pic>
      <p:sp>
        <p:nvSpPr>
          <p:cNvPr id="95237" name="Text Box 5"/>
          <p:cNvSpPr txBox="1">
            <a:spLocks noChangeArrowheads="1"/>
          </p:cNvSpPr>
          <p:nvPr/>
        </p:nvSpPr>
        <p:spPr bwMode="auto">
          <a:xfrm>
            <a:off x="395288" y="5013325"/>
            <a:ext cx="3384550" cy="641350"/>
          </a:xfrm>
          <a:prstGeom prst="rect">
            <a:avLst/>
          </a:prstGeom>
          <a:noFill/>
          <a:ln w="9525">
            <a:noFill/>
            <a:miter lim="800000"/>
            <a:headEnd/>
            <a:tailEnd/>
          </a:ln>
          <a:effectLst/>
        </p:spPr>
        <p:txBody>
          <a:bodyPr>
            <a:spAutoFit/>
          </a:bodyPr>
          <a:lstStyle/>
          <a:p>
            <a:pPr>
              <a:spcBef>
                <a:spcPct val="50000"/>
              </a:spcBef>
            </a:pPr>
            <a:r>
              <a:rPr lang="en-US" b="1">
                <a:latin typeface="Century Gothic" pitchFamily="34" charset="0"/>
              </a:rPr>
              <a:t>Villous length to crypt length             3/1</a:t>
            </a:r>
          </a:p>
        </p:txBody>
      </p:sp>
      <p:pic>
        <p:nvPicPr>
          <p:cNvPr id="95238" name="Picture 6" descr="S01871-017-f038a"/>
          <p:cNvPicPr>
            <a:picLocks noChangeAspect="1" noChangeArrowheads="1"/>
          </p:cNvPicPr>
          <p:nvPr/>
        </p:nvPicPr>
        <p:blipFill>
          <a:blip r:embed="rId4" cstate="print"/>
          <a:srcRect/>
          <a:stretch>
            <a:fillRect/>
          </a:stretch>
        </p:blipFill>
        <p:spPr bwMode="auto">
          <a:xfrm>
            <a:off x="4541838" y="1997075"/>
            <a:ext cx="3887787" cy="2840038"/>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0F5ACE2-ED9A-4D88-B4BC-341422868CF1}" type="datetime1">
              <a:rPr lang="en-US"/>
              <a:pPr/>
              <a:t>11/21/2013</a:t>
            </a:fld>
            <a:endParaRPr lang="en-US"/>
          </a:p>
        </p:txBody>
      </p:sp>
      <p:sp>
        <p:nvSpPr>
          <p:cNvPr id="8" name="Slide Number Placeholder 2"/>
          <p:cNvSpPr>
            <a:spLocks noGrp="1"/>
          </p:cNvSpPr>
          <p:nvPr>
            <p:ph type="sldNum" sz="quarter" idx="11"/>
          </p:nvPr>
        </p:nvSpPr>
        <p:spPr/>
        <p:txBody>
          <a:bodyPr/>
          <a:lstStyle/>
          <a:p>
            <a:fld id="{731B041C-8226-4160-ADC4-4B8727CF0D09}" type="slidenum">
              <a:rPr lang="en-US"/>
              <a:pPr/>
              <a:t>59</a:t>
            </a:fld>
            <a:endParaRPr lang="en-US"/>
          </a:p>
        </p:txBody>
      </p:sp>
      <p:sp>
        <p:nvSpPr>
          <p:cNvPr id="76802" name="Text Box 2"/>
          <p:cNvSpPr txBox="1">
            <a:spLocks noChangeArrowheads="1"/>
          </p:cNvSpPr>
          <p:nvPr/>
        </p:nvSpPr>
        <p:spPr bwMode="auto">
          <a:xfrm>
            <a:off x="34925" y="404813"/>
            <a:ext cx="8208963" cy="701675"/>
          </a:xfrm>
          <a:prstGeom prst="rect">
            <a:avLst/>
          </a:prstGeom>
          <a:noFill/>
          <a:ln w="9525">
            <a:noFill/>
            <a:miter lim="800000"/>
            <a:headEnd/>
            <a:tailEnd/>
          </a:ln>
          <a:effectLst/>
        </p:spPr>
        <p:txBody>
          <a:bodyPr>
            <a:spAutoFit/>
          </a:bodyPr>
          <a:lstStyle/>
          <a:p>
            <a:pPr algn="l">
              <a:spcBef>
                <a:spcPct val="50000"/>
              </a:spcBef>
            </a:pPr>
            <a:r>
              <a:rPr lang="en-US" sz="4000">
                <a:solidFill>
                  <a:schemeClr val="tx2"/>
                </a:solidFill>
                <a:latin typeface="Century Gothic" pitchFamily="34" charset="0"/>
              </a:rPr>
              <a:t>INTRODUCTION</a:t>
            </a:r>
          </a:p>
        </p:txBody>
      </p:sp>
      <p:sp>
        <p:nvSpPr>
          <p:cNvPr id="76803" name="Text Box 3"/>
          <p:cNvSpPr txBox="1">
            <a:spLocks noChangeArrowheads="1"/>
          </p:cNvSpPr>
          <p:nvPr/>
        </p:nvSpPr>
        <p:spPr bwMode="auto">
          <a:xfrm>
            <a:off x="34925" y="1709738"/>
            <a:ext cx="8280400" cy="1431925"/>
          </a:xfrm>
          <a:prstGeom prst="rect">
            <a:avLst/>
          </a:prstGeom>
          <a:noFill/>
          <a:ln w="9525">
            <a:noFill/>
            <a:miter lim="800000"/>
            <a:headEnd/>
            <a:tailEnd/>
          </a:ln>
          <a:effectLst/>
        </p:spPr>
        <p:txBody>
          <a:bodyPr>
            <a:spAutoFit/>
          </a:bodyPr>
          <a:lstStyle/>
          <a:p>
            <a:pPr marL="342900" indent="-342900" algn="l">
              <a:spcBef>
                <a:spcPct val="50000"/>
              </a:spcBef>
              <a:buFontTx/>
              <a:buChar char="•"/>
            </a:pPr>
            <a:r>
              <a:rPr lang="en-US" sz="3200" b="1">
                <a:latin typeface="Century Gothic" pitchFamily="34" charset="0"/>
              </a:rPr>
              <a:t>Increased intraepithelial lymphocytes (IELs)</a:t>
            </a:r>
          </a:p>
          <a:p>
            <a:pPr marL="342900" indent="-342900" algn="l"/>
            <a:endParaRPr lang="en-US" sz="2400"/>
          </a:p>
        </p:txBody>
      </p:sp>
      <p:sp>
        <p:nvSpPr>
          <p:cNvPr id="76804" name="Text Box 4"/>
          <p:cNvSpPr txBox="1">
            <a:spLocks noChangeArrowheads="1"/>
          </p:cNvSpPr>
          <p:nvPr/>
        </p:nvSpPr>
        <p:spPr bwMode="auto">
          <a:xfrm>
            <a:off x="34925" y="2852738"/>
            <a:ext cx="6624638" cy="1160462"/>
          </a:xfrm>
          <a:prstGeom prst="rect">
            <a:avLst/>
          </a:prstGeom>
          <a:noFill/>
          <a:ln w="9525">
            <a:noFill/>
            <a:miter lim="800000"/>
            <a:headEnd/>
            <a:tailEnd/>
          </a:ln>
          <a:effectLst/>
        </p:spPr>
        <p:txBody>
          <a:bodyPr>
            <a:spAutoFit/>
          </a:bodyPr>
          <a:lstStyle/>
          <a:p>
            <a:pPr lvl="1" algn="l">
              <a:spcBef>
                <a:spcPct val="50000"/>
              </a:spcBef>
              <a:buFontTx/>
              <a:buChar char="•"/>
            </a:pPr>
            <a:r>
              <a:rPr lang="en-US" sz="2800">
                <a:latin typeface="Century Gothic" pitchFamily="34" charset="0"/>
              </a:rPr>
              <a:t>Final common pathway </a:t>
            </a:r>
          </a:p>
          <a:p>
            <a:pPr algn="l">
              <a:spcBef>
                <a:spcPct val="50000"/>
              </a:spcBef>
            </a:pPr>
            <a:endParaRPr lang="en-US" sz="2800">
              <a:latin typeface="Century Gothic" pitchFamily="34" charset="0"/>
            </a:endParaRPr>
          </a:p>
        </p:txBody>
      </p:sp>
      <p:sp>
        <p:nvSpPr>
          <p:cNvPr id="76806" name="AutoShape 6"/>
          <p:cNvSpPr>
            <a:spLocks noChangeArrowheads="1"/>
          </p:cNvSpPr>
          <p:nvPr/>
        </p:nvSpPr>
        <p:spPr bwMode="auto">
          <a:xfrm>
            <a:off x="50800" y="3573463"/>
            <a:ext cx="5508625" cy="2592387"/>
          </a:xfrm>
          <a:prstGeom prst="rightArrowCallout">
            <a:avLst>
              <a:gd name="adj1" fmla="val 6796"/>
              <a:gd name="adj2" fmla="val 11056"/>
              <a:gd name="adj3" fmla="val 45253"/>
              <a:gd name="adj4" fmla="val 71634"/>
            </a:avLst>
          </a:prstGeom>
          <a:solidFill>
            <a:schemeClr val="accent1"/>
          </a:solidFill>
          <a:ln w="9525">
            <a:solidFill>
              <a:schemeClr val="tx1"/>
            </a:solidFill>
            <a:miter lim="800000"/>
            <a:headEnd/>
            <a:tailEnd/>
          </a:ln>
          <a:effectLst/>
        </p:spPr>
        <p:txBody>
          <a:bodyPr anchor="ctr"/>
          <a:lstStyle/>
          <a:p>
            <a:pPr algn="l">
              <a:lnSpc>
                <a:spcPct val="150000"/>
              </a:lnSpc>
              <a:buFontTx/>
              <a:buChar char="•"/>
            </a:pPr>
            <a:r>
              <a:rPr lang="en-US" sz="2000" b="1">
                <a:solidFill>
                  <a:schemeClr val="bg1"/>
                </a:solidFill>
                <a:effectLst>
                  <a:outerShdw blurRad="38100" dist="38100" dir="2700000" algn="tl">
                    <a:srgbClr val="000000"/>
                  </a:outerShdw>
                </a:effectLst>
                <a:latin typeface="Century Gothic" pitchFamily="34" charset="0"/>
              </a:rPr>
              <a:t>Inflammatory &amp; Autoimmune</a:t>
            </a:r>
          </a:p>
          <a:p>
            <a:pPr algn="l">
              <a:lnSpc>
                <a:spcPct val="150000"/>
              </a:lnSpc>
              <a:buFontTx/>
              <a:buChar char="•"/>
            </a:pPr>
            <a:r>
              <a:rPr lang="en-US" sz="2000" b="1">
                <a:solidFill>
                  <a:schemeClr val="bg1"/>
                </a:solidFill>
                <a:effectLst>
                  <a:outerShdw blurRad="38100" dist="38100" dir="2700000" algn="tl">
                    <a:srgbClr val="000000"/>
                  </a:outerShdw>
                </a:effectLst>
                <a:latin typeface="Century Gothic" pitchFamily="34" charset="0"/>
              </a:rPr>
              <a:t>Infectious</a:t>
            </a:r>
          </a:p>
          <a:p>
            <a:pPr algn="l">
              <a:lnSpc>
                <a:spcPct val="150000"/>
              </a:lnSpc>
              <a:buFontTx/>
              <a:buChar char="•"/>
            </a:pPr>
            <a:r>
              <a:rPr lang="en-US" sz="2000" b="1">
                <a:solidFill>
                  <a:schemeClr val="bg1"/>
                </a:solidFill>
                <a:effectLst>
                  <a:outerShdw blurRad="38100" dist="38100" dir="2700000" algn="tl">
                    <a:srgbClr val="000000"/>
                  </a:outerShdw>
                </a:effectLst>
                <a:latin typeface="Century Gothic" pitchFamily="34" charset="0"/>
              </a:rPr>
              <a:t>Ingested</a:t>
            </a:r>
          </a:p>
          <a:p>
            <a:pPr algn="l">
              <a:lnSpc>
                <a:spcPct val="150000"/>
              </a:lnSpc>
              <a:buFontTx/>
              <a:buChar char="•"/>
            </a:pPr>
            <a:endParaRPr lang="en-US" sz="2000" b="1">
              <a:solidFill>
                <a:schemeClr val="bg1"/>
              </a:solidFill>
              <a:effectLst>
                <a:outerShdw blurRad="38100" dist="38100" dir="2700000" algn="tl">
                  <a:srgbClr val="000000"/>
                </a:outerShdw>
              </a:effectLst>
              <a:latin typeface="Century Gothic" pitchFamily="34" charset="0"/>
            </a:endParaRPr>
          </a:p>
          <a:p>
            <a:pPr algn="l">
              <a:lnSpc>
                <a:spcPct val="150000"/>
              </a:lnSpc>
              <a:buFontTx/>
              <a:buChar char="•"/>
            </a:pPr>
            <a:endParaRPr lang="en-US" sz="2000" b="1">
              <a:solidFill>
                <a:schemeClr val="bg1"/>
              </a:solidFill>
              <a:effectLst>
                <a:outerShdw blurRad="38100" dist="38100" dir="2700000" algn="tl">
                  <a:srgbClr val="000000"/>
                </a:outerShdw>
              </a:effectLst>
              <a:latin typeface="Century Gothic" pitchFamily="34" charset="0"/>
            </a:endParaRPr>
          </a:p>
        </p:txBody>
      </p:sp>
      <p:pic>
        <p:nvPicPr>
          <p:cNvPr id="76810" name="Picture 10" descr="iel"/>
          <p:cNvPicPr>
            <a:picLocks noChangeAspect="1" noChangeArrowheads="1"/>
          </p:cNvPicPr>
          <p:nvPr/>
        </p:nvPicPr>
        <p:blipFill>
          <a:blip r:embed="rId2" cstate="print"/>
          <a:srcRect/>
          <a:stretch>
            <a:fillRect/>
          </a:stretch>
        </p:blipFill>
        <p:spPr bwMode="auto">
          <a:xfrm>
            <a:off x="0" y="-350204"/>
            <a:ext cx="9144000" cy="7208204"/>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88889E-6 -4.44444E-6 L -0.09462 -0.95532 " pathEditMode="relative" rAng="0" ptsTypes="AA">
                                      <p:cBhvr>
                                        <p:cTn id="6" dur="2000" fill="hold"/>
                                        <p:tgtEl>
                                          <p:spTgt spid="76803"/>
                                        </p:tgtEl>
                                        <p:attrNameLst>
                                          <p:attrName>ppt_x</p:attrName>
                                          <p:attrName>ppt_y</p:attrName>
                                        </p:attrNameLst>
                                      </p:cBhvr>
                                      <p:rCtr x="-4700" y="-47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endParaRPr lang="en-US" sz="2800" b="1" dirty="0">
              <a:ln w="11430"/>
              <a:solidFill>
                <a:srgbClr val="7030A0"/>
              </a:solidFill>
              <a:effectLst>
                <a:outerShdw blurRad="50800" dist="39000" dir="5460000" algn="tl">
                  <a:srgbClr val="000000">
                    <a:alpha val="38000"/>
                  </a:srgbClr>
                </a:outerShdw>
              </a:effectLst>
              <a:cs typeface="+mn-cs"/>
            </a:endParaRPr>
          </a:p>
        </p:txBody>
      </p:sp>
      <p:pic>
        <p:nvPicPr>
          <p:cNvPr id="5" name="Picture 4" descr="62.jpg"/>
          <p:cNvPicPr>
            <a:picLocks noChangeAspect="1"/>
          </p:cNvPicPr>
          <p:nvPr/>
        </p:nvPicPr>
        <p:blipFill>
          <a:blip r:embed="rId2" cstate="print"/>
          <a:stretch>
            <a:fillRect/>
          </a:stretch>
        </p:blipFill>
        <p:spPr>
          <a:xfrm>
            <a:off x="457200" y="533399"/>
            <a:ext cx="8316567" cy="5731267"/>
          </a:xfrm>
          <a:prstGeom prst="rect">
            <a:avLst/>
          </a:prstGeom>
        </p:spPr>
      </p:pic>
      <p:sp>
        <p:nvSpPr>
          <p:cNvPr id="9" name="Text Box 2"/>
          <p:cNvSpPr txBox="1">
            <a:spLocks noChangeArrowheads="1"/>
          </p:cNvSpPr>
          <p:nvPr/>
        </p:nvSpPr>
        <p:spPr bwMode="auto">
          <a:xfrm>
            <a:off x="0" y="6172200"/>
            <a:ext cx="9144000" cy="707886"/>
          </a:xfrm>
          <a:prstGeom prst="rect">
            <a:avLst/>
          </a:prstGeom>
          <a:noFill/>
          <a:ln w="12700">
            <a:noFill/>
            <a:miter lim="800000"/>
            <a:headEnd/>
            <a:tailEnd/>
          </a:ln>
          <a:effectLst/>
        </p:spPr>
        <p:txBody>
          <a:bodyPr wrap="square" anchor="ctr">
            <a:spAutoFit/>
          </a:bodyPr>
          <a:lstStyle/>
          <a:p>
            <a:pPr algn="ctr" eaLnBrk="0" hangingPunct="0"/>
            <a:r>
              <a:rPr lang="en-US" sz="2000" dirty="0" smtClean="0"/>
              <a:t>Mixed </a:t>
            </a:r>
            <a:r>
              <a:rPr lang="en-US" sz="2000" dirty="0"/>
              <a:t>tumor of the parotid gland contains epithelial cells forming </a:t>
            </a:r>
            <a:r>
              <a:rPr lang="en-US" sz="2000" dirty="0" smtClean="0"/>
              <a:t>ducts, </a:t>
            </a:r>
            <a:r>
              <a:rPr lang="en-US" sz="2000" dirty="0" err="1" smtClean="0"/>
              <a:t>myoepithelial</a:t>
            </a:r>
            <a:r>
              <a:rPr lang="en-US" sz="2000" dirty="0" smtClean="0"/>
              <a:t> cells  </a:t>
            </a:r>
            <a:r>
              <a:rPr lang="en-US" sz="2000" dirty="0"/>
              <a:t>and </a:t>
            </a:r>
            <a:r>
              <a:rPr lang="en-US" sz="2000" dirty="0" err="1" smtClean="0"/>
              <a:t>chondromyxoid</a:t>
            </a:r>
            <a:r>
              <a:rPr lang="en-US" sz="2000" dirty="0" smtClean="0"/>
              <a:t> </a:t>
            </a:r>
            <a:r>
              <a:rPr lang="en-US" sz="2000" dirty="0"/>
              <a:t>stroma </a:t>
            </a:r>
            <a:r>
              <a:rPr lang="en-US" sz="2000" dirty="0" smtClean="0"/>
              <a:t>. </a:t>
            </a:r>
            <a:endParaRPr lang="en-US" sz="2000"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28596" y="0"/>
            <a:ext cx="8286840" cy="5500702"/>
          </a:xfrm>
          <a:prstGeom prst="rect">
            <a:avLst/>
          </a:prstGeom>
          <a:noFill/>
          <a:ln w="9525">
            <a:noFill/>
            <a:miter lim="800000"/>
            <a:headEnd/>
            <a:tailEnd/>
          </a:ln>
          <a:effectLst/>
        </p:spPr>
      </p:pic>
      <p:sp>
        <p:nvSpPr>
          <p:cNvPr id="3" name="Rectangle 2"/>
          <p:cNvSpPr/>
          <p:nvPr/>
        </p:nvSpPr>
        <p:spPr>
          <a:xfrm>
            <a:off x="1857356" y="5500703"/>
            <a:ext cx="4572000" cy="1169551"/>
          </a:xfrm>
          <a:prstGeom prst="rect">
            <a:avLst/>
          </a:prstGeom>
        </p:spPr>
        <p:txBody>
          <a:bodyPr wrap="square">
            <a:spAutoFit/>
          </a:bodyPr>
          <a:lstStyle/>
          <a:p>
            <a:r>
              <a:rPr lang="en-US" sz="1400" b="1" dirty="0" smtClean="0"/>
              <a:t>a Low-power view of fully developed </a:t>
            </a:r>
            <a:r>
              <a:rPr lang="en-US" sz="1400" b="1" dirty="0" err="1" smtClean="0"/>
              <a:t>sprue</a:t>
            </a:r>
            <a:r>
              <a:rPr lang="en-US" sz="1400" b="1" dirty="0" smtClean="0"/>
              <a:t>-type changes. Note the elongated crypts with complete lack of </a:t>
            </a:r>
            <a:r>
              <a:rPr lang="en-US" sz="1400" b="1" dirty="0" err="1" smtClean="0"/>
              <a:t>villi</a:t>
            </a:r>
            <a:r>
              <a:rPr lang="en-US" sz="1400" b="1" dirty="0" smtClean="0"/>
              <a:t>. b High-power view showing</a:t>
            </a:r>
          </a:p>
          <a:p>
            <a:r>
              <a:rPr lang="en-US" sz="1400" b="1" dirty="0" smtClean="0"/>
              <a:t>damaged surface epithelium with large numbers of intraepithelial lymphocytes.</a:t>
            </a:r>
            <a:endParaRPr lang="en-US" sz="1400" b="1"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Celiac disease</a:t>
            </a:r>
            <a:r>
              <a:rPr lang="en-US" sz="2800" dirty="0" smtClean="0">
                <a:solidFill>
                  <a:schemeClr val="tx2"/>
                </a:solidFill>
              </a:rPr>
              <a:t>, sections show:</a:t>
            </a:r>
            <a:endParaRPr lang="en-US" sz="2800" dirty="0">
              <a:solidFill>
                <a:schemeClr val="tx2"/>
              </a:solidFill>
            </a:endParaRPr>
          </a:p>
        </p:txBody>
      </p:sp>
      <p:sp>
        <p:nvSpPr>
          <p:cNvPr id="3" name="Content Placeholder 2"/>
          <p:cNvSpPr>
            <a:spLocks noGrp="1"/>
          </p:cNvSpPr>
          <p:nvPr>
            <p:ph idx="1"/>
          </p:nvPr>
        </p:nvSpPr>
        <p:spPr/>
        <p:txBody>
          <a:bodyPr/>
          <a:lstStyle/>
          <a:p>
            <a:pPr>
              <a:buNone/>
            </a:pPr>
            <a:r>
              <a:rPr lang="en-US" b="1" dirty="0" smtClean="0"/>
              <a:t>a. Low-power view of fully developed </a:t>
            </a:r>
            <a:r>
              <a:rPr lang="en-US" b="1" dirty="0" err="1" smtClean="0"/>
              <a:t>sprue</a:t>
            </a:r>
            <a:r>
              <a:rPr lang="en-US" b="1" dirty="0" smtClean="0"/>
              <a:t>-type changes. Note the elongated crypts with complete lack of </a:t>
            </a:r>
            <a:r>
              <a:rPr lang="en-US" b="1" dirty="0" err="1" smtClean="0"/>
              <a:t>villi</a:t>
            </a:r>
            <a:r>
              <a:rPr lang="en-US" b="1" dirty="0" smtClean="0"/>
              <a:t>. </a:t>
            </a:r>
          </a:p>
          <a:p>
            <a:pPr>
              <a:buNone/>
            </a:pPr>
            <a:endParaRPr lang="en-US" b="1" dirty="0" smtClean="0"/>
          </a:p>
          <a:p>
            <a:pPr>
              <a:buNone/>
            </a:pPr>
            <a:r>
              <a:rPr lang="en-US" b="1" dirty="0" smtClean="0"/>
              <a:t>b. High-power view showing damaged surface epithelium with large numbers of intraepithelial lymphocytes.</a:t>
            </a:r>
            <a:endParaRPr lang="en-US" b="1"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Carcinoid </a:t>
            </a:r>
            <a:r>
              <a:rPr lang="en-US" dirty="0" err="1" smtClean="0"/>
              <a:t>tumour</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latin typeface="Franklin Gothic Demi" pitchFamily="34" charset="0"/>
              </a:rPr>
              <a:t>CARCINOID OF SMALL INTESTINE</a:t>
            </a:r>
            <a:endParaRPr lang="en-US" sz="3600" dirty="0">
              <a:latin typeface="Franklin Gothic Demi" pitchFamily="34" charset="0"/>
            </a:endParaRPr>
          </a:p>
        </p:txBody>
      </p:sp>
      <p:pic>
        <p:nvPicPr>
          <p:cNvPr id="3" name="Picture 2"/>
          <p:cNvPicPr>
            <a:picLocks noChangeAspect="1" noChangeArrowheads="1"/>
          </p:cNvPicPr>
          <p:nvPr/>
        </p:nvPicPr>
        <p:blipFill>
          <a:blip r:embed="rId3" cstate="print">
            <a:lum bright="2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smtClean="0">
                <a:latin typeface="Franklin Gothic Demi" pitchFamily="34" charset="0"/>
              </a:rPr>
              <a:t>CARCINOID TUMOUR OF SMALL INTESTINE</a:t>
            </a:r>
            <a:endParaRPr lang="en-US" sz="3600" dirty="0">
              <a:latin typeface="Franklin Gothic Demi" pitchFamily="34" charset="0"/>
            </a:endParaRPr>
          </a:p>
        </p:txBody>
      </p:sp>
      <p:pic>
        <p:nvPicPr>
          <p:cNvPr id="3" name="Picture 6"/>
          <p:cNvPicPr>
            <a:picLocks noChangeAspect="1" noChangeArrowheads="1"/>
          </p:cNvPicPr>
          <p:nvPr/>
        </p:nvPicPr>
        <p:blipFill>
          <a:blip r:embed="rId3" cstate="print">
            <a:lum bright="20000"/>
          </a:blip>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fontScale="90000"/>
          </a:bodyPr>
          <a:lstStyle/>
          <a:p>
            <a:pPr fontAlgn="auto">
              <a:spcAft>
                <a:spcPts val="0"/>
              </a:spcAft>
              <a:defRPr/>
            </a:pPr>
            <a:r>
              <a:rPr lang="en-US" sz="3600" i="1" dirty="0" smtClean="0">
                <a:solidFill>
                  <a:schemeClr val="accent1">
                    <a:satMod val="150000"/>
                  </a:schemeClr>
                </a:solidFill>
                <a:latin typeface="Franklin Gothic Demi" pitchFamily="34" charset="0"/>
              </a:rPr>
              <a:t>Carcinoid of the small intestine:</a:t>
            </a:r>
            <a:br>
              <a:rPr lang="en-US" sz="3600" i="1" dirty="0" smtClean="0">
                <a:solidFill>
                  <a:schemeClr val="accent1">
                    <a:satMod val="150000"/>
                  </a:schemeClr>
                </a:solidFill>
                <a:latin typeface="Franklin Gothic Demi" pitchFamily="34" charset="0"/>
              </a:rPr>
            </a:br>
            <a:r>
              <a:rPr lang="en-US" sz="3100" i="1" dirty="0" smtClean="0">
                <a:solidFill>
                  <a:schemeClr val="accent1">
                    <a:satMod val="150000"/>
                  </a:schemeClr>
                </a:solidFill>
                <a:latin typeface="Franklin Gothic Demi" pitchFamily="34" charset="0"/>
              </a:rPr>
              <a:t>Section of small intestine shows surface ulceration and an infiltrating tumour mass in mucosa and submucosa</a:t>
            </a:r>
            <a:endParaRPr lang="en-US" sz="3600" i="1" dirty="0">
              <a:solidFill>
                <a:schemeClr val="accent1">
                  <a:satMod val="150000"/>
                </a:schemeClr>
              </a:solidFill>
              <a:latin typeface="Franklin Gothic Demi" pitchFamily="34" charset="0"/>
            </a:endParaRPr>
          </a:p>
        </p:txBody>
      </p:sp>
      <p:sp>
        <p:nvSpPr>
          <p:cNvPr id="43011" name="TextBox 2"/>
          <p:cNvSpPr txBox="1">
            <a:spLocks noChangeArrowheads="1"/>
          </p:cNvSpPr>
          <p:nvPr/>
        </p:nvSpPr>
        <p:spPr bwMode="auto">
          <a:xfrm>
            <a:off x="395536" y="1556792"/>
            <a:ext cx="8358188" cy="4832092"/>
          </a:xfrm>
          <a:prstGeom prst="rect">
            <a:avLst/>
          </a:prstGeom>
          <a:noFill/>
          <a:ln w="9525">
            <a:noFill/>
            <a:miter lim="800000"/>
            <a:headEnd/>
            <a:tailEnd/>
          </a:ln>
        </p:spPr>
        <p:txBody>
          <a:bodyPr>
            <a:spAutoFit/>
          </a:bodyPr>
          <a:lstStyle/>
          <a:p>
            <a:pPr marL="533400" indent="-533400" algn="just">
              <a:buFontTx/>
              <a:buBlip>
                <a:blip r:embed="rId3"/>
              </a:buBlip>
            </a:pPr>
            <a:r>
              <a:rPr lang="en-US" sz="2800" dirty="0">
                <a:latin typeface="Franklin Gothic Demi" pitchFamily="34" charset="0"/>
              </a:rPr>
              <a:t>Tumour consists of </a:t>
            </a:r>
            <a:r>
              <a:rPr lang="en-US" sz="2800" dirty="0" smtClean="0">
                <a:latin typeface="Franklin Gothic Demi" pitchFamily="34" charset="0"/>
              </a:rPr>
              <a:t>solid </a:t>
            </a:r>
            <a:r>
              <a:rPr lang="en-US" sz="2800" dirty="0">
                <a:latin typeface="Franklin Gothic Demi" pitchFamily="34" charset="0"/>
              </a:rPr>
              <a:t>groups and </a:t>
            </a:r>
            <a:r>
              <a:rPr lang="en-US" sz="2800" dirty="0" smtClean="0">
                <a:latin typeface="Franklin Gothic Demi" pitchFamily="34" charset="0"/>
              </a:rPr>
              <a:t>clusters </a:t>
            </a:r>
            <a:r>
              <a:rPr lang="en-US" sz="2800" dirty="0">
                <a:latin typeface="Franklin Gothic Demi" pitchFamily="34" charset="0"/>
              </a:rPr>
              <a:t>of small uniform polygonal cells having centrally placed round nuclei and </a:t>
            </a:r>
            <a:r>
              <a:rPr lang="en-US" sz="2800" dirty="0" smtClean="0">
                <a:latin typeface="Franklin Gothic Demi" pitchFamily="34" charset="0"/>
              </a:rPr>
              <a:t>granular (salt and pepper nuclear chromatin). </a:t>
            </a:r>
          </a:p>
          <a:p>
            <a:pPr marL="533400" indent="-533400" algn="just">
              <a:buFontTx/>
              <a:buBlip>
                <a:blip r:embed="rId3"/>
              </a:buBlip>
            </a:pPr>
            <a:endParaRPr lang="en-US" sz="2800" dirty="0" smtClean="0">
              <a:latin typeface="Franklin Gothic Demi" pitchFamily="34" charset="0"/>
            </a:endParaRPr>
          </a:p>
          <a:p>
            <a:pPr marL="533400" indent="-533400" algn="just">
              <a:buFontTx/>
              <a:buBlip>
                <a:blip r:embed="rId3"/>
              </a:buBlip>
            </a:pPr>
            <a:r>
              <a:rPr lang="en-US" sz="2800" dirty="0" smtClean="0">
                <a:latin typeface="Franklin Gothic Demi" pitchFamily="34" charset="0"/>
              </a:rPr>
              <a:t>The tumor cells invade the submucosa</a:t>
            </a:r>
          </a:p>
          <a:p>
            <a:pPr marL="533400" indent="-533400" algn="just">
              <a:buFontTx/>
              <a:buBlip>
                <a:blip r:embed="rId3"/>
              </a:buBlip>
            </a:pPr>
            <a:endParaRPr lang="en-US" sz="2800" dirty="0" smtClean="0">
              <a:latin typeface="Franklin Gothic Demi" pitchFamily="34" charset="0"/>
            </a:endParaRPr>
          </a:p>
          <a:p>
            <a:pPr marL="533400" indent="-533400" algn="just">
              <a:buFontTx/>
              <a:buBlip>
                <a:blip r:embed="rId3"/>
              </a:buBlip>
            </a:pPr>
            <a:r>
              <a:rPr lang="en-US" sz="2800" dirty="0" smtClean="0">
                <a:latin typeface="Franklin Gothic Demi" pitchFamily="34" charset="0"/>
              </a:rPr>
              <a:t>Cell of origin is mucosal neuroendocrine cell.</a:t>
            </a:r>
          </a:p>
          <a:p>
            <a:pPr marL="533400" indent="-533400" algn="just">
              <a:buFontTx/>
              <a:buBlip>
                <a:blip r:embed="rId3"/>
              </a:buBlip>
            </a:pPr>
            <a:r>
              <a:rPr lang="en-US" sz="2800" dirty="0" smtClean="0">
                <a:latin typeface="Franklin Gothic Demi" pitchFamily="34" charset="0"/>
              </a:rPr>
              <a:t>Symptoms of carcinoid syndrome:</a:t>
            </a:r>
          </a:p>
          <a:p>
            <a:pPr marL="533400" indent="-533400" algn="just"/>
            <a:r>
              <a:rPr lang="en-US" sz="2800" b="1" dirty="0" smtClean="0"/>
              <a:t> </a:t>
            </a:r>
            <a:r>
              <a:rPr lang="en-US" sz="2800" b="1" dirty="0" smtClean="0"/>
              <a:t>      </a:t>
            </a:r>
            <a:r>
              <a:rPr lang="en-US" sz="2800" b="1" dirty="0" smtClean="0"/>
              <a:t>Bronchospasm</a:t>
            </a:r>
            <a:r>
              <a:rPr lang="en-US" sz="2800" b="1" dirty="0" smtClean="0"/>
              <a:t>, Flushing, Diarrhea and Valvular </a:t>
            </a:r>
            <a:r>
              <a:rPr lang="en-US" sz="2800" b="1" dirty="0" smtClean="0"/>
              <a:t>lesions.</a:t>
            </a:r>
            <a:endParaRPr lang="en-US" sz="28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Large intestine</a:t>
            </a:r>
            <a:endParaRPr lang="en-US" dirty="0"/>
          </a:p>
        </p:txBody>
      </p:sp>
      <p:sp>
        <p:nvSpPr>
          <p:cNvPr id="4" name="Subtitle 3"/>
          <p:cNvSpPr>
            <a:spLocks noGrp="1"/>
          </p:cNvSpPr>
          <p:nvPr>
            <p:ph type="subTitle" idx="1"/>
          </p:nvPr>
        </p:nvSpPr>
        <p:spPr/>
        <p:txBody>
          <a:bodyPr/>
          <a:lstStyle/>
          <a:p>
            <a:r>
              <a:rPr lang="en-US" dirty="0" smtClean="0">
                <a:solidFill>
                  <a:schemeClr val="tx1"/>
                </a:solidFill>
              </a:rPr>
              <a:t>Gross and histopathology</a:t>
            </a:r>
            <a:endParaRPr lang="en-US" dirty="0">
              <a:solidFill>
                <a:schemeClr val="tx1"/>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Crohn’s disease</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http://www.pathology.washington.edu/about/education/gallery/jpgs575/spa/img0023.jpg"/>
          <p:cNvPicPr>
            <a:picLocks noChangeAspect="1" noChangeArrowheads="1"/>
          </p:cNvPicPr>
          <p:nvPr/>
        </p:nvPicPr>
        <p:blipFill>
          <a:blip r:embed="rId3" cstate="print"/>
          <a:srcRect/>
          <a:stretch>
            <a:fillRect/>
          </a:stretch>
        </p:blipFill>
        <p:spPr bwMode="auto">
          <a:xfrm>
            <a:off x="1" y="0"/>
            <a:ext cx="9144000" cy="5661248"/>
          </a:xfrm>
          <a:prstGeom prst="rect">
            <a:avLst/>
          </a:prstGeom>
          <a:noFill/>
        </p:spPr>
      </p:pic>
      <p:sp>
        <p:nvSpPr>
          <p:cNvPr id="3" name="TextBox 2"/>
          <p:cNvSpPr txBox="1"/>
          <p:nvPr/>
        </p:nvSpPr>
        <p:spPr>
          <a:xfrm>
            <a:off x="251520" y="5657671"/>
            <a:ext cx="8892480" cy="1200329"/>
          </a:xfrm>
          <a:prstGeom prst="rect">
            <a:avLst/>
          </a:prstGeom>
          <a:noFill/>
        </p:spPr>
        <p:txBody>
          <a:bodyPr wrap="square" rtlCol="0">
            <a:spAutoFit/>
          </a:bodyPr>
          <a:lstStyle/>
          <a:p>
            <a:r>
              <a:rPr lang="en-US" sz="2400" b="1" dirty="0" smtClean="0"/>
              <a:t>Crohn’s disease has produced large, irregularly shaped to snake-like ulcers that are separated from each other by mucosa that appears close to normal (skip lesions are seen).</a:t>
            </a:r>
            <a:endParaRPr lang="en-US" sz="2400" b="1"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1"/>
          <p:cNvPicPr>
            <a:picLocks noChangeAspect="1"/>
          </p:cNvPicPr>
          <p:nvPr/>
        </p:nvPicPr>
        <p:blipFill>
          <a:blip r:embed="rId3" cstate="print"/>
          <a:srcRect/>
          <a:stretch>
            <a:fillRect/>
          </a:stretch>
        </p:blipFill>
        <p:spPr bwMode="auto">
          <a:xfrm>
            <a:off x="0" y="0"/>
            <a:ext cx="4429125" cy="6858000"/>
          </a:xfrm>
          <a:prstGeom prst="rect">
            <a:avLst/>
          </a:prstGeom>
          <a:noFill/>
          <a:ln w="9525">
            <a:noFill/>
            <a:miter lim="800000"/>
            <a:headEnd/>
            <a:tailEnd/>
          </a:ln>
        </p:spPr>
      </p:pic>
      <p:sp>
        <p:nvSpPr>
          <p:cNvPr id="3" name="TextBox 2"/>
          <p:cNvSpPr txBox="1"/>
          <p:nvPr/>
        </p:nvSpPr>
        <p:spPr>
          <a:xfrm>
            <a:off x="4788024" y="908720"/>
            <a:ext cx="3816424" cy="3970318"/>
          </a:xfrm>
          <a:prstGeom prst="rect">
            <a:avLst/>
          </a:prstGeom>
          <a:noFill/>
        </p:spPr>
        <p:txBody>
          <a:bodyPr wrap="square" rtlCol="0">
            <a:spAutoFit/>
          </a:bodyPr>
          <a:lstStyle/>
          <a:p>
            <a:r>
              <a:rPr lang="en-US" sz="2800" b="1" dirty="0" smtClean="0"/>
              <a:t>Ulcerated and hemorrhagic mucosa in a case of crohn’s colitis.</a:t>
            </a:r>
          </a:p>
          <a:p>
            <a:endParaRPr lang="en-US" sz="2800" b="1" dirty="0" smtClean="0"/>
          </a:p>
          <a:p>
            <a:r>
              <a:rPr lang="en-US" sz="2800" b="1" dirty="0" smtClean="0"/>
              <a:t>Note the presence of raised normal looking mucosa at the periphery with evidence of cobble stone appearance. </a:t>
            </a:r>
            <a:endParaRPr lang="en-US" sz="28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a:bodyPr>
          <a:lstStyle/>
          <a:p>
            <a:pPr fontAlgn="auto">
              <a:spcAft>
                <a:spcPts val="0"/>
              </a:spcAft>
              <a:defRPr/>
            </a:pPr>
            <a:r>
              <a:rPr lang="en-US" sz="2400" b="1" i="1" dirty="0" smtClean="0">
                <a:solidFill>
                  <a:schemeClr val="accent1">
                    <a:satMod val="150000"/>
                  </a:schemeClr>
                </a:solidFill>
                <a:latin typeface="Franklin Gothic Demi" pitchFamily="34" charset="0"/>
              </a:rPr>
              <a:t>Pleomorphic adenoma of the salivary gland:</a:t>
            </a:r>
            <a:br>
              <a:rPr lang="en-US" sz="2400" b="1" i="1" dirty="0" smtClean="0">
                <a:solidFill>
                  <a:schemeClr val="accent1">
                    <a:satMod val="150000"/>
                  </a:schemeClr>
                </a:solidFill>
                <a:latin typeface="Franklin Gothic Demi" pitchFamily="34" charset="0"/>
              </a:rPr>
            </a:br>
            <a:r>
              <a:rPr lang="en-US" sz="2400" b="1" i="1" dirty="0" smtClean="0">
                <a:solidFill>
                  <a:schemeClr val="accent1">
                    <a:satMod val="150000"/>
                  </a:schemeClr>
                </a:solidFill>
                <a:latin typeface="Franklin Gothic Demi" pitchFamily="34" charset="0"/>
              </a:rPr>
              <a:t>Section shows an incomplete fibrous capsule separating the tumour from normal salivary gland:</a:t>
            </a:r>
            <a:endParaRPr lang="en-US" sz="2400" b="1" i="1" dirty="0">
              <a:solidFill>
                <a:schemeClr val="accent1">
                  <a:satMod val="150000"/>
                </a:schemeClr>
              </a:solidFill>
              <a:latin typeface="Franklin Gothic Demi" pitchFamily="34" charset="0"/>
            </a:endParaRPr>
          </a:p>
        </p:txBody>
      </p:sp>
      <p:sp>
        <p:nvSpPr>
          <p:cNvPr id="39939" name="TextBox 4"/>
          <p:cNvSpPr txBox="1">
            <a:spLocks noChangeArrowheads="1"/>
          </p:cNvSpPr>
          <p:nvPr/>
        </p:nvSpPr>
        <p:spPr bwMode="auto">
          <a:xfrm>
            <a:off x="251520" y="1164134"/>
            <a:ext cx="8643937" cy="5693866"/>
          </a:xfrm>
          <a:prstGeom prst="rect">
            <a:avLst/>
          </a:prstGeom>
          <a:noFill/>
          <a:ln w="9525">
            <a:noFill/>
            <a:miter lim="800000"/>
            <a:headEnd/>
            <a:tailEnd/>
          </a:ln>
        </p:spPr>
        <p:txBody>
          <a:bodyPr>
            <a:spAutoFit/>
          </a:bodyPr>
          <a:lstStyle/>
          <a:p>
            <a:pPr marL="533400" indent="-533400" algn="just">
              <a:buFontTx/>
              <a:buBlip>
                <a:blip r:embed="rId3"/>
              </a:buBlip>
            </a:pPr>
            <a:r>
              <a:rPr lang="en-US" sz="2800" dirty="0" err="1">
                <a:latin typeface="Franklin Gothic Demi" pitchFamily="34" charset="0"/>
              </a:rPr>
              <a:t>Tumour</a:t>
            </a:r>
            <a:r>
              <a:rPr lang="en-US" sz="2800" dirty="0">
                <a:latin typeface="Franklin Gothic Demi" pitchFamily="34" charset="0"/>
              </a:rPr>
              <a:t> shows mixed cellular components like epithelial, </a:t>
            </a:r>
            <a:r>
              <a:rPr lang="en-US" sz="2800" dirty="0" err="1">
                <a:latin typeface="Franklin Gothic Demi" pitchFamily="34" charset="0"/>
              </a:rPr>
              <a:t>myoepithelial</a:t>
            </a:r>
            <a:r>
              <a:rPr lang="en-US" sz="2800" dirty="0">
                <a:latin typeface="Franklin Gothic Demi" pitchFamily="34" charset="0"/>
              </a:rPr>
              <a:t>, </a:t>
            </a:r>
            <a:r>
              <a:rPr lang="en-US" sz="2800" dirty="0" err="1">
                <a:latin typeface="Franklin Gothic Demi" pitchFamily="34" charset="0"/>
              </a:rPr>
              <a:t>chondriod</a:t>
            </a:r>
            <a:r>
              <a:rPr lang="en-US" sz="2800" dirty="0">
                <a:latin typeface="Franklin Gothic Demi" pitchFamily="34" charset="0"/>
              </a:rPr>
              <a:t> and </a:t>
            </a:r>
            <a:r>
              <a:rPr lang="en-US" sz="2800" dirty="0" err="1">
                <a:latin typeface="Franklin Gothic Demi" pitchFamily="34" charset="0"/>
              </a:rPr>
              <a:t>myxoid</a:t>
            </a:r>
            <a:r>
              <a:rPr lang="en-US" sz="2800" dirty="0">
                <a:latin typeface="Franklin Gothic Demi" pitchFamily="34" charset="0"/>
              </a:rPr>
              <a:t> elements.</a:t>
            </a:r>
          </a:p>
          <a:p>
            <a:pPr marL="533400" indent="-533400" algn="just">
              <a:buFontTx/>
              <a:buBlip>
                <a:blip r:embed="rId3"/>
              </a:buBlip>
            </a:pPr>
            <a:endParaRPr lang="en-US" sz="2800" dirty="0">
              <a:latin typeface="Franklin Gothic Demi" pitchFamily="34" charset="0"/>
            </a:endParaRPr>
          </a:p>
          <a:p>
            <a:pPr marL="533400" indent="-533400" algn="just">
              <a:buFontTx/>
              <a:buBlip>
                <a:blip r:embed="rId3"/>
              </a:buBlip>
            </a:pPr>
            <a:r>
              <a:rPr lang="en-US" sz="2800" dirty="0">
                <a:latin typeface="Franklin Gothic Demi" pitchFamily="34" charset="0"/>
              </a:rPr>
              <a:t>Epithelial areas shows small ducts, acini and strands or sheets of cells.</a:t>
            </a:r>
          </a:p>
          <a:p>
            <a:pPr marL="533400" indent="-533400" algn="just">
              <a:buFontTx/>
              <a:buBlip>
                <a:blip r:embed="rId3"/>
              </a:buBlip>
            </a:pPr>
            <a:endParaRPr lang="en-US" sz="2800" dirty="0">
              <a:latin typeface="Franklin Gothic Demi" pitchFamily="34" charset="0"/>
            </a:endParaRPr>
          </a:p>
          <a:p>
            <a:pPr marL="533400" indent="-533400" algn="just">
              <a:buFontTx/>
              <a:buBlip>
                <a:blip r:embed="rId3"/>
              </a:buBlip>
            </a:pPr>
            <a:r>
              <a:rPr lang="en-US" sz="2800" dirty="0" err="1">
                <a:latin typeface="Franklin Gothic Demi" pitchFamily="34" charset="0"/>
              </a:rPr>
              <a:t>Myxoid</a:t>
            </a:r>
            <a:r>
              <a:rPr lang="en-US" sz="2800" dirty="0">
                <a:latin typeface="Franklin Gothic Demi" pitchFamily="34" charset="0"/>
              </a:rPr>
              <a:t> areas are formed of loose </a:t>
            </a:r>
            <a:r>
              <a:rPr lang="en-US" sz="2800" dirty="0" err="1">
                <a:latin typeface="Franklin Gothic Demi" pitchFamily="34" charset="0"/>
              </a:rPr>
              <a:t>myxomatous</a:t>
            </a:r>
            <a:r>
              <a:rPr lang="en-US" sz="2800" dirty="0">
                <a:latin typeface="Franklin Gothic Demi" pitchFamily="34" charset="0"/>
              </a:rPr>
              <a:t> tissue and </a:t>
            </a:r>
            <a:r>
              <a:rPr lang="en-US" sz="2800" dirty="0" err="1">
                <a:latin typeface="Franklin Gothic Demi" pitchFamily="34" charset="0"/>
              </a:rPr>
              <a:t>chondriod</a:t>
            </a:r>
            <a:r>
              <a:rPr lang="en-US" sz="2800" dirty="0">
                <a:latin typeface="Franklin Gothic Demi" pitchFamily="34" charset="0"/>
              </a:rPr>
              <a:t> areas consists of pale blue matrix</a:t>
            </a:r>
            <a:r>
              <a:rPr lang="en-US" sz="2800" dirty="0" smtClean="0">
                <a:latin typeface="Franklin Gothic Demi" pitchFamily="34" charset="0"/>
              </a:rPr>
              <a:t>.</a:t>
            </a:r>
          </a:p>
          <a:p>
            <a:pPr marL="533400" indent="-533400" algn="just">
              <a:buFontTx/>
              <a:buBlip>
                <a:blip r:embed="rId3"/>
              </a:buBlip>
            </a:pPr>
            <a:r>
              <a:rPr lang="en-US" sz="2800" dirty="0" smtClean="0">
                <a:latin typeface="Franklin Gothic Demi" pitchFamily="34" charset="0"/>
              </a:rPr>
              <a:t>Benign tumor with rare malignant transformation. Curative by excision, and </a:t>
            </a:r>
            <a:r>
              <a:rPr lang="en-US" sz="2800" dirty="0" smtClean="0">
                <a:latin typeface="Franklin Gothic Demi" pitchFamily="34" charset="0"/>
              </a:rPr>
              <a:t>may has recurrent if not completely excised.</a:t>
            </a:r>
            <a:endParaRPr lang="en-US" sz="2800" dirty="0" smtClean="0">
              <a:latin typeface="Franklin Gothic Demi" pitchFamily="34"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0" y="5661248"/>
            <a:ext cx="9144000" cy="1008112"/>
          </a:xfrm>
        </p:spPr>
        <p:txBody>
          <a:bodyPr>
            <a:normAutofit/>
          </a:bodyPr>
          <a:lstStyle/>
          <a:p>
            <a:pPr algn="l" eaLnBrk="1" hangingPunct="1"/>
            <a:r>
              <a:rPr lang="en-US" sz="2400" dirty="0" err="1" smtClean="0">
                <a:solidFill>
                  <a:schemeClr val="accent1">
                    <a:lumMod val="25000"/>
                  </a:schemeClr>
                </a:solidFill>
                <a:effectLst>
                  <a:outerShdw blurRad="38100" dist="38100" dir="2700000" algn="tl">
                    <a:srgbClr val="000000">
                      <a:alpha val="43137"/>
                    </a:srgbClr>
                  </a:outerShdw>
                </a:effectLst>
                <a:latin typeface="+mn-lt"/>
              </a:rPr>
              <a:t>Crohns</a:t>
            </a:r>
            <a:r>
              <a:rPr lang="en-US" sz="2400" dirty="0" smtClean="0">
                <a:solidFill>
                  <a:schemeClr val="accent1">
                    <a:lumMod val="25000"/>
                  </a:schemeClr>
                </a:solidFill>
                <a:effectLst>
                  <a:outerShdw blurRad="38100" dist="38100" dir="2700000" algn="tl">
                    <a:srgbClr val="000000">
                      <a:alpha val="43137"/>
                    </a:srgbClr>
                  </a:outerShdw>
                </a:effectLst>
                <a:latin typeface="+mn-lt"/>
              </a:rPr>
              <a:t> disease showing narrowing of the lumen, bowel wall </a:t>
            </a:r>
            <a:r>
              <a:rPr lang="en-US" sz="2400" dirty="0" err="1" smtClean="0">
                <a:solidFill>
                  <a:schemeClr val="accent1">
                    <a:lumMod val="25000"/>
                  </a:schemeClr>
                </a:solidFill>
                <a:effectLst>
                  <a:outerShdw blurRad="38100" dist="38100" dir="2700000" algn="tl">
                    <a:srgbClr val="000000">
                      <a:alpha val="43137"/>
                    </a:srgbClr>
                  </a:outerShdw>
                </a:effectLst>
                <a:latin typeface="+mn-lt"/>
              </a:rPr>
              <a:t>thickning</a:t>
            </a:r>
            <a:r>
              <a:rPr lang="en-US" sz="2400" dirty="0" smtClean="0">
                <a:solidFill>
                  <a:schemeClr val="accent1">
                    <a:lumMod val="25000"/>
                  </a:schemeClr>
                </a:solidFill>
                <a:effectLst>
                  <a:outerShdw blurRad="38100" dist="38100" dir="2700000" algn="tl">
                    <a:srgbClr val="000000">
                      <a:alpha val="43137"/>
                    </a:srgbClr>
                  </a:outerShdw>
                </a:effectLst>
                <a:latin typeface="+mn-lt"/>
              </a:rPr>
              <a:t>, creeping fat (serosal extension of the mesenteric fat.</a:t>
            </a:r>
          </a:p>
        </p:txBody>
      </p:sp>
      <p:pic>
        <p:nvPicPr>
          <p:cNvPr id="11267" name="Picture 6" descr="39"/>
          <p:cNvPicPr>
            <a:picLocks noGrp="1" noChangeAspect="1" noChangeArrowheads="1"/>
          </p:cNvPicPr>
          <p:nvPr>
            <p:ph idx="1"/>
          </p:nvPr>
        </p:nvPicPr>
        <p:blipFill>
          <a:blip r:embed="rId3" cstate="print">
            <a:lum contrast="20000"/>
          </a:blip>
          <a:srcRect/>
          <a:stretch>
            <a:fillRect/>
          </a:stretch>
        </p:blipFill>
        <p:spPr>
          <a:xfrm>
            <a:off x="0" y="0"/>
            <a:ext cx="9144000" cy="5440363"/>
          </a:xfr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smtClean="0">
                <a:latin typeface="Franklin Gothic Demi" pitchFamily="34" charset="0"/>
              </a:rPr>
              <a:t>CROHN’S DISEASE (LARGE BOWEL)</a:t>
            </a:r>
            <a:endParaRPr lang="en-US" sz="3600" dirty="0">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http://www.pathology.washington.edu/about/education/gallery/jpgs575/spa/img0024.jpg"/>
          <p:cNvPicPr>
            <a:picLocks noChangeAspect="1" noChangeArrowheads="1"/>
          </p:cNvPicPr>
          <p:nvPr/>
        </p:nvPicPr>
        <p:blipFill>
          <a:blip r:embed="rId2" cstate="print"/>
          <a:srcRect/>
          <a:stretch>
            <a:fillRect/>
          </a:stretch>
        </p:blipFill>
        <p:spPr bwMode="auto">
          <a:xfrm>
            <a:off x="683568" y="548680"/>
            <a:ext cx="7632848" cy="5616624"/>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High magnification micrograph of Crohn's disease (Credit: Wikimedia commons/Nephron)"/>
          <p:cNvPicPr>
            <a:picLocks noChangeAspect="1" noChangeArrowheads="1"/>
          </p:cNvPicPr>
          <p:nvPr/>
        </p:nvPicPr>
        <p:blipFill>
          <a:blip r:embed="rId2" cstate="print"/>
          <a:srcRect/>
          <a:stretch>
            <a:fillRect/>
          </a:stretch>
        </p:blipFill>
        <p:spPr bwMode="auto">
          <a:xfrm>
            <a:off x="683568" y="0"/>
            <a:ext cx="7776864" cy="6858000"/>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fontScale="90000"/>
          </a:bodyPr>
          <a:lstStyle/>
          <a:p>
            <a:pPr fontAlgn="auto">
              <a:spcAft>
                <a:spcPts val="0"/>
              </a:spcAft>
              <a:defRPr/>
            </a:pPr>
            <a:r>
              <a:rPr lang="en-US" sz="3600" i="1" dirty="0" smtClean="0">
                <a:solidFill>
                  <a:schemeClr val="accent1">
                    <a:satMod val="150000"/>
                  </a:schemeClr>
                </a:solidFill>
                <a:latin typeface="Franklin Gothic Demi" pitchFamily="34" charset="0"/>
              </a:rPr>
              <a:t>Crohn’s disease of the intestine:</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large bowel shows alternating normal and ulcerating mucosa:</a:t>
            </a:r>
            <a:endParaRPr lang="en-US" sz="3600" i="1" dirty="0">
              <a:solidFill>
                <a:schemeClr val="accent1">
                  <a:satMod val="150000"/>
                </a:schemeClr>
              </a:solidFill>
              <a:latin typeface="Franklin Gothic Demi" pitchFamily="34" charset="0"/>
            </a:endParaRPr>
          </a:p>
        </p:txBody>
      </p:sp>
      <p:sp>
        <p:nvSpPr>
          <p:cNvPr id="45059" name="TextBox 2"/>
          <p:cNvSpPr txBox="1">
            <a:spLocks noChangeArrowheads="1"/>
          </p:cNvSpPr>
          <p:nvPr/>
        </p:nvSpPr>
        <p:spPr bwMode="auto">
          <a:xfrm>
            <a:off x="428625" y="2254250"/>
            <a:ext cx="8358188" cy="2246313"/>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All layers of intestinal wall show transmural chronic inflammatory cell infiltrate, lymphoid aggregates and mild fibrosis.</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Subserosa contains few epithelioid granulomas.</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Ulcerative colitis</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descr="http://www.pathology.washington.edu/about/education/gallery/jpgs575/spa/img0020.jpg"/>
          <p:cNvPicPr>
            <a:picLocks noChangeAspect="1" noChangeArrowheads="1"/>
          </p:cNvPicPr>
          <p:nvPr/>
        </p:nvPicPr>
        <p:blipFill>
          <a:blip r:embed="rId3" cstate="print"/>
          <a:srcRect/>
          <a:stretch>
            <a:fillRect/>
          </a:stretch>
        </p:blipFill>
        <p:spPr bwMode="auto">
          <a:xfrm>
            <a:off x="0" y="0"/>
            <a:ext cx="9144000" cy="5157192"/>
          </a:xfrm>
          <a:prstGeom prst="rect">
            <a:avLst/>
          </a:prstGeom>
          <a:noFill/>
        </p:spPr>
      </p:pic>
      <p:sp>
        <p:nvSpPr>
          <p:cNvPr id="3" name="TextBox 2"/>
          <p:cNvSpPr txBox="1"/>
          <p:nvPr/>
        </p:nvSpPr>
        <p:spPr>
          <a:xfrm>
            <a:off x="323528" y="5373216"/>
            <a:ext cx="8820472" cy="1200329"/>
          </a:xfrm>
          <a:prstGeom prst="rect">
            <a:avLst/>
          </a:prstGeom>
          <a:noFill/>
        </p:spPr>
        <p:txBody>
          <a:bodyPr wrap="square" rtlCol="0">
            <a:spAutoFit/>
          </a:bodyPr>
          <a:lstStyle/>
          <a:p>
            <a:r>
              <a:rPr lang="en-US" sz="2400" b="1" dirty="0" smtClean="0"/>
              <a:t>The entire colon is abnormal, and the usual transverse </a:t>
            </a:r>
            <a:r>
              <a:rPr lang="en-US" sz="2400" b="1" dirty="0" err="1" smtClean="0"/>
              <a:t>rugal</a:t>
            </a:r>
            <a:r>
              <a:rPr lang="en-US" sz="2400" b="1" dirty="0" smtClean="0"/>
              <a:t> folds have been almost completely effaced with dilated colon, ulceration, mucosal congestion and hemorrhage</a:t>
            </a:r>
            <a:endParaRPr lang="en-US" sz="2400" b="1"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1"/>
          <p:cNvPicPr>
            <a:picLocks noChangeAspect="1"/>
          </p:cNvPicPr>
          <p:nvPr/>
        </p:nvPicPr>
        <p:blipFill>
          <a:blip r:embed="rId3" cstate="print"/>
          <a:srcRect/>
          <a:stretch>
            <a:fillRect/>
          </a:stretch>
        </p:blipFill>
        <p:spPr bwMode="auto">
          <a:xfrm>
            <a:off x="0" y="0"/>
            <a:ext cx="4499992" cy="6858000"/>
          </a:xfrm>
          <a:prstGeom prst="rect">
            <a:avLst/>
          </a:prstGeom>
          <a:noFill/>
          <a:ln w="9525">
            <a:noFill/>
            <a:miter lim="800000"/>
            <a:headEnd/>
            <a:tailEnd/>
          </a:ln>
        </p:spPr>
      </p:pic>
      <p:sp>
        <p:nvSpPr>
          <p:cNvPr id="3" name="TextBox 2"/>
          <p:cNvSpPr txBox="1"/>
          <p:nvPr/>
        </p:nvSpPr>
        <p:spPr>
          <a:xfrm>
            <a:off x="4572000" y="836712"/>
            <a:ext cx="4355976" cy="5509200"/>
          </a:xfrm>
          <a:prstGeom prst="rect">
            <a:avLst/>
          </a:prstGeom>
          <a:noFill/>
        </p:spPr>
        <p:txBody>
          <a:bodyPr wrap="square" rtlCol="0">
            <a:spAutoFit/>
          </a:bodyPr>
          <a:lstStyle/>
          <a:p>
            <a:r>
              <a:rPr lang="en-US" sz="3200" b="1" dirty="0" smtClean="0">
                <a:solidFill>
                  <a:schemeClr val="tx2"/>
                </a:solidFill>
              </a:rPr>
              <a:t>The picture shows pseudo polyps and hemorrhagic ulcerated areas.</a:t>
            </a:r>
          </a:p>
          <a:p>
            <a:endParaRPr lang="en-US" sz="3200" b="1" dirty="0" smtClean="0"/>
          </a:p>
          <a:p>
            <a:r>
              <a:rPr lang="en-US" sz="3200" b="1" dirty="0" smtClean="0"/>
              <a:t>the main complications:</a:t>
            </a:r>
          </a:p>
          <a:p>
            <a:endParaRPr lang="en-US" sz="3200" b="1" dirty="0" smtClean="0"/>
          </a:p>
          <a:p>
            <a:pPr>
              <a:buFont typeface="Arial" pitchFamily="34" charset="0"/>
              <a:buChar char="•"/>
            </a:pPr>
            <a:r>
              <a:rPr lang="en-US" sz="3200" b="1" dirty="0" smtClean="0"/>
              <a:t>  Toxic mega colon</a:t>
            </a:r>
          </a:p>
          <a:p>
            <a:pPr>
              <a:buFont typeface="Arial" pitchFamily="34" charset="0"/>
              <a:buChar char="•"/>
            </a:pPr>
            <a:r>
              <a:rPr lang="en-US" sz="3200" b="1" dirty="0" smtClean="0"/>
              <a:t>  Glandular dysplasia </a:t>
            </a:r>
          </a:p>
          <a:p>
            <a:pPr>
              <a:buFont typeface="Arial" pitchFamily="34" charset="0"/>
              <a:buChar char="•"/>
            </a:pPr>
            <a:r>
              <a:rPr lang="en-US" sz="3200" b="1" dirty="0" smtClean="0"/>
              <a:t> </a:t>
            </a:r>
            <a:r>
              <a:rPr lang="en-US" sz="3200" b="1" dirty="0" smtClean="0"/>
              <a:t> Adenocarcinoma</a:t>
            </a:r>
            <a:endParaRPr lang="en-US" sz="3200" b="1" dirty="0" smtClean="0"/>
          </a:p>
          <a:p>
            <a:pPr>
              <a:buFont typeface="Arial" pitchFamily="34" charset="0"/>
              <a:buChar char="•"/>
            </a:pPr>
            <a:r>
              <a:rPr lang="en-US" sz="3200" b="1" dirty="0" smtClean="0"/>
              <a:t> </a:t>
            </a:r>
            <a:r>
              <a:rPr lang="en-US" sz="3200" b="1" dirty="0" smtClean="0"/>
              <a:t> Perforation </a:t>
            </a:r>
            <a:r>
              <a:rPr lang="en-US" sz="3200" b="1" dirty="0" smtClean="0"/>
              <a:t>of colon</a:t>
            </a:r>
            <a:endParaRPr lang="en-US" sz="3200" b="1"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http://www.pathology.washington.edu/about/education/gallery/jpgs575/spa/img0022.jpg"/>
          <p:cNvPicPr>
            <a:picLocks noChangeAspect="1" noChangeArrowheads="1"/>
          </p:cNvPicPr>
          <p:nvPr/>
        </p:nvPicPr>
        <p:blipFill>
          <a:blip r:embed="rId3" cstate="print"/>
          <a:srcRect/>
          <a:stretch>
            <a:fillRect/>
          </a:stretch>
        </p:blipFill>
        <p:spPr bwMode="auto">
          <a:xfrm>
            <a:off x="1115616" y="620688"/>
            <a:ext cx="6984776" cy="5688632"/>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_OwoEg7Db_AE/TTnP29ZByGI/AAAAAAAABqw/BIfhdvt2pB8/s320/Crypt%2Babscess.png"/>
          <p:cNvPicPr>
            <a:picLocks noChangeAspect="1" noChangeArrowheads="1"/>
          </p:cNvPicPr>
          <p:nvPr/>
        </p:nvPicPr>
        <p:blipFill>
          <a:blip r:embed="rId2" cstate="print"/>
          <a:srcRect/>
          <a:stretch>
            <a:fillRect/>
          </a:stretch>
        </p:blipFill>
        <p:spPr bwMode="auto">
          <a:xfrm>
            <a:off x="596616" y="476672"/>
            <a:ext cx="7825774" cy="5544617"/>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Esophagus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8929718" cy="2571744"/>
          </a:xfrm>
          <a:prstGeom prst="rect">
            <a:avLst/>
          </a:prstGeom>
        </p:spPr>
        <p:txBody>
          <a:bodyPr tIns="0" bIns="0" anchor="ctr">
            <a:normAutofit/>
            <a:scene3d>
              <a:camera prst="orthographicFront"/>
              <a:lightRig rig="threePt" dir="t">
                <a:rot lat="0" lon="0" rev="4800000"/>
              </a:lightRig>
            </a:scene3d>
            <a:sp3d prstMaterial="matte">
              <a:bevelT w="50800" h="10160"/>
            </a:sp3d>
          </a:bodyPr>
          <a:lstStyle/>
          <a:p>
            <a:pPr fontAlgn="auto">
              <a:spcAft>
                <a:spcPts val="0"/>
              </a:spcAft>
              <a:defRPr/>
            </a:pPr>
            <a:r>
              <a:rPr lang="en-US" sz="3600" b="1" i="1" dirty="0">
                <a:solidFill>
                  <a:schemeClr val="accent1">
                    <a:satMod val="150000"/>
                  </a:schemeClr>
                </a:solidFill>
                <a:latin typeface="Franklin Gothic Demi" pitchFamily="34" charset="0"/>
                <a:ea typeface="+mj-ea"/>
                <a:cs typeface="+mj-cs"/>
              </a:rPr>
              <a:t>Ulcerative colitis:</a:t>
            </a:r>
            <a:br>
              <a:rPr lang="en-US" sz="3600" b="1" i="1" dirty="0">
                <a:solidFill>
                  <a:schemeClr val="accent1">
                    <a:satMod val="150000"/>
                  </a:schemeClr>
                </a:solidFill>
                <a:latin typeface="Franklin Gothic Demi" pitchFamily="34" charset="0"/>
                <a:ea typeface="+mj-ea"/>
                <a:cs typeface="+mj-cs"/>
              </a:rPr>
            </a:br>
            <a:r>
              <a:rPr lang="en-US" sz="2800" b="1" i="1" dirty="0">
                <a:solidFill>
                  <a:schemeClr val="accent1">
                    <a:satMod val="150000"/>
                  </a:schemeClr>
                </a:solidFill>
                <a:latin typeface="Franklin Gothic Demi" pitchFamily="34" charset="0"/>
                <a:ea typeface="+mj-ea"/>
                <a:cs typeface="+mj-cs"/>
              </a:rPr>
              <a:t>Section of large bowel wall show a few relatively superficial ulcers lined by acute inflammatory exudate. Marked oedema and vascular congestion are seen in lamina propria.</a:t>
            </a:r>
          </a:p>
        </p:txBody>
      </p:sp>
      <p:sp>
        <p:nvSpPr>
          <p:cNvPr id="48131" name="TextBox 5"/>
          <p:cNvSpPr txBox="1">
            <a:spLocks noChangeArrowheads="1"/>
          </p:cNvSpPr>
          <p:nvPr/>
        </p:nvSpPr>
        <p:spPr bwMode="auto">
          <a:xfrm>
            <a:off x="214313" y="3254375"/>
            <a:ext cx="8643937" cy="2246313"/>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The mucosa adjacent to the ulcers contains several crypt abscesses and there is evidence of goblet cells depletion in many glands. </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No granulomas or glandular dysplasia are noted.</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 Adenomatous polyp of rectum / colon</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1142976" y="1571612"/>
            <a:ext cx="6715172" cy="2217428"/>
          </a:xfrm>
          <a:prstGeom prst="rect">
            <a:avLst/>
          </a:prstGeom>
          <a:noFill/>
          <a:ln w="12700">
            <a:noFill/>
            <a:miter lim="800000"/>
            <a:headEnd/>
            <a:tailEnd/>
          </a:ln>
        </p:spPr>
      </p:pic>
      <p:sp>
        <p:nvSpPr>
          <p:cNvPr id="4" name="Rectangle 3"/>
          <p:cNvSpPr/>
          <p:nvPr/>
        </p:nvSpPr>
        <p:spPr>
          <a:xfrm>
            <a:off x="2214546" y="4143380"/>
            <a:ext cx="4590552" cy="523220"/>
          </a:xfrm>
          <a:prstGeom prst="rect">
            <a:avLst/>
          </a:prstGeom>
        </p:spPr>
        <p:txBody>
          <a:bodyPr wrap="none">
            <a:spAutoFit/>
          </a:bodyPr>
          <a:lstStyle/>
          <a:p>
            <a:r>
              <a:rPr lang="en-US" sz="2800" b="1" dirty="0" smtClean="0"/>
              <a:t>Organ: </a:t>
            </a:r>
            <a:r>
              <a:rPr lang="pl-PL" sz="2800" b="1" dirty="0" smtClean="0"/>
              <a:t>Colon </a:t>
            </a:r>
            <a:r>
              <a:rPr lang="en-US" sz="2800" b="1" dirty="0" smtClean="0"/>
              <a:t>     </a:t>
            </a:r>
            <a:r>
              <a:rPr lang="en-US" sz="2800" b="1" dirty="0" err="1" smtClean="0"/>
              <a:t>Dx</a:t>
            </a:r>
            <a:r>
              <a:rPr lang="en-US" sz="2800" b="1" dirty="0" smtClean="0"/>
              <a:t>:</a:t>
            </a:r>
            <a:r>
              <a:rPr lang="pl-PL" sz="2800" b="1" dirty="0" smtClean="0"/>
              <a:t> adenoma</a:t>
            </a:r>
            <a:endParaRPr lang="en-US" sz="28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61.jpg"/>
          <p:cNvPicPr>
            <a:picLocks noChangeAspect="1"/>
          </p:cNvPicPr>
          <p:nvPr/>
        </p:nvPicPr>
        <p:blipFill>
          <a:blip r:embed="rId2" cstate="print"/>
          <a:stretch>
            <a:fillRect/>
          </a:stretch>
        </p:blipFill>
        <p:spPr>
          <a:xfrm>
            <a:off x="2438400" y="499535"/>
            <a:ext cx="4190999" cy="6053665"/>
          </a:xfrm>
          <a:prstGeom prst="rect">
            <a:avLst/>
          </a:prstGeom>
        </p:spPr>
      </p:pic>
      <p:sp>
        <p:nvSpPr>
          <p:cNvPr id="8" name="Text Box 267"/>
          <p:cNvSpPr txBox="1">
            <a:spLocks noChangeArrowheads="1"/>
          </p:cNvSpPr>
          <p:nvPr/>
        </p:nvSpPr>
        <p:spPr bwMode="auto">
          <a:xfrm>
            <a:off x="0" y="6457890"/>
            <a:ext cx="9144000" cy="400110"/>
          </a:xfrm>
          <a:prstGeom prst="rect">
            <a:avLst/>
          </a:prstGeom>
          <a:noFill/>
          <a:ln w="12700">
            <a:noFill/>
            <a:miter lim="800000"/>
            <a:headEnd/>
            <a:tailEnd/>
          </a:ln>
          <a:effectLst/>
        </p:spPr>
        <p:txBody>
          <a:bodyPr wrap="square" anchor="ctr">
            <a:spAutoFit/>
          </a:bodyPr>
          <a:lstStyle/>
          <a:p>
            <a:pPr algn="ctr" eaLnBrk="0" hangingPunct="0"/>
            <a:r>
              <a:rPr lang="en-US" sz="2000" dirty="0" smtClean="0"/>
              <a:t>Colonic </a:t>
            </a:r>
            <a:r>
              <a:rPr lang="en-US" sz="2000" dirty="0"/>
              <a:t>polyp. </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descr="OBJID_1386"/>
          <p:cNvSpPr>
            <a:spLocks noGrp="1" noChangeAspect="1" noChangeArrowheads="1"/>
          </p:cNvSpPr>
          <p:nvPr isPhoto="1"/>
        </p:nvSpPr>
        <p:spPr bwMode="auto">
          <a:xfrm>
            <a:off x="4191000" y="1905000"/>
            <a:ext cx="4724400" cy="4343400"/>
          </a:xfrm>
          <a:prstGeom prst="rect">
            <a:avLst/>
          </a:prstGeom>
          <a:blipFill dpi="0" rotWithShape="1">
            <a:blip r:embed="rId2" cstate="print"/>
            <a:srcRect/>
            <a:stretch>
              <a:fillRect r="-36201"/>
            </a:stretch>
          </a:blipFill>
          <a:ln w="9525">
            <a:solidFill>
              <a:schemeClr val="tx1"/>
            </a:solidFill>
            <a:miter lim="800000"/>
            <a:headEnd/>
            <a:tailEnd/>
          </a:ln>
          <a:effectLst/>
        </p:spPr>
        <p:txBody>
          <a:bodyPr/>
          <a:lstStyle/>
          <a:p>
            <a:r>
              <a:rPr lang="en-US">
                <a:solidFill>
                  <a:schemeClr val="accent2"/>
                </a:solidFill>
              </a:rPr>
              <a:t>Tubular adenoma, colon</a:t>
            </a:r>
          </a:p>
        </p:txBody>
      </p:sp>
      <p:sp>
        <p:nvSpPr>
          <p:cNvPr id="4" name="Rectangle 4" descr="polyp"/>
          <p:cNvSpPr>
            <a:spLocks noGrp="1" noChangeAspect="1" noChangeArrowheads="1"/>
          </p:cNvSpPr>
          <p:nvPr isPhoto="1"/>
        </p:nvSpPr>
        <p:spPr bwMode="auto">
          <a:xfrm>
            <a:off x="533400" y="1905000"/>
            <a:ext cx="3657600" cy="4343400"/>
          </a:xfrm>
          <a:prstGeom prst="rect">
            <a:avLst/>
          </a:prstGeom>
          <a:blipFill dpi="0" rotWithShape="1">
            <a:blip r:embed="rId3" cstate="print"/>
            <a:srcRect/>
            <a:stretch>
              <a:fillRect b="-25856"/>
            </a:stretch>
          </a:blipFill>
          <a:ln w="9525">
            <a:solidFill>
              <a:schemeClr val="tx1"/>
            </a:solidFill>
            <a:miter lim="800000"/>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2"/>
          <p:cNvSpPr>
            <a:spLocks noGrp="1"/>
          </p:cNvSpPr>
          <p:nvPr>
            <p:ph type="title"/>
          </p:nvPr>
        </p:nvSpPr>
        <p:spPr>
          <a:xfrm>
            <a:off x="467544" y="260648"/>
            <a:ext cx="8676456" cy="1141412"/>
          </a:xfrm>
        </p:spPr>
        <p:txBody>
          <a:bodyPr>
            <a:normAutofit fontScale="90000"/>
          </a:bodyPr>
          <a:lstStyle/>
          <a:p>
            <a:pPr algn="l"/>
            <a:r>
              <a:rPr lang="en-US" sz="3200" b="1" dirty="0" smtClean="0">
                <a:solidFill>
                  <a:srgbClr val="0E03EF"/>
                </a:solidFill>
              </a:rPr>
              <a:t>ADENOMATOUS POLYP (TUBULAR), </a:t>
            </a:r>
            <a:r>
              <a:rPr lang="en-US" sz="3200" b="1" dirty="0" smtClean="0"/>
              <a:t>Crowded mildly dysplastic tubular glands with chronic inflammation.</a:t>
            </a:r>
          </a:p>
        </p:txBody>
      </p:sp>
      <p:pic>
        <p:nvPicPr>
          <p:cNvPr id="163843" name="Picture 2"/>
          <p:cNvPicPr>
            <a:picLocks noGrp="1" noChangeAspect="1" noChangeArrowheads="1"/>
          </p:cNvPicPr>
          <p:nvPr>
            <p:ph idx="1"/>
          </p:nvPr>
        </p:nvPicPr>
        <p:blipFill>
          <a:blip r:embed="rId3" cstate="print"/>
          <a:srcRect/>
          <a:stretch>
            <a:fillRect/>
          </a:stretch>
        </p:blipFill>
        <p:spPr>
          <a:xfrm>
            <a:off x="1259632" y="1592796"/>
            <a:ext cx="6624736" cy="4860540"/>
          </a:xfr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2"/>
          <p:cNvSpPr>
            <a:spLocks noGrp="1"/>
          </p:cNvSpPr>
          <p:nvPr>
            <p:ph type="title"/>
          </p:nvPr>
        </p:nvSpPr>
        <p:spPr>
          <a:xfrm>
            <a:off x="0" y="274638"/>
            <a:ext cx="8991600" cy="1141412"/>
          </a:xfrm>
        </p:spPr>
        <p:txBody>
          <a:bodyPr/>
          <a:lstStyle/>
          <a:p>
            <a:r>
              <a:rPr lang="en-US" b="1" dirty="0" smtClean="0">
                <a:solidFill>
                  <a:srgbClr val="0E03EF"/>
                </a:solidFill>
              </a:rPr>
              <a:t>ADENOMATOUS POLYP (VILLOUS)</a:t>
            </a:r>
          </a:p>
        </p:txBody>
      </p:sp>
      <p:pic>
        <p:nvPicPr>
          <p:cNvPr id="164867" name="Picture 2"/>
          <p:cNvPicPr>
            <a:picLocks noGrp="1" noChangeAspect="1" noChangeArrowheads="1"/>
          </p:cNvPicPr>
          <p:nvPr>
            <p:ph idx="1"/>
          </p:nvPr>
        </p:nvPicPr>
        <p:blipFill>
          <a:blip r:embed="rId3" cstate="print"/>
          <a:srcRect/>
          <a:stretch>
            <a:fillRect/>
          </a:stretch>
        </p:blipFill>
        <p:spPr>
          <a:xfrm>
            <a:off x="1219200" y="1524000"/>
            <a:ext cx="6096000" cy="4876800"/>
          </a:xfr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familial adenomatous polyposis</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1"/>
          <p:cNvPicPr>
            <a:picLocks noChangeAspect="1"/>
          </p:cNvPicPr>
          <p:nvPr/>
        </p:nvPicPr>
        <p:blipFill>
          <a:blip r:embed="rId3" cstate="print"/>
          <a:srcRect/>
          <a:stretch>
            <a:fillRect/>
          </a:stretch>
        </p:blipFill>
        <p:spPr bwMode="auto">
          <a:xfrm>
            <a:off x="214313" y="214313"/>
            <a:ext cx="3786187" cy="6451600"/>
          </a:xfrm>
          <a:prstGeom prst="rect">
            <a:avLst/>
          </a:prstGeom>
          <a:noFill/>
          <a:ln w="9525">
            <a:noFill/>
            <a:miter lim="800000"/>
            <a:headEnd/>
            <a:tailEnd/>
          </a:ln>
        </p:spPr>
      </p:pic>
      <p:sp>
        <p:nvSpPr>
          <p:cNvPr id="3" name="TextBox 2"/>
          <p:cNvSpPr txBox="1"/>
          <p:nvPr/>
        </p:nvSpPr>
        <p:spPr>
          <a:xfrm>
            <a:off x="4355976" y="1052736"/>
            <a:ext cx="4392488" cy="4832092"/>
          </a:xfrm>
          <a:prstGeom prst="rect">
            <a:avLst/>
          </a:prstGeom>
          <a:noFill/>
        </p:spPr>
        <p:txBody>
          <a:bodyPr wrap="square" rtlCol="0">
            <a:spAutoFit/>
          </a:bodyPr>
          <a:lstStyle/>
          <a:p>
            <a:r>
              <a:rPr lang="en-US" sz="2800" b="1" dirty="0" smtClean="0"/>
              <a:t>familial adenomatous polyposis, showing a numerous mucosal polyps. </a:t>
            </a:r>
          </a:p>
          <a:p>
            <a:endParaRPr lang="en-US" sz="2800" b="1" dirty="0" smtClean="0"/>
          </a:p>
          <a:p>
            <a:r>
              <a:rPr lang="en-US" sz="2800" b="1" dirty="0" smtClean="0"/>
              <a:t>It is caused by mutations of the adenomatous polyposis coli , or APC gene .</a:t>
            </a:r>
          </a:p>
          <a:p>
            <a:endParaRPr lang="en-US" sz="2800" b="1" dirty="0" smtClean="0"/>
          </a:p>
          <a:p>
            <a:r>
              <a:rPr lang="en-US" sz="2800" b="1" dirty="0" smtClean="0"/>
              <a:t> The major complication is development of  </a:t>
            </a:r>
            <a:r>
              <a:rPr lang="en-US" sz="2800" b="1" dirty="0" err="1" smtClean="0"/>
              <a:t>adenocarcinoma</a:t>
            </a:r>
            <a:r>
              <a:rPr lang="en-US" sz="2800" b="1" dirty="0" smtClean="0"/>
              <a:t> of colon</a:t>
            </a:r>
            <a:endParaRPr lang="en-US" sz="2800" b="1"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Roxie\Documents\My Scans\15-60001.tif"/>
          <p:cNvPicPr/>
          <p:nvPr/>
        </p:nvPicPr>
        <p:blipFill rotWithShape="1">
          <a:blip r:embed="rId2" cstate="print">
            <a:extLst>
              <a:ext uri="{BEBA8EAE-BF5A-486C-A8C5-ECC9F3942E4B}">
                <a14:imgProps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14:imgLayer r:embed="rId23">
                    <a14:imgEffect>
                      <a14:brightnessContrast contrast="40000"/>
                    </a14:imgEffect>
                  </a14:imgLayer>
                </a14:imgProps>
              </a:ex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3609" t="3432" r="5812"/>
          <a:stretch/>
        </p:blipFill>
        <p:spPr bwMode="auto">
          <a:xfrm>
            <a:off x="0" y="0"/>
            <a:ext cx="6444208" cy="6858000"/>
          </a:xfrm>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
        <p:nvSpPr>
          <p:cNvPr id="3" name="TextBox 2"/>
          <p:cNvSpPr txBox="1"/>
          <p:nvPr/>
        </p:nvSpPr>
        <p:spPr>
          <a:xfrm>
            <a:off x="6588224" y="836712"/>
            <a:ext cx="2555776" cy="2677656"/>
          </a:xfrm>
          <a:prstGeom prst="rect">
            <a:avLst/>
          </a:prstGeom>
          <a:noFill/>
        </p:spPr>
        <p:txBody>
          <a:bodyPr wrap="square" rtlCol="0">
            <a:spAutoFit/>
          </a:bodyPr>
          <a:lstStyle/>
          <a:p>
            <a:r>
              <a:rPr lang="en-US" sz="2800" b="1" dirty="0" smtClean="0"/>
              <a:t>familial adenomatous polyposis, showing a numerous mucosal polyps.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Review of normal anatomy and histology</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Colon carcinoma </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medlib.med.utah.edu/WebPath/jpeg4/GI065.jpg"/>
          <p:cNvPicPr>
            <a:picLocks noChangeAspect="1" noChangeArrowheads="1"/>
          </p:cNvPicPr>
          <p:nvPr/>
        </p:nvPicPr>
        <p:blipFill>
          <a:blip r:embed="rId2" cstate="print"/>
          <a:stretch>
            <a:fillRect/>
          </a:stretch>
        </p:blipFill>
        <p:spPr bwMode="auto">
          <a:xfrm>
            <a:off x="642910" y="428604"/>
            <a:ext cx="7660586" cy="5000660"/>
          </a:xfrm>
          <a:prstGeom prst="rect">
            <a:avLst/>
          </a:prstGeom>
          <a:noFill/>
          <a:ln>
            <a:noFill/>
          </a:ln>
        </p:spPr>
      </p:pic>
      <p:sp>
        <p:nvSpPr>
          <p:cNvPr id="108547" name="Title 4"/>
          <p:cNvSpPr>
            <a:spLocks noGrp="1"/>
          </p:cNvSpPr>
          <p:nvPr>
            <p:ph type="title"/>
          </p:nvPr>
        </p:nvSpPr>
        <p:spPr>
          <a:xfrm>
            <a:off x="642910" y="5143512"/>
            <a:ext cx="7772400" cy="1143000"/>
          </a:xfrm>
        </p:spPr>
        <p:txBody>
          <a:bodyPr>
            <a:normAutofit/>
          </a:bodyPr>
          <a:lstStyle/>
          <a:p>
            <a:pPr eaLnBrk="1" hangingPunct="1"/>
            <a:r>
              <a:rPr lang="en-US" sz="3600" b="1" dirty="0" smtClean="0"/>
              <a:t>Organ: </a:t>
            </a:r>
            <a:r>
              <a:rPr lang="pl-PL" sz="3600" b="1" dirty="0" smtClean="0"/>
              <a:t>Colon </a:t>
            </a:r>
            <a:r>
              <a:rPr lang="en-US" sz="3600" b="1" dirty="0" smtClean="0"/>
              <a:t>     </a:t>
            </a:r>
            <a:r>
              <a:rPr lang="en-US" sz="3600" b="1" dirty="0" err="1" smtClean="0"/>
              <a:t>Dx</a:t>
            </a:r>
            <a:r>
              <a:rPr lang="en-US" sz="3600" b="1" dirty="0" smtClean="0"/>
              <a:t>:</a:t>
            </a:r>
            <a:r>
              <a:rPr lang="pl-PL" sz="3600" b="1" dirty="0" smtClean="0"/>
              <a:t> adenocarcinoma</a:t>
            </a:r>
            <a:endParaRPr lang="en-US" dirty="0"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descr="coloncancer"/>
          <p:cNvSpPr>
            <a:spLocks noGrp="1" noChangeAspect="1" noChangeArrowheads="1"/>
          </p:cNvSpPr>
          <p:nvPr isPhoto="1"/>
        </p:nvSpPr>
        <p:spPr bwMode="auto">
          <a:xfrm>
            <a:off x="0" y="0"/>
            <a:ext cx="9144000" cy="5589240"/>
          </a:xfrm>
          <a:prstGeom prst="rect">
            <a:avLst/>
          </a:prstGeom>
          <a:blipFill dpi="0" rotWithShape="1">
            <a:blip r:embed="rId2" cstate="print"/>
            <a:srcRect/>
            <a:stretch>
              <a:fillRect r="-20000"/>
            </a:stretch>
          </a:blipFill>
          <a:ln w="9525">
            <a:solidFill>
              <a:schemeClr val="tx1"/>
            </a:solidFill>
            <a:miter lim="800000"/>
            <a:headEnd/>
            <a:tailEnd/>
          </a:ln>
          <a:effectLst/>
        </p:spPr>
        <p:txBody>
          <a:bodyPr/>
          <a:lstStyle/>
          <a:p>
            <a:endParaRPr lang="en-US"/>
          </a:p>
        </p:txBody>
      </p:sp>
      <p:sp>
        <p:nvSpPr>
          <p:cNvPr id="2" name="TextBox 1"/>
          <p:cNvSpPr txBox="1"/>
          <p:nvPr/>
        </p:nvSpPr>
        <p:spPr>
          <a:xfrm>
            <a:off x="179512" y="5657671"/>
            <a:ext cx="8856984" cy="1200329"/>
          </a:xfrm>
          <a:prstGeom prst="rect">
            <a:avLst/>
          </a:prstGeom>
          <a:noFill/>
        </p:spPr>
        <p:txBody>
          <a:bodyPr wrap="square" rtlCol="0">
            <a:spAutoFit/>
          </a:bodyPr>
          <a:lstStyle/>
          <a:p>
            <a:r>
              <a:rPr lang="en-US" sz="2400" b="1" dirty="0" smtClean="0"/>
              <a:t>An ulcerating and fungating colonic tumor mass causing narrowing of the lumen. Note the presence of hemorrhage and necrosis within the tumor.</a:t>
            </a:r>
            <a:endParaRPr lang="en-US" sz="2400" b="1"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Roxie\Documents\My Scans\15-70001.tif"/>
          <p:cNvPicPr/>
          <p:nvPr/>
        </p:nvPicPr>
        <p:blipFill rotWithShape="1">
          <a:blip r:embed="rId2" cstate="print">
            <a:extLst>
              <a:ext uri="{BEBA8EAE-BF5A-486C-A8C5-ECC9F3942E4B}">
                <a14:imgProps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14:imgLayer r:embed="rId27">
                    <a14:imgEffect>
                      <a14:sharpenSoften amount="25000"/>
                    </a14:imgEffect>
                    <a14:imgEffect>
                      <a14:brightnessContrast contrast="20000"/>
                    </a14:imgEffect>
                  </a14:imgLayer>
                </a14:imgProps>
              </a:ex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1316"/>
          <a:stretch/>
        </p:blipFill>
        <p:spPr bwMode="auto">
          <a:xfrm>
            <a:off x="0" y="0"/>
            <a:ext cx="9144000" cy="6858000"/>
          </a:xfrm>
          <a:prstGeom prst="rect">
            <a:avLst/>
          </a:prstGeom>
          <a:noFill/>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
        <p:nvSpPr>
          <p:cNvPr id="9" name="Rectangle 8"/>
          <p:cNvSpPr/>
          <p:nvPr/>
        </p:nvSpPr>
        <p:spPr>
          <a:xfrm>
            <a:off x="0" y="6027003"/>
            <a:ext cx="9144000" cy="830997"/>
          </a:xfrm>
          <a:prstGeom prst="rect">
            <a:avLst/>
          </a:prstGeom>
          <a:solidFill>
            <a:schemeClr val="bg1"/>
          </a:solidFill>
        </p:spPr>
        <p:txBody>
          <a:bodyPr wrap="square">
            <a:spAutoFit/>
          </a:bodyPr>
          <a:lstStyle/>
          <a:p>
            <a:r>
              <a:rPr lang="en-US" sz="2400" b="1" dirty="0" smtClean="0"/>
              <a:t>An ulcerating and fungating colonic tumor mass causing narrowing of the lumen</a:t>
            </a:r>
            <a:endParaRPr lang="en-US" sz="2400" b="1"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0" y="0"/>
            <a:ext cx="9477375" cy="7372350"/>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0" y="0"/>
            <a:ext cx="9439275" cy="735330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0" y="0"/>
            <a:ext cx="9496425" cy="7372350"/>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Adenocarcinoma of the large intestine:</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large intestine shows:</a:t>
            </a:r>
            <a:endParaRPr lang="en-US" sz="3600" i="1" dirty="0">
              <a:solidFill>
                <a:schemeClr val="accent1">
                  <a:satMod val="150000"/>
                </a:schemeClr>
              </a:solidFill>
              <a:latin typeface="Franklin Gothic Demi" pitchFamily="34" charset="0"/>
            </a:endParaRPr>
          </a:p>
        </p:txBody>
      </p:sp>
      <p:sp>
        <p:nvSpPr>
          <p:cNvPr id="4" name="TextBox 3"/>
          <p:cNvSpPr txBox="1"/>
          <p:nvPr/>
        </p:nvSpPr>
        <p:spPr>
          <a:xfrm>
            <a:off x="214313" y="1500188"/>
            <a:ext cx="8715375" cy="5262979"/>
          </a:xfrm>
          <a:prstGeom prst="rect">
            <a:avLst/>
          </a:prstGeom>
          <a:noFill/>
        </p:spPr>
        <p:txBody>
          <a:bodyPr>
            <a:spAutoFit/>
          </a:bodyPr>
          <a:lstStyle/>
          <a:p>
            <a:pPr algn="just" fontAlgn="auto">
              <a:spcBef>
                <a:spcPts val="0"/>
              </a:spcBef>
              <a:spcAft>
                <a:spcPts val="0"/>
              </a:spcAft>
              <a:defRPr/>
            </a:pPr>
            <a:endParaRPr lang="en-US" sz="2800" i="1" dirty="0">
              <a:latin typeface="Franklin Gothic Demi" pitchFamily="34" charset="0"/>
              <a:cs typeface="+mn-cs"/>
            </a:endParaRPr>
          </a:p>
          <a:p>
            <a:pPr marL="531813" indent="-531813" algn="just" fontAlgn="auto">
              <a:spcBef>
                <a:spcPts val="0"/>
              </a:spcBef>
              <a:spcAft>
                <a:spcPts val="0"/>
              </a:spcAft>
              <a:buFontTx/>
              <a:buBlip>
                <a:blip r:embed="rId3"/>
              </a:buBlip>
              <a:defRPr/>
            </a:pPr>
            <a:r>
              <a:rPr lang="en-US" sz="2800" dirty="0">
                <a:latin typeface="Franklin Gothic Demi" pitchFamily="34" charset="0"/>
                <a:cs typeface="+mn-cs"/>
              </a:rPr>
              <a:t>Tumour consists of crowded irregular malignant </a:t>
            </a:r>
            <a:r>
              <a:rPr lang="en-US" sz="2800" dirty="0" smtClean="0">
                <a:latin typeface="Franklin Gothic Demi" pitchFamily="34" charset="0"/>
                <a:cs typeface="+mn-cs"/>
              </a:rPr>
              <a:t>glands </a:t>
            </a:r>
            <a:r>
              <a:rPr lang="en-US" sz="2800" dirty="0">
                <a:latin typeface="Franklin Gothic Demi" pitchFamily="34" charset="0"/>
                <a:cs typeface="+mn-cs"/>
              </a:rPr>
              <a:t>separated by thin fibrovascular stroma.</a:t>
            </a:r>
          </a:p>
          <a:p>
            <a:pPr marL="531813" indent="-531813" algn="just" fontAlgn="auto">
              <a:spcBef>
                <a:spcPts val="0"/>
              </a:spcBef>
              <a:spcAft>
                <a:spcPts val="0"/>
              </a:spcAft>
              <a:buFontTx/>
              <a:buBlip>
                <a:blip r:embed="rId3"/>
              </a:buBlip>
              <a:defRPr/>
            </a:pPr>
            <a:endParaRPr lang="en-US" sz="2800" dirty="0">
              <a:latin typeface="Franklin Gothic Demi" pitchFamily="34" charset="0"/>
              <a:cs typeface="+mn-cs"/>
            </a:endParaRPr>
          </a:p>
          <a:p>
            <a:pPr marL="531813" indent="-531813" algn="just" fontAlgn="auto">
              <a:spcBef>
                <a:spcPts val="0"/>
              </a:spcBef>
              <a:spcAft>
                <a:spcPts val="0"/>
              </a:spcAft>
              <a:buFontTx/>
              <a:buBlip>
                <a:blip r:embed="rId3"/>
              </a:buBlip>
              <a:defRPr/>
            </a:pPr>
            <a:r>
              <a:rPr lang="en-US" sz="2800" dirty="0">
                <a:latin typeface="Franklin Gothic Demi" pitchFamily="34" charset="0"/>
                <a:cs typeface="+mn-cs"/>
              </a:rPr>
              <a:t>The </a:t>
            </a:r>
            <a:r>
              <a:rPr lang="en-US" sz="2800" dirty="0" smtClean="0">
                <a:latin typeface="Franklin Gothic Demi" pitchFamily="34" charset="0"/>
                <a:cs typeface="+mn-cs"/>
              </a:rPr>
              <a:t>glands </a:t>
            </a:r>
            <a:r>
              <a:rPr lang="en-US" sz="2800" dirty="0">
                <a:latin typeface="Franklin Gothic Demi" pitchFamily="34" charset="0"/>
                <a:cs typeface="+mn-cs"/>
              </a:rPr>
              <a:t>are lined </a:t>
            </a:r>
            <a:r>
              <a:rPr lang="en-US" sz="2800" dirty="0" smtClean="0">
                <a:latin typeface="Franklin Gothic Demi" pitchFamily="34" charset="0"/>
                <a:cs typeface="+mn-cs"/>
              </a:rPr>
              <a:t>by </a:t>
            </a:r>
            <a:r>
              <a:rPr lang="en-US" sz="2800" dirty="0">
                <a:latin typeface="Franklin Gothic Demi" pitchFamily="34" charset="0"/>
                <a:cs typeface="+mn-cs"/>
              </a:rPr>
              <a:t>one or several layers of neoplastic cells with papillary projection showing pleomorphism, hyperchromatism and few mitoses.</a:t>
            </a:r>
          </a:p>
          <a:p>
            <a:pPr marL="531813" indent="-531813" algn="just" fontAlgn="auto">
              <a:spcBef>
                <a:spcPts val="0"/>
              </a:spcBef>
              <a:spcAft>
                <a:spcPts val="0"/>
              </a:spcAft>
              <a:buFontTx/>
              <a:buBlip>
                <a:blip r:embed="rId3"/>
              </a:buBlip>
              <a:defRPr/>
            </a:pPr>
            <a:endParaRPr lang="en-US" sz="2800" dirty="0">
              <a:latin typeface="Franklin Gothic Demi" pitchFamily="34" charset="0"/>
              <a:cs typeface="+mn-cs"/>
            </a:endParaRPr>
          </a:p>
          <a:p>
            <a:pPr marL="531813" indent="-531813" algn="just" fontAlgn="auto">
              <a:spcBef>
                <a:spcPts val="0"/>
              </a:spcBef>
              <a:spcAft>
                <a:spcPts val="0"/>
              </a:spcAft>
              <a:buFontTx/>
              <a:buBlip>
                <a:blip r:embed="rId3"/>
              </a:buBlip>
              <a:defRPr/>
            </a:pPr>
            <a:r>
              <a:rPr lang="en-US" sz="2800" dirty="0">
                <a:latin typeface="Franklin Gothic Demi" pitchFamily="34" charset="0"/>
                <a:cs typeface="+mn-cs"/>
              </a:rPr>
              <a:t>Muscle coat is invaded by </a:t>
            </a:r>
            <a:r>
              <a:rPr lang="en-US" sz="2800" dirty="0" smtClean="0">
                <a:latin typeface="Franklin Gothic Demi" pitchFamily="34" charset="0"/>
                <a:cs typeface="+mn-cs"/>
              </a:rPr>
              <a:t>neoplastic </a:t>
            </a:r>
            <a:r>
              <a:rPr lang="en-US" sz="2800" dirty="0" smtClean="0">
                <a:latin typeface="Franklin Gothic Demi" pitchFamily="34" charset="0"/>
                <a:cs typeface="+mn-cs"/>
              </a:rPr>
              <a:t>glands.</a:t>
            </a:r>
          </a:p>
          <a:p>
            <a:pPr marL="531813" indent="-531813" algn="just" fontAlgn="auto">
              <a:spcBef>
                <a:spcPts val="0"/>
              </a:spcBef>
              <a:spcAft>
                <a:spcPts val="0"/>
              </a:spcAft>
              <a:buFontTx/>
              <a:buBlip>
                <a:blip r:embed="rId3"/>
              </a:buBlip>
              <a:defRPr/>
            </a:pPr>
            <a:r>
              <a:rPr lang="en-US" sz="2800" dirty="0" smtClean="0">
                <a:latin typeface="Franklin Gothic Demi" pitchFamily="34" charset="0"/>
              </a:rPr>
              <a:t>Predisposing factors: </a:t>
            </a:r>
            <a:r>
              <a:rPr lang="en-US" sz="2800" b="1" dirty="0" smtClean="0"/>
              <a:t>Ulcerative colitis, Familial adenomatous polyposis, Crohn’s disease, Large bowel polyps.</a:t>
            </a:r>
            <a:endParaRPr lang="en-US" sz="2800" dirty="0">
              <a:latin typeface="Franklin Gothic Demi" pitchFamily="34" charset="0"/>
              <a:cs typeface="+mn-cs"/>
            </a:endParaRP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Hepatobiliary</a:t>
            </a:r>
            <a:r>
              <a:rPr lang="en-US" dirty="0" smtClean="0"/>
              <a:t> system</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Normal anatomy and histology</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1261</TotalTime>
  <Words>2840</Words>
  <Application>Microsoft Office PowerPoint</Application>
  <PresentationFormat>On-screen Show (4:3)</PresentationFormat>
  <Paragraphs>450</Paragraphs>
  <Slides>159</Slides>
  <Notes>94</Notes>
  <HiddenSlides>0</HiddenSlides>
  <MMClips>0</MMClips>
  <ScaleCrop>false</ScaleCrop>
  <HeadingPairs>
    <vt:vector size="4" baseType="variant">
      <vt:variant>
        <vt:lpstr>Theme</vt:lpstr>
      </vt:variant>
      <vt:variant>
        <vt:i4>1</vt:i4>
      </vt:variant>
      <vt:variant>
        <vt:lpstr>Slide Titles</vt:lpstr>
      </vt:variant>
      <vt:variant>
        <vt:i4>159</vt:i4>
      </vt:variant>
    </vt:vector>
  </HeadingPairs>
  <TitlesOfParts>
    <vt:vector size="160" baseType="lpstr">
      <vt:lpstr>Office Theme</vt:lpstr>
      <vt:lpstr>Digestive system block- practical classes.</vt:lpstr>
      <vt:lpstr>SALIVARY GLAND</vt:lpstr>
      <vt:lpstr>Slide 3</vt:lpstr>
      <vt:lpstr>Slide 4</vt:lpstr>
      <vt:lpstr>Slide 5</vt:lpstr>
      <vt:lpstr>Slide 6</vt:lpstr>
      <vt:lpstr>Pleomorphic adenoma of the salivary gland: Section shows an incomplete fibrous capsule separating the tumour from normal salivary gland:</vt:lpstr>
      <vt:lpstr>Esophagus</vt:lpstr>
      <vt:lpstr>Review of normal anatomy and histology</vt:lpstr>
      <vt:lpstr>Slide 10</vt:lpstr>
      <vt:lpstr>Slide 11</vt:lpstr>
      <vt:lpstr>Gross and histopathology</vt:lpstr>
      <vt:lpstr>Slide 13</vt:lpstr>
      <vt:lpstr>Slide 14</vt:lpstr>
      <vt:lpstr>Slide 15</vt:lpstr>
      <vt:lpstr>Slide 16</vt:lpstr>
      <vt:lpstr>Slide 17</vt:lpstr>
      <vt:lpstr>Slide 18</vt:lpstr>
      <vt:lpstr>Slide 19</vt:lpstr>
      <vt:lpstr>Slide 20</vt:lpstr>
      <vt:lpstr> Carcinoma of the esophagus</vt:lpstr>
      <vt:lpstr>Slide 22</vt:lpstr>
      <vt:lpstr>Slide 23</vt:lpstr>
      <vt:lpstr>Slide 24</vt:lpstr>
      <vt:lpstr>Slide 25</vt:lpstr>
      <vt:lpstr>Slide 26</vt:lpstr>
      <vt:lpstr>Slide 27</vt:lpstr>
      <vt:lpstr>Squamous cell carcinoma of the esophagus: Sections show :</vt:lpstr>
      <vt:lpstr>Stomach</vt:lpstr>
      <vt:lpstr>Slide 30</vt:lpstr>
      <vt:lpstr>Slide 31</vt:lpstr>
      <vt:lpstr>Slide 32</vt:lpstr>
      <vt:lpstr>Gross and histopathology</vt:lpstr>
      <vt:lpstr> Chronic gastric ulcer</vt:lpstr>
      <vt:lpstr>“PEPTIC” ULCERS</vt:lpstr>
      <vt:lpstr>Slide 36</vt:lpstr>
      <vt:lpstr>Chronic gastric ulcer</vt:lpstr>
      <vt:lpstr>Slide 38</vt:lpstr>
      <vt:lpstr>Slide 39</vt:lpstr>
      <vt:lpstr>Gastritis Helicobacter induced</vt:lpstr>
      <vt:lpstr>GASTRITIS</vt:lpstr>
      <vt:lpstr>Slide 42</vt:lpstr>
      <vt:lpstr> Carcinoma of the stomach</vt:lpstr>
      <vt:lpstr>Slide 44</vt:lpstr>
      <vt:lpstr>Slide 45</vt:lpstr>
      <vt:lpstr>Slide 46</vt:lpstr>
      <vt:lpstr>ADENOCARCINOMA GROWTH PATTERNS,  Greatly thickening of the gastric wall. Diffuse growth pattern of gastric adenocarcinoma. </vt:lpstr>
      <vt:lpstr>Slide 48</vt:lpstr>
      <vt:lpstr>Slide 49</vt:lpstr>
      <vt:lpstr>Gastric adenocarcinoma of the diffuse signet ring cell type</vt:lpstr>
      <vt:lpstr>Gastric adenocarcinoma, sections show:</vt:lpstr>
      <vt:lpstr>Small intestine</vt:lpstr>
      <vt:lpstr>MUCOSA</vt:lpstr>
      <vt:lpstr>Gross and histopathology</vt:lpstr>
      <vt:lpstr> Chronic duodenal ulcer</vt:lpstr>
      <vt:lpstr>Slide 56</vt:lpstr>
      <vt:lpstr> Celiac disease</vt:lpstr>
      <vt:lpstr>Slide 58</vt:lpstr>
      <vt:lpstr>Slide 59</vt:lpstr>
      <vt:lpstr>Slide 60</vt:lpstr>
      <vt:lpstr>Celiac disease, sections show:</vt:lpstr>
      <vt:lpstr>Carcinoid tumour</vt:lpstr>
      <vt:lpstr>CARCINOID OF SMALL INTESTINE</vt:lpstr>
      <vt:lpstr> CARCINOID TUMOUR OF SMALL INTESTINE</vt:lpstr>
      <vt:lpstr>Carcinoid of the small intestine: Section of small intestine shows surface ulceration and an infiltrating tumour mass in mucosa and submucosa</vt:lpstr>
      <vt:lpstr>Large intestine</vt:lpstr>
      <vt:lpstr> Crohn’s disease</vt:lpstr>
      <vt:lpstr>Slide 68</vt:lpstr>
      <vt:lpstr>Slide 69</vt:lpstr>
      <vt:lpstr>Crohns disease showing narrowing of the lumen, bowel wall thickning, creeping fat (serosal extension of the mesenteric fat.</vt:lpstr>
      <vt:lpstr> CROHN’S DISEASE (LARGE BOWEL)</vt:lpstr>
      <vt:lpstr>Slide 72</vt:lpstr>
      <vt:lpstr>Slide 73</vt:lpstr>
      <vt:lpstr>Crohn’s disease of the intestine: Section of large bowel shows alternating normal and ulcerating mucosa:</vt:lpstr>
      <vt:lpstr> Ulcerative colitis</vt:lpstr>
      <vt:lpstr>Slide 76</vt:lpstr>
      <vt:lpstr>Slide 77</vt:lpstr>
      <vt:lpstr>Slide 78</vt:lpstr>
      <vt:lpstr>Slide 79</vt:lpstr>
      <vt:lpstr>Slide 80</vt:lpstr>
      <vt:lpstr> Adenomatous polyp of rectum / colon</vt:lpstr>
      <vt:lpstr>Slide 82</vt:lpstr>
      <vt:lpstr>Slide 83</vt:lpstr>
      <vt:lpstr>Slide 84</vt:lpstr>
      <vt:lpstr>ADENOMATOUS POLYP (TUBULAR), Crowded mildly dysplastic tubular glands with chronic inflammation.</vt:lpstr>
      <vt:lpstr>ADENOMATOUS POLYP (VILLOUS)</vt:lpstr>
      <vt:lpstr> familial adenomatous polyposis</vt:lpstr>
      <vt:lpstr>Slide 88</vt:lpstr>
      <vt:lpstr>Slide 89</vt:lpstr>
      <vt:lpstr> Colon carcinoma </vt:lpstr>
      <vt:lpstr>Organ: Colon      Dx: adenocarcinoma</vt:lpstr>
      <vt:lpstr>Slide 92</vt:lpstr>
      <vt:lpstr>Slide 93</vt:lpstr>
      <vt:lpstr>Slide 94</vt:lpstr>
      <vt:lpstr>Slide 95</vt:lpstr>
      <vt:lpstr>Slide 96</vt:lpstr>
      <vt:lpstr>Adenocarcinoma of the large intestine: Section of large intestine shows:</vt:lpstr>
      <vt:lpstr>Hepatobiliary system</vt:lpstr>
      <vt:lpstr>Normal anatomy and histology</vt:lpstr>
      <vt:lpstr>Slide 100</vt:lpstr>
      <vt:lpstr>Slide 101</vt:lpstr>
      <vt:lpstr>Slide 102</vt:lpstr>
      <vt:lpstr>Gross and histopathology</vt:lpstr>
      <vt:lpstr>Chronic hepatitis</vt:lpstr>
      <vt:lpstr>Slide 105</vt:lpstr>
      <vt:lpstr>Slide 106</vt:lpstr>
      <vt:lpstr>Slide 107</vt:lpstr>
      <vt:lpstr>  CHRONIC HEPATITIS</vt:lpstr>
      <vt:lpstr> CHRONIC HEPATITIS</vt:lpstr>
      <vt:lpstr>Chronic hepatitis: Section from this liver biopsy show:</vt:lpstr>
      <vt:lpstr>Hepatic cirrhosis</vt:lpstr>
      <vt:lpstr>Organ: Liver       Dx: macronudular cirrhosis (HBV) </vt:lpstr>
      <vt:lpstr>Slide 113</vt:lpstr>
      <vt:lpstr>Slide 114</vt:lpstr>
      <vt:lpstr> HEPATIC CIRRHOSIS</vt:lpstr>
      <vt:lpstr>Slide 116</vt:lpstr>
      <vt:lpstr>Slide 117</vt:lpstr>
      <vt:lpstr>Slide 118</vt:lpstr>
      <vt:lpstr>Cirrhosis of the liver: Section of liver show:</vt:lpstr>
      <vt:lpstr>Hepatocellular carcinoma</vt:lpstr>
      <vt:lpstr>Slide 121</vt:lpstr>
      <vt:lpstr>Slide 122</vt:lpstr>
      <vt:lpstr>Slide 123</vt:lpstr>
      <vt:lpstr>Slide 124</vt:lpstr>
      <vt:lpstr>Slide 125</vt:lpstr>
      <vt:lpstr>Slide 126</vt:lpstr>
      <vt:lpstr>Hepatocellular carcinoma: Section show tumour consisting of:</vt:lpstr>
      <vt:lpstr>Chronic cholecystitis with stones</vt:lpstr>
      <vt:lpstr>Slide 129</vt:lpstr>
      <vt:lpstr> CHRONIC CHOLECYSTITIS</vt:lpstr>
      <vt:lpstr>Slide 131</vt:lpstr>
      <vt:lpstr>Chronic cholecystitis: Section of gallbladder wall shows:</vt:lpstr>
      <vt:lpstr>Pancreas</vt:lpstr>
      <vt:lpstr>Normal anatomy and histology</vt:lpstr>
      <vt:lpstr>Slide 135</vt:lpstr>
      <vt:lpstr>Slide 136</vt:lpstr>
      <vt:lpstr>Slide 137</vt:lpstr>
      <vt:lpstr>Slide 138</vt:lpstr>
      <vt:lpstr>Gross and histopathology</vt:lpstr>
      <vt:lpstr>PANCREATITIS</vt:lpstr>
      <vt:lpstr>Common causes of pancreatitis</vt:lpstr>
      <vt:lpstr>Slide 142</vt:lpstr>
      <vt:lpstr>ACUTE PANCREATITIS</vt:lpstr>
      <vt:lpstr>CLINICAL FEATURES</vt:lpstr>
      <vt:lpstr>Slide 145</vt:lpstr>
      <vt:lpstr>ACUTE PANCREATITIS- MORPHOLOGY</vt:lpstr>
      <vt:lpstr>Pancreas</vt:lpstr>
      <vt:lpstr>Slide 148</vt:lpstr>
      <vt:lpstr>Slide 149</vt:lpstr>
      <vt:lpstr>Chronic pancreatitis</vt:lpstr>
      <vt:lpstr>Slide 151</vt:lpstr>
      <vt:lpstr>Slide 152</vt:lpstr>
      <vt:lpstr>Slide 153</vt:lpstr>
      <vt:lpstr>Slide 154</vt:lpstr>
      <vt:lpstr>Pancreatic adenocarcinoma</vt:lpstr>
      <vt:lpstr>Pancreatic CA</vt:lpstr>
      <vt:lpstr>Pancreatic adenocarcinoma</vt:lpstr>
      <vt:lpstr>Pancreatic Adenocarcinoma </vt:lpstr>
      <vt:lpstr>Slide 159</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Alimentary system             practical block</dc:title>
  <dc:creator>Mr. Amer Shafie</dc:creator>
  <cp:lastModifiedBy>Mr. Amer Shafie</cp:lastModifiedBy>
  <cp:revision>142</cp:revision>
  <dcterms:created xsi:type="dcterms:W3CDTF">2010-07-19T08:53:06Z</dcterms:created>
  <dcterms:modified xsi:type="dcterms:W3CDTF">2013-11-21T07:03:08Z</dcterms:modified>
</cp:coreProperties>
</file>