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83" r:id="rId2"/>
    <p:sldId id="303" r:id="rId3"/>
    <p:sldId id="307" r:id="rId4"/>
    <p:sldId id="277" r:id="rId5"/>
    <p:sldId id="284" r:id="rId6"/>
    <p:sldId id="279" r:id="rId7"/>
    <p:sldId id="286" r:id="rId8"/>
    <p:sldId id="293" r:id="rId9"/>
    <p:sldId id="287" r:id="rId10"/>
    <p:sldId id="288" r:id="rId11"/>
    <p:sldId id="299" r:id="rId12"/>
    <p:sldId id="302" r:id="rId13"/>
    <p:sldId id="294" r:id="rId14"/>
    <p:sldId id="295" r:id="rId15"/>
    <p:sldId id="297" r:id="rId16"/>
    <p:sldId id="305" r:id="rId17"/>
    <p:sldId id="296" r:id="rId18"/>
    <p:sldId id="300" r:id="rId19"/>
    <p:sldId id="298" r:id="rId20"/>
    <p:sldId id="273" r:id="rId21"/>
    <p:sldId id="281" r:id="rId22"/>
    <p:sldId id="271" r:id="rId23"/>
    <p:sldId id="272" r:id="rId24"/>
    <p:sldId id="292" r:id="rId2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39F2C9B-659E-441B-93C9-3A55B562C8F3}" type="datetimeFigureOut">
              <a:rPr lang="ar-SA"/>
              <a:pPr>
                <a:defRPr/>
              </a:pPr>
              <a:t>16/01/1435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9E30CC17-E7AF-489C-A05E-377BF5BFF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0E48458B-33F8-4F07-BF68-43E1635C1424}" type="datetimeFigureOut">
              <a:rPr lang="ar-SA"/>
              <a:pPr>
                <a:defRPr/>
              </a:pPr>
              <a:t>16/01/1435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4C41DF9C-638E-493E-B2BA-715A99D9B7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6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1DF9C-638E-493E-B2BA-715A99D9B731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51590AE8-8967-47F0-945C-15800202AD2D}" type="slidenum">
              <a:rPr lang="ar-SA" sz="1200">
                <a:latin typeface="Arial" pitchFamily="34" charset="0"/>
              </a:rPr>
              <a:pPr rtl="0"/>
              <a:t>24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0416-35CE-404E-B20E-A1C26CF628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B484-237A-46E5-98D0-01F9E49045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2539-914F-49AB-8D4E-0C046C44C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48D03-BB0A-41FC-A873-E51AA6646F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6ED-94D2-4E20-98C2-B7714DD042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890-92B8-4CE2-8DA6-C09662ADA5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4237-C12B-4DAE-B123-294B412F4A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26EA-E4AF-4F2E-A006-E69ECED79B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3747-A554-45D7-9377-A8B762509A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A33A-CCB7-444D-B7E4-B812AF2436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4F16-FBE0-4DCE-ABCC-2CD7C08825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998195BE-9734-478A-9BCF-5AD5F69820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otherapy-induced_nausea_and_vomiting" TargetMode="External"/><Relationship Id="rId2" Type="http://schemas.openxmlformats.org/officeDocument/2006/relationships/hyperlink" Target="http://en.wikipedia.org/wiki/Substance_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ostoperative_nausea_and_vomitin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ioid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836613"/>
            <a:ext cx="7772400" cy="1470025"/>
          </a:xfrm>
          <a:noFill/>
        </p:spPr>
        <p:txBody>
          <a:bodyPr/>
          <a:lstStyle/>
          <a:p>
            <a:pPr algn="ctr"/>
            <a:r>
              <a:rPr lang="en-US" smtClean="0">
                <a:effectLst/>
              </a:rPr>
              <a:t>Antiemetics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565400"/>
            <a:ext cx="6729413" cy="1943100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Prof. </a:t>
            </a:r>
            <a:r>
              <a:rPr lang="en-US" sz="3600" dirty="0" err="1" smtClean="0">
                <a:effectLst/>
              </a:rPr>
              <a:t>Alhaider</a:t>
            </a:r>
            <a:r>
              <a:rPr lang="en-US" sz="3600" dirty="0" smtClean="0">
                <a:effectLst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1433 H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effectLst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Pharmacology Department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1762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Antiemetic Drugs: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group of drugs can be used as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5-HT3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NK1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H1-receptor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Cannabinoids 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Glucocorticoids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4"/>
          <p:cNvPicPr>
            <a:picLocks noChangeAspect="1" noChangeArrowheads="1"/>
          </p:cNvPicPr>
          <p:nvPr/>
        </p:nvPicPr>
        <p:blipFill>
          <a:blip r:embed="rId2" cstate="print">
            <a:lum bright="-24000"/>
          </a:blip>
          <a:srcRect/>
          <a:stretch>
            <a:fillRect/>
          </a:stretch>
        </p:blipFill>
        <p:spPr bwMode="auto">
          <a:xfrm>
            <a:off x="34925" y="188913"/>
            <a:ext cx="896461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0" y="0"/>
            <a:ext cx="33602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ANTIEMETICS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3200400"/>
            <a:ext cx="5181600" cy="3505200"/>
            <a:chOff x="3657600" y="2805141"/>
            <a:chExt cx="5181600" cy="3677954"/>
          </a:xfrm>
        </p:grpSpPr>
        <p:pic>
          <p:nvPicPr>
            <p:cNvPr id="4" name="Picture 4" descr="BCKLC13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600" y="2805141"/>
              <a:ext cx="5035294" cy="36779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5029200" y="2956560"/>
              <a:ext cx="3810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2400" b="1" dirty="0" smtClean="0">
                <a:solidFill>
                  <a:srgbClr val="FF0000"/>
                </a:solidFill>
                <a:latin typeface="Arial Narrow" pitchFamily="34" charset="0"/>
              </a:endParaRPr>
            </a:p>
            <a:p>
              <a:pPr>
                <a:defRPr/>
              </a:pPr>
              <a:r>
                <a:rPr lang="en-US" sz="2400" b="1" u="sng" dirty="0" smtClean="0">
                  <a:solidFill>
                    <a:srgbClr val="FF0000"/>
                  </a:solidFill>
                  <a:latin typeface="Arial Narrow" pitchFamily="34" charset="0"/>
                </a:rPr>
                <a:t>Indications of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 Narrow" pitchFamily="34" charset="0"/>
                </a:rPr>
                <a:t>antiemet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ics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1-  Chemotherapy-induced   </a:t>
              </a:r>
            </a:p>
            <a:p>
              <a:r>
                <a:rPr lang="en-US" sz="2400" b="1" dirty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   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2- </a:t>
              </a:r>
              <a:r>
                <a:rPr lang="en-US" sz="2400" b="1" dirty="0" smtClean="0">
                  <a:solidFill>
                    <a:srgbClr val="00B0F0"/>
                  </a:solidFill>
                  <a:latin typeface="Arial Narrow" pitchFamily="34" charset="0"/>
                </a:rPr>
                <a:t>Post-irradiation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3- Postoperative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4- </a:t>
              </a:r>
              <a:r>
                <a:rPr lang="en-US" sz="2400" b="1" dirty="0">
                  <a:solidFill>
                    <a:srgbClr val="00B0F0"/>
                  </a:solidFill>
                  <a:latin typeface="Arial Narrow" pitchFamily="34" charset="0"/>
                </a:rPr>
                <a:t>Vomiting of pregnancy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5- Motion (travel) sickness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1000" y="914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Should only be used when the cause of nausea or vomiting is known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cause of  vomiting should be diagnosed.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Otherwise,  the symptomatic relief produced could delay diagnosis of a remediable and serious cause. 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Treat the cause (e.g. diabetic </a:t>
            </a:r>
            <a:r>
              <a:rPr lang="en-US" sz="2400" b="1" dirty="0" err="1" smtClean="0">
                <a:latin typeface="Arial Narrow" pitchFamily="34" charset="0"/>
              </a:rPr>
              <a:t>ketoacidosis</a:t>
            </a:r>
            <a:r>
              <a:rPr lang="en-US" sz="2400" b="1" dirty="0" smtClean="0">
                <a:latin typeface="Arial Narrow" pitchFamily="34" charset="0"/>
              </a:rPr>
              <a:t>, intestinal obstruction,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dirty="0" err="1" smtClean="0">
                <a:latin typeface="Arial Narrow" pitchFamily="34" charset="0"/>
              </a:rPr>
              <a:t>intracerebral</a:t>
            </a:r>
            <a:r>
              <a:rPr lang="en-US" sz="2400" b="1" dirty="0" smtClean="0">
                <a:latin typeface="Arial Narrow" pitchFamily="34" charset="0"/>
              </a:rPr>
              <a:t> space-occupying lesion) usually cures the vomiting.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 choice of drug depends on the </a:t>
            </a:r>
            <a:r>
              <a:rPr lang="en-US" sz="2400" b="1" dirty="0" err="1" smtClean="0">
                <a:latin typeface="Arial Narrow" pitchFamily="34" charset="0"/>
              </a:rPr>
              <a:t>aetiology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buBlip>
                <a:blip r:embed="rId3"/>
              </a:buBlip>
            </a:pP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4267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itchFamily="34" charset="0"/>
              </a:rPr>
              <a:t>General rules on use of </a:t>
            </a:r>
            <a:r>
              <a:rPr lang="en-US" sz="2000" dirty="0" err="1" smtClean="0">
                <a:latin typeface="Berlin Sans FB Demi" pitchFamily="34" charset="0"/>
              </a:rPr>
              <a:t>antiemetics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9466925">
            <a:off x="3048000" y="3352800"/>
            <a:ext cx="609600" cy="1143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http://2.bp.blogspot.com/_WvNPdrffZKo/SMgCDJUXVLI/AAAAAAAAAHE/QiupkcC5v2U/s400/pumpkin-puking-fr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378558"/>
            <a:ext cx="1905000" cy="30118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Antiemetics </a:t>
            </a:r>
          </a:p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5-HT3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Grani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most Potent antiemetic,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mediated through central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(vomiting center, chemoreceptor trigger zone)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peripheral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(intestinal and spinal)      act  by  </a:t>
            </a:r>
            <a:r>
              <a:rPr lang="en-US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5-HT3 receptor blockade</a:t>
            </a:r>
            <a:r>
              <a:rPr lang="en-US" dirty="0" smtClean="0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., long duration of action.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Has high first pass metabolism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Very effective in nausea &amp; vomiting due to 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Cytotoxic drugs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(cisplatin)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Post-radiation and Post-operative (second line).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Antagonize D2 receptors in CTZ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Drugs such as metoclopramide </a:t>
            </a:r>
            <a:r>
              <a:rPr lang="en-US" sz="2800" b="1" dirty="0" err="1" smtClean="0">
                <a:solidFill>
                  <a:schemeClr val="accent1"/>
                </a:solidFill>
              </a:rPr>
              <a:t>Plasil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accent1"/>
                </a:solidFill>
              </a:rPr>
              <a:t>Motilium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2800" b="1" baseline="30000" dirty="0" smtClean="0">
                <a:solidFill>
                  <a:schemeClr val="accent1"/>
                </a:solidFill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Both drugs are also </a:t>
            </a:r>
            <a:r>
              <a:rPr lang="en-US" sz="3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agents due to their </a:t>
            </a: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 HT4 agonist activity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oral; Metoclopramide-oral,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crosses BBB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cannot. 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Effective against vomiting due to drugs, gastroenteritis, surgery, toxins, uremia, radiation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Can be used in reflux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esophagitis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Which is a better antiemetic, metoclopramide or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 CTZ is outside BBB both have antiemetic effects.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as metoclopramide crosses BBB it has adverse effects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like extrapyramidal side effects.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dyskinesia ,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galactorrhea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menstruation disorders, sedation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(only for metoclopramide).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algn="l"/>
            <a:r>
              <a:rPr lang="en-US" sz="4400" b="1" i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Other uses of Metoclopramide</a:t>
            </a:r>
            <a:endParaRPr lang="en-US" sz="4400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Facilitate duodenal intubation &amp; endoscopy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 Regurgitation &amp; reflux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oesophagitis</a:t>
            </a:r>
            <a:endParaRPr lang="en-US" b="1" dirty="0" smtClean="0">
              <a:latin typeface="Arial Narrow" pitchFamily="34" charset="0"/>
              <a:sym typeface="Wingdings 3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Diagnostic radiology of gut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</a:t>
            </a:r>
            <a:r>
              <a:rPr lang="en-US" b="1" dirty="0" smtClean="0">
                <a:latin typeface="Arial Narrow" pitchFamily="34" charset="0"/>
              </a:rPr>
              <a:t>time required for barium to reach </a:t>
            </a:r>
            <a:r>
              <a:rPr lang="en-US" b="1" dirty="0" err="1" smtClean="0">
                <a:latin typeface="Arial Narrow" pitchFamily="34" charset="0"/>
              </a:rPr>
              <a:t>caecum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No. of </a:t>
            </a:r>
            <a:r>
              <a:rPr lang="en-US" b="1" dirty="0" smtClean="0">
                <a:latin typeface="Arial Narrow" pitchFamily="34" charset="0"/>
              </a:rPr>
              <a:t>films required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Clears gastric contents in emergency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anaesthesia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Other D2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Neuroleptics: 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Antipsychotics with potent antiemetic property due to D2 antagonism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Chlorpromazine,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droperidol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parentrally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suppository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vomiting due to chemotherapy- induced emesis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extrapyramidal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symptoms hypotension, sedation, restlessness</a:t>
            </a:r>
          </a:p>
          <a:p>
            <a:pPr marL="609600" indent="-609600" algn="l" rtl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Neurokinin1 (NK1)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Aprepitant </a:t>
            </a:r>
          </a:p>
          <a:p>
            <a:pPr marL="609600" indent="-609600" algn="l" rtl="0" eaLnBrk="1" hangingPunct="1">
              <a:defRPr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Substance P"/>
              </a:rPr>
              <a:t>substance 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antagonists that acts by blocking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neurokinin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receptors.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 in prevention of acute and delayed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action="ppaction://hlinkfile" tooltip="Chemotherapy-induced nausea and vomiting"/>
              </a:rPr>
              <a:t>chemotherapy-induced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(CINV) and for prevention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 action="ppaction://hlinkfile" tooltip="Postoperative nausea and vomiting"/>
              </a:rPr>
              <a:t>postoperative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(Third line).</a:t>
            </a:r>
          </a:p>
          <a:p>
            <a:pPr algn="l" rtl="0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H1-receptor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Effective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morning sickness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Vestibular Disturbances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to combat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Opioid"/>
              </a:rPr>
              <a:t>opioid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nausea.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as </a:t>
            </a:r>
          </a:p>
          <a:p>
            <a:pPr lvl="1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Meclizine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severe morning sickness of pregnancy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(if only essential).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in chemotherapy-induced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spc="-40" dirty="0" smtClean="0"/>
              <a:t>Is a complex series of integrated events culminating in the forceful expulsion of gastric contents through the mouth. </a:t>
            </a:r>
          </a:p>
          <a:p>
            <a:pPr algn="l" rtl="0">
              <a:lnSpc>
                <a:spcPts val="2000"/>
              </a:lnSpc>
            </a:pPr>
            <a:r>
              <a:rPr lang="en-US" sz="2200" b="1" spc="-60" dirty="0" smtClean="0"/>
              <a:t>Such events are coordinated by the emetic (vomiting) center (VC), lying in reticular formation in medulla.</a:t>
            </a:r>
          </a:p>
          <a:p>
            <a:pPr algn="l" rtl="0">
              <a:lnSpc>
                <a:spcPts val="2000"/>
              </a:lnSpc>
            </a:pPr>
            <a:r>
              <a:rPr lang="en-US" sz="2200" b="1" spc="-60" dirty="0" smtClean="0"/>
              <a:t>Stimulation of this center occurs from peripheral sites, cortex, or chemoreceptor trigger zone (CTZ). </a:t>
            </a:r>
          </a:p>
          <a:p>
            <a:pPr algn="l" rtl="0">
              <a:lnSpc>
                <a:spcPts val="2000"/>
              </a:lnSpc>
            </a:pPr>
            <a:r>
              <a:rPr lang="en-US" sz="2200" b="1" dirty="0" smtClean="0">
                <a:solidFill>
                  <a:srgbClr val="FFFF66"/>
                </a:solidFill>
              </a:rPr>
              <a:t>Vomiting can be a valuable, life-saving </a:t>
            </a:r>
            <a:r>
              <a:rPr lang="en-US" sz="2200" b="1" dirty="0" err="1" smtClean="0">
                <a:solidFill>
                  <a:srgbClr val="FFFF66"/>
                </a:solidFill>
              </a:rPr>
              <a:t>physiol-ogical</a:t>
            </a:r>
            <a:r>
              <a:rPr lang="en-US" sz="2200" b="1" dirty="0" smtClean="0">
                <a:solidFill>
                  <a:srgbClr val="FFFF66"/>
                </a:solidFill>
              </a:rPr>
              <a:t> response ‼‼ </a:t>
            </a:r>
            <a:r>
              <a:rPr lang="en-US" sz="2200" b="1" dirty="0" smtClean="0"/>
              <a:t>to rid stomach &amp; intestine of toxins &amp; prevent their further </a:t>
            </a:r>
            <a:r>
              <a:rPr lang="en-US" sz="2200" b="1" dirty="0" smtClean="0">
                <a:solidFill>
                  <a:srgbClr val="FFFF66"/>
                </a:solidFill>
              </a:rPr>
              <a:t>ingestion</a:t>
            </a:r>
          </a:p>
          <a:p>
            <a:pPr algn="l" rtl="0">
              <a:lnSpc>
                <a:spcPts val="2000"/>
              </a:lnSpc>
            </a:pPr>
            <a:r>
              <a:rPr lang="en-US" sz="2200" b="1" dirty="0" smtClean="0"/>
              <a:t>If severe</a:t>
            </a:r>
            <a:r>
              <a:rPr lang="en-US" sz="2200" b="1" dirty="0" smtClean="0">
                <a:sym typeface="Wingdings 3"/>
              </a:rPr>
              <a:t></a:t>
            </a:r>
            <a:r>
              <a:rPr lang="en-US" sz="2200" b="1" dirty="0" smtClean="0"/>
              <a:t> cause dehydration, acid-base imbalance, electrolyte depletion &amp; aspiration pneumonia</a:t>
            </a:r>
            <a:endParaRPr lang="en-US" sz="2200" b="1" spc="-60" dirty="0" smtClean="0"/>
          </a:p>
          <a:p>
            <a:pPr lvl="1" algn="l" rtl="0"/>
            <a:endParaRPr lang="en-US" b="1" spc="-40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(scopolamine)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as trans-dermal patches in motion sickness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(applied behind the external ear)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 in chemotherapy-induced vomiting</a:t>
            </a: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Cannabinoids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dronabinol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(psychoactive drugs)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Used as adjuvant in chemotherapy induced vomiting. 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Sedation, hallucination and dysphoria.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Dexamethasone and methylprednisolone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acute emesis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alone or combined with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for vomiting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drugs. 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Side effects:?????????????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Hyperglycemia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Hypertension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Cataract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Osteoporosis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intraocular pressure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susceptibility to infection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appetite &amp; obesity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Summary for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Therapeutic Choice of Antiemetics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short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Long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with pregnancy (morning sickness)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all drugs in the first trimester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Pyridoxine (B6)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 late pregnancy).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3373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Drug- induced vomiting (CTZ)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due to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drugs.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D2- antagonists.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Dexamethazone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Post operative vomiting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Dopamine antagonists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Metoclopromide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ew_p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8200"/>
            <a:ext cx="8512175" cy="5903168"/>
          </a:xfrm>
          <a:noFill/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Thank you</a:t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Questions ?</a:t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aqahaider@hotmail.com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424863" cy="6191250"/>
          </a:xfrm>
        </p:spPr>
        <p:txBody>
          <a:bodyPr/>
          <a:lstStyle/>
          <a:p>
            <a:pPr algn="l" rtl="0" eaLnBrk="1" hangingPunct="1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 Nausea and Vomiting</a:t>
            </a:r>
          </a:p>
          <a:p>
            <a:pPr algn="l" rtl="0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  and vomiting may be manifestations of many conditions . However,  a useful abbreviation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remembering causes of nausea and vomiting is VOMIT.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estibular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bstruction or drugs like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piates)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nfection (irritation of gut)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oxins (taste and other senses) 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Vomiting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As from previous slide nausea  and vomiting may be manifestations of many conditions and may occur due to stimulation of 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center that respond to inputs from: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Chemoreceptor trigger zone (CTZ) stimulation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Disturbance of vestibular system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Higher cortical centers stimulation (CNS)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periphery via sensory nerves 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609600" indent="-609600" algn="l" rtl="0"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stimulation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is an area of medulla that communicate with vomiting center to initiate vomiting.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CTZ is physiologically outside BBB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Contains  D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&amp;  5 HT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receptors.</a:t>
            </a:r>
          </a:p>
          <a:p>
            <a:pPr marL="533400" indent="-533400" algn="l" rtl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can be stimulated by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Drugs  such as morphine,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L-dopa,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bromocryptine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digitalis,  estrogen,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emetine.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Chemicals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Radiation.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Uremia.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The periphery via sensory nerves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GIT irritation, myocardial infarction, renal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stones.</a:t>
            </a:r>
          </a:p>
          <a:p>
            <a:pPr marL="533400" indent="-533400" algn="l" rtl="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Disturbance of vestibular system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Higher cortical centers stimulation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emotional factors, nauseating smells or sights.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iagram showing relationships between factors on the pathway for nausea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693738"/>
            <a:ext cx="8748712" cy="5903913"/>
          </a:xfr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0350"/>
            <a:ext cx="845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Receptors Associated with Nausea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52800" y="2819400"/>
            <a:ext cx="2438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Vomiting Centre </a:t>
            </a:r>
            <a:r>
              <a:rPr lang="en-US" sz="2400">
                <a:latin typeface="Arial" pitchFamily="34" charset="0"/>
              </a:rPr>
              <a:t>(medulla)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2800" y="990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Cerebral cortex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4196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2590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Anticipatory emesis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819400" y="1676400"/>
            <a:ext cx="1371600" cy="944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Smell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Sight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Thought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696200" y="2743200"/>
            <a:ext cx="1752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Vestibular nuclei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58039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943600" y="30480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Motion sickness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581400" y="5486400"/>
            <a:ext cx="220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Pharynx &amp; GIT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44958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495800" y="4572000"/>
            <a:ext cx="2819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Chemo &amp; radio therapy Gastroenteritis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-152400" y="2667000"/>
            <a:ext cx="2438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Chemoreceptor Trigger Zone (CTZ)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52400" y="3810000"/>
            <a:ext cx="213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66FF66"/>
                </a:solidFill>
                <a:latin typeface="Arial" pitchFamily="34" charset="0"/>
              </a:rPr>
              <a:t>(Outside BBB)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209800" y="30892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-76200" y="1295400"/>
            <a:ext cx="2819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Cancer chemotherapy</a:t>
            </a:r>
          </a:p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Opioids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1066800" y="20129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429000" y="35814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Muscarinic, 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&amp;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581400" y="59436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 receptors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04800" y="4191000"/>
            <a:ext cx="2133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Dopamine D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3,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,Opioid Receptors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543800" y="35052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19200" y="0"/>
            <a:ext cx="6934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3200">
                <a:latin typeface="Lucida Casual" pitchFamily="66" charset="0"/>
              </a:rPr>
              <a:t>Pathophysiology of Emesis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 animBg="1"/>
      <p:bldP spid="34821" grpId="0"/>
      <p:bldP spid="34822" grpId="0"/>
      <p:bldP spid="34823" grpId="0"/>
      <p:bldP spid="34824" grpId="0" animBg="1"/>
      <p:bldP spid="34825" grpId="0"/>
      <p:bldP spid="34826" grpId="0"/>
      <p:bldP spid="34827" grpId="0" animBg="1"/>
      <p:bldP spid="34828" grpId="0"/>
      <p:bldP spid="34829" grpId="0"/>
      <p:bldP spid="34830" grpId="0"/>
      <p:bldP spid="34831" grpId="0" animBg="1"/>
      <p:bldP spid="34832" grpId="0"/>
      <p:bldP spid="34833" grpId="0" animBg="1"/>
      <p:bldP spid="34834" grpId="0"/>
      <p:bldP spid="34836" grpId="0"/>
      <p:bldP spid="34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 are neurotransmitters  &amp; receptors involved in vomiting include?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Histamine (Histaminergic receptors H 1)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Serotonin  (5 -HT3)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Ach (Muscarinic)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Dopamine (D2)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Substance P (Neurokinin receptors)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Opioid Receptors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809</TotalTime>
  <Words>871</Words>
  <Application>Microsoft Office PowerPoint</Application>
  <PresentationFormat>On-screen Show (4:3)</PresentationFormat>
  <Paragraphs>199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Shimmer</vt:lpstr>
      <vt:lpstr>Antiemetics</vt:lpstr>
      <vt:lpstr>Vomiting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 Questions ? aqahaider@hotmail.com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3422</cp:lastModifiedBy>
  <cp:revision>54</cp:revision>
  <dcterms:created xsi:type="dcterms:W3CDTF">1601-01-01T00:00:00Z</dcterms:created>
  <dcterms:modified xsi:type="dcterms:W3CDTF">2013-11-19T07:03:30Z</dcterms:modified>
</cp:coreProperties>
</file>