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322" r:id="rId2"/>
    <p:sldId id="257" r:id="rId3"/>
    <p:sldId id="311" r:id="rId4"/>
    <p:sldId id="258" r:id="rId5"/>
    <p:sldId id="260" r:id="rId6"/>
    <p:sldId id="261" r:id="rId7"/>
    <p:sldId id="312" r:id="rId8"/>
    <p:sldId id="313" r:id="rId9"/>
    <p:sldId id="315" r:id="rId10"/>
    <p:sldId id="314" r:id="rId11"/>
    <p:sldId id="262" r:id="rId12"/>
    <p:sldId id="316" r:id="rId13"/>
    <p:sldId id="318" r:id="rId14"/>
    <p:sldId id="277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667" autoAdjust="0"/>
  </p:normalViewPr>
  <p:slideViewPr>
    <p:cSldViewPr>
      <p:cViewPr varScale="1">
        <p:scale>
          <a:sx n="78" d="100"/>
          <a:sy n="78" d="100"/>
        </p:scale>
        <p:origin x="-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75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42E5EAC5-5228-426F-AF2E-F7266A0580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8DC3-1666-40FF-86D6-12FCF4037B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669B-8B22-46C2-87DC-0238D4898A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648D-8342-48E4-AE2D-42402294D4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7E6D-6C14-4EFD-BC24-A06B0C3E3F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929C-6F07-49BB-BB12-5F38C588EC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190E-B12F-466C-A6CB-758B4D0CD9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9922-C7C4-4FA4-887E-5AD8CE8D32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7D56-1711-4C35-A98C-DFE77F33A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E5FC-B1C0-4B47-8179-0B129E4F31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7052-B171-4D3D-9680-CC1AF90F75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E014-789B-465C-B8DF-DF2EEA7FE4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64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65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387CC69-ADB9-4629-9DBB-4578D910F2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5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Used For Peptic Ulcer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Blockers and Proton Pump Inhibitors)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Abdulqader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Alhaider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1433 H.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USES of H2 blockers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975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GERD (heartburn/ dyspepsia).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PUD: effective in nocturnal acid suppression &amp; ulcer healing in moderate cases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en-US" sz="2800" b="1" dirty="0" smtClean="0"/>
              <a:t>Prevention of bleeding from stress-related gastritis.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Decrease the heartburn by NSAIDs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0"/>
            <a:ext cx="8540750" cy="6858000"/>
          </a:xfrm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buFontTx/>
              <a:buAutoNum type="romanLcParenR" startAt="2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AutoNum type="romanLcParenR" startAt="2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Proton pump inhibitors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Lanso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Pento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MOA :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Irreversible</a:t>
            </a:r>
            <a:r>
              <a:rPr lang="en-US" sz="1800" b="1" dirty="0" smtClean="0"/>
              <a:t> inhibition of proton pump (H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/ K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ATPase</a:t>
            </a:r>
            <a:r>
              <a:rPr lang="en-US" sz="1800" b="1" dirty="0" smtClean="0"/>
              <a:t>) that is responsible for final step in gastric acid secretion from the parietal cells.</a:t>
            </a:r>
          </a:p>
          <a:p>
            <a:pPr>
              <a:buNone/>
            </a:pPr>
            <a:r>
              <a:rPr lang="en-US" sz="1800" b="1" dirty="0" smtClean="0"/>
              <a:t>	24 hr inhibition of basal &amp; meal stimulated-acid secretion </a:t>
            </a:r>
            <a:r>
              <a:rPr lang="en-US" sz="1800" b="1" dirty="0" smtClean="0">
                <a:solidFill>
                  <a:srgbClr val="FF0000"/>
                </a:solidFill>
              </a:rPr>
              <a:t>(90-98%).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Why PPIs should not be used together with 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-antagonists or antacids?.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Efficacy &amp; potency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potent than H2-blockers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Uses: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1) Gastric and duodenal  ulcer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H.pylori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Eradication)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2)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Zolinger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Elison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3)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GERD together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prokinetics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4)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prevent ulcer induced by NSAIDs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Pharmacokinetics of PPIs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 smtClean="0"/>
              <a:t>They are </a:t>
            </a:r>
            <a:r>
              <a:rPr lang="en-US" sz="3900" b="1" dirty="0" err="1" smtClean="0"/>
              <a:t>prodrugs</a:t>
            </a:r>
            <a:endParaRPr lang="en-US" sz="3900" b="1" dirty="0" smtClean="0"/>
          </a:p>
          <a:p>
            <a:r>
              <a:rPr lang="en-US" sz="3900" b="1" dirty="0" smtClean="0"/>
              <a:t>All are taken orally</a:t>
            </a:r>
          </a:p>
          <a:p>
            <a:endParaRPr lang="en-US" sz="1000" b="1" dirty="0" smtClean="0"/>
          </a:p>
          <a:p>
            <a:r>
              <a:rPr lang="en-US" sz="3900" b="1" dirty="0" err="1" smtClean="0"/>
              <a:t>Esomeprazole</a:t>
            </a:r>
            <a:r>
              <a:rPr lang="en-US" sz="3900" b="1" dirty="0" smtClean="0"/>
              <a:t> &amp; </a:t>
            </a:r>
            <a:r>
              <a:rPr lang="en-US" sz="3900" b="1" dirty="0" err="1" smtClean="0"/>
              <a:t>pantoprazole</a:t>
            </a:r>
            <a:r>
              <a:rPr lang="en-US" sz="3900" b="1" dirty="0" smtClean="0"/>
              <a:t> are also available in IV formulation.</a:t>
            </a:r>
          </a:p>
          <a:p>
            <a:endParaRPr lang="en-US" sz="1000" b="1" dirty="0" smtClean="0"/>
          </a:p>
          <a:p>
            <a:pPr>
              <a:buNone/>
            </a:pPr>
            <a:endParaRPr lang="en-US" sz="3900" b="1" dirty="0" smtClean="0"/>
          </a:p>
          <a:p>
            <a:pPr>
              <a:buNone/>
            </a:pPr>
            <a:endParaRPr lang="en-US" sz="1000" b="1" dirty="0" smtClean="0"/>
          </a:p>
          <a:p>
            <a:r>
              <a:rPr lang="en-US" sz="3900" b="1" dirty="0" smtClean="0"/>
              <a:t>They are rapidly absorbed from the intestine &amp; converted to active form</a:t>
            </a:r>
            <a:r>
              <a:rPr lang="en-US" sz="3900" b="1" dirty="0" smtClean="0"/>
              <a:t>.</a:t>
            </a:r>
          </a:p>
          <a:p>
            <a:r>
              <a:rPr lang="en-US" sz="3900" b="1" dirty="0" smtClean="0"/>
              <a:t>Should be taken Before meal</a:t>
            </a:r>
            <a:endParaRPr lang="en-US" sz="39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5334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8540750" cy="5337175"/>
          </a:xfrm>
        </p:spPr>
        <p:txBody>
          <a:bodyPr/>
          <a:lstStyle/>
          <a:p>
            <a:pPr marL="93663" indent="23813" algn="justLow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marL="93663" indent="23813" algn="justLow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1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3663" indent="23813" algn="justLow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Headache, diarrhea &amp; abdominal pain.</a:t>
            </a:r>
          </a:p>
          <a:p>
            <a:pPr marL="93663" indent="23813" algn="justLow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Achlorhydria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663" indent="23813" algn="justLow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Hypergastrinaemia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3663" indent="23813" algn="justLow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Gastric mucosal hyperplasia. </a:t>
            </a:r>
          </a:p>
          <a:p>
            <a:pPr lvl="1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Increased bacterial flora </a:t>
            </a:r>
          </a:p>
          <a:p>
            <a:pPr lvl="1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increased risk of community-acquired respiratory infections &amp;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nosocomial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pneumonia</a:t>
            </a:r>
          </a:p>
          <a:p>
            <a:pPr marL="93663" indent="23813" algn="justLow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Long term use:</a:t>
            </a:r>
          </a:p>
          <a:p>
            <a:pPr marL="493713" lvl="1" indent="23813" algn="justLow" eaLnBrk="1" hangingPunct="1">
              <a:spcBef>
                <a:spcPts val="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Vitamin B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deficiency</a:t>
            </a:r>
          </a:p>
          <a:p>
            <a:pPr marL="493713" lvl="1" indent="23813" algn="justLow" eaLnBrk="1" hangingPunct="1">
              <a:spcBef>
                <a:spcPts val="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increased risk of hip fractures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Note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: Despite all the above PPIs are very save drugs. 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+mj-cs"/>
              </a:rPr>
              <a:t>	</a:t>
            </a:r>
            <a:endParaRPr lang="en-US" sz="2800" dirty="0" smtClean="0">
              <a:latin typeface="Times New Roman" pitchFamily="18" charset="0"/>
              <a:cs typeface="+mj-cs"/>
            </a:endParaRPr>
          </a:p>
          <a:p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Gastrooesophageal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Reflux could be managed?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Treatment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371600" lvl="2" indent="-45720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Decrease gastric acidity (H2 blockers or PPIs.)</a:t>
            </a:r>
          </a:p>
          <a:p>
            <a:pPr marL="1371600" lvl="2" indent="-45720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 tone of LOS and increase gastric emptying by Metoclopramide.</a:t>
            </a:r>
          </a:p>
          <a:p>
            <a:pPr marL="1371600" lvl="2" indent="-45720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Avoid drugs or foods that trigger GEPR.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Avoid sleeping after meal and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try to use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two to three pillows.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Eradication Of H. Pylori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352" y="1527048"/>
            <a:ext cx="8842248" cy="4572000"/>
          </a:xfrm>
        </p:spPr>
        <p:txBody>
          <a:bodyPr/>
          <a:lstStyle/>
          <a:p>
            <a:r>
              <a:rPr lang="en-US" b="1" dirty="0" smtClean="0"/>
              <a:t>Is a bacteria that causes chronic inflammation of the inner lining of the </a:t>
            </a:r>
            <a:r>
              <a:rPr lang="en-US" b="1" dirty="0" smtClean="0"/>
              <a:t>stomach</a:t>
            </a:r>
            <a:r>
              <a:rPr lang="en-US" b="1" dirty="0" smtClean="0"/>
              <a:t> </a:t>
            </a:r>
            <a:r>
              <a:rPr lang="en-US" b="1" dirty="0" smtClean="0"/>
              <a:t>that leads to</a:t>
            </a:r>
            <a:endParaRPr lang="en-US" sz="800" b="1" dirty="0" smtClean="0"/>
          </a:p>
          <a:p>
            <a:r>
              <a:rPr lang="en-US" b="1" dirty="0" smtClean="0"/>
              <a:t>Duodenal ulcer -Gastric ulcer</a:t>
            </a:r>
          </a:p>
          <a:p>
            <a:endParaRPr lang="en-US" sz="800" b="1" dirty="0" smtClean="0"/>
          </a:p>
          <a:p>
            <a:r>
              <a:rPr lang="en-US" b="1" dirty="0" smtClean="0"/>
              <a:t> Produces enzymes (tissue damage)</a:t>
            </a:r>
          </a:p>
          <a:p>
            <a:pPr>
              <a:buNone/>
            </a:pPr>
            <a:r>
              <a:rPr lang="en-US" sz="800" b="1" dirty="0" smtClean="0"/>
              <a:t> </a:t>
            </a:r>
          </a:p>
          <a:p>
            <a:r>
              <a:rPr lang="en-US" b="1" dirty="0" smtClean="0"/>
              <a:t>Risk factor for gastric cancer.</a:t>
            </a:r>
          </a:p>
          <a:p>
            <a:endParaRPr lang="en-US" sz="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Therefore, Eradication </a:t>
            </a:r>
            <a:r>
              <a:rPr lang="en-US" sz="2800" b="1" dirty="0" smtClean="0">
                <a:solidFill>
                  <a:srgbClr val="FF0000"/>
                </a:solidFill>
              </a:rPr>
              <a:t>is important to prevent recurrence of ulcer.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101431" cy="44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Helicobacter pylori in association with gastric mucosa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Eradication Of H Pylori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best treatment regimen: Triple therapy (7-10 days)</a:t>
            </a:r>
          </a:p>
          <a:p>
            <a:endParaRPr lang="en-US" b="1" dirty="0" smtClean="0"/>
          </a:p>
          <a:p>
            <a:r>
              <a:rPr lang="en-US" b="1" dirty="0" smtClean="0"/>
              <a:t>PPIs bid</a:t>
            </a:r>
          </a:p>
          <a:p>
            <a:r>
              <a:rPr lang="en-US" b="1" dirty="0" err="1" smtClean="0"/>
              <a:t>Clarithromycin</a:t>
            </a:r>
            <a:r>
              <a:rPr lang="en-US" b="1" dirty="0" smtClean="0"/>
              <a:t>, 500 mg bid </a:t>
            </a:r>
            <a:r>
              <a:rPr lang="en-US" sz="2400" b="1" dirty="0" smtClean="0"/>
              <a:t>(Protein synthesis inhibitor)</a:t>
            </a:r>
            <a:endParaRPr lang="en-US" b="1" dirty="0" smtClean="0"/>
          </a:p>
          <a:p>
            <a:r>
              <a:rPr lang="en-US" b="1" dirty="0" smtClean="0"/>
              <a:t>Amoxicillin, 1 g bid </a:t>
            </a:r>
            <a:r>
              <a:rPr lang="en-US" sz="2400" b="1" dirty="0" smtClean="0"/>
              <a:t>(Cell wall synthesis inhibitor)</a:t>
            </a: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Used For Peptic Ulcer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(Classify as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gastric, duodenal and gastro esophageal reflex disease or stress related ulcer).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Alcohol; Smoking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Caffeine; Heredity; Diet;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Hypersecretory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states;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infection (80%)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(e.g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NSAIDs)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(see figure 1): Simply it is imbalance between Aggressive factors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 &amp; Pepsin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and Defensive Factors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e.g.Prostaglandins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However, nowadays,  it seems that H. pylori theory is very important.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395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348" y="0"/>
            <a:ext cx="6985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685800"/>
            <a:ext cx="30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05200"/>
            <a:ext cx="30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05400" y="396240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2678668"/>
            <a:ext cx="22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"/>
            <a:ext cx="8540750" cy="6324600"/>
          </a:xfrm>
        </p:spPr>
        <p:txBody>
          <a:bodyPr/>
          <a:lstStyle/>
          <a:p>
            <a:pPr marL="806450" indent="-53340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6450" indent="-53340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Objectives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(Relieve pain; healing of ulcer 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 of further ulcer recurring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the above objectives could be accomplished?</a:t>
            </a: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  Inhibiting the aggressive factors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and pepsin</a:t>
            </a:r>
          </a:p>
          <a:p>
            <a:pPr marL="806450" indent="-533400" eaLnBrk="1" hangingPunct="1">
              <a:lnSpc>
                <a:spcPct val="80000"/>
              </a:lnSpc>
              <a:buFontTx/>
              <a:buAutoNum type="arabicParenR" startAt="2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Enhancing mucosal resistance</a:t>
            </a:r>
          </a:p>
          <a:p>
            <a:pPr marL="806450" indent="-533400" eaLnBrk="1" hangingPunct="1">
              <a:lnSpc>
                <a:spcPct val="80000"/>
              </a:lnSpc>
              <a:buFontTx/>
              <a:buAutoNum type="arabicParenR" startAt="2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Eradication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H.pylori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(Best).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Classification of  Drugs used in the treatment of peptic ulcers?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Antacids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These drugs are mainly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inorganic salts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(e.g.: NaHCO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Ca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Mechanism of Action: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Antagonize acid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Also,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Indirectly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may decrease pepsin activity)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are their side effects 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Which one (s) produce (s) constipation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AL (OH)3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Which one (s) produce (s) diarrhea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 Mg (OH)2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Which one is used for Rx metabolic acidosis?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Ca CO3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Why their uses have been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declined in peptic Ulcer?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77825"/>
            <a:ext cx="8540750" cy="60991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Antisecretory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Hyposecretory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Drugs (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 figure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a) H2- Blockers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Cimetidine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Ranitidine (Zantac)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Famotidine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Nizatidine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–receptor antagonists (considered the most important discovery 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seventies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MOA</a:t>
            </a:r>
          </a:p>
          <a:p>
            <a:pPr>
              <a:buNone/>
            </a:pPr>
            <a:r>
              <a:rPr lang="en-US" sz="1800" b="1" dirty="0" smtClean="0"/>
              <a:t>They competitively &amp; reversibly bind to H2-receptors on the parietal cells, thus decreasing the production of acid by these cells.</a:t>
            </a: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Potency VS efficacy  (see Table  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Side effects and drug interactions.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What are the differences between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cimetidine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	Ranitidine?.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Pharmacological actions of H2 blockers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83816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Reduce basal &amp; food-stimulated gastric acid  secretion.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2. Reduce acid secretion stimulated by histamine, as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well as by </a:t>
            </a:r>
            <a:r>
              <a:rPr lang="en-US" sz="2400" b="1" dirty="0" err="1" smtClean="0">
                <a:solidFill>
                  <a:srgbClr val="FF0000"/>
                </a:solidFill>
              </a:rPr>
              <a:t>gastrin</a:t>
            </a:r>
            <a:r>
              <a:rPr lang="en-US" sz="2400" b="1" dirty="0" smtClean="0">
                <a:solidFill>
                  <a:srgbClr val="FF0000"/>
                </a:solidFill>
              </a:rPr>
              <a:t> &amp; cholinergic drugs.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3. Reduce pepsin activity.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4. Block 90%  of  </a:t>
            </a:r>
            <a:r>
              <a:rPr lang="en-US" sz="2400" b="1" dirty="0" smtClean="0">
                <a:solidFill>
                  <a:srgbClr val="FF0000"/>
                </a:solidFill>
              </a:rPr>
              <a:t>nocturnal acid </a:t>
            </a:r>
            <a:r>
              <a:rPr lang="en-US" sz="2400" b="1" dirty="0" smtClean="0"/>
              <a:t>secretion  (which     </a:t>
            </a:r>
          </a:p>
          <a:p>
            <a:r>
              <a:rPr lang="en-US" sz="2400" b="1" dirty="0" smtClean="0"/>
              <a:t>     depend largely on histamine) &amp; 60-70% of total 24       	hr acid secretion.  Therefore, it is better to be 	given before night sleep.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Adverse Effects of H2 blockers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safe drug, adverse effects occur in less than 3% of patients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91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1.CNS effects: </a:t>
            </a:r>
          </a:p>
          <a:p>
            <a:pPr>
              <a:buNone/>
            </a:pPr>
            <a:r>
              <a:rPr lang="en-US" sz="2400" b="1" dirty="0" smtClean="0"/>
              <a:t>Headache, confusion, hallucination &amp; agitation due to IV H2 antagonists (more with </a:t>
            </a:r>
            <a:r>
              <a:rPr lang="en-US" sz="2400" b="1" dirty="0" err="1" smtClean="0">
                <a:solidFill>
                  <a:srgbClr val="FF0000"/>
                </a:solidFill>
              </a:rPr>
              <a:t>cimetidine</a:t>
            </a:r>
            <a:r>
              <a:rPr lang="en-US" sz="2400" b="1" dirty="0" smtClean="0"/>
              <a:t>) but not with Ranitidine.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sz="2400" b="1" dirty="0" smtClean="0"/>
              <a:t>2. Endocrine effects (For Only </a:t>
            </a:r>
            <a:r>
              <a:rPr lang="en-US" sz="2400" b="1" dirty="0" err="1" smtClean="0">
                <a:solidFill>
                  <a:srgbClr val="FF0000"/>
                </a:solidFill>
              </a:rPr>
              <a:t>Cimetidine</a:t>
            </a:r>
            <a:r>
              <a:rPr lang="en-US" sz="2400" b="1" dirty="0" smtClean="0"/>
              <a:t> )</a:t>
            </a:r>
          </a:p>
          <a:p>
            <a:pPr>
              <a:buNone/>
            </a:pPr>
            <a:r>
              <a:rPr lang="en-US" sz="2400" dirty="0" smtClean="0"/>
              <a:t> </a:t>
            </a:r>
            <a:r>
              <a:rPr lang="en-US" sz="2400" b="1" dirty="0" smtClean="0"/>
              <a:t>Increases in serum </a:t>
            </a:r>
            <a:r>
              <a:rPr lang="en-US" sz="2400" b="1" dirty="0" err="1" smtClean="0"/>
              <a:t>prolactin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Galactorrhea</a:t>
            </a:r>
            <a:r>
              <a:rPr lang="en-US" sz="2400" b="1" dirty="0" smtClean="0"/>
              <a:t> in women)</a:t>
            </a:r>
          </a:p>
          <a:p>
            <a:pPr>
              <a:buNone/>
            </a:pPr>
            <a:r>
              <a:rPr lang="en-US" sz="2400" dirty="0" smtClean="0"/>
              <a:t> </a:t>
            </a:r>
            <a:r>
              <a:rPr lang="en-US" sz="2400" b="1" dirty="0" smtClean="0"/>
              <a:t>Inhibits binding of </a:t>
            </a:r>
            <a:r>
              <a:rPr lang="en-US" sz="2400" b="1" dirty="0" err="1" smtClean="0"/>
              <a:t>dihydro</a:t>
            </a:r>
            <a:r>
              <a:rPr lang="en-US" sz="2400" b="1" dirty="0" smtClean="0"/>
              <a:t>-testosterone to androgen receptors (</a:t>
            </a:r>
            <a:r>
              <a:rPr lang="en-US" sz="2400" b="1" dirty="0" err="1" smtClean="0"/>
              <a:t>gynecomasteia</a:t>
            </a:r>
            <a:r>
              <a:rPr lang="en-US" sz="2400" b="1" dirty="0" smtClean="0"/>
              <a:t> –impotence).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sz="2400" b="1" dirty="0" smtClean="0"/>
              <a:t>3. All cross placenta &amp; breast milk, should not be given in pregnancy unless it is necessary. </a:t>
            </a:r>
          </a:p>
          <a:p>
            <a:pPr>
              <a:buNone/>
            </a:pPr>
            <a:r>
              <a:rPr lang="en-US" sz="2400" b="1" dirty="0" smtClean="0"/>
              <a:t>4. </a:t>
            </a:r>
            <a:r>
              <a:rPr lang="en-US" sz="2400" b="1" dirty="0" smtClean="0"/>
              <a:t>Inhibition </a:t>
            </a:r>
            <a:r>
              <a:rPr lang="en-US" sz="2400" b="1" dirty="0" smtClean="0"/>
              <a:t>of Ctyp450 by </a:t>
            </a:r>
            <a:r>
              <a:rPr lang="en-US" sz="2400" b="1" dirty="0" err="1" smtClean="0"/>
              <a:t>Cimetidine</a:t>
            </a:r>
            <a:r>
              <a:rPr lang="en-US" sz="2400" b="1" dirty="0" smtClean="0">
                <a:solidFill>
                  <a:srgbClr val="FF0000"/>
                </a:solidFill>
              </a:rPr>
              <a:t>.(very Important</a:t>
            </a:r>
            <a:r>
              <a:rPr lang="en-US" sz="2400" b="1" dirty="0" smtClean="0"/>
              <a:t>)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5.. </a:t>
            </a:r>
            <a:r>
              <a:rPr lang="en-US" sz="2400" b="1" dirty="0" err="1" smtClean="0"/>
              <a:t>Leukopenea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thrombocytobenia</a:t>
            </a:r>
            <a:r>
              <a:rPr lang="en-US" sz="2400" b="1" dirty="0" smtClean="0"/>
              <a:t> and headache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1565</TotalTime>
  <Words>478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Compass</vt:lpstr>
      <vt:lpstr>Slide 1</vt:lpstr>
      <vt:lpstr>Drugs Used For Peptic Ulcer</vt:lpstr>
      <vt:lpstr>Slide 3</vt:lpstr>
      <vt:lpstr>Slide 4</vt:lpstr>
      <vt:lpstr>Slide 5</vt:lpstr>
      <vt:lpstr>Slide 6</vt:lpstr>
      <vt:lpstr>PK</vt:lpstr>
      <vt:lpstr>Pharmacological actions of H2 blockers</vt:lpstr>
      <vt:lpstr>Adverse Effects of H2 blockers safe drug, adverse effects occur in less than 3% of patients</vt:lpstr>
      <vt:lpstr>Clinical USES of H2 blockers</vt:lpstr>
      <vt:lpstr>Slide 11</vt:lpstr>
      <vt:lpstr>Pharmacokinetics of PPIs</vt:lpstr>
      <vt:lpstr>Slide 13</vt:lpstr>
      <vt:lpstr>Slide 14</vt:lpstr>
      <vt:lpstr>Eradication Of H. Pylori</vt:lpstr>
      <vt:lpstr>Slide 16</vt:lpstr>
      <vt:lpstr>Eradication Of H Pylori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PEPTIC ULCER</dc:title>
  <dc:creator>Abdul Latif</dc:creator>
  <cp:lastModifiedBy>user</cp:lastModifiedBy>
  <cp:revision>115</cp:revision>
  <dcterms:created xsi:type="dcterms:W3CDTF">2005-04-26T07:40:31Z</dcterms:created>
  <dcterms:modified xsi:type="dcterms:W3CDTF">2013-11-23T16:38:21Z</dcterms:modified>
</cp:coreProperties>
</file>