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21" r:id="rId3"/>
    <p:sldId id="257" r:id="rId4"/>
    <p:sldId id="260" r:id="rId5"/>
    <p:sldId id="284" r:id="rId6"/>
    <p:sldId id="287" r:id="rId7"/>
    <p:sldId id="302" r:id="rId8"/>
    <p:sldId id="286" r:id="rId9"/>
    <p:sldId id="288" r:id="rId10"/>
    <p:sldId id="289" r:id="rId11"/>
    <p:sldId id="291" r:id="rId12"/>
    <p:sldId id="285" r:id="rId13"/>
    <p:sldId id="314" r:id="rId14"/>
    <p:sldId id="298" r:id="rId15"/>
    <p:sldId id="301" r:id="rId16"/>
    <p:sldId id="295" r:id="rId17"/>
    <p:sldId id="318" r:id="rId18"/>
    <p:sldId id="317" r:id="rId19"/>
    <p:sldId id="313" r:id="rId20"/>
    <p:sldId id="322" r:id="rId21"/>
    <p:sldId id="323" r:id="rId22"/>
    <p:sldId id="310" r:id="rId23"/>
    <p:sldId id="305" r:id="rId24"/>
    <p:sldId id="308" r:id="rId25"/>
    <p:sldId id="32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00D0"/>
    <a:srgbClr val="E5F2FF"/>
    <a:srgbClr val="BDDEFF"/>
    <a:srgbClr val="0000FF"/>
    <a:srgbClr val="9966FF"/>
    <a:srgbClr val="CC99FF"/>
    <a:srgbClr val="FFC58B"/>
    <a:srgbClr val="FFF0E1"/>
    <a:srgbClr val="007BB8"/>
    <a:srgbClr val="FEE9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7134C-1B64-4AEF-BC67-CDA2309346DF}" type="datetimeFigureOut">
              <a:rPr lang="en-US" smtClean="0"/>
              <a:pPr/>
              <a:t>12/11/2013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5B1ED-A324-4E82-BB17-0F52D7CA90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55B1ED-A324-4E82-BB17-0F52D7CA901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8FDAD-3C74-47B0-A60D-0FCF445EAEA3}" type="datetimeFigureOut">
              <a:rPr lang="en-US" smtClean="0"/>
              <a:pPr/>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0D179-0225-4699-AE9C-65FB4EF855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bg1"/>
            </a:gs>
            <a:gs pos="55000">
              <a:srgbClr val="F9F1CF"/>
            </a:gs>
            <a:gs pos="7000">
              <a:schemeClr val="accent5">
                <a:lumMod val="40000"/>
                <a:lumOff val="60000"/>
                <a:alpha val="75000"/>
              </a:schemeClr>
            </a:gs>
            <a:gs pos="78000">
              <a:schemeClr val="bg1"/>
            </a:gs>
            <a:gs pos="100000">
              <a:srgbClr val="A3D1FF"/>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8FDAD-3C74-47B0-A60D-0FCF445EAEA3}" type="datetimeFigureOut">
              <a:rPr lang="en-US" smtClean="0"/>
              <a:pPr/>
              <a:t>12/11/2013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0D179-0225-4699-AE9C-65FB4EF855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Alanine_transaminase" TargetMode="External"/><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hyperlink" Target="http://en.wikipedia.org/wiki/Alkaline_phosphatas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Alkaline_phosphatase" TargetMode="External"/><Relationship Id="rId2" Type="http://schemas.openxmlformats.org/officeDocument/2006/relationships/hyperlink" Target="http://en.wikipedia.org/wiki/Alanine_transaminas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5"/>
          <p:cNvPicPr>
            <a:picLocks noChangeAspect="1" noChangeArrowheads="1"/>
          </p:cNvPicPr>
          <p:nvPr/>
        </p:nvPicPr>
        <p:blipFill>
          <a:blip r:embed="rId2" cstate="print">
            <a:lum bright="30000"/>
          </a:blip>
          <a:srcRect l="22749" r="9004"/>
          <a:stretch>
            <a:fillRect/>
          </a:stretch>
        </p:blipFill>
        <p:spPr bwMode="auto">
          <a:xfrm rot="16200000">
            <a:off x="4338961" y="2061839"/>
            <a:ext cx="466078" cy="9144000"/>
          </a:xfrm>
          <a:prstGeom prst="rect">
            <a:avLst/>
          </a:prstGeom>
          <a:noFill/>
          <a:ln w="9525">
            <a:noFill/>
            <a:miter lim="800000"/>
            <a:headEnd/>
            <a:tailEnd/>
          </a:ln>
        </p:spPr>
      </p:pic>
      <p:pic>
        <p:nvPicPr>
          <p:cNvPr id="10" name="Picture 35"/>
          <p:cNvPicPr>
            <a:picLocks noChangeAspect="1" noChangeArrowheads="1"/>
          </p:cNvPicPr>
          <p:nvPr/>
        </p:nvPicPr>
        <p:blipFill>
          <a:blip r:embed="rId2" cstate="print"/>
          <a:srcRect l="22749" r="9004"/>
          <a:stretch>
            <a:fillRect/>
          </a:stretch>
        </p:blipFill>
        <p:spPr bwMode="auto">
          <a:xfrm>
            <a:off x="-1" y="8878"/>
            <a:ext cx="951267" cy="6849122"/>
          </a:xfrm>
          <a:prstGeom prst="rect">
            <a:avLst/>
          </a:prstGeom>
          <a:noFill/>
          <a:ln w="9525">
            <a:noFill/>
            <a:miter lim="800000"/>
            <a:headEnd/>
            <a:tailEnd/>
          </a:ln>
        </p:spPr>
      </p:pic>
      <p:pic>
        <p:nvPicPr>
          <p:cNvPr id="31746" name="Picture 2" descr="http://www.pawelmazur.org/blog/wp-content/uploads/2010/07/live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434" y="154306"/>
            <a:ext cx="1295400" cy="852806"/>
          </a:xfrm>
          <a:prstGeom prst="flowChartDocument">
            <a:avLst/>
          </a:prstGeom>
          <a:noFill/>
        </p:spPr>
      </p:pic>
      <p:grpSp>
        <p:nvGrpSpPr>
          <p:cNvPr id="9" name="Group 8"/>
          <p:cNvGrpSpPr/>
          <p:nvPr/>
        </p:nvGrpSpPr>
        <p:grpSpPr>
          <a:xfrm>
            <a:off x="5943600" y="3413472"/>
            <a:ext cx="2286000" cy="3056022"/>
            <a:chOff x="6400800" y="3801978"/>
            <a:chExt cx="2286000" cy="3056022"/>
          </a:xfrm>
        </p:grpSpPr>
        <p:pic>
          <p:nvPicPr>
            <p:cNvPr id="6" name="Picture 2" descr="http://1.bp.blogspot.com/_Eb3siHKhlXw/SdBD8XvdP4I/AAAAAAAAAAk/yGjbnpqxM4g/S254/Cirrhosis.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00800" y="3801978"/>
              <a:ext cx="2286000" cy="3056022"/>
            </a:xfrm>
            <a:prstGeom prst="rect">
              <a:avLst/>
            </a:prstGeom>
            <a:noFill/>
          </p:spPr>
        </p:pic>
        <p:pic>
          <p:nvPicPr>
            <p:cNvPr id="31748" name="Picture 4" descr="http://www.losethattyre.co.uk/wp-content/uploads/2009/03/liver.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054790" y="5711298"/>
              <a:ext cx="1092201" cy="1026112"/>
            </a:xfrm>
            <a:prstGeom prst="rect">
              <a:avLst/>
            </a:prstGeom>
            <a:noFill/>
          </p:spPr>
        </p:pic>
      </p:grpSp>
      <p:pic>
        <p:nvPicPr>
          <p:cNvPr id="12" name="Picture 4" descr="http://www.losethattyre.co.uk/wp-content/uploads/2009/03/liver.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14800" y="2971800"/>
            <a:ext cx="2895342" cy="2720146"/>
          </a:xfrm>
          <a:prstGeom prst="rect">
            <a:avLst/>
          </a:prstGeom>
          <a:noFill/>
        </p:spPr>
      </p:pic>
      <p:sp>
        <p:nvSpPr>
          <p:cNvPr id="11" name="Rectangle 10"/>
          <p:cNvSpPr/>
          <p:nvPr/>
        </p:nvSpPr>
        <p:spPr>
          <a:xfrm>
            <a:off x="1143000" y="829270"/>
            <a:ext cx="6329746" cy="770930"/>
          </a:xfrm>
          <a:prstGeom prst="rect">
            <a:avLst/>
          </a:prstGeom>
          <a:noFill/>
        </p:spPr>
        <p:txBody>
          <a:bodyPr wrap="square" lIns="91440" tIns="45720" rIns="91440" bIns="45720">
            <a:prstTxWarp prst="textWave4">
              <a:avLst/>
            </a:prstTxWarp>
            <a:spAutoFit/>
          </a:bodyPr>
          <a:lstStyle/>
          <a:p>
            <a:pPr algn="ctr"/>
            <a:r>
              <a:rPr lang="en-US" sz="54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54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pic>
        <p:nvPicPr>
          <p:cNvPr id="30724" name="Picture 4" descr="http://www.subu.org.uk/files/minisites/1212/health_drugs.jpg"/>
          <p:cNvPicPr>
            <a:picLocks noChangeAspect="1" noChangeArrowheads="1"/>
          </p:cNvPicPr>
          <p:nvPr/>
        </p:nvPicPr>
        <p:blipFill>
          <a:blip r:embed="rId7" cstate="print">
            <a:clrChange>
              <a:clrFrom>
                <a:srgbClr val="FBFCFE"/>
              </a:clrFrom>
              <a:clrTo>
                <a:srgbClr val="FBFCFE">
                  <a:alpha val="0"/>
                </a:srgbClr>
              </a:clrTo>
            </a:clrChange>
          </a:blip>
          <a:srcRect/>
          <a:stretch>
            <a:fillRect/>
          </a:stretch>
        </p:blipFill>
        <p:spPr bwMode="auto">
          <a:xfrm>
            <a:off x="2245807" y="1828800"/>
            <a:ext cx="3316793" cy="22031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65044"/>
            <a:ext cx="8285858" cy="461665"/>
          </a:xfrm>
          <a:prstGeom prst="rect">
            <a:avLst/>
          </a:prstGeom>
        </p:spPr>
        <p:txBody>
          <a:bodyPr wrap="none">
            <a:spAutoFit/>
          </a:bodyPr>
          <a:lstStyle/>
          <a:p>
            <a:r>
              <a:rPr lang="en-US" sz="2400" u="heavy" dirty="0" smtClean="0">
                <a:uFill>
                  <a:solidFill>
                    <a:srgbClr val="0082B0"/>
                  </a:solidFill>
                </a:uFill>
                <a:latin typeface="Bernard MT Condensed" pitchFamily="18" charset="0"/>
              </a:rPr>
              <a:t>2. INDIRECT HEPATOTOXICITY caused  by</a:t>
            </a:r>
            <a:r>
              <a:rPr lang="en-US" sz="2400" dirty="0" smtClean="0">
                <a:solidFill>
                  <a:srgbClr val="0082B0"/>
                </a:solidFill>
                <a:latin typeface="Bernard MT Condensed" pitchFamily="18" charset="0"/>
              </a:rPr>
              <a:t> IDIOSYNCRATIC HEPATOTOXIN</a:t>
            </a:r>
            <a:endParaRPr lang="en-US" sz="2400" dirty="0">
              <a:latin typeface="Bernard MT Condensed" pitchFamily="18" charset="0"/>
            </a:endParaRPr>
          </a:p>
        </p:txBody>
      </p:sp>
      <p:sp>
        <p:nvSpPr>
          <p:cNvPr id="5" name="Rectangle 4"/>
          <p:cNvSpPr/>
          <p:nvPr/>
        </p:nvSpPr>
        <p:spPr>
          <a:xfrm>
            <a:off x="533400" y="762000"/>
            <a:ext cx="8382000" cy="1200329"/>
          </a:xfrm>
          <a:prstGeom prst="rect">
            <a:avLst/>
          </a:prstGeom>
        </p:spPr>
        <p:txBody>
          <a:bodyPr wrap="square">
            <a:spAutoFit/>
          </a:bodyPr>
          <a:lstStyle/>
          <a:p>
            <a:r>
              <a:rPr lang="en-US" sz="2400" b="1" dirty="0" smtClean="0">
                <a:latin typeface="Arial Narrow" pitchFamily="34" charset="0"/>
              </a:rPr>
              <a:t>                         </a:t>
            </a:r>
          </a:p>
          <a:p>
            <a:pPr>
              <a:buBlip>
                <a:blip r:embed="rId2"/>
              </a:buBlip>
            </a:pPr>
            <a:r>
              <a:rPr lang="en-US" sz="2400" b="1" dirty="0" smtClean="0">
                <a:latin typeface="Arial Narrow" pitchFamily="34" charset="0"/>
              </a:rPr>
              <a:t> Hypersensitivity or </a:t>
            </a:r>
            <a:r>
              <a:rPr lang="en-US" sz="2400" b="1" dirty="0" err="1" smtClean="0">
                <a:latin typeface="Arial Narrow" pitchFamily="34" charset="0"/>
              </a:rPr>
              <a:t>immunoallergic</a:t>
            </a:r>
            <a:r>
              <a:rPr lang="en-US" sz="2400" b="1" dirty="0" smtClean="0">
                <a:latin typeface="Arial Narrow" pitchFamily="34" charset="0"/>
              </a:rPr>
              <a:t> reactions</a:t>
            </a:r>
          </a:p>
          <a:p>
            <a:pPr>
              <a:buBlip>
                <a:blip r:embed="rId2"/>
              </a:buBlip>
            </a:pPr>
            <a:r>
              <a:rPr lang="en-US" sz="2400" b="1" dirty="0" smtClean="0">
                <a:latin typeface="Arial Narrow" pitchFamily="34" charset="0"/>
              </a:rPr>
              <a:t> Metabolic-idiosyncratic reactions</a:t>
            </a:r>
            <a:endParaRPr lang="en-US" sz="2400" b="1" dirty="0">
              <a:latin typeface="Arial Narrow" pitchFamily="34" charset="0"/>
            </a:endParaRPr>
          </a:p>
        </p:txBody>
      </p:sp>
      <p:sp>
        <p:nvSpPr>
          <p:cNvPr id="11" name="TextBox 10"/>
          <p:cNvSpPr txBox="1"/>
          <p:nvPr/>
        </p:nvSpPr>
        <p:spPr>
          <a:xfrm>
            <a:off x="1944756" y="699052"/>
            <a:ext cx="6858000" cy="461665"/>
          </a:xfrm>
          <a:prstGeom prst="rect">
            <a:avLst/>
          </a:prstGeom>
          <a:noFill/>
        </p:spPr>
        <p:txBody>
          <a:bodyPr wrap="square" rtlCol="0">
            <a:spAutoFit/>
          </a:bodyPr>
          <a:lstStyle/>
          <a:p>
            <a:r>
              <a:rPr lang="en-US" sz="2400" b="1" i="1" dirty="0" smtClean="0">
                <a:solidFill>
                  <a:srgbClr val="5400D0"/>
                </a:solidFill>
                <a:latin typeface="Arial Narrow" pitchFamily="34" charset="0"/>
              </a:rPr>
              <a:t>Dose-independent </a:t>
            </a:r>
            <a:r>
              <a:rPr lang="en-US" sz="2400" b="1" i="1" dirty="0" err="1" smtClean="0">
                <a:latin typeface="Arial Narrow" pitchFamily="34" charset="0"/>
              </a:rPr>
              <a:t>hepatotoxicity</a:t>
            </a:r>
            <a:r>
              <a:rPr lang="en-US" sz="2400" b="1" i="1" dirty="0" smtClean="0">
                <a:latin typeface="Arial Narrow" pitchFamily="34" charset="0"/>
              </a:rPr>
              <a:t> </a:t>
            </a:r>
            <a:r>
              <a:rPr lang="en-US" sz="2400" b="1" dirty="0" smtClean="0">
                <a:latin typeface="Arial Narrow" pitchFamily="34" charset="0"/>
                <a:sym typeface="Wingdings 3"/>
              </a:rPr>
              <a:t> divided into: </a:t>
            </a:r>
            <a:endParaRPr lang="en-US" sz="2400" b="1" i="1" dirty="0">
              <a:latin typeface="Arial Narrow" pitchFamily="34" charset="0"/>
            </a:endParaRPr>
          </a:p>
        </p:txBody>
      </p:sp>
      <p:sp>
        <p:nvSpPr>
          <p:cNvPr id="26" name="Rectangle 25"/>
          <p:cNvSpPr/>
          <p:nvPr/>
        </p:nvSpPr>
        <p:spPr>
          <a:xfrm>
            <a:off x="569844" y="735496"/>
            <a:ext cx="1371600" cy="400110"/>
          </a:xfrm>
          <a:prstGeom prst="rect">
            <a:avLst/>
          </a:prstGeom>
          <a:solidFill>
            <a:schemeClr val="tx2">
              <a:lumMod val="60000"/>
              <a:lumOff val="40000"/>
            </a:schemeClr>
          </a:solidFill>
        </p:spPr>
        <p:txBody>
          <a:bodyPr wrap="square">
            <a:spAutoFit/>
          </a:bodyPr>
          <a:lstStyle/>
          <a:p>
            <a:pPr algn="ctr"/>
            <a:r>
              <a:rPr lang="en-US" sz="2000" b="1" spc="200" dirty="0" err="1" smtClean="0">
                <a:solidFill>
                  <a:schemeClr val="bg1"/>
                </a:solidFill>
                <a:latin typeface="Broadway" pitchFamily="82" charset="0"/>
              </a:rPr>
              <a:t>TypeB</a:t>
            </a:r>
            <a:endParaRPr lang="en-US" sz="2000" b="1" spc="200" dirty="0" smtClean="0">
              <a:solidFill>
                <a:schemeClr val="bg1"/>
              </a:solidFill>
              <a:latin typeface="Broadway" pitchFamily="82" charset="0"/>
            </a:endParaRPr>
          </a:p>
        </p:txBody>
      </p:sp>
      <p:sp>
        <p:nvSpPr>
          <p:cNvPr id="25" name="TextBox 24"/>
          <p:cNvSpPr txBox="1"/>
          <p:nvPr/>
        </p:nvSpPr>
        <p:spPr>
          <a:xfrm>
            <a:off x="609600" y="2572073"/>
            <a:ext cx="7924800" cy="830997"/>
          </a:xfrm>
          <a:prstGeom prst="rect">
            <a:avLst/>
          </a:prstGeom>
          <a:noFill/>
        </p:spPr>
        <p:txBody>
          <a:bodyPr wrap="square" rtlCol="0">
            <a:spAutoFit/>
          </a:bodyPr>
          <a:lstStyle/>
          <a:p>
            <a:r>
              <a:rPr lang="en-US" sz="2400" b="1" dirty="0" smtClean="0">
                <a:latin typeface="Arial Narrow" pitchFamily="34" charset="0"/>
              </a:rPr>
              <a:t>A drug or its metabolite binds to hepatic membranes or proteins </a:t>
            </a:r>
            <a:r>
              <a:rPr lang="en-US" sz="2400" b="1" dirty="0" smtClean="0">
                <a:latin typeface="Arial Narrow" pitchFamily="34" charset="0"/>
                <a:sym typeface="Wingdings 3"/>
              </a:rPr>
              <a:t>act as</a:t>
            </a:r>
            <a:r>
              <a:rPr lang="en-US" sz="2400" b="1" dirty="0" smtClean="0">
                <a:latin typeface="Arial Narrow" pitchFamily="34" charset="0"/>
              </a:rPr>
              <a:t> </a:t>
            </a:r>
            <a:r>
              <a:rPr lang="en-US" sz="2400" b="1" dirty="0" err="1" smtClean="0">
                <a:latin typeface="Arial Narrow" pitchFamily="34" charset="0"/>
              </a:rPr>
              <a:t>hapten</a:t>
            </a:r>
            <a:r>
              <a:rPr lang="en-US" sz="2400" b="1" dirty="0" smtClean="0">
                <a:latin typeface="Arial Narrow" pitchFamily="34" charset="0"/>
              </a:rPr>
              <a:t> to induce a variety of immune reactions</a:t>
            </a:r>
          </a:p>
        </p:txBody>
      </p:sp>
      <p:sp>
        <p:nvSpPr>
          <p:cNvPr id="27" name="TextBox 26"/>
          <p:cNvSpPr txBox="1"/>
          <p:nvPr/>
        </p:nvSpPr>
        <p:spPr>
          <a:xfrm>
            <a:off x="228600" y="2133600"/>
            <a:ext cx="6811616" cy="461665"/>
          </a:xfrm>
          <a:prstGeom prst="rect">
            <a:avLst/>
          </a:prstGeom>
          <a:noFill/>
        </p:spPr>
        <p:txBody>
          <a:bodyPr wrap="square" rtlCol="0">
            <a:spAutoFit/>
          </a:bodyPr>
          <a:lstStyle/>
          <a:p>
            <a:r>
              <a:rPr lang="en-US" sz="2400" dirty="0" smtClean="0">
                <a:latin typeface="Bernard MT Condensed" pitchFamily="18" charset="0"/>
              </a:rPr>
              <a:t>2.a. </a:t>
            </a:r>
            <a:r>
              <a:rPr lang="en-US" sz="2400" dirty="0" err="1" smtClean="0">
                <a:latin typeface="Bernard MT Condensed" pitchFamily="18" charset="0"/>
              </a:rPr>
              <a:t>Immunoallergic</a:t>
            </a:r>
            <a:r>
              <a:rPr lang="en-US" sz="2400" dirty="0" smtClean="0">
                <a:latin typeface="Bernard MT Condensed" pitchFamily="18" charset="0"/>
              </a:rPr>
              <a:t> Idiosyncratic </a:t>
            </a:r>
            <a:r>
              <a:rPr lang="en-US" sz="2400" dirty="0" err="1" smtClean="0">
                <a:latin typeface="Bernard MT Condensed" pitchFamily="18" charset="0"/>
              </a:rPr>
              <a:t>Hepatotoxicity</a:t>
            </a:r>
            <a:r>
              <a:rPr lang="en-US" sz="2400" dirty="0" smtClean="0">
                <a:latin typeface="Bernard MT Condensed" pitchFamily="18" charset="0"/>
              </a:rPr>
              <a:t> </a:t>
            </a:r>
            <a:endParaRPr lang="en-US" sz="2400" dirty="0">
              <a:latin typeface="Bernard MT Condensed" pitchFamily="18" charset="0"/>
            </a:endParaRPr>
          </a:p>
        </p:txBody>
      </p:sp>
      <p:graphicFrame>
        <p:nvGraphicFramePr>
          <p:cNvPr id="28" name="Group 45"/>
          <p:cNvGraphicFramePr>
            <a:graphicFrameLocks/>
          </p:cNvGraphicFramePr>
          <p:nvPr/>
        </p:nvGraphicFramePr>
        <p:xfrm>
          <a:off x="838200" y="3547433"/>
          <a:ext cx="7543800" cy="3063240"/>
        </p:xfrm>
        <a:graphic>
          <a:graphicData uri="http://schemas.openxmlformats.org/drawingml/2006/table">
            <a:tbl>
              <a:tblPr rtl="1"/>
              <a:tblGrid>
                <a:gridCol w="3771900"/>
                <a:gridCol w="3771900"/>
              </a:tblGrid>
              <a:tr h="533400">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accent1"/>
                          </a:solidFill>
                          <a:effectLst/>
                          <a:latin typeface="Arial Narrow" pitchFamily="34" charset="0"/>
                          <a:cs typeface="Arial" charset="0"/>
                        </a:rPr>
                        <a:t>Viral hepatitis-like pattern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accent1"/>
                          </a:solidFill>
                          <a:effectLst/>
                          <a:latin typeface="Arial Narrow" pitchFamily="34" charset="0"/>
                          <a:cs typeface="Arial" charset="0"/>
                        </a:rPr>
                        <a:t>Inflammatory </a:t>
                      </a:r>
                      <a:r>
                        <a:rPr kumimoji="0" lang="en-US" sz="2400" b="1" i="0" u="none" strike="noStrike" cap="none" normalizeH="0" baseline="0" dirty="0" err="1" smtClean="0">
                          <a:ln>
                            <a:noFill/>
                          </a:ln>
                          <a:solidFill>
                            <a:schemeClr val="accent1"/>
                          </a:solidFill>
                          <a:effectLst/>
                          <a:latin typeface="Arial Narrow" pitchFamily="34" charset="0"/>
                          <a:cs typeface="Arial" charset="0"/>
                        </a:rPr>
                        <a:t>cholestasis</a:t>
                      </a:r>
                      <a:r>
                        <a:rPr kumimoji="0" lang="en-US" sz="2400" b="1" i="0" u="none" strike="noStrike" cap="none" normalizeH="0" baseline="0" dirty="0" smtClean="0">
                          <a:ln>
                            <a:noFill/>
                          </a:ln>
                          <a:solidFill>
                            <a:schemeClr val="accent1"/>
                          </a:solidFill>
                          <a:effectLst/>
                          <a:latin typeface="Arial Narrow"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84120">
                <a:tc>
                  <a:txBody>
                    <a:bodyPr/>
                    <a:lstStyle/>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t>
                      </a:r>
                      <a:r>
                        <a:rPr kumimoji="0" lang="en-US" sz="2400" b="1" i="0" u="none" strike="noStrike" cap="none" normalizeH="0" baseline="0" dirty="0" smtClean="0">
                          <a:ln>
                            <a:noFill/>
                          </a:ln>
                          <a:solidFill>
                            <a:srgbClr val="0000FF"/>
                          </a:solidFill>
                          <a:effectLst/>
                          <a:latin typeface="Arial Narrow" pitchFamily="34" charset="0"/>
                          <a:cs typeface="Arial" charset="0"/>
                        </a:rPr>
                        <a:t>Halothane.</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a:t>
                      </a:r>
                      <a:r>
                        <a:rPr kumimoji="0" lang="en-US" sz="2400" b="1" i="0" u="none" strike="noStrike" cap="none" normalizeH="0" baseline="0" dirty="0" err="1" smtClean="0">
                          <a:ln>
                            <a:noFill/>
                          </a:ln>
                          <a:solidFill>
                            <a:srgbClr val="0000FF"/>
                          </a:solidFill>
                          <a:effectLst/>
                          <a:latin typeface="Arial Narrow" pitchFamily="34" charset="0"/>
                          <a:cs typeface="Arial" charset="0"/>
                        </a:rPr>
                        <a:t>Isoniazid</a:t>
                      </a:r>
                      <a:r>
                        <a:rPr kumimoji="0" lang="en-US" sz="2400" b="1" i="0" u="none" strike="noStrike" cap="none" normalizeH="0" baseline="0" dirty="0" smtClean="0">
                          <a:ln>
                            <a:noFill/>
                          </a:ln>
                          <a:solidFill>
                            <a:srgbClr val="0000FF"/>
                          </a:solidFill>
                          <a:effectLst/>
                          <a:latin typeface="Arial Narrow" pitchFamily="34" charset="0"/>
                          <a:cs typeface="Arial" charset="0"/>
                        </a:rPr>
                        <a:t>.</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a:t>
                      </a:r>
                      <a:r>
                        <a:rPr kumimoji="0" lang="en-US" sz="2400" b="1" i="0" u="none" strike="noStrike" cap="none" normalizeH="0" baseline="0" dirty="0" err="1" smtClean="0">
                          <a:ln>
                            <a:noFill/>
                          </a:ln>
                          <a:solidFill>
                            <a:srgbClr val="0000FF"/>
                          </a:solidFill>
                          <a:effectLst/>
                          <a:latin typeface="Arial Narrow" pitchFamily="34" charset="0"/>
                          <a:cs typeface="Arial" charset="0"/>
                        </a:rPr>
                        <a:t>Phenytoin</a:t>
                      </a:r>
                      <a:r>
                        <a:rPr kumimoji="0" lang="en-US" sz="2400" b="1" i="0" u="none" strike="noStrike" cap="none" normalizeH="0" baseline="0" dirty="0" smtClean="0">
                          <a:ln>
                            <a:noFill/>
                          </a:ln>
                          <a:solidFill>
                            <a:srgbClr val="0000FF"/>
                          </a:solidFill>
                          <a:effectLst/>
                          <a:latin typeface="Arial Narrow" pitchFamily="34" charset="0"/>
                          <a:cs typeface="Arial" charset="0"/>
                        </a:rPr>
                        <a:t>.</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a:t>
                      </a:r>
                      <a:r>
                        <a:rPr kumimoji="0" lang="en-US" sz="2400" b="1" i="0" u="none" strike="noStrike" cap="none" normalizeH="0" baseline="0" dirty="0" err="1" smtClean="0">
                          <a:ln>
                            <a:noFill/>
                          </a:ln>
                          <a:solidFill>
                            <a:srgbClr val="0000FF"/>
                          </a:solidFill>
                          <a:effectLst/>
                          <a:latin typeface="Arial Narrow" pitchFamily="34" charset="0"/>
                          <a:cs typeface="Arial" charset="0"/>
                        </a:rPr>
                        <a:t>Valproic</a:t>
                      </a:r>
                      <a:r>
                        <a:rPr kumimoji="0" lang="en-US" sz="2400" b="1" i="0" u="none" strike="noStrike" cap="none" normalizeH="0" baseline="0" dirty="0" smtClean="0">
                          <a:ln>
                            <a:noFill/>
                          </a:ln>
                          <a:solidFill>
                            <a:srgbClr val="0000FF"/>
                          </a:solidFill>
                          <a:effectLst/>
                          <a:latin typeface="Arial Narrow" pitchFamily="34" charset="0"/>
                          <a:cs typeface="Arial" charset="0"/>
                        </a:rPr>
                        <a:t> acid.</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Methyldopa.</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a:t>
                      </a:r>
                      <a:r>
                        <a:rPr kumimoji="0" lang="en-US" sz="2400" b="1" i="0" u="none" strike="noStrike" cap="none" normalizeH="0" baseline="0" dirty="0" smtClean="0">
                          <a:ln>
                            <a:noFill/>
                          </a:ln>
                          <a:solidFill>
                            <a:schemeClr val="tx1"/>
                          </a:solidFill>
                          <a:effectLst/>
                          <a:latin typeface="Arial Narrow" pitchFamily="34" charset="0"/>
                          <a:cs typeface="Arial" charset="0"/>
                        </a:rPr>
                        <a:t>Acetaminophen.</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Aspirin.</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t>
                      </a:r>
                      <a:r>
                        <a:rPr kumimoji="0" lang="en-US" sz="2400" b="1" i="0" u="none" strike="noStrike" cap="none" normalizeH="0" baseline="0" dirty="0" err="1" smtClean="0">
                          <a:ln>
                            <a:noFill/>
                          </a:ln>
                          <a:solidFill>
                            <a:schemeClr val="tx1"/>
                          </a:solidFill>
                          <a:effectLst/>
                          <a:latin typeface="Arial Narrow" pitchFamily="34" charset="0"/>
                          <a:cs typeface="Arial" charset="0"/>
                        </a:rPr>
                        <a:t>Nitrofurantoin</a:t>
                      </a:r>
                      <a:r>
                        <a:rPr kumimoji="0" lang="en-US" sz="2400" b="1" i="0" u="none" strike="noStrike" cap="none" normalizeH="0" baseline="0" dirty="0" smtClean="0">
                          <a:ln>
                            <a:noFill/>
                          </a:ln>
                          <a:solidFill>
                            <a:schemeClr val="tx1"/>
                          </a:solidFill>
                          <a:effectLst/>
                          <a:latin typeface="Arial Narrow"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t>
                      </a:r>
                      <a:r>
                        <a:rPr kumimoji="0" lang="en-US" sz="2400" b="1" i="0" u="none" strike="noStrike" cap="none" normalizeH="0" baseline="0" dirty="0" smtClean="0">
                          <a:ln>
                            <a:noFill/>
                          </a:ln>
                          <a:solidFill>
                            <a:srgbClr val="0000FF"/>
                          </a:solidFill>
                          <a:effectLst/>
                          <a:latin typeface="Arial Narrow" pitchFamily="34" charset="0"/>
                          <a:cs typeface="Arial" charset="0"/>
                        </a:rPr>
                        <a:t>Chlorpromazine.</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a:t>
                      </a:r>
                      <a:r>
                        <a:rPr kumimoji="0" lang="en-US" sz="2400" b="1" i="0" u="none" strike="noStrike" cap="none" normalizeH="0" baseline="0" dirty="0" err="1" smtClean="0">
                          <a:ln>
                            <a:noFill/>
                          </a:ln>
                          <a:solidFill>
                            <a:srgbClr val="0000FF"/>
                          </a:solidFill>
                          <a:effectLst/>
                          <a:latin typeface="Arial Narrow" pitchFamily="34" charset="0"/>
                          <a:cs typeface="Arial" charset="0"/>
                        </a:rPr>
                        <a:t>Chlorpropamide</a:t>
                      </a:r>
                      <a:r>
                        <a:rPr kumimoji="0" lang="en-US" sz="2400" b="1" i="0" u="none" strike="noStrike" cap="none" normalizeH="0" baseline="0" dirty="0" smtClean="0">
                          <a:ln>
                            <a:noFill/>
                          </a:ln>
                          <a:solidFill>
                            <a:srgbClr val="0000FF"/>
                          </a:solidFill>
                          <a:effectLst/>
                          <a:latin typeface="Arial Narrow" pitchFamily="34" charset="0"/>
                          <a:cs typeface="Arial" charset="0"/>
                        </a:rPr>
                        <a:t>.</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rgbClr val="0000FF"/>
                          </a:solidFill>
                          <a:effectLst/>
                          <a:latin typeface="Arial Narrow" pitchFamily="34" charset="0"/>
                          <a:cs typeface="Arial" charset="0"/>
                        </a:rPr>
                        <a:t> Erythromycin</a:t>
                      </a:r>
                      <a:r>
                        <a:rPr kumimoji="0" lang="en-US" sz="2400" b="1" i="0" u="none" strike="noStrike" cap="none" normalizeH="0" baseline="0" dirty="0" smtClean="0">
                          <a:ln>
                            <a:noFill/>
                          </a:ln>
                          <a:solidFill>
                            <a:schemeClr val="tx1"/>
                          </a:solidFill>
                          <a:effectLst/>
                          <a:latin typeface="Arial Narrow" pitchFamily="34" charset="0"/>
                          <a:cs typeface="Arial" charset="0"/>
                        </a:rPr>
                        <a:t>.</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t>
                      </a:r>
                      <a:r>
                        <a:rPr kumimoji="0" lang="en-US" sz="2400" b="1" i="0" u="none" strike="noStrike" cap="none" normalizeH="0" baseline="0" dirty="0" err="1" smtClean="0">
                          <a:ln>
                            <a:noFill/>
                          </a:ln>
                          <a:solidFill>
                            <a:schemeClr val="tx1"/>
                          </a:solidFill>
                          <a:effectLst/>
                          <a:latin typeface="Arial Narrow" pitchFamily="34" charset="0"/>
                          <a:cs typeface="Arial" charset="0"/>
                        </a:rPr>
                        <a:t>Propylthiouracil</a:t>
                      </a:r>
                      <a:r>
                        <a:rPr kumimoji="0" lang="en-US" sz="2400" b="1" i="0" u="none" strike="noStrike" cap="none" normalizeH="0" baseline="0" dirty="0" smtClean="0">
                          <a:ln>
                            <a:noFill/>
                          </a:ln>
                          <a:solidFill>
                            <a:schemeClr val="tx1"/>
                          </a:solidFill>
                          <a:effectLst/>
                          <a:latin typeface="Arial Narrow" pitchFamily="34" charset="0"/>
                          <a:cs typeface="Arial" charset="0"/>
                        </a:rPr>
                        <a:t>.</a:t>
                      </a:r>
                    </a:p>
                    <a:p>
                      <a:pPr marL="0" marR="0" lvl="0" indent="0" algn="l" defTabSz="914400" rtl="0" eaLnBrk="1" fontAlgn="base" latinLnBrk="0" hangingPunct="1">
                        <a:lnSpc>
                          <a:spcPts val="2400"/>
                        </a:lnSpc>
                        <a:spcBef>
                          <a:spcPts val="0"/>
                        </a:spcBef>
                        <a:spcAft>
                          <a:spcPct val="0"/>
                        </a:spcAft>
                        <a:buClr>
                          <a:schemeClr val="hlink"/>
                        </a:buClr>
                        <a:buSzPct val="70000"/>
                        <a:buFontTx/>
                        <a:buBlip>
                          <a:blip r:embed="rId2"/>
                        </a:buBlip>
                        <a:tabLst/>
                      </a:pPr>
                      <a:r>
                        <a:rPr kumimoji="0" lang="en-US" sz="2400" b="1" i="0" u="none" strike="noStrike" cap="none" normalizeH="0" baseline="0" dirty="0" smtClean="0">
                          <a:ln>
                            <a:noFill/>
                          </a:ln>
                          <a:solidFill>
                            <a:schemeClr val="tx1"/>
                          </a:solidFill>
                          <a:effectLst/>
                          <a:latin typeface="Arial Narrow" pitchFamily="34" charset="0"/>
                          <a:cs typeface="Arial" charset="0"/>
                        </a:rPr>
                        <a:t> </a:t>
                      </a:r>
                      <a:r>
                        <a:rPr kumimoji="0" lang="en-US" sz="2400" b="1" i="0" u="none" strike="noStrike" cap="none" normalizeH="0" baseline="0" dirty="0" err="1" smtClean="0">
                          <a:ln>
                            <a:noFill/>
                          </a:ln>
                          <a:solidFill>
                            <a:schemeClr val="tx1"/>
                          </a:solidFill>
                          <a:effectLst/>
                          <a:latin typeface="Arial Narrow" pitchFamily="34" charset="0"/>
                          <a:cs typeface="Arial" charset="0"/>
                        </a:rPr>
                        <a:t>Thiazide</a:t>
                      </a:r>
                      <a:r>
                        <a:rPr kumimoji="0" lang="en-US" sz="2400" b="1" i="0" u="none" strike="noStrike" cap="none" normalizeH="0" baseline="0" dirty="0" smtClean="0">
                          <a:ln>
                            <a:noFill/>
                          </a:ln>
                          <a:solidFill>
                            <a:schemeClr val="tx1"/>
                          </a:solidFill>
                          <a:effectLst/>
                          <a:latin typeface="Arial Narrow"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 name="Rectangle 28"/>
          <p:cNvSpPr/>
          <p:nvPr/>
        </p:nvSpPr>
        <p:spPr>
          <a:xfrm>
            <a:off x="7086600" y="2164569"/>
            <a:ext cx="1371600" cy="400110"/>
          </a:xfrm>
          <a:prstGeom prst="rect">
            <a:avLst/>
          </a:prstGeom>
          <a:solidFill>
            <a:schemeClr val="tx2">
              <a:lumMod val="60000"/>
              <a:lumOff val="40000"/>
            </a:schemeClr>
          </a:solidFill>
        </p:spPr>
        <p:txBody>
          <a:bodyPr wrap="square">
            <a:spAutoFit/>
          </a:bodyPr>
          <a:lstStyle/>
          <a:p>
            <a:pPr algn="ctr"/>
            <a:r>
              <a:rPr lang="en-US" sz="2000" b="1" spc="200" dirty="0" err="1" smtClean="0">
                <a:solidFill>
                  <a:schemeClr val="bg1"/>
                </a:solidFill>
                <a:latin typeface="Broadway" pitchFamily="82" charset="0"/>
              </a:rPr>
              <a:t>TypeB</a:t>
            </a:r>
            <a:endParaRPr lang="en-US" sz="2000" b="1" spc="200" dirty="0" smtClean="0">
              <a:solidFill>
                <a:schemeClr val="bg1"/>
              </a:solidFill>
              <a:latin typeface="Broadway" pitchFamily="82" charset="0"/>
            </a:endParaRPr>
          </a:p>
        </p:txBody>
      </p:sp>
      <p:sp>
        <p:nvSpPr>
          <p:cNvPr id="10" name="5-Point Star 9"/>
          <p:cNvSpPr/>
          <p:nvPr/>
        </p:nvSpPr>
        <p:spPr>
          <a:xfrm>
            <a:off x="8436428"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1000"/>
                                        <p:tgtEl>
                                          <p:spTgt spid="27"/>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10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5715000" cy="461665"/>
          </a:xfrm>
          <a:prstGeom prst="rect">
            <a:avLst/>
          </a:prstGeom>
          <a:noFill/>
        </p:spPr>
        <p:txBody>
          <a:bodyPr wrap="square" rtlCol="0">
            <a:spAutoFit/>
          </a:bodyPr>
          <a:lstStyle/>
          <a:p>
            <a:r>
              <a:rPr lang="en-US" sz="2400" dirty="0" smtClean="0">
                <a:latin typeface="Bernard MT Condensed" pitchFamily="18" charset="0"/>
              </a:rPr>
              <a:t>2.b. Metabolic Idiosyncratic </a:t>
            </a:r>
            <a:r>
              <a:rPr lang="en-US" sz="2400" dirty="0" err="1" smtClean="0">
                <a:latin typeface="Bernard MT Condensed" pitchFamily="18" charset="0"/>
              </a:rPr>
              <a:t>Hepatotoxicity</a:t>
            </a:r>
            <a:r>
              <a:rPr lang="en-US" sz="2400" dirty="0" smtClean="0">
                <a:latin typeface="Bernard MT Condensed" pitchFamily="18" charset="0"/>
              </a:rPr>
              <a:t> </a:t>
            </a:r>
            <a:endParaRPr lang="en-US" sz="2400" dirty="0">
              <a:latin typeface="Bernard MT Condensed" pitchFamily="18" charset="0"/>
            </a:endParaRPr>
          </a:p>
        </p:txBody>
      </p:sp>
      <p:sp>
        <p:nvSpPr>
          <p:cNvPr id="3" name="TextBox 2"/>
          <p:cNvSpPr txBox="1"/>
          <p:nvPr/>
        </p:nvSpPr>
        <p:spPr>
          <a:xfrm>
            <a:off x="318052" y="1524000"/>
            <a:ext cx="8229600" cy="830997"/>
          </a:xfrm>
          <a:prstGeom prst="rect">
            <a:avLst/>
          </a:prstGeom>
          <a:noFill/>
        </p:spPr>
        <p:txBody>
          <a:bodyPr wrap="square" rtlCol="0">
            <a:spAutoFit/>
          </a:bodyPr>
          <a:lstStyle/>
          <a:p>
            <a:r>
              <a:rPr lang="en-US" sz="2400" b="1" dirty="0" smtClean="0">
                <a:latin typeface="Arial Narrow" pitchFamily="34" charset="0"/>
              </a:rPr>
              <a:t>The metabolite of the offending drug interferes with hepatic metabolism as that of </a:t>
            </a:r>
            <a:r>
              <a:rPr lang="en-US" sz="2400" b="1" dirty="0" err="1" smtClean="0">
                <a:latin typeface="Arial Narrow" pitchFamily="34" charset="0"/>
              </a:rPr>
              <a:t>bilirubin</a:t>
            </a:r>
            <a:r>
              <a:rPr lang="en-US" sz="2400" b="1" dirty="0" smtClean="0">
                <a:latin typeface="Arial Narrow" pitchFamily="34" charset="0"/>
              </a:rPr>
              <a:t> or protein synthesis….etc</a:t>
            </a:r>
            <a:endParaRPr lang="en-US" sz="2400" b="1" dirty="0">
              <a:latin typeface="Arial Narrow" pitchFamily="34" charset="0"/>
            </a:endParaRPr>
          </a:p>
        </p:txBody>
      </p:sp>
      <p:sp>
        <p:nvSpPr>
          <p:cNvPr id="4" name="TextBox 3"/>
          <p:cNvSpPr txBox="1"/>
          <p:nvPr/>
        </p:nvSpPr>
        <p:spPr>
          <a:xfrm>
            <a:off x="467140" y="2374592"/>
            <a:ext cx="4638260" cy="1938992"/>
          </a:xfrm>
          <a:prstGeom prst="rect">
            <a:avLst/>
          </a:prstGeom>
          <a:noFill/>
        </p:spPr>
        <p:txBody>
          <a:bodyPr wrap="square" rtlCol="0">
            <a:spAutoFit/>
          </a:bodyPr>
          <a:lstStyle/>
          <a:p>
            <a:r>
              <a:rPr lang="en-US" sz="2400" b="1" dirty="0" smtClean="0">
                <a:solidFill>
                  <a:srgbClr val="007BB8"/>
                </a:solidFill>
              </a:rPr>
              <a:t>Interfere with </a:t>
            </a:r>
            <a:r>
              <a:rPr lang="en-US" sz="2400" b="1" dirty="0" err="1" smtClean="0">
                <a:solidFill>
                  <a:srgbClr val="007BB8"/>
                </a:solidFill>
              </a:rPr>
              <a:t>bilirubin</a:t>
            </a:r>
            <a:r>
              <a:rPr lang="en-US" sz="2400" b="1" dirty="0" smtClean="0">
                <a:solidFill>
                  <a:srgbClr val="007BB8"/>
                </a:solidFill>
              </a:rPr>
              <a:t> metabolism</a:t>
            </a:r>
          </a:p>
          <a:p>
            <a:pPr>
              <a:buBlip>
                <a:blip r:embed="rId2"/>
              </a:buBlip>
            </a:pPr>
            <a:r>
              <a:rPr lang="en-US" sz="2400" b="1" dirty="0" smtClean="0"/>
              <a:t> </a:t>
            </a:r>
            <a:r>
              <a:rPr lang="en-US" sz="2400" b="1" dirty="0" smtClean="0">
                <a:solidFill>
                  <a:srgbClr val="0000FF"/>
                </a:solidFill>
              </a:rPr>
              <a:t>Chlorpromazine</a:t>
            </a:r>
          </a:p>
          <a:p>
            <a:pPr>
              <a:buBlip>
                <a:blip r:embed="rId2"/>
              </a:buBlip>
            </a:pPr>
            <a:r>
              <a:rPr lang="en-US" sz="2400" b="1" dirty="0" smtClean="0">
                <a:solidFill>
                  <a:srgbClr val="0000FF"/>
                </a:solidFill>
              </a:rPr>
              <a:t> Estrogen &amp; Androgen </a:t>
            </a:r>
          </a:p>
          <a:p>
            <a:pPr>
              <a:buBlip>
                <a:blip r:embed="rId2"/>
              </a:buBlip>
            </a:pPr>
            <a:r>
              <a:rPr lang="en-US" sz="2400" b="1" dirty="0" smtClean="0">
                <a:solidFill>
                  <a:srgbClr val="0000FF"/>
                </a:solidFill>
              </a:rPr>
              <a:t> Erythromycin</a:t>
            </a:r>
          </a:p>
          <a:p>
            <a:pPr>
              <a:buBlip>
                <a:blip r:embed="rId2"/>
              </a:buBlip>
            </a:pPr>
            <a:r>
              <a:rPr lang="en-US" sz="2400" b="1" dirty="0" smtClean="0"/>
              <a:t> </a:t>
            </a:r>
            <a:r>
              <a:rPr lang="en-US" sz="2400" b="1" dirty="0" err="1" smtClean="0">
                <a:solidFill>
                  <a:srgbClr val="0000FF"/>
                </a:solidFill>
              </a:rPr>
              <a:t>Rifampicin</a:t>
            </a:r>
            <a:endParaRPr lang="en-US" sz="2400" b="1" dirty="0">
              <a:solidFill>
                <a:srgbClr val="0000FF"/>
              </a:solidFill>
            </a:endParaRPr>
          </a:p>
        </p:txBody>
      </p:sp>
      <p:sp>
        <p:nvSpPr>
          <p:cNvPr id="5" name="TextBox 4"/>
          <p:cNvSpPr txBox="1"/>
          <p:nvPr/>
        </p:nvSpPr>
        <p:spPr>
          <a:xfrm>
            <a:off x="5456576" y="2374592"/>
            <a:ext cx="3657600" cy="1569660"/>
          </a:xfrm>
          <a:prstGeom prst="rect">
            <a:avLst/>
          </a:prstGeom>
          <a:noFill/>
        </p:spPr>
        <p:txBody>
          <a:bodyPr wrap="square" rtlCol="0">
            <a:spAutoFit/>
          </a:bodyPr>
          <a:lstStyle/>
          <a:p>
            <a:r>
              <a:rPr lang="en-US" sz="2400" b="1" dirty="0" smtClean="0">
                <a:solidFill>
                  <a:srgbClr val="007BB8"/>
                </a:solidFill>
              </a:rPr>
              <a:t>Interfere with protein synthesis</a:t>
            </a:r>
          </a:p>
          <a:p>
            <a:pPr>
              <a:buBlip>
                <a:blip r:embed="rId2"/>
              </a:buBlip>
            </a:pPr>
            <a:r>
              <a:rPr lang="en-US" sz="2400" b="1" dirty="0" smtClean="0"/>
              <a:t> </a:t>
            </a:r>
            <a:r>
              <a:rPr lang="en-US" sz="2400" b="1" dirty="0" smtClean="0">
                <a:solidFill>
                  <a:srgbClr val="0000FF"/>
                </a:solidFill>
              </a:rPr>
              <a:t>Corticosteroids </a:t>
            </a:r>
          </a:p>
          <a:p>
            <a:pPr>
              <a:buBlip>
                <a:blip r:embed="rId2"/>
              </a:buBlip>
            </a:pPr>
            <a:r>
              <a:rPr lang="en-US" sz="2400" b="1" dirty="0" smtClean="0">
                <a:solidFill>
                  <a:srgbClr val="0000FF"/>
                </a:solidFill>
              </a:rPr>
              <a:t> Tetracycline</a:t>
            </a:r>
            <a:endParaRPr lang="en-US" sz="2400" b="1" dirty="0">
              <a:solidFill>
                <a:srgbClr val="0000FF"/>
              </a:solidFill>
            </a:endParaRPr>
          </a:p>
        </p:txBody>
      </p:sp>
      <p:sp>
        <p:nvSpPr>
          <p:cNvPr id="6" name="Rectangle 5"/>
          <p:cNvSpPr/>
          <p:nvPr/>
        </p:nvSpPr>
        <p:spPr>
          <a:xfrm>
            <a:off x="146282" y="452735"/>
            <a:ext cx="8285858" cy="461665"/>
          </a:xfrm>
          <a:prstGeom prst="rect">
            <a:avLst/>
          </a:prstGeom>
        </p:spPr>
        <p:txBody>
          <a:bodyPr wrap="none">
            <a:spAutoFit/>
          </a:bodyPr>
          <a:lstStyle/>
          <a:p>
            <a:r>
              <a:rPr lang="en-US" sz="2400" u="heavy" dirty="0" smtClean="0">
                <a:uFill>
                  <a:solidFill>
                    <a:srgbClr val="0082B0"/>
                  </a:solidFill>
                </a:uFill>
                <a:latin typeface="Bernard MT Condensed" pitchFamily="18" charset="0"/>
              </a:rPr>
              <a:t>2. INDIRECT HEPATOTOXICITY caused  by</a:t>
            </a:r>
            <a:r>
              <a:rPr lang="en-US" sz="2400" dirty="0" smtClean="0">
                <a:solidFill>
                  <a:srgbClr val="0082B0"/>
                </a:solidFill>
                <a:latin typeface="Bernard MT Condensed" pitchFamily="18" charset="0"/>
              </a:rPr>
              <a:t> IDIOSYNCRATIC HEPATOTOXIN</a:t>
            </a:r>
            <a:endParaRPr lang="en-US" sz="2400" dirty="0">
              <a:latin typeface="Bernard MT Condensed" pitchFamily="18" charset="0"/>
            </a:endParaRPr>
          </a:p>
        </p:txBody>
      </p:sp>
      <p:grpSp>
        <p:nvGrpSpPr>
          <p:cNvPr id="11" name="Group 10"/>
          <p:cNvGrpSpPr/>
          <p:nvPr/>
        </p:nvGrpSpPr>
        <p:grpSpPr>
          <a:xfrm>
            <a:off x="602976" y="4601820"/>
            <a:ext cx="8001000" cy="1494180"/>
            <a:chOff x="762000" y="4943060"/>
            <a:chExt cx="8001000" cy="1494180"/>
          </a:xfrm>
        </p:grpSpPr>
        <p:sp>
          <p:nvSpPr>
            <p:cNvPr id="9" name="Horizontal Scroll 8"/>
            <p:cNvSpPr/>
            <p:nvPr/>
          </p:nvSpPr>
          <p:spPr>
            <a:xfrm>
              <a:off x="762000" y="4943060"/>
              <a:ext cx="7924800" cy="1494180"/>
            </a:xfrm>
            <a:prstGeom prst="horizontalScroll">
              <a:avLst/>
            </a:prstGeom>
            <a:gradFill flip="none" rotWithShape="1">
              <a:gsLst>
                <a:gs pos="24000">
                  <a:schemeClr val="bg1"/>
                </a:gs>
                <a:gs pos="55000">
                  <a:srgbClr val="F9F1CF"/>
                </a:gs>
                <a:gs pos="7000">
                  <a:schemeClr val="accent5">
                    <a:lumMod val="40000"/>
                    <a:lumOff val="60000"/>
                    <a:alpha val="65000"/>
                  </a:schemeClr>
                </a:gs>
                <a:gs pos="78000">
                  <a:schemeClr val="bg1"/>
                </a:gs>
                <a:gs pos="100000">
                  <a:srgbClr val="A3D1FF">
                    <a:alpha val="63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0600" y="5257800"/>
              <a:ext cx="7772400" cy="830997"/>
            </a:xfrm>
            <a:prstGeom prst="rect">
              <a:avLst/>
            </a:prstGeom>
            <a:noFill/>
          </p:spPr>
          <p:txBody>
            <a:bodyPr wrap="square" rtlCol="0">
              <a:spAutoFit/>
            </a:bodyPr>
            <a:lstStyle/>
            <a:p>
              <a:r>
                <a:rPr lang="en-US" sz="2400" b="1" dirty="0" smtClean="0"/>
                <a:t>N.B. Not all drugs fall neatly into one of these categories, and overlapping mechanisms may occur with some drugs </a:t>
              </a:r>
            </a:p>
          </p:txBody>
        </p:sp>
      </p:grpSp>
      <p:sp>
        <p:nvSpPr>
          <p:cNvPr id="12" name="Rectangle 11"/>
          <p:cNvSpPr/>
          <p:nvPr/>
        </p:nvSpPr>
        <p:spPr>
          <a:xfrm>
            <a:off x="6934200" y="1017104"/>
            <a:ext cx="1371600" cy="400110"/>
          </a:xfrm>
          <a:prstGeom prst="rect">
            <a:avLst/>
          </a:prstGeom>
          <a:solidFill>
            <a:schemeClr val="tx2">
              <a:lumMod val="60000"/>
              <a:lumOff val="40000"/>
            </a:schemeClr>
          </a:solidFill>
        </p:spPr>
        <p:txBody>
          <a:bodyPr wrap="square">
            <a:spAutoFit/>
          </a:bodyPr>
          <a:lstStyle/>
          <a:p>
            <a:pPr algn="ctr"/>
            <a:r>
              <a:rPr lang="en-US" sz="2000" b="1" spc="200" dirty="0" err="1" smtClean="0">
                <a:solidFill>
                  <a:schemeClr val="bg1"/>
                </a:solidFill>
                <a:latin typeface="Broadway" pitchFamily="82" charset="0"/>
              </a:rPr>
              <a:t>TypeB</a:t>
            </a:r>
            <a:endParaRPr lang="en-US" sz="2000" b="1" spc="200" dirty="0" smtClean="0">
              <a:solidFill>
                <a:schemeClr val="bg1"/>
              </a:solidFill>
              <a:latin typeface="Broadway" pitchFamily="82" charset="0"/>
            </a:endParaRPr>
          </a:p>
        </p:txBody>
      </p:sp>
      <p:sp>
        <p:nvSpPr>
          <p:cNvPr id="13" name="5-Point Star 12"/>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216241" cy="461665"/>
          </a:xfrm>
          <a:prstGeom prst="rect">
            <a:avLst/>
          </a:prstGeom>
          <a:solidFill>
            <a:schemeClr val="tx2">
              <a:lumMod val="60000"/>
              <a:lumOff val="40000"/>
            </a:schemeClr>
          </a:solidFill>
        </p:spPr>
        <p:txBody>
          <a:bodyPr wrap="none">
            <a:spAutoFit/>
          </a:bodyPr>
          <a:lstStyle/>
          <a:p>
            <a:r>
              <a:rPr lang="en-US" sz="2400" b="1" spc="300" dirty="0" smtClean="0">
                <a:solidFill>
                  <a:schemeClr val="bg1"/>
                </a:solidFill>
                <a:latin typeface="Broadway" pitchFamily="82" charset="0"/>
              </a:rPr>
              <a:t> HOW CAN A DRUG INDUCE HEPATOTOXICITY ? </a:t>
            </a:r>
          </a:p>
        </p:txBody>
      </p:sp>
      <p:sp>
        <p:nvSpPr>
          <p:cNvPr id="3" name="TextBox 2"/>
          <p:cNvSpPr txBox="1"/>
          <p:nvPr/>
        </p:nvSpPr>
        <p:spPr>
          <a:xfrm>
            <a:off x="228600" y="914400"/>
            <a:ext cx="8763000" cy="830997"/>
          </a:xfrm>
          <a:prstGeom prst="rect">
            <a:avLst/>
          </a:prstGeom>
          <a:noFill/>
        </p:spPr>
        <p:txBody>
          <a:bodyPr wrap="square" rtlCol="0">
            <a:spAutoFit/>
          </a:bodyPr>
          <a:lstStyle/>
          <a:p>
            <a:r>
              <a:rPr lang="en-US" sz="2400" b="1" spc="-50" dirty="0" smtClean="0">
                <a:latin typeface="Arial Narrow" pitchFamily="34" charset="0"/>
              </a:rPr>
              <a:t>Drug or its reactive metabolites can form </a:t>
            </a:r>
            <a:r>
              <a:rPr lang="en-US" sz="2400" b="1" u="sng" spc="-50" dirty="0" smtClean="0">
                <a:latin typeface="Arial Narrow" pitchFamily="34" charset="0"/>
              </a:rPr>
              <a:t>covalent bonds </a:t>
            </a:r>
            <a:r>
              <a:rPr lang="en-US" sz="2400" b="1" spc="-50" dirty="0" smtClean="0">
                <a:latin typeface="Arial Narrow" pitchFamily="34" charset="0"/>
              </a:rPr>
              <a:t>with target molecules or alter the target molecule by </a:t>
            </a:r>
            <a:r>
              <a:rPr lang="en-US" sz="2400" b="1" u="sng" spc="-50" dirty="0" smtClean="0">
                <a:latin typeface="Arial Narrow" pitchFamily="34" charset="0"/>
              </a:rPr>
              <a:t>non-covalent interactions </a:t>
            </a:r>
            <a:r>
              <a:rPr lang="en-US" sz="2400" b="1" spc="-50" dirty="0" smtClean="0">
                <a:latin typeface="Arial Narrow" pitchFamily="34" charset="0"/>
              </a:rPr>
              <a:t>or both</a:t>
            </a:r>
            <a:endParaRPr lang="en-US" sz="2400" b="1" spc="-50" dirty="0">
              <a:latin typeface="Arial Narrow" pitchFamily="34" charset="0"/>
            </a:endParaRPr>
          </a:p>
        </p:txBody>
      </p:sp>
      <p:sp>
        <p:nvSpPr>
          <p:cNvPr id="4" name="TextBox 3"/>
          <p:cNvSpPr txBox="1"/>
          <p:nvPr/>
        </p:nvSpPr>
        <p:spPr>
          <a:xfrm>
            <a:off x="448322" y="3851501"/>
            <a:ext cx="8162278" cy="2646878"/>
          </a:xfrm>
          <a:prstGeom prst="rect">
            <a:avLst/>
          </a:prstGeom>
          <a:noFill/>
        </p:spPr>
        <p:txBody>
          <a:bodyPr wrap="square" rtlCol="0">
            <a:spAutoFit/>
          </a:bodyPr>
          <a:lstStyle/>
          <a:p>
            <a:r>
              <a:rPr lang="en-US" sz="2200" dirty="0" smtClean="0">
                <a:solidFill>
                  <a:srgbClr val="0082B0"/>
                </a:solidFill>
                <a:latin typeface="Bernard MT Condensed" pitchFamily="18" charset="0"/>
              </a:rPr>
              <a:t>NON-COVALENT INTERACTIONS</a:t>
            </a:r>
          </a:p>
          <a:p>
            <a:pPr lvl="1"/>
            <a:r>
              <a:rPr lang="en-US" sz="2400" b="1" dirty="0" smtClean="0">
                <a:latin typeface="Arial Narrow" pitchFamily="34" charset="0"/>
              </a:rPr>
              <a:t>- Lipid </a:t>
            </a:r>
            <a:r>
              <a:rPr lang="en-US" sz="2400" b="1" dirty="0" err="1" smtClean="0">
                <a:latin typeface="Arial Narrow" pitchFamily="34" charset="0"/>
              </a:rPr>
              <a:t>peroxidation</a:t>
            </a:r>
            <a:r>
              <a:rPr lang="en-US" sz="2400" b="1" dirty="0" smtClean="0">
                <a:latin typeface="Arial Narrow" pitchFamily="34" charset="0"/>
              </a:rPr>
              <a:t> </a:t>
            </a:r>
            <a:r>
              <a:rPr lang="en-US" sz="2400" b="1" dirty="0" smtClean="0">
                <a:latin typeface="Arial Narrow" pitchFamily="34" charset="0"/>
                <a:sym typeface="Wingdings"/>
              </a:rPr>
              <a:t> </a:t>
            </a:r>
            <a:r>
              <a:rPr lang="en-US" sz="2400" b="1" dirty="0" smtClean="0">
                <a:latin typeface="Arial Narrow" pitchFamily="34" charset="0"/>
              </a:rPr>
              <a:t>generation of </a:t>
            </a:r>
            <a:r>
              <a:rPr lang="en-US" sz="2400" b="1" dirty="0" err="1" smtClean="0">
                <a:latin typeface="Arial Narrow" pitchFamily="34" charset="0"/>
              </a:rPr>
              <a:t>cytotoxic</a:t>
            </a:r>
            <a:r>
              <a:rPr lang="en-US" sz="2400" b="1" dirty="0" smtClean="0">
                <a:latin typeface="Arial Narrow" pitchFamily="34" charset="0"/>
              </a:rPr>
              <a:t> oxygen radicals </a:t>
            </a:r>
            <a:r>
              <a:rPr lang="en-US" sz="2400" b="1" dirty="0" smtClean="0">
                <a:latin typeface="Arial Narrow" pitchFamily="34" charset="0"/>
              </a:rPr>
              <a:t> - Impairment </a:t>
            </a:r>
            <a:r>
              <a:rPr lang="en-US" sz="2400" b="1" dirty="0" smtClean="0">
                <a:latin typeface="Arial Narrow" pitchFamily="34" charset="0"/>
              </a:rPr>
              <a:t>of mitochondrial respiration </a:t>
            </a:r>
          </a:p>
          <a:p>
            <a:pPr lvl="1"/>
            <a:r>
              <a:rPr lang="en-US" sz="2400" b="1" dirty="0" smtClean="0">
                <a:latin typeface="Arial Narrow" pitchFamily="34" charset="0"/>
              </a:rPr>
              <a:t>- Depletion </a:t>
            </a:r>
            <a:r>
              <a:rPr lang="en-US" sz="2400" b="1" dirty="0" smtClean="0">
                <a:latin typeface="Arial Narrow" pitchFamily="34" charset="0"/>
              </a:rPr>
              <a:t>of GSH reactions </a:t>
            </a:r>
            <a:r>
              <a:rPr lang="en-US" sz="2400" b="1" dirty="0" smtClean="0">
                <a:latin typeface="Arial Narrow" pitchFamily="34" charset="0"/>
                <a:sym typeface="Wingdings"/>
              </a:rPr>
              <a:t></a:t>
            </a:r>
            <a:r>
              <a:rPr lang="en-US" sz="2400" b="1" dirty="0" smtClean="0">
                <a:latin typeface="Arial Narrow" pitchFamily="34" charset="0"/>
              </a:rPr>
              <a:t> 'oxidative stress' </a:t>
            </a:r>
          </a:p>
          <a:p>
            <a:pPr lvl="1"/>
            <a:r>
              <a:rPr lang="en-US" sz="2400" b="1" dirty="0" smtClean="0">
                <a:latin typeface="Arial Narrow" pitchFamily="34" charset="0"/>
              </a:rPr>
              <a:t>- Modification </a:t>
            </a:r>
            <a:r>
              <a:rPr lang="en-US" sz="2400" b="1" dirty="0" smtClean="0">
                <a:latin typeface="Arial Narrow" pitchFamily="34" charset="0"/>
              </a:rPr>
              <a:t>of </a:t>
            </a:r>
            <a:r>
              <a:rPr lang="en-US" sz="2400" b="1" dirty="0" err="1" smtClean="0">
                <a:latin typeface="Arial Narrow" pitchFamily="34" charset="0"/>
              </a:rPr>
              <a:t>sulfhydryl</a:t>
            </a:r>
            <a:r>
              <a:rPr lang="en-US" sz="2400" b="1" dirty="0" smtClean="0">
                <a:latin typeface="Arial Narrow" pitchFamily="34" charset="0"/>
              </a:rPr>
              <a:t> groups </a:t>
            </a:r>
            <a:r>
              <a:rPr lang="en-US" sz="2400" b="1" dirty="0" smtClean="0">
                <a:latin typeface="Arial Narrow" pitchFamily="34" charset="0"/>
                <a:sym typeface="Wingdings"/>
              </a:rPr>
              <a:t> impair </a:t>
            </a:r>
            <a:r>
              <a:rPr lang="en-US" sz="2400" b="1" dirty="0" smtClean="0">
                <a:latin typeface="Arial Narrow" pitchFamily="34" charset="0"/>
              </a:rPr>
              <a:t>Ca</a:t>
            </a:r>
            <a:r>
              <a:rPr lang="en-US" sz="2400" b="1" baseline="30000" dirty="0" smtClean="0">
                <a:latin typeface="Arial Narrow" pitchFamily="34" charset="0"/>
              </a:rPr>
              <a:t>2+</a:t>
            </a:r>
            <a:r>
              <a:rPr lang="en-US" sz="2400" b="1" dirty="0" smtClean="0">
                <a:latin typeface="Arial Narrow" pitchFamily="34" charset="0"/>
              </a:rPr>
              <a:t>homostasis</a:t>
            </a:r>
          </a:p>
          <a:p>
            <a:pPr lvl="1"/>
            <a:r>
              <a:rPr lang="en-US" sz="2400" b="1" smtClean="0">
                <a:latin typeface="Arial Narrow" pitchFamily="34" charset="0"/>
              </a:rPr>
              <a:t>- Protein </a:t>
            </a:r>
            <a:r>
              <a:rPr lang="en-US" sz="2400" b="1" dirty="0" smtClean="0">
                <a:latin typeface="Arial Narrow" pitchFamily="34" charset="0"/>
              </a:rPr>
              <a:t>synthesis inhibition</a:t>
            </a:r>
          </a:p>
          <a:p>
            <a:pPr lvl="1"/>
            <a:r>
              <a:rPr lang="en-US" sz="2400" b="1" dirty="0" smtClean="0">
                <a:latin typeface="Arial Narrow" pitchFamily="34" charset="0"/>
              </a:rPr>
              <a:t>…..etc</a:t>
            </a:r>
          </a:p>
        </p:txBody>
      </p:sp>
      <p:sp>
        <p:nvSpPr>
          <p:cNvPr id="5" name="TextBox 4"/>
          <p:cNvSpPr txBox="1"/>
          <p:nvPr/>
        </p:nvSpPr>
        <p:spPr>
          <a:xfrm>
            <a:off x="387870" y="1771157"/>
            <a:ext cx="8153400" cy="1908215"/>
          </a:xfrm>
          <a:prstGeom prst="rect">
            <a:avLst/>
          </a:prstGeom>
          <a:noFill/>
        </p:spPr>
        <p:txBody>
          <a:bodyPr wrap="square" rtlCol="0">
            <a:spAutoFit/>
          </a:bodyPr>
          <a:lstStyle/>
          <a:p>
            <a:pPr lvl="0"/>
            <a:r>
              <a:rPr lang="en-US" sz="2200" dirty="0" smtClean="0">
                <a:solidFill>
                  <a:srgbClr val="0082B0"/>
                </a:solidFill>
                <a:latin typeface="Bernard MT Condensed" pitchFamily="18" charset="0"/>
              </a:rPr>
              <a:t>COVALENT INTERACTIONS</a:t>
            </a:r>
          </a:p>
          <a:p>
            <a:pPr lvl="1"/>
            <a:r>
              <a:rPr lang="en-US" sz="2400" b="1" dirty="0" smtClean="0">
                <a:latin typeface="Arial Narrow" pitchFamily="34" charset="0"/>
              </a:rPr>
              <a:t>It is </a:t>
            </a:r>
            <a:r>
              <a:rPr lang="en-US" sz="2400" b="1" u="sng" dirty="0" smtClean="0">
                <a:latin typeface="Arial Narrow" pitchFamily="34" charset="0"/>
              </a:rPr>
              <a:t>adduct</a:t>
            </a:r>
            <a:r>
              <a:rPr lang="en-US" sz="2400" b="1" dirty="0" smtClean="0">
                <a:latin typeface="Arial Narrow" pitchFamily="34" charset="0"/>
              </a:rPr>
              <a:t> formation between the metabolite of the drug &amp;  cellular macromolecules</a:t>
            </a:r>
          </a:p>
          <a:p>
            <a:pPr lvl="1"/>
            <a:r>
              <a:rPr lang="en-US" sz="2400" b="1" dirty="0" smtClean="0">
                <a:latin typeface="Arial Narrow" pitchFamily="34" charset="0"/>
              </a:rPr>
              <a:t>If covalent binding to protein </a:t>
            </a:r>
            <a:r>
              <a:rPr lang="en-US" sz="2400" b="1" dirty="0" smtClean="0">
                <a:latin typeface="Arial Narrow" pitchFamily="34" charset="0"/>
                <a:sym typeface="Wingdings"/>
              </a:rPr>
              <a:t> </a:t>
            </a:r>
            <a:r>
              <a:rPr lang="en-US" sz="2400" b="1" dirty="0" smtClean="0">
                <a:latin typeface="Arial Narrow" pitchFamily="34" charset="0"/>
              </a:rPr>
              <a:t> immunogenic reaction</a:t>
            </a:r>
          </a:p>
          <a:p>
            <a:pPr lvl="1"/>
            <a:r>
              <a:rPr lang="en-US" sz="2400" b="1" dirty="0" smtClean="0">
                <a:latin typeface="Arial Narrow" pitchFamily="34" charset="0"/>
              </a:rPr>
              <a:t>If  binding to DNA </a:t>
            </a:r>
            <a:r>
              <a:rPr lang="en-US" sz="2400" b="1" dirty="0" smtClean="0">
                <a:latin typeface="Arial Narrow" pitchFamily="34" charset="0"/>
                <a:sym typeface="Wingdings"/>
              </a:rPr>
              <a:t> </a:t>
            </a:r>
            <a:r>
              <a:rPr lang="en-US" sz="2400" b="1" dirty="0" smtClean="0">
                <a:latin typeface="Arial Narrow" pitchFamily="34" charset="0"/>
              </a:rPr>
              <a:t>carcinogenesis</a:t>
            </a:r>
          </a:p>
        </p:txBody>
      </p:sp>
      <p:sp>
        <p:nvSpPr>
          <p:cNvPr id="6" name="5-Point Star 5"/>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ppt_x</p:attrName>
                                        </p:attrNameLst>
                                      </p:cBhvr>
                                      <p:tavLst>
                                        <p:tav tm="0">
                                          <p:val>
                                            <p:strVal val="#ppt_x-.2"/>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1066800" y="599521"/>
            <a:ext cx="7239794" cy="5191679"/>
            <a:chOff x="228600" y="224147"/>
            <a:chExt cx="7239794" cy="5191679"/>
          </a:xfrm>
        </p:grpSpPr>
        <p:sp>
          <p:nvSpPr>
            <p:cNvPr id="38" name="Rectangle 37"/>
            <p:cNvSpPr/>
            <p:nvPr/>
          </p:nvSpPr>
          <p:spPr>
            <a:xfrm>
              <a:off x="3505200" y="228600"/>
              <a:ext cx="1524000" cy="685800"/>
            </a:xfrm>
            <a:prstGeom prst="rect">
              <a:avLst/>
            </a:prstGeom>
            <a:solidFill>
              <a:srgbClr val="FFF0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370444" y="251792"/>
              <a:ext cx="1639956" cy="609600"/>
            </a:xfrm>
            <a:prstGeom prst="rect">
              <a:avLst/>
            </a:prstGeom>
            <a:solidFill>
              <a:srgbClr val="FFC5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286000" y="2488096"/>
              <a:ext cx="1143000" cy="940904"/>
            </a:xfrm>
            <a:prstGeom prst="rect">
              <a:avLst/>
            </a:prstGeom>
            <a:solidFill>
              <a:srgbClr val="FFC5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447800" y="304800"/>
              <a:ext cx="914400" cy="609600"/>
            </a:xfrm>
            <a:prstGeom prst="rect">
              <a:avLst/>
            </a:prstGeom>
            <a:solidFill>
              <a:srgbClr val="FFF0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228600" y="224147"/>
              <a:ext cx="7239794" cy="5191679"/>
              <a:chOff x="304800" y="224147"/>
              <a:chExt cx="7239794" cy="5191679"/>
            </a:xfrm>
          </p:grpSpPr>
          <p:grpSp>
            <p:nvGrpSpPr>
              <p:cNvPr id="10" name="Group 9"/>
              <p:cNvGrpSpPr/>
              <p:nvPr/>
            </p:nvGrpSpPr>
            <p:grpSpPr>
              <a:xfrm>
                <a:off x="7010400" y="539026"/>
                <a:ext cx="534194" cy="3733800"/>
                <a:chOff x="7315200" y="838200"/>
                <a:chExt cx="534194" cy="3733800"/>
              </a:xfrm>
            </p:grpSpPr>
            <p:sp>
              <p:nvSpPr>
                <p:cNvPr id="3" name="Right Brace 2"/>
                <p:cNvSpPr/>
                <p:nvPr/>
              </p:nvSpPr>
              <p:spPr>
                <a:xfrm>
                  <a:off x="7391400" y="2667000"/>
                  <a:ext cx="457200" cy="1905000"/>
                </a:xfrm>
                <a:prstGeom prst="rightBrace">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 name="Straight Connector 4"/>
                <p:cNvCxnSpPr/>
                <p:nvPr/>
              </p:nvCxnSpPr>
              <p:spPr>
                <a:xfrm flipV="1">
                  <a:off x="7315200" y="838200"/>
                  <a:ext cx="533400" cy="99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1"/>
                </p:cNvCxnSpPr>
                <p:nvPr/>
              </p:nvCxnSpPr>
              <p:spPr>
                <a:xfrm rot="5400000">
                  <a:off x="6457950" y="2228850"/>
                  <a:ext cx="27813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7010400" y="615226"/>
                <a:ext cx="457994" cy="1447800"/>
                <a:chOff x="7315200" y="838200"/>
                <a:chExt cx="534194" cy="3733800"/>
              </a:xfrm>
            </p:grpSpPr>
            <p:sp>
              <p:nvSpPr>
                <p:cNvPr id="13" name="Right Brace 12"/>
                <p:cNvSpPr/>
                <p:nvPr/>
              </p:nvSpPr>
              <p:spPr>
                <a:xfrm>
                  <a:off x="7391400" y="2667000"/>
                  <a:ext cx="457200" cy="1905000"/>
                </a:xfrm>
                <a:prstGeom prst="rightBrace">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flipV="1">
                  <a:off x="7315200" y="838200"/>
                  <a:ext cx="533400" cy="99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13" idx="1"/>
                </p:cNvCxnSpPr>
                <p:nvPr/>
              </p:nvCxnSpPr>
              <p:spPr>
                <a:xfrm rot="5400000">
                  <a:off x="6457950" y="2228850"/>
                  <a:ext cx="27813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0" name="Picture 2" descr="C:\Users\Administrator\Pictures\Picture1.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 y="224147"/>
                <a:ext cx="6781800" cy="5191679"/>
              </a:xfrm>
              <a:prstGeom prst="rect">
                <a:avLst/>
              </a:prstGeom>
              <a:noFill/>
            </p:spPr>
          </p:pic>
          <p:sp>
            <p:nvSpPr>
              <p:cNvPr id="32" name="TextBox 31"/>
              <p:cNvSpPr txBox="1"/>
              <p:nvPr/>
            </p:nvSpPr>
            <p:spPr>
              <a:xfrm>
                <a:off x="788504" y="1655522"/>
                <a:ext cx="2590800" cy="400110"/>
              </a:xfrm>
              <a:prstGeom prst="rect">
                <a:avLst/>
              </a:prstGeom>
              <a:solidFill>
                <a:schemeClr val="bg1"/>
              </a:solidFill>
            </p:spPr>
            <p:txBody>
              <a:bodyPr wrap="square" rtlCol="0">
                <a:spAutoFit/>
              </a:bodyPr>
              <a:lstStyle/>
              <a:p>
                <a:r>
                  <a:rPr lang="en-US" sz="2000" b="1" dirty="0" smtClean="0">
                    <a:latin typeface="Arial Narrow" pitchFamily="34" charset="0"/>
                  </a:rPr>
                  <a:t>Phase I: Bio-activation</a:t>
                </a:r>
                <a:endParaRPr lang="en-US" sz="2000" b="1" dirty="0">
                  <a:latin typeface="Arial Narrow" pitchFamily="34" charset="0"/>
                </a:endParaRPr>
              </a:p>
            </p:txBody>
          </p:sp>
          <p:sp>
            <p:nvSpPr>
              <p:cNvPr id="33" name="TextBox 32"/>
              <p:cNvSpPr txBox="1"/>
              <p:nvPr/>
            </p:nvSpPr>
            <p:spPr>
              <a:xfrm>
                <a:off x="1394792" y="3186916"/>
                <a:ext cx="990600" cy="400110"/>
              </a:xfrm>
              <a:prstGeom prst="rect">
                <a:avLst/>
              </a:prstGeom>
              <a:solidFill>
                <a:schemeClr val="bg1"/>
              </a:solidFill>
            </p:spPr>
            <p:txBody>
              <a:bodyPr wrap="square" rtlCol="0">
                <a:spAutoFit/>
              </a:bodyPr>
              <a:lstStyle/>
              <a:p>
                <a:r>
                  <a:rPr lang="en-US" sz="2000" b="1" dirty="0" smtClean="0">
                    <a:latin typeface="Arial Narrow" pitchFamily="34" charset="0"/>
                  </a:rPr>
                  <a:t>Phase II</a:t>
                </a:r>
                <a:endParaRPr lang="en-US" sz="2000" b="1" dirty="0">
                  <a:latin typeface="Arial Narrow" pitchFamily="34" charset="0"/>
                </a:endParaRPr>
              </a:p>
            </p:txBody>
          </p:sp>
          <p:sp>
            <p:nvSpPr>
              <p:cNvPr id="34" name="TextBox 33"/>
              <p:cNvSpPr txBox="1"/>
              <p:nvPr/>
            </p:nvSpPr>
            <p:spPr>
              <a:xfrm>
                <a:off x="1408044" y="3640034"/>
                <a:ext cx="1868556" cy="400110"/>
              </a:xfrm>
              <a:prstGeom prst="rect">
                <a:avLst/>
              </a:prstGeom>
              <a:solidFill>
                <a:schemeClr val="bg1"/>
              </a:solidFill>
            </p:spPr>
            <p:txBody>
              <a:bodyPr wrap="square" rtlCol="0">
                <a:spAutoFit/>
              </a:bodyPr>
              <a:lstStyle/>
              <a:p>
                <a:r>
                  <a:rPr lang="en-US" sz="2000" b="1" dirty="0" smtClean="0">
                    <a:latin typeface="Arial Narrow" pitchFamily="34" charset="0"/>
                  </a:rPr>
                  <a:t>Bio-inactivation</a:t>
                </a:r>
                <a:endParaRPr lang="en-US" sz="2000" b="1" dirty="0">
                  <a:latin typeface="Arial Narrow" pitchFamily="34"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52" y="410820"/>
            <a:ext cx="9174552" cy="412934"/>
          </a:xfrm>
          <a:prstGeom prst="rect">
            <a:avLst/>
          </a:prstGeom>
          <a:solidFill>
            <a:schemeClr val="tx2">
              <a:lumMod val="60000"/>
              <a:lumOff val="40000"/>
            </a:schemeClr>
          </a:solidFill>
        </p:spPr>
        <p:txBody>
          <a:bodyPr wrap="square">
            <a:spAutoFit/>
          </a:bodyPr>
          <a:lstStyle/>
          <a:p>
            <a:pPr algn="ctr">
              <a:lnSpc>
                <a:spcPts val="2500"/>
              </a:lnSpc>
            </a:pPr>
            <a:r>
              <a:rPr lang="en-US" sz="2400" b="1" spc="-30" dirty="0" smtClean="0">
                <a:solidFill>
                  <a:schemeClr val="bg1"/>
                </a:solidFill>
                <a:latin typeface="Broadway" pitchFamily="82" charset="0"/>
              </a:rPr>
              <a:t>Do </a:t>
            </a:r>
            <a:r>
              <a:rPr lang="en-US" sz="2400" b="1" spc="-30" dirty="0" err="1" smtClean="0">
                <a:solidFill>
                  <a:schemeClr val="bg1"/>
                </a:solidFill>
                <a:latin typeface="Broadway" pitchFamily="82" charset="0"/>
              </a:rPr>
              <a:t>hepatotoxins</a:t>
            </a:r>
            <a:r>
              <a:rPr lang="en-US" sz="2400" b="1" spc="-30" dirty="0" smtClean="0">
                <a:solidFill>
                  <a:schemeClr val="bg1"/>
                </a:solidFill>
                <a:latin typeface="Broadway" pitchFamily="82" charset="0"/>
              </a:rPr>
              <a:t> cause liver disease in all persons ?</a:t>
            </a:r>
          </a:p>
        </p:txBody>
      </p:sp>
      <p:sp>
        <p:nvSpPr>
          <p:cNvPr id="5" name="TextBox 4"/>
          <p:cNvSpPr txBox="1"/>
          <p:nvPr/>
        </p:nvSpPr>
        <p:spPr>
          <a:xfrm>
            <a:off x="304800" y="1066800"/>
            <a:ext cx="8458200" cy="2323713"/>
          </a:xfrm>
          <a:prstGeom prst="rect">
            <a:avLst/>
          </a:prstGeom>
          <a:noFill/>
        </p:spPr>
        <p:txBody>
          <a:bodyPr wrap="square" rtlCol="0">
            <a:spAutoFit/>
          </a:bodyPr>
          <a:lstStyle/>
          <a:p>
            <a:pPr algn="l"/>
            <a:r>
              <a:rPr lang="en-US" sz="2600" b="1" dirty="0" smtClean="0">
                <a:latin typeface="Arial Narrow" pitchFamily="34" charset="0"/>
              </a:rPr>
              <a:t>Most </a:t>
            </a:r>
            <a:r>
              <a:rPr lang="en-US" sz="2600" b="1" dirty="0" err="1" smtClean="0">
                <a:latin typeface="Arial Narrow" pitchFamily="34" charset="0"/>
              </a:rPr>
              <a:t>hepatotoxins</a:t>
            </a:r>
            <a:r>
              <a:rPr lang="en-US" sz="2600" b="1" dirty="0" smtClean="0">
                <a:latin typeface="Arial Narrow" pitchFamily="34" charset="0"/>
              </a:rPr>
              <a:t> cause liver disease </a:t>
            </a:r>
            <a:r>
              <a:rPr lang="en-US" sz="2600" b="1" u="heavy" dirty="0" smtClean="0">
                <a:uFill>
                  <a:solidFill>
                    <a:srgbClr val="007BB8"/>
                  </a:solidFill>
                </a:uFill>
                <a:latin typeface="Arial Narrow" pitchFamily="34" charset="0"/>
              </a:rPr>
              <a:t>only in certain persons. </a:t>
            </a:r>
          </a:p>
          <a:p>
            <a:pPr algn="l">
              <a:spcBef>
                <a:spcPts val="600"/>
              </a:spcBef>
            </a:pPr>
            <a:r>
              <a:rPr lang="en-US" sz="2600" b="1" dirty="0" smtClean="0">
                <a:latin typeface="Arial Narrow" pitchFamily="34" charset="0"/>
              </a:rPr>
              <a:t>The reasons for this are not completely understood.</a:t>
            </a:r>
          </a:p>
          <a:p>
            <a:pPr algn="l">
              <a:spcBef>
                <a:spcPts val="600"/>
              </a:spcBef>
            </a:pPr>
            <a:r>
              <a:rPr lang="en-US" sz="2600" b="1" dirty="0" smtClean="0">
                <a:latin typeface="Arial Narrow" pitchFamily="34" charset="0"/>
              </a:rPr>
              <a:t>It is believed that the underlying metabolic state of the liver plays a pivotal role.</a:t>
            </a:r>
          </a:p>
          <a:p>
            <a:pPr algn="l">
              <a:spcBef>
                <a:spcPts val="600"/>
              </a:spcBef>
            </a:pPr>
            <a:r>
              <a:rPr lang="en-US" sz="2600" b="1" dirty="0" smtClean="0">
                <a:latin typeface="Arial Narrow" pitchFamily="34" charset="0"/>
              </a:rPr>
              <a:t>This metabolic state is a reflection of a person's</a:t>
            </a:r>
          </a:p>
        </p:txBody>
      </p:sp>
      <p:grpSp>
        <p:nvGrpSpPr>
          <p:cNvPr id="21" name="Group 20"/>
          <p:cNvGrpSpPr/>
          <p:nvPr/>
        </p:nvGrpSpPr>
        <p:grpSpPr>
          <a:xfrm>
            <a:off x="381000" y="3369368"/>
            <a:ext cx="3352800" cy="2262812"/>
            <a:chOff x="381000" y="3697356"/>
            <a:chExt cx="3352800" cy="2262812"/>
          </a:xfrm>
        </p:grpSpPr>
        <p:sp>
          <p:nvSpPr>
            <p:cNvPr id="12" name="TextBox 11"/>
            <p:cNvSpPr txBox="1"/>
            <p:nvPr/>
          </p:nvSpPr>
          <p:spPr>
            <a:xfrm>
              <a:off x="381000" y="4008528"/>
              <a:ext cx="3352800" cy="1785104"/>
            </a:xfrm>
            <a:prstGeom prst="rect">
              <a:avLst/>
            </a:prstGeom>
            <a:noFill/>
          </p:spPr>
          <p:txBody>
            <a:bodyPr wrap="square" rtlCol="0">
              <a:spAutoFit/>
            </a:bodyPr>
            <a:lstStyle/>
            <a:p>
              <a:pPr algn="ctr">
                <a:lnSpc>
                  <a:spcPts val="2200"/>
                </a:lnSpc>
              </a:pPr>
              <a:r>
                <a:rPr lang="en-US" sz="2200" b="1" dirty="0" smtClean="0">
                  <a:solidFill>
                    <a:srgbClr val="0082B0"/>
                  </a:solidFill>
                  <a:latin typeface="Arial Narrow" pitchFamily="34" charset="0"/>
                </a:rPr>
                <a:t>ENVIRONMENTAL</a:t>
              </a:r>
            </a:p>
            <a:p>
              <a:pPr algn="ctr">
                <a:lnSpc>
                  <a:spcPts val="2200"/>
                </a:lnSpc>
              </a:pPr>
              <a:r>
                <a:rPr lang="en-US" sz="2200" b="1" dirty="0" smtClean="0">
                  <a:solidFill>
                    <a:srgbClr val="0082B0"/>
                  </a:solidFill>
                  <a:latin typeface="Arial Narrow" pitchFamily="34" charset="0"/>
                </a:rPr>
                <a:t>HOST FACTORS </a:t>
              </a:r>
            </a:p>
            <a:p>
              <a:pPr algn="ctr">
                <a:lnSpc>
                  <a:spcPts val="2200"/>
                </a:lnSpc>
              </a:pPr>
              <a:r>
                <a:rPr lang="en-US" sz="2200" b="1" dirty="0" smtClean="0">
                  <a:latin typeface="Arial Narrow" pitchFamily="34" charset="0"/>
                </a:rPr>
                <a:t>Race / Age / Sex /</a:t>
              </a:r>
            </a:p>
            <a:p>
              <a:pPr algn="ctr">
                <a:lnSpc>
                  <a:spcPts val="2200"/>
                </a:lnSpc>
              </a:pPr>
              <a:r>
                <a:rPr lang="en-US" sz="2200" b="1" dirty="0" smtClean="0">
                  <a:latin typeface="Arial Narrow" pitchFamily="34" charset="0"/>
                </a:rPr>
                <a:t>Nutritional status </a:t>
              </a:r>
            </a:p>
            <a:p>
              <a:pPr algn="ctr">
                <a:lnSpc>
                  <a:spcPts val="2200"/>
                </a:lnSpc>
              </a:pPr>
              <a:r>
                <a:rPr lang="en-US" sz="2200" b="1" dirty="0" smtClean="0">
                  <a:latin typeface="Arial Narrow" pitchFamily="34" charset="0"/>
                </a:rPr>
                <a:t>Concomitant habits /</a:t>
              </a:r>
            </a:p>
            <a:p>
              <a:pPr algn="ctr">
                <a:lnSpc>
                  <a:spcPts val="2200"/>
                </a:lnSpc>
              </a:pPr>
              <a:r>
                <a:rPr lang="en-US" sz="2200" b="1" dirty="0" smtClean="0">
                  <a:latin typeface="Arial Narrow" pitchFamily="34" charset="0"/>
                </a:rPr>
                <a:t> drugs / diseases</a:t>
              </a:r>
            </a:p>
          </p:txBody>
        </p:sp>
        <p:sp>
          <p:nvSpPr>
            <p:cNvPr id="13" name="Oval 12"/>
            <p:cNvSpPr/>
            <p:nvPr/>
          </p:nvSpPr>
          <p:spPr>
            <a:xfrm>
              <a:off x="676922" y="3697356"/>
              <a:ext cx="2819400" cy="22628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3581400" y="3863012"/>
            <a:ext cx="1371600" cy="1371600"/>
            <a:chOff x="3657600" y="4419600"/>
            <a:chExt cx="1371600" cy="914400"/>
          </a:xfrm>
        </p:grpSpPr>
        <p:sp>
          <p:nvSpPr>
            <p:cNvPr id="16" name="Curved Left Arrow 15"/>
            <p:cNvSpPr/>
            <p:nvPr/>
          </p:nvSpPr>
          <p:spPr>
            <a:xfrm>
              <a:off x="3657600" y="4419600"/>
              <a:ext cx="685800" cy="914400"/>
            </a:xfrm>
            <a:prstGeom prst="curvedLeftArrow">
              <a:avLst/>
            </a:prstGeom>
            <a:gradFill flip="none" rotWithShape="1">
              <a:gsLst>
                <a:gs pos="24000">
                  <a:schemeClr val="bg1"/>
                </a:gs>
                <a:gs pos="55000">
                  <a:srgbClr val="F9F1CF"/>
                </a:gs>
                <a:gs pos="7000">
                  <a:schemeClr val="accent5">
                    <a:lumMod val="40000"/>
                    <a:lumOff val="60000"/>
                    <a:alpha val="75000"/>
                  </a:schemeClr>
                </a:gs>
                <a:gs pos="78000">
                  <a:schemeClr val="bg1"/>
                </a:gs>
                <a:gs pos="100000">
                  <a:srgbClr val="A3D1FF"/>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Left Arrow 16"/>
            <p:cNvSpPr/>
            <p:nvPr/>
          </p:nvSpPr>
          <p:spPr>
            <a:xfrm flipH="1">
              <a:off x="4343400" y="4419600"/>
              <a:ext cx="685800" cy="914400"/>
            </a:xfrm>
            <a:prstGeom prst="curvedLeftArrow">
              <a:avLst/>
            </a:prstGeom>
            <a:gradFill flip="none" rotWithShape="1">
              <a:gsLst>
                <a:gs pos="24000">
                  <a:schemeClr val="bg1"/>
                </a:gs>
                <a:gs pos="55000">
                  <a:srgbClr val="F9F1CF"/>
                </a:gs>
                <a:gs pos="7000">
                  <a:schemeClr val="accent5">
                    <a:lumMod val="40000"/>
                    <a:lumOff val="60000"/>
                    <a:alpha val="75000"/>
                  </a:schemeClr>
                </a:gs>
                <a:gs pos="78000">
                  <a:schemeClr val="bg1"/>
                </a:gs>
                <a:gs pos="100000">
                  <a:srgbClr val="A3D1FF"/>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0" name="Group 19"/>
          <p:cNvGrpSpPr/>
          <p:nvPr/>
        </p:nvGrpSpPr>
        <p:grpSpPr>
          <a:xfrm>
            <a:off x="4800600" y="3352800"/>
            <a:ext cx="3276600" cy="2262812"/>
            <a:chOff x="4800600" y="3680788"/>
            <a:chExt cx="3276600" cy="2262812"/>
          </a:xfrm>
        </p:grpSpPr>
        <p:sp>
          <p:nvSpPr>
            <p:cNvPr id="9" name="TextBox 8"/>
            <p:cNvSpPr txBox="1"/>
            <p:nvPr/>
          </p:nvSpPr>
          <p:spPr>
            <a:xfrm>
              <a:off x="4800600" y="3965712"/>
              <a:ext cx="3276600" cy="1502976"/>
            </a:xfrm>
            <a:prstGeom prst="rect">
              <a:avLst/>
            </a:prstGeom>
            <a:noFill/>
          </p:spPr>
          <p:txBody>
            <a:bodyPr wrap="square" rtlCol="0">
              <a:spAutoFit/>
            </a:bodyPr>
            <a:lstStyle/>
            <a:p>
              <a:pPr algn="ctr">
                <a:lnSpc>
                  <a:spcPts val="2200"/>
                </a:lnSpc>
              </a:pPr>
              <a:r>
                <a:rPr lang="en-US" sz="2200" b="1" dirty="0" smtClean="0">
                  <a:solidFill>
                    <a:srgbClr val="0082B0"/>
                  </a:solidFill>
                  <a:latin typeface="Arial Narrow" pitchFamily="34" charset="0"/>
                </a:rPr>
                <a:t>HOST </a:t>
              </a:r>
            </a:p>
            <a:p>
              <a:pPr algn="ctr">
                <a:lnSpc>
                  <a:spcPts val="2200"/>
                </a:lnSpc>
              </a:pPr>
              <a:r>
                <a:rPr lang="en-US" sz="2200" b="1" dirty="0" smtClean="0">
                  <a:solidFill>
                    <a:srgbClr val="0082B0"/>
                  </a:solidFill>
                  <a:latin typeface="Arial Narrow" pitchFamily="34" charset="0"/>
                </a:rPr>
                <a:t>GENETIC MAKEUP</a:t>
              </a:r>
              <a:r>
                <a:rPr lang="en-US" sz="2200" b="1" dirty="0" smtClean="0">
                  <a:latin typeface="Arial Narrow" pitchFamily="34" charset="0"/>
                </a:rPr>
                <a:t> Metabolizing Enzymes</a:t>
              </a:r>
            </a:p>
            <a:p>
              <a:pPr algn="ctr">
                <a:lnSpc>
                  <a:spcPts val="2200"/>
                </a:lnSpc>
              </a:pPr>
              <a:r>
                <a:rPr lang="en-US" sz="2200" b="1" dirty="0" smtClean="0">
                  <a:latin typeface="Arial Narrow" pitchFamily="34" charset="0"/>
                </a:rPr>
                <a:t>Detoxifying System </a:t>
              </a:r>
            </a:p>
            <a:p>
              <a:pPr algn="ctr">
                <a:lnSpc>
                  <a:spcPts val="2200"/>
                </a:lnSpc>
              </a:pPr>
              <a:r>
                <a:rPr lang="en-US" sz="2200" b="1" dirty="0" smtClean="0">
                  <a:latin typeface="Arial Narrow" pitchFamily="34" charset="0"/>
                </a:rPr>
                <a:t>Drug Transport</a:t>
              </a:r>
            </a:p>
          </p:txBody>
        </p:sp>
        <p:sp>
          <p:nvSpPr>
            <p:cNvPr id="19" name="Oval 18"/>
            <p:cNvSpPr/>
            <p:nvPr/>
          </p:nvSpPr>
          <p:spPr>
            <a:xfrm>
              <a:off x="5029200" y="3680788"/>
              <a:ext cx="2819400" cy="22628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childTnLst>
                                </p:cTn>
                              </p:par>
                              <p:par>
                                <p:cTn id="12" presetID="10" presetClass="entr" presetSubtype="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 y="1811948"/>
            <a:ext cx="1295400" cy="852806"/>
          </a:xfrm>
          <a:prstGeom prst="flowChartDocument">
            <a:avLst/>
          </a:prstGeom>
          <a:noFill/>
        </p:spPr>
      </p:pic>
      <p:sp>
        <p:nvSpPr>
          <p:cNvPr id="3" name="Rectangle 2"/>
          <p:cNvSpPr/>
          <p:nvPr/>
        </p:nvSpPr>
        <p:spPr>
          <a:xfrm>
            <a:off x="228600" y="2018423"/>
            <a:ext cx="6329746"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7" name="Rectangle 6"/>
          <p:cNvSpPr/>
          <p:nvPr/>
        </p:nvSpPr>
        <p:spPr>
          <a:xfrm>
            <a:off x="1524000" y="2512354"/>
            <a:ext cx="7467600"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DRUG INDUCED LIVER INJURY</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8" name="Curved Left Arrow 7"/>
          <p:cNvSpPr/>
          <p:nvPr/>
        </p:nvSpPr>
        <p:spPr>
          <a:xfrm rot="19270927">
            <a:off x="5672238" y="2176397"/>
            <a:ext cx="304800" cy="457200"/>
          </a:xfrm>
          <a:prstGeom prst="curvedLeftArrow">
            <a:avLst/>
          </a:prstGeom>
          <a:gradFill flip="none" rotWithShape="1">
            <a:gsLst>
              <a:gs pos="0">
                <a:schemeClr val="accent1">
                  <a:tint val="66000"/>
                  <a:satMod val="160000"/>
                </a:schemeClr>
              </a:gs>
              <a:gs pos="50000">
                <a:schemeClr val="accent1">
                  <a:tint val="44500"/>
                  <a:satMod val="160000"/>
                </a:schemeClr>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1447800" y="1353883"/>
            <a:ext cx="7772400" cy="461665"/>
          </a:xfrm>
          <a:prstGeom prst="rect">
            <a:avLst/>
          </a:prstGeom>
          <a:solidFill>
            <a:srgbClr val="F9F1CF"/>
          </a:solidFill>
        </p:spPr>
        <p:txBody>
          <a:bodyPr wrap="square">
            <a:spAutoFit/>
          </a:bodyPr>
          <a:lstStyle/>
          <a:p>
            <a:r>
              <a:rPr lang="en-US" sz="2400" b="1" dirty="0" err="1" smtClean="0">
                <a:latin typeface="Arial Narrow" pitchFamily="34" charset="0"/>
              </a:rPr>
              <a:t>Hepatotoxicity</a:t>
            </a:r>
            <a:r>
              <a:rPr lang="en-US" sz="2400" b="1" dirty="0" smtClean="0">
                <a:latin typeface="Arial Narrow" pitchFamily="34" charset="0"/>
              </a:rPr>
              <a:t> </a:t>
            </a:r>
            <a:r>
              <a:rPr lang="en-US" sz="2400" b="1" dirty="0" smtClean="0">
                <a:latin typeface="Arial Narrow" pitchFamily="34" charset="0"/>
                <a:sym typeface="Wingdings"/>
              </a:rPr>
              <a:t> </a:t>
            </a:r>
            <a:r>
              <a:rPr lang="en-US" sz="2400" b="1" dirty="0" smtClean="0">
                <a:latin typeface="Arial Narrow" pitchFamily="34" charset="0"/>
              </a:rPr>
              <a:t> Is the Leading cause of ADRs</a:t>
            </a:r>
            <a:endParaRPr lang="en-US" sz="2400" dirty="0">
              <a:latin typeface="Arial Narrow" pitchFamily="34" charset="0"/>
            </a:endParaRPr>
          </a:p>
        </p:txBody>
      </p:sp>
      <p:sp>
        <p:nvSpPr>
          <p:cNvPr id="13" name="Down Arrow 12"/>
          <p:cNvSpPr/>
          <p:nvPr/>
        </p:nvSpPr>
        <p:spPr>
          <a:xfrm flipV="1">
            <a:off x="2667000" y="1765852"/>
            <a:ext cx="228600" cy="395030"/>
          </a:xfrm>
          <a:prstGeom prst="downArrow">
            <a:avLst>
              <a:gd name="adj1" fmla="val 3398"/>
              <a:gd name="adj2" fmla="val 383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4800" y="5188139"/>
            <a:ext cx="5486400" cy="374461"/>
          </a:xfrm>
          <a:prstGeom prst="rect">
            <a:avLst/>
          </a:prstGeom>
          <a:noFill/>
        </p:spPr>
        <p:txBody>
          <a:bodyPr wrap="square" rtlCol="0">
            <a:spAutoFit/>
          </a:bodyPr>
          <a:lstStyle/>
          <a:p>
            <a:pPr>
              <a:lnSpc>
                <a:spcPts val="2200"/>
              </a:lnSpc>
            </a:pPr>
            <a:r>
              <a:rPr lang="en-US" sz="2400" b="1" dirty="0" smtClean="0">
                <a:solidFill>
                  <a:srgbClr val="C00000"/>
                </a:solidFill>
                <a:latin typeface="Arial Narrow" pitchFamily="34" charset="0"/>
              </a:rPr>
              <a:t>Inflammation </a:t>
            </a:r>
            <a:r>
              <a:rPr lang="en-US" sz="2400" b="1" dirty="0" smtClean="0">
                <a:solidFill>
                  <a:srgbClr val="FF0000"/>
                </a:solidFill>
                <a:latin typeface="Arial Narrow" pitchFamily="34" charset="0"/>
                <a:sym typeface="Wingdings"/>
              </a:rPr>
              <a:t></a:t>
            </a:r>
            <a:r>
              <a:rPr lang="en-US" sz="2400" b="1" dirty="0" smtClean="0">
                <a:solidFill>
                  <a:srgbClr val="C00000"/>
                </a:solidFill>
                <a:latin typeface="Arial Narrow" pitchFamily="34" charset="0"/>
              </a:rPr>
              <a:t>Apoptosis </a:t>
            </a:r>
            <a:r>
              <a:rPr lang="en-US" sz="2400" b="1" dirty="0" smtClean="0">
                <a:solidFill>
                  <a:srgbClr val="FF0000"/>
                </a:solidFill>
                <a:latin typeface="Arial Narrow" pitchFamily="34" charset="0"/>
                <a:sym typeface="Wingdings"/>
              </a:rPr>
              <a:t></a:t>
            </a:r>
            <a:r>
              <a:rPr lang="en-US" sz="2400" b="1" dirty="0" smtClean="0">
                <a:latin typeface="Arial Narrow" pitchFamily="34" charset="0"/>
                <a:sym typeface="Wingdings"/>
              </a:rPr>
              <a:t> </a:t>
            </a:r>
            <a:r>
              <a:rPr lang="en-US" sz="2400" b="1" dirty="0" smtClean="0">
                <a:solidFill>
                  <a:srgbClr val="C00000"/>
                </a:solidFill>
                <a:latin typeface="Arial Narrow" pitchFamily="34" charset="0"/>
              </a:rPr>
              <a:t>Necrosis</a:t>
            </a:r>
            <a:endParaRPr lang="en-US" sz="2400" b="1" dirty="0">
              <a:solidFill>
                <a:srgbClr val="C00000"/>
              </a:solidFill>
              <a:latin typeface="Arial Narrow" pitchFamily="34" charset="0"/>
            </a:endParaRPr>
          </a:p>
        </p:txBody>
      </p:sp>
      <p:sp>
        <p:nvSpPr>
          <p:cNvPr id="18" name="Down Arrow 17"/>
          <p:cNvSpPr/>
          <p:nvPr/>
        </p:nvSpPr>
        <p:spPr>
          <a:xfrm>
            <a:off x="712304" y="3832194"/>
            <a:ext cx="228600" cy="1336153"/>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flipH="1">
            <a:off x="2667000" y="3060474"/>
            <a:ext cx="228600" cy="395030"/>
          </a:xfrm>
          <a:prstGeom prst="downArrow">
            <a:avLst>
              <a:gd name="adj1" fmla="val 3398"/>
              <a:gd name="adj2" fmla="val 383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 y="3383340"/>
            <a:ext cx="8305800" cy="1569660"/>
          </a:xfrm>
          <a:prstGeom prst="rect">
            <a:avLst/>
          </a:prstGeom>
          <a:noFill/>
        </p:spPr>
        <p:txBody>
          <a:bodyPr wrap="square" rtlCol="0">
            <a:spAutoFit/>
          </a:bodyPr>
          <a:lstStyle/>
          <a:p>
            <a:r>
              <a:rPr lang="en-US" sz="2400" b="1" dirty="0" smtClean="0">
                <a:latin typeface="Arial Narrow" pitchFamily="34" charset="0"/>
              </a:rPr>
              <a:t>Injury / damage of the liver </a:t>
            </a:r>
            <a:r>
              <a:rPr lang="en-US" sz="2400" b="1" dirty="0" smtClean="0">
                <a:latin typeface="Arial Narrow" pitchFamily="34" charset="0"/>
                <a:sym typeface="Wingdings"/>
              </a:rPr>
              <a:t> </a:t>
            </a:r>
          </a:p>
          <a:p>
            <a:r>
              <a:rPr lang="en-US" sz="2400" b="1" dirty="0" smtClean="0">
                <a:latin typeface="Arial Narrow" pitchFamily="34" charset="0"/>
                <a:sym typeface="Wingdings"/>
              </a:rPr>
              <a:t>	    C</a:t>
            </a:r>
            <a:r>
              <a:rPr lang="en-US" sz="2400" b="1" dirty="0" smtClean="0">
                <a:latin typeface="Arial Narrow" pitchFamily="34" charset="0"/>
              </a:rPr>
              <a:t>aused by exposure to a drug </a:t>
            </a:r>
            <a:r>
              <a:rPr lang="en-US" sz="2400" b="1" dirty="0" smtClean="0">
                <a:latin typeface="Arial Narrow" pitchFamily="34" charset="0"/>
                <a:sym typeface="Wingdings"/>
              </a:rPr>
              <a:t> </a:t>
            </a:r>
          </a:p>
          <a:p>
            <a:r>
              <a:rPr lang="en-US" sz="2400" b="1" dirty="0" smtClean="0">
                <a:latin typeface="Arial Narrow" pitchFamily="34" charset="0"/>
                <a:sym typeface="Wingdings"/>
              </a:rPr>
              <a:t>	    Inflict v</a:t>
            </a:r>
            <a:r>
              <a:rPr lang="en-US" sz="2400" b="1" dirty="0" smtClean="0">
                <a:latin typeface="Arial Narrow" pitchFamily="34" charset="0"/>
              </a:rPr>
              <a:t>arying impairment in  liver functions </a:t>
            </a:r>
            <a:r>
              <a:rPr lang="en-US" sz="2400" b="1" dirty="0" smtClean="0">
                <a:latin typeface="Arial Narrow" pitchFamily="34" charset="0"/>
                <a:sym typeface="Wingdings"/>
              </a:rPr>
              <a:t> </a:t>
            </a:r>
          </a:p>
          <a:p>
            <a:r>
              <a:rPr lang="en-US" sz="2400" b="1" dirty="0" smtClean="0">
                <a:latin typeface="Arial Narrow" pitchFamily="34" charset="0"/>
                <a:sym typeface="Wingdings"/>
              </a:rPr>
              <a:t>	    </a:t>
            </a:r>
            <a:r>
              <a:rPr lang="en-US" sz="2400" b="1" dirty="0" smtClean="0">
                <a:solidFill>
                  <a:srgbClr val="5400D0"/>
                </a:solidFill>
                <a:latin typeface="Arial Narrow" pitchFamily="34" charset="0"/>
                <a:sym typeface="Wingdings"/>
              </a:rPr>
              <a:t>Manifests clinically along a range  hepatitis failure                                                                      </a:t>
            </a:r>
            <a:endParaRPr lang="en-US" sz="2400" b="1" dirty="0">
              <a:solidFill>
                <a:srgbClr val="5400D0"/>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6478" y="152400"/>
            <a:ext cx="6022804" cy="584775"/>
          </a:xfrm>
          <a:prstGeom prst="rect">
            <a:avLst/>
          </a:prstGeom>
          <a:solidFill>
            <a:srgbClr val="BDDEFF"/>
          </a:solidFill>
        </p:spPr>
        <p:txBody>
          <a:bodyPr wrap="none">
            <a:spAutoFit/>
          </a:bodyPr>
          <a:lstStyle/>
          <a:p>
            <a:pPr algn="ctr"/>
            <a:r>
              <a:rPr lang="en-US" sz="3200" b="1" dirty="0" smtClean="0">
                <a:ln w="9525" cmpd="dbl">
                  <a:solidFill>
                    <a:srgbClr val="FFFF00"/>
                  </a:solidFill>
                  <a:prstDash val="solid"/>
                  <a:miter lim="800000"/>
                </a:ln>
                <a:solidFill>
                  <a:srgbClr val="007BB8"/>
                </a:solidFill>
                <a:effectLst>
                  <a:outerShdw blurRad="38100" dist="38100" dir="7020000" algn="tl">
                    <a:srgbClr val="000000">
                      <a:alpha val="35000"/>
                    </a:srgbClr>
                  </a:outerShdw>
                  <a:reflection blurRad="6350" stA="60000" endA="900" endPos="58000" dir="5400000" sy="-100000" algn="bl" rotWithShape="0"/>
                </a:effectLst>
                <a:latin typeface="Britannic Bold" pitchFamily="34" charset="0"/>
              </a:rPr>
              <a:t>DRUG INDUCED HEPATIC INJURY</a:t>
            </a:r>
            <a:endParaRPr lang="en-US" sz="3200" b="1" dirty="0">
              <a:ln w="9525" cmpd="dbl">
                <a:solidFill>
                  <a:srgbClr val="FFFF00"/>
                </a:solidFill>
                <a:prstDash val="solid"/>
                <a:miter lim="800000"/>
              </a:ln>
              <a:solidFill>
                <a:srgbClr val="007BB8"/>
              </a:solidFill>
              <a:effectLst>
                <a:outerShdw blurRad="38100" dist="38100" dir="7020000" algn="tl">
                  <a:srgbClr val="000000">
                    <a:alpha val="35000"/>
                  </a:srgbClr>
                </a:outerShdw>
                <a:reflection blurRad="6350" stA="60000" endA="900" endPos="58000" dir="5400000" sy="-100000" algn="bl" rotWithShape="0"/>
              </a:effectLst>
              <a:latin typeface="Britannic Bold" pitchFamily="34" charset="0"/>
            </a:endParaRPr>
          </a:p>
        </p:txBody>
      </p:sp>
      <p:sp>
        <p:nvSpPr>
          <p:cNvPr id="5" name="TextBox 4"/>
          <p:cNvSpPr txBox="1"/>
          <p:nvPr/>
        </p:nvSpPr>
        <p:spPr>
          <a:xfrm>
            <a:off x="304800" y="1295400"/>
            <a:ext cx="8305800" cy="1200329"/>
          </a:xfrm>
          <a:prstGeom prst="rect">
            <a:avLst/>
          </a:prstGeom>
          <a:noFill/>
        </p:spPr>
        <p:txBody>
          <a:bodyPr wrap="square" rtlCol="0">
            <a:spAutoFit/>
          </a:bodyPr>
          <a:lstStyle/>
          <a:p>
            <a:r>
              <a:rPr lang="en-US" sz="2200" dirty="0" smtClean="0">
                <a:solidFill>
                  <a:srgbClr val="0070C0"/>
                </a:solidFill>
                <a:latin typeface="Bernard MT Condensed" pitchFamily="18" charset="0"/>
              </a:rPr>
              <a:t>INCIDENCE of DILI</a:t>
            </a:r>
          </a:p>
          <a:p>
            <a:r>
              <a:rPr lang="en-US" sz="2400" b="1" dirty="0" smtClean="0">
                <a:latin typeface="Arial Narrow" pitchFamily="34" charset="0"/>
              </a:rPr>
              <a:t>Drugs produce about 10% of all cases of hepatitis in young adults and 40% of cases in patients older than 50. </a:t>
            </a:r>
            <a:endParaRPr lang="en-US" sz="2400" b="1" dirty="0">
              <a:latin typeface="Arial Narrow" pitchFamily="34" charset="0"/>
            </a:endParaRPr>
          </a:p>
        </p:txBody>
      </p:sp>
      <p:sp>
        <p:nvSpPr>
          <p:cNvPr id="21" name="Rectangle 20"/>
          <p:cNvSpPr/>
          <p:nvPr/>
        </p:nvSpPr>
        <p:spPr>
          <a:xfrm>
            <a:off x="-30552" y="838200"/>
            <a:ext cx="9174552" cy="412934"/>
          </a:xfrm>
          <a:prstGeom prst="rect">
            <a:avLst/>
          </a:prstGeom>
          <a:solidFill>
            <a:schemeClr val="tx2">
              <a:lumMod val="60000"/>
              <a:lumOff val="40000"/>
            </a:schemeClr>
          </a:solidFill>
        </p:spPr>
        <p:txBody>
          <a:bodyPr wrap="square">
            <a:spAutoFit/>
          </a:bodyPr>
          <a:lstStyle/>
          <a:p>
            <a:pPr algn="ctr">
              <a:lnSpc>
                <a:spcPts val="2500"/>
              </a:lnSpc>
            </a:pPr>
            <a:r>
              <a:rPr lang="en-US" sz="2400" b="1" spc="100" dirty="0" smtClean="0">
                <a:solidFill>
                  <a:schemeClr val="bg1"/>
                </a:solidFill>
                <a:latin typeface="Broadway" pitchFamily="82" charset="0"/>
              </a:rPr>
              <a:t>Is DIHI common ?</a:t>
            </a:r>
          </a:p>
        </p:txBody>
      </p:sp>
      <p:sp>
        <p:nvSpPr>
          <p:cNvPr id="22" name="Rectangle 21"/>
          <p:cNvSpPr/>
          <p:nvPr/>
        </p:nvSpPr>
        <p:spPr>
          <a:xfrm>
            <a:off x="0" y="2438400"/>
            <a:ext cx="9174552" cy="412934"/>
          </a:xfrm>
          <a:prstGeom prst="rect">
            <a:avLst/>
          </a:prstGeom>
          <a:solidFill>
            <a:schemeClr val="tx2">
              <a:lumMod val="60000"/>
              <a:lumOff val="40000"/>
            </a:schemeClr>
          </a:solidFill>
        </p:spPr>
        <p:txBody>
          <a:bodyPr wrap="square">
            <a:spAutoFit/>
          </a:bodyPr>
          <a:lstStyle/>
          <a:p>
            <a:pPr algn="ctr">
              <a:lnSpc>
                <a:spcPts val="2500"/>
              </a:lnSpc>
            </a:pPr>
            <a:r>
              <a:rPr lang="en-US" sz="2400" b="1" dirty="0" smtClean="0">
                <a:solidFill>
                  <a:schemeClr val="bg1"/>
                </a:solidFill>
                <a:latin typeface="Broadway" pitchFamily="82" charset="0"/>
              </a:rPr>
              <a:t>Are certain persons or population more susceptible ?</a:t>
            </a:r>
          </a:p>
        </p:txBody>
      </p:sp>
      <p:grpSp>
        <p:nvGrpSpPr>
          <p:cNvPr id="24" name="Group 19"/>
          <p:cNvGrpSpPr/>
          <p:nvPr/>
        </p:nvGrpSpPr>
        <p:grpSpPr>
          <a:xfrm>
            <a:off x="4674704" y="3434436"/>
            <a:ext cx="4953000" cy="2760956"/>
            <a:chOff x="1828800" y="3692856"/>
            <a:chExt cx="4953000" cy="2760956"/>
          </a:xfrm>
        </p:grpSpPr>
        <p:grpSp>
          <p:nvGrpSpPr>
            <p:cNvPr id="25" name="Group 17"/>
            <p:cNvGrpSpPr/>
            <p:nvPr/>
          </p:nvGrpSpPr>
          <p:grpSpPr>
            <a:xfrm>
              <a:off x="3505200" y="4800600"/>
              <a:ext cx="3276600" cy="1653212"/>
              <a:chOff x="4454856" y="3680788"/>
              <a:chExt cx="3276600" cy="1653212"/>
            </a:xfrm>
          </p:grpSpPr>
          <p:sp>
            <p:nvSpPr>
              <p:cNvPr id="32" name="TextBox 31"/>
              <p:cNvSpPr txBox="1"/>
              <p:nvPr/>
            </p:nvSpPr>
            <p:spPr>
              <a:xfrm>
                <a:off x="4454856" y="4006656"/>
                <a:ext cx="3276600" cy="938719"/>
              </a:xfrm>
              <a:prstGeom prst="rect">
                <a:avLst/>
              </a:prstGeom>
              <a:noFill/>
            </p:spPr>
            <p:txBody>
              <a:bodyPr wrap="square" rtlCol="0">
                <a:spAutoFit/>
              </a:bodyPr>
              <a:lstStyle/>
              <a:p>
                <a:pPr algn="ctr">
                  <a:lnSpc>
                    <a:spcPts val="2200"/>
                  </a:lnSpc>
                </a:pPr>
                <a:r>
                  <a:rPr lang="en-US" sz="2200" b="1" dirty="0" smtClean="0">
                    <a:solidFill>
                      <a:srgbClr val="0082B0"/>
                    </a:solidFill>
                    <a:latin typeface="Arial Narrow" pitchFamily="34" charset="0"/>
                  </a:rPr>
                  <a:t>HOST </a:t>
                </a:r>
              </a:p>
              <a:p>
                <a:pPr algn="ctr">
                  <a:lnSpc>
                    <a:spcPts val="2200"/>
                  </a:lnSpc>
                </a:pPr>
                <a:r>
                  <a:rPr lang="en-US" sz="2200" b="1" dirty="0" smtClean="0">
                    <a:solidFill>
                      <a:srgbClr val="0082B0"/>
                    </a:solidFill>
                    <a:latin typeface="Arial Narrow" pitchFamily="34" charset="0"/>
                  </a:rPr>
                  <a:t>GENETIC </a:t>
                </a:r>
              </a:p>
              <a:p>
                <a:pPr algn="ctr">
                  <a:lnSpc>
                    <a:spcPts val="2200"/>
                  </a:lnSpc>
                </a:pPr>
                <a:r>
                  <a:rPr lang="en-US" sz="2200" b="1" dirty="0" smtClean="0">
                    <a:solidFill>
                      <a:srgbClr val="0082B0"/>
                    </a:solidFill>
                    <a:latin typeface="Arial Narrow" pitchFamily="34" charset="0"/>
                  </a:rPr>
                  <a:t>MAKEUP</a:t>
                </a:r>
                <a:endParaRPr lang="en-US" sz="2200" b="1" dirty="0" smtClean="0">
                  <a:latin typeface="Arial Narrow" pitchFamily="34" charset="0"/>
                </a:endParaRPr>
              </a:p>
            </p:txBody>
          </p:sp>
          <p:sp>
            <p:nvSpPr>
              <p:cNvPr id="33" name="Oval 32"/>
              <p:cNvSpPr/>
              <p:nvPr/>
            </p:nvSpPr>
            <p:spPr>
              <a:xfrm>
                <a:off x="5029200" y="3680788"/>
                <a:ext cx="2133600" cy="16532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16"/>
            <p:cNvGrpSpPr/>
            <p:nvPr/>
          </p:nvGrpSpPr>
          <p:grpSpPr>
            <a:xfrm>
              <a:off x="1828800" y="4800600"/>
              <a:ext cx="3352800" cy="1653212"/>
              <a:chOff x="457200" y="3733800"/>
              <a:chExt cx="3352800" cy="1653212"/>
            </a:xfrm>
          </p:grpSpPr>
          <p:sp>
            <p:nvSpPr>
              <p:cNvPr id="30" name="TextBox 29"/>
              <p:cNvSpPr txBox="1"/>
              <p:nvPr/>
            </p:nvSpPr>
            <p:spPr>
              <a:xfrm>
                <a:off x="457200" y="4267200"/>
                <a:ext cx="3352800" cy="938719"/>
              </a:xfrm>
              <a:prstGeom prst="rect">
                <a:avLst/>
              </a:prstGeom>
              <a:noFill/>
            </p:spPr>
            <p:txBody>
              <a:bodyPr wrap="square" rtlCol="0">
                <a:spAutoFit/>
              </a:bodyPr>
              <a:lstStyle/>
              <a:p>
                <a:pPr algn="ctr">
                  <a:lnSpc>
                    <a:spcPts val="2200"/>
                  </a:lnSpc>
                </a:pPr>
                <a:r>
                  <a:rPr lang="en-US" sz="2200" b="1" dirty="0" smtClean="0">
                    <a:solidFill>
                      <a:srgbClr val="0082B0"/>
                    </a:solidFill>
                    <a:latin typeface="Arial Narrow" pitchFamily="34" charset="0"/>
                  </a:rPr>
                  <a:t>ENVIRONMENTAL</a:t>
                </a:r>
              </a:p>
              <a:p>
                <a:pPr algn="ctr">
                  <a:lnSpc>
                    <a:spcPts val="2200"/>
                  </a:lnSpc>
                </a:pPr>
                <a:r>
                  <a:rPr lang="en-US" sz="2200" b="1" dirty="0" smtClean="0">
                    <a:solidFill>
                      <a:srgbClr val="0082B0"/>
                    </a:solidFill>
                    <a:latin typeface="Arial Narrow" pitchFamily="34" charset="0"/>
                  </a:rPr>
                  <a:t>HOST </a:t>
                </a:r>
              </a:p>
              <a:p>
                <a:pPr algn="ctr">
                  <a:lnSpc>
                    <a:spcPts val="2200"/>
                  </a:lnSpc>
                </a:pPr>
                <a:r>
                  <a:rPr lang="en-US" sz="2200" b="1" dirty="0" smtClean="0">
                    <a:solidFill>
                      <a:srgbClr val="0082B0"/>
                    </a:solidFill>
                    <a:latin typeface="Arial Narrow" pitchFamily="34" charset="0"/>
                  </a:rPr>
                  <a:t>FACTORS </a:t>
                </a:r>
              </a:p>
            </p:txBody>
          </p:sp>
          <p:sp>
            <p:nvSpPr>
              <p:cNvPr id="31" name="Oval 30"/>
              <p:cNvSpPr/>
              <p:nvPr/>
            </p:nvSpPr>
            <p:spPr>
              <a:xfrm>
                <a:off x="1076740" y="3733800"/>
                <a:ext cx="2133600" cy="16532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8"/>
            <p:cNvGrpSpPr/>
            <p:nvPr/>
          </p:nvGrpSpPr>
          <p:grpSpPr>
            <a:xfrm>
              <a:off x="3151496" y="3692856"/>
              <a:ext cx="2133600" cy="1653212"/>
              <a:chOff x="3151496" y="3692856"/>
              <a:chExt cx="2133600" cy="1653212"/>
            </a:xfrm>
          </p:grpSpPr>
          <p:sp>
            <p:nvSpPr>
              <p:cNvPr id="28" name="Rectangle 27"/>
              <p:cNvSpPr/>
              <p:nvPr/>
            </p:nvSpPr>
            <p:spPr>
              <a:xfrm>
                <a:off x="3352800" y="3908600"/>
                <a:ext cx="1905000" cy="938719"/>
              </a:xfrm>
              <a:prstGeom prst="rect">
                <a:avLst/>
              </a:prstGeom>
            </p:spPr>
            <p:txBody>
              <a:bodyPr wrap="square">
                <a:spAutoFit/>
              </a:bodyPr>
              <a:lstStyle/>
              <a:p>
                <a:pPr algn="ctr">
                  <a:lnSpc>
                    <a:spcPts val="2200"/>
                  </a:lnSpc>
                </a:pPr>
                <a:r>
                  <a:rPr lang="en-US" sz="2200" b="1" dirty="0" smtClean="0">
                    <a:solidFill>
                      <a:srgbClr val="007BB8"/>
                    </a:solidFill>
                    <a:latin typeface="Arial Narrow" pitchFamily="34" charset="0"/>
                  </a:rPr>
                  <a:t>TOXICITY </a:t>
                </a:r>
              </a:p>
              <a:p>
                <a:pPr algn="ctr">
                  <a:lnSpc>
                    <a:spcPts val="2200"/>
                  </a:lnSpc>
                </a:pPr>
                <a:r>
                  <a:rPr lang="en-US" sz="2200" b="1" dirty="0" smtClean="0">
                    <a:solidFill>
                      <a:srgbClr val="007BB8"/>
                    </a:solidFill>
                    <a:latin typeface="Arial Narrow" pitchFamily="34" charset="0"/>
                  </a:rPr>
                  <a:t>POTENTIAL</a:t>
                </a:r>
              </a:p>
              <a:p>
                <a:pPr algn="ctr">
                  <a:lnSpc>
                    <a:spcPts val="2200"/>
                  </a:lnSpc>
                </a:pPr>
                <a:r>
                  <a:rPr lang="en-US" sz="2200" b="1" dirty="0" smtClean="0">
                    <a:solidFill>
                      <a:srgbClr val="007BB8"/>
                    </a:solidFill>
                    <a:latin typeface="Arial Narrow" pitchFamily="34" charset="0"/>
                  </a:rPr>
                  <a:t>OF THE DRUG</a:t>
                </a:r>
              </a:p>
            </p:txBody>
          </p:sp>
          <p:sp>
            <p:nvSpPr>
              <p:cNvPr id="29" name="Oval 28"/>
              <p:cNvSpPr/>
              <p:nvPr/>
            </p:nvSpPr>
            <p:spPr>
              <a:xfrm>
                <a:off x="3151496" y="3692856"/>
                <a:ext cx="2133600" cy="16532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 name="TextBox 33"/>
          <p:cNvSpPr txBox="1"/>
          <p:nvPr/>
        </p:nvSpPr>
        <p:spPr>
          <a:xfrm>
            <a:off x="152400" y="2895600"/>
            <a:ext cx="7543800" cy="3785652"/>
          </a:xfrm>
          <a:prstGeom prst="rect">
            <a:avLst/>
          </a:prstGeom>
          <a:noFill/>
        </p:spPr>
        <p:txBody>
          <a:bodyPr wrap="square" rtlCol="0">
            <a:spAutoFit/>
          </a:bodyPr>
          <a:lstStyle/>
          <a:p>
            <a:r>
              <a:rPr lang="en-US" sz="2400" b="1" dirty="0" smtClean="0">
                <a:latin typeface="Arial Narrow" pitchFamily="34" charset="0"/>
              </a:rPr>
              <a:t>Upon exposure to </a:t>
            </a:r>
            <a:r>
              <a:rPr lang="en-US" sz="2400" b="1" dirty="0" err="1" smtClean="0">
                <a:latin typeface="Arial Narrow" pitchFamily="34" charset="0"/>
              </a:rPr>
              <a:t>hepatotoxins</a:t>
            </a:r>
            <a:r>
              <a:rPr lang="en-US" sz="2400" b="1" dirty="0" smtClean="0">
                <a:latin typeface="Arial Narrow" pitchFamily="34" charset="0"/>
              </a:rPr>
              <a:t> people are categorized as; </a:t>
            </a:r>
          </a:p>
          <a:p>
            <a:pPr>
              <a:buBlip>
                <a:blip r:embed="rId2"/>
              </a:buBlip>
            </a:pPr>
            <a:r>
              <a:rPr lang="en-US" sz="2400" b="1" u="sng" dirty="0" err="1" smtClean="0">
                <a:latin typeface="Arial Narrow" pitchFamily="34" charset="0"/>
              </a:rPr>
              <a:t>Tolerators</a:t>
            </a:r>
            <a:r>
              <a:rPr lang="en-US" sz="2400" b="1" dirty="0" smtClean="0">
                <a:latin typeface="Arial Narrow" pitchFamily="34" charset="0"/>
              </a:rPr>
              <a:t> </a:t>
            </a:r>
            <a:r>
              <a:rPr lang="en-US" sz="2400" b="1" spc="-30" dirty="0" smtClean="0">
                <a:latin typeface="Arial Narrow" pitchFamily="34" charset="0"/>
                <a:sym typeface="Wingdings 3"/>
              </a:rPr>
              <a:t> No injury</a:t>
            </a:r>
            <a:endParaRPr lang="en-US" sz="2400" b="1" dirty="0" smtClean="0">
              <a:latin typeface="Arial Narrow" pitchFamily="34" charset="0"/>
            </a:endParaRPr>
          </a:p>
          <a:p>
            <a:pPr>
              <a:buBlip>
                <a:blip r:embed="rId2"/>
              </a:buBlip>
            </a:pPr>
            <a:r>
              <a:rPr lang="en-US" sz="2400" b="1" u="sng" dirty="0" smtClean="0">
                <a:latin typeface="Arial Narrow" pitchFamily="34" charset="0"/>
              </a:rPr>
              <a:t>Adaptors</a:t>
            </a:r>
            <a:r>
              <a:rPr lang="en-US" sz="2400" b="1" dirty="0" smtClean="0">
                <a:latin typeface="Arial Narrow" pitchFamily="34" charset="0"/>
              </a:rPr>
              <a:t> </a:t>
            </a:r>
            <a:r>
              <a:rPr lang="en-US" sz="2400" b="1" spc="-30" dirty="0" smtClean="0">
                <a:latin typeface="Arial Narrow" pitchFamily="34" charset="0"/>
                <a:sym typeface="Wingdings 3"/>
              </a:rPr>
              <a:t> Mild transient injury but adapt</a:t>
            </a:r>
            <a:endParaRPr lang="en-US" sz="2400" b="1" dirty="0" smtClean="0">
              <a:latin typeface="Arial Narrow" pitchFamily="34" charset="0"/>
            </a:endParaRPr>
          </a:p>
          <a:p>
            <a:pPr>
              <a:buBlip>
                <a:blip r:embed="rId2"/>
              </a:buBlip>
            </a:pPr>
            <a:r>
              <a:rPr lang="en-US" sz="2400" b="1" u="sng" dirty="0" err="1" smtClean="0">
                <a:latin typeface="Arial Narrow" pitchFamily="34" charset="0"/>
              </a:rPr>
              <a:t>Susceptible</a:t>
            </a:r>
            <a:r>
              <a:rPr lang="en-US" sz="2400" b="1" dirty="0" err="1" smtClean="0">
                <a:latin typeface="Arial Narrow" pitchFamily="34" charset="0"/>
              </a:rPr>
              <a:t>s</a:t>
            </a:r>
            <a:r>
              <a:rPr lang="en-US" sz="2400" b="1" dirty="0" smtClean="0">
                <a:latin typeface="Arial Narrow" pitchFamily="34" charset="0"/>
              </a:rPr>
              <a:t> </a:t>
            </a:r>
            <a:r>
              <a:rPr lang="en-US" sz="2400" b="1" spc="-30" dirty="0" smtClean="0">
                <a:latin typeface="Arial Narrow" pitchFamily="34" charset="0"/>
                <a:sym typeface="Wingdings 3"/>
              </a:rPr>
              <a:t>Develop overt symptoms                  depending on existing predisposing factors</a:t>
            </a:r>
            <a:endParaRPr lang="en-US" sz="2400" b="1" dirty="0" smtClean="0">
              <a:latin typeface="Arial Narrow" pitchFamily="34" charset="0"/>
            </a:endParaRPr>
          </a:p>
          <a:p>
            <a:pPr>
              <a:buBlip>
                <a:blip r:embed="rId2"/>
              </a:buBlip>
            </a:pPr>
            <a:r>
              <a:rPr lang="en-US" sz="2400" b="1" u="sng" dirty="0" smtClean="0">
                <a:latin typeface="Arial Narrow" pitchFamily="34" charset="0"/>
              </a:rPr>
              <a:t>In Threat </a:t>
            </a:r>
            <a:r>
              <a:rPr lang="en-US" sz="2400" b="1" dirty="0" smtClean="0">
                <a:latin typeface="Arial Narrow" pitchFamily="34" charset="0"/>
              </a:rPr>
              <a:t>; DILI accelerates beyond                                  initial targets due to </a:t>
            </a:r>
            <a:r>
              <a:rPr lang="en-US" sz="2400" b="1" spc="-30" dirty="0" smtClean="0">
                <a:latin typeface="Arial Narrow" pitchFamily="34" charset="0"/>
                <a:sym typeface="Wingdings 3"/>
              </a:rPr>
              <a:t>l</a:t>
            </a:r>
            <a:r>
              <a:rPr lang="en-US" sz="2400" b="1" dirty="0" smtClean="0">
                <a:latin typeface="Arial Narrow" pitchFamily="34" charset="0"/>
              </a:rPr>
              <a:t>oss of  synthetic                                   &amp; clearance function of </a:t>
            </a:r>
            <a:r>
              <a:rPr lang="en-US" sz="2400" b="1" dirty="0" err="1" smtClean="0">
                <a:latin typeface="Arial Narrow" pitchFamily="34" charset="0"/>
              </a:rPr>
              <a:t>hepatocyte</a:t>
            </a:r>
            <a:r>
              <a:rPr lang="en-US" sz="2400" b="1" dirty="0" smtClean="0">
                <a:latin typeface="Arial Narrow" pitchFamily="34" charset="0"/>
              </a:rPr>
              <a:t> with                   recruitment of inflammatory cells                                    provoke apoptotic &amp; necrotic signals</a:t>
            </a:r>
            <a:endParaRPr lang="en-US" sz="24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animEffect transition="in" filter="wipe(left)">
                                      <p:cBhvr>
                                        <p:cTn id="13" dur="1000"/>
                                        <p:tgtEl>
                                          <p:spTgt spid="3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4">
                                            <p:txEl>
                                              <p:pRg st="1" end="1"/>
                                            </p:txEl>
                                          </p:spTgt>
                                        </p:tgtEl>
                                        <p:attrNameLst>
                                          <p:attrName>style.visibility</p:attrName>
                                        </p:attrNameLst>
                                      </p:cBhvr>
                                      <p:to>
                                        <p:strVal val="visible"/>
                                      </p:to>
                                    </p:set>
                                    <p:animEffect transition="in" filter="wipe(left)">
                                      <p:cBhvr>
                                        <p:cTn id="18" dur="1000"/>
                                        <p:tgtEl>
                                          <p:spTgt spid="3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4">
                                            <p:txEl>
                                              <p:pRg st="2" end="2"/>
                                            </p:txEl>
                                          </p:spTgt>
                                        </p:tgtEl>
                                        <p:attrNameLst>
                                          <p:attrName>style.visibility</p:attrName>
                                        </p:attrNameLst>
                                      </p:cBhvr>
                                      <p:to>
                                        <p:strVal val="visible"/>
                                      </p:to>
                                    </p:set>
                                    <p:animEffect transition="in" filter="wipe(left)">
                                      <p:cBhvr>
                                        <p:cTn id="23" dur="1000"/>
                                        <p:tgtEl>
                                          <p:spTgt spid="3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4">
                                            <p:txEl>
                                              <p:pRg st="3" end="3"/>
                                            </p:txEl>
                                          </p:spTgt>
                                        </p:tgtEl>
                                        <p:attrNameLst>
                                          <p:attrName>style.visibility</p:attrName>
                                        </p:attrNameLst>
                                      </p:cBhvr>
                                      <p:to>
                                        <p:strVal val="visible"/>
                                      </p:to>
                                    </p:set>
                                    <p:animEffect transition="in" filter="wipe(left)">
                                      <p:cBhvr>
                                        <p:cTn id="28" dur="1000"/>
                                        <p:tgtEl>
                                          <p:spTgt spid="3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4">
                                            <p:txEl>
                                              <p:pRg st="4" end="4"/>
                                            </p:txEl>
                                          </p:spTgt>
                                        </p:tgtEl>
                                        <p:attrNameLst>
                                          <p:attrName>style.visibility</p:attrName>
                                        </p:attrNameLst>
                                      </p:cBhvr>
                                      <p:to>
                                        <p:strVal val="visible"/>
                                      </p:to>
                                    </p:set>
                                    <p:animEffect transition="in" filter="wipe(left)">
                                      <p:cBhvr>
                                        <p:cTn id="33" dur="1000"/>
                                        <p:tgtEl>
                                          <p:spTgt spid="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05408" y="712304"/>
            <a:ext cx="8650356" cy="1938992"/>
          </a:xfrm>
          <a:prstGeom prst="rect">
            <a:avLst/>
          </a:prstGeom>
          <a:noFill/>
        </p:spPr>
        <p:txBody>
          <a:bodyPr wrap="square" rtlCol="0">
            <a:spAutoFit/>
          </a:bodyPr>
          <a:lstStyle/>
          <a:p>
            <a:r>
              <a:rPr lang="en-US" sz="2400" dirty="0" smtClean="0">
                <a:solidFill>
                  <a:srgbClr val="FF0000"/>
                </a:solidFill>
                <a:latin typeface="Bernard MT Condensed" pitchFamily="18" charset="0"/>
              </a:rPr>
              <a:t>Individual drugs </a:t>
            </a:r>
            <a:r>
              <a:rPr lang="en-US" sz="2400" b="1" dirty="0" smtClean="0"/>
              <a:t>tend to have</a:t>
            </a:r>
            <a:r>
              <a:rPr lang="en-US" sz="2400" b="1" dirty="0" smtClean="0">
                <a:latin typeface="Arial Narrow" pitchFamily="34" charset="0"/>
                <a:sym typeface="Wingdings"/>
              </a:rPr>
              <a:t> </a:t>
            </a:r>
            <a:r>
              <a:rPr lang="en-US" sz="2400" dirty="0" smtClean="0"/>
              <a:t> </a:t>
            </a:r>
            <a:r>
              <a:rPr lang="en-US" sz="2400" dirty="0" smtClean="0">
                <a:solidFill>
                  <a:srgbClr val="007BB8"/>
                </a:solidFill>
                <a:latin typeface="Bernard MT Condensed" pitchFamily="18" charset="0"/>
              </a:rPr>
              <a:t>CHARACTERISTIC SIGNATURE </a:t>
            </a:r>
            <a:r>
              <a:rPr lang="en-US" sz="2400" b="1" dirty="0" smtClean="0">
                <a:latin typeface="Arial Narrow" pitchFamily="34" charset="0"/>
                <a:sym typeface="Wingdings"/>
              </a:rPr>
              <a:t> </a:t>
            </a:r>
            <a:r>
              <a:rPr lang="en-US" sz="2400" b="1" dirty="0" smtClean="0">
                <a:latin typeface="Arial Narrow" pitchFamily="34" charset="0"/>
              </a:rPr>
              <a:t>composed of:   </a:t>
            </a:r>
            <a:r>
              <a:rPr lang="en-US" sz="2400" b="1" dirty="0" smtClean="0">
                <a:solidFill>
                  <a:srgbClr val="5400D0"/>
                </a:solidFill>
              </a:rPr>
              <a:t>A particular latency period</a:t>
            </a:r>
          </a:p>
          <a:p>
            <a:r>
              <a:rPr lang="en-US" sz="2400" b="1" dirty="0" smtClean="0">
                <a:solidFill>
                  <a:srgbClr val="5400D0"/>
                </a:solidFill>
              </a:rPr>
              <a:t>		A clinical pattern</a:t>
            </a:r>
          </a:p>
          <a:p>
            <a:pPr marL="365760"/>
            <a:r>
              <a:rPr lang="en-US" sz="2400" b="1" dirty="0" smtClean="0">
                <a:solidFill>
                  <a:srgbClr val="5400D0"/>
                </a:solidFill>
              </a:rPr>
              <a:t>		A pathological pattern</a:t>
            </a:r>
          </a:p>
          <a:p>
            <a:r>
              <a:rPr lang="en-US" sz="2400" b="1" dirty="0" smtClean="0">
                <a:latin typeface="Arial Narrow" pitchFamily="34" charset="0"/>
              </a:rPr>
              <a:t>Yet, they can still show more than one signature</a:t>
            </a:r>
          </a:p>
        </p:txBody>
      </p:sp>
      <p:sp>
        <p:nvSpPr>
          <p:cNvPr id="7" name="TextBox 6"/>
          <p:cNvSpPr txBox="1"/>
          <p:nvPr/>
        </p:nvSpPr>
        <p:spPr>
          <a:xfrm>
            <a:off x="228600" y="2895600"/>
            <a:ext cx="8839200" cy="3785652"/>
          </a:xfrm>
          <a:prstGeom prst="rect">
            <a:avLst/>
          </a:prstGeom>
          <a:noFill/>
        </p:spPr>
        <p:txBody>
          <a:bodyPr wrap="square" rtlCol="0">
            <a:spAutoFit/>
          </a:bodyPr>
          <a:lstStyle/>
          <a:p>
            <a:r>
              <a:rPr lang="en-US" sz="2400" dirty="0" smtClean="0">
                <a:solidFill>
                  <a:srgbClr val="5400D0"/>
                </a:solidFill>
                <a:latin typeface="Bernard MT Condensed" pitchFamily="18" charset="0"/>
              </a:rPr>
              <a:t>LATENCY PERIOD </a:t>
            </a:r>
            <a:r>
              <a:rPr lang="en-US" sz="2400" b="1" spc="-30" dirty="0" smtClean="0">
                <a:latin typeface="Arial Narrow" pitchFamily="34" charset="0"/>
                <a:sym typeface="Wingdings 3"/>
              </a:rPr>
              <a:t></a:t>
            </a:r>
            <a:r>
              <a:rPr lang="en-US" sz="2400" b="1" dirty="0" smtClean="0">
                <a:latin typeface="Arial Narrow" pitchFamily="34" charset="0"/>
              </a:rPr>
              <a:t> short (hrs/</a:t>
            </a:r>
            <a:r>
              <a:rPr lang="en-US" sz="2400" b="1" dirty="0" err="1" smtClean="0">
                <a:latin typeface="Arial Narrow" pitchFamily="34" charset="0"/>
              </a:rPr>
              <a:t>dys</a:t>
            </a:r>
            <a:r>
              <a:rPr lang="en-US" sz="2400" b="1" dirty="0" smtClean="0">
                <a:latin typeface="Arial Narrow" pitchFamily="34" charset="0"/>
              </a:rPr>
              <a:t>), intermediate (1-8ws), long (1-12ms)</a:t>
            </a:r>
          </a:p>
          <a:p>
            <a:pPr>
              <a:buBlip>
                <a:blip r:embed="rId2"/>
              </a:buBlip>
            </a:pPr>
            <a:r>
              <a:rPr lang="en-US" sz="2400" b="1" u="sng" dirty="0" smtClean="0">
                <a:latin typeface="Arial Narrow" pitchFamily="34" charset="0"/>
              </a:rPr>
              <a:t>In Direct </a:t>
            </a:r>
            <a:r>
              <a:rPr lang="en-US" sz="2400" b="1" u="sng" dirty="0" err="1" smtClean="0">
                <a:latin typeface="Arial Narrow" pitchFamily="34" charset="0"/>
              </a:rPr>
              <a:t>Hepatotoxicity</a:t>
            </a:r>
            <a:r>
              <a:rPr lang="en-US" sz="2400" b="1" u="sng" dirty="0" smtClean="0">
                <a:latin typeface="Arial Narrow" pitchFamily="34" charset="0"/>
              </a:rPr>
              <a:t> </a:t>
            </a:r>
            <a:r>
              <a:rPr lang="en-US" sz="2400" b="1" spc="-30" dirty="0" smtClean="0">
                <a:latin typeface="Arial Narrow" pitchFamily="34" charset="0"/>
                <a:sym typeface="Wingdings 3"/>
              </a:rPr>
              <a:t></a:t>
            </a:r>
            <a:r>
              <a:rPr lang="en-US" sz="2400" b="1" dirty="0" smtClean="0">
                <a:latin typeface="Arial Narrow" pitchFamily="34" charset="0"/>
              </a:rPr>
              <a:t>Latency period </a:t>
            </a:r>
            <a:r>
              <a:rPr lang="en-US" sz="2400" b="1" spc="-30" dirty="0" smtClean="0">
                <a:latin typeface="Arial Narrow" pitchFamily="34" charset="0"/>
                <a:sym typeface="Wingdings 3"/>
              </a:rPr>
              <a:t> short  as it occurs after a threshold of toxicity is reached</a:t>
            </a:r>
          </a:p>
          <a:p>
            <a:r>
              <a:rPr lang="en-US" sz="2400" b="1" spc="-30" dirty="0" smtClean="0">
                <a:latin typeface="Arial Narrow" pitchFamily="34" charset="0"/>
                <a:sym typeface="Wingdings 3"/>
              </a:rPr>
              <a:t>       </a:t>
            </a:r>
            <a:r>
              <a:rPr lang="en-US" sz="2400" b="1" i="1" spc="-30" dirty="0" smtClean="0">
                <a:solidFill>
                  <a:srgbClr val="C00000"/>
                </a:solidFill>
                <a:latin typeface="Arial Narrow" pitchFamily="34" charset="0"/>
                <a:sym typeface="Wingdings 3"/>
              </a:rPr>
              <a:t>acetaminophen</a:t>
            </a:r>
            <a:r>
              <a:rPr lang="en-US" sz="2400" b="1" spc="-30" dirty="0" smtClean="0">
                <a:latin typeface="Arial Narrow" pitchFamily="34" charset="0"/>
                <a:sym typeface="Wingdings 3"/>
              </a:rPr>
              <a:t> ( toxic dose) / </a:t>
            </a:r>
            <a:r>
              <a:rPr lang="en-US" sz="2400" b="1" i="1" spc="-30" dirty="0" err="1" smtClean="0">
                <a:solidFill>
                  <a:srgbClr val="C00000"/>
                </a:solidFill>
                <a:latin typeface="Arial Narrow" pitchFamily="34" charset="0"/>
                <a:sym typeface="Wingdings 3"/>
              </a:rPr>
              <a:t>amiodarone</a:t>
            </a:r>
            <a:r>
              <a:rPr lang="en-US" sz="2400" b="1" spc="-30" dirty="0" smtClean="0">
                <a:latin typeface="Arial Narrow" pitchFamily="34" charset="0"/>
                <a:sym typeface="Wingdings 3"/>
              </a:rPr>
              <a:t>  (cumulative doses)</a:t>
            </a:r>
            <a:endParaRPr lang="en-US" sz="2400" b="1" dirty="0" smtClean="0">
              <a:latin typeface="Arial Narrow" pitchFamily="34" charset="0"/>
            </a:endParaRPr>
          </a:p>
          <a:p>
            <a:pPr>
              <a:buBlip>
                <a:blip r:embed="rId2"/>
              </a:buBlip>
            </a:pPr>
            <a:r>
              <a:rPr lang="en-US" sz="2400" b="1" u="sng" dirty="0" smtClean="0">
                <a:latin typeface="Arial Narrow" pitchFamily="34" charset="0"/>
              </a:rPr>
              <a:t>In Indirect </a:t>
            </a:r>
            <a:r>
              <a:rPr lang="en-US" sz="2400" b="1" u="sng" dirty="0" err="1" smtClean="0">
                <a:latin typeface="Arial Narrow" pitchFamily="34" charset="0"/>
              </a:rPr>
              <a:t>Immunoallergic</a:t>
            </a:r>
            <a:r>
              <a:rPr lang="en-US" sz="2400" b="1" u="sng" dirty="0" smtClean="0">
                <a:latin typeface="Arial Narrow" pitchFamily="34" charset="0"/>
              </a:rPr>
              <a:t> Idiosyncratic </a:t>
            </a:r>
            <a:r>
              <a:rPr lang="en-US" sz="2400" b="1" u="sng" dirty="0" err="1" smtClean="0">
                <a:latin typeface="Arial Narrow" pitchFamily="34" charset="0"/>
              </a:rPr>
              <a:t>Hepatotoxicity</a:t>
            </a:r>
            <a:r>
              <a:rPr lang="en-US" sz="2400" b="1" dirty="0" smtClean="0">
                <a:latin typeface="Arial Narrow" pitchFamily="34" charset="0"/>
              </a:rPr>
              <a:t> </a:t>
            </a:r>
            <a:r>
              <a:rPr lang="en-US" sz="2400" b="1" spc="-30" dirty="0" smtClean="0">
                <a:latin typeface="Arial Narrow" pitchFamily="34" charset="0"/>
                <a:sym typeface="Wingdings 3"/>
              </a:rPr>
              <a:t></a:t>
            </a:r>
            <a:r>
              <a:rPr lang="en-US" sz="2400" b="1" dirty="0" smtClean="0">
                <a:latin typeface="Arial Narrow" pitchFamily="34" charset="0"/>
              </a:rPr>
              <a:t>Latency  period </a:t>
            </a:r>
            <a:r>
              <a:rPr lang="en-US" sz="2400" b="1" spc="-30" dirty="0" smtClean="0">
                <a:latin typeface="Arial Narrow" pitchFamily="34" charset="0"/>
                <a:sym typeface="Wingdings 3"/>
              </a:rPr>
              <a:t></a:t>
            </a:r>
            <a:r>
              <a:rPr lang="en-US" sz="2400" b="1" dirty="0" smtClean="0">
                <a:latin typeface="Arial Narrow" pitchFamily="34" charset="0"/>
              </a:rPr>
              <a:t> intermediate </a:t>
            </a:r>
            <a:r>
              <a:rPr lang="en-US" sz="2400" b="1" spc="-30" dirty="0" smtClean="0">
                <a:latin typeface="Arial Narrow" pitchFamily="34" charset="0"/>
                <a:sym typeface="Wingdings 3"/>
              </a:rPr>
              <a:t>but may continue to evoke even after drug withdrawal  </a:t>
            </a:r>
            <a:r>
              <a:rPr lang="en-US" sz="2400" b="1" spc="-30" dirty="0" smtClean="0">
                <a:solidFill>
                  <a:srgbClr val="C00000"/>
                </a:solidFill>
                <a:latin typeface="Arial Narrow" pitchFamily="34" charset="0"/>
                <a:sym typeface="Wingdings 3"/>
              </a:rPr>
              <a:t> </a:t>
            </a:r>
            <a:r>
              <a:rPr lang="en-US" sz="2400" b="1" spc="-30" dirty="0" err="1" smtClean="0">
                <a:solidFill>
                  <a:srgbClr val="C00000"/>
                </a:solidFill>
                <a:latin typeface="Arial Narrow" pitchFamily="34" charset="0"/>
                <a:sym typeface="Wingdings 3"/>
              </a:rPr>
              <a:t>phenytoin</a:t>
            </a:r>
            <a:r>
              <a:rPr lang="en-US" sz="2400" b="1" spc="-30" dirty="0" smtClean="0">
                <a:solidFill>
                  <a:srgbClr val="C00000"/>
                </a:solidFill>
                <a:latin typeface="Arial Narrow" pitchFamily="34" charset="0"/>
                <a:sym typeface="Wingdings 3"/>
              </a:rPr>
              <a:t>, </a:t>
            </a:r>
            <a:r>
              <a:rPr lang="en-US" sz="2400" b="1" i="1" spc="-30" dirty="0" err="1" smtClean="0">
                <a:solidFill>
                  <a:srgbClr val="C00000"/>
                </a:solidFill>
                <a:latin typeface="Arial Narrow" pitchFamily="34" charset="0"/>
                <a:sym typeface="Wingdings 3"/>
              </a:rPr>
              <a:t>isoniazid</a:t>
            </a:r>
            <a:r>
              <a:rPr lang="en-US" sz="2400" b="1" i="1" spc="-30" dirty="0" smtClean="0">
                <a:solidFill>
                  <a:srgbClr val="C00000"/>
                </a:solidFill>
                <a:latin typeface="Arial Narrow" pitchFamily="34" charset="0"/>
                <a:sym typeface="Wingdings 3"/>
              </a:rPr>
              <a:t>, </a:t>
            </a:r>
            <a:r>
              <a:rPr lang="en-US" sz="2400" b="1" spc="-30" dirty="0" smtClean="0">
                <a:solidFill>
                  <a:srgbClr val="C00000"/>
                </a:solidFill>
                <a:latin typeface="Arial Narrow" pitchFamily="34" charset="0"/>
                <a:sym typeface="Wingdings 3"/>
              </a:rPr>
              <a:t>sulfa drugs, halothane</a:t>
            </a:r>
          </a:p>
          <a:p>
            <a:pPr fontAlgn="base">
              <a:buBlip>
                <a:blip r:embed="rId2"/>
              </a:buBlip>
            </a:pPr>
            <a:r>
              <a:rPr lang="en-US" sz="2400" b="1" u="sng" dirty="0" smtClean="0">
                <a:latin typeface="Arial Narrow" pitchFamily="34" charset="0"/>
              </a:rPr>
              <a:t>In Indirect Metabolic Idiosyncratic Hepa</a:t>
            </a:r>
            <a:r>
              <a:rPr lang="en-US" sz="2400" b="1" dirty="0" smtClean="0">
                <a:latin typeface="Arial Narrow" pitchFamily="34" charset="0"/>
              </a:rPr>
              <a:t>totoxicity </a:t>
            </a:r>
            <a:r>
              <a:rPr lang="en-US" sz="2400" b="1" spc="-30" dirty="0" smtClean="0">
                <a:latin typeface="Arial Narrow" pitchFamily="34" charset="0"/>
                <a:sym typeface="Wingdings 3"/>
              </a:rPr>
              <a:t> </a:t>
            </a:r>
            <a:r>
              <a:rPr lang="en-US" sz="2400" b="1" dirty="0" smtClean="0">
                <a:latin typeface="Arial Narrow" pitchFamily="34" charset="0"/>
              </a:rPr>
              <a:t>Latency period   </a:t>
            </a:r>
            <a:r>
              <a:rPr lang="en-US" sz="2400" b="1" spc="-30" dirty="0" smtClean="0">
                <a:latin typeface="Arial Narrow" pitchFamily="34" charset="0"/>
                <a:sym typeface="Wingdings 3"/>
              </a:rPr>
              <a:t>usually </a:t>
            </a:r>
            <a:r>
              <a:rPr lang="en-US" sz="2400" b="1" dirty="0" smtClean="0">
                <a:latin typeface="Arial Narrow" pitchFamily="34" charset="0"/>
              </a:rPr>
              <a:t> long</a:t>
            </a:r>
            <a:r>
              <a:rPr lang="en-US" sz="2400" b="1" spc="-30" dirty="0" smtClean="0">
                <a:latin typeface="Arial Narrow" pitchFamily="34" charset="0"/>
                <a:sym typeface="Wingdings 3"/>
              </a:rPr>
              <a:t>  Unpredictable  most  problematic </a:t>
            </a:r>
          </a:p>
          <a:p>
            <a:r>
              <a:rPr lang="en-US" sz="2400" b="1" i="1" spc="-30" dirty="0" smtClean="0">
                <a:solidFill>
                  <a:srgbClr val="C00000"/>
                </a:solidFill>
                <a:latin typeface="Arial Narrow" pitchFamily="34" charset="0"/>
                <a:sym typeface="Wingdings 3"/>
              </a:rPr>
              <a:t>       </a:t>
            </a:r>
            <a:r>
              <a:rPr lang="en-US" sz="2400" b="1" i="1" spc="-30" dirty="0" err="1" smtClean="0">
                <a:solidFill>
                  <a:srgbClr val="C00000"/>
                </a:solidFill>
                <a:latin typeface="Arial Narrow" pitchFamily="34" charset="0"/>
                <a:sym typeface="Wingdings 3"/>
              </a:rPr>
              <a:t>tetracyclines</a:t>
            </a:r>
            <a:r>
              <a:rPr lang="en-US" sz="2400" b="1" i="1" spc="-30" dirty="0" smtClean="0">
                <a:solidFill>
                  <a:srgbClr val="C00000"/>
                </a:solidFill>
                <a:latin typeface="Arial Narrow" pitchFamily="34" charset="0"/>
                <a:sym typeface="Wingdings 3"/>
              </a:rPr>
              <a:t>, chlorpromazine</a:t>
            </a:r>
            <a:endParaRPr lang="en-US" sz="2400" b="1" i="1" dirty="0">
              <a:solidFill>
                <a:srgbClr val="C00000"/>
              </a:solidFill>
              <a:latin typeface="Arial Narrow" pitchFamily="34" charset="0"/>
            </a:endParaRPr>
          </a:p>
        </p:txBody>
      </p:sp>
      <p:sp>
        <p:nvSpPr>
          <p:cNvPr id="4" name="Rectangle 3"/>
          <p:cNvSpPr/>
          <p:nvPr/>
        </p:nvSpPr>
        <p:spPr>
          <a:xfrm>
            <a:off x="-30552" y="228600"/>
            <a:ext cx="9174552" cy="412934"/>
          </a:xfrm>
          <a:prstGeom prst="rect">
            <a:avLst/>
          </a:prstGeom>
          <a:solidFill>
            <a:schemeClr val="tx2">
              <a:lumMod val="60000"/>
              <a:lumOff val="40000"/>
            </a:schemeClr>
          </a:solidFill>
        </p:spPr>
        <p:txBody>
          <a:bodyPr wrap="square">
            <a:spAutoFit/>
          </a:bodyPr>
          <a:lstStyle/>
          <a:p>
            <a:pPr algn="ctr">
              <a:lnSpc>
                <a:spcPts val="2500"/>
              </a:lnSpc>
            </a:pPr>
            <a:r>
              <a:rPr lang="en-US" sz="2400" b="1" spc="100" dirty="0" smtClean="0">
                <a:solidFill>
                  <a:schemeClr val="bg1"/>
                </a:solidFill>
                <a:latin typeface="Broadway" pitchFamily="82" charset="0"/>
              </a:rPr>
              <a:t>What are the  presenting manifestations?</a:t>
            </a:r>
          </a:p>
        </p:txBody>
      </p:sp>
      <p:sp>
        <p:nvSpPr>
          <p:cNvPr id="5" name="5-Point Star 4"/>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80" y="689116"/>
            <a:ext cx="8839200" cy="830997"/>
          </a:xfrm>
          <a:prstGeom prst="rect">
            <a:avLst/>
          </a:prstGeom>
        </p:spPr>
        <p:txBody>
          <a:bodyPr wrap="square">
            <a:spAutoFit/>
          </a:bodyPr>
          <a:lstStyle/>
          <a:p>
            <a:r>
              <a:rPr lang="en-US" sz="2400" b="1" dirty="0" smtClean="0">
                <a:latin typeface="Arial Narrow" pitchFamily="34" charset="0"/>
              </a:rPr>
              <a:t>The clinical presentation could be of variable intensity, ranging from asymptomatic </a:t>
            </a:r>
            <a:r>
              <a:rPr lang="en-US" sz="2400" b="1" dirty="0" smtClean="0">
                <a:latin typeface="Arial Narrow" pitchFamily="34" charset="0"/>
                <a:sym typeface="Wingdings 3"/>
              </a:rPr>
              <a:t>of liver</a:t>
            </a:r>
            <a:r>
              <a:rPr lang="en-US" sz="2400" b="1" dirty="0" smtClean="0">
                <a:latin typeface="Arial Narrow" pitchFamily="34" charset="0"/>
              </a:rPr>
              <a:t> enzymes </a:t>
            </a:r>
            <a:r>
              <a:rPr lang="en-US" sz="2400" b="1" dirty="0" smtClean="0">
                <a:latin typeface="Arial Narrow" pitchFamily="34" charset="0"/>
                <a:sym typeface="Wingdings"/>
              </a:rPr>
              <a:t>  </a:t>
            </a:r>
            <a:r>
              <a:rPr lang="en-US" sz="2400" b="1" dirty="0" smtClean="0">
                <a:latin typeface="Arial Narrow" pitchFamily="34" charset="0"/>
              </a:rPr>
              <a:t> </a:t>
            </a:r>
            <a:r>
              <a:rPr lang="en-US" sz="2400" b="1" dirty="0" err="1" smtClean="0">
                <a:latin typeface="Arial Narrow" pitchFamily="34" charset="0"/>
              </a:rPr>
              <a:t>fulminant</a:t>
            </a:r>
            <a:r>
              <a:rPr lang="en-US" sz="2400" b="1" dirty="0" smtClean="0">
                <a:latin typeface="Arial Narrow" pitchFamily="34" charset="0"/>
              </a:rPr>
              <a:t> hepatic failure</a:t>
            </a:r>
          </a:p>
        </p:txBody>
      </p:sp>
      <p:sp>
        <p:nvSpPr>
          <p:cNvPr id="6" name="TextBox 5"/>
          <p:cNvSpPr txBox="1"/>
          <p:nvPr/>
        </p:nvSpPr>
        <p:spPr>
          <a:xfrm>
            <a:off x="192156" y="1660411"/>
            <a:ext cx="5522844" cy="830997"/>
          </a:xfrm>
          <a:prstGeom prst="rect">
            <a:avLst/>
          </a:prstGeom>
          <a:noFill/>
        </p:spPr>
        <p:txBody>
          <a:bodyPr wrap="square" rtlCol="0">
            <a:spAutoFit/>
          </a:bodyPr>
          <a:lstStyle/>
          <a:p>
            <a:r>
              <a:rPr lang="en-US" sz="2400" dirty="0" smtClean="0">
                <a:latin typeface="Bernard MT Condensed" pitchFamily="18" charset="0"/>
              </a:rPr>
              <a:t>Some drugs just induce </a:t>
            </a:r>
            <a:r>
              <a:rPr lang="en-US" sz="2400" b="1" dirty="0" smtClean="0">
                <a:latin typeface="Arial Narrow" pitchFamily="34" charset="0"/>
                <a:sym typeface="Wingdings"/>
              </a:rPr>
              <a:t> </a:t>
            </a:r>
            <a:r>
              <a:rPr lang="en-US" sz="2400" dirty="0" smtClean="0">
                <a:solidFill>
                  <a:srgbClr val="007BB8"/>
                </a:solidFill>
                <a:latin typeface="Bernard MT Condensed" pitchFamily="18" charset="0"/>
              </a:rPr>
              <a:t>ASYMPTOMATIC </a:t>
            </a:r>
          </a:p>
          <a:p>
            <a:r>
              <a:rPr lang="en-US" sz="2400" dirty="0" smtClean="0">
                <a:solidFill>
                  <a:srgbClr val="007BB8"/>
                </a:solidFill>
                <a:latin typeface="Bernard MT Condensed" pitchFamily="18" charset="0"/>
                <a:sym typeface="Wingdings 3"/>
              </a:rPr>
              <a:t> </a:t>
            </a:r>
            <a:r>
              <a:rPr lang="en-US" sz="2400" dirty="0" smtClean="0">
                <a:solidFill>
                  <a:srgbClr val="007BB8"/>
                </a:solidFill>
                <a:latin typeface="Bernard MT Condensed" pitchFamily="18" charset="0"/>
              </a:rPr>
              <a:t>IN AMINOTRANSFERASES</a:t>
            </a:r>
            <a:endParaRPr lang="en-US" sz="2400" dirty="0">
              <a:solidFill>
                <a:srgbClr val="007BB8"/>
              </a:solidFill>
              <a:latin typeface="Bernard MT Condensed" pitchFamily="18" charset="0"/>
            </a:endParaRPr>
          </a:p>
        </p:txBody>
      </p:sp>
      <p:sp>
        <p:nvSpPr>
          <p:cNvPr id="7" name="TextBox 6"/>
          <p:cNvSpPr txBox="1"/>
          <p:nvPr/>
        </p:nvSpPr>
        <p:spPr>
          <a:xfrm>
            <a:off x="5791200" y="1484244"/>
            <a:ext cx="2514600" cy="2157001"/>
          </a:xfrm>
          <a:prstGeom prst="rect">
            <a:avLst/>
          </a:prstGeom>
          <a:noFill/>
        </p:spPr>
        <p:txBody>
          <a:bodyPr wrap="square" rtlCol="0">
            <a:spAutoFit/>
          </a:bodyPr>
          <a:lstStyle/>
          <a:p>
            <a:pPr>
              <a:lnSpc>
                <a:spcPts val="2300"/>
              </a:lnSpc>
              <a:buBlip>
                <a:blip r:embed="rId2"/>
              </a:buBlip>
            </a:pPr>
            <a:r>
              <a:rPr lang="en-US" sz="2400" b="1" dirty="0" smtClean="0">
                <a:latin typeface="Arial Narrow" pitchFamily="34" charset="0"/>
              </a:rPr>
              <a:t> </a:t>
            </a:r>
            <a:r>
              <a:rPr lang="en-US" sz="2400" b="1" dirty="0" smtClean="0">
                <a:solidFill>
                  <a:srgbClr val="0000FF"/>
                </a:solidFill>
                <a:latin typeface="Arial Narrow" pitchFamily="34" charset="0"/>
              </a:rPr>
              <a:t>Methyldopa</a:t>
            </a:r>
          </a:p>
          <a:p>
            <a:pPr>
              <a:lnSpc>
                <a:spcPts val="2300"/>
              </a:lnSpc>
              <a:buBlip>
                <a:blip r:embed="rId2"/>
              </a:buBlip>
            </a:pPr>
            <a:r>
              <a:rPr lang="en-US" sz="2400" b="1" dirty="0" smtClean="0">
                <a:solidFill>
                  <a:srgbClr val="0000FF"/>
                </a:solidFill>
                <a:latin typeface="Arial Narrow" pitchFamily="34" charset="0"/>
              </a:rPr>
              <a:t> </a:t>
            </a:r>
            <a:r>
              <a:rPr lang="en-US" sz="2400" b="1" dirty="0" err="1" smtClean="0">
                <a:solidFill>
                  <a:srgbClr val="0000FF"/>
                </a:solidFill>
                <a:latin typeface="Arial Narrow" pitchFamily="34" charset="0"/>
              </a:rPr>
              <a:t>Phenytoin</a:t>
            </a:r>
            <a:endParaRPr lang="en-US" sz="2400" b="1" dirty="0" smtClean="0">
              <a:solidFill>
                <a:srgbClr val="0000FF"/>
              </a:solidFill>
              <a:latin typeface="Arial Narrow" pitchFamily="34" charset="0"/>
            </a:endParaRPr>
          </a:p>
          <a:p>
            <a:pPr>
              <a:lnSpc>
                <a:spcPts val="2300"/>
              </a:lnSpc>
              <a:buBlip>
                <a:blip r:embed="rId2"/>
              </a:buBlip>
            </a:pPr>
            <a:r>
              <a:rPr lang="en-US" sz="2400" b="1" dirty="0" smtClean="0">
                <a:solidFill>
                  <a:srgbClr val="0000FF"/>
                </a:solidFill>
                <a:latin typeface="Arial Narrow" pitchFamily="34" charset="0"/>
              </a:rPr>
              <a:t> </a:t>
            </a:r>
            <a:r>
              <a:rPr lang="en-US" sz="2400" b="1" dirty="0" err="1" smtClean="0">
                <a:solidFill>
                  <a:srgbClr val="0000FF"/>
                </a:solidFill>
                <a:latin typeface="Arial Narrow" pitchFamily="34" charset="0"/>
              </a:rPr>
              <a:t>Statins</a:t>
            </a:r>
            <a:endParaRPr lang="en-US" sz="2400" b="1" dirty="0" smtClean="0">
              <a:solidFill>
                <a:srgbClr val="0000FF"/>
              </a:solidFill>
              <a:latin typeface="Arial Narrow" pitchFamily="34" charset="0"/>
            </a:endParaRPr>
          </a:p>
          <a:p>
            <a:pPr>
              <a:lnSpc>
                <a:spcPts val="2300"/>
              </a:lnSpc>
              <a:buBlip>
                <a:blip r:embed="rId2"/>
              </a:buBlip>
            </a:pPr>
            <a:r>
              <a:rPr lang="en-US" sz="2400" b="1" dirty="0" smtClean="0">
                <a:solidFill>
                  <a:srgbClr val="0000FF"/>
                </a:solidFill>
                <a:latin typeface="Arial Narrow" pitchFamily="34" charset="0"/>
              </a:rPr>
              <a:t> Sulfonamides</a:t>
            </a:r>
          </a:p>
          <a:p>
            <a:pPr>
              <a:lnSpc>
                <a:spcPts val="2300"/>
              </a:lnSpc>
              <a:buBlip>
                <a:blip r:embed="rId2"/>
              </a:buBlip>
            </a:pPr>
            <a:r>
              <a:rPr lang="en-US" sz="2400" b="1" dirty="0" smtClean="0">
                <a:solidFill>
                  <a:srgbClr val="0000FF"/>
                </a:solidFill>
                <a:latin typeface="Arial Narrow" pitchFamily="34" charset="0"/>
              </a:rPr>
              <a:t> </a:t>
            </a:r>
            <a:r>
              <a:rPr lang="en-US" sz="2400" b="1" dirty="0" err="1" smtClean="0">
                <a:solidFill>
                  <a:srgbClr val="0000FF"/>
                </a:solidFill>
                <a:latin typeface="Arial Narrow" pitchFamily="34" charset="0"/>
              </a:rPr>
              <a:t>Salicylates</a:t>
            </a:r>
            <a:endParaRPr lang="en-US" sz="2400" b="1" dirty="0" smtClean="0">
              <a:solidFill>
                <a:srgbClr val="0000FF"/>
              </a:solidFill>
              <a:latin typeface="Arial Narrow" pitchFamily="34" charset="0"/>
            </a:endParaRPr>
          </a:p>
          <a:p>
            <a:pPr>
              <a:lnSpc>
                <a:spcPts val="2300"/>
              </a:lnSpc>
              <a:buBlip>
                <a:blip r:embed="rId2"/>
              </a:buBlip>
            </a:pPr>
            <a:r>
              <a:rPr lang="en-US" sz="2400" b="1" dirty="0" smtClean="0">
                <a:solidFill>
                  <a:srgbClr val="0000FF"/>
                </a:solidFill>
                <a:latin typeface="Arial Narrow" pitchFamily="34" charset="0"/>
              </a:rPr>
              <a:t> </a:t>
            </a:r>
            <a:r>
              <a:rPr lang="en-US" sz="2400" b="1" dirty="0" err="1" smtClean="0">
                <a:solidFill>
                  <a:srgbClr val="0000FF"/>
                </a:solidFill>
                <a:latin typeface="Arial Narrow" pitchFamily="34" charset="0"/>
              </a:rPr>
              <a:t>Sulfonylureas</a:t>
            </a:r>
            <a:endParaRPr lang="en-US" sz="2400" b="1" dirty="0" smtClean="0">
              <a:solidFill>
                <a:srgbClr val="0000FF"/>
              </a:solidFill>
              <a:latin typeface="Arial Narrow" pitchFamily="34" charset="0"/>
            </a:endParaRPr>
          </a:p>
          <a:p>
            <a:pPr>
              <a:lnSpc>
                <a:spcPts val="2300"/>
              </a:lnSpc>
              <a:buBlip>
                <a:blip r:embed="rId2"/>
              </a:buBlip>
            </a:pPr>
            <a:r>
              <a:rPr lang="en-US" sz="2400" b="1" dirty="0" smtClean="0">
                <a:solidFill>
                  <a:srgbClr val="0000FF"/>
                </a:solidFill>
                <a:latin typeface="Arial Narrow" pitchFamily="34" charset="0"/>
              </a:rPr>
              <a:t> </a:t>
            </a:r>
            <a:r>
              <a:rPr lang="en-US" sz="2400" b="1" dirty="0" err="1" smtClean="0">
                <a:solidFill>
                  <a:srgbClr val="0000FF"/>
                </a:solidFill>
                <a:latin typeface="Arial Narrow" pitchFamily="34" charset="0"/>
              </a:rPr>
              <a:t>Quinidine</a:t>
            </a:r>
            <a:endParaRPr lang="en-US" sz="2400" b="1" dirty="0">
              <a:solidFill>
                <a:srgbClr val="0000FF"/>
              </a:solidFill>
              <a:latin typeface="Arial Narrow" pitchFamily="34" charset="0"/>
            </a:endParaRPr>
          </a:p>
        </p:txBody>
      </p:sp>
      <p:sp>
        <p:nvSpPr>
          <p:cNvPr id="8" name="TextBox 7"/>
          <p:cNvSpPr txBox="1"/>
          <p:nvPr/>
        </p:nvSpPr>
        <p:spPr>
          <a:xfrm>
            <a:off x="228600" y="2819400"/>
            <a:ext cx="3886200" cy="830997"/>
          </a:xfrm>
          <a:prstGeom prst="rect">
            <a:avLst/>
          </a:prstGeom>
          <a:noFill/>
        </p:spPr>
        <p:txBody>
          <a:bodyPr wrap="square" rtlCol="0">
            <a:spAutoFit/>
          </a:bodyPr>
          <a:lstStyle/>
          <a:p>
            <a:r>
              <a:rPr lang="en-US" sz="2400" dirty="0" smtClean="0">
                <a:latin typeface="Bernard MT Condensed" pitchFamily="18" charset="0"/>
              </a:rPr>
              <a:t>Other drugs induce </a:t>
            </a:r>
            <a:r>
              <a:rPr lang="en-US" sz="2400" b="1" dirty="0" smtClean="0">
                <a:latin typeface="Arial Narrow" pitchFamily="34" charset="0"/>
                <a:sym typeface="Wingdings"/>
              </a:rPr>
              <a:t> </a:t>
            </a:r>
            <a:r>
              <a:rPr lang="en-US" sz="2400" dirty="0" smtClean="0">
                <a:solidFill>
                  <a:srgbClr val="007BB8"/>
                </a:solidFill>
                <a:latin typeface="Bernard MT Condensed" pitchFamily="18" charset="0"/>
              </a:rPr>
              <a:t>SYMPTOMATIC MANIFESTATIONS</a:t>
            </a:r>
            <a:endParaRPr lang="en-US" sz="2400" dirty="0">
              <a:solidFill>
                <a:srgbClr val="007BB8"/>
              </a:solidFill>
              <a:latin typeface="Bernard MT Condensed" pitchFamily="18" charset="0"/>
            </a:endParaRPr>
          </a:p>
        </p:txBody>
      </p:sp>
      <p:sp>
        <p:nvSpPr>
          <p:cNvPr id="9" name="Rectangle 8"/>
          <p:cNvSpPr/>
          <p:nvPr/>
        </p:nvSpPr>
        <p:spPr>
          <a:xfrm>
            <a:off x="228600" y="3912704"/>
            <a:ext cx="8839200" cy="1200329"/>
          </a:xfrm>
          <a:prstGeom prst="rect">
            <a:avLst/>
          </a:prstGeom>
        </p:spPr>
        <p:txBody>
          <a:bodyPr wrap="square">
            <a:spAutoFit/>
          </a:bodyPr>
          <a:lstStyle/>
          <a:p>
            <a:pPr>
              <a:buBlip>
                <a:blip r:embed="rId2"/>
              </a:buBlip>
            </a:pPr>
            <a:r>
              <a:rPr lang="en-US" sz="2400" b="1" u="sng" dirty="0" smtClean="0">
                <a:latin typeface="Arial Narrow" pitchFamily="34" charset="0"/>
              </a:rPr>
              <a:t>If injury targets </a:t>
            </a:r>
            <a:r>
              <a:rPr lang="en-US" sz="2400" b="1" u="sng" dirty="0" err="1" smtClean="0">
                <a:latin typeface="Arial Narrow" pitchFamily="34" charset="0"/>
              </a:rPr>
              <a:t>hepatocytes</a:t>
            </a:r>
            <a:r>
              <a:rPr lang="en-US" sz="2400" b="1" u="sng" dirty="0" smtClean="0">
                <a:latin typeface="Arial Narrow" pitchFamily="34" charset="0"/>
              </a:rPr>
              <a:t> </a:t>
            </a:r>
            <a:r>
              <a:rPr lang="en-US" sz="2400" b="1" spc="-30" dirty="0" smtClean="0">
                <a:latin typeface="Arial Narrow" pitchFamily="34" charset="0"/>
                <a:sym typeface="Wingdings 3"/>
              </a:rPr>
              <a:t> apoptosis or necrosis  </a:t>
            </a:r>
            <a:r>
              <a:rPr lang="en-US" sz="2400" b="1" spc="-30" dirty="0" smtClean="0">
                <a:solidFill>
                  <a:srgbClr val="5400D0"/>
                </a:solidFill>
                <a:latin typeface="Arial Narrow" pitchFamily="34" charset="0"/>
                <a:sym typeface="Wingdings 3"/>
              </a:rPr>
              <a:t>HEPATITIS </a:t>
            </a:r>
            <a:r>
              <a:rPr lang="en-US" sz="2400" b="1" spc="-30" dirty="0" smtClean="0">
                <a:latin typeface="Arial Narrow" pitchFamily="34" charset="0"/>
                <a:sym typeface="Wingdings 3"/>
              </a:rPr>
              <a:t>(</a:t>
            </a:r>
            <a:r>
              <a:rPr lang="en-US" sz="2400" b="1" spc="-30" dirty="0" err="1" smtClean="0">
                <a:latin typeface="Arial Narrow" pitchFamily="34" charset="0"/>
                <a:sym typeface="Wingdings 3"/>
              </a:rPr>
              <a:t>cytotoxic</a:t>
            </a:r>
            <a:r>
              <a:rPr lang="en-US" sz="2400" b="1" spc="-30" dirty="0" smtClean="0">
                <a:latin typeface="Arial Narrow" pitchFamily="34" charset="0"/>
                <a:sym typeface="Wingdings 3"/>
              </a:rPr>
              <a:t>)</a:t>
            </a:r>
            <a:r>
              <a:rPr lang="en-US" sz="2400" b="1" dirty="0" smtClean="0">
                <a:latin typeface="Arial Narrow" pitchFamily="34" charset="0"/>
              </a:rPr>
              <a:t>  develops</a:t>
            </a:r>
            <a:r>
              <a:rPr lang="en-US" sz="2400" b="1" spc="-30" dirty="0" smtClean="0">
                <a:latin typeface="Arial Narrow" pitchFamily="34" charset="0"/>
                <a:sym typeface="Wingdings 3"/>
              </a:rPr>
              <a:t> </a:t>
            </a:r>
            <a:r>
              <a:rPr lang="en-US" sz="2400" b="1" dirty="0" smtClean="0">
                <a:latin typeface="Arial Narrow" pitchFamily="34" charset="0"/>
              </a:rPr>
              <a:t>rapid onset of malaise, severe anorexia and jaundice + </a:t>
            </a:r>
            <a:r>
              <a:rPr lang="en-US" sz="2400" b="1" dirty="0" smtClean="0">
                <a:latin typeface="Arial Narrow" pitchFamily="34" charset="0"/>
                <a:sym typeface="Wingdings 3"/>
              </a:rPr>
              <a:t> </a:t>
            </a:r>
            <a:r>
              <a:rPr lang="en-US" sz="2400" b="1" dirty="0" smtClean="0">
                <a:latin typeface="Arial Narrow" pitchFamily="34" charset="0"/>
              </a:rPr>
              <a:t>in </a:t>
            </a:r>
            <a:r>
              <a:rPr lang="en-US" sz="2400" b="1" dirty="0" err="1" smtClean="0">
                <a:latin typeface="Arial Narrow" pitchFamily="34" charset="0"/>
              </a:rPr>
              <a:t>alanine</a:t>
            </a:r>
            <a:r>
              <a:rPr lang="en-US" sz="2400" b="1" dirty="0" smtClean="0">
                <a:latin typeface="Arial Narrow" pitchFamily="34" charset="0"/>
              </a:rPr>
              <a:t> </a:t>
            </a:r>
            <a:r>
              <a:rPr lang="en-US" sz="2400" b="1" dirty="0" err="1" smtClean="0">
                <a:latin typeface="Arial Narrow" pitchFamily="34" charset="0"/>
              </a:rPr>
              <a:t>aminotransferases</a:t>
            </a:r>
            <a:r>
              <a:rPr lang="en-US" sz="2400" b="1" dirty="0" smtClean="0">
                <a:latin typeface="Arial Narrow" pitchFamily="34" charset="0"/>
              </a:rPr>
              <a:t> (</a:t>
            </a:r>
            <a:r>
              <a:rPr lang="en-US" sz="2400" b="1" u="sng" dirty="0" smtClean="0">
                <a:solidFill>
                  <a:srgbClr val="5400D0"/>
                </a:solidFill>
                <a:latin typeface="Arial Narrow" pitchFamily="34" charset="0"/>
                <a:ea typeface="Times New Roman"/>
                <a:cs typeface="Arial"/>
                <a:hlinkClick r:id="rId3" tooltip="Alanine transaminase"/>
              </a:rPr>
              <a:t>ALT</a:t>
            </a:r>
            <a:r>
              <a:rPr lang="en-US" sz="2400" b="1" u="sng" dirty="0" smtClean="0">
                <a:latin typeface="Arial Narrow" pitchFamily="34" charset="0"/>
                <a:ea typeface="Times New Roman"/>
                <a:cs typeface="Arial"/>
              </a:rPr>
              <a:t>)</a:t>
            </a:r>
            <a:r>
              <a:rPr lang="en-US" sz="2400" b="1" dirty="0" smtClean="0">
                <a:latin typeface="Arial Narrow" pitchFamily="34" charset="0"/>
              </a:rPr>
              <a:t> </a:t>
            </a:r>
            <a:endParaRPr lang="en-US" sz="2400" b="1" dirty="0">
              <a:latin typeface="Arial Narrow" pitchFamily="34" charset="0"/>
            </a:endParaRPr>
          </a:p>
        </p:txBody>
      </p:sp>
      <p:sp>
        <p:nvSpPr>
          <p:cNvPr id="10" name="Rectangle 9"/>
          <p:cNvSpPr/>
          <p:nvPr/>
        </p:nvSpPr>
        <p:spPr>
          <a:xfrm>
            <a:off x="228600" y="5052392"/>
            <a:ext cx="8915400" cy="1200329"/>
          </a:xfrm>
          <a:prstGeom prst="rect">
            <a:avLst/>
          </a:prstGeom>
        </p:spPr>
        <p:txBody>
          <a:bodyPr wrap="square">
            <a:spAutoFit/>
          </a:bodyPr>
          <a:lstStyle/>
          <a:p>
            <a:pPr>
              <a:buBlip>
                <a:blip r:embed="rId2"/>
              </a:buBlip>
            </a:pPr>
            <a:r>
              <a:rPr lang="en-US" sz="2400" b="1" u="sng" dirty="0" smtClean="0">
                <a:latin typeface="Arial Narrow" pitchFamily="34" charset="0"/>
              </a:rPr>
              <a:t>If injury targets </a:t>
            </a:r>
            <a:r>
              <a:rPr lang="en-US" sz="2400" b="1" u="sng" dirty="0" err="1" smtClean="0">
                <a:latin typeface="Arial Narrow" pitchFamily="34" charset="0"/>
              </a:rPr>
              <a:t>biliary</a:t>
            </a:r>
            <a:r>
              <a:rPr lang="en-US" sz="2400" b="1" u="sng" dirty="0" smtClean="0">
                <a:latin typeface="Arial Narrow" pitchFamily="34" charset="0"/>
              </a:rPr>
              <a:t> system </a:t>
            </a:r>
            <a:r>
              <a:rPr lang="en-US" sz="2400" b="1" dirty="0" smtClean="0">
                <a:latin typeface="Arial Narrow" pitchFamily="34" charset="0"/>
              </a:rPr>
              <a:t>(</a:t>
            </a:r>
            <a:r>
              <a:rPr lang="en-US" sz="2400" b="1" dirty="0" err="1" smtClean="0">
                <a:latin typeface="Arial Narrow" pitchFamily="34" charset="0"/>
              </a:rPr>
              <a:t>canalicular</a:t>
            </a:r>
            <a:r>
              <a:rPr lang="en-US" sz="2400" b="1" dirty="0" smtClean="0">
                <a:latin typeface="Arial Narrow" pitchFamily="34" charset="0"/>
              </a:rPr>
              <a:t> or </a:t>
            </a:r>
            <a:r>
              <a:rPr lang="en-US" sz="2400" b="1" dirty="0" err="1" smtClean="0">
                <a:latin typeface="Arial Narrow" pitchFamily="34" charset="0"/>
              </a:rPr>
              <a:t>ductal</a:t>
            </a:r>
            <a:r>
              <a:rPr lang="en-US" sz="2400" b="1" dirty="0" smtClean="0">
                <a:latin typeface="Arial Narrow" pitchFamily="34" charset="0"/>
              </a:rPr>
              <a:t>) </a:t>
            </a:r>
            <a:r>
              <a:rPr lang="en-US" sz="2400" b="1" spc="-30" dirty="0" smtClean="0">
                <a:latin typeface="Arial Narrow" pitchFamily="34" charset="0"/>
                <a:sym typeface="Wingdings 3"/>
              </a:rPr>
              <a:t> </a:t>
            </a:r>
            <a:r>
              <a:rPr lang="en-US" sz="2400" b="1" dirty="0" smtClean="0">
                <a:solidFill>
                  <a:srgbClr val="5400D0"/>
                </a:solidFill>
                <a:latin typeface="Arial Narrow" pitchFamily="34" charset="0"/>
              </a:rPr>
              <a:t>CHOLESTASIS</a:t>
            </a:r>
            <a:r>
              <a:rPr lang="en-US" sz="2400" b="1" dirty="0" smtClean="0">
                <a:latin typeface="Arial Narrow" pitchFamily="34" charset="0"/>
              </a:rPr>
              <a:t> develop </a:t>
            </a:r>
            <a:r>
              <a:rPr lang="en-US" sz="2400" b="1" spc="-30" dirty="0" smtClean="0">
                <a:latin typeface="Arial Narrow" pitchFamily="34" charset="0"/>
                <a:sym typeface="Wingdings 3"/>
              </a:rPr>
              <a:t></a:t>
            </a:r>
            <a:r>
              <a:rPr lang="en-US" sz="2400" b="1" dirty="0" smtClean="0">
                <a:latin typeface="Arial Narrow" pitchFamily="34" charset="0"/>
              </a:rPr>
              <a:t> jaundice </a:t>
            </a:r>
            <a:r>
              <a:rPr lang="en-US" sz="2400" b="1" u="sng" dirty="0" smtClean="0">
                <a:latin typeface="Arial Narrow" pitchFamily="34" charset="0"/>
              </a:rPr>
              <a:t>+</a:t>
            </a:r>
            <a:r>
              <a:rPr lang="en-US" sz="2400" b="1" dirty="0" smtClean="0">
                <a:latin typeface="Arial Narrow" pitchFamily="34" charset="0"/>
              </a:rPr>
              <a:t> severe </a:t>
            </a:r>
            <a:r>
              <a:rPr lang="en-US" sz="2400" b="1" dirty="0" err="1" smtClean="0">
                <a:latin typeface="Arial Narrow" pitchFamily="34" charset="0"/>
              </a:rPr>
              <a:t>pruritis</a:t>
            </a:r>
            <a:r>
              <a:rPr lang="en-US" sz="2400" b="1" dirty="0" smtClean="0">
                <a:latin typeface="Arial Narrow" pitchFamily="34" charset="0"/>
              </a:rPr>
              <a:t> predominate </a:t>
            </a:r>
            <a:r>
              <a:rPr lang="en-US" sz="2400" b="1" spc="-30" dirty="0" smtClean="0">
                <a:latin typeface="Arial Narrow" pitchFamily="34" charset="0"/>
                <a:sym typeface="Wingdings 3"/>
              </a:rPr>
              <a:t></a:t>
            </a: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in alkaline </a:t>
            </a:r>
            <a:r>
              <a:rPr lang="en-US" sz="2400" b="1" dirty="0" err="1" smtClean="0">
                <a:latin typeface="Arial Narrow" pitchFamily="34" charset="0"/>
              </a:rPr>
              <a:t>phosphatase</a:t>
            </a:r>
            <a:r>
              <a:rPr lang="en-US" sz="2400" b="1" dirty="0" smtClean="0">
                <a:latin typeface="Arial Narrow" pitchFamily="34" charset="0"/>
              </a:rPr>
              <a:t>  (</a:t>
            </a:r>
            <a:r>
              <a:rPr lang="en-US" sz="2400" b="1" u="sng" dirty="0" smtClean="0">
                <a:solidFill>
                  <a:srgbClr val="5400D0"/>
                </a:solidFill>
                <a:latin typeface="Arial Narrow" pitchFamily="34" charset="0"/>
                <a:ea typeface="Times New Roman"/>
                <a:cs typeface="Arial"/>
                <a:hlinkClick r:id="rId4" tooltip="Alkaline phosphatase"/>
              </a:rPr>
              <a:t>ALP</a:t>
            </a:r>
            <a:r>
              <a:rPr lang="en-US" sz="2400" b="1" dirty="0" smtClean="0">
                <a:latin typeface="Arial Narrow" pitchFamily="34" charset="0"/>
              </a:rPr>
              <a:t> ) </a:t>
            </a:r>
            <a:r>
              <a:rPr lang="en-US" sz="2400" b="1" u="sng" dirty="0" smtClean="0">
                <a:latin typeface="Arial Narrow" pitchFamily="34" charset="0"/>
              </a:rPr>
              <a:t>+</a:t>
            </a:r>
            <a:r>
              <a:rPr lang="en-US" sz="2400" b="1" dirty="0" smtClean="0">
                <a:latin typeface="Arial Narrow" pitchFamily="34" charset="0"/>
              </a:rPr>
              <a:t>  </a:t>
            </a:r>
            <a:r>
              <a:rPr lang="en-US" sz="2400" b="1" dirty="0" err="1" smtClean="0">
                <a:latin typeface="Arial Narrow" pitchFamily="34" charset="0"/>
              </a:rPr>
              <a:t>hyperbilirubinaemia</a:t>
            </a:r>
            <a:endParaRPr lang="en-US" sz="2400" b="1" dirty="0">
              <a:latin typeface="Arial Narrow" pitchFamily="34" charset="0"/>
            </a:endParaRPr>
          </a:p>
        </p:txBody>
      </p:sp>
      <p:sp>
        <p:nvSpPr>
          <p:cNvPr id="11" name="Rectangle 10"/>
          <p:cNvSpPr/>
          <p:nvPr/>
        </p:nvSpPr>
        <p:spPr>
          <a:xfrm>
            <a:off x="228600" y="6243935"/>
            <a:ext cx="8610600" cy="461665"/>
          </a:xfrm>
          <a:prstGeom prst="rect">
            <a:avLst/>
          </a:prstGeom>
        </p:spPr>
        <p:txBody>
          <a:bodyPr wrap="square">
            <a:spAutoFit/>
          </a:bodyPr>
          <a:lstStyle/>
          <a:p>
            <a:pPr>
              <a:buBlip>
                <a:blip r:embed="rId2"/>
              </a:buBlip>
            </a:pPr>
            <a:r>
              <a:rPr lang="en-US" sz="2400" b="1" u="sng" dirty="0" smtClean="0">
                <a:latin typeface="Arial Narrow" pitchFamily="34" charset="0"/>
              </a:rPr>
              <a:t>If injury targets both </a:t>
            </a:r>
            <a:r>
              <a:rPr lang="en-US" sz="2400" b="1" dirty="0" err="1" smtClean="0">
                <a:latin typeface="Arial Narrow" pitchFamily="34" charset="0"/>
              </a:rPr>
              <a:t>hepatocytes</a:t>
            </a:r>
            <a:r>
              <a:rPr lang="en-US" sz="2400" b="1" dirty="0" smtClean="0">
                <a:latin typeface="Arial Narrow" pitchFamily="34" charset="0"/>
              </a:rPr>
              <a:t> &amp; </a:t>
            </a:r>
            <a:r>
              <a:rPr lang="en-US" sz="2400" b="1" dirty="0" err="1" smtClean="0">
                <a:latin typeface="Arial Narrow" pitchFamily="34" charset="0"/>
              </a:rPr>
              <a:t>biliary</a:t>
            </a:r>
            <a:r>
              <a:rPr lang="en-US" sz="2400" b="1" dirty="0" smtClean="0">
                <a:latin typeface="Arial Narrow" pitchFamily="34" charset="0"/>
              </a:rPr>
              <a:t> system </a:t>
            </a:r>
            <a:r>
              <a:rPr lang="en-US" sz="2400" b="1" spc="-30" dirty="0" smtClean="0">
                <a:latin typeface="Arial Narrow" pitchFamily="34" charset="0"/>
                <a:sym typeface="Wingdings 3"/>
              </a:rPr>
              <a:t></a:t>
            </a:r>
            <a:r>
              <a:rPr lang="en-US" sz="2400" b="1" dirty="0" smtClean="0">
                <a:latin typeface="Arial Narrow" pitchFamily="34" charset="0"/>
              </a:rPr>
              <a:t> </a:t>
            </a:r>
            <a:r>
              <a:rPr lang="en-US" sz="2400" b="1" dirty="0" smtClean="0">
                <a:solidFill>
                  <a:srgbClr val="5400D0"/>
                </a:solidFill>
                <a:latin typeface="Arial Narrow" pitchFamily="34" charset="0"/>
              </a:rPr>
              <a:t>MIXED TYPE</a:t>
            </a:r>
            <a:endParaRPr lang="en-US" sz="2400" b="1" dirty="0">
              <a:solidFill>
                <a:srgbClr val="5400D0"/>
              </a:solidFill>
              <a:latin typeface="Arial Narrow" pitchFamily="34" charset="0"/>
            </a:endParaRPr>
          </a:p>
        </p:txBody>
      </p:sp>
      <p:sp>
        <p:nvSpPr>
          <p:cNvPr id="12" name="Right Arrow 11"/>
          <p:cNvSpPr/>
          <p:nvPr/>
        </p:nvSpPr>
        <p:spPr>
          <a:xfrm>
            <a:off x="5334000" y="1447800"/>
            <a:ext cx="533400" cy="1245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381000" y="3600701"/>
            <a:ext cx="1600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304800" y="2541104"/>
            <a:ext cx="3429000" cy="1588"/>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28600" y="228600"/>
            <a:ext cx="2493118" cy="461665"/>
          </a:xfrm>
          <a:prstGeom prst="rect">
            <a:avLst/>
          </a:prstGeom>
        </p:spPr>
        <p:txBody>
          <a:bodyPr wrap="none">
            <a:spAutoFit/>
          </a:bodyPr>
          <a:lstStyle/>
          <a:p>
            <a:r>
              <a:rPr lang="en-US" sz="2400" dirty="0" smtClean="0">
                <a:solidFill>
                  <a:srgbClr val="5400D0"/>
                </a:solidFill>
                <a:latin typeface="Bernard MT Condensed" pitchFamily="18" charset="0"/>
              </a:rPr>
              <a:t>CLINICAL PATTERNS  </a:t>
            </a:r>
            <a:endParaRPr lang="en-US" sz="2400" dirty="0"/>
          </a:p>
        </p:txBody>
      </p:sp>
      <p:sp>
        <p:nvSpPr>
          <p:cNvPr id="14" name="5-Point Star 13"/>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par>
                          <p:cTn id="11" fill="hold">
                            <p:stCondLst>
                              <p:cond delay="1000"/>
                            </p:stCondLst>
                            <p:childTnLst>
                              <p:par>
                                <p:cTn id="12" presetID="22" presetClass="entr" presetSubtype="8" fill="hold" grpId="0" nodeType="afterEffect">
                                  <p:stCondLst>
                                    <p:cond delay="100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1000"/>
                                        <p:tgtEl>
                                          <p:spTgt spid="12"/>
                                        </p:tgtEl>
                                      </p:cBhvr>
                                    </p:animEffect>
                                  </p:childTnLst>
                                </p:cTn>
                              </p:par>
                            </p:childTnLst>
                          </p:cTn>
                        </p:par>
                        <p:par>
                          <p:cTn id="15" fill="hold">
                            <p:stCondLst>
                              <p:cond delay="3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1000"/>
                                        <p:tgtEl>
                                          <p:spTgt spid="8"/>
                                        </p:tgtEl>
                                      </p:cBhvr>
                                    </p:animEffect>
                                  </p:childTnLst>
                                </p:cTn>
                              </p:par>
                            </p:childTnLst>
                          </p:cTn>
                        </p:par>
                        <p:par>
                          <p:cTn id="24" fill="hold">
                            <p:stCondLst>
                              <p:cond delay="100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Right)">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Right)">
                                      <p:cBhvr>
                                        <p:cTn id="37" dur="1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Right)">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1760" y="381000"/>
          <a:ext cx="8926284" cy="5713288"/>
        </p:xfrm>
        <a:graphic>
          <a:graphicData uri="http://schemas.openxmlformats.org/drawingml/2006/table">
            <a:tbl>
              <a:tblPr>
                <a:effectLst>
                  <a:outerShdw blurRad="50800" dist="38100" dir="2700000" algn="tl" rotWithShape="0">
                    <a:prstClr val="black">
                      <a:alpha val="40000"/>
                    </a:prstClr>
                  </a:outerShdw>
                </a:effectLst>
              </a:tblPr>
              <a:tblGrid>
                <a:gridCol w="1752600"/>
                <a:gridCol w="2906484"/>
                <a:gridCol w="2438400"/>
                <a:gridCol w="1828800"/>
              </a:tblGrid>
              <a:tr h="152400">
                <a:tc gridSpan="4">
                  <a:txBody>
                    <a:bodyPr/>
                    <a:lstStyle/>
                    <a:p>
                      <a:pPr marL="0" marR="0" algn="ctr">
                        <a:lnSpc>
                          <a:spcPct val="115000"/>
                        </a:lnSpc>
                        <a:spcBef>
                          <a:spcPts val="0"/>
                        </a:spcBef>
                        <a:spcAft>
                          <a:spcPts val="0"/>
                        </a:spcAft>
                      </a:pPr>
                      <a:r>
                        <a:rPr lang="en-US" sz="2400" i="0" dirty="0" smtClean="0">
                          <a:latin typeface="Bernard MT Condensed" pitchFamily="18" charset="0"/>
                          <a:ea typeface="Times New Roman"/>
                          <a:cs typeface="Arial"/>
                        </a:rPr>
                        <a:t>Some PATTERNS of SYMPTOMATIC drug-induced </a:t>
                      </a:r>
                      <a:r>
                        <a:rPr lang="en-US" sz="2400" i="0" dirty="0">
                          <a:latin typeface="Bernard MT Condensed" pitchFamily="18" charset="0"/>
                          <a:ea typeface="Times New Roman"/>
                          <a:cs typeface="Arial"/>
                        </a:rPr>
                        <a:t>liver disease</a:t>
                      </a:r>
                      <a:endParaRPr lang="en-US" sz="2000" i="0" dirty="0">
                        <a:latin typeface="Bernard MT Condensed" pitchFamily="18"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gs>
                        <a:gs pos="50000">
                          <a:schemeClr val="bg1"/>
                        </a:gs>
                        <a:gs pos="100000">
                          <a:srgbClr val="FFF4C5">
                            <a:shade val="100000"/>
                            <a:satMod val="115000"/>
                          </a:srgbClr>
                        </a:gs>
                      </a:gsLst>
                      <a:lin ang="54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tr>
              <a:tr h="570404">
                <a:tc>
                  <a:txBody>
                    <a:bodyPr/>
                    <a:lstStyle/>
                    <a:p>
                      <a:pPr marL="0" marR="0" algn="ctr">
                        <a:lnSpc>
                          <a:spcPct val="115000"/>
                        </a:lnSpc>
                        <a:spcBef>
                          <a:spcPts val="0"/>
                        </a:spcBef>
                        <a:spcAft>
                          <a:spcPts val="0"/>
                        </a:spcAft>
                      </a:pPr>
                      <a:r>
                        <a:rPr lang="en-US" sz="2400" b="1" spc="-40" baseline="0" dirty="0" smtClean="0">
                          <a:latin typeface="Arial Narrow" pitchFamily="34" charset="0"/>
                          <a:ea typeface="Times New Roman"/>
                          <a:cs typeface="Arial"/>
                        </a:rPr>
                        <a:t>Hepatic injury</a:t>
                      </a:r>
                      <a:endParaRPr lang="en-US" sz="2000" spc="-40" baseline="0"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gs>
                        <a:gs pos="50000">
                          <a:schemeClr val="bg1"/>
                        </a:gs>
                        <a:gs pos="100000">
                          <a:srgbClr val="FFF4C5">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2400" b="1" dirty="0" err="1">
                          <a:solidFill>
                            <a:srgbClr val="5400D0"/>
                          </a:solidFill>
                          <a:latin typeface="Arial Narrow" pitchFamily="34" charset="0"/>
                          <a:ea typeface="Times New Roman"/>
                          <a:cs typeface="Arial"/>
                        </a:rPr>
                        <a:t>Hepatocellular</a:t>
                      </a:r>
                      <a:endParaRPr lang="en-US" sz="2000"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gs>
                        <a:gs pos="50000">
                          <a:schemeClr val="bg1"/>
                        </a:gs>
                        <a:gs pos="100000">
                          <a:srgbClr val="FFF4C5">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2400" b="1" dirty="0" err="1">
                          <a:solidFill>
                            <a:srgbClr val="5400D0"/>
                          </a:solidFill>
                          <a:latin typeface="Arial Narrow" pitchFamily="34" charset="0"/>
                          <a:ea typeface="Times New Roman"/>
                          <a:cs typeface="Arial"/>
                        </a:rPr>
                        <a:t>Cholestatic</a:t>
                      </a:r>
                      <a:endParaRPr lang="en-US" sz="2000"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gs>
                        <a:gs pos="50000">
                          <a:schemeClr val="bg1"/>
                        </a:gs>
                        <a:gs pos="100000">
                          <a:srgbClr val="FFF4C5">
                            <a:shade val="100000"/>
                            <a:satMod val="115000"/>
                          </a:srgbClr>
                        </a:gs>
                      </a:gsLst>
                      <a:lin ang="5400000" scaled="1"/>
                      <a:tileRect/>
                    </a:gradFill>
                  </a:tcPr>
                </a:tc>
                <a:tc>
                  <a:txBody>
                    <a:bodyPr/>
                    <a:lstStyle/>
                    <a:p>
                      <a:pPr marL="0" marR="0" algn="ctr">
                        <a:lnSpc>
                          <a:spcPct val="115000"/>
                        </a:lnSpc>
                        <a:spcBef>
                          <a:spcPts val="0"/>
                        </a:spcBef>
                        <a:spcAft>
                          <a:spcPts val="0"/>
                        </a:spcAft>
                      </a:pPr>
                      <a:r>
                        <a:rPr lang="en-US" sz="2400" b="1" dirty="0">
                          <a:solidFill>
                            <a:srgbClr val="5400D0"/>
                          </a:solidFill>
                          <a:latin typeface="Arial Narrow" pitchFamily="34" charset="0"/>
                          <a:ea typeface="Times New Roman"/>
                          <a:cs typeface="Arial"/>
                        </a:rPr>
                        <a:t>Mixed</a:t>
                      </a:r>
                      <a:endParaRPr lang="en-US" sz="2000"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bg1"/>
                        </a:gs>
                        <a:gs pos="50000">
                          <a:schemeClr val="bg1"/>
                        </a:gs>
                        <a:gs pos="100000">
                          <a:srgbClr val="FFF4C5">
                            <a:shade val="100000"/>
                            <a:satMod val="115000"/>
                          </a:srgbClr>
                        </a:gs>
                      </a:gsLst>
                      <a:lin ang="5400000" scaled="1"/>
                      <a:tileRect/>
                    </a:gradFill>
                  </a:tcPr>
                </a:tc>
              </a:tr>
              <a:tr h="459392">
                <a:tc>
                  <a:txBody>
                    <a:bodyPr/>
                    <a:lstStyle/>
                    <a:p>
                      <a:pPr marL="0" marR="0" algn="ctr">
                        <a:lnSpc>
                          <a:spcPts val="2400"/>
                        </a:lnSpc>
                        <a:spcBef>
                          <a:spcPts val="0"/>
                        </a:spcBef>
                        <a:spcAft>
                          <a:spcPts val="0"/>
                        </a:spcAft>
                      </a:pPr>
                      <a:endParaRPr lang="en-US" sz="2200" b="1"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4C5"/>
                        </a:gs>
                        <a:gs pos="50000">
                          <a:schemeClr val="bg1"/>
                        </a:gs>
                        <a:gs pos="100000">
                          <a:schemeClr val="bg1"/>
                        </a:gs>
                      </a:gsLst>
                      <a:lin ang="5400000" scaled="1"/>
                      <a:tileRect/>
                    </a:gradFill>
                  </a:tcPr>
                </a:tc>
                <a:tc>
                  <a:txBody>
                    <a:bodyPr/>
                    <a:lstStyle/>
                    <a:p>
                      <a:pPr marL="0" marR="0">
                        <a:lnSpc>
                          <a:spcPts val="2400"/>
                        </a:lnSpc>
                        <a:spcBef>
                          <a:spcPts val="0"/>
                        </a:spcBef>
                        <a:spcAft>
                          <a:spcPts val="0"/>
                        </a:spcAft>
                      </a:pPr>
                      <a:r>
                        <a:rPr lang="en-US" sz="2000" b="1" u="sng" dirty="0" smtClean="0">
                          <a:latin typeface="Arial Narrow" pitchFamily="34" charset="0"/>
                        </a:rPr>
                        <a:t>Flu-like, malaise</a:t>
                      </a:r>
                      <a:r>
                        <a:rPr lang="en-US" sz="2000" b="1" dirty="0" smtClean="0">
                          <a:latin typeface="Arial Narrow" pitchFamily="34" charset="0"/>
                        </a:rPr>
                        <a:t>, m. aches weakness,</a:t>
                      </a:r>
                      <a:r>
                        <a:rPr lang="en-US" sz="2000" b="1" baseline="0" dirty="0" smtClean="0">
                          <a:latin typeface="Arial Narrow" pitchFamily="34" charset="0"/>
                        </a:rPr>
                        <a:t> </a:t>
                      </a:r>
                      <a:r>
                        <a:rPr lang="en-US" sz="2000" b="1" u="sng" baseline="0" dirty="0" smtClean="0">
                          <a:latin typeface="Arial Narrow" pitchFamily="34" charset="0"/>
                        </a:rPr>
                        <a:t>l</a:t>
                      </a:r>
                      <a:r>
                        <a:rPr lang="en-US" sz="2000" b="1" u="sng" dirty="0" smtClean="0">
                          <a:latin typeface="Arial Narrow" pitchFamily="34" charset="0"/>
                        </a:rPr>
                        <a:t>oss of appetite</a:t>
                      </a:r>
                      <a:r>
                        <a:rPr lang="en-US" sz="2000" b="1" dirty="0" smtClean="0">
                          <a:latin typeface="Arial Narrow" pitchFamily="34" charset="0"/>
                        </a:rPr>
                        <a:t>, GIT symptoms, diarrhea,</a:t>
                      </a:r>
                      <a:r>
                        <a:rPr lang="en-US" sz="2000" b="1" baseline="0" dirty="0" smtClean="0">
                          <a:latin typeface="Arial Narrow" pitchFamily="34" charset="0"/>
                        </a:rPr>
                        <a:t> jaundice, urine discolored, </a:t>
                      </a:r>
                      <a:endParaRPr lang="en-US" sz="20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r>
                        <a:rPr lang="en-US" sz="2000" b="1" kern="1200" dirty="0" smtClean="0">
                          <a:solidFill>
                            <a:schemeClr val="tx1"/>
                          </a:solidFill>
                          <a:latin typeface="Arial Narrow" pitchFamily="34" charset="0"/>
                          <a:ea typeface="+mn-ea"/>
                          <a:cs typeface="+mn-cs"/>
                        </a:rPr>
                        <a:t>Yellowish </a:t>
                      </a:r>
                      <a:r>
                        <a:rPr lang="en-US" sz="2000" b="1" kern="1200" baseline="0" dirty="0" smtClean="0">
                          <a:solidFill>
                            <a:schemeClr val="tx1"/>
                          </a:solidFill>
                          <a:latin typeface="Arial Narrow" pitchFamily="34" charset="0"/>
                          <a:ea typeface="+mn-ea"/>
                          <a:cs typeface="+mn-cs"/>
                        </a:rPr>
                        <a:t>discoloration</a:t>
                      </a:r>
                      <a:r>
                        <a:rPr lang="en-US" sz="2000" b="1" kern="1200" dirty="0" smtClean="0">
                          <a:solidFill>
                            <a:schemeClr val="tx1"/>
                          </a:solidFill>
                          <a:latin typeface="Arial Narrow" pitchFamily="34" charset="0"/>
                          <a:ea typeface="+mn-ea"/>
                          <a:cs typeface="+mn-cs"/>
                        </a:rPr>
                        <a:t> of skin, dark urine, rash, </a:t>
                      </a:r>
                      <a:r>
                        <a:rPr lang="en-US" sz="2000" b="1" u="sng" kern="1200" dirty="0" err="1" smtClean="0">
                          <a:solidFill>
                            <a:schemeClr val="tx1"/>
                          </a:solidFill>
                          <a:latin typeface="Arial Narrow" pitchFamily="34" charset="0"/>
                          <a:ea typeface="+mn-ea"/>
                          <a:cs typeface="+mn-cs"/>
                        </a:rPr>
                        <a:t>pruritus</a:t>
                      </a:r>
                      <a:r>
                        <a:rPr lang="en-US" sz="2000" b="1" u="sng" kern="1200" dirty="0" smtClean="0">
                          <a:solidFill>
                            <a:schemeClr val="tx1"/>
                          </a:solidFill>
                          <a:latin typeface="Arial Narrow" pitchFamily="34" charset="0"/>
                          <a:ea typeface="+mn-ea"/>
                          <a:cs typeface="+mn-cs"/>
                        </a:rPr>
                        <a:t>,</a:t>
                      </a:r>
                      <a:r>
                        <a:rPr lang="en-US" sz="2000" b="1" kern="1200" dirty="0" smtClean="0">
                          <a:solidFill>
                            <a:schemeClr val="tx1"/>
                          </a:solidFill>
                          <a:latin typeface="Arial Narrow" pitchFamily="34" charset="0"/>
                          <a:ea typeface="+mn-ea"/>
                          <a:cs typeface="+mn-cs"/>
                        </a:rPr>
                        <a:t> stool may be light</a:t>
                      </a:r>
                      <a:endParaRPr lang="en-US" sz="2000" b="1" kern="1200" dirty="0">
                        <a:solidFill>
                          <a:schemeClr val="tx1"/>
                        </a:solidFill>
                        <a:latin typeface="Arial Narrow" pitchFamily="34" charset="0"/>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r>
              <a:tr h="459392">
                <a:tc>
                  <a:txBody>
                    <a:bodyPr/>
                    <a:lstStyle/>
                    <a:p>
                      <a:pPr marL="0" marR="0" algn="ctr">
                        <a:lnSpc>
                          <a:spcPts val="2400"/>
                        </a:lnSpc>
                        <a:spcBef>
                          <a:spcPts val="0"/>
                        </a:spcBef>
                        <a:spcAft>
                          <a:spcPts val="0"/>
                        </a:spcAft>
                      </a:pPr>
                      <a:r>
                        <a:rPr lang="en-US" sz="2200" b="1" u="sng" dirty="0">
                          <a:solidFill>
                            <a:srgbClr val="5400D0"/>
                          </a:solidFill>
                          <a:latin typeface="Arial Narrow" pitchFamily="34" charset="0"/>
                          <a:ea typeface="Times New Roman"/>
                          <a:cs typeface="Arial"/>
                          <a:hlinkClick r:id="rId2" tooltip="Alanine transaminase"/>
                        </a:rPr>
                        <a:t>ALT</a:t>
                      </a:r>
                      <a:endParaRPr lang="en-US" sz="2200" b="1"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4C5"/>
                        </a:gs>
                        <a:gs pos="50000">
                          <a:schemeClr val="bg1"/>
                        </a:gs>
                        <a:gs pos="100000">
                          <a:schemeClr val="bg1"/>
                        </a:gs>
                      </a:gsLst>
                      <a:lin ang="5400000" scaled="1"/>
                      <a:tileRect/>
                    </a:gradFill>
                  </a:tcPr>
                </a:tc>
                <a:tc>
                  <a:txBody>
                    <a:bodyPr/>
                    <a:lstStyle/>
                    <a:p>
                      <a:pPr marL="0" marR="0">
                        <a:lnSpc>
                          <a:spcPts val="2400"/>
                        </a:lnSpc>
                        <a:spcBef>
                          <a:spcPts val="0"/>
                        </a:spcBef>
                        <a:spcAft>
                          <a:spcPts val="0"/>
                        </a:spcAft>
                      </a:pPr>
                      <a:r>
                        <a:rPr lang="en-US" sz="2200" b="1" dirty="0">
                          <a:latin typeface="Arial Narrow" pitchFamily="34" charset="0"/>
                          <a:ea typeface="Times New Roman"/>
                          <a:cs typeface="Arial"/>
                        </a:rPr>
                        <a:t>≥ </a:t>
                      </a:r>
                      <a:r>
                        <a:rPr lang="en-US" sz="2200" b="1" dirty="0" smtClean="0">
                          <a:latin typeface="Arial Narrow" pitchFamily="34" charset="0"/>
                          <a:ea typeface="Times New Roman"/>
                          <a:cs typeface="Arial"/>
                        </a:rPr>
                        <a:t>3 fold </a:t>
                      </a:r>
                      <a:r>
                        <a:rPr lang="en-US" sz="2200" b="1" dirty="0">
                          <a:latin typeface="Arial Narrow" pitchFamily="34" charset="0"/>
                          <a:ea typeface="Times New Roman"/>
                          <a:cs typeface="Arial"/>
                        </a:rPr>
                        <a:t>rise</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r>
                        <a:rPr lang="en-US" sz="2200" b="1" dirty="0" smtClean="0">
                          <a:latin typeface="Arial Narrow" pitchFamily="34" charset="0"/>
                          <a:ea typeface="Times New Roman"/>
                          <a:cs typeface="Arial"/>
                        </a:rPr>
                        <a:t>Normal or slight</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r>
                        <a:rPr lang="en-US" sz="2200" b="1" dirty="0">
                          <a:latin typeface="Arial Narrow" pitchFamily="34" charset="0"/>
                          <a:ea typeface="Times New Roman"/>
                          <a:cs typeface="Arial"/>
                        </a:rPr>
                        <a:t>≥ </a:t>
                      </a:r>
                      <a:r>
                        <a:rPr lang="en-US" sz="2200" b="1" dirty="0" smtClean="0">
                          <a:latin typeface="Arial Narrow" pitchFamily="34" charset="0"/>
                          <a:ea typeface="Times New Roman"/>
                          <a:cs typeface="Arial"/>
                        </a:rPr>
                        <a:t>3 fold </a:t>
                      </a:r>
                      <a:r>
                        <a:rPr lang="en-US" sz="2200" b="1" dirty="0">
                          <a:latin typeface="Arial Narrow" pitchFamily="34" charset="0"/>
                          <a:ea typeface="Times New Roman"/>
                          <a:cs typeface="Arial"/>
                        </a:rPr>
                        <a:t>rise</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r>
              <a:tr h="422388">
                <a:tc>
                  <a:txBody>
                    <a:bodyPr/>
                    <a:lstStyle/>
                    <a:p>
                      <a:pPr marL="0" marR="0" algn="ctr">
                        <a:lnSpc>
                          <a:spcPts val="2400"/>
                        </a:lnSpc>
                        <a:spcBef>
                          <a:spcPts val="0"/>
                        </a:spcBef>
                        <a:spcAft>
                          <a:spcPts val="0"/>
                        </a:spcAft>
                      </a:pPr>
                      <a:r>
                        <a:rPr lang="en-US" sz="2200" b="1" u="sng" dirty="0">
                          <a:solidFill>
                            <a:srgbClr val="5400D0"/>
                          </a:solidFill>
                          <a:latin typeface="Arial Narrow" pitchFamily="34" charset="0"/>
                          <a:ea typeface="Times New Roman"/>
                          <a:cs typeface="Arial"/>
                          <a:hlinkClick r:id="rId3" tooltip="Alkaline phosphatase"/>
                        </a:rPr>
                        <a:t>ALP</a:t>
                      </a:r>
                      <a:endParaRPr lang="en-US" sz="2200" b="1" dirty="0">
                        <a:solidFill>
                          <a:srgbClr val="5400D0"/>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4C5"/>
                        </a:gs>
                        <a:gs pos="50000">
                          <a:schemeClr val="bg1"/>
                        </a:gs>
                        <a:gs pos="100000">
                          <a:schemeClr val="bg1"/>
                        </a:gs>
                      </a:gsLst>
                      <a:lin ang="5400000" scaled="1"/>
                      <a:tileRect/>
                    </a:gradFill>
                  </a:tcPr>
                </a:tc>
                <a:tc>
                  <a:txBody>
                    <a:bodyPr/>
                    <a:lstStyle/>
                    <a:p>
                      <a:pPr marL="0" marR="0">
                        <a:lnSpc>
                          <a:spcPts val="2400"/>
                        </a:lnSpc>
                        <a:spcBef>
                          <a:spcPts val="0"/>
                        </a:spcBef>
                        <a:spcAft>
                          <a:spcPts val="0"/>
                        </a:spcAft>
                      </a:pPr>
                      <a:r>
                        <a:rPr lang="en-US" sz="2200" b="1" dirty="0">
                          <a:latin typeface="Arial Narrow" pitchFamily="34" charset="0"/>
                          <a:ea typeface="Times New Roman"/>
                          <a:cs typeface="Arial"/>
                        </a:rPr>
                        <a:t>Normal</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r>
                        <a:rPr lang="en-US" sz="2200" b="1" dirty="0">
                          <a:latin typeface="Arial Narrow" pitchFamily="34" charset="0"/>
                          <a:ea typeface="Times New Roman"/>
                          <a:cs typeface="Arial"/>
                        </a:rPr>
                        <a:t>≥ </a:t>
                      </a:r>
                      <a:r>
                        <a:rPr lang="en-US" sz="2200" b="1" dirty="0" smtClean="0">
                          <a:latin typeface="Arial Narrow" pitchFamily="34" charset="0"/>
                          <a:ea typeface="Times New Roman"/>
                          <a:cs typeface="Arial"/>
                        </a:rPr>
                        <a:t>2 fold </a:t>
                      </a:r>
                      <a:r>
                        <a:rPr lang="en-US" sz="2200" b="1" dirty="0">
                          <a:latin typeface="Arial Narrow" pitchFamily="34" charset="0"/>
                          <a:ea typeface="Times New Roman"/>
                          <a:cs typeface="Arial"/>
                        </a:rPr>
                        <a:t>rise</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pPr marL="0" marR="0">
                        <a:lnSpc>
                          <a:spcPts val="2400"/>
                        </a:lnSpc>
                        <a:spcBef>
                          <a:spcPts val="0"/>
                        </a:spcBef>
                        <a:spcAft>
                          <a:spcPts val="0"/>
                        </a:spcAft>
                      </a:pPr>
                      <a:r>
                        <a:rPr lang="en-US" sz="2200" b="1" dirty="0">
                          <a:latin typeface="Arial Narrow" pitchFamily="34" charset="0"/>
                          <a:ea typeface="Times New Roman"/>
                          <a:cs typeface="Arial"/>
                        </a:rPr>
                        <a:t>≥ </a:t>
                      </a:r>
                      <a:r>
                        <a:rPr lang="en-US" sz="2200" b="1" dirty="0" smtClean="0">
                          <a:latin typeface="Arial Narrow" pitchFamily="34" charset="0"/>
                          <a:ea typeface="Times New Roman"/>
                          <a:cs typeface="Arial"/>
                        </a:rPr>
                        <a:t>2 fold </a:t>
                      </a:r>
                      <a:r>
                        <a:rPr lang="en-US" sz="2200" b="1" dirty="0">
                          <a:latin typeface="Arial Narrow" pitchFamily="34" charset="0"/>
                          <a:ea typeface="Times New Roman"/>
                          <a:cs typeface="Arial"/>
                        </a:rPr>
                        <a:t>rise</a:t>
                      </a:r>
                      <a:endParaRPr lang="en-US" sz="2200" b="1"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r>
              <a:tr h="1913184">
                <a:tc>
                  <a:txBody>
                    <a:bodyPr/>
                    <a:lstStyle/>
                    <a:p>
                      <a:pPr marL="0" marR="0" algn="ctr">
                        <a:lnSpc>
                          <a:spcPts val="2400"/>
                        </a:lnSpc>
                        <a:spcBef>
                          <a:spcPts val="0"/>
                        </a:spcBef>
                        <a:spcAft>
                          <a:spcPts val="0"/>
                        </a:spcAft>
                      </a:pPr>
                      <a:r>
                        <a:rPr lang="en-US" sz="2400" b="1" dirty="0" smtClean="0">
                          <a:latin typeface="Arial Narrow" pitchFamily="34" charset="0"/>
                          <a:ea typeface="Times New Roman"/>
                          <a:cs typeface="Arial"/>
                        </a:rPr>
                        <a:t>Examples</a:t>
                      </a:r>
                      <a:endParaRPr lang="en-US" sz="2000" dirty="0">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4C5"/>
                        </a:gs>
                        <a:gs pos="50000">
                          <a:schemeClr val="bg1"/>
                        </a:gs>
                        <a:gs pos="100000">
                          <a:schemeClr val="bg1"/>
                        </a:gs>
                      </a:gsLst>
                      <a:lin ang="5400000" scaled="1"/>
                      <a:tileRect/>
                    </a:gradFill>
                  </a:tcPr>
                </a:tc>
                <a:tc>
                  <a:txBody>
                    <a:bodyPr/>
                    <a:lstStyle/>
                    <a:p>
                      <a:r>
                        <a:rPr lang="en-US" sz="2200" b="1" dirty="0" smtClean="0">
                          <a:solidFill>
                            <a:srgbClr val="0000FF"/>
                          </a:solidFill>
                          <a:latin typeface="Arial Narrow" pitchFamily="34" charset="0"/>
                        </a:rPr>
                        <a:t>Acetaminophen</a:t>
                      </a:r>
                    </a:p>
                    <a:p>
                      <a:r>
                        <a:rPr lang="en-US" sz="2200" b="1" dirty="0" err="1" smtClean="0">
                          <a:solidFill>
                            <a:srgbClr val="0000FF"/>
                          </a:solidFill>
                          <a:latin typeface="Arial Narrow" pitchFamily="34" charset="0"/>
                        </a:rPr>
                        <a:t>Salicylates</a:t>
                      </a:r>
                      <a:r>
                        <a:rPr lang="en-US" sz="2200" b="1" dirty="0" smtClean="0">
                          <a:solidFill>
                            <a:srgbClr val="0000FF"/>
                          </a:solidFill>
                          <a:latin typeface="Arial Narrow" pitchFamily="34" charset="0"/>
                        </a:rPr>
                        <a:t> &amp; NSAIDs</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err="1" smtClean="0">
                          <a:solidFill>
                            <a:srgbClr val="0000FF"/>
                          </a:solidFill>
                          <a:latin typeface="Arial Narrow" pitchFamily="34" charset="0"/>
                        </a:rPr>
                        <a:t>Isoniazid</a:t>
                      </a:r>
                      <a:endParaRPr lang="en-US" sz="2200" b="1" dirty="0" smtClean="0">
                        <a:solidFill>
                          <a:srgbClr val="0000FF"/>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0000FF"/>
                          </a:solidFill>
                          <a:latin typeface="Symbol" pitchFamily="18" charset="2"/>
                        </a:rPr>
                        <a:t>a</a:t>
                      </a:r>
                      <a:r>
                        <a:rPr lang="en-US" sz="2200" b="1" dirty="0" smtClean="0">
                          <a:solidFill>
                            <a:srgbClr val="0000FF"/>
                          </a:solidFill>
                          <a:latin typeface="Arial Narrow" pitchFamily="34" charset="0"/>
                        </a:rPr>
                        <a:t>-methyldopa</a:t>
                      </a:r>
                    </a:p>
                    <a:p>
                      <a:r>
                        <a:rPr lang="en-US" sz="2200" b="1" dirty="0" err="1" smtClean="0">
                          <a:solidFill>
                            <a:srgbClr val="0000FF"/>
                          </a:solidFill>
                          <a:latin typeface="Arial Narrow" pitchFamily="34" charset="0"/>
                        </a:rPr>
                        <a:t>Griseofulvin</a:t>
                      </a:r>
                      <a:endParaRPr lang="en-US" sz="2200" b="1" dirty="0" smtClean="0">
                        <a:solidFill>
                          <a:srgbClr val="0000FF"/>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0000FF"/>
                          </a:solidFill>
                          <a:latin typeface="Arial Narrow" pitchFamily="34" charset="0"/>
                        </a:rPr>
                        <a:t>Azoles; </a:t>
                      </a:r>
                      <a:r>
                        <a:rPr lang="en-US" sz="2200" b="1" dirty="0" err="1" smtClean="0">
                          <a:solidFill>
                            <a:srgbClr val="0000FF"/>
                          </a:solidFill>
                          <a:latin typeface="Arial Narrow" pitchFamily="34" charset="0"/>
                        </a:rPr>
                        <a:t>Fluconazole</a:t>
                      </a:r>
                      <a:endParaRPr lang="en-US" sz="2200" b="1" dirty="0" smtClean="0">
                        <a:solidFill>
                          <a:srgbClr val="0000FF"/>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err="1" smtClean="0">
                          <a:solidFill>
                            <a:srgbClr val="0000FF"/>
                          </a:solidFill>
                          <a:latin typeface="Arial Narrow" pitchFamily="34" charset="0"/>
                        </a:rPr>
                        <a:t>Amiodarone</a:t>
                      </a:r>
                      <a:endParaRPr lang="en-US" sz="2200" dirty="0">
                        <a:solidFill>
                          <a:srgbClr val="0000FF"/>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r>
                        <a:rPr lang="en-US" sz="2200" b="1" dirty="0" smtClean="0">
                          <a:solidFill>
                            <a:srgbClr val="0000FF"/>
                          </a:solidFill>
                          <a:latin typeface="Arial Narrow" pitchFamily="34" charset="0"/>
                        </a:rPr>
                        <a:t>Chlorpromazine</a:t>
                      </a:r>
                    </a:p>
                    <a:p>
                      <a:r>
                        <a:rPr lang="en-US" sz="2200" b="1" dirty="0" err="1" smtClean="0">
                          <a:solidFill>
                            <a:srgbClr val="0000FF"/>
                          </a:solidFill>
                          <a:latin typeface="Arial Narrow" pitchFamily="34" charset="0"/>
                        </a:rPr>
                        <a:t>Chlorpropamide</a:t>
                      </a:r>
                      <a:endParaRPr lang="en-US" sz="2200" b="1" dirty="0" smtClean="0">
                        <a:solidFill>
                          <a:srgbClr val="0000FF"/>
                        </a:solidFill>
                        <a:latin typeface="Arial Narrow" pitchFamily="34" charset="0"/>
                      </a:endParaRPr>
                    </a:p>
                    <a:p>
                      <a:r>
                        <a:rPr lang="en-US" sz="2200" b="1" dirty="0" smtClean="0">
                          <a:solidFill>
                            <a:srgbClr val="0000FF"/>
                          </a:solidFill>
                          <a:latin typeface="Arial Narrow" pitchFamily="34" charset="0"/>
                        </a:rPr>
                        <a:t>Erythromycin</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err="1" smtClean="0">
                          <a:solidFill>
                            <a:srgbClr val="0000FF"/>
                          </a:solidFill>
                          <a:latin typeface="Arial Narrow" pitchFamily="34" charset="0"/>
                        </a:rPr>
                        <a:t>Rifamycin</a:t>
                      </a:r>
                      <a:endParaRPr lang="en-US" sz="2200" b="1" dirty="0" smtClean="0">
                        <a:solidFill>
                          <a:srgbClr val="0000FF"/>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err="1" smtClean="0">
                          <a:solidFill>
                            <a:srgbClr val="0000FF"/>
                          </a:solidFill>
                          <a:latin typeface="Arial Narrow" pitchFamily="34" charset="0"/>
                        </a:rPr>
                        <a:t>Cimetidine</a:t>
                      </a:r>
                      <a:endParaRPr lang="en-US" sz="2200" b="1" dirty="0" smtClean="0">
                        <a:solidFill>
                          <a:srgbClr val="0000FF"/>
                        </a:solidFill>
                        <a:latin typeface="Arial Narrow" pitchFamily="34" charset="0"/>
                      </a:endParaRPr>
                    </a:p>
                    <a:p>
                      <a:r>
                        <a:rPr lang="en-US" sz="2200" b="1" dirty="0" smtClean="0">
                          <a:solidFill>
                            <a:srgbClr val="0000FF"/>
                          </a:solidFill>
                          <a:latin typeface="Arial Narrow" pitchFamily="34" charset="0"/>
                        </a:rPr>
                        <a:t>Anabolic steroids</a:t>
                      </a:r>
                    </a:p>
                    <a:p>
                      <a:r>
                        <a:rPr lang="en-US" sz="2200" b="1" dirty="0" smtClean="0">
                          <a:solidFill>
                            <a:srgbClr val="0000FF"/>
                          </a:solidFill>
                          <a:latin typeface="Arial Narrow" pitchFamily="34" charset="0"/>
                        </a:rPr>
                        <a:t>Oral contraceptives</a:t>
                      </a:r>
                      <a:endParaRPr lang="en-US" sz="2200" b="1" dirty="0">
                        <a:solidFill>
                          <a:srgbClr val="0000FF"/>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c>
                  <a:txBody>
                    <a:bodyPr/>
                    <a:lstStyle/>
                    <a:p>
                      <a:r>
                        <a:rPr lang="en-US" sz="2200" b="1" dirty="0" err="1" smtClean="0">
                          <a:solidFill>
                            <a:srgbClr val="0000FF"/>
                          </a:solidFill>
                          <a:latin typeface="Arial Narrow" pitchFamily="34" charset="0"/>
                        </a:rPr>
                        <a:t>Phenytoin</a:t>
                      </a:r>
                      <a:endParaRPr lang="en-US" sz="2200" b="1" dirty="0" smtClean="0">
                        <a:solidFill>
                          <a:srgbClr val="0000FF"/>
                        </a:solidFill>
                        <a:latin typeface="Arial Narrow" pitchFamily="34" charset="0"/>
                      </a:endParaRPr>
                    </a:p>
                    <a:p>
                      <a:r>
                        <a:rPr lang="en-US" sz="2200" b="1" dirty="0" err="1" smtClean="0">
                          <a:solidFill>
                            <a:srgbClr val="0000FF"/>
                          </a:solidFill>
                          <a:latin typeface="Arial Narrow" pitchFamily="34" charset="0"/>
                        </a:rPr>
                        <a:t>Carbamazepine</a:t>
                      </a:r>
                      <a:endParaRPr lang="en-US" sz="2200" b="1" dirty="0" smtClean="0">
                        <a:solidFill>
                          <a:srgbClr val="0000FF"/>
                        </a:solidFill>
                        <a:latin typeface="Arial Narrow" pitchFamily="34" charset="0"/>
                      </a:endParaRPr>
                    </a:p>
                    <a:p>
                      <a:r>
                        <a:rPr lang="en-US" sz="2200" b="1" dirty="0" smtClean="0">
                          <a:solidFill>
                            <a:srgbClr val="0000FF"/>
                          </a:solidFill>
                          <a:latin typeface="Arial Narrow" pitchFamily="34" charset="0"/>
                        </a:rPr>
                        <a:t>Sulfonamides</a:t>
                      </a:r>
                    </a:p>
                    <a:p>
                      <a:r>
                        <a:rPr lang="en-US" sz="2200" b="1" dirty="0" smtClean="0">
                          <a:solidFill>
                            <a:srgbClr val="0000FF"/>
                          </a:solidFill>
                          <a:latin typeface="Arial Narrow" pitchFamily="34" charset="0"/>
                        </a:rPr>
                        <a:t>ACE Inhibitors</a:t>
                      </a:r>
                    </a:p>
                    <a:p>
                      <a:r>
                        <a:rPr lang="en-US" sz="2200" b="1" kern="1200" spc="-40" baseline="0" dirty="0" smtClean="0">
                          <a:solidFill>
                            <a:srgbClr val="0000FF"/>
                          </a:solidFill>
                          <a:latin typeface="Arial Narrow" pitchFamily="34" charset="0"/>
                        </a:rPr>
                        <a:t>TCAs;                 </a:t>
                      </a:r>
                      <a:br>
                        <a:rPr lang="en-US" sz="2200" b="1" kern="1200" spc="-40" baseline="0" dirty="0" smtClean="0">
                          <a:solidFill>
                            <a:srgbClr val="0000FF"/>
                          </a:solidFill>
                          <a:latin typeface="Arial Narrow" pitchFamily="34" charset="0"/>
                        </a:rPr>
                      </a:br>
                      <a:r>
                        <a:rPr lang="en-US" sz="2200" b="1" kern="1200" spc="-40" baseline="0" dirty="0" smtClean="0">
                          <a:solidFill>
                            <a:srgbClr val="0000FF"/>
                          </a:solidFill>
                          <a:latin typeface="Arial Narrow" pitchFamily="34" charset="0"/>
                        </a:rPr>
                        <a:t>     </a:t>
                      </a:r>
                      <a:r>
                        <a:rPr lang="en-US" sz="2200" b="1" kern="1200" spc="-40" baseline="0" dirty="0" err="1" smtClean="0">
                          <a:solidFill>
                            <a:srgbClr val="0000FF"/>
                          </a:solidFill>
                          <a:latin typeface="Arial Narrow" pitchFamily="34" charset="0"/>
                        </a:rPr>
                        <a:t>Amitryptyline</a:t>
                      </a:r>
                      <a:endParaRPr lang="en-US" sz="2200" b="1" kern="1200" spc="-40" baseline="0" dirty="0" smtClean="0">
                        <a:solidFill>
                          <a:srgbClr val="0000FF"/>
                        </a:solidFill>
                        <a:latin typeface="Arial Narrow" pitchFamily="34" charset="0"/>
                      </a:endParaRPr>
                    </a:p>
                    <a:p>
                      <a:pPr marL="0" marR="0">
                        <a:lnSpc>
                          <a:spcPts val="2400"/>
                        </a:lnSpc>
                        <a:spcBef>
                          <a:spcPts val="0"/>
                        </a:spcBef>
                        <a:spcAft>
                          <a:spcPts val="0"/>
                        </a:spcAft>
                      </a:pPr>
                      <a:endParaRPr lang="en-US" sz="2200" dirty="0">
                        <a:solidFill>
                          <a:schemeClr val="tx1"/>
                        </a:solidFill>
                        <a:latin typeface="Arial Narrow" pitchFamily="34" charset="0"/>
                        <a:ea typeface="Calibri"/>
                        <a:cs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20000"/>
                            <a:lumOff val="80000"/>
                          </a:schemeClr>
                        </a:gs>
                        <a:gs pos="3000">
                          <a:schemeClr val="bg1"/>
                        </a:gs>
                        <a:gs pos="100000">
                          <a:srgbClr val="E0FFFF">
                            <a:shade val="100000"/>
                            <a:satMod val="115000"/>
                          </a:srgbClr>
                        </a:gs>
                      </a:gsLst>
                      <a:lin ang="13500000" scaled="1"/>
                      <a:tileRect/>
                    </a:gradFill>
                  </a:tcPr>
                </a:tc>
              </a:tr>
            </a:tbl>
          </a:graphicData>
        </a:graphic>
      </p:graphicFrame>
      <p:sp>
        <p:nvSpPr>
          <p:cNvPr id="4" name="5-Point Star 3"/>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5"/>
          <p:cNvPicPr>
            <a:picLocks noChangeAspect="1" noChangeArrowheads="1"/>
          </p:cNvPicPr>
          <p:nvPr/>
        </p:nvPicPr>
        <p:blipFill>
          <a:blip r:embed="rId2" cstate="print">
            <a:lum bright="30000"/>
          </a:blip>
          <a:srcRect l="22749" r="9004"/>
          <a:stretch>
            <a:fillRect/>
          </a:stretch>
        </p:blipFill>
        <p:spPr bwMode="auto">
          <a:xfrm rot="16200000">
            <a:off x="4338961" y="2061839"/>
            <a:ext cx="466078" cy="9144000"/>
          </a:xfrm>
          <a:prstGeom prst="rect">
            <a:avLst/>
          </a:prstGeom>
          <a:noFill/>
          <a:ln w="9525">
            <a:noFill/>
            <a:miter lim="800000"/>
            <a:headEnd/>
            <a:tailEnd/>
          </a:ln>
        </p:spPr>
      </p:pic>
      <p:pic>
        <p:nvPicPr>
          <p:cNvPr id="10" name="Picture 35"/>
          <p:cNvPicPr>
            <a:picLocks noChangeAspect="1" noChangeArrowheads="1"/>
          </p:cNvPicPr>
          <p:nvPr/>
        </p:nvPicPr>
        <p:blipFill>
          <a:blip r:embed="rId2" cstate="print"/>
          <a:srcRect l="22749" r="9004"/>
          <a:stretch>
            <a:fillRect/>
          </a:stretch>
        </p:blipFill>
        <p:spPr bwMode="auto">
          <a:xfrm>
            <a:off x="-1" y="8878"/>
            <a:ext cx="951267" cy="6849122"/>
          </a:xfrm>
          <a:prstGeom prst="rect">
            <a:avLst/>
          </a:prstGeom>
          <a:noFill/>
          <a:ln w="9525">
            <a:noFill/>
            <a:miter lim="800000"/>
            <a:headEnd/>
            <a:tailEnd/>
          </a:ln>
        </p:spPr>
      </p:pic>
      <p:pic>
        <p:nvPicPr>
          <p:cNvPr id="12" name="Picture 4" descr="http://www.losethattyre.co.uk/wp-content/uploads/2009/03/live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828800" cy="1718140"/>
          </a:xfrm>
          <a:prstGeom prst="rect">
            <a:avLst/>
          </a:prstGeom>
          <a:noFill/>
        </p:spPr>
      </p:pic>
      <p:sp>
        <p:nvSpPr>
          <p:cNvPr id="11" name="Rectangle 10"/>
          <p:cNvSpPr/>
          <p:nvPr/>
        </p:nvSpPr>
        <p:spPr>
          <a:xfrm>
            <a:off x="2052254" y="381000"/>
            <a:ext cx="6329746" cy="770930"/>
          </a:xfrm>
          <a:prstGeom prst="rect">
            <a:avLst/>
          </a:prstGeom>
          <a:noFill/>
        </p:spPr>
        <p:txBody>
          <a:bodyPr wrap="square" lIns="91440" tIns="45720" rIns="91440" bIns="45720">
            <a:prstTxWarp prst="textWave4">
              <a:avLst/>
            </a:prstTxWarp>
            <a:spAutoFit/>
          </a:bodyPr>
          <a:lstStyle/>
          <a:p>
            <a:pPr algn="ctr"/>
            <a:r>
              <a:rPr lang="en-US" sz="54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54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pic>
        <p:nvPicPr>
          <p:cNvPr id="30724" name="Picture 4" descr="http://www.subu.org.uk/files/minisites/1212/health_drugs.jpg"/>
          <p:cNvPicPr>
            <a:picLocks noChangeAspect="1" noChangeArrowheads="1"/>
          </p:cNvPicPr>
          <p:nvPr/>
        </p:nvPicPr>
        <p:blipFill>
          <a:blip r:embed="rId4" cstate="print">
            <a:clrChange>
              <a:clrFrom>
                <a:srgbClr val="FBFCFE"/>
              </a:clrFrom>
              <a:clrTo>
                <a:srgbClr val="FBFCFE">
                  <a:alpha val="0"/>
                </a:srgbClr>
              </a:clrTo>
            </a:clrChange>
          </a:blip>
          <a:srcRect/>
          <a:stretch>
            <a:fillRect/>
          </a:stretch>
        </p:blipFill>
        <p:spPr bwMode="auto">
          <a:xfrm>
            <a:off x="6781800" y="4953000"/>
            <a:ext cx="3011993" cy="2000668"/>
          </a:xfrm>
          <a:prstGeom prst="rect">
            <a:avLst/>
          </a:prstGeom>
          <a:noFill/>
        </p:spPr>
      </p:pic>
      <p:sp>
        <p:nvSpPr>
          <p:cNvPr id="14" name="TextBox 13"/>
          <p:cNvSpPr txBox="1"/>
          <p:nvPr/>
        </p:nvSpPr>
        <p:spPr>
          <a:xfrm>
            <a:off x="1066800" y="2133600"/>
            <a:ext cx="8001000" cy="3339376"/>
          </a:xfrm>
          <a:prstGeom prst="rect">
            <a:avLst/>
          </a:prstGeom>
          <a:noFill/>
        </p:spPr>
        <p:txBody>
          <a:bodyPr wrap="square" rtlCol="0">
            <a:spAutoFit/>
          </a:bodyPr>
          <a:lstStyle/>
          <a:p>
            <a:pPr>
              <a:spcBef>
                <a:spcPts val="600"/>
              </a:spcBef>
              <a:buClr>
                <a:srgbClr val="FF0000"/>
              </a:buClr>
              <a:buFont typeface="Wingdings" pitchFamily="2" charset="2"/>
              <a:buChar char="§"/>
            </a:pPr>
            <a:r>
              <a:rPr lang="en-US" sz="2200" b="1" dirty="0" smtClean="0">
                <a:latin typeface="Arial Narrow" pitchFamily="34" charset="0"/>
              </a:rPr>
              <a:t>Clarify the role of liver in drug detoxification</a:t>
            </a:r>
          </a:p>
          <a:p>
            <a:pPr>
              <a:spcBef>
                <a:spcPts val="600"/>
              </a:spcBef>
              <a:buClr>
                <a:srgbClr val="FF0000"/>
              </a:buClr>
              <a:buFont typeface="Wingdings" pitchFamily="2" charset="2"/>
              <a:buChar char="§"/>
            </a:pPr>
            <a:r>
              <a:rPr lang="en-US" sz="2200" b="1" dirty="0" smtClean="0">
                <a:latin typeface="Arial Narrow" pitchFamily="34" charset="0"/>
              </a:rPr>
              <a:t> Elaborate types (patterns) of </a:t>
            </a:r>
            <a:r>
              <a:rPr lang="en-US" sz="2200" b="1" dirty="0" err="1" smtClean="0">
                <a:latin typeface="Arial Narrow" pitchFamily="34" charset="0"/>
              </a:rPr>
              <a:t>hepatotoxicity</a:t>
            </a:r>
            <a:endParaRPr lang="en-US" sz="2200" b="1" dirty="0" smtClean="0">
              <a:latin typeface="Arial Narrow" pitchFamily="34" charset="0"/>
            </a:endParaRPr>
          </a:p>
          <a:p>
            <a:pPr>
              <a:spcBef>
                <a:spcPts val="600"/>
              </a:spcBef>
              <a:buClr>
                <a:srgbClr val="FF0000"/>
              </a:buClr>
              <a:buFont typeface="Wingdings" pitchFamily="2" charset="2"/>
              <a:buChar char="§"/>
            </a:pPr>
            <a:r>
              <a:rPr lang="en-US" sz="2200" b="1" dirty="0" smtClean="0">
                <a:latin typeface="Arial Narrow" pitchFamily="34" charset="0"/>
              </a:rPr>
              <a:t> Classify </a:t>
            </a:r>
            <a:r>
              <a:rPr lang="en-US" sz="2200" b="1" dirty="0" err="1" smtClean="0">
                <a:latin typeface="Arial Narrow" pitchFamily="34" charset="0"/>
              </a:rPr>
              <a:t>hepatotoxins</a:t>
            </a:r>
            <a:endParaRPr lang="en-US" sz="2200" b="1" dirty="0" smtClean="0">
              <a:latin typeface="Arial Narrow" pitchFamily="34" charset="0"/>
            </a:endParaRPr>
          </a:p>
          <a:p>
            <a:pPr>
              <a:spcBef>
                <a:spcPts val="600"/>
              </a:spcBef>
              <a:buClr>
                <a:srgbClr val="FF0000"/>
              </a:buClr>
              <a:buFont typeface="Wingdings" pitchFamily="2" charset="2"/>
              <a:buChar char="§"/>
            </a:pPr>
            <a:r>
              <a:rPr lang="en-US" sz="2200" b="1" dirty="0" smtClean="0">
                <a:latin typeface="Arial Narrow" pitchFamily="34" charset="0"/>
              </a:rPr>
              <a:t> Explain how a drug can inflict </a:t>
            </a:r>
            <a:r>
              <a:rPr lang="en-US" sz="2200" b="1" dirty="0" err="1" smtClean="0">
                <a:latin typeface="Arial Narrow" pitchFamily="34" charset="0"/>
              </a:rPr>
              <a:t>hepatotoxicity</a:t>
            </a:r>
            <a:endParaRPr lang="en-US" sz="2200" b="1" dirty="0" smtClean="0">
              <a:latin typeface="Arial Narrow" pitchFamily="34" charset="0"/>
            </a:endParaRPr>
          </a:p>
          <a:p>
            <a:pPr>
              <a:spcBef>
                <a:spcPts val="600"/>
              </a:spcBef>
              <a:buClr>
                <a:srgbClr val="FF0000"/>
              </a:buClr>
              <a:buFont typeface="Wingdings" pitchFamily="2" charset="2"/>
              <a:buChar char="§"/>
            </a:pPr>
            <a:r>
              <a:rPr lang="en-US" sz="2200" b="1" dirty="0" smtClean="0">
                <a:latin typeface="Arial Narrow" pitchFamily="34" charset="0"/>
              </a:rPr>
              <a:t> State the pathological consequences of hepatic injury</a:t>
            </a:r>
          </a:p>
          <a:p>
            <a:pPr>
              <a:spcBef>
                <a:spcPts val="600"/>
              </a:spcBef>
              <a:buClr>
                <a:srgbClr val="FF0000"/>
              </a:buClr>
              <a:buFont typeface="Wingdings" pitchFamily="2" charset="2"/>
              <a:buChar char="§"/>
            </a:pPr>
            <a:r>
              <a:rPr lang="en-US" sz="2200" b="1" dirty="0" smtClean="0">
                <a:latin typeface="Arial Narrow" pitchFamily="34" charset="0"/>
              </a:rPr>
              <a:t> Contrast the varied clinical presentation of </a:t>
            </a:r>
            <a:r>
              <a:rPr lang="en-US" sz="2200" b="1" dirty="0" err="1" smtClean="0">
                <a:latin typeface="Arial Narrow" pitchFamily="34" charset="0"/>
              </a:rPr>
              <a:t>hepatotoxicity</a:t>
            </a:r>
            <a:endParaRPr lang="en-US" sz="2200" b="1" dirty="0" smtClean="0">
              <a:latin typeface="Arial Narrow" pitchFamily="34" charset="0"/>
            </a:endParaRPr>
          </a:p>
          <a:p>
            <a:pPr>
              <a:spcBef>
                <a:spcPts val="600"/>
              </a:spcBef>
              <a:buClr>
                <a:srgbClr val="FF0000"/>
              </a:buClr>
              <a:buFont typeface="Wingdings" pitchFamily="2" charset="2"/>
              <a:buChar char="§"/>
            </a:pPr>
            <a:r>
              <a:rPr lang="en-US" sz="2200" b="1" dirty="0" smtClean="0">
                <a:latin typeface="Arial Narrow" pitchFamily="34" charset="0"/>
              </a:rPr>
              <a:t> Discuss possibilities of  diagnosis</a:t>
            </a:r>
          </a:p>
          <a:p>
            <a:pPr>
              <a:spcBef>
                <a:spcPts val="600"/>
              </a:spcBef>
              <a:buClr>
                <a:srgbClr val="FF0000"/>
              </a:buClr>
              <a:buFont typeface="Wingdings" pitchFamily="2" charset="2"/>
              <a:buChar char="§"/>
            </a:pPr>
            <a:r>
              <a:rPr lang="en-US" sz="2200" b="1" dirty="0" smtClean="0">
                <a:latin typeface="Arial Narrow" pitchFamily="34" charset="0"/>
              </a:rPr>
              <a:t> Enlist the possible treatment</a:t>
            </a:r>
            <a:endParaRPr lang="en-US" sz="2200" b="1" dirty="0">
              <a:latin typeface="Arial Narrow" pitchFamily="34" charset="0"/>
            </a:endParaRPr>
          </a:p>
        </p:txBody>
      </p:sp>
      <p:sp>
        <p:nvSpPr>
          <p:cNvPr id="15" name="TextBox 14"/>
          <p:cNvSpPr txBox="1"/>
          <p:nvPr/>
        </p:nvSpPr>
        <p:spPr>
          <a:xfrm>
            <a:off x="1066800" y="1676400"/>
            <a:ext cx="762000" cy="461665"/>
          </a:xfrm>
          <a:prstGeom prst="rect">
            <a:avLst/>
          </a:prstGeom>
          <a:solidFill>
            <a:srgbClr val="BDDEFF">
              <a:alpha val="50980"/>
            </a:srgbClr>
          </a:solidFill>
          <a:ln>
            <a:solidFill>
              <a:schemeClr val="accent1"/>
            </a:solidFill>
          </a:ln>
        </p:spPr>
        <p:txBody>
          <a:bodyPr wrap="square" rtlCol="0">
            <a:spAutoFit/>
          </a:bodyPr>
          <a:lstStyle/>
          <a:p>
            <a:r>
              <a:rPr lang="en-US" sz="2400" dirty="0" smtClean="0">
                <a:latin typeface="Bernard MT Condensed" pitchFamily="18" charset="0"/>
              </a:rPr>
              <a:t>ILOs</a:t>
            </a:r>
            <a:endParaRPr lang="en-US" sz="2400" dirty="0">
              <a:latin typeface="Bernard MT Condense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1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10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10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wipe(left)">
                                      <p:cBhvr>
                                        <p:cTn id="22" dur="10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wipe(left)">
                                      <p:cBhvr>
                                        <p:cTn id="27" dur="10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wipe(left)">
                                      <p:cBhvr>
                                        <p:cTn id="32" dur="10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wipe(left)">
                                      <p:cBhvr>
                                        <p:cTn id="37" dur="10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wipe(left)">
                                      <p:cBhvr>
                                        <p:cTn id="42" dur="10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2" y="152400"/>
            <a:ext cx="8839200" cy="5632311"/>
          </a:xfrm>
          <a:prstGeom prst="rect">
            <a:avLst/>
          </a:prstGeom>
        </p:spPr>
        <p:txBody>
          <a:bodyPr wrap="square">
            <a:spAutoFit/>
          </a:bodyPr>
          <a:lstStyle/>
          <a:p>
            <a:pPr>
              <a:buBlip>
                <a:blip r:embed="rId2"/>
              </a:buBlip>
            </a:pPr>
            <a:r>
              <a:rPr lang="en-US" sz="2400" b="1" dirty="0" smtClean="0">
                <a:latin typeface="Arial Narrow" pitchFamily="34" charset="0"/>
              </a:rPr>
              <a:t> A long standing rheumatoid arthritic patient developed tuberculosis 2 month ago. Today she was received in E.R complaining of  yellowish discoloration of skin, severe anorexia, vomiting and flue like manifestations since two days. She is very weak and looks toxic. </a:t>
            </a:r>
          </a:p>
          <a:p>
            <a:r>
              <a:rPr lang="en-US" sz="2400" b="1" dirty="0" smtClean="0">
                <a:latin typeface="Arial Narrow" pitchFamily="34" charset="0"/>
              </a:rPr>
              <a:t>Her drug history reveals that she has been on cyclosporine to control the </a:t>
            </a:r>
            <a:r>
              <a:rPr lang="en-US" sz="2400" b="1" dirty="0" err="1" smtClean="0">
                <a:latin typeface="Arial Narrow" pitchFamily="34" charset="0"/>
              </a:rPr>
              <a:t>arthiritic</a:t>
            </a:r>
            <a:r>
              <a:rPr lang="en-US" sz="2400" b="1" dirty="0" smtClean="0">
                <a:latin typeface="Arial Narrow" pitchFamily="34" charset="0"/>
              </a:rPr>
              <a:t> exacerbations, she was put on </a:t>
            </a:r>
            <a:r>
              <a:rPr lang="en-US" sz="2400" b="1" dirty="0" err="1" smtClean="0">
                <a:latin typeface="Arial Narrow" pitchFamily="34" charset="0"/>
              </a:rPr>
              <a:t>isoniazid</a:t>
            </a:r>
            <a:r>
              <a:rPr lang="en-US" sz="2400" b="1" dirty="0" smtClean="0">
                <a:latin typeface="Arial Narrow" pitchFamily="34" charset="0"/>
              </a:rPr>
              <a:t> when she developed T.B. and multivitamins because she is weak. Currently she  </a:t>
            </a:r>
          </a:p>
          <a:p>
            <a:r>
              <a:rPr lang="en-US" sz="2400" b="1" dirty="0" smtClean="0">
                <a:latin typeface="Arial Narrow" pitchFamily="34" charset="0"/>
              </a:rPr>
              <a:t> is given </a:t>
            </a:r>
            <a:r>
              <a:rPr lang="en-US" sz="2400" b="1" dirty="0" err="1" smtClean="0">
                <a:latin typeface="Arial Narrow" pitchFamily="34" charset="0"/>
              </a:rPr>
              <a:t>domperidone</a:t>
            </a:r>
            <a:r>
              <a:rPr lang="en-US" sz="2400" b="1" dirty="0" smtClean="0">
                <a:latin typeface="Arial Narrow" pitchFamily="34" charset="0"/>
              </a:rPr>
              <a:t> for the emesis. </a:t>
            </a:r>
          </a:p>
          <a:p>
            <a:r>
              <a:rPr lang="en-US" sz="2400" b="1" dirty="0" smtClean="0">
                <a:latin typeface="Arial Narrow" pitchFamily="34" charset="0"/>
              </a:rPr>
              <a:t>Lab results reveals severe elevation in ALT but no elevation in ALP.</a:t>
            </a:r>
          </a:p>
          <a:p>
            <a:endParaRPr lang="en-US" sz="2400" b="1" dirty="0" smtClean="0">
              <a:latin typeface="Arial Narrow" pitchFamily="34" charset="0"/>
            </a:endParaRPr>
          </a:p>
          <a:p>
            <a:pPr>
              <a:buBlip>
                <a:blip r:embed="rId2"/>
              </a:buBlip>
            </a:pPr>
            <a:r>
              <a:rPr lang="en-US" sz="2400" b="1" dirty="0" smtClean="0">
                <a:latin typeface="Arial Narrow" pitchFamily="34" charset="0"/>
              </a:rPr>
              <a:t> Which one of the following drug is the likely cause of her symptoms?</a:t>
            </a:r>
          </a:p>
          <a:p>
            <a:pPr marL="457200" indent="-457200">
              <a:buAutoNum type="alphaLcPeriod"/>
            </a:pPr>
            <a:r>
              <a:rPr lang="en-US" sz="2400" b="1" dirty="0" smtClean="0">
                <a:latin typeface="Arial Narrow" pitchFamily="34" charset="0"/>
              </a:rPr>
              <a:t>Cyclosporine	b. </a:t>
            </a:r>
            <a:r>
              <a:rPr lang="en-US" sz="2400" b="1" dirty="0" err="1" smtClean="0">
                <a:latin typeface="Arial Narrow" pitchFamily="34" charset="0"/>
              </a:rPr>
              <a:t>Multivitamines</a:t>
            </a:r>
            <a:r>
              <a:rPr lang="en-US" sz="2400" b="1" dirty="0" smtClean="0">
                <a:latin typeface="Arial Narrow" pitchFamily="34" charset="0"/>
              </a:rPr>
              <a:t>	</a:t>
            </a:r>
          </a:p>
          <a:p>
            <a:pPr marL="457200" indent="-457200"/>
            <a:r>
              <a:rPr lang="en-US" sz="2400" b="1" dirty="0" smtClean="0">
                <a:latin typeface="Arial Narrow" pitchFamily="34" charset="0"/>
              </a:rPr>
              <a:t>c.    </a:t>
            </a:r>
            <a:r>
              <a:rPr lang="en-US" sz="2400" b="1" dirty="0" err="1" smtClean="0">
                <a:latin typeface="Arial Narrow" pitchFamily="34" charset="0"/>
              </a:rPr>
              <a:t>Isoniazid</a:t>
            </a:r>
            <a:r>
              <a:rPr lang="en-US" sz="2400" b="1" dirty="0" smtClean="0">
                <a:latin typeface="Arial Narrow" pitchFamily="34" charset="0"/>
              </a:rPr>
              <a:t>		d. </a:t>
            </a:r>
            <a:r>
              <a:rPr lang="en-US" sz="2400" b="1" dirty="0" err="1" smtClean="0">
                <a:latin typeface="Arial Narrow" pitchFamily="34" charset="0"/>
              </a:rPr>
              <a:t>Domperidone</a:t>
            </a:r>
            <a:endParaRPr lang="en-US" sz="2400" b="1" dirty="0" smtClean="0">
              <a:latin typeface="Arial Narrow" pitchFamily="34" charset="0"/>
            </a:endParaRPr>
          </a:p>
          <a:p>
            <a:pPr>
              <a:buBlip>
                <a:blip r:embed="rId2"/>
              </a:buBlip>
            </a:pPr>
            <a:r>
              <a:rPr lang="en-US" sz="2400" b="1" dirty="0" smtClean="0">
                <a:latin typeface="Arial Narrow" pitchFamily="34" charset="0"/>
              </a:rPr>
              <a:t> Which type of </a:t>
            </a:r>
            <a:r>
              <a:rPr lang="en-US" sz="2400" b="1" dirty="0" err="1" smtClean="0">
                <a:latin typeface="Arial Narrow" pitchFamily="34" charset="0"/>
              </a:rPr>
              <a:t>hepatotoxin</a:t>
            </a:r>
            <a:r>
              <a:rPr lang="en-US" sz="2400" b="1" dirty="0" smtClean="0">
                <a:latin typeface="Arial Narrow" pitchFamily="34" charset="0"/>
              </a:rPr>
              <a:t> it is considered?</a:t>
            </a:r>
          </a:p>
          <a:p>
            <a:pPr>
              <a:buBlip>
                <a:blip r:embed="rId2"/>
              </a:buBlip>
            </a:pPr>
            <a:r>
              <a:rPr lang="en-US" sz="2400" b="1" dirty="0" smtClean="0">
                <a:latin typeface="Arial Narrow" pitchFamily="34" charset="0"/>
              </a:rPr>
              <a:t> What is the likely </a:t>
            </a:r>
            <a:r>
              <a:rPr lang="en-US" sz="2400" b="1" dirty="0" err="1" smtClean="0">
                <a:latin typeface="Arial Narrow" pitchFamily="34" charset="0"/>
              </a:rPr>
              <a:t>hepatotoxic</a:t>
            </a:r>
            <a:r>
              <a:rPr lang="en-US" sz="2400" b="1" dirty="0" smtClean="0">
                <a:latin typeface="Arial Narrow" pitchFamily="34" charset="0"/>
              </a:rPr>
              <a:t> pattern inflicted by the drug?</a:t>
            </a:r>
          </a:p>
        </p:txBody>
      </p:sp>
      <p:sp>
        <p:nvSpPr>
          <p:cNvPr id="3" name="TextBox 2"/>
          <p:cNvSpPr txBox="1"/>
          <p:nvPr/>
        </p:nvSpPr>
        <p:spPr>
          <a:xfrm>
            <a:off x="457200" y="5943600"/>
            <a:ext cx="2590800" cy="461665"/>
          </a:xfrm>
          <a:prstGeom prst="rect">
            <a:avLst/>
          </a:prstGeom>
          <a:noFill/>
        </p:spPr>
        <p:txBody>
          <a:bodyPr wrap="square" rtlCol="0">
            <a:spAutoFit/>
          </a:bodyPr>
          <a:lstStyle/>
          <a:p>
            <a:r>
              <a:rPr lang="en-US" sz="2400" b="1" dirty="0" smtClean="0"/>
              <a:t>Treatment????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2" y="152400"/>
            <a:ext cx="8839200" cy="6001643"/>
          </a:xfrm>
          <a:prstGeom prst="rect">
            <a:avLst/>
          </a:prstGeom>
        </p:spPr>
        <p:txBody>
          <a:bodyPr wrap="square">
            <a:spAutoFit/>
          </a:bodyPr>
          <a:lstStyle/>
          <a:p>
            <a:pPr>
              <a:buBlip>
                <a:blip r:embed="rId2"/>
              </a:buBlip>
            </a:pPr>
            <a:r>
              <a:rPr lang="en-US" sz="2400" b="1" dirty="0" smtClean="0">
                <a:latin typeface="Arial Narrow" pitchFamily="34" charset="0"/>
              </a:rPr>
              <a:t> A </a:t>
            </a:r>
            <a:r>
              <a:rPr lang="en-US" sz="2400" b="1" dirty="0" err="1" smtClean="0">
                <a:latin typeface="Arial Narrow" pitchFamily="34" charset="0"/>
              </a:rPr>
              <a:t>hypercholestrolemic</a:t>
            </a:r>
            <a:r>
              <a:rPr lang="en-US" sz="2400" b="1" dirty="0" smtClean="0">
                <a:latin typeface="Arial Narrow" pitchFamily="34" charset="0"/>
              </a:rPr>
              <a:t> patient was received in E.R complaining of  yellowish discoloration of skin, change in color of urine &amp; stools, and severe itching</a:t>
            </a:r>
          </a:p>
          <a:p>
            <a:r>
              <a:rPr lang="en-US" sz="2400" b="1" dirty="0" smtClean="0">
                <a:latin typeface="Arial Narrow" pitchFamily="34" charset="0"/>
              </a:rPr>
              <a:t>He has been for long receiving </a:t>
            </a:r>
            <a:r>
              <a:rPr lang="en-US" sz="2400" b="1" dirty="0" err="1" smtClean="0">
                <a:latin typeface="Arial Narrow" pitchFamily="34" charset="0"/>
              </a:rPr>
              <a:t>statins</a:t>
            </a:r>
            <a:r>
              <a:rPr lang="en-US" sz="2400" b="1" dirty="0" smtClean="0">
                <a:latin typeface="Arial Narrow" pitchFamily="34" charset="0"/>
              </a:rPr>
              <a:t> for the </a:t>
            </a:r>
            <a:r>
              <a:rPr lang="en-US" sz="2400" b="1" dirty="0" err="1" smtClean="0">
                <a:latin typeface="Arial Narrow" pitchFamily="34" charset="0"/>
              </a:rPr>
              <a:t>hypercholestrolemia</a:t>
            </a:r>
            <a:r>
              <a:rPr lang="en-US" sz="2400" b="1" dirty="0" smtClean="0">
                <a:latin typeface="Arial Narrow" pitchFamily="34" charset="0"/>
              </a:rPr>
              <a:t>. Three month ago he was diagnosed as being diabetic and hypertensive and since then he is receiving </a:t>
            </a:r>
            <a:r>
              <a:rPr lang="en-US" sz="2400" b="1" dirty="0" err="1" smtClean="0">
                <a:latin typeface="Arial Narrow" pitchFamily="34" charset="0"/>
              </a:rPr>
              <a:t>Chlorpropamide</a:t>
            </a:r>
            <a:r>
              <a:rPr lang="en-US" sz="2400" b="1" dirty="0" smtClean="0">
                <a:latin typeface="Arial Narrow" pitchFamily="34" charset="0"/>
              </a:rPr>
              <a:t> for the diabetes and </a:t>
            </a:r>
            <a:r>
              <a:rPr lang="en-US" sz="2400" b="1" dirty="0" err="1" smtClean="0">
                <a:latin typeface="Arial Narrow" pitchFamily="34" charset="0"/>
              </a:rPr>
              <a:t>nadolol</a:t>
            </a:r>
            <a:r>
              <a:rPr lang="en-US" sz="2400" b="1" dirty="0" smtClean="0">
                <a:latin typeface="Arial Narrow" pitchFamily="34" charset="0"/>
              </a:rPr>
              <a:t> for the hypertension. The last couple of days he had a flue; for which he was </a:t>
            </a:r>
            <a:r>
              <a:rPr lang="en-US" sz="2400" b="1" smtClean="0">
                <a:latin typeface="Arial Narrow" pitchFamily="34" charset="0"/>
              </a:rPr>
              <a:t>given acetaminophen </a:t>
            </a:r>
            <a:r>
              <a:rPr lang="en-US" sz="2400" b="1" dirty="0" smtClean="0">
                <a:latin typeface="Arial Narrow" pitchFamily="34" charset="0"/>
              </a:rPr>
              <a:t>for muscle aches and nasal drops for his nasal stuffiness.</a:t>
            </a:r>
          </a:p>
          <a:p>
            <a:r>
              <a:rPr lang="en-US" sz="2400" b="1" dirty="0" smtClean="0">
                <a:latin typeface="Arial Narrow" pitchFamily="34" charset="0"/>
              </a:rPr>
              <a:t>Lab investigations shows severe elevation in ALP and no significant elevation in ALT</a:t>
            </a:r>
          </a:p>
          <a:p>
            <a:endParaRPr lang="en-US" sz="2400" b="1" dirty="0" smtClean="0">
              <a:latin typeface="Arial Narrow" pitchFamily="34" charset="0"/>
            </a:endParaRPr>
          </a:p>
          <a:p>
            <a:pPr>
              <a:buBlip>
                <a:blip r:embed="rId2"/>
              </a:buBlip>
            </a:pPr>
            <a:r>
              <a:rPr lang="en-US" sz="2400" b="1" dirty="0" smtClean="0">
                <a:latin typeface="Arial Narrow" pitchFamily="34" charset="0"/>
              </a:rPr>
              <a:t> Which one of the following drug is the likely cause of his symptoms?</a:t>
            </a:r>
          </a:p>
          <a:p>
            <a:r>
              <a:rPr lang="en-US" sz="2400" b="1" dirty="0" smtClean="0">
                <a:latin typeface="Arial Narrow" pitchFamily="34" charset="0"/>
              </a:rPr>
              <a:t> a. </a:t>
            </a:r>
            <a:r>
              <a:rPr lang="en-US" sz="2400" b="1" dirty="0" err="1" smtClean="0">
                <a:latin typeface="Arial Narrow" pitchFamily="34" charset="0"/>
              </a:rPr>
              <a:t>Nadolol</a:t>
            </a:r>
            <a:r>
              <a:rPr lang="en-US" sz="2400" b="1" dirty="0" smtClean="0">
                <a:latin typeface="Arial Narrow" pitchFamily="34" charset="0"/>
              </a:rPr>
              <a:t>	b. </a:t>
            </a:r>
            <a:r>
              <a:rPr lang="en-US" sz="2400" b="1" dirty="0" err="1" smtClean="0">
                <a:latin typeface="Arial Narrow" pitchFamily="34" charset="0"/>
              </a:rPr>
              <a:t>Chlorpropamide</a:t>
            </a:r>
            <a:r>
              <a:rPr lang="en-US" sz="2400" b="1" dirty="0" smtClean="0">
                <a:latin typeface="Arial Narrow" pitchFamily="34" charset="0"/>
              </a:rPr>
              <a:t>	c. Acetaminophen 	d. </a:t>
            </a:r>
            <a:r>
              <a:rPr lang="en-US" sz="2400" b="1" dirty="0" err="1" smtClean="0">
                <a:latin typeface="Arial Narrow" pitchFamily="34" charset="0"/>
              </a:rPr>
              <a:t>Statins</a:t>
            </a:r>
            <a:endParaRPr lang="en-US" sz="2400" b="1" dirty="0" smtClean="0">
              <a:latin typeface="Arial Narrow" pitchFamily="34" charset="0"/>
            </a:endParaRPr>
          </a:p>
          <a:p>
            <a:pPr>
              <a:buBlip>
                <a:blip r:embed="rId2"/>
              </a:buBlip>
            </a:pPr>
            <a:r>
              <a:rPr lang="en-US" sz="2400" b="1" dirty="0" smtClean="0">
                <a:latin typeface="Arial Narrow" pitchFamily="34" charset="0"/>
              </a:rPr>
              <a:t> Which type of </a:t>
            </a:r>
            <a:r>
              <a:rPr lang="en-US" sz="2400" b="1" dirty="0" err="1" smtClean="0">
                <a:latin typeface="Arial Narrow" pitchFamily="34" charset="0"/>
              </a:rPr>
              <a:t>hepatotoxin</a:t>
            </a:r>
            <a:r>
              <a:rPr lang="en-US" sz="2400" b="1" dirty="0" smtClean="0">
                <a:latin typeface="Arial Narrow" pitchFamily="34" charset="0"/>
              </a:rPr>
              <a:t> it is considered?</a:t>
            </a:r>
          </a:p>
          <a:p>
            <a:pPr>
              <a:buBlip>
                <a:blip r:embed="rId2"/>
              </a:buBlip>
            </a:pPr>
            <a:r>
              <a:rPr lang="en-US" sz="2400" b="1" dirty="0" smtClean="0">
                <a:latin typeface="Arial Narrow" pitchFamily="34" charset="0"/>
              </a:rPr>
              <a:t>What is the </a:t>
            </a:r>
            <a:r>
              <a:rPr lang="en-US" sz="2400" b="1" dirty="0" err="1" smtClean="0">
                <a:latin typeface="Arial Narrow" pitchFamily="34" charset="0"/>
              </a:rPr>
              <a:t>hepatotoxic</a:t>
            </a:r>
            <a:r>
              <a:rPr lang="en-US" sz="2400" b="1" dirty="0" smtClean="0">
                <a:latin typeface="Arial Narrow" pitchFamily="34" charset="0"/>
              </a:rPr>
              <a:t> pattern inflicted by the drug?</a:t>
            </a:r>
          </a:p>
        </p:txBody>
      </p:sp>
      <p:sp>
        <p:nvSpPr>
          <p:cNvPr id="3" name="TextBox 2"/>
          <p:cNvSpPr txBox="1"/>
          <p:nvPr/>
        </p:nvSpPr>
        <p:spPr>
          <a:xfrm>
            <a:off x="228600" y="6167735"/>
            <a:ext cx="2590800" cy="461665"/>
          </a:xfrm>
          <a:prstGeom prst="rect">
            <a:avLst/>
          </a:prstGeom>
          <a:noFill/>
        </p:spPr>
        <p:txBody>
          <a:bodyPr wrap="square" rtlCol="0">
            <a:spAutoFit/>
          </a:bodyPr>
          <a:lstStyle/>
          <a:p>
            <a:r>
              <a:rPr lang="en-US" sz="2400" b="1" dirty="0" smtClean="0"/>
              <a:t>Treatment????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3600" y="452735"/>
            <a:ext cx="4114800" cy="461665"/>
          </a:xfrm>
          <a:prstGeom prst="rect">
            <a:avLst/>
          </a:prstGeom>
          <a:noFill/>
        </p:spPr>
        <p:txBody>
          <a:bodyPr wrap="square" rtlCol="0">
            <a:spAutoFit/>
          </a:bodyPr>
          <a:lstStyle/>
          <a:p>
            <a:r>
              <a:rPr lang="en-US" sz="2400" dirty="0" smtClean="0">
                <a:solidFill>
                  <a:srgbClr val="5400D0"/>
                </a:solidFill>
                <a:latin typeface="Bernard MT Condensed" pitchFamily="18" charset="0"/>
              </a:rPr>
              <a:t>HISTOPATHOLOGICAL PATTERNS </a:t>
            </a:r>
            <a:endParaRPr lang="en-US" sz="2400" dirty="0">
              <a:latin typeface="Bernard MT Condensed" pitchFamily="18" charset="0"/>
            </a:endParaRPr>
          </a:p>
        </p:txBody>
      </p:sp>
      <p:sp>
        <p:nvSpPr>
          <p:cNvPr id="8" name="TextBox 7"/>
          <p:cNvSpPr txBox="1"/>
          <p:nvPr/>
        </p:nvSpPr>
        <p:spPr>
          <a:xfrm>
            <a:off x="381000" y="1286470"/>
            <a:ext cx="7772400" cy="1569660"/>
          </a:xfrm>
          <a:prstGeom prst="rect">
            <a:avLst/>
          </a:prstGeom>
          <a:noFill/>
        </p:spPr>
        <p:txBody>
          <a:bodyPr wrap="square" rtlCol="0">
            <a:spAutoFit/>
          </a:bodyPr>
          <a:lstStyle/>
          <a:p>
            <a:r>
              <a:rPr lang="en-US" sz="2400" b="1" dirty="0" smtClean="0">
                <a:latin typeface="Arial Narrow" pitchFamily="34" charset="0"/>
              </a:rPr>
              <a:t>No universal </a:t>
            </a:r>
            <a:r>
              <a:rPr lang="en-US" sz="2400" b="1" dirty="0" err="1" smtClean="0">
                <a:latin typeface="Arial Narrow" pitchFamily="34" charset="0"/>
              </a:rPr>
              <a:t>histo</a:t>
            </a:r>
            <a:r>
              <a:rPr lang="en-US" sz="2400" b="1" dirty="0" smtClean="0">
                <a:latin typeface="Arial Narrow" pitchFamily="34" charset="0"/>
              </a:rPr>
              <a:t>-pathological pattern of DIHI exist. </a:t>
            </a:r>
          </a:p>
          <a:p>
            <a:r>
              <a:rPr lang="en-US" sz="2400" b="1" dirty="0" smtClean="0">
                <a:latin typeface="Arial Narrow" pitchFamily="34" charset="0"/>
              </a:rPr>
              <a:t>The commonest  are;   </a:t>
            </a:r>
            <a:r>
              <a:rPr lang="en-US" sz="2400" b="1" dirty="0" err="1" smtClean="0">
                <a:solidFill>
                  <a:srgbClr val="5400D0"/>
                </a:solidFill>
                <a:latin typeface="Arial Narrow" pitchFamily="34" charset="0"/>
                <a:ea typeface="Times New Roman"/>
                <a:cs typeface="Times New Roman"/>
              </a:rPr>
              <a:t>Hepatocellular</a:t>
            </a:r>
            <a:r>
              <a:rPr lang="en-US" sz="2400" b="1" dirty="0" smtClean="0">
                <a:solidFill>
                  <a:srgbClr val="5400D0"/>
                </a:solidFill>
                <a:latin typeface="Arial Narrow" pitchFamily="34" charset="0"/>
                <a:ea typeface="Times New Roman"/>
                <a:cs typeface="Times New Roman"/>
              </a:rPr>
              <a:t> necrosis</a:t>
            </a:r>
          </a:p>
          <a:p>
            <a:r>
              <a:rPr lang="en-US" sz="2400" b="1" dirty="0" smtClean="0">
                <a:solidFill>
                  <a:srgbClr val="5400D0"/>
                </a:solidFill>
                <a:latin typeface="Arial Narrow" pitchFamily="34" charset="0"/>
                <a:ea typeface="Times New Roman"/>
                <a:cs typeface="Times New Roman"/>
              </a:rPr>
              <a:t>			</a:t>
            </a:r>
            <a:r>
              <a:rPr lang="en-US" sz="2400" b="1" dirty="0" err="1" smtClean="0">
                <a:solidFill>
                  <a:srgbClr val="5400D0"/>
                </a:solidFill>
                <a:latin typeface="Arial Narrow" pitchFamily="34" charset="0"/>
                <a:ea typeface="Times New Roman"/>
                <a:cs typeface="Times New Roman"/>
              </a:rPr>
              <a:t>Cholestasis</a:t>
            </a:r>
            <a:endParaRPr lang="en-US" sz="2400" b="1" dirty="0" smtClean="0">
              <a:solidFill>
                <a:srgbClr val="5400D0"/>
              </a:solidFill>
              <a:latin typeface="Arial Narrow" pitchFamily="34" charset="0"/>
              <a:ea typeface="Times New Roman"/>
              <a:cs typeface="Times New Roman"/>
            </a:endParaRPr>
          </a:p>
          <a:p>
            <a:r>
              <a:rPr lang="en-US" sz="2400" b="1" dirty="0" smtClean="0">
                <a:solidFill>
                  <a:srgbClr val="5400D0"/>
                </a:solidFill>
                <a:latin typeface="Arial Narrow" pitchFamily="34" charset="0"/>
                <a:ea typeface="Times New Roman"/>
                <a:cs typeface="Times New Roman"/>
              </a:rPr>
              <a:t>			</a:t>
            </a:r>
            <a:r>
              <a:rPr lang="en-US" sz="2400" b="1" dirty="0" err="1" smtClean="0">
                <a:solidFill>
                  <a:srgbClr val="5400D0"/>
                </a:solidFill>
                <a:latin typeface="Arial Narrow" pitchFamily="34" charset="0"/>
                <a:ea typeface="Times New Roman"/>
                <a:cs typeface="Times New Roman"/>
              </a:rPr>
              <a:t>Steatosis</a:t>
            </a:r>
            <a:endParaRPr lang="en-US" sz="5400" dirty="0" smtClean="0">
              <a:solidFill>
                <a:srgbClr val="5400D0"/>
              </a:solidFill>
              <a:latin typeface="Arial Narrow" pitchFamily="34" charset="0"/>
              <a:ea typeface="Calibri"/>
              <a:cs typeface="Arial"/>
            </a:endParaRPr>
          </a:p>
        </p:txBody>
      </p:sp>
      <p:sp>
        <p:nvSpPr>
          <p:cNvPr id="12" name="TextBox 11"/>
          <p:cNvSpPr txBox="1"/>
          <p:nvPr/>
        </p:nvSpPr>
        <p:spPr>
          <a:xfrm>
            <a:off x="228600" y="2891135"/>
            <a:ext cx="8686800" cy="461665"/>
          </a:xfrm>
          <a:prstGeom prst="rect">
            <a:avLst/>
          </a:prstGeom>
          <a:noFill/>
        </p:spPr>
        <p:txBody>
          <a:bodyPr wrap="square" rtlCol="0">
            <a:spAutoFit/>
          </a:bodyPr>
          <a:lstStyle/>
          <a:p>
            <a:r>
              <a:rPr lang="en-US" sz="2400" b="1" dirty="0" smtClean="0">
                <a:latin typeface="Arial Narrow" pitchFamily="34" charset="0"/>
                <a:ea typeface="Times New Roman"/>
                <a:cs typeface="Times New Roman"/>
              </a:rPr>
              <a:t>More than one type of injury may occur in the same patient</a:t>
            </a:r>
          </a:p>
        </p:txBody>
      </p:sp>
      <p:sp>
        <p:nvSpPr>
          <p:cNvPr id="13" name="TextBox 12"/>
          <p:cNvSpPr txBox="1"/>
          <p:nvPr/>
        </p:nvSpPr>
        <p:spPr>
          <a:xfrm>
            <a:off x="228600" y="3348335"/>
            <a:ext cx="8915400" cy="461665"/>
          </a:xfrm>
          <a:prstGeom prst="rect">
            <a:avLst/>
          </a:prstGeom>
          <a:noFill/>
        </p:spPr>
        <p:txBody>
          <a:bodyPr wrap="square" rtlCol="0">
            <a:spAutoFit/>
          </a:bodyPr>
          <a:lstStyle/>
          <a:p>
            <a:r>
              <a:rPr lang="en-US" sz="2400" b="1" dirty="0" smtClean="0">
                <a:latin typeface="Arial Narrow" pitchFamily="34" charset="0"/>
                <a:ea typeface="Times New Roman"/>
                <a:cs typeface="Times New Roman"/>
              </a:rPr>
              <a:t>Any one agent may produce different types of injury in different patients</a:t>
            </a:r>
            <a:endParaRPr lang="en-US" sz="5400" b="1" dirty="0" smtClean="0">
              <a:latin typeface="Arial Narrow" pitchFamily="34" charset="0"/>
              <a:ea typeface="Calibri"/>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914400"/>
            <a:ext cx="8763000" cy="5201424"/>
          </a:xfrm>
          <a:prstGeom prst="rect">
            <a:avLst/>
          </a:prstGeom>
          <a:noFill/>
        </p:spPr>
        <p:txBody>
          <a:bodyPr wrap="square" rtlCol="0">
            <a:spAutoFit/>
          </a:bodyPr>
          <a:lstStyle/>
          <a:p>
            <a:r>
              <a:rPr lang="en-US" sz="2400" b="1" dirty="0" smtClean="0">
                <a:latin typeface="Arial Narrow" pitchFamily="34" charset="0"/>
              </a:rPr>
              <a:t>DILI is most often diagnosis by </a:t>
            </a:r>
          </a:p>
          <a:p>
            <a:r>
              <a:rPr lang="en-US" sz="2400" b="1" i="1" dirty="0" smtClean="0">
                <a:solidFill>
                  <a:srgbClr val="5400D0"/>
                </a:solidFill>
                <a:latin typeface="Arial Narrow" pitchFamily="34" charset="0"/>
              </a:rPr>
              <a:t>A] Thorough history</a:t>
            </a:r>
          </a:p>
          <a:p>
            <a:pPr>
              <a:spcBef>
                <a:spcPts val="1200"/>
              </a:spcBef>
            </a:pPr>
            <a:r>
              <a:rPr lang="en-US" sz="2400" b="1" i="1" dirty="0" smtClean="0">
                <a:solidFill>
                  <a:srgbClr val="5400D0"/>
                </a:solidFill>
                <a:latin typeface="Arial Narrow" pitchFamily="34" charset="0"/>
              </a:rPr>
              <a:t>B] Exclusion of;</a:t>
            </a:r>
            <a:r>
              <a:rPr lang="en-US" sz="2400" b="1" i="1" dirty="0" smtClean="0">
                <a:latin typeface="Arial Narrow" pitchFamily="34" charset="0"/>
              </a:rPr>
              <a:t> </a:t>
            </a:r>
          </a:p>
          <a:p>
            <a:pPr marL="365760">
              <a:buBlip>
                <a:blip r:embed="rId2"/>
              </a:buBlip>
            </a:pPr>
            <a:r>
              <a:rPr lang="en-US" sz="2400" b="1" dirty="0" smtClean="0">
                <a:latin typeface="Arial Narrow" pitchFamily="34" charset="0"/>
              </a:rPr>
              <a:t>Viral hepatitis</a:t>
            </a:r>
          </a:p>
          <a:p>
            <a:pPr marL="365760">
              <a:buBlip>
                <a:blip r:embed="rId2"/>
              </a:buBlip>
            </a:pPr>
            <a:r>
              <a:rPr lang="en-US" sz="2400" b="1" dirty="0" smtClean="0">
                <a:latin typeface="Arial Narrow" pitchFamily="34" charset="0"/>
              </a:rPr>
              <a:t>Autoimmune disorders</a:t>
            </a:r>
          </a:p>
          <a:p>
            <a:pPr marL="365760">
              <a:buBlip>
                <a:blip r:embed="rId2"/>
              </a:buBlip>
            </a:pPr>
            <a:r>
              <a:rPr lang="en-US" sz="2400" b="1" dirty="0" smtClean="0">
                <a:latin typeface="Arial Narrow" pitchFamily="34" charset="0"/>
              </a:rPr>
              <a:t>Alcohol intake</a:t>
            </a:r>
          </a:p>
          <a:p>
            <a:pPr marL="365760">
              <a:buBlip>
                <a:blip r:embed="rId2"/>
              </a:buBlip>
            </a:pPr>
            <a:r>
              <a:rPr lang="en-US" sz="2400" b="1" dirty="0" smtClean="0">
                <a:latin typeface="Arial Narrow" pitchFamily="34" charset="0"/>
              </a:rPr>
              <a:t>Metabolic and genetic disorders</a:t>
            </a:r>
          </a:p>
          <a:p>
            <a:pPr marL="365760">
              <a:buBlip>
                <a:blip r:embed="rId2"/>
              </a:buBlip>
            </a:pPr>
            <a:r>
              <a:rPr lang="en-US" sz="2400" b="1" dirty="0" smtClean="0">
                <a:latin typeface="Arial Narrow" pitchFamily="34" charset="0"/>
              </a:rPr>
              <a:t>Hemodynamic dysfunction</a:t>
            </a:r>
          </a:p>
          <a:p>
            <a:pPr marL="365760">
              <a:buBlip>
                <a:blip r:embed="rId2"/>
              </a:buBlip>
            </a:pPr>
            <a:r>
              <a:rPr lang="en-US" sz="2400" b="1" dirty="0" err="1" smtClean="0">
                <a:latin typeface="Arial Narrow" pitchFamily="34" charset="0"/>
              </a:rPr>
              <a:t>Billiary</a:t>
            </a:r>
            <a:r>
              <a:rPr lang="en-US" sz="2400" b="1" dirty="0" smtClean="0">
                <a:latin typeface="Arial Narrow" pitchFamily="34" charset="0"/>
              </a:rPr>
              <a:t> abnormalities.</a:t>
            </a:r>
          </a:p>
          <a:p>
            <a:pPr>
              <a:spcBef>
                <a:spcPts val="1200"/>
              </a:spcBef>
            </a:pPr>
            <a:r>
              <a:rPr lang="en-US" sz="2400" b="1" i="1" dirty="0" smtClean="0">
                <a:solidFill>
                  <a:srgbClr val="5400D0"/>
                </a:solidFill>
                <a:latin typeface="Arial Narrow" pitchFamily="34" charset="0"/>
              </a:rPr>
              <a:t>C] Perform of relevant investigations as;</a:t>
            </a:r>
          </a:p>
          <a:p>
            <a:pPr marL="365760">
              <a:buBlip>
                <a:blip r:embed="rId2"/>
              </a:buBlip>
            </a:pPr>
            <a:r>
              <a:rPr lang="en-US" sz="2400" b="1" dirty="0" smtClean="0">
                <a:latin typeface="Arial Narrow" pitchFamily="34" charset="0"/>
              </a:rPr>
              <a:t>Liver enzymes; </a:t>
            </a:r>
            <a:r>
              <a:rPr lang="en-US" sz="2400" b="1" dirty="0" smtClean="0">
                <a:solidFill>
                  <a:srgbClr val="0000FF"/>
                </a:solidFill>
                <a:latin typeface="Arial Narrow" pitchFamily="34" charset="0"/>
              </a:rPr>
              <a:t>ALT, ALP</a:t>
            </a:r>
          </a:p>
          <a:p>
            <a:pPr marL="365760">
              <a:buBlip>
                <a:blip r:embed="rId2"/>
              </a:buBlip>
            </a:pPr>
            <a:r>
              <a:rPr lang="en-US" sz="2400" b="1" dirty="0" err="1" smtClean="0">
                <a:latin typeface="Arial Narrow" pitchFamily="34" charset="0"/>
              </a:rPr>
              <a:t>Ultrasonography</a:t>
            </a:r>
            <a:r>
              <a:rPr lang="en-US" sz="2400" b="1" dirty="0" smtClean="0">
                <a:latin typeface="Arial Narrow" pitchFamily="34" charset="0"/>
              </a:rPr>
              <a:t>, CT scan, MRI</a:t>
            </a:r>
          </a:p>
          <a:p>
            <a:pPr marL="365760">
              <a:buBlip>
                <a:blip r:embed="rId2"/>
              </a:buBlip>
            </a:pPr>
            <a:r>
              <a:rPr lang="en-US" sz="2400" b="1" dirty="0" smtClean="0">
                <a:latin typeface="Arial Narrow" pitchFamily="34" charset="0"/>
              </a:rPr>
              <a:t> Biopsy……etc</a:t>
            </a:r>
            <a:endParaRPr lang="en-US" sz="2400" b="1" dirty="0">
              <a:latin typeface="Arial Narrow" pitchFamily="34" charset="0"/>
            </a:endParaRPr>
          </a:p>
        </p:txBody>
      </p:sp>
      <p:sp>
        <p:nvSpPr>
          <p:cNvPr id="7" name="Rectangle 6"/>
          <p:cNvSpPr/>
          <p:nvPr/>
        </p:nvSpPr>
        <p:spPr>
          <a:xfrm>
            <a:off x="-30552" y="228600"/>
            <a:ext cx="9174552" cy="553998"/>
          </a:xfrm>
          <a:prstGeom prst="rect">
            <a:avLst/>
          </a:prstGeom>
          <a:solidFill>
            <a:schemeClr val="tx2">
              <a:lumMod val="60000"/>
              <a:lumOff val="40000"/>
            </a:schemeClr>
          </a:solidFill>
        </p:spPr>
        <p:txBody>
          <a:bodyPr wrap="square">
            <a:spAutoFit/>
          </a:bodyPr>
          <a:lstStyle/>
          <a:p>
            <a:pPr algn="ctr"/>
            <a:r>
              <a:rPr lang="en-US" sz="3000" b="1" spc="100" dirty="0" smtClean="0">
                <a:solidFill>
                  <a:schemeClr val="bg1"/>
                </a:solidFill>
                <a:latin typeface="Broadway" pitchFamily="82" charset="0"/>
              </a:rPr>
              <a:t>How is DIHI diagnosed?</a:t>
            </a:r>
          </a:p>
        </p:txBody>
      </p:sp>
      <p:sp>
        <p:nvSpPr>
          <p:cNvPr id="8" name="TextBox 7"/>
          <p:cNvSpPr txBox="1"/>
          <p:nvPr/>
        </p:nvSpPr>
        <p:spPr>
          <a:xfrm>
            <a:off x="609600" y="6096000"/>
            <a:ext cx="6857968" cy="461665"/>
          </a:xfrm>
          <a:prstGeom prst="rect">
            <a:avLst/>
          </a:prstGeom>
          <a:noFill/>
        </p:spPr>
        <p:txBody>
          <a:bodyPr wrap="none" rtlCol="0">
            <a:spAutoFit/>
          </a:bodyPr>
          <a:lstStyle/>
          <a:p>
            <a:r>
              <a:rPr lang="en-US" sz="2400" b="1" i="1" dirty="0" smtClean="0"/>
              <a:t>N.B. Early recognition is essential to minimize injury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heckerboard(across)">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heckerboard(across)">
                                      <p:cBhvr>
                                        <p:cTn id="37" dur="1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checkerboard(across)">
                                      <p:cBhvr>
                                        <p:cTn id="42" dur="1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checkerboard(across)">
                                      <p:cBhvr>
                                        <p:cTn id="47" dur="1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checkerboard(across)">
                                      <p:cBhvr>
                                        <p:cTn id="52" dur="10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checkerboard(across)">
                                      <p:cBhvr>
                                        <p:cTn id="57" dur="10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checkerboard(across)">
                                      <p:cBhvr>
                                        <p:cTn id="62" dur="10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checkerboard(across)">
                                      <p:cBhvr>
                                        <p:cTn id="67" dur="1000"/>
                                        <p:tgtEl>
                                          <p:spTgt spid="6">
                                            <p:txEl>
                                              <p:pRg st="12" end="12"/>
                                            </p:txEl>
                                          </p:spTgt>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left)">
                                      <p:cBhvr>
                                        <p:cTn id="7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552" y="228600"/>
            <a:ext cx="9174552" cy="477054"/>
          </a:xfrm>
          <a:prstGeom prst="rect">
            <a:avLst/>
          </a:prstGeom>
          <a:solidFill>
            <a:schemeClr val="tx2">
              <a:lumMod val="60000"/>
              <a:lumOff val="40000"/>
            </a:schemeClr>
          </a:solidFill>
        </p:spPr>
        <p:txBody>
          <a:bodyPr wrap="square">
            <a:spAutoFit/>
          </a:bodyPr>
          <a:lstStyle/>
          <a:p>
            <a:pPr algn="ctr">
              <a:lnSpc>
                <a:spcPts val="3000"/>
              </a:lnSpc>
            </a:pPr>
            <a:r>
              <a:rPr lang="en-US" sz="2800" b="1" spc="160" dirty="0" smtClean="0">
                <a:solidFill>
                  <a:schemeClr val="bg1"/>
                </a:solidFill>
                <a:latin typeface="Broadway" pitchFamily="82" charset="0"/>
              </a:rPr>
              <a:t>What are the  lines of treatment?</a:t>
            </a:r>
          </a:p>
        </p:txBody>
      </p:sp>
      <p:sp>
        <p:nvSpPr>
          <p:cNvPr id="11" name="TextBox 10"/>
          <p:cNvSpPr txBox="1"/>
          <p:nvPr/>
        </p:nvSpPr>
        <p:spPr>
          <a:xfrm>
            <a:off x="533400" y="1752600"/>
            <a:ext cx="8077200" cy="1938992"/>
          </a:xfrm>
          <a:prstGeom prst="rect">
            <a:avLst/>
          </a:prstGeom>
          <a:noFill/>
        </p:spPr>
        <p:txBody>
          <a:bodyPr wrap="square" rtlCol="0">
            <a:spAutoFit/>
          </a:bodyPr>
          <a:lstStyle/>
          <a:p>
            <a:r>
              <a:rPr lang="en-US" sz="2400" b="1" u="heavy" dirty="0" smtClean="0">
                <a:uFill>
                  <a:solidFill>
                    <a:srgbClr val="0070C0"/>
                  </a:solidFill>
                </a:uFill>
                <a:latin typeface="Arial Narrow" pitchFamily="34" charset="0"/>
              </a:rPr>
              <a:t>Symptomatic;</a:t>
            </a:r>
          </a:p>
          <a:p>
            <a:r>
              <a:rPr lang="en-US" sz="2400" b="1" dirty="0" smtClean="0">
                <a:latin typeface="Arial Narrow" pitchFamily="34" charset="0"/>
              </a:rPr>
              <a:t>If </a:t>
            </a:r>
            <a:r>
              <a:rPr lang="en-US" sz="2400" b="1" dirty="0">
                <a:latin typeface="Arial Narrow" pitchFamily="34" charset="0"/>
              </a:rPr>
              <a:t>a </a:t>
            </a:r>
            <a:r>
              <a:rPr lang="en-US" sz="2400" b="1" u="sng" dirty="0">
                <a:latin typeface="Arial Narrow" pitchFamily="34" charset="0"/>
              </a:rPr>
              <a:t>severe allergic reaction </a:t>
            </a:r>
            <a:r>
              <a:rPr lang="en-US" sz="2400" b="1" dirty="0">
                <a:latin typeface="Arial Narrow" pitchFamily="34" charset="0"/>
              </a:rPr>
              <a:t>is </a:t>
            </a:r>
            <a:r>
              <a:rPr lang="en-US" sz="2400" b="1" dirty="0" smtClean="0">
                <a:latin typeface="Arial Narrow" pitchFamily="34" charset="0"/>
              </a:rPr>
              <a:t>observed </a:t>
            </a:r>
            <a:r>
              <a:rPr lang="en-US" sz="2400" b="1" dirty="0" smtClean="0">
                <a:latin typeface="Arial Narrow" pitchFamily="34" charset="0"/>
                <a:sym typeface="Wingdings 3"/>
              </a:rPr>
              <a:t> </a:t>
            </a:r>
            <a:r>
              <a:rPr lang="en-US" sz="2400" b="1" dirty="0" smtClean="0">
                <a:solidFill>
                  <a:srgbClr val="0000FF"/>
                </a:solidFill>
                <a:latin typeface="Arial Narrow" pitchFamily="34" charset="0"/>
                <a:sym typeface="Wingdings 3"/>
              </a:rPr>
              <a:t>C</a:t>
            </a:r>
            <a:r>
              <a:rPr lang="en-US" sz="2400" b="1" dirty="0" smtClean="0">
                <a:solidFill>
                  <a:srgbClr val="0000FF"/>
                </a:solidFill>
                <a:latin typeface="Arial Narrow" pitchFamily="34" charset="0"/>
              </a:rPr>
              <a:t>orticosteroids</a:t>
            </a:r>
          </a:p>
          <a:p>
            <a:r>
              <a:rPr lang="en-US" sz="2400" b="1" dirty="0" smtClean="0">
                <a:latin typeface="Arial Narrow" pitchFamily="34" charset="0"/>
              </a:rPr>
              <a:t>If </a:t>
            </a:r>
            <a:r>
              <a:rPr lang="en-US" sz="2400" b="1" u="sng" dirty="0" err="1" smtClean="0">
                <a:latin typeface="Arial Narrow" pitchFamily="34" charset="0"/>
              </a:rPr>
              <a:t>pruritus</a:t>
            </a: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enhance bile acid excretion </a:t>
            </a:r>
            <a:r>
              <a:rPr lang="en-US" sz="2400" b="1" dirty="0" smtClean="0">
                <a:latin typeface="Arial Narrow" pitchFamily="34" charset="0"/>
                <a:sym typeface="Wingdings 3"/>
              </a:rPr>
              <a:t></a:t>
            </a:r>
            <a:r>
              <a:rPr lang="en-US" sz="2400" b="1" dirty="0" smtClean="0">
                <a:latin typeface="Arial Narrow" pitchFamily="34" charset="0"/>
              </a:rPr>
              <a:t> </a:t>
            </a:r>
            <a:r>
              <a:rPr lang="en-US" sz="2400" b="1" dirty="0" err="1" smtClean="0">
                <a:solidFill>
                  <a:srgbClr val="0000FF"/>
                </a:solidFill>
                <a:latin typeface="Arial Narrow" pitchFamily="34" charset="0"/>
              </a:rPr>
              <a:t>Cholestyramine</a:t>
            </a:r>
            <a:r>
              <a:rPr lang="en-US" sz="2400" b="1" dirty="0" smtClean="0">
                <a:solidFill>
                  <a:srgbClr val="0000FF"/>
                </a:solidFill>
                <a:latin typeface="Arial Narrow" pitchFamily="34" charset="0"/>
              </a:rPr>
              <a:t> </a:t>
            </a:r>
          </a:p>
          <a:p>
            <a:r>
              <a:rPr lang="en-US" sz="2400" b="1" dirty="0" smtClean="0">
                <a:latin typeface="Arial Narrow" pitchFamily="34" charset="0"/>
              </a:rPr>
              <a:t>If </a:t>
            </a:r>
            <a:r>
              <a:rPr lang="en-US" sz="2400" b="1" u="sng" dirty="0" err="1" smtClean="0">
                <a:latin typeface="Arial Narrow" pitchFamily="34" charset="0"/>
              </a:rPr>
              <a:t>cholestatic</a:t>
            </a:r>
            <a:r>
              <a:rPr lang="en-US" sz="2400" b="1" u="sng" dirty="0" smtClean="0">
                <a:latin typeface="Arial Narrow" pitchFamily="34" charset="0"/>
              </a:rPr>
              <a:t> liver injury </a:t>
            </a:r>
            <a:r>
              <a:rPr lang="en-US" sz="2400" b="1" dirty="0" smtClean="0">
                <a:latin typeface="Arial Narrow" pitchFamily="34" charset="0"/>
                <a:sym typeface="Wingdings 3"/>
              </a:rPr>
              <a:t> </a:t>
            </a:r>
            <a:r>
              <a:rPr lang="en-US" sz="2400" b="1" dirty="0" err="1" smtClean="0">
                <a:solidFill>
                  <a:srgbClr val="0000FF"/>
                </a:solidFill>
                <a:latin typeface="Arial Narrow" pitchFamily="34" charset="0"/>
              </a:rPr>
              <a:t>Ursodeoxycholic</a:t>
            </a:r>
            <a:r>
              <a:rPr lang="en-US" sz="2400" b="1" dirty="0" smtClean="0">
                <a:solidFill>
                  <a:srgbClr val="0000FF"/>
                </a:solidFill>
                <a:latin typeface="Arial Narrow" pitchFamily="34" charset="0"/>
              </a:rPr>
              <a:t> acid </a:t>
            </a:r>
            <a:r>
              <a:rPr lang="en-US" sz="2400" b="1" dirty="0" smtClean="0">
                <a:latin typeface="Arial Narrow" pitchFamily="34" charset="0"/>
              </a:rPr>
              <a:t>(</a:t>
            </a:r>
            <a:r>
              <a:rPr lang="en-US" sz="2400" b="1" dirty="0" err="1" smtClean="0">
                <a:latin typeface="Arial Narrow" pitchFamily="34" charset="0"/>
              </a:rPr>
              <a:t>Ursodiol</a:t>
            </a:r>
            <a:r>
              <a:rPr lang="en-US" sz="2400" b="1" dirty="0" smtClean="0">
                <a:latin typeface="Arial Narrow" pitchFamily="34" charset="0"/>
              </a:rPr>
              <a:t>)</a:t>
            </a:r>
          </a:p>
          <a:p>
            <a:r>
              <a:rPr lang="en-US" sz="2400" b="1" dirty="0" smtClean="0">
                <a:latin typeface="Arial Narrow" pitchFamily="34" charset="0"/>
              </a:rPr>
              <a:t>If </a:t>
            </a:r>
            <a:r>
              <a:rPr lang="en-US" sz="2400" b="1" dirty="0" err="1" smtClean="0">
                <a:latin typeface="Arial Narrow" pitchFamily="34" charset="0"/>
              </a:rPr>
              <a:t>coagulopathy</a:t>
            </a:r>
            <a:r>
              <a:rPr lang="en-US" sz="2400" b="1" dirty="0" smtClean="0">
                <a:latin typeface="Arial Narrow" pitchFamily="34" charset="0"/>
              </a:rPr>
              <a:t> or encephalopathy develop </a:t>
            </a:r>
            <a:r>
              <a:rPr lang="en-US" sz="2400" b="1" dirty="0" smtClean="0">
                <a:latin typeface="Arial Narrow" pitchFamily="34" charset="0"/>
                <a:sym typeface="Wingdings 3"/>
              </a:rPr>
              <a:t>treat accordingly</a:t>
            </a:r>
            <a:r>
              <a:rPr lang="en-US" sz="2400" b="1" dirty="0" smtClean="0">
                <a:latin typeface="Arial Narrow" pitchFamily="34" charset="0"/>
              </a:rPr>
              <a:t> </a:t>
            </a:r>
          </a:p>
        </p:txBody>
      </p:sp>
      <p:sp>
        <p:nvSpPr>
          <p:cNvPr id="12" name="TextBox 11"/>
          <p:cNvSpPr txBox="1"/>
          <p:nvPr/>
        </p:nvSpPr>
        <p:spPr>
          <a:xfrm>
            <a:off x="533400" y="4514671"/>
            <a:ext cx="7162800" cy="1200329"/>
          </a:xfrm>
          <a:prstGeom prst="rect">
            <a:avLst/>
          </a:prstGeom>
          <a:noFill/>
        </p:spPr>
        <p:txBody>
          <a:bodyPr wrap="square" rtlCol="0">
            <a:spAutoFit/>
          </a:bodyPr>
          <a:lstStyle/>
          <a:p>
            <a:r>
              <a:rPr lang="en-US" sz="2400" b="1" i="1" dirty="0" smtClean="0">
                <a:solidFill>
                  <a:srgbClr val="5400D0"/>
                </a:solidFill>
                <a:latin typeface="Arial Narrow" pitchFamily="34" charset="0"/>
              </a:rPr>
              <a:t>Specific antidotes </a:t>
            </a:r>
          </a:p>
          <a:p>
            <a:r>
              <a:rPr lang="en-US" sz="2400" b="1" dirty="0" smtClean="0">
                <a:solidFill>
                  <a:srgbClr val="0000FF"/>
                </a:solidFill>
                <a:latin typeface="Arial Narrow" pitchFamily="34" charset="0"/>
              </a:rPr>
              <a:t>N-</a:t>
            </a:r>
            <a:r>
              <a:rPr lang="en-US" sz="2400" b="1" dirty="0" err="1" smtClean="0">
                <a:solidFill>
                  <a:srgbClr val="0000FF"/>
                </a:solidFill>
                <a:latin typeface="Arial Narrow" pitchFamily="34" charset="0"/>
              </a:rPr>
              <a:t>acetylcysteine</a:t>
            </a:r>
            <a:r>
              <a:rPr lang="en-US" sz="2400" b="1" dirty="0" smtClean="0">
                <a:solidFill>
                  <a:srgbClr val="0000FF"/>
                </a:solidFill>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acetaminophen toxicity</a:t>
            </a:r>
          </a:p>
          <a:p>
            <a:r>
              <a:rPr lang="en-US" sz="2400" b="1" dirty="0" smtClean="0">
                <a:solidFill>
                  <a:srgbClr val="0000FF"/>
                </a:solidFill>
                <a:latin typeface="Arial Narrow" pitchFamily="34" charset="0"/>
              </a:rPr>
              <a:t>L-</a:t>
            </a:r>
            <a:r>
              <a:rPr lang="en-US" sz="2400" b="1" dirty="0" err="1" smtClean="0">
                <a:solidFill>
                  <a:srgbClr val="0000FF"/>
                </a:solidFill>
                <a:latin typeface="Arial Narrow" pitchFamily="34" charset="0"/>
              </a:rPr>
              <a:t>carnitine</a:t>
            </a:r>
            <a:r>
              <a:rPr lang="en-US" sz="2400" b="1" dirty="0" smtClean="0">
                <a:latin typeface="Arial Narrow" pitchFamily="34" charset="0"/>
              </a:rPr>
              <a:t> </a:t>
            </a:r>
            <a:r>
              <a:rPr lang="en-US" sz="2400" b="1" dirty="0" smtClean="0">
                <a:latin typeface="Arial Narrow" pitchFamily="34" charset="0"/>
                <a:sym typeface="Wingdings 3"/>
              </a:rPr>
              <a:t></a:t>
            </a:r>
            <a:r>
              <a:rPr lang="en-US" sz="2400" b="1" dirty="0" err="1" smtClean="0">
                <a:latin typeface="Arial Narrow" pitchFamily="34" charset="0"/>
              </a:rPr>
              <a:t>valproate</a:t>
            </a:r>
            <a:r>
              <a:rPr lang="en-US" sz="2400" b="1" dirty="0" smtClean="0">
                <a:latin typeface="Arial Narrow" pitchFamily="34" charset="0"/>
              </a:rPr>
              <a:t> toxicity</a:t>
            </a:r>
          </a:p>
        </p:txBody>
      </p:sp>
      <p:sp>
        <p:nvSpPr>
          <p:cNvPr id="13" name="TextBox 12"/>
          <p:cNvSpPr txBox="1"/>
          <p:nvPr/>
        </p:nvSpPr>
        <p:spPr>
          <a:xfrm>
            <a:off x="533400" y="1371600"/>
            <a:ext cx="8153400" cy="461665"/>
          </a:xfrm>
          <a:prstGeom prst="rect">
            <a:avLst/>
          </a:prstGeom>
          <a:noFill/>
        </p:spPr>
        <p:txBody>
          <a:bodyPr wrap="square" rtlCol="0">
            <a:spAutoFit/>
          </a:bodyPr>
          <a:lstStyle/>
          <a:p>
            <a:r>
              <a:rPr lang="en-US" sz="2400" b="1" i="1" dirty="0" smtClean="0">
                <a:solidFill>
                  <a:srgbClr val="5400D0"/>
                </a:solidFill>
                <a:latin typeface="Arial Narrow" pitchFamily="34" charset="0"/>
              </a:rPr>
              <a:t>No specific treatment </a:t>
            </a:r>
            <a:r>
              <a:rPr lang="en-US" sz="2400" b="1" dirty="0" smtClean="0">
                <a:latin typeface="Arial Narrow" pitchFamily="34" charset="0"/>
                <a:sym typeface="Wingdings 3"/>
              </a:rPr>
              <a:t> </a:t>
            </a:r>
            <a:r>
              <a:rPr lang="en-US" sz="2400" b="1" dirty="0" smtClean="0">
                <a:latin typeface="Arial Narrow" pitchFamily="34" charset="0"/>
              </a:rPr>
              <a:t>largely symptomatic &amp; supportive</a:t>
            </a:r>
            <a:endParaRPr lang="en-US" sz="2400" b="1" dirty="0">
              <a:latin typeface="Arial Narrow" pitchFamily="34" charset="0"/>
            </a:endParaRPr>
          </a:p>
        </p:txBody>
      </p:sp>
      <p:sp>
        <p:nvSpPr>
          <p:cNvPr id="14" name="TextBox 13"/>
          <p:cNvSpPr txBox="1"/>
          <p:nvPr/>
        </p:nvSpPr>
        <p:spPr>
          <a:xfrm>
            <a:off x="533400" y="3588603"/>
            <a:ext cx="8077200" cy="830997"/>
          </a:xfrm>
          <a:prstGeom prst="rect">
            <a:avLst/>
          </a:prstGeom>
          <a:noFill/>
        </p:spPr>
        <p:txBody>
          <a:bodyPr wrap="square" rtlCol="0">
            <a:spAutoFit/>
          </a:bodyPr>
          <a:lstStyle/>
          <a:p>
            <a:r>
              <a:rPr lang="en-US" sz="2400" b="1" u="heavy" dirty="0" smtClean="0">
                <a:uFill>
                  <a:solidFill>
                    <a:srgbClr val="0070C0"/>
                  </a:solidFill>
                </a:uFill>
                <a:latin typeface="Arial Narrow" pitchFamily="34" charset="0"/>
              </a:rPr>
              <a:t>Supportive; </a:t>
            </a:r>
          </a:p>
          <a:p>
            <a:r>
              <a:rPr lang="en-US" sz="2400" b="1" dirty="0" smtClean="0">
                <a:latin typeface="Arial Narrow" pitchFamily="34" charset="0"/>
              </a:rPr>
              <a:t>High carbohydrate, moderate protein diet adequate in calories</a:t>
            </a:r>
          </a:p>
        </p:txBody>
      </p:sp>
      <p:sp>
        <p:nvSpPr>
          <p:cNvPr id="15" name="TextBox 14"/>
          <p:cNvSpPr txBox="1"/>
          <p:nvPr/>
        </p:nvSpPr>
        <p:spPr>
          <a:xfrm>
            <a:off x="533400" y="5791200"/>
            <a:ext cx="7924800" cy="830997"/>
          </a:xfrm>
          <a:prstGeom prst="rect">
            <a:avLst/>
          </a:prstGeom>
          <a:noFill/>
        </p:spPr>
        <p:txBody>
          <a:bodyPr wrap="square" rtlCol="0">
            <a:spAutoFit/>
          </a:bodyPr>
          <a:lstStyle/>
          <a:p>
            <a:r>
              <a:rPr lang="en-US" sz="2400" b="1" i="1" dirty="0" smtClean="0">
                <a:solidFill>
                  <a:srgbClr val="5400D0"/>
                </a:solidFill>
                <a:latin typeface="Arial Narrow" pitchFamily="34" charset="0"/>
              </a:rPr>
              <a:t>Emergency liver transplantation </a:t>
            </a:r>
            <a:r>
              <a:rPr lang="en-US" sz="2400" b="1" dirty="0" smtClean="0">
                <a:latin typeface="Arial Narrow" pitchFamily="34" charset="0"/>
                <a:sym typeface="Wingdings 3"/>
              </a:rPr>
              <a:t>for </a:t>
            </a:r>
            <a:r>
              <a:rPr lang="en-US" sz="2400" b="1" dirty="0" smtClean="0">
                <a:latin typeface="Arial Narrow" pitchFamily="34" charset="0"/>
              </a:rPr>
              <a:t> drug induced </a:t>
            </a:r>
            <a:r>
              <a:rPr lang="en-US" sz="2400" b="1" dirty="0" err="1" smtClean="0">
                <a:latin typeface="Arial Narrow" pitchFamily="34" charset="0"/>
              </a:rPr>
              <a:t>fulminant</a:t>
            </a:r>
            <a:r>
              <a:rPr lang="en-US" sz="2400" b="1" dirty="0" smtClean="0">
                <a:latin typeface="Arial Narrow" pitchFamily="34" charset="0"/>
              </a:rPr>
              <a:t> hepatic failure</a:t>
            </a:r>
            <a:endParaRPr lang="en-US" sz="2400" b="1" dirty="0">
              <a:latin typeface="Arial Narrow" pitchFamily="34" charset="0"/>
            </a:endParaRPr>
          </a:p>
        </p:txBody>
      </p:sp>
      <p:sp>
        <p:nvSpPr>
          <p:cNvPr id="16" name="TextBox 15"/>
          <p:cNvSpPr txBox="1"/>
          <p:nvPr/>
        </p:nvSpPr>
        <p:spPr>
          <a:xfrm>
            <a:off x="533400" y="757535"/>
            <a:ext cx="8153400" cy="461665"/>
          </a:xfrm>
          <a:prstGeom prst="rect">
            <a:avLst/>
          </a:prstGeom>
          <a:noFill/>
        </p:spPr>
        <p:txBody>
          <a:bodyPr wrap="square" rtlCol="0">
            <a:spAutoFit/>
          </a:bodyPr>
          <a:lstStyle/>
          <a:p>
            <a:r>
              <a:rPr lang="en-US" sz="2400" b="1" i="1" dirty="0" smtClean="0">
                <a:solidFill>
                  <a:srgbClr val="5400D0"/>
                </a:solidFill>
                <a:latin typeface="Arial Narrow" pitchFamily="34" charset="0"/>
              </a:rPr>
              <a:t>Immediate </a:t>
            </a:r>
            <a:r>
              <a:rPr lang="en-US" sz="2400" b="1" i="1" dirty="0">
                <a:solidFill>
                  <a:srgbClr val="5400D0"/>
                </a:solidFill>
                <a:latin typeface="Arial Narrow" pitchFamily="34" charset="0"/>
              </a:rPr>
              <a:t>withdrawal </a:t>
            </a:r>
            <a:r>
              <a:rPr lang="en-US" sz="2400" b="1" dirty="0" smtClean="0">
                <a:latin typeface="Arial Narrow" pitchFamily="34" charset="0"/>
                <a:sym typeface="Wingdings 3"/>
              </a:rPr>
              <a:t> </a:t>
            </a:r>
            <a:r>
              <a:rPr lang="en-US" sz="2400" b="1" dirty="0" smtClean="0">
                <a:latin typeface="Arial Narrow" pitchFamily="34" charset="0"/>
              </a:rPr>
              <a:t>of </a:t>
            </a:r>
            <a:r>
              <a:rPr lang="en-US" sz="2400" b="1" dirty="0">
                <a:latin typeface="Arial Narrow" pitchFamily="34" charset="0"/>
              </a:rPr>
              <a:t>any </a:t>
            </a:r>
            <a:r>
              <a:rPr lang="en-US" sz="2400" b="1" dirty="0" smtClean="0">
                <a:latin typeface="Arial Narrow" pitchFamily="34" charset="0"/>
              </a:rPr>
              <a:t>suspected drug</a:t>
            </a:r>
            <a:endParaRPr lang="en-US" sz="2400" b="1" dirty="0">
              <a:latin typeface="Arial Narrow" pitchFamily="34" charset="0"/>
            </a:endParaRPr>
          </a:p>
        </p:txBody>
      </p:sp>
      <p:sp>
        <p:nvSpPr>
          <p:cNvPr id="9" name="5-Point Star 8"/>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checkerboard(across)">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2" dur="1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checkerboard(across)">
                                      <p:cBhvr>
                                        <p:cTn id="17" dur="1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checkerboard(across)">
                                      <p:cBhvr>
                                        <p:cTn id="22" dur="1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checkerboard(across)">
                                      <p:cBhvr>
                                        <p:cTn id="27" dur="1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Right)">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Right)">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trips(downRight)">
                                      <p:cBhvr>
                                        <p:cTn id="4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5"/>
          <p:cNvPicPr>
            <a:picLocks noChangeAspect="1" noChangeArrowheads="1"/>
          </p:cNvPicPr>
          <p:nvPr/>
        </p:nvPicPr>
        <p:blipFill>
          <a:blip r:embed="rId2" cstate="print">
            <a:lum bright="30000"/>
          </a:blip>
          <a:srcRect l="22749" r="9004"/>
          <a:stretch>
            <a:fillRect/>
          </a:stretch>
        </p:blipFill>
        <p:spPr bwMode="auto">
          <a:xfrm rot="16200000">
            <a:off x="3843661" y="1566539"/>
            <a:ext cx="1456678" cy="9144000"/>
          </a:xfrm>
          <a:prstGeom prst="rect">
            <a:avLst/>
          </a:prstGeom>
          <a:noFill/>
          <a:ln w="9525">
            <a:noFill/>
            <a:miter lim="800000"/>
            <a:headEnd/>
            <a:tailEnd/>
          </a:ln>
        </p:spPr>
      </p:pic>
      <p:pic>
        <p:nvPicPr>
          <p:cNvPr id="10" name="Picture 35"/>
          <p:cNvPicPr>
            <a:picLocks noChangeAspect="1" noChangeArrowheads="1"/>
          </p:cNvPicPr>
          <p:nvPr/>
        </p:nvPicPr>
        <p:blipFill>
          <a:blip r:embed="rId2" cstate="print"/>
          <a:srcRect l="22749" r="9004"/>
          <a:stretch>
            <a:fillRect/>
          </a:stretch>
        </p:blipFill>
        <p:spPr bwMode="auto">
          <a:xfrm>
            <a:off x="-1" y="8878"/>
            <a:ext cx="1600201" cy="6849122"/>
          </a:xfrm>
          <a:prstGeom prst="rect">
            <a:avLst/>
          </a:prstGeom>
          <a:noFill/>
          <a:ln w="9525">
            <a:noFill/>
            <a:miter lim="800000"/>
            <a:headEnd/>
            <a:tailEnd/>
          </a:ln>
        </p:spPr>
      </p:pic>
      <p:pic>
        <p:nvPicPr>
          <p:cNvPr id="31746" name="Picture 2" descr="http://www.pawelmazur.org/blog/wp-content/uploads/2010/07/live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434" y="154306"/>
            <a:ext cx="1295400" cy="852806"/>
          </a:xfrm>
          <a:prstGeom prst="flowChartDocument">
            <a:avLst/>
          </a:prstGeom>
          <a:noFill/>
        </p:spPr>
      </p:pic>
      <p:pic>
        <p:nvPicPr>
          <p:cNvPr id="12" name="Picture 4" descr="http://www.losethattyre.co.uk/wp-content/uploads/2009/03/liver.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620000" y="5641227"/>
            <a:ext cx="1295142" cy="1216773"/>
          </a:xfrm>
          <a:prstGeom prst="rect">
            <a:avLst/>
          </a:prstGeom>
          <a:noFill/>
        </p:spPr>
      </p:pic>
      <p:sp>
        <p:nvSpPr>
          <p:cNvPr id="11" name="Rectangle 10"/>
          <p:cNvSpPr/>
          <p:nvPr/>
        </p:nvSpPr>
        <p:spPr>
          <a:xfrm>
            <a:off x="1905000" y="-457200"/>
            <a:ext cx="6934200" cy="3581400"/>
          </a:xfrm>
          <a:prstGeom prst="rect">
            <a:avLst/>
          </a:prstGeom>
          <a:noFill/>
        </p:spPr>
        <p:txBody>
          <a:bodyPr wrap="square" lIns="91440" tIns="45720" rIns="91440" bIns="45720">
            <a:prstTxWarp prst="textArchDownPour">
              <a:avLst>
                <a:gd name="adj1" fmla="val 21344887"/>
                <a:gd name="adj2" fmla="val 33887"/>
              </a:avLst>
            </a:prstTxWarp>
            <a:spAutoFit/>
          </a:bodyPr>
          <a:lstStyle/>
          <a:p>
            <a:pPr algn="ctr"/>
            <a:r>
              <a:rPr lang="en-US" sz="5400" b="1" cap="none" spc="0" dirty="0" smtClean="0">
                <a:ln w="24500" cmpd="dbl">
                  <a:solidFill>
                    <a:schemeClr val="tx2"/>
                  </a:solidFill>
                  <a:prstDash val="solid"/>
                  <a:miter lim="800000"/>
                </a:ln>
                <a:solidFill>
                  <a:srgbClr val="A3D1FF"/>
                </a:solidFill>
                <a:effectLst>
                  <a:outerShdw blurRad="38100" dist="38100" dir="7020000" algn="tl">
                    <a:srgbClr val="000000">
                      <a:alpha val="35000"/>
                    </a:srgbClr>
                  </a:outerShdw>
                </a:effectLst>
              </a:rPr>
              <a:t>HEPATOTOXIC   DRUGS</a:t>
            </a:r>
            <a:endParaRPr lang="en-US" sz="5400" b="1" cap="none" spc="0" dirty="0">
              <a:ln w="24500" cmpd="dbl">
                <a:solidFill>
                  <a:schemeClr val="tx2"/>
                </a:solidFill>
                <a:prstDash val="solid"/>
                <a:miter lim="800000"/>
              </a:ln>
              <a:solidFill>
                <a:srgbClr val="A3D1FF"/>
              </a:solidFill>
              <a:effectLst>
                <a:outerShdw blurRad="38100" dist="38100" dir="7020000" algn="tl">
                  <a:srgbClr val="000000">
                    <a:alpha val="35000"/>
                  </a:srgbClr>
                </a:outerShdw>
              </a:effectLst>
            </a:endParaRPr>
          </a:p>
        </p:txBody>
      </p:sp>
      <p:pic>
        <p:nvPicPr>
          <p:cNvPr id="30724" name="Picture 4" descr="http://www.subu.org.uk/files/minisites/1212/health_drugs.jpg"/>
          <p:cNvPicPr>
            <a:picLocks noChangeAspect="1" noChangeArrowheads="1"/>
          </p:cNvPicPr>
          <p:nvPr/>
        </p:nvPicPr>
        <p:blipFill>
          <a:blip r:embed="rId5" cstate="print">
            <a:clrChange>
              <a:clrFrom>
                <a:srgbClr val="FBFCFE"/>
              </a:clrFrom>
              <a:clrTo>
                <a:srgbClr val="FBFCFE">
                  <a:alpha val="0"/>
                </a:srgbClr>
              </a:clrTo>
            </a:clrChange>
          </a:blip>
          <a:srcRect/>
          <a:stretch>
            <a:fillRect/>
          </a:stretch>
        </p:blipFill>
        <p:spPr bwMode="auto">
          <a:xfrm>
            <a:off x="3962400" y="304800"/>
            <a:ext cx="2819400" cy="1872741"/>
          </a:xfrm>
          <a:prstGeom prst="rect">
            <a:avLst/>
          </a:prstGeom>
          <a:noFill/>
        </p:spPr>
      </p:pic>
      <p:sp>
        <p:nvSpPr>
          <p:cNvPr id="9" name="Rectangle 8"/>
          <p:cNvSpPr/>
          <p:nvPr/>
        </p:nvSpPr>
        <p:spPr>
          <a:xfrm>
            <a:off x="2437000" y="3933834"/>
            <a:ext cx="6021200"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spc="50" dirty="0" smtClean="0">
                <a:ln w="11430"/>
                <a:solidFill>
                  <a:schemeClr val="tx2"/>
                </a:solidFill>
                <a:effectLst>
                  <a:outerShdw blurRad="76200" dist="50800" dir="5400000" algn="tl" rotWithShape="0">
                    <a:srgbClr val="000000">
                      <a:alpha val="65000"/>
                    </a:srgbClr>
                  </a:outerShdw>
                </a:effectLst>
                <a:latin typeface="Brush Script MT" pitchFamily="66" charset="0"/>
              </a:rPr>
              <a:t>GOOD LUCK</a:t>
            </a:r>
            <a:endParaRPr lang="en-US" sz="8800" b="1" cap="none" spc="50" dirty="0">
              <a:ln w="11430"/>
              <a:solidFill>
                <a:schemeClr val="tx2"/>
              </a:solidFill>
              <a:effectLst>
                <a:outerShdw blurRad="76200" dist="50800" dir="5400000" algn="tl" rotWithShape="0">
                  <a:srgbClr val="000000">
                    <a:alpha val="65000"/>
                  </a:srgbClr>
                </a:outerShdw>
              </a:effectLst>
              <a:latin typeface="Brush Script M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set>
                                      <p:cBhvr>
                                        <p:cTn id="7" dur="455" fill="hold">
                                          <p:stCondLst>
                                            <p:cond delay="0"/>
                                          </p:stCondLst>
                                        </p:cTn>
                                        <p:tgtEl>
                                          <p:spTgt spid="9"/>
                                        </p:tgtEl>
                                        <p:attrNameLst>
                                          <p:attrName>style.rotation</p:attrName>
                                        </p:attrNameLst>
                                      </p:cBhvr>
                                      <p:to>
                                        <p:strVal val="-45.0"/>
                                      </p:to>
                                    </p:set>
                                    <p:anim calcmode="lin" valueType="num">
                                      <p:cBhvr>
                                        <p:cTn id="8"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8" name="Picture 8" descr="http://www.gepach.com/images/faq14.png"/>
          <p:cNvPicPr>
            <a:picLocks noChangeAspect="1" noChangeArrowheads="1"/>
          </p:cNvPicPr>
          <p:nvPr/>
        </p:nvPicPr>
        <p:blipFill>
          <a:blip r:embed="rId2" cstate="print">
            <a:clrChange>
              <a:clrFrom>
                <a:srgbClr val="FFFFFF"/>
              </a:clrFrom>
              <a:clrTo>
                <a:srgbClr val="FFFFFF">
                  <a:alpha val="0"/>
                </a:srgbClr>
              </a:clrTo>
            </a:clrChange>
            <a:lum contrast="10000"/>
          </a:blip>
          <a:srcRect l="1534" t="2273" r="4886" b="6818"/>
          <a:stretch>
            <a:fillRect/>
          </a:stretch>
        </p:blipFill>
        <p:spPr bwMode="auto">
          <a:xfrm>
            <a:off x="106412" y="2887022"/>
            <a:ext cx="4764405" cy="3124200"/>
          </a:xfrm>
          <a:prstGeom prst="rect">
            <a:avLst/>
          </a:prstGeom>
          <a:noFill/>
        </p:spPr>
      </p:pic>
      <p:sp>
        <p:nvSpPr>
          <p:cNvPr id="7" name="TextBox 6"/>
          <p:cNvSpPr txBox="1"/>
          <p:nvPr/>
        </p:nvSpPr>
        <p:spPr>
          <a:xfrm>
            <a:off x="457200" y="457200"/>
            <a:ext cx="8001000" cy="2456635"/>
          </a:xfrm>
          <a:prstGeom prst="rect">
            <a:avLst/>
          </a:prstGeom>
          <a:noFill/>
        </p:spPr>
        <p:txBody>
          <a:bodyPr wrap="square" rtlCol="0">
            <a:spAutoFit/>
          </a:bodyPr>
          <a:lstStyle/>
          <a:p>
            <a:pPr>
              <a:lnSpc>
                <a:spcPts val="2300"/>
              </a:lnSpc>
            </a:pPr>
            <a:r>
              <a:rPr lang="en-US" sz="2200" b="1" dirty="0" smtClean="0">
                <a:latin typeface="Arial Narrow" pitchFamily="34" charset="0"/>
              </a:rPr>
              <a:t>         has multiple functions (&gt;5000) </a:t>
            </a:r>
            <a:r>
              <a:rPr lang="en-US" sz="2200" b="1" dirty="0" smtClean="0">
                <a:latin typeface="Arial Narrow" pitchFamily="34" charset="0"/>
                <a:sym typeface="Wingdings"/>
              </a:rPr>
              <a:t> </a:t>
            </a:r>
            <a:r>
              <a:rPr lang="en-US" sz="2200" b="1" dirty="0" smtClean="0">
                <a:latin typeface="Arial Narrow" pitchFamily="34" charset="0"/>
              </a:rPr>
              <a:t> can be categorized into:</a:t>
            </a:r>
            <a:br>
              <a:rPr lang="en-US" sz="2200" b="1" dirty="0" smtClean="0">
                <a:latin typeface="Arial Narrow" pitchFamily="34" charset="0"/>
              </a:rPr>
            </a:br>
            <a:r>
              <a:rPr lang="en-US" sz="2200" b="1" dirty="0" smtClean="0">
                <a:latin typeface="Arial Narrow" pitchFamily="34" charset="0"/>
              </a:rPr>
              <a:t>1</a:t>
            </a:r>
            <a:r>
              <a:rPr lang="en-US" sz="2200" b="1" dirty="0" smtClean="0">
                <a:solidFill>
                  <a:srgbClr val="5400D0"/>
                </a:solidFill>
                <a:latin typeface="Arial Narrow" pitchFamily="34" charset="0"/>
              </a:rPr>
              <a:t>. Regulation, synthesis &amp; secretion.</a:t>
            </a:r>
            <a:r>
              <a:rPr lang="en-US" sz="2200" b="1" dirty="0" smtClean="0">
                <a:latin typeface="Arial Narrow" pitchFamily="34" charset="0"/>
                <a:sym typeface="Wingdings"/>
              </a:rPr>
              <a:t> </a:t>
            </a:r>
            <a:r>
              <a:rPr lang="en-US" sz="2200" b="1" dirty="0" smtClean="0">
                <a:latin typeface="Arial Narrow" pitchFamily="34" charset="0"/>
              </a:rPr>
              <a:t>utilization of glucose, lipids &amp; proteins + bile for digesting fats.</a:t>
            </a:r>
            <a:br>
              <a:rPr lang="en-US" sz="2200" b="1" dirty="0" smtClean="0">
                <a:latin typeface="Arial Narrow" pitchFamily="34" charset="0"/>
              </a:rPr>
            </a:br>
            <a:r>
              <a:rPr lang="en-US" sz="2200" b="1" dirty="0" smtClean="0">
                <a:latin typeface="Arial Narrow" pitchFamily="34" charset="0"/>
              </a:rPr>
              <a:t>2. </a:t>
            </a:r>
            <a:r>
              <a:rPr lang="en-US" sz="2200" b="1" dirty="0" smtClean="0">
                <a:solidFill>
                  <a:srgbClr val="5400D0"/>
                </a:solidFill>
                <a:latin typeface="Arial Narrow" pitchFamily="34" charset="0"/>
              </a:rPr>
              <a:t>Storage.</a:t>
            </a:r>
            <a:r>
              <a:rPr lang="en-US" sz="2200" b="1" dirty="0" smtClean="0">
                <a:latin typeface="Arial Narrow" pitchFamily="34" charset="0"/>
              </a:rPr>
              <a:t> </a:t>
            </a:r>
            <a:r>
              <a:rPr lang="en-US" sz="2200" b="1" dirty="0" smtClean="0">
                <a:latin typeface="Arial Narrow" pitchFamily="34" charset="0"/>
                <a:sym typeface="Wingdings"/>
              </a:rPr>
              <a:t> </a:t>
            </a:r>
            <a:r>
              <a:rPr lang="en-US" sz="2200" b="1" dirty="0" smtClean="0">
                <a:latin typeface="Arial Narrow" pitchFamily="34" charset="0"/>
              </a:rPr>
              <a:t>Glucose (as glycogen), fat soluble vitamins (A, D, E &amp; K) &amp; minerals </a:t>
            </a:r>
            <a:br>
              <a:rPr lang="en-US" sz="2200" b="1" dirty="0" smtClean="0">
                <a:latin typeface="Arial Narrow" pitchFamily="34" charset="0"/>
              </a:rPr>
            </a:br>
            <a:r>
              <a:rPr lang="en-US" sz="2200" b="1" dirty="0" smtClean="0">
                <a:latin typeface="Arial Narrow" pitchFamily="34" charset="0"/>
              </a:rPr>
              <a:t>3. </a:t>
            </a:r>
            <a:r>
              <a:rPr lang="en-US" sz="2200" b="1" dirty="0" smtClean="0">
                <a:solidFill>
                  <a:srgbClr val="5400D0"/>
                </a:solidFill>
                <a:latin typeface="Arial Narrow" pitchFamily="34" charset="0"/>
              </a:rPr>
              <a:t>Purification, transformation &amp; clearance</a:t>
            </a:r>
            <a:r>
              <a:rPr lang="en-US" sz="2200" b="1" dirty="0" smtClean="0">
                <a:latin typeface="Arial Narrow" pitchFamily="34" charset="0"/>
                <a:sym typeface="Wingdings"/>
              </a:rPr>
              <a:t> </a:t>
            </a:r>
            <a:r>
              <a:rPr lang="en-US" sz="2400" dirty="0" smtClean="0"/>
              <a:t> o</a:t>
            </a:r>
            <a:r>
              <a:rPr lang="en-US" sz="2200" b="1" dirty="0" smtClean="0">
                <a:latin typeface="Arial Narrow" pitchFamily="34" charset="0"/>
              </a:rPr>
              <a:t>f </a:t>
            </a:r>
            <a:r>
              <a:rPr lang="en-US" sz="2200" b="1" dirty="0" smtClean="0">
                <a:solidFill>
                  <a:srgbClr val="0082B0"/>
                </a:solidFill>
                <a:latin typeface="Arial Narrow" pitchFamily="34" charset="0"/>
              </a:rPr>
              <a:t>endogenous</a:t>
            </a:r>
            <a:r>
              <a:rPr lang="en-US" sz="2200" b="1" dirty="0" smtClean="0">
                <a:solidFill>
                  <a:srgbClr val="0000FF"/>
                </a:solidFill>
                <a:latin typeface="Arial Narrow" pitchFamily="34" charset="0"/>
              </a:rPr>
              <a:t> </a:t>
            </a:r>
            <a:r>
              <a:rPr lang="en-US" sz="2200" b="1" dirty="0" smtClean="0">
                <a:latin typeface="Arial Narrow" pitchFamily="34" charset="0"/>
              </a:rPr>
              <a:t>(steroid hormones, </a:t>
            </a:r>
            <a:r>
              <a:rPr lang="en-US" sz="2200" b="1" dirty="0" err="1" smtClean="0">
                <a:latin typeface="Arial Narrow" pitchFamily="34" charset="0"/>
              </a:rPr>
              <a:t>cholestrol</a:t>
            </a:r>
            <a:r>
              <a:rPr lang="en-US" sz="2200" b="1" dirty="0" smtClean="0">
                <a:latin typeface="Arial Narrow" pitchFamily="34" charset="0"/>
              </a:rPr>
              <a:t>, FA, &amp; proteins..) &amp; </a:t>
            </a:r>
            <a:r>
              <a:rPr lang="en-US" sz="2200" b="1" dirty="0" smtClean="0">
                <a:solidFill>
                  <a:srgbClr val="0082B0"/>
                </a:solidFill>
                <a:latin typeface="Arial Narrow" pitchFamily="34" charset="0"/>
              </a:rPr>
              <a:t>exogenous</a:t>
            </a:r>
            <a:r>
              <a:rPr lang="en-US" sz="2200" b="1" dirty="0" smtClean="0">
                <a:latin typeface="Arial Narrow" pitchFamily="34" charset="0"/>
              </a:rPr>
              <a:t> (</a:t>
            </a:r>
            <a:r>
              <a:rPr lang="en-US" sz="2200" b="1" dirty="0" smtClean="0">
                <a:solidFill>
                  <a:srgbClr val="FF0000"/>
                </a:solidFill>
                <a:latin typeface="Arial Narrow" pitchFamily="34" charset="0"/>
              </a:rPr>
              <a:t>drugs,</a:t>
            </a:r>
            <a:r>
              <a:rPr lang="en-US" sz="2200" b="1" dirty="0" smtClean="0">
                <a:latin typeface="Arial Narrow" pitchFamily="34" charset="0"/>
              </a:rPr>
              <a:t> toxins, herbs…etc ) chemicals.</a:t>
            </a:r>
            <a:r>
              <a:rPr lang="en-US" sz="2400" dirty="0" smtClean="0"/>
              <a:t> </a:t>
            </a:r>
            <a:endParaRPr lang="en-US" sz="2200" b="1" dirty="0">
              <a:latin typeface="Arial Narrow" pitchFamily="34" charset="0"/>
            </a:endParaRPr>
          </a:p>
        </p:txBody>
      </p:sp>
      <p:sp>
        <p:nvSpPr>
          <p:cNvPr id="8" name="Oval 7"/>
          <p:cNvSpPr/>
          <p:nvPr/>
        </p:nvSpPr>
        <p:spPr>
          <a:xfrm rot="20255909">
            <a:off x="-16951" y="3682834"/>
            <a:ext cx="5777631" cy="2254818"/>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http://www.pawelmazur.org/blog/wp-content/uploads/2010/07/live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200" y="83282"/>
            <a:ext cx="1295400" cy="852806"/>
          </a:xfrm>
          <a:prstGeom prst="flowChartDocument">
            <a:avLst/>
          </a:prstGeom>
          <a:noFill/>
        </p:spPr>
      </p:pic>
      <p:sp>
        <p:nvSpPr>
          <p:cNvPr id="9" name="Down Arrow 8"/>
          <p:cNvSpPr/>
          <p:nvPr/>
        </p:nvSpPr>
        <p:spPr>
          <a:xfrm>
            <a:off x="6553200" y="2532356"/>
            <a:ext cx="228600" cy="2286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17342" y="2743200"/>
            <a:ext cx="2307458" cy="1785104"/>
          </a:xfrm>
          <a:prstGeom prst="rect">
            <a:avLst/>
          </a:prstGeom>
          <a:noFill/>
        </p:spPr>
        <p:txBody>
          <a:bodyPr wrap="square" rtlCol="0">
            <a:spAutoFit/>
          </a:bodyPr>
          <a:lstStyle/>
          <a:p>
            <a:pPr algn="ctr"/>
            <a:r>
              <a:rPr lang="en-US" sz="2200" b="1" dirty="0" smtClean="0">
                <a:latin typeface="Arial Narrow" pitchFamily="34" charset="0"/>
              </a:rPr>
              <a:t>Human body identifies almost all drugs as foreign substances i.e. XENOBIOTIC</a:t>
            </a:r>
            <a:endParaRPr lang="en-US" sz="2200" b="1" dirty="0">
              <a:latin typeface="Arial Narrow" pitchFamily="34" charset="0"/>
            </a:endParaRPr>
          </a:p>
        </p:txBody>
      </p:sp>
      <p:sp>
        <p:nvSpPr>
          <p:cNvPr id="11" name="Down Arrow 10"/>
          <p:cNvSpPr/>
          <p:nvPr/>
        </p:nvSpPr>
        <p:spPr>
          <a:xfrm>
            <a:off x="6553200" y="4572000"/>
            <a:ext cx="228600" cy="2286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7200" y="6336268"/>
            <a:ext cx="3810000" cy="400110"/>
          </a:xfrm>
          <a:prstGeom prst="rect">
            <a:avLst/>
          </a:prstGeom>
          <a:noFill/>
        </p:spPr>
        <p:txBody>
          <a:bodyPr wrap="square" rtlCol="0">
            <a:spAutoFit/>
          </a:bodyPr>
          <a:lstStyle/>
          <a:p>
            <a:r>
              <a:rPr lang="en-US" sz="2000" b="1" dirty="0" smtClean="0">
                <a:solidFill>
                  <a:srgbClr val="FF0000"/>
                </a:solidFill>
              </a:rPr>
              <a:t>"METABOLIC CLEARING HOUSE"</a:t>
            </a:r>
            <a:endParaRPr lang="en-US" sz="2000" b="1" dirty="0">
              <a:solidFill>
                <a:srgbClr val="FF0000"/>
              </a:solidFill>
            </a:endParaRPr>
          </a:p>
        </p:txBody>
      </p:sp>
      <p:sp>
        <p:nvSpPr>
          <p:cNvPr id="13" name="TextBox 12"/>
          <p:cNvSpPr txBox="1"/>
          <p:nvPr/>
        </p:nvSpPr>
        <p:spPr>
          <a:xfrm>
            <a:off x="5661732" y="4850166"/>
            <a:ext cx="2209800" cy="769441"/>
          </a:xfrm>
          <a:prstGeom prst="rect">
            <a:avLst/>
          </a:prstGeom>
          <a:noFill/>
        </p:spPr>
        <p:txBody>
          <a:bodyPr wrap="square" rtlCol="0">
            <a:spAutoFit/>
          </a:bodyPr>
          <a:lstStyle/>
          <a:p>
            <a:pPr algn="ctr"/>
            <a:r>
              <a:rPr lang="en-US" sz="2200" b="1" dirty="0" smtClean="0">
                <a:latin typeface="Arial Narrow" pitchFamily="34" charset="0"/>
              </a:rPr>
              <a:t>Has to get rid of them</a:t>
            </a:r>
            <a:endParaRPr lang="en-US" sz="2200" b="1" dirty="0">
              <a:latin typeface="Arial Narrow" pitchFamily="34" charset="0"/>
            </a:endParaRPr>
          </a:p>
        </p:txBody>
      </p:sp>
      <p:sp>
        <p:nvSpPr>
          <p:cNvPr id="14" name="Down Arrow 13"/>
          <p:cNvSpPr/>
          <p:nvPr/>
        </p:nvSpPr>
        <p:spPr>
          <a:xfrm rot="3255860">
            <a:off x="5819931" y="5376198"/>
            <a:ext cx="228600" cy="6096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3852329">
            <a:off x="5122178" y="5847710"/>
            <a:ext cx="228600" cy="6096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4656702">
            <a:off x="4281751" y="6125876"/>
            <a:ext cx="228600" cy="6096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930888" y="53008"/>
            <a:ext cx="2133600" cy="369332"/>
          </a:xfrm>
          <a:prstGeom prst="rect">
            <a:avLst/>
          </a:prstGeom>
          <a:solidFill>
            <a:schemeClr val="bg1"/>
          </a:solidFill>
        </p:spPr>
        <p:txBody>
          <a:bodyPr wrap="square" rtlCol="0">
            <a:spAutoFit/>
          </a:bodyPr>
          <a:lstStyle/>
          <a:p>
            <a:r>
              <a:rPr lang="en-US" dirty="0" smtClean="0">
                <a:latin typeface="Comic Sans MS" pitchFamily="66" charset="0"/>
              </a:rPr>
              <a:t>PHYSIOLOGICAL</a:t>
            </a:r>
            <a:endParaRPr lang="en-US" dirty="0">
              <a:latin typeface="Comic Sans MS" pitchFamily="66" charset="0"/>
            </a:endParaRPr>
          </a:p>
        </p:txBody>
      </p:sp>
      <p:sp>
        <p:nvSpPr>
          <p:cNvPr id="18" name="TextBox 17"/>
          <p:cNvSpPr txBox="1"/>
          <p:nvPr/>
        </p:nvSpPr>
        <p:spPr>
          <a:xfrm>
            <a:off x="6553200" y="6412468"/>
            <a:ext cx="2514600" cy="369332"/>
          </a:xfrm>
          <a:prstGeom prst="rect">
            <a:avLst/>
          </a:prstGeom>
          <a:solidFill>
            <a:schemeClr val="bg1"/>
          </a:solidFill>
        </p:spPr>
        <p:txBody>
          <a:bodyPr wrap="square" rtlCol="0">
            <a:spAutoFit/>
          </a:bodyPr>
          <a:lstStyle/>
          <a:p>
            <a:r>
              <a:rPr lang="en-US" dirty="0" smtClean="0">
                <a:latin typeface="Comic Sans MS" pitchFamily="66" charset="0"/>
              </a:rPr>
              <a:t>PHARMACOLOGICAL</a:t>
            </a: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1000"/>
                                        <p:tgtEl>
                                          <p:spTgt spid="10"/>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1000"/>
                                        <p:tgtEl>
                                          <p:spTgt spid="11"/>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1000"/>
                                        <p:tgtEl>
                                          <p:spTgt spid="13"/>
                                        </p:tgtEl>
                                      </p:cBhvr>
                                    </p:animEffect>
                                  </p:childTnLst>
                                </p:cTn>
                              </p:par>
                            </p:childTnLst>
                          </p:cTn>
                        </p:par>
                        <p:par>
                          <p:cTn id="20" fill="hold">
                            <p:stCondLst>
                              <p:cond delay="4000"/>
                            </p:stCondLst>
                            <p:childTnLst>
                              <p:par>
                                <p:cTn id="21" presetID="18" presetClass="entr" presetSubtype="1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trips(downLeft)">
                                      <p:cBhvr>
                                        <p:cTn id="23" dur="1000"/>
                                        <p:tgtEl>
                                          <p:spTgt spid="14"/>
                                        </p:tgtEl>
                                      </p:cBhvr>
                                    </p:animEffect>
                                  </p:childTnLst>
                                </p:cTn>
                              </p:par>
                            </p:childTnLst>
                          </p:cTn>
                        </p:par>
                        <p:par>
                          <p:cTn id="24" fill="hold">
                            <p:stCondLst>
                              <p:cond delay="5000"/>
                            </p:stCondLst>
                            <p:childTnLst>
                              <p:par>
                                <p:cTn id="25" presetID="18" presetClass="entr" presetSubtype="1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trips(downLeft)">
                                      <p:cBhvr>
                                        <p:cTn id="27" dur="1000"/>
                                        <p:tgtEl>
                                          <p:spTgt spid="15"/>
                                        </p:tgtEl>
                                      </p:cBhvr>
                                    </p:animEffect>
                                  </p:childTnLst>
                                </p:cTn>
                              </p:par>
                            </p:childTnLst>
                          </p:cTn>
                        </p:par>
                        <p:par>
                          <p:cTn id="28" fill="hold">
                            <p:stCondLst>
                              <p:cond delay="6000"/>
                            </p:stCondLst>
                            <p:childTnLst>
                              <p:par>
                                <p:cTn id="29" presetID="18" presetClass="entr" presetSubtype="1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trips(downLeft)">
                                      <p:cBhvr>
                                        <p:cTn id="31" dur="1000"/>
                                        <p:tgtEl>
                                          <p:spTgt spid="16"/>
                                        </p:tgtEl>
                                      </p:cBhvr>
                                    </p:animEffect>
                                  </p:childTnLst>
                                </p:cTn>
                              </p:par>
                            </p:childTnLst>
                          </p:cTn>
                        </p:par>
                        <p:par>
                          <p:cTn id="32" fill="hold">
                            <p:stCondLst>
                              <p:cond delay="7000"/>
                            </p:stCondLst>
                            <p:childTnLst>
                              <p:par>
                                <p:cTn id="33" presetID="18" presetClass="entr" presetSubtype="12"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Left)">
                                      <p:cBhvr>
                                        <p:cTn id="3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p:bldP spid="13" grpId="0"/>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213994"/>
            <a:ext cx="1295400" cy="852806"/>
          </a:xfrm>
          <a:prstGeom prst="flowChartDocument">
            <a:avLst/>
          </a:prstGeom>
          <a:noFill/>
        </p:spPr>
      </p:pic>
      <p:sp>
        <p:nvSpPr>
          <p:cNvPr id="7" name="TextBox 6"/>
          <p:cNvSpPr txBox="1"/>
          <p:nvPr/>
        </p:nvSpPr>
        <p:spPr>
          <a:xfrm>
            <a:off x="762000" y="609600"/>
            <a:ext cx="7772400" cy="1446550"/>
          </a:xfrm>
          <a:prstGeom prst="rect">
            <a:avLst/>
          </a:prstGeom>
          <a:noFill/>
        </p:spPr>
        <p:txBody>
          <a:bodyPr wrap="square" rtlCol="0">
            <a:spAutoFit/>
          </a:bodyPr>
          <a:lstStyle/>
          <a:p>
            <a:r>
              <a:rPr lang="en-US" sz="2200" b="1" dirty="0" smtClean="0">
                <a:latin typeface="Arial Narrow" pitchFamily="34" charset="0"/>
              </a:rPr>
              <a:t>     Subjects </a:t>
            </a:r>
            <a:r>
              <a:rPr lang="en-US" sz="2200" b="1" dirty="0" smtClean="0">
                <a:solidFill>
                  <a:srgbClr val="FF0000"/>
                </a:solidFill>
                <a:latin typeface="Arial Narrow" pitchFamily="34" charset="0"/>
              </a:rPr>
              <a:t>drugs</a:t>
            </a:r>
            <a:r>
              <a:rPr lang="en-US" sz="2200" b="1" dirty="0" smtClean="0">
                <a:latin typeface="Arial Narrow" pitchFamily="34" charset="0"/>
              </a:rPr>
              <a:t> to </a:t>
            </a:r>
            <a:r>
              <a:rPr lang="en-US" sz="2200" b="1" u="heavy" dirty="0" smtClean="0">
                <a:uFill>
                  <a:solidFill>
                    <a:srgbClr val="0000FF"/>
                  </a:solidFill>
                </a:uFill>
                <a:latin typeface="Arial Narrow" pitchFamily="34" charset="0"/>
              </a:rPr>
              <a:t>chemical transformation </a:t>
            </a:r>
            <a:r>
              <a:rPr lang="en-US" sz="2200" b="1" dirty="0" smtClean="0">
                <a:solidFill>
                  <a:srgbClr val="0082B0"/>
                </a:solidFill>
                <a:latin typeface="Arial Narrow" pitchFamily="34" charset="0"/>
              </a:rPr>
              <a:t>(METABOLISM) </a:t>
            </a:r>
            <a:r>
              <a:rPr lang="en-US" sz="2200" b="1" dirty="0" smtClean="0">
                <a:latin typeface="Arial Narrow" pitchFamily="34" charset="0"/>
                <a:sym typeface="Wingdings"/>
              </a:rPr>
              <a:t> </a:t>
            </a:r>
            <a:r>
              <a:rPr lang="en-US" sz="2200" b="1" dirty="0" smtClean="0">
                <a:latin typeface="Arial Narrow" pitchFamily="34" charset="0"/>
              </a:rPr>
              <a:t>to become inactive &amp; easily excreted.  Since most drugs are </a:t>
            </a:r>
            <a:r>
              <a:rPr lang="en-US" sz="2200" b="1" dirty="0" err="1" smtClean="0">
                <a:latin typeface="Arial Narrow" pitchFamily="34" charset="0"/>
              </a:rPr>
              <a:t>lipophilic</a:t>
            </a:r>
            <a:r>
              <a:rPr lang="en-US" sz="2200" b="1" dirty="0" smtClean="0">
                <a:latin typeface="Arial Narrow" pitchFamily="34" charset="0"/>
              </a:rPr>
              <a:t> </a:t>
            </a:r>
            <a:r>
              <a:rPr lang="en-US" sz="2200" b="1" dirty="0" smtClean="0">
                <a:latin typeface="Arial Narrow" pitchFamily="34" charset="0"/>
                <a:sym typeface="Wingdings"/>
              </a:rPr>
              <a:t>  they are </a:t>
            </a:r>
            <a:r>
              <a:rPr lang="en-US" sz="2200" b="1" dirty="0" smtClean="0">
                <a:latin typeface="Arial Narrow" pitchFamily="34" charset="0"/>
              </a:rPr>
              <a:t>changed into hydrophilic water soluble products </a:t>
            </a:r>
            <a:r>
              <a:rPr lang="en-US" sz="2200" b="1" dirty="0" smtClean="0">
                <a:latin typeface="Arial Narrow" pitchFamily="34" charset="0"/>
                <a:sym typeface="Wingdings"/>
              </a:rPr>
              <a:t></a:t>
            </a:r>
            <a:r>
              <a:rPr lang="en-US" sz="2200" b="1" dirty="0" smtClean="0">
                <a:latin typeface="Arial Narrow" pitchFamily="34" charset="0"/>
              </a:rPr>
              <a:t> suitable for elimination through the bile or urine</a:t>
            </a:r>
            <a:endParaRPr lang="en-US" sz="2200" b="1" dirty="0">
              <a:latin typeface="Arial Narrow" pitchFamily="34" charset="0"/>
            </a:endParaRPr>
          </a:p>
        </p:txBody>
      </p:sp>
      <p:grpSp>
        <p:nvGrpSpPr>
          <p:cNvPr id="29" name="Group 28"/>
          <p:cNvGrpSpPr/>
          <p:nvPr/>
        </p:nvGrpSpPr>
        <p:grpSpPr>
          <a:xfrm>
            <a:off x="685800" y="2743200"/>
            <a:ext cx="2895600" cy="2209800"/>
            <a:chOff x="685800" y="2743200"/>
            <a:chExt cx="2895600" cy="2209800"/>
          </a:xfrm>
        </p:grpSpPr>
        <p:sp>
          <p:nvSpPr>
            <p:cNvPr id="19" name="Down Arrow 18"/>
            <p:cNvSpPr/>
            <p:nvPr/>
          </p:nvSpPr>
          <p:spPr>
            <a:xfrm>
              <a:off x="838200" y="2743200"/>
              <a:ext cx="228600" cy="22098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Document 19"/>
            <p:cNvSpPr/>
            <p:nvPr/>
          </p:nvSpPr>
          <p:spPr>
            <a:xfrm>
              <a:off x="762000" y="2895600"/>
              <a:ext cx="2819400" cy="1676400"/>
            </a:xfrm>
            <a:prstGeom prst="flowChartDocument">
              <a:avLst/>
            </a:prstGeom>
            <a:gradFill flip="none" rotWithShape="1">
              <a:gsLst>
                <a:gs pos="24000">
                  <a:schemeClr val="bg1"/>
                </a:gs>
                <a:gs pos="55000">
                  <a:srgbClr val="F9F1CF"/>
                </a:gs>
                <a:gs pos="7000">
                  <a:schemeClr val="accent5">
                    <a:lumMod val="40000"/>
                    <a:lumOff val="60000"/>
                    <a:alpha val="65000"/>
                  </a:schemeClr>
                </a:gs>
                <a:gs pos="78000">
                  <a:schemeClr val="bg1"/>
                </a:gs>
                <a:gs pos="100000">
                  <a:srgbClr val="A3D1FF">
                    <a:alpha val="63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2819400"/>
              <a:ext cx="2819400" cy="1446550"/>
            </a:xfrm>
            <a:prstGeom prst="rect">
              <a:avLst/>
            </a:prstGeom>
            <a:noFill/>
          </p:spPr>
          <p:txBody>
            <a:bodyPr wrap="square" rtlCol="0">
              <a:spAutoFit/>
            </a:bodyPr>
            <a:lstStyle/>
            <a:p>
              <a:r>
                <a:rPr lang="en-US" sz="2200" b="1" dirty="0" smtClean="0">
                  <a:solidFill>
                    <a:srgbClr val="0000FF"/>
                  </a:solidFill>
                  <a:latin typeface="Arial Narrow" pitchFamily="34" charset="0"/>
                </a:rPr>
                <a:t>Phase 1 reactions</a:t>
              </a:r>
            </a:p>
            <a:p>
              <a:r>
                <a:rPr lang="en-US" sz="2200" b="1" dirty="0" smtClean="0">
                  <a:latin typeface="Arial Narrow" pitchFamily="34" charset="0"/>
                </a:rPr>
                <a:t>Oxidation, Reduction, Hydrolysis, Hydration</a:t>
              </a:r>
            </a:p>
            <a:p>
              <a:r>
                <a:rPr lang="en-US" sz="2200" b="1" dirty="0" smtClean="0">
                  <a:latin typeface="Arial Narrow" pitchFamily="34" charset="0"/>
                </a:rPr>
                <a:t>Catalyzed by CYT P-450</a:t>
              </a:r>
              <a:endParaRPr lang="en-US" sz="2200" b="1" dirty="0">
                <a:latin typeface="Arial Narrow" pitchFamily="34" charset="0"/>
              </a:endParaRPr>
            </a:p>
          </p:txBody>
        </p:sp>
      </p:grpSp>
      <p:sp>
        <p:nvSpPr>
          <p:cNvPr id="11" name="TextBox 10"/>
          <p:cNvSpPr txBox="1"/>
          <p:nvPr/>
        </p:nvSpPr>
        <p:spPr>
          <a:xfrm>
            <a:off x="3886200" y="2851210"/>
            <a:ext cx="5105400" cy="1446550"/>
          </a:xfrm>
          <a:prstGeom prst="rect">
            <a:avLst/>
          </a:prstGeom>
          <a:noFill/>
        </p:spPr>
        <p:txBody>
          <a:bodyPr wrap="square" rtlCol="0">
            <a:spAutoFit/>
          </a:bodyPr>
          <a:lstStyle/>
          <a:p>
            <a:r>
              <a:rPr lang="en-US" sz="2200" b="1" dirty="0" smtClean="0">
                <a:latin typeface="Arial Narrow" pitchFamily="34" charset="0"/>
              </a:rPr>
              <a:t>Yields intermediates </a:t>
            </a:r>
            <a:r>
              <a:rPr lang="en-US" sz="2200" b="1" dirty="0" smtClean="0">
                <a:latin typeface="Arial Narrow" pitchFamily="34" charset="0"/>
                <a:sym typeface="Wingdings"/>
              </a:rPr>
              <a:t> </a:t>
            </a:r>
          </a:p>
          <a:p>
            <a:r>
              <a:rPr lang="en-US" sz="2200" b="1" dirty="0" smtClean="0">
                <a:latin typeface="Arial Narrow" pitchFamily="34" charset="0"/>
                <a:sym typeface="Wingdings"/>
              </a:rPr>
              <a:t>polar, </a:t>
            </a:r>
            <a:r>
              <a:rPr lang="en-US" sz="2200" b="1" dirty="0" smtClean="0">
                <a:latin typeface="Arial Narrow" pitchFamily="34" charset="0"/>
              </a:rPr>
              <a:t>transient, usually highly reactive</a:t>
            </a:r>
            <a:r>
              <a:rPr lang="en-US" sz="2200" b="1" dirty="0" smtClean="0">
                <a:latin typeface="Arial Narrow" pitchFamily="34" charset="0"/>
                <a:sym typeface="Wingdings"/>
              </a:rPr>
              <a:t> </a:t>
            </a:r>
            <a:endParaRPr lang="en-US" sz="2200" b="1" dirty="0" smtClean="0">
              <a:latin typeface="Arial Narrow" pitchFamily="34" charset="0"/>
            </a:endParaRPr>
          </a:p>
          <a:p>
            <a:r>
              <a:rPr lang="en-US" sz="2200" b="1" dirty="0" smtClean="0">
                <a:latin typeface="Arial Narrow" pitchFamily="34" charset="0"/>
              </a:rPr>
              <a:t>far more toxic than parent substrates </a:t>
            </a:r>
            <a:r>
              <a:rPr lang="en-US" sz="2200" b="1" dirty="0" smtClean="0">
                <a:latin typeface="Arial Narrow" pitchFamily="34" charset="0"/>
                <a:sym typeface="Wingdings"/>
              </a:rPr>
              <a:t></a:t>
            </a:r>
          </a:p>
          <a:p>
            <a:r>
              <a:rPr lang="en-US" sz="2200" b="1" dirty="0" smtClean="0">
                <a:solidFill>
                  <a:srgbClr val="FF0000"/>
                </a:solidFill>
                <a:latin typeface="Arial Narrow" pitchFamily="34" charset="0"/>
              </a:rPr>
              <a:t>may</a:t>
            </a:r>
            <a:r>
              <a:rPr lang="en-US" sz="2200" b="1" dirty="0" smtClean="0">
                <a:latin typeface="Arial Narrow" pitchFamily="34" charset="0"/>
              </a:rPr>
              <a:t> result in liver injury</a:t>
            </a:r>
            <a:endParaRPr lang="en-US" sz="2200" b="1" dirty="0">
              <a:latin typeface="Arial Narrow" pitchFamily="34" charset="0"/>
            </a:endParaRPr>
          </a:p>
        </p:txBody>
      </p:sp>
      <p:sp>
        <p:nvSpPr>
          <p:cNvPr id="16" name="TextBox 15"/>
          <p:cNvSpPr txBox="1"/>
          <p:nvPr/>
        </p:nvSpPr>
        <p:spPr>
          <a:xfrm>
            <a:off x="3810000" y="4920496"/>
            <a:ext cx="5334000" cy="1785104"/>
          </a:xfrm>
          <a:prstGeom prst="rect">
            <a:avLst/>
          </a:prstGeom>
          <a:noFill/>
        </p:spPr>
        <p:txBody>
          <a:bodyPr wrap="square" rtlCol="0">
            <a:spAutoFit/>
          </a:bodyPr>
          <a:lstStyle/>
          <a:p>
            <a:r>
              <a:rPr lang="en-US" sz="2200" b="1" dirty="0" smtClean="0">
                <a:latin typeface="Arial Narrow" pitchFamily="34" charset="0"/>
              </a:rPr>
              <a:t>Yields products of increased solubility </a:t>
            </a:r>
          </a:p>
          <a:p>
            <a:r>
              <a:rPr lang="en-US" sz="2200" b="1" dirty="0" smtClean="0">
                <a:latin typeface="Arial Narrow" pitchFamily="34" charset="0"/>
              </a:rPr>
              <a:t>     If of high molecular weight  </a:t>
            </a:r>
            <a:r>
              <a:rPr lang="en-US" sz="2200" b="1" dirty="0" smtClean="0">
                <a:latin typeface="Arial Narrow" pitchFamily="34" charset="0"/>
                <a:sym typeface="Wingdings"/>
              </a:rPr>
              <a:t> </a:t>
            </a:r>
          </a:p>
          <a:p>
            <a:r>
              <a:rPr lang="en-US" sz="2200" b="1" dirty="0" smtClean="0">
                <a:latin typeface="Arial Narrow" pitchFamily="34" charset="0"/>
                <a:sym typeface="Wingdings"/>
              </a:rPr>
              <a:t>     excreted in bile</a:t>
            </a:r>
          </a:p>
          <a:p>
            <a:r>
              <a:rPr lang="en-US" sz="2200" b="1" dirty="0" smtClean="0">
                <a:latin typeface="Arial Narrow" pitchFamily="34" charset="0"/>
                <a:sym typeface="Wingdings"/>
              </a:rPr>
              <a:t>     If of low molecular weight  to blood   </a:t>
            </a:r>
          </a:p>
          <a:p>
            <a:r>
              <a:rPr lang="en-US" sz="2200" b="1" dirty="0" smtClean="0">
                <a:latin typeface="Arial Narrow" pitchFamily="34" charset="0"/>
                <a:sym typeface="Wingdings"/>
              </a:rPr>
              <a:t>     excreted in urine</a:t>
            </a:r>
            <a:endParaRPr lang="en-US" sz="2200" b="1" dirty="0">
              <a:latin typeface="Arial Narrow" pitchFamily="34" charset="0"/>
            </a:endParaRPr>
          </a:p>
        </p:txBody>
      </p:sp>
      <p:grpSp>
        <p:nvGrpSpPr>
          <p:cNvPr id="28" name="Group 27"/>
          <p:cNvGrpSpPr/>
          <p:nvPr/>
        </p:nvGrpSpPr>
        <p:grpSpPr>
          <a:xfrm>
            <a:off x="95430" y="1143000"/>
            <a:ext cx="6858000" cy="1573887"/>
            <a:chOff x="95430" y="1143000"/>
            <a:chExt cx="6858000" cy="1573887"/>
          </a:xfrm>
        </p:grpSpPr>
        <p:sp>
          <p:nvSpPr>
            <p:cNvPr id="9" name="TextBox 8"/>
            <p:cNvSpPr txBox="1"/>
            <p:nvPr/>
          </p:nvSpPr>
          <p:spPr>
            <a:xfrm>
              <a:off x="95430" y="2286000"/>
              <a:ext cx="6858000" cy="430887"/>
            </a:xfrm>
            <a:prstGeom prst="rect">
              <a:avLst/>
            </a:prstGeom>
            <a:noFill/>
          </p:spPr>
          <p:txBody>
            <a:bodyPr wrap="square" rtlCol="0">
              <a:spAutoFit/>
            </a:bodyPr>
            <a:lstStyle/>
            <a:p>
              <a:r>
                <a:rPr lang="en-US" sz="2200" b="1" dirty="0" smtClean="0">
                  <a:latin typeface="Arial Narrow" pitchFamily="34" charset="0"/>
                </a:rPr>
                <a:t>Such metabolic transformation usually occur in </a:t>
              </a:r>
              <a:r>
                <a:rPr lang="en-US" sz="2200" b="1" dirty="0" smtClean="0">
                  <a:solidFill>
                    <a:srgbClr val="0082B0"/>
                  </a:solidFill>
                  <a:latin typeface="Arial Narrow" pitchFamily="34" charset="0"/>
                </a:rPr>
                <a:t>2 PHASES</a:t>
              </a:r>
              <a:r>
                <a:rPr lang="en-US" sz="2200" b="1" dirty="0" smtClean="0">
                  <a:latin typeface="Arial Narrow" pitchFamily="34" charset="0"/>
                </a:rPr>
                <a:t>: </a:t>
              </a:r>
              <a:endParaRPr lang="en-US" sz="2200" b="1" dirty="0">
                <a:latin typeface="Arial Narrow" pitchFamily="34" charset="0"/>
              </a:endParaRPr>
            </a:p>
          </p:txBody>
        </p:sp>
        <p:sp>
          <p:nvSpPr>
            <p:cNvPr id="17" name="Down Arrow 16"/>
            <p:cNvSpPr/>
            <p:nvPr/>
          </p:nvSpPr>
          <p:spPr>
            <a:xfrm>
              <a:off x="533400" y="1143000"/>
              <a:ext cx="228600" cy="11430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457200" y="2743200"/>
            <a:ext cx="3505200" cy="3994210"/>
            <a:chOff x="457200" y="2743200"/>
            <a:chExt cx="3505200" cy="3994210"/>
          </a:xfrm>
        </p:grpSpPr>
        <p:sp>
          <p:nvSpPr>
            <p:cNvPr id="21" name="Flowchart: Document 20"/>
            <p:cNvSpPr/>
            <p:nvPr/>
          </p:nvSpPr>
          <p:spPr>
            <a:xfrm>
              <a:off x="533400" y="4984810"/>
              <a:ext cx="3048000" cy="1752600"/>
            </a:xfrm>
            <a:prstGeom prst="flowChartDocument">
              <a:avLst/>
            </a:prstGeom>
            <a:gradFill flip="none" rotWithShape="1">
              <a:gsLst>
                <a:gs pos="24000">
                  <a:schemeClr val="bg1"/>
                </a:gs>
                <a:gs pos="55000">
                  <a:srgbClr val="F9F1CF"/>
                </a:gs>
                <a:gs pos="7000">
                  <a:schemeClr val="accent5">
                    <a:lumMod val="40000"/>
                    <a:lumOff val="60000"/>
                    <a:alpha val="65000"/>
                  </a:schemeClr>
                </a:gs>
                <a:gs pos="78000">
                  <a:schemeClr val="bg1"/>
                </a:gs>
                <a:gs pos="100000">
                  <a:srgbClr val="A3D1FF">
                    <a:alpha val="63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7200" y="4953000"/>
              <a:ext cx="3505200" cy="1446550"/>
            </a:xfrm>
            <a:prstGeom prst="rect">
              <a:avLst/>
            </a:prstGeom>
            <a:noFill/>
          </p:spPr>
          <p:txBody>
            <a:bodyPr wrap="square" rtlCol="0">
              <a:spAutoFit/>
            </a:bodyPr>
            <a:lstStyle/>
            <a:p>
              <a:r>
                <a:rPr lang="en-US" sz="2200" b="1" dirty="0" smtClean="0">
                  <a:solidFill>
                    <a:srgbClr val="0000FF"/>
                  </a:solidFill>
                  <a:latin typeface="Arial Narrow" pitchFamily="34" charset="0"/>
                </a:rPr>
                <a:t>Phase 2 reactions </a:t>
              </a:r>
            </a:p>
            <a:p>
              <a:r>
                <a:rPr lang="en-US" sz="2200" b="1" dirty="0" smtClean="0">
                  <a:latin typeface="Arial Narrow" pitchFamily="34" charset="0"/>
                </a:rPr>
                <a:t>Conjugation with a moiety</a:t>
              </a:r>
            </a:p>
            <a:p>
              <a:r>
                <a:rPr lang="en-US" sz="2200" b="1" dirty="0" smtClean="0">
                  <a:latin typeface="Arial Narrow" pitchFamily="34" charset="0"/>
                </a:rPr>
                <a:t> (acetate, </a:t>
              </a:r>
              <a:r>
                <a:rPr lang="en-US" sz="2200" b="1" dirty="0" err="1" smtClean="0">
                  <a:latin typeface="Arial Narrow" pitchFamily="34" charset="0"/>
                </a:rPr>
                <a:t>a.a</a:t>
              </a:r>
              <a:r>
                <a:rPr lang="en-US" sz="2200" b="1" dirty="0" smtClean="0">
                  <a:latin typeface="Arial Narrow" pitchFamily="34" charset="0"/>
                </a:rPr>
                <a:t>., glutathione,  </a:t>
              </a:r>
              <a:br>
                <a:rPr lang="en-US" sz="2200" b="1" dirty="0" smtClean="0">
                  <a:latin typeface="Arial Narrow" pitchFamily="34" charset="0"/>
                </a:rPr>
              </a:br>
              <a:r>
                <a:rPr lang="en-US" sz="2200" b="1" dirty="0" smtClean="0">
                  <a:latin typeface="Arial Narrow" pitchFamily="34" charset="0"/>
                </a:rPr>
                <a:t> </a:t>
              </a:r>
              <a:r>
                <a:rPr lang="en-US" sz="2200" b="1" dirty="0" err="1" smtClean="0">
                  <a:latin typeface="Arial Narrow" pitchFamily="34" charset="0"/>
                </a:rPr>
                <a:t>glucuronic</a:t>
              </a:r>
              <a:r>
                <a:rPr lang="en-US" sz="2200" b="1" dirty="0" smtClean="0">
                  <a:latin typeface="Arial Narrow" pitchFamily="34" charset="0"/>
                </a:rPr>
                <a:t> a., sulfate ) </a:t>
              </a:r>
            </a:p>
          </p:txBody>
        </p:sp>
        <p:sp>
          <p:nvSpPr>
            <p:cNvPr id="18" name="Down Arrow 17"/>
            <p:cNvSpPr/>
            <p:nvPr/>
          </p:nvSpPr>
          <p:spPr>
            <a:xfrm>
              <a:off x="533400" y="2743200"/>
              <a:ext cx="228600" cy="2209800"/>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Oval 21"/>
          <p:cNvSpPr/>
          <p:nvPr/>
        </p:nvSpPr>
        <p:spPr>
          <a:xfrm>
            <a:off x="3810000" y="3841810"/>
            <a:ext cx="2971800" cy="5334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5134790" y="3997912"/>
            <a:ext cx="4161610" cy="852254"/>
            <a:chOff x="5134790" y="3997912"/>
            <a:chExt cx="4161610" cy="852254"/>
          </a:xfrm>
        </p:grpSpPr>
        <p:sp>
          <p:nvSpPr>
            <p:cNvPr id="23" name="Rectangle 22"/>
            <p:cNvSpPr/>
            <p:nvPr/>
          </p:nvSpPr>
          <p:spPr>
            <a:xfrm>
              <a:off x="5134790" y="4388501"/>
              <a:ext cx="4161610" cy="461665"/>
            </a:xfrm>
            <a:prstGeom prst="rect">
              <a:avLst/>
            </a:prstGeom>
          </p:spPr>
          <p:txBody>
            <a:bodyPr wrap="square">
              <a:spAutoFit/>
            </a:bodyPr>
            <a:lstStyle/>
            <a:p>
              <a:r>
                <a:rPr lang="en-US" sz="2400" dirty="0" smtClean="0">
                  <a:solidFill>
                    <a:srgbClr val="0082B0"/>
                  </a:solidFill>
                  <a:latin typeface="Bernard MT Condensed" pitchFamily="18" charset="0"/>
                </a:rPr>
                <a:t>Drug Induced Liver Injury (DILI)</a:t>
              </a:r>
              <a:endParaRPr lang="en-US" sz="2400" dirty="0">
                <a:solidFill>
                  <a:srgbClr val="0082B0"/>
                </a:solidFill>
                <a:latin typeface="Bernard MT Condensed" pitchFamily="18" charset="0"/>
              </a:endParaRPr>
            </a:p>
          </p:txBody>
        </p:sp>
        <p:sp>
          <p:nvSpPr>
            <p:cNvPr id="24" name="Curved Left Arrow 23"/>
            <p:cNvSpPr/>
            <p:nvPr/>
          </p:nvSpPr>
          <p:spPr>
            <a:xfrm rot="19270927">
              <a:off x="6739039" y="3997912"/>
              <a:ext cx="304800" cy="457200"/>
            </a:xfrm>
            <a:prstGeom prst="curvedLeftArrow">
              <a:avLst/>
            </a:prstGeom>
            <a:gradFill flip="none" rotWithShape="1">
              <a:gsLst>
                <a:gs pos="0">
                  <a:schemeClr val="accent1">
                    <a:tint val="66000"/>
                    <a:satMod val="160000"/>
                  </a:schemeClr>
                </a:gs>
                <a:gs pos="50000">
                  <a:schemeClr val="accent1">
                    <a:tint val="44500"/>
                    <a:satMod val="160000"/>
                  </a:schemeClr>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2" name="Group 31"/>
          <p:cNvGrpSpPr/>
          <p:nvPr/>
        </p:nvGrpSpPr>
        <p:grpSpPr>
          <a:xfrm>
            <a:off x="1958227" y="132520"/>
            <a:ext cx="3229997" cy="540332"/>
            <a:chOff x="1958227" y="132520"/>
            <a:chExt cx="3229997" cy="540332"/>
          </a:xfrm>
        </p:grpSpPr>
        <p:sp>
          <p:nvSpPr>
            <p:cNvPr id="25" name="TextBox 24"/>
            <p:cNvSpPr txBox="1"/>
            <p:nvPr/>
          </p:nvSpPr>
          <p:spPr>
            <a:xfrm>
              <a:off x="2292624" y="132520"/>
              <a:ext cx="2895600" cy="461665"/>
            </a:xfrm>
            <a:prstGeom prst="rect">
              <a:avLst/>
            </a:prstGeom>
          </p:spPr>
          <p:txBody>
            <a:bodyPr wrap="square">
              <a:spAutoFit/>
            </a:bodyPr>
            <a:lstStyle/>
            <a:p>
              <a:r>
                <a:rPr lang="en-US" sz="2400" dirty="0" smtClean="0">
                  <a:solidFill>
                    <a:srgbClr val="0082B0"/>
                  </a:solidFill>
                  <a:latin typeface="Bernard MT Condensed" pitchFamily="18" charset="0"/>
                </a:rPr>
                <a:t>HEPATOTOXIC DRUGS</a:t>
              </a:r>
            </a:p>
          </p:txBody>
        </p:sp>
        <p:sp>
          <p:nvSpPr>
            <p:cNvPr id="26" name="Curved Left Arrow 25"/>
            <p:cNvSpPr/>
            <p:nvPr/>
          </p:nvSpPr>
          <p:spPr>
            <a:xfrm rot="22740000" flipH="1" flipV="1">
              <a:off x="1958227" y="215652"/>
              <a:ext cx="304800" cy="457200"/>
            </a:xfrm>
            <a:prstGeom prst="curvedLeftArrow">
              <a:avLst/>
            </a:prstGeom>
            <a:gradFill flip="none" rotWithShape="1">
              <a:gsLst>
                <a:gs pos="0">
                  <a:schemeClr val="accent1">
                    <a:tint val="66000"/>
                    <a:satMod val="160000"/>
                  </a:schemeClr>
                </a:gs>
                <a:gs pos="50000">
                  <a:schemeClr val="accent1">
                    <a:tint val="44500"/>
                    <a:satMod val="160000"/>
                  </a:schemeClr>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5-Point Star 26"/>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10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ppt_x</p:attrName>
                                        </p:attrNameLst>
                                      </p:cBhvr>
                                      <p:tavLst>
                                        <p:tav tm="0">
                                          <p:val>
                                            <p:strVal val="#ppt_x-.2"/>
                                          </p:val>
                                        </p:tav>
                                        <p:tav tm="100000">
                                          <p:val>
                                            <p:strVal val="#ppt_x"/>
                                          </p:val>
                                        </p:tav>
                                      </p:tavLst>
                                    </p:anim>
                                    <p:anim calcmode="lin" valueType="num">
                                      <p:cBhvr>
                                        <p:cTn id="1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up)">
                                      <p:cBhvr>
                                        <p:cTn id="19" dur="10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ppt_x</p:attrName>
                                        </p:attrNameLst>
                                      </p:cBhvr>
                                      <p:tavLst>
                                        <p:tav tm="0">
                                          <p:val>
                                            <p:strVal val="#ppt_x-.2"/>
                                          </p:val>
                                        </p:tav>
                                        <p:tav tm="100000">
                                          <p:val>
                                            <p:strVal val="#ppt_x"/>
                                          </p:val>
                                        </p:tav>
                                      </p:tavLst>
                                    </p:anim>
                                    <p:anim calcmode="lin" valueType="num">
                                      <p:cBhvr>
                                        <p:cTn id="2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heel(1)">
                                      <p:cBhvr>
                                        <p:cTn id="31" dur="2000"/>
                                        <p:tgtEl>
                                          <p:spTgt spid="22"/>
                                        </p:tgtEl>
                                      </p:cBhvr>
                                    </p:animEffect>
                                  </p:childTnLst>
                                </p:cTn>
                              </p:par>
                            </p:childTnLst>
                          </p:cTn>
                        </p:par>
                        <p:par>
                          <p:cTn id="32" fill="hold">
                            <p:stCondLst>
                              <p:cond delay="2000"/>
                            </p:stCondLst>
                            <p:childTnLst>
                              <p:par>
                                <p:cTn id="33" presetID="22" presetClass="entr" presetSubtype="1"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up)">
                                      <p:cBhvr>
                                        <p:cTn id="35" dur="10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3"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upRight)">
                                      <p:cBhvr>
                                        <p:cTn id="4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 y="2210665"/>
            <a:ext cx="1295400" cy="852806"/>
          </a:xfrm>
          <a:prstGeom prst="flowChartDocument">
            <a:avLst/>
          </a:prstGeom>
          <a:noFill/>
        </p:spPr>
      </p:pic>
      <p:sp>
        <p:nvSpPr>
          <p:cNvPr id="3" name="Rectangle 2"/>
          <p:cNvSpPr/>
          <p:nvPr/>
        </p:nvSpPr>
        <p:spPr>
          <a:xfrm>
            <a:off x="152400" y="2417140"/>
            <a:ext cx="6329746"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7" name="Rectangle 6"/>
          <p:cNvSpPr/>
          <p:nvPr/>
        </p:nvSpPr>
        <p:spPr>
          <a:xfrm>
            <a:off x="1447800" y="2911071"/>
            <a:ext cx="7467600"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DRUG INDUCED LIVER INJURY</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8" name="Curved Left Arrow 7"/>
          <p:cNvSpPr/>
          <p:nvPr/>
        </p:nvSpPr>
        <p:spPr>
          <a:xfrm rot="19270927">
            <a:off x="5596038" y="2575114"/>
            <a:ext cx="304800" cy="457200"/>
          </a:xfrm>
          <a:prstGeom prst="curvedLeftArrow">
            <a:avLst/>
          </a:prstGeom>
          <a:gradFill flip="none" rotWithShape="1">
            <a:gsLst>
              <a:gs pos="0">
                <a:schemeClr val="accent1">
                  <a:tint val="66000"/>
                  <a:satMod val="160000"/>
                </a:schemeClr>
              </a:gs>
              <a:gs pos="50000">
                <a:schemeClr val="accent1">
                  <a:tint val="44500"/>
                  <a:satMod val="160000"/>
                </a:schemeClr>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609600" y="3804525"/>
            <a:ext cx="8305800" cy="1569660"/>
          </a:xfrm>
          <a:prstGeom prst="rect">
            <a:avLst/>
          </a:prstGeom>
          <a:noFill/>
        </p:spPr>
        <p:txBody>
          <a:bodyPr wrap="square" rtlCol="0">
            <a:spAutoFit/>
          </a:bodyPr>
          <a:lstStyle/>
          <a:p>
            <a:r>
              <a:rPr lang="en-US" sz="2400" b="1" dirty="0" smtClean="0">
                <a:latin typeface="Arial Narrow" pitchFamily="34" charset="0"/>
              </a:rPr>
              <a:t>Injury / damage of the liver </a:t>
            </a:r>
            <a:r>
              <a:rPr lang="en-US" sz="2400" b="1" dirty="0" smtClean="0">
                <a:latin typeface="Arial Narrow" pitchFamily="34" charset="0"/>
                <a:sym typeface="Wingdings"/>
              </a:rPr>
              <a:t> </a:t>
            </a:r>
          </a:p>
          <a:p>
            <a:r>
              <a:rPr lang="en-US" sz="2400" b="1" dirty="0" smtClean="0">
                <a:latin typeface="Arial Narrow" pitchFamily="34" charset="0"/>
                <a:sym typeface="Wingdings"/>
              </a:rPr>
              <a:t>	    C</a:t>
            </a:r>
            <a:r>
              <a:rPr lang="en-US" sz="2400" b="1" dirty="0" smtClean="0">
                <a:latin typeface="Arial Narrow" pitchFamily="34" charset="0"/>
              </a:rPr>
              <a:t>aused by exposure to a drug </a:t>
            </a:r>
            <a:r>
              <a:rPr lang="en-US" sz="2400" b="1" dirty="0" smtClean="0">
                <a:latin typeface="Arial Narrow" pitchFamily="34" charset="0"/>
                <a:sym typeface="Wingdings"/>
              </a:rPr>
              <a:t> </a:t>
            </a:r>
          </a:p>
          <a:p>
            <a:r>
              <a:rPr lang="en-US" sz="2400" b="1" dirty="0" smtClean="0">
                <a:latin typeface="Arial Narrow" pitchFamily="34" charset="0"/>
                <a:sym typeface="Wingdings"/>
              </a:rPr>
              <a:t>	    Inflict v</a:t>
            </a:r>
            <a:r>
              <a:rPr lang="en-US" sz="2400" b="1" dirty="0" smtClean="0">
                <a:latin typeface="Arial Narrow" pitchFamily="34" charset="0"/>
              </a:rPr>
              <a:t>arying impairment in  liver functions </a:t>
            </a:r>
            <a:r>
              <a:rPr lang="en-US" sz="2400" b="1" dirty="0" smtClean="0">
                <a:latin typeface="Arial Narrow" pitchFamily="34" charset="0"/>
                <a:sym typeface="Wingdings"/>
              </a:rPr>
              <a:t> </a:t>
            </a:r>
          </a:p>
          <a:p>
            <a:r>
              <a:rPr lang="en-US" sz="2400" b="1" dirty="0" smtClean="0">
                <a:latin typeface="Arial Narrow" pitchFamily="34" charset="0"/>
                <a:sym typeface="Wingdings"/>
              </a:rPr>
              <a:t>	    </a:t>
            </a:r>
            <a:r>
              <a:rPr lang="en-US" sz="2400" b="1" dirty="0" smtClean="0">
                <a:solidFill>
                  <a:srgbClr val="5400D0"/>
                </a:solidFill>
                <a:latin typeface="Arial Narrow" pitchFamily="34" charset="0"/>
                <a:sym typeface="Wingdings"/>
              </a:rPr>
              <a:t>Manifests clinically </a:t>
            </a:r>
            <a:r>
              <a:rPr lang="en-US" sz="2400" b="1" u="sng" dirty="0" smtClean="0">
                <a:solidFill>
                  <a:srgbClr val="5400D0"/>
                </a:solidFill>
                <a:latin typeface="Arial Narrow" pitchFamily="34" charset="0"/>
                <a:sym typeface="Wingdings"/>
              </a:rPr>
              <a:t>a long range</a:t>
            </a:r>
            <a:r>
              <a:rPr lang="en-US" sz="2400" b="1" dirty="0" smtClean="0">
                <a:solidFill>
                  <a:srgbClr val="5400D0"/>
                </a:solidFill>
                <a:latin typeface="Arial Narrow" pitchFamily="34" charset="0"/>
                <a:sym typeface="Wingdings"/>
              </a:rPr>
              <a:t>  hepatitis failure                                                                      </a:t>
            </a:r>
            <a:endParaRPr lang="en-US" sz="2400" b="1" dirty="0">
              <a:solidFill>
                <a:srgbClr val="5400D0"/>
              </a:solidFill>
              <a:latin typeface="Arial Narrow" pitchFamily="34" charset="0"/>
            </a:endParaRPr>
          </a:p>
        </p:txBody>
      </p:sp>
      <p:sp>
        <p:nvSpPr>
          <p:cNvPr id="12" name="Rectangle 11"/>
          <p:cNvSpPr/>
          <p:nvPr/>
        </p:nvSpPr>
        <p:spPr>
          <a:xfrm>
            <a:off x="1371600" y="1752600"/>
            <a:ext cx="7772400" cy="461665"/>
          </a:xfrm>
          <a:prstGeom prst="rect">
            <a:avLst/>
          </a:prstGeom>
          <a:solidFill>
            <a:srgbClr val="F9F1CF"/>
          </a:solidFill>
        </p:spPr>
        <p:txBody>
          <a:bodyPr wrap="square">
            <a:spAutoFit/>
          </a:bodyPr>
          <a:lstStyle/>
          <a:p>
            <a:r>
              <a:rPr lang="en-US" sz="2400" b="1" dirty="0" err="1" smtClean="0">
                <a:latin typeface="Arial Narrow" pitchFamily="34" charset="0"/>
              </a:rPr>
              <a:t>Hepatotoxicity</a:t>
            </a:r>
            <a:r>
              <a:rPr lang="en-US" sz="2400" b="1" dirty="0" smtClean="0">
                <a:latin typeface="Arial Narrow" pitchFamily="34" charset="0"/>
              </a:rPr>
              <a:t> </a:t>
            </a:r>
            <a:r>
              <a:rPr lang="en-US" sz="2400" b="1" dirty="0" smtClean="0">
                <a:latin typeface="Arial Narrow" pitchFamily="34" charset="0"/>
                <a:sym typeface="Wingdings"/>
              </a:rPr>
              <a:t> </a:t>
            </a:r>
            <a:r>
              <a:rPr lang="en-US" sz="2400" b="1" dirty="0" smtClean="0">
                <a:latin typeface="Arial Narrow" pitchFamily="34" charset="0"/>
              </a:rPr>
              <a:t> Is the Leading cause of ADRs</a:t>
            </a:r>
            <a:endParaRPr lang="en-US" sz="2400" dirty="0">
              <a:latin typeface="Arial Narrow" pitchFamily="34" charset="0"/>
            </a:endParaRPr>
          </a:p>
        </p:txBody>
      </p:sp>
      <p:sp>
        <p:nvSpPr>
          <p:cNvPr id="13" name="Down Arrow 12"/>
          <p:cNvSpPr/>
          <p:nvPr/>
        </p:nvSpPr>
        <p:spPr>
          <a:xfrm flipV="1">
            <a:off x="2590800" y="2164569"/>
            <a:ext cx="228600" cy="395030"/>
          </a:xfrm>
          <a:prstGeom prst="downArrow">
            <a:avLst>
              <a:gd name="adj1" fmla="val 3398"/>
              <a:gd name="adj2" fmla="val 383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28600" y="5586856"/>
            <a:ext cx="5486400" cy="374461"/>
          </a:xfrm>
          <a:prstGeom prst="rect">
            <a:avLst/>
          </a:prstGeom>
          <a:noFill/>
        </p:spPr>
        <p:txBody>
          <a:bodyPr wrap="square" rtlCol="0">
            <a:spAutoFit/>
          </a:bodyPr>
          <a:lstStyle/>
          <a:p>
            <a:pPr>
              <a:lnSpc>
                <a:spcPts val="2200"/>
              </a:lnSpc>
            </a:pPr>
            <a:r>
              <a:rPr lang="en-US" sz="2400" b="1" dirty="0" smtClean="0">
                <a:solidFill>
                  <a:srgbClr val="C00000"/>
                </a:solidFill>
                <a:latin typeface="Arial Narrow" pitchFamily="34" charset="0"/>
              </a:rPr>
              <a:t>Inflammation </a:t>
            </a:r>
            <a:r>
              <a:rPr lang="en-US" sz="2400" b="1" dirty="0" smtClean="0">
                <a:solidFill>
                  <a:srgbClr val="FF0000"/>
                </a:solidFill>
                <a:latin typeface="Arial Narrow" pitchFamily="34" charset="0"/>
                <a:sym typeface="Wingdings"/>
              </a:rPr>
              <a:t></a:t>
            </a:r>
            <a:r>
              <a:rPr lang="en-US" sz="2400" b="1" dirty="0" smtClean="0">
                <a:solidFill>
                  <a:srgbClr val="C00000"/>
                </a:solidFill>
                <a:latin typeface="Arial Narrow" pitchFamily="34" charset="0"/>
              </a:rPr>
              <a:t>Apoptosis </a:t>
            </a:r>
            <a:r>
              <a:rPr lang="en-US" sz="2400" b="1" dirty="0" smtClean="0">
                <a:solidFill>
                  <a:srgbClr val="FF0000"/>
                </a:solidFill>
                <a:latin typeface="Arial Narrow" pitchFamily="34" charset="0"/>
                <a:sym typeface="Wingdings"/>
              </a:rPr>
              <a:t></a:t>
            </a:r>
            <a:r>
              <a:rPr lang="en-US" sz="2400" b="1" dirty="0" smtClean="0">
                <a:latin typeface="Arial Narrow" pitchFamily="34" charset="0"/>
                <a:sym typeface="Wingdings"/>
              </a:rPr>
              <a:t> </a:t>
            </a:r>
            <a:r>
              <a:rPr lang="en-US" sz="2400" b="1" dirty="0" smtClean="0">
                <a:solidFill>
                  <a:srgbClr val="C00000"/>
                </a:solidFill>
                <a:latin typeface="Arial Narrow" pitchFamily="34" charset="0"/>
              </a:rPr>
              <a:t>Necrosis</a:t>
            </a:r>
            <a:endParaRPr lang="en-US" sz="2400" b="1" dirty="0">
              <a:solidFill>
                <a:srgbClr val="C00000"/>
              </a:solidFill>
              <a:latin typeface="Arial Narrow" pitchFamily="34" charset="0"/>
            </a:endParaRPr>
          </a:p>
        </p:txBody>
      </p:sp>
      <p:sp>
        <p:nvSpPr>
          <p:cNvPr id="18" name="Down Arrow 17"/>
          <p:cNvSpPr/>
          <p:nvPr/>
        </p:nvSpPr>
        <p:spPr>
          <a:xfrm>
            <a:off x="636104" y="4230911"/>
            <a:ext cx="228600" cy="1336153"/>
          </a:xfrm>
          <a:prstGeom prst="downArrow">
            <a:avLst>
              <a:gd name="adj1" fmla="val 3398"/>
              <a:gd name="adj2" fmla="val 383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flipH="1">
            <a:off x="2590800" y="3459191"/>
            <a:ext cx="228600" cy="395030"/>
          </a:xfrm>
          <a:prstGeom prst="downArrow">
            <a:avLst>
              <a:gd name="adj1" fmla="val 3398"/>
              <a:gd name="adj2" fmla="val 383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75592"/>
            <a:ext cx="6329746"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14" name="Rectangle 13"/>
          <p:cNvSpPr/>
          <p:nvPr/>
        </p:nvSpPr>
        <p:spPr>
          <a:xfrm>
            <a:off x="0" y="990600"/>
            <a:ext cx="9144000" cy="461665"/>
          </a:xfrm>
          <a:prstGeom prst="rect">
            <a:avLst/>
          </a:prstGeom>
          <a:solidFill>
            <a:schemeClr val="tx2">
              <a:lumMod val="60000"/>
              <a:lumOff val="40000"/>
            </a:schemeClr>
          </a:solidFill>
        </p:spPr>
        <p:txBody>
          <a:bodyPr wrap="square">
            <a:spAutoFit/>
          </a:bodyPr>
          <a:lstStyle/>
          <a:p>
            <a:pPr algn="ctr"/>
            <a:r>
              <a:rPr lang="en-US" sz="2400" b="1" spc="300" dirty="0" smtClean="0">
                <a:solidFill>
                  <a:schemeClr val="bg1"/>
                </a:solidFill>
                <a:latin typeface="Broadway" pitchFamily="82" charset="0"/>
              </a:rPr>
              <a:t>Why the liver is the major site of ADRs ?</a:t>
            </a:r>
          </a:p>
        </p:txBody>
      </p:sp>
      <p:pic>
        <p:nvPicPr>
          <p:cNvPr id="2"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228600"/>
            <a:ext cx="1295400" cy="852806"/>
          </a:xfrm>
          <a:prstGeom prst="flowChartDocument">
            <a:avLst/>
          </a:prstGeom>
          <a:noFill/>
        </p:spPr>
      </p:pic>
      <p:sp>
        <p:nvSpPr>
          <p:cNvPr id="19" name="TextBox 18"/>
          <p:cNvSpPr txBox="1"/>
          <p:nvPr/>
        </p:nvSpPr>
        <p:spPr>
          <a:xfrm>
            <a:off x="304800" y="1524000"/>
            <a:ext cx="8534400" cy="830997"/>
          </a:xfrm>
          <a:prstGeom prst="rect">
            <a:avLst/>
          </a:prstGeom>
          <a:noFill/>
        </p:spPr>
        <p:txBody>
          <a:bodyPr wrap="square" rtlCol="0">
            <a:spAutoFit/>
          </a:bodyPr>
          <a:lstStyle/>
          <a:p>
            <a:pPr>
              <a:buBlip>
                <a:blip r:embed="rId3"/>
              </a:buBlip>
            </a:pPr>
            <a:r>
              <a:rPr lang="en-US" sz="2400" b="1" dirty="0" smtClean="0">
                <a:latin typeface="Arial Narrow" pitchFamily="34" charset="0"/>
              </a:rPr>
              <a:t>It  is the first organ to come in contact with the drug after absorption from the GIT.</a:t>
            </a:r>
          </a:p>
        </p:txBody>
      </p:sp>
      <p:grpSp>
        <p:nvGrpSpPr>
          <p:cNvPr id="9" name="Group 8"/>
          <p:cNvGrpSpPr/>
          <p:nvPr/>
        </p:nvGrpSpPr>
        <p:grpSpPr>
          <a:xfrm>
            <a:off x="337932" y="4005472"/>
            <a:ext cx="8534400" cy="1031051"/>
            <a:chOff x="404192" y="4045228"/>
            <a:chExt cx="8534400" cy="1031051"/>
          </a:xfrm>
        </p:grpSpPr>
        <p:sp>
          <p:nvSpPr>
            <p:cNvPr id="8" name="TextBox 7"/>
            <p:cNvSpPr txBox="1"/>
            <p:nvPr/>
          </p:nvSpPr>
          <p:spPr>
            <a:xfrm>
              <a:off x="404192" y="4045228"/>
              <a:ext cx="8534400" cy="1031051"/>
            </a:xfrm>
            <a:prstGeom prst="rect">
              <a:avLst/>
            </a:prstGeom>
            <a:noFill/>
          </p:spPr>
          <p:txBody>
            <a:bodyPr wrap="square" rtlCol="0">
              <a:spAutoFit/>
            </a:bodyPr>
            <a:lstStyle/>
            <a:p>
              <a:r>
                <a:rPr lang="en-US" sz="2800" b="1" dirty="0" smtClean="0">
                  <a:latin typeface="Arial Narrow" pitchFamily="34" charset="0"/>
                </a:rPr>
                <a:t>Drug (Pro-toxin)		  	Toxin 		     Injury</a:t>
              </a:r>
            </a:p>
            <a:p>
              <a:endParaRPr lang="en-US" sz="500" b="1" dirty="0" smtClean="0">
                <a:latin typeface="Arial Narrow" pitchFamily="34" charset="0"/>
              </a:endParaRPr>
            </a:p>
            <a:p>
              <a:r>
                <a:rPr lang="en-US" sz="2800" b="1" dirty="0" err="1" smtClean="0">
                  <a:latin typeface="Arial Narrow" pitchFamily="34" charset="0"/>
                </a:rPr>
                <a:t>Paracetamol</a:t>
              </a:r>
              <a:r>
                <a:rPr lang="en-US" sz="2800" b="1" dirty="0" smtClean="0">
                  <a:latin typeface="Arial Narrow" pitchFamily="34" charset="0"/>
                </a:rPr>
                <a:t>    </a:t>
              </a:r>
              <a:r>
                <a:rPr lang="en-US" sz="2800" b="1" dirty="0" smtClean="0">
                  <a:latin typeface="Arial Narrow" pitchFamily="34" charset="0"/>
                  <a:sym typeface="Wingdings 3"/>
                </a:rPr>
                <a:t></a:t>
              </a:r>
              <a:r>
                <a:rPr lang="en-US" sz="2400" b="1" i="1" dirty="0" smtClean="0">
                  <a:solidFill>
                    <a:srgbClr val="FF0000"/>
                  </a:solidFill>
                  <a:latin typeface="Arial Narrow" pitchFamily="34" charset="0"/>
                  <a:sym typeface="Wingdings 3"/>
                </a:rPr>
                <a:t>CYT P450 </a:t>
              </a:r>
              <a:r>
                <a:rPr lang="en-US" sz="2800" b="1" dirty="0" smtClean="0">
                  <a:latin typeface="Arial Narrow" pitchFamily="34" charset="0"/>
                  <a:sym typeface="Wingdings 3"/>
                </a:rPr>
                <a:t> </a:t>
              </a:r>
              <a:r>
                <a:rPr lang="en-US" sz="2800" b="1" dirty="0" smtClean="0">
                  <a:latin typeface="Arial Narrow" pitchFamily="34" charset="0"/>
                </a:rPr>
                <a:t>	NABQI 	</a:t>
              </a:r>
              <a:r>
                <a:rPr lang="en-US" sz="2800" b="1" dirty="0" err="1" smtClean="0">
                  <a:latin typeface="Arial Narrow" pitchFamily="34" charset="0"/>
                </a:rPr>
                <a:t>centrilobular</a:t>
              </a:r>
              <a:endParaRPr lang="en-US" sz="2800" b="1" dirty="0" smtClean="0">
                <a:latin typeface="Arial Narrow" pitchFamily="34" charset="0"/>
              </a:endParaRPr>
            </a:p>
          </p:txBody>
        </p:sp>
        <p:cxnSp>
          <p:nvCxnSpPr>
            <p:cNvPr id="10" name="Straight Arrow Connector 9"/>
            <p:cNvCxnSpPr/>
            <p:nvPr/>
          </p:nvCxnSpPr>
          <p:spPr>
            <a:xfrm>
              <a:off x="2743200" y="4350028"/>
              <a:ext cx="21336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867400" y="4350028"/>
              <a:ext cx="13716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114800" y="5715000"/>
            <a:ext cx="6172200" cy="430887"/>
          </a:xfrm>
          <a:prstGeom prst="rect">
            <a:avLst/>
          </a:prstGeom>
          <a:noFill/>
        </p:spPr>
        <p:txBody>
          <a:bodyPr wrap="square" rtlCol="0">
            <a:spAutoFit/>
          </a:bodyPr>
          <a:lstStyle/>
          <a:p>
            <a:r>
              <a:rPr lang="en-US" sz="2200" b="1" i="1" dirty="0" smtClean="0">
                <a:latin typeface="Arial Narrow" pitchFamily="34" charset="0"/>
              </a:rPr>
              <a:t>(NAPBQI) : N-acetyl-p-</a:t>
            </a:r>
            <a:r>
              <a:rPr lang="en-US" sz="2200" b="1" i="1" dirty="0" err="1" smtClean="0">
                <a:latin typeface="Arial Narrow" pitchFamily="34" charset="0"/>
              </a:rPr>
              <a:t>benzoquinone</a:t>
            </a:r>
            <a:r>
              <a:rPr lang="en-US" sz="2200" b="1" i="1" dirty="0" smtClean="0">
                <a:latin typeface="Arial Narrow" pitchFamily="34" charset="0"/>
              </a:rPr>
              <a:t> </a:t>
            </a:r>
            <a:r>
              <a:rPr lang="en-US" sz="2200" b="1" i="1" dirty="0" err="1" smtClean="0">
                <a:latin typeface="Arial Narrow" pitchFamily="34" charset="0"/>
              </a:rPr>
              <a:t>imine</a:t>
            </a:r>
            <a:endParaRPr lang="en-US" sz="2200" b="1" i="1" dirty="0">
              <a:latin typeface="Arial Narrow" pitchFamily="34" charset="0"/>
            </a:endParaRPr>
          </a:p>
        </p:txBody>
      </p:sp>
      <p:sp>
        <p:nvSpPr>
          <p:cNvPr id="13" name="TextBox 12"/>
          <p:cNvSpPr txBox="1"/>
          <p:nvPr/>
        </p:nvSpPr>
        <p:spPr>
          <a:xfrm>
            <a:off x="293916" y="2283882"/>
            <a:ext cx="8534400" cy="1569660"/>
          </a:xfrm>
          <a:prstGeom prst="rect">
            <a:avLst/>
          </a:prstGeom>
          <a:noFill/>
        </p:spPr>
        <p:txBody>
          <a:bodyPr wrap="square" rtlCol="0">
            <a:spAutoFit/>
          </a:bodyPr>
          <a:lstStyle/>
          <a:p>
            <a:pPr>
              <a:spcBef>
                <a:spcPts val="600"/>
              </a:spcBef>
              <a:buBlip>
                <a:blip r:embed="rId3"/>
              </a:buBlip>
            </a:pPr>
            <a:r>
              <a:rPr lang="en-US" sz="2400" b="1" dirty="0" smtClean="0">
                <a:latin typeface="Arial Narrow" pitchFamily="34" charset="0"/>
              </a:rPr>
              <a:t>Being the metabolic clearing house of the body </a:t>
            </a:r>
            <a:r>
              <a:rPr lang="en-US" sz="2400" b="1" dirty="0" smtClean="0">
                <a:latin typeface="Arial Narrow" pitchFamily="34" charset="0"/>
                <a:sym typeface="Wingdings"/>
              </a:rPr>
              <a:t> i</a:t>
            </a:r>
            <a:r>
              <a:rPr lang="en-US" sz="2400" b="1" dirty="0" smtClean="0">
                <a:latin typeface="Arial Narrow" pitchFamily="34" charset="0"/>
              </a:rPr>
              <a:t>t expresses the highest levels of drug metabolizing enzymes that converts some drugs( </a:t>
            </a:r>
            <a:r>
              <a:rPr lang="en-US" sz="2400" b="1" dirty="0" smtClean="0">
                <a:solidFill>
                  <a:srgbClr val="0070C0"/>
                </a:solidFill>
                <a:latin typeface="Arial Narrow" pitchFamily="34" charset="0"/>
              </a:rPr>
              <a:t>PROTOXINS</a:t>
            </a:r>
            <a:r>
              <a:rPr lang="en-US" sz="2400" b="1" dirty="0" smtClean="0">
                <a:latin typeface="Arial Narrow" pitchFamily="34" charset="0"/>
              </a:rPr>
              <a:t>) into intermediate (</a:t>
            </a:r>
            <a:r>
              <a:rPr lang="en-US" sz="2400" b="1" dirty="0" smtClean="0">
                <a:solidFill>
                  <a:srgbClr val="0070C0"/>
                </a:solidFill>
                <a:latin typeface="Arial Narrow" pitchFamily="34" charset="0"/>
              </a:rPr>
              <a:t>TOXINS</a:t>
            </a:r>
            <a:r>
              <a:rPr lang="en-US" sz="2400" b="1" dirty="0" smtClean="0">
                <a:latin typeface="Arial Narrow" pitchFamily="34" charset="0"/>
              </a:rPr>
              <a:t>) before being conjugated for elimination </a:t>
            </a:r>
            <a:endParaRPr lang="en-US" sz="2400" b="1" dirty="0">
              <a:latin typeface="Arial Narrow" pitchFamily="34" charset="0"/>
            </a:endParaRPr>
          </a:p>
        </p:txBody>
      </p:sp>
      <p:sp>
        <p:nvSpPr>
          <p:cNvPr id="15" name="5-Point Star 14"/>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75592"/>
            <a:ext cx="6329746"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sp>
        <p:nvSpPr>
          <p:cNvPr id="15" name="Rectangle 14"/>
          <p:cNvSpPr/>
          <p:nvPr/>
        </p:nvSpPr>
        <p:spPr>
          <a:xfrm>
            <a:off x="0" y="990600"/>
            <a:ext cx="9144000" cy="461665"/>
          </a:xfrm>
          <a:prstGeom prst="rect">
            <a:avLst/>
          </a:prstGeom>
          <a:solidFill>
            <a:schemeClr val="tx2">
              <a:lumMod val="60000"/>
              <a:lumOff val="40000"/>
            </a:schemeClr>
          </a:solidFill>
        </p:spPr>
        <p:txBody>
          <a:bodyPr wrap="square">
            <a:spAutoFit/>
          </a:bodyPr>
          <a:lstStyle/>
          <a:p>
            <a:pPr algn="ctr"/>
            <a:r>
              <a:rPr lang="en-US" sz="2400" b="1" spc="200" dirty="0" smtClean="0">
                <a:solidFill>
                  <a:schemeClr val="bg1"/>
                </a:solidFill>
                <a:latin typeface="Broadway" pitchFamily="82" charset="0"/>
              </a:rPr>
              <a:t>Can any drug cause liver-related  ADRs ?</a:t>
            </a:r>
          </a:p>
        </p:txBody>
      </p:sp>
      <p:pic>
        <p:nvPicPr>
          <p:cNvPr id="2"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228600"/>
            <a:ext cx="1295400" cy="852806"/>
          </a:xfrm>
          <a:prstGeom prst="flowChartDocument">
            <a:avLst/>
          </a:prstGeom>
          <a:noFill/>
        </p:spPr>
      </p:pic>
      <p:sp>
        <p:nvSpPr>
          <p:cNvPr id="20" name="TextBox 19"/>
          <p:cNvSpPr txBox="1"/>
          <p:nvPr/>
        </p:nvSpPr>
        <p:spPr>
          <a:xfrm>
            <a:off x="381000" y="1467680"/>
            <a:ext cx="8229600" cy="1384995"/>
          </a:xfrm>
          <a:prstGeom prst="rect">
            <a:avLst/>
          </a:prstGeom>
          <a:noFill/>
        </p:spPr>
        <p:txBody>
          <a:bodyPr wrap="square" rtlCol="0">
            <a:spAutoFit/>
          </a:bodyPr>
          <a:lstStyle/>
          <a:p>
            <a:r>
              <a:rPr lang="en-US" sz="2800" b="1" dirty="0" smtClean="0">
                <a:latin typeface="Arial Narrow" pitchFamily="34" charset="0"/>
              </a:rPr>
              <a:t>Not all drugs do so.</a:t>
            </a:r>
          </a:p>
          <a:p>
            <a:r>
              <a:rPr lang="en-US" sz="2800" b="1" dirty="0" smtClean="0">
                <a:latin typeface="Arial Narrow" pitchFamily="34" charset="0"/>
              </a:rPr>
              <a:t>Drugs that can cause ADRs in the liver (hepatotoxicity) </a:t>
            </a:r>
            <a:r>
              <a:rPr lang="en-US" sz="2800" b="1" dirty="0" smtClean="0">
                <a:latin typeface="Arial Narrow" pitchFamily="34" charset="0"/>
                <a:sym typeface="Wingdings 3"/>
              </a:rPr>
              <a:t> </a:t>
            </a:r>
            <a:r>
              <a:rPr lang="en-US" sz="2800" b="1" dirty="0" smtClean="0">
                <a:latin typeface="Arial Narrow" pitchFamily="34" charset="0"/>
              </a:rPr>
              <a:t>are called </a:t>
            </a:r>
            <a:r>
              <a:rPr lang="en-US" sz="2800" b="1" dirty="0" smtClean="0">
                <a:latin typeface="Arial Narrow" pitchFamily="34" charset="0"/>
                <a:sym typeface="Wingdings 3"/>
              </a:rPr>
              <a:t> </a:t>
            </a:r>
            <a:r>
              <a:rPr lang="en-US" sz="2800" dirty="0" smtClean="0">
                <a:solidFill>
                  <a:srgbClr val="0082B0"/>
                </a:solidFill>
                <a:latin typeface="Bernard MT Condensed" pitchFamily="18" charset="0"/>
              </a:rPr>
              <a:t>HEPATOTOXIN</a:t>
            </a:r>
            <a:r>
              <a:rPr lang="en-US" sz="2800" dirty="0" smtClean="0">
                <a:solidFill>
                  <a:srgbClr val="0082B0"/>
                </a:solidFill>
                <a:latin typeface="Arial Narrow" pitchFamily="34" charset="0"/>
              </a:rPr>
              <a:t> </a:t>
            </a:r>
            <a:r>
              <a:rPr lang="en-US" sz="2800" b="1" dirty="0" smtClean="0">
                <a:latin typeface="Arial Narrow" pitchFamily="34" charset="0"/>
              </a:rPr>
              <a:t> </a:t>
            </a:r>
            <a:endParaRPr lang="en-US" sz="2800" b="1" dirty="0">
              <a:latin typeface="Arial Narrow" pitchFamily="34" charset="0"/>
            </a:endParaRPr>
          </a:p>
        </p:txBody>
      </p:sp>
      <p:sp>
        <p:nvSpPr>
          <p:cNvPr id="12" name="TextBox 11"/>
          <p:cNvSpPr txBox="1"/>
          <p:nvPr/>
        </p:nvSpPr>
        <p:spPr>
          <a:xfrm>
            <a:off x="2209800" y="2895600"/>
            <a:ext cx="6858000" cy="3539430"/>
          </a:xfrm>
          <a:prstGeom prst="rect">
            <a:avLst/>
          </a:prstGeom>
          <a:noFill/>
        </p:spPr>
        <p:txBody>
          <a:bodyPr wrap="square" rtlCol="0">
            <a:spAutoFit/>
          </a:bodyPr>
          <a:lstStyle/>
          <a:p>
            <a:r>
              <a:rPr lang="en-US" sz="2800" b="1" dirty="0" smtClean="0">
                <a:solidFill>
                  <a:srgbClr val="007BB8"/>
                </a:solidFill>
                <a:latin typeface="Arial Narrow" pitchFamily="34" charset="0"/>
              </a:rPr>
              <a:t>TOXICITY POTENTIAL OF THE DRUG</a:t>
            </a:r>
          </a:p>
          <a:p>
            <a:pPr>
              <a:buBlip>
                <a:blip r:embed="rId3"/>
              </a:buBlip>
            </a:pPr>
            <a:r>
              <a:rPr lang="en-US" sz="2800" b="1" dirty="0" smtClean="0">
                <a:latin typeface="Arial Narrow" pitchFamily="34" charset="0"/>
              </a:rPr>
              <a:t>Chemical composition of the drug itself</a:t>
            </a:r>
          </a:p>
          <a:p>
            <a:pPr>
              <a:buBlip>
                <a:blip r:embed="rId3"/>
              </a:buBlip>
            </a:pPr>
            <a:r>
              <a:rPr lang="en-US" sz="2800" b="1" dirty="0" smtClean="0">
                <a:latin typeface="Arial Narrow" pitchFamily="34" charset="0"/>
              </a:rPr>
              <a:t>Nature of its reactive metabolite</a:t>
            </a:r>
          </a:p>
          <a:p>
            <a:pPr>
              <a:buBlip>
                <a:blip r:embed="rId3"/>
              </a:buBlip>
            </a:pPr>
            <a:r>
              <a:rPr lang="en-US" sz="2800" b="1" dirty="0" smtClean="0">
                <a:latin typeface="Arial Narrow" pitchFamily="34" charset="0"/>
              </a:rPr>
              <a:t>Conjugation reactions linked to it &amp; their </a:t>
            </a:r>
            <a:br>
              <a:rPr lang="en-US" sz="2800" b="1" dirty="0" smtClean="0">
                <a:latin typeface="Arial Narrow" pitchFamily="34" charset="0"/>
              </a:rPr>
            </a:br>
            <a:r>
              <a:rPr lang="en-US" sz="2800" b="1" dirty="0" smtClean="0">
                <a:latin typeface="Arial Narrow" pitchFamily="34" charset="0"/>
              </a:rPr>
              <a:t>   availability</a:t>
            </a:r>
          </a:p>
          <a:p>
            <a:pPr>
              <a:buBlip>
                <a:blip r:embed="rId3"/>
              </a:buBlip>
            </a:pPr>
            <a:r>
              <a:rPr lang="en-US" sz="2800" b="1" dirty="0" smtClean="0">
                <a:latin typeface="Arial Narrow" pitchFamily="34" charset="0"/>
              </a:rPr>
              <a:t> Mitochondrial effects of the drug</a:t>
            </a:r>
          </a:p>
          <a:p>
            <a:pPr>
              <a:buBlip>
                <a:blip r:embed="rId3"/>
              </a:buBlip>
            </a:pPr>
            <a:r>
              <a:rPr lang="en-US" sz="2800" b="1" dirty="0" smtClean="0">
                <a:latin typeface="Arial Narrow" pitchFamily="34" charset="0"/>
              </a:rPr>
              <a:t> Drug formulation</a:t>
            </a:r>
          </a:p>
          <a:p>
            <a:r>
              <a:rPr lang="en-US" sz="2800" b="1" dirty="0" smtClean="0">
                <a:latin typeface="Arial Narrow" pitchFamily="34" charset="0"/>
              </a:rPr>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0" y="950844"/>
            <a:ext cx="9144000" cy="400110"/>
          </a:xfrm>
          <a:prstGeom prst="rect">
            <a:avLst/>
          </a:prstGeom>
          <a:solidFill>
            <a:schemeClr val="tx2">
              <a:lumMod val="60000"/>
              <a:lumOff val="40000"/>
            </a:schemeClr>
          </a:solidFill>
        </p:spPr>
        <p:txBody>
          <a:bodyPr wrap="square">
            <a:spAutoFit/>
          </a:bodyPr>
          <a:lstStyle/>
          <a:p>
            <a:pPr algn="ctr"/>
            <a:r>
              <a:rPr lang="en-US" sz="2000" b="1" spc="200" dirty="0" smtClean="0">
                <a:solidFill>
                  <a:schemeClr val="bg1"/>
                </a:solidFill>
                <a:latin typeface="Broadway" pitchFamily="82" charset="0"/>
              </a:rPr>
              <a:t>Types=(PATTERNS) of drug-induced </a:t>
            </a:r>
            <a:r>
              <a:rPr lang="en-US" sz="2000" b="1" spc="200" dirty="0" err="1" smtClean="0">
                <a:solidFill>
                  <a:schemeClr val="bg1"/>
                </a:solidFill>
                <a:latin typeface="Broadway" pitchFamily="82" charset="0"/>
              </a:rPr>
              <a:t>hepatotoxic</a:t>
            </a:r>
            <a:r>
              <a:rPr lang="en-US" sz="2000" b="1" spc="200" dirty="0" smtClean="0">
                <a:solidFill>
                  <a:schemeClr val="bg1"/>
                </a:solidFill>
                <a:latin typeface="Broadway" pitchFamily="82" charset="0"/>
              </a:rPr>
              <a:t> ADRs ?</a:t>
            </a:r>
          </a:p>
        </p:txBody>
      </p:sp>
      <p:sp>
        <p:nvSpPr>
          <p:cNvPr id="3" name="Rectangle 2"/>
          <p:cNvSpPr/>
          <p:nvPr/>
        </p:nvSpPr>
        <p:spPr>
          <a:xfrm>
            <a:off x="457200" y="175592"/>
            <a:ext cx="6329746" cy="646331"/>
          </a:xfrm>
          <a:prstGeom prst="rect">
            <a:avLst/>
          </a:prstGeom>
          <a:noFill/>
        </p:spPr>
        <p:txBody>
          <a:bodyPr wrap="square" lIns="91440" tIns="45720" rIns="91440" bIns="45720">
            <a:spAutoFit/>
          </a:bodyPr>
          <a:lstStyle/>
          <a:p>
            <a:pPr algn="ctr"/>
            <a:r>
              <a:rPr lang="en-US" sz="3600" b="1" cap="none" spc="0" dirty="0" smtClean="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rPr>
              <a:t>HEPATOTOXIC DRUGS</a:t>
            </a:r>
            <a:endParaRPr lang="en-US" sz="3600" b="1" cap="none" spc="0" dirty="0">
              <a:ln w="24500" cmpd="dbl">
                <a:solidFill>
                  <a:srgbClr val="FFFF00"/>
                </a:solidFill>
                <a:prstDash val="solid"/>
                <a:miter lim="800000"/>
              </a:ln>
              <a:solidFill>
                <a:srgbClr val="A3D1FF"/>
              </a:solidFill>
              <a:effectLst>
                <a:outerShdw blurRad="38100" dist="38100" dir="7020000" algn="tl">
                  <a:srgbClr val="000000">
                    <a:alpha val="35000"/>
                  </a:srgbClr>
                </a:outerShdw>
                <a:reflection blurRad="6350" stA="60000" endA="900" endPos="58000" dir="5400000" sy="-100000" algn="bl" rotWithShape="0"/>
              </a:effectLst>
            </a:endParaRPr>
          </a:p>
        </p:txBody>
      </p:sp>
      <p:pic>
        <p:nvPicPr>
          <p:cNvPr id="2" name="Picture 2" descr="http://www.pawelmazur.org/blog/wp-content/uploads/2010/07/liver.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228600"/>
            <a:ext cx="1295400" cy="852806"/>
          </a:xfrm>
          <a:prstGeom prst="flowChartDocument">
            <a:avLst/>
          </a:prstGeom>
          <a:noFill/>
        </p:spPr>
      </p:pic>
      <p:grpSp>
        <p:nvGrpSpPr>
          <p:cNvPr id="35" name="Group 34"/>
          <p:cNvGrpSpPr/>
          <p:nvPr/>
        </p:nvGrpSpPr>
        <p:grpSpPr>
          <a:xfrm>
            <a:off x="0" y="4419600"/>
            <a:ext cx="9144000" cy="2209800"/>
            <a:chOff x="0" y="4495800"/>
            <a:chExt cx="9144000" cy="2209800"/>
          </a:xfrm>
        </p:grpSpPr>
        <p:sp>
          <p:nvSpPr>
            <p:cNvPr id="25" name="Flowchart: Document 24"/>
            <p:cNvSpPr/>
            <p:nvPr/>
          </p:nvSpPr>
          <p:spPr>
            <a:xfrm>
              <a:off x="0" y="4495800"/>
              <a:ext cx="9144000" cy="2209800"/>
            </a:xfrm>
            <a:prstGeom prst="flowChartDocument">
              <a:avLst/>
            </a:prstGeom>
            <a:gradFill flip="none" rotWithShape="1">
              <a:gsLst>
                <a:gs pos="24000">
                  <a:schemeClr val="bg1"/>
                </a:gs>
                <a:gs pos="55000">
                  <a:srgbClr val="F9F1CF"/>
                </a:gs>
                <a:gs pos="7000">
                  <a:schemeClr val="accent5">
                    <a:lumMod val="40000"/>
                    <a:lumOff val="60000"/>
                    <a:alpha val="65000"/>
                  </a:schemeClr>
                </a:gs>
                <a:gs pos="78000">
                  <a:schemeClr val="bg1"/>
                </a:gs>
                <a:gs pos="100000">
                  <a:srgbClr val="A3D1FF">
                    <a:alpha val="63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28600" y="4572000"/>
              <a:ext cx="8763000" cy="2092881"/>
            </a:xfrm>
            <a:prstGeom prst="rect">
              <a:avLst/>
            </a:prstGeom>
            <a:noFill/>
          </p:spPr>
          <p:txBody>
            <a:bodyPr wrap="square" rtlCol="0">
              <a:spAutoFit/>
            </a:bodyPr>
            <a:lstStyle/>
            <a:p>
              <a:r>
                <a:rPr lang="en-US" sz="2600" b="1" spc="-50" dirty="0" smtClean="0">
                  <a:latin typeface="Arial Narrow" pitchFamily="34" charset="0"/>
                </a:rPr>
                <a:t>If the toxicity is inflicted by normal dose of the drug </a:t>
              </a:r>
              <a:r>
                <a:rPr lang="en-US" sz="2600" b="1" spc="-50" dirty="0" smtClean="0">
                  <a:latin typeface="Arial Narrow" pitchFamily="34" charset="0"/>
                  <a:sym typeface="Wingdings 3"/>
                </a:rPr>
                <a:t> </a:t>
              </a:r>
            </a:p>
            <a:p>
              <a:r>
                <a:rPr lang="en-US" sz="2600" spc="-50" dirty="0" smtClean="0">
                  <a:solidFill>
                    <a:srgbClr val="0082B0"/>
                  </a:solidFill>
                  <a:latin typeface="Bernard MT Condensed" pitchFamily="18" charset="0"/>
                </a:rPr>
                <a:t>IDIOSYNCRATIC</a:t>
              </a:r>
              <a:r>
                <a:rPr lang="en-US" sz="2600" spc="-50" dirty="0" smtClean="0">
                  <a:solidFill>
                    <a:srgbClr val="0082B0"/>
                  </a:solidFill>
                  <a:latin typeface="Arial Narrow" pitchFamily="34" charset="0"/>
                </a:rPr>
                <a:t> </a:t>
              </a:r>
              <a:r>
                <a:rPr lang="en-US" sz="2600" dirty="0" smtClean="0">
                  <a:solidFill>
                    <a:srgbClr val="0082B0"/>
                  </a:solidFill>
                  <a:latin typeface="Bernard MT Condensed" pitchFamily="18" charset="0"/>
                </a:rPr>
                <a:t>HEPATOTOXIN </a:t>
              </a:r>
            </a:p>
            <a:p>
              <a:r>
                <a:rPr lang="en-US" sz="2600" b="1" dirty="0" smtClean="0">
                  <a:latin typeface="Arial Narrow" pitchFamily="34" charset="0"/>
                </a:rPr>
                <a:t>The </a:t>
              </a:r>
              <a:r>
                <a:rPr lang="en-US" sz="2600" b="1" dirty="0" err="1" smtClean="0">
                  <a:latin typeface="Arial Narrow" pitchFamily="34" charset="0"/>
                </a:rPr>
                <a:t>hepatotoxicity</a:t>
              </a:r>
              <a:r>
                <a:rPr lang="en-US" sz="2600" b="1" dirty="0" smtClean="0">
                  <a:latin typeface="Arial Narrow" pitchFamily="34" charset="0"/>
                </a:rPr>
                <a:t> it inflicts is </a:t>
              </a:r>
              <a:r>
                <a:rPr lang="en-US" sz="2600" b="1" dirty="0" smtClean="0">
                  <a:latin typeface="Arial Narrow" pitchFamily="34" charset="0"/>
                  <a:sym typeface="Wingdings 3"/>
                </a:rPr>
                <a:t> </a:t>
              </a:r>
              <a:r>
                <a:rPr lang="en-US" sz="2600" b="1" u="heavy" dirty="0" smtClean="0">
                  <a:uFill>
                    <a:solidFill>
                      <a:srgbClr val="0082B0"/>
                    </a:solidFill>
                  </a:uFill>
                  <a:latin typeface="Arial Narrow" pitchFamily="34" charset="0"/>
                </a:rPr>
                <a:t>INDIRECT HEPATOTOXICITY </a:t>
              </a:r>
              <a:r>
                <a:rPr lang="en-US" sz="2600" b="1" dirty="0" smtClean="0">
                  <a:latin typeface="Arial Narrow" pitchFamily="34" charset="0"/>
                  <a:sym typeface="Wingdings 3"/>
                </a:rPr>
                <a:t></a:t>
              </a:r>
              <a:r>
                <a:rPr lang="en-US" sz="2600" b="1" dirty="0" smtClean="0">
                  <a:latin typeface="Arial Narrow" pitchFamily="34" charset="0"/>
                </a:rPr>
                <a:t>belong  to </a:t>
              </a:r>
              <a:r>
                <a:rPr lang="en-US" sz="2600" b="1" dirty="0" smtClean="0">
                  <a:solidFill>
                    <a:srgbClr val="5400D0"/>
                  </a:solidFill>
                  <a:latin typeface="Arial Narrow" pitchFamily="34" charset="0"/>
                </a:rPr>
                <a:t>TYPE B ADRs: UNPREDICTABLE / BIZZAR / IDIOSYNCRATIC</a:t>
              </a:r>
            </a:p>
          </p:txBody>
        </p:sp>
      </p:grpSp>
      <p:grpSp>
        <p:nvGrpSpPr>
          <p:cNvPr id="34" name="Group 33"/>
          <p:cNvGrpSpPr/>
          <p:nvPr/>
        </p:nvGrpSpPr>
        <p:grpSpPr>
          <a:xfrm>
            <a:off x="0" y="2179984"/>
            <a:ext cx="9144000" cy="1997764"/>
            <a:chOff x="0" y="2179984"/>
            <a:chExt cx="9144000" cy="1997764"/>
          </a:xfrm>
        </p:grpSpPr>
        <p:sp>
          <p:nvSpPr>
            <p:cNvPr id="24" name="Flowchart: Document 23"/>
            <p:cNvSpPr/>
            <p:nvPr/>
          </p:nvSpPr>
          <p:spPr>
            <a:xfrm>
              <a:off x="0" y="2203176"/>
              <a:ext cx="9144000" cy="1974572"/>
            </a:xfrm>
            <a:prstGeom prst="flowChartDocument">
              <a:avLst/>
            </a:prstGeom>
            <a:gradFill flip="none" rotWithShape="1">
              <a:gsLst>
                <a:gs pos="24000">
                  <a:schemeClr val="bg1"/>
                </a:gs>
                <a:gs pos="55000">
                  <a:srgbClr val="F9F1CF"/>
                </a:gs>
                <a:gs pos="7000">
                  <a:schemeClr val="accent5">
                    <a:lumMod val="40000"/>
                    <a:lumOff val="60000"/>
                    <a:alpha val="65000"/>
                  </a:schemeClr>
                </a:gs>
                <a:gs pos="78000">
                  <a:schemeClr val="bg1"/>
                </a:gs>
                <a:gs pos="100000">
                  <a:srgbClr val="A3D1FF">
                    <a:alpha val="63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28600" y="2179984"/>
              <a:ext cx="8763000" cy="1692771"/>
            </a:xfrm>
            <a:prstGeom prst="rect">
              <a:avLst/>
            </a:prstGeom>
            <a:noFill/>
          </p:spPr>
          <p:txBody>
            <a:bodyPr wrap="square" rtlCol="0">
              <a:spAutoFit/>
            </a:bodyPr>
            <a:lstStyle/>
            <a:p>
              <a:r>
                <a:rPr lang="en-US" sz="2600" b="1" dirty="0" err="1" smtClean="0">
                  <a:latin typeface="Arial Narrow" pitchFamily="34" charset="0"/>
                </a:rPr>
                <a:t>Supertherapeutic</a:t>
              </a:r>
              <a:r>
                <a:rPr lang="en-US" sz="2600" b="1" dirty="0" smtClean="0">
                  <a:latin typeface="Arial Narrow" pitchFamily="34" charset="0"/>
                </a:rPr>
                <a:t> </a:t>
              </a:r>
              <a:r>
                <a:rPr lang="en-US" sz="2600" b="1" dirty="0" smtClean="0">
                  <a:latin typeface="Arial Narrow" pitchFamily="34" charset="0"/>
                </a:rPr>
                <a:t>or cumulative </a:t>
              </a:r>
              <a:r>
                <a:rPr lang="en-US" sz="2600" b="1" dirty="0" smtClean="0">
                  <a:latin typeface="Arial Narrow" pitchFamily="34" charset="0"/>
                </a:rPr>
                <a:t>dose of the drug </a:t>
              </a:r>
            </a:p>
            <a:p>
              <a:r>
                <a:rPr lang="en-US" sz="2600" b="1" dirty="0" smtClean="0">
                  <a:latin typeface="Arial Narrow" pitchFamily="34" charset="0"/>
                  <a:sym typeface="Wingdings 3"/>
                </a:rPr>
                <a:t></a:t>
              </a:r>
              <a:r>
                <a:rPr lang="en-US" sz="2600" dirty="0" smtClean="0">
                  <a:solidFill>
                    <a:srgbClr val="0082B0"/>
                  </a:solidFill>
                  <a:latin typeface="Bernard MT Condensed" pitchFamily="18" charset="0"/>
                </a:rPr>
                <a:t>INTRINSIC HEPATOTOXIN </a:t>
              </a:r>
            </a:p>
            <a:p>
              <a:r>
                <a:rPr lang="en-US" sz="2600" b="1" dirty="0" smtClean="0">
                  <a:latin typeface="Arial Narrow" pitchFamily="34" charset="0"/>
                </a:rPr>
                <a:t>The </a:t>
              </a:r>
              <a:r>
                <a:rPr lang="en-US" sz="2600" b="1" dirty="0" err="1" smtClean="0">
                  <a:latin typeface="Arial Narrow" pitchFamily="34" charset="0"/>
                </a:rPr>
                <a:t>hepatotoxicity</a:t>
              </a:r>
              <a:r>
                <a:rPr lang="en-US" sz="2600" b="1" dirty="0" smtClean="0">
                  <a:latin typeface="Arial Narrow" pitchFamily="34" charset="0"/>
                </a:rPr>
                <a:t> it inflicts is </a:t>
              </a:r>
              <a:r>
                <a:rPr lang="en-US" sz="2600" b="1" dirty="0" smtClean="0">
                  <a:latin typeface="Arial Narrow" pitchFamily="34" charset="0"/>
                  <a:sym typeface="Wingdings 3"/>
                </a:rPr>
                <a:t> </a:t>
              </a:r>
              <a:r>
                <a:rPr lang="en-US" sz="2600" b="1" u="heavy" dirty="0" smtClean="0">
                  <a:uFill>
                    <a:solidFill>
                      <a:srgbClr val="0082B0"/>
                    </a:solidFill>
                  </a:uFill>
                  <a:latin typeface="Arial Narrow" pitchFamily="34" charset="0"/>
                </a:rPr>
                <a:t>DIRECT HEPATOTOXICITY </a:t>
              </a:r>
              <a:r>
                <a:rPr lang="en-US" sz="2600" b="1" dirty="0" smtClean="0">
                  <a:latin typeface="Arial Narrow" pitchFamily="34" charset="0"/>
                  <a:sym typeface="Wingdings 3"/>
                </a:rPr>
                <a:t> </a:t>
              </a:r>
              <a:r>
                <a:rPr lang="en-US" sz="2600" b="1" dirty="0" smtClean="0">
                  <a:latin typeface="Arial Narrow" pitchFamily="34" charset="0"/>
                </a:rPr>
                <a:t>belong to </a:t>
              </a:r>
              <a:r>
                <a:rPr lang="en-US" sz="2600" b="1" dirty="0" smtClean="0">
                  <a:solidFill>
                    <a:srgbClr val="5400D0"/>
                  </a:solidFill>
                  <a:latin typeface="Arial Narrow" pitchFamily="34" charset="0"/>
                </a:rPr>
                <a:t>TYPE A ADRs: PREDICTABLE / DIRECT  </a:t>
              </a:r>
            </a:p>
          </p:txBody>
        </p:sp>
      </p:grpSp>
      <p:sp>
        <p:nvSpPr>
          <p:cNvPr id="33" name="Rectangle 32"/>
          <p:cNvSpPr/>
          <p:nvPr/>
        </p:nvSpPr>
        <p:spPr>
          <a:xfrm>
            <a:off x="304800" y="1524000"/>
            <a:ext cx="6189708" cy="492443"/>
          </a:xfrm>
          <a:prstGeom prst="rect">
            <a:avLst/>
          </a:prstGeom>
        </p:spPr>
        <p:txBody>
          <a:bodyPr wrap="none">
            <a:spAutoFit/>
          </a:bodyPr>
          <a:lstStyle/>
          <a:p>
            <a:r>
              <a:rPr lang="en-US" sz="2600" b="1" dirty="0" smtClean="0">
                <a:latin typeface="Arial Narrow" pitchFamily="34" charset="0"/>
              </a:rPr>
              <a:t>If the toxicity of </a:t>
            </a:r>
            <a:r>
              <a:rPr lang="en-US" sz="2600" b="1" dirty="0" smtClean="0">
                <a:solidFill>
                  <a:srgbClr val="0082B0"/>
                </a:solidFill>
                <a:latin typeface="Arial Narrow" pitchFamily="34" charset="0"/>
              </a:rPr>
              <a:t>HEPATOTOXIN i</a:t>
            </a:r>
            <a:r>
              <a:rPr lang="en-US" sz="2600" b="1" dirty="0" smtClean="0">
                <a:latin typeface="Arial Narrow" pitchFamily="34" charset="0"/>
              </a:rPr>
              <a:t>s inflicted by: </a:t>
            </a:r>
            <a:endParaRPr lang="en-US" sz="2600" b="1" dirty="0">
              <a:latin typeface="Arial Narrow" pitchFamily="34" charset="0"/>
            </a:endParaRPr>
          </a:p>
        </p:txBody>
      </p:sp>
      <p:sp>
        <p:nvSpPr>
          <p:cNvPr id="12" name="5-Point Star 11"/>
          <p:cNvSpPr/>
          <p:nvPr/>
        </p:nvSpPr>
        <p:spPr>
          <a:xfrm>
            <a:off x="84582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54831"/>
            <a:ext cx="7504234" cy="461665"/>
          </a:xfrm>
          <a:prstGeom prst="rect">
            <a:avLst/>
          </a:prstGeom>
        </p:spPr>
        <p:txBody>
          <a:bodyPr wrap="none">
            <a:spAutoFit/>
          </a:bodyPr>
          <a:lstStyle/>
          <a:p>
            <a:r>
              <a:rPr lang="en-US" sz="2400" u="heavy" dirty="0" smtClean="0">
                <a:uFill>
                  <a:solidFill>
                    <a:srgbClr val="0082B0"/>
                  </a:solidFill>
                </a:uFill>
                <a:latin typeface="Bernard MT Condensed" pitchFamily="18" charset="0"/>
              </a:rPr>
              <a:t>1. DIRECT HEPATOTOXICITY caused  by</a:t>
            </a:r>
            <a:r>
              <a:rPr lang="en-US" sz="2400" dirty="0" smtClean="0">
                <a:solidFill>
                  <a:srgbClr val="0082B0"/>
                </a:solidFill>
                <a:latin typeface="Bernard MT Condensed" pitchFamily="18" charset="0"/>
              </a:rPr>
              <a:t> INTRINSIC HEPATOTOXIN</a:t>
            </a:r>
            <a:r>
              <a:rPr lang="en-US" sz="2400" u="heavy" dirty="0" smtClean="0">
                <a:uFill>
                  <a:solidFill>
                    <a:srgbClr val="0082B0"/>
                  </a:solidFill>
                </a:uFill>
                <a:latin typeface="Bernard MT Condensed" pitchFamily="18" charset="0"/>
              </a:rPr>
              <a:t> </a:t>
            </a:r>
            <a:endParaRPr lang="en-US" sz="2400" dirty="0">
              <a:latin typeface="Bernard MT Condensed" pitchFamily="18" charset="0"/>
            </a:endParaRPr>
          </a:p>
        </p:txBody>
      </p:sp>
      <p:sp>
        <p:nvSpPr>
          <p:cNvPr id="2" name="TextBox 1"/>
          <p:cNvSpPr txBox="1"/>
          <p:nvPr/>
        </p:nvSpPr>
        <p:spPr>
          <a:xfrm>
            <a:off x="685800" y="2199144"/>
            <a:ext cx="8001000" cy="2677656"/>
          </a:xfrm>
          <a:prstGeom prst="rect">
            <a:avLst/>
          </a:prstGeom>
          <a:noFill/>
        </p:spPr>
        <p:txBody>
          <a:bodyPr wrap="square" rtlCol="0">
            <a:spAutoFit/>
          </a:bodyPr>
          <a:lstStyle/>
          <a:p>
            <a:pPr>
              <a:buBlip>
                <a:blip r:embed="rId2"/>
              </a:buBlip>
            </a:pPr>
            <a:r>
              <a:rPr lang="en-US" sz="2400" b="1" dirty="0" smtClean="0">
                <a:latin typeface="Arial Narrow" pitchFamily="34" charset="0"/>
              </a:rPr>
              <a:t> </a:t>
            </a:r>
            <a:r>
              <a:rPr lang="en-US" sz="2400" b="1" dirty="0" smtClean="0">
                <a:solidFill>
                  <a:srgbClr val="0000FF"/>
                </a:solidFill>
                <a:latin typeface="Arial Narrow" pitchFamily="34" charset="0"/>
              </a:rPr>
              <a:t>Acetaminophen</a:t>
            </a:r>
            <a:r>
              <a:rPr lang="en-US" sz="2400" b="1" dirty="0" smtClean="0">
                <a:latin typeface="Arial Narrow" pitchFamily="34" charset="0"/>
              </a:rPr>
              <a:t>	Increased Dose</a:t>
            </a:r>
          </a:p>
          <a:p>
            <a:pPr>
              <a:buBlip>
                <a:blip r:embed="rId2"/>
              </a:buBlip>
            </a:pPr>
            <a:r>
              <a:rPr lang="en-US" sz="2400" b="1" dirty="0" smtClean="0">
                <a:latin typeface="Arial Narrow" pitchFamily="34" charset="0"/>
              </a:rPr>
              <a:t> </a:t>
            </a:r>
            <a:r>
              <a:rPr lang="en-US" sz="2400" b="1" dirty="0" err="1" smtClean="0">
                <a:solidFill>
                  <a:srgbClr val="0000FF"/>
                </a:solidFill>
                <a:latin typeface="Arial Narrow" pitchFamily="34" charset="0"/>
              </a:rPr>
              <a:t>Salicylates</a:t>
            </a:r>
            <a:r>
              <a:rPr lang="en-US" sz="2400" b="1" dirty="0" smtClean="0">
                <a:solidFill>
                  <a:srgbClr val="0000FF"/>
                </a:solidFill>
                <a:latin typeface="Arial Narrow" pitchFamily="34" charset="0"/>
              </a:rPr>
              <a:t>	</a:t>
            </a:r>
            <a:r>
              <a:rPr lang="en-US" sz="2400" b="1" dirty="0" smtClean="0">
                <a:latin typeface="Arial Narrow" pitchFamily="34" charset="0"/>
              </a:rPr>
              <a:t>	 Increased Dose</a:t>
            </a:r>
          </a:p>
          <a:p>
            <a:pPr>
              <a:buBlip>
                <a:blip r:embed="rId2"/>
              </a:buBlip>
            </a:pPr>
            <a:r>
              <a:rPr lang="en-US" sz="2400" b="1" dirty="0" err="1" smtClean="0">
                <a:solidFill>
                  <a:srgbClr val="0000FF"/>
                </a:solidFill>
                <a:latin typeface="Arial Narrow" pitchFamily="34" charset="0"/>
              </a:rPr>
              <a:t>Statins</a:t>
            </a:r>
            <a:r>
              <a:rPr lang="en-US" sz="2400" b="1" dirty="0" smtClean="0">
                <a:latin typeface="Arial Narrow" pitchFamily="34" charset="0"/>
              </a:rPr>
              <a:t>		 Increased Dose </a:t>
            </a:r>
          </a:p>
          <a:p>
            <a:pPr>
              <a:buBlip>
                <a:blip r:embed="rId2"/>
              </a:buBlip>
            </a:pPr>
            <a:r>
              <a:rPr lang="en-US" sz="2400" b="1" dirty="0" err="1" smtClean="0">
                <a:solidFill>
                  <a:srgbClr val="0000FF"/>
                </a:solidFill>
                <a:latin typeface="Arial Narrow" pitchFamily="34" charset="0"/>
              </a:rPr>
              <a:t>Amiodarone</a:t>
            </a:r>
            <a:r>
              <a:rPr lang="en-US" sz="2400" b="1" dirty="0" smtClean="0">
                <a:solidFill>
                  <a:srgbClr val="0000FF"/>
                </a:solidFill>
                <a:latin typeface="Arial Narrow" pitchFamily="34" charset="0"/>
              </a:rPr>
              <a:t> </a:t>
            </a:r>
            <a:r>
              <a:rPr lang="en-US" sz="2400" b="1" dirty="0" smtClean="0">
                <a:latin typeface="Arial Narrow" pitchFamily="34" charset="0"/>
              </a:rPr>
              <a:t>		Cumulative Dose/effect</a:t>
            </a:r>
          </a:p>
          <a:p>
            <a:pPr>
              <a:buBlip>
                <a:blip r:embed="rId2"/>
              </a:buBlip>
            </a:pPr>
            <a:r>
              <a:rPr lang="en-US" sz="2400" b="1" dirty="0" smtClean="0">
                <a:latin typeface="Arial Narrow" pitchFamily="34" charset="0"/>
              </a:rPr>
              <a:t> </a:t>
            </a:r>
            <a:r>
              <a:rPr lang="en-US" sz="2400" b="1" dirty="0" err="1" smtClean="0">
                <a:solidFill>
                  <a:srgbClr val="0000FF"/>
                </a:solidFill>
                <a:latin typeface="Arial Narrow" pitchFamily="34" charset="0"/>
              </a:rPr>
              <a:t>Methotrexate</a:t>
            </a:r>
            <a:r>
              <a:rPr lang="en-US" sz="2400" b="1" dirty="0" smtClean="0">
                <a:latin typeface="Arial Narrow" pitchFamily="34" charset="0"/>
              </a:rPr>
              <a:t>	 Increased &amp; Cumulative </a:t>
            </a:r>
          </a:p>
          <a:p>
            <a:pPr>
              <a:buBlip>
                <a:blip r:embed="rId2"/>
              </a:buBlip>
            </a:pPr>
            <a:r>
              <a:rPr lang="en-US" sz="2400" b="1" dirty="0" smtClean="0">
                <a:latin typeface="Arial Narrow" pitchFamily="34" charset="0"/>
              </a:rPr>
              <a:t> </a:t>
            </a:r>
            <a:r>
              <a:rPr lang="en-US" sz="2400" b="1" dirty="0" smtClean="0">
                <a:solidFill>
                  <a:srgbClr val="0000FF"/>
                </a:solidFill>
                <a:latin typeface="Arial Narrow" pitchFamily="34" charset="0"/>
              </a:rPr>
              <a:t>Oral contraceptives </a:t>
            </a:r>
            <a:r>
              <a:rPr lang="en-US" sz="2400" b="1" dirty="0" smtClean="0">
                <a:latin typeface="Arial Narrow" pitchFamily="34" charset="0"/>
              </a:rPr>
              <a:t>	 Cumulative Dose/effect </a:t>
            </a:r>
          </a:p>
          <a:p>
            <a:pPr>
              <a:buBlip>
                <a:blip r:embed="rId2"/>
              </a:buBlip>
            </a:pPr>
            <a:r>
              <a:rPr lang="en-US" sz="2400" b="1" dirty="0" smtClean="0">
                <a:latin typeface="Arial Narrow" pitchFamily="34" charset="0"/>
              </a:rPr>
              <a:t> Alcohol		 Increased &amp; Cumulative Doses/effect </a:t>
            </a:r>
          </a:p>
        </p:txBody>
      </p:sp>
      <p:sp>
        <p:nvSpPr>
          <p:cNvPr id="8" name="Rectangle 7"/>
          <p:cNvSpPr/>
          <p:nvPr/>
        </p:nvSpPr>
        <p:spPr>
          <a:xfrm>
            <a:off x="0" y="137995"/>
            <a:ext cx="9144000" cy="461665"/>
          </a:xfrm>
          <a:prstGeom prst="rect">
            <a:avLst/>
          </a:prstGeom>
          <a:solidFill>
            <a:schemeClr val="tx2">
              <a:lumMod val="60000"/>
              <a:lumOff val="40000"/>
            </a:schemeClr>
          </a:solidFill>
        </p:spPr>
        <p:txBody>
          <a:bodyPr wrap="square">
            <a:spAutoFit/>
          </a:bodyPr>
          <a:lstStyle/>
          <a:p>
            <a:pPr algn="ctr"/>
            <a:r>
              <a:rPr lang="en-US" sz="2400" b="1" spc="200" dirty="0" smtClean="0">
                <a:solidFill>
                  <a:schemeClr val="bg1"/>
                </a:solidFill>
                <a:latin typeface="Broadway" pitchFamily="82" charset="0"/>
              </a:rPr>
              <a:t>Types of drug-induced </a:t>
            </a:r>
            <a:r>
              <a:rPr lang="en-US" sz="2400" b="1" spc="200" dirty="0" err="1" smtClean="0">
                <a:solidFill>
                  <a:schemeClr val="bg1"/>
                </a:solidFill>
                <a:latin typeface="Broadway" pitchFamily="82" charset="0"/>
              </a:rPr>
              <a:t>hepatotoxic</a:t>
            </a:r>
            <a:r>
              <a:rPr lang="en-US" sz="2400" b="1" spc="200" dirty="0" smtClean="0">
                <a:solidFill>
                  <a:schemeClr val="bg1"/>
                </a:solidFill>
                <a:latin typeface="Broadway" pitchFamily="82" charset="0"/>
              </a:rPr>
              <a:t> ADRs ?</a:t>
            </a:r>
          </a:p>
        </p:txBody>
      </p:sp>
      <p:sp>
        <p:nvSpPr>
          <p:cNvPr id="9" name="Rectangle 8"/>
          <p:cNvSpPr/>
          <p:nvPr/>
        </p:nvSpPr>
        <p:spPr>
          <a:xfrm>
            <a:off x="609600" y="1200090"/>
            <a:ext cx="1371600" cy="400110"/>
          </a:xfrm>
          <a:prstGeom prst="rect">
            <a:avLst/>
          </a:prstGeom>
          <a:solidFill>
            <a:schemeClr val="tx2">
              <a:lumMod val="60000"/>
              <a:lumOff val="40000"/>
            </a:schemeClr>
          </a:solidFill>
        </p:spPr>
        <p:txBody>
          <a:bodyPr wrap="square">
            <a:spAutoFit/>
          </a:bodyPr>
          <a:lstStyle/>
          <a:p>
            <a:pPr algn="ctr"/>
            <a:r>
              <a:rPr lang="en-US" sz="2000" b="1" spc="200" dirty="0" smtClean="0">
                <a:solidFill>
                  <a:schemeClr val="bg1"/>
                </a:solidFill>
                <a:latin typeface="Broadway" pitchFamily="82" charset="0"/>
              </a:rPr>
              <a:t>Type A</a:t>
            </a:r>
          </a:p>
        </p:txBody>
      </p:sp>
      <p:sp>
        <p:nvSpPr>
          <p:cNvPr id="7" name="TextBox 6"/>
          <p:cNvSpPr txBox="1"/>
          <p:nvPr/>
        </p:nvSpPr>
        <p:spPr>
          <a:xfrm>
            <a:off x="1981200" y="1137142"/>
            <a:ext cx="4648200" cy="461665"/>
          </a:xfrm>
          <a:prstGeom prst="rect">
            <a:avLst/>
          </a:prstGeom>
          <a:noFill/>
        </p:spPr>
        <p:txBody>
          <a:bodyPr wrap="square" rtlCol="0">
            <a:spAutoFit/>
          </a:bodyPr>
          <a:lstStyle/>
          <a:p>
            <a:r>
              <a:rPr lang="en-US" sz="2400" b="1" i="1" dirty="0" smtClean="0">
                <a:solidFill>
                  <a:srgbClr val="5400D0"/>
                </a:solidFill>
              </a:rPr>
              <a:t>Dose-dependent</a:t>
            </a:r>
            <a:r>
              <a:rPr lang="en-US" sz="2400" b="1" i="1" dirty="0" smtClean="0"/>
              <a:t> </a:t>
            </a:r>
            <a:r>
              <a:rPr lang="en-US" sz="2400" b="1" i="1" dirty="0" err="1" smtClean="0"/>
              <a:t>hepatotoxicity</a:t>
            </a:r>
            <a:endParaRPr lang="en-US" sz="2400" b="1" i="1" dirty="0"/>
          </a:p>
        </p:txBody>
      </p:sp>
      <p:sp>
        <p:nvSpPr>
          <p:cNvPr id="10" name="TextBox 9"/>
          <p:cNvSpPr txBox="1"/>
          <p:nvPr/>
        </p:nvSpPr>
        <p:spPr>
          <a:xfrm>
            <a:off x="4038600" y="1676400"/>
            <a:ext cx="4800600" cy="400110"/>
          </a:xfrm>
          <a:prstGeom prst="rect">
            <a:avLst/>
          </a:prstGeom>
          <a:noFill/>
          <a:ln w="38100">
            <a:solidFill>
              <a:schemeClr val="accent1"/>
            </a:solidFill>
          </a:ln>
        </p:spPr>
        <p:txBody>
          <a:bodyPr wrap="square" rtlCol="0">
            <a:spAutoFit/>
          </a:bodyPr>
          <a:lstStyle/>
          <a:p>
            <a:r>
              <a:rPr lang="en-US" sz="2000" dirty="0" smtClean="0">
                <a:latin typeface="Bernard MT Condensed" pitchFamily="18" charset="0"/>
              </a:rPr>
              <a:t>Direct increased dose dependent </a:t>
            </a:r>
            <a:r>
              <a:rPr lang="en-US" sz="2000" dirty="0" err="1" smtClean="0">
                <a:latin typeface="Bernard MT Condensed" pitchFamily="18" charset="0"/>
              </a:rPr>
              <a:t>hepatotoxicity</a:t>
            </a:r>
            <a:endParaRPr lang="en-US" sz="2000" b="1" i="1" dirty="0">
              <a:latin typeface="Bernard MT Condensed" pitchFamily="18" charset="0"/>
            </a:endParaRPr>
          </a:p>
        </p:txBody>
      </p:sp>
      <p:sp>
        <p:nvSpPr>
          <p:cNvPr id="11" name="TextBox 10"/>
          <p:cNvSpPr txBox="1"/>
          <p:nvPr/>
        </p:nvSpPr>
        <p:spPr>
          <a:xfrm>
            <a:off x="5410200" y="5181600"/>
            <a:ext cx="3505200" cy="400110"/>
          </a:xfrm>
          <a:prstGeom prst="rect">
            <a:avLst/>
          </a:prstGeom>
          <a:noFill/>
          <a:ln w="38100">
            <a:solidFill>
              <a:schemeClr val="accent1"/>
            </a:solidFill>
          </a:ln>
        </p:spPr>
        <p:txBody>
          <a:bodyPr wrap="square" rtlCol="0">
            <a:spAutoFit/>
          </a:bodyPr>
          <a:lstStyle/>
          <a:p>
            <a:r>
              <a:rPr lang="en-US" sz="2000" dirty="0" smtClean="0">
                <a:latin typeface="Bernard MT Condensed" pitchFamily="18" charset="0"/>
              </a:rPr>
              <a:t>Direct cumulative </a:t>
            </a:r>
            <a:r>
              <a:rPr lang="en-US" sz="2000" dirty="0" err="1" smtClean="0">
                <a:latin typeface="Bernard MT Condensed" pitchFamily="18" charset="0"/>
              </a:rPr>
              <a:t>hepatotoxicity</a:t>
            </a:r>
            <a:endParaRPr lang="en-US" sz="2000" dirty="0" smtClean="0">
              <a:latin typeface="Bernard MT Condensed" pitchFamily="18" charset="0"/>
            </a:endParaRPr>
          </a:p>
        </p:txBody>
      </p:sp>
      <p:sp>
        <p:nvSpPr>
          <p:cNvPr id="12" name="5-Point Star 11"/>
          <p:cNvSpPr/>
          <p:nvPr/>
        </p:nvSpPr>
        <p:spPr>
          <a:xfrm>
            <a:off x="8382000" y="624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867400" y="2057400"/>
            <a:ext cx="1295400" cy="1219200"/>
            <a:chOff x="5867400" y="2057400"/>
            <a:chExt cx="1295400" cy="1219200"/>
          </a:xfrm>
        </p:grpSpPr>
        <p:cxnSp>
          <p:nvCxnSpPr>
            <p:cNvPr id="14" name="Straight Arrow Connector 13"/>
            <p:cNvCxnSpPr>
              <a:endCxn id="20" idx="1"/>
            </p:cNvCxnSpPr>
            <p:nvPr/>
          </p:nvCxnSpPr>
          <p:spPr>
            <a:xfrm rot="10800000" flipV="1">
              <a:off x="6096000" y="2057400"/>
              <a:ext cx="1066800" cy="7620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0" name="Right Brace 19"/>
            <p:cNvSpPr/>
            <p:nvPr/>
          </p:nvSpPr>
          <p:spPr>
            <a:xfrm>
              <a:off x="5867400" y="2362200"/>
              <a:ext cx="228600" cy="914400"/>
            </a:xfrm>
            <a:prstGeom prst="righ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p:cNvGrpSpPr/>
          <p:nvPr/>
        </p:nvGrpSpPr>
        <p:grpSpPr>
          <a:xfrm>
            <a:off x="6934200" y="3429000"/>
            <a:ext cx="1219200" cy="1752600"/>
            <a:chOff x="6934200" y="3429000"/>
            <a:chExt cx="1219200" cy="1752600"/>
          </a:xfrm>
        </p:grpSpPr>
        <p:sp>
          <p:nvSpPr>
            <p:cNvPr id="22" name="Right Brace 21"/>
            <p:cNvSpPr/>
            <p:nvPr/>
          </p:nvSpPr>
          <p:spPr>
            <a:xfrm>
              <a:off x="6934200" y="3429000"/>
              <a:ext cx="228600" cy="9906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Arrow Connector 23"/>
            <p:cNvCxnSpPr>
              <a:stCxn id="22" idx="1"/>
            </p:cNvCxnSpPr>
            <p:nvPr/>
          </p:nvCxnSpPr>
          <p:spPr>
            <a:xfrm rot="10800000" flipH="1" flipV="1">
              <a:off x="7162800" y="3924300"/>
              <a:ext cx="990600" cy="1257300"/>
            </a:xfrm>
            <a:prstGeom prst="straightConnector1">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1000"/>
                                        <p:tgtEl>
                                          <p:spTgt spid="10"/>
                                        </p:tgtEl>
                                      </p:cBhvr>
                                    </p:animEffect>
                                  </p:childTnLst>
                                </p:cTn>
                              </p:par>
                            </p:childTnLst>
                          </p:cTn>
                        </p:par>
                        <p:par>
                          <p:cTn id="8" fill="hold">
                            <p:stCondLst>
                              <p:cond delay="1000"/>
                            </p:stCondLst>
                            <p:childTnLst>
                              <p:par>
                                <p:cTn id="9" presetID="18" presetClass="entr" presetSubtype="12"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strips(downLeft)">
                                      <p:cBhvr>
                                        <p:cTn id="11" dur="1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Right)">
                                      <p:cBhvr>
                                        <p:cTn id="16" dur="1000"/>
                                        <p:tgtEl>
                                          <p:spTgt spid="11"/>
                                        </p:tgtEl>
                                      </p:cBhvr>
                                    </p:animEffect>
                                  </p:childTnLst>
                                </p:cTn>
                              </p:par>
                            </p:childTnLst>
                          </p:cTn>
                        </p:par>
                        <p:par>
                          <p:cTn id="17" fill="hold">
                            <p:stCondLst>
                              <p:cond delay="1000"/>
                            </p:stCondLst>
                            <p:childTnLst>
                              <p:par>
                                <p:cTn id="18" presetID="18" presetClass="entr" presetSubtype="9"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strips(upLeft)">
                                      <p:cBhvr>
                                        <p:cTn id="2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6800</TotalTime>
  <Words>1790</Words>
  <Application>Microsoft Office PowerPoint</Application>
  <PresentationFormat>On-screen Show (4:3)</PresentationFormat>
  <Paragraphs>299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alhumayyd</cp:lastModifiedBy>
  <cp:revision>381</cp:revision>
  <dcterms:created xsi:type="dcterms:W3CDTF">2010-12-07T05:54:42Z</dcterms:created>
  <dcterms:modified xsi:type="dcterms:W3CDTF">2013-12-11T05:51:16Z</dcterms:modified>
</cp:coreProperties>
</file>