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89" r:id="rId3"/>
    <p:sldId id="257" r:id="rId4"/>
    <p:sldId id="285" r:id="rId5"/>
    <p:sldId id="262" r:id="rId6"/>
    <p:sldId id="286" r:id="rId7"/>
    <p:sldId id="265" r:id="rId8"/>
    <p:sldId id="263" r:id="rId9"/>
    <p:sldId id="264" r:id="rId10"/>
    <p:sldId id="266" r:id="rId11"/>
    <p:sldId id="269" r:id="rId12"/>
    <p:sldId id="270" r:id="rId13"/>
    <p:sldId id="272" r:id="rId14"/>
    <p:sldId id="273" r:id="rId15"/>
    <p:sldId id="274" r:id="rId16"/>
    <p:sldId id="275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90" r:id="rId27"/>
    <p:sldId id="287" r:id="rId28"/>
  </p:sldIdLst>
  <p:sldSz cx="9144000" cy="6858000" type="screen4x3"/>
  <p:notesSz cx="6858000" cy="9144000"/>
  <p:embeddedFontLst>
    <p:embeddedFont>
      <p:font typeface="Arial Rounded MT Bold" pitchFamily="34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WBCs%20%20mka.ppt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8604486939132645"/>
          <c:y val="0.14345219347581573"/>
          <c:w val="0.42791026121734876"/>
          <c:h val="0.77023847019122549"/>
        </c:manualLayout>
      </c:layout>
      <c:pieChart>
        <c:varyColors val="1"/>
        <c:ser>
          <c:idx val="0"/>
          <c:order val="0"/>
          <c:tx>
            <c:strRef>
              <c:f>'[Chart in WBCs  mka.ppt (Compatibility Mode)]ورقة1'!$B$1</c:f>
              <c:strCache>
                <c:ptCount val="1"/>
                <c:pt idx="0">
                  <c:v>عمود1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'[Chart in WBCs  mka.ppt (Compatibility Mode)]ورقة1'!$A$2:$A$4</c:f>
              <c:strCache>
                <c:ptCount val="3"/>
                <c:pt idx="0">
                  <c:v>T cells</c:v>
                </c:pt>
                <c:pt idx="1">
                  <c:v>B cells</c:v>
                </c:pt>
                <c:pt idx="2">
                  <c:v>NK cells</c:v>
                </c:pt>
              </c:strCache>
            </c:strRef>
          </c:cat>
          <c:val>
            <c:numRef>
              <c:f>'[Chart in WBCs  mka.ppt (Compatibility Mode)]ورقة1'!$B$2:$B$4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BDE8-8BD0-44D5-9417-A3EBEC132039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5468-59BD-4D17-839D-44B270DDC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8DAC-E49F-42E2-8DEE-DFF5901917BE}" type="datetimeFigureOut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C476-8CED-4834-8AD5-96CA5E73C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09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C476-8CED-4834-8AD5-96CA5E73CB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D4BE9-8725-4AF1-A9E8-02D4EBB79010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074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SzTx/>
            </a:pPr>
            <a:fld id="{C98A38E2-6A95-42D7-9BA0-2AF0306F5868}" type="slidenum">
              <a:rPr lang="ar-SA" sz="1200">
                <a:latin typeface="Arial" charset="0"/>
              </a:rPr>
              <a:pPr algn="r" eaLnBrk="1" hangingPunct="1">
                <a:spcBef>
                  <a:spcPct val="0"/>
                </a:spcBef>
                <a:buSzTx/>
              </a:pPr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SzTx/>
            </a:pPr>
            <a:fld id="{4859904F-31E3-4A90-97F3-BE7FC92E1519}" type="slidenum">
              <a:rPr lang="ar-SA" sz="1200">
                <a:latin typeface="Arial" charset="0"/>
              </a:rPr>
              <a:pPr algn="r" eaLnBrk="1" hangingPunct="1">
                <a:spcBef>
                  <a:spcPct val="0"/>
                </a:spcBef>
                <a:buSzTx/>
              </a:pPr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59D3-9453-478E-83E7-BEF4D38D6DA7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8EFB-7934-4D57-9057-BB0A151CAC74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B1F0-D635-46F4-BCD1-DA1E8B194354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7FF-CD37-41DC-B85A-02C93B686DFA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4806-9137-44FD-9568-ADD7E1B2D8A1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CBCE-1CC0-45C2-8140-B85568C2AE7C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5F77-FF39-4394-894B-6D394CA22056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BAF7-7122-41DE-B11D-D6942AB539B2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05D-0AAF-41E1-844F-39962396D082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61C-26C0-4F74-9EFA-7246EDD6D2B0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64AA-7C2F-4C19-969B-93B33E3C911D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877E-966F-4834-8955-EB992F3E1D2D}" type="datetime1">
              <a:rPr lang="en-US" smtClean="0"/>
              <a:pPr/>
              <a:t>12/29/2013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828800"/>
            <a:ext cx="72390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 Rounded MT Bold" pitchFamily="34" charset="0"/>
              </a:rPr>
              <a:t>White Blood Cells</a:t>
            </a:r>
            <a:endParaRPr lang="en-US" sz="60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3810000"/>
            <a:ext cx="49530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Dr. Mansour Aljabry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Assistant Professor &amp;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Consultant Hematologist</a:t>
            </a:r>
            <a:endParaRPr lang="en-US" sz="2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1.gstatic.com/images?q=tbn:ANd9GcQ8OJjkdxkavG3z_1j3hpBdTS1rRNVDQA8ecR8XStc9ZCxQWc7M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351726" cy="3200400"/>
          </a:xfrm>
          <a:prstGeom prst="rect">
            <a:avLst/>
          </a:prstGeom>
          <a:noFill/>
        </p:spPr>
      </p:pic>
      <p:pic>
        <p:nvPicPr>
          <p:cNvPr id="6" name="Picture 5" descr="heme002"/>
          <p:cNvPicPr>
            <a:picLocks noChangeAspect="1" noChangeArrowheads="1"/>
          </p:cNvPicPr>
          <p:nvPr/>
        </p:nvPicPr>
        <p:blipFill>
          <a:blip r:embed="rId3" cstate="print"/>
          <a:srcRect l="51429" t="29587" r="5143" b="19942"/>
          <a:stretch>
            <a:fillRect/>
          </a:stretch>
        </p:blipFill>
        <p:spPr bwMode="auto">
          <a:xfrm>
            <a:off x="4724400" y="2057400"/>
            <a:ext cx="4114800" cy="3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/>
          <p:nvPr/>
        </p:nvSpPr>
        <p:spPr>
          <a:xfrm>
            <a:off x="2057400" y="381000"/>
            <a:ext cx="3733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Neutrophil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132856"/>
            <a:ext cx="6768752" cy="4176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66" t="-452" r="-1975" b="-1374"/>
          <a:stretch/>
        </p:blipFill>
        <p:spPr bwMode="auto">
          <a:xfrm>
            <a:off x="1259632" y="3068960"/>
            <a:ext cx="7056784" cy="230425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168" y="2204864"/>
            <a:ext cx="2088232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Marginal pool (tissues)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0192" y="3284984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Circulating pool (blood)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7020272" y="2780928"/>
            <a:ext cx="124592" cy="50405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559005" cy="5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576064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67744" y="692696"/>
            <a:ext cx="4752528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smtClean="0">
                <a:solidFill>
                  <a:schemeClr val="tx1"/>
                </a:solidFill>
              </a:rPr>
              <a:t>Neutrophilia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19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مستقيم 5"/>
          <p:cNvCxnSpPr/>
          <p:nvPr/>
        </p:nvCxnSpPr>
        <p:spPr>
          <a:xfrm>
            <a:off x="-900608" y="616530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جدول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8477511"/>
              </p:ext>
            </p:extLst>
          </p:nvPr>
        </p:nvGraphicFramePr>
        <p:xfrm>
          <a:off x="408112" y="1569778"/>
          <a:ext cx="8354888" cy="47548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65651"/>
                <a:gridCol w="4189237"/>
              </a:tblGrid>
              <a:tr h="514375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Neoplastic</a:t>
                      </a:r>
                      <a:endParaRPr lang="ar-SA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Benign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Chronic Myeloid leukemia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Bacterial infection (</a:t>
                      </a:r>
                      <a:r>
                        <a:rPr lang="en-US" sz="2000" b="1" dirty="0" err="1" smtClean="0"/>
                        <a:t>Pyeogenic</a:t>
                      </a:r>
                      <a:r>
                        <a:rPr lang="en-US" sz="2000" b="1" dirty="0" smtClean="0"/>
                        <a:t>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419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Polycythemia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vera,Essential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Thrombocythemia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Inflammation and tissue necrosis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Chronic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Myelomonocytic</a:t>
                      </a:r>
                      <a:r>
                        <a:rPr lang="en-US" sz="2000" b="1" baseline="0" dirty="0" smtClean="0"/>
                        <a:t> Leukemia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Acute </a:t>
                      </a:r>
                      <a:r>
                        <a:rPr lang="en-US" sz="2000" b="1" dirty="0" err="1" smtClean="0"/>
                        <a:t>hemorrage</a:t>
                      </a:r>
                      <a:r>
                        <a:rPr lang="en-US" sz="2000" b="1" dirty="0" smtClean="0"/>
                        <a:t> or hemolysis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Non hematological Neoplasms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Steroid</a:t>
                      </a:r>
                      <a:r>
                        <a:rPr lang="en-US" sz="2000" b="1" baseline="0" dirty="0" smtClean="0"/>
                        <a:t> therapy (inhibits </a:t>
                      </a:r>
                      <a:r>
                        <a:rPr lang="en-US" sz="2000" b="1" baseline="0" dirty="0" err="1" smtClean="0"/>
                        <a:t>margination</a:t>
                      </a:r>
                      <a:r>
                        <a:rPr lang="en-US" sz="2000" b="1" baseline="0" dirty="0" smtClean="0"/>
                        <a:t>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G-CSF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treatment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Rare inherited</a:t>
                      </a:r>
                      <a:r>
                        <a:rPr lang="en-US" sz="2000" b="1" baseline="0" dirty="0" smtClean="0"/>
                        <a:t> disorders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Aspleni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381000"/>
            <a:ext cx="4392488" cy="800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Causes of neutrophilia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>
            <a:off x="8763000" y="1676400"/>
            <a:ext cx="0" cy="46482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381000" y="6324600"/>
            <a:ext cx="8382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381000" y="1676400"/>
            <a:ext cx="0" cy="46482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0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0248" y="1600200"/>
            <a:ext cx="8568952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Leukocytosis(mainly neutrophilia with left shift) due to physiological response to stress or infection.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Common with : sever or chronic infection ,sever hemolysis &amp; metastatic cancers.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with: Toxic granulation ,Vaculation &amp; </a:t>
            </a:r>
            <a:r>
              <a:rPr lang="en-US" sz="2400" b="1" dirty="0" err="1" smtClean="0">
                <a:solidFill>
                  <a:schemeClr val="tx1"/>
                </a:solidFill>
              </a:rPr>
              <a:t>Dohle</a:t>
            </a:r>
            <a:r>
              <a:rPr lang="en-US" sz="2400" b="1" dirty="0" smtClean="0">
                <a:solidFill>
                  <a:schemeClr val="tx1"/>
                </a:solidFill>
              </a:rPr>
              <a:t> bodies.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27784" y="381000"/>
            <a:ext cx="424847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prstClr val="black"/>
                </a:solidFill>
              </a:rPr>
              <a:t>Leukemoid reaction</a:t>
            </a:r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62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BF9C36-D261-41C5-ADFA-BFDEFC6E42BE}" type="slidenum">
              <a:rPr lang="ar-SA" smtClean="0"/>
              <a:pPr/>
              <a:t>14</a:t>
            </a:fld>
            <a:endParaRPr lang="en-US" smtClean="0"/>
          </a:p>
        </p:txBody>
      </p:sp>
      <p:pic>
        <p:nvPicPr>
          <p:cNvPr id="19459" name="Picture 4" descr="left shift hi power"/>
          <p:cNvPicPr>
            <a:picLocks noChangeAspect="1" noChangeArrowheads="1"/>
          </p:cNvPicPr>
          <p:nvPr/>
        </p:nvPicPr>
        <p:blipFill>
          <a:blip r:embed="rId2" cstate="print"/>
          <a:srcRect l="4634" t="6528" r="2975" b="4103"/>
          <a:stretch>
            <a:fillRect/>
          </a:stretch>
        </p:blipFill>
        <p:spPr bwMode="auto">
          <a:xfrm>
            <a:off x="304800" y="176322"/>
            <a:ext cx="6629400" cy="454807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0" name="Picture 2" descr="wcd%20toxic%20gran%20x100"/>
          <p:cNvPicPr>
            <a:picLocks noChangeAspect="1" noChangeArrowheads="1"/>
          </p:cNvPicPr>
          <p:nvPr/>
        </p:nvPicPr>
        <p:blipFill>
          <a:blip r:embed="rId3" cstate="print"/>
          <a:srcRect l="26149" t="5965" r="22289" b="19485"/>
          <a:stretch>
            <a:fillRect/>
          </a:stretch>
        </p:blipFill>
        <p:spPr bwMode="auto">
          <a:xfrm>
            <a:off x="3810000" y="4876800"/>
            <a:ext cx="15240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Dohle bodie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10075" t="43794" r="74963" b="29800"/>
          <a:stretch>
            <a:fillRect/>
          </a:stretch>
        </p:blipFill>
        <p:spPr bwMode="auto">
          <a:xfrm>
            <a:off x="2057400" y="4876800"/>
            <a:ext cx="15240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4" descr="toxic neuts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l="19051" t="57555" r="32294" b="10957"/>
          <a:stretch>
            <a:fillRect/>
          </a:stretch>
        </p:blipFill>
        <p:spPr bwMode="auto">
          <a:xfrm>
            <a:off x="304800" y="4876800"/>
            <a:ext cx="15240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3" name="Picture 15" descr="83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l="41667" t="38684" r="36574" b="33984"/>
          <a:stretch>
            <a:fillRect/>
          </a:stretch>
        </p:blipFill>
        <p:spPr bwMode="auto">
          <a:xfrm>
            <a:off x="5562600" y="4876800"/>
            <a:ext cx="1516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64"/>
          <p:cNvPicPr>
            <a:picLocks noChangeAspect="1" noChangeArrowheads="1"/>
          </p:cNvPicPr>
          <p:nvPr/>
        </p:nvPicPr>
        <p:blipFill>
          <a:blip r:embed="rId7" cstate="print">
            <a:lum bright="18000" contrast="6000"/>
          </a:blip>
          <a:srcRect l="62442" t="37491" r="12442" b="30333"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 descr="68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l="44472" t="41451" r="30957" b="26210"/>
          <a:stretch>
            <a:fillRect/>
          </a:stretch>
        </p:blipFill>
        <p:spPr bwMode="auto">
          <a:xfrm>
            <a:off x="7467600" y="1524000"/>
            <a:ext cx="1219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9" descr="72"/>
          <p:cNvPicPr>
            <a:picLocks noChangeAspect="1" noChangeArrowheads="1"/>
          </p:cNvPicPr>
          <p:nvPr/>
        </p:nvPicPr>
        <p:blipFill>
          <a:blip r:embed="rId9" cstate="print">
            <a:lum bright="12000" contrast="6000"/>
          </a:blip>
          <a:srcRect l="54999" t="38019" r="25392" b="37680"/>
          <a:stretch>
            <a:fillRect/>
          </a:stretch>
        </p:blipFill>
        <p:spPr bwMode="auto">
          <a:xfrm>
            <a:off x="7467600" y="2819400"/>
            <a:ext cx="12192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76"/>
          <p:cNvPicPr>
            <a:picLocks noChangeAspect="1" noChangeArrowheads="1"/>
          </p:cNvPicPr>
          <p:nvPr/>
        </p:nvPicPr>
        <p:blipFill>
          <a:blip r:embed="rId10" cstate="print">
            <a:lum bright="6000" contrast="12000"/>
          </a:blip>
          <a:srcRect l="39249" t="30975" r="40125" b="44312"/>
          <a:stretch>
            <a:fillRect/>
          </a:stretch>
        </p:blipFill>
        <p:spPr bwMode="auto">
          <a:xfrm>
            <a:off x="7467600" y="4114800"/>
            <a:ext cx="1219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80"/>
          <p:cNvPicPr>
            <a:picLocks noChangeAspect="1" noChangeArrowheads="1"/>
          </p:cNvPicPr>
          <p:nvPr/>
        </p:nvPicPr>
        <p:blipFill>
          <a:blip r:embed="rId11" cstate="print">
            <a:lum bright="12000"/>
          </a:blip>
          <a:srcRect l="41261" t="42229" r="34000" b="28091"/>
          <a:stretch>
            <a:fillRect/>
          </a:stretch>
        </p:blipFill>
        <p:spPr bwMode="auto">
          <a:xfrm>
            <a:off x="7467600" y="5410200"/>
            <a:ext cx="1219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6" descr="72"/>
          <p:cNvPicPr>
            <a:picLocks noChangeAspect="1" noChangeArrowheads="1"/>
          </p:cNvPicPr>
          <p:nvPr/>
        </p:nvPicPr>
        <p:blipFill>
          <a:blip r:embed="rId9" cstate="print">
            <a:lum bright="12000" contrast="6000"/>
          </a:blip>
          <a:srcRect l="58719" t="38019" r="36578" b="58012"/>
          <a:stretch>
            <a:fillRect/>
          </a:stretch>
        </p:blipFill>
        <p:spPr bwMode="auto">
          <a:xfrm>
            <a:off x="7924800" y="2819400"/>
            <a:ext cx="288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86200"/>
            <a:ext cx="2209800" cy="685800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Left shift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5626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S. neutrophil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8100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Toxic </a:t>
            </a:r>
            <a:r>
              <a:rPr lang="en-US" sz="18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</a:t>
            </a: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0574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Dö</a:t>
            </a:r>
            <a:r>
              <a:rPr lang="en-US" sz="18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hle</a:t>
            </a: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bodies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48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Vaculation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9073" y="381000"/>
            <a:ext cx="3435927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Neutropenia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1663533"/>
              </p:ext>
            </p:extLst>
          </p:nvPr>
        </p:nvGraphicFramePr>
        <p:xfrm>
          <a:off x="408112" y="2590800"/>
          <a:ext cx="8202488" cy="38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1244"/>
                <a:gridCol w="4101244"/>
              </a:tblGrid>
              <a:tr h="575112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Part of general pancytopenia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Selective neutropenia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02390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Bone marrow failure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Congenital : - </a:t>
                      </a:r>
                      <a:r>
                        <a:rPr lang="en-US" sz="2000" b="1" dirty="0" err="1" smtClean="0"/>
                        <a:t>Kostmann</a:t>
                      </a:r>
                      <a:r>
                        <a:rPr lang="en-US" sz="2000" b="1" baseline="0" dirty="0" smtClean="0"/>
                        <a:t> syndrome</a:t>
                      </a:r>
                    </a:p>
                    <a:p>
                      <a:pPr algn="l" rtl="0"/>
                      <a:r>
                        <a:rPr lang="en-US" sz="2000" b="1" baseline="0" dirty="0" smtClean="0"/>
                        <a:t>                       - Benign neutropenia ,</a:t>
                      </a:r>
                    </a:p>
                    <a:p>
                      <a:pPr algn="l" rtl="0"/>
                      <a:r>
                        <a:rPr lang="en-US" sz="2000" b="1" baseline="0" dirty="0" smtClean="0"/>
                        <a:t>                       - Cyclical neutropenia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Chemotherapy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Drug</a:t>
                      </a:r>
                      <a:r>
                        <a:rPr lang="en-US" sz="2000" b="1" baseline="0" dirty="0" smtClean="0"/>
                        <a:t> induced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Acute </a:t>
                      </a:r>
                      <a:r>
                        <a:rPr lang="en-US" sz="2000" b="1" dirty="0" smtClean="0"/>
                        <a:t>Leukemia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Autoimmune (SLE)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Lymphoma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Viral infection (hepatitis ,HIV)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Metastatic carcinoma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Some Bacterial infections(Typhoid)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" y="1447800"/>
            <a:ext cx="73152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Lower limit of normal  is 1.5 × 10⁹/L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Sever neutropenia : ≤0.5 × 10⁹/L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EM Lymphoc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24200"/>
            <a:ext cx="2985517" cy="304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0" y="304800"/>
            <a:ext cx="3276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Lymphocytes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19200"/>
            <a:ext cx="8534400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Small WBC having spherical nucleus surrounded by  a thin layer of non granular cytoplasm.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Fundamental importance in the immune system (Innate &amp;Adaptive)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57200" y="3124200"/>
          <a:ext cx="5257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8" descr="normal lymphs Pesky lymphocytes"/>
          <p:cNvPicPr>
            <a:picLocks noChangeAspect="1" noChangeArrowheads="1"/>
          </p:cNvPicPr>
          <p:nvPr/>
        </p:nvPicPr>
        <p:blipFill>
          <a:blip r:embed="rId4" cstate="print"/>
          <a:srcRect l="44518" t="8909" r="7666" b="35413"/>
          <a:stretch>
            <a:fillRect/>
          </a:stretch>
        </p:blipFill>
        <p:spPr bwMode="auto">
          <a:xfrm>
            <a:off x="7772400" y="1813034"/>
            <a:ext cx="990600" cy="853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wadsworth.org/chemheme/heme/glass/cytopix/slide015_sezary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02458" y="3429000"/>
            <a:ext cx="4369541" cy="32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atypical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>
            <a:off x="4572001" y="3352800"/>
            <a:ext cx="4343400" cy="32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data:image/jpeg;base64,/9j/4AAQSkZJRgABAQAAAQABAAD/2wBDAAkGBwgHBgkIBwgKCgkLDRYPDQwMDRsUFRAWIB0iIiAdHx8kKDQsJCYxJx8fLT0tMTU3Ojo6Iys/RD84QzQ5Ojf/2wBDAQoKCg0MDRoPDxo3JR8lNzc3Nzc3Nzc3Nzc3Nzc3Nzc3Nzc3Nzc3Nzc3Nzc3Nzc3Nzc3Nzc3Nzc3Nzc3Nzc3Nzf/wAARCADBAQUDASIAAhEBAxEB/8QAHAAAAQUBAQEAAAAAAAAAAAAABgABBAUHAgMI/8QANxAAAQMDAwMDAQYFBAMBAAAAAQACAwQFEQYSITFBURMiYXEHFCMyQlIVM3KBkRY0NaEkYsGx/8QAGQEAAgMBAAAAAAAAAAAAAAAAAwQAAQIF/8QAJhEAAwACAgEFAQADAQEAAAAAAAECAxEhMRIEEzJBUSJCYXEUUv/aAAwDAQACEQMRAD8Atv8ARlwc7BbgK7s+jYqaUSVjg4jsEU4x2KaRwhgfIeNoyo81vgaeSq4IV0uNLaqbLi1oaPa0IEr9Y108mKUCNgPBKgagr5a+4PLnEtBwAo0FLkZwjRimVz2HnGpRaxarukTCXPa89s5C5lv1XdWmOomc09g04VNV8O2hcxMwA4Hlb8Z7SN60POySKUgveD2O4og0vqaooalkFVIZIHHGXHlqgOi+9U+7Hvb1VXKwtPHBCvi1plVO0be0iRjXsILXDIUK6XGG3Ql8pGezfKrtKV7nabbNKcmIEEn4QxX1styrDM/8oOGt8JWMW6afSFox7b30iwqdZ1AJENKceScL1ota7ntbV07mN7uHOFUmk9QA4XjLRbR0RvDH1oN4S/o0SlraesYH08jXZGeqkBZ/p7fBXR+m4jLgCOy0FL5I8GLXKl8Dpk4SQzAy5K6XJULItzz/AA2p29fTKx/0nGfnytocGua5rx7XDBCzy/WaSgqXODCYictcE16elyg+KuNHrYpfQ2h4BCKm1sTmYOACFnYq3xcL1bdpGj8xWrxOnsK5VdhHdXMcHYIQXXc1IDfKmzXQyNwSvWwWyS63OMbTsBy4+AtwvHlmnpI0q1N9Ozw56iLP/SAqmeljrpHTkfmRvqCtZbLS8tH6djAsoqQ+d7nuOSTlBwre2Dwrhv8AQ6tlbaZmYMjBhWP3einb+BI0/QrLm+w4IXsysni/kyvZ9CtvFvpm3AU3emMJPdvlWWiYsTPkA4DeqGbdc5asilqfc53DXeVotht/8Oowx2N7+XLOT+Y0zGWtToHNSyeveNuctjaAplqjYCC4ZGFWaiDoL3M4j2uIIXtSVgA6qtfwtGtblaLOpawye0AJKtmrhu6pLKTLUsMFDvORa5i0c4UwJpYxLE6Nw4cMIKensTl6aZjTyPvLtw5yreAxinccZOOi51PaJbfVueGHYTnIVbTVWBtd0+U+/wCltD/fJGmfvkzjHPRerBhmMJ6gM6taB9E0Ac8hoUIXNlh3xyZ6YVbcIvTmcMd1dUUsdJSEEjcVU1sgqJPZzlZn5FBdZHOZoqoLeMZQ9bSS4AoopKKoj0ZJG1nveN2PhCtG70nYdwR1WZ/y/wCg8fKf/QjgjBACaaEYPC86acFoOV3NONuMhY52a0yFE10VUwx9dwR6zJY3d1wEG2SF9Vc2cZYw7nFGixmfSF8z50JJIJ/oggTkrkropsKEGXEkTJ2FkrA9h7OXYb7lR6kv7bW0RRDdMR0WpTb0jcy6ekekunLUXkvbtz2yFFfpC1yuJZIWoQmr7nXSF5ne3PZqZpu0fLKuX+5TKjIv8hj23/8AQVDQ1H6ocJ/aO2ERW63U1ti9OmZjPVx6lZ025XyEf7knHkIk0vqWSql+6XAgSH8jvKzknI1y9mLx3rvY/wBoO82+HaPaHZKAY356rXrlRR3CkfTSgcjg+Csuu9nqLdUOa5h2g8FXhpOfE3hpOdEVzGu7LzMIC53uHZOC+Q4aCUbTDEm1+y405AyRIFsAJIb9EA6P0/K+qZWVLCI2cjPco+6lL52tpCmak3oqr7Z2XOLcw4maOPlBdRQ11LIWOieMfC0lInP5gCPkZWIyuVoqMrlaMybSV0uSInnHwktNB2/lAH0CS37/APo377/AWk1zb2Ow0OcPIC96PWVsqXhj37Cem7hZ1DSvf0C9n0D9vLUT2YCPFH4atVU1LdKbDtr2EcOHOEC3fR9TDOXUg3sPTCgWa+1tmlDS4yQd2nstDs93prtB6lM7Dh1b3CH/AHi/2gb8sfXQBN0pcyzc+Ehqhz0klFlpYchazk9yVHmoqafmanY4nvjlWs/6iTn/AFGQ/wDkTOwGuPwijTOmpp5mVFU0tiac890ZxWyhiOWUzM/PKl9gBgAdAFKz8alFVmb6HAaGbABsxjHwg/UWnzDuqaMFzCclo6hGCWOoQYty+AcW5fBmEH3lh27Hf4VxR2iuq3MJY5rD3PRGgghDt3oxZ87QvTPb/pEeb8QR539IiW6gioIdkfLj+Z3lSk6SC3t7YBvY2M9E7i1gy9waPlRLtcIrZSGV/Ljw0eSgKvulZcHl0kzms7MacLcY3XIWMTrn6NBNZSNODOz/ACvRjo5BmN4cPgrK3R55Jd/letJXVdBIH08zgB+knIKJ7H4wjwL6ZqIGFmmpZDPdXlxz7sI7sF1bdqPeRtlbw9vys/1C10V1eHDGHKYU1TTJhWm0y2s1E2YNGFfOtVPEzdK9owhaiuf3eMFrsHC8K29yyH3PJ+MrTm6fAVy2+y0uRpmZERBHlDgm9O4RPYcbXg8LzkqamY4ZG8/2VnpmyT19c11RGRC3l2UWZ8Fui6alGkQv9SJj/LQVzU00FWzZURtePnqu2taxrWMGGtGAF2kd88CO/wAB+bSVuldkFzfjCkUem7bSkOEZkcP3dFcY8JALfuX1s07p/YgA1oa0ANHQAJwOUsJ+6GYGSwnSUIMUkj1SUIANooBJGOMq1fbG7CNqrbFXt2NaDyiimcHtyUxVNMbttMC7pbBHkgKPpurdbrvHkkMedrkSX58QaeiD4XepcomsHJeMIsvynTN9zyaznOCD1SXEYIiYD1DQvRJCIydOnUIMlhOUlChkk6XVQsSQ6pFIdVCARrKpdLcRBn2xjp8qLa7Y+qcMBeur4XRXdzznD+QVP0tcIGAxSODSehTW/GFoc21C8TmpsOxhIGcIdrIDDIWkLSnekW8vaR9UDagMZnd6fTKrHbb0ysVuuzvRlc2luLoHnDZhgfVX2pdPMuf40GBPjkfuQA2V0c8b4zhwcCFrNI50lLC9/wCYsBKmXc0rRjLua8kZt/p6uE4ic1wHc4U2WktVpYHVszd465Kn651fFaYTSUpD6p4x/T8rIK+tnrpnSVUxcfkprDjvIt1wg0KqW2aHLq6zwvEbIQR+7HVX9n1la59sEe1g+FiwDcggnPyvR5dEWSxnaevtPRFr0uNrRdYU0fR0UjJYw+Nwc09CF6LMPs+1Q/eKSqfnPQlac0ggEHIK5mXE8daYncOXo6CSScIRgSSSShBJJJsqEEkmKShDHqaeSll7jBV03Uhij2knKLK7TNBVuc8AxuPgcKmdoVj5cmcFic88VdjfuwwWrbvNWOLWAnPhX2jLJLLUisqmEMZyM9yiW26Yt1A0EsD3eT0VvGGbdkW0NHRrVi8061AO821pHScLnBHVOEuAOk65B8p1RQ6SZLKhB065yllQh0mSSULKnUVq/idLmMfjM6fKz+Zk1HKWSBzSCtVyolZbqSt5qIQ4/uHBRseXxWn0Gx5fFaZnDLnM0Y9V2PqvCerMnU5KPJ9I22X8pewqAdDQ+oCKn2eCEZZMf6F9+QasNvkuVxiY1p2B2XH4R5qW4ts9mklHZu1oClW2201si9Ombyerz1KDvtOqHNh9J5/DLFUtZsqX0CdedozCvnfXVLqh7i6SR2T8KLLERz/lTKduHsJ4ZnOVY1VBG5ocxwyRnGV1tpHQS0tFCyMv58L2dG8RjcOB0K95o42DaDgjrhee9/pemSdnX+6hZ1RTOp5WSRcOa7OVuWla9txtEUmcuxysNifG2EsLTvJ4Pha39nUZitojOc7Q4/3SfrJTjYr6lLx2GATpAYTrlCQySSShBimKfqo9wrYaCnM056dG9yoWk29I98FJA9Zqi4zSZp2MjYOgPOUkX2bDexX6G52saXvOGjkoaumr4KV7o6dhkI74UvVlc2Ci9CN/4j+w8IHgpjK7J5WseNNbo1ixrXlRKr9T3GsBaw+m0+FAo7tc6Kb1I6h7ueWu6FWsdsb6e5QqiGKI8kIy8daSD6WtINtOX5l2j9OQbJ29R5V1twsxs9Y6muDH0+A5TbhfbmyrJZPgDthBrDuv5F6wbfBoOMJIe01qL+Iu+7VQDZwOCOhRC8tjaXPOAO6FUuXpgaly9MYkNHJwopuVI1xaZRkIS1NqqGmkMccnPZoPJQTPqio9UuhjaWg85Kax+kqlthZwNo2MXOlJx6oUpj2yNyxwIWO0uq8hpmg47kHOEUUF3e+nbJTS+08qX6RroqsTnsPQkh623l/qNZUEYd+pEAO4ZHQpa4cvTBNaEBlU+ob5Hao9jRvmcOG5V0DgE+Fl17nkq7rM4kn3YH0WsUKnyFwwqe2dz6gucshd942Dw0dF6UuqbnTu90jZR4PCa32J9XjdJtz2CsJtI+nFu3klMP2+mHbnplvaNX0tY9sNS30ZD56FQ/tHtslbaPvFMA4Mb7seEJV9DJRyEHJA6FGejrkLpb5bfVHc5rcc9ws+KxUsk/QK48f6kxwMMTGteSRnkBdz1MmxrASGDoD1Vtf7TLbbtUAROdC15/sqd7xI5wxj6rqpp8ocx0qnZyycNwC3PnK9pxI9ocRwe+FDZG8vGOqvYQ+eg9BsLnvc7ggKPg3sqqaEz1UcbfzOOAtv0tTmGiyQBwBnzhZ7YNPzxVEU1YwN2n2MxySfK1aigFPTRxjsOUh6zImlKEfUWnwiQOidJJc4VEkUkxULESGtL3HAAyUBXeudc69zgT6TThgRffHujtNQ5nXbhA1FgnKNiXdDOCeGyRHTAt/KkrGnDdnOElvyC7KTVNQ7+KyhxPBXnbpm8ZVjrq0TCoNZEMsdycITpat0bsOzkIqXlCaLlppaDCrqWspTs64QnVSue4klTfv/AKsRGVAMck8u2NpKkTovpE3Tse+rLndGhSLlE8zudjgog0jY2tYZqjuPaPK9NQUjI2uxhZdrz0YVp1oGrFvF4pjH13hFH2iXh1qtYEZ/Efw0Kh0jD699YOzOVX/arXD+Oww/maxnId0yVuIV5kn9GWt5AGZUSy1Dp5SXvdnkroROwX7sZ6hctb73FoOOy9t4lj9POD5XSG5WkcxuDH+mXn3cZV3YKx9NVCCQ/huOCO2fKHJmPhf7lPoavdOwyAnkdFTW0U0mtM0kY9vGOeESWKvM2ad59zRwfKHKeMzU7XNOOM8qVZpWw1TXu5duwVzssqpZz2gyAzkeRhZxVU/p3WVrhjDj1Wjg8Aoc1Ha3yz/eadmcj3Y8pXFWnovDWnpnhbZGxkK7fWxGAtPOUH+tLTfmB4XLr00cO6rdY22GrH5PZJvTGSMdwFW6Pc6K/wAbWnh2QcLwrrp6zS1vdXOh7bI6pdXStIY0e3PcomvGHsu9KQlutnpq8PLmhsrh1xwfqgev0X6MjiYCGk53RnIWkZT9kLH6i8fCFJup6Zl0em6UyZlgeQPnqrSloRTBrKem2gns3lHbWMDjhrfnhd7R1wM/REr1bfaNPLT7KS3W6YyslqBta3kNPUq8wljKdLVTp7YNvYkydNlZIJMU5K5JUIeNwhNTQTwjkuZws5HqUs5Y8EYPdaZlUl+sja4erTgCTuPKLipLhh8NqeGDsdUA3gpJpNO3JrvbE7Hwkjan9GPKf0LLVc6O+UfO0kj3MPUKmueiKapldJTTemT+lyFaT1rdUNnp5gxwPIzwVoViu8VzgALmiZvUZWH5YuZfACprHzPQOUmhpYjI+eZuwDIweqhPqaWgJjijBcOMrRduQWnuMLKL7BJS3OZkgI9xwtY6eTfkaxU63sKrbdTsaQcADgLwvNb6sbifCG6WuMTQF51tcZeM8K1j/oKpSey90Cc3iU/+pQz9qLXM1GXSNyCzg+UTfZ9TyOuEk+Dsa3BK6+1Syvq6JlfAwF0PD/oi46U+o5+0CVJZTJY5XHO3op1FSPlcJOxUFgLNwAwFOirfTgDAMEDg/K6P0Nz1yelwppMkubggZ57qJRu2ytO3kEL0kqnTNw5x346+U1vY50zAGkuLgMKEbNRpJv8Ax2kDGWhcsZvqGFvBz0C4iBZCyN5wABz4Uy00jZa5gaSQDlIvS2xCgyiGI2j4XWfCQ4GElzAJErLdS1jSJIw1x/U1DlZpB8jyYJmEHycIuTPcyNjpJCGtAySiTkqejc5KXCBa36LiieH1codj9LUTRtggjbDGWsa3gNBQbe9XTmV0NuaA0cbyhiWsrpXmR9VLuPg4CK4yZOaYb2qr5M13bxkHKYFZ1Y9TVlFO2OqeZYScEnqFokT2TRNljOWuGQQg3DjsDcODsJ0w7J1gwJIpJjlQgiU3Vc1E8NLGZKh4Y0dyhqv1lBE4tpIXS4/V0CuZddI1MVXQTn6LnKEoNcDePvFK5rfI5RLQV1PcYBNTPDh3APRXUVPaLrHU9khJJL4WTAslJLCShDGpC4917W6WenqBJBI5jh3BXtFTbxkqfSUOwF5HAT7a0dBhLYNUColFLXkNk6Nf5U/Udiiu0O6PAnA4PlZ3V5ZJvacOByCFomlbgbjammQ5kj9rkC59t+ci+SfB+UgFVWC5U8hYYHH5wrGz6Qq6twfVD0ovlaMPkoev2q6e2OMMYMs37R2WlnuuJXJSyXfCRb223QW2mEFMAB3cepK96inZUQPhmaHRvGCCswqtUXWokLmSiNvZoGVIt2sbjSOAqgJmd8cFYeHJ3vkp4a72CmsdMVVir5HMa51K85Y8DoPCGveXdFvVBfbXqGF1POxuSMFkgVRcPs4tk0rpKZ7og79OeE7j9WusnDCLNrijIWNLXA56FFGmqNz5DUPj2x9iRyUUD7Oo6d4fG71cdieFb0WmZ43NMj2hv7fARK9Tj1wy7zrWkV0cRl9jRvJ4RTZrW2ljEjx+If8ApSqOgp6Vv4cY3d3FS1z8uby4XQq62LCWCnSS5QwGShfWdxLWiijdjIy7CKh1Wdajfvvc5J4DsIuJboNgW62QYaXcM4SmpgB0U6nI2LmcjBTGxoo5o9hWiaLmfNZWh5zsdgfRZ/VHL8BaHpCAwWWPcMF5JWcvwA5/iXQXQTBJKCo686iZlLA+aUgNYMldqg1tOYrSGA/zHYKuVtpGonypIF7tc5rxVncSIgfYxKK2lzM7VDthBlGfK0K3UUL6VrtoPCaqlC0hq6UIAqqgLB0Xemq6S3XRjcn0pDtcP/qJL9TxwjLccoUpGerdYGNHV4Vy/NGtqp2aefhIJEYwPAThJiI/+EkklRDM7fTYIMzwApddVxiMRQ/lHdUTapxHLiVzJUEjqnvFt8nQ0KrkDicIy+ztrxTVBP5SRhBEMUlVM2ONpcSVqWn7f/DLbHCR+I73OWcz1GgOauND6iuP8Ntskw/MRhv1WVZkqp3SSEue45JWga+BNsjA/cgq1xbpBkKYUlGy8SSgkU9sc8Z2rqa1kDoja10EZpw4gcryuVA1gL24wp7vOi1kTejPZYJKd4kjcWubyCOy0TR92dcqAsmOZouCfIQddQ1pICsvs9eRcJ2j8pYryLyjf4VlleIeFJKR7Iml8jsAKkrNV0FM4t3BxHjlKJN9IWmKrovM+U4Q5S6yt8zwyTLMnqRhX8MsVRGJIXhzT4Kty57RKhz2eoPCX1XITlZMjg4Kz7VtI+luD5P0vOQVoGQoV1t8VypvSkwHD8rkTHXjXITFfi+TOKeq2jBK5nqweAVaV2kq9j8U7d47EL3t+iqpz2uq3Bg78prcd7GnklfZBsNokudUMjEbTlx+Fo0UbYo2xxjDWjAC8qGhhoKcQwNwO57le6WyZPN8dCmS/NnWUkySEYHVFrOmdU2rcwZMbsnCvCVy9rXscx7Q5rhgg91qX4tM1FeL2ZHTymF/PBCI6DUElPHtD8jCl3nSJkkMlARg/pPUKoZpa5h2DE7/AAmn4WuxvzikPcru+rPJyp+kLU6Wq++zDDI+me5Uq16S2Oa+tfgD9IPJRTFGyGMRxNDWN6ALFXMrxkFkyLWpO0kk6WFxJJ8ZSUIZ3cNH1kUh+7D1GdiFzTaOrpHD1RtHzwj+KRssbJGHLXDIXSY/9FBveoqLLp+mtYDyBJN57BXHVLnCXIQap09sE229sqNWU5qLQ7aMlpQDRP8ARmw7jBWqPY2Rjo38tcMFZ9qKzTUVQ6RjSWHkEI+Gk14jGGk14hJa7lG2JocQubvcmOj2sIxhBMNbJDwchPPcHyNIyVfs8hFjW9nlcpzJLtbySeEe6MtH8PoPXmH40ozz2CF9I2h1wuQnnb+FH7jnui/VN0Fst5aziR4w0DsryvrGgeRuq8EDus7850po6V5x+ohC8NLLJycqTRUzqqcyyZJccooobUXN4atcY1oLxK0CzqNzW8hWumbtJbq1sL3EwPOCD2VhXUYjBGEOVTNkuW9QVa1a0y2lSNYyHAOHQ8pKHZ5DNa6Z7upYFMSTWnoQa0xdU3VJOPJVEI1xuFPbacy1Lw0dh3KFavWc7yRRU2B+55VXqCrkuF0eHE7Guw0dgpNBaN7WnGcpmcUpboanHMrk9YNYV8XM8LHjvgq/tOpqO4uEbj6Up/S7hUlZZxGzBbhDlVA6nlyMgg8EdlftxXRbxxSNY+c8JZQ3o+8urYTS1DsysHB8hEfdL1Ll6YrUuXodLCSSyUNhLnyn7JKEGSTplCDp1zlJQh2kuCUlCFVptz5LTFu7cBT6yqgooDLUPDQPK8rbAKG2xsd1Y3LlnmorrNca57C4iJhw1oRZjzp/gaY86b+i7rNbkSEUlOXNB/MeF1R65jLg2rp3MB/UOUN01NvHITz0O3sj+1j60G9ufw0uirqa4RCSlkDh8Fes0TJ2enMwOb4Ky603Ca0VzZI3HYT7m9itQpp2VVPHPGcteMoFw4YvceD4Kiq0vQzklpcz+2V40ukKOKTfK8yD9oCIcJx0U929a2V7lfpxTwQ00YjgjbGzwEHa5aZa6NpztaEaqk1PbjVQetGMuYOQpirV7ZrC9XyDtnia3blFcU0MUIJIGB0QPFUOpnbXZGFIfcwW8uRbhtjFR5FldKsPe5w6Kljg+8S5xxlMJ3VMm0dFfWyiEbBUzjbCznJ7lX8EW2pQS0rGUVBE2RwaGsGcqpqdWW+GQsZukIP6RlVF6uUtX+Hn2no0eFWx0JLc4Q5xJ80CnCu6Cun1Vb5nBji6Mn9wwrthbKzdGQ5rhwQszqKYs7Ih0dc9jzQzvJzzGT/+KXiSW5KyYkluSirGendJA4Yw9FdkmiO1ryAMcKNqi0Oc41lO3P7gB0Q3DcJKc7XZGERr3J2gnGSTRpY6Z7SXlpwPKzu/yRmdzY+xXc16IaQHHJ+VSTTumkLjySVWPG0+SRHh9l1o9zhe4tvQ5BWjHqg/RFrfG51dM0gYwzPdF/VYzteQDK90OllMkgAh8pJuyWVCDpdUuvRVmoLqLXSDYAZn8NHj5VpNvSNTLp6RMq6ymombqiZrB8lVL9W21r8AvcPIahF/r1splqHukcT3PRduoXY4COsM/bGFhldhxT3y21DNzaho+Cks7mo3Nd0SV+xP6T2JNQq/9rN/QVkkv+8k/qKSSv0/TKwfFlzQdAvWtSSW/sMUNV+daRpP/hIUkljN8EBz9FuP/ifukklhYSaX+U/+kpJKEXZnN4/nu+qqXdUkl0V0dD6LK0fzQi68/wDEwfRJJAzfJAq+aBZ389W8P8pJJW+jdEGt6FQ7V/y9P/WEkla6ZH0aPP8A7eT+lZtd/wCe76lJJY9N9gcH2U8vddUf89n1SSTch2atbf8Aj4P6QpBSSXMrtiL7H/Uu0klRRx5S8pJKFiCENb/72H+lJJExfNBcPyK2i6BWX6UkkdjLINT+dJJJQ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BDAAkGBwgHBgkIBwgKCgkLDRYPDQwMDRsUFRAWIB0iIiAdHx8kKDQsJCYxJx8fLT0tMTU3Ojo6Iys/RD84QzQ5Ojf/2wBDAQoKCg0MDRoPDxo3JR8lNzc3Nzc3Nzc3Nzc3Nzc3Nzc3Nzc3Nzc3Nzc3Nzc3Nzc3Nzc3Nzc3Nzc3Nzc3Nzc3Nzf/wAARCADBAQUDASIAAhEBAxEB/8QAHAAAAQUBAQEAAAAAAAAAAAAABgABBAUHAgMI/8QANxAAAQMDAwMDAQYFBAMBAAAAAQACAwQFEQYSITFBURMiYXEHFCMyQlIVM3KBkRY0NaEkYsGx/8QAGQEAAgMBAAAAAAAAAAAAAAAAAwQAAQIF/8QAJhEAAwACAgEFAQADAQEAAAAAAAECAxEhMRIEEzJBUSJCYXEUUv/aAAwDAQACEQMRAD8Atv8ARlwc7BbgK7s+jYqaUSVjg4jsEU4x2KaRwhgfIeNoyo81vgaeSq4IV0uNLaqbLi1oaPa0IEr9Y108mKUCNgPBKgagr5a+4PLnEtBwAo0FLkZwjRimVz2HnGpRaxarukTCXPa89s5C5lv1XdWmOomc09g04VNV8O2hcxMwA4Hlb8Z7SN60POySKUgveD2O4og0vqaooalkFVIZIHHGXHlqgOi+9U+7Hvb1VXKwtPHBCvi1plVO0be0iRjXsILXDIUK6XGG3Ql8pGezfKrtKV7nabbNKcmIEEn4QxX1styrDM/8oOGt8JWMW6afSFox7b30iwqdZ1AJENKceScL1ota7ntbV07mN7uHOFUmk9QA4XjLRbR0RvDH1oN4S/o0SlraesYH08jXZGeqkBZ/p7fBXR+m4jLgCOy0FL5I8GLXKl8Dpk4SQzAy5K6XJULItzz/AA2p29fTKx/0nGfnytocGua5rx7XDBCzy/WaSgqXODCYictcE16elyg+KuNHrYpfQ2h4BCKm1sTmYOACFnYq3xcL1bdpGj8xWrxOnsK5VdhHdXMcHYIQXXc1IDfKmzXQyNwSvWwWyS63OMbTsBy4+AtwvHlmnpI0q1N9Ozw56iLP/SAqmeljrpHTkfmRvqCtZbLS8tH6djAsoqQ+d7nuOSTlBwre2Dwrhv8AQ6tlbaZmYMjBhWP3einb+BI0/QrLm+w4IXsysni/kyvZ9CtvFvpm3AU3emMJPdvlWWiYsTPkA4DeqGbdc5asilqfc53DXeVotht/8Oowx2N7+XLOT+Y0zGWtToHNSyeveNuctjaAplqjYCC4ZGFWaiDoL3M4j2uIIXtSVgA6qtfwtGtblaLOpawye0AJKtmrhu6pLKTLUsMFDvORa5i0c4UwJpYxLE6Nw4cMIKensTl6aZjTyPvLtw5yreAxinccZOOi51PaJbfVueGHYTnIVbTVWBtd0+U+/wCltD/fJGmfvkzjHPRerBhmMJ6gM6taB9E0Ac8hoUIXNlh3xyZ6YVbcIvTmcMd1dUUsdJSEEjcVU1sgqJPZzlZn5FBdZHOZoqoLeMZQ9bSS4AoopKKoj0ZJG1nveN2PhCtG70nYdwR1WZ/y/wCg8fKf/QjgjBACaaEYPC86acFoOV3NONuMhY52a0yFE10VUwx9dwR6zJY3d1wEG2SF9Vc2cZYw7nFGixmfSF8z50JJIJ/oggTkrkropsKEGXEkTJ2FkrA9h7OXYb7lR6kv7bW0RRDdMR0WpTb0jcy6ekekunLUXkvbtz2yFFfpC1yuJZIWoQmr7nXSF5ne3PZqZpu0fLKuX+5TKjIv8hj23/8AQVDQ1H6ocJ/aO2ERW63U1ti9OmZjPVx6lZ025XyEf7knHkIk0vqWSql+6XAgSH8jvKzknI1y9mLx3rvY/wBoO82+HaPaHZKAY356rXrlRR3CkfTSgcjg+Csuu9nqLdUOa5h2g8FXhpOfE3hpOdEVzGu7LzMIC53uHZOC+Q4aCUbTDEm1+y405AyRIFsAJIb9EA6P0/K+qZWVLCI2cjPco+6lL52tpCmak3oqr7Z2XOLcw4maOPlBdRQ11LIWOieMfC0lInP5gCPkZWIyuVoqMrlaMybSV0uSInnHwktNB2/lAH0CS37/APo377/AWk1zb2Ow0OcPIC96PWVsqXhj37Cem7hZ1DSvf0C9n0D9vLUT2YCPFH4atVU1LdKbDtr2EcOHOEC3fR9TDOXUg3sPTCgWa+1tmlDS4yQd2nstDs93prtB6lM7Dh1b3CH/AHi/2gb8sfXQBN0pcyzc+Ehqhz0klFlpYchazk9yVHmoqafmanY4nvjlWs/6iTn/AFGQ/wDkTOwGuPwijTOmpp5mVFU0tiac890ZxWyhiOWUzM/PKl9gBgAdAFKz8alFVmb6HAaGbABsxjHwg/UWnzDuqaMFzCclo6hGCWOoQYty+AcW5fBmEH3lh27Hf4VxR2iuq3MJY5rD3PRGgghDt3oxZ87QvTPb/pEeb8QR539IiW6gioIdkfLj+Z3lSk6SC3t7YBvY2M9E7i1gy9waPlRLtcIrZSGV/Ljw0eSgKvulZcHl0kzms7MacLcY3XIWMTrn6NBNZSNODOz/ACvRjo5BmN4cPgrK3R55Jd/letJXVdBIH08zgB+knIKJ7H4wjwL6ZqIGFmmpZDPdXlxz7sI7sF1bdqPeRtlbw9vys/1C10V1eHDGHKYU1TTJhWm0y2s1E2YNGFfOtVPEzdK9owhaiuf3eMFrsHC8K29yyH3PJ+MrTm6fAVy2+y0uRpmZERBHlDgm9O4RPYcbXg8LzkqamY4ZG8/2VnpmyT19c11RGRC3l2UWZ8Fui6alGkQv9SJj/LQVzU00FWzZURtePnqu2taxrWMGGtGAF2kd88CO/wAB+bSVuldkFzfjCkUem7bSkOEZkcP3dFcY8JALfuX1s07p/YgA1oa0ANHQAJwOUsJ+6GYGSwnSUIMUkj1SUIANooBJGOMq1fbG7CNqrbFXt2NaDyiimcHtyUxVNMbttMC7pbBHkgKPpurdbrvHkkMedrkSX58QaeiD4XepcomsHJeMIsvynTN9zyaznOCD1SXEYIiYD1DQvRJCIydOnUIMlhOUlChkk6XVQsSQ6pFIdVCARrKpdLcRBn2xjp8qLa7Y+qcMBeur4XRXdzznD+QVP0tcIGAxSODSehTW/GFoc21C8TmpsOxhIGcIdrIDDIWkLSnekW8vaR9UDagMZnd6fTKrHbb0ysVuuzvRlc2luLoHnDZhgfVX2pdPMuf40GBPjkfuQA2V0c8b4zhwcCFrNI50lLC9/wCYsBKmXc0rRjLua8kZt/p6uE4ic1wHc4U2WktVpYHVszd465Kn651fFaYTSUpD6p4x/T8rIK+tnrpnSVUxcfkprDjvIt1wg0KqW2aHLq6zwvEbIQR+7HVX9n1la59sEe1g+FiwDcggnPyvR5dEWSxnaevtPRFr0uNrRdYU0fR0UjJYw+Nwc09CF6LMPs+1Q/eKSqfnPQlac0ggEHIK5mXE8daYncOXo6CSScIRgSSSShBJJJsqEEkmKShDHqaeSll7jBV03Uhij2knKLK7TNBVuc8AxuPgcKmdoVj5cmcFic88VdjfuwwWrbvNWOLWAnPhX2jLJLLUisqmEMZyM9yiW26Yt1A0EsD3eT0VvGGbdkW0NHRrVi8061AO821pHScLnBHVOEuAOk65B8p1RQ6SZLKhB065yllQh0mSSULKnUVq/idLmMfjM6fKz+Zk1HKWSBzSCtVyolZbqSt5qIQ4/uHBRseXxWn0Gx5fFaZnDLnM0Y9V2PqvCerMnU5KPJ9I22X8pewqAdDQ+oCKn2eCEZZMf6F9+QasNvkuVxiY1p2B2XH4R5qW4ts9mklHZu1oClW2201si9Ombyerz1KDvtOqHNh9J5/DLFUtZsqX0CdedozCvnfXVLqh7i6SR2T8KLLERz/lTKduHsJ4ZnOVY1VBG5ocxwyRnGV1tpHQS0tFCyMv58L2dG8RjcOB0K95o42DaDgjrhee9/pemSdnX+6hZ1RTOp5WSRcOa7OVuWla9txtEUmcuxysNifG2EsLTvJ4Pha39nUZitojOc7Q4/3SfrJTjYr6lLx2GATpAYTrlCQySSShBimKfqo9wrYaCnM056dG9yoWk29I98FJA9Zqi4zSZp2MjYOgPOUkX2bDexX6G52saXvOGjkoaumr4KV7o6dhkI74UvVlc2Ci9CN/4j+w8IHgpjK7J5WseNNbo1ixrXlRKr9T3GsBaw+m0+FAo7tc6Kb1I6h7ueWu6FWsdsb6e5QqiGKI8kIy8daSD6WtINtOX5l2j9OQbJ29R5V1twsxs9Y6muDH0+A5TbhfbmyrJZPgDthBrDuv5F6wbfBoOMJIe01qL+Iu+7VQDZwOCOhRC8tjaXPOAO6FUuXpgaly9MYkNHJwopuVI1xaZRkIS1NqqGmkMccnPZoPJQTPqio9UuhjaWg85Kax+kqlthZwNo2MXOlJx6oUpj2yNyxwIWO0uq8hpmg47kHOEUUF3e+nbJTS+08qX6RroqsTnsPQkh623l/qNZUEYd+pEAO4ZHQpa4cvTBNaEBlU+ob5Hao9jRvmcOG5V0DgE+Fl17nkq7rM4kn3YH0WsUKnyFwwqe2dz6gucshd942Dw0dF6UuqbnTu90jZR4PCa32J9XjdJtz2CsJtI+nFu3klMP2+mHbnplvaNX0tY9sNS30ZD56FQ/tHtslbaPvFMA4Mb7seEJV9DJRyEHJA6FGejrkLpb5bfVHc5rcc9ws+KxUsk/QK48f6kxwMMTGteSRnkBdz1MmxrASGDoD1Vtf7TLbbtUAROdC15/sqd7xI5wxj6rqpp8ocx0qnZyycNwC3PnK9pxI9ocRwe+FDZG8vGOqvYQ+eg9BsLnvc7ggKPg3sqqaEz1UcbfzOOAtv0tTmGiyQBwBnzhZ7YNPzxVEU1YwN2n2MxySfK1aigFPTRxjsOUh6zImlKEfUWnwiQOidJJc4VEkUkxULESGtL3HAAyUBXeudc69zgT6TThgRffHujtNQ5nXbhA1FgnKNiXdDOCeGyRHTAt/KkrGnDdnOElvyC7KTVNQ7+KyhxPBXnbpm8ZVjrq0TCoNZEMsdycITpat0bsOzkIqXlCaLlppaDCrqWspTs64QnVSue4klTfv/AKsRGVAMck8u2NpKkTovpE3Tse+rLndGhSLlE8zudjgog0jY2tYZqjuPaPK9NQUjI2uxhZdrz0YVp1oGrFvF4pjH13hFH2iXh1qtYEZ/Efw0Kh0jD699YOzOVX/arXD+Oww/maxnId0yVuIV5kn9GWt5AGZUSy1Dp5SXvdnkroROwX7sZ6hctb73FoOOy9t4lj9POD5XSG5WkcxuDH+mXn3cZV3YKx9NVCCQ/huOCO2fKHJmPhf7lPoavdOwyAnkdFTW0U0mtM0kY9vGOeESWKvM2ad59zRwfKHKeMzU7XNOOM8qVZpWw1TXu5duwVzssqpZz2gyAzkeRhZxVU/p3WVrhjDj1Wjg8Aoc1Ha3yz/eadmcj3Y8pXFWnovDWnpnhbZGxkK7fWxGAtPOUH+tLTfmB4XLr00cO6rdY22GrH5PZJvTGSMdwFW6Pc6K/wAbWnh2QcLwrrp6zS1vdXOh7bI6pdXStIY0e3PcomvGHsu9KQlutnpq8PLmhsrh1xwfqgev0X6MjiYCGk53RnIWkZT9kLH6i8fCFJup6Zl0em6UyZlgeQPnqrSloRTBrKem2gns3lHbWMDjhrfnhd7R1wM/REr1bfaNPLT7KS3W6YyslqBta3kNPUq8wljKdLVTp7YNvYkydNlZIJMU5K5JUIeNwhNTQTwjkuZws5HqUs5Y8EYPdaZlUl+sja4erTgCTuPKLipLhh8NqeGDsdUA3gpJpNO3JrvbE7Hwkjan9GPKf0LLVc6O+UfO0kj3MPUKmueiKapldJTTemT+lyFaT1rdUNnp5gxwPIzwVoViu8VzgALmiZvUZWH5YuZfACprHzPQOUmhpYjI+eZuwDIweqhPqaWgJjijBcOMrRduQWnuMLKL7BJS3OZkgI9xwtY6eTfkaxU63sKrbdTsaQcADgLwvNb6sbifCG6WuMTQF51tcZeM8K1j/oKpSey90Cc3iU/+pQz9qLXM1GXSNyCzg+UTfZ9TyOuEk+Dsa3BK6+1Syvq6JlfAwF0PD/oi46U+o5+0CVJZTJY5XHO3op1FSPlcJOxUFgLNwAwFOirfTgDAMEDg/K6P0Nz1yelwppMkubggZ57qJRu2ytO3kEL0kqnTNw5x346+U1vY50zAGkuLgMKEbNRpJv8Ax2kDGWhcsZvqGFvBz0C4iBZCyN5wABz4Uy00jZa5gaSQDlIvS2xCgyiGI2j4XWfCQ4GElzAJErLdS1jSJIw1x/U1DlZpB8jyYJmEHycIuTPcyNjpJCGtAySiTkqejc5KXCBa36LiieH1codj9LUTRtggjbDGWsa3gNBQbe9XTmV0NuaA0cbyhiWsrpXmR9VLuPg4CK4yZOaYb2qr5M13bxkHKYFZ1Y9TVlFO2OqeZYScEnqFokT2TRNljOWuGQQg3DjsDcODsJ0w7J1gwJIpJjlQgiU3Vc1E8NLGZKh4Y0dyhqv1lBE4tpIXS4/V0CuZddI1MVXQTn6LnKEoNcDePvFK5rfI5RLQV1PcYBNTPDh3APRXUVPaLrHU9khJJL4WTAslJLCShDGpC4917W6WenqBJBI5jh3BXtFTbxkqfSUOwF5HAT7a0dBhLYNUColFLXkNk6Nf5U/Udiiu0O6PAnA4PlZ3V5ZJvacOByCFomlbgbjammQ5kj9rkC59t+ci+SfB+UgFVWC5U8hYYHH5wrGz6Qq6twfVD0ovlaMPkoev2q6e2OMMYMs37R2WlnuuJXJSyXfCRb223QW2mEFMAB3cepK96inZUQPhmaHRvGCCswqtUXWokLmSiNvZoGVIt2sbjSOAqgJmd8cFYeHJ3vkp4a72CmsdMVVir5HMa51K85Y8DoPCGveXdFvVBfbXqGF1POxuSMFkgVRcPs4tk0rpKZ7og79OeE7j9WusnDCLNrijIWNLXA56FFGmqNz5DUPj2x9iRyUUD7Oo6d4fG71cdieFb0WmZ43NMj2hv7fARK9Tj1wy7zrWkV0cRl9jRvJ4RTZrW2ljEjx+If8ApSqOgp6Vv4cY3d3FS1z8uby4XQq62LCWCnSS5QwGShfWdxLWiijdjIy7CKh1Wdajfvvc5J4DsIuJboNgW62QYaXcM4SmpgB0U6nI2LmcjBTGxoo5o9hWiaLmfNZWh5zsdgfRZ/VHL8BaHpCAwWWPcMF5JWcvwA5/iXQXQTBJKCo686iZlLA+aUgNYMldqg1tOYrSGA/zHYKuVtpGonypIF7tc5rxVncSIgfYxKK2lzM7VDthBlGfK0K3UUL6VrtoPCaqlC0hq6UIAqqgLB0Xemq6S3XRjcn0pDtcP/qJL9TxwjLccoUpGerdYGNHV4Vy/NGtqp2aefhIJEYwPAThJiI/+EkklRDM7fTYIMzwApddVxiMRQ/lHdUTapxHLiVzJUEjqnvFt8nQ0KrkDicIy+ztrxTVBP5SRhBEMUlVM2ONpcSVqWn7f/DLbHCR+I73OWcz1GgOauND6iuP8Ntskw/MRhv1WVZkqp3SSEue45JWga+BNsjA/cgq1xbpBkKYUlGy8SSgkU9sc8Z2rqa1kDoja10EZpw4gcryuVA1gL24wp7vOi1kTejPZYJKd4kjcWubyCOy0TR92dcqAsmOZouCfIQddQ1pICsvs9eRcJ2j8pYryLyjf4VlleIeFJKR7Iml8jsAKkrNV0FM4t3BxHjlKJN9IWmKrovM+U4Q5S6yt8zwyTLMnqRhX8MsVRGJIXhzT4Kty57RKhz2eoPCX1XITlZMjg4Kz7VtI+luD5P0vOQVoGQoV1t8VypvSkwHD8rkTHXjXITFfi+TOKeq2jBK5nqweAVaV2kq9j8U7d47EL3t+iqpz2uq3Bg78prcd7GnklfZBsNokudUMjEbTlx+Fo0UbYo2xxjDWjAC8qGhhoKcQwNwO57le6WyZPN8dCmS/NnWUkySEYHVFrOmdU2rcwZMbsnCvCVy9rXscx7Q5rhgg91qX4tM1FeL2ZHTymF/PBCI6DUElPHtD8jCl3nSJkkMlARg/pPUKoZpa5h2DE7/AAmn4WuxvzikPcru+rPJyp+kLU6Wq++zDDI+me5Uq16S2Oa+tfgD9IPJRTFGyGMRxNDWN6ALFXMrxkFkyLWpO0kk6WFxJJ8ZSUIZ3cNH1kUh+7D1GdiFzTaOrpHD1RtHzwj+KRssbJGHLXDIXSY/9FBveoqLLp+mtYDyBJN57BXHVLnCXIQap09sE229sqNWU5qLQ7aMlpQDRP8ARmw7jBWqPY2Rjo38tcMFZ9qKzTUVQ6RjSWHkEI+Gk14jGGk14hJa7lG2JocQubvcmOj2sIxhBMNbJDwchPPcHyNIyVfs8hFjW9nlcpzJLtbySeEe6MtH8PoPXmH40ozz2CF9I2h1wuQnnb+FH7jnui/VN0Fst5aziR4w0DsryvrGgeRuq8EDus7850po6V5x+ohC8NLLJycqTRUzqqcyyZJccooobUXN4atcY1oLxK0CzqNzW8hWumbtJbq1sL3EwPOCD2VhXUYjBGEOVTNkuW9QVa1a0y2lSNYyHAOHQ8pKHZ5DNa6Z7upYFMSTWnoQa0xdU3VJOPJVEI1xuFPbacy1Lw0dh3KFavWc7yRRU2B+55VXqCrkuF0eHE7Guw0dgpNBaN7WnGcpmcUpboanHMrk9YNYV8XM8LHjvgq/tOpqO4uEbj6Up/S7hUlZZxGzBbhDlVA6nlyMgg8EdlftxXRbxxSNY+c8JZQ3o+8urYTS1DsysHB8hEfdL1Ll6YrUuXodLCSSyUNhLnyn7JKEGSTplCDp1zlJQh2kuCUlCFVptz5LTFu7cBT6yqgooDLUPDQPK8rbAKG2xsd1Y3LlnmorrNca57C4iJhw1oRZjzp/gaY86b+i7rNbkSEUlOXNB/MeF1R65jLg2rp3MB/UOUN01NvHITz0O3sj+1j60G9ufw0uirqa4RCSlkDh8Fes0TJ2enMwOb4Ky603Ca0VzZI3HYT7m9itQpp2VVPHPGcteMoFw4YvceD4Kiq0vQzklpcz+2V40ukKOKTfK8yD9oCIcJx0U929a2V7lfpxTwQ00YjgjbGzwEHa5aZa6NpztaEaqk1PbjVQetGMuYOQpirV7ZrC9XyDtnia3blFcU0MUIJIGB0QPFUOpnbXZGFIfcwW8uRbhtjFR5FldKsPe5w6Kljg+8S5xxlMJ3VMm0dFfWyiEbBUzjbCznJ7lX8EW2pQS0rGUVBE2RwaGsGcqpqdWW+GQsZukIP6RlVF6uUtX+Hn2no0eFWx0JLc4Q5xJ80CnCu6Cun1Vb5nBji6Mn9wwrthbKzdGQ5rhwQszqKYs7Ih0dc9jzQzvJzzGT/+KXiSW5KyYkluSirGendJA4Yw9FdkmiO1ryAMcKNqi0Oc41lO3P7gB0Q3DcJKc7XZGERr3J2gnGSTRpY6Z7SXlpwPKzu/yRmdzY+xXc16IaQHHJ+VSTTumkLjySVWPG0+SRHh9l1o9zhe4tvQ5BWjHqg/RFrfG51dM0gYwzPdF/VYzteQDK90OllMkgAh8pJuyWVCDpdUuvRVmoLqLXSDYAZn8NHj5VpNvSNTLp6RMq6ymombqiZrB8lVL9W21r8AvcPIahF/r1splqHukcT3PRduoXY4COsM/bGFhldhxT3y21DNzaho+Cks7mo3Nd0SV+xP6T2JNQq/9rN/QVkkv+8k/qKSSv0/TKwfFlzQdAvWtSSW/sMUNV+daRpP/hIUkljN8EBz9FuP/ifukklhYSaX+U/+kpJKEXZnN4/nu+qqXdUkl0V0dD6LK0fzQi68/wDEwfRJJAzfJAq+aBZ389W8P8pJJW+jdEGt6FQ7V/y9P/WEkla6ZH0aPP8A7eT+lZtd/wCe76lJJY9N9gcH2U8vddUf89n1SSTch2atbf8Aj4P6QpBSSXMrtiL7H/Uu0klRRx5S8pJKFiCENb/72H+lJJExfNBcPyK2i6BWX6UkkdjLINT+dJJJQ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BDAAkGBwgHBgkIBwgKCgkLDRYPDQwMDRsUFRAWIB0iIiAdHx8kKDQsJCYxJx8fLT0tMTU3Ojo6Iys/RD84QzQ5Ojf/2wBDAQoKCg0MDRoPDxo3JR8lNzc3Nzc3Nzc3Nzc3Nzc3Nzc3Nzc3Nzc3Nzc3Nzc3Nzc3Nzc3Nzc3Nzc3Nzc3Nzc3Nzf/wAARCADBAQUDASIAAhEBAxEB/8QAHAAAAQUBAQEAAAAAAAAAAAAABgABBAUHAgMI/8QANxAAAQMDAwMDAQYFBAMBAAAAAQACAwQFEQYSITFBURMiYXEHFCMyQlIVM3KBkRY0NaEkYsGx/8QAGQEAAgMBAAAAAAAAAAAAAAAAAwQAAQIF/8QAJhEAAwACAgEFAQADAQEAAAAAAAECAxEhMRIEEzJBUSJCYXEUUv/aAAwDAQACEQMRAD8Atv8ARlwc7BbgK7s+jYqaUSVjg4jsEU4x2KaRwhgfIeNoyo81vgaeSq4IV0uNLaqbLi1oaPa0IEr9Y108mKUCNgPBKgagr5a+4PLnEtBwAo0FLkZwjRimVz2HnGpRaxarukTCXPa89s5C5lv1XdWmOomc09g04VNV8O2hcxMwA4Hlb8Z7SN60POySKUgveD2O4og0vqaooalkFVIZIHHGXHlqgOi+9U+7Hvb1VXKwtPHBCvi1plVO0be0iRjXsILXDIUK6XGG3Ql8pGezfKrtKV7nabbNKcmIEEn4QxX1styrDM/8oOGt8JWMW6afSFox7b30iwqdZ1AJENKceScL1ota7ntbV07mN7uHOFUmk9QA4XjLRbR0RvDH1oN4S/o0SlraesYH08jXZGeqkBZ/p7fBXR+m4jLgCOy0FL5I8GLXKl8Dpk4SQzAy5K6XJULItzz/AA2p29fTKx/0nGfnytocGua5rx7XDBCzy/WaSgqXODCYictcE16elyg+KuNHrYpfQ2h4BCKm1sTmYOACFnYq3xcL1bdpGj8xWrxOnsK5VdhHdXMcHYIQXXc1IDfKmzXQyNwSvWwWyS63OMbTsBy4+AtwvHlmnpI0q1N9Ozw56iLP/SAqmeljrpHTkfmRvqCtZbLS8tH6djAsoqQ+d7nuOSTlBwre2Dwrhv8AQ6tlbaZmYMjBhWP3einb+BI0/QrLm+w4IXsysni/kyvZ9CtvFvpm3AU3emMJPdvlWWiYsTPkA4DeqGbdc5asilqfc53DXeVotht/8Oowx2N7+XLOT+Y0zGWtToHNSyeveNuctjaAplqjYCC4ZGFWaiDoL3M4j2uIIXtSVgA6qtfwtGtblaLOpawye0AJKtmrhu6pLKTLUsMFDvORa5i0c4UwJpYxLE6Nw4cMIKensTl6aZjTyPvLtw5yreAxinccZOOi51PaJbfVueGHYTnIVbTVWBtd0+U+/wCltD/fJGmfvkzjHPRerBhmMJ6gM6taB9E0Ac8hoUIXNlh3xyZ6YVbcIvTmcMd1dUUsdJSEEjcVU1sgqJPZzlZn5FBdZHOZoqoLeMZQ9bSS4AoopKKoj0ZJG1nveN2PhCtG70nYdwR1WZ/y/wCg8fKf/QjgjBACaaEYPC86acFoOV3NONuMhY52a0yFE10VUwx9dwR6zJY3d1wEG2SF9Vc2cZYw7nFGixmfSF8z50JJIJ/oggTkrkropsKEGXEkTJ2FkrA9h7OXYb7lR6kv7bW0RRDdMR0WpTb0jcy6ekekunLUXkvbtz2yFFfpC1yuJZIWoQmr7nXSF5ne3PZqZpu0fLKuX+5TKjIv8hj23/8AQVDQ1H6ocJ/aO2ERW63U1ti9OmZjPVx6lZ025XyEf7knHkIk0vqWSql+6XAgSH8jvKzknI1y9mLx3rvY/wBoO82+HaPaHZKAY356rXrlRR3CkfTSgcjg+Csuu9nqLdUOa5h2g8FXhpOfE3hpOdEVzGu7LzMIC53uHZOC+Q4aCUbTDEm1+y405AyRIFsAJIb9EA6P0/K+qZWVLCI2cjPco+6lL52tpCmak3oqr7Z2XOLcw4maOPlBdRQ11LIWOieMfC0lInP5gCPkZWIyuVoqMrlaMybSV0uSInnHwktNB2/lAH0CS37/APo377/AWk1zb2Ow0OcPIC96PWVsqXhj37Cem7hZ1DSvf0C9n0D9vLUT2YCPFH4atVU1LdKbDtr2EcOHOEC3fR9TDOXUg3sPTCgWa+1tmlDS4yQd2nstDs93prtB6lM7Dh1b3CH/AHi/2gb8sfXQBN0pcyzc+Ehqhz0klFlpYchazk9yVHmoqafmanY4nvjlWs/6iTn/AFGQ/wDkTOwGuPwijTOmpp5mVFU0tiac890ZxWyhiOWUzM/PKl9gBgAdAFKz8alFVmb6HAaGbABsxjHwg/UWnzDuqaMFzCclo6hGCWOoQYty+AcW5fBmEH3lh27Hf4VxR2iuq3MJY5rD3PRGgghDt3oxZ87QvTPb/pEeb8QR539IiW6gioIdkfLj+Z3lSk6SC3t7YBvY2M9E7i1gy9waPlRLtcIrZSGV/Ljw0eSgKvulZcHl0kzms7MacLcY3XIWMTrn6NBNZSNODOz/ACvRjo5BmN4cPgrK3R55Jd/letJXVdBIH08zgB+knIKJ7H4wjwL6ZqIGFmmpZDPdXlxz7sI7sF1bdqPeRtlbw9vys/1C10V1eHDGHKYU1TTJhWm0y2s1E2YNGFfOtVPEzdK9owhaiuf3eMFrsHC8K29yyH3PJ+MrTm6fAVy2+y0uRpmZERBHlDgm9O4RPYcbXg8LzkqamY4ZG8/2VnpmyT19c11RGRC3l2UWZ8Fui6alGkQv9SJj/LQVzU00FWzZURtePnqu2taxrWMGGtGAF2kd88CO/wAB+bSVuldkFzfjCkUem7bSkOEZkcP3dFcY8JALfuX1s07p/YgA1oa0ANHQAJwOUsJ+6GYGSwnSUIMUkj1SUIANooBJGOMq1fbG7CNqrbFXt2NaDyiimcHtyUxVNMbttMC7pbBHkgKPpurdbrvHkkMedrkSX58QaeiD4XepcomsHJeMIsvynTN9zyaznOCD1SXEYIiYD1DQvRJCIydOnUIMlhOUlChkk6XVQsSQ6pFIdVCARrKpdLcRBn2xjp8qLa7Y+qcMBeur4XRXdzznD+QVP0tcIGAxSODSehTW/GFoc21C8TmpsOxhIGcIdrIDDIWkLSnekW8vaR9UDagMZnd6fTKrHbb0ysVuuzvRlc2luLoHnDZhgfVX2pdPMuf40GBPjkfuQA2V0c8b4zhwcCFrNI50lLC9/wCYsBKmXc0rRjLua8kZt/p6uE4ic1wHc4U2WktVpYHVszd465Kn651fFaYTSUpD6p4x/T8rIK+tnrpnSVUxcfkprDjvIt1wg0KqW2aHLq6zwvEbIQR+7HVX9n1la59sEe1g+FiwDcggnPyvR5dEWSxnaevtPRFr0uNrRdYU0fR0UjJYw+Nwc09CF6LMPs+1Q/eKSqfnPQlac0ggEHIK5mXE8daYncOXo6CSScIRgSSSShBJJJsqEEkmKShDHqaeSll7jBV03Uhij2knKLK7TNBVuc8AxuPgcKmdoVj5cmcFic88VdjfuwwWrbvNWOLWAnPhX2jLJLLUisqmEMZyM9yiW26Yt1A0EsD3eT0VvGGbdkW0NHRrVi8061AO821pHScLnBHVOEuAOk65B8p1RQ6SZLKhB065yllQh0mSSULKnUVq/idLmMfjM6fKz+Zk1HKWSBzSCtVyolZbqSt5qIQ4/uHBRseXxWn0Gx5fFaZnDLnM0Y9V2PqvCerMnU5KPJ9I22X8pewqAdDQ+oCKn2eCEZZMf6F9+QasNvkuVxiY1p2B2XH4R5qW4ts9mklHZu1oClW2201si9Ombyerz1KDvtOqHNh9J5/DLFUtZsqX0CdedozCvnfXVLqh7i6SR2T8KLLERz/lTKduHsJ4ZnOVY1VBG5ocxwyRnGV1tpHQS0tFCyMv58L2dG8RjcOB0K95o42DaDgjrhee9/pemSdnX+6hZ1RTOp5WSRcOa7OVuWla9txtEUmcuxysNifG2EsLTvJ4Pha39nUZitojOc7Q4/3SfrJTjYr6lLx2GATpAYTrlCQySSShBimKfqo9wrYaCnM056dG9yoWk29I98FJA9Zqi4zSZp2MjYOgPOUkX2bDexX6G52saXvOGjkoaumr4KV7o6dhkI74UvVlc2Ci9CN/4j+w8IHgpjK7J5WseNNbo1ixrXlRKr9T3GsBaw+m0+FAo7tc6Kb1I6h7ueWu6FWsdsb6e5QqiGKI8kIy8daSD6WtINtOX5l2j9OQbJ29R5V1twsxs9Y6muDH0+A5TbhfbmyrJZPgDthBrDuv5F6wbfBoOMJIe01qL+Iu+7VQDZwOCOhRC8tjaXPOAO6FUuXpgaly9MYkNHJwopuVI1xaZRkIS1NqqGmkMccnPZoPJQTPqio9UuhjaWg85Kax+kqlthZwNo2MXOlJx6oUpj2yNyxwIWO0uq8hpmg47kHOEUUF3e+nbJTS+08qX6RroqsTnsPQkh623l/qNZUEYd+pEAO4ZHQpa4cvTBNaEBlU+ob5Hao9jRvmcOG5V0DgE+Fl17nkq7rM4kn3YH0WsUKnyFwwqe2dz6gucshd942Dw0dF6UuqbnTu90jZR4PCa32J9XjdJtz2CsJtI+nFu3klMP2+mHbnplvaNX0tY9sNS30ZD56FQ/tHtslbaPvFMA4Mb7seEJV9DJRyEHJA6FGejrkLpb5bfVHc5rcc9ws+KxUsk/QK48f6kxwMMTGteSRnkBdz1MmxrASGDoD1Vtf7TLbbtUAROdC15/sqd7xI5wxj6rqpp8ocx0qnZyycNwC3PnK9pxI9ocRwe+FDZG8vGOqvYQ+eg9BsLnvc7ggKPg3sqqaEz1UcbfzOOAtv0tTmGiyQBwBnzhZ7YNPzxVEU1YwN2n2MxySfK1aigFPTRxjsOUh6zImlKEfUWnwiQOidJJc4VEkUkxULESGtL3HAAyUBXeudc69zgT6TThgRffHujtNQ5nXbhA1FgnKNiXdDOCeGyRHTAt/KkrGnDdnOElvyC7KTVNQ7+KyhxPBXnbpm8ZVjrq0TCoNZEMsdycITpat0bsOzkIqXlCaLlppaDCrqWspTs64QnVSue4klTfv/AKsRGVAMck8u2NpKkTovpE3Tse+rLndGhSLlE8zudjgog0jY2tYZqjuPaPK9NQUjI2uxhZdrz0YVp1oGrFvF4pjH13hFH2iXh1qtYEZ/Efw0Kh0jD699YOzOVX/arXD+Oww/maxnId0yVuIV5kn9GWt5AGZUSy1Dp5SXvdnkroROwX7sZ6hctb73FoOOy9t4lj9POD5XSG5WkcxuDH+mXn3cZV3YKx9NVCCQ/huOCO2fKHJmPhf7lPoavdOwyAnkdFTW0U0mtM0kY9vGOeESWKvM2ad59zRwfKHKeMzU7XNOOM8qVZpWw1TXu5duwVzssqpZz2gyAzkeRhZxVU/p3WVrhjDj1Wjg8Aoc1Ha3yz/eadmcj3Y8pXFWnovDWnpnhbZGxkK7fWxGAtPOUH+tLTfmB4XLr00cO6rdY22GrH5PZJvTGSMdwFW6Pc6K/wAbWnh2QcLwrrp6zS1vdXOh7bI6pdXStIY0e3PcomvGHsu9KQlutnpq8PLmhsrh1xwfqgev0X6MjiYCGk53RnIWkZT9kLH6i8fCFJup6Zl0em6UyZlgeQPnqrSloRTBrKem2gns3lHbWMDjhrfnhd7R1wM/REr1bfaNPLT7KS3W6YyslqBta3kNPUq8wljKdLVTp7YNvYkydNlZIJMU5K5JUIeNwhNTQTwjkuZws5HqUs5Y8EYPdaZlUl+sja4erTgCTuPKLipLhh8NqeGDsdUA3gpJpNO3JrvbE7Hwkjan9GPKf0LLVc6O+UfO0kj3MPUKmueiKapldJTTemT+lyFaT1rdUNnp5gxwPIzwVoViu8VzgALmiZvUZWH5YuZfACprHzPQOUmhpYjI+eZuwDIweqhPqaWgJjijBcOMrRduQWnuMLKL7BJS3OZkgI9xwtY6eTfkaxU63sKrbdTsaQcADgLwvNb6sbifCG6WuMTQF51tcZeM8K1j/oKpSey90Cc3iU/+pQz9qLXM1GXSNyCzg+UTfZ9TyOuEk+Dsa3BK6+1Syvq6JlfAwF0PD/oi46U+o5+0CVJZTJY5XHO3op1FSPlcJOxUFgLNwAwFOirfTgDAMEDg/K6P0Nz1yelwppMkubggZ57qJRu2ytO3kEL0kqnTNw5x346+U1vY50zAGkuLgMKEbNRpJv8Ax2kDGWhcsZvqGFvBz0C4iBZCyN5wABz4Uy00jZa5gaSQDlIvS2xCgyiGI2j4XWfCQ4GElzAJErLdS1jSJIw1x/U1DlZpB8jyYJmEHycIuTPcyNjpJCGtAySiTkqejc5KXCBa36LiieH1codj9LUTRtggjbDGWsa3gNBQbe9XTmV0NuaA0cbyhiWsrpXmR9VLuPg4CK4yZOaYb2qr5M13bxkHKYFZ1Y9TVlFO2OqeZYScEnqFokT2TRNljOWuGQQg3DjsDcODsJ0w7J1gwJIpJjlQgiU3Vc1E8NLGZKh4Y0dyhqv1lBE4tpIXS4/V0CuZddI1MVXQTn6LnKEoNcDePvFK5rfI5RLQV1PcYBNTPDh3APRXUVPaLrHU9khJJL4WTAslJLCShDGpC4917W6WenqBJBI5jh3BXtFTbxkqfSUOwF5HAT7a0dBhLYNUColFLXkNk6Nf5U/Udiiu0O6PAnA4PlZ3V5ZJvacOByCFomlbgbjammQ5kj9rkC59t+ci+SfB+UgFVWC5U8hYYHH5wrGz6Qq6twfVD0ovlaMPkoev2q6e2OMMYMs37R2WlnuuJXJSyXfCRb223QW2mEFMAB3cepK96inZUQPhmaHRvGCCswqtUXWokLmSiNvZoGVIt2sbjSOAqgJmd8cFYeHJ3vkp4a72CmsdMVVir5HMa51K85Y8DoPCGveXdFvVBfbXqGF1POxuSMFkgVRcPs4tk0rpKZ7og79OeE7j9WusnDCLNrijIWNLXA56FFGmqNz5DUPj2x9iRyUUD7Oo6d4fG71cdieFb0WmZ43NMj2hv7fARK9Tj1wy7zrWkV0cRl9jRvJ4RTZrW2ljEjx+If8ApSqOgp6Vv4cY3d3FS1z8uby4XQq62LCWCnSS5QwGShfWdxLWiijdjIy7CKh1Wdajfvvc5J4DsIuJboNgW62QYaXcM4SmpgB0U6nI2LmcjBTGxoo5o9hWiaLmfNZWh5zsdgfRZ/VHL8BaHpCAwWWPcMF5JWcvwA5/iXQXQTBJKCo686iZlLA+aUgNYMldqg1tOYrSGA/zHYKuVtpGonypIF7tc5rxVncSIgfYxKK2lzM7VDthBlGfK0K3UUL6VrtoPCaqlC0hq6UIAqqgLB0Xemq6S3XRjcn0pDtcP/qJL9TxwjLccoUpGerdYGNHV4Vy/NGtqp2aefhIJEYwPAThJiI/+EkklRDM7fTYIMzwApddVxiMRQ/lHdUTapxHLiVzJUEjqnvFt8nQ0KrkDicIy+ztrxTVBP5SRhBEMUlVM2ONpcSVqWn7f/DLbHCR+I73OWcz1GgOauND6iuP8Ntskw/MRhv1WVZkqp3SSEue45JWga+BNsjA/cgq1xbpBkKYUlGy8SSgkU9sc8Z2rqa1kDoja10EZpw4gcryuVA1gL24wp7vOi1kTejPZYJKd4kjcWubyCOy0TR92dcqAsmOZouCfIQddQ1pICsvs9eRcJ2j8pYryLyjf4VlleIeFJKR7Iml8jsAKkrNV0FM4t3BxHjlKJN9IWmKrovM+U4Q5S6yt8zwyTLMnqRhX8MsVRGJIXhzT4Kty57RKhz2eoPCX1XITlZMjg4Kz7VtI+luD5P0vOQVoGQoV1t8VypvSkwHD8rkTHXjXITFfi+TOKeq2jBK5nqweAVaV2kq9j8U7d47EL3t+iqpz2uq3Bg78prcd7GnklfZBsNokudUMjEbTlx+Fo0UbYo2xxjDWjAC8qGhhoKcQwNwO57le6WyZPN8dCmS/NnWUkySEYHVFrOmdU2rcwZMbsnCvCVy9rXscx7Q5rhgg91qX4tM1FeL2ZHTymF/PBCI6DUElPHtD8jCl3nSJkkMlARg/pPUKoZpa5h2DE7/AAmn4WuxvzikPcru+rPJyp+kLU6Wq++zDDI+me5Uq16S2Oa+tfgD9IPJRTFGyGMRxNDWN6ALFXMrxkFkyLWpO0kk6WFxJJ8ZSUIZ3cNH1kUh+7D1GdiFzTaOrpHD1RtHzwj+KRssbJGHLXDIXSY/9FBveoqLLp+mtYDyBJN57BXHVLnCXIQap09sE229sqNWU5qLQ7aMlpQDRP8ARmw7jBWqPY2Rjo38tcMFZ9qKzTUVQ6RjSWHkEI+Gk14jGGk14hJa7lG2JocQubvcmOj2sIxhBMNbJDwchPPcHyNIyVfs8hFjW9nlcpzJLtbySeEe6MtH8PoPXmH40ozz2CF9I2h1wuQnnb+FH7jnui/VN0Fst5aziR4w0DsryvrGgeRuq8EDus7850po6V5x+ohC8NLLJycqTRUzqqcyyZJccooobUXN4atcY1oLxK0CzqNzW8hWumbtJbq1sL3EwPOCD2VhXUYjBGEOVTNkuW9QVa1a0y2lSNYyHAOHQ8pKHZ5DNa6Z7upYFMSTWnoQa0xdU3VJOPJVEI1xuFPbacy1Lw0dh3KFavWc7yRRU2B+55VXqCrkuF0eHE7Guw0dgpNBaN7WnGcpmcUpboanHMrk9YNYV8XM8LHjvgq/tOpqO4uEbj6Up/S7hUlZZxGzBbhDlVA6nlyMgg8EdlftxXRbxxSNY+c8JZQ3o+8urYTS1DsysHB8hEfdL1Ll6YrUuXodLCSSyUNhLnyn7JKEGSTplCDp1zlJQh2kuCUlCFVptz5LTFu7cBT6yqgooDLUPDQPK8rbAKG2xsd1Y3LlnmorrNca57C4iJhw1oRZjzp/gaY86b+i7rNbkSEUlOXNB/MeF1R65jLg2rp3MB/UOUN01NvHITz0O3sj+1j60G9ufw0uirqa4RCSlkDh8Fes0TJ2enMwOb4Ky603Ca0VzZI3HYT7m9itQpp2VVPHPGcteMoFw4YvceD4Kiq0vQzklpcz+2V40ukKOKTfK8yD9oCIcJx0U929a2V7lfpxTwQ00YjgjbGzwEHa5aZa6NpztaEaqk1PbjVQetGMuYOQpirV7ZrC9XyDtnia3blFcU0MUIJIGB0QPFUOpnbXZGFIfcwW8uRbhtjFR5FldKsPe5w6Kljg+8S5xxlMJ3VMm0dFfWyiEbBUzjbCznJ7lX8EW2pQS0rGUVBE2RwaGsGcqpqdWW+GQsZukIP6RlVF6uUtX+Hn2no0eFWx0JLc4Q5xJ80CnCu6Cun1Vb5nBji6Mn9wwrthbKzdGQ5rhwQszqKYs7Ih0dc9jzQzvJzzGT/+KXiSW5KyYkluSirGendJA4Yw9FdkmiO1ryAMcKNqi0Oc41lO3P7gB0Q3DcJKc7XZGERr3J2gnGSTRpY6Z7SXlpwPKzu/yRmdzY+xXc16IaQHHJ+VSTTumkLjySVWPG0+SRHh9l1o9zhe4tvQ5BWjHqg/RFrfG51dM0gYwzPdF/VYzteQDK90OllMkgAh8pJuyWVCDpdUuvRVmoLqLXSDYAZn8NHj5VpNvSNTLp6RMq6ymombqiZrB8lVL9W21r8AvcPIahF/r1splqHukcT3PRduoXY4COsM/bGFhldhxT3y21DNzaho+Cks7mo3Nd0SV+xP6T2JNQq/9rN/QVkkv+8k/qKSSv0/TKwfFlzQdAvWtSSW/sMUNV+daRpP/hIUkljN8EBz9FuP/ifukklhYSaX+U/+kpJKEXZnN4/nu+qqXdUkl0V0dD6LK0fzQi68/wDEwfRJJAzfJAq+aBZ389W8P8pJJW+jdEGt6FQ7V/y9P/WEkla6ZH0aPP8A7eT+lZtd/wCe76lJJY9N9gcH2U8vddUf89n1SSTch2atbf8Aj4P6QpBSSXMrtiL7H/Uu0klRRx5S8pJKFiCENb/72H+lJJExfNBcPyK2i6BWX6UkkdjLINT+dJJJQ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normal lymphs Pesky lymphocy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76" y="160338"/>
            <a:ext cx="4404897" cy="3261085"/>
          </a:xfrm>
          <a:prstGeom prst="rect">
            <a:avLst/>
          </a:prstGeom>
          <a:noFill/>
        </p:spPr>
      </p:pic>
      <p:pic>
        <p:nvPicPr>
          <p:cNvPr id="6154" name="Picture 10" descr="http://gardeningstudio.com/wp-content/uploads/lymphocytes-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9281"/>
            <a:ext cx="4343400" cy="32163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2743200"/>
            <a:ext cx="1600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Lymphocyte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(B or 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743200"/>
            <a:ext cx="1600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NK Lymphocyte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6019800"/>
            <a:ext cx="15240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Reactive looking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96000"/>
            <a:ext cx="15240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Atypical  looking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1- Viral infection :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 smtClean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3124200"/>
            <a:ext cx="5181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Some bacterial infection: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(Pertussis ,brucellosis …)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3- Other conditions: Allergic drug reactions, </a:t>
            </a:r>
            <a:r>
              <a:rPr lang="en-US" sz="2000" b="1" dirty="0" err="1" smtClean="0">
                <a:solidFill>
                  <a:schemeClr val="tx1"/>
                </a:solidFill>
              </a:rPr>
              <a:t>splenectomy</a:t>
            </a:r>
            <a:r>
              <a:rPr lang="en-US" sz="2000" b="1" dirty="0" smtClean="0">
                <a:solidFill>
                  <a:schemeClr val="tx1"/>
                </a:solidFill>
              </a:rPr>
              <a:t>, dermatitis ,hyperthyroidism  metastatic carcinoma….)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4- Chronic lymphocytic leukemia (CLL)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5-Other lymphomas: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Mantle cell lymphoma ,Hodgkin lymphoma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1"/>
            <a:ext cx="32004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32004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441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Lymphocytopenia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0763446"/>
              </p:ext>
            </p:extLst>
          </p:nvPr>
        </p:nvGraphicFramePr>
        <p:xfrm>
          <a:off x="331912" y="1905001"/>
          <a:ext cx="8354888" cy="39193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77444"/>
                <a:gridCol w="4177444"/>
              </a:tblGrid>
              <a:tr h="618137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Part of general pancytopenia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Selective Lymphocytopenia</a:t>
                      </a:r>
                      <a:r>
                        <a:rPr lang="en-US" sz="2400" b="1" baseline="0" dirty="0" smtClean="0"/>
                        <a:t> 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10373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Bone marrow failure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Bacterial  or fungal sepses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793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Chemotherapy or radiotherapy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Post operative state 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2000" b="1" dirty="0" smtClean="0"/>
                        <a:t>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Acute </a:t>
                      </a:r>
                      <a:r>
                        <a:rPr lang="en-US" sz="2000" b="1" dirty="0" smtClean="0"/>
                        <a:t>Leukemia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Post</a:t>
                      </a:r>
                      <a:r>
                        <a:rPr lang="en-US" sz="2000" b="1" baseline="0" dirty="0" smtClean="0"/>
                        <a:t> steroid therapy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3486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Lymphoma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Immunodeficiency</a:t>
                      </a:r>
                      <a:r>
                        <a:rPr lang="en-US" sz="2000" b="1" baseline="0" dirty="0" smtClean="0"/>
                        <a:t> (congenital or acquired)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Metastatic carcinoma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Autoimmune disorders</a:t>
                      </a:r>
                      <a:r>
                        <a:rPr lang="en-US" sz="20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(SLE..)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3581400" y="3886200"/>
            <a:ext cx="1143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5638800" y="4495800"/>
            <a:ext cx="1066800" cy="11734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7315200" y="3962400"/>
            <a:ext cx="1143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1600200" y="4419600"/>
            <a:ext cx="1143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82497" t="28889" r="9170" b="61111"/>
          <a:stretch>
            <a:fillRect/>
          </a:stretch>
        </p:blipFill>
        <p:spPr bwMode="auto">
          <a:xfrm>
            <a:off x="1752600" y="60960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 rot="10800000" flipV="1">
            <a:off x="3581400" y="51816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(mother)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800" y="228600"/>
            <a:ext cx="3352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6629400" y="4648200"/>
            <a:ext cx="685800" cy="426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133600" y="5562600"/>
            <a:ext cx="0" cy="529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>
            <a:endCxn id="12" idx="1"/>
          </p:cNvCxnSpPr>
          <p:nvPr/>
        </p:nvCxnSpPr>
        <p:spPr>
          <a:xfrm>
            <a:off x="4648200" y="4751070"/>
            <a:ext cx="990600" cy="331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>
            <a:endCxn id="28" idx="3"/>
          </p:cNvCxnSpPr>
          <p:nvPr/>
        </p:nvCxnSpPr>
        <p:spPr>
          <a:xfrm flipH="1">
            <a:off x="2743200" y="4724400"/>
            <a:ext cx="8382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مخدوش من كلا الطرفين 46"/>
          <p:cNvSpPr/>
          <p:nvPr/>
        </p:nvSpPr>
        <p:spPr>
          <a:xfrm>
            <a:off x="5029200" y="3810000"/>
            <a:ext cx="2079171" cy="662940"/>
          </a:xfrm>
          <a:prstGeom prst="snip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Proliferation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8" name="مستطيل مخدوش من كلا الطرفين 47"/>
          <p:cNvSpPr/>
          <p:nvPr/>
        </p:nvSpPr>
        <p:spPr>
          <a:xfrm>
            <a:off x="381000" y="3810000"/>
            <a:ext cx="2286000" cy="723901"/>
          </a:xfrm>
          <a:prstGeom prst="snip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Differentiation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3"/>
          <p:cNvSpPr/>
          <p:nvPr/>
        </p:nvSpPr>
        <p:spPr>
          <a:xfrm>
            <a:off x="304800" y="1219200"/>
            <a:ext cx="8672286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Hematopoiesis</a:t>
            </a:r>
            <a:r>
              <a:rPr lang="en-US" sz="2400" b="1" dirty="0" smtClean="0">
                <a:solidFill>
                  <a:schemeClr val="tx1"/>
                </a:solidFill>
              </a:rPr>
              <a:t> is the process of  life long production, multiplication &amp; specialization of blood cells in the bone marrow.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It begins with the most basic blood cell, the stem cell or “</a:t>
            </a:r>
            <a:r>
              <a:rPr lang="en-US" sz="2400" b="1" dirty="0" err="1" smtClean="0">
                <a:solidFill>
                  <a:schemeClr val="tx1"/>
                </a:solidFill>
              </a:rPr>
              <a:t>pluripotent</a:t>
            </a:r>
            <a:r>
              <a:rPr lang="en-US" sz="2400" b="1" dirty="0" smtClean="0">
                <a:solidFill>
                  <a:schemeClr val="tx1"/>
                </a:solidFill>
              </a:rPr>
              <a:t> hematopoietic stem cell” (PHSC).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95400"/>
            <a:ext cx="83820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Large, </a:t>
            </a:r>
            <a:r>
              <a:rPr lang="en-US" sz="2400" b="1" dirty="0" err="1" smtClean="0">
                <a:solidFill>
                  <a:schemeClr val="tx1"/>
                </a:solidFill>
              </a:rPr>
              <a:t>phagocytic</a:t>
            </a:r>
            <a:r>
              <a:rPr lang="en-US" sz="2400" b="1" dirty="0" smtClean="0">
                <a:solidFill>
                  <a:schemeClr val="tx1"/>
                </a:solidFill>
              </a:rPr>
              <a:t> WBC, having a single well-defined nucleus and very fine granulation in the cytoplasm.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Represents about 2-9% of WBC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Matures into different types of macrophages at different anatomical locations (skin, spleen, liver …..)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thumb/b/b6/Blausen_0649_Monocyte.png/220px-Blausen_0649_Monocy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4267200"/>
            <a:ext cx="2285999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https://encrypted-tbn1.gstatic.com/images?q=tbn:ANd9GcTbJNUSgNJvo6finPFHLzk23zAdZEAtFBoys_AQFy9kFN9W4GvkEQ"/>
          <p:cNvPicPr>
            <a:picLocks noChangeAspect="1" noChangeArrowheads="1"/>
          </p:cNvPicPr>
          <p:nvPr/>
        </p:nvPicPr>
        <p:blipFill>
          <a:blip r:embed="rId3" cstate="print"/>
          <a:srcRect l="22600" t="23193" r="18074" b="15661"/>
          <a:stretch>
            <a:fillRect/>
          </a:stretch>
        </p:blipFill>
        <p:spPr bwMode="auto">
          <a:xfrm>
            <a:off x="1676399" y="4191000"/>
            <a:ext cx="3421117" cy="236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67000" y="381000"/>
            <a:ext cx="3429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Monocytes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981200"/>
            <a:ext cx="44196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400" b="1" dirty="0" smtClean="0">
                <a:solidFill>
                  <a:schemeClr val="tx1"/>
                </a:solidFill>
              </a:rPr>
              <a:t>Chronic infection 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    (TB , Brucellosis..)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2-Autoimmune :SLE..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3-Chronic neutropenia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4-Acute leukemia (AML M5)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5-Chronic </a:t>
            </a:r>
            <a:r>
              <a:rPr lang="en-US" sz="24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400" b="1" dirty="0" smtClean="0">
                <a:solidFill>
                  <a:schemeClr val="tx1"/>
                </a:solidFill>
              </a:rPr>
              <a:t> leukemia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1981200"/>
            <a:ext cx="39624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Hairy cell leukemia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3429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Monocytes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866" name="AutoShape 2" descr="data:image/jpeg;base64,/9j/4AAQSkZJRgABAQAAAQABAAD/2wCEAAkGBhQSERQUExQUFRQUFBcYFxYYGBccGBoaGhcXHBkYFxwYHCYfHxwjGhcXHy8gJCcpLCwsFx4xNTAqNSYsLCkBCQoKDgwOGg8PGiokHyQvLiwsLDQsLCwsLCksLCkpMCksLCksLCwtLCwsLCwsLCwsLCwsLCwsLCwsLCksLCwsLP/AABEIAKAAoAMBIgACEQEDEQH/xAAbAAACAgMBAAAAAAAAAAAAAAAEBgAFAQIDB//EAEEQAAEDAQUFAwgJAgYDAAAAAAEAAgMRBAUSITEGE0FRYSIzcRUyc4GRobPSI0JTY5OiscHTFFJig5Ky0eFDcvH/xAAaAQACAwEBAAAAAAAAAAAAAAABAgADBAUG/8QAJxEAAgICAgICAQQDAAAAAAAAAAECEQMhEjEEQRNRcSJhgZEFFDL/2gAMAwEAAhEDEQA/APSrDYGyNc5xkLjLNnvZhpK8AAB9AAABQckT5Hj+8/Gn/kVXdu0kbC+N9Rhmnz/znq8slrZK3Gw1ag0zX8dJNo4eRo/vPxp/5FTbS3KWtD4nzADJwE0/t89MqylsMKi7o8w30gOcto9c03zrtFb3NBBfMa/W3sxI8PpE8W7Z+GUaYXU1H7qkl2SkaOzR/hkjyo3xngn2kv4F1kspDzvZW0oGtM8xc48h2+WZdorvZ2xOll7T5i1ozrNPT/eu9k2SkcQ6QhnTU05JlsdjZE2jBSuvVBsryyxpNRS/o4+Ro/vPxp/5FPI0f3n40/8AIjVELMXFAXkaP7z8af8AkU8jR/efjT/yI1RCycUKm0NkEcjA10zQ4V76en+9YsuEecZXf5038iapoWvFHtDhyP7Kgm2ZkBO7ewt4VqCOhTcjTjeNx4yRXWxwJyMjQOU0/vONcLJZ3yvDWOnOYqRNPQDj9fkreLZR5d25G4eTcyVvbr8bCN1ZmgUyL+vTmeqKdjXD/mCTZZOuaOukn40/8inkeP7z8af+RLlnv+dte3i/9s6Kxs+1BA+kZXq3l4IU/TKX48o+ibQWeOGElu9xOOFp30+XXvEr2CeQTQ/Szd9ECDNKQQXtBqC+hB6p3vqw/wBTABGQcw9pPFKdkqzAwtFf6qGp4ikjclEx8cYfFLW9hg2ac/eyNoQ6Sc0OocJn0p0yWuzd47p5a7IO1qcgQr+7sonuJo3eWjPrvpEnWgVkIBqcdKUypQZ154sqdE/5LsEvkhxkeifuooxtAByaB7lEhiItJpQxuJxoF0aM0mbQ210kzhU4WnCG+GqKVlmODnKi2m2sYHUawuHOtFtZNpQ54DmhjTxrXNVlguXE6lRhpr+yHvqwGJ9OBGR5hS09Gv4cd8fY7foolnZq9X42xuJLXggV4GmSZqJWqMc4ODpkUUUQEIpRRQoENJnUY8jUMcR7Ei2eOoHVPtBx0Ioky8rCbPJQ+afMPMcvEJkafHaTaLmw3IwMGLtE55cFVXtZhG4gGqlkvh7cq5HVB2p+OQYKkk6HOpPRSi+KkpbYw7KWgmJzD9R2R6Hh7VxvW5AHtmDtZ4CW9d6ytCrS6bBuYg0+cc3ePJa3v5jfTQfGYhezDOVOTj7FI3k4Oe0nstnnoKfev/5Ruz90OfIJHtOAVNTxKuLlu2IB0mAF7pZ6k5/+Z/Aq2VjfouXkVBRivRCVFFEpnMt1SRfAMdoJcK1dWnMf/E7Ko2kusyta5uZZWo4kdOqKL8E1GW/Zxum+Yd1QnCWk1rlXiqi9r8ZLTCKEHKup65aD9VW/0hc7A0domgBTfY7BDZmNDmtMlM6Zkn9kdejRJRxy5dtlBclncZYsPBwPqHFO51VdYGGrnlobU5AcAj8SRmbNLnKzKi13iyHIFNGVFAVECEKw9ocKOAcORFVlYUIA+QoMWIMprlwXWyXXFEasZR3M5n1ckUsKDOUnpsygb37tvpoPjMRqCvfu2+mg+MxRdiS6M3P3Z9LP8aRGoK5+7PpZ/jSI4BWMC6MLOFVF97RNg7LKOk9zfHqqWO122QF7C6h4Gg9gojx+y6OKUlfocFkFKVn2omicGTtz6605g6FNUMzXtD2mrSg40CeNw7MuYK1wivOgquTsIPCpXZcp28tRpVKhUaOlp52XaouUVqHbqfNdQdRw8VVXnbwwF7n4WnXP3KotO1NmDQWuLnuyAAqSeK1QwOXSBbGSS24iCMxUGlK5DqsT3nmWtaRQc+JSpYdsYcTmkuBHMUbnlrxzV9ZLXHIA7KmpcDXTQEeKeWFw7QNhUNvc3CHg4jmevgraJ9R+iWLNam7wOaXDtUGWla8+CZo2EampVGWNETszaJ2xtL3aD3+CWLTtw7/xxgZnNxr4FcduLQd60Goa1tK8MzU5dFRWWz4iRWoByNNQqlSRsw4IyjykMkG2jgO2wOPTJdoNt2l1HxFra6g19yUJW0J4dOA9qJuWzbyQ10FMvFHX0XPx4DtZtpYH1qXMz+sNeuSqrftHvHxxtYAw2iEYjmSN63Poqra2wtg3WCoxEgj3oO7ZKvi9ND8RqiS7RQ8EODkvoe7nH0Z9LP8AGkRVrnwRSP8A7WEjxpkhrn7s+ln+NIjHRhzS06OBHtR9mNdIQbrbinbWhJBpXQuPNO9njLGhppWudOfTokK02V0b+To3e8K/s22UdO2x4dpkKppK+jpZ4OSXHo32zhG5DqdprhQ8cypsZaD9IwkUoCBx6qmvm9nWgjLDGMwDqepTHsvdwZHvM8TxTPgOiV6VCTjxw1IulR7W32LNE3jLKS2NtQK0FXEk8AFdPeBqvMduJHWm1uaSGtYxrIi7QOdmXGmmXFX+LiWSe+jHFNuhVvy2OMm8c5z94DgzHZLdctEPHbZHOa0EZcwDrxQhu9wxF78Ra5wFM25akEcETdcYHa1OEg04Z619i9QoxjHRq4pIPtr2tO6JwsoDzLnePDPgt7JbXQmoriwloa3nqCRxQ0ujnOGFzaAA9eKEt164gGgEf4tDTPlok4clTBV9jxdN5C0ta553bm1o0Z1zGlOGWi9Bue044mmtSMifBeNXLNR8JB7YfoSQXMLSKgcwV6zsvNWGh1aRnzBGS4vn4uPRklHjKih21jd/UVzwlgI5dVT2O0YSeoIy4HgevgvSrRZ2vFHAaEVpmEtW/Y84iWCo4EHP1hcq/s34c0eKjLQqSOrqu10W/dSeNPaFaTbKzV7LcXuQtpuaWAduI1fk0jOnsRTNHOL1ZttTeTbUWhurADWmWKuefQIe7hR8I+/h+K1G3VspNIcwY2U85w18Ame2XZHFEwNaKiaDtHXvWKX6M2XJCEHBBNz92fSz/GkRqCufuz6Wf40iNRMC6A7xumObzuy/+4fvzVO7Y817xnjQ+9MiihdHNOCpMqLv2ZZGavO8PAUo3181cFYCiAspym7kzEhyNeS8i2xshNqcK0DmNeDTQNFCAvX0sbTbNOnYXNIMgJw5fVOrT7Ft8LKsc9kg6Z5JaXUawRlwywnIVPXIepcpAIiACQHMrQ614AjnVbWhu7cQ4OxY9BkTh11zRclniIq17nOdhGIt0PGg400XpbSNfZwZIMGN9SCaHiRl1UnseINc4ENbkX5UIIqBlqVxvKOV8JqW5O4cRp7VrZrQWsETh2Wnn5x4ZeJRp9oBbbMxv/q4XFuJodgblSjSMivU7lma0htQMiK8CQeBK8w2YlcZ4sbCXxucXOzz1oCOea9TutsbmgFoxDMVOtei43+QezLlf6i6Dv0qsqNAAoNFCuExTNVkPK1KygAhdVA3v3bfTQfGYjQgL5kAY0EipngoK596xFdgfRtc/dn0s/xpEcgbn7s+ln+NIjlaRdEUWFEoTKiiihCLXRbLDgoESdt9l98wvjNJRXI0GIcq815w675IqNwyNfqY6a9QR+q90maKEHP3qmksZBa7IupkKVp0out43mShHi9liyOJ5PaIzI0gFgHLGMZPHILpcmzonkbRsjQ1wPabpTIZhekRXfGHySCGOpGVGNrXU09au4IWmKp7RLeVKHgKDkVon57itIPy30BXRs1HAwtaKF7sTyc3vPXkOiNluwYg4UqNETZbPQZmpIGvBEtbmuNPLJu7K3vbMRty8ELJfUDSQZW1HKp/RUW1t+nEYGea3zzzOuH/AJVZdV1STtq3IcOvVVV7ZdDDyjyk6HSy3nFJkyRpPI5H3oos4LzO87M+J2F4oeBH7ck2bJXw6SzSB5LnxaE6kEZVUcdWgZMLgrTtHS+b+wuMceo85w58gq8WIlkch+3h4596xU8UxbIDkSHVz0TNbbwY5kY0c6aDsgZA71nFSh8kPjhSD7n7s+ln+NIjUFc/dn0s/wAaRHVTGRdEUKi0tFobGwveaNHv5AdUAnQNWQ3wPrShb75kmJoSxnBo1p/iKBbEW5ioI4gkFGl7NMfFm1b0PaiqLjvh0h3cmbgKtdzA1B6q3olaKJRcXTOMkdefqQX9HV55BtK8a8lZLAYipNAK6CxgEZVqOB0I1yViIznWnitXvawOe40a0VKUbxvCS0EglwjJyZoKcK01RbcuyyEHN1EaXXjCDQyx18UTBI1x7Lmu8CCkqK6f8PuXIRuika9lQWmuWVeYKFJlr8bWmA3/ABkWmcHUvJ9R0VjdW05ijpSjmtoB/dQZJhNjhtrBK9hDs2145fqhHbEx1yeQK6KX9liywceMxdvC8N80VacZNXE/oEx7G3W6Jj3uHe0oD/aOJ8aoiy7LQseHdp1Pqnzaq4c6qVvWirLlUlxj0Ldu2UdjLoiCDwORCEnuWZjonOb2RPDU1+9Ym5BXv3bfTQfGYgmVvNPi0yXP3Z9LP8aRGpRftQ6MOjiAqJZ8ROee+fp6kRYtqZABvGiQHQjIq1xJHBNxTSGZUG08pL2R/VDcXiT/AMKzsN8RykNFWuP1Tx8CFTbUtc2Zjz5rmADoQcwokNhjWRJmthu4vIAyGpPRHWq5WgEtOQGh1Qt2Xi1tagmq62686ktaNcuqU1S+TnroAs9o3UzHcnUPgcim9wzShdsBknYDoDiPqTe4qMz+TXJGFFFEpmKnaeu5ZnQF9COeWSr7qs2JwrSmuau72sW9ic36ze03xHBKMNtIyqQdKcQmXRswbg0uxwa2nBUV+PA7WQUbfT8IBNTln/0gorM6eZraFwxAu5AdVEh4QcLci82aq2zlzyAC4uFeAoudu2mDD2GBwpqTr7Fw2qtQ7MDRpQnkAOC0sFxBzAX6HhxyQ/dlShF/rn7DbFtLHI4NLXNJ4mlK8lbkJT2ju+KNrSwYXV0rqFeXDbN5A2ubm5FBrVoryQSXKPRYIK9+7b6aD4zEagr3P0bfTQfGYlXZRLoSrvuzf2qYE0Anm8e9fomey7MRDEHYjy4evJLkznRSyEEh29md5j6j6V/ZNG55UI8QrW69rRhLZg/icW7k04DzdVe0za5v41xfpAj4ZLLKMWhPZd4cUzxyR2uA10OR5tdzCVL/AL1ZK8OZvMhTu5flVjsxfTGsc15LQKUqyQV/Ko/smVpwU72jlLcU8eWDGOBbn7lLPcc73ZtLAM8Tv2V8L+h+0/K/5Vny9D9p+WT5UtlX+3KvRtdd2CFpzxOd5zv2CMogPLsH2g/0v+VTy9B9p+V/ypdmdzt22WChQHl6D7T8r/lWPLsH2n5X/KpQOSD6oW23VDLm9mf9wyPtC5G/YPtPyv8AlU8uwfaflf8AKpsKlW0wZuy8QOb3lv8Ab/2rSzWdsbcLGho958TxQnl2D7T8r/lUF+QfaD/S/wCVDY0sjl2yovujZ39aH3Kyu68GObTE1pHM6oe97RZ52j6XC5uhDX+w9lKtslDHkNxObwIZIc/9KZKzTCUMkFG6aL3aS1MkwBlDhqS79gidkD2ZBxqEt2aQSOoXFg5ujk+VNV32+zQR0D6mlXHDJVxpw7KjVImWUIw4Jlpa7WyIVe4DLIcT4BL9r2nbJgYI3DFPDQ1H2rDmEv3jeZle55D6nQbuXIcvNXKxkmaEAPJ38R8yTg9pOZbyqgo0L8UODbe/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QSERQUExQUFRQUFBcYFxYYGBccGBoaGhcXHBkYFxwYHCYfHxwjGhcXHy8gJCcpLCwsFx4xNTAqNSYsLCkBCQoKDgwOGg8PGiokHyQvLiwsLDQsLCwsLCksLCkpMCksLCksLCwtLCwsLCwsLCwsLCwsLCwsLCwsLCksLCwsLP/AABEIAKAAoAMBIgACEQEDEQH/xAAbAAACAgMBAAAAAAAAAAAAAAAEBgAFAQIDB//EAEEQAAEDAQUFAwgJAgYDAAAAAAEAAgMRBAUSITEGE0FRYSIzcRUyc4GRobPSI0JTY5OiscHTFFJig5Ky0eFDcvH/xAAaAQACAwEBAAAAAAAAAAAAAAABAgADBAUG/8QAJxEAAgICAgICAQQDAAAAAAAAAAECEQMhEjEEQRNRcSJhgZEFFDL/2gAMAwEAAhEDEQA/APSrDYGyNc5xkLjLNnvZhpK8AAB9AAABQckT5Hj+8/Gn/kVXdu0kbC+N9Rhmnz/znq8slrZK3Gw1ag0zX8dJNo4eRo/vPxp/5FTbS3KWtD4nzADJwE0/t89MqylsMKi7o8w30gOcto9c03zrtFb3NBBfMa/W3sxI8PpE8W7Z+GUaYXU1H7qkl2SkaOzR/hkjyo3xngn2kv4F1kspDzvZW0oGtM8xc48h2+WZdorvZ2xOll7T5i1ozrNPT/eu9k2SkcQ6QhnTU05JlsdjZE2jBSuvVBsryyxpNRS/o4+Ro/vPxp/5FPI0f3n40/8AIjVELMXFAXkaP7z8af8AkU8jR/efjT/yI1RCycUKm0NkEcjA10zQ4V76en+9YsuEecZXf5038iapoWvFHtDhyP7Kgm2ZkBO7ewt4VqCOhTcjTjeNx4yRXWxwJyMjQOU0/vONcLJZ3yvDWOnOYqRNPQDj9fkreLZR5d25G4eTcyVvbr8bCN1ZmgUyL+vTmeqKdjXD/mCTZZOuaOukn40/8inkeP7z8af+RLlnv+dte3i/9s6Kxs+1BA+kZXq3l4IU/TKX48o+ibQWeOGElu9xOOFp30+XXvEr2CeQTQ/Szd9ECDNKQQXtBqC+hB6p3vqw/wBTABGQcw9pPFKdkqzAwtFf6qGp4ikjclEx8cYfFLW9hg2ac/eyNoQ6Sc0OocJn0p0yWuzd47p5a7IO1qcgQr+7sonuJo3eWjPrvpEnWgVkIBqcdKUypQZ154sqdE/5LsEvkhxkeifuooxtAByaB7lEhiItJpQxuJxoF0aM0mbQ210kzhU4WnCG+GqKVlmODnKi2m2sYHUawuHOtFtZNpQ54DmhjTxrXNVlguXE6lRhpr+yHvqwGJ9OBGR5hS09Gv4cd8fY7foolnZq9X42xuJLXggV4GmSZqJWqMc4ODpkUUUQEIpRRQoENJnUY8jUMcR7Ei2eOoHVPtBx0Ioky8rCbPJQ+afMPMcvEJkafHaTaLmw3IwMGLtE55cFVXtZhG4gGqlkvh7cq5HVB2p+OQYKkk6HOpPRSi+KkpbYw7KWgmJzD9R2R6Hh7VxvW5AHtmDtZ4CW9d6ytCrS6bBuYg0+cc3ePJa3v5jfTQfGYhezDOVOTj7FI3k4Oe0nstnnoKfev/5Ruz90OfIJHtOAVNTxKuLlu2IB0mAF7pZ6k5/+Z/Aq2VjfouXkVBRivRCVFFEpnMt1SRfAMdoJcK1dWnMf/E7Ko2kusyta5uZZWo4kdOqKL8E1GW/Zxum+Yd1QnCWk1rlXiqi9r8ZLTCKEHKup65aD9VW/0hc7A0domgBTfY7BDZmNDmtMlM6Zkn9kdejRJRxy5dtlBclncZYsPBwPqHFO51VdYGGrnlobU5AcAj8SRmbNLnKzKi13iyHIFNGVFAVECEKw9ocKOAcORFVlYUIA+QoMWIMprlwXWyXXFEasZR3M5n1ckUsKDOUnpsygb37tvpoPjMRqCvfu2+mg+MxRdiS6M3P3Z9LP8aRGoK5+7PpZ/jSI4BWMC6MLOFVF97RNg7LKOk9zfHqqWO122QF7C6h4Gg9gojx+y6OKUlfocFkFKVn2omicGTtz6605g6FNUMzXtD2mrSg40CeNw7MuYK1wivOgquTsIPCpXZcp28tRpVKhUaOlp52XaouUVqHbqfNdQdRw8VVXnbwwF7n4WnXP3KotO1NmDQWuLnuyAAqSeK1QwOXSBbGSS24iCMxUGlK5DqsT3nmWtaRQc+JSpYdsYcTmkuBHMUbnlrxzV9ZLXHIA7KmpcDXTQEeKeWFw7QNhUNvc3CHg4jmevgraJ9R+iWLNam7wOaXDtUGWla8+CZo2EampVGWNETszaJ2xtL3aD3+CWLTtw7/xxgZnNxr4FcduLQd60Goa1tK8MzU5dFRWWz4iRWoByNNQqlSRsw4IyjykMkG2jgO2wOPTJdoNt2l1HxFra6g19yUJW0J4dOA9qJuWzbyQ10FMvFHX0XPx4DtZtpYH1qXMz+sNeuSqrftHvHxxtYAw2iEYjmSN63Poqra2wtg3WCoxEgj3oO7ZKvi9ND8RqiS7RQ8EODkvoe7nH0Z9LP8AGkRVrnwRSP8A7WEjxpkhrn7s+ln+NIjHRhzS06OBHtR9mNdIQbrbinbWhJBpXQuPNO9njLGhppWudOfTokK02V0b+To3e8K/s22UdO2x4dpkKppK+jpZ4OSXHo32zhG5DqdprhQ8cypsZaD9IwkUoCBx6qmvm9nWgjLDGMwDqepTHsvdwZHvM8TxTPgOiV6VCTjxw1IulR7W32LNE3jLKS2NtQK0FXEk8AFdPeBqvMduJHWm1uaSGtYxrIi7QOdmXGmmXFX+LiWSe+jHFNuhVvy2OMm8c5z94DgzHZLdctEPHbZHOa0EZcwDrxQhu9wxF78Ra5wFM25akEcETdcYHa1OEg04Z619i9QoxjHRq4pIPtr2tO6JwsoDzLnePDPgt7JbXQmoriwloa3nqCRxQ0ujnOGFzaAA9eKEt164gGgEf4tDTPlok4clTBV9jxdN5C0ta553bm1o0Z1zGlOGWi9Bue044mmtSMifBeNXLNR8JB7YfoSQXMLSKgcwV6zsvNWGh1aRnzBGS4vn4uPRklHjKih21jd/UVzwlgI5dVT2O0YSeoIy4HgevgvSrRZ2vFHAaEVpmEtW/Y84iWCo4EHP1hcq/s34c0eKjLQqSOrqu10W/dSeNPaFaTbKzV7LcXuQtpuaWAduI1fk0jOnsRTNHOL1ZttTeTbUWhurADWmWKuefQIe7hR8I+/h+K1G3VspNIcwY2U85w18Ame2XZHFEwNaKiaDtHXvWKX6M2XJCEHBBNz92fSz/GkRqCufuz6Wf40iNRMC6A7xumObzuy/+4fvzVO7Y817xnjQ+9MiihdHNOCpMqLv2ZZGavO8PAUo3181cFYCiAspym7kzEhyNeS8i2xshNqcK0DmNeDTQNFCAvX0sbTbNOnYXNIMgJw5fVOrT7Ft8LKsc9kg6Z5JaXUawRlwywnIVPXIepcpAIiACQHMrQ614AjnVbWhu7cQ4OxY9BkTh11zRclniIq17nOdhGIt0PGg400XpbSNfZwZIMGN9SCaHiRl1UnseINc4ENbkX5UIIqBlqVxvKOV8JqW5O4cRp7VrZrQWsETh2Wnn5x4ZeJRp9oBbbMxv/q4XFuJodgblSjSMivU7lma0htQMiK8CQeBK8w2YlcZ4sbCXxucXOzz1oCOea9TutsbmgFoxDMVOtei43+QezLlf6i6Dv0qsqNAAoNFCuExTNVkPK1KygAhdVA3v3bfTQfGYjQgL5kAY0EipngoK596xFdgfRtc/dn0s/xpEcgbn7s+ln+NIjlaRdEUWFEoTKiiihCLXRbLDgoESdt9l98wvjNJRXI0GIcq815w675IqNwyNfqY6a9QR+q90maKEHP3qmksZBa7IupkKVp0out43mShHi9liyOJ5PaIzI0gFgHLGMZPHILpcmzonkbRsjQ1wPabpTIZhekRXfGHySCGOpGVGNrXU09au4IWmKp7RLeVKHgKDkVon57itIPy30BXRs1HAwtaKF7sTyc3vPXkOiNluwYg4UqNETZbPQZmpIGvBEtbmuNPLJu7K3vbMRty8ELJfUDSQZW1HKp/RUW1t+nEYGea3zzzOuH/AJVZdV1STtq3IcOvVVV7ZdDDyjyk6HSy3nFJkyRpPI5H3oos4LzO87M+J2F4oeBH7ck2bJXw6SzSB5LnxaE6kEZVUcdWgZMLgrTtHS+b+wuMceo85w58gq8WIlkch+3h4596xU8UxbIDkSHVz0TNbbwY5kY0c6aDsgZA71nFSh8kPjhSD7n7s+ln+NIjUFc/dn0s/wAaRHVTGRdEUKi0tFobGwveaNHv5AdUAnQNWQ3wPrShb75kmJoSxnBo1p/iKBbEW5ioI4gkFGl7NMfFm1b0PaiqLjvh0h3cmbgKtdzA1B6q3olaKJRcXTOMkdefqQX9HV55BtK8a8lZLAYipNAK6CxgEZVqOB0I1yViIznWnitXvawOe40a0VKUbxvCS0EglwjJyZoKcK01RbcuyyEHN1EaXXjCDQyx18UTBI1x7Lmu8CCkqK6f8PuXIRuika9lQWmuWVeYKFJlr8bWmA3/ABkWmcHUvJ9R0VjdW05ijpSjmtoB/dQZJhNjhtrBK9hDs2145fqhHbEx1yeQK6KX9liywceMxdvC8N80VacZNXE/oEx7G3W6Jj3uHe0oD/aOJ8aoiy7LQseHdp1Pqnzaq4c6qVvWirLlUlxj0Ldu2UdjLoiCDwORCEnuWZjonOb2RPDU1+9Ym5BXv3bfTQfGYgmVvNPi0yXP3Z9LP8aRGpRftQ6MOjiAqJZ8ROee+fp6kRYtqZABvGiQHQjIq1xJHBNxTSGZUG08pL2R/VDcXiT/AMKzsN8RykNFWuP1Tx8CFTbUtc2Zjz5rmADoQcwokNhjWRJmthu4vIAyGpPRHWq5WgEtOQGh1Qt2Xi1tagmq62686ktaNcuqU1S+TnroAs9o3UzHcnUPgcim9wzShdsBknYDoDiPqTe4qMz+TXJGFFFEpmKnaeu5ZnQF9COeWSr7qs2JwrSmuau72sW9ic36ze03xHBKMNtIyqQdKcQmXRswbg0uxwa2nBUV+PA7WQUbfT8IBNTln/0gorM6eZraFwxAu5AdVEh4QcLci82aq2zlzyAC4uFeAoudu2mDD2GBwpqTr7Fw2qtQ7MDRpQnkAOC0sFxBzAX6HhxyQ/dlShF/rn7DbFtLHI4NLXNJ4mlK8lbkJT2ju+KNrSwYXV0rqFeXDbN5A2ubm5FBrVoryQSXKPRYIK9+7b6aD4zEagr3P0bfTQfGYlXZRLoSrvuzf2qYE0Anm8e9fomey7MRDEHYjy4evJLkznRSyEEh29md5j6j6V/ZNG55UI8QrW69rRhLZg/icW7k04DzdVe0za5v41xfpAj4ZLLKMWhPZd4cUzxyR2uA10OR5tdzCVL/AL1ZK8OZvMhTu5flVjsxfTGsc15LQKUqyQV/Ko/smVpwU72jlLcU8eWDGOBbn7lLPcc73ZtLAM8Tv2V8L+h+0/K/5Vny9D9p+WT5UtlX+3KvRtdd2CFpzxOd5zv2CMogPLsH2g/0v+VTy9B9p+V/ypdmdzt22WChQHl6D7T8r/lWPLsH2n5X/KpQOSD6oW23VDLm9mf9wyPtC5G/YPtPyv8AlU8uwfaflf8AKpsKlW0wZuy8QOb3lv8Ab/2rSzWdsbcLGho958TxQnl2D7T8r/lUF+QfaD/S/wCVDY0sjl2yovujZ39aH3Kyu68GObTE1pHM6oe97RZ52j6XC5uhDX+w9lKtslDHkNxObwIZIc/9KZKzTCUMkFG6aL3aS1MkwBlDhqS79gidkD2ZBxqEt2aQSOoXFg5ujk+VNV32+zQR0D6mlXHDJVxpw7KjVImWUIw4Jlpa7WyIVe4DLIcT4BL9r2nbJgYI3DFPDQ1H2rDmEv3jeZle55D6nQbuXIcvNXKxkmaEAPJ38R8yTg9pOZbyqgo0L8UODbe/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://teamhaem.files.wordpress.com/2013/07/hairy-cel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133600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71600" y="1371600"/>
            <a:ext cx="24384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Monocytosis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371600"/>
            <a:ext cx="2590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Monocytopenia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286000"/>
            <a:ext cx="2286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Selective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monocytopenia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04800"/>
            <a:ext cx="4114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Eosinophil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19200"/>
            <a:ext cx="8610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Granular leukocyte having a nucleus with two lobes  and cytoplasm containing  bright red coarse and round granules 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Major functions :</a:t>
            </a:r>
            <a:endParaRPr lang="en-US" sz="2000" b="1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1-Antiparasitic and bactericidal activity,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2-Participating in immediate allergic reactions,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3-Modulating inflammatory responses. 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7" descr="eosinophilia"/>
          <p:cNvPicPr>
            <a:picLocks noChangeAspect="1" noChangeArrowheads="1"/>
          </p:cNvPicPr>
          <p:nvPr/>
        </p:nvPicPr>
        <p:blipFill>
          <a:blip r:embed="rId2" cstate="print"/>
          <a:srcRect t="23906" r="41052"/>
          <a:stretch>
            <a:fillRect/>
          </a:stretch>
        </p:blipFill>
        <p:spPr bwMode="auto">
          <a:xfrm>
            <a:off x="1828800" y="39624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pload.wikimedia.org/wikipedia/commons/thumb/d/d1/Blausen_0352_Eosinophil.png/220px-Blausen_0352_Eosinoph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2400300" cy="2400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BB543-CC1F-4F7C-B088-EE759D98DDE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24582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SzTx/>
            </a:pPr>
            <a:fld id="{EA9EC7C2-6DD5-41CF-9079-84B02DA17EDB}" type="slidenum">
              <a:rPr lang="ar-SA" sz="1400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  <a:buSzTx/>
              </a:pPr>
              <a:t>23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209800"/>
            <a:ext cx="8305800" cy="411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800" b="1" dirty="0" smtClean="0">
                <a:solidFill>
                  <a:schemeClr val="tx1"/>
                </a:solidFill>
              </a:rPr>
              <a:t>Causes: </a:t>
            </a:r>
            <a:r>
              <a:rPr lang="en-US" sz="2800" b="1" i="1" u="sng" dirty="0" smtClean="0">
                <a:solidFill>
                  <a:schemeClr val="tx1"/>
                </a:solidFill>
              </a:rPr>
              <a:t>C H I N A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0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smtClean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onnective tissue diseases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smtClean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elminthic parasitic infections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diopathic: </a:t>
            </a:r>
            <a:r>
              <a:rPr lang="en-US" sz="2400" b="1" dirty="0" err="1" smtClean="0">
                <a:solidFill>
                  <a:schemeClr val="tx1"/>
                </a:solidFill>
              </a:rPr>
              <a:t>Hypereosinophilic</a:t>
            </a:r>
            <a:r>
              <a:rPr lang="en-US" sz="2400" b="1" dirty="0" smtClean="0">
                <a:solidFill>
                  <a:schemeClr val="tx1"/>
                </a:solidFill>
              </a:rPr>
              <a:t> syndrome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N</a:t>
            </a:r>
            <a:r>
              <a:rPr lang="en-US" sz="2400" b="1" dirty="0" err="1" smtClean="0">
                <a:solidFill>
                  <a:schemeClr val="tx1"/>
                </a:solidFill>
              </a:rPr>
              <a:t>eoplasia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eosinophilic</a:t>
            </a:r>
            <a:r>
              <a:rPr lang="en-US" sz="2400" b="1" dirty="0" smtClean="0">
                <a:solidFill>
                  <a:schemeClr val="tx1"/>
                </a:solidFill>
              </a:rPr>
              <a:t> leukaemia, lymphoma or MPN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llergy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304800"/>
            <a:ext cx="396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Eosinophilia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00" t="8890" r="7497" b="40559"/>
          <a:stretch/>
        </p:blipFill>
        <p:spPr bwMode="auto">
          <a:xfrm>
            <a:off x="4724400" y="1513114"/>
            <a:ext cx="4191000" cy="27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3657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Basophil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32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Phagocytic</a:t>
            </a:r>
            <a:r>
              <a:rPr lang="en-US" sz="2400" b="1" dirty="0" smtClean="0">
                <a:solidFill>
                  <a:schemeClr val="tx1"/>
                </a:solidFill>
              </a:rPr>
              <a:t> leukocyte of characterized by numerous coarse bluish-black granules of variable size.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Mature to tissue mast cells.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tx1"/>
                </a:solidFill>
              </a:rPr>
              <a:t>Functions of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Basophils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- </a:t>
            </a:r>
            <a:r>
              <a:rPr lang="en-US" sz="2000" b="1" dirty="0" smtClean="0">
                <a:solidFill>
                  <a:schemeClr val="tx1"/>
                </a:solidFill>
              </a:rPr>
              <a:t>Major role in immediate allergic reaction (</a:t>
            </a:r>
            <a:r>
              <a:rPr lang="en-US" sz="2000" b="1" dirty="0" err="1" smtClean="0">
                <a:solidFill>
                  <a:schemeClr val="tx1"/>
                </a:solidFill>
              </a:rPr>
              <a:t>IgE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- Anticoagulant activity (Heparin)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- Vasodilatation (Histamine)</a:t>
            </a:r>
          </a:p>
          <a:p>
            <a:endParaRPr lang="en-US" sz="2000" b="1" dirty="0"/>
          </a:p>
        </p:txBody>
      </p:sp>
      <p:pic>
        <p:nvPicPr>
          <p:cNvPr id="1028" name="Picture 4" descr="http://d3cgb598vs7bfg.cloudfront.net/images/upload-flashcards/952402/82854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2895600" cy="2708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://upload.wikimedia.org/wikipedia/commons/thumb/5/5d/Blausen_0077_Basophil.png/220px-Blausen_0077_Basoph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25527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2906B-6ED6-4409-A559-81726C389FA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5606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SzTx/>
            </a:pPr>
            <a:fld id="{91198DC0-8D59-4A7B-A9ED-D9976CEAC837}" type="slidenum">
              <a:rPr lang="ar-SA" sz="1400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  <a:buSzTx/>
              </a:pPr>
              <a:t>25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04800"/>
            <a:ext cx="3429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Basophilia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295400"/>
            <a:ext cx="8305800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1-Neoplasia (CML, </a:t>
            </a:r>
            <a:r>
              <a:rPr lang="en-US" sz="2400" b="1" dirty="0" err="1" smtClean="0">
                <a:solidFill>
                  <a:schemeClr val="tx1"/>
                </a:solidFill>
              </a:rPr>
              <a:t>mastocytosis</a:t>
            </a:r>
            <a:r>
              <a:rPr lang="en-US" sz="2400" b="1" dirty="0" smtClean="0">
                <a:solidFill>
                  <a:schemeClr val="tx1"/>
                </a:solidFill>
              </a:rPr>
              <a:t>, basophilic leukaemia, MPN)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2-Hypothyroidism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3-Some viral infections (Chickenpox)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4-Inflammatory conditions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5-Drugs (IL3, </a:t>
            </a:r>
            <a:r>
              <a:rPr lang="en-US" sz="2400" b="1" dirty="0" err="1" smtClean="0">
                <a:solidFill>
                  <a:schemeClr val="tx1"/>
                </a:solidFill>
              </a:rPr>
              <a:t>oestrogen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6-Hyperlipidaemia</a:t>
            </a:r>
          </a:p>
        </p:txBody>
      </p:sp>
      <p:pic>
        <p:nvPicPr>
          <p:cNvPr id="10" name="Picture 8" descr="basophi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3505200" cy="28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752600"/>
            <a:ext cx="68580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Bone marrow response in which nucleated red blood cells and immature leukocytes are released in the blood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Causes: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Metastatic neoplasm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Primary Myelofibrosis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Severe </a:t>
            </a:r>
            <a:r>
              <a:rPr lang="en-US" sz="2000" b="1" dirty="0" err="1" smtClean="0">
                <a:solidFill>
                  <a:schemeClr val="tx1"/>
                </a:solidFill>
              </a:rPr>
              <a:t>hemolysis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Thalassemia</a:t>
            </a:r>
            <a:r>
              <a:rPr lang="en-US" sz="2000" b="1" dirty="0" smtClean="0">
                <a:solidFill>
                  <a:schemeClr val="tx1"/>
                </a:solidFill>
              </a:rPr>
              <a:t> major)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Severe infection ( </a:t>
            </a:r>
            <a:r>
              <a:rPr lang="en-US" sz="2000" b="1" dirty="0" err="1" smtClean="0">
                <a:solidFill>
                  <a:schemeClr val="tx1"/>
                </a:solidFill>
              </a:rPr>
              <a:t>Miliary</a:t>
            </a:r>
            <a:r>
              <a:rPr lang="en-US" sz="2000" b="1" dirty="0" smtClean="0">
                <a:solidFill>
                  <a:schemeClr val="tx1"/>
                </a:solidFill>
              </a:rPr>
              <a:t>  TB)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med-ed.virginia.edu/courses/path/innes/images/wcdjpeg/wcd%20leuko%20Eblastic%20x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3145156"/>
            <a:ext cx="4070128" cy="29508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5105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leukoerythroblastic picture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76400" y="1828800"/>
            <a:ext cx="6096000" cy="381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10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4384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Hematopoietic stem cell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1430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434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Myeloid 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2004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Granulocytic-</a:t>
            </a:r>
            <a:r>
              <a:rPr lang="en-US" sz="1600" b="1" dirty="0" err="1" smtClean="0">
                <a:solidFill>
                  <a:schemeClr val="tx1"/>
                </a:solidFill>
              </a:rPr>
              <a:t>Monocytic</a:t>
            </a:r>
            <a:r>
              <a:rPr lang="en-US" sz="1600" b="1" dirty="0" smtClean="0">
                <a:solidFill>
                  <a:schemeClr val="tx1"/>
                </a:solidFill>
              </a:rPr>
              <a:t> Progenitors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5626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Megakaryocytic –Erythroid Progenitors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895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467600" y="36576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Monocytes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26670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37338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8768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Erythroid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53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Lymphoid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152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392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39000" y="4191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981200"/>
            <a:ext cx="83058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Hormones that regulate the proliferation and differentiation of HCS.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Can be administered clinically to stimulate the </a:t>
            </a:r>
            <a:r>
              <a:rPr lang="en-US" sz="2800" b="1" dirty="0" err="1" smtClean="0">
                <a:solidFill>
                  <a:schemeClr val="tx1"/>
                </a:solidFill>
              </a:rPr>
              <a:t>hematopoiesis</a:t>
            </a:r>
            <a:r>
              <a:rPr lang="en-US" sz="28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  -</a:t>
            </a:r>
            <a:r>
              <a:rPr lang="en-US" sz="2400" b="1" dirty="0" smtClean="0">
                <a:solidFill>
                  <a:schemeClr val="tx1"/>
                </a:solidFill>
              </a:rPr>
              <a:t>G-CSF in severe neutropenia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-EPO in Sever anemia 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09600"/>
            <a:ext cx="571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Hematopoietic growth factors</a:t>
            </a:r>
            <a:r>
              <a:rPr lang="en-US" sz="3200" dirty="0" smtClean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6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4384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Hematopoietic stem cell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1430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434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Myeloid 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2004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Granulocytic-</a:t>
            </a:r>
            <a:r>
              <a:rPr lang="en-US" sz="1600" b="1" dirty="0" err="1" smtClean="0">
                <a:solidFill>
                  <a:schemeClr val="tx1"/>
                </a:solidFill>
              </a:rPr>
              <a:t>Monocytic</a:t>
            </a:r>
            <a:r>
              <a:rPr lang="en-US" sz="1600" b="1" dirty="0" smtClean="0">
                <a:solidFill>
                  <a:schemeClr val="tx1"/>
                </a:solidFill>
              </a:rPr>
              <a:t> Progenitors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5626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Megakaryocytic –Erythroid Progenitors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895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391400" y="36576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Monocytes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26670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37338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8768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Erythroid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53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Lymphoid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152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392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39000" y="4191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" y="2895600"/>
            <a:ext cx="1752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SCF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FLT3-L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34000" y="2286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PAX-5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0" y="9906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T-bet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42672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EPO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6000" y="25908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G-CSF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3600" y="3657600"/>
            <a:ext cx="1219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</a:rPr>
              <a:t>M-CSF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95600" y="6172200"/>
            <a:ext cx="2362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Thrombopoietin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142486"/>
              </p:ext>
            </p:extLst>
          </p:nvPr>
        </p:nvGraphicFramePr>
        <p:xfrm>
          <a:off x="609600" y="1808480"/>
          <a:ext cx="7924800" cy="4820920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3272972"/>
                <a:gridCol w="2743200"/>
                <a:gridCol w="1908628"/>
              </a:tblGrid>
              <a:tr h="6807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Absolute count (x10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dirty="0" smtClean="0"/>
                        <a:t>/L)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Differential count %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Cells</a:t>
                      </a:r>
                      <a:endParaRPr lang="ar-SA" sz="24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1.5-6.5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50-70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Neutrophils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1.2-3.4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20-44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Lymphocyte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0.1-0.6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2-9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Monocytes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0-0.7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0-6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Bands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0-0.5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0-5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Eosinophils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0-0.2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0-2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Basophils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6"/>
          <p:cNvSpPr/>
          <p:nvPr/>
        </p:nvSpPr>
        <p:spPr>
          <a:xfrm>
            <a:off x="609600" y="990600"/>
            <a:ext cx="7924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00FFFF"/>
              </a:buClr>
              <a:buSzPct val="110000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WBC count			4-11		x 10</a:t>
            </a:r>
            <a:r>
              <a:rPr lang="en-US" sz="2400" baseline="30000" dirty="0" smtClean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/L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95600" y="152400"/>
            <a:ext cx="3276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BCs"/>
          <p:cNvPicPr>
            <a:picLocks noChangeAspect="1" noChangeArrowheads="1"/>
          </p:cNvPicPr>
          <p:nvPr/>
        </p:nvPicPr>
        <p:blipFill>
          <a:blip r:embed="rId2" cstate="print"/>
          <a:srcRect b="26877"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3733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Neutrophil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371600"/>
            <a:ext cx="83058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Phagocytic  cell contain </a:t>
            </a:r>
            <a:r>
              <a:rPr lang="en-US" sz="2400" b="1" dirty="0">
                <a:solidFill>
                  <a:schemeClr val="tx1"/>
                </a:solidFill>
              </a:rPr>
              <a:t>a nucleus divided into 2–5 </a:t>
            </a:r>
            <a:r>
              <a:rPr lang="en-US" sz="2400" b="1" dirty="0" smtClean="0">
                <a:solidFill>
                  <a:schemeClr val="tx1"/>
                </a:solidFill>
              </a:rPr>
              <a:t>lobes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with pale granulated cytoplasm.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stain a neutral </a:t>
            </a:r>
            <a:r>
              <a:rPr lang="en-US" sz="2400" b="1" dirty="0" smtClean="0">
                <a:solidFill>
                  <a:schemeClr val="tx1"/>
                </a:solidFill>
              </a:rPr>
              <a:t>pink (Basophils dark blue while eosinophil is bright red).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They are short lived(≈6 days) and highly </a:t>
            </a:r>
            <a:r>
              <a:rPr lang="en-US" sz="2400" b="1" dirty="0" smtClean="0">
                <a:solidFill>
                  <a:schemeClr val="tx1"/>
                </a:solidFill>
              </a:rPr>
              <a:t>motile.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6" name="Picture 2" descr="http://upload.wikimedia.org/wikipedia/commons/thumb/3/33/Blausen_0676_Neutrophil.png/220px-Blausen_0676_Neutrophil.png"/>
          <p:cNvPicPr>
            <a:picLocks noChangeAspect="1" noChangeArrowheads="1"/>
          </p:cNvPicPr>
          <p:nvPr/>
        </p:nvPicPr>
        <p:blipFill rotWithShape="1">
          <a:blip r:embed="rId2" cstate="print"/>
          <a:srcRect l="14848" t="10256" r="15195"/>
          <a:stretch/>
        </p:blipFill>
        <p:spPr bwMode="auto">
          <a:xfrm>
            <a:off x="2971800" y="4038600"/>
            <a:ext cx="2462783" cy="2667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70420"/>
            <a:ext cx="8915400" cy="42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381000"/>
            <a:ext cx="8686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Chemotaxis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Migration </a:t>
            </a:r>
            <a:r>
              <a:rPr lang="en-US" sz="2000" b="1" dirty="0">
                <a:solidFill>
                  <a:schemeClr val="tx1"/>
                </a:solidFill>
              </a:rPr>
              <a:t>toward sites of infection or </a:t>
            </a:r>
            <a:r>
              <a:rPr lang="en-US" sz="2000" b="1" dirty="0" smtClean="0">
                <a:solidFill>
                  <a:schemeClr val="tx1"/>
                </a:solidFill>
              </a:rPr>
              <a:t>inflammation  through detection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of IL-8 ,TNF</a:t>
            </a:r>
            <a:r>
              <a:rPr lang="el-GR" sz="2000" b="1" dirty="0" smtClean="0">
                <a:solidFill>
                  <a:schemeClr val="tx1"/>
                </a:solidFill>
              </a:rPr>
              <a:t>γ</a:t>
            </a:r>
            <a:r>
              <a:rPr lang="en-US" sz="2000" b="1" dirty="0" smtClean="0">
                <a:solidFill>
                  <a:schemeClr val="tx1"/>
                </a:solidFill>
              </a:rPr>
              <a:t> &amp;C5a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Superoxide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Hydrogen peroxide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5626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</a:t>
            </a:r>
            <a:r>
              <a:rPr lang="en-US" sz="1600" b="1" dirty="0" smtClean="0">
                <a:solidFill>
                  <a:schemeClr val="tx1"/>
                </a:solidFill>
              </a:rPr>
              <a:t>ysozyme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 NADPH </a:t>
            </a:r>
            <a:r>
              <a:rPr lang="en-US" sz="1600" b="1" dirty="0" smtClean="0">
                <a:solidFill>
                  <a:schemeClr val="tx1"/>
                </a:solidFill>
              </a:rPr>
              <a:t>oxidase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chemeClr val="tx1"/>
                </a:solidFill>
              </a:rPr>
              <a:t>Myeloproxidase</a:t>
            </a:r>
            <a:r>
              <a:rPr lang="en-US" sz="1600" b="1" dirty="0" smtClean="0">
                <a:solidFill>
                  <a:schemeClr val="tx1"/>
                </a:solidFill>
              </a:rPr>
              <a:t> (MPO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5146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b="1" dirty="0" smtClean="0">
                <a:solidFill>
                  <a:schemeClr val="tx1"/>
                </a:solidFill>
              </a:rPr>
              <a:t>Neutrophil extracellular traps(NETs): are  </a:t>
            </a:r>
            <a:r>
              <a:rPr lang="en-US" sz="1600" b="1" dirty="0">
                <a:solidFill>
                  <a:schemeClr val="tx1"/>
                </a:solidFill>
              </a:rPr>
              <a:t>web-like structures of </a:t>
            </a:r>
            <a:r>
              <a:rPr lang="en-US" sz="1600" b="1" dirty="0" smtClean="0">
                <a:solidFill>
                  <a:schemeClr val="tx1"/>
                </a:solidFill>
              </a:rPr>
              <a:t>DNA and fiber  that trap </a:t>
            </a:r>
            <a:r>
              <a:rPr lang="en-US" sz="1600" b="1" dirty="0">
                <a:solidFill>
                  <a:schemeClr val="tx1"/>
                </a:solidFill>
              </a:rPr>
              <a:t>and kill microbes extracellularly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834</Words>
  <Application>Microsoft Office PowerPoint</Application>
  <PresentationFormat>On-screen Show (4:3)</PresentationFormat>
  <Paragraphs>242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Left shift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284</cp:revision>
  <dcterms:created xsi:type="dcterms:W3CDTF">2013-12-09T06:34:30Z</dcterms:created>
  <dcterms:modified xsi:type="dcterms:W3CDTF">2013-12-29T06:35:23Z</dcterms:modified>
</cp:coreProperties>
</file>