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61" r:id="rId2"/>
    <p:sldId id="283" r:id="rId3"/>
    <p:sldId id="284" r:id="rId4"/>
    <p:sldId id="263" r:id="rId5"/>
    <p:sldId id="264" r:id="rId6"/>
    <p:sldId id="28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81" r:id="rId16"/>
    <p:sldId id="276" r:id="rId17"/>
    <p:sldId id="320" r:id="rId18"/>
    <p:sldId id="316" r:id="rId19"/>
    <p:sldId id="295" r:id="rId20"/>
    <p:sldId id="287" r:id="rId21"/>
    <p:sldId id="292" r:id="rId22"/>
    <p:sldId id="297" r:id="rId23"/>
    <p:sldId id="282" r:id="rId24"/>
    <p:sldId id="286" r:id="rId25"/>
    <p:sldId id="279" r:id="rId26"/>
    <p:sldId id="288" r:id="rId27"/>
    <p:sldId id="290" r:id="rId28"/>
    <p:sldId id="299" r:id="rId29"/>
    <p:sldId id="300" r:id="rId30"/>
    <p:sldId id="301" r:id="rId31"/>
    <p:sldId id="302" r:id="rId32"/>
    <p:sldId id="303" r:id="rId33"/>
    <p:sldId id="305" r:id="rId34"/>
    <p:sldId id="304" r:id="rId35"/>
    <p:sldId id="314" r:id="rId36"/>
    <p:sldId id="306" r:id="rId37"/>
    <p:sldId id="321" r:id="rId38"/>
    <p:sldId id="308" r:id="rId39"/>
    <p:sldId id="311" r:id="rId40"/>
    <p:sldId id="312" r:id="rId41"/>
    <p:sldId id="313" r:id="rId42"/>
    <p:sldId id="32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71" autoAdjust="0"/>
  </p:normalViewPr>
  <p:slideViewPr>
    <p:cSldViewPr>
      <p:cViewPr>
        <p:scale>
          <a:sx n="71" d="100"/>
          <a:sy n="71" d="100"/>
        </p:scale>
        <p:origin x="-1488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60DF12-9C5C-4353-AED7-AD551655C15A}" type="datetimeFigureOut">
              <a:rPr lang="x-none" smtClean="0"/>
              <a:pPr/>
              <a:t>12/21/13</a:t>
            </a:fld>
            <a:endParaRPr lang="x-non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87C388-8961-4D52-B1B1-E96C91AC54C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92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388-8961-4D52-B1B1-E96C91AC54C3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833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48BCEF-DE52-4973-B053-054557063F4B}" type="slidenum">
              <a:rPr lang="x-none" altLang="x-none" sz="1200" smtClean="0">
                <a:solidFill>
                  <a:prstClr val="black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x-none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x-none" altLang="x-non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3769-5934-4AE2-A403-93829AF4B052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wmf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endParaRPr lang="en-US" b="1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5506" y="1568824"/>
            <a:ext cx="8839200" cy="495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Aggressive  malignant  hematopoietic disorders  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ccumulation of abnormal blasts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mmature precursors of WBC)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in bone marrow and blood leading to:</a:t>
            </a:r>
            <a:r>
              <a:rPr lang="en-US" altLang="x-none" sz="2400" b="1" dirty="0" smtClean="0">
                <a:solidFill>
                  <a:schemeClr val="tx1"/>
                </a:solidFill>
              </a:rPr>
              <a:t>  </a:t>
            </a:r>
          </a:p>
          <a:p>
            <a:pPr marL="0" lvl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1- Bone marrow failure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anemia ,neutropenia &amp; thrombocytopenia)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2- Organ infiltration 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(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hepatosplenomegy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,lymphadenopathy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457200"/>
            <a:ext cx="51054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Acute leukemia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304800"/>
            <a:ext cx="86868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 </a:t>
            </a:r>
            <a:r>
              <a:rPr lang="en-US" sz="2800" b="1" u="sng" dirty="0" smtClean="0">
                <a:solidFill>
                  <a:schemeClr val="tx1"/>
                </a:solidFill>
              </a:rPr>
              <a:t>2-Flow cytometry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 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</a:rPr>
              <a:t>Laser based technology allows for cells counting &amp; detection of  their surface &amp;cytoplasmic  markers by suspending them in a stream of fluid followed by analysis through electronic system.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fjow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2133600"/>
            <a:ext cx="41148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2209800"/>
            <a:ext cx="4419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0"/>
            <a:ext cx="4191000" cy="1981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4419600" y="4419600"/>
            <a:ext cx="4419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95800"/>
            <a:ext cx="4191000" cy="2209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4419600"/>
            <a:ext cx="4114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 descr="cellmark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95800"/>
            <a:ext cx="373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66800" y="228600"/>
            <a:ext cx="5867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Basis of Classification</a:t>
            </a:r>
            <a:endParaRPr lang="x-none" sz="36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38200" y="1600200"/>
            <a:ext cx="6629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Stem Cell Markers: (CD34&amp; TDT)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90600" y="2819400"/>
            <a:ext cx="1600200" cy="2882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MPO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CD33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CD14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CD64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CD41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CD235a</a:t>
            </a:r>
            <a:endParaRPr lang="x-none" sz="2000" b="1" dirty="0">
              <a:solidFill>
                <a:srgbClr val="7030A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276600" y="2895600"/>
            <a:ext cx="1600200" cy="289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CD19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CD22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CD79a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01552" y="2819400"/>
            <a:ext cx="1537447" cy="29583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CD3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CD5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90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Myeloid</a:t>
            </a:r>
            <a:endParaRPr lang="x-none" sz="20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276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B-Lymphoid</a:t>
            </a:r>
            <a:endParaRPr lang="x-none" sz="2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01552" y="2362200"/>
            <a:ext cx="1537447" cy="5020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T-Lymphoid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408265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533399"/>
            <a:ext cx="8534400" cy="1676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3-Chromosomal Karyotype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et </a:t>
            </a:r>
            <a:r>
              <a:rPr lang="en-US" sz="2000" b="1" dirty="0">
                <a:solidFill>
                  <a:schemeClr val="tx1"/>
                </a:solidFill>
              </a:rPr>
              <a:t>of the chromosomes </a:t>
            </a:r>
            <a:r>
              <a:rPr lang="en-US" sz="2000" b="1" dirty="0" smtClean="0">
                <a:solidFill>
                  <a:schemeClr val="tx1"/>
                </a:solidFill>
              </a:rPr>
              <a:t>from one cell during metaphase to study the numerical(deletion &amp;trisomy) and structural ( translation &amp;inversion ) abnormality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09799"/>
            <a:ext cx="8686800" cy="4379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4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457200"/>
            <a:ext cx="84963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 Molecular studies: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Several techniques used </a:t>
            </a:r>
            <a:r>
              <a:rPr lang="en-US" sz="2400" b="1" dirty="0">
                <a:solidFill>
                  <a:schemeClr val="tx1"/>
                </a:solidFill>
              </a:rPr>
              <a:t>to detect and localize the presence or absence of specific DNA sequences on chromosomes   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missinglink.ucsf.edu/lm/molecularmethods/images/FISH_clip_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8" y="2514600"/>
            <a:ext cx="39388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606238" y="5105400"/>
            <a:ext cx="3584762" cy="7709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Fluorescent In-Situ Hybridization (FISH) </a:t>
            </a:r>
            <a:endParaRPr lang="x-none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06" y="2514600"/>
            <a:ext cx="414169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4724401" y="5105400"/>
            <a:ext cx="3657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Polymerase Chain </a:t>
            </a:r>
            <a:r>
              <a:rPr lang="en-US" b="1" dirty="0" smtClean="0">
                <a:solidFill>
                  <a:schemeClr val="tx1"/>
                </a:solidFill>
              </a:rPr>
              <a:t>Reaction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(PCR)</a:t>
            </a:r>
            <a:endParaRPr lang="x-non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3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685800" y="259976"/>
            <a:ext cx="6781800" cy="959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</a:rPr>
              <a:t>ecurrent genetic abnormalities</a:t>
            </a:r>
            <a:endParaRPr lang="x-none" sz="28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81000" y="1524000"/>
            <a:ext cx="1752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AML</a:t>
            </a:r>
            <a:endParaRPr lang="x-none" sz="4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800600" y="15240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ALL</a:t>
            </a:r>
            <a:endParaRPr lang="x-none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4724400" y="2133600"/>
            <a:ext cx="4267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86535"/>
              </p:ext>
            </p:extLst>
          </p:nvPr>
        </p:nvGraphicFramePr>
        <p:xfrm>
          <a:off x="4876800" y="2362200"/>
          <a:ext cx="3886200" cy="358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Molecular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Karyotype</a:t>
                      </a:r>
                      <a:endParaRPr lang="x-none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BCR-ABL1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(9;22)</a:t>
                      </a:r>
                      <a:endParaRPr lang="x-none" sz="2000" b="1" dirty="0"/>
                    </a:p>
                  </a:txBody>
                  <a:tcPr/>
                </a:tc>
              </a:tr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AF4-MLL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(4;11)</a:t>
                      </a:r>
                      <a:endParaRPr lang="x-none" sz="20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ETV6-RUNX1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(12;21)</a:t>
                      </a:r>
                      <a:endParaRPr lang="x-none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IL3-IGH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(5;14)</a:t>
                      </a:r>
                      <a:endParaRPr lang="x-none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2133600"/>
            <a:ext cx="4419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19667"/>
              </p:ext>
            </p:extLst>
          </p:nvPr>
        </p:nvGraphicFramePr>
        <p:xfrm>
          <a:off x="381000" y="2362200"/>
          <a:ext cx="4114800" cy="36423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58810"/>
                <a:gridCol w="2255990"/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Molecular</a:t>
                      </a:r>
                      <a:r>
                        <a:rPr lang="en-US" sz="2000" baseline="0" dirty="0" smtClean="0"/>
                        <a:t> 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Karyotype</a:t>
                      </a:r>
                      <a:endParaRPr lang="x-non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5704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AML1-ETO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(8;21)</a:t>
                      </a:r>
                      <a:endParaRPr lang="x-none" sz="2000" b="1" dirty="0"/>
                    </a:p>
                  </a:txBody>
                  <a:tcPr/>
                </a:tc>
              </a:tr>
              <a:tr h="788296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CBFB-MYH11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(16;16) or </a:t>
                      </a:r>
                      <a:r>
                        <a:rPr lang="en-US" sz="2000" b="1" baseline="0" dirty="0" err="1" smtClean="0"/>
                        <a:t>inv</a:t>
                      </a:r>
                      <a:r>
                        <a:rPr lang="en-US" sz="2000" b="1" baseline="0" dirty="0" smtClean="0"/>
                        <a:t>(16)</a:t>
                      </a:r>
                      <a:endParaRPr lang="x-none" sz="2000" b="1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PML-RARA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(15;17)</a:t>
                      </a:r>
                      <a:endParaRPr lang="x-none" sz="2000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MLLT1-MLL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(9;11)</a:t>
                      </a:r>
                      <a:endParaRPr lang="x-none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93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752600"/>
            <a:ext cx="80772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Myeloid Leukemia </a:t>
            </a:r>
            <a:endParaRPr lang="x-none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371600"/>
            <a:ext cx="8686800" cy="480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Group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of hematopoietic neoplasms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caused by proliferation of </a:t>
            </a:r>
            <a:r>
              <a:rPr lang="en-US" altLang="x-none" sz="2800" b="1" kern="0" dirty="0">
                <a:solidFill>
                  <a:schemeClr val="tx1"/>
                </a:solidFill>
                <a:latin typeface="+mj-lt"/>
              </a:rPr>
              <a:t>malignant myeloid blasts in bone marrow and </a:t>
            </a: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blood.</a:t>
            </a:r>
          </a:p>
          <a:p>
            <a:endParaRPr lang="en-US" altLang="x-none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 The blast ≥20% or </a:t>
            </a:r>
            <a:r>
              <a:rPr lang="en-US" altLang="x-none" sz="2800" b="1" kern="0" dirty="0">
                <a:solidFill>
                  <a:schemeClr val="tx1"/>
                </a:solidFill>
                <a:latin typeface="+mj-lt"/>
              </a:rPr>
              <a:t>t(8;21</a:t>
            </a: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altLang="x-none" sz="2800" b="1" kern="0" dirty="0">
                <a:solidFill>
                  <a:schemeClr val="tx1"/>
                </a:solidFill>
                <a:latin typeface="+mj-lt"/>
              </a:rPr>
              <a:t>t </a:t>
            </a: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(16;16) or t(15;17).</a:t>
            </a:r>
          </a:p>
          <a:p>
            <a:endParaRPr lang="en-US" altLang="x-none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More </a:t>
            </a:r>
            <a:r>
              <a:rPr lang="en-US" altLang="x-none" sz="2800" b="1" kern="0" dirty="0">
                <a:solidFill>
                  <a:schemeClr val="tx1"/>
                </a:solidFill>
                <a:latin typeface="+mj-lt"/>
              </a:rPr>
              <a:t>in Adults (do occur in infants</a:t>
            </a: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!)</a:t>
            </a:r>
          </a:p>
          <a:p>
            <a:endParaRPr lang="en-US" altLang="x-none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Worse </a:t>
            </a:r>
            <a:r>
              <a:rPr lang="en-US" altLang="x-none" sz="2800" b="1" kern="0" dirty="0">
                <a:solidFill>
                  <a:schemeClr val="tx1"/>
                </a:solidFill>
                <a:latin typeface="+mj-lt"/>
              </a:rPr>
              <a:t>than ALL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Acute Myeloid Leukemia </a:t>
            </a:r>
            <a:endParaRPr lang="x-none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x-none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x-none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x-none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0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x-none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x-none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29635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39" name="وسيلة شرح مع سهم إلى اليسار 38"/>
          <p:cNvSpPr/>
          <p:nvPr/>
        </p:nvSpPr>
        <p:spPr>
          <a:xfrm>
            <a:off x="5791200" y="76200"/>
            <a:ext cx="1600200" cy="457200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Mixed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40" name="وسيلة شرح مع سهم إلى اليمين 39"/>
          <p:cNvSpPr/>
          <p:nvPr/>
        </p:nvSpPr>
        <p:spPr>
          <a:xfrm>
            <a:off x="936708" y="533400"/>
            <a:ext cx="1882692" cy="463923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M0 ,M1</a:t>
            </a:r>
            <a:endParaRPr lang="x-none" sz="2000" b="1" dirty="0"/>
          </a:p>
        </p:txBody>
      </p:sp>
      <p:sp>
        <p:nvSpPr>
          <p:cNvPr id="42" name="وسيلة شرح مع سهم إلى اليسار 41"/>
          <p:cNvSpPr/>
          <p:nvPr/>
        </p:nvSpPr>
        <p:spPr>
          <a:xfrm>
            <a:off x="593808" y="1956547"/>
            <a:ext cx="701962" cy="48185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0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M7</a:t>
            </a:r>
            <a:endParaRPr lang="x-none" b="1" dirty="0"/>
          </a:p>
        </p:txBody>
      </p:sp>
      <p:sp>
        <p:nvSpPr>
          <p:cNvPr id="43" name="وسيلة شرح مع سهم إلى اليمين 42"/>
          <p:cNvSpPr/>
          <p:nvPr/>
        </p:nvSpPr>
        <p:spPr>
          <a:xfrm>
            <a:off x="1295770" y="1956547"/>
            <a:ext cx="837830" cy="481853"/>
          </a:xfrm>
          <a:prstGeom prst="rightArrowCallout">
            <a:avLst>
              <a:gd name="adj1" fmla="val 25000"/>
              <a:gd name="adj2" fmla="val 25000"/>
              <a:gd name="adj3" fmla="val 27907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M6</a:t>
            </a:r>
            <a:endParaRPr lang="x-none" b="1" dirty="0"/>
          </a:p>
        </p:txBody>
      </p:sp>
      <p:sp>
        <p:nvSpPr>
          <p:cNvPr id="44" name="وسيلة شرح مع سهم إلى اليسار 43"/>
          <p:cNvSpPr/>
          <p:nvPr/>
        </p:nvSpPr>
        <p:spPr>
          <a:xfrm>
            <a:off x="4267200" y="1600200"/>
            <a:ext cx="1219199" cy="356347"/>
          </a:xfrm>
          <a:prstGeom prst="leftArrowCallout">
            <a:avLst>
              <a:gd name="adj1" fmla="val 25000"/>
              <a:gd name="adj2" fmla="val 16177"/>
              <a:gd name="adj3" fmla="val 17453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M4</a:t>
            </a:r>
            <a:endParaRPr lang="x-none" sz="2000" b="1" dirty="0"/>
          </a:p>
        </p:txBody>
      </p:sp>
      <p:sp>
        <p:nvSpPr>
          <p:cNvPr id="45" name="وسيلة شرح مع سهم إلى اليمين 44"/>
          <p:cNvSpPr/>
          <p:nvPr/>
        </p:nvSpPr>
        <p:spPr>
          <a:xfrm>
            <a:off x="2720892" y="2197473"/>
            <a:ext cx="860508" cy="393327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M2</a:t>
            </a:r>
            <a:endParaRPr lang="x-none" b="1" dirty="0"/>
          </a:p>
        </p:txBody>
      </p:sp>
      <p:sp>
        <p:nvSpPr>
          <p:cNvPr id="46" name="وسيلة شرح مع سهم إلى اليسار 45"/>
          <p:cNvSpPr/>
          <p:nvPr/>
        </p:nvSpPr>
        <p:spPr>
          <a:xfrm>
            <a:off x="5168152" y="2045073"/>
            <a:ext cx="1004047" cy="393327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M5</a:t>
            </a:r>
            <a:endParaRPr lang="x-none" b="1" dirty="0"/>
          </a:p>
        </p:txBody>
      </p:sp>
      <p:sp>
        <p:nvSpPr>
          <p:cNvPr id="47" name="وسيلة شرح مع سهم إلى اليمين 46"/>
          <p:cNvSpPr/>
          <p:nvPr/>
        </p:nvSpPr>
        <p:spPr>
          <a:xfrm>
            <a:off x="2859793" y="3758479"/>
            <a:ext cx="797807" cy="356321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M3</a:t>
            </a:r>
            <a:endParaRPr lang="x-none" b="1" dirty="0"/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وسيلة شرح مع سهم إلى الأعلى 50"/>
          <p:cNvSpPr/>
          <p:nvPr/>
        </p:nvSpPr>
        <p:spPr>
          <a:xfrm>
            <a:off x="6465794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B-ALL</a:t>
            </a:r>
            <a:endParaRPr lang="x-none" sz="2000" b="1" dirty="0"/>
          </a:p>
        </p:txBody>
      </p:sp>
      <p:sp>
        <p:nvSpPr>
          <p:cNvPr id="52" name="وسيلة شرح مع سهم إلى الأعلى 51"/>
          <p:cNvSpPr/>
          <p:nvPr/>
        </p:nvSpPr>
        <p:spPr>
          <a:xfrm>
            <a:off x="8033497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dirty="0" smtClean="0"/>
              <a:t>-ALL</a:t>
            </a:r>
            <a:endParaRPr lang="x-none" sz="2000" b="1" dirty="0"/>
          </a:p>
        </p:txBody>
      </p:sp>
    </p:spTree>
    <p:extLst>
      <p:ext uri="{BB962C8B-B14F-4D97-AF65-F5344CB8AC3E}">
        <p14:creationId xmlns:p14="http://schemas.microsoft.com/office/powerpoint/2010/main" val="117089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3600"/>
            <a:ext cx="86867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FAB Classification </a:t>
            </a:r>
            <a:endParaRPr lang="x-none" sz="3600" b="1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57200" y="1447800"/>
            <a:ext cx="822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Based on morphology&amp; flow cytometry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58317" y="5293659"/>
            <a:ext cx="1752599" cy="4213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CD235a</a:t>
            </a:r>
            <a:endParaRPr lang="x-non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62800" y="5715000"/>
            <a:ext cx="1752598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CD41</a:t>
            </a:r>
            <a:endParaRPr lang="x-non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0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905000"/>
            <a:ext cx="41910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Means “white blood” in Greek.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743200"/>
            <a:ext cx="54102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Named by pathologist Virchow in 1845.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657600"/>
            <a:ext cx="6400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Classified by FAB classification systems in 1976.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4724400"/>
            <a:ext cx="7696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  Reclassified by World Health Organization in 2001 &amp; 2008.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381000"/>
            <a:ext cx="5791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HISTORY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86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AML Classification (WHO)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4478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AML with recurrent genetic abnormalities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Myelodysplasia</a:t>
            </a:r>
            <a:r>
              <a:rPr lang="en-US" sz="2000" b="1" dirty="0" smtClean="0">
                <a:solidFill>
                  <a:schemeClr val="tx1"/>
                </a:solidFill>
              </a:rPr>
              <a:t> related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Therapy related 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1371600"/>
            <a:ext cx="19812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AML,  not otherwise specified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(FAB)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000500"/>
            <a:ext cx="1981200" cy="2171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1- t(8;21)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2- t(16;16)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3- t(15;17)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Good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4038600"/>
            <a:ext cx="2039471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Significant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Previous chemotherapy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42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Genetic: 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Standard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43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3429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6388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001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8964"/>
            <a:ext cx="4495800" cy="34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76200" y="252804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M0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29" y="152399"/>
            <a:ext cx="4630271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4558553" y="25908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M1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98612" y="59436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M2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6" y="3429000"/>
            <a:ext cx="45988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مستدير الزوايا 13"/>
          <p:cNvSpPr/>
          <p:nvPr/>
        </p:nvSpPr>
        <p:spPr>
          <a:xfrm>
            <a:off x="4603376" y="35052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M3</a:t>
            </a:r>
            <a:endParaRPr lang="x-non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7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.quizlet.com/JiiSDBfWTZ9bPj7wmeiOyQ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4225"/>
            <a:ext cx="3377453" cy="27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pathologyoutlines.com/images/marrow/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19600" cy="33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3491753" y="281491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M4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793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AML_6_Diagnostik_Abb_6-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709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0" y="3784225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M6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597588" y="6089276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M7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001000" y="268717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M5</a:t>
            </a:r>
            <a:endParaRPr lang="x-non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4038600"/>
            <a:ext cx="86106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Hepatosplenomegally.</a:t>
            </a:r>
            <a:r>
              <a:rPr lang="en-US" sz="2000" b="1" dirty="0" smtClean="0">
                <a:solidFill>
                  <a:schemeClr val="tx1"/>
                </a:solidFill>
              </a:rPr>
              <a:t>           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(rare)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Myeloid sarcoma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Gum hypertrophy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200400" y="53340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5562600"/>
            <a:ext cx="4191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More with Acute Monoblastic Leukemia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667000"/>
            <a:ext cx="8610600" cy="251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4-Disseminated Intravascular Coagulation (DIC):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Widespread activation of coagulation system leading to intravascular fibrin deposition &amp;consumption of platelet and coagulation factors which can be manifested as bleeding (85%) or thrombosis (15%)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495800"/>
            <a:ext cx="480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with Acute Promyelocytic leukemia (M3)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676400"/>
            <a:ext cx="85344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3-Leucostasis </a:t>
            </a:r>
            <a:r>
              <a:rPr lang="en-US" sz="2400" b="1" u="sng" dirty="0">
                <a:solidFill>
                  <a:schemeClr val="tx1"/>
                </a:solidFill>
              </a:rPr>
              <a:t>(increased blood viscosity) </a:t>
            </a:r>
            <a:endParaRPr lang="en-US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yeloid sarc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1"/>
            <a:ext cx="4114800" cy="3505200"/>
          </a:xfrm>
          <a:prstGeom prst="rect">
            <a:avLst/>
          </a:prstGeom>
          <a:noFill/>
        </p:spPr>
      </p:pic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57200" y="4724400"/>
            <a:ext cx="419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Myeloid sarcoma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8200" y="4724400"/>
            <a:ext cx="4038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Gum hypertrophy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228600"/>
            <a:ext cx="6096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533400"/>
            <a:ext cx="5943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Case Study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362200"/>
            <a:ext cx="83820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65 years old male presented to ER with fatigue ,fever and nose bleeding  for 2 weeks.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O/E : moderate </a:t>
            </a:r>
            <a:r>
              <a:rPr lang="en-US" sz="2400" b="1" dirty="0" err="1" smtClean="0">
                <a:solidFill>
                  <a:schemeClr val="tx1"/>
                </a:solidFill>
              </a:rPr>
              <a:t>hepatosplenomegaly</a:t>
            </a:r>
            <a:r>
              <a:rPr lang="en-US" sz="2400" b="1" dirty="0" smtClean="0">
                <a:solidFill>
                  <a:schemeClr val="tx1"/>
                </a:solidFill>
              </a:rPr>
              <a:t> &amp; multiple bruises.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CBC : WBC :40 </a:t>
            </a:r>
            <a:r>
              <a:rPr lang="en-US" b="1" dirty="0" smtClean="0">
                <a:solidFill>
                  <a:schemeClr val="tx1"/>
                </a:solidFill>
              </a:rPr>
              <a:t>x10</a:t>
            </a:r>
            <a:r>
              <a:rPr lang="en-US" b="1" baseline="30000" dirty="0" smtClean="0">
                <a:solidFill>
                  <a:schemeClr val="tx1"/>
                </a:solidFill>
              </a:rPr>
              <a:t>9</a:t>
            </a:r>
            <a:r>
              <a:rPr lang="en-US" b="1" dirty="0" smtClean="0">
                <a:solidFill>
                  <a:schemeClr val="tx1"/>
                </a:solidFill>
              </a:rPr>
              <a:t>/L</a:t>
            </a:r>
            <a:r>
              <a:rPr lang="en-US" sz="2400" b="1" dirty="0" smtClean="0">
                <a:solidFill>
                  <a:schemeClr val="tx1"/>
                </a:solidFill>
              </a:rPr>
              <a:t>          HB: 7</a:t>
            </a:r>
            <a:r>
              <a:rPr lang="en-US" b="1" dirty="0" smtClean="0">
                <a:solidFill>
                  <a:schemeClr val="tx1"/>
                </a:solidFill>
              </a:rPr>
              <a:t>g/</a:t>
            </a:r>
            <a:r>
              <a:rPr lang="en-US" b="1" dirty="0" err="1" smtClean="0">
                <a:solidFill>
                  <a:schemeClr val="tx1"/>
                </a:solidFill>
              </a:rPr>
              <a:t>dL</a:t>
            </a:r>
            <a:r>
              <a:rPr lang="en-US" sz="2400" b="1" dirty="0" smtClean="0">
                <a:solidFill>
                  <a:schemeClr val="tx1"/>
                </a:solidFill>
              </a:rPr>
              <a:t>              PLT: 51 </a:t>
            </a:r>
            <a:r>
              <a:rPr lang="en-US" b="1" dirty="0">
                <a:solidFill>
                  <a:schemeClr val="tx1"/>
                </a:solidFill>
              </a:rPr>
              <a:t>x10</a:t>
            </a:r>
            <a:r>
              <a:rPr lang="en-US" b="1" baseline="30000" dirty="0">
                <a:solidFill>
                  <a:schemeClr val="tx1"/>
                </a:solidFill>
              </a:rPr>
              <a:t>9</a:t>
            </a:r>
            <a:r>
              <a:rPr lang="en-US" b="1" dirty="0">
                <a:solidFill>
                  <a:schemeClr val="tx1"/>
                </a:solidFill>
              </a:rPr>
              <a:t>/L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4876800"/>
            <a:ext cx="85344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Flow cytometry 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 blast are positive for CD34 ,CD13,CD33,CD117 and MPO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They are negative for CD3,CD10,CD19&amp;CD79a</a:t>
            </a:r>
          </a:p>
          <a:p>
            <a:endParaRPr lang="en-US" dirty="0"/>
          </a:p>
        </p:txBody>
      </p:sp>
      <p:pic>
        <p:nvPicPr>
          <p:cNvPr id="6" name="Picture 2" descr="http://www.pathologyoutlines.com/images/marrow/04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410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81000" y="609600"/>
            <a:ext cx="4800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Blood smear &amp; bone marrow:</a:t>
            </a:r>
            <a:endParaRPr lang="x-none" sz="2800" b="1" u="sng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92153" y="1425388"/>
            <a:ext cx="22098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?</a:t>
            </a:r>
            <a:endParaRPr lang="x-none" sz="13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38200" y="2514600"/>
            <a:ext cx="80010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AML with maturation (M2)        (FAB)</a:t>
            </a:r>
            <a:endParaRPr lang="x-none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2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athologyoutlines.com/images/marrow/040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913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838200" y="5334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Karyotype :</a:t>
            </a:r>
            <a:endParaRPr lang="x-none" sz="28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33400" y="4876800"/>
            <a:ext cx="8229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final diagnosis: AML with t(8;21)            (WHO)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5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286000"/>
            <a:ext cx="65532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PATHOGENESIS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0" y="1600200"/>
            <a:ext cx="8001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x-none" sz="2400" b="1" u="sng" kern="0" dirty="0">
                <a:solidFill>
                  <a:schemeClr val="tx1"/>
                </a:solidFill>
                <a:latin typeface="Arial" pitchFamily="34" charset="0"/>
              </a:rPr>
              <a:t>Better prognosis: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x-none" sz="2400" kern="0" dirty="0" smtClean="0">
                <a:solidFill>
                  <a:schemeClr val="tx1"/>
                </a:solidFill>
                <a:latin typeface="Arial" pitchFamily="34" charset="0"/>
              </a:rPr>
              <a:t>Genetics</a:t>
            </a: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: t(8;21), </a:t>
            </a:r>
            <a:r>
              <a:rPr lang="en-US" altLang="x-none" sz="2400" kern="0" dirty="0" err="1">
                <a:solidFill>
                  <a:schemeClr val="tx1"/>
                </a:solidFill>
                <a:latin typeface="Arial" pitchFamily="34" charset="0"/>
              </a:rPr>
              <a:t>inv</a:t>
            </a: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(16;16) or t(15;17)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Age: &lt; 60 years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Primary better than secondary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57200" y="3733800"/>
            <a:ext cx="8001000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x-none" sz="2400" b="1" u="sng" kern="0" dirty="0" smtClean="0">
                <a:solidFill>
                  <a:schemeClr val="tx1"/>
                </a:solidFill>
                <a:latin typeface="Arial" pitchFamily="34" charset="0"/>
              </a:rPr>
              <a:t>Treatment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x-none" sz="2400" kern="0" dirty="0" smtClean="0">
                <a:solidFill>
                  <a:schemeClr val="tx1"/>
                </a:solidFill>
                <a:latin typeface="Arial" pitchFamily="34" charset="0"/>
              </a:rPr>
              <a:t>Chemotherapy</a:t>
            </a: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: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AML: M0-M8 but not </a:t>
            </a:r>
            <a:r>
              <a:rPr lang="en-US" altLang="x-none" sz="2400" kern="0" dirty="0" smtClean="0">
                <a:solidFill>
                  <a:schemeClr val="tx1"/>
                </a:solidFill>
                <a:latin typeface="Arial" pitchFamily="34" charset="0"/>
              </a:rPr>
              <a:t>M3  ( same protocol)</a:t>
            </a:r>
            <a:endParaRPr lang="en-US" altLang="x-none" sz="2400" kern="0" dirty="0">
              <a:solidFill>
                <a:schemeClr val="tx1"/>
              </a:solidFill>
              <a:latin typeface="Arial" pitchFamily="34" charset="0"/>
            </a:endParaRP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AML: M3 (ATRA or arsenic)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0000"/>
            </a:pPr>
            <a:endParaRPr lang="en-US" altLang="x-none" sz="2400" kern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0" y="457200"/>
            <a:ext cx="5486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x-none" sz="3000" kern="0" dirty="0">
                <a:solidFill>
                  <a:schemeClr val="tx1"/>
                </a:solidFill>
                <a:latin typeface="Franklin Gothic Medium"/>
              </a:rPr>
              <a:t>Prognosis and treatment</a:t>
            </a:r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1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1000" y="2514600"/>
            <a:ext cx="85344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LYMPHOBLASTIC  LEUKEMIA (ALL)</a:t>
            </a:r>
            <a:endParaRPr lang="x-none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3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" y="1828800"/>
            <a:ext cx="8686800" cy="3886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x-none" sz="2400" b="1" kern="0" dirty="0" smtClean="0">
                <a:solidFill>
                  <a:schemeClr val="tx1"/>
                </a:solidFill>
                <a:latin typeface="+mj-lt"/>
              </a:rPr>
              <a:t> Acute leukemia characterized by proliferation </a:t>
            </a:r>
            <a:r>
              <a:rPr lang="en-US" altLang="x-none" sz="2400" b="1" kern="0" dirty="0">
                <a:solidFill>
                  <a:schemeClr val="tx1"/>
                </a:solidFill>
                <a:latin typeface="+mj-lt"/>
              </a:rPr>
              <a:t>of malignant lymphoid blasts in bone marrow and blood</a:t>
            </a:r>
            <a:r>
              <a:rPr lang="en-US" altLang="x-none" sz="2400" b="1" kern="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altLang="x-none" sz="2400" b="1" kern="0" dirty="0">
              <a:solidFill>
                <a:schemeClr val="tx1"/>
              </a:solidFill>
              <a:latin typeface="+mj-lt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</a:rPr>
              <a:t>B and T cells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</a:rPr>
              <a:t>More common in Children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</a:rPr>
              <a:t>Better than AML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47800" y="685800"/>
            <a:ext cx="6019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Acute Lymphoblastic Leukemia (ALL)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4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4038600"/>
            <a:ext cx="85344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(very common)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cs typeface="Times New Roman" pitchFamily="18" charset="0"/>
              </a:rPr>
              <a:t>Hepatosplenomegally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x-none" sz="2000" b="1" dirty="0" smtClean="0">
                <a:solidFill>
                  <a:schemeClr val="tx1"/>
                </a:solidFill>
                <a:latin typeface="+mj-lt"/>
              </a:rPr>
              <a:t>testicles involvement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   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Mediastinal mass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810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ALL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8"/>
          <p:cNvSpPr/>
          <p:nvPr/>
        </p:nvSpPr>
        <p:spPr>
          <a:xfrm>
            <a:off x="3429000" y="57150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Characteristic for T-ALL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95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93477" y="381000"/>
            <a:ext cx="5715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Morphological subtypes (FAB)</a:t>
            </a:r>
            <a:endParaRPr lang="x-none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./L2 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1538"/>
            <a:ext cx="2940424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./L1 b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4" y="1411538"/>
            <a:ext cx="3005436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846393"/>
              </p:ext>
            </p:extLst>
          </p:nvPr>
        </p:nvGraphicFramePr>
        <p:xfrm>
          <a:off x="152401" y="3568088"/>
          <a:ext cx="8915399" cy="3137512"/>
        </p:xfrm>
        <a:graphic>
          <a:graphicData uri="http://schemas.openxmlformats.org/drawingml/2006/table">
            <a:tbl>
              <a:tblPr rtl="1"/>
              <a:tblGrid>
                <a:gridCol w="3031058"/>
                <a:gridCol w="2639954"/>
                <a:gridCol w="1764128"/>
                <a:gridCol w="1480259"/>
              </a:tblGrid>
              <a:tr h="487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L3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Burkitt’s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L2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L1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550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Heterogeneous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23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Vaculated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Little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Cytoplasm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prominent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Nucleoli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t(8;14)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cmyc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Genetics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4" y="1411539"/>
            <a:ext cx="3079376" cy="216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42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153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90600" y="457200"/>
            <a:ext cx="6477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x-none" sz="2800" b="1" dirty="0" err="1">
                <a:solidFill>
                  <a:schemeClr val="tx1"/>
                </a:solidFill>
              </a:rPr>
              <a:t>Immunophenotypic</a:t>
            </a:r>
            <a:r>
              <a:rPr lang="en-US" altLang="x-none" sz="2800" b="1" dirty="0">
                <a:solidFill>
                  <a:schemeClr val="tx1"/>
                </a:solidFill>
              </a:rPr>
              <a:t> Subtypes (WHO)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676400"/>
            <a:ext cx="7543800" cy="381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L3 (</a:t>
            </a:r>
            <a:r>
              <a:rPr lang="en-US" sz="4000" b="1" dirty="0" err="1">
                <a:solidFill>
                  <a:schemeClr val="tx1"/>
                </a:solidFill>
              </a:rPr>
              <a:t>Burkitt’s</a:t>
            </a:r>
            <a:r>
              <a:rPr lang="en-US" sz="4000" b="1" dirty="0">
                <a:solidFill>
                  <a:schemeClr val="tx1"/>
                </a:solidFill>
              </a:rPr>
              <a:t>) represents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u="sng" dirty="0">
                <a:solidFill>
                  <a:schemeClr val="tx1"/>
                </a:solidFill>
              </a:rPr>
              <a:t>mature</a:t>
            </a:r>
            <a:r>
              <a:rPr lang="en-US" sz="4000" b="1" dirty="0">
                <a:solidFill>
                  <a:schemeClr val="tx1"/>
                </a:solidFill>
              </a:rPr>
              <a:t> lymphoid neoplasm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so it is a type of lymphoma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not Acute </a:t>
            </a:r>
            <a:r>
              <a:rPr lang="en-US" sz="4000" b="1" u="sng" dirty="0" smtClean="0">
                <a:solidFill>
                  <a:schemeClr val="tx1"/>
                </a:solidFill>
              </a:rPr>
              <a:t>lymphoblastic </a:t>
            </a:r>
            <a:r>
              <a:rPr lang="en-US" sz="4000" b="1" dirty="0" err="1">
                <a:solidFill>
                  <a:schemeClr val="tx1"/>
                </a:solidFill>
              </a:rPr>
              <a:t>leukaemia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endParaRPr lang="x-none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9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97556"/>
              </p:ext>
            </p:extLst>
          </p:nvPr>
        </p:nvGraphicFramePr>
        <p:xfrm>
          <a:off x="457200" y="1752600"/>
          <a:ext cx="8153400" cy="4419597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076700"/>
                <a:gridCol w="4076700"/>
              </a:tblGrid>
              <a:tr h="631371">
                <a:tc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4592171" y="1394012"/>
            <a:ext cx="45719" cy="50067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7" name="مستطيل 6"/>
          <p:cNvSpPr/>
          <p:nvPr/>
        </p:nvSpPr>
        <p:spPr>
          <a:xfrm>
            <a:off x="838200" y="2057400"/>
            <a:ext cx="7543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8" name="مستطيل 7"/>
          <p:cNvSpPr/>
          <p:nvPr/>
        </p:nvSpPr>
        <p:spPr>
          <a:xfrm>
            <a:off x="838200" y="1394012"/>
            <a:ext cx="7543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9" name="مستطيل 8"/>
          <p:cNvSpPr/>
          <p:nvPr/>
        </p:nvSpPr>
        <p:spPr>
          <a:xfrm>
            <a:off x="8382000" y="1416872"/>
            <a:ext cx="45719" cy="5029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0" name="مستطيل 9"/>
          <p:cNvSpPr/>
          <p:nvPr/>
        </p:nvSpPr>
        <p:spPr>
          <a:xfrm>
            <a:off x="838200" y="1439731"/>
            <a:ext cx="45719" cy="496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1" name="مستطيل 10"/>
          <p:cNvSpPr/>
          <p:nvPr/>
        </p:nvSpPr>
        <p:spPr>
          <a:xfrm>
            <a:off x="838200" y="6400800"/>
            <a:ext cx="758951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2" name="مستطيل 11"/>
          <p:cNvSpPr/>
          <p:nvPr/>
        </p:nvSpPr>
        <p:spPr>
          <a:xfrm>
            <a:off x="1295400" y="1515931"/>
            <a:ext cx="2514600" cy="4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Precursor B cell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953000" y="1515931"/>
            <a:ext cx="2514600" cy="4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Mature B cell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83919" y="2438400"/>
            <a:ext cx="3708252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CD34&amp; TDT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637890" y="3124200"/>
            <a:ext cx="374411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Surface Immunoglobulin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52600" y="3810000"/>
            <a:ext cx="17526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CD10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883919" y="5105400"/>
            <a:ext cx="7498081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CD19,CD20 &amp;CD79a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1752600" y="5715000"/>
            <a:ext cx="15240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B- ALL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5638800" y="5715000"/>
            <a:ext cx="20574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2000" b="1" dirty="0" err="1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Burkitt’s</a:t>
            </a:r>
            <a:endParaRPr lang="en-US" altLang="x-none" sz="2000" b="1" dirty="0">
              <a:solidFill>
                <a:srgbClr val="1600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1600200" y="4267200"/>
            <a:ext cx="22098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Common B-ALL</a:t>
            </a:r>
            <a:endParaRPr lang="x-none" sz="16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552700" y="291353"/>
            <a:ext cx="3048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B-ALL</a:t>
            </a:r>
            <a:endParaRPr lang="x-none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6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DDE7AAC3-CBD6-4E29-9CC1-20435C55DEEE}" type="slidenum">
              <a:rPr lang="x-none" altLang="x-none" sz="1400" smtClean="0">
                <a:solidFill>
                  <a:srgbClr val="FFFFFF"/>
                </a:solidFill>
                <a:latin typeface="Times New Roman" pitchFamily="18" charset="0"/>
              </a:rPr>
              <a:pPr/>
              <a:t>38</a:t>
            </a:fld>
            <a:endParaRPr lang="en-US" altLang="x-none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773" name="عنصر نائب لرقم الشريحة 7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52BAC3B-29A2-41F1-9194-3430EF4D89C9}" type="slidenum">
              <a:rPr lang="x-none" altLang="x-none" sz="14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x-none" sz="14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4419600" y="2941637"/>
            <a:ext cx="4038600" cy="411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2000" b="1" dirty="0" smtClean="0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sCD3</a:t>
            </a:r>
          </a:p>
        </p:txBody>
      </p:sp>
      <p:sp>
        <p:nvSpPr>
          <p:cNvPr id="32795" name="Rectangle 25"/>
          <p:cNvSpPr>
            <a:spLocks noChangeArrowheads="1"/>
          </p:cNvSpPr>
          <p:nvPr/>
        </p:nvSpPr>
        <p:spPr bwMode="auto">
          <a:xfrm>
            <a:off x="412750" y="2514600"/>
            <a:ext cx="4006850" cy="411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2000" b="1" dirty="0" smtClean="0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cCD3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90337" y="3886200"/>
            <a:ext cx="2025837" cy="4919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CD4&amp;CD8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416175" y="3886199"/>
            <a:ext cx="2012389" cy="4919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(CD4&amp;CD8)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97137" y="3567953"/>
            <a:ext cx="755463" cy="31824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- VE</a:t>
            </a:r>
            <a:endParaRPr lang="x-none" b="1" dirty="0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2933887" y="3581400"/>
            <a:ext cx="876113" cy="31824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+VE</a:t>
            </a:r>
            <a:endParaRPr lang="x-none" b="1" dirty="0"/>
          </a:p>
        </p:txBody>
      </p:sp>
      <p:sp>
        <p:nvSpPr>
          <p:cNvPr id="5" name="مستطيل 4"/>
          <p:cNvSpPr/>
          <p:nvPr/>
        </p:nvSpPr>
        <p:spPr>
          <a:xfrm>
            <a:off x="4419600" y="3727077"/>
            <a:ext cx="4038600" cy="3877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 only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419600" y="4184277"/>
            <a:ext cx="4038600" cy="3877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 only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19600" y="1645919"/>
            <a:ext cx="45719" cy="4526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4" name="مستطيل 33"/>
          <p:cNvSpPr/>
          <p:nvPr/>
        </p:nvSpPr>
        <p:spPr>
          <a:xfrm>
            <a:off x="390336" y="4876800"/>
            <a:ext cx="8067863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CD2,CD5&amp;CD7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209800" y="381000"/>
            <a:ext cx="3657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x-none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T-ALL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0336" y="1600200"/>
            <a:ext cx="45719" cy="457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1" name="مستطيل 10"/>
          <p:cNvSpPr/>
          <p:nvPr/>
        </p:nvSpPr>
        <p:spPr>
          <a:xfrm>
            <a:off x="412750" y="1600200"/>
            <a:ext cx="804544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2" name="مستطيل 11"/>
          <p:cNvSpPr/>
          <p:nvPr/>
        </p:nvSpPr>
        <p:spPr>
          <a:xfrm>
            <a:off x="8458199" y="1600200"/>
            <a:ext cx="45719" cy="4526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3" name="مستطيل 12"/>
          <p:cNvSpPr/>
          <p:nvPr/>
        </p:nvSpPr>
        <p:spPr>
          <a:xfrm>
            <a:off x="390336" y="6126481"/>
            <a:ext cx="80907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4" name="مستطيل 13"/>
          <p:cNvSpPr/>
          <p:nvPr/>
        </p:nvSpPr>
        <p:spPr>
          <a:xfrm>
            <a:off x="436055" y="2209800"/>
            <a:ext cx="802214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5" name="مستطيل 14"/>
          <p:cNvSpPr/>
          <p:nvPr/>
        </p:nvSpPr>
        <p:spPr>
          <a:xfrm>
            <a:off x="761999" y="1676400"/>
            <a:ext cx="2660369" cy="43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Precursor T- cell</a:t>
            </a:r>
            <a:endParaRPr lang="x-none" sz="2800" b="1" dirty="0">
              <a:solidFill>
                <a:schemeClr val="tx1"/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4800600" y="1676400"/>
            <a:ext cx="2660369" cy="43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Mature T- cell</a:t>
            </a:r>
            <a:endParaRPr lang="x-none" sz="2800" b="1" dirty="0">
              <a:solidFill>
                <a:schemeClr val="tx1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1143000" y="5410200"/>
            <a:ext cx="2228943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T-ALL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4953000" y="5410200"/>
            <a:ext cx="26670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T- Cell Lymphoma</a:t>
            </a:r>
            <a:endParaRPr lang="x-non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3400" y="5410200"/>
            <a:ext cx="79248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>
              <a:spcBef>
                <a:spcPct val="20000"/>
              </a:spcBef>
              <a:buClr>
                <a:srgbClr val="00FFFF"/>
              </a:buClr>
              <a:buSzPct val="110000"/>
            </a:pPr>
            <a:r>
              <a:rPr lang="en-US" altLang="x-none" sz="2400" u="sng" dirty="0">
                <a:solidFill>
                  <a:schemeClr val="tx1"/>
                </a:solidFill>
                <a:latin typeface="Arial" pitchFamily="34" charset="0"/>
              </a:rPr>
              <a:t>Treatment:</a:t>
            </a: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x-none" sz="2000" dirty="0" smtClean="0">
                <a:solidFill>
                  <a:schemeClr val="tx1"/>
                </a:solidFill>
                <a:latin typeface="Arial" pitchFamily="34" charset="0"/>
              </a:rPr>
              <a:t>Chemotherapy (high cure rate) </a:t>
            </a:r>
            <a:endParaRPr lang="en-US" altLang="x-none" sz="20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x-none" sz="200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76400" y="228600"/>
            <a:ext cx="5334000" cy="71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Prognosis &amp;treatment</a:t>
            </a:r>
            <a:endParaRPr lang="x-none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06036"/>
              </p:ext>
            </p:extLst>
          </p:nvPr>
        </p:nvGraphicFramePr>
        <p:xfrm>
          <a:off x="457200" y="1143000"/>
          <a:ext cx="8077200" cy="4114799"/>
        </p:xfrm>
        <a:graphic>
          <a:graphicData uri="http://schemas.openxmlformats.org/drawingml/2006/table">
            <a:tbl>
              <a:tblPr rtl="1"/>
              <a:tblGrid>
                <a:gridCol w="2836998"/>
                <a:gridCol w="2954202"/>
                <a:gridCol w="2286000"/>
              </a:tblGrid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Worse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Better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&lt;2 - &gt;10 yrs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2 - 10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yrs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cell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cell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type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Others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phenotype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15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t(9;22)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t(12;21)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genetics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CNS involvement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66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1" y="28194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Genetic alteration in the immature precursors  </a:t>
            </a:r>
            <a:endParaRPr lang="x-none" sz="2000" b="1" dirty="0">
              <a:solidFill>
                <a:schemeClr val="tx1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191000" y="3581400"/>
            <a:ext cx="0" cy="27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430306" y="38862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Block of differentiation ,Enhanced proliferation &amp; Decreased apoptosis 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457200"/>
            <a:ext cx="1676400" cy="9637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Genetic predisposition 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33600" y="457200"/>
            <a:ext cx="1676400" cy="94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Environmental  factors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810000" y="457200"/>
            <a:ext cx="1447800" cy="9625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Infection</a:t>
            </a:r>
            <a:r>
              <a:rPr lang="en-US" dirty="0" smtClean="0"/>
              <a:t> </a:t>
            </a:r>
            <a:endParaRPr lang="x-none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57800" y="484093"/>
            <a:ext cx="1524000" cy="9491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Previous therapy 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781800" y="484093"/>
            <a:ext cx="1676400" cy="9637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hematological disorders</a:t>
            </a:r>
            <a:endParaRPr lang="x-none" b="1" dirty="0">
              <a:solidFill>
                <a:schemeClr val="tx1"/>
              </a:solidFill>
            </a:endParaRPr>
          </a:p>
        </p:txBody>
      </p:sp>
      <p:cxnSp>
        <p:nvCxnSpPr>
          <p:cNvPr id="12" name="رابط كسهم مستقيم 11"/>
          <p:cNvCxnSpPr>
            <a:stCxn id="6" idx="2"/>
            <a:endCxn id="21" idx="2"/>
          </p:cNvCxnSpPr>
          <p:nvPr/>
        </p:nvCxnSpPr>
        <p:spPr>
          <a:xfrm>
            <a:off x="1295400" y="1420905"/>
            <a:ext cx="1756266" cy="788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21" idx="1"/>
          </p:cNvCxnSpPr>
          <p:nvPr/>
        </p:nvCxnSpPr>
        <p:spPr>
          <a:xfrm>
            <a:off x="2667000" y="1406338"/>
            <a:ext cx="775239" cy="534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343400" y="1467177"/>
            <a:ext cx="0" cy="361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9" idx="2"/>
            <a:endCxn id="21" idx="7"/>
          </p:cNvCxnSpPr>
          <p:nvPr/>
        </p:nvCxnSpPr>
        <p:spPr>
          <a:xfrm flipH="1">
            <a:off x="5328093" y="1433232"/>
            <a:ext cx="691707" cy="507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10" idx="2"/>
            <a:endCxn id="21" idx="6"/>
          </p:cNvCxnSpPr>
          <p:nvPr/>
        </p:nvCxnSpPr>
        <p:spPr>
          <a:xfrm flipH="1">
            <a:off x="5718666" y="1447800"/>
            <a:ext cx="1901334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3051666" y="1828800"/>
            <a:ext cx="2667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Unknown Mechanism </a:t>
            </a:r>
            <a:endParaRPr lang="x-none" b="1" dirty="0">
              <a:solidFill>
                <a:schemeClr val="tx1"/>
              </a:solidFill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flipH="1">
            <a:off x="4343400" y="2590800"/>
            <a:ext cx="3665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4" y="4953000"/>
            <a:ext cx="2914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9149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3" name="رابط مستقيم 1042"/>
          <p:cNvCxnSpPr/>
          <p:nvPr/>
        </p:nvCxnSpPr>
        <p:spPr>
          <a:xfrm>
            <a:off x="4191000" y="4648200"/>
            <a:ext cx="0" cy="1085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رابط كسهم مستقيم 1045"/>
          <p:cNvCxnSpPr/>
          <p:nvPr/>
        </p:nvCxnSpPr>
        <p:spPr>
          <a:xfrm flipH="1">
            <a:off x="3188634" y="5734050"/>
            <a:ext cx="10023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رابط كسهم مستقيم 1047"/>
          <p:cNvCxnSpPr/>
          <p:nvPr/>
        </p:nvCxnSpPr>
        <p:spPr>
          <a:xfrm>
            <a:off x="4191000" y="5734050"/>
            <a:ext cx="11370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0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1295400"/>
            <a:ext cx="81534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Acute </a:t>
            </a:r>
            <a:r>
              <a:rPr lang="en-US" altLang="x-none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 is a fatal neoplastic condition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20% or more blasts = Acute </a:t>
            </a:r>
            <a:r>
              <a:rPr lang="en-US" altLang="x-none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endParaRPr lang="en-US" altLang="x-none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Diagnosis requires special investigations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Auer rods = AML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AML M3 = DIC </a:t>
            </a:r>
            <a:r>
              <a:rPr lang="en-US" altLang="x-none" sz="2400" dirty="0" smtClean="0">
                <a:solidFill>
                  <a:schemeClr val="tx1"/>
                </a:solidFill>
                <a:latin typeface="Arial" pitchFamily="34" charset="0"/>
              </a:rPr>
              <a:t>&amp;target therapy</a:t>
            </a:r>
            <a:endParaRPr lang="en-US" altLang="x-none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Gum hypertrophy = mostly M4 or M5</a:t>
            </a:r>
            <a:r>
              <a:rPr lang="en-US" altLang="x-none" sz="2400" dirty="0" smtClean="0">
                <a:solidFill>
                  <a:schemeClr val="tx1"/>
                </a:solidFill>
                <a:latin typeface="Arial" pitchFamily="34" charset="0"/>
              </a:rPr>
              <a:t>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Mediastinal = T-ALL</a:t>
            </a:r>
          </a:p>
          <a:p>
            <a:pPr marL="800100" lvl="1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endParaRPr lang="en-US" altLang="x-none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x-non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1219200"/>
            <a:ext cx="8305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Subtypes of AML (M0-M8) + cytogenetic abnormalities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Subtypes of ALL (T or B cell)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Main lineages markers are MPO, CD19 and </a:t>
            </a:r>
            <a:r>
              <a:rPr lang="en-US" altLang="x-none" sz="2400" dirty="0" smtClean="0">
                <a:solidFill>
                  <a:schemeClr val="tx1"/>
                </a:solidFill>
                <a:latin typeface="Arial" pitchFamily="34" charset="0"/>
              </a:rPr>
              <a:t>CD3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 smtClean="0">
                <a:solidFill>
                  <a:schemeClr val="tx1"/>
                </a:solidFill>
                <a:latin typeface="Arial" pitchFamily="34" charset="0"/>
              </a:rPr>
              <a:t>Stem cell markers are CD34,TDT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 smtClean="0">
                <a:solidFill>
                  <a:schemeClr val="tx1"/>
                </a:solidFill>
                <a:latin typeface="Arial" pitchFamily="34" charset="0"/>
              </a:rPr>
              <a:t>FAB classification based mainly on morphology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 smtClean="0">
                <a:solidFill>
                  <a:schemeClr val="tx1"/>
                </a:solidFill>
                <a:latin typeface="Arial" pitchFamily="34" charset="0"/>
              </a:rPr>
              <a:t>WHO classification focused more on genetics </a:t>
            </a:r>
            <a:endParaRPr lang="en-US" altLang="x-none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x-non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743200"/>
            <a:ext cx="4812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THANK YOU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21930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676400"/>
            <a:ext cx="77120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2667000" y="2895600"/>
            <a:ext cx="3352800" cy="1676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differentiation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Proliferation </a:t>
            </a:r>
          </a:p>
          <a:p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3" name="سهم لأعلى 2"/>
          <p:cNvSpPr/>
          <p:nvPr/>
        </p:nvSpPr>
        <p:spPr>
          <a:xfrm>
            <a:off x="3383281" y="3769519"/>
            <a:ext cx="45719" cy="192881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478806" y="2209800"/>
            <a:ext cx="1295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AML</a:t>
            </a:r>
            <a:endParaRPr lang="x-non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81000" y="2286000"/>
            <a:ext cx="1066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ALL</a:t>
            </a:r>
            <a:endParaRPr lang="x-non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0700" y="457200"/>
            <a:ext cx="5562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PATHOGENESIS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1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600200"/>
            <a:ext cx="84582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AL represent about 8% of </a:t>
            </a:r>
            <a:r>
              <a:rPr lang="en-US" sz="2400" b="1" dirty="0" err="1" smtClean="0">
                <a:solidFill>
                  <a:schemeClr val="tx1"/>
                </a:solidFill>
              </a:rPr>
              <a:t>neoplastic</a:t>
            </a:r>
            <a:r>
              <a:rPr lang="en-US" sz="2400" b="1" dirty="0" smtClean="0">
                <a:solidFill>
                  <a:schemeClr val="tx1"/>
                </a:solidFill>
              </a:rPr>
              <a:t> disease &amp; cause about 4% of malignancy related deaths 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28956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AML has an incidence of 2 – 3 per 100 000 per year in children, rising to 15 per 100 000 in adults.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1910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ALL has an incidence of 30 per million &amp; represent about 76%  of childhood leukemia 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8600"/>
            <a:ext cx="5715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Epidemiology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447800"/>
            <a:ext cx="6705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Acute leukemia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860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2484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3124200"/>
            <a:ext cx="32766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Lymphoid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3124200"/>
            <a:ext cx="31242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 Myeloid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67200" y="2209800"/>
            <a:ext cx="76200" cy="2819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5029200"/>
            <a:ext cx="33528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Leukemia of Ambiguous Lineage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28600"/>
            <a:ext cx="5486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General  Classification 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524000"/>
            <a:ext cx="7772400" cy="381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Clinical history </a:t>
            </a:r>
            <a:r>
              <a:rPr lang="en-US" sz="2800" b="1" dirty="0" smtClean="0">
                <a:solidFill>
                  <a:schemeClr val="tx1"/>
                </a:solidFill>
              </a:rPr>
              <a:t>(Previous therapy)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Morphology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Flow cytometry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Chromosomal Karyotyping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Molecular study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81000"/>
            <a:ext cx="4953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Basis of Classification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er-ro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2514600" cy="1981200"/>
          </a:xfrm>
          <a:prstGeom prst="rect">
            <a:avLst/>
          </a:prstGeom>
        </p:spPr>
      </p:pic>
      <p:pic>
        <p:nvPicPr>
          <p:cNvPr id="7" name="Picture 6" descr="ly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81200"/>
            <a:ext cx="3048000" cy="1981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" y="3962400"/>
            <a:ext cx="4267200" cy="2586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chemeClr val="tx1"/>
                </a:solidFill>
              </a:rPr>
              <a:t>Myeloblast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Size</a:t>
            </a:r>
            <a:r>
              <a:rPr lang="en-US" sz="2000" b="1" dirty="0" smtClean="0">
                <a:solidFill>
                  <a:schemeClr val="tx1"/>
                </a:solidFill>
              </a:rPr>
              <a:t>: medium-Large  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Nucleous</a:t>
            </a:r>
            <a:r>
              <a:rPr lang="en-US" sz="2000" b="1" dirty="0" smtClean="0">
                <a:solidFill>
                  <a:schemeClr val="tx1"/>
                </a:solidFill>
              </a:rPr>
              <a:t>: round, oval or irregular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Nucleolus</a:t>
            </a:r>
            <a:r>
              <a:rPr lang="en-US" sz="2000" b="1" dirty="0" smtClean="0">
                <a:solidFill>
                  <a:schemeClr val="tx1"/>
                </a:solidFill>
              </a:rPr>
              <a:t>: prominent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Cytoplasm</a:t>
            </a:r>
            <a:r>
              <a:rPr lang="en-US" sz="2000" b="1" dirty="0" smtClean="0">
                <a:solidFill>
                  <a:schemeClr val="tx1"/>
                </a:solidFill>
              </a:rPr>
              <a:t>: abundant, granular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     </a:t>
            </a:r>
            <a:r>
              <a:rPr lang="en-US" sz="2400" b="1" u="sng" dirty="0" smtClean="0">
                <a:solidFill>
                  <a:schemeClr val="tx1"/>
                </a:solidFill>
              </a:rPr>
              <a:t>Auer rods is characteristic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3962400"/>
            <a:ext cx="44196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Lymphoblast: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Size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small- medium 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 err="1" smtClean="0">
                <a:solidFill>
                  <a:prstClr val="black"/>
                </a:solidFill>
              </a:rPr>
              <a:t>Nucleous</a:t>
            </a:r>
            <a:r>
              <a:rPr lang="en-US" sz="2000" b="1" dirty="0" smtClean="0">
                <a:solidFill>
                  <a:prstClr val="black"/>
                </a:solidFill>
              </a:rPr>
              <a:t>: round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Nucleolus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not prominent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Cytoplasm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scanty ,</a:t>
            </a:r>
            <a:r>
              <a:rPr lang="en-US" sz="2000" b="1" dirty="0" err="1" smtClean="0">
                <a:solidFill>
                  <a:prstClr val="black"/>
                </a:solidFill>
              </a:rPr>
              <a:t>agranular</a:t>
            </a:r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                          may be vacuolated</a:t>
            </a:r>
            <a:endParaRPr lang="en-US" sz="2000" b="1" dirty="0">
              <a:solidFill>
                <a:prstClr val="black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4800" y="381000"/>
            <a:ext cx="84582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spcBef>
                <a:spcPct val="20000"/>
              </a:spcBef>
            </a:pPr>
            <a:r>
              <a:rPr lang="en-US" sz="2800" b="1" u="sng" dirty="0">
                <a:solidFill>
                  <a:prstClr val="black"/>
                </a:solidFill>
              </a:rPr>
              <a:t>1- Light microscopy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(blood smear, bone marrow aspirate &amp; biopsy ) </a:t>
            </a:r>
            <a:endParaRPr lang="en-US" sz="22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Blast count : it should be &gt;20% out of the total cells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Blast </a:t>
            </a:r>
            <a:r>
              <a:rPr lang="en-US" sz="2400" b="1" dirty="0">
                <a:solidFill>
                  <a:prstClr val="black"/>
                </a:solidFill>
              </a:rPr>
              <a:t>morphology :</a:t>
            </a:r>
          </a:p>
        </p:txBody>
      </p:sp>
    </p:spTree>
    <p:extLst>
      <p:ext uri="{BB962C8B-B14F-4D97-AF65-F5344CB8AC3E}">
        <p14:creationId xmlns:p14="http://schemas.microsoft.com/office/powerpoint/2010/main" val="380263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6582</TotalTime>
  <Words>1346</Words>
  <Application>Microsoft Macintosh PowerPoint</Application>
  <PresentationFormat>On-screen Show (4:3)</PresentationFormat>
  <Paragraphs>338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Aharoni</vt:lpstr>
      <vt:lpstr>Algerian</vt:lpstr>
      <vt:lpstr>Arial Black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Dr.bayan ALqahtany</cp:lastModifiedBy>
  <cp:revision>188</cp:revision>
  <dcterms:created xsi:type="dcterms:W3CDTF">2013-11-26T10:18:13Z</dcterms:created>
  <dcterms:modified xsi:type="dcterms:W3CDTF">2013-12-21T13:05:35Z</dcterms:modified>
</cp:coreProperties>
</file>