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sldx" ContentType="application/vnd.openxmlformats-officedocument.presentationml.slide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82" r:id="rId3"/>
    <p:sldId id="281" r:id="rId4"/>
    <p:sldId id="257" r:id="rId5"/>
    <p:sldId id="285" r:id="rId6"/>
    <p:sldId id="261" r:id="rId7"/>
    <p:sldId id="262" r:id="rId8"/>
    <p:sldId id="258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83" r:id="rId17"/>
    <p:sldId id="276" r:id="rId18"/>
    <p:sldId id="277" r:id="rId19"/>
    <p:sldId id="278" r:id="rId20"/>
    <p:sldId id="279" r:id="rId21"/>
    <p:sldId id="284" r:id="rId22"/>
    <p:sldId id="266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8" d="100"/>
          <a:sy n="78" d="100"/>
        </p:scale>
        <p:origin x="-1504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E1DFE-439F-40F6-A62D-3E93A98D89D5}" type="datetimeFigureOut">
              <a:rPr lang="en-US" smtClean="0"/>
              <a:pPr/>
              <a:t>12/21/13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BF1A5-D350-43E4-AB8E-CFF4EFDCF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27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B843-4879-43EB-A7DC-FC83B069E66E}" type="datetime1">
              <a:rPr lang="en-US" smtClean="0"/>
              <a:pPr/>
              <a:t>12/21/13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B63F1-D70A-4777-BACB-AFEE05CD00D3}" type="datetime1">
              <a:rPr lang="en-US" smtClean="0"/>
              <a:pPr/>
              <a:t>12/21/13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3E1E2-E029-412D-864F-8548366ED869}" type="datetime1">
              <a:rPr lang="en-US" smtClean="0"/>
              <a:pPr/>
              <a:t>12/21/13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05C4-FFE4-40EA-AC6B-FFB398087CD0}" type="datetime1">
              <a:rPr lang="en-US" smtClean="0"/>
              <a:pPr/>
              <a:t>12/21/13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251D-0503-429F-AE59-A194BA0699A0}" type="datetime1">
              <a:rPr lang="en-US" smtClean="0"/>
              <a:pPr/>
              <a:t>12/21/13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9E74-2BB5-4212-9A18-B6415E9BADCE}" type="datetime1">
              <a:rPr lang="en-US" smtClean="0"/>
              <a:pPr/>
              <a:t>12/21/13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548D-4379-4DA2-B13E-4A43D266610B}" type="datetime1">
              <a:rPr lang="en-US" smtClean="0"/>
              <a:pPr/>
              <a:t>12/21/13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F62B-A8D7-4868-AF63-74B445706F86}" type="datetime1">
              <a:rPr lang="en-US" smtClean="0"/>
              <a:pPr/>
              <a:t>12/21/13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C795-6462-4A1F-B82C-02604044B633}" type="datetime1">
              <a:rPr lang="en-US" smtClean="0"/>
              <a:pPr/>
              <a:t>12/21/13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D9E4-8FD9-4EB2-B5EC-86CBBE6E89BE}" type="datetime1">
              <a:rPr lang="en-US" smtClean="0"/>
              <a:pPr/>
              <a:t>12/21/13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45D1-DC69-43FF-963E-EE60CF9CA3CF}" type="datetime1">
              <a:rPr lang="en-US" smtClean="0"/>
              <a:pPr/>
              <a:t>12/21/13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81454-FD90-43FE-B797-3B67E5B95002}" type="datetime1">
              <a:rPr lang="en-US" smtClean="0"/>
              <a:pPr/>
              <a:t>12/21/13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0197A-ADB3-42E7-89CF-7BD5FB3E97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Office_PowerPoint_Slide11.sldx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066800"/>
            <a:ext cx="7924800" cy="2362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</a:rPr>
              <a:t>Myeloproliferative </a:t>
            </a:r>
            <a:r>
              <a:rPr lang="en-US" sz="7200" b="1" dirty="0" err="1" smtClean="0">
                <a:solidFill>
                  <a:schemeClr val="tx1"/>
                </a:solidFill>
              </a:rPr>
              <a:t>Neoplasms</a:t>
            </a:r>
            <a:endParaRPr lang="en-US" sz="72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0"/>
            <a:ext cx="82295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flipV="1">
            <a:off x="1066800" y="4419600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1066800" y="4724400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1066800" y="4983481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DA7D-6ED2-4CEA-B870-7C1C6A6A7E3D}" type="datetime1">
              <a:rPr lang="en-US" smtClean="0"/>
              <a:pPr/>
              <a:t>12/21/13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28600" y="1143000"/>
            <a:ext cx="4953000" cy="24796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sz="2400" b="1" u="sng" dirty="0" smtClean="0">
              <a:solidFill>
                <a:schemeClr val="tx1"/>
              </a:solidFill>
            </a:endParaRPr>
          </a:p>
          <a:p>
            <a:r>
              <a:rPr lang="en-US" sz="2400" b="1" u="sng" dirty="0" smtClean="0">
                <a:solidFill>
                  <a:schemeClr val="tx1"/>
                </a:solidFill>
              </a:rPr>
              <a:t>CBC: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*RBC: increased                *</a:t>
            </a:r>
            <a:r>
              <a:rPr lang="en-US" sz="2000" b="1" dirty="0" err="1" smtClean="0">
                <a:solidFill>
                  <a:schemeClr val="tx1"/>
                </a:solidFill>
              </a:rPr>
              <a:t>Hb</a:t>
            </a:r>
            <a:r>
              <a:rPr lang="en-US" sz="2000" b="1" dirty="0" smtClean="0">
                <a:solidFill>
                  <a:schemeClr val="tx1"/>
                </a:solidFill>
              </a:rPr>
              <a:t>: increased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*WBC &amp; PLT :mildly increased (usually)</a:t>
            </a:r>
          </a:p>
          <a:p>
            <a:r>
              <a:rPr lang="en-US" sz="2400" b="1" u="sng" dirty="0" smtClean="0">
                <a:solidFill>
                  <a:schemeClr val="tx1"/>
                </a:solidFill>
              </a:rPr>
              <a:t>Blood smear: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Excess of normocytic normochromic RBC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±Leukocytosis &amp;thrombocytosis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52400" y="3962400"/>
            <a:ext cx="5035296" cy="2590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Bone marrow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Hypercellular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Predominant </a:t>
            </a:r>
            <a:r>
              <a:rPr lang="en-US" sz="2000" b="1" dirty="0" err="1" smtClean="0">
                <a:solidFill>
                  <a:schemeClr val="tx1"/>
                </a:solidFill>
              </a:rPr>
              <a:t>erythroid</a:t>
            </a:r>
            <a:r>
              <a:rPr lang="en-US" sz="2000" b="1" dirty="0" smtClean="0">
                <a:solidFill>
                  <a:schemeClr val="tx1"/>
                </a:solidFill>
              </a:rPr>
              <a:t> precursors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± Increased megakaryocytes &amp;Myeloid precursors.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endParaRPr lang="x-none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3880104" cy="286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384048" y="5966459"/>
            <a:ext cx="457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    Blasts                    AL transformation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7" name="سهم لأعلى 6"/>
          <p:cNvSpPr/>
          <p:nvPr/>
        </p:nvSpPr>
        <p:spPr>
          <a:xfrm>
            <a:off x="609600" y="6019800"/>
            <a:ext cx="45719" cy="304800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8" name="سهم إلى اليمين 7"/>
          <p:cNvSpPr/>
          <p:nvPr/>
        </p:nvSpPr>
        <p:spPr>
          <a:xfrm>
            <a:off x="1371600" y="6202681"/>
            <a:ext cx="762000" cy="457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9" name="مستطيل 1"/>
          <p:cNvSpPr/>
          <p:nvPr/>
        </p:nvSpPr>
        <p:spPr>
          <a:xfrm rot="10800000" flipV="1">
            <a:off x="1371600" y="152400"/>
            <a:ext cx="5410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Investigations </a:t>
            </a:r>
            <a:endParaRPr lang="x-none" sz="3200" b="1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1FDDC-8797-485E-AB64-DCCC15919CAC}" type="datetime1">
              <a:rPr lang="en-US" smtClean="0"/>
              <a:pPr/>
              <a:t>12/21/13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2" name="Picture 2" descr="http://medicine.creighton.edu/mmsa/photogallery/bloo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8237" y="1143000"/>
            <a:ext cx="3967163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893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362200" y="1295400"/>
            <a:ext cx="44196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Diagnosis of Polycythemia Vera</a:t>
            </a:r>
            <a:endParaRPr lang="x-none" sz="2400" b="1" dirty="0">
              <a:solidFill>
                <a:schemeClr val="tx1"/>
              </a:solidFill>
            </a:endParaRPr>
          </a:p>
        </p:txBody>
      </p:sp>
      <p:sp>
        <p:nvSpPr>
          <p:cNvPr id="3" name="سهم للأسفل 2"/>
          <p:cNvSpPr/>
          <p:nvPr/>
        </p:nvSpPr>
        <p:spPr>
          <a:xfrm>
            <a:off x="4381500" y="1905000"/>
            <a:ext cx="114300" cy="30480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752600" y="2209800"/>
            <a:ext cx="58674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Treatment: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  <a:cs typeface="Arial" charset="0"/>
              </a:rPr>
              <a:t>Venesection + Aspirin</a:t>
            </a:r>
            <a:endParaRPr lang="en-US" sz="2000" b="1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 ± </a:t>
            </a:r>
            <a:r>
              <a:rPr lang="en-US" sz="2000" b="1" dirty="0" err="1" smtClean="0">
                <a:solidFill>
                  <a:schemeClr val="tx1"/>
                </a:solidFill>
                <a:latin typeface="+mj-lt"/>
              </a:rPr>
              <a:t>Myelosuppressive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  drugs (</a:t>
            </a:r>
            <a:r>
              <a:rPr lang="en-US" sz="2000" b="1" dirty="0" err="1" smtClean="0">
                <a:solidFill>
                  <a:schemeClr val="tx1"/>
                </a:solidFill>
                <a:latin typeface="+mj-lt"/>
              </a:rPr>
              <a:t>hydroxyuria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11" name="مستطيل 10"/>
          <p:cNvSpPr/>
          <p:nvPr/>
        </p:nvSpPr>
        <p:spPr>
          <a:xfrm flipH="1">
            <a:off x="4450081" y="3276600"/>
            <a:ext cx="45719" cy="1859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12" name="مستطيل 11"/>
          <p:cNvSpPr/>
          <p:nvPr/>
        </p:nvSpPr>
        <p:spPr>
          <a:xfrm>
            <a:off x="3733800" y="3429000"/>
            <a:ext cx="1447800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/>
              <a:t>10-15 years</a:t>
            </a:r>
            <a:endParaRPr lang="x-none" sz="1600" b="1" dirty="0"/>
          </a:p>
        </p:txBody>
      </p:sp>
      <p:cxnSp>
        <p:nvCxnSpPr>
          <p:cNvPr id="14" name="رابط كسهم مستقيم 13"/>
          <p:cNvCxnSpPr/>
          <p:nvPr/>
        </p:nvCxnSpPr>
        <p:spPr>
          <a:xfrm flipH="1">
            <a:off x="2057400" y="3886200"/>
            <a:ext cx="16764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>
            <a:off x="5181600" y="3886200"/>
            <a:ext cx="16764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610100"/>
            <a:ext cx="2857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https://encrypted-tbn1.gstatic.com/images?q=tbn:ANd9GcRGfNDSgYPcN7whQKvn4PRb4wsiDgZQXcDg-xZKu-xK5s6JLv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307" y="4509516"/>
            <a:ext cx="2735293" cy="1815084"/>
          </a:xfrm>
          <a:prstGeom prst="rect">
            <a:avLst/>
          </a:prstGeom>
          <a:noFill/>
        </p:spPr>
      </p:pic>
      <p:sp>
        <p:nvSpPr>
          <p:cNvPr id="18" name="مستطيل مستدير الزوايا 17"/>
          <p:cNvSpPr/>
          <p:nvPr/>
        </p:nvSpPr>
        <p:spPr>
          <a:xfrm>
            <a:off x="2514600" y="3973513"/>
            <a:ext cx="685800" cy="3698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20%</a:t>
            </a:r>
            <a:endParaRPr lang="x-none" sz="1600" b="1" dirty="0">
              <a:solidFill>
                <a:schemeClr val="tx1"/>
              </a:solidFill>
            </a:endParaRPr>
          </a:p>
        </p:txBody>
      </p:sp>
      <p:sp>
        <p:nvSpPr>
          <p:cNvPr id="29" name="مستطيل مستدير الزوايا 28"/>
          <p:cNvSpPr/>
          <p:nvPr/>
        </p:nvSpPr>
        <p:spPr>
          <a:xfrm>
            <a:off x="5486400" y="4038600"/>
            <a:ext cx="685800" cy="3698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10%</a:t>
            </a:r>
            <a:endParaRPr lang="x-none" sz="1600" b="1" dirty="0">
              <a:solidFill>
                <a:schemeClr val="tx1"/>
              </a:solidFill>
            </a:endParaRP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5867400" y="6387084"/>
            <a:ext cx="2286000" cy="39471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/>
              <a:t>Acute leukemia </a:t>
            </a:r>
            <a:endParaRPr lang="x-none" sz="2400" b="1" dirty="0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685800" y="6324601"/>
            <a:ext cx="23622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Myelofibrosis</a:t>
            </a:r>
            <a:endParaRPr lang="x-none" sz="24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7400" y="228600"/>
            <a:ext cx="5638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Complication &amp;treatment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BC9BA-D562-4354-B1F7-81AA409ADDBC}" type="datetime1">
              <a:rPr lang="en-US" smtClean="0"/>
              <a:pPr/>
              <a:t>12/21/13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6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066800"/>
            <a:ext cx="7848600" cy="228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1"/>
                </a:solidFill>
              </a:rPr>
              <a:t>Primary Myelofibrosis</a:t>
            </a:r>
            <a:endParaRPr lang="en-US" sz="7200" b="1" dirty="0">
              <a:solidFill>
                <a:schemeClr val="tx1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0"/>
            <a:ext cx="82295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-Point Star 3"/>
          <p:cNvSpPr/>
          <p:nvPr/>
        </p:nvSpPr>
        <p:spPr>
          <a:xfrm>
            <a:off x="685800" y="4648200"/>
            <a:ext cx="3810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1066800" y="4983481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0EE-2B31-4F16-BD29-18C1C5053742}" type="datetime1">
              <a:rPr lang="en-US" smtClean="0"/>
              <a:pPr/>
              <a:t>12/21/13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066800"/>
            <a:ext cx="8153400" cy="1981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Clonal MPN characterized by a proliferation of megakaryocytes &amp; granulocytes in the bone marrow that associated with deposition of fibrous connective tissue and extramedullary haematopoiesis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3657600"/>
            <a:ext cx="5410200" cy="2971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Anemia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 Leukoerythroblastic  blood picture.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Massive splenomegaly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Fibrotic bone marrow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JAK2 mutation (50%)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 Risk of AML transformation (20%)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3200400"/>
            <a:ext cx="28194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Clinical  features </a:t>
            </a:r>
            <a:endParaRPr lang="en-US" sz="2400" b="1" dirty="0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276600"/>
            <a:ext cx="4495800" cy="33528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5029200" y="5867400"/>
            <a:ext cx="304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620000" y="449580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876800" y="4495800"/>
            <a:ext cx="304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05000" y="152400"/>
            <a:ext cx="5562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Primary Myelofibrosis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8044-D562-4B6D-9BF2-4C1DEB672025}" type="datetime1">
              <a:rPr lang="en-US" smtClean="0"/>
              <a:pPr/>
              <a:t>12/21/13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F section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4765183" y="2057400"/>
            <a:ext cx="4378817" cy="4800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9156" name="Picture 4" descr="http://www.pathpedia.com/education/eatlas/histology/bone_marrow/normal-bone-marrow-core-biopsy-%5b2-bm01-2h%5d.jpeg?Width=600&amp;Height=450&amp;Format=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4741718" cy="480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1676400"/>
            <a:ext cx="1676400" cy="381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Normal BM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00600" y="1676400"/>
            <a:ext cx="1676400" cy="381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Fibrotic BM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66800" y="228600"/>
            <a:ext cx="6477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Bone marrow in Myelofibrosis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C6FF-08E7-4528-8F1B-F4B3D7A5D847}" type="datetime1">
              <a:rPr lang="en-US" smtClean="0"/>
              <a:pPr/>
              <a:t>12/21/13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304800"/>
            <a:ext cx="4038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Stages of PMF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2400" y="3505200"/>
            <a:ext cx="6172200" cy="1524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3400" y="3810000"/>
            <a:ext cx="10668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Fibrotic stage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90800" y="3733800"/>
            <a:ext cx="3429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Anemia</a:t>
            </a:r>
          </a:p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Leukopenia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Thrombocytopenia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Extramedullary </a:t>
            </a:r>
            <a:r>
              <a:rPr lang="en-US" b="1" dirty="0" err="1" smtClean="0">
                <a:solidFill>
                  <a:schemeClr val="tx1"/>
                </a:solidFill>
              </a:rPr>
              <a:t>hematopoesis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2400" y="5562600"/>
            <a:ext cx="4343400" cy="1066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52400" y="1600200"/>
            <a:ext cx="7239000" cy="1447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7200" y="1905000"/>
            <a:ext cx="12192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Prefibrotic</a:t>
            </a:r>
            <a:r>
              <a:rPr lang="en-US" b="1" dirty="0" smtClean="0">
                <a:solidFill>
                  <a:schemeClr val="tx1"/>
                </a:solidFill>
              </a:rPr>
              <a:t> stage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67000" y="1752600"/>
            <a:ext cx="2057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Proliferation of megakaryocytes &amp;Granulocytes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57800" y="1752600"/>
            <a:ext cx="17526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Leukocytosis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err="1" smtClean="0">
                <a:solidFill>
                  <a:schemeClr val="tx1"/>
                </a:solidFill>
              </a:rPr>
              <a:t>Thrombocytosis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1752600" y="2362200"/>
            <a:ext cx="838200" cy="762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1066800" y="3048000"/>
            <a:ext cx="121919" cy="4572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1600200" y="4343400"/>
            <a:ext cx="914400" cy="762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 flipH="1">
            <a:off x="990600" y="5029200"/>
            <a:ext cx="152400" cy="4572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724400" y="2362200"/>
            <a:ext cx="457200" cy="762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200" y="5943600"/>
            <a:ext cx="2590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AML transformation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315200" y="1600200"/>
            <a:ext cx="1524000" cy="1447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7-10 years survival 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4419600" y="5486400"/>
            <a:ext cx="1447800" cy="12192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≤1</a:t>
            </a:r>
          </a:p>
          <a:p>
            <a:pPr algn="ctr"/>
            <a:r>
              <a:rPr lang="en-US" dirty="0" smtClean="0"/>
              <a:t> year survival 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6248400" y="3581400"/>
            <a:ext cx="1447800" cy="13716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3-7 years survival </a:t>
            </a:r>
            <a:endParaRPr lang="en-US" dirty="0"/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32D8-0E13-4E58-9448-A18440A4D4E5}" type="datetime1">
              <a:rPr lang="en-US" smtClean="0"/>
              <a:pPr/>
              <a:t>12/21/13</a:t>
            </a:fld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429000"/>
            <a:ext cx="82295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66800" y="4678681"/>
            <a:ext cx="37338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609600" y="4343400"/>
            <a:ext cx="3810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3"/>
          <p:cNvSpPr/>
          <p:nvPr/>
        </p:nvSpPr>
        <p:spPr>
          <a:xfrm>
            <a:off x="609600" y="990600"/>
            <a:ext cx="7391400" cy="24063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</a:rPr>
              <a:t>Essential </a:t>
            </a:r>
            <a:r>
              <a:rPr lang="en-US" sz="6600" b="1" dirty="0" err="1" smtClean="0">
                <a:solidFill>
                  <a:schemeClr val="tx1"/>
                </a:solidFill>
              </a:rPr>
              <a:t>Thrombocythemia</a:t>
            </a:r>
            <a:r>
              <a:rPr lang="en-US" sz="6600" b="1" dirty="0" smtClean="0">
                <a:solidFill>
                  <a:schemeClr val="tx1"/>
                </a:solidFill>
              </a:rPr>
              <a:t> </a:t>
            </a:r>
            <a:endParaRPr lang="x-none" sz="6600" b="1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0B340-38B3-4986-ABE1-40E54ABD7943}" type="datetime1">
              <a:rPr lang="en-US" smtClean="0"/>
              <a:pPr/>
              <a:t>12/21/13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907704" y="260648"/>
            <a:ext cx="5616624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Essential </a:t>
            </a:r>
            <a:r>
              <a:rPr lang="en-US" sz="3200" b="1" dirty="0" err="1" smtClean="0">
                <a:solidFill>
                  <a:schemeClr val="tx1"/>
                </a:solidFill>
              </a:rPr>
              <a:t>Thrombocythemia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endParaRPr lang="x-none" sz="3200" b="1" dirty="0">
              <a:solidFill>
                <a:schemeClr val="tx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79512" y="1484784"/>
            <a:ext cx="8352928" cy="1368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2400" b="1" dirty="0" smtClean="0">
                <a:solidFill>
                  <a:schemeClr val="tx1"/>
                </a:solidFill>
              </a:rPr>
              <a:t>ET is MPN that involves primarily the megakaryocytic lineage. 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</a:rPr>
              <a:t>&amp;</a:t>
            </a:r>
            <a:r>
              <a:rPr lang="en-US" sz="2400" b="1" dirty="0" smtClean="0">
                <a:solidFill>
                  <a:schemeClr val="tx1"/>
                </a:solidFill>
              </a:rPr>
              <a:t> characterized by sustained thrombocytosis .</a:t>
            </a:r>
            <a:endParaRPr lang="x-none" sz="2400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11560" y="3140968"/>
            <a:ext cx="3096344" cy="5040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Diagnostic Features</a:t>
            </a:r>
            <a:endParaRPr lang="x-none" sz="2400" b="1" dirty="0">
              <a:solidFill>
                <a:schemeClr val="bg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79512" y="3645024"/>
            <a:ext cx="8568952" cy="29523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sz="2200" b="1" dirty="0">
              <a:solidFill>
                <a:prstClr val="black"/>
              </a:solidFill>
            </a:endParaRPr>
          </a:p>
          <a:p>
            <a:pPr marL="342900" indent="-34290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prstClr val="black"/>
                </a:solidFill>
              </a:rPr>
              <a:t>Sustained </a:t>
            </a:r>
            <a:r>
              <a:rPr lang="en-US" sz="2200" b="1" dirty="0">
                <a:solidFill>
                  <a:prstClr val="black"/>
                </a:solidFill>
              </a:rPr>
              <a:t>thrombocytosis ≥</a:t>
            </a:r>
            <a:r>
              <a:rPr lang="en-US" sz="2200" b="1" dirty="0" smtClean="0">
                <a:solidFill>
                  <a:prstClr val="black"/>
                </a:solidFill>
              </a:rPr>
              <a:t>45O×10⁹.</a:t>
            </a:r>
          </a:p>
          <a:p>
            <a:pPr marL="342900" indent="-34290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prstClr val="black"/>
                </a:solidFill>
              </a:rPr>
              <a:t>Hypercellular BM with megakaryocytic proliferation </a:t>
            </a:r>
          </a:p>
          <a:p>
            <a:pPr marL="342900" indent="-34290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prstClr val="black"/>
                </a:solidFill>
              </a:rPr>
              <a:t>Exclusion of: CML, MDS,PV &amp;Primary </a:t>
            </a:r>
            <a:r>
              <a:rPr lang="en-US" sz="2200" b="1" dirty="0" err="1" smtClean="0">
                <a:solidFill>
                  <a:prstClr val="black"/>
                </a:solidFill>
              </a:rPr>
              <a:t>Myelofibrosis</a:t>
            </a:r>
            <a:endParaRPr lang="en-US" sz="2200" b="1" dirty="0" smtClean="0">
              <a:solidFill>
                <a:prstClr val="black"/>
              </a:solidFill>
            </a:endParaRPr>
          </a:p>
          <a:p>
            <a:pPr marL="342900" indent="-34290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prstClr val="black"/>
                </a:solidFill>
              </a:rPr>
              <a:t>JAK2 mutation (60%),If negative ;no evidence of</a:t>
            </a:r>
          </a:p>
          <a:p>
            <a:pPr marL="342900" indent="-342900" algn="l" rtl="0">
              <a:spcBef>
                <a:spcPts val="600"/>
              </a:spcBef>
            </a:pPr>
            <a:r>
              <a:rPr lang="en-US" sz="2200" b="1" dirty="0" smtClean="0">
                <a:solidFill>
                  <a:prstClr val="black"/>
                </a:solidFill>
              </a:rPr>
              <a:t>     reactive </a:t>
            </a:r>
            <a:r>
              <a:rPr lang="en-US" sz="2200" b="1" dirty="0" err="1" smtClean="0">
                <a:solidFill>
                  <a:prstClr val="black"/>
                </a:solidFill>
              </a:rPr>
              <a:t>thrombocytosis</a:t>
            </a:r>
            <a:r>
              <a:rPr lang="en-US" sz="2200" b="1" dirty="0" smtClean="0">
                <a:solidFill>
                  <a:prstClr val="black"/>
                </a:solidFill>
              </a:rPr>
              <a:t>: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000" b="1" dirty="0">
              <a:solidFill>
                <a:prstClr val="black"/>
              </a:solidFill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prstClr val="black"/>
              </a:solidFill>
            </a:endParaRPr>
          </a:p>
          <a:p>
            <a:pPr algn="l" rtl="0"/>
            <a:endParaRPr lang="en-US" sz="2000" b="1" dirty="0" smtClean="0">
              <a:solidFill>
                <a:prstClr val="black"/>
              </a:solidFill>
            </a:endParaRPr>
          </a:p>
          <a:p>
            <a:pPr algn="l" rtl="0"/>
            <a:endParaRPr lang="x-none" dirty="0"/>
          </a:p>
        </p:txBody>
      </p:sp>
      <p:sp>
        <p:nvSpPr>
          <p:cNvPr id="2" name="مستطيل 1"/>
          <p:cNvSpPr/>
          <p:nvPr/>
        </p:nvSpPr>
        <p:spPr>
          <a:xfrm>
            <a:off x="1763688" y="5733256"/>
            <a:ext cx="6552728" cy="5040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</a:rPr>
              <a:t>Iron def. ,</a:t>
            </a:r>
            <a:r>
              <a:rPr lang="en-US" b="1" dirty="0" err="1" smtClean="0">
                <a:solidFill>
                  <a:schemeClr val="tx1"/>
                </a:solidFill>
              </a:rPr>
              <a:t>splenoctomy</a:t>
            </a:r>
            <a:r>
              <a:rPr lang="en-US" b="1" dirty="0" smtClean="0">
                <a:solidFill>
                  <a:schemeClr val="tx1"/>
                </a:solidFill>
              </a:rPr>
              <a:t>, surgery, infection ,autoimmune disease….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366E5-32B7-46F3-97F5-46C3930899CC}" type="datetime1">
              <a:rPr lang="en-US" smtClean="0"/>
              <a:pPr/>
              <a:t>12/21/13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8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9257"/>
            <a:ext cx="9144000" cy="704725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1AFE-5A79-4B27-9381-EC06607F0155}" type="datetime1">
              <a:rPr lang="en-US" smtClean="0"/>
              <a:pPr/>
              <a:t>12/21/13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4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6481"/>
            <a:ext cx="9023986" cy="683152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56F5-81D9-4F37-AFFC-FF6E21F5A280}" type="datetime1">
              <a:rPr lang="en-US" smtClean="0"/>
              <a:pPr/>
              <a:t>12/21/13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9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71600" y="1628800"/>
            <a:ext cx="7632848" cy="36724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x-none" sz="24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x-none" sz="2800" b="1" dirty="0" err="1" smtClean="0">
                <a:solidFill>
                  <a:schemeClr val="tx1"/>
                </a:solidFill>
                <a:latin typeface="+mj-lt"/>
                <a:cs typeface="Arial" pitchFamily="34" charset="0"/>
              </a:rPr>
              <a:t>Cytosis</a:t>
            </a:r>
            <a:r>
              <a:rPr lang="en-US" altLang="x-none" sz="2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x-none" sz="2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Organomegaly (mainly splenomgaly) 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x-none" sz="2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High uric acid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x-none" sz="2800" b="1" dirty="0" smtClean="0">
                <a:solidFill>
                  <a:schemeClr val="tx1"/>
                </a:solidFill>
                <a:latin typeface="+mj-lt"/>
              </a:rPr>
              <a:t> Hypercellular bone marrow</a:t>
            </a:r>
          </a:p>
          <a:p>
            <a:pPr algn="l" rtl="0">
              <a:spcBef>
                <a:spcPct val="50000"/>
              </a:spcBef>
              <a:buSzPct val="110000"/>
              <a:buFont typeface="Arial" pitchFamily="34" charset="0"/>
              <a:buChar char="•"/>
            </a:pPr>
            <a:r>
              <a:rPr lang="en-US" altLang="x-none" sz="2800" b="1" dirty="0" smtClean="0">
                <a:solidFill>
                  <a:schemeClr val="tx1"/>
                </a:solidFill>
                <a:latin typeface="+mj-lt"/>
              </a:rPr>
              <a:t> Progression to acute leukaemia (mainly AML)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1720" y="332656"/>
            <a:ext cx="4392488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altLang="x-none" sz="3200" b="1" dirty="0" smtClean="0">
                <a:solidFill>
                  <a:schemeClr val="tx1"/>
                </a:solidFill>
              </a:rPr>
              <a:t>MPN features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853A-2588-4FA5-87C3-62F5CA8585C7}" type="datetime1">
              <a:rPr lang="en-US" smtClean="0"/>
              <a:pPr/>
              <a:t>12/21/13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942206" y="2286000"/>
            <a:ext cx="7734250" cy="20882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Asymptomatic (50%)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Thrombosis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Bleeding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Mild splenomegaly (50%)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Mild hepatomegaly (20%)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259632" y="1752600"/>
            <a:ext cx="2931368" cy="533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Clinical Presentation</a:t>
            </a:r>
            <a:endParaRPr lang="x-none" sz="2400" b="1" dirty="0">
              <a:solidFill>
                <a:schemeClr val="bg1"/>
              </a:solidFill>
            </a:endParaRPr>
          </a:p>
        </p:txBody>
      </p:sp>
      <p:sp>
        <p:nvSpPr>
          <p:cNvPr id="4" name="قوس كبير أيمن 3"/>
          <p:cNvSpPr/>
          <p:nvPr/>
        </p:nvSpPr>
        <p:spPr>
          <a:xfrm>
            <a:off x="4644008" y="2394992"/>
            <a:ext cx="360040" cy="187220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x-none"/>
          </a:p>
        </p:txBody>
      </p:sp>
      <p:sp>
        <p:nvSpPr>
          <p:cNvPr id="5" name="مستطيل 4"/>
          <p:cNvSpPr/>
          <p:nvPr/>
        </p:nvSpPr>
        <p:spPr>
          <a:xfrm>
            <a:off x="5076056" y="3013720"/>
            <a:ext cx="331236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Very indolent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(5% risk of AML transformation ) 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5105400"/>
            <a:ext cx="7696200" cy="10081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b="1" dirty="0" smtClean="0">
                <a:solidFill>
                  <a:schemeClr val="tx1"/>
                </a:solidFill>
              </a:rPr>
              <a:t>Aspirin ±</a:t>
            </a:r>
            <a:r>
              <a:rPr lang="en-US" sz="2400" b="1" dirty="0" err="1" smtClean="0">
                <a:solidFill>
                  <a:schemeClr val="tx1"/>
                </a:solidFill>
              </a:rPr>
              <a:t>Hydroxyuria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4648200"/>
            <a:ext cx="2057400" cy="43624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Treatment</a:t>
            </a:r>
            <a:endParaRPr lang="en-US" sz="2400" b="1" dirty="0"/>
          </a:p>
        </p:txBody>
      </p:sp>
      <p:sp>
        <p:nvSpPr>
          <p:cNvPr id="8" name="مستطيل 3"/>
          <p:cNvSpPr/>
          <p:nvPr/>
        </p:nvSpPr>
        <p:spPr>
          <a:xfrm>
            <a:off x="1907704" y="260648"/>
            <a:ext cx="5616624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Essential </a:t>
            </a:r>
            <a:r>
              <a:rPr lang="en-US" sz="3200" b="1" dirty="0" err="1" smtClean="0">
                <a:solidFill>
                  <a:schemeClr val="tx1"/>
                </a:solidFill>
              </a:rPr>
              <a:t>Thrombocythemia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endParaRPr lang="x-none" sz="3200" b="1" dirty="0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23006-8CA0-4C41-9C9D-B2ACE9657F24}" type="datetime1">
              <a:rPr lang="en-US" smtClean="0"/>
              <a:pPr/>
              <a:t>12/21/13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31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0" y="914400"/>
            <a:ext cx="7772400" cy="99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JAK2: Non receptor  protein tyrosine kinase  involved in signal transduction pathway 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5800" y="2362200"/>
            <a:ext cx="7848600" cy="1600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29400" y="2667000"/>
            <a:ext cx="13716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JH1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2667000"/>
            <a:ext cx="1981200" cy="30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JH2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62400" y="2667000"/>
            <a:ext cx="914400" cy="304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JH3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24200" y="2667000"/>
            <a:ext cx="914400" cy="304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JH4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9800" y="2667000"/>
            <a:ext cx="914400" cy="30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JH5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95400" y="2667000"/>
            <a:ext cx="9144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JH6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6800" y="2057400"/>
            <a:ext cx="3505200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JAK2 kinase domains structure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Curved Up Arrow 23"/>
          <p:cNvSpPr/>
          <p:nvPr/>
        </p:nvSpPr>
        <p:spPr>
          <a:xfrm>
            <a:off x="6248400" y="2971800"/>
            <a:ext cx="1143000" cy="228600"/>
          </a:xfrm>
          <a:prstGeom prst="curvedUpArrow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Up Arrow Callout 25"/>
          <p:cNvSpPr/>
          <p:nvPr/>
        </p:nvSpPr>
        <p:spPr>
          <a:xfrm>
            <a:off x="5943600" y="3200400"/>
            <a:ext cx="1600200" cy="609600"/>
          </a:xfrm>
          <a:prstGeom prst="upArrowCallou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Negative feed back</a:t>
            </a:r>
            <a:endParaRPr lang="en-US" sz="14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762000" y="4191000"/>
            <a:ext cx="77724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JAK2 mutation </a:t>
            </a:r>
            <a:r>
              <a:rPr lang="en-US" sz="2400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Point mutation (at </a:t>
            </a:r>
            <a:r>
              <a:rPr lang="en-US" sz="2000" b="1" dirty="0" err="1" smtClean="0">
                <a:solidFill>
                  <a:schemeClr val="tx1"/>
                </a:solidFill>
              </a:rPr>
              <a:t>codon</a:t>
            </a:r>
            <a:r>
              <a:rPr lang="en-US" sz="2000" b="1" dirty="0" smtClean="0">
                <a:solidFill>
                  <a:schemeClr val="tx1"/>
                </a:solidFill>
              </a:rPr>
              <a:t> 617 in  JH2) leads to loss of auto inhibitory control over JAK2.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The mutated JAK2 is in a constitutively  active state,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19400" y="152400"/>
            <a:ext cx="33528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JAK2 Mutation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B3440-0EE5-4595-B138-974F7C0F25AA}" type="datetime1">
              <a:rPr lang="en-US" smtClean="0"/>
              <a:pPr/>
              <a:t>12/21/13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" y="1143000"/>
            <a:ext cx="5896272" cy="5562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15616" y="3808512"/>
            <a:ext cx="4248472" cy="25922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981200" y="1600200"/>
            <a:ext cx="862608" cy="288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JH2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819400" y="1600200"/>
            <a:ext cx="1512168" cy="288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JH1</a:t>
            </a:r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>
            <a:off x="2209800" y="1905000"/>
            <a:ext cx="1512168" cy="576064"/>
          </a:xfrm>
          <a:prstGeom prst="curvedUp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79712" y="1997968"/>
            <a:ext cx="576064" cy="28803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</a:t>
            </a:r>
            <a:r>
              <a:rPr lang="en-US" dirty="0" err="1" smtClean="0"/>
              <a:t>ve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979712" y="2933328"/>
            <a:ext cx="1584176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JAK2 (V617) mutation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2699792" y="2467744"/>
            <a:ext cx="216024" cy="504056"/>
          </a:xfrm>
          <a:prstGeom prst="up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2627784" y="2162944"/>
            <a:ext cx="360040" cy="504056"/>
          </a:xfrm>
          <a:prstGeom prst="mathMultiply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28"/>
          <p:cNvSpPr/>
          <p:nvPr/>
        </p:nvSpPr>
        <p:spPr>
          <a:xfrm>
            <a:off x="1752600" y="4673352"/>
            <a:ext cx="342900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000" b="1" dirty="0" smtClean="0">
                <a:solidFill>
                  <a:schemeClr val="tx1"/>
                </a:solidFill>
              </a:rPr>
              <a:t>Transcriptional factors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63888" y="2683768"/>
            <a:ext cx="864096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</a:t>
            </a:r>
            <a:endParaRPr lang="en-US" dirty="0"/>
          </a:p>
        </p:txBody>
      </p:sp>
      <p:sp>
        <p:nvSpPr>
          <p:cNvPr id="15" name="مستطيل 15"/>
          <p:cNvSpPr/>
          <p:nvPr/>
        </p:nvSpPr>
        <p:spPr>
          <a:xfrm>
            <a:off x="4572000" y="2186372"/>
            <a:ext cx="720080" cy="2520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RAS</a:t>
            </a:r>
            <a:endParaRPr lang="x-none" dirty="0"/>
          </a:p>
        </p:txBody>
      </p:sp>
      <p:sp>
        <p:nvSpPr>
          <p:cNvPr id="16" name="مستطيل 20"/>
          <p:cNvSpPr/>
          <p:nvPr/>
        </p:nvSpPr>
        <p:spPr>
          <a:xfrm>
            <a:off x="4644008" y="2912368"/>
            <a:ext cx="792088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MAPK</a:t>
            </a:r>
            <a:endParaRPr lang="x-none" dirty="0"/>
          </a:p>
        </p:txBody>
      </p:sp>
      <p:sp>
        <p:nvSpPr>
          <p:cNvPr id="17" name="Oval 16"/>
          <p:cNvSpPr/>
          <p:nvPr/>
        </p:nvSpPr>
        <p:spPr>
          <a:xfrm>
            <a:off x="3923928" y="1921768"/>
            <a:ext cx="288032" cy="2880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932040" y="2455168"/>
            <a:ext cx="288032" cy="2880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923928" y="2988568"/>
            <a:ext cx="288032" cy="2880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343400" y="1616968"/>
            <a:ext cx="288032" cy="28803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22" name="Straight Arrow Connector 21"/>
          <p:cNvCxnSpPr>
            <a:endCxn id="15" idx="0"/>
          </p:cNvCxnSpPr>
          <p:nvPr/>
        </p:nvCxnSpPr>
        <p:spPr>
          <a:xfrm>
            <a:off x="4343400" y="1828800"/>
            <a:ext cx="588640" cy="35757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923928" y="1807096"/>
            <a:ext cx="0" cy="93610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932040" y="2391544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قوس متوسط أيمن 2"/>
          <p:cNvSpPr/>
          <p:nvPr/>
        </p:nvSpPr>
        <p:spPr>
          <a:xfrm>
            <a:off x="3048000" y="1089248"/>
            <a:ext cx="79648" cy="510952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x-none" b="1" dirty="0"/>
          </a:p>
        </p:txBody>
      </p:sp>
      <p:sp>
        <p:nvSpPr>
          <p:cNvPr id="43" name="Left Bracket 42"/>
          <p:cNvSpPr/>
          <p:nvPr/>
        </p:nvSpPr>
        <p:spPr>
          <a:xfrm>
            <a:off x="3275856" y="1089248"/>
            <a:ext cx="76944" cy="510952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971800" y="922784"/>
            <a:ext cx="5040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400" b="1" dirty="0" smtClean="0">
                <a:solidFill>
                  <a:schemeClr val="tx1"/>
                </a:solidFill>
              </a:rPr>
              <a:t>EPO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6" name="Block Arc 45"/>
          <p:cNvSpPr/>
          <p:nvPr/>
        </p:nvSpPr>
        <p:spPr>
          <a:xfrm rot="10952379">
            <a:off x="3054237" y="920783"/>
            <a:ext cx="294473" cy="288032"/>
          </a:xfrm>
          <a:prstGeom prst="blockArc">
            <a:avLst>
              <a:gd name="adj1" fmla="val 10493480"/>
              <a:gd name="adj2" fmla="val 0"/>
              <a:gd name="adj3" fmla="val 25000"/>
            </a:avLst>
          </a:prstGeom>
          <a:solidFill>
            <a:schemeClr val="accent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43000"/>
            <a:ext cx="25146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مستطيل مستدير الزوايا 41"/>
          <p:cNvSpPr/>
          <p:nvPr/>
        </p:nvSpPr>
        <p:spPr>
          <a:xfrm>
            <a:off x="2286000" y="5410200"/>
            <a:ext cx="2304256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Increased proliferation</a:t>
            </a:r>
          </a:p>
          <a:p>
            <a:pPr algn="l" rtl="0"/>
            <a:r>
              <a:rPr lang="en-US" sz="1600" b="1" dirty="0" smtClean="0">
                <a:solidFill>
                  <a:schemeClr val="tx1"/>
                </a:solidFill>
              </a:rPr>
              <a:t>Decreased apoptosis</a:t>
            </a:r>
            <a:r>
              <a:rPr lang="en-US" sz="1600" dirty="0" smtClean="0"/>
              <a:t> </a:t>
            </a:r>
            <a:endParaRPr lang="x-none" sz="1600" dirty="0"/>
          </a:p>
        </p:txBody>
      </p:sp>
      <p:pic>
        <p:nvPicPr>
          <p:cNvPr id="2050" name="Picture 2" descr="https://encrypted-tbn2.gstatic.com/images?q=tbn:ANd9GcRq4WJKcaPWuxYWMVRquAFw6RwQ7pcS-6vUYf-kXe2CvUdgM6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732609"/>
            <a:ext cx="2547392" cy="2067991"/>
          </a:xfrm>
          <a:prstGeom prst="rect">
            <a:avLst/>
          </a:prstGeom>
          <a:noFill/>
        </p:spPr>
      </p:pic>
      <p:pic>
        <p:nvPicPr>
          <p:cNvPr id="2052" name="Picture 4" descr="https://encrypted-tbn1.gstatic.com/images?q=tbn:ANd9GcRGfNDSgYPcN7whQKvn4PRb4wsiDgZQXcDg-xZKu-xK5s6JLvP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814316"/>
            <a:ext cx="2590801" cy="1815084"/>
          </a:xfrm>
          <a:prstGeom prst="rect">
            <a:avLst/>
          </a:prstGeom>
          <a:noFill/>
        </p:spPr>
      </p:pic>
      <p:cxnSp>
        <p:nvCxnSpPr>
          <p:cNvPr id="26" name="رابط كسهم مستقيم 25"/>
          <p:cNvCxnSpPr>
            <a:endCxn id="47" idx="1"/>
          </p:cNvCxnSpPr>
          <p:nvPr/>
        </p:nvCxnSpPr>
        <p:spPr>
          <a:xfrm flipV="1">
            <a:off x="5105400" y="1843100"/>
            <a:ext cx="1371600" cy="2652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كسهم مستقيم 29"/>
          <p:cNvCxnSpPr/>
          <p:nvPr/>
        </p:nvCxnSpPr>
        <p:spPr>
          <a:xfrm flipV="1">
            <a:off x="5334000" y="3842805"/>
            <a:ext cx="1110208" cy="10339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/>
          <p:nvPr/>
        </p:nvCxnSpPr>
        <p:spPr>
          <a:xfrm>
            <a:off x="5181600" y="5562600"/>
            <a:ext cx="1371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/>
          <p:cNvSpPr/>
          <p:nvPr/>
        </p:nvSpPr>
        <p:spPr>
          <a:xfrm>
            <a:off x="5743842" y="2438400"/>
            <a:ext cx="504558" cy="3240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95%</a:t>
            </a:r>
            <a:endParaRPr lang="x-none" sz="1400" b="1" dirty="0">
              <a:solidFill>
                <a:schemeClr val="tx1"/>
              </a:solidFill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5715000" y="4038600"/>
            <a:ext cx="504558" cy="3764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60%</a:t>
            </a:r>
            <a:endParaRPr lang="x-none" sz="1400" b="1" dirty="0">
              <a:solidFill>
                <a:schemeClr val="tx1"/>
              </a:solidFill>
            </a:endParaRPr>
          </a:p>
        </p:txBody>
      </p:sp>
      <p:sp>
        <p:nvSpPr>
          <p:cNvPr id="49" name="مستطيل 48"/>
          <p:cNvSpPr/>
          <p:nvPr/>
        </p:nvSpPr>
        <p:spPr>
          <a:xfrm>
            <a:off x="5715000" y="5334000"/>
            <a:ext cx="504558" cy="3764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50%</a:t>
            </a:r>
            <a:endParaRPr lang="x-none" sz="14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819400" y="76200"/>
            <a:ext cx="33528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JAK2 Mutation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228600" y="1600200"/>
            <a:ext cx="685800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JAK2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828800" y="1600200"/>
            <a:ext cx="1524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1676400" y="1600200"/>
            <a:ext cx="152400" cy="304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Left Brace 69"/>
          <p:cNvSpPr/>
          <p:nvPr/>
        </p:nvSpPr>
        <p:spPr>
          <a:xfrm>
            <a:off x="1524000" y="1524000"/>
            <a:ext cx="152400" cy="381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>
            <a:stCxn id="62" idx="3"/>
            <a:endCxn id="70" idx="1"/>
          </p:cNvCxnSpPr>
          <p:nvPr/>
        </p:nvCxnSpPr>
        <p:spPr>
          <a:xfrm flipV="1">
            <a:off x="914400" y="1714500"/>
            <a:ext cx="609600" cy="38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3733800" y="3429000"/>
            <a:ext cx="609600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+</a:t>
            </a:r>
            <a:r>
              <a:rPr lang="en-US" sz="1200" b="1" dirty="0" err="1" smtClean="0">
                <a:solidFill>
                  <a:schemeClr val="tx1"/>
                </a:solidFill>
              </a:rPr>
              <a:t>ve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886200" y="2971800"/>
            <a:ext cx="0" cy="165618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4724400" y="3581400"/>
            <a:ext cx="609600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+</a:t>
            </a:r>
            <a:r>
              <a:rPr lang="en-US" sz="1200" b="1" dirty="0" err="1" smtClean="0">
                <a:solidFill>
                  <a:schemeClr val="tx1"/>
                </a:solidFill>
              </a:rPr>
              <a:t>ve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4860032" y="3208040"/>
            <a:ext cx="0" cy="144016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Date Placeholder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88DB8-7D0C-4FA7-9DA0-9275C8E278CB}" type="datetime1">
              <a:rPr lang="en-US" smtClean="0"/>
              <a:pPr/>
              <a:t>12/21/13</a:t>
            </a:fld>
            <a:endParaRPr lang="en-US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52400" y="6019800"/>
            <a:ext cx="83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Dr.Aljabry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2523016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2362200"/>
            <a:ext cx="63552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THANK YOU</a:t>
            </a:r>
            <a:endParaRPr lang="en-US" sz="96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336704"/>
          </a:xfrm>
          <a:prstGeom prst="rect">
            <a:avLst/>
          </a:prstGeom>
          <a:solidFill>
            <a:schemeClr val="bg1"/>
          </a:solidFill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4724400" y="1981200"/>
            <a:ext cx="28956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BCR-ABL </a:t>
            </a:r>
            <a:r>
              <a:rPr lang="en-US" sz="2000" b="1" u="sng" dirty="0" smtClean="0">
                <a:solidFill>
                  <a:schemeClr val="tx1"/>
                </a:solidFill>
              </a:rPr>
              <a:t>must be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negative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5800" y="2209800"/>
            <a:ext cx="381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4876800" y="2057400"/>
            <a:ext cx="304800" cy="1752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0" y="3200400"/>
            <a:ext cx="1371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E6BAC-ABC0-4627-9279-E8296A90EC25}" type="datetime1">
              <a:rPr lang="en-US" smtClean="0"/>
              <a:pPr/>
              <a:t>12/21/13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28600" y="1447800"/>
            <a:ext cx="8534400" cy="3429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In Greek “too 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many cells in the blood</a:t>
            </a:r>
            <a:r>
              <a:rPr lang="en-US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.”.</a:t>
            </a:r>
            <a:endParaRPr lang="en-US" sz="2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Absolute increase in total body red cell volume (or mass)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Manifests 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itself as a raised </a:t>
            </a:r>
            <a:r>
              <a:rPr lang="en-US" sz="24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Hb</a:t>
            </a:r>
            <a:r>
              <a:rPr lang="en-US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or 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packed cell volume (PCV)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tx1"/>
                </a:solidFill>
                <a:cs typeface="Arial" panose="020B0604020202020204" pitchFamily="34" charset="0"/>
              </a:rPr>
              <a:t>Hb</a:t>
            </a:r>
            <a:r>
              <a:rPr 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 is &gt;16.5or 18.5 g/dl in women and men, respectively</a:t>
            </a:r>
            <a:r>
              <a:rPr lang="en-US" sz="2400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7400" y="457200"/>
            <a:ext cx="42672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Polycythemia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7743-C16C-441B-A602-69B5A31C2653}" type="datetime1">
              <a:rPr lang="en-US" smtClean="0"/>
              <a:pPr/>
              <a:t>12/21/13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C795-6462-4A1F-B82C-02604044B633}" type="datetime1">
              <a:rPr lang="en-US" smtClean="0"/>
              <a:pPr/>
              <a:t>12/21/13</a:t>
            </a:fld>
            <a:endParaRPr lang="en-US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3795" name="Picture 3" descr="C:\Users\DELL\Desktop\image07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" r="36881" b="3516"/>
          <a:stretch/>
        </p:blipFill>
        <p:spPr bwMode="auto">
          <a:xfrm>
            <a:off x="533400" y="1143000"/>
            <a:ext cx="8153400" cy="55985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209800" y="304800"/>
            <a:ext cx="52578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Regulation of Erythropoiesis</a:t>
            </a:r>
            <a:endParaRPr lang="x-none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54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39624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90600" y="2743200"/>
            <a:ext cx="533400" cy="1219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0600" y="1676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0" y="2362200"/>
            <a:ext cx="533400" cy="160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72400" y="2362200"/>
            <a:ext cx="533400" cy="160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600200" y="2743200"/>
            <a:ext cx="533400" cy="1219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600200" y="2057400"/>
            <a:ext cx="5334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95400" y="228600"/>
            <a:ext cx="5334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 Classification of Polycythemia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8200" y="3962400"/>
            <a:ext cx="13716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Relative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Polycythemia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0" y="3962400"/>
            <a:ext cx="13716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2</a:t>
            </a:r>
            <a:r>
              <a:rPr lang="en-US" sz="1600" b="1" baseline="30000" dirty="0" smtClean="0">
                <a:solidFill>
                  <a:schemeClr val="tx1"/>
                </a:solidFill>
              </a:rPr>
              <a:t>nd</a:t>
            </a:r>
            <a:r>
              <a:rPr lang="en-US" sz="1600" b="1" dirty="0" smtClean="0">
                <a:solidFill>
                  <a:schemeClr val="tx1"/>
                </a:solidFill>
              </a:rPr>
              <a:t> Polycythemia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86600" y="3962400"/>
            <a:ext cx="13716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Polycythemia </a:t>
            </a:r>
            <a:r>
              <a:rPr lang="en-US" sz="1600" b="1" dirty="0" err="1" smtClean="0">
                <a:solidFill>
                  <a:schemeClr val="tx1"/>
                </a:solidFill>
              </a:rPr>
              <a:t>vera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0" y="2743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838200" y="4648200"/>
            <a:ext cx="1371600" cy="198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Decreased plasma volume due to severe dehydration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010400" y="4648200"/>
            <a:ext cx="1447800" cy="2057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Increased RBC mass due to malignant proliferation  </a:t>
            </a:r>
            <a:endParaRPr lang="en-US" sz="1600" dirty="0"/>
          </a:p>
        </p:txBody>
      </p:sp>
      <p:sp>
        <p:nvSpPr>
          <p:cNvPr id="24" name="Rectangle 8"/>
          <p:cNvSpPr/>
          <p:nvPr/>
        </p:nvSpPr>
        <p:spPr>
          <a:xfrm>
            <a:off x="4572000" y="1295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8"/>
          <p:cNvSpPr/>
          <p:nvPr/>
        </p:nvSpPr>
        <p:spPr>
          <a:xfrm>
            <a:off x="7772400" y="1295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2743200" y="4648200"/>
            <a:ext cx="3581400" cy="1981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en-US" sz="1600" b="1" dirty="0">
                <a:solidFill>
                  <a:prstClr val="black"/>
                </a:solidFill>
              </a:rPr>
              <a:t>Increased RBC mass due to high EPO: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1-COPD, Sleep apnea, smoking..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2-High altitude 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3-High affinity HB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4-Renal disease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</a:rPr>
              <a:t>5-Epo </a:t>
            </a:r>
            <a:r>
              <a:rPr lang="en-US" sz="1600" b="1" dirty="0" err="1">
                <a:solidFill>
                  <a:prstClr val="black"/>
                </a:solidFill>
              </a:rPr>
              <a:t>secreating</a:t>
            </a:r>
            <a:r>
              <a:rPr lang="en-US" sz="1600" b="1" dirty="0">
                <a:solidFill>
                  <a:prstClr val="black"/>
                </a:solidFill>
              </a:rPr>
              <a:t> tumor  (Parathyroid adenoma …)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62400" y="2743200"/>
            <a:ext cx="533400" cy="1219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62400" y="1676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162800" y="1676400"/>
            <a:ext cx="5334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162800" y="2743200"/>
            <a:ext cx="533400" cy="1219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6200" y="1447800"/>
            <a:ext cx="914400" cy="381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normal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6248400" y="1447800"/>
            <a:ext cx="914400" cy="381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normal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048000" y="1447800"/>
            <a:ext cx="914400" cy="381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normal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8A4C-0A7F-4558-AB0A-89869745AA17}" type="datetime1">
              <a:rPr lang="en-US" smtClean="0"/>
              <a:pPr/>
              <a:t>12/21/13</a:t>
            </a:fld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5607"/>
              </p:ext>
            </p:extLst>
          </p:nvPr>
        </p:nvGraphicFramePr>
        <p:xfrm>
          <a:off x="40610" y="381000"/>
          <a:ext cx="834139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" name="Slide" r:id="rId4" imgW="4570551" imgH="3427315" progId="PowerPoint.Slide.12">
                  <p:embed/>
                </p:oleObj>
              </mc:Choice>
              <mc:Fallback>
                <p:oleObj name="Slide" r:id="rId4" imgW="4570551" imgH="3427315" progId="PowerPoint.Slide.12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10" y="381000"/>
                        <a:ext cx="8341390" cy="601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loud 3"/>
          <p:cNvSpPr/>
          <p:nvPr/>
        </p:nvSpPr>
        <p:spPr>
          <a:xfrm>
            <a:off x="7467600" y="228600"/>
            <a:ext cx="1600200" cy="8382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For reading</a:t>
            </a:r>
            <a:endParaRPr lang="en-US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7DD3-1F84-47F8-BD79-A295C966D536}" type="datetime1">
              <a:rPr lang="en-US" smtClean="0"/>
              <a:pPr/>
              <a:t>12/21/13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1295400"/>
            <a:ext cx="8382000" cy="1447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MPN characterized </a:t>
            </a:r>
            <a:r>
              <a:rPr lang="en-US" sz="2400" b="1" dirty="0">
                <a:solidFill>
                  <a:schemeClr val="tx1"/>
                </a:solidFill>
              </a:rPr>
              <a:t>by increased red blood cell production independent of the mechanisms that normally regulate </a:t>
            </a:r>
            <a:r>
              <a:rPr lang="en-US" sz="2400" b="1" dirty="0" err="1">
                <a:solidFill>
                  <a:schemeClr val="tx1"/>
                </a:solidFill>
              </a:rPr>
              <a:t>erythropoiesis</a:t>
            </a:r>
            <a:r>
              <a:rPr lang="en-US" sz="2400" b="1" dirty="0">
                <a:solidFill>
                  <a:schemeClr val="tx1"/>
                </a:solidFill>
              </a:rPr>
              <a:t>.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228600"/>
            <a:ext cx="3810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Polycythemia Vera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" y="3581400"/>
            <a:ext cx="82296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  <a:latin typeface="+mj-lt"/>
                <a:ea typeface="Times New Roman"/>
                <a:cs typeface="Arial"/>
              </a:rPr>
              <a:t>HB &gt;18.5g/dl in men ,16.5g/dl in women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  <a:latin typeface="+mj-lt"/>
                <a:ea typeface="Times New Roman"/>
                <a:cs typeface="Arial"/>
              </a:rPr>
              <a:t>Hypercellular bone marrow </a:t>
            </a:r>
            <a:endParaRPr lang="en-US" sz="2400" b="1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cs typeface="Arial" charset="0"/>
              </a:rPr>
              <a:t>JAK2 mutation in &gt;95% of cases</a:t>
            </a: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  <a:latin typeface="+mj-lt"/>
              </a:rPr>
              <a:t> Low Serum erythropoietin level</a:t>
            </a:r>
            <a:endParaRPr lang="en-US" sz="2400" b="1" dirty="0" smtClean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124200"/>
            <a:ext cx="28956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Diagnostic Features: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6D2F-348F-40D1-B243-3A5C1CC4C407}" type="datetime1">
              <a:rPr lang="en-US" smtClean="0"/>
              <a:pPr/>
              <a:t>12/21/13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 rot="10800000" flipV="1">
            <a:off x="1371600" y="457201"/>
            <a:ext cx="5410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Clinical features of PV</a:t>
            </a:r>
            <a:endParaRPr lang="x-none" sz="3200" b="1" dirty="0">
              <a:solidFill>
                <a:schemeClr val="tx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304800" y="1524000"/>
            <a:ext cx="8267700" cy="1752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 smtClean="0">
                <a:solidFill>
                  <a:schemeClr val="tx1"/>
                </a:solidFill>
                <a:latin typeface="+mj-lt"/>
              </a:rPr>
              <a:t>1-Increased blood viscosity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Hypertension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Headache,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dizziness, visual disturbances &amp; paresthesia  </a:t>
            </a:r>
            <a:endParaRPr lang="x-none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04800" y="3352800"/>
            <a:ext cx="826770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2- Thrombosis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Deep vein thrombosis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Myocardial infarction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Mesenteric, portal or splenic vein thrombosis</a:t>
            </a:r>
            <a:endParaRPr lang="x-none" sz="2400" b="1" dirty="0">
              <a:solidFill>
                <a:schemeClr val="tx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04800" y="5029200"/>
            <a:ext cx="82677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3-Splenomegaly </a:t>
            </a:r>
            <a:r>
              <a:rPr lang="en-US" sz="2400" b="1" u="sng" dirty="0">
                <a:solidFill>
                  <a:schemeClr val="tx1"/>
                </a:solidFill>
              </a:rPr>
              <a:t>in 70% </a:t>
            </a:r>
          </a:p>
          <a:p>
            <a:r>
              <a:rPr lang="en-US" sz="2400" b="1" u="sng" dirty="0" smtClean="0">
                <a:solidFill>
                  <a:schemeClr val="tx1"/>
                </a:solidFill>
              </a:rPr>
              <a:t>4-Hepatomegaly </a:t>
            </a:r>
            <a:r>
              <a:rPr lang="en-US" sz="2400" b="1" u="sng" dirty="0">
                <a:solidFill>
                  <a:schemeClr val="tx1"/>
                </a:solidFill>
              </a:rPr>
              <a:t>in 40%</a:t>
            </a:r>
            <a:endParaRPr lang="x-none" sz="2400" b="1" u="sng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4360-596F-463C-BA0A-634068F3D381}" type="datetime1">
              <a:rPr lang="en-US" smtClean="0"/>
              <a:pPr/>
              <a:t>12/21/13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0197A-ADB3-42E7-89CF-7BD5FB3E97E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00800" y="624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Dr.Mansour</a:t>
            </a:r>
            <a:r>
              <a:rPr lang="en-US" dirty="0" smtClean="0"/>
              <a:t> </a:t>
            </a:r>
            <a:r>
              <a:rPr lang="en-US" dirty="0" err="1" smtClean="0"/>
              <a:t>Aljabry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96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1482</TotalTime>
  <Words>700</Words>
  <Application>Microsoft Macintosh PowerPoint</Application>
  <PresentationFormat>On-screen Show (4:3)</PresentationFormat>
  <Paragraphs>209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Bradley Hand ITC</vt:lpstr>
      <vt:lpstr>Office Theme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DrKamal ElSayid Higgy</dc:creator>
  <cp:lastModifiedBy>Dr.bayan ALqahtany</cp:lastModifiedBy>
  <cp:revision>116</cp:revision>
  <dcterms:created xsi:type="dcterms:W3CDTF">2013-12-02T11:06:02Z</dcterms:created>
  <dcterms:modified xsi:type="dcterms:W3CDTF">2013-12-21T13:10:54Z</dcterms:modified>
</cp:coreProperties>
</file>