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1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6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95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45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92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26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41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34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9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7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82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1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-1270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chemeClr val="bg2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58800" y="1130300"/>
            <a:ext cx="8202566" cy="76309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000"/>
              </a:lnSpc>
              <a:tabLst/>
            </a:pPr>
            <a:r>
              <a:rPr lang="en-US" altLang="zh-CN" sz="4404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Platelet</a:t>
            </a:r>
            <a:r>
              <a:rPr lang="en-US" altLang="zh-CN" sz="440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404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Structure</a:t>
            </a:r>
            <a:r>
              <a:rPr lang="en-US" altLang="zh-CN" sz="440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404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&amp;</a:t>
            </a:r>
            <a:r>
              <a:rPr lang="en-US" altLang="zh-CN" sz="440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404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Function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425700" y="2908300"/>
            <a:ext cx="3951403" cy="53347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/>
            </a:pPr>
            <a:r>
              <a:rPr lang="en-US" altLang="zh-CN" sz="2795" b="1" dirty="0" smtClean="0">
                <a:latin typeface="Comic Sans MS" pitchFamily="18" charset="0"/>
                <a:cs typeface="Comic Sans MS" pitchFamily="18" charset="0"/>
              </a:rPr>
              <a:t>Dr. </a:t>
            </a:r>
            <a:r>
              <a:rPr lang="en-US" altLang="zh-CN" sz="2795" b="1" dirty="0" err="1" smtClean="0">
                <a:latin typeface="Comic Sans MS" pitchFamily="18" charset="0"/>
                <a:cs typeface="Comic Sans MS" pitchFamily="18" charset="0"/>
              </a:rPr>
              <a:t>Nervana</a:t>
            </a:r>
            <a:r>
              <a:rPr lang="en-US" altLang="zh-CN" sz="2795" b="1" dirty="0" smtClean="0">
                <a:latin typeface="Comic Sans MS" pitchFamily="18" charset="0"/>
                <a:cs typeface="Comic Sans MS" pitchFamily="18" charset="0"/>
              </a:rPr>
              <a:t> </a:t>
            </a:r>
            <a:r>
              <a:rPr lang="en-US" altLang="zh-CN" sz="2795" b="1" dirty="0" err="1" smtClean="0">
                <a:latin typeface="Comic Sans MS" pitchFamily="18" charset="0"/>
                <a:cs typeface="Comic Sans MS" pitchFamily="18" charset="0"/>
              </a:rPr>
              <a:t>Bayoumy</a:t>
            </a:r>
            <a:r>
              <a:rPr lang="en-US" altLang="zh-CN" sz="2795" b="1" dirty="0" smtClean="0">
                <a:latin typeface="Comic Sans MS" pitchFamily="18" charset="0"/>
                <a:cs typeface="Comic Sans MS" pitchFamily="18" charset="0"/>
              </a:rPr>
              <a:t> </a:t>
            </a:r>
            <a:endParaRPr lang="en-US" altLang="zh-CN" sz="2795" b="1" dirty="0" smtClean="0"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3467531" y="3962400"/>
            <a:ext cx="2208938" cy="28982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403" dirty="0" smtClean="0">
                <a:solidFill>
                  <a:srgbClr val="002060"/>
                </a:solidFill>
                <a:latin typeface="Comic Sans MS" pitchFamily="18" charset="0"/>
                <a:cs typeface="Comic Sans MS" pitchFamily="18" charset="0"/>
              </a:rPr>
              <a:t>MD,</a:t>
            </a:r>
            <a:r>
              <a:rPr lang="en-US" altLang="zh-CN" sz="1403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2060"/>
                </a:solidFill>
                <a:latin typeface="Comic Sans MS" pitchFamily="18" charset="0"/>
                <a:cs typeface="Comic Sans MS" pitchFamily="18" charset="0"/>
              </a:rPr>
              <a:t>PhD</a:t>
            </a:r>
            <a:r>
              <a:rPr lang="en-US" altLang="zh-CN" sz="1403" dirty="0">
                <a:solidFill>
                  <a:srgbClr val="002060"/>
                </a:solidFill>
                <a:latin typeface="Comic Sans MS" pitchFamily="18" charset="0"/>
                <a:cs typeface="Comic Sans MS" pitchFamily="18" charset="0"/>
              </a:rPr>
              <a:t> </a:t>
            </a:r>
            <a:r>
              <a:rPr lang="en-US" altLang="zh-CN" sz="1403" dirty="0" smtClean="0">
                <a:solidFill>
                  <a:srgbClr val="002060"/>
                </a:solidFill>
                <a:latin typeface="Comic Sans MS" pitchFamily="18" charset="0"/>
                <a:cs typeface="Comic Sans MS" pitchFamily="18" charset="0"/>
              </a:rPr>
              <a:t>(Aberdeen – UK)</a:t>
            </a:r>
            <a:r>
              <a:rPr lang="en-US" altLang="zh-CN" sz="1403" dirty="0" smtClean="0">
                <a:solidFill>
                  <a:srgbClr val="002060"/>
                </a:solidFill>
                <a:latin typeface="Comic Sans MS" pitchFamily="18" charset="0"/>
                <a:cs typeface="Comic Sans MS" pitchFamily="18" charset="0"/>
              </a:rPr>
              <a:t>)</a:t>
            </a:r>
            <a:endParaRPr lang="en-US" altLang="zh-CN" sz="1403" dirty="0" smtClean="0">
              <a:solidFill>
                <a:srgbClr val="00206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516593" y="4724400"/>
            <a:ext cx="4085414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2400"/>
              </a:lnSpc>
              <a:tabLst>
                <a:tab pos="25400" algn="l"/>
              </a:tabLst>
            </a:pPr>
            <a:r>
              <a:rPr lang="en-US" altLang="zh-C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CN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</a:t>
            </a:r>
            <a:r>
              <a:rPr lang="en-US" altLang="zh-C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  <a:r>
              <a:rPr lang="en-US" altLang="zh-CN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altLang="zh-CN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Physiology,</a:t>
            </a:r>
            <a:r>
              <a:rPr lang="en-US" altLang="zh-CN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altLang="zh-CN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400"/>
              </a:lnSpc>
              <a:tabLst>
                <a:tab pos="25400" algn="l"/>
              </a:tabLst>
            </a:pPr>
            <a:r>
              <a:rPr lang="en-US" altLang="zh-CN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</a:t>
            </a:r>
            <a:r>
              <a:rPr lang="en-US" altLang="zh-CN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altLang="zh-CN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endParaRPr lang="en-US" altLang="zh-CN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1360424" y="903287"/>
            <a:ext cx="6423025" cy="4975225"/>
          </a:xfrm>
          <a:custGeom>
            <a:avLst/>
            <a:gdLst>
              <a:gd name="connsiteX0" fmla="*/ 6350 w 6423025"/>
              <a:gd name="connsiteY0" fmla="*/ 4968875 h 4975225"/>
              <a:gd name="connsiteX1" fmla="*/ 6416674 w 6423025"/>
              <a:gd name="connsiteY1" fmla="*/ 4968875 h 4975225"/>
              <a:gd name="connsiteX2" fmla="*/ 6416674 w 6423025"/>
              <a:gd name="connsiteY2" fmla="*/ 6350 h 4975225"/>
              <a:gd name="connsiteX3" fmla="*/ 6350 w 6423025"/>
              <a:gd name="connsiteY3" fmla="*/ 6350 h 4975225"/>
              <a:gd name="connsiteX4" fmla="*/ 6350 w 6423025"/>
              <a:gd name="connsiteY4" fmla="*/ 4968875 h 4975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423025" h="4975225">
                <a:moveTo>
                  <a:pt x="6350" y="4968875"/>
                </a:moveTo>
                <a:lnTo>
                  <a:pt x="6416674" y="4968875"/>
                </a:lnTo>
                <a:lnTo>
                  <a:pt x="6416674" y="6350"/>
                </a:lnTo>
                <a:lnTo>
                  <a:pt x="6350" y="6350"/>
                </a:lnTo>
                <a:lnTo>
                  <a:pt x="6350" y="496887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63E38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8900" y="901700"/>
            <a:ext cx="6426200" cy="497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4300" y="444500"/>
            <a:ext cx="3441700" cy="27686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6200" y="3644900"/>
            <a:ext cx="3378200" cy="276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4200" y="317500"/>
            <a:ext cx="5525252" cy="4178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03300" y="4127500"/>
            <a:ext cx="67056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4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2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Anuclear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discoid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cell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dirty="0" smtClean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spherical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when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346200" y="4495800"/>
            <a:ext cx="13589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4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activated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003300" y="4927600"/>
            <a:ext cx="29210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400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Size: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1.5–3.0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µm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003300" y="5372100"/>
            <a:ext cx="3550652" cy="43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4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2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Life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span: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b="1" dirty="0" smtClean="0">
                <a:solidFill>
                  <a:srgbClr val="FFC000"/>
                </a:solidFill>
                <a:latin typeface="Comic Sans MS" pitchFamily="18" charset="0"/>
                <a:cs typeface="Comic Sans MS" pitchFamily="18" charset="0"/>
              </a:rPr>
              <a:t>7–10</a:t>
            </a:r>
            <a:r>
              <a:rPr lang="en-US" altLang="zh-CN" sz="2402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b="1" dirty="0" smtClean="0">
                <a:solidFill>
                  <a:srgbClr val="FFC000"/>
                </a:solidFill>
                <a:latin typeface="Comic Sans MS" pitchFamily="18" charset="0"/>
                <a:cs typeface="Comic Sans MS" pitchFamily="18" charset="0"/>
              </a:rPr>
              <a:t>days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003300" y="5803900"/>
            <a:ext cx="64770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Sequestered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spleen;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hypersplenism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346200" y="6172200"/>
            <a:ext cx="47752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4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may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lead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low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platelet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counts.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17500" y="3670300"/>
            <a:ext cx="1740861" cy="37035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004" b="1" dirty="0" smtClean="0">
                <a:solidFill>
                  <a:srgbClr val="FFC000"/>
                </a:solidFill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1800" b="1" dirty="0" smtClean="0">
                <a:solidFill>
                  <a:srgbClr val="FFC000"/>
                </a:solidFill>
                <a:latin typeface="Comic Sans MS" pitchFamily="18" charset="0"/>
                <a:cs typeface="Comic Sans MS" pitchFamily="18" charset="0"/>
              </a:rPr>
              <a:t>Thrombocytes)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2644775" y="3157473"/>
            <a:ext cx="830326" cy="471551"/>
          </a:xfrm>
          <a:custGeom>
            <a:avLst/>
            <a:gdLst>
              <a:gd name="connsiteX0" fmla="*/ 19050 w 830326"/>
              <a:gd name="connsiteY0" fmla="*/ 235839 h 471551"/>
              <a:gd name="connsiteX1" fmla="*/ 415163 w 830326"/>
              <a:gd name="connsiteY1" fmla="*/ 19050 h 471551"/>
              <a:gd name="connsiteX2" fmla="*/ 811276 w 830326"/>
              <a:gd name="connsiteY2" fmla="*/ 235839 h 471551"/>
              <a:gd name="connsiteX3" fmla="*/ 415163 w 830326"/>
              <a:gd name="connsiteY3" fmla="*/ 452501 h 471551"/>
              <a:gd name="connsiteX4" fmla="*/ 19050 w 830326"/>
              <a:gd name="connsiteY4" fmla="*/ 235839 h 4715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30326" h="471551">
                <a:moveTo>
                  <a:pt x="19050" y="235839"/>
                </a:moveTo>
                <a:cubicBezTo>
                  <a:pt x="19050" y="116078"/>
                  <a:pt x="196342" y="19050"/>
                  <a:pt x="415163" y="19050"/>
                </a:cubicBezTo>
                <a:cubicBezTo>
                  <a:pt x="633857" y="19050"/>
                  <a:pt x="811276" y="116078"/>
                  <a:pt x="811276" y="235839"/>
                </a:cubicBezTo>
                <a:cubicBezTo>
                  <a:pt x="811276" y="355472"/>
                  <a:pt x="633857" y="452501"/>
                  <a:pt x="415163" y="452501"/>
                </a:cubicBezTo>
                <a:cubicBezTo>
                  <a:pt x="196342" y="452501"/>
                  <a:pt x="19050" y="355472"/>
                  <a:pt x="19050" y="235839"/>
                </a:cubicBez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99FF33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5345176" y="457200"/>
            <a:ext cx="1369948" cy="722376"/>
          </a:xfrm>
          <a:custGeom>
            <a:avLst/>
            <a:gdLst>
              <a:gd name="connsiteX0" fmla="*/ 19050 w 1369948"/>
              <a:gd name="connsiteY0" fmla="*/ 361188 h 722376"/>
              <a:gd name="connsiteX1" fmla="*/ 684910 w 1369948"/>
              <a:gd name="connsiteY1" fmla="*/ 19050 h 722376"/>
              <a:gd name="connsiteX2" fmla="*/ 1350898 w 1369948"/>
              <a:gd name="connsiteY2" fmla="*/ 361188 h 722376"/>
              <a:gd name="connsiteX3" fmla="*/ 684910 w 1369948"/>
              <a:gd name="connsiteY3" fmla="*/ 703325 h 722376"/>
              <a:gd name="connsiteX4" fmla="*/ 19050 w 1369948"/>
              <a:gd name="connsiteY4" fmla="*/ 361188 h 7223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9948" h="722376">
                <a:moveTo>
                  <a:pt x="19050" y="361188"/>
                </a:moveTo>
                <a:cubicBezTo>
                  <a:pt x="19050" y="172212"/>
                  <a:pt x="317119" y="19050"/>
                  <a:pt x="684910" y="19050"/>
                </a:cubicBezTo>
                <a:cubicBezTo>
                  <a:pt x="1052702" y="19050"/>
                  <a:pt x="1350898" y="172212"/>
                  <a:pt x="1350898" y="361188"/>
                </a:cubicBezTo>
                <a:cubicBezTo>
                  <a:pt x="1350898" y="550036"/>
                  <a:pt x="1052702" y="703325"/>
                  <a:pt x="684910" y="703325"/>
                </a:cubicBezTo>
                <a:cubicBezTo>
                  <a:pt x="317119" y="703325"/>
                  <a:pt x="19050" y="550036"/>
                  <a:pt x="19050" y="361188"/>
                </a:cubicBez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99FF33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524500" y="3014726"/>
            <a:ext cx="938276" cy="541273"/>
          </a:xfrm>
          <a:custGeom>
            <a:avLst/>
            <a:gdLst>
              <a:gd name="connsiteX0" fmla="*/ 19050 w 938276"/>
              <a:gd name="connsiteY0" fmla="*/ 270636 h 541273"/>
              <a:gd name="connsiteX1" fmla="*/ 469138 w 938276"/>
              <a:gd name="connsiteY1" fmla="*/ 19050 h 541273"/>
              <a:gd name="connsiteX2" fmla="*/ 919226 w 938276"/>
              <a:gd name="connsiteY2" fmla="*/ 270636 h 541273"/>
              <a:gd name="connsiteX3" fmla="*/ 469138 w 938276"/>
              <a:gd name="connsiteY3" fmla="*/ 522223 h 541273"/>
              <a:gd name="connsiteX4" fmla="*/ 19050 w 938276"/>
              <a:gd name="connsiteY4" fmla="*/ 270636 h 5412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38276" h="541273">
                <a:moveTo>
                  <a:pt x="19050" y="270636"/>
                </a:moveTo>
                <a:cubicBezTo>
                  <a:pt x="19050" y="131698"/>
                  <a:pt x="220598" y="19050"/>
                  <a:pt x="469138" y="19050"/>
                </a:cubicBezTo>
                <a:cubicBezTo>
                  <a:pt x="717677" y="19050"/>
                  <a:pt x="919226" y="131698"/>
                  <a:pt x="919226" y="270636"/>
                </a:cubicBezTo>
                <a:cubicBezTo>
                  <a:pt x="919226" y="409575"/>
                  <a:pt x="717677" y="522223"/>
                  <a:pt x="469138" y="522223"/>
                </a:cubicBezTo>
                <a:cubicBezTo>
                  <a:pt x="220598" y="522223"/>
                  <a:pt x="19050" y="409575"/>
                  <a:pt x="19050" y="270636"/>
                </a:cubicBez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99FF33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4200" y="317500"/>
            <a:ext cx="5105400" cy="64008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2700" y="0"/>
            <a:ext cx="6527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60600" y="622300"/>
            <a:ext cx="4965700" cy="63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0"/>
              </a:lnSpc>
              <a:tabLst/>
            </a:pPr>
            <a:r>
              <a:rPr lang="en-US" altLang="zh-CN" sz="36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Platelet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Ultrastructure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22300" y="2108200"/>
            <a:ext cx="2362200" cy="317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419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Mitochondria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419100" algn="l"/>
              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Alpha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Granules</a:t>
            </a:r>
          </a:p>
          <a:p>
            <a:pPr>
              <a:lnSpc>
                <a:spcPts val="2100"/>
              </a:lnSpc>
              <a:tabLst>
                <a:tab pos="419100" algn="l"/>
              </a:tabLst>
            </a:pPr>
            <a:r>
              <a:rPr lang="en-US" altLang="zh-CN" sz="1800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von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Willebrand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Factor</a:t>
            </a:r>
          </a:p>
          <a:p>
            <a:pPr>
              <a:lnSpc>
                <a:spcPts val="2100"/>
              </a:lnSpc>
              <a:tabLst>
                <a:tab pos="419100" algn="l"/>
              </a:tabLst>
            </a:pPr>
            <a:r>
              <a:rPr lang="en-US" altLang="zh-CN" sz="1800" dirty="0" smtClean="0">
                <a:solidFill>
                  <a:srgbClr val="FF9900"/>
                </a:solidFill>
                <a:latin typeface="Comic Sans MS" pitchFamily="18" charset="0"/>
                <a:cs typeface="Comic Sans MS" pitchFamily="18" charset="0"/>
              </a:rPr>
              <a:t>Fibrinogen</a:t>
            </a:r>
          </a:p>
          <a:p>
            <a:pPr>
              <a:lnSpc>
                <a:spcPts val="2100"/>
              </a:lnSpc>
              <a:tabLst>
                <a:tab pos="419100" algn="l"/>
              </a:tabLst>
            </a:pPr>
            <a:r>
              <a:rPr lang="en-US" altLang="zh-CN" sz="1800" dirty="0" smtClean="0">
                <a:solidFill>
                  <a:srgbClr val="FFFF99"/>
                </a:solidFill>
                <a:latin typeface="Comic Sans MS" pitchFamily="18" charset="0"/>
                <a:cs typeface="Comic Sans MS" pitchFamily="18" charset="0"/>
              </a:rPr>
              <a:t>Chemokines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99"/>
                </a:solidFill>
                <a:latin typeface="Comic Sans MS" pitchFamily="18" charset="0"/>
                <a:cs typeface="Comic Sans MS" pitchFamily="18" charset="0"/>
              </a:rPr>
              <a:t>(PF4,etc.)</a:t>
            </a:r>
          </a:p>
          <a:p>
            <a:pPr>
              <a:lnSpc>
                <a:spcPts val="2100"/>
              </a:lnSpc>
              <a:tabLst>
                <a:tab pos="419100" algn="l"/>
              </a:tabLst>
            </a:pPr>
            <a:r>
              <a:rPr lang="en-US" altLang="zh-CN" sz="1800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Thrombospondin</a:t>
            </a:r>
          </a:p>
          <a:p>
            <a:pPr>
              <a:lnSpc>
                <a:spcPts val="2100"/>
              </a:lnSpc>
              <a:tabLst>
                <a:tab pos="419100" algn="l"/>
              </a:tabLst>
            </a:pPr>
            <a:r>
              <a:rPr lang="en-US" altLang="zh-CN" sz="1800" dirty="0" smtClean="0">
                <a:solidFill>
                  <a:srgbClr val="FF9900"/>
                </a:solidFill>
                <a:latin typeface="Comic Sans MS" pitchFamily="18" charset="0"/>
                <a:cs typeface="Comic Sans MS" pitchFamily="18" charset="0"/>
              </a:rPr>
              <a:t>P-selectin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6261100" y="2019300"/>
            <a:ext cx="2552700" cy="412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508000" algn="l"/>
                <a:tab pos="609600" algn="l"/>
                <a:tab pos="12065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Microtubules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508000" algn="l"/>
                <a:tab pos="609600" algn="l"/>
                <a:tab pos="12065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Open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canalicular</a:t>
            </a:r>
          </a:p>
          <a:p>
            <a:pPr>
              <a:lnSpc>
                <a:spcPts val="2400"/>
              </a:lnSpc>
              <a:tabLst>
                <a:tab pos="508000" algn="l"/>
                <a:tab pos="609600" algn="l"/>
                <a:tab pos="1206500" algn="l"/>
              </a:tabLst>
            </a:pPr>
            <a:r>
              <a:rPr lang="en-US" altLang="zh-CN" dirty="0" smtClean="0"/>
              <a:t>			</a:t>
            </a:r>
            <a:r>
              <a:rPr lang="en-US" altLang="zh-CN" sz="2004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system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508000" algn="l"/>
                <a:tab pos="609600" algn="l"/>
                <a:tab pos="1206500" algn="l"/>
              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Dense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Granules</a:t>
            </a:r>
          </a:p>
          <a:p>
            <a:pPr>
              <a:lnSpc>
                <a:spcPts val="2400"/>
              </a:lnSpc>
              <a:tabLst>
                <a:tab pos="508000" algn="l"/>
                <a:tab pos="609600" algn="l"/>
                <a:tab pos="1206500" algn="l"/>
              </a:tabLst>
            </a:pPr>
            <a:r>
              <a:rPr lang="en-US" altLang="zh-CN" sz="2004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ADP/ATP</a:t>
            </a:r>
          </a:p>
          <a:p>
            <a:pPr>
              <a:lnSpc>
                <a:spcPts val="2400"/>
              </a:lnSpc>
              <a:tabLst>
                <a:tab pos="508000" algn="l"/>
                <a:tab pos="609600" algn="l"/>
                <a:tab pos="1206500" algn="l"/>
              </a:tabLst>
            </a:pPr>
            <a:r>
              <a:rPr lang="en-US" altLang="zh-CN" sz="2006" dirty="0" smtClean="0">
                <a:solidFill>
                  <a:srgbClr val="FF9900"/>
                </a:solidFill>
                <a:latin typeface="Comic Sans MS" pitchFamily="18" charset="0"/>
                <a:cs typeface="Comic Sans MS" pitchFamily="18" charset="0"/>
              </a:rPr>
              <a:t>Calcium</a:t>
            </a:r>
          </a:p>
          <a:p>
            <a:pPr>
              <a:lnSpc>
                <a:spcPts val="2300"/>
              </a:lnSpc>
              <a:tabLst>
                <a:tab pos="508000" algn="l"/>
                <a:tab pos="609600" algn="l"/>
                <a:tab pos="1206500" algn="l"/>
              </a:tabLst>
            </a:pPr>
            <a:r>
              <a:rPr lang="en-US" altLang="zh-CN" sz="2004" dirty="0" smtClean="0">
                <a:solidFill>
                  <a:srgbClr val="FFFF99"/>
                </a:solidFill>
                <a:latin typeface="Comic Sans MS" pitchFamily="18" charset="0"/>
                <a:cs typeface="Comic Sans MS" pitchFamily="18" charset="0"/>
              </a:rPr>
              <a:t>Serotonin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2127250" y="1593850"/>
            <a:ext cx="4051300" cy="4543425"/>
          </a:xfrm>
          <a:custGeom>
            <a:avLst/>
            <a:gdLst>
              <a:gd name="connsiteX0" fmla="*/ 6350 w 4051300"/>
              <a:gd name="connsiteY0" fmla="*/ 2271776 h 4543425"/>
              <a:gd name="connsiteX1" fmla="*/ 2025650 w 4051300"/>
              <a:gd name="connsiteY1" fmla="*/ 6350 h 4543425"/>
              <a:gd name="connsiteX2" fmla="*/ 4044950 w 4051300"/>
              <a:gd name="connsiteY2" fmla="*/ 2271776 h 4543425"/>
              <a:gd name="connsiteX3" fmla="*/ 2025650 w 4051300"/>
              <a:gd name="connsiteY3" fmla="*/ 4537075 h 4543425"/>
              <a:gd name="connsiteX4" fmla="*/ 6350 w 4051300"/>
              <a:gd name="connsiteY4" fmla="*/ 2271776 h 45434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051300" h="4543425">
                <a:moveTo>
                  <a:pt x="6350" y="2271776"/>
                </a:moveTo>
                <a:cubicBezTo>
                  <a:pt x="6350" y="1020572"/>
                  <a:pt x="910463" y="6350"/>
                  <a:pt x="2025650" y="6350"/>
                </a:cubicBezTo>
                <a:cubicBezTo>
                  <a:pt x="3140836" y="6350"/>
                  <a:pt x="4044950" y="1020572"/>
                  <a:pt x="4044950" y="2271776"/>
                </a:cubicBezTo>
                <a:cubicBezTo>
                  <a:pt x="4044950" y="3522853"/>
                  <a:pt x="3140836" y="4537075"/>
                  <a:pt x="2025650" y="4537075"/>
                </a:cubicBezTo>
                <a:cubicBezTo>
                  <a:pt x="910463" y="4537075"/>
                  <a:pt x="6350" y="3522853"/>
                  <a:pt x="6350" y="2271776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9336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38800" y="2514600"/>
            <a:ext cx="1143000" cy="533400"/>
          </a:xfrm>
          <a:custGeom>
            <a:avLst/>
            <a:gdLst>
              <a:gd name="connsiteX0" fmla="*/ 0 w 1143000"/>
              <a:gd name="connsiteY0" fmla="*/ 533400 h 533400"/>
              <a:gd name="connsiteX1" fmla="*/ 392938 w 1143000"/>
              <a:gd name="connsiteY1" fmla="*/ 533400 h 533400"/>
              <a:gd name="connsiteX2" fmla="*/ 428625 w 1143000"/>
              <a:gd name="connsiteY2" fmla="*/ 516763 h 533400"/>
              <a:gd name="connsiteX3" fmla="*/ 392938 w 1143000"/>
              <a:gd name="connsiteY3" fmla="*/ 499998 h 533400"/>
              <a:gd name="connsiteX4" fmla="*/ 321436 w 1143000"/>
              <a:gd name="connsiteY4" fmla="*/ 499998 h 533400"/>
              <a:gd name="connsiteX5" fmla="*/ 285750 w 1143000"/>
              <a:gd name="connsiteY5" fmla="*/ 483361 h 533400"/>
              <a:gd name="connsiteX6" fmla="*/ 321436 w 1143000"/>
              <a:gd name="connsiteY6" fmla="*/ 466725 h 533400"/>
              <a:gd name="connsiteX7" fmla="*/ 821563 w 1143000"/>
              <a:gd name="connsiteY7" fmla="*/ 466725 h 533400"/>
              <a:gd name="connsiteX8" fmla="*/ 857250 w 1143000"/>
              <a:gd name="connsiteY8" fmla="*/ 483361 h 533400"/>
              <a:gd name="connsiteX9" fmla="*/ 821563 w 1143000"/>
              <a:gd name="connsiteY9" fmla="*/ 499998 h 533400"/>
              <a:gd name="connsiteX10" fmla="*/ 750061 w 1143000"/>
              <a:gd name="connsiteY10" fmla="*/ 499998 h 533400"/>
              <a:gd name="connsiteX11" fmla="*/ 714375 w 1143000"/>
              <a:gd name="connsiteY11" fmla="*/ 516763 h 533400"/>
              <a:gd name="connsiteX12" fmla="*/ 750061 w 1143000"/>
              <a:gd name="connsiteY12" fmla="*/ 533400 h 533400"/>
              <a:gd name="connsiteX13" fmla="*/ 1143000 w 1143000"/>
              <a:gd name="connsiteY13" fmla="*/ 533400 h 533400"/>
              <a:gd name="connsiteX14" fmla="*/ 1000125 w 1143000"/>
              <a:gd name="connsiteY14" fmla="*/ 299973 h 533400"/>
              <a:gd name="connsiteX15" fmla="*/ 1143000 w 1143000"/>
              <a:gd name="connsiteY15" fmla="*/ 66675 h 533400"/>
              <a:gd name="connsiteX16" fmla="*/ 857250 w 1143000"/>
              <a:gd name="connsiteY16" fmla="*/ 66675 h 533400"/>
              <a:gd name="connsiteX17" fmla="*/ 857250 w 1143000"/>
              <a:gd name="connsiteY17" fmla="*/ 16636 h 533400"/>
              <a:gd name="connsiteX18" fmla="*/ 821563 w 1143000"/>
              <a:gd name="connsiteY18" fmla="*/ 0 h 533400"/>
              <a:gd name="connsiteX19" fmla="*/ 321436 w 1143000"/>
              <a:gd name="connsiteY19" fmla="*/ 0 h 533400"/>
              <a:gd name="connsiteX20" fmla="*/ 285750 w 1143000"/>
              <a:gd name="connsiteY20" fmla="*/ 16636 h 533400"/>
              <a:gd name="connsiteX21" fmla="*/ 285750 w 1143000"/>
              <a:gd name="connsiteY21" fmla="*/ 66675 h 533400"/>
              <a:gd name="connsiteX22" fmla="*/ 0 w 1143000"/>
              <a:gd name="connsiteY22" fmla="*/ 66675 h 533400"/>
              <a:gd name="connsiteX23" fmla="*/ 142875 w 1143000"/>
              <a:gd name="connsiteY23" fmla="*/ 299973 h 533400"/>
              <a:gd name="connsiteX24" fmla="*/ 0 w 1143000"/>
              <a:gd name="connsiteY24" fmla="*/ 533400 h 533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143000" h="533400">
                <a:moveTo>
                  <a:pt x="0" y="533400"/>
                </a:moveTo>
                <a:lnTo>
                  <a:pt x="392938" y="533400"/>
                </a:lnTo>
                <a:cubicBezTo>
                  <a:pt x="412622" y="533400"/>
                  <a:pt x="428625" y="525907"/>
                  <a:pt x="428625" y="516763"/>
                </a:cubicBezTo>
                <a:cubicBezTo>
                  <a:pt x="428625" y="507492"/>
                  <a:pt x="412622" y="499998"/>
                  <a:pt x="392938" y="499998"/>
                </a:cubicBezTo>
                <a:lnTo>
                  <a:pt x="321436" y="499998"/>
                </a:lnTo>
                <a:cubicBezTo>
                  <a:pt x="301752" y="499998"/>
                  <a:pt x="285750" y="492632"/>
                  <a:pt x="285750" y="483361"/>
                </a:cubicBezTo>
                <a:cubicBezTo>
                  <a:pt x="285750" y="474217"/>
                  <a:pt x="301752" y="466725"/>
                  <a:pt x="321436" y="466725"/>
                </a:cubicBezTo>
                <a:lnTo>
                  <a:pt x="821563" y="466725"/>
                </a:lnTo>
                <a:cubicBezTo>
                  <a:pt x="841247" y="466725"/>
                  <a:pt x="857250" y="474217"/>
                  <a:pt x="857250" y="483361"/>
                </a:cubicBezTo>
                <a:cubicBezTo>
                  <a:pt x="857250" y="492632"/>
                  <a:pt x="841247" y="499998"/>
                  <a:pt x="821563" y="499998"/>
                </a:cubicBezTo>
                <a:lnTo>
                  <a:pt x="750061" y="499998"/>
                </a:lnTo>
                <a:cubicBezTo>
                  <a:pt x="730377" y="499998"/>
                  <a:pt x="714375" y="507492"/>
                  <a:pt x="714375" y="516763"/>
                </a:cubicBezTo>
                <a:cubicBezTo>
                  <a:pt x="714375" y="525907"/>
                  <a:pt x="730377" y="533400"/>
                  <a:pt x="750061" y="533400"/>
                </a:cubicBezTo>
                <a:lnTo>
                  <a:pt x="1143000" y="533400"/>
                </a:lnTo>
                <a:lnTo>
                  <a:pt x="1000125" y="299973"/>
                </a:lnTo>
                <a:lnTo>
                  <a:pt x="1143000" y="66675"/>
                </a:lnTo>
                <a:lnTo>
                  <a:pt x="857250" y="66675"/>
                </a:lnTo>
                <a:lnTo>
                  <a:pt x="857250" y="16636"/>
                </a:lnTo>
                <a:cubicBezTo>
                  <a:pt x="857250" y="7492"/>
                  <a:pt x="841247" y="0"/>
                  <a:pt x="821563" y="0"/>
                </a:cubicBezTo>
                <a:lnTo>
                  <a:pt x="321436" y="0"/>
                </a:lnTo>
                <a:cubicBezTo>
                  <a:pt x="301752" y="0"/>
                  <a:pt x="285750" y="7492"/>
                  <a:pt x="285750" y="16636"/>
                </a:cubicBezTo>
                <a:lnTo>
                  <a:pt x="285750" y="66675"/>
                </a:lnTo>
                <a:lnTo>
                  <a:pt x="0" y="66675"/>
                </a:lnTo>
                <a:lnTo>
                  <a:pt x="142875" y="299973"/>
                </a:lnTo>
                <a:lnTo>
                  <a:pt x="0" y="533400"/>
                </a:lnTo>
              </a:path>
            </a:pathLst>
          </a:custGeom>
          <a:solidFill>
            <a:srgbClr val="FF99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924550" y="2981325"/>
            <a:ext cx="142875" cy="50038"/>
          </a:xfrm>
          <a:custGeom>
            <a:avLst/>
            <a:gdLst>
              <a:gd name="connsiteX0" fmla="*/ 142875 w 142875"/>
              <a:gd name="connsiteY0" fmla="*/ 50038 h 50038"/>
              <a:gd name="connsiteX1" fmla="*/ 107188 w 142875"/>
              <a:gd name="connsiteY1" fmla="*/ 33273 h 50038"/>
              <a:gd name="connsiteX2" fmla="*/ 35686 w 142875"/>
              <a:gd name="connsiteY2" fmla="*/ 33273 h 50038"/>
              <a:gd name="connsiteX3" fmla="*/ 0 w 142875"/>
              <a:gd name="connsiteY3" fmla="*/ 16636 h 50038"/>
              <a:gd name="connsiteX4" fmla="*/ 35686 w 142875"/>
              <a:gd name="connsiteY4" fmla="*/ 0 h 50038"/>
              <a:gd name="connsiteX5" fmla="*/ 142875 w 142875"/>
              <a:gd name="connsiteY5" fmla="*/ 0 h 50038"/>
              <a:gd name="connsiteX6" fmla="*/ 142875 w 142875"/>
              <a:gd name="connsiteY6" fmla="*/ 50038 h 500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42875" h="50038">
                <a:moveTo>
                  <a:pt x="142875" y="50038"/>
                </a:moveTo>
                <a:cubicBezTo>
                  <a:pt x="142875" y="40767"/>
                  <a:pt x="126872" y="33273"/>
                  <a:pt x="107188" y="33273"/>
                </a:cubicBezTo>
                <a:lnTo>
                  <a:pt x="35686" y="33273"/>
                </a:lnTo>
                <a:cubicBezTo>
                  <a:pt x="16002" y="33273"/>
                  <a:pt x="0" y="25907"/>
                  <a:pt x="0" y="16636"/>
                </a:cubicBezTo>
                <a:cubicBezTo>
                  <a:pt x="0" y="7492"/>
                  <a:pt x="16002" y="0"/>
                  <a:pt x="35686" y="0"/>
                </a:cubicBezTo>
                <a:lnTo>
                  <a:pt x="142875" y="0"/>
                </a:lnTo>
                <a:lnTo>
                  <a:pt x="142875" y="50038"/>
                </a:lnTo>
              </a:path>
            </a:pathLst>
          </a:custGeom>
          <a:solidFill>
            <a:srgbClr val="CD7B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6353175" y="2981325"/>
            <a:ext cx="142875" cy="50038"/>
          </a:xfrm>
          <a:custGeom>
            <a:avLst/>
            <a:gdLst>
              <a:gd name="connsiteX0" fmla="*/ 0 w 142875"/>
              <a:gd name="connsiteY0" fmla="*/ 50038 h 50038"/>
              <a:gd name="connsiteX1" fmla="*/ 35686 w 142875"/>
              <a:gd name="connsiteY1" fmla="*/ 33273 h 50038"/>
              <a:gd name="connsiteX2" fmla="*/ 107188 w 142875"/>
              <a:gd name="connsiteY2" fmla="*/ 33273 h 50038"/>
              <a:gd name="connsiteX3" fmla="*/ 142875 w 142875"/>
              <a:gd name="connsiteY3" fmla="*/ 16636 h 50038"/>
              <a:gd name="connsiteX4" fmla="*/ 107188 w 142875"/>
              <a:gd name="connsiteY4" fmla="*/ 0 h 50038"/>
              <a:gd name="connsiteX5" fmla="*/ 0 w 142875"/>
              <a:gd name="connsiteY5" fmla="*/ 0 h 50038"/>
              <a:gd name="connsiteX6" fmla="*/ 0 w 142875"/>
              <a:gd name="connsiteY6" fmla="*/ 50038 h 500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42875" h="50038">
                <a:moveTo>
                  <a:pt x="0" y="50038"/>
                </a:moveTo>
                <a:cubicBezTo>
                  <a:pt x="0" y="40767"/>
                  <a:pt x="16002" y="33273"/>
                  <a:pt x="35686" y="33273"/>
                </a:cubicBezTo>
                <a:lnTo>
                  <a:pt x="107188" y="33273"/>
                </a:lnTo>
                <a:cubicBezTo>
                  <a:pt x="126872" y="33273"/>
                  <a:pt x="142875" y="25907"/>
                  <a:pt x="142875" y="16636"/>
                </a:cubicBezTo>
                <a:cubicBezTo>
                  <a:pt x="142875" y="7492"/>
                  <a:pt x="126872" y="0"/>
                  <a:pt x="107188" y="0"/>
                </a:cubicBezTo>
                <a:lnTo>
                  <a:pt x="0" y="0"/>
                </a:lnTo>
                <a:lnTo>
                  <a:pt x="0" y="50038"/>
                </a:lnTo>
              </a:path>
            </a:pathLst>
          </a:custGeom>
          <a:solidFill>
            <a:srgbClr val="CD7B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632450" y="2508250"/>
            <a:ext cx="1155700" cy="546100"/>
          </a:xfrm>
          <a:custGeom>
            <a:avLst/>
            <a:gdLst>
              <a:gd name="connsiteX0" fmla="*/ 6350 w 1155700"/>
              <a:gd name="connsiteY0" fmla="*/ 539750 h 546100"/>
              <a:gd name="connsiteX1" fmla="*/ 149225 w 1155700"/>
              <a:gd name="connsiteY1" fmla="*/ 306323 h 546100"/>
              <a:gd name="connsiteX2" fmla="*/ 6350 w 1155700"/>
              <a:gd name="connsiteY2" fmla="*/ 73025 h 546100"/>
              <a:gd name="connsiteX3" fmla="*/ 292100 w 1155700"/>
              <a:gd name="connsiteY3" fmla="*/ 73025 h 546100"/>
              <a:gd name="connsiteX4" fmla="*/ 292100 w 1155700"/>
              <a:gd name="connsiteY4" fmla="*/ 22986 h 546100"/>
              <a:gd name="connsiteX5" fmla="*/ 327786 w 1155700"/>
              <a:gd name="connsiteY5" fmla="*/ 6350 h 546100"/>
              <a:gd name="connsiteX6" fmla="*/ 827913 w 1155700"/>
              <a:gd name="connsiteY6" fmla="*/ 6350 h 546100"/>
              <a:gd name="connsiteX7" fmla="*/ 863600 w 1155700"/>
              <a:gd name="connsiteY7" fmla="*/ 22986 h 546100"/>
              <a:gd name="connsiteX8" fmla="*/ 863600 w 1155700"/>
              <a:gd name="connsiteY8" fmla="*/ 73025 h 546100"/>
              <a:gd name="connsiteX9" fmla="*/ 863600 w 1155700"/>
              <a:gd name="connsiteY9" fmla="*/ 73025 h 546100"/>
              <a:gd name="connsiteX10" fmla="*/ 1149350 w 1155700"/>
              <a:gd name="connsiteY10" fmla="*/ 73025 h 546100"/>
              <a:gd name="connsiteX11" fmla="*/ 1006475 w 1155700"/>
              <a:gd name="connsiteY11" fmla="*/ 306323 h 546100"/>
              <a:gd name="connsiteX12" fmla="*/ 1149350 w 1155700"/>
              <a:gd name="connsiteY12" fmla="*/ 539750 h 546100"/>
              <a:gd name="connsiteX13" fmla="*/ 756411 w 1155700"/>
              <a:gd name="connsiteY13" fmla="*/ 539750 h 546100"/>
              <a:gd name="connsiteX14" fmla="*/ 720725 w 1155700"/>
              <a:gd name="connsiteY14" fmla="*/ 523113 h 546100"/>
              <a:gd name="connsiteX15" fmla="*/ 756411 w 1155700"/>
              <a:gd name="connsiteY15" fmla="*/ 506348 h 546100"/>
              <a:gd name="connsiteX16" fmla="*/ 827913 w 1155700"/>
              <a:gd name="connsiteY16" fmla="*/ 506348 h 546100"/>
              <a:gd name="connsiteX17" fmla="*/ 863600 w 1155700"/>
              <a:gd name="connsiteY17" fmla="*/ 489711 h 546100"/>
              <a:gd name="connsiteX18" fmla="*/ 827913 w 1155700"/>
              <a:gd name="connsiteY18" fmla="*/ 473075 h 546100"/>
              <a:gd name="connsiteX19" fmla="*/ 327786 w 1155700"/>
              <a:gd name="connsiteY19" fmla="*/ 473075 h 546100"/>
              <a:gd name="connsiteX20" fmla="*/ 292100 w 1155700"/>
              <a:gd name="connsiteY20" fmla="*/ 489711 h 546100"/>
              <a:gd name="connsiteX21" fmla="*/ 327786 w 1155700"/>
              <a:gd name="connsiteY21" fmla="*/ 506348 h 546100"/>
              <a:gd name="connsiteX22" fmla="*/ 399288 w 1155700"/>
              <a:gd name="connsiteY22" fmla="*/ 506348 h 546100"/>
              <a:gd name="connsiteX23" fmla="*/ 434975 w 1155700"/>
              <a:gd name="connsiteY23" fmla="*/ 523113 h 546100"/>
              <a:gd name="connsiteX24" fmla="*/ 399288 w 1155700"/>
              <a:gd name="connsiteY24" fmla="*/ 539750 h 546100"/>
              <a:gd name="connsiteX25" fmla="*/ 6350 w 1155700"/>
              <a:gd name="connsiteY25" fmla="*/ 539750 h 54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55700" h="546100">
                <a:moveTo>
                  <a:pt x="6350" y="539750"/>
                </a:moveTo>
                <a:lnTo>
                  <a:pt x="149225" y="306323"/>
                </a:lnTo>
                <a:lnTo>
                  <a:pt x="6350" y="73025"/>
                </a:lnTo>
                <a:lnTo>
                  <a:pt x="292100" y="73025"/>
                </a:lnTo>
                <a:lnTo>
                  <a:pt x="292100" y="22986"/>
                </a:lnTo>
                <a:cubicBezTo>
                  <a:pt x="292100" y="13842"/>
                  <a:pt x="308102" y="6350"/>
                  <a:pt x="327786" y="6350"/>
                </a:cubicBezTo>
                <a:lnTo>
                  <a:pt x="827913" y="6350"/>
                </a:lnTo>
                <a:cubicBezTo>
                  <a:pt x="847597" y="6350"/>
                  <a:pt x="863600" y="13842"/>
                  <a:pt x="863600" y="22986"/>
                </a:cubicBezTo>
                <a:lnTo>
                  <a:pt x="863600" y="73025"/>
                </a:lnTo>
                <a:lnTo>
                  <a:pt x="863600" y="73025"/>
                </a:lnTo>
                <a:lnTo>
                  <a:pt x="1149350" y="73025"/>
                </a:lnTo>
                <a:lnTo>
                  <a:pt x="1006475" y="306323"/>
                </a:lnTo>
                <a:lnTo>
                  <a:pt x="1149350" y="539750"/>
                </a:lnTo>
                <a:lnTo>
                  <a:pt x="756411" y="539750"/>
                </a:lnTo>
                <a:cubicBezTo>
                  <a:pt x="736727" y="539750"/>
                  <a:pt x="720725" y="532257"/>
                  <a:pt x="720725" y="523113"/>
                </a:cubicBezTo>
                <a:cubicBezTo>
                  <a:pt x="720725" y="513842"/>
                  <a:pt x="736727" y="506348"/>
                  <a:pt x="756411" y="506348"/>
                </a:cubicBezTo>
                <a:lnTo>
                  <a:pt x="827913" y="506348"/>
                </a:lnTo>
                <a:cubicBezTo>
                  <a:pt x="847597" y="506348"/>
                  <a:pt x="863600" y="498982"/>
                  <a:pt x="863600" y="489711"/>
                </a:cubicBezTo>
                <a:cubicBezTo>
                  <a:pt x="863600" y="480567"/>
                  <a:pt x="847597" y="473075"/>
                  <a:pt x="827913" y="473075"/>
                </a:cubicBezTo>
                <a:lnTo>
                  <a:pt x="327786" y="473075"/>
                </a:lnTo>
                <a:cubicBezTo>
                  <a:pt x="308102" y="473075"/>
                  <a:pt x="292100" y="480567"/>
                  <a:pt x="292100" y="489711"/>
                </a:cubicBezTo>
                <a:cubicBezTo>
                  <a:pt x="292100" y="498982"/>
                  <a:pt x="308102" y="506348"/>
                  <a:pt x="327786" y="506348"/>
                </a:cubicBezTo>
                <a:lnTo>
                  <a:pt x="399288" y="506348"/>
                </a:lnTo>
                <a:cubicBezTo>
                  <a:pt x="418972" y="506348"/>
                  <a:pt x="434975" y="513842"/>
                  <a:pt x="434975" y="523113"/>
                </a:cubicBezTo>
                <a:cubicBezTo>
                  <a:pt x="434975" y="532257"/>
                  <a:pt x="418972" y="539750"/>
                  <a:pt x="399288" y="539750"/>
                </a:cubicBezTo>
                <a:lnTo>
                  <a:pt x="6350" y="5397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6061075" y="2974975"/>
            <a:ext cx="22225" cy="62738"/>
          </a:xfrm>
          <a:custGeom>
            <a:avLst/>
            <a:gdLst>
              <a:gd name="connsiteX0" fmla="*/ 6350 w 22225"/>
              <a:gd name="connsiteY0" fmla="*/ 6350 h 62738"/>
              <a:gd name="connsiteX1" fmla="*/ 6350 w 22225"/>
              <a:gd name="connsiteY1" fmla="*/ 56388 h 627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2738">
                <a:moveTo>
                  <a:pt x="6350" y="6350"/>
                </a:moveTo>
                <a:lnTo>
                  <a:pt x="6350" y="5638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6346825" y="2974975"/>
            <a:ext cx="22225" cy="62738"/>
          </a:xfrm>
          <a:custGeom>
            <a:avLst/>
            <a:gdLst>
              <a:gd name="connsiteX0" fmla="*/ 6350 w 22225"/>
              <a:gd name="connsiteY0" fmla="*/ 56388 h 62738"/>
              <a:gd name="connsiteX1" fmla="*/ 6350 w 22225"/>
              <a:gd name="connsiteY1" fmla="*/ 6350 h 627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2738">
                <a:moveTo>
                  <a:pt x="6350" y="56388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5918200" y="2574925"/>
            <a:ext cx="22225" cy="429387"/>
          </a:xfrm>
          <a:custGeom>
            <a:avLst/>
            <a:gdLst>
              <a:gd name="connsiteX0" fmla="*/ 6350 w 22225"/>
              <a:gd name="connsiteY0" fmla="*/ 423036 h 429387"/>
              <a:gd name="connsiteX1" fmla="*/ 6350 w 22225"/>
              <a:gd name="connsiteY1" fmla="*/ 6350 h 4293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429387">
                <a:moveTo>
                  <a:pt x="6350" y="423036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489700" y="2574925"/>
            <a:ext cx="22225" cy="429387"/>
          </a:xfrm>
          <a:custGeom>
            <a:avLst/>
            <a:gdLst>
              <a:gd name="connsiteX0" fmla="*/ 6350 w 22225"/>
              <a:gd name="connsiteY0" fmla="*/ 6350 h 429387"/>
              <a:gd name="connsiteX1" fmla="*/ 6350 w 22225"/>
              <a:gd name="connsiteY1" fmla="*/ 423036 h 4293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429387">
                <a:moveTo>
                  <a:pt x="6350" y="6350"/>
                </a:moveTo>
                <a:lnTo>
                  <a:pt x="6350" y="42303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5915040" y="4251007"/>
            <a:ext cx="226441" cy="226440"/>
          </a:xfrm>
          <a:custGeom>
            <a:avLst/>
            <a:gdLst>
              <a:gd name="connsiteX0" fmla="*/ 22081 w 226441"/>
              <a:gd name="connsiteY0" fmla="*/ 44259 h 226440"/>
              <a:gd name="connsiteX1" fmla="*/ 182229 w 226441"/>
              <a:gd name="connsiteY1" fmla="*/ 22034 h 226440"/>
              <a:gd name="connsiteX2" fmla="*/ 204454 w 226441"/>
              <a:gd name="connsiteY2" fmla="*/ 182181 h 226440"/>
              <a:gd name="connsiteX3" fmla="*/ 44306 w 226441"/>
              <a:gd name="connsiteY3" fmla="*/ 204406 h 226440"/>
              <a:gd name="connsiteX4" fmla="*/ 22081 w 226441"/>
              <a:gd name="connsiteY4" fmla="*/ 44259 h 2264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6441" h="226440">
                <a:moveTo>
                  <a:pt x="22081" y="44259"/>
                </a:moveTo>
                <a:cubicBezTo>
                  <a:pt x="60181" y="-6032"/>
                  <a:pt x="131810" y="-16065"/>
                  <a:pt x="182229" y="22034"/>
                </a:cubicBezTo>
                <a:cubicBezTo>
                  <a:pt x="232521" y="60134"/>
                  <a:pt x="242427" y="131889"/>
                  <a:pt x="204454" y="182181"/>
                </a:cubicBezTo>
                <a:cubicBezTo>
                  <a:pt x="166354" y="232473"/>
                  <a:pt x="94599" y="242506"/>
                  <a:pt x="44306" y="204406"/>
                </a:cubicBezTo>
                <a:cubicBezTo>
                  <a:pt x="-6112" y="166306"/>
                  <a:pt x="-16018" y="94551"/>
                  <a:pt x="22081" y="44259"/>
                </a:cubicBez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5908690" y="4244657"/>
            <a:ext cx="239141" cy="239140"/>
          </a:xfrm>
          <a:custGeom>
            <a:avLst/>
            <a:gdLst>
              <a:gd name="connsiteX0" fmla="*/ 28431 w 239141"/>
              <a:gd name="connsiteY0" fmla="*/ 50609 h 239140"/>
              <a:gd name="connsiteX1" fmla="*/ 188579 w 239141"/>
              <a:gd name="connsiteY1" fmla="*/ 28384 h 239140"/>
              <a:gd name="connsiteX2" fmla="*/ 210804 w 239141"/>
              <a:gd name="connsiteY2" fmla="*/ 188531 h 239140"/>
              <a:gd name="connsiteX3" fmla="*/ 50656 w 239141"/>
              <a:gd name="connsiteY3" fmla="*/ 210756 h 239140"/>
              <a:gd name="connsiteX4" fmla="*/ 28431 w 239141"/>
              <a:gd name="connsiteY4" fmla="*/ 50609 h 2391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9141" h="239140">
                <a:moveTo>
                  <a:pt x="28431" y="50609"/>
                </a:moveTo>
                <a:cubicBezTo>
                  <a:pt x="66531" y="317"/>
                  <a:pt x="138160" y="-9715"/>
                  <a:pt x="188579" y="28384"/>
                </a:cubicBezTo>
                <a:cubicBezTo>
                  <a:pt x="238871" y="66484"/>
                  <a:pt x="248777" y="138239"/>
                  <a:pt x="210804" y="188531"/>
                </a:cubicBezTo>
                <a:cubicBezTo>
                  <a:pt x="172704" y="238823"/>
                  <a:pt x="100949" y="248856"/>
                  <a:pt x="50656" y="210756"/>
                </a:cubicBezTo>
                <a:cubicBezTo>
                  <a:pt x="237" y="172656"/>
                  <a:pt x="-9668" y="100901"/>
                  <a:pt x="28431" y="50609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6075426" y="4367148"/>
            <a:ext cx="574548" cy="257302"/>
          </a:xfrm>
          <a:custGeom>
            <a:avLst/>
            <a:gdLst>
              <a:gd name="connsiteX0" fmla="*/ 28575 w 574548"/>
              <a:gd name="connsiteY0" fmla="*/ 28575 h 257302"/>
              <a:gd name="connsiteX1" fmla="*/ 545972 w 574548"/>
              <a:gd name="connsiteY1" fmla="*/ 228727 h 2573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4548" h="257302">
                <a:moveTo>
                  <a:pt x="28575" y="28575"/>
                </a:moveTo>
                <a:lnTo>
                  <a:pt x="545972" y="228727"/>
                </a:lnTo>
              </a:path>
            </a:pathLst>
          </a:custGeom>
          <a:ln w="50800">
            <a:solidFill>
              <a:srgbClr val="FFFF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6557708" y="4472447"/>
            <a:ext cx="226441" cy="226425"/>
          </a:xfrm>
          <a:custGeom>
            <a:avLst/>
            <a:gdLst>
              <a:gd name="connsiteX0" fmla="*/ 22035 w 226441"/>
              <a:gd name="connsiteY0" fmla="*/ 44306 h 226425"/>
              <a:gd name="connsiteX1" fmla="*/ 182181 w 226441"/>
              <a:gd name="connsiteY1" fmla="*/ 22081 h 226425"/>
              <a:gd name="connsiteX2" fmla="*/ 204406 w 226441"/>
              <a:gd name="connsiteY2" fmla="*/ 182229 h 226425"/>
              <a:gd name="connsiteX3" fmla="*/ 44260 w 226441"/>
              <a:gd name="connsiteY3" fmla="*/ 204327 h 226425"/>
              <a:gd name="connsiteX4" fmla="*/ 22035 w 226441"/>
              <a:gd name="connsiteY4" fmla="*/ 44306 h 2264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6441" h="226425">
                <a:moveTo>
                  <a:pt x="22035" y="44306"/>
                </a:moveTo>
                <a:cubicBezTo>
                  <a:pt x="60135" y="-6112"/>
                  <a:pt x="131889" y="-16018"/>
                  <a:pt x="182181" y="22081"/>
                </a:cubicBezTo>
                <a:cubicBezTo>
                  <a:pt x="232473" y="60181"/>
                  <a:pt x="242506" y="131810"/>
                  <a:pt x="204406" y="182229"/>
                </a:cubicBezTo>
                <a:cubicBezTo>
                  <a:pt x="166306" y="232521"/>
                  <a:pt x="94551" y="242427"/>
                  <a:pt x="44260" y="204327"/>
                </a:cubicBezTo>
                <a:cubicBezTo>
                  <a:pt x="-6032" y="166227"/>
                  <a:pt x="-16064" y="94598"/>
                  <a:pt x="22035" y="44306"/>
                </a:cubicBez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1613661" y="3655974"/>
            <a:ext cx="1138047" cy="485114"/>
          </a:xfrm>
          <a:custGeom>
            <a:avLst/>
            <a:gdLst>
              <a:gd name="connsiteX0" fmla="*/ 13335 w 1138047"/>
              <a:gd name="connsiteY0" fmla="*/ 485114 h 485114"/>
              <a:gd name="connsiteX1" fmla="*/ 432942 w 1138047"/>
              <a:gd name="connsiteY1" fmla="*/ 414756 h 485114"/>
              <a:gd name="connsiteX2" fmla="*/ 290576 w 1138047"/>
              <a:gd name="connsiteY2" fmla="*/ 373227 h 485114"/>
              <a:gd name="connsiteX3" fmla="*/ 852932 w 1138047"/>
              <a:gd name="connsiteY3" fmla="*/ 351637 h 485114"/>
              <a:gd name="connsiteX4" fmla="*/ 714120 w 1138047"/>
              <a:gd name="connsiteY4" fmla="*/ 403961 h 485114"/>
              <a:gd name="connsiteX5" fmla="*/ 1138047 w 1138047"/>
              <a:gd name="connsiteY5" fmla="*/ 441807 h 485114"/>
              <a:gd name="connsiteX6" fmla="*/ 989838 w 1138047"/>
              <a:gd name="connsiteY6" fmla="*/ 248767 h 485114"/>
              <a:gd name="connsiteX7" fmla="*/ 1124711 w 1138047"/>
              <a:gd name="connsiteY7" fmla="*/ 95479 h 485114"/>
              <a:gd name="connsiteX8" fmla="*/ 841883 w 1138047"/>
              <a:gd name="connsiteY8" fmla="*/ 63093 h 485114"/>
              <a:gd name="connsiteX9" fmla="*/ 839597 w 1138047"/>
              <a:gd name="connsiteY9" fmla="*/ 5435 h 485114"/>
              <a:gd name="connsiteX10" fmla="*/ 277241 w 1138047"/>
              <a:gd name="connsiteY10" fmla="*/ 27025 h 485114"/>
              <a:gd name="connsiteX11" fmla="*/ 279527 w 1138047"/>
              <a:gd name="connsiteY11" fmla="*/ 84810 h 485114"/>
              <a:gd name="connsiteX12" fmla="*/ 0 w 1138047"/>
              <a:gd name="connsiteY12" fmla="*/ 138912 h 485114"/>
              <a:gd name="connsiteX13" fmla="*/ 146304 w 1138047"/>
              <a:gd name="connsiteY13" fmla="*/ 281279 h 485114"/>
              <a:gd name="connsiteX14" fmla="*/ 13335 w 1138047"/>
              <a:gd name="connsiteY14" fmla="*/ 485114 h 4851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138047" h="485114">
                <a:moveTo>
                  <a:pt x="13335" y="485114"/>
                </a:moveTo>
                <a:cubicBezTo>
                  <a:pt x="152780" y="450824"/>
                  <a:pt x="292735" y="427329"/>
                  <a:pt x="432942" y="414756"/>
                </a:cubicBezTo>
                <a:lnTo>
                  <a:pt x="290576" y="373227"/>
                </a:lnTo>
                <a:cubicBezTo>
                  <a:pt x="477266" y="346811"/>
                  <a:pt x="664717" y="339572"/>
                  <a:pt x="852932" y="351637"/>
                </a:cubicBezTo>
                <a:lnTo>
                  <a:pt x="714120" y="403961"/>
                </a:lnTo>
                <a:cubicBezTo>
                  <a:pt x="855091" y="405739"/>
                  <a:pt x="996314" y="418312"/>
                  <a:pt x="1138047" y="441807"/>
                </a:cubicBezTo>
                <a:lnTo>
                  <a:pt x="989838" y="248767"/>
                </a:lnTo>
                <a:lnTo>
                  <a:pt x="1124711" y="95479"/>
                </a:lnTo>
                <a:cubicBezTo>
                  <a:pt x="1030223" y="79857"/>
                  <a:pt x="935989" y="69062"/>
                  <a:pt x="841883" y="63093"/>
                </a:cubicBezTo>
                <a:lnTo>
                  <a:pt x="839597" y="5435"/>
                </a:lnTo>
                <a:cubicBezTo>
                  <a:pt x="651383" y="-6629"/>
                  <a:pt x="463930" y="610"/>
                  <a:pt x="277241" y="27025"/>
                </a:cubicBezTo>
                <a:lnTo>
                  <a:pt x="279527" y="84810"/>
                </a:lnTo>
                <a:cubicBezTo>
                  <a:pt x="186182" y="98018"/>
                  <a:pt x="92964" y="116052"/>
                  <a:pt x="0" y="138912"/>
                </a:cubicBezTo>
                <a:lnTo>
                  <a:pt x="146304" y="281279"/>
                </a:lnTo>
                <a:lnTo>
                  <a:pt x="13335" y="485114"/>
                </a:lnTo>
              </a:path>
            </a:pathLst>
          </a:custGeom>
          <a:solidFill>
            <a:srgbClr val="92D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1904238" y="4002151"/>
            <a:ext cx="562355" cy="68579"/>
          </a:xfrm>
          <a:custGeom>
            <a:avLst/>
            <a:gdLst>
              <a:gd name="connsiteX0" fmla="*/ 140207 w 562355"/>
              <a:gd name="connsiteY0" fmla="*/ 10795 h 68579"/>
              <a:gd name="connsiteX1" fmla="*/ 142366 w 562355"/>
              <a:gd name="connsiteY1" fmla="*/ 68579 h 68579"/>
              <a:gd name="connsiteX2" fmla="*/ 0 w 562355"/>
              <a:gd name="connsiteY2" fmla="*/ 27051 h 68579"/>
              <a:gd name="connsiteX3" fmla="*/ 562355 w 562355"/>
              <a:gd name="connsiteY3" fmla="*/ 5460 h 68579"/>
              <a:gd name="connsiteX4" fmla="*/ 423544 w 562355"/>
              <a:gd name="connsiteY4" fmla="*/ 57784 h 68579"/>
              <a:gd name="connsiteX5" fmla="*/ 421385 w 562355"/>
              <a:gd name="connsiteY5" fmla="*/ 0 h 68579"/>
              <a:gd name="connsiteX6" fmla="*/ 140207 w 562355"/>
              <a:gd name="connsiteY6" fmla="*/ 10795 h 685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562355" h="68579">
                <a:moveTo>
                  <a:pt x="140207" y="10795"/>
                </a:moveTo>
                <a:lnTo>
                  <a:pt x="142366" y="68579"/>
                </a:lnTo>
                <a:lnTo>
                  <a:pt x="0" y="27051"/>
                </a:lnTo>
                <a:cubicBezTo>
                  <a:pt x="186689" y="634"/>
                  <a:pt x="374141" y="-6604"/>
                  <a:pt x="562355" y="5460"/>
                </a:cubicBezTo>
                <a:lnTo>
                  <a:pt x="423544" y="57784"/>
                </a:lnTo>
                <a:lnTo>
                  <a:pt x="421385" y="0"/>
                </a:lnTo>
                <a:cubicBezTo>
                  <a:pt x="327405" y="-1142"/>
                  <a:pt x="233679" y="2413"/>
                  <a:pt x="140207" y="10795"/>
                </a:cubicBezTo>
              </a:path>
            </a:pathLst>
          </a:custGeom>
          <a:solidFill>
            <a:srgbClr val="75A74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1607311" y="3649624"/>
            <a:ext cx="1150747" cy="497814"/>
          </a:xfrm>
          <a:custGeom>
            <a:avLst/>
            <a:gdLst>
              <a:gd name="connsiteX0" fmla="*/ 19685 w 1150747"/>
              <a:gd name="connsiteY0" fmla="*/ 491464 h 497814"/>
              <a:gd name="connsiteX1" fmla="*/ 152654 w 1150747"/>
              <a:gd name="connsiteY1" fmla="*/ 287629 h 497814"/>
              <a:gd name="connsiteX2" fmla="*/ 6350 w 1150747"/>
              <a:gd name="connsiteY2" fmla="*/ 145262 h 497814"/>
              <a:gd name="connsiteX3" fmla="*/ 285877 w 1150747"/>
              <a:gd name="connsiteY3" fmla="*/ 91160 h 497814"/>
              <a:gd name="connsiteX4" fmla="*/ 283591 w 1150747"/>
              <a:gd name="connsiteY4" fmla="*/ 33375 h 497814"/>
              <a:gd name="connsiteX5" fmla="*/ 845947 w 1150747"/>
              <a:gd name="connsiteY5" fmla="*/ 11785 h 497814"/>
              <a:gd name="connsiteX6" fmla="*/ 848233 w 1150747"/>
              <a:gd name="connsiteY6" fmla="*/ 69443 h 497814"/>
              <a:gd name="connsiteX7" fmla="*/ 1131061 w 1150747"/>
              <a:gd name="connsiteY7" fmla="*/ 101829 h 497814"/>
              <a:gd name="connsiteX8" fmla="*/ 996188 w 1150747"/>
              <a:gd name="connsiteY8" fmla="*/ 255117 h 497814"/>
              <a:gd name="connsiteX9" fmla="*/ 1144397 w 1150747"/>
              <a:gd name="connsiteY9" fmla="*/ 448157 h 497814"/>
              <a:gd name="connsiteX10" fmla="*/ 720470 w 1150747"/>
              <a:gd name="connsiteY10" fmla="*/ 410311 h 497814"/>
              <a:gd name="connsiteX11" fmla="*/ 859282 w 1150747"/>
              <a:gd name="connsiteY11" fmla="*/ 357987 h 497814"/>
              <a:gd name="connsiteX12" fmla="*/ 296926 w 1150747"/>
              <a:gd name="connsiteY12" fmla="*/ 379577 h 497814"/>
              <a:gd name="connsiteX13" fmla="*/ 439292 w 1150747"/>
              <a:gd name="connsiteY13" fmla="*/ 421106 h 497814"/>
              <a:gd name="connsiteX14" fmla="*/ 19685 w 1150747"/>
              <a:gd name="connsiteY14" fmla="*/ 491464 h 4978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150747" h="497814">
                <a:moveTo>
                  <a:pt x="19685" y="491464"/>
                </a:moveTo>
                <a:lnTo>
                  <a:pt x="152654" y="287629"/>
                </a:lnTo>
                <a:lnTo>
                  <a:pt x="6350" y="145262"/>
                </a:lnTo>
                <a:cubicBezTo>
                  <a:pt x="99314" y="122402"/>
                  <a:pt x="192532" y="104368"/>
                  <a:pt x="285877" y="91160"/>
                </a:cubicBezTo>
                <a:lnTo>
                  <a:pt x="283591" y="33375"/>
                </a:lnTo>
                <a:cubicBezTo>
                  <a:pt x="470280" y="6960"/>
                  <a:pt x="657733" y="-279"/>
                  <a:pt x="845947" y="11785"/>
                </a:cubicBezTo>
                <a:lnTo>
                  <a:pt x="848233" y="69443"/>
                </a:lnTo>
                <a:cubicBezTo>
                  <a:pt x="942339" y="75412"/>
                  <a:pt x="1036573" y="86207"/>
                  <a:pt x="1131061" y="101829"/>
                </a:cubicBezTo>
                <a:lnTo>
                  <a:pt x="996188" y="255117"/>
                </a:lnTo>
                <a:lnTo>
                  <a:pt x="1144397" y="448157"/>
                </a:lnTo>
                <a:cubicBezTo>
                  <a:pt x="1002664" y="424662"/>
                  <a:pt x="861441" y="412089"/>
                  <a:pt x="720470" y="410311"/>
                </a:cubicBezTo>
                <a:lnTo>
                  <a:pt x="859282" y="357987"/>
                </a:lnTo>
                <a:cubicBezTo>
                  <a:pt x="671067" y="345922"/>
                  <a:pt x="483616" y="353161"/>
                  <a:pt x="296926" y="379577"/>
                </a:cubicBezTo>
                <a:lnTo>
                  <a:pt x="439292" y="421106"/>
                </a:lnTo>
                <a:cubicBezTo>
                  <a:pt x="299085" y="433679"/>
                  <a:pt x="159130" y="457174"/>
                  <a:pt x="19685" y="491464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1886839" y="3734434"/>
            <a:ext cx="22225" cy="301116"/>
          </a:xfrm>
          <a:custGeom>
            <a:avLst/>
            <a:gdLst>
              <a:gd name="connsiteX0" fmla="*/ 17398 w 22225"/>
              <a:gd name="connsiteY0" fmla="*/ 294767 h 301116"/>
              <a:gd name="connsiteX1" fmla="*/ 6350 w 22225"/>
              <a:gd name="connsiteY1" fmla="*/ 6350 h 3011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301116">
                <a:moveTo>
                  <a:pt x="17398" y="294767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2449195" y="3712717"/>
            <a:ext cx="22225" cy="301243"/>
          </a:xfrm>
          <a:custGeom>
            <a:avLst/>
            <a:gdLst>
              <a:gd name="connsiteX0" fmla="*/ 6350 w 22225"/>
              <a:gd name="connsiteY0" fmla="*/ 6350 h 301243"/>
              <a:gd name="connsiteX1" fmla="*/ 17398 w 22225"/>
              <a:gd name="connsiteY1" fmla="*/ 294894 h 3012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301243">
                <a:moveTo>
                  <a:pt x="6350" y="6350"/>
                </a:moveTo>
                <a:lnTo>
                  <a:pt x="17398" y="29489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2038095" y="4006596"/>
            <a:ext cx="22225" cy="70485"/>
          </a:xfrm>
          <a:custGeom>
            <a:avLst/>
            <a:gdLst>
              <a:gd name="connsiteX0" fmla="*/ 6350 w 22225"/>
              <a:gd name="connsiteY0" fmla="*/ 6350 h 70485"/>
              <a:gd name="connsiteX1" fmla="*/ 8508 w 22225"/>
              <a:gd name="connsiteY1" fmla="*/ 64134 h 704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70485">
                <a:moveTo>
                  <a:pt x="6350" y="6350"/>
                </a:moveTo>
                <a:lnTo>
                  <a:pt x="8508" y="6413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2319273" y="3995801"/>
            <a:ext cx="22225" cy="70485"/>
          </a:xfrm>
          <a:custGeom>
            <a:avLst/>
            <a:gdLst>
              <a:gd name="connsiteX0" fmla="*/ 8508 w 22225"/>
              <a:gd name="connsiteY0" fmla="*/ 64134 h 70485"/>
              <a:gd name="connsiteX1" fmla="*/ 6350 w 22225"/>
              <a:gd name="connsiteY1" fmla="*/ 6350 h 704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70485">
                <a:moveTo>
                  <a:pt x="8508" y="64134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1671573" y="2405252"/>
            <a:ext cx="1228344" cy="419736"/>
          </a:xfrm>
          <a:custGeom>
            <a:avLst/>
            <a:gdLst>
              <a:gd name="connsiteX0" fmla="*/ 1212596 w 1228344"/>
              <a:gd name="connsiteY0" fmla="*/ 0 h 419736"/>
              <a:gd name="connsiteX1" fmla="*/ 760349 w 1228344"/>
              <a:gd name="connsiteY1" fmla="*/ 69595 h 419736"/>
              <a:gd name="connsiteX2" fmla="*/ 914019 w 1228344"/>
              <a:gd name="connsiteY2" fmla="*/ 99948 h 419736"/>
              <a:gd name="connsiteX3" fmla="*/ 307721 w 1228344"/>
              <a:gd name="connsiteY3" fmla="*/ 133350 h 419736"/>
              <a:gd name="connsiteX4" fmla="*/ 457200 w 1228344"/>
              <a:gd name="connsiteY4" fmla="*/ 86360 h 419736"/>
              <a:gd name="connsiteX5" fmla="*/ 0 w 1228344"/>
              <a:gd name="connsiteY5" fmla="*/ 66929 h 419736"/>
              <a:gd name="connsiteX6" fmla="*/ 160655 w 1228344"/>
              <a:gd name="connsiteY6" fmla="*/ 221995 h 419736"/>
              <a:gd name="connsiteX7" fmla="*/ 15748 w 1228344"/>
              <a:gd name="connsiteY7" fmla="*/ 352298 h 419736"/>
              <a:gd name="connsiteX8" fmla="*/ 320929 w 1228344"/>
              <a:gd name="connsiteY8" fmla="*/ 371220 h 419736"/>
              <a:gd name="connsiteX9" fmla="*/ 323469 w 1228344"/>
              <a:gd name="connsiteY9" fmla="*/ 418719 h 419736"/>
              <a:gd name="connsiteX10" fmla="*/ 929767 w 1228344"/>
              <a:gd name="connsiteY10" fmla="*/ 385191 h 419736"/>
              <a:gd name="connsiteX11" fmla="*/ 927227 w 1228344"/>
              <a:gd name="connsiteY11" fmla="*/ 337692 h 419736"/>
              <a:gd name="connsiteX12" fmla="*/ 1228344 w 1228344"/>
              <a:gd name="connsiteY12" fmla="*/ 285242 h 419736"/>
              <a:gd name="connsiteX13" fmla="*/ 1070102 w 1228344"/>
              <a:gd name="connsiteY13" fmla="*/ 171830 h 419736"/>
              <a:gd name="connsiteX14" fmla="*/ 1212596 w 1228344"/>
              <a:gd name="connsiteY14" fmla="*/ 0 h 4197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228344" h="419736">
                <a:moveTo>
                  <a:pt x="1212596" y="0"/>
                </a:moveTo>
                <a:cubicBezTo>
                  <a:pt x="1062355" y="32130"/>
                  <a:pt x="911605" y="55372"/>
                  <a:pt x="760349" y="69595"/>
                </a:cubicBezTo>
                <a:lnTo>
                  <a:pt x="914019" y="99948"/>
                </a:lnTo>
                <a:cubicBezTo>
                  <a:pt x="712851" y="126873"/>
                  <a:pt x="510667" y="138048"/>
                  <a:pt x="307721" y="133350"/>
                </a:cubicBezTo>
                <a:lnTo>
                  <a:pt x="457200" y="86360"/>
                </a:lnTo>
                <a:cubicBezTo>
                  <a:pt x="305308" y="88773"/>
                  <a:pt x="152908" y="82295"/>
                  <a:pt x="0" y="66929"/>
                </a:cubicBezTo>
                <a:lnTo>
                  <a:pt x="160655" y="221995"/>
                </a:lnTo>
                <a:lnTo>
                  <a:pt x="15748" y="352298"/>
                </a:lnTo>
                <a:cubicBezTo>
                  <a:pt x="117729" y="362457"/>
                  <a:pt x="219455" y="368807"/>
                  <a:pt x="320929" y="371220"/>
                </a:cubicBezTo>
                <a:lnTo>
                  <a:pt x="323469" y="418719"/>
                </a:lnTo>
                <a:cubicBezTo>
                  <a:pt x="526542" y="423417"/>
                  <a:pt x="728599" y="412242"/>
                  <a:pt x="929767" y="385191"/>
                </a:cubicBezTo>
                <a:lnTo>
                  <a:pt x="927227" y="337692"/>
                </a:lnTo>
                <a:cubicBezTo>
                  <a:pt x="1027811" y="324230"/>
                  <a:pt x="1128141" y="306704"/>
                  <a:pt x="1228344" y="285242"/>
                </a:cubicBezTo>
                <a:lnTo>
                  <a:pt x="1070102" y="171830"/>
                </a:lnTo>
                <a:lnTo>
                  <a:pt x="1212596" y="0"/>
                </a:lnTo>
              </a:path>
            </a:pathLst>
          </a:custGeom>
          <a:solidFill>
            <a:srgbClr val="00B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1979295" y="2474848"/>
            <a:ext cx="606298" cy="64772"/>
          </a:xfrm>
          <a:custGeom>
            <a:avLst/>
            <a:gdLst>
              <a:gd name="connsiteX0" fmla="*/ 455294 w 606298"/>
              <a:gd name="connsiteY0" fmla="*/ 47625 h 64772"/>
              <a:gd name="connsiteX1" fmla="*/ 452627 w 606298"/>
              <a:gd name="connsiteY1" fmla="*/ 0 h 64772"/>
              <a:gd name="connsiteX2" fmla="*/ 606297 w 606298"/>
              <a:gd name="connsiteY2" fmla="*/ 30352 h 64772"/>
              <a:gd name="connsiteX3" fmla="*/ 0 w 606298"/>
              <a:gd name="connsiteY3" fmla="*/ 63754 h 64772"/>
              <a:gd name="connsiteX4" fmla="*/ 149478 w 606298"/>
              <a:gd name="connsiteY4" fmla="*/ 16764 h 64772"/>
              <a:gd name="connsiteX5" fmla="*/ 152145 w 606298"/>
              <a:gd name="connsiteY5" fmla="*/ 64389 h 64772"/>
              <a:gd name="connsiteX6" fmla="*/ 455294 w 606298"/>
              <a:gd name="connsiteY6" fmla="*/ 47625 h 647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06298" h="64772">
                <a:moveTo>
                  <a:pt x="455294" y="47625"/>
                </a:moveTo>
                <a:lnTo>
                  <a:pt x="452627" y="0"/>
                </a:lnTo>
                <a:lnTo>
                  <a:pt x="606297" y="30352"/>
                </a:lnTo>
                <a:cubicBezTo>
                  <a:pt x="405129" y="57277"/>
                  <a:pt x="202945" y="68452"/>
                  <a:pt x="0" y="63754"/>
                </a:cubicBezTo>
                <a:lnTo>
                  <a:pt x="149478" y="16764"/>
                </a:lnTo>
                <a:lnTo>
                  <a:pt x="152145" y="64389"/>
                </a:lnTo>
                <a:cubicBezTo>
                  <a:pt x="253364" y="62738"/>
                  <a:pt x="354456" y="57150"/>
                  <a:pt x="455294" y="47625"/>
                </a:cubicBezTo>
              </a:path>
            </a:pathLst>
          </a:custGeom>
          <a:solidFill>
            <a:srgbClr val="008DC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1665223" y="2398902"/>
            <a:ext cx="1241044" cy="432436"/>
          </a:xfrm>
          <a:custGeom>
            <a:avLst/>
            <a:gdLst>
              <a:gd name="connsiteX0" fmla="*/ 1218946 w 1241044"/>
              <a:gd name="connsiteY0" fmla="*/ 6350 h 432436"/>
              <a:gd name="connsiteX1" fmla="*/ 1076452 w 1241044"/>
              <a:gd name="connsiteY1" fmla="*/ 178180 h 432436"/>
              <a:gd name="connsiteX2" fmla="*/ 1234694 w 1241044"/>
              <a:gd name="connsiteY2" fmla="*/ 291592 h 432436"/>
              <a:gd name="connsiteX3" fmla="*/ 933577 w 1241044"/>
              <a:gd name="connsiteY3" fmla="*/ 344042 h 432436"/>
              <a:gd name="connsiteX4" fmla="*/ 936117 w 1241044"/>
              <a:gd name="connsiteY4" fmla="*/ 391541 h 432436"/>
              <a:gd name="connsiteX5" fmla="*/ 329819 w 1241044"/>
              <a:gd name="connsiteY5" fmla="*/ 425069 h 432436"/>
              <a:gd name="connsiteX6" fmla="*/ 327279 w 1241044"/>
              <a:gd name="connsiteY6" fmla="*/ 377570 h 432436"/>
              <a:gd name="connsiteX7" fmla="*/ 22098 w 1241044"/>
              <a:gd name="connsiteY7" fmla="*/ 358648 h 432436"/>
              <a:gd name="connsiteX8" fmla="*/ 167005 w 1241044"/>
              <a:gd name="connsiteY8" fmla="*/ 228345 h 432436"/>
              <a:gd name="connsiteX9" fmla="*/ 6350 w 1241044"/>
              <a:gd name="connsiteY9" fmla="*/ 73279 h 432436"/>
              <a:gd name="connsiteX10" fmla="*/ 463550 w 1241044"/>
              <a:gd name="connsiteY10" fmla="*/ 92710 h 432436"/>
              <a:gd name="connsiteX11" fmla="*/ 314071 w 1241044"/>
              <a:gd name="connsiteY11" fmla="*/ 139700 h 432436"/>
              <a:gd name="connsiteX12" fmla="*/ 920369 w 1241044"/>
              <a:gd name="connsiteY12" fmla="*/ 106298 h 432436"/>
              <a:gd name="connsiteX13" fmla="*/ 766699 w 1241044"/>
              <a:gd name="connsiteY13" fmla="*/ 75945 h 432436"/>
              <a:gd name="connsiteX14" fmla="*/ 1218946 w 1241044"/>
              <a:gd name="connsiteY14" fmla="*/ 6350 h 4324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241044" h="432436">
                <a:moveTo>
                  <a:pt x="1218946" y="6350"/>
                </a:moveTo>
                <a:lnTo>
                  <a:pt x="1076452" y="178180"/>
                </a:lnTo>
                <a:lnTo>
                  <a:pt x="1234694" y="291592"/>
                </a:lnTo>
                <a:cubicBezTo>
                  <a:pt x="1134491" y="313054"/>
                  <a:pt x="1034161" y="330580"/>
                  <a:pt x="933577" y="344042"/>
                </a:cubicBezTo>
                <a:lnTo>
                  <a:pt x="936117" y="391541"/>
                </a:lnTo>
                <a:cubicBezTo>
                  <a:pt x="734949" y="418592"/>
                  <a:pt x="532892" y="429767"/>
                  <a:pt x="329819" y="425069"/>
                </a:cubicBezTo>
                <a:lnTo>
                  <a:pt x="327279" y="377570"/>
                </a:lnTo>
                <a:cubicBezTo>
                  <a:pt x="225805" y="375157"/>
                  <a:pt x="124079" y="368807"/>
                  <a:pt x="22098" y="358648"/>
                </a:cubicBezTo>
                <a:lnTo>
                  <a:pt x="167005" y="228345"/>
                </a:lnTo>
                <a:lnTo>
                  <a:pt x="6350" y="73279"/>
                </a:lnTo>
                <a:cubicBezTo>
                  <a:pt x="159258" y="88645"/>
                  <a:pt x="311658" y="95123"/>
                  <a:pt x="463550" y="92710"/>
                </a:cubicBezTo>
                <a:lnTo>
                  <a:pt x="314071" y="139700"/>
                </a:lnTo>
                <a:cubicBezTo>
                  <a:pt x="517017" y="144398"/>
                  <a:pt x="719201" y="133223"/>
                  <a:pt x="920369" y="106298"/>
                </a:cubicBezTo>
                <a:lnTo>
                  <a:pt x="766699" y="75945"/>
                </a:lnTo>
                <a:cubicBezTo>
                  <a:pt x="917955" y="61722"/>
                  <a:pt x="1068705" y="38480"/>
                  <a:pt x="1218946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2579242" y="2498851"/>
            <a:ext cx="25907" cy="250443"/>
          </a:xfrm>
          <a:custGeom>
            <a:avLst/>
            <a:gdLst>
              <a:gd name="connsiteX0" fmla="*/ 6350 w 25907"/>
              <a:gd name="connsiteY0" fmla="*/ 6350 h 250443"/>
              <a:gd name="connsiteX1" fmla="*/ 19558 w 25907"/>
              <a:gd name="connsiteY1" fmla="*/ 244094 h 2504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907" h="250443">
                <a:moveTo>
                  <a:pt x="6350" y="6350"/>
                </a:moveTo>
                <a:lnTo>
                  <a:pt x="19558" y="24409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1972945" y="2532252"/>
            <a:ext cx="25907" cy="250570"/>
          </a:xfrm>
          <a:custGeom>
            <a:avLst/>
            <a:gdLst>
              <a:gd name="connsiteX0" fmla="*/ 19557 w 25907"/>
              <a:gd name="connsiteY0" fmla="*/ 244220 h 250570"/>
              <a:gd name="connsiteX1" fmla="*/ 6350 w 25907"/>
              <a:gd name="connsiteY1" fmla="*/ 6350 h 2505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907" h="250570">
                <a:moveTo>
                  <a:pt x="19557" y="24422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2425573" y="2468498"/>
            <a:ext cx="22225" cy="60325"/>
          </a:xfrm>
          <a:custGeom>
            <a:avLst/>
            <a:gdLst>
              <a:gd name="connsiteX0" fmla="*/ 9016 w 22225"/>
              <a:gd name="connsiteY0" fmla="*/ 53975 h 60325"/>
              <a:gd name="connsiteX1" fmla="*/ 6350 w 22225"/>
              <a:gd name="connsiteY1" fmla="*/ 6350 h 603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0325">
                <a:moveTo>
                  <a:pt x="9016" y="53975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2122423" y="2485263"/>
            <a:ext cx="22225" cy="60325"/>
          </a:xfrm>
          <a:custGeom>
            <a:avLst/>
            <a:gdLst>
              <a:gd name="connsiteX0" fmla="*/ 6350 w 22225"/>
              <a:gd name="connsiteY0" fmla="*/ 6350 h 60325"/>
              <a:gd name="connsiteX1" fmla="*/ 9017 w 22225"/>
              <a:gd name="connsiteY1" fmla="*/ 53975 h 603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0325">
                <a:moveTo>
                  <a:pt x="6350" y="6350"/>
                </a:moveTo>
                <a:lnTo>
                  <a:pt x="9017" y="5397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2195322" y="4740402"/>
            <a:ext cx="907033" cy="1110996"/>
          </a:xfrm>
          <a:custGeom>
            <a:avLst/>
            <a:gdLst>
              <a:gd name="connsiteX0" fmla="*/ 569213 w 907033"/>
              <a:gd name="connsiteY0" fmla="*/ 0 h 1110996"/>
              <a:gd name="connsiteX1" fmla="*/ 408558 w 907033"/>
              <a:gd name="connsiteY1" fmla="*/ 369696 h 1110996"/>
              <a:gd name="connsiteX2" fmla="*/ 525398 w 907033"/>
              <a:gd name="connsiteY2" fmla="*/ 286638 h 1110996"/>
              <a:gd name="connsiteX3" fmla="*/ 240792 w 907033"/>
              <a:gd name="connsiteY3" fmla="*/ 734948 h 1110996"/>
              <a:gd name="connsiteX4" fmla="*/ 266192 w 907033"/>
              <a:gd name="connsiteY4" fmla="*/ 593851 h 1110996"/>
              <a:gd name="connsiteX5" fmla="*/ 0 w 907033"/>
              <a:gd name="connsiteY5" fmla="*/ 896568 h 1110996"/>
              <a:gd name="connsiteX6" fmla="*/ 264667 w 907033"/>
              <a:gd name="connsiteY6" fmla="*/ 907338 h 1110996"/>
              <a:gd name="connsiteX7" fmla="*/ 337692 w 907033"/>
              <a:gd name="connsiteY7" fmla="*/ 1110995 h 1110996"/>
              <a:gd name="connsiteX8" fmla="*/ 522223 w 907033"/>
              <a:gd name="connsiteY8" fmla="*/ 913638 h 1110996"/>
              <a:gd name="connsiteX9" fmla="*/ 578611 w 907033"/>
              <a:gd name="connsiteY9" fmla="*/ 949375 h 1110996"/>
              <a:gd name="connsiteX10" fmla="*/ 863219 w 907033"/>
              <a:gd name="connsiteY10" fmla="*/ 501141 h 1110996"/>
              <a:gd name="connsiteX11" fmla="*/ 806830 w 907033"/>
              <a:gd name="connsiteY11" fmla="*/ 465327 h 1110996"/>
              <a:gd name="connsiteX12" fmla="*/ 907033 w 907033"/>
              <a:gd name="connsiteY12" fmla="*/ 214376 h 1110996"/>
              <a:gd name="connsiteX13" fmla="*/ 691642 w 907033"/>
              <a:gd name="connsiteY13" fmla="*/ 234950 h 1110996"/>
              <a:gd name="connsiteX14" fmla="*/ 569213 w 907033"/>
              <a:gd name="connsiteY14" fmla="*/ 0 h 11109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907033" h="1110996">
                <a:moveTo>
                  <a:pt x="569213" y="0"/>
                </a:moveTo>
                <a:cubicBezTo>
                  <a:pt x="526288" y="129920"/>
                  <a:pt x="472694" y="253110"/>
                  <a:pt x="408558" y="369696"/>
                </a:cubicBezTo>
                <a:lnTo>
                  <a:pt x="525398" y="286638"/>
                </a:lnTo>
                <a:cubicBezTo>
                  <a:pt x="449326" y="448055"/>
                  <a:pt x="354457" y="597407"/>
                  <a:pt x="240792" y="734948"/>
                </a:cubicBezTo>
                <a:lnTo>
                  <a:pt x="266192" y="593851"/>
                </a:lnTo>
                <a:cubicBezTo>
                  <a:pt x="188086" y="701420"/>
                  <a:pt x="99313" y="802385"/>
                  <a:pt x="0" y="896568"/>
                </a:cubicBezTo>
                <a:lnTo>
                  <a:pt x="264667" y="907338"/>
                </a:lnTo>
                <a:lnTo>
                  <a:pt x="337692" y="1110995"/>
                </a:lnTo>
                <a:cubicBezTo>
                  <a:pt x="403986" y="1048181"/>
                  <a:pt x="465454" y="982408"/>
                  <a:pt x="522223" y="913638"/>
                </a:cubicBezTo>
                <a:lnTo>
                  <a:pt x="578611" y="949375"/>
                </a:lnTo>
                <a:cubicBezTo>
                  <a:pt x="692150" y="811910"/>
                  <a:pt x="787019" y="662432"/>
                  <a:pt x="863219" y="501141"/>
                </a:cubicBezTo>
                <a:lnTo>
                  <a:pt x="806830" y="465327"/>
                </a:lnTo>
                <a:cubicBezTo>
                  <a:pt x="844930" y="384682"/>
                  <a:pt x="878332" y="300989"/>
                  <a:pt x="907033" y="214376"/>
                </a:cubicBezTo>
                <a:lnTo>
                  <a:pt x="691642" y="234950"/>
                </a:lnTo>
                <a:lnTo>
                  <a:pt x="569213" y="0"/>
                </a:lnTo>
              </a:path>
            </a:pathLst>
          </a:custGeom>
          <a:solidFill>
            <a:srgbClr val="FF33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2436114" y="5027040"/>
            <a:ext cx="284607" cy="448309"/>
          </a:xfrm>
          <a:custGeom>
            <a:avLst/>
            <a:gdLst>
              <a:gd name="connsiteX0" fmla="*/ 224027 w 284607"/>
              <a:gd name="connsiteY0" fmla="*/ 118745 h 448309"/>
              <a:gd name="connsiteX1" fmla="*/ 167766 w 284607"/>
              <a:gd name="connsiteY1" fmla="*/ 83058 h 448309"/>
              <a:gd name="connsiteX2" fmla="*/ 284606 w 284607"/>
              <a:gd name="connsiteY2" fmla="*/ 0 h 448309"/>
              <a:gd name="connsiteX3" fmla="*/ 0 w 284607"/>
              <a:gd name="connsiteY3" fmla="*/ 448310 h 448309"/>
              <a:gd name="connsiteX4" fmla="*/ 25400 w 284607"/>
              <a:gd name="connsiteY4" fmla="*/ 307213 h 448309"/>
              <a:gd name="connsiteX5" fmla="*/ 81787 w 284607"/>
              <a:gd name="connsiteY5" fmla="*/ 342900 h 448309"/>
              <a:gd name="connsiteX6" fmla="*/ 224027 w 284607"/>
              <a:gd name="connsiteY6" fmla="*/ 118745 h 4483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84607" h="448309">
                <a:moveTo>
                  <a:pt x="224027" y="118745"/>
                </a:moveTo>
                <a:lnTo>
                  <a:pt x="167766" y="83058"/>
                </a:lnTo>
                <a:lnTo>
                  <a:pt x="284606" y="0"/>
                </a:lnTo>
                <a:cubicBezTo>
                  <a:pt x="208533" y="161417"/>
                  <a:pt x="113664" y="310769"/>
                  <a:pt x="0" y="448310"/>
                </a:cubicBezTo>
                <a:lnTo>
                  <a:pt x="25400" y="307213"/>
                </a:lnTo>
                <a:lnTo>
                  <a:pt x="81787" y="342900"/>
                </a:lnTo>
                <a:cubicBezTo>
                  <a:pt x="133857" y="271145"/>
                  <a:pt x="181355" y="196469"/>
                  <a:pt x="224027" y="118745"/>
                </a:cubicBezTo>
              </a:path>
            </a:pathLst>
          </a:custGeom>
          <a:solidFill>
            <a:srgbClr val="CD29A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2188972" y="4734052"/>
            <a:ext cx="919733" cy="1123696"/>
          </a:xfrm>
          <a:custGeom>
            <a:avLst/>
            <a:gdLst>
              <a:gd name="connsiteX0" fmla="*/ 575563 w 919733"/>
              <a:gd name="connsiteY0" fmla="*/ 6350 h 1123696"/>
              <a:gd name="connsiteX1" fmla="*/ 697992 w 919733"/>
              <a:gd name="connsiteY1" fmla="*/ 241300 h 1123696"/>
              <a:gd name="connsiteX2" fmla="*/ 913383 w 919733"/>
              <a:gd name="connsiteY2" fmla="*/ 220726 h 1123696"/>
              <a:gd name="connsiteX3" fmla="*/ 813180 w 919733"/>
              <a:gd name="connsiteY3" fmla="*/ 471677 h 1123696"/>
              <a:gd name="connsiteX4" fmla="*/ 869569 w 919733"/>
              <a:gd name="connsiteY4" fmla="*/ 507491 h 1123696"/>
              <a:gd name="connsiteX5" fmla="*/ 584961 w 919733"/>
              <a:gd name="connsiteY5" fmla="*/ 955725 h 1123696"/>
              <a:gd name="connsiteX6" fmla="*/ 528573 w 919733"/>
              <a:gd name="connsiteY6" fmla="*/ 919988 h 1123696"/>
              <a:gd name="connsiteX7" fmla="*/ 344042 w 919733"/>
              <a:gd name="connsiteY7" fmla="*/ 1117345 h 1123696"/>
              <a:gd name="connsiteX8" fmla="*/ 271017 w 919733"/>
              <a:gd name="connsiteY8" fmla="*/ 913688 h 1123696"/>
              <a:gd name="connsiteX9" fmla="*/ 6350 w 919733"/>
              <a:gd name="connsiteY9" fmla="*/ 902918 h 1123696"/>
              <a:gd name="connsiteX10" fmla="*/ 272542 w 919733"/>
              <a:gd name="connsiteY10" fmla="*/ 600201 h 1123696"/>
              <a:gd name="connsiteX11" fmla="*/ 247142 w 919733"/>
              <a:gd name="connsiteY11" fmla="*/ 741298 h 1123696"/>
              <a:gd name="connsiteX12" fmla="*/ 531748 w 919733"/>
              <a:gd name="connsiteY12" fmla="*/ 292988 h 1123696"/>
              <a:gd name="connsiteX13" fmla="*/ 414908 w 919733"/>
              <a:gd name="connsiteY13" fmla="*/ 376046 h 1123696"/>
              <a:gd name="connsiteX14" fmla="*/ 575563 w 919733"/>
              <a:gd name="connsiteY14" fmla="*/ 6350 h 11236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919733" h="1123696">
                <a:moveTo>
                  <a:pt x="575563" y="6350"/>
                </a:moveTo>
                <a:lnTo>
                  <a:pt x="697992" y="241300"/>
                </a:lnTo>
                <a:lnTo>
                  <a:pt x="913383" y="220726"/>
                </a:lnTo>
                <a:cubicBezTo>
                  <a:pt x="884682" y="307339"/>
                  <a:pt x="851280" y="391032"/>
                  <a:pt x="813180" y="471677"/>
                </a:cubicBezTo>
                <a:lnTo>
                  <a:pt x="869569" y="507491"/>
                </a:lnTo>
                <a:cubicBezTo>
                  <a:pt x="793369" y="668782"/>
                  <a:pt x="698500" y="818260"/>
                  <a:pt x="584961" y="955725"/>
                </a:cubicBezTo>
                <a:lnTo>
                  <a:pt x="528573" y="919988"/>
                </a:lnTo>
                <a:cubicBezTo>
                  <a:pt x="471804" y="988758"/>
                  <a:pt x="410336" y="1054531"/>
                  <a:pt x="344042" y="1117345"/>
                </a:cubicBezTo>
                <a:lnTo>
                  <a:pt x="271017" y="913688"/>
                </a:lnTo>
                <a:lnTo>
                  <a:pt x="6350" y="902918"/>
                </a:lnTo>
                <a:cubicBezTo>
                  <a:pt x="105663" y="808735"/>
                  <a:pt x="194436" y="707770"/>
                  <a:pt x="272542" y="600201"/>
                </a:cubicBezTo>
                <a:lnTo>
                  <a:pt x="247142" y="741298"/>
                </a:lnTo>
                <a:cubicBezTo>
                  <a:pt x="360807" y="603757"/>
                  <a:pt x="455676" y="454405"/>
                  <a:pt x="531748" y="292988"/>
                </a:cubicBezTo>
                <a:lnTo>
                  <a:pt x="414908" y="376046"/>
                </a:lnTo>
                <a:cubicBezTo>
                  <a:pt x="479044" y="259460"/>
                  <a:pt x="532638" y="136270"/>
                  <a:pt x="575563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2714370" y="5020690"/>
            <a:ext cx="294131" cy="191388"/>
          </a:xfrm>
          <a:custGeom>
            <a:avLst/>
            <a:gdLst>
              <a:gd name="connsiteX0" fmla="*/ 6350 w 294131"/>
              <a:gd name="connsiteY0" fmla="*/ 6350 h 191388"/>
              <a:gd name="connsiteX1" fmla="*/ 287782 w 294131"/>
              <a:gd name="connsiteY1" fmla="*/ 185039 h 1913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4131" h="191388">
                <a:moveTo>
                  <a:pt x="6350" y="6350"/>
                </a:moveTo>
                <a:lnTo>
                  <a:pt x="287782" y="18503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2429764" y="5469001"/>
            <a:ext cx="294131" cy="191388"/>
          </a:xfrm>
          <a:custGeom>
            <a:avLst/>
            <a:gdLst>
              <a:gd name="connsiteX0" fmla="*/ 287781 w 294131"/>
              <a:gd name="connsiteY0" fmla="*/ 185039 h 191388"/>
              <a:gd name="connsiteX1" fmla="*/ 6350 w 294131"/>
              <a:gd name="connsiteY1" fmla="*/ 6350 h 1913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4131" h="191388">
                <a:moveTo>
                  <a:pt x="287781" y="185039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2597530" y="5103748"/>
            <a:ext cx="68960" cy="48386"/>
          </a:xfrm>
          <a:custGeom>
            <a:avLst/>
            <a:gdLst>
              <a:gd name="connsiteX0" fmla="*/ 62611 w 68960"/>
              <a:gd name="connsiteY0" fmla="*/ 42036 h 48386"/>
              <a:gd name="connsiteX1" fmla="*/ 6350 w 68960"/>
              <a:gd name="connsiteY1" fmla="*/ 6350 h 483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8960" h="48386">
                <a:moveTo>
                  <a:pt x="62611" y="42036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0" name="Freeform 3"/>
          <p:cNvSpPr/>
          <p:nvPr/>
        </p:nvSpPr>
        <p:spPr>
          <a:xfrm>
            <a:off x="2455164" y="5327903"/>
            <a:ext cx="69088" cy="48386"/>
          </a:xfrm>
          <a:custGeom>
            <a:avLst/>
            <a:gdLst>
              <a:gd name="connsiteX0" fmla="*/ 6350 w 69088"/>
              <a:gd name="connsiteY0" fmla="*/ 6350 h 48386"/>
              <a:gd name="connsiteX1" fmla="*/ 62737 w 69088"/>
              <a:gd name="connsiteY1" fmla="*/ 42036 h 483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9088" h="48386">
                <a:moveTo>
                  <a:pt x="6350" y="6350"/>
                </a:moveTo>
                <a:lnTo>
                  <a:pt x="62737" y="4203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73300"/>
            <a:ext cx="1993900" cy="876300"/>
          </a:xfrm>
          <a:prstGeom prst="rect">
            <a:avLst/>
          </a:prstGeom>
          <a:noFill/>
        </p:spPr>
      </p:pic>
      <p:pic>
        <p:nvPicPr>
          <p:cNvPr id="103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0900" y="1587500"/>
            <a:ext cx="6565900" cy="4546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70100" y="381000"/>
            <a:ext cx="49784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000"/>
              </a:lnSpc>
              <a:tabLst/>
            </a:pPr>
            <a:r>
              <a:rPr lang="en-US" altLang="zh-CN" sz="4406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Platelet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406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Receptors</a:t>
            </a:r>
          </a:p>
        </p:txBody>
      </p:sp>
      <p:sp>
        <p:nvSpPr>
          <p:cNvPr id="1033" name="TextBox 1"/>
          <p:cNvSpPr txBox="1"/>
          <p:nvPr/>
        </p:nvSpPr>
        <p:spPr>
          <a:xfrm>
            <a:off x="3492500" y="2260600"/>
            <a:ext cx="13081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/>
            </a:pPr>
            <a:r>
              <a:rPr lang="en-US" altLang="zh-CN" sz="2795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Platelet</a:t>
            </a:r>
          </a:p>
        </p:txBody>
      </p:sp>
      <p:sp>
        <p:nvSpPr>
          <p:cNvPr id="1034" name="TextBox 1"/>
          <p:cNvSpPr txBox="1"/>
          <p:nvPr/>
        </p:nvSpPr>
        <p:spPr>
          <a:xfrm>
            <a:off x="6667500" y="2667000"/>
            <a:ext cx="1828800" cy="262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152400" algn="l"/>
                <a:tab pos="228600" algn="l"/>
                <a:tab pos="4191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GP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Ib-IX-V</a:t>
            </a:r>
          </a:p>
          <a:p>
            <a:pPr>
              <a:lnSpc>
                <a:spcPts val="1900"/>
              </a:lnSpc>
              <a:tabLst>
                <a:tab pos="152400" algn="l"/>
                <a:tab pos="228600" algn="l"/>
                <a:tab pos="419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(vW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Factor)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152400" algn="l"/>
                <a:tab pos="228600" algn="l"/>
                <a:tab pos="4191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GP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IIb-IIIa</a:t>
            </a:r>
          </a:p>
          <a:p>
            <a:pPr>
              <a:lnSpc>
                <a:spcPts val="1900"/>
              </a:lnSpc>
              <a:tabLst>
                <a:tab pos="152400" algn="l"/>
                <a:tab pos="228600" algn="l"/>
                <a:tab pos="419100" algn="l"/>
              </a:tabLst>
            </a:pPr>
            <a:r>
              <a:rPr lang="en-US" altLang="zh-CN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(Fibrinogen,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vWF)</a:t>
            </a:r>
          </a:p>
        </p:txBody>
      </p:sp>
      <p:sp>
        <p:nvSpPr>
          <p:cNvPr id="1035" name="TextBox 1"/>
          <p:cNvSpPr txBox="1"/>
          <p:nvPr/>
        </p:nvSpPr>
        <p:spPr>
          <a:xfrm>
            <a:off x="101600" y="2565400"/>
            <a:ext cx="2209800" cy="398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266700" algn="l"/>
                <a:tab pos="749300" algn="l"/>
                <a:tab pos="1371600" algn="l"/>
                <a:tab pos="1524000" algn="l"/>
              </a:tabLst>
            </a:pP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00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GP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Ia,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GP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VI)</a:t>
            </a:r>
          </a:p>
          <a:p>
            <a:pPr>
              <a:lnSpc>
                <a:spcPts val="2100"/>
              </a:lnSpc>
              <a:tabLst>
                <a:tab pos="266700" algn="l"/>
                <a:tab pos="749300" algn="l"/>
                <a:tab pos="1371600" algn="l"/>
                <a:tab pos="15240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Collagen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266700" algn="l"/>
                <a:tab pos="749300" algn="l"/>
                <a:tab pos="1371600" algn="l"/>
                <a:tab pos="15240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(TPα)</a:t>
            </a:r>
          </a:p>
          <a:p>
            <a:pPr>
              <a:lnSpc>
                <a:spcPts val="1900"/>
              </a:lnSpc>
              <a:tabLst>
                <a:tab pos="266700" algn="l"/>
                <a:tab pos="749300" algn="l"/>
                <a:tab pos="1371600" algn="l"/>
                <a:tab pos="15240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TXA2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266700" algn="l"/>
                <a:tab pos="749300" algn="l"/>
                <a:tab pos="1371600" algn="l"/>
                <a:tab pos="1524000" algn="l"/>
              </a:tabLst>
            </a:pPr>
            <a:r>
              <a:rPr lang="en-US" altLang="zh-CN" dirty="0" smtClean="0"/>
              <a:t>			</a:t>
            </a:r>
            <a:r>
              <a:rPr lang="en-US" altLang="zh-CN" sz="2004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(P2Y</a:t>
            </a:r>
            <a:r>
              <a:rPr lang="en-US" altLang="zh-CN" sz="1331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altLang="zh-CN" sz="2004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ts val="2000"/>
              </a:lnSpc>
              <a:tabLst>
                <a:tab pos="266700" algn="l"/>
                <a:tab pos="749300" algn="l"/>
                <a:tab pos="1371600" algn="l"/>
                <a:tab pos="1524000" algn="l"/>
              </a:tabLst>
            </a:pPr>
            <a:r>
              <a:rPr lang="en-US" altLang="zh-CN" dirty="0" smtClean="0"/>
              <a:t>				</a:t>
            </a:r>
            <a:r>
              <a:rPr lang="en-US" altLang="zh-CN" sz="2004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chemeClr val="bg2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993900" y="2324100"/>
            <a:ext cx="5655394" cy="76309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000"/>
              </a:lnSpc>
              <a:tabLst/>
            </a:pPr>
            <a:r>
              <a:rPr lang="en-US" altLang="zh-CN" sz="4404" b="1" dirty="0" smtClean="0">
                <a:solidFill>
                  <a:srgbClr val="002060"/>
                </a:solidFill>
                <a:latin typeface="Comic Sans MS" pitchFamily="18" charset="0"/>
                <a:cs typeface="Comic Sans MS" pitchFamily="18" charset="0"/>
              </a:rPr>
              <a:t>General</a:t>
            </a:r>
            <a:r>
              <a:rPr lang="en-US" altLang="zh-CN" sz="440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404" b="1" dirty="0" smtClean="0">
                <a:solidFill>
                  <a:srgbClr val="002060"/>
                </a:solidFill>
                <a:latin typeface="Comic Sans MS" pitchFamily="18" charset="0"/>
                <a:cs typeface="Comic Sans MS" pitchFamily="18" charset="0"/>
              </a:rPr>
              <a:t>functions</a:t>
            </a:r>
            <a:r>
              <a:rPr lang="en-US" altLang="zh-CN" sz="440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404" b="1" dirty="0" smtClean="0">
                <a:solidFill>
                  <a:srgbClr val="002060"/>
                </a:solidFill>
                <a:latin typeface="Comic Sans MS" pitchFamily="18" charset="0"/>
                <a:cs typeface="Comic Sans MS" pitchFamily="18" charset="0"/>
              </a:rPr>
              <a:t>of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3009900" y="2997200"/>
            <a:ext cx="3557064" cy="76309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000"/>
              </a:lnSpc>
              <a:tabLst/>
            </a:pPr>
            <a:r>
              <a:rPr lang="en-US" altLang="zh-CN" sz="4404" b="1" dirty="0" smtClean="0">
                <a:solidFill>
                  <a:srgbClr val="002060"/>
                </a:solidFill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440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404" b="1" dirty="0" smtClean="0">
                <a:solidFill>
                  <a:srgbClr val="002060"/>
                </a:solidFill>
                <a:latin typeface="Comic Sans MS" pitchFamily="18" charset="0"/>
                <a:cs typeface="Comic Sans MS" pitchFamily="18" charset="0"/>
              </a:rPr>
              <a:t>platelets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23900" y="4457698"/>
            <a:ext cx="6934200" cy="2362199"/>
          </a:xfrm>
          <a:custGeom>
            <a:avLst/>
            <a:gdLst>
              <a:gd name="connsiteX0" fmla="*/ 19050 w 6934200"/>
              <a:gd name="connsiteY0" fmla="*/ 2343149 h 2362199"/>
              <a:gd name="connsiteX1" fmla="*/ 6915150 w 6934200"/>
              <a:gd name="connsiteY1" fmla="*/ 2343149 h 2362199"/>
              <a:gd name="connsiteX2" fmla="*/ 6915150 w 6934200"/>
              <a:gd name="connsiteY2" fmla="*/ 19050 h 2362199"/>
              <a:gd name="connsiteX3" fmla="*/ 19050 w 6934200"/>
              <a:gd name="connsiteY3" fmla="*/ 19050 h 2362199"/>
              <a:gd name="connsiteX4" fmla="*/ 19050 w 6934200"/>
              <a:gd name="connsiteY4" fmla="*/ 2343149 h 23621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934200" h="2362199">
                <a:moveTo>
                  <a:pt x="19050" y="2343149"/>
                </a:moveTo>
                <a:lnTo>
                  <a:pt x="6915150" y="2343149"/>
                </a:lnTo>
                <a:lnTo>
                  <a:pt x="6915150" y="19050"/>
                </a:lnTo>
                <a:lnTo>
                  <a:pt x="19050" y="19050"/>
                </a:lnTo>
                <a:lnTo>
                  <a:pt x="19050" y="2343149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419600"/>
            <a:ext cx="7061200" cy="2438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08100" y="508000"/>
            <a:ext cx="5499100" cy="312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600"/>
              </a:lnSpc>
              <a:tabLst>
                <a:tab pos="1168400" algn="l"/>
              </a:tabLst>
            </a:pPr>
            <a:r>
              <a:rPr lang="en-US" altLang="zh-CN" dirty="0" smtClean="0"/>
              <a:t>	</a:t>
            </a:r>
            <a:r>
              <a:rPr lang="en-US" altLang="zh-CN" sz="48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HEMOSTASIS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5400"/>
              </a:lnSpc>
              <a:tabLst>
                <a:tab pos="1168400" algn="l"/>
              </a:tabLst>
            </a:pPr>
            <a:r>
              <a:rPr lang="en-US" altLang="zh-CN" sz="3206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1.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3206" dirty="0" smtClean="0">
                <a:solidFill>
                  <a:srgbClr val="00FFCC"/>
                </a:solidFill>
                <a:latin typeface="Comic Sans MS" pitchFamily="18" charset="0"/>
                <a:cs typeface="Comic Sans MS" pitchFamily="18" charset="0"/>
              </a:rPr>
              <a:t>VASCULAR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3206" dirty="0" smtClean="0">
                <a:solidFill>
                  <a:srgbClr val="00FFCC"/>
                </a:solidFill>
                <a:latin typeface="Comic Sans MS" pitchFamily="18" charset="0"/>
                <a:cs typeface="Comic Sans MS" pitchFamily="18" charset="0"/>
              </a:rPr>
              <a:t>PHASE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700"/>
              </a:lnSpc>
              <a:tabLst>
                <a:tab pos="1168400" algn="l"/>
              </a:tabLst>
            </a:pPr>
            <a:r>
              <a:rPr lang="en-US" altLang="zh-CN" sz="3204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2.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3204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PLATELET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3204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PHASE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700"/>
              </a:lnSpc>
              <a:tabLst>
                <a:tab pos="1168400" algn="l"/>
              </a:tabLst>
            </a:pPr>
            <a:r>
              <a:rPr lang="en-US" altLang="zh-CN" sz="3206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3.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3206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COAGULATION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3206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PHASE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308100" y="3721100"/>
            <a:ext cx="36703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204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4.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3204" dirty="0" smtClean="0">
                <a:solidFill>
                  <a:srgbClr val="FF9933"/>
                </a:solidFill>
                <a:latin typeface="Comic Sans MS" pitchFamily="18" charset="0"/>
                <a:cs typeface="Comic Sans MS" pitchFamily="18" charset="0"/>
              </a:rPr>
              <a:t>FIBRINOLYTIC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61000" y="3721100"/>
            <a:ext cx="13462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204" dirty="0" smtClean="0">
                <a:solidFill>
                  <a:srgbClr val="FF9933"/>
                </a:solidFill>
                <a:latin typeface="Comic Sans MS" pitchFamily="18" charset="0"/>
                <a:cs typeface="Comic Sans MS" pitchFamily="18" charset="0"/>
              </a:rPr>
              <a:t>PHASE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chemeClr val="bg2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828800" y="304800"/>
            <a:ext cx="5564024" cy="83343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600"/>
              </a:lnSpc>
              <a:tabLst/>
            </a:pPr>
            <a:r>
              <a:rPr lang="en-US" altLang="zh-CN" sz="4802" b="1" dirty="0" smtClean="0">
                <a:latin typeface="Comic Sans MS" pitchFamily="18" charset="0"/>
                <a:cs typeface="Comic Sans MS" pitchFamily="18" charset="0"/>
              </a:rPr>
              <a:t>Platelet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802" b="1" dirty="0" smtClean="0">
                <a:latin typeface="Comic Sans MS" pitchFamily="18" charset="0"/>
                <a:cs typeface="Comic Sans MS" pitchFamily="18" charset="0"/>
              </a:rPr>
              <a:t>Activation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46100" y="1587500"/>
            <a:ext cx="2774799" cy="77277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100"/>
              </a:lnSpc>
              <a:tabLst/>
            </a:pPr>
            <a:r>
              <a:rPr lang="en-US" altLang="zh-CN" sz="4406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4406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Adhesion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46100" y="2438400"/>
            <a:ext cx="4132542" cy="24442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100"/>
              </a:lnSpc>
              <a:tabLst/>
            </a:pPr>
            <a:r>
              <a:rPr lang="en-US" altLang="zh-CN" sz="4404" dirty="0" smtClean="0"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b="1" dirty="0" smtClean="0">
                <a:latin typeface="Comic Sans MS" pitchFamily="18" charset="0"/>
                <a:cs typeface="Comic Sans MS" pitchFamily="18" charset="0"/>
              </a:rPr>
              <a:t>Shape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404" b="1" dirty="0" smtClean="0">
                <a:latin typeface="Comic Sans MS" pitchFamily="18" charset="0"/>
                <a:cs typeface="Comic Sans MS" pitchFamily="18" charset="0"/>
              </a:rPr>
              <a:t>change</a:t>
            </a:r>
          </a:p>
          <a:p>
            <a:pPr>
              <a:lnSpc>
                <a:spcPts val="6300"/>
              </a:lnSpc>
              <a:tabLst/>
            </a:pPr>
            <a:r>
              <a:rPr lang="en-US" altLang="zh-CN" sz="4404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440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Aggregation</a:t>
            </a:r>
          </a:p>
          <a:p>
            <a:pPr>
              <a:lnSpc>
                <a:spcPts val="6300"/>
              </a:lnSpc>
              <a:tabLst/>
            </a:pPr>
            <a:r>
              <a:rPr lang="en-US" altLang="zh-CN" sz="4406" dirty="0" smtClean="0"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b="1" dirty="0" smtClean="0">
                <a:latin typeface="Comic Sans MS" pitchFamily="18" charset="0"/>
                <a:cs typeface="Comic Sans MS" pitchFamily="18" charset="0"/>
              </a:rPr>
              <a:t>Release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46100" y="4800600"/>
            <a:ext cx="4544514" cy="77271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100"/>
              </a:lnSpc>
              <a:tabLst/>
            </a:pPr>
            <a:r>
              <a:rPr lang="en-US" altLang="zh-CN" sz="4404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Clot</a:t>
            </a:r>
            <a:r>
              <a:rPr lang="en-US" altLang="zh-CN" sz="440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404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Retraction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4100" y="1206500"/>
            <a:ext cx="2692400" cy="14478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6500" y="3949700"/>
            <a:ext cx="2692400" cy="14351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0" y="1206500"/>
            <a:ext cx="2692400" cy="14224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5100" y="3949700"/>
            <a:ext cx="2692400" cy="1435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36700" y="2984500"/>
            <a:ext cx="15494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Adhesion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286000" y="317500"/>
            <a:ext cx="39751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/>
            </a:pPr>
            <a:r>
              <a:rPr lang="en-US" altLang="zh-CN" sz="440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Platelet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function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651500" y="3060700"/>
            <a:ext cx="17145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32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Activation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384300" y="5727700"/>
            <a:ext cx="20320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Aggregation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5346700" y="5803900"/>
            <a:ext cx="15367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3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Secretion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chemeClr val="bg2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625911" y="332854"/>
            <a:ext cx="3173946" cy="83555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600"/>
              </a:lnSpc>
              <a:tabLst/>
            </a:pPr>
            <a:r>
              <a:rPr lang="en-US" altLang="zh-CN" sz="4802" b="1" dirty="0" smtClean="0">
                <a:latin typeface="Comic Sans MS" pitchFamily="18" charset="0"/>
                <a:cs typeface="Comic Sans MS" pitchFamily="18" charset="0"/>
              </a:rPr>
              <a:t>Objectives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622300" y="1384300"/>
            <a:ext cx="7118937" cy="109773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204" b="1" dirty="0" smtClean="0">
                <a:solidFill>
                  <a:schemeClr val="accent4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At</a:t>
            </a:r>
            <a:r>
              <a:rPr lang="en-US" altLang="zh-CN" sz="3204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chemeClr val="accent4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3204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chemeClr val="accent4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end</a:t>
            </a:r>
            <a:r>
              <a:rPr lang="en-US" altLang="zh-CN" sz="3204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chemeClr val="accent4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3204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chemeClr val="accent4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this</a:t>
            </a:r>
            <a:r>
              <a:rPr lang="en-US" altLang="zh-CN" sz="3204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chemeClr val="accent4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lecture</a:t>
            </a:r>
            <a:r>
              <a:rPr lang="en-US" altLang="zh-CN" sz="3204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chemeClr val="accent4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you are</a:t>
            </a:r>
            <a:endParaRPr lang="en-US" altLang="zh-CN" sz="3204" b="1" dirty="0" smtClean="0">
              <a:solidFill>
                <a:schemeClr val="accent4">
                  <a:lumMod val="50000"/>
                </a:schemeClr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800"/>
              </a:lnSpc>
              <a:tabLst/>
            </a:pPr>
            <a:r>
              <a:rPr lang="en-US" altLang="zh-CN" sz="3204" b="1" dirty="0" smtClean="0">
                <a:solidFill>
                  <a:schemeClr val="accent4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expected</a:t>
            </a:r>
            <a:r>
              <a:rPr lang="en-US" altLang="zh-CN" sz="3204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chemeClr val="accent4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to: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22300" y="2794000"/>
            <a:ext cx="6798336" cy="4693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004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Understand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platelet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normal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ultrastructure.</a:t>
            </a:r>
            <a:endParaRPr lang="en-US" altLang="zh-CN" sz="2400" b="1" dirty="0" smtClean="0">
              <a:solidFill>
                <a:srgbClr val="FF00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622300" y="3238500"/>
            <a:ext cx="7627088" cy="43973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-</a:t>
            </a:r>
            <a:r>
              <a:rPr lang="en-US" altLang="zh-CN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Understand</a:t>
            </a:r>
            <a:r>
              <a:rPr lang="en-US" altLang="zh-CN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functions</a:t>
            </a:r>
            <a:r>
              <a:rPr lang="en-US" altLang="zh-CN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different</a:t>
            </a:r>
            <a:r>
              <a:rPr lang="en-US" altLang="zh-CN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platelets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965200" y="3594100"/>
            <a:ext cx="4978400" cy="46935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organelles</a:t>
            </a:r>
            <a:r>
              <a:rPr lang="en-US" altLang="zh-CN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surface</a:t>
            </a:r>
            <a:r>
              <a:rPr lang="en-US" altLang="zh-CN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receptors.</a:t>
            </a:r>
            <a:endParaRPr lang="en-US" altLang="zh-CN" sz="2400" b="1" dirty="0" smtClean="0">
              <a:solidFill>
                <a:schemeClr val="accent4">
                  <a:lumMod val="50000"/>
                </a:schemeClr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622300" y="4051300"/>
            <a:ext cx="8093562" cy="90537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Times New Roman" pitchFamily="18" charset="0"/>
              </a:rPr>
              <a:t>-</a:t>
            </a:r>
            <a:r>
              <a:rPr lang="en-US" altLang="zh-CN" sz="2400" b="1" dirty="0" smtClean="0">
                <a:solidFill>
                  <a:srgbClr val="FFFF00"/>
                </a:solidFill>
                <a:latin typeface="Comic Sans MS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Comic Sans MS" pitchFamily="18" charset="0"/>
                <a:cs typeface="Comic Sans MS" pitchFamily="18" charset="0"/>
              </a:rPr>
              <a:t>Understand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mechanisms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platelet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functions.</a:t>
            </a:r>
            <a:endParaRPr lang="en-US" altLang="zh-CN" sz="2400" b="1" dirty="0" smtClean="0">
              <a:solidFill>
                <a:srgbClr val="FF0000"/>
              </a:solidFill>
              <a:latin typeface="Comic Sans MS" pitchFamily="18" charset="0"/>
              <a:cs typeface="Comic Sans MS" pitchFamily="18" charset="0"/>
            </a:endParaRPr>
          </a:p>
          <a:p>
            <a:pPr>
              <a:lnSpc>
                <a:spcPts val="3400"/>
              </a:lnSpc>
              <a:tabLst/>
            </a:pPr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Relate</a:t>
            </a:r>
            <a:r>
              <a:rPr lang="en-US" altLang="zh-CN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membrane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receptors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granule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content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to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965200" y="4851400"/>
            <a:ext cx="6495368" cy="8284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normal</a:t>
            </a:r>
            <a:r>
              <a:rPr lang="en-US" altLang="zh-CN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function</a:t>
            </a:r>
            <a:r>
              <a:rPr lang="en-US" altLang="zh-CN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in</a:t>
            </a:r>
            <a:r>
              <a:rPr lang="en-US" altLang="zh-CN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hemostasis</a:t>
            </a:r>
            <a:r>
              <a:rPr lang="en-US" altLang="zh-CN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bleeding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(platelet)</a:t>
            </a:r>
            <a:r>
              <a:rPr lang="en-US" altLang="zh-CN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disorders.</a:t>
            </a:r>
            <a:endParaRPr lang="en-US" altLang="zh-CN" sz="2400" b="1" dirty="0" smtClean="0">
              <a:solidFill>
                <a:schemeClr val="accent4">
                  <a:lumMod val="50000"/>
                </a:schemeClr>
              </a:solidFill>
              <a:latin typeface="Comic Sans MS" pitchFamily="18" charset="0"/>
              <a:cs typeface="Comic Sans MS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5111750" y="1301622"/>
            <a:ext cx="2968625" cy="2389251"/>
          </a:xfrm>
          <a:custGeom>
            <a:avLst/>
            <a:gdLst>
              <a:gd name="connsiteX0" fmla="*/ 38100 w 2968625"/>
              <a:gd name="connsiteY0" fmla="*/ 2351150 h 2389251"/>
              <a:gd name="connsiteX1" fmla="*/ 2930525 w 2968625"/>
              <a:gd name="connsiteY1" fmla="*/ 2351150 h 2389251"/>
              <a:gd name="connsiteX2" fmla="*/ 2930525 w 2968625"/>
              <a:gd name="connsiteY2" fmla="*/ 38100 h 2389251"/>
              <a:gd name="connsiteX3" fmla="*/ 38100 w 2968625"/>
              <a:gd name="connsiteY3" fmla="*/ 38100 h 2389251"/>
              <a:gd name="connsiteX4" fmla="*/ 38100 w 2968625"/>
              <a:gd name="connsiteY4" fmla="*/ 2351150 h 23892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68625" h="2389251">
                <a:moveTo>
                  <a:pt x="38100" y="2351150"/>
                </a:moveTo>
                <a:lnTo>
                  <a:pt x="2930525" y="2351150"/>
                </a:lnTo>
                <a:lnTo>
                  <a:pt x="2930525" y="38100"/>
                </a:lnTo>
                <a:lnTo>
                  <a:pt x="38100" y="38100"/>
                </a:lnTo>
                <a:lnTo>
                  <a:pt x="38100" y="2351150"/>
                </a:lnTo>
              </a:path>
            </a:pathLst>
          </a:custGeom>
          <a:solidFill>
            <a:srgbClr val="000000">
              <a:alpha val="0"/>
            </a:srgbClr>
          </a:solidFill>
          <a:ln w="76200">
            <a:solidFill>
              <a:srgbClr val="FFCC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111750" y="3962336"/>
            <a:ext cx="2968625" cy="2389251"/>
          </a:xfrm>
          <a:custGeom>
            <a:avLst/>
            <a:gdLst>
              <a:gd name="connsiteX0" fmla="*/ 38100 w 2968625"/>
              <a:gd name="connsiteY0" fmla="*/ 2351151 h 2389251"/>
              <a:gd name="connsiteX1" fmla="*/ 2930525 w 2968625"/>
              <a:gd name="connsiteY1" fmla="*/ 2351151 h 2389251"/>
              <a:gd name="connsiteX2" fmla="*/ 2930525 w 2968625"/>
              <a:gd name="connsiteY2" fmla="*/ 38100 h 2389251"/>
              <a:gd name="connsiteX3" fmla="*/ 38100 w 2968625"/>
              <a:gd name="connsiteY3" fmla="*/ 38100 h 2389251"/>
              <a:gd name="connsiteX4" fmla="*/ 38100 w 2968625"/>
              <a:gd name="connsiteY4" fmla="*/ 2351151 h 23892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68625" h="2389251">
                <a:moveTo>
                  <a:pt x="38100" y="2351151"/>
                </a:moveTo>
                <a:lnTo>
                  <a:pt x="2930525" y="2351151"/>
                </a:lnTo>
                <a:lnTo>
                  <a:pt x="2930525" y="38100"/>
                </a:lnTo>
                <a:lnTo>
                  <a:pt x="38100" y="38100"/>
                </a:lnTo>
                <a:lnTo>
                  <a:pt x="38100" y="2351151"/>
                </a:lnTo>
              </a:path>
            </a:pathLst>
          </a:custGeom>
          <a:solidFill>
            <a:srgbClr val="000000">
              <a:alpha val="0"/>
            </a:srgbClr>
          </a:solidFill>
          <a:ln w="76200">
            <a:solidFill>
              <a:srgbClr val="FFCC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060450" y="3962336"/>
            <a:ext cx="2968625" cy="2389251"/>
          </a:xfrm>
          <a:custGeom>
            <a:avLst/>
            <a:gdLst>
              <a:gd name="connsiteX0" fmla="*/ 38100 w 2968625"/>
              <a:gd name="connsiteY0" fmla="*/ 2351151 h 2389251"/>
              <a:gd name="connsiteX1" fmla="*/ 2930525 w 2968625"/>
              <a:gd name="connsiteY1" fmla="*/ 2351151 h 2389251"/>
              <a:gd name="connsiteX2" fmla="*/ 2930525 w 2968625"/>
              <a:gd name="connsiteY2" fmla="*/ 38100 h 2389251"/>
              <a:gd name="connsiteX3" fmla="*/ 38100 w 2968625"/>
              <a:gd name="connsiteY3" fmla="*/ 38100 h 2389251"/>
              <a:gd name="connsiteX4" fmla="*/ 38100 w 2968625"/>
              <a:gd name="connsiteY4" fmla="*/ 2351151 h 23892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68625" h="2389251">
                <a:moveTo>
                  <a:pt x="38100" y="2351151"/>
                </a:moveTo>
                <a:lnTo>
                  <a:pt x="2930525" y="2351151"/>
                </a:lnTo>
                <a:lnTo>
                  <a:pt x="2930525" y="38100"/>
                </a:lnTo>
                <a:lnTo>
                  <a:pt x="38100" y="38100"/>
                </a:lnTo>
                <a:lnTo>
                  <a:pt x="38100" y="2351151"/>
                </a:lnTo>
              </a:path>
            </a:pathLst>
          </a:custGeom>
          <a:solidFill>
            <a:srgbClr val="000000">
              <a:alpha val="0"/>
            </a:srgbClr>
          </a:solidFill>
          <a:ln w="76200">
            <a:solidFill>
              <a:srgbClr val="FFCC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060450" y="1301622"/>
            <a:ext cx="2968625" cy="2389251"/>
          </a:xfrm>
          <a:custGeom>
            <a:avLst/>
            <a:gdLst>
              <a:gd name="connsiteX0" fmla="*/ 38100 w 2968625"/>
              <a:gd name="connsiteY0" fmla="*/ 2351150 h 2389251"/>
              <a:gd name="connsiteX1" fmla="*/ 2930525 w 2968625"/>
              <a:gd name="connsiteY1" fmla="*/ 2351150 h 2389251"/>
              <a:gd name="connsiteX2" fmla="*/ 2930525 w 2968625"/>
              <a:gd name="connsiteY2" fmla="*/ 38100 h 2389251"/>
              <a:gd name="connsiteX3" fmla="*/ 38100 w 2968625"/>
              <a:gd name="connsiteY3" fmla="*/ 38100 h 2389251"/>
              <a:gd name="connsiteX4" fmla="*/ 38100 w 2968625"/>
              <a:gd name="connsiteY4" fmla="*/ 2351150 h 23892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68625" h="2389251">
                <a:moveTo>
                  <a:pt x="38100" y="2351150"/>
                </a:moveTo>
                <a:lnTo>
                  <a:pt x="2930525" y="2351150"/>
                </a:lnTo>
                <a:lnTo>
                  <a:pt x="2930525" y="38100"/>
                </a:lnTo>
                <a:lnTo>
                  <a:pt x="38100" y="38100"/>
                </a:lnTo>
                <a:lnTo>
                  <a:pt x="38100" y="2351150"/>
                </a:lnTo>
              </a:path>
            </a:pathLst>
          </a:custGeom>
          <a:solidFill>
            <a:srgbClr val="000000">
              <a:alpha val="0"/>
            </a:srgbClr>
          </a:solidFill>
          <a:ln w="76200">
            <a:solidFill>
              <a:srgbClr val="FFCC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0300" y="1371600"/>
            <a:ext cx="2832100" cy="22606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0300" y="4025900"/>
            <a:ext cx="2832100" cy="22606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1371600"/>
            <a:ext cx="2832100" cy="22606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4025900"/>
            <a:ext cx="2832100" cy="2260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06500" y="749300"/>
            <a:ext cx="26416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795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Resting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platelet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5118100" y="749300"/>
            <a:ext cx="29464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795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Activated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platelet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2627376" y="404812"/>
            <a:ext cx="1079500" cy="360362"/>
          </a:xfrm>
          <a:custGeom>
            <a:avLst/>
            <a:gdLst>
              <a:gd name="connsiteX0" fmla="*/ 0 w 1079500"/>
              <a:gd name="connsiteY0" fmla="*/ 360362 h 360362"/>
              <a:gd name="connsiteX1" fmla="*/ 1079500 w 1079500"/>
              <a:gd name="connsiteY1" fmla="*/ 360362 h 360362"/>
              <a:gd name="connsiteX2" fmla="*/ 1079500 w 1079500"/>
              <a:gd name="connsiteY2" fmla="*/ 0 h 360362"/>
              <a:gd name="connsiteX3" fmla="*/ 0 w 1079500"/>
              <a:gd name="connsiteY3" fmla="*/ 0 h 360362"/>
              <a:gd name="connsiteX4" fmla="*/ 0 w 1079500"/>
              <a:gd name="connsiteY4" fmla="*/ 360362 h 3603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9500" h="360362">
                <a:moveTo>
                  <a:pt x="0" y="360362"/>
                </a:moveTo>
                <a:lnTo>
                  <a:pt x="1079500" y="360362"/>
                </a:lnTo>
                <a:lnTo>
                  <a:pt x="1079500" y="0"/>
                </a:lnTo>
                <a:lnTo>
                  <a:pt x="0" y="0"/>
                </a:lnTo>
                <a:lnTo>
                  <a:pt x="0" y="360362"/>
                </a:lnTo>
              </a:path>
            </a:pathLst>
          </a:custGeom>
          <a:solidFill>
            <a:srgbClr val="0033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621026" y="398462"/>
            <a:ext cx="1092200" cy="373062"/>
          </a:xfrm>
          <a:custGeom>
            <a:avLst/>
            <a:gdLst>
              <a:gd name="connsiteX0" fmla="*/ 6350 w 1092200"/>
              <a:gd name="connsiteY0" fmla="*/ 366712 h 373062"/>
              <a:gd name="connsiteX1" fmla="*/ 1085850 w 1092200"/>
              <a:gd name="connsiteY1" fmla="*/ 366712 h 373062"/>
              <a:gd name="connsiteX2" fmla="*/ 1085850 w 1092200"/>
              <a:gd name="connsiteY2" fmla="*/ 6350 h 373062"/>
              <a:gd name="connsiteX3" fmla="*/ 6350 w 1092200"/>
              <a:gd name="connsiteY3" fmla="*/ 6350 h 373062"/>
              <a:gd name="connsiteX4" fmla="*/ 6350 w 1092200"/>
              <a:gd name="connsiteY4" fmla="*/ 366712 h 3730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92200" h="373062">
                <a:moveTo>
                  <a:pt x="6350" y="366712"/>
                </a:moveTo>
                <a:lnTo>
                  <a:pt x="1085850" y="366712"/>
                </a:lnTo>
                <a:lnTo>
                  <a:pt x="1085850" y="6350"/>
                </a:lnTo>
                <a:lnTo>
                  <a:pt x="6350" y="6350"/>
                </a:lnTo>
                <a:lnTo>
                  <a:pt x="6350" y="3667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0" y="1268412"/>
            <a:ext cx="1079500" cy="360362"/>
          </a:xfrm>
          <a:custGeom>
            <a:avLst/>
            <a:gdLst>
              <a:gd name="connsiteX0" fmla="*/ 0 w 1079500"/>
              <a:gd name="connsiteY0" fmla="*/ 360362 h 360362"/>
              <a:gd name="connsiteX1" fmla="*/ 1079500 w 1079500"/>
              <a:gd name="connsiteY1" fmla="*/ 360362 h 360362"/>
              <a:gd name="connsiteX2" fmla="*/ 1079500 w 1079500"/>
              <a:gd name="connsiteY2" fmla="*/ 0 h 360362"/>
              <a:gd name="connsiteX3" fmla="*/ 0 w 1079500"/>
              <a:gd name="connsiteY3" fmla="*/ 0 h 360362"/>
              <a:gd name="connsiteX4" fmla="*/ 0 w 1079500"/>
              <a:gd name="connsiteY4" fmla="*/ 360362 h 3603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9500" h="360362">
                <a:moveTo>
                  <a:pt x="0" y="360362"/>
                </a:moveTo>
                <a:lnTo>
                  <a:pt x="1079500" y="360362"/>
                </a:lnTo>
                <a:lnTo>
                  <a:pt x="1079500" y="0"/>
                </a:lnTo>
                <a:lnTo>
                  <a:pt x="0" y="0"/>
                </a:lnTo>
                <a:lnTo>
                  <a:pt x="0" y="360362"/>
                </a:lnTo>
              </a:path>
            </a:pathLst>
          </a:custGeom>
          <a:solidFill>
            <a:srgbClr val="0033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-6350" y="1262062"/>
            <a:ext cx="1092200" cy="373062"/>
          </a:xfrm>
          <a:custGeom>
            <a:avLst/>
            <a:gdLst>
              <a:gd name="connsiteX0" fmla="*/ 6350 w 1092200"/>
              <a:gd name="connsiteY0" fmla="*/ 366712 h 373062"/>
              <a:gd name="connsiteX1" fmla="*/ 1085850 w 1092200"/>
              <a:gd name="connsiteY1" fmla="*/ 366712 h 373062"/>
              <a:gd name="connsiteX2" fmla="*/ 1085850 w 1092200"/>
              <a:gd name="connsiteY2" fmla="*/ 6350 h 373062"/>
              <a:gd name="connsiteX3" fmla="*/ 6350 w 1092200"/>
              <a:gd name="connsiteY3" fmla="*/ 6350 h 373062"/>
              <a:gd name="connsiteX4" fmla="*/ 6350 w 1092200"/>
              <a:gd name="connsiteY4" fmla="*/ 366712 h 3730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92200" h="373062">
                <a:moveTo>
                  <a:pt x="6350" y="366712"/>
                </a:moveTo>
                <a:lnTo>
                  <a:pt x="1085850" y="366712"/>
                </a:lnTo>
                <a:lnTo>
                  <a:pt x="1085850" y="6350"/>
                </a:lnTo>
                <a:lnTo>
                  <a:pt x="6350" y="6350"/>
                </a:lnTo>
                <a:lnTo>
                  <a:pt x="6350" y="3667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003800" y="333438"/>
            <a:ext cx="1639951" cy="360362"/>
          </a:xfrm>
          <a:custGeom>
            <a:avLst/>
            <a:gdLst>
              <a:gd name="connsiteX0" fmla="*/ 0 w 1639951"/>
              <a:gd name="connsiteY0" fmla="*/ 360362 h 360362"/>
              <a:gd name="connsiteX1" fmla="*/ 1639951 w 1639951"/>
              <a:gd name="connsiteY1" fmla="*/ 360362 h 360362"/>
              <a:gd name="connsiteX2" fmla="*/ 1639951 w 1639951"/>
              <a:gd name="connsiteY2" fmla="*/ 0 h 360362"/>
              <a:gd name="connsiteX3" fmla="*/ 0 w 1639951"/>
              <a:gd name="connsiteY3" fmla="*/ 0 h 360362"/>
              <a:gd name="connsiteX4" fmla="*/ 0 w 1639951"/>
              <a:gd name="connsiteY4" fmla="*/ 360362 h 3603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39951" h="360362">
                <a:moveTo>
                  <a:pt x="0" y="360362"/>
                </a:moveTo>
                <a:lnTo>
                  <a:pt x="1639951" y="360362"/>
                </a:lnTo>
                <a:lnTo>
                  <a:pt x="1639951" y="0"/>
                </a:lnTo>
                <a:lnTo>
                  <a:pt x="0" y="0"/>
                </a:lnTo>
                <a:lnTo>
                  <a:pt x="0" y="360362"/>
                </a:lnTo>
              </a:path>
            </a:pathLst>
          </a:custGeom>
          <a:solidFill>
            <a:srgbClr val="0033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997450" y="327088"/>
            <a:ext cx="1652651" cy="373062"/>
          </a:xfrm>
          <a:custGeom>
            <a:avLst/>
            <a:gdLst>
              <a:gd name="connsiteX0" fmla="*/ 6350 w 1652651"/>
              <a:gd name="connsiteY0" fmla="*/ 366712 h 373062"/>
              <a:gd name="connsiteX1" fmla="*/ 1646301 w 1652651"/>
              <a:gd name="connsiteY1" fmla="*/ 366712 h 373062"/>
              <a:gd name="connsiteX2" fmla="*/ 1646301 w 1652651"/>
              <a:gd name="connsiteY2" fmla="*/ 6350 h 373062"/>
              <a:gd name="connsiteX3" fmla="*/ 6350 w 1652651"/>
              <a:gd name="connsiteY3" fmla="*/ 6350 h 373062"/>
              <a:gd name="connsiteX4" fmla="*/ 6350 w 1652651"/>
              <a:gd name="connsiteY4" fmla="*/ 366712 h 3730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52651" h="373062">
                <a:moveTo>
                  <a:pt x="6350" y="366712"/>
                </a:moveTo>
                <a:lnTo>
                  <a:pt x="1646301" y="366712"/>
                </a:lnTo>
                <a:lnTo>
                  <a:pt x="1646301" y="6350"/>
                </a:lnTo>
                <a:lnTo>
                  <a:pt x="6350" y="6350"/>
                </a:lnTo>
                <a:lnTo>
                  <a:pt x="6350" y="3667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0" y="3573526"/>
            <a:ext cx="2268601" cy="720725"/>
          </a:xfrm>
          <a:custGeom>
            <a:avLst/>
            <a:gdLst>
              <a:gd name="connsiteX0" fmla="*/ 0 w 2268601"/>
              <a:gd name="connsiteY0" fmla="*/ 720725 h 720725"/>
              <a:gd name="connsiteX1" fmla="*/ 2268601 w 2268601"/>
              <a:gd name="connsiteY1" fmla="*/ 720725 h 720725"/>
              <a:gd name="connsiteX2" fmla="*/ 2268601 w 2268601"/>
              <a:gd name="connsiteY2" fmla="*/ 0 h 720725"/>
              <a:gd name="connsiteX3" fmla="*/ 0 w 2268601"/>
              <a:gd name="connsiteY3" fmla="*/ 0 h 720725"/>
              <a:gd name="connsiteX4" fmla="*/ 0 w 2268601"/>
              <a:gd name="connsiteY4" fmla="*/ 720725 h 7207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68601" h="720725">
                <a:moveTo>
                  <a:pt x="0" y="720725"/>
                </a:moveTo>
                <a:lnTo>
                  <a:pt x="2268601" y="720725"/>
                </a:lnTo>
                <a:lnTo>
                  <a:pt x="2268601" y="0"/>
                </a:lnTo>
                <a:lnTo>
                  <a:pt x="0" y="0"/>
                </a:lnTo>
                <a:lnTo>
                  <a:pt x="0" y="720725"/>
                </a:lnTo>
              </a:path>
            </a:pathLst>
          </a:custGeom>
          <a:solidFill>
            <a:srgbClr val="0033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-6350" y="3567176"/>
            <a:ext cx="2281301" cy="733425"/>
          </a:xfrm>
          <a:custGeom>
            <a:avLst/>
            <a:gdLst>
              <a:gd name="connsiteX0" fmla="*/ 6350 w 2281301"/>
              <a:gd name="connsiteY0" fmla="*/ 727075 h 733425"/>
              <a:gd name="connsiteX1" fmla="*/ 2274951 w 2281301"/>
              <a:gd name="connsiteY1" fmla="*/ 727075 h 733425"/>
              <a:gd name="connsiteX2" fmla="*/ 2274951 w 2281301"/>
              <a:gd name="connsiteY2" fmla="*/ 6350 h 733425"/>
              <a:gd name="connsiteX3" fmla="*/ 6350 w 2281301"/>
              <a:gd name="connsiteY3" fmla="*/ 6350 h 733425"/>
              <a:gd name="connsiteX4" fmla="*/ 6350 w 2281301"/>
              <a:gd name="connsiteY4" fmla="*/ 727075 h 7334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81301" h="733425">
                <a:moveTo>
                  <a:pt x="6350" y="727075"/>
                </a:moveTo>
                <a:lnTo>
                  <a:pt x="2274951" y="727075"/>
                </a:lnTo>
                <a:lnTo>
                  <a:pt x="2274951" y="6350"/>
                </a:lnTo>
                <a:lnTo>
                  <a:pt x="6350" y="6350"/>
                </a:lnTo>
                <a:lnTo>
                  <a:pt x="6350" y="72707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7596251" y="3644900"/>
            <a:ext cx="1439798" cy="504825"/>
          </a:xfrm>
          <a:custGeom>
            <a:avLst/>
            <a:gdLst>
              <a:gd name="connsiteX0" fmla="*/ 0 w 1439798"/>
              <a:gd name="connsiteY0" fmla="*/ 504825 h 504825"/>
              <a:gd name="connsiteX1" fmla="*/ 1439798 w 1439798"/>
              <a:gd name="connsiteY1" fmla="*/ 504825 h 504825"/>
              <a:gd name="connsiteX2" fmla="*/ 1439798 w 1439798"/>
              <a:gd name="connsiteY2" fmla="*/ 0 h 504825"/>
              <a:gd name="connsiteX3" fmla="*/ 0 w 1439798"/>
              <a:gd name="connsiteY3" fmla="*/ 0 h 504825"/>
              <a:gd name="connsiteX4" fmla="*/ 0 w 1439798"/>
              <a:gd name="connsiteY4" fmla="*/ 504825 h 5048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39798" h="504825">
                <a:moveTo>
                  <a:pt x="0" y="504825"/>
                </a:moveTo>
                <a:lnTo>
                  <a:pt x="1439798" y="504825"/>
                </a:lnTo>
                <a:lnTo>
                  <a:pt x="1439798" y="0"/>
                </a:lnTo>
                <a:lnTo>
                  <a:pt x="0" y="0"/>
                </a:lnTo>
                <a:lnTo>
                  <a:pt x="0" y="504825"/>
                </a:lnTo>
              </a:path>
            </a:pathLst>
          </a:custGeom>
          <a:solidFill>
            <a:srgbClr val="0033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7589901" y="3638550"/>
            <a:ext cx="1452498" cy="517525"/>
          </a:xfrm>
          <a:custGeom>
            <a:avLst/>
            <a:gdLst>
              <a:gd name="connsiteX0" fmla="*/ 6350 w 1452498"/>
              <a:gd name="connsiteY0" fmla="*/ 511175 h 517525"/>
              <a:gd name="connsiteX1" fmla="*/ 1446148 w 1452498"/>
              <a:gd name="connsiteY1" fmla="*/ 511175 h 517525"/>
              <a:gd name="connsiteX2" fmla="*/ 1446148 w 1452498"/>
              <a:gd name="connsiteY2" fmla="*/ 6350 h 517525"/>
              <a:gd name="connsiteX3" fmla="*/ 6350 w 1452498"/>
              <a:gd name="connsiteY3" fmla="*/ 6350 h 517525"/>
              <a:gd name="connsiteX4" fmla="*/ 6350 w 1452498"/>
              <a:gd name="connsiteY4" fmla="*/ 511175 h 5175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52498" h="517525">
                <a:moveTo>
                  <a:pt x="6350" y="511175"/>
                </a:moveTo>
                <a:lnTo>
                  <a:pt x="1446148" y="511175"/>
                </a:lnTo>
                <a:lnTo>
                  <a:pt x="1446148" y="6350"/>
                </a:lnTo>
                <a:lnTo>
                  <a:pt x="6350" y="6350"/>
                </a:lnTo>
                <a:lnTo>
                  <a:pt x="6350" y="51117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84700" cy="3327400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16300"/>
            <a:ext cx="4584700" cy="3441700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5500" y="0"/>
            <a:ext cx="4508500" cy="3327400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35500" y="3416300"/>
            <a:ext cx="4508500" cy="3403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54300" y="457200"/>
            <a:ext cx="10033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                <a:tab pos="139700" algn="l"/>
              </a:tabLst>
            </a:pPr>
            <a:r>
              <a:rPr lang="en-US" altLang="zh-CN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Smooth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surface</a:t>
            </a:r>
          </a:p>
          <a:p>
            <a:pPr>
              <a:lnSpc>
                <a:spcPts val="1400"/>
              </a:lnSpc>
              <a:tabLst>
                <a:tab pos="139700" algn="l"/>
              </a:tabLst>
            </a:pPr>
            <a:r>
              <a:rPr lang="en-US" altLang="zh-CN" dirty="0" smtClean="0"/>
              <a:t>	</a:t>
            </a:r>
            <a:r>
              <a:rPr lang="en-US" altLang="zh-CN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psuedipods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88900" y="1320800"/>
            <a:ext cx="8636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                <a:tab pos="177800" algn="l"/>
              </a:tabLst>
            </a:pPr>
            <a:r>
              <a:rPr lang="en-US" altLang="zh-CN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Convolutions</a:t>
            </a:r>
          </a:p>
          <a:p>
            <a:pPr>
              <a:lnSpc>
                <a:spcPts val="14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5003800" y="317500"/>
            <a:ext cx="16129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12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Convolutions</a:t>
            </a:r>
          </a:p>
          <a:p>
            <a:pPr>
              <a:lnSpc>
                <a:spcPts val="1400"/>
              </a:lnSpc>
              <a:tabLst>
                <a:tab pos="342900" algn="l"/>
              </a:tabLst>
            </a:pPr>
            <a:r>
              <a:rPr lang="en-US" altLang="zh-CN" sz="12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Spread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psuedopods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215900" y="3797300"/>
            <a:ext cx="18161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                <a:tab pos="304800" algn="l"/>
              </a:tabLst>
            </a:pPr>
            <a:r>
              <a:rPr lang="en-US" altLang="zh-CN" dirty="0" smtClean="0"/>
              <a:t>	</a:t>
            </a:r>
            <a:r>
              <a:rPr lang="en-US" altLang="zh-CN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Further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Spread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1400"/>
              </a:lnSpc>
              <a:tabLst>
                <a:tab pos="304800" algn="l"/>
              </a:tabLst>
            </a:pPr>
            <a:r>
              <a:rPr lang="en-US" altLang="zh-CN" sz="12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Convolutions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psuedopods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7708900" y="3695700"/>
            <a:ext cx="12065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419100" algn="l"/>
              </a:tabLst>
            </a:pPr>
            <a:r>
              <a:rPr lang="en-US" altLang="zh-CN" dirty="0" smtClean="0"/>
              <a:t>	</a:t>
            </a:r>
            <a:r>
              <a:rPr lang="en-US" altLang="zh-CN" sz="12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Early</a:t>
            </a:r>
          </a:p>
          <a:p>
            <a:pPr>
              <a:lnSpc>
                <a:spcPts val="1400"/>
              </a:lnSpc>
              <a:tabLst>
                <a:tab pos="419100" algn="l"/>
              </a:tabLst>
            </a:pPr>
            <a:r>
              <a:rPr lang="en-US" altLang="zh-CN" sz="12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Spread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2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platelet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2332037" y="4391023"/>
            <a:ext cx="3595623" cy="2419349"/>
          </a:xfrm>
          <a:custGeom>
            <a:avLst/>
            <a:gdLst>
              <a:gd name="connsiteX0" fmla="*/ 14287 w 3595623"/>
              <a:gd name="connsiteY0" fmla="*/ 2405062 h 2419349"/>
              <a:gd name="connsiteX1" fmla="*/ 3581336 w 3595623"/>
              <a:gd name="connsiteY1" fmla="*/ 2405062 h 2419349"/>
              <a:gd name="connsiteX2" fmla="*/ 3581336 w 3595623"/>
              <a:gd name="connsiteY2" fmla="*/ 14287 h 2419349"/>
              <a:gd name="connsiteX3" fmla="*/ 14287 w 3595623"/>
              <a:gd name="connsiteY3" fmla="*/ 14287 h 2419349"/>
              <a:gd name="connsiteX4" fmla="*/ 14287 w 3595623"/>
              <a:gd name="connsiteY4" fmla="*/ 2405062 h 24193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95623" h="2419349">
                <a:moveTo>
                  <a:pt x="14287" y="2405062"/>
                </a:moveTo>
                <a:lnTo>
                  <a:pt x="3581336" y="2405062"/>
                </a:lnTo>
                <a:lnTo>
                  <a:pt x="3581336" y="14287"/>
                </a:lnTo>
                <a:lnTo>
                  <a:pt x="14287" y="14287"/>
                </a:lnTo>
                <a:lnTo>
                  <a:pt x="14287" y="2405062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0" y="4406900"/>
            <a:ext cx="3556000" cy="2387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62100" y="304800"/>
            <a:ext cx="59944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600"/>
              </a:lnSpc>
              <a:tabLst/>
            </a:pPr>
            <a:r>
              <a:rPr lang="en-US" altLang="zh-CN" sz="4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Platelet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802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Aggregation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46100" y="1587500"/>
            <a:ext cx="37846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100"/>
              </a:lnSpc>
              <a:tabLst/>
            </a:pPr>
            <a:r>
              <a:rPr lang="en-US" altLang="zh-CN" sz="4406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Aggregation: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787400" y="2489200"/>
            <a:ext cx="5905500" cy="63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0"/>
              </a:lnSpc>
              <a:tabLst/>
            </a:pPr>
            <a:r>
              <a:rPr lang="en-US" altLang="zh-CN" sz="3600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Fibrinogen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is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needed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to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join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89000" y="3086100"/>
            <a:ext cx="74295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0"/>
              </a:lnSpc>
              <a:tabLst/>
            </a:pPr>
            <a:r>
              <a:rPr lang="en-US" altLang="zh-CN" sz="3600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platelets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to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each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other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via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platelet</a:t>
            </a:r>
          </a:p>
          <a:p>
            <a:pPr>
              <a:lnSpc>
                <a:spcPts val="4300"/>
              </a:lnSpc>
              <a:tabLst/>
            </a:pPr>
            <a:r>
              <a:rPr lang="en-US" altLang="zh-CN" sz="3600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fibrinogen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receptors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4300" y="3975100"/>
            <a:ext cx="1803400" cy="64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381000" algn="l"/>
                <a:tab pos="4318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GP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IIb/IIIa</a:t>
            </a:r>
          </a:p>
          <a:p>
            <a:pPr>
              <a:lnSpc>
                <a:spcPts val="1800"/>
              </a:lnSpc>
              <a:tabLst>
                <a:tab pos="381000" algn="l"/>
                <a:tab pos="431800" algn="l"/>
              </a:tabLst>
            </a:pPr>
            <a:r>
              <a:rPr lang="en-US" altLang="zh-CN" dirty="0" smtClean="0"/>
              <a:t>		</a:t>
            </a:r>
            <a:r>
              <a:rPr lang="en-US" altLang="zh-CN" sz="180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receptors</a:t>
            </a:r>
          </a:p>
          <a:p>
            <a:pPr>
              <a:lnSpc>
                <a:spcPts val="1600"/>
              </a:lnSpc>
              <a:tabLst>
                <a:tab pos="381000" algn="l"/>
                <a:tab pos="431800" algn="l"/>
              </a:tabLst>
            </a:pPr>
            <a:r>
              <a:rPr lang="en-US" altLang="zh-CN" sz="15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(unreceptive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state)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5537200" y="6070600"/>
            <a:ext cx="31115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Aggregating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platelets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04800" y="1638300"/>
            <a:ext cx="16891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Resting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platelet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171700" y="139700"/>
            <a:ext cx="5080000" cy="295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>
                <a:tab pos="76200" algn="l"/>
                <a:tab pos="977900" algn="l"/>
                <a:tab pos="3898900" algn="l"/>
              </a:tabLst>
            </a:pPr>
            <a:r>
              <a:rPr lang="en-US" altLang="zh-CN" sz="3998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Platelet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Aggregation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76200" algn="l"/>
                <a:tab pos="977900" algn="l"/>
                <a:tab pos="38989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Activated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platelet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76200" algn="l"/>
                <a:tab pos="977900" algn="l"/>
                <a:tab pos="38989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Fibrinogen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76200" algn="l"/>
                <a:tab pos="977900" algn="l"/>
                <a:tab pos="3898900" algn="l"/>
              </a:tabLst>
            </a:pPr>
            <a:r>
              <a:rPr lang="en-US" altLang="zh-CN" dirty="0" smtClean="0"/>
              <a:t>	</a:t>
            </a:r>
            <a:r>
              <a:rPr lang="en-US" altLang="zh-CN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Agonist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229100" y="5067300"/>
            <a:ext cx="5715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2004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MDA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5727700" y="5067300"/>
            <a:ext cx="5207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2004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HHT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295400" y="5092700"/>
            <a:ext cx="2070100" cy="1143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2004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Thromboxane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A2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2004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Thromboxane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B2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768600" y="520700"/>
            <a:ext cx="4102100" cy="273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1397000" algn="l"/>
                <a:tab pos="1409700" algn="l"/>
                <a:tab pos="1549400" algn="l"/>
                <a:tab pos="2349500" algn="l"/>
              </a:tabLst>
            </a:pPr>
            <a:r>
              <a:rPr lang="en-US" altLang="zh-CN" sz="24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Membrane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Phospholipid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397000" algn="l"/>
                <a:tab pos="1409700" algn="l"/>
                <a:tab pos="1549400" algn="l"/>
                <a:tab pos="23495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AA</a:t>
            </a:r>
          </a:p>
          <a:p>
            <a:pPr>
              <a:lnSpc>
                <a:spcPts val="1600"/>
              </a:lnSpc>
              <a:tabLst>
                <a:tab pos="1397000" algn="l"/>
                <a:tab pos="1409700" algn="l"/>
                <a:tab pos="1549400" algn="l"/>
                <a:tab pos="2349500" algn="l"/>
              </a:tabLst>
            </a:pPr>
            <a:r>
              <a:rPr lang="en-US" altLang="zh-CN" dirty="0" smtClean="0"/>
              <a:t>			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cyclooxygenase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1397000" algn="l"/>
                <a:tab pos="1409700" algn="l"/>
                <a:tab pos="1549400" algn="l"/>
                <a:tab pos="23495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PGG2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1397000" algn="l"/>
                <a:tab pos="1409700" algn="l"/>
                <a:tab pos="1549400" algn="l"/>
                <a:tab pos="2349500" algn="l"/>
              </a:tabLst>
            </a:pPr>
            <a:r>
              <a:rPr lang="en-US" altLang="zh-CN" dirty="0" smtClean="0"/>
              <a:t>			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peroxidase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1397000" algn="l"/>
                <a:tab pos="1409700" algn="l"/>
                <a:tab pos="1549400" algn="l"/>
                <a:tab pos="2349500" algn="l"/>
              </a:tabLst>
            </a:pPr>
            <a:r>
              <a:rPr lang="en-US" altLang="zh-CN" dirty="0" smtClean="0"/>
              <a:t>		</a:t>
            </a:r>
            <a:r>
              <a:rPr lang="en-US" altLang="zh-CN" sz="2006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PGH2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118100" y="3378200"/>
            <a:ext cx="24892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thromboxane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synthase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7327900" y="1841500"/>
            <a:ext cx="9779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PGH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synthase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chemeClr val="bg2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2755392" y="6150165"/>
            <a:ext cx="5233415" cy="35052"/>
          </a:xfrm>
          <a:custGeom>
            <a:avLst/>
            <a:gdLst>
              <a:gd name="connsiteX0" fmla="*/ 0 w 5233415"/>
              <a:gd name="connsiteY0" fmla="*/ 0 h 35052"/>
              <a:gd name="connsiteX1" fmla="*/ 1744472 w 5233415"/>
              <a:gd name="connsiteY1" fmla="*/ 0 h 35052"/>
              <a:gd name="connsiteX2" fmla="*/ 3488943 w 5233415"/>
              <a:gd name="connsiteY2" fmla="*/ 0 h 35052"/>
              <a:gd name="connsiteX3" fmla="*/ 5233415 w 5233415"/>
              <a:gd name="connsiteY3" fmla="*/ 0 h 35052"/>
              <a:gd name="connsiteX4" fmla="*/ 5233415 w 5233415"/>
              <a:gd name="connsiteY4" fmla="*/ 35051 h 35052"/>
              <a:gd name="connsiteX5" fmla="*/ 3488943 w 5233415"/>
              <a:gd name="connsiteY5" fmla="*/ 35051 h 35052"/>
              <a:gd name="connsiteX6" fmla="*/ 1744472 w 5233415"/>
              <a:gd name="connsiteY6" fmla="*/ 35051 h 35052"/>
              <a:gd name="connsiteX7" fmla="*/ 0 w 5233415"/>
              <a:gd name="connsiteY7" fmla="*/ 35051 h 35052"/>
              <a:gd name="connsiteX8" fmla="*/ 0 w 5233415"/>
              <a:gd name="connsiteY8" fmla="*/ 0 h 350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233415" h="35052">
                <a:moveTo>
                  <a:pt x="0" y="0"/>
                </a:moveTo>
                <a:lnTo>
                  <a:pt x="1744472" y="0"/>
                </a:lnTo>
                <a:lnTo>
                  <a:pt x="3488943" y="0"/>
                </a:lnTo>
                <a:lnTo>
                  <a:pt x="5233415" y="0"/>
                </a:lnTo>
                <a:lnTo>
                  <a:pt x="5233415" y="35051"/>
                </a:lnTo>
                <a:lnTo>
                  <a:pt x="3488943" y="35051"/>
                </a:lnTo>
                <a:lnTo>
                  <a:pt x="1744472" y="35051"/>
                </a:lnTo>
                <a:lnTo>
                  <a:pt x="0" y="35051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209800" y="266700"/>
            <a:ext cx="4794582" cy="7021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en-US" altLang="zh-CN" sz="3998" b="1" dirty="0" smtClean="0">
                <a:latin typeface="Comic Sans MS" pitchFamily="18" charset="0"/>
                <a:cs typeface="Comic Sans MS" pitchFamily="18" charset="0"/>
              </a:rPr>
              <a:t>Activated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998" b="1" dirty="0" smtClean="0">
                <a:latin typeface="Comic Sans MS" pitchFamily="18" charset="0"/>
                <a:cs typeface="Comic Sans MS" pitchFamily="18" charset="0"/>
              </a:rPr>
              <a:t>Platelets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774700" y="1016000"/>
            <a:ext cx="1971694" cy="6745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36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Secrete: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231900" y="1562100"/>
            <a:ext cx="5447004" cy="5695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204" b="1" dirty="0" smtClean="0">
                <a:solidFill>
                  <a:srgbClr val="002060"/>
                </a:solidFill>
                <a:latin typeface="Comic Sans MS" pitchFamily="18" charset="0"/>
                <a:cs typeface="Comic Sans MS" pitchFamily="18" charset="0"/>
              </a:rPr>
              <a:t>1.</a:t>
            </a:r>
            <a:r>
              <a:rPr lang="en-US" altLang="zh-CN" sz="320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rgbClr val="002060"/>
                </a:solidFill>
                <a:latin typeface="Comic Sans MS" pitchFamily="18" charset="0"/>
                <a:cs typeface="Comic Sans MS" pitchFamily="18" charset="0"/>
              </a:rPr>
              <a:t>5HT</a:t>
            </a:r>
            <a:r>
              <a:rPr lang="en-US" altLang="zh-CN" sz="320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 smtClean="0">
                <a:solidFill>
                  <a:srgbClr val="002060"/>
                </a:solidFill>
                <a:latin typeface="Symbol" pitchFamily="18" charset="0"/>
                <a:cs typeface="Symbol" pitchFamily="18" charset="0"/>
              </a:rPr>
              <a:t></a:t>
            </a:r>
            <a:r>
              <a:rPr lang="en-US" altLang="zh-CN" sz="320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rgbClr val="002060"/>
                </a:solidFill>
                <a:latin typeface="Comic Sans MS" pitchFamily="18" charset="0"/>
                <a:cs typeface="Comic Sans MS" pitchFamily="18" charset="0"/>
              </a:rPr>
              <a:t>vasoconstriction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231900" y="2057400"/>
            <a:ext cx="7489230" cy="5695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206" b="1" dirty="0" smtClean="0">
                <a:solidFill>
                  <a:schemeClr val="accent6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2.</a:t>
            </a:r>
            <a:r>
              <a:rPr lang="en-US" altLang="zh-CN" sz="3206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b="1" dirty="0" smtClean="0">
                <a:solidFill>
                  <a:schemeClr val="accent6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Platelet</a:t>
            </a:r>
            <a:r>
              <a:rPr lang="en-US" altLang="zh-CN" sz="3206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b="1" dirty="0" smtClean="0">
                <a:solidFill>
                  <a:schemeClr val="accent6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phospholipid</a:t>
            </a:r>
            <a:r>
              <a:rPr lang="en-US" altLang="zh-CN" sz="3206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b="1" dirty="0" smtClean="0">
                <a:solidFill>
                  <a:schemeClr val="accent6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(PF3)</a:t>
            </a:r>
            <a:r>
              <a:rPr lang="en-US" altLang="zh-CN" sz="3206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dirty="0" smtClean="0">
                <a:solidFill>
                  <a:schemeClr val="accent6">
                    <a:lumMod val="50000"/>
                  </a:schemeClr>
                </a:solidFill>
                <a:latin typeface="Symbol" pitchFamily="18" charset="0"/>
                <a:cs typeface="Symbol" pitchFamily="18" charset="0"/>
              </a:rPr>
              <a:t></a:t>
            </a:r>
            <a:r>
              <a:rPr lang="en-US" altLang="zh-CN" sz="3206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b="1" dirty="0" smtClean="0">
                <a:solidFill>
                  <a:schemeClr val="accent6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clot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841500" y="2438400"/>
            <a:ext cx="1909177" cy="6104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204" b="1" dirty="0" smtClean="0">
                <a:solidFill>
                  <a:schemeClr val="accent6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formation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231900" y="2933700"/>
            <a:ext cx="6609182" cy="57111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204" b="1" dirty="0" smtClean="0">
                <a:solidFill>
                  <a:schemeClr val="accent2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3.</a:t>
            </a:r>
            <a:r>
              <a:rPr lang="en-US" altLang="zh-CN" sz="3204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chemeClr val="accent2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Thromboxane</a:t>
            </a:r>
            <a:r>
              <a:rPr lang="en-US" altLang="zh-CN" sz="3204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chemeClr val="accent2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A2</a:t>
            </a:r>
            <a:r>
              <a:rPr lang="en-US" altLang="zh-CN" sz="3204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chemeClr val="accent2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(TXA2)</a:t>
            </a:r>
            <a:r>
              <a:rPr lang="en-US" altLang="zh-CN" sz="3204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chemeClr val="accent2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is</a:t>
            </a:r>
            <a:r>
              <a:rPr lang="en-US" altLang="zh-CN" sz="3204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chemeClr val="accent2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a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841500" y="3352800"/>
            <a:ext cx="5363648" cy="14824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204" b="1" dirty="0" smtClean="0">
                <a:solidFill>
                  <a:schemeClr val="accent2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prostaglandin</a:t>
            </a:r>
            <a:r>
              <a:rPr lang="en-US" altLang="zh-CN" sz="3204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chemeClr val="accent2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formed</a:t>
            </a:r>
            <a:r>
              <a:rPr lang="en-US" altLang="zh-CN" sz="3204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chemeClr val="accent2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from</a:t>
            </a:r>
          </a:p>
          <a:p>
            <a:pPr>
              <a:lnSpc>
                <a:spcPts val="3000"/>
              </a:lnSpc>
              <a:tabLst/>
            </a:pPr>
            <a:r>
              <a:rPr lang="en-US" altLang="zh-CN" sz="3204" b="1" dirty="0" smtClean="0">
                <a:solidFill>
                  <a:schemeClr val="accent2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arachidonic</a:t>
            </a:r>
            <a:r>
              <a:rPr lang="en-US" altLang="zh-CN" sz="3204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chemeClr val="accent2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acid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204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Function: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231900" y="4686300"/>
            <a:ext cx="3840795" cy="57111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204" dirty="0" smtClean="0">
                <a:solidFill>
                  <a:schemeClr val="tx2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3204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3204" b="1" dirty="0" smtClean="0">
                <a:solidFill>
                  <a:schemeClr val="tx2"/>
                </a:solidFill>
                <a:latin typeface="Comic Sans MS" pitchFamily="18" charset="0"/>
                <a:cs typeface="Comic Sans MS" pitchFamily="18" charset="0"/>
              </a:rPr>
              <a:t>vasoconstriction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231900" y="5181600"/>
            <a:ext cx="4693593" cy="57111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204" dirty="0" smtClean="0">
                <a:solidFill>
                  <a:schemeClr val="accent4"/>
                </a:solidFill>
                <a:latin typeface="Comic Sans MS" pitchFamily="18" charset="0"/>
                <a:cs typeface="Comic Sans MS" pitchFamily="18" charset="0"/>
              </a:rPr>
              <a:t>–</a:t>
            </a:r>
            <a:r>
              <a:rPr lang="en-US" altLang="zh-CN" sz="3204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3204" b="1" dirty="0" smtClean="0">
                <a:solidFill>
                  <a:schemeClr val="accent4"/>
                </a:solidFill>
                <a:latin typeface="Comic Sans MS" pitchFamily="18" charset="0"/>
                <a:cs typeface="Comic Sans MS" pitchFamily="18" charset="0"/>
              </a:rPr>
              <a:t>Platelet</a:t>
            </a:r>
            <a:r>
              <a:rPr lang="en-US" altLang="zh-CN" sz="3204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chemeClr val="accent4"/>
                </a:solidFill>
                <a:latin typeface="Comic Sans MS" pitchFamily="18" charset="0"/>
                <a:cs typeface="Comic Sans MS" pitchFamily="18" charset="0"/>
              </a:rPr>
              <a:t>aggregation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603500" y="5664200"/>
            <a:ext cx="5523948" cy="57111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206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(TXA2</a:t>
            </a:r>
            <a:r>
              <a:rPr lang="en-US" altLang="zh-CN" sz="3206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inhibited</a:t>
            </a:r>
            <a:r>
              <a:rPr lang="en-US" altLang="zh-CN" sz="3206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by</a:t>
            </a:r>
            <a:r>
              <a:rPr lang="en-US" altLang="zh-CN" sz="3206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aspirin)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chemeClr val="bg2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638300" y="2159000"/>
            <a:ext cx="5956759" cy="176458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127000" algn="l"/>
                <a:tab pos="165100" algn="l"/>
                <a:tab pos="228600" algn="l"/>
              </a:tabLst>
            </a:pPr>
            <a:r>
              <a:rPr lang="en-US" altLang="zh-CN" sz="3204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18" charset="0"/>
                <a:cs typeface="Comic Sans MS" pitchFamily="18" charset="0"/>
              </a:rPr>
              <a:t>Myosin</a:t>
            </a:r>
            <a:r>
              <a:rPr lang="en-US" altLang="zh-CN" sz="320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320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18" charset="0"/>
                <a:cs typeface="Comic Sans MS" pitchFamily="18" charset="0"/>
              </a:rPr>
              <a:t>actin</a:t>
            </a:r>
            <a:r>
              <a:rPr lang="en-US" altLang="zh-CN" sz="320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18" charset="0"/>
                <a:cs typeface="Comic Sans MS" pitchFamily="18" charset="0"/>
              </a:rPr>
              <a:t>filaments</a:t>
            </a:r>
            <a:r>
              <a:rPr lang="en-US" altLang="zh-CN" sz="320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18" charset="0"/>
                <a:cs typeface="Comic Sans MS" pitchFamily="18" charset="0"/>
              </a:rPr>
              <a:t>in</a:t>
            </a:r>
          </a:p>
          <a:p>
            <a:pPr>
              <a:lnSpc>
                <a:spcPts val="3000"/>
              </a:lnSpc>
              <a:tabLst>
                <a:tab pos="127000" algn="l"/>
                <a:tab pos="165100" algn="l"/>
                <a:tab pos="228600" algn="l"/>
              </a:tabLst>
            </a:pP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</a:t>
            </a:r>
            <a:r>
              <a:rPr lang="en-US" altLang="zh-CN" sz="3204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18" charset="0"/>
                <a:cs typeface="Comic Sans MS" pitchFamily="18" charset="0"/>
              </a:rPr>
              <a:t>platelets</a:t>
            </a:r>
            <a:r>
              <a:rPr lang="en-US" altLang="zh-CN" sz="320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18" charset="0"/>
                <a:cs typeface="Comic Sans MS" pitchFamily="18" charset="0"/>
              </a:rPr>
              <a:t>are</a:t>
            </a:r>
            <a:r>
              <a:rPr lang="en-US" altLang="zh-CN" sz="320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18" charset="0"/>
                <a:cs typeface="Comic Sans MS" pitchFamily="18" charset="0"/>
              </a:rPr>
              <a:t>stimulated</a:t>
            </a:r>
            <a:r>
              <a:rPr lang="en-US" altLang="zh-CN" sz="320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18" charset="0"/>
                <a:cs typeface="Comic Sans MS" pitchFamily="18" charset="0"/>
              </a:rPr>
              <a:t>to</a:t>
            </a:r>
          </a:p>
          <a:p>
            <a:pPr>
              <a:lnSpc>
                <a:spcPts val="3000"/>
              </a:lnSpc>
              <a:tabLst>
                <a:tab pos="127000" algn="l"/>
                <a:tab pos="165100" algn="l"/>
                <a:tab pos="228600" algn="l"/>
              </a:tabLst>
            </a:pP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</a:t>
            </a:r>
            <a:r>
              <a:rPr lang="en-US" altLang="zh-CN" sz="3206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18" charset="0"/>
                <a:cs typeface="Comic Sans MS" pitchFamily="18" charset="0"/>
              </a:rPr>
              <a:t>contract</a:t>
            </a:r>
            <a:r>
              <a:rPr lang="en-US" altLang="zh-CN" sz="3206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18" charset="0"/>
                <a:cs typeface="Comic Sans MS" pitchFamily="18" charset="0"/>
              </a:rPr>
              <a:t>during</a:t>
            </a:r>
            <a:r>
              <a:rPr lang="en-US" altLang="zh-CN" sz="3206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18" charset="0"/>
                <a:cs typeface="Comic Sans MS" pitchFamily="18" charset="0"/>
              </a:rPr>
              <a:t>aggregation</a:t>
            </a:r>
          </a:p>
          <a:p>
            <a:pPr>
              <a:lnSpc>
                <a:spcPts val="3000"/>
              </a:lnSpc>
              <a:tabLst>
                <a:tab pos="127000" algn="l"/>
                <a:tab pos="165100" algn="l"/>
                <a:tab pos="228600" algn="l"/>
              </a:tabLst>
            </a:pP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altLang="zh-CN" sz="3204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18" charset="0"/>
                <a:cs typeface="Comic Sans MS" pitchFamily="18" charset="0"/>
              </a:rPr>
              <a:t>further</a:t>
            </a:r>
            <a:r>
              <a:rPr lang="en-US" altLang="zh-CN" sz="320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18" charset="0"/>
                <a:cs typeface="Comic Sans MS" pitchFamily="18" charset="0"/>
              </a:rPr>
              <a:t>reinforcing</a:t>
            </a:r>
            <a:r>
              <a:rPr lang="en-US" altLang="zh-CN" sz="320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320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18" charset="0"/>
                <a:cs typeface="Comic Sans MS" pitchFamily="18" charset="0"/>
              </a:rPr>
              <a:t>plug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616200" y="3670300"/>
            <a:ext cx="3948197" cy="57111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204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320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18" charset="0"/>
                <a:cs typeface="Comic Sans MS" pitchFamily="18" charset="0"/>
              </a:rPr>
              <a:t>help</a:t>
            </a:r>
            <a:r>
              <a:rPr lang="en-US" altLang="zh-CN" sz="320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18" charset="0"/>
                <a:cs typeface="Comic Sans MS" pitchFamily="18" charset="0"/>
              </a:rPr>
              <a:t>release</a:t>
            </a:r>
            <a:r>
              <a:rPr lang="en-US" altLang="zh-CN" sz="320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18" charset="0"/>
                <a:cs typeface="Comic Sans MS" pitchFamily="18" charset="0"/>
              </a:rPr>
              <a:t>of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908300" y="4064000"/>
            <a:ext cx="3294172" cy="57111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206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18" charset="0"/>
                <a:cs typeface="Comic Sans MS" pitchFamily="18" charset="0"/>
              </a:rPr>
              <a:t>granule</a:t>
            </a:r>
            <a:r>
              <a:rPr lang="en-US" altLang="zh-CN" sz="3206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18" charset="0"/>
                <a:cs typeface="Comic Sans MS" pitchFamily="18" charset="0"/>
              </a:rPr>
              <a:t>contents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14600" y="444500"/>
            <a:ext cx="4187044" cy="76315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000"/>
              </a:lnSpc>
              <a:tabLst/>
            </a:pPr>
            <a:r>
              <a:rPr lang="en-US" altLang="zh-CN" sz="4406" b="1" dirty="0" smtClean="0">
                <a:solidFill>
                  <a:schemeClr val="accent4">
                    <a:lumMod val="75000"/>
                  </a:schemeClr>
                </a:solidFill>
                <a:latin typeface="Comic Sans MS" pitchFamily="18" charset="0"/>
                <a:cs typeface="Comic Sans MS" pitchFamily="18" charset="0"/>
              </a:rPr>
              <a:t>Clot</a:t>
            </a:r>
            <a:r>
              <a:rPr lang="en-US" altLang="zh-CN" sz="4406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406" b="1" dirty="0" smtClean="0">
                <a:solidFill>
                  <a:schemeClr val="accent4">
                    <a:lumMod val="75000"/>
                  </a:schemeClr>
                </a:solidFill>
                <a:latin typeface="Comic Sans MS" pitchFamily="18" charset="0"/>
                <a:cs typeface="Comic Sans MS" pitchFamily="18" charset="0"/>
              </a:rPr>
              <a:t>Retraction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55900" y="5168900"/>
            <a:ext cx="7747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Rolling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901700" y="2120900"/>
            <a:ext cx="4572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vWF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057400" y="2120900"/>
            <a:ext cx="7493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Platelet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594100" y="2095500"/>
            <a:ext cx="1193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200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Fibrinogen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117600" y="266700"/>
            <a:ext cx="5829300" cy="140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>
                <a:tab pos="1066800" algn="l"/>
                <a:tab pos="1701800" algn="l"/>
              </a:tabLst>
            </a:pPr>
            <a:r>
              <a:rPr lang="en-US" altLang="zh-CN" dirty="0" smtClean="0"/>
              <a:t>	</a:t>
            </a:r>
            <a:r>
              <a:rPr lang="en-US" altLang="zh-CN" sz="2795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von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Willebrand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factor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(vWF)</a:t>
            </a:r>
          </a:p>
          <a:p>
            <a:pPr>
              <a:lnSpc>
                <a:spcPts val="3300"/>
              </a:lnSpc>
              <a:tabLst>
                <a:tab pos="1066800" algn="l"/>
                <a:tab pos="1701800" algn="l"/>
              </a:tabLst>
            </a:pPr>
            <a:r>
              <a:rPr lang="en-US" altLang="zh-CN" dirty="0" smtClean="0"/>
              <a:t>		</a:t>
            </a:r>
            <a:r>
              <a:rPr lang="en-US" altLang="zh-CN" sz="2798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Platelet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Adhesion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066800" algn="l"/>
                <a:tab pos="1701800" algn="l"/>
              </a:tabLst>
            </a:pPr>
            <a:r>
              <a:rPr lang="en-US" altLang="zh-CN" sz="279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Flow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651500" y="5118100"/>
            <a:ext cx="13208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Recruitment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089400" y="5168900"/>
            <a:ext cx="10922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Activation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7518400" y="4991100"/>
            <a:ext cx="11430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523E26"/>
                </a:solidFill>
                <a:latin typeface="Times New Roman" pitchFamily="18" charset="0"/>
                <a:cs typeface="Times New Roman" pitchFamily="18" charset="0"/>
              </a:rPr>
              <a:t>Plug</a:t>
            </a:r>
          </a:p>
          <a:p>
            <a:pPr>
              <a:lnSpc>
                <a:spcPts val="2400"/>
              </a:lnSpc>
              <a:tabLst>
                <a:tab pos="342900" algn="l"/>
              </a:tabLst>
            </a:pPr>
            <a:r>
              <a:rPr lang="en-US" altLang="zh-CN" sz="2004" dirty="0" smtClean="0">
                <a:solidFill>
                  <a:srgbClr val="523E26"/>
                </a:solidFill>
                <a:latin typeface="Times New Roman" pitchFamily="18" charset="0"/>
                <a:cs typeface="Times New Roman" pitchFamily="18" charset="0"/>
              </a:rPr>
              <a:t>Formation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162300" y="3225800"/>
            <a:ext cx="5715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200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GPIb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003300" y="3225800"/>
            <a:ext cx="13335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A1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domains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838200" y="5168900"/>
            <a:ext cx="10287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Adhesion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5410200" cy="228600"/>
          </a:xfrm>
          <a:custGeom>
            <a:avLst/>
            <a:gdLst>
              <a:gd name="connsiteX0" fmla="*/ 0 w 5410200"/>
              <a:gd name="connsiteY0" fmla="*/ 228600 h 228600"/>
              <a:gd name="connsiteX1" fmla="*/ 5410200 w 5410200"/>
              <a:gd name="connsiteY1" fmla="*/ 228600 h 228600"/>
              <a:gd name="connsiteX2" fmla="*/ 5410200 w 5410200"/>
              <a:gd name="connsiteY2" fmla="*/ 0 h 228600"/>
              <a:gd name="connsiteX3" fmla="*/ 0 w 5410200"/>
              <a:gd name="connsiteY3" fmla="*/ 0 h 228600"/>
              <a:gd name="connsiteX4" fmla="*/ 0 w 54102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10200" h="228600">
                <a:moveTo>
                  <a:pt x="0" y="228600"/>
                </a:moveTo>
                <a:lnTo>
                  <a:pt x="5410200" y="228600"/>
                </a:lnTo>
                <a:lnTo>
                  <a:pt x="54102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2D201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0"/>
            <a:ext cx="2108200" cy="3683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206500"/>
            <a:ext cx="4343400" cy="32639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206500"/>
            <a:ext cx="4279900" cy="32639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838700"/>
            <a:ext cx="8737600" cy="1816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84200" y="5041900"/>
            <a:ext cx="8102600" cy="144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Platelets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activated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adhesion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Extend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projections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make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contact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20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Release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thromboxane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A2,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serotonin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ADP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activating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platelets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Serotonin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thromboxane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A2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vasoconstrictors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decreasing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flow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injured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vessel.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ADP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stickiness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enhances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20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aggregation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22300" y="76200"/>
            <a:ext cx="7899400" cy="95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2908300" algn="l"/>
              </a:tabLst>
            </a:pPr>
            <a:r>
              <a:rPr lang="en-US" altLang="zh-CN" dirty="0" smtClean="0"/>
              <a:t>	</a:t>
            </a:r>
            <a:r>
              <a:rPr lang="en-US" altLang="zh-CN" sz="1403" dirty="0" smtClean="0">
                <a:solidFill>
                  <a:srgbClr val="DFC08D"/>
                </a:solidFill>
                <a:latin typeface="Times New Roman" pitchFamily="18" charset="0"/>
                <a:cs typeface="Times New Roman" pitchFamily="18" charset="0"/>
              </a:rPr>
              <a:t>Platelet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DFC08D"/>
                </a:solidFill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DFC08D"/>
                </a:solidFill>
                <a:latin typeface="Times New Roman" pitchFamily="18" charset="0"/>
                <a:cs typeface="Times New Roman" pitchFamily="18" charset="0"/>
              </a:rPr>
              <a:t>Tests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5200"/>
              </a:lnSpc>
              <a:tabLst>
                <a:tab pos="2908300" algn="l"/>
              </a:tabLst>
            </a:pPr>
            <a:r>
              <a:rPr lang="en-US" altLang="zh-CN" sz="36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Platelet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haemostatic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plug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formation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533400"/>
            <a:ext cx="3708400" cy="26289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200" y="3429000"/>
            <a:ext cx="3759200" cy="2654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429000"/>
            <a:ext cx="3911600" cy="267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chemeClr val="bg2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32100" y="254000"/>
            <a:ext cx="3513782" cy="12259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200"/>
              </a:lnSpc>
              <a:tabLst/>
            </a:pPr>
            <a:r>
              <a:rPr lang="en-US" altLang="zh-CN" sz="6602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Contents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46100" y="2057400"/>
            <a:ext cx="4797788" cy="50167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/>
            </a:pPr>
            <a:r>
              <a:rPr lang="en-US" altLang="zh-CN" sz="2795" b="1" dirty="0" smtClean="0">
                <a:latin typeface="Comic Sans MS" pitchFamily="18" charset="0"/>
                <a:cs typeface="Comic Sans MS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latin typeface="Comic Sans MS" pitchFamily="18" charset="0"/>
                <a:cs typeface="Comic Sans MS" pitchFamily="18" charset="0"/>
              </a:rPr>
              <a:t>Platelet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Comic Sans MS" pitchFamily="18" charset="0"/>
                <a:cs typeface="Comic Sans MS" pitchFamily="18" charset="0"/>
              </a:rPr>
              <a:t>normal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latin typeface="Comic Sans MS" pitchFamily="18" charset="0"/>
                <a:cs typeface="Comic Sans MS" pitchFamily="18" charset="0"/>
              </a:rPr>
              <a:t>ultrastructure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46100" y="2565400"/>
            <a:ext cx="7683500" cy="43973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400" b="1" dirty="0" smtClean="0">
                <a:solidFill>
                  <a:srgbClr val="00B050"/>
                </a:solidFill>
                <a:latin typeface="Comic Sans MS" pitchFamily="18" charset="0"/>
                <a:cs typeface="Comic Sans MS" pitchFamily="18" charset="0"/>
              </a:rPr>
              <a:t>-</a:t>
            </a:r>
            <a:r>
              <a:rPr lang="en-US" altLang="zh-C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7030A0"/>
                </a:solidFill>
                <a:latin typeface="Comic Sans MS" pitchFamily="18" charset="0"/>
                <a:cs typeface="Comic Sans MS" pitchFamily="18" charset="0"/>
              </a:rPr>
              <a:t>Functions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7030A0"/>
                </a:solidFill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7030A0"/>
                </a:solidFill>
                <a:latin typeface="Comic Sans MS" pitchFamily="18" charset="0"/>
                <a:cs typeface="Comic Sans MS" pitchFamily="18" charset="0"/>
              </a:rPr>
              <a:t>different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7030A0"/>
                </a:solidFill>
                <a:latin typeface="Comic Sans MS" pitchFamily="18" charset="0"/>
                <a:cs typeface="Comic Sans MS" pitchFamily="18" charset="0"/>
              </a:rPr>
              <a:t>platelets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7030A0"/>
                </a:solidFill>
                <a:latin typeface="Comic Sans MS" pitchFamily="18" charset="0"/>
                <a:cs typeface="Comic Sans MS" pitchFamily="18" charset="0"/>
              </a:rPr>
              <a:t>organelles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7030A0"/>
                </a:solidFill>
                <a:latin typeface="Comic Sans MS" pitchFamily="18" charset="0"/>
                <a:cs typeface="Comic Sans MS" pitchFamily="18" charset="0"/>
              </a:rPr>
              <a:t>and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89000" y="2933700"/>
            <a:ext cx="2691442" cy="43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402" b="1" dirty="0" smtClean="0">
                <a:solidFill>
                  <a:srgbClr val="7030A0"/>
                </a:solidFill>
                <a:latin typeface="Comic Sans MS" pitchFamily="18" charset="0"/>
                <a:cs typeface="Comic Sans MS" pitchFamily="18" charset="0"/>
              </a:rPr>
              <a:t>surface</a:t>
            </a:r>
            <a:r>
              <a:rPr lang="en-US" altLang="zh-CN" sz="2402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b="1" dirty="0" smtClean="0">
                <a:solidFill>
                  <a:srgbClr val="7030A0"/>
                </a:solidFill>
                <a:latin typeface="Comic Sans MS" pitchFamily="18" charset="0"/>
                <a:cs typeface="Comic Sans MS" pitchFamily="18" charset="0"/>
              </a:rPr>
              <a:t>receptors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6100" y="3365500"/>
            <a:ext cx="6024085" cy="43973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400" b="1" dirty="0" smtClean="0">
                <a:latin typeface="Comic Sans MS" pitchFamily="18" charset="0"/>
                <a:cs typeface="Comic Sans MS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latin typeface="Comic Sans MS" pitchFamily="18" charset="0"/>
                <a:cs typeface="Comic Sans MS" pitchFamily="18" charset="0"/>
              </a:rPr>
              <a:t>mechanisms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latin typeface="Comic Sans MS" pitchFamily="18" charset="0"/>
                <a:cs typeface="Comic Sans MS" pitchFamily="18" charset="0"/>
              </a:rPr>
              <a:t>platelet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latin typeface="Comic Sans MS" pitchFamily="18" charset="0"/>
                <a:cs typeface="Comic Sans MS" pitchFamily="18" charset="0"/>
              </a:rPr>
              <a:t>functions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46100" y="3810000"/>
            <a:ext cx="6713376" cy="43973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400" b="1" dirty="0" smtClean="0">
                <a:solidFill>
                  <a:srgbClr val="7030A0"/>
                </a:solidFill>
                <a:latin typeface="Comic Sans MS" pitchFamily="18" charset="0"/>
                <a:cs typeface="Comic Sans MS" pitchFamily="18" charset="0"/>
              </a:rPr>
              <a:t>-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7030A0"/>
                </a:solidFill>
                <a:latin typeface="Comic Sans MS" pitchFamily="18" charset="0"/>
                <a:cs typeface="Comic Sans MS" pitchFamily="18" charset="0"/>
              </a:rPr>
              <a:t>Platelet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7030A0"/>
                </a:solidFill>
                <a:latin typeface="Comic Sans MS" pitchFamily="18" charset="0"/>
                <a:cs typeface="Comic Sans MS" pitchFamily="18" charset="0"/>
              </a:rPr>
              <a:t>membrane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7030A0"/>
                </a:solidFill>
                <a:latin typeface="Comic Sans MS" pitchFamily="18" charset="0"/>
                <a:cs typeface="Comic Sans MS" pitchFamily="18" charset="0"/>
              </a:rPr>
              <a:t>receptors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7030A0"/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7030A0"/>
                </a:solidFill>
                <a:latin typeface="Comic Sans MS" pitchFamily="18" charset="0"/>
                <a:cs typeface="Comic Sans MS" pitchFamily="18" charset="0"/>
              </a:rPr>
              <a:t>bleeding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889000" y="4178300"/>
            <a:ext cx="2898229" cy="43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402" b="1" dirty="0" smtClean="0">
                <a:solidFill>
                  <a:srgbClr val="7030A0"/>
                </a:solidFill>
                <a:latin typeface="Comic Sans MS" pitchFamily="18" charset="0"/>
                <a:cs typeface="Comic Sans MS" pitchFamily="18" charset="0"/>
              </a:rPr>
              <a:t>(platelet)</a:t>
            </a:r>
            <a:r>
              <a:rPr lang="en-US" altLang="zh-CN" sz="2402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b="1" dirty="0" smtClean="0">
                <a:solidFill>
                  <a:srgbClr val="7030A0"/>
                </a:solidFill>
                <a:latin typeface="Comic Sans MS" pitchFamily="18" charset="0"/>
                <a:cs typeface="Comic Sans MS" pitchFamily="18" charset="0"/>
              </a:rPr>
              <a:t>disorders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chemeClr val="bg2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84200" y="1371600"/>
            <a:ext cx="5150449" cy="50045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/>
            </a:pPr>
            <a:r>
              <a:rPr lang="en-US" altLang="zh-CN" sz="2795" dirty="0" smtClean="0">
                <a:latin typeface="Comic Sans MS" pitchFamily="18" charset="0"/>
                <a:cs typeface="Comic Sans MS" pitchFamily="18" charset="0"/>
              </a:rPr>
              <a:t>Platelets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latin typeface="Comic Sans MS" pitchFamily="18" charset="0"/>
                <a:cs typeface="Comic Sans MS" pitchFamily="18" charset="0"/>
              </a:rPr>
              <a:t>activated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latin typeface="Comic Sans MS" pitchFamily="18" charset="0"/>
                <a:cs typeface="Comic Sans MS" pitchFamily="18" charset="0"/>
              </a:rPr>
              <a:t>by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latin typeface="Comic Sans MS" pitchFamily="18" charset="0"/>
                <a:cs typeface="Comic Sans MS" pitchFamily="18" charset="0"/>
              </a:rPr>
              <a:t>adhesion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84200" y="2070100"/>
            <a:ext cx="7598234" cy="86690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/>
            </a:pPr>
            <a:r>
              <a:rPr lang="en-US" altLang="zh-CN" sz="2795" dirty="0" smtClean="0">
                <a:solidFill>
                  <a:schemeClr val="tx2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Extend</a:t>
            </a:r>
            <a:r>
              <a:rPr lang="en-US" altLang="zh-CN" sz="2795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chemeClr val="tx2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projections</a:t>
            </a:r>
            <a:r>
              <a:rPr lang="en-US" altLang="zh-CN" sz="2795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chemeClr val="tx2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to</a:t>
            </a:r>
            <a:r>
              <a:rPr lang="en-US" altLang="zh-CN" sz="2795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chemeClr val="tx2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make</a:t>
            </a:r>
            <a:r>
              <a:rPr lang="en-US" altLang="zh-CN" sz="2795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chemeClr val="tx2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contact</a:t>
            </a:r>
            <a:r>
              <a:rPr lang="en-US" altLang="zh-CN" sz="2795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chemeClr val="tx2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with</a:t>
            </a:r>
            <a:r>
              <a:rPr lang="en-US" altLang="zh-CN" sz="2795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chemeClr val="tx2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each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795" dirty="0" smtClean="0">
                <a:solidFill>
                  <a:schemeClr val="tx2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other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84200" y="3073400"/>
            <a:ext cx="1375377" cy="53347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/>
            </a:pPr>
            <a:r>
              <a:rPr lang="en-US" altLang="zh-CN" sz="2795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Release: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84200" y="3429000"/>
            <a:ext cx="7869142" cy="86690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/>
            </a:pPr>
            <a:r>
              <a:rPr lang="en-US" altLang="zh-CN" sz="2795" dirty="0" smtClean="0">
                <a:solidFill>
                  <a:schemeClr val="accent1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thromboxane</a:t>
            </a:r>
            <a:r>
              <a:rPr lang="en-US" altLang="zh-CN" sz="2795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chemeClr val="accent1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A2,</a:t>
            </a:r>
            <a:r>
              <a:rPr lang="en-US" altLang="zh-CN" sz="2795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chemeClr val="accent1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serotonin</a:t>
            </a:r>
            <a:r>
              <a:rPr lang="en-US" altLang="zh-CN" sz="2795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chemeClr val="accent1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&amp;</a:t>
            </a:r>
            <a:r>
              <a:rPr lang="en-US" altLang="zh-CN" sz="2795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chemeClr val="accent1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ADP</a:t>
            </a:r>
            <a:r>
              <a:rPr lang="en-US" altLang="zh-CN" sz="2795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chemeClr val="accent1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&gt;&gt;&gt;</a:t>
            </a:r>
            <a:r>
              <a:rPr lang="en-US" altLang="zh-CN" sz="2795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chemeClr val="accent1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activating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795" dirty="0" smtClean="0">
                <a:solidFill>
                  <a:schemeClr val="accent1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other</a:t>
            </a:r>
            <a:r>
              <a:rPr lang="en-US" altLang="zh-CN" sz="2795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chemeClr val="accent1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platelets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84200" y="4483100"/>
            <a:ext cx="8348439" cy="15465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/>
            </a:pPr>
            <a:r>
              <a:rPr lang="en-US" altLang="zh-CN" sz="2795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Serotonin</a:t>
            </a:r>
            <a:r>
              <a:rPr lang="en-US" altLang="zh-CN" sz="279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&amp;</a:t>
            </a:r>
            <a:r>
              <a:rPr lang="en-US" altLang="zh-CN" sz="279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thromboxane</a:t>
            </a:r>
            <a:r>
              <a:rPr lang="en-US" altLang="zh-CN" sz="279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A2</a:t>
            </a:r>
            <a:r>
              <a:rPr lang="en-US" altLang="zh-CN" sz="279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are</a:t>
            </a:r>
            <a:r>
              <a:rPr lang="en-US" altLang="zh-CN" sz="279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chemeClr val="accent1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vasoconstrictors</a:t>
            </a:r>
          </a:p>
          <a:p>
            <a:pPr>
              <a:lnSpc>
                <a:spcPts val="2600"/>
              </a:lnSpc>
              <a:tabLst/>
            </a:pPr>
            <a:r>
              <a:rPr lang="en-US" altLang="zh-CN" sz="2795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decreasing</a:t>
            </a:r>
            <a:r>
              <a:rPr lang="en-US" altLang="zh-CN" sz="279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blood</a:t>
            </a:r>
            <a:r>
              <a:rPr lang="en-US" altLang="zh-CN" sz="279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flow</a:t>
            </a:r>
            <a:r>
              <a:rPr lang="en-US" altLang="zh-CN" sz="279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through</a:t>
            </a:r>
            <a:r>
              <a:rPr lang="en-US" altLang="zh-CN" sz="279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279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injured</a:t>
            </a:r>
            <a:r>
              <a:rPr lang="en-US" altLang="zh-CN" sz="279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vessel.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solidFill>
                <a:srgbClr val="FF0000"/>
              </a:solidFill>
            </a:endParaRPr>
          </a:p>
          <a:p>
            <a:pPr>
              <a:lnSpc>
                <a:spcPts val="4300"/>
              </a:lnSpc>
              <a:tabLst/>
            </a:pPr>
            <a:r>
              <a:rPr lang="en-US" altLang="zh-CN" sz="2795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ADP</a:t>
            </a:r>
            <a:r>
              <a:rPr lang="en-US" altLang="zh-CN" sz="279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causes</a:t>
            </a:r>
            <a:r>
              <a:rPr lang="en-US" altLang="zh-CN" sz="279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stickiness</a:t>
            </a:r>
            <a:r>
              <a:rPr lang="en-US" altLang="zh-CN" sz="279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279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enhances</a:t>
            </a:r>
            <a:r>
              <a:rPr lang="en-US" altLang="zh-CN" sz="279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aggregation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09600" y="165100"/>
            <a:ext cx="8075929" cy="63177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3602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Platelet</a:t>
            </a:r>
            <a:r>
              <a:rPr lang="en-US" altLang="zh-CN" sz="3602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2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haemostatic</a:t>
            </a:r>
            <a:r>
              <a:rPr lang="en-US" altLang="zh-CN" sz="3602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2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plug</a:t>
            </a:r>
            <a:r>
              <a:rPr lang="en-US" altLang="zh-CN" sz="3602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2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formation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chemeClr val="bg2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993900" y="2324100"/>
            <a:ext cx="5655394" cy="76309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000"/>
              </a:lnSpc>
              <a:tabLst/>
            </a:pPr>
            <a:r>
              <a:rPr lang="en-US" altLang="zh-CN" sz="4404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General</a:t>
            </a:r>
            <a:r>
              <a:rPr lang="en-US" altLang="zh-CN" sz="440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404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functions</a:t>
            </a:r>
            <a:r>
              <a:rPr lang="en-US" altLang="zh-CN" sz="440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404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of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3009900" y="2997200"/>
            <a:ext cx="3557064" cy="76309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000"/>
              </a:lnSpc>
              <a:tabLst/>
            </a:pPr>
            <a:r>
              <a:rPr lang="en-US" altLang="zh-CN" sz="4404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440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404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platelets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chemeClr val="bg2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17500" y="1079500"/>
            <a:ext cx="7962116" cy="63171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3600" b="1" dirty="0" smtClean="0">
                <a:latin typeface="Comic Sans MS" pitchFamily="18" charset="0"/>
                <a:cs typeface="Comic Sans MS" pitchFamily="18" charset="0"/>
              </a:rPr>
              <a:t>General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0" b="1" dirty="0" smtClean="0">
                <a:latin typeface="Comic Sans MS" pitchFamily="18" charset="0"/>
                <a:cs typeface="Comic Sans MS" pitchFamily="18" charset="0"/>
              </a:rPr>
              <a:t>functions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0" b="1" dirty="0" smtClean="0"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0" b="1" dirty="0" smtClean="0"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0" b="1" dirty="0" smtClean="0">
                <a:latin typeface="Comic Sans MS" pitchFamily="18" charset="0"/>
                <a:cs typeface="Comic Sans MS" pitchFamily="18" charset="0"/>
              </a:rPr>
              <a:t>platelets: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317500" y="2222500"/>
            <a:ext cx="4967707" cy="57753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chemeClr val="accent3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Platelet</a:t>
            </a:r>
            <a:r>
              <a:rPr lang="en-US" altLang="zh-CN" sz="3204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chemeClr val="accent3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plug</a:t>
            </a:r>
            <a:r>
              <a:rPr lang="en-US" altLang="zh-CN" sz="3204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chemeClr val="accent3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formation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17500" y="2730500"/>
            <a:ext cx="6572312" cy="57111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206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en-US" altLang="zh-CN" sz="3206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Platelets</a:t>
            </a:r>
            <a:r>
              <a:rPr lang="en-US" altLang="zh-CN" sz="3206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3206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blood</a:t>
            </a:r>
            <a:r>
              <a:rPr lang="en-US" altLang="zh-CN" sz="3206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coagulation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chemeClr val="bg2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62200" y="2451100"/>
            <a:ext cx="4171014" cy="12259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>
                <a:tab pos="139700" algn="l"/>
              </a:tabLst>
            </a:pPr>
            <a:r>
              <a:rPr lang="en-US" altLang="zh-CN" sz="36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Role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platelet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in</a:t>
            </a:r>
          </a:p>
          <a:p>
            <a:pPr>
              <a:lnSpc>
                <a:spcPts val="4300"/>
              </a:lnSpc>
              <a:tabLst>
                <a:tab pos="139700" algn="l"/>
              </a:tabLst>
            </a:pPr>
            <a:r>
              <a:rPr lang="en-US" altLang="zh-CN" dirty="0" smtClean="0">
                <a:solidFill>
                  <a:srgbClr val="FF0000"/>
                </a:solidFill>
              </a:rPr>
              <a:t>	</a:t>
            </a:r>
            <a:r>
              <a:rPr lang="en-US" altLang="zh-CN" sz="3602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blood</a:t>
            </a:r>
            <a:r>
              <a:rPr lang="en-US" altLang="zh-CN" sz="3602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2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coagulation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1676400" y="4102100"/>
            <a:ext cx="5556008" cy="36952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006" b="1" dirty="0" smtClean="0">
                <a:latin typeface="Comic Sans MS" pitchFamily="18" charset="0"/>
                <a:cs typeface="Comic Sans MS" pitchFamily="18" charset="0"/>
              </a:rPr>
              <a:t>(The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b="1" dirty="0" smtClean="0">
                <a:latin typeface="Comic Sans MS" pitchFamily="18" charset="0"/>
                <a:cs typeface="Comic Sans MS" pitchFamily="18" charset="0"/>
              </a:rPr>
              <a:t>cell-based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b="1" dirty="0" smtClean="0">
                <a:latin typeface="Comic Sans MS" pitchFamily="18" charset="0"/>
                <a:cs typeface="Comic Sans MS" pitchFamily="18" charset="0"/>
              </a:rPr>
              <a:t>model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b="1" dirty="0" smtClean="0"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b="1" dirty="0" smtClean="0">
                <a:latin typeface="Comic Sans MS" pitchFamily="18" charset="0"/>
                <a:cs typeface="Comic Sans MS" pitchFamily="18" charset="0"/>
              </a:rPr>
              <a:t>blood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b="1" dirty="0" smtClean="0">
                <a:latin typeface="Comic Sans MS" pitchFamily="18" charset="0"/>
                <a:cs typeface="Comic Sans MS" pitchFamily="18" charset="0"/>
              </a:rPr>
              <a:t>coagulation)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89300" y="4241800"/>
            <a:ext cx="12319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406" b="1" dirty="0" smtClean="0">
                <a:solidFill>
                  <a:srgbClr val="FFCC00"/>
                </a:solidFill>
                <a:latin typeface="Tahoma" pitchFamily="18" charset="0"/>
                <a:cs typeface="Tahoma" pitchFamily="18" charset="0"/>
              </a:rPr>
              <a:t>Ca</a:t>
            </a:r>
            <a:r>
              <a:rPr lang="en-US" altLang="zh-CN" sz="938" b="1" dirty="0" smtClean="0">
                <a:solidFill>
                  <a:srgbClr val="FFCC00"/>
                </a:solidFill>
                <a:latin typeface="Tahoma" pitchFamily="18" charset="0"/>
                <a:cs typeface="Tahoma" pitchFamily="18" charset="0"/>
              </a:rPr>
              <a:t>++</a:t>
            </a:r>
            <a:r>
              <a:rPr lang="en-US" altLang="zh-CN" sz="1406" b="1" dirty="0" smtClean="0">
                <a:solidFill>
                  <a:srgbClr val="FFCC00"/>
                </a:solidFill>
                <a:latin typeface="Tahoma" pitchFamily="18" charset="0"/>
                <a:cs typeface="Tahoma" pitchFamily="18" charset="0"/>
              </a:rPr>
              <a:t>,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 smtClean="0">
                <a:solidFill>
                  <a:srgbClr val="FFCC00"/>
                </a:solidFill>
                <a:latin typeface="Tahoma" pitchFamily="18" charset="0"/>
                <a:cs typeface="Tahoma" pitchFamily="18" charset="0"/>
              </a:rPr>
              <a:t>PL,</a:t>
            </a:r>
            <a:r>
              <a:rPr lang="en-US" altLang="zh-CN" sz="1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b="1" dirty="0" smtClean="0">
                <a:solidFill>
                  <a:srgbClr val="FFCC00"/>
                </a:solidFill>
                <a:latin typeface="Tahoma" pitchFamily="18" charset="0"/>
                <a:cs typeface="Tahoma" pitchFamily="18" charset="0"/>
              </a:rPr>
              <a:t>VIII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3949700" y="4927600"/>
            <a:ext cx="2921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895" b="1" dirty="0" smtClean="0">
                <a:solidFill>
                  <a:srgbClr val="FFCC00"/>
                </a:solidFill>
                <a:latin typeface="Tahoma" pitchFamily="18" charset="0"/>
                <a:cs typeface="Tahoma" pitchFamily="18" charset="0"/>
              </a:rPr>
              <a:t>Ca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254500" y="4927600"/>
            <a:ext cx="10160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272" b="1" dirty="0" smtClean="0">
                <a:solidFill>
                  <a:srgbClr val="FFCC00"/>
                </a:solidFill>
                <a:latin typeface="Tahoma" pitchFamily="18" charset="0"/>
                <a:cs typeface="Tahoma" pitchFamily="18" charset="0"/>
              </a:rPr>
              <a:t>++</a:t>
            </a:r>
            <a:r>
              <a:rPr lang="en-US" altLang="zh-CN" sz="1895" b="1" dirty="0" smtClean="0">
                <a:solidFill>
                  <a:srgbClr val="FFCC00"/>
                </a:solidFill>
                <a:latin typeface="Tahoma" pitchFamily="18" charset="0"/>
                <a:cs typeface="Tahoma" pitchFamily="18" charset="0"/>
              </a:rPr>
              <a:t>,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 smtClean="0">
                <a:solidFill>
                  <a:srgbClr val="FFCC00"/>
                </a:solidFill>
                <a:latin typeface="Tahoma" pitchFamily="18" charset="0"/>
                <a:cs typeface="Tahoma" pitchFamily="18" charset="0"/>
              </a:rPr>
              <a:t>PL,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 smtClean="0">
                <a:solidFill>
                  <a:srgbClr val="FFCC00"/>
                </a:solidFill>
                <a:latin typeface="Tahoma" pitchFamily="18" charset="0"/>
                <a:cs typeface="Tahoma" pitchFamily="18" charset="0"/>
              </a:rPr>
              <a:t>V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6794500" y="5600700"/>
            <a:ext cx="5461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596" b="1" dirty="0" smtClean="0">
                <a:solidFill>
                  <a:srgbClr val="FF99FF"/>
                </a:solidFill>
                <a:latin typeface="Tahoma" pitchFamily="18" charset="0"/>
                <a:cs typeface="Tahoma" pitchFamily="18" charset="0"/>
              </a:rPr>
              <a:t>XIIIa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1802" b="1" dirty="0" smtClean="0">
                <a:solidFill>
                  <a:srgbClr val="FF9999"/>
                </a:solidFill>
                <a:latin typeface="Tahoma" pitchFamily="18" charset="0"/>
                <a:cs typeface="Tahoma" pitchFamily="18" charset="0"/>
              </a:rPr>
              <a:t>Ca</a:t>
            </a:r>
            <a:r>
              <a:rPr lang="en-US" altLang="zh-CN" sz="1200" b="1" dirty="0" smtClean="0">
                <a:solidFill>
                  <a:srgbClr val="FF9999"/>
                </a:solidFill>
                <a:latin typeface="Tahoma" pitchFamily="18" charset="0"/>
                <a:cs typeface="Tahoma" pitchFamily="18" charset="0"/>
              </a:rPr>
              <a:t>++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7708900" y="4572000"/>
            <a:ext cx="5080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895" b="1" dirty="0" smtClean="0">
                <a:solidFill>
                  <a:srgbClr val="00FF00"/>
                </a:solidFill>
                <a:latin typeface="Tahoma" pitchFamily="18" charset="0"/>
                <a:cs typeface="Tahoma" pitchFamily="18" charset="0"/>
              </a:rPr>
              <a:t>XIII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698500" y="4686300"/>
            <a:ext cx="1104900" cy="914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004" b="1" dirty="0" smtClean="0">
                <a:solidFill>
                  <a:srgbClr val="FFFF00"/>
                </a:solidFill>
                <a:latin typeface="Tahoma" pitchFamily="18" charset="0"/>
                <a:cs typeface="Tahoma" pitchFamily="18" charset="0"/>
              </a:rPr>
              <a:t>Final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004" b="1" dirty="0" smtClean="0">
                <a:solidFill>
                  <a:srgbClr val="FFFF00"/>
                </a:solidFill>
                <a:latin typeface="Tahoma" pitchFamily="18" charset="0"/>
                <a:cs typeface="Tahoma" pitchFamily="18" charset="0"/>
              </a:rPr>
              <a:t>common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6" b="1" dirty="0" smtClean="0">
                <a:solidFill>
                  <a:srgbClr val="FFFF00"/>
                </a:solidFill>
                <a:latin typeface="Tahoma" pitchFamily="18" charset="0"/>
                <a:cs typeface="Tahoma" pitchFamily="18" charset="0"/>
              </a:rPr>
              <a:t>pathway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731000" y="1854200"/>
            <a:ext cx="6223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100" b="1" dirty="0" smtClean="0">
                <a:solidFill>
                  <a:srgbClr val="FFCC00"/>
                </a:solidFill>
                <a:latin typeface="Tahoma" pitchFamily="18" charset="0"/>
                <a:cs typeface="Tahoma" pitchFamily="18" charset="0"/>
              </a:rPr>
              <a:t>Ca</a:t>
            </a:r>
            <a:r>
              <a:rPr lang="en-US" altLang="zh-CN" sz="1403" b="1" dirty="0" smtClean="0">
                <a:solidFill>
                  <a:srgbClr val="FFCC00"/>
                </a:solidFill>
                <a:latin typeface="Tahoma" pitchFamily="18" charset="0"/>
                <a:cs typeface="Tahoma" pitchFamily="18" charset="0"/>
              </a:rPr>
              <a:t>++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473700" y="381000"/>
            <a:ext cx="26162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606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Extrinsic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6032500" y="736600"/>
            <a:ext cx="12192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523E26"/>
                </a:solidFill>
                <a:latin typeface="Tahoma" pitchFamily="18" charset="0"/>
                <a:cs typeface="Tahoma" pitchFamily="18" charset="0"/>
              </a:rPr>
              <a:t>tissue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523E26"/>
                </a:solidFill>
                <a:latin typeface="Tahoma" pitchFamily="18" charset="0"/>
                <a:cs typeface="Tahoma" pitchFamily="18" charset="0"/>
              </a:rPr>
              <a:t>factor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5867400" y="1651000"/>
            <a:ext cx="419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FF00"/>
                </a:solidFill>
                <a:latin typeface="Tahoma" pitchFamily="18" charset="0"/>
                <a:cs typeface="Tahoma" pitchFamily="18" charset="0"/>
              </a:rPr>
              <a:t>VIIa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7620000" y="1651000"/>
            <a:ext cx="3048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FF00"/>
                </a:solidFill>
                <a:latin typeface="Tahoma" pitchFamily="18" charset="0"/>
                <a:cs typeface="Tahoma" pitchFamily="18" charset="0"/>
              </a:rPr>
              <a:t>VII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4292600" y="3784600"/>
            <a:ext cx="2413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FF00"/>
                </a:solidFill>
                <a:latin typeface="Tahoma" pitchFamily="18" charset="0"/>
                <a:cs typeface="Tahoma" pitchFamily="18" charset="0"/>
              </a:rPr>
              <a:t>Xa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3289300" y="3784600"/>
            <a:ext cx="1270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FF00"/>
                </a:solidFill>
                <a:latin typeface="Tahoma" pitchFamily="18" charset="0"/>
                <a:cs typeface="Tahoma" pitchFamily="18" charset="0"/>
              </a:rPr>
              <a:t>X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4851400" y="3784600"/>
            <a:ext cx="1270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FF00"/>
                </a:solidFill>
                <a:latin typeface="Tahoma" pitchFamily="18" charset="0"/>
                <a:cs typeface="Tahoma" pitchFamily="18" charset="0"/>
              </a:rPr>
              <a:t>X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5422900" y="4724400"/>
            <a:ext cx="16383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004" b="1" dirty="0" smtClean="0">
                <a:solidFill>
                  <a:srgbClr val="00FF00"/>
                </a:solidFill>
                <a:latin typeface="Tahoma" pitchFamily="18" charset="0"/>
                <a:cs typeface="Tahoma" pitchFamily="18" charset="0"/>
              </a:rPr>
              <a:t>thrombin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FF00"/>
                </a:solidFill>
                <a:latin typeface="Tahoma" pitchFamily="18" charset="0"/>
                <a:cs typeface="Tahoma" pitchFamily="18" charset="0"/>
              </a:rPr>
              <a:t>IIa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1917700" y="4724400"/>
            <a:ext cx="19177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004" b="1" dirty="0" smtClean="0">
                <a:solidFill>
                  <a:srgbClr val="00FF00"/>
                </a:solidFill>
                <a:latin typeface="Tahoma" pitchFamily="18" charset="0"/>
                <a:cs typeface="Tahoma" pitchFamily="18" charset="0"/>
              </a:rPr>
              <a:t>Prothrombin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FF00"/>
                </a:solidFill>
                <a:latin typeface="Tahoma" pitchFamily="18" charset="0"/>
                <a:cs typeface="Tahoma" pitchFamily="18" charset="0"/>
              </a:rPr>
              <a:t>II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7683500" y="5765800"/>
            <a:ext cx="8001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195" b="1" dirty="0" smtClean="0">
                <a:solidFill>
                  <a:srgbClr val="00FF00"/>
                </a:solidFill>
                <a:latin typeface="Tahoma" pitchFamily="18" charset="0"/>
                <a:cs typeface="Tahoma" pitchFamily="18" charset="0"/>
              </a:rPr>
              <a:t>Fibrin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4356100" y="5791200"/>
            <a:ext cx="20193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004" b="1" dirty="0" smtClean="0">
                <a:solidFill>
                  <a:srgbClr val="00FF00"/>
                </a:solidFill>
                <a:latin typeface="Tahoma" pitchFamily="18" charset="0"/>
                <a:cs typeface="Tahoma" pitchFamily="18" charset="0"/>
              </a:rPr>
              <a:t>Fibrin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FF00"/>
                </a:solidFill>
                <a:latin typeface="Tahoma" pitchFamily="18" charset="0"/>
                <a:cs typeface="Tahoma" pitchFamily="18" charset="0"/>
              </a:rPr>
              <a:t>monomer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1993900" y="5791200"/>
            <a:ext cx="15494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004" b="1" dirty="0" smtClean="0">
                <a:solidFill>
                  <a:srgbClr val="00FF00"/>
                </a:solidFill>
                <a:latin typeface="Tahoma" pitchFamily="18" charset="0"/>
                <a:cs typeface="Tahoma" pitchFamily="18" charset="0"/>
              </a:rPr>
              <a:t>Fibrinogen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FF00"/>
                </a:solidFill>
                <a:latin typeface="Tahoma" pitchFamily="18" charset="0"/>
                <a:cs typeface="Tahoma" pitchFamily="18" charset="0"/>
              </a:rPr>
              <a:t>I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1003300" y="368300"/>
            <a:ext cx="25146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606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Intrinsic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698500" y="711200"/>
            <a:ext cx="10541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4699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FFCC00"/>
                </a:solidFill>
                <a:latin typeface="Tahoma" pitchFamily="18" charset="0"/>
                <a:cs typeface="Tahoma" pitchFamily="18" charset="0"/>
              </a:rPr>
              <a:t>Kallik.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469900" algn="l"/>
              </a:tabLst>
            </a:pPr>
            <a:r>
              <a:rPr lang="en-US" altLang="zh-CN" sz="2004" b="1" dirty="0" smtClean="0">
                <a:solidFill>
                  <a:srgbClr val="FFCC00"/>
                </a:solidFill>
                <a:latin typeface="Tahoma" pitchFamily="18" charset="0"/>
                <a:cs typeface="Tahoma" pitchFamily="18" charset="0"/>
              </a:rPr>
              <a:t>HMWK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1993900" y="1625600"/>
            <a:ext cx="1219200" cy="69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330200" algn="l"/>
              </a:tabLst>
            </a:pPr>
            <a:r>
              <a:rPr lang="en-US" altLang="zh-CN" sz="1800" dirty="0" smtClean="0">
                <a:solidFill>
                  <a:srgbClr val="00FF00"/>
                </a:solidFill>
                <a:latin typeface="Tahoma" pitchFamily="18" charset="0"/>
                <a:cs typeface="Tahoma" pitchFamily="18" charset="0"/>
              </a:rPr>
              <a:t>XIIa</a:t>
            </a:r>
          </a:p>
          <a:p>
            <a:pPr>
              <a:lnSpc>
                <a:spcPts val="3300"/>
              </a:lnSpc>
              <a:tabLst>
                <a:tab pos="330200" algn="l"/>
              </a:tabLst>
            </a:pPr>
            <a:r>
              <a:rPr lang="en-US" altLang="zh-CN" dirty="0" smtClean="0"/>
              <a:t>	</a:t>
            </a:r>
            <a:r>
              <a:rPr lang="en-US" altLang="zh-CN" sz="2100" b="1" dirty="0" smtClean="0">
                <a:solidFill>
                  <a:srgbClr val="FFCC00"/>
                </a:solidFill>
                <a:latin typeface="Tahoma" pitchFamily="18" charset="0"/>
                <a:cs typeface="Tahoma" pitchFamily="18" charset="0"/>
              </a:rPr>
              <a:t>HMWK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2540000" y="3365500"/>
            <a:ext cx="6223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102" b="1" dirty="0" smtClean="0">
                <a:solidFill>
                  <a:srgbClr val="FFCC00"/>
                </a:solidFill>
                <a:latin typeface="Tahoma" pitchFamily="18" charset="0"/>
                <a:cs typeface="Tahoma" pitchFamily="18" charset="0"/>
              </a:rPr>
              <a:t>Ca</a:t>
            </a:r>
            <a:r>
              <a:rPr lang="en-US" altLang="zh-CN" sz="1403" b="1" dirty="0" smtClean="0">
                <a:solidFill>
                  <a:srgbClr val="FFCC00"/>
                </a:solidFill>
                <a:latin typeface="Tahoma" pitchFamily="18" charset="0"/>
                <a:cs typeface="Tahoma" pitchFamily="18" charset="0"/>
              </a:rPr>
              <a:t>++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838200" y="1638300"/>
            <a:ext cx="292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FF00"/>
                </a:solidFill>
                <a:latin typeface="Tahoma" pitchFamily="18" charset="0"/>
                <a:cs typeface="Tahoma" pitchFamily="18" charset="0"/>
              </a:rPr>
              <a:t>XII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2654300" y="2324100"/>
            <a:ext cx="3302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FF00"/>
                </a:solidFill>
                <a:latin typeface="Tahoma" pitchFamily="18" charset="0"/>
                <a:cs typeface="Tahoma" pitchFamily="18" charset="0"/>
              </a:rPr>
              <a:t>XIa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2222500" y="3086100"/>
            <a:ext cx="2159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802" dirty="0" smtClean="0">
                <a:solidFill>
                  <a:srgbClr val="00FF00"/>
                </a:solidFill>
                <a:latin typeface="Tahoma" pitchFamily="18" charset="0"/>
                <a:cs typeface="Tahoma" pitchFamily="18" charset="0"/>
              </a:rPr>
              <a:t>IX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3263900" y="3086100"/>
            <a:ext cx="3302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802" dirty="0" smtClean="0">
                <a:solidFill>
                  <a:srgbClr val="00FF00"/>
                </a:solidFill>
                <a:latin typeface="Tahoma" pitchFamily="18" charset="0"/>
                <a:cs typeface="Tahoma" pitchFamily="18" charset="0"/>
              </a:rPr>
              <a:t>IXa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1612900" y="2324100"/>
            <a:ext cx="2159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FF00"/>
                </a:solidFill>
                <a:latin typeface="Tahoma" pitchFamily="18" charset="0"/>
                <a:cs typeface="Tahoma" pitchFamily="18" charset="0"/>
              </a:rPr>
              <a:t>XI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2908300" y="723900"/>
            <a:ext cx="5334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FFCC00"/>
                </a:solidFill>
                <a:latin typeface="Tahoma" pitchFamily="18" charset="0"/>
                <a:cs typeface="Tahoma" pitchFamily="18" charset="0"/>
              </a:rPr>
              <a:t>Pre-K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143000" y="1143000"/>
            <a:ext cx="2743200" cy="1447800"/>
          </a:xfrm>
          <a:custGeom>
            <a:avLst/>
            <a:gdLst>
              <a:gd name="connsiteX0" fmla="*/ 0 w 2743200"/>
              <a:gd name="connsiteY0" fmla="*/ 723900 h 1447800"/>
              <a:gd name="connsiteX1" fmla="*/ 1371600 w 2743200"/>
              <a:gd name="connsiteY1" fmla="*/ 0 h 1447800"/>
              <a:gd name="connsiteX2" fmla="*/ 2743200 w 2743200"/>
              <a:gd name="connsiteY2" fmla="*/ 723900 h 1447800"/>
              <a:gd name="connsiteX3" fmla="*/ 1371600 w 2743200"/>
              <a:gd name="connsiteY3" fmla="*/ 1447800 h 1447800"/>
              <a:gd name="connsiteX4" fmla="*/ 0 w 2743200"/>
              <a:gd name="connsiteY4" fmla="*/ 723900 h 1447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743200" h="1447800">
                <a:moveTo>
                  <a:pt x="0" y="723900"/>
                </a:moveTo>
                <a:cubicBezTo>
                  <a:pt x="0" y="324103"/>
                  <a:pt x="614045" y="0"/>
                  <a:pt x="1371600" y="0"/>
                </a:cubicBezTo>
                <a:cubicBezTo>
                  <a:pt x="2129154" y="0"/>
                  <a:pt x="2743200" y="324103"/>
                  <a:pt x="2743200" y="723900"/>
                </a:cubicBezTo>
                <a:cubicBezTo>
                  <a:pt x="2743200" y="1123695"/>
                  <a:pt x="2129154" y="1447800"/>
                  <a:pt x="1371600" y="1447800"/>
                </a:cubicBezTo>
                <a:cubicBezTo>
                  <a:pt x="614045" y="1447800"/>
                  <a:pt x="0" y="1123695"/>
                  <a:pt x="0" y="723900"/>
                </a:cubicBezTo>
              </a:path>
            </a:pathLst>
          </a:custGeom>
          <a:solidFill>
            <a:srgbClr val="C0504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168549" y="3686670"/>
            <a:ext cx="2158719" cy="2227867"/>
          </a:xfrm>
          <a:custGeom>
            <a:avLst/>
            <a:gdLst>
              <a:gd name="connsiteX0" fmla="*/ 137010 w 2158719"/>
              <a:gd name="connsiteY0" fmla="*/ 117360 h 2227867"/>
              <a:gd name="connsiteX1" fmla="*/ 1605384 w 2158719"/>
              <a:gd name="connsiteY1" fmla="*/ 616597 h 2227867"/>
              <a:gd name="connsiteX2" fmla="*/ 2021690 w 2158719"/>
              <a:gd name="connsiteY2" fmla="*/ 2110511 h 2227867"/>
              <a:gd name="connsiteX3" fmla="*/ 553316 w 2158719"/>
              <a:gd name="connsiteY3" fmla="*/ 1611261 h 2227867"/>
              <a:gd name="connsiteX4" fmla="*/ 137010 w 2158719"/>
              <a:gd name="connsiteY4" fmla="*/ 117360 h 22278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58719" h="2227867">
                <a:moveTo>
                  <a:pt x="137010" y="117360"/>
                </a:moveTo>
                <a:cubicBezTo>
                  <a:pt x="427459" y="-157340"/>
                  <a:pt x="1084811" y="66179"/>
                  <a:pt x="1605384" y="616597"/>
                </a:cubicBezTo>
                <a:cubicBezTo>
                  <a:pt x="2125830" y="1166888"/>
                  <a:pt x="2312266" y="1835797"/>
                  <a:pt x="2021690" y="2110511"/>
                </a:cubicBezTo>
                <a:cubicBezTo>
                  <a:pt x="1731241" y="2385199"/>
                  <a:pt x="1073889" y="2161704"/>
                  <a:pt x="553316" y="1611261"/>
                </a:cubicBezTo>
                <a:cubicBezTo>
                  <a:pt x="32908" y="1060970"/>
                  <a:pt x="-153540" y="392061"/>
                  <a:pt x="137010" y="117360"/>
                </a:cubicBezTo>
              </a:path>
            </a:pathLst>
          </a:custGeom>
          <a:solidFill>
            <a:srgbClr val="C0504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334000" y="4267200"/>
            <a:ext cx="2743200" cy="1447800"/>
          </a:xfrm>
          <a:custGeom>
            <a:avLst/>
            <a:gdLst>
              <a:gd name="connsiteX0" fmla="*/ 0 w 2743200"/>
              <a:gd name="connsiteY0" fmla="*/ 723900 h 1447800"/>
              <a:gd name="connsiteX1" fmla="*/ 1371600 w 2743200"/>
              <a:gd name="connsiteY1" fmla="*/ 0 h 1447800"/>
              <a:gd name="connsiteX2" fmla="*/ 2743200 w 2743200"/>
              <a:gd name="connsiteY2" fmla="*/ 723900 h 1447800"/>
              <a:gd name="connsiteX3" fmla="*/ 1371600 w 2743200"/>
              <a:gd name="connsiteY3" fmla="*/ 1447800 h 1447800"/>
              <a:gd name="connsiteX4" fmla="*/ 0 w 2743200"/>
              <a:gd name="connsiteY4" fmla="*/ 723900 h 1447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743200" h="1447800">
                <a:moveTo>
                  <a:pt x="0" y="723900"/>
                </a:moveTo>
                <a:cubicBezTo>
                  <a:pt x="0" y="324103"/>
                  <a:pt x="614045" y="0"/>
                  <a:pt x="1371600" y="0"/>
                </a:cubicBezTo>
                <a:cubicBezTo>
                  <a:pt x="2129155" y="0"/>
                  <a:pt x="2743200" y="324103"/>
                  <a:pt x="2743200" y="723900"/>
                </a:cubicBezTo>
                <a:cubicBezTo>
                  <a:pt x="2743200" y="1123696"/>
                  <a:pt x="2129155" y="1447800"/>
                  <a:pt x="1371600" y="1447800"/>
                </a:cubicBezTo>
                <a:cubicBezTo>
                  <a:pt x="614045" y="1447800"/>
                  <a:pt x="0" y="1123696"/>
                  <a:pt x="0" y="723900"/>
                </a:cubicBezTo>
              </a:path>
            </a:pathLst>
          </a:custGeom>
          <a:solidFill>
            <a:srgbClr val="C0504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129266" y="4731480"/>
            <a:ext cx="1333946" cy="1306668"/>
          </a:xfrm>
          <a:custGeom>
            <a:avLst/>
            <a:gdLst>
              <a:gd name="connsiteX0" fmla="*/ 422546 w 1333946"/>
              <a:gd name="connsiteY0" fmla="*/ 83089 h 1306668"/>
              <a:gd name="connsiteX1" fmla="*/ 1244871 w 1333946"/>
              <a:gd name="connsiteY1" fmla="*/ 879125 h 1306668"/>
              <a:gd name="connsiteX2" fmla="*/ 1273192 w 1333946"/>
              <a:gd name="connsiteY2" fmla="*/ 1240186 h 1306668"/>
              <a:gd name="connsiteX3" fmla="*/ 911369 w 1333946"/>
              <a:gd name="connsiteY3" fmla="*/ 1223588 h 1306668"/>
              <a:gd name="connsiteX4" fmla="*/ 89095 w 1333946"/>
              <a:gd name="connsiteY4" fmla="*/ 427513 h 1306668"/>
              <a:gd name="connsiteX5" fmla="*/ 60761 w 1333946"/>
              <a:gd name="connsiteY5" fmla="*/ 66452 h 1306668"/>
              <a:gd name="connsiteX6" fmla="*/ 422546 w 1333946"/>
              <a:gd name="connsiteY6" fmla="*/ 83089 h 13066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333946" h="1306668">
                <a:moveTo>
                  <a:pt x="422546" y="83089"/>
                </a:moveTo>
                <a:lnTo>
                  <a:pt x="1244871" y="879125"/>
                </a:lnTo>
                <a:cubicBezTo>
                  <a:pt x="1352567" y="983418"/>
                  <a:pt x="1365267" y="1145063"/>
                  <a:pt x="1273192" y="1240186"/>
                </a:cubicBezTo>
                <a:cubicBezTo>
                  <a:pt x="1181117" y="1335309"/>
                  <a:pt x="1019192" y="1327880"/>
                  <a:pt x="911369" y="1223588"/>
                </a:cubicBezTo>
                <a:lnTo>
                  <a:pt x="89095" y="427513"/>
                </a:lnTo>
                <a:cubicBezTo>
                  <a:pt x="-18638" y="323246"/>
                  <a:pt x="-31313" y="161575"/>
                  <a:pt x="60761" y="66452"/>
                </a:cubicBezTo>
                <a:cubicBezTo>
                  <a:pt x="152798" y="-28670"/>
                  <a:pt x="314850" y="-21177"/>
                  <a:pt x="422546" y="83089"/>
                </a:cubicBezTo>
              </a:path>
            </a:pathLst>
          </a:custGeom>
          <a:solidFill>
            <a:srgbClr val="FFC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122916" y="4725130"/>
            <a:ext cx="1346646" cy="1319368"/>
          </a:xfrm>
          <a:custGeom>
            <a:avLst/>
            <a:gdLst>
              <a:gd name="connsiteX0" fmla="*/ 428896 w 1346646"/>
              <a:gd name="connsiteY0" fmla="*/ 89439 h 1319368"/>
              <a:gd name="connsiteX1" fmla="*/ 1251221 w 1346646"/>
              <a:gd name="connsiteY1" fmla="*/ 885475 h 1319368"/>
              <a:gd name="connsiteX2" fmla="*/ 1279542 w 1346646"/>
              <a:gd name="connsiteY2" fmla="*/ 1246536 h 1319368"/>
              <a:gd name="connsiteX3" fmla="*/ 917719 w 1346646"/>
              <a:gd name="connsiteY3" fmla="*/ 1229938 h 1319368"/>
              <a:gd name="connsiteX4" fmla="*/ 95445 w 1346646"/>
              <a:gd name="connsiteY4" fmla="*/ 433863 h 1319368"/>
              <a:gd name="connsiteX5" fmla="*/ 67111 w 1346646"/>
              <a:gd name="connsiteY5" fmla="*/ 72802 h 1319368"/>
              <a:gd name="connsiteX6" fmla="*/ 428896 w 1346646"/>
              <a:gd name="connsiteY6" fmla="*/ 89439 h 13193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346646" h="1319368">
                <a:moveTo>
                  <a:pt x="428896" y="89439"/>
                </a:moveTo>
                <a:lnTo>
                  <a:pt x="1251221" y="885475"/>
                </a:lnTo>
                <a:cubicBezTo>
                  <a:pt x="1358917" y="989768"/>
                  <a:pt x="1371617" y="1151413"/>
                  <a:pt x="1279542" y="1246536"/>
                </a:cubicBezTo>
                <a:cubicBezTo>
                  <a:pt x="1187467" y="1341659"/>
                  <a:pt x="1025542" y="1334230"/>
                  <a:pt x="917719" y="1229938"/>
                </a:cubicBezTo>
                <a:lnTo>
                  <a:pt x="95445" y="433863"/>
                </a:lnTo>
                <a:cubicBezTo>
                  <a:pt x="-12288" y="329596"/>
                  <a:pt x="-24963" y="167925"/>
                  <a:pt x="67111" y="72802"/>
                </a:cubicBezTo>
                <a:cubicBezTo>
                  <a:pt x="159148" y="-22320"/>
                  <a:pt x="321200" y="-14827"/>
                  <a:pt x="428896" y="89439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1918842" y="2709545"/>
            <a:ext cx="1264666" cy="961644"/>
          </a:xfrm>
          <a:custGeom>
            <a:avLst/>
            <a:gdLst>
              <a:gd name="connsiteX0" fmla="*/ 389382 w 1264666"/>
              <a:gd name="connsiteY0" fmla="*/ 961644 h 961644"/>
              <a:gd name="connsiteX1" fmla="*/ 756285 w 1264666"/>
              <a:gd name="connsiteY1" fmla="*/ 730376 h 961644"/>
              <a:gd name="connsiteX2" fmla="*/ 445008 w 1264666"/>
              <a:gd name="connsiteY2" fmla="*/ 746886 h 961644"/>
              <a:gd name="connsiteX3" fmla="*/ 414401 w 1264666"/>
              <a:gd name="connsiteY3" fmla="*/ 168909 h 961644"/>
              <a:gd name="connsiteX4" fmla="*/ 1264666 w 1264666"/>
              <a:gd name="connsiteY4" fmla="*/ 123951 h 961644"/>
              <a:gd name="connsiteX5" fmla="*/ 1258061 w 1264666"/>
              <a:gd name="connsiteY5" fmla="*/ 0 h 961644"/>
              <a:gd name="connsiteX6" fmla="*/ 274320 w 1264666"/>
              <a:gd name="connsiteY6" fmla="*/ 52069 h 961644"/>
              <a:gd name="connsiteX7" fmla="*/ 311404 w 1264666"/>
              <a:gd name="connsiteY7" fmla="*/ 753998 h 961644"/>
              <a:gd name="connsiteX8" fmla="*/ 0 w 1264666"/>
              <a:gd name="connsiteY8" fmla="*/ 770382 h 961644"/>
              <a:gd name="connsiteX9" fmla="*/ 389382 w 1264666"/>
              <a:gd name="connsiteY9" fmla="*/ 961644 h 9616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264666" h="961644">
                <a:moveTo>
                  <a:pt x="389382" y="961644"/>
                </a:moveTo>
                <a:lnTo>
                  <a:pt x="756285" y="730376"/>
                </a:lnTo>
                <a:lnTo>
                  <a:pt x="445008" y="746886"/>
                </a:lnTo>
                <a:lnTo>
                  <a:pt x="414401" y="168909"/>
                </a:lnTo>
                <a:lnTo>
                  <a:pt x="1264666" y="123951"/>
                </a:lnTo>
                <a:lnTo>
                  <a:pt x="1258061" y="0"/>
                </a:lnTo>
                <a:lnTo>
                  <a:pt x="274320" y="52069"/>
                </a:lnTo>
                <a:lnTo>
                  <a:pt x="311404" y="753998"/>
                </a:lnTo>
                <a:lnTo>
                  <a:pt x="0" y="770382"/>
                </a:lnTo>
                <a:lnTo>
                  <a:pt x="389382" y="961644"/>
                </a:ln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1912492" y="2703195"/>
            <a:ext cx="1277366" cy="974344"/>
          </a:xfrm>
          <a:custGeom>
            <a:avLst/>
            <a:gdLst>
              <a:gd name="connsiteX0" fmla="*/ 395732 w 1277366"/>
              <a:gd name="connsiteY0" fmla="*/ 967994 h 974344"/>
              <a:gd name="connsiteX1" fmla="*/ 762635 w 1277366"/>
              <a:gd name="connsiteY1" fmla="*/ 736726 h 974344"/>
              <a:gd name="connsiteX2" fmla="*/ 451358 w 1277366"/>
              <a:gd name="connsiteY2" fmla="*/ 753236 h 974344"/>
              <a:gd name="connsiteX3" fmla="*/ 420751 w 1277366"/>
              <a:gd name="connsiteY3" fmla="*/ 175259 h 974344"/>
              <a:gd name="connsiteX4" fmla="*/ 1271016 w 1277366"/>
              <a:gd name="connsiteY4" fmla="*/ 130301 h 974344"/>
              <a:gd name="connsiteX5" fmla="*/ 1264411 w 1277366"/>
              <a:gd name="connsiteY5" fmla="*/ 6350 h 974344"/>
              <a:gd name="connsiteX6" fmla="*/ 280670 w 1277366"/>
              <a:gd name="connsiteY6" fmla="*/ 58419 h 974344"/>
              <a:gd name="connsiteX7" fmla="*/ 317754 w 1277366"/>
              <a:gd name="connsiteY7" fmla="*/ 760348 h 974344"/>
              <a:gd name="connsiteX8" fmla="*/ 6350 w 1277366"/>
              <a:gd name="connsiteY8" fmla="*/ 776732 h 974344"/>
              <a:gd name="connsiteX9" fmla="*/ 395732 w 1277366"/>
              <a:gd name="connsiteY9" fmla="*/ 967994 h 9743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277366" h="974344">
                <a:moveTo>
                  <a:pt x="395732" y="967994"/>
                </a:moveTo>
                <a:lnTo>
                  <a:pt x="762635" y="736726"/>
                </a:lnTo>
                <a:lnTo>
                  <a:pt x="451358" y="753236"/>
                </a:lnTo>
                <a:lnTo>
                  <a:pt x="420751" y="175259"/>
                </a:lnTo>
                <a:lnTo>
                  <a:pt x="1271016" y="130301"/>
                </a:lnTo>
                <a:lnTo>
                  <a:pt x="1264411" y="6350"/>
                </a:lnTo>
                <a:lnTo>
                  <a:pt x="280670" y="58419"/>
                </a:lnTo>
                <a:lnTo>
                  <a:pt x="317754" y="760348"/>
                </a:lnTo>
                <a:lnTo>
                  <a:pt x="6350" y="776732"/>
                </a:lnTo>
                <a:lnTo>
                  <a:pt x="395732" y="96799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788149" y="1078102"/>
            <a:ext cx="1412760" cy="1083945"/>
          </a:xfrm>
          <a:custGeom>
            <a:avLst/>
            <a:gdLst>
              <a:gd name="connsiteX0" fmla="*/ 645299 w 1412760"/>
              <a:gd name="connsiteY0" fmla="*/ 354075 h 1083945"/>
              <a:gd name="connsiteX1" fmla="*/ 694067 w 1412760"/>
              <a:gd name="connsiteY1" fmla="*/ 7366 h 1083945"/>
              <a:gd name="connsiteX2" fmla="*/ 811542 w 1412760"/>
              <a:gd name="connsiteY2" fmla="*/ 201294 h 1083945"/>
              <a:gd name="connsiteX3" fmla="*/ 1014107 w 1412760"/>
              <a:gd name="connsiteY3" fmla="*/ 0 h 1083945"/>
              <a:gd name="connsiteX4" fmla="*/ 998359 w 1412760"/>
              <a:gd name="connsiteY4" fmla="*/ 164464 h 1083945"/>
              <a:gd name="connsiteX5" fmla="*/ 1253375 w 1412760"/>
              <a:gd name="connsiteY5" fmla="*/ 12954 h 1083945"/>
              <a:gd name="connsiteX6" fmla="*/ 1127899 w 1412760"/>
              <a:gd name="connsiteY6" fmla="*/ 233807 h 1083945"/>
              <a:gd name="connsiteX7" fmla="*/ 1412760 w 1412760"/>
              <a:gd name="connsiteY7" fmla="*/ 165735 h 1083945"/>
              <a:gd name="connsiteX8" fmla="*/ 1150378 w 1412760"/>
              <a:gd name="connsiteY8" fmla="*/ 348107 h 1083945"/>
              <a:gd name="connsiteX9" fmla="*/ 1352562 w 1412760"/>
              <a:gd name="connsiteY9" fmla="*/ 467994 h 1083945"/>
              <a:gd name="connsiteX10" fmla="*/ 1039380 w 1412760"/>
              <a:gd name="connsiteY10" fmla="*/ 513841 h 1083945"/>
              <a:gd name="connsiteX11" fmla="*/ 1134122 w 1412760"/>
              <a:gd name="connsiteY11" fmla="*/ 722757 h 1083945"/>
              <a:gd name="connsiteX12" fmla="*/ 866152 w 1412760"/>
              <a:gd name="connsiteY12" fmla="*/ 671957 h 1083945"/>
              <a:gd name="connsiteX13" fmla="*/ 928763 w 1412760"/>
              <a:gd name="connsiteY13" fmla="*/ 979423 h 1083945"/>
              <a:gd name="connsiteX14" fmla="*/ 733945 w 1412760"/>
              <a:gd name="connsiteY14" fmla="*/ 810005 h 1083945"/>
              <a:gd name="connsiteX15" fmla="*/ 628027 w 1412760"/>
              <a:gd name="connsiteY15" fmla="*/ 997330 h 1083945"/>
              <a:gd name="connsiteX16" fmla="*/ 581545 w 1412760"/>
              <a:gd name="connsiteY16" fmla="*/ 836676 h 1083945"/>
              <a:gd name="connsiteX17" fmla="*/ 303847 w 1412760"/>
              <a:gd name="connsiteY17" fmla="*/ 1083945 h 1083945"/>
              <a:gd name="connsiteX18" fmla="*/ 422363 w 1412760"/>
              <a:gd name="connsiteY18" fmla="*/ 843279 h 1083945"/>
              <a:gd name="connsiteX19" fmla="*/ 142963 w 1412760"/>
              <a:gd name="connsiteY19" fmla="*/ 888745 h 1083945"/>
              <a:gd name="connsiteX20" fmla="*/ 363512 w 1412760"/>
              <a:gd name="connsiteY20" fmla="*/ 666623 h 1083945"/>
              <a:gd name="connsiteX21" fmla="*/ 0 w 1412760"/>
              <a:gd name="connsiteY21" fmla="*/ 661289 h 1083945"/>
              <a:gd name="connsiteX22" fmla="*/ 473024 w 1412760"/>
              <a:gd name="connsiteY22" fmla="*/ 513714 h 1083945"/>
              <a:gd name="connsiteX23" fmla="*/ 424776 w 1412760"/>
              <a:gd name="connsiteY23" fmla="*/ 336041 h 1083945"/>
              <a:gd name="connsiteX24" fmla="*/ 645299 w 1412760"/>
              <a:gd name="connsiteY24" fmla="*/ 354075 h 10839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412760" h="1083945">
                <a:moveTo>
                  <a:pt x="645299" y="354075"/>
                </a:moveTo>
                <a:lnTo>
                  <a:pt x="694067" y="7366"/>
                </a:lnTo>
                <a:lnTo>
                  <a:pt x="811542" y="201294"/>
                </a:lnTo>
                <a:lnTo>
                  <a:pt x="1014107" y="0"/>
                </a:lnTo>
                <a:lnTo>
                  <a:pt x="998359" y="164464"/>
                </a:lnTo>
                <a:lnTo>
                  <a:pt x="1253375" y="12954"/>
                </a:lnTo>
                <a:lnTo>
                  <a:pt x="1127899" y="233807"/>
                </a:lnTo>
                <a:lnTo>
                  <a:pt x="1412760" y="165735"/>
                </a:lnTo>
                <a:lnTo>
                  <a:pt x="1150378" y="348107"/>
                </a:lnTo>
                <a:lnTo>
                  <a:pt x="1352562" y="467994"/>
                </a:lnTo>
                <a:lnTo>
                  <a:pt x="1039380" y="513841"/>
                </a:lnTo>
                <a:lnTo>
                  <a:pt x="1134122" y="722757"/>
                </a:lnTo>
                <a:lnTo>
                  <a:pt x="866152" y="671957"/>
                </a:lnTo>
                <a:lnTo>
                  <a:pt x="928763" y="979423"/>
                </a:lnTo>
                <a:lnTo>
                  <a:pt x="733945" y="810005"/>
                </a:lnTo>
                <a:lnTo>
                  <a:pt x="628027" y="997330"/>
                </a:lnTo>
                <a:lnTo>
                  <a:pt x="581545" y="836676"/>
                </a:lnTo>
                <a:lnTo>
                  <a:pt x="303847" y="1083945"/>
                </a:lnTo>
                <a:lnTo>
                  <a:pt x="422363" y="843279"/>
                </a:lnTo>
                <a:lnTo>
                  <a:pt x="142963" y="888745"/>
                </a:lnTo>
                <a:lnTo>
                  <a:pt x="363512" y="666623"/>
                </a:lnTo>
                <a:lnTo>
                  <a:pt x="0" y="661289"/>
                </a:lnTo>
                <a:lnTo>
                  <a:pt x="473024" y="513714"/>
                </a:lnTo>
                <a:lnTo>
                  <a:pt x="424776" y="336041"/>
                </a:lnTo>
                <a:lnTo>
                  <a:pt x="645299" y="354075"/>
                </a:lnTo>
              </a:path>
            </a:pathLst>
          </a:custGeom>
          <a:solidFill>
            <a:srgbClr val="00B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781799" y="1071752"/>
            <a:ext cx="1425460" cy="1096645"/>
          </a:xfrm>
          <a:custGeom>
            <a:avLst/>
            <a:gdLst>
              <a:gd name="connsiteX0" fmla="*/ 651649 w 1425460"/>
              <a:gd name="connsiteY0" fmla="*/ 360425 h 1096645"/>
              <a:gd name="connsiteX1" fmla="*/ 700417 w 1425460"/>
              <a:gd name="connsiteY1" fmla="*/ 13716 h 1096645"/>
              <a:gd name="connsiteX2" fmla="*/ 817892 w 1425460"/>
              <a:gd name="connsiteY2" fmla="*/ 207644 h 1096645"/>
              <a:gd name="connsiteX3" fmla="*/ 1020457 w 1425460"/>
              <a:gd name="connsiteY3" fmla="*/ 6350 h 1096645"/>
              <a:gd name="connsiteX4" fmla="*/ 1004709 w 1425460"/>
              <a:gd name="connsiteY4" fmla="*/ 170814 h 1096645"/>
              <a:gd name="connsiteX5" fmla="*/ 1259725 w 1425460"/>
              <a:gd name="connsiteY5" fmla="*/ 19304 h 1096645"/>
              <a:gd name="connsiteX6" fmla="*/ 1134249 w 1425460"/>
              <a:gd name="connsiteY6" fmla="*/ 240157 h 1096645"/>
              <a:gd name="connsiteX7" fmla="*/ 1419110 w 1425460"/>
              <a:gd name="connsiteY7" fmla="*/ 172085 h 1096645"/>
              <a:gd name="connsiteX8" fmla="*/ 1156728 w 1425460"/>
              <a:gd name="connsiteY8" fmla="*/ 354457 h 1096645"/>
              <a:gd name="connsiteX9" fmla="*/ 1358912 w 1425460"/>
              <a:gd name="connsiteY9" fmla="*/ 474344 h 1096645"/>
              <a:gd name="connsiteX10" fmla="*/ 1045730 w 1425460"/>
              <a:gd name="connsiteY10" fmla="*/ 520191 h 1096645"/>
              <a:gd name="connsiteX11" fmla="*/ 1140472 w 1425460"/>
              <a:gd name="connsiteY11" fmla="*/ 729107 h 1096645"/>
              <a:gd name="connsiteX12" fmla="*/ 872502 w 1425460"/>
              <a:gd name="connsiteY12" fmla="*/ 678307 h 1096645"/>
              <a:gd name="connsiteX13" fmla="*/ 935113 w 1425460"/>
              <a:gd name="connsiteY13" fmla="*/ 985773 h 1096645"/>
              <a:gd name="connsiteX14" fmla="*/ 740295 w 1425460"/>
              <a:gd name="connsiteY14" fmla="*/ 816355 h 1096645"/>
              <a:gd name="connsiteX15" fmla="*/ 634377 w 1425460"/>
              <a:gd name="connsiteY15" fmla="*/ 1003680 h 1096645"/>
              <a:gd name="connsiteX16" fmla="*/ 587895 w 1425460"/>
              <a:gd name="connsiteY16" fmla="*/ 843026 h 1096645"/>
              <a:gd name="connsiteX17" fmla="*/ 310197 w 1425460"/>
              <a:gd name="connsiteY17" fmla="*/ 1090295 h 1096645"/>
              <a:gd name="connsiteX18" fmla="*/ 428713 w 1425460"/>
              <a:gd name="connsiteY18" fmla="*/ 849629 h 1096645"/>
              <a:gd name="connsiteX19" fmla="*/ 149313 w 1425460"/>
              <a:gd name="connsiteY19" fmla="*/ 895095 h 1096645"/>
              <a:gd name="connsiteX20" fmla="*/ 369862 w 1425460"/>
              <a:gd name="connsiteY20" fmla="*/ 672973 h 1096645"/>
              <a:gd name="connsiteX21" fmla="*/ 6350 w 1425460"/>
              <a:gd name="connsiteY21" fmla="*/ 667639 h 1096645"/>
              <a:gd name="connsiteX22" fmla="*/ 479374 w 1425460"/>
              <a:gd name="connsiteY22" fmla="*/ 520064 h 1096645"/>
              <a:gd name="connsiteX23" fmla="*/ 431126 w 1425460"/>
              <a:gd name="connsiteY23" fmla="*/ 342391 h 1096645"/>
              <a:gd name="connsiteX24" fmla="*/ 651649 w 1425460"/>
              <a:gd name="connsiteY24" fmla="*/ 360425 h 10966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425460" h="1096645">
                <a:moveTo>
                  <a:pt x="651649" y="360425"/>
                </a:moveTo>
                <a:lnTo>
                  <a:pt x="700417" y="13716"/>
                </a:lnTo>
                <a:lnTo>
                  <a:pt x="817892" y="207644"/>
                </a:lnTo>
                <a:lnTo>
                  <a:pt x="1020457" y="6350"/>
                </a:lnTo>
                <a:lnTo>
                  <a:pt x="1004709" y="170814"/>
                </a:lnTo>
                <a:lnTo>
                  <a:pt x="1259725" y="19304"/>
                </a:lnTo>
                <a:lnTo>
                  <a:pt x="1134249" y="240157"/>
                </a:lnTo>
                <a:lnTo>
                  <a:pt x="1419110" y="172085"/>
                </a:lnTo>
                <a:lnTo>
                  <a:pt x="1156728" y="354457"/>
                </a:lnTo>
                <a:lnTo>
                  <a:pt x="1358912" y="474344"/>
                </a:lnTo>
                <a:lnTo>
                  <a:pt x="1045730" y="520191"/>
                </a:lnTo>
                <a:lnTo>
                  <a:pt x="1140472" y="729107"/>
                </a:lnTo>
                <a:lnTo>
                  <a:pt x="872502" y="678307"/>
                </a:lnTo>
                <a:lnTo>
                  <a:pt x="935113" y="985773"/>
                </a:lnTo>
                <a:lnTo>
                  <a:pt x="740295" y="816355"/>
                </a:lnTo>
                <a:lnTo>
                  <a:pt x="634377" y="1003680"/>
                </a:lnTo>
                <a:lnTo>
                  <a:pt x="587895" y="843026"/>
                </a:lnTo>
                <a:lnTo>
                  <a:pt x="310197" y="1090295"/>
                </a:lnTo>
                <a:lnTo>
                  <a:pt x="428713" y="849629"/>
                </a:lnTo>
                <a:lnTo>
                  <a:pt x="149313" y="895095"/>
                </a:lnTo>
                <a:lnTo>
                  <a:pt x="369862" y="672973"/>
                </a:lnTo>
                <a:lnTo>
                  <a:pt x="6350" y="667639"/>
                </a:lnTo>
                <a:lnTo>
                  <a:pt x="479374" y="520064"/>
                </a:lnTo>
                <a:lnTo>
                  <a:pt x="431126" y="342391"/>
                </a:lnTo>
                <a:lnTo>
                  <a:pt x="651649" y="36042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1085214" y="609219"/>
            <a:ext cx="1581911" cy="30480"/>
          </a:xfrm>
          <a:custGeom>
            <a:avLst/>
            <a:gdLst>
              <a:gd name="connsiteX0" fmla="*/ 0 w 1581911"/>
              <a:gd name="connsiteY0" fmla="*/ 0 h 30480"/>
              <a:gd name="connsiteX1" fmla="*/ 395477 w 1581911"/>
              <a:gd name="connsiteY1" fmla="*/ 0 h 30480"/>
              <a:gd name="connsiteX2" fmla="*/ 790955 w 1581911"/>
              <a:gd name="connsiteY2" fmla="*/ 0 h 30480"/>
              <a:gd name="connsiteX3" fmla="*/ 1186433 w 1581911"/>
              <a:gd name="connsiteY3" fmla="*/ 0 h 30480"/>
              <a:gd name="connsiteX4" fmla="*/ 1581911 w 1581911"/>
              <a:gd name="connsiteY4" fmla="*/ 0 h 30480"/>
              <a:gd name="connsiteX5" fmla="*/ 1581911 w 1581911"/>
              <a:gd name="connsiteY5" fmla="*/ 30479 h 30480"/>
              <a:gd name="connsiteX6" fmla="*/ 1186433 w 1581911"/>
              <a:gd name="connsiteY6" fmla="*/ 30479 h 30480"/>
              <a:gd name="connsiteX7" fmla="*/ 790955 w 1581911"/>
              <a:gd name="connsiteY7" fmla="*/ 30479 h 30480"/>
              <a:gd name="connsiteX8" fmla="*/ 395477 w 1581911"/>
              <a:gd name="connsiteY8" fmla="*/ 30479 h 30480"/>
              <a:gd name="connsiteX9" fmla="*/ 0 w 1581911"/>
              <a:gd name="connsiteY9" fmla="*/ 30479 h 30480"/>
              <a:gd name="connsiteX10" fmla="*/ 0 w 1581911"/>
              <a:gd name="connsiteY10" fmla="*/ 0 h 304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581911" h="30480">
                <a:moveTo>
                  <a:pt x="0" y="0"/>
                </a:moveTo>
                <a:lnTo>
                  <a:pt x="395477" y="0"/>
                </a:lnTo>
                <a:lnTo>
                  <a:pt x="790955" y="0"/>
                </a:lnTo>
                <a:lnTo>
                  <a:pt x="1186433" y="0"/>
                </a:lnTo>
                <a:lnTo>
                  <a:pt x="1581911" y="0"/>
                </a:lnTo>
                <a:lnTo>
                  <a:pt x="1581911" y="30479"/>
                </a:lnTo>
                <a:lnTo>
                  <a:pt x="1186433" y="30479"/>
                </a:lnTo>
                <a:lnTo>
                  <a:pt x="790955" y="30479"/>
                </a:lnTo>
                <a:lnTo>
                  <a:pt x="395477" y="30479"/>
                </a:lnTo>
                <a:lnTo>
                  <a:pt x="0" y="3047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1158239" y="6614477"/>
            <a:ext cx="1592580" cy="21335"/>
          </a:xfrm>
          <a:custGeom>
            <a:avLst/>
            <a:gdLst>
              <a:gd name="connsiteX0" fmla="*/ 0 w 1592580"/>
              <a:gd name="connsiteY0" fmla="*/ 0 h 21335"/>
              <a:gd name="connsiteX1" fmla="*/ 398145 w 1592580"/>
              <a:gd name="connsiteY1" fmla="*/ 0 h 21335"/>
              <a:gd name="connsiteX2" fmla="*/ 796289 w 1592580"/>
              <a:gd name="connsiteY2" fmla="*/ 0 h 21335"/>
              <a:gd name="connsiteX3" fmla="*/ 1194435 w 1592580"/>
              <a:gd name="connsiteY3" fmla="*/ 0 h 21335"/>
              <a:gd name="connsiteX4" fmla="*/ 1592580 w 1592580"/>
              <a:gd name="connsiteY4" fmla="*/ 0 h 21335"/>
              <a:gd name="connsiteX5" fmla="*/ 1592580 w 1592580"/>
              <a:gd name="connsiteY5" fmla="*/ 21335 h 21335"/>
              <a:gd name="connsiteX6" fmla="*/ 1194435 w 1592580"/>
              <a:gd name="connsiteY6" fmla="*/ 21335 h 21335"/>
              <a:gd name="connsiteX7" fmla="*/ 796289 w 1592580"/>
              <a:gd name="connsiteY7" fmla="*/ 21335 h 21335"/>
              <a:gd name="connsiteX8" fmla="*/ 398145 w 1592580"/>
              <a:gd name="connsiteY8" fmla="*/ 21335 h 21335"/>
              <a:gd name="connsiteX9" fmla="*/ 0 w 1592580"/>
              <a:gd name="connsiteY9" fmla="*/ 21335 h 21335"/>
              <a:gd name="connsiteX10" fmla="*/ 0 w 1592580"/>
              <a:gd name="connsiteY10" fmla="*/ 0 h 213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592580" h="21335">
                <a:moveTo>
                  <a:pt x="0" y="0"/>
                </a:moveTo>
                <a:lnTo>
                  <a:pt x="398145" y="0"/>
                </a:lnTo>
                <a:lnTo>
                  <a:pt x="796289" y="0"/>
                </a:lnTo>
                <a:lnTo>
                  <a:pt x="1194435" y="0"/>
                </a:lnTo>
                <a:lnTo>
                  <a:pt x="1592580" y="0"/>
                </a:lnTo>
                <a:lnTo>
                  <a:pt x="1592580" y="21335"/>
                </a:lnTo>
                <a:lnTo>
                  <a:pt x="1194435" y="21335"/>
                </a:lnTo>
                <a:lnTo>
                  <a:pt x="796289" y="21335"/>
                </a:lnTo>
                <a:lnTo>
                  <a:pt x="398145" y="21335"/>
                </a:lnTo>
                <a:lnTo>
                  <a:pt x="0" y="2133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6172200" y="5334000"/>
            <a:ext cx="1219072" cy="533324"/>
          </a:xfrm>
          <a:custGeom>
            <a:avLst/>
            <a:gdLst>
              <a:gd name="connsiteX0" fmla="*/ 109982 w 1219072"/>
              <a:gd name="connsiteY0" fmla="*/ 177291 h 533324"/>
              <a:gd name="connsiteX1" fmla="*/ 0 w 1219072"/>
              <a:gd name="connsiteY1" fmla="*/ 250316 h 533324"/>
              <a:gd name="connsiteX2" fmla="*/ 60578 w 1219072"/>
              <a:gd name="connsiteY2" fmla="*/ 313664 h 533324"/>
              <a:gd name="connsiteX3" fmla="*/ 59944 w 1219072"/>
              <a:gd name="connsiteY3" fmla="*/ 312826 h 533324"/>
              <a:gd name="connsiteX4" fmla="*/ 26796 w 1219072"/>
              <a:gd name="connsiteY4" fmla="*/ 362762 h 533324"/>
              <a:gd name="connsiteX5" fmla="*/ 149859 w 1219072"/>
              <a:gd name="connsiteY5" fmla="*/ 435851 h 533324"/>
              <a:gd name="connsiteX6" fmla="*/ 164210 w 1219072"/>
              <a:gd name="connsiteY6" fmla="*/ 435343 h 533324"/>
              <a:gd name="connsiteX7" fmla="*/ 163576 w 1219072"/>
              <a:gd name="connsiteY7" fmla="*/ 435825 h 533324"/>
              <a:gd name="connsiteX8" fmla="*/ 352552 w 1219072"/>
              <a:gd name="connsiteY8" fmla="*/ 501294 h 533324"/>
              <a:gd name="connsiteX9" fmla="*/ 464819 w 1219072"/>
              <a:gd name="connsiteY9" fmla="*/ 482676 h 533324"/>
              <a:gd name="connsiteX10" fmla="*/ 464439 w 1219072"/>
              <a:gd name="connsiteY10" fmla="*/ 482777 h 533324"/>
              <a:gd name="connsiteX11" fmla="*/ 622934 w 1219072"/>
              <a:gd name="connsiteY11" fmla="*/ 533323 h 533324"/>
              <a:gd name="connsiteX12" fmla="*/ 805306 w 1219072"/>
              <a:gd name="connsiteY12" fmla="*/ 452501 h 533324"/>
              <a:gd name="connsiteX13" fmla="*/ 805433 w 1219072"/>
              <a:gd name="connsiteY13" fmla="*/ 453148 h 533324"/>
              <a:gd name="connsiteX14" fmla="*/ 891920 w 1219072"/>
              <a:gd name="connsiteY14" fmla="*/ 467880 h 533324"/>
              <a:gd name="connsiteX15" fmla="*/ 1055116 w 1219072"/>
              <a:gd name="connsiteY15" fmla="*/ 371525 h 533324"/>
              <a:gd name="connsiteX16" fmla="*/ 1054861 w 1219072"/>
              <a:gd name="connsiteY16" fmla="*/ 371284 h 533324"/>
              <a:gd name="connsiteX17" fmla="*/ 1219072 w 1219072"/>
              <a:gd name="connsiteY17" fmla="*/ 258597 h 533324"/>
              <a:gd name="connsiteX18" fmla="*/ 1179448 w 1219072"/>
              <a:gd name="connsiteY18" fmla="*/ 189229 h 533324"/>
              <a:gd name="connsiteX19" fmla="*/ 1179068 w 1219072"/>
              <a:gd name="connsiteY19" fmla="*/ 189229 h 533324"/>
              <a:gd name="connsiteX20" fmla="*/ 1191259 w 1219072"/>
              <a:gd name="connsiteY20" fmla="*/ 153796 h 533324"/>
              <a:gd name="connsiteX21" fmla="*/ 1080261 w 1219072"/>
              <a:gd name="connsiteY21" fmla="*/ 67183 h 533324"/>
              <a:gd name="connsiteX22" fmla="*/ 1080769 w 1219072"/>
              <a:gd name="connsiteY22" fmla="*/ 66928 h 533324"/>
              <a:gd name="connsiteX23" fmla="*/ 945895 w 1219072"/>
              <a:gd name="connsiteY23" fmla="*/ 0 h 533324"/>
              <a:gd name="connsiteX24" fmla="*/ 841247 w 1219072"/>
              <a:gd name="connsiteY24" fmla="*/ 28828 h 533324"/>
              <a:gd name="connsiteX25" fmla="*/ 841502 w 1219072"/>
              <a:gd name="connsiteY25" fmla="*/ 28828 h 533324"/>
              <a:gd name="connsiteX26" fmla="*/ 743584 w 1219072"/>
              <a:gd name="connsiteY26" fmla="*/ 0 h 533324"/>
              <a:gd name="connsiteX27" fmla="*/ 633348 w 1219072"/>
              <a:gd name="connsiteY27" fmla="*/ 40640 h 533324"/>
              <a:gd name="connsiteX28" fmla="*/ 633856 w 1219072"/>
              <a:gd name="connsiteY28" fmla="*/ 41783 h 533324"/>
              <a:gd name="connsiteX29" fmla="*/ 528193 w 1219072"/>
              <a:gd name="connsiteY29" fmla="*/ 16002 h 533324"/>
              <a:gd name="connsiteX30" fmla="*/ 395223 w 1219072"/>
              <a:gd name="connsiteY30" fmla="*/ 63627 h 533324"/>
              <a:gd name="connsiteX31" fmla="*/ 394843 w 1219072"/>
              <a:gd name="connsiteY31" fmla="*/ 64261 h 533324"/>
              <a:gd name="connsiteX32" fmla="*/ 298450 w 1219072"/>
              <a:gd name="connsiteY32" fmla="*/ 48640 h 533324"/>
              <a:gd name="connsiteX33" fmla="*/ 107950 w 1219072"/>
              <a:gd name="connsiteY33" fmla="*/ 162178 h 533324"/>
              <a:gd name="connsiteX34" fmla="*/ 109601 w 1219072"/>
              <a:gd name="connsiteY34" fmla="*/ 177419 h 533324"/>
              <a:gd name="connsiteX35" fmla="*/ 109982 w 1219072"/>
              <a:gd name="connsiteY35" fmla="*/ 177291 h 533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219072" h="533324">
                <a:moveTo>
                  <a:pt x="109982" y="177291"/>
                </a:moveTo>
                <a:cubicBezTo>
                  <a:pt x="47497" y="181102"/>
                  <a:pt x="0" y="212725"/>
                  <a:pt x="0" y="250316"/>
                </a:cubicBezTo>
                <a:cubicBezTo>
                  <a:pt x="0" y="276377"/>
                  <a:pt x="23114" y="300507"/>
                  <a:pt x="60578" y="313664"/>
                </a:cubicBezTo>
                <a:lnTo>
                  <a:pt x="59944" y="312826"/>
                </a:lnTo>
                <a:cubicBezTo>
                  <a:pt x="38608" y="326390"/>
                  <a:pt x="26796" y="344246"/>
                  <a:pt x="26796" y="362762"/>
                </a:cubicBezTo>
                <a:cubicBezTo>
                  <a:pt x="26796" y="403136"/>
                  <a:pt x="81915" y="435851"/>
                  <a:pt x="149859" y="435851"/>
                </a:cubicBezTo>
                <a:cubicBezTo>
                  <a:pt x="154559" y="435851"/>
                  <a:pt x="159384" y="435686"/>
                  <a:pt x="164210" y="435343"/>
                </a:cubicBezTo>
                <a:lnTo>
                  <a:pt x="163576" y="435825"/>
                </a:lnTo>
                <a:cubicBezTo>
                  <a:pt x="202310" y="476300"/>
                  <a:pt x="274446" y="501294"/>
                  <a:pt x="352552" y="501294"/>
                </a:cubicBezTo>
                <a:cubicBezTo>
                  <a:pt x="392176" y="501269"/>
                  <a:pt x="430910" y="494855"/>
                  <a:pt x="464819" y="482676"/>
                </a:cubicBezTo>
                <a:lnTo>
                  <a:pt x="464439" y="482777"/>
                </a:lnTo>
                <a:cubicBezTo>
                  <a:pt x="499871" y="514362"/>
                  <a:pt x="559307" y="533323"/>
                  <a:pt x="622934" y="533323"/>
                </a:cubicBezTo>
                <a:cubicBezTo>
                  <a:pt x="706881" y="533298"/>
                  <a:pt x="780922" y="500481"/>
                  <a:pt x="805306" y="452501"/>
                </a:cubicBezTo>
                <a:lnTo>
                  <a:pt x="805433" y="453148"/>
                </a:lnTo>
                <a:cubicBezTo>
                  <a:pt x="831468" y="462775"/>
                  <a:pt x="861314" y="467880"/>
                  <a:pt x="891920" y="467880"/>
                </a:cubicBezTo>
                <a:cubicBezTo>
                  <a:pt x="981582" y="467855"/>
                  <a:pt x="1054481" y="424865"/>
                  <a:pt x="1055116" y="371525"/>
                </a:cubicBezTo>
                <a:lnTo>
                  <a:pt x="1054861" y="371284"/>
                </a:lnTo>
                <a:cubicBezTo>
                  <a:pt x="1149095" y="363258"/>
                  <a:pt x="1219072" y="315226"/>
                  <a:pt x="1219072" y="258597"/>
                </a:cubicBezTo>
                <a:cubicBezTo>
                  <a:pt x="1219072" y="233553"/>
                  <a:pt x="1205103" y="209169"/>
                  <a:pt x="1179448" y="189229"/>
                </a:cubicBezTo>
                <a:lnTo>
                  <a:pt x="1179068" y="189229"/>
                </a:lnTo>
                <a:cubicBezTo>
                  <a:pt x="1187068" y="178053"/>
                  <a:pt x="1191259" y="165989"/>
                  <a:pt x="1191259" y="153796"/>
                </a:cubicBezTo>
                <a:cubicBezTo>
                  <a:pt x="1191259" y="113284"/>
                  <a:pt x="1145793" y="77723"/>
                  <a:pt x="1080261" y="67183"/>
                </a:cubicBezTo>
                <a:lnTo>
                  <a:pt x="1080769" y="66928"/>
                </a:lnTo>
                <a:cubicBezTo>
                  <a:pt x="1069085" y="28194"/>
                  <a:pt x="1012190" y="0"/>
                  <a:pt x="945895" y="0"/>
                </a:cubicBezTo>
                <a:cubicBezTo>
                  <a:pt x="905636" y="0"/>
                  <a:pt x="867409" y="10540"/>
                  <a:pt x="841247" y="28828"/>
                </a:cubicBezTo>
                <a:lnTo>
                  <a:pt x="841502" y="28828"/>
                </a:lnTo>
                <a:cubicBezTo>
                  <a:pt x="818260" y="10667"/>
                  <a:pt x="782066" y="0"/>
                  <a:pt x="743584" y="0"/>
                </a:cubicBezTo>
                <a:cubicBezTo>
                  <a:pt x="696976" y="0"/>
                  <a:pt x="654177" y="15747"/>
                  <a:pt x="633348" y="40640"/>
                </a:cubicBezTo>
                <a:lnTo>
                  <a:pt x="633856" y="41783"/>
                </a:lnTo>
                <a:cubicBezTo>
                  <a:pt x="605663" y="25272"/>
                  <a:pt x="567690" y="16002"/>
                  <a:pt x="528193" y="16002"/>
                </a:cubicBezTo>
                <a:cubicBezTo>
                  <a:pt x="472567" y="16002"/>
                  <a:pt x="421385" y="34290"/>
                  <a:pt x="395223" y="63627"/>
                </a:cubicBezTo>
                <a:lnTo>
                  <a:pt x="394843" y="64261"/>
                </a:lnTo>
                <a:cubicBezTo>
                  <a:pt x="365632" y="54102"/>
                  <a:pt x="332358" y="48640"/>
                  <a:pt x="298450" y="48640"/>
                </a:cubicBezTo>
                <a:cubicBezTo>
                  <a:pt x="193166" y="48640"/>
                  <a:pt x="107950" y="99440"/>
                  <a:pt x="107950" y="162178"/>
                </a:cubicBezTo>
                <a:cubicBezTo>
                  <a:pt x="107822" y="167259"/>
                  <a:pt x="108458" y="172339"/>
                  <a:pt x="109601" y="177419"/>
                </a:cubicBezTo>
                <a:lnTo>
                  <a:pt x="109982" y="177291"/>
                </a:ln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6165850" y="5327650"/>
            <a:ext cx="1231772" cy="546024"/>
          </a:xfrm>
          <a:custGeom>
            <a:avLst/>
            <a:gdLst>
              <a:gd name="connsiteX0" fmla="*/ 116332 w 1231772"/>
              <a:gd name="connsiteY0" fmla="*/ 183641 h 546024"/>
              <a:gd name="connsiteX1" fmla="*/ 6350 w 1231772"/>
              <a:gd name="connsiteY1" fmla="*/ 256666 h 546024"/>
              <a:gd name="connsiteX2" fmla="*/ 66928 w 1231772"/>
              <a:gd name="connsiteY2" fmla="*/ 320014 h 546024"/>
              <a:gd name="connsiteX3" fmla="*/ 66294 w 1231772"/>
              <a:gd name="connsiteY3" fmla="*/ 319176 h 546024"/>
              <a:gd name="connsiteX4" fmla="*/ 33146 w 1231772"/>
              <a:gd name="connsiteY4" fmla="*/ 369112 h 546024"/>
              <a:gd name="connsiteX5" fmla="*/ 156209 w 1231772"/>
              <a:gd name="connsiteY5" fmla="*/ 442201 h 546024"/>
              <a:gd name="connsiteX6" fmla="*/ 170560 w 1231772"/>
              <a:gd name="connsiteY6" fmla="*/ 441693 h 546024"/>
              <a:gd name="connsiteX7" fmla="*/ 169926 w 1231772"/>
              <a:gd name="connsiteY7" fmla="*/ 442175 h 546024"/>
              <a:gd name="connsiteX8" fmla="*/ 358902 w 1231772"/>
              <a:gd name="connsiteY8" fmla="*/ 507644 h 546024"/>
              <a:gd name="connsiteX9" fmla="*/ 471169 w 1231772"/>
              <a:gd name="connsiteY9" fmla="*/ 489026 h 546024"/>
              <a:gd name="connsiteX10" fmla="*/ 470789 w 1231772"/>
              <a:gd name="connsiteY10" fmla="*/ 489127 h 546024"/>
              <a:gd name="connsiteX11" fmla="*/ 629284 w 1231772"/>
              <a:gd name="connsiteY11" fmla="*/ 539673 h 546024"/>
              <a:gd name="connsiteX12" fmla="*/ 811656 w 1231772"/>
              <a:gd name="connsiteY12" fmla="*/ 458851 h 546024"/>
              <a:gd name="connsiteX13" fmla="*/ 811783 w 1231772"/>
              <a:gd name="connsiteY13" fmla="*/ 459498 h 546024"/>
              <a:gd name="connsiteX14" fmla="*/ 898270 w 1231772"/>
              <a:gd name="connsiteY14" fmla="*/ 474230 h 546024"/>
              <a:gd name="connsiteX15" fmla="*/ 1061466 w 1231772"/>
              <a:gd name="connsiteY15" fmla="*/ 377875 h 546024"/>
              <a:gd name="connsiteX16" fmla="*/ 1061211 w 1231772"/>
              <a:gd name="connsiteY16" fmla="*/ 377634 h 546024"/>
              <a:gd name="connsiteX17" fmla="*/ 1225422 w 1231772"/>
              <a:gd name="connsiteY17" fmla="*/ 264947 h 546024"/>
              <a:gd name="connsiteX18" fmla="*/ 1185798 w 1231772"/>
              <a:gd name="connsiteY18" fmla="*/ 195579 h 546024"/>
              <a:gd name="connsiteX19" fmla="*/ 1185418 w 1231772"/>
              <a:gd name="connsiteY19" fmla="*/ 195579 h 546024"/>
              <a:gd name="connsiteX20" fmla="*/ 1197609 w 1231772"/>
              <a:gd name="connsiteY20" fmla="*/ 160146 h 546024"/>
              <a:gd name="connsiteX21" fmla="*/ 1086611 w 1231772"/>
              <a:gd name="connsiteY21" fmla="*/ 73533 h 546024"/>
              <a:gd name="connsiteX22" fmla="*/ 1087119 w 1231772"/>
              <a:gd name="connsiteY22" fmla="*/ 73278 h 546024"/>
              <a:gd name="connsiteX23" fmla="*/ 952245 w 1231772"/>
              <a:gd name="connsiteY23" fmla="*/ 6350 h 546024"/>
              <a:gd name="connsiteX24" fmla="*/ 847597 w 1231772"/>
              <a:gd name="connsiteY24" fmla="*/ 35178 h 546024"/>
              <a:gd name="connsiteX25" fmla="*/ 847852 w 1231772"/>
              <a:gd name="connsiteY25" fmla="*/ 35178 h 546024"/>
              <a:gd name="connsiteX26" fmla="*/ 749934 w 1231772"/>
              <a:gd name="connsiteY26" fmla="*/ 6350 h 546024"/>
              <a:gd name="connsiteX27" fmla="*/ 639698 w 1231772"/>
              <a:gd name="connsiteY27" fmla="*/ 46990 h 546024"/>
              <a:gd name="connsiteX28" fmla="*/ 640206 w 1231772"/>
              <a:gd name="connsiteY28" fmla="*/ 48133 h 546024"/>
              <a:gd name="connsiteX29" fmla="*/ 534543 w 1231772"/>
              <a:gd name="connsiteY29" fmla="*/ 22352 h 546024"/>
              <a:gd name="connsiteX30" fmla="*/ 401573 w 1231772"/>
              <a:gd name="connsiteY30" fmla="*/ 69977 h 546024"/>
              <a:gd name="connsiteX31" fmla="*/ 401193 w 1231772"/>
              <a:gd name="connsiteY31" fmla="*/ 70611 h 546024"/>
              <a:gd name="connsiteX32" fmla="*/ 304800 w 1231772"/>
              <a:gd name="connsiteY32" fmla="*/ 54990 h 546024"/>
              <a:gd name="connsiteX33" fmla="*/ 114300 w 1231772"/>
              <a:gd name="connsiteY33" fmla="*/ 168528 h 546024"/>
              <a:gd name="connsiteX34" fmla="*/ 115951 w 1231772"/>
              <a:gd name="connsiteY34" fmla="*/ 183769 h 546024"/>
              <a:gd name="connsiteX35" fmla="*/ 116332 w 1231772"/>
              <a:gd name="connsiteY35" fmla="*/ 183641 h 5460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1231772" h="546024">
                <a:moveTo>
                  <a:pt x="116332" y="183641"/>
                </a:moveTo>
                <a:cubicBezTo>
                  <a:pt x="53847" y="187452"/>
                  <a:pt x="6350" y="219075"/>
                  <a:pt x="6350" y="256666"/>
                </a:cubicBezTo>
                <a:cubicBezTo>
                  <a:pt x="6350" y="282727"/>
                  <a:pt x="29464" y="306857"/>
                  <a:pt x="66928" y="320014"/>
                </a:cubicBezTo>
                <a:lnTo>
                  <a:pt x="66294" y="319176"/>
                </a:lnTo>
                <a:cubicBezTo>
                  <a:pt x="44958" y="332740"/>
                  <a:pt x="33146" y="350596"/>
                  <a:pt x="33146" y="369112"/>
                </a:cubicBezTo>
                <a:cubicBezTo>
                  <a:pt x="33146" y="409486"/>
                  <a:pt x="88265" y="442201"/>
                  <a:pt x="156209" y="442201"/>
                </a:cubicBezTo>
                <a:cubicBezTo>
                  <a:pt x="160909" y="442201"/>
                  <a:pt x="165734" y="442036"/>
                  <a:pt x="170560" y="441693"/>
                </a:cubicBezTo>
                <a:lnTo>
                  <a:pt x="169926" y="442175"/>
                </a:lnTo>
                <a:cubicBezTo>
                  <a:pt x="208660" y="482650"/>
                  <a:pt x="280796" y="507644"/>
                  <a:pt x="358902" y="507644"/>
                </a:cubicBezTo>
                <a:cubicBezTo>
                  <a:pt x="398526" y="507619"/>
                  <a:pt x="437260" y="501205"/>
                  <a:pt x="471169" y="489026"/>
                </a:cubicBezTo>
                <a:lnTo>
                  <a:pt x="470789" y="489127"/>
                </a:lnTo>
                <a:cubicBezTo>
                  <a:pt x="506221" y="520712"/>
                  <a:pt x="565657" y="539673"/>
                  <a:pt x="629284" y="539673"/>
                </a:cubicBezTo>
                <a:cubicBezTo>
                  <a:pt x="713231" y="539648"/>
                  <a:pt x="787272" y="506831"/>
                  <a:pt x="811656" y="458851"/>
                </a:cubicBezTo>
                <a:lnTo>
                  <a:pt x="811783" y="459498"/>
                </a:lnTo>
                <a:cubicBezTo>
                  <a:pt x="837818" y="469125"/>
                  <a:pt x="867664" y="474230"/>
                  <a:pt x="898270" y="474230"/>
                </a:cubicBezTo>
                <a:cubicBezTo>
                  <a:pt x="987932" y="474205"/>
                  <a:pt x="1060831" y="431215"/>
                  <a:pt x="1061466" y="377875"/>
                </a:cubicBezTo>
                <a:lnTo>
                  <a:pt x="1061211" y="377634"/>
                </a:lnTo>
                <a:cubicBezTo>
                  <a:pt x="1155445" y="369608"/>
                  <a:pt x="1225422" y="321576"/>
                  <a:pt x="1225422" y="264947"/>
                </a:cubicBezTo>
                <a:cubicBezTo>
                  <a:pt x="1225422" y="239903"/>
                  <a:pt x="1211453" y="215519"/>
                  <a:pt x="1185798" y="195579"/>
                </a:cubicBezTo>
                <a:lnTo>
                  <a:pt x="1185418" y="195579"/>
                </a:lnTo>
                <a:cubicBezTo>
                  <a:pt x="1193418" y="184403"/>
                  <a:pt x="1197609" y="172339"/>
                  <a:pt x="1197609" y="160146"/>
                </a:cubicBezTo>
                <a:cubicBezTo>
                  <a:pt x="1197609" y="119634"/>
                  <a:pt x="1152143" y="84073"/>
                  <a:pt x="1086611" y="73533"/>
                </a:cubicBezTo>
                <a:lnTo>
                  <a:pt x="1087119" y="73278"/>
                </a:lnTo>
                <a:cubicBezTo>
                  <a:pt x="1075435" y="34544"/>
                  <a:pt x="1018540" y="6350"/>
                  <a:pt x="952245" y="6350"/>
                </a:cubicBezTo>
                <a:cubicBezTo>
                  <a:pt x="911986" y="6350"/>
                  <a:pt x="873759" y="16890"/>
                  <a:pt x="847597" y="35178"/>
                </a:cubicBezTo>
                <a:lnTo>
                  <a:pt x="847852" y="35178"/>
                </a:lnTo>
                <a:cubicBezTo>
                  <a:pt x="824610" y="17017"/>
                  <a:pt x="788416" y="6350"/>
                  <a:pt x="749934" y="6350"/>
                </a:cubicBezTo>
                <a:cubicBezTo>
                  <a:pt x="703326" y="6350"/>
                  <a:pt x="660527" y="22097"/>
                  <a:pt x="639698" y="46990"/>
                </a:cubicBezTo>
                <a:lnTo>
                  <a:pt x="640206" y="48133"/>
                </a:lnTo>
                <a:cubicBezTo>
                  <a:pt x="612013" y="31622"/>
                  <a:pt x="574040" y="22352"/>
                  <a:pt x="534543" y="22352"/>
                </a:cubicBezTo>
                <a:cubicBezTo>
                  <a:pt x="478917" y="22352"/>
                  <a:pt x="427735" y="40640"/>
                  <a:pt x="401573" y="69977"/>
                </a:cubicBezTo>
                <a:lnTo>
                  <a:pt x="401193" y="70611"/>
                </a:lnTo>
                <a:cubicBezTo>
                  <a:pt x="371982" y="60452"/>
                  <a:pt x="338708" y="54990"/>
                  <a:pt x="304800" y="54990"/>
                </a:cubicBezTo>
                <a:cubicBezTo>
                  <a:pt x="199516" y="54990"/>
                  <a:pt x="114300" y="105790"/>
                  <a:pt x="114300" y="168528"/>
                </a:cubicBezTo>
                <a:cubicBezTo>
                  <a:pt x="114172" y="173609"/>
                  <a:pt x="114808" y="178689"/>
                  <a:pt x="115951" y="183769"/>
                </a:cubicBezTo>
                <a:lnTo>
                  <a:pt x="116332" y="18364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6226428" y="5641314"/>
            <a:ext cx="84201" cy="22783"/>
          </a:xfrm>
          <a:custGeom>
            <a:avLst/>
            <a:gdLst>
              <a:gd name="connsiteX0" fmla="*/ 6350 w 84201"/>
              <a:gd name="connsiteY0" fmla="*/ 6350 h 22783"/>
              <a:gd name="connsiteX1" fmla="*/ 68326 w 84201"/>
              <a:gd name="connsiteY1" fmla="*/ 16433 h 22783"/>
              <a:gd name="connsiteX2" fmla="*/ 77851 w 84201"/>
              <a:gd name="connsiteY2" fmla="*/ 16205 h 227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4201" h="22783">
                <a:moveTo>
                  <a:pt x="6350" y="6350"/>
                </a:moveTo>
                <a:cubicBezTo>
                  <a:pt x="25146" y="12941"/>
                  <a:pt x="46609" y="16433"/>
                  <a:pt x="68326" y="16433"/>
                </a:cubicBezTo>
                <a:cubicBezTo>
                  <a:pt x="71501" y="16408"/>
                  <a:pt x="74803" y="16357"/>
                  <a:pt x="77851" y="16205"/>
                </a:cubicBez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6330060" y="5758294"/>
            <a:ext cx="43942" cy="17399"/>
          </a:xfrm>
          <a:custGeom>
            <a:avLst/>
            <a:gdLst>
              <a:gd name="connsiteX0" fmla="*/ 6350 w 43942"/>
              <a:gd name="connsiteY0" fmla="*/ 11048 h 17399"/>
              <a:gd name="connsiteX1" fmla="*/ 37592 w 43942"/>
              <a:gd name="connsiteY1" fmla="*/ 6350 h 173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3942" h="17399">
                <a:moveTo>
                  <a:pt x="6350" y="11048"/>
                </a:moveTo>
                <a:cubicBezTo>
                  <a:pt x="17017" y="10299"/>
                  <a:pt x="27559" y="8725"/>
                  <a:pt x="37592" y="6350"/>
                </a:cubicBez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6611493" y="5788939"/>
            <a:ext cx="31496" cy="34188"/>
          </a:xfrm>
          <a:custGeom>
            <a:avLst/>
            <a:gdLst>
              <a:gd name="connsiteX0" fmla="*/ 6350 w 31496"/>
              <a:gd name="connsiteY0" fmla="*/ 6350 h 34188"/>
              <a:gd name="connsiteX1" fmla="*/ 25145 w 31496"/>
              <a:gd name="connsiteY1" fmla="*/ 27838 h 341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496" h="34188">
                <a:moveTo>
                  <a:pt x="6350" y="6350"/>
                </a:moveTo>
                <a:cubicBezTo>
                  <a:pt x="11302" y="13881"/>
                  <a:pt x="17652" y="21094"/>
                  <a:pt x="25145" y="27838"/>
                </a:cubicBez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6971156" y="5756592"/>
            <a:ext cx="20192" cy="36258"/>
          </a:xfrm>
          <a:custGeom>
            <a:avLst/>
            <a:gdLst>
              <a:gd name="connsiteX0" fmla="*/ 6350 w 20192"/>
              <a:gd name="connsiteY0" fmla="*/ 29908 h 36258"/>
              <a:gd name="connsiteX1" fmla="*/ 13843 w 20192"/>
              <a:gd name="connsiteY1" fmla="*/ 6350 h 362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192" h="36258">
                <a:moveTo>
                  <a:pt x="6350" y="29908"/>
                </a:moveTo>
                <a:cubicBezTo>
                  <a:pt x="10286" y="22225"/>
                  <a:pt x="12700" y="14325"/>
                  <a:pt x="13843" y="6350"/>
                </a:cubicBez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7129271" y="5611063"/>
            <a:ext cx="104521" cy="100812"/>
          </a:xfrm>
          <a:custGeom>
            <a:avLst/>
            <a:gdLst>
              <a:gd name="connsiteX0" fmla="*/ 98044 w 104521"/>
              <a:gd name="connsiteY0" fmla="*/ 94462 h 100812"/>
              <a:gd name="connsiteX1" fmla="*/ 98171 w 104521"/>
              <a:gd name="connsiteY1" fmla="*/ 93674 h 100812"/>
              <a:gd name="connsiteX2" fmla="*/ 6350 w 104521"/>
              <a:gd name="connsiteY2" fmla="*/ 6350 h 1008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4521" h="100812">
                <a:moveTo>
                  <a:pt x="98044" y="94462"/>
                </a:moveTo>
                <a:cubicBezTo>
                  <a:pt x="98044" y="94195"/>
                  <a:pt x="98171" y="93941"/>
                  <a:pt x="98171" y="93674"/>
                </a:cubicBezTo>
                <a:cubicBezTo>
                  <a:pt x="98171" y="56514"/>
                  <a:pt x="62484" y="22631"/>
                  <a:pt x="6350" y="6350"/>
                </a:cubicBez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7304023" y="5516879"/>
            <a:ext cx="53594" cy="45719"/>
          </a:xfrm>
          <a:custGeom>
            <a:avLst/>
            <a:gdLst>
              <a:gd name="connsiteX0" fmla="*/ 6350 w 53594"/>
              <a:gd name="connsiteY0" fmla="*/ 39370 h 45719"/>
              <a:gd name="connsiteX1" fmla="*/ 47244 w 53594"/>
              <a:gd name="connsiteY1" fmla="*/ 6350 h 457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3594" h="45719">
                <a:moveTo>
                  <a:pt x="6350" y="39370"/>
                </a:moveTo>
                <a:cubicBezTo>
                  <a:pt x="24130" y="30353"/>
                  <a:pt x="38100" y="19050"/>
                  <a:pt x="47244" y="6350"/>
                </a:cubicBez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7246619" y="5394578"/>
            <a:ext cx="14986" cy="28321"/>
          </a:xfrm>
          <a:custGeom>
            <a:avLst/>
            <a:gdLst>
              <a:gd name="connsiteX0" fmla="*/ 8509 w 14986"/>
              <a:gd name="connsiteY0" fmla="*/ 21971 h 28321"/>
              <a:gd name="connsiteX1" fmla="*/ 8636 w 14986"/>
              <a:gd name="connsiteY1" fmla="*/ 20828 h 28321"/>
              <a:gd name="connsiteX2" fmla="*/ 6350 w 14986"/>
              <a:gd name="connsiteY2" fmla="*/ 6350 h 283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986" h="28321">
                <a:moveTo>
                  <a:pt x="8509" y="21971"/>
                </a:moveTo>
                <a:cubicBezTo>
                  <a:pt x="8509" y="21590"/>
                  <a:pt x="8636" y="21209"/>
                  <a:pt x="8636" y="20828"/>
                </a:cubicBezTo>
                <a:cubicBezTo>
                  <a:pt x="8636" y="16002"/>
                  <a:pt x="7873" y="11176"/>
                  <a:pt x="6350" y="6350"/>
                </a:cubicBez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6986269" y="5356478"/>
            <a:ext cx="33527" cy="32511"/>
          </a:xfrm>
          <a:custGeom>
            <a:avLst/>
            <a:gdLst>
              <a:gd name="connsiteX0" fmla="*/ 27178 w 33527"/>
              <a:gd name="connsiteY0" fmla="*/ 6350 h 32511"/>
              <a:gd name="connsiteX1" fmla="*/ 6350 w 33527"/>
              <a:gd name="connsiteY1" fmla="*/ 26161 h 325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3527" h="32511">
                <a:moveTo>
                  <a:pt x="27178" y="6350"/>
                </a:moveTo>
                <a:cubicBezTo>
                  <a:pt x="18669" y="12319"/>
                  <a:pt x="11684" y="18923"/>
                  <a:pt x="6350" y="26161"/>
                </a:cubicBez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6789039" y="5368290"/>
            <a:ext cx="22859" cy="29844"/>
          </a:xfrm>
          <a:custGeom>
            <a:avLst/>
            <a:gdLst>
              <a:gd name="connsiteX0" fmla="*/ 16509 w 22859"/>
              <a:gd name="connsiteY0" fmla="*/ 6350 h 29844"/>
              <a:gd name="connsiteX1" fmla="*/ 6350 w 22859"/>
              <a:gd name="connsiteY1" fmla="*/ 23494 h 29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859" h="29844">
                <a:moveTo>
                  <a:pt x="16509" y="6350"/>
                </a:moveTo>
                <a:cubicBezTo>
                  <a:pt x="11938" y="11810"/>
                  <a:pt x="8508" y="17525"/>
                  <a:pt x="6350" y="23494"/>
                </a:cubicBez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6560693" y="5391911"/>
            <a:ext cx="49403" cy="29336"/>
          </a:xfrm>
          <a:custGeom>
            <a:avLst/>
            <a:gdLst>
              <a:gd name="connsiteX0" fmla="*/ 43052 w 49403"/>
              <a:gd name="connsiteY0" fmla="*/ 22986 h 29336"/>
              <a:gd name="connsiteX1" fmla="*/ 6350 w 49403"/>
              <a:gd name="connsiteY1" fmla="*/ 6350 h 293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9403" h="29336">
                <a:moveTo>
                  <a:pt x="43052" y="22986"/>
                </a:moveTo>
                <a:cubicBezTo>
                  <a:pt x="32003" y="16509"/>
                  <a:pt x="19684" y="10922"/>
                  <a:pt x="6350" y="6350"/>
                </a:cubicBez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6275451" y="5505069"/>
            <a:ext cx="19176" cy="30226"/>
          </a:xfrm>
          <a:custGeom>
            <a:avLst/>
            <a:gdLst>
              <a:gd name="connsiteX0" fmla="*/ 6350 w 19176"/>
              <a:gd name="connsiteY0" fmla="*/ 6350 h 30226"/>
              <a:gd name="connsiteX1" fmla="*/ 12827 w 19176"/>
              <a:gd name="connsiteY1" fmla="*/ 23876 h 302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176" h="30226">
                <a:moveTo>
                  <a:pt x="6350" y="6350"/>
                </a:moveTo>
                <a:cubicBezTo>
                  <a:pt x="7746" y="12319"/>
                  <a:pt x="9905" y="18160"/>
                  <a:pt x="12827" y="23876"/>
                </a:cubicBez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5244972" y="3607180"/>
            <a:ext cx="833501" cy="1215136"/>
          </a:xfrm>
          <a:custGeom>
            <a:avLst/>
            <a:gdLst>
              <a:gd name="connsiteX0" fmla="*/ 357378 w 833501"/>
              <a:gd name="connsiteY0" fmla="*/ 107950 h 1215136"/>
              <a:gd name="connsiteX1" fmla="*/ 156972 w 833501"/>
              <a:gd name="connsiteY1" fmla="*/ 466471 h 1215136"/>
              <a:gd name="connsiteX2" fmla="*/ 402590 w 833501"/>
              <a:gd name="connsiteY2" fmla="*/ 274447 h 1215136"/>
              <a:gd name="connsiteX3" fmla="*/ 670686 w 833501"/>
              <a:gd name="connsiteY3" fmla="*/ 617092 h 1215136"/>
              <a:gd name="connsiteX4" fmla="*/ 0 w 833501"/>
              <a:gd name="connsiteY4" fmla="*/ 1141603 h 1215136"/>
              <a:gd name="connsiteX5" fmla="*/ 57404 w 833501"/>
              <a:gd name="connsiteY5" fmla="*/ 1215135 h 1215136"/>
              <a:gd name="connsiteX6" fmla="*/ 833501 w 833501"/>
              <a:gd name="connsiteY6" fmla="*/ 608203 h 1215136"/>
              <a:gd name="connsiteX7" fmla="*/ 508000 w 833501"/>
              <a:gd name="connsiteY7" fmla="*/ 192023 h 1215136"/>
              <a:gd name="connsiteX8" fmla="*/ 753617 w 833501"/>
              <a:gd name="connsiteY8" fmla="*/ 0 h 1215136"/>
              <a:gd name="connsiteX9" fmla="*/ 357378 w 833501"/>
              <a:gd name="connsiteY9" fmla="*/ 107950 h 1215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833501" h="1215136">
                <a:moveTo>
                  <a:pt x="357378" y="107950"/>
                </a:moveTo>
                <a:lnTo>
                  <a:pt x="156972" y="466471"/>
                </a:lnTo>
                <a:lnTo>
                  <a:pt x="402590" y="274447"/>
                </a:lnTo>
                <a:lnTo>
                  <a:pt x="670686" y="617092"/>
                </a:lnTo>
                <a:lnTo>
                  <a:pt x="0" y="1141603"/>
                </a:lnTo>
                <a:lnTo>
                  <a:pt x="57404" y="1215135"/>
                </a:lnTo>
                <a:lnTo>
                  <a:pt x="833501" y="608203"/>
                </a:lnTo>
                <a:lnTo>
                  <a:pt x="508000" y="192023"/>
                </a:lnTo>
                <a:lnTo>
                  <a:pt x="753617" y="0"/>
                </a:lnTo>
                <a:lnTo>
                  <a:pt x="357378" y="107950"/>
                </a:ln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5238622" y="3600830"/>
            <a:ext cx="846201" cy="1227836"/>
          </a:xfrm>
          <a:custGeom>
            <a:avLst/>
            <a:gdLst>
              <a:gd name="connsiteX0" fmla="*/ 363728 w 846201"/>
              <a:gd name="connsiteY0" fmla="*/ 114300 h 1227836"/>
              <a:gd name="connsiteX1" fmla="*/ 163322 w 846201"/>
              <a:gd name="connsiteY1" fmla="*/ 472821 h 1227836"/>
              <a:gd name="connsiteX2" fmla="*/ 408940 w 846201"/>
              <a:gd name="connsiteY2" fmla="*/ 280797 h 1227836"/>
              <a:gd name="connsiteX3" fmla="*/ 677036 w 846201"/>
              <a:gd name="connsiteY3" fmla="*/ 623442 h 1227836"/>
              <a:gd name="connsiteX4" fmla="*/ 6350 w 846201"/>
              <a:gd name="connsiteY4" fmla="*/ 1147953 h 1227836"/>
              <a:gd name="connsiteX5" fmla="*/ 63754 w 846201"/>
              <a:gd name="connsiteY5" fmla="*/ 1221485 h 1227836"/>
              <a:gd name="connsiteX6" fmla="*/ 839851 w 846201"/>
              <a:gd name="connsiteY6" fmla="*/ 614553 h 1227836"/>
              <a:gd name="connsiteX7" fmla="*/ 514350 w 846201"/>
              <a:gd name="connsiteY7" fmla="*/ 198373 h 1227836"/>
              <a:gd name="connsiteX8" fmla="*/ 759967 w 846201"/>
              <a:gd name="connsiteY8" fmla="*/ 6350 h 1227836"/>
              <a:gd name="connsiteX9" fmla="*/ 363728 w 846201"/>
              <a:gd name="connsiteY9" fmla="*/ 114300 h 12278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846201" h="1227836">
                <a:moveTo>
                  <a:pt x="363728" y="114300"/>
                </a:moveTo>
                <a:lnTo>
                  <a:pt x="163322" y="472821"/>
                </a:lnTo>
                <a:lnTo>
                  <a:pt x="408940" y="280797"/>
                </a:lnTo>
                <a:lnTo>
                  <a:pt x="677036" y="623442"/>
                </a:lnTo>
                <a:lnTo>
                  <a:pt x="6350" y="1147953"/>
                </a:lnTo>
                <a:lnTo>
                  <a:pt x="63754" y="1221485"/>
                </a:lnTo>
                <a:lnTo>
                  <a:pt x="839851" y="614553"/>
                </a:lnTo>
                <a:lnTo>
                  <a:pt x="514350" y="198373"/>
                </a:lnTo>
                <a:lnTo>
                  <a:pt x="759967" y="6350"/>
                </a:lnTo>
                <a:lnTo>
                  <a:pt x="363728" y="11430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5577840" y="2304669"/>
            <a:ext cx="1959864" cy="30479"/>
          </a:xfrm>
          <a:custGeom>
            <a:avLst/>
            <a:gdLst>
              <a:gd name="connsiteX0" fmla="*/ 0 w 1959864"/>
              <a:gd name="connsiteY0" fmla="*/ 0 h 30479"/>
              <a:gd name="connsiteX1" fmla="*/ 489965 w 1959864"/>
              <a:gd name="connsiteY1" fmla="*/ 0 h 30479"/>
              <a:gd name="connsiteX2" fmla="*/ 979931 w 1959864"/>
              <a:gd name="connsiteY2" fmla="*/ 0 h 30479"/>
              <a:gd name="connsiteX3" fmla="*/ 1469897 w 1959864"/>
              <a:gd name="connsiteY3" fmla="*/ 0 h 30479"/>
              <a:gd name="connsiteX4" fmla="*/ 1959864 w 1959864"/>
              <a:gd name="connsiteY4" fmla="*/ 0 h 30479"/>
              <a:gd name="connsiteX5" fmla="*/ 1959864 w 1959864"/>
              <a:gd name="connsiteY5" fmla="*/ 30479 h 30479"/>
              <a:gd name="connsiteX6" fmla="*/ 1469897 w 1959864"/>
              <a:gd name="connsiteY6" fmla="*/ 30479 h 30479"/>
              <a:gd name="connsiteX7" fmla="*/ 979931 w 1959864"/>
              <a:gd name="connsiteY7" fmla="*/ 30479 h 30479"/>
              <a:gd name="connsiteX8" fmla="*/ 489965 w 1959864"/>
              <a:gd name="connsiteY8" fmla="*/ 30479 h 30479"/>
              <a:gd name="connsiteX9" fmla="*/ 0 w 1959864"/>
              <a:gd name="connsiteY9" fmla="*/ 30479 h 30479"/>
              <a:gd name="connsiteX10" fmla="*/ 0 w 1959864"/>
              <a:gd name="connsiteY10" fmla="*/ 0 h 304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959864" h="30479">
                <a:moveTo>
                  <a:pt x="0" y="0"/>
                </a:moveTo>
                <a:lnTo>
                  <a:pt x="489965" y="0"/>
                </a:lnTo>
                <a:lnTo>
                  <a:pt x="979931" y="0"/>
                </a:lnTo>
                <a:lnTo>
                  <a:pt x="1469897" y="0"/>
                </a:lnTo>
                <a:lnTo>
                  <a:pt x="1959864" y="0"/>
                </a:lnTo>
                <a:lnTo>
                  <a:pt x="1959864" y="30479"/>
                </a:lnTo>
                <a:lnTo>
                  <a:pt x="1469897" y="30479"/>
                </a:lnTo>
                <a:lnTo>
                  <a:pt x="979931" y="30479"/>
                </a:lnTo>
                <a:lnTo>
                  <a:pt x="489965" y="30479"/>
                </a:lnTo>
                <a:lnTo>
                  <a:pt x="0" y="3047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3505200" y="5410200"/>
            <a:ext cx="2133600" cy="457200"/>
          </a:xfrm>
          <a:custGeom>
            <a:avLst/>
            <a:gdLst>
              <a:gd name="connsiteX0" fmla="*/ 0 w 2133600"/>
              <a:gd name="connsiteY0" fmla="*/ 129159 h 457200"/>
              <a:gd name="connsiteX1" fmla="*/ 1385823 w 2133600"/>
              <a:gd name="connsiteY1" fmla="*/ 129159 h 457200"/>
              <a:gd name="connsiteX2" fmla="*/ 1385823 w 2133600"/>
              <a:gd name="connsiteY2" fmla="*/ 0 h 457200"/>
              <a:gd name="connsiteX3" fmla="*/ 2133600 w 2133600"/>
              <a:gd name="connsiteY3" fmla="*/ 228600 h 457200"/>
              <a:gd name="connsiteX4" fmla="*/ 1385823 w 2133600"/>
              <a:gd name="connsiteY4" fmla="*/ 457200 h 457200"/>
              <a:gd name="connsiteX5" fmla="*/ 1385823 w 2133600"/>
              <a:gd name="connsiteY5" fmla="*/ 328079 h 457200"/>
              <a:gd name="connsiteX6" fmla="*/ 0 w 2133600"/>
              <a:gd name="connsiteY6" fmla="*/ 328079 h 457200"/>
              <a:gd name="connsiteX7" fmla="*/ 0 w 2133600"/>
              <a:gd name="connsiteY7" fmla="*/ 129159 h 45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133600" h="457200">
                <a:moveTo>
                  <a:pt x="0" y="129159"/>
                </a:moveTo>
                <a:lnTo>
                  <a:pt x="1385823" y="129159"/>
                </a:lnTo>
                <a:lnTo>
                  <a:pt x="1385823" y="0"/>
                </a:lnTo>
                <a:lnTo>
                  <a:pt x="2133600" y="228600"/>
                </a:lnTo>
                <a:lnTo>
                  <a:pt x="1385823" y="457200"/>
                </a:lnTo>
                <a:lnTo>
                  <a:pt x="1385823" y="328079"/>
                </a:lnTo>
                <a:lnTo>
                  <a:pt x="0" y="328079"/>
                </a:lnTo>
                <a:lnTo>
                  <a:pt x="0" y="129159"/>
                </a:ln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3498850" y="5403850"/>
            <a:ext cx="2146300" cy="469900"/>
          </a:xfrm>
          <a:custGeom>
            <a:avLst/>
            <a:gdLst>
              <a:gd name="connsiteX0" fmla="*/ 6350 w 2146300"/>
              <a:gd name="connsiteY0" fmla="*/ 135509 h 469900"/>
              <a:gd name="connsiteX1" fmla="*/ 1392173 w 2146300"/>
              <a:gd name="connsiteY1" fmla="*/ 135509 h 469900"/>
              <a:gd name="connsiteX2" fmla="*/ 1392173 w 2146300"/>
              <a:gd name="connsiteY2" fmla="*/ 6350 h 469900"/>
              <a:gd name="connsiteX3" fmla="*/ 2139950 w 2146300"/>
              <a:gd name="connsiteY3" fmla="*/ 234950 h 469900"/>
              <a:gd name="connsiteX4" fmla="*/ 1392173 w 2146300"/>
              <a:gd name="connsiteY4" fmla="*/ 463550 h 469900"/>
              <a:gd name="connsiteX5" fmla="*/ 1392173 w 2146300"/>
              <a:gd name="connsiteY5" fmla="*/ 334429 h 469900"/>
              <a:gd name="connsiteX6" fmla="*/ 6350 w 2146300"/>
              <a:gd name="connsiteY6" fmla="*/ 334429 h 469900"/>
              <a:gd name="connsiteX7" fmla="*/ 6350 w 2146300"/>
              <a:gd name="connsiteY7" fmla="*/ 135509 h 469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146300" h="469900">
                <a:moveTo>
                  <a:pt x="6350" y="135509"/>
                </a:moveTo>
                <a:lnTo>
                  <a:pt x="1392173" y="135509"/>
                </a:lnTo>
                <a:lnTo>
                  <a:pt x="1392173" y="6350"/>
                </a:lnTo>
                <a:lnTo>
                  <a:pt x="2139950" y="234950"/>
                </a:lnTo>
                <a:lnTo>
                  <a:pt x="1392173" y="463550"/>
                </a:lnTo>
                <a:lnTo>
                  <a:pt x="1392173" y="334429"/>
                </a:lnTo>
                <a:lnTo>
                  <a:pt x="6350" y="334429"/>
                </a:lnTo>
                <a:lnTo>
                  <a:pt x="6350" y="13550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7800" y="1498600"/>
            <a:ext cx="571500" cy="292100"/>
          </a:xfrm>
          <a:prstGeom prst="rect">
            <a:avLst/>
          </a:prstGeom>
          <a:noFill/>
        </p:spPr>
      </p:pic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0600" y="1968500"/>
            <a:ext cx="203200" cy="406400"/>
          </a:xfrm>
          <a:prstGeom prst="rect">
            <a:avLst/>
          </a:prstGeom>
          <a:noFill/>
        </p:spPr>
      </p:pic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4800" y="3860800"/>
            <a:ext cx="800100" cy="1257300"/>
          </a:xfrm>
          <a:prstGeom prst="rect">
            <a:avLst/>
          </a:prstGeom>
          <a:noFill/>
        </p:spPr>
      </p:pic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74900" y="3924300"/>
            <a:ext cx="558800" cy="977900"/>
          </a:xfrm>
          <a:prstGeom prst="rect">
            <a:avLst/>
          </a:prstGeom>
          <a:noFill/>
        </p:spPr>
      </p:pic>
      <p:pic>
        <p:nvPicPr>
          <p:cNvPr id="1030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9500" y="4699000"/>
            <a:ext cx="406400" cy="203200"/>
          </a:xfrm>
          <a:prstGeom prst="rect">
            <a:avLst/>
          </a:prstGeom>
          <a:noFill/>
        </p:spPr>
      </p:pic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97700" y="4699000"/>
            <a:ext cx="406400" cy="203200"/>
          </a:xfrm>
          <a:prstGeom prst="rect">
            <a:avLst/>
          </a:prstGeom>
          <a:noFill/>
        </p:spPr>
      </p:pic>
      <p:pic>
        <p:nvPicPr>
          <p:cNvPr id="1032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35700" y="5397500"/>
            <a:ext cx="1244600" cy="558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22300" y="5461000"/>
            <a:ext cx="8763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802" b="1" dirty="0" smtClean="0">
                <a:solidFill>
                  <a:srgbClr val="FFC000"/>
                </a:solidFill>
                <a:latin typeface="Tahoma" pitchFamily="18" charset="0"/>
                <a:cs typeface="Tahoma" pitchFamily="18" charset="0"/>
              </a:rPr>
              <a:t>Platelet</a:t>
            </a:r>
          </a:p>
        </p:txBody>
      </p:sp>
      <p:sp>
        <p:nvSpPr>
          <p:cNvPr id="1033" name="TextBox 1"/>
          <p:cNvSpPr txBox="1"/>
          <p:nvPr/>
        </p:nvSpPr>
        <p:spPr>
          <a:xfrm>
            <a:off x="1816100" y="3657600"/>
            <a:ext cx="11049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800" b="1" dirty="0" smtClean="0">
                <a:solidFill>
                  <a:srgbClr val="FF9966"/>
                </a:solidFill>
                <a:latin typeface="Tahoma" pitchFamily="18" charset="0"/>
                <a:cs typeface="Tahoma" pitchFamily="18" charset="0"/>
              </a:rPr>
              <a:t>Thrombin</a:t>
            </a:r>
          </a:p>
        </p:txBody>
      </p:sp>
      <p:sp>
        <p:nvSpPr>
          <p:cNvPr id="1034" name="TextBox 1"/>
          <p:cNvSpPr txBox="1"/>
          <p:nvPr/>
        </p:nvSpPr>
        <p:spPr>
          <a:xfrm>
            <a:off x="1993900" y="4965700"/>
            <a:ext cx="4191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b="1" dirty="0" smtClean="0">
                <a:solidFill>
                  <a:srgbClr val="FFC000"/>
                </a:solidFill>
                <a:latin typeface="Calibri" pitchFamily="18" charset="0"/>
                <a:cs typeface="Calibri" pitchFamily="18" charset="0"/>
              </a:rPr>
              <a:t>VIIIa</a:t>
            </a:r>
          </a:p>
        </p:txBody>
      </p:sp>
      <p:sp>
        <p:nvSpPr>
          <p:cNvPr id="1035" name="TextBox 1"/>
          <p:cNvSpPr txBox="1"/>
          <p:nvPr/>
        </p:nvSpPr>
        <p:spPr>
          <a:xfrm>
            <a:off x="2755900" y="4902200"/>
            <a:ext cx="2921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b="1" dirty="0" smtClean="0">
                <a:solidFill>
                  <a:srgbClr val="FFC000"/>
                </a:solidFill>
                <a:latin typeface="Calibri" pitchFamily="18" charset="0"/>
                <a:cs typeface="Calibri" pitchFamily="18" charset="0"/>
              </a:rPr>
              <a:t>XIa</a:t>
            </a:r>
          </a:p>
        </p:txBody>
      </p:sp>
      <p:sp>
        <p:nvSpPr>
          <p:cNvPr id="1036" name="TextBox 1"/>
          <p:cNvSpPr txBox="1"/>
          <p:nvPr/>
        </p:nvSpPr>
        <p:spPr>
          <a:xfrm>
            <a:off x="3289300" y="1384300"/>
            <a:ext cx="2921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IXa</a:t>
            </a:r>
          </a:p>
        </p:txBody>
      </p:sp>
      <p:sp>
        <p:nvSpPr>
          <p:cNvPr id="1037" name="TextBox 1"/>
          <p:cNvSpPr txBox="1"/>
          <p:nvPr/>
        </p:nvSpPr>
        <p:spPr>
          <a:xfrm>
            <a:off x="2070100" y="1244600"/>
            <a:ext cx="3683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TF</a:t>
            </a:r>
          </a:p>
          <a:p>
            <a:pPr>
              <a:lnSpc>
                <a:spcPts val="2100"/>
              </a:lnSpc>
              <a:tabLst>
                <a:tab pos="50800" algn="l"/>
              </a:tabLst>
            </a:pPr>
            <a:r>
              <a:rPr lang="en-US" altLang="zh-CN" sz="1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VIIa</a:t>
            </a:r>
          </a:p>
        </p:txBody>
      </p:sp>
      <p:sp>
        <p:nvSpPr>
          <p:cNvPr id="1038" name="TextBox 1"/>
          <p:cNvSpPr txBox="1"/>
          <p:nvPr/>
        </p:nvSpPr>
        <p:spPr>
          <a:xfrm>
            <a:off x="2222500" y="2374900"/>
            <a:ext cx="2286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Xa</a:t>
            </a:r>
          </a:p>
        </p:txBody>
      </p:sp>
      <p:sp>
        <p:nvSpPr>
          <p:cNvPr id="1039" name="TextBox 1"/>
          <p:cNvSpPr txBox="1"/>
          <p:nvPr/>
        </p:nvSpPr>
        <p:spPr>
          <a:xfrm>
            <a:off x="3289300" y="2641600"/>
            <a:ext cx="1282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596" b="1" dirty="0" smtClean="0">
                <a:solidFill>
                  <a:srgbClr val="FF9966"/>
                </a:solidFill>
                <a:latin typeface="Tahoma" pitchFamily="18" charset="0"/>
                <a:cs typeface="Tahoma" pitchFamily="18" charset="0"/>
              </a:rPr>
              <a:t>Prothrombin</a:t>
            </a:r>
          </a:p>
        </p:txBody>
      </p:sp>
      <p:sp>
        <p:nvSpPr>
          <p:cNvPr id="1040" name="TextBox 1"/>
          <p:cNvSpPr txBox="1"/>
          <p:nvPr/>
        </p:nvSpPr>
        <p:spPr>
          <a:xfrm>
            <a:off x="88900" y="1346200"/>
            <a:ext cx="11430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800" b="1" dirty="0" smtClean="0">
                <a:solidFill>
                  <a:srgbClr val="FF9999"/>
                </a:solidFill>
                <a:latin typeface="Tahoma" pitchFamily="18" charset="0"/>
                <a:cs typeface="Tahoma" pitchFamily="18" charset="0"/>
              </a:rPr>
              <a:t>Fibroblast</a:t>
            </a:r>
          </a:p>
        </p:txBody>
      </p:sp>
      <p:sp>
        <p:nvSpPr>
          <p:cNvPr id="1041" name="TextBox 1"/>
          <p:cNvSpPr txBox="1"/>
          <p:nvPr/>
        </p:nvSpPr>
        <p:spPr>
          <a:xfrm>
            <a:off x="1079500" y="177800"/>
            <a:ext cx="15748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/>
            </a:pPr>
            <a:r>
              <a:rPr lang="en-US" altLang="zh-CN" sz="2795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Initiation</a:t>
            </a:r>
          </a:p>
        </p:txBody>
      </p:sp>
      <p:sp>
        <p:nvSpPr>
          <p:cNvPr id="1042" name="TextBox 1"/>
          <p:cNvSpPr txBox="1"/>
          <p:nvPr/>
        </p:nvSpPr>
        <p:spPr>
          <a:xfrm>
            <a:off x="1155700" y="6311900"/>
            <a:ext cx="15875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004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Amplification</a:t>
            </a:r>
          </a:p>
        </p:txBody>
      </p:sp>
      <p:sp>
        <p:nvSpPr>
          <p:cNvPr id="1043" name="TextBox 1"/>
          <p:cNvSpPr txBox="1"/>
          <p:nvPr/>
        </p:nvSpPr>
        <p:spPr>
          <a:xfrm>
            <a:off x="6172200" y="6007100"/>
            <a:ext cx="21463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800" b="1" dirty="0" smtClean="0">
                <a:solidFill>
                  <a:srgbClr val="FFFF00"/>
                </a:solidFill>
                <a:latin typeface="Tahoma" pitchFamily="18" charset="0"/>
                <a:cs typeface="Tahoma" pitchFamily="18" charset="0"/>
              </a:rPr>
              <a:t>Activated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00"/>
                </a:solidFill>
                <a:latin typeface="Tahoma" pitchFamily="18" charset="0"/>
                <a:cs typeface="Tahoma" pitchFamily="18" charset="0"/>
              </a:rPr>
              <a:t>platelets</a:t>
            </a:r>
          </a:p>
        </p:txBody>
      </p:sp>
      <p:sp>
        <p:nvSpPr>
          <p:cNvPr id="1044" name="TextBox 1"/>
          <p:cNvSpPr txBox="1"/>
          <p:nvPr/>
        </p:nvSpPr>
        <p:spPr>
          <a:xfrm>
            <a:off x="7404100" y="4584700"/>
            <a:ext cx="2921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XIa</a:t>
            </a:r>
          </a:p>
        </p:txBody>
      </p:sp>
      <p:sp>
        <p:nvSpPr>
          <p:cNvPr id="1045" name="TextBox 1"/>
          <p:cNvSpPr txBox="1"/>
          <p:nvPr/>
        </p:nvSpPr>
        <p:spPr>
          <a:xfrm>
            <a:off x="6527800" y="4584700"/>
            <a:ext cx="2921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IXa</a:t>
            </a:r>
          </a:p>
        </p:txBody>
      </p:sp>
      <p:sp>
        <p:nvSpPr>
          <p:cNvPr id="1046" name="TextBox 1"/>
          <p:cNvSpPr txBox="1"/>
          <p:nvPr/>
        </p:nvSpPr>
        <p:spPr>
          <a:xfrm>
            <a:off x="5803900" y="4584700"/>
            <a:ext cx="2286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Xa</a:t>
            </a:r>
          </a:p>
        </p:txBody>
      </p:sp>
      <p:sp>
        <p:nvSpPr>
          <p:cNvPr id="1047" name="TextBox 1"/>
          <p:cNvSpPr txBox="1"/>
          <p:nvPr/>
        </p:nvSpPr>
        <p:spPr>
          <a:xfrm>
            <a:off x="3898900" y="4622800"/>
            <a:ext cx="1282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596" b="1" dirty="0" smtClean="0">
                <a:solidFill>
                  <a:srgbClr val="FF9966"/>
                </a:solidFill>
                <a:latin typeface="Tahoma" pitchFamily="18" charset="0"/>
                <a:cs typeface="Tahoma" pitchFamily="18" charset="0"/>
              </a:rPr>
              <a:t>Prothrombin</a:t>
            </a:r>
          </a:p>
        </p:txBody>
      </p:sp>
      <p:sp>
        <p:nvSpPr>
          <p:cNvPr id="1048" name="TextBox 1"/>
          <p:cNvSpPr txBox="1"/>
          <p:nvPr/>
        </p:nvSpPr>
        <p:spPr>
          <a:xfrm>
            <a:off x="4737100" y="3327400"/>
            <a:ext cx="9779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596" b="1" dirty="0" smtClean="0">
                <a:solidFill>
                  <a:srgbClr val="FF9966"/>
                </a:solidFill>
                <a:latin typeface="Tahoma" pitchFamily="18" charset="0"/>
                <a:cs typeface="Tahoma" pitchFamily="18" charset="0"/>
              </a:rPr>
              <a:t>Thrombin</a:t>
            </a:r>
          </a:p>
        </p:txBody>
      </p:sp>
      <p:sp>
        <p:nvSpPr>
          <p:cNvPr id="1049" name="TextBox 1"/>
          <p:cNvSpPr txBox="1"/>
          <p:nvPr/>
        </p:nvSpPr>
        <p:spPr>
          <a:xfrm>
            <a:off x="5575300" y="1879600"/>
            <a:ext cx="19558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/>
            </a:pPr>
            <a:r>
              <a:rPr lang="en-US" altLang="zh-CN" sz="2795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Propagation</a:t>
            </a:r>
          </a:p>
        </p:txBody>
      </p:sp>
      <p:sp>
        <p:nvSpPr>
          <p:cNvPr id="1050" name="TextBox 1"/>
          <p:cNvSpPr txBox="1"/>
          <p:nvPr/>
        </p:nvSpPr>
        <p:spPr>
          <a:xfrm>
            <a:off x="4914900" y="266700"/>
            <a:ext cx="31242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320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based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0" y="1587500"/>
            <a:ext cx="6311900" cy="429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2185923" y="787400"/>
            <a:ext cx="4589526" cy="3895725"/>
          </a:xfrm>
          <a:custGeom>
            <a:avLst/>
            <a:gdLst>
              <a:gd name="connsiteX0" fmla="*/ 12700 w 4589526"/>
              <a:gd name="connsiteY0" fmla="*/ 3883025 h 3895725"/>
              <a:gd name="connsiteX1" fmla="*/ 2294763 w 4589526"/>
              <a:gd name="connsiteY1" fmla="*/ 12700 h 3895725"/>
              <a:gd name="connsiteX2" fmla="*/ 4576826 w 4589526"/>
              <a:gd name="connsiteY2" fmla="*/ 3883025 h 3895725"/>
              <a:gd name="connsiteX3" fmla="*/ 12700 w 4589526"/>
              <a:gd name="connsiteY3" fmla="*/ 3883025 h 38957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589526" h="3895725">
                <a:moveTo>
                  <a:pt x="12700" y="3883025"/>
                </a:moveTo>
                <a:lnTo>
                  <a:pt x="2294763" y="12700"/>
                </a:lnTo>
                <a:lnTo>
                  <a:pt x="4576826" y="3883025"/>
                </a:lnTo>
                <a:lnTo>
                  <a:pt x="12700" y="3883025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89A4A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942975" y="5391148"/>
            <a:ext cx="1778000" cy="1441449"/>
          </a:xfrm>
          <a:custGeom>
            <a:avLst/>
            <a:gdLst>
              <a:gd name="connsiteX0" fmla="*/ 25400 w 1778000"/>
              <a:gd name="connsiteY0" fmla="*/ 1416049 h 1441449"/>
              <a:gd name="connsiteX1" fmla="*/ 1752600 w 1778000"/>
              <a:gd name="connsiteY1" fmla="*/ 1416049 h 1441449"/>
              <a:gd name="connsiteX2" fmla="*/ 1752600 w 1778000"/>
              <a:gd name="connsiteY2" fmla="*/ 25400 h 1441449"/>
              <a:gd name="connsiteX3" fmla="*/ 25400 w 1778000"/>
              <a:gd name="connsiteY3" fmla="*/ 25400 h 1441449"/>
              <a:gd name="connsiteX4" fmla="*/ 25400 w 1778000"/>
              <a:gd name="connsiteY4" fmla="*/ 1416049 h 14414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78000" h="1441449">
                <a:moveTo>
                  <a:pt x="25400" y="1416049"/>
                </a:moveTo>
                <a:lnTo>
                  <a:pt x="1752600" y="1416049"/>
                </a:lnTo>
                <a:lnTo>
                  <a:pt x="1752600" y="25400"/>
                </a:lnTo>
                <a:lnTo>
                  <a:pt x="25400" y="25400"/>
                </a:lnTo>
                <a:lnTo>
                  <a:pt x="25400" y="1416049"/>
                </a:lnTo>
              </a:path>
            </a:pathLst>
          </a:custGeom>
          <a:solidFill>
            <a:srgbClr val="000000">
              <a:alpha val="0"/>
            </a:srgbClr>
          </a:solidFill>
          <a:ln w="50800">
            <a:solidFill>
              <a:srgbClr val="FFCC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7100" y="787400"/>
            <a:ext cx="4572000" cy="38862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7900" y="5422900"/>
            <a:ext cx="1701800" cy="13716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5346700"/>
            <a:ext cx="2222500" cy="1511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63900" y="2578100"/>
            <a:ext cx="2425700" cy="1155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101600" algn="l"/>
                <a:tab pos="330200" algn="l"/>
                <a:tab pos="609600" algn="l"/>
                <a:tab pos="622300" algn="l"/>
              </a:tabLst>
            </a:pPr>
            <a:r>
              <a:rPr lang="en-US" altLang="zh-CN" dirty="0" smtClean="0"/>
              <a:t>		</a:t>
            </a:r>
            <a:r>
              <a:rPr lang="en-US" altLang="zh-CN" sz="1596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Adequate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</a:p>
          <a:p>
            <a:pPr>
              <a:lnSpc>
                <a:spcPts val="1900"/>
              </a:lnSpc>
              <a:tabLst>
                <a:tab pos="101600" algn="l"/>
                <a:tab pos="330200" algn="l"/>
                <a:tab pos="609600" algn="l"/>
                <a:tab pos="622300" algn="l"/>
              </a:tabLst>
            </a:pPr>
            <a:r>
              <a:rPr lang="en-US" altLang="zh-CN" dirty="0" smtClean="0"/>
              <a:t>	</a:t>
            </a:r>
            <a:r>
              <a:rPr lang="en-US" altLang="zh-CN" sz="1596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platelet</a:t>
            </a:r>
          </a:p>
          <a:p>
            <a:pPr>
              <a:lnSpc>
                <a:spcPts val="1900"/>
              </a:lnSpc>
              <a:tabLst>
                <a:tab pos="101600" algn="l"/>
                <a:tab pos="330200" algn="l"/>
                <a:tab pos="609600" algn="l"/>
                <a:tab pos="622300" algn="l"/>
              </a:tabLst>
            </a:pPr>
            <a:r>
              <a:rPr lang="en-US" altLang="zh-CN" sz="1596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essential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participate</a:t>
            </a:r>
          </a:p>
          <a:p>
            <a:pPr>
              <a:lnSpc>
                <a:spcPts val="1900"/>
              </a:lnSpc>
              <a:tabLst>
                <a:tab pos="101600" algn="l"/>
                <a:tab pos="330200" algn="l"/>
                <a:tab pos="609600" algn="l"/>
                <a:tab pos="622300" algn="l"/>
              </a:tabLst>
            </a:pPr>
            <a:r>
              <a:rPr lang="en-US" altLang="zh-CN" dirty="0" smtClean="0"/>
              <a:t>				</a:t>
            </a:r>
            <a:r>
              <a:rPr lang="en-US" altLang="zh-CN" sz="1596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optimally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  <a:p>
            <a:pPr>
              <a:lnSpc>
                <a:spcPts val="1900"/>
              </a:lnSpc>
              <a:tabLst>
                <a:tab pos="101600" algn="l"/>
                <a:tab pos="330200" algn="l"/>
                <a:tab pos="609600" algn="l"/>
                <a:tab pos="622300" algn="l"/>
              </a:tabLst>
            </a:pPr>
            <a:r>
              <a:rPr lang="en-US" altLang="zh-CN" dirty="0" smtClean="0"/>
              <a:t>			</a:t>
            </a:r>
            <a:r>
              <a:rPr lang="en-US" altLang="zh-CN" sz="1598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haemostasis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755900" y="482600"/>
            <a:ext cx="33274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Maintenance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vascular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integrity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927100" y="4826000"/>
            <a:ext cx="26670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Initial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arrest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bleeding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927100" y="5092700"/>
            <a:ext cx="22352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platelet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plug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formation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5867400" y="4813300"/>
            <a:ext cx="31369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Stabilization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hemostatic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plug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5867400" y="5092700"/>
            <a:ext cx="33020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contributing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fibrin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formation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127000" y="50800"/>
            <a:ext cx="12573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Platelet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function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2185923" y="787400"/>
            <a:ext cx="4589526" cy="3895725"/>
          </a:xfrm>
          <a:custGeom>
            <a:avLst/>
            <a:gdLst>
              <a:gd name="connsiteX0" fmla="*/ 12700 w 4589526"/>
              <a:gd name="connsiteY0" fmla="*/ 3883025 h 3895725"/>
              <a:gd name="connsiteX1" fmla="*/ 2294763 w 4589526"/>
              <a:gd name="connsiteY1" fmla="*/ 12700 h 3895725"/>
              <a:gd name="connsiteX2" fmla="*/ 4576826 w 4589526"/>
              <a:gd name="connsiteY2" fmla="*/ 3883025 h 3895725"/>
              <a:gd name="connsiteX3" fmla="*/ 12700 w 4589526"/>
              <a:gd name="connsiteY3" fmla="*/ 3883025 h 38957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589526" h="3895725">
                <a:moveTo>
                  <a:pt x="12700" y="3883025"/>
                </a:moveTo>
                <a:lnTo>
                  <a:pt x="2294763" y="12700"/>
                </a:lnTo>
                <a:lnTo>
                  <a:pt x="4576826" y="3883025"/>
                </a:lnTo>
                <a:lnTo>
                  <a:pt x="12700" y="3883025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89A4A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7100" y="787400"/>
            <a:ext cx="4572000" cy="38862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6000" y="4838700"/>
            <a:ext cx="1879600" cy="13970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4838700"/>
            <a:ext cx="1854200" cy="13970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34100" y="4838700"/>
            <a:ext cx="1854200" cy="1397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149600" y="2870200"/>
            <a:ext cx="25908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2006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abnormal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</a:p>
          <a:p>
            <a:pPr>
              <a:lnSpc>
                <a:spcPts val="2300"/>
              </a:lnSpc>
              <a:tabLst>
                <a:tab pos="190500" algn="l"/>
              </a:tabLst>
            </a:pPr>
            <a:r>
              <a:rPr lang="en-US" altLang="zh-CN" sz="2004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platelet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213100" y="431800"/>
            <a:ext cx="27559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4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Bleeding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disorders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27000" y="50800"/>
            <a:ext cx="12573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Platelet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function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chemeClr val="bg2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22300" y="1485900"/>
            <a:ext cx="139700" cy="436786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965200" y="571500"/>
            <a:ext cx="7493000" cy="582980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4800" b="1" dirty="0" smtClean="0">
                <a:latin typeface="Times New Roman" pitchFamily="18" charset="0"/>
                <a:cs typeface="Times New Roman" pitchFamily="18" charset="0"/>
              </a:rPr>
              <a:t>Platelet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latin typeface="Times New Roman" pitchFamily="18" charset="0"/>
                <a:cs typeface="Times New Roman" pitchFamily="18" charset="0"/>
              </a:rPr>
              <a:t>Activation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190500" algn="l"/>
              </a:tabLst>
            </a:pP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Platelets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activated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brought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contact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collagen</a:t>
            </a:r>
          </a:p>
          <a:p>
            <a:pPr>
              <a:lnSpc>
                <a:spcPts val="1700"/>
              </a:lnSpc>
              <a:tabLst>
                <a:tab pos="190500" algn="l"/>
              </a:tabLst>
            </a:pP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exposed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endothelial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vessel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lining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damaged</a:t>
            </a:r>
          </a:p>
          <a:p>
            <a:pPr>
              <a:lnSpc>
                <a:spcPts val="1000"/>
              </a:lnSpc>
            </a:pPr>
            <a:endParaRPr lang="en-US" altLang="zh-CN" sz="2000" dirty="0" smtClean="0"/>
          </a:p>
          <a:p>
            <a:pPr>
              <a:lnSpc>
                <a:spcPts val="1000"/>
              </a:lnSpc>
            </a:pPr>
            <a:endParaRPr lang="en-US" altLang="zh-CN" sz="2000" dirty="0" smtClean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  <a:tabLst>
                <a:tab pos="190500" algn="l"/>
              </a:tabLst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Activated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platelets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release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coagulation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1700"/>
              </a:lnSpc>
              <a:tabLst>
                <a:tab pos="190500" algn="l"/>
              </a:tabLst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platelet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activating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factors</a:t>
            </a:r>
          </a:p>
          <a:p>
            <a:pPr>
              <a:lnSpc>
                <a:spcPts val="1000"/>
              </a:lnSpc>
            </a:pPr>
            <a:endParaRPr lang="en-US" altLang="zh-CN" sz="2000" dirty="0" smtClean="0"/>
          </a:p>
          <a:p>
            <a:pPr>
              <a:lnSpc>
                <a:spcPts val="1000"/>
              </a:lnSpc>
            </a:pPr>
            <a:endParaRPr lang="en-US" altLang="zh-CN" sz="2000" dirty="0" smtClean="0"/>
          </a:p>
          <a:p>
            <a:pPr>
              <a:lnSpc>
                <a:spcPts val="2300"/>
              </a:lnSpc>
              <a:tabLst>
                <a:tab pos="190500" algn="l"/>
              </a:tabLst>
            </a:pP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negatively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charged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u="sng" dirty="0" smtClean="0">
                <a:latin typeface="Times New Roman" pitchFamily="18" charset="0"/>
                <a:cs typeface="Times New Roman" pitchFamily="18" charset="0"/>
              </a:rPr>
              <a:t>phospholipids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platelet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surface;</a:t>
            </a:r>
          </a:p>
          <a:p>
            <a:pPr>
              <a:lnSpc>
                <a:spcPts val="1700"/>
              </a:lnSpc>
              <a:tabLst>
                <a:tab pos="190500" algn="l"/>
              </a:tabLst>
            </a:pP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provide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catalytic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surface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coagulation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cascade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occur</a:t>
            </a:r>
          </a:p>
          <a:p>
            <a:pPr>
              <a:lnSpc>
                <a:spcPts val="1000"/>
              </a:lnSpc>
            </a:pPr>
            <a:endParaRPr lang="en-US" altLang="zh-CN" sz="2000" dirty="0" smtClean="0"/>
          </a:p>
          <a:p>
            <a:pPr>
              <a:lnSpc>
                <a:spcPts val="1000"/>
              </a:lnSpc>
            </a:pPr>
            <a:endParaRPr lang="en-US" altLang="zh-CN" sz="2000" dirty="0" smtClean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  <a:tabLst>
                <a:tab pos="190500" algn="l"/>
              </a:tabLst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Platelets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adhesion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receptors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(integrins):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Platelets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adhere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each</a:t>
            </a:r>
          </a:p>
          <a:p>
            <a:pPr>
              <a:lnSpc>
                <a:spcPts val="1700"/>
              </a:lnSpc>
              <a:tabLst>
                <a:tab pos="190500" algn="l"/>
              </a:tabLst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via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adhesion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receptors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forming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hemostatic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plug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fibrin</a:t>
            </a:r>
          </a:p>
          <a:p>
            <a:pPr>
              <a:lnSpc>
                <a:spcPts val="1000"/>
              </a:lnSpc>
            </a:pPr>
            <a:endParaRPr lang="en-US" altLang="zh-CN" sz="2000" dirty="0" smtClean="0"/>
          </a:p>
          <a:p>
            <a:pPr>
              <a:lnSpc>
                <a:spcPts val="1000"/>
              </a:lnSpc>
            </a:pPr>
            <a:endParaRPr lang="en-US" altLang="zh-CN" sz="2000" dirty="0" smtClean="0"/>
          </a:p>
          <a:p>
            <a:pPr>
              <a:lnSpc>
                <a:spcPts val="2300"/>
              </a:lnSpc>
              <a:tabLst>
                <a:tab pos="190500" algn="l"/>
              </a:tabLst>
            </a:pP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Myosin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actin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filaments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platelets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stimulated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contract</a:t>
            </a:r>
          </a:p>
          <a:p>
            <a:pPr>
              <a:lnSpc>
                <a:spcPts val="1700"/>
              </a:lnSpc>
              <a:tabLst>
                <a:tab pos="190500" algn="l"/>
              </a:tabLst>
            </a:pP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during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aggregation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further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reinforcing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plug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help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release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1700"/>
              </a:lnSpc>
              <a:tabLst>
                <a:tab pos="190500" algn="l"/>
              </a:tabLst>
            </a:pP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granule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contents</a:t>
            </a:r>
          </a:p>
          <a:p>
            <a:pPr>
              <a:lnSpc>
                <a:spcPts val="1000"/>
              </a:lnSpc>
            </a:pPr>
            <a:endParaRPr lang="en-US" altLang="zh-CN" sz="2000" dirty="0" smtClean="0"/>
          </a:p>
          <a:p>
            <a:pPr>
              <a:lnSpc>
                <a:spcPts val="1000"/>
              </a:lnSpc>
            </a:pPr>
            <a:endParaRPr lang="en-US" altLang="zh-CN" sz="2000" dirty="0" smtClean="0"/>
          </a:p>
          <a:p>
            <a:pPr>
              <a:lnSpc>
                <a:spcPts val="2300"/>
              </a:lnSpc>
              <a:tabLst>
                <a:tab pos="190500" algn="l"/>
              </a:tabLst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GPIIb/IIIa: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common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platelet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adhesion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receptor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fibrinogen</a:t>
            </a:r>
          </a:p>
          <a:p>
            <a:pPr>
              <a:lnSpc>
                <a:spcPts val="1700"/>
              </a:lnSpc>
              <a:tabLst>
                <a:tab pos="190500" algn="l"/>
              </a:tabLst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von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Willebrand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factor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(vWF)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chemeClr val="bg2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7900" y="1181100"/>
            <a:ext cx="6743700" cy="5511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33500" y="2946400"/>
            <a:ext cx="1562100" cy="69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en-US" altLang="zh-CN" sz="3995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Plasma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864100" y="2946400"/>
            <a:ext cx="1104900" cy="69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en-US" altLang="zh-CN" sz="3995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Cells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390900" y="4711700"/>
            <a:ext cx="4826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RBC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168900" y="4711700"/>
            <a:ext cx="5334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WBC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527800" y="4711700"/>
            <a:ext cx="8001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Platelet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739900" y="165100"/>
            <a:ext cx="5128007" cy="201202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>
                <a:tab pos="1244600" algn="l"/>
              </a:tabLst>
            </a:pPr>
            <a:r>
              <a:rPr lang="en-US" altLang="zh-CN" sz="3995" b="1" dirty="0" smtClean="0">
                <a:latin typeface="Comic Sans MS" pitchFamily="18" charset="0"/>
                <a:cs typeface="Comic Sans MS" pitchFamily="18" charset="0"/>
              </a:rPr>
              <a:t>What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995" b="1" dirty="0" smtClean="0">
                <a:latin typeface="Comic Sans MS" pitchFamily="18" charset="0"/>
                <a:cs typeface="Comic Sans MS" pitchFamily="18" charset="0"/>
              </a:rPr>
              <a:t>are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995" b="1" dirty="0" smtClean="0">
                <a:latin typeface="Comic Sans MS" pitchFamily="18" charset="0"/>
                <a:cs typeface="Comic Sans MS" pitchFamily="18" charset="0"/>
              </a:rPr>
              <a:t>platelets?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7500"/>
              </a:lnSpc>
              <a:tabLst>
                <a:tab pos="1244600" algn="l"/>
              </a:tabLst>
            </a:pPr>
            <a:r>
              <a:rPr lang="en-US" altLang="zh-CN" dirty="0" smtClean="0"/>
              <a:t>	</a:t>
            </a:r>
            <a:r>
              <a:rPr lang="en-US" altLang="zh-CN" sz="48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BLOOD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chemeClr val="bg2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901700" y="2413000"/>
            <a:ext cx="6796732" cy="8333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600"/>
              </a:lnSpc>
              <a:tabLst/>
            </a:pPr>
            <a:r>
              <a:rPr lang="en-US" altLang="zh-CN" sz="48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Platelet</a:t>
            </a:r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8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function</a:t>
            </a:r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8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tests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chemeClr val="bg2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70000"/>
            <a:ext cx="381000" cy="381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879600"/>
            <a:ext cx="381000" cy="381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489200"/>
            <a:ext cx="381000" cy="3810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98800"/>
            <a:ext cx="381000" cy="3810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708400"/>
            <a:ext cx="381000" cy="3810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318000"/>
            <a:ext cx="381000" cy="3810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927600"/>
            <a:ext cx="381000" cy="381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46100" y="317500"/>
            <a:ext cx="8229817" cy="57111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206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Laboratory</a:t>
            </a:r>
            <a:r>
              <a:rPr lang="en-US" altLang="zh-CN" sz="3206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Testing</a:t>
            </a:r>
            <a:r>
              <a:rPr lang="en-US" altLang="zh-CN" sz="3206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3206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Platelet</a:t>
            </a:r>
            <a:r>
              <a:rPr lang="en-US" altLang="zh-CN" sz="3206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Functions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7213600" y="3022600"/>
            <a:ext cx="15621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2402" b="1" dirty="0" smtClean="0">
                <a:solidFill>
                  <a:srgbClr val="4F81BD"/>
                </a:solidFill>
                <a:latin typeface="Comic Sans MS" pitchFamily="18" charset="0"/>
                <a:cs typeface="Comic Sans MS" pitchFamily="18" charset="0"/>
              </a:rPr>
              <a:t>(PFA-100</a:t>
            </a:r>
            <a:r>
              <a:rPr lang="en-US" altLang="zh-CN" sz="3206" b="1" dirty="0" smtClean="0">
                <a:solidFill>
                  <a:srgbClr val="4F81BD"/>
                </a:solidFill>
                <a:latin typeface="Comic Sans MS" pitchFamily="18" charset="0"/>
                <a:cs typeface="Comic Sans MS" pitchFamily="18" charset="0"/>
              </a:rPr>
              <a:t>)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520700" y="1219200"/>
            <a:ext cx="6604372" cy="440633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en-US" altLang="zh-CN" sz="3995" b="1" dirty="0" smtClean="0">
                <a:solidFill>
                  <a:srgbClr val="002060"/>
                </a:solidFill>
                <a:latin typeface="Comic Sans MS" pitchFamily="18" charset="0"/>
                <a:cs typeface="Comic Sans MS" pitchFamily="18" charset="0"/>
              </a:rPr>
              <a:t>Platelet</a:t>
            </a:r>
            <a:r>
              <a:rPr lang="en-US" altLang="zh-CN" sz="399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995" b="1" dirty="0" smtClean="0">
                <a:solidFill>
                  <a:srgbClr val="002060"/>
                </a:solidFill>
                <a:latin typeface="Comic Sans MS" pitchFamily="18" charset="0"/>
                <a:cs typeface="Comic Sans MS" pitchFamily="18" charset="0"/>
              </a:rPr>
              <a:t>count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002060"/>
                </a:solidFill>
                <a:latin typeface="Comic Sans MS" pitchFamily="18" charset="0"/>
                <a:cs typeface="Comic Sans MS" pitchFamily="18" charset="0"/>
              </a:rPr>
              <a:t>(&amp;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002060"/>
                </a:solidFill>
                <a:latin typeface="Comic Sans MS" pitchFamily="18" charset="0"/>
                <a:cs typeface="Comic Sans MS" pitchFamily="18" charset="0"/>
              </a:rPr>
              <a:t>shape)</a:t>
            </a:r>
          </a:p>
          <a:p>
            <a:pPr>
              <a:lnSpc>
                <a:spcPts val="4800"/>
              </a:lnSpc>
              <a:tabLst/>
            </a:pPr>
            <a:r>
              <a:rPr lang="en-US" altLang="zh-CN" sz="3998" b="1" dirty="0" smtClean="0">
                <a:solidFill>
                  <a:srgbClr val="002060"/>
                </a:solidFill>
                <a:latin typeface="Comic Sans MS" pitchFamily="18" charset="0"/>
                <a:cs typeface="Comic Sans MS" pitchFamily="18" charset="0"/>
              </a:rPr>
              <a:t>Bleeding</a:t>
            </a:r>
            <a:r>
              <a:rPr lang="en-US" altLang="zh-CN" sz="3998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998" b="1" dirty="0" smtClean="0">
                <a:solidFill>
                  <a:srgbClr val="002060"/>
                </a:solidFill>
                <a:latin typeface="Comic Sans MS" pitchFamily="18" charset="0"/>
                <a:cs typeface="Comic Sans MS" pitchFamily="18" charset="0"/>
              </a:rPr>
              <a:t>time</a:t>
            </a:r>
          </a:p>
          <a:p>
            <a:pPr>
              <a:lnSpc>
                <a:spcPts val="4700"/>
              </a:lnSpc>
              <a:tabLst/>
            </a:pPr>
            <a:r>
              <a:rPr lang="en-US" altLang="zh-CN" sz="3995" b="1" dirty="0" smtClean="0">
                <a:solidFill>
                  <a:srgbClr val="002060"/>
                </a:solidFill>
                <a:latin typeface="Comic Sans MS" pitchFamily="18" charset="0"/>
                <a:cs typeface="Comic Sans MS" pitchFamily="18" charset="0"/>
              </a:rPr>
              <a:t>Platelet</a:t>
            </a:r>
            <a:r>
              <a:rPr lang="en-US" altLang="zh-CN" sz="399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995" b="1" dirty="0" smtClean="0">
                <a:solidFill>
                  <a:srgbClr val="002060"/>
                </a:solidFill>
                <a:latin typeface="Comic Sans MS" pitchFamily="18" charset="0"/>
                <a:cs typeface="Comic Sans MS" pitchFamily="18" charset="0"/>
              </a:rPr>
              <a:t>Aggregation</a:t>
            </a:r>
          </a:p>
          <a:p>
            <a:pPr>
              <a:lnSpc>
                <a:spcPts val="4800"/>
              </a:lnSpc>
              <a:tabLst/>
            </a:pPr>
            <a:r>
              <a:rPr lang="en-US" altLang="zh-CN" sz="3998" b="1" dirty="0" smtClean="0">
                <a:solidFill>
                  <a:srgbClr val="002060"/>
                </a:solidFill>
                <a:latin typeface="Comic Sans MS" pitchFamily="18" charset="0"/>
                <a:cs typeface="Comic Sans MS" pitchFamily="18" charset="0"/>
              </a:rPr>
              <a:t>Platelet</a:t>
            </a:r>
            <a:r>
              <a:rPr lang="en-US" altLang="zh-CN" sz="3998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998" b="1" dirty="0" smtClean="0">
                <a:solidFill>
                  <a:srgbClr val="002060"/>
                </a:solidFill>
                <a:latin typeface="Comic Sans MS" pitchFamily="18" charset="0"/>
                <a:cs typeface="Comic Sans MS" pitchFamily="18" charset="0"/>
              </a:rPr>
              <a:t>Function</a:t>
            </a:r>
            <a:r>
              <a:rPr lang="en-US" altLang="zh-CN" sz="3998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998" b="1" dirty="0" smtClean="0">
                <a:solidFill>
                  <a:srgbClr val="002060"/>
                </a:solidFill>
                <a:latin typeface="Comic Sans MS" pitchFamily="18" charset="0"/>
                <a:cs typeface="Comic Sans MS" pitchFamily="18" charset="0"/>
              </a:rPr>
              <a:t>Analyzer</a:t>
            </a:r>
          </a:p>
          <a:p>
            <a:pPr>
              <a:lnSpc>
                <a:spcPts val="4700"/>
              </a:lnSpc>
              <a:tabLst/>
            </a:pPr>
            <a:r>
              <a:rPr lang="en-US" altLang="zh-CN" sz="3995" b="1" dirty="0" smtClean="0">
                <a:solidFill>
                  <a:srgbClr val="002060"/>
                </a:solidFill>
                <a:latin typeface="Comic Sans MS" pitchFamily="18" charset="0"/>
                <a:cs typeface="Comic Sans MS" pitchFamily="18" charset="0"/>
              </a:rPr>
              <a:t>Flow-cytometry</a:t>
            </a:r>
          </a:p>
          <a:p>
            <a:pPr>
              <a:lnSpc>
                <a:spcPts val="4800"/>
              </a:lnSpc>
              <a:tabLst/>
            </a:pPr>
            <a:r>
              <a:rPr lang="en-US" altLang="zh-CN" sz="3998" b="1" dirty="0" smtClean="0">
                <a:solidFill>
                  <a:srgbClr val="002060"/>
                </a:solidFill>
                <a:latin typeface="Comic Sans MS" pitchFamily="18" charset="0"/>
                <a:cs typeface="Comic Sans MS" pitchFamily="18" charset="0"/>
              </a:rPr>
              <a:t>Electron-microscopy</a:t>
            </a:r>
          </a:p>
          <a:p>
            <a:pPr>
              <a:lnSpc>
                <a:spcPts val="4700"/>
              </a:lnSpc>
              <a:tabLst/>
            </a:pPr>
            <a:r>
              <a:rPr lang="en-US" altLang="zh-CN" sz="3995" b="1" dirty="0" smtClean="0">
                <a:solidFill>
                  <a:srgbClr val="002060"/>
                </a:solidFill>
                <a:latin typeface="Comic Sans MS" pitchFamily="18" charset="0"/>
                <a:cs typeface="Comic Sans MS" pitchFamily="18" charset="0"/>
              </a:rPr>
              <a:t>Granule</a:t>
            </a:r>
            <a:r>
              <a:rPr lang="en-US" altLang="zh-CN" sz="399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995" b="1" dirty="0" smtClean="0">
                <a:solidFill>
                  <a:srgbClr val="002060"/>
                </a:solidFill>
                <a:latin typeface="Comic Sans MS" pitchFamily="18" charset="0"/>
                <a:cs typeface="Comic Sans MS" pitchFamily="18" charset="0"/>
              </a:rPr>
              <a:t>release</a:t>
            </a:r>
            <a:r>
              <a:rPr lang="en-US" altLang="zh-CN" sz="399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995" b="1" dirty="0" smtClean="0">
                <a:solidFill>
                  <a:srgbClr val="002060"/>
                </a:solidFill>
                <a:latin typeface="Comic Sans MS" pitchFamily="18" charset="0"/>
                <a:cs typeface="Comic Sans MS" pitchFamily="18" charset="0"/>
              </a:rPr>
              <a:t>products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400300" y="6096000"/>
            <a:ext cx="64897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00" b="1" dirty="0" smtClean="0">
                <a:solidFill>
                  <a:srgbClr val="898989"/>
                </a:solidFill>
                <a:latin typeface="Comic Sans MS" pitchFamily="18" charset="0"/>
                <a:cs typeface="Comic Sans MS" pitchFamily="18" charset="0"/>
              </a:rPr>
              <a:t>White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00" b="1" dirty="0" smtClean="0">
                <a:solidFill>
                  <a:srgbClr val="898989"/>
                </a:solidFill>
                <a:latin typeface="Comic Sans MS" pitchFamily="18" charset="0"/>
                <a:cs typeface="Comic Sans MS" pitchFamily="18" charset="0"/>
              </a:rPr>
              <a:t>GC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00" b="1" dirty="0" smtClean="0">
                <a:solidFill>
                  <a:srgbClr val="898989"/>
                </a:solidFill>
                <a:latin typeface="Comic Sans MS" pitchFamily="18" charset="0"/>
                <a:cs typeface="Comic Sans MS" pitchFamily="18" charset="0"/>
              </a:rPr>
              <a:t>et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00" b="1" dirty="0" smtClean="0">
                <a:solidFill>
                  <a:srgbClr val="898989"/>
                </a:solidFill>
                <a:latin typeface="Comic Sans MS" pitchFamily="18" charset="0"/>
                <a:cs typeface="Comic Sans MS" pitchFamily="18" charset="0"/>
              </a:rPr>
              <a:t>al.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900" b="1" dirty="0" smtClean="0">
                <a:solidFill>
                  <a:srgbClr val="898989"/>
                </a:solidFill>
                <a:latin typeface="Comic Sans MS" pitchFamily="18" charset="0"/>
                <a:cs typeface="Comic Sans MS" pitchFamily="18" charset="0"/>
              </a:rPr>
              <a:t>Approach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00" b="1" dirty="0" smtClean="0">
                <a:solidFill>
                  <a:srgbClr val="898989"/>
                </a:solidFill>
                <a:latin typeface="Comic Sans MS" pitchFamily="18" charset="0"/>
                <a:cs typeface="Comic Sans MS" pitchFamily="18" charset="0"/>
              </a:rPr>
              <a:t>to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00" b="1" dirty="0" smtClean="0">
                <a:solidFill>
                  <a:srgbClr val="898989"/>
                </a:solidFill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00" b="1" dirty="0" smtClean="0">
                <a:solidFill>
                  <a:srgbClr val="898989"/>
                </a:solidFill>
                <a:latin typeface="Comic Sans MS" pitchFamily="18" charset="0"/>
                <a:cs typeface="Comic Sans MS" pitchFamily="18" charset="0"/>
              </a:rPr>
              <a:t>Bleeding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00" b="1" dirty="0" smtClean="0">
                <a:solidFill>
                  <a:srgbClr val="898989"/>
                </a:solidFill>
                <a:latin typeface="Comic Sans MS" pitchFamily="18" charset="0"/>
                <a:cs typeface="Comic Sans MS" pitchFamily="18" charset="0"/>
              </a:rPr>
              <a:t>Patient.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00" b="1" dirty="0" smtClean="0">
                <a:solidFill>
                  <a:srgbClr val="898989"/>
                </a:solidFill>
                <a:latin typeface="Comic Sans MS" pitchFamily="18" charset="0"/>
                <a:cs typeface="Comic Sans MS" pitchFamily="18" charset="0"/>
              </a:rPr>
              <a:t>In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00" b="1" dirty="0" smtClean="0">
                <a:solidFill>
                  <a:srgbClr val="898989"/>
                </a:solidFill>
                <a:latin typeface="Comic Sans MS" pitchFamily="18" charset="0"/>
                <a:cs typeface="Comic Sans MS" pitchFamily="18" charset="0"/>
              </a:rPr>
              <a:t>Colman,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00" b="1" dirty="0" smtClean="0">
                <a:solidFill>
                  <a:srgbClr val="898989"/>
                </a:solidFill>
                <a:latin typeface="Comic Sans MS" pitchFamily="18" charset="0"/>
                <a:cs typeface="Comic Sans MS" pitchFamily="18" charset="0"/>
              </a:rPr>
              <a:t>RW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00" b="1" dirty="0" smtClean="0">
                <a:solidFill>
                  <a:srgbClr val="898989"/>
                </a:solidFill>
                <a:latin typeface="Comic Sans MS" pitchFamily="18" charset="0"/>
                <a:cs typeface="Comic Sans MS" pitchFamily="18" charset="0"/>
              </a:rPr>
              <a:t>et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00" b="1" dirty="0" smtClean="0">
                <a:solidFill>
                  <a:srgbClr val="898989"/>
                </a:solidFill>
                <a:latin typeface="Comic Sans MS" pitchFamily="18" charset="0"/>
                <a:cs typeface="Comic Sans MS" pitchFamily="18" charset="0"/>
              </a:rPr>
              <a:t>al.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900" b="1" dirty="0" smtClean="0">
                <a:solidFill>
                  <a:srgbClr val="898989"/>
                </a:solidFill>
                <a:latin typeface="Comic Sans MS" pitchFamily="18" charset="0"/>
                <a:cs typeface="Comic Sans MS" pitchFamily="18" charset="0"/>
              </a:rPr>
              <a:t>Hemostasis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00" b="1" dirty="0" smtClean="0">
                <a:solidFill>
                  <a:srgbClr val="898989"/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00" b="1" dirty="0" smtClean="0">
                <a:solidFill>
                  <a:srgbClr val="898989"/>
                </a:solidFill>
                <a:latin typeface="Comic Sans MS" pitchFamily="18" charset="0"/>
                <a:cs typeface="Comic Sans MS" pitchFamily="18" charset="0"/>
              </a:rPr>
              <a:t>thrombosis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00" b="1" dirty="0" smtClean="0">
                <a:solidFill>
                  <a:srgbClr val="898989"/>
                </a:solidFill>
                <a:latin typeface="Comic Sans MS" pitchFamily="18" charset="0"/>
                <a:cs typeface="Comic Sans MS" pitchFamily="18" charset="0"/>
              </a:rPr>
              <a:t>2</a:t>
            </a:r>
            <a:r>
              <a:rPr lang="en-US" altLang="zh-CN" sz="600" b="1" dirty="0" smtClean="0">
                <a:solidFill>
                  <a:srgbClr val="898989"/>
                </a:solidFill>
                <a:latin typeface="Comic Sans MS" pitchFamily="18" charset="0"/>
                <a:cs typeface="Comic Sans MS" pitchFamily="18" charset="0"/>
              </a:rPr>
              <a:t>nd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00" b="1" dirty="0" smtClean="0">
                <a:solidFill>
                  <a:srgbClr val="898989"/>
                </a:solidFill>
                <a:latin typeface="Comic Sans MS" pitchFamily="18" charset="0"/>
                <a:cs typeface="Comic Sans MS" pitchFamily="18" charset="0"/>
              </a:rPr>
              <a:t>ed.</a:t>
            </a:r>
            <a:r>
              <a:rPr lang="en-US" altLang="zh-CN" sz="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00" b="1" dirty="0" smtClean="0">
                <a:solidFill>
                  <a:srgbClr val="898989"/>
                </a:solidFill>
                <a:latin typeface="Comic Sans MS" pitchFamily="18" charset="0"/>
                <a:cs typeface="Comic Sans MS" pitchFamily="18" charset="0"/>
              </a:rPr>
              <a:t>1987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27300" y="406400"/>
            <a:ext cx="40767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600"/>
              </a:lnSpc>
              <a:tabLst/>
            </a:pPr>
            <a:r>
              <a:rPr lang="en-US" altLang="zh-CN" sz="4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Bleeding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802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Time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chemeClr val="bg2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652771" y="6483096"/>
            <a:ext cx="170688" cy="30479"/>
          </a:xfrm>
          <a:custGeom>
            <a:avLst/>
            <a:gdLst>
              <a:gd name="connsiteX0" fmla="*/ 0 w 170688"/>
              <a:gd name="connsiteY0" fmla="*/ 15239 h 30479"/>
              <a:gd name="connsiteX1" fmla="*/ 170688 w 170688"/>
              <a:gd name="connsiteY1" fmla="*/ 15239 h 304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0688" h="30479">
                <a:moveTo>
                  <a:pt x="0" y="15239"/>
                </a:moveTo>
                <a:lnTo>
                  <a:pt x="170688" y="15239"/>
                </a:lnTo>
              </a:path>
            </a:pathLst>
          </a:custGeom>
          <a:ln w="38100">
            <a:solidFill>
              <a:srgbClr val="FFCC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20800"/>
            <a:ext cx="406400" cy="419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46100" y="317500"/>
            <a:ext cx="8229817" cy="57111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206" b="1" dirty="0" smtClean="0">
                <a:latin typeface="Comic Sans MS" pitchFamily="18" charset="0"/>
                <a:cs typeface="Comic Sans MS" pitchFamily="18" charset="0"/>
              </a:rPr>
              <a:t>Laboratory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b="1" dirty="0" smtClean="0">
                <a:latin typeface="Comic Sans MS" pitchFamily="18" charset="0"/>
                <a:cs typeface="Comic Sans MS" pitchFamily="18" charset="0"/>
              </a:rPr>
              <a:t>Testing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b="1" dirty="0" smtClean="0"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b="1" dirty="0" smtClean="0">
                <a:latin typeface="Comic Sans MS" pitchFamily="18" charset="0"/>
                <a:cs typeface="Comic Sans MS" pitchFamily="18" charset="0"/>
              </a:rPr>
              <a:t>Platelet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6" b="1" dirty="0" smtClean="0">
                <a:latin typeface="Comic Sans MS" pitchFamily="18" charset="0"/>
                <a:cs typeface="Comic Sans MS" pitchFamily="18" charset="0"/>
              </a:rPr>
              <a:t>Functions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58800" y="1130300"/>
            <a:ext cx="7370607" cy="76309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000"/>
              </a:lnSpc>
              <a:tabLst/>
            </a:pPr>
            <a:r>
              <a:rPr lang="en-US" altLang="zh-CN" sz="4404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Platelet</a:t>
            </a:r>
            <a:r>
              <a:rPr lang="en-US" altLang="zh-CN" sz="440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404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Aggregation</a:t>
            </a:r>
            <a:r>
              <a:rPr lang="en-US" altLang="zh-CN" sz="320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u="sng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(in PRP):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181100" y="1866900"/>
            <a:ext cx="7205499" cy="50045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/>
            </a:pPr>
            <a:r>
              <a:rPr lang="en-US" altLang="zh-CN" sz="2795" dirty="0" smtClean="0">
                <a:solidFill>
                  <a:schemeClr val="tx2"/>
                </a:solidFill>
                <a:latin typeface="Comic Sans MS" pitchFamily="18" charset="0"/>
                <a:cs typeface="Comic Sans MS" pitchFamily="18" charset="0"/>
              </a:rPr>
              <a:t>Provides</a:t>
            </a:r>
            <a:r>
              <a:rPr lang="en-US" altLang="zh-CN" sz="279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chemeClr val="tx2"/>
                </a:solidFill>
                <a:latin typeface="Comic Sans MS" pitchFamily="18" charset="0"/>
                <a:cs typeface="Comic Sans MS" pitchFamily="18" charset="0"/>
              </a:rPr>
              <a:t>information</a:t>
            </a:r>
            <a:r>
              <a:rPr lang="en-US" altLang="zh-CN" sz="279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chemeClr val="tx2"/>
                </a:solidFill>
                <a:latin typeface="Comic Sans MS" pitchFamily="18" charset="0"/>
                <a:cs typeface="Comic Sans MS" pitchFamily="18" charset="0"/>
              </a:rPr>
              <a:t>on</a:t>
            </a:r>
            <a:r>
              <a:rPr lang="en-US" altLang="zh-CN" sz="279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chemeClr val="tx2"/>
                </a:solidFill>
                <a:latin typeface="Comic Sans MS" pitchFamily="18" charset="0"/>
                <a:cs typeface="Comic Sans MS" pitchFamily="18" charset="0"/>
              </a:rPr>
              <a:t>time</a:t>
            </a:r>
            <a:r>
              <a:rPr lang="en-US" altLang="zh-CN" sz="279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chemeClr val="tx2"/>
                </a:solidFill>
                <a:latin typeface="Comic Sans MS" pitchFamily="18" charset="0"/>
                <a:cs typeface="Comic Sans MS" pitchFamily="18" charset="0"/>
              </a:rPr>
              <a:t>course</a:t>
            </a:r>
            <a:r>
              <a:rPr lang="en-US" altLang="zh-CN" sz="279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chemeClr val="tx2"/>
                </a:solidFill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279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chemeClr val="tx2"/>
                </a:solidFill>
                <a:latin typeface="Comic Sans MS" pitchFamily="18" charset="0"/>
                <a:cs typeface="Comic Sans MS" pitchFamily="18" charset="0"/>
              </a:rPr>
              <a:t>plat.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127500" y="2247900"/>
            <a:ext cx="1729641" cy="50167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/>
            </a:pPr>
            <a:r>
              <a:rPr lang="en-US" altLang="zh-CN" sz="2795" dirty="0" smtClean="0">
                <a:solidFill>
                  <a:schemeClr val="tx2"/>
                </a:solidFill>
                <a:latin typeface="Comic Sans MS" pitchFamily="18" charset="0"/>
                <a:cs typeface="Comic Sans MS" pitchFamily="18" charset="0"/>
              </a:rPr>
              <a:t>activation.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898900" y="2717800"/>
            <a:ext cx="1838645" cy="6104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206" b="1" dirty="0" smtClean="0">
                <a:solidFill>
                  <a:srgbClr val="00B050"/>
                </a:solidFill>
                <a:latin typeface="Comic Sans MS" pitchFamily="18" charset="0"/>
                <a:cs typeface="Comic Sans MS" pitchFamily="18" charset="0"/>
              </a:rPr>
              <a:t>Agonists: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4686300" y="3263900"/>
            <a:ext cx="607539" cy="44082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400" dirty="0" smtClean="0">
                <a:solidFill>
                  <a:srgbClr val="00B050"/>
                </a:solidFill>
                <a:latin typeface="Comic Sans MS" pitchFamily="18" charset="0"/>
                <a:cs typeface="Comic Sans MS" pitchFamily="18" charset="0"/>
              </a:rPr>
              <a:t>ADP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4216400" y="3657600"/>
            <a:ext cx="1542089" cy="44082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400" dirty="0" smtClean="0">
                <a:solidFill>
                  <a:srgbClr val="00B050"/>
                </a:solidFill>
                <a:latin typeface="Comic Sans MS" pitchFamily="18" charset="0"/>
                <a:cs typeface="Comic Sans MS" pitchFamily="18" charset="0"/>
              </a:rPr>
              <a:t>Adrenaline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4406900" y="4064000"/>
            <a:ext cx="1168590" cy="44082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400" dirty="0" smtClean="0">
                <a:solidFill>
                  <a:srgbClr val="00B050"/>
                </a:solidFill>
                <a:latin typeface="Comic Sans MS" pitchFamily="18" charset="0"/>
                <a:cs typeface="Comic Sans MS" pitchFamily="18" charset="0"/>
              </a:rPr>
              <a:t>Collagen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3810000" y="4470400"/>
            <a:ext cx="2362826" cy="43973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400" dirty="0" smtClean="0">
                <a:solidFill>
                  <a:srgbClr val="00B050"/>
                </a:solidFill>
                <a:latin typeface="Comic Sans MS" pitchFamily="18" charset="0"/>
                <a:cs typeface="Comic Sans MS" pitchFamily="18" charset="0"/>
              </a:rPr>
              <a:t>Arachidonic</a:t>
            </a:r>
            <a:r>
              <a:rPr lang="en-US" altLang="zh-C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50"/>
                </a:solidFill>
                <a:latin typeface="Comic Sans MS" pitchFamily="18" charset="0"/>
                <a:cs typeface="Comic Sans MS" pitchFamily="18" charset="0"/>
              </a:rPr>
              <a:t>acid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4267200" y="4876800"/>
            <a:ext cx="1455527" cy="84478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38100" algn="l"/>
              </a:tabLst>
            </a:pPr>
            <a:r>
              <a:rPr lang="en-US" altLang="zh-CN" sz="2400" dirty="0" smtClean="0">
                <a:solidFill>
                  <a:srgbClr val="00B050"/>
                </a:solidFill>
                <a:latin typeface="Comic Sans MS" pitchFamily="18" charset="0"/>
                <a:cs typeface="Comic Sans MS" pitchFamily="18" charset="0"/>
              </a:rPr>
              <a:t>Ristocetin</a:t>
            </a:r>
          </a:p>
          <a:p>
            <a:pPr>
              <a:lnSpc>
                <a:spcPts val="3100"/>
              </a:lnSpc>
              <a:tabLst>
                <a:tab pos="38100" algn="l"/>
              </a:tabLst>
            </a:pPr>
            <a:r>
              <a:rPr lang="en-US" altLang="zh-CN" dirty="0" smtClean="0">
                <a:solidFill>
                  <a:srgbClr val="00B050"/>
                </a:solidFill>
              </a:rPr>
              <a:t>	</a:t>
            </a:r>
            <a:r>
              <a:rPr lang="en-US" altLang="zh-CN" sz="2400" dirty="0" smtClean="0">
                <a:solidFill>
                  <a:srgbClr val="00B050"/>
                </a:solidFill>
                <a:latin typeface="Comic Sans MS" pitchFamily="18" charset="0"/>
                <a:cs typeface="Comic Sans MS" pitchFamily="18" charset="0"/>
              </a:rPr>
              <a:t>Thrombin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1079500" y="5676900"/>
            <a:ext cx="7388241" cy="50045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/>
            </a:pPr>
            <a:r>
              <a:rPr lang="en-US" altLang="zh-CN" sz="2795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Reference</a:t>
            </a:r>
            <a:r>
              <a:rPr lang="en-US" altLang="zh-CN" sz="279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ranges</a:t>
            </a:r>
            <a:r>
              <a:rPr lang="en-US" altLang="zh-CN" sz="279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need</a:t>
            </a:r>
            <a:r>
              <a:rPr lang="en-US" altLang="zh-CN" sz="279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to</a:t>
            </a:r>
            <a:r>
              <a:rPr lang="en-US" altLang="zh-CN" sz="279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be</a:t>
            </a:r>
            <a:r>
              <a:rPr lang="en-US" altLang="zh-CN" sz="279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determined</a:t>
            </a:r>
            <a:r>
              <a:rPr lang="en-US" altLang="zh-CN" sz="279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for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2349500" y="6057900"/>
            <a:ext cx="5230599" cy="50045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/>
            </a:pPr>
            <a:r>
              <a:rPr lang="en-US" altLang="zh-CN" sz="2795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each</a:t>
            </a:r>
            <a:r>
              <a:rPr lang="en-US" altLang="zh-CN" sz="279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agonist</a:t>
            </a:r>
            <a:r>
              <a:rPr lang="en-US" altLang="zh-CN" sz="279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(+</a:t>
            </a:r>
            <a:r>
              <a:rPr lang="en-US" altLang="zh-CN" sz="279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Dose</a:t>
            </a:r>
            <a:r>
              <a:rPr lang="en-US" altLang="zh-CN" sz="279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responses)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637023" y="3660711"/>
            <a:ext cx="1860550" cy="1227137"/>
          </a:xfrm>
          <a:custGeom>
            <a:avLst/>
            <a:gdLst>
              <a:gd name="connsiteX0" fmla="*/ 6350 w 1860550"/>
              <a:gd name="connsiteY0" fmla="*/ 1220787 h 1227137"/>
              <a:gd name="connsiteX1" fmla="*/ 1854200 w 1860550"/>
              <a:gd name="connsiteY1" fmla="*/ 1220787 h 1227137"/>
              <a:gd name="connsiteX2" fmla="*/ 1854200 w 1860550"/>
              <a:gd name="connsiteY2" fmla="*/ 6350 h 1227137"/>
              <a:gd name="connsiteX3" fmla="*/ 6350 w 1860550"/>
              <a:gd name="connsiteY3" fmla="*/ 6350 h 1227137"/>
              <a:gd name="connsiteX4" fmla="*/ 6350 w 1860550"/>
              <a:gd name="connsiteY4" fmla="*/ 1220787 h 12271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60550" h="1227137">
                <a:moveTo>
                  <a:pt x="6350" y="1220787"/>
                </a:moveTo>
                <a:lnTo>
                  <a:pt x="1854200" y="1220787"/>
                </a:lnTo>
                <a:lnTo>
                  <a:pt x="1854200" y="6350"/>
                </a:lnTo>
                <a:lnTo>
                  <a:pt x="6350" y="6350"/>
                </a:lnTo>
                <a:lnTo>
                  <a:pt x="6350" y="122078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8121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200400" y="2438400"/>
            <a:ext cx="304800" cy="838200"/>
          </a:xfrm>
          <a:custGeom>
            <a:avLst/>
            <a:gdLst>
              <a:gd name="connsiteX0" fmla="*/ 0 w 304800"/>
              <a:gd name="connsiteY0" fmla="*/ 685800 h 838200"/>
              <a:gd name="connsiteX1" fmla="*/ 76200 w 304800"/>
              <a:gd name="connsiteY1" fmla="*/ 685800 h 838200"/>
              <a:gd name="connsiteX2" fmla="*/ 76200 w 304800"/>
              <a:gd name="connsiteY2" fmla="*/ 0 h 838200"/>
              <a:gd name="connsiteX3" fmla="*/ 228600 w 304800"/>
              <a:gd name="connsiteY3" fmla="*/ 0 h 838200"/>
              <a:gd name="connsiteX4" fmla="*/ 228600 w 304800"/>
              <a:gd name="connsiteY4" fmla="*/ 685800 h 838200"/>
              <a:gd name="connsiteX5" fmla="*/ 304800 w 304800"/>
              <a:gd name="connsiteY5" fmla="*/ 685800 h 838200"/>
              <a:gd name="connsiteX6" fmla="*/ 152400 w 304800"/>
              <a:gd name="connsiteY6" fmla="*/ 838200 h 838200"/>
              <a:gd name="connsiteX7" fmla="*/ 0 w 304800"/>
              <a:gd name="connsiteY7" fmla="*/ 685800 h 83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304800" h="838200">
                <a:moveTo>
                  <a:pt x="0" y="685800"/>
                </a:moveTo>
                <a:lnTo>
                  <a:pt x="76200" y="685800"/>
                </a:lnTo>
                <a:lnTo>
                  <a:pt x="76200" y="0"/>
                </a:lnTo>
                <a:lnTo>
                  <a:pt x="228600" y="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152400" y="838200"/>
                </a:lnTo>
                <a:lnTo>
                  <a:pt x="0" y="6858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3187700" y="2425700"/>
            <a:ext cx="330200" cy="863600"/>
          </a:xfrm>
          <a:custGeom>
            <a:avLst/>
            <a:gdLst>
              <a:gd name="connsiteX0" fmla="*/ 12700 w 330200"/>
              <a:gd name="connsiteY0" fmla="*/ 698500 h 863600"/>
              <a:gd name="connsiteX1" fmla="*/ 88900 w 330200"/>
              <a:gd name="connsiteY1" fmla="*/ 698500 h 863600"/>
              <a:gd name="connsiteX2" fmla="*/ 88900 w 330200"/>
              <a:gd name="connsiteY2" fmla="*/ 12700 h 863600"/>
              <a:gd name="connsiteX3" fmla="*/ 241300 w 330200"/>
              <a:gd name="connsiteY3" fmla="*/ 12700 h 863600"/>
              <a:gd name="connsiteX4" fmla="*/ 241300 w 330200"/>
              <a:gd name="connsiteY4" fmla="*/ 698500 h 863600"/>
              <a:gd name="connsiteX5" fmla="*/ 317500 w 330200"/>
              <a:gd name="connsiteY5" fmla="*/ 698500 h 863600"/>
              <a:gd name="connsiteX6" fmla="*/ 165100 w 330200"/>
              <a:gd name="connsiteY6" fmla="*/ 850900 h 863600"/>
              <a:gd name="connsiteX7" fmla="*/ 12700 w 330200"/>
              <a:gd name="connsiteY7" fmla="*/ 698500 h 863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330200" h="863600">
                <a:moveTo>
                  <a:pt x="12700" y="698500"/>
                </a:moveTo>
                <a:lnTo>
                  <a:pt x="88900" y="698500"/>
                </a:lnTo>
                <a:lnTo>
                  <a:pt x="88900" y="12700"/>
                </a:lnTo>
                <a:lnTo>
                  <a:pt x="241300" y="12700"/>
                </a:lnTo>
                <a:lnTo>
                  <a:pt x="241300" y="698500"/>
                </a:lnTo>
                <a:lnTo>
                  <a:pt x="317500" y="698500"/>
                </a:lnTo>
                <a:lnTo>
                  <a:pt x="165100" y="850900"/>
                </a:lnTo>
                <a:lnTo>
                  <a:pt x="12700" y="69850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385D8A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7252589" y="3810000"/>
            <a:ext cx="730250" cy="731773"/>
          </a:xfrm>
          <a:custGeom>
            <a:avLst/>
            <a:gdLst>
              <a:gd name="connsiteX0" fmla="*/ 562229 w 730250"/>
              <a:gd name="connsiteY0" fmla="*/ 731773 h 731773"/>
              <a:gd name="connsiteX1" fmla="*/ 364363 w 730250"/>
              <a:gd name="connsiteY1" fmla="*/ 548894 h 731773"/>
              <a:gd name="connsiteX2" fmla="*/ 455803 w 730250"/>
              <a:gd name="connsiteY2" fmla="*/ 548894 h 731773"/>
              <a:gd name="connsiteX3" fmla="*/ 0 w 730250"/>
              <a:gd name="connsiteY3" fmla="*/ 0 h 731773"/>
              <a:gd name="connsiteX4" fmla="*/ 183006 w 730250"/>
              <a:gd name="connsiteY4" fmla="*/ 0 h 731773"/>
              <a:gd name="connsiteX5" fmla="*/ 638809 w 730250"/>
              <a:gd name="connsiteY5" fmla="*/ 548894 h 731773"/>
              <a:gd name="connsiteX6" fmla="*/ 730250 w 730250"/>
              <a:gd name="connsiteY6" fmla="*/ 548894 h 731773"/>
              <a:gd name="connsiteX7" fmla="*/ 562229 w 730250"/>
              <a:gd name="connsiteY7" fmla="*/ 731773 h 7317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730250" h="731773">
                <a:moveTo>
                  <a:pt x="562229" y="731773"/>
                </a:moveTo>
                <a:lnTo>
                  <a:pt x="364363" y="548894"/>
                </a:lnTo>
                <a:lnTo>
                  <a:pt x="455803" y="548894"/>
                </a:lnTo>
                <a:cubicBezTo>
                  <a:pt x="402208" y="225805"/>
                  <a:pt x="214629" y="0"/>
                  <a:pt x="0" y="0"/>
                </a:cubicBezTo>
                <a:lnTo>
                  <a:pt x="183006" y="0"/>
                </a:lnTo>
                <a:cubicBezTo>
                  <a:pt x="397636" y="0"/>
                  <a:pt x="585089" y="225805"/>
                  <a:pt x="638809" y="548894"/>
                </a:cubicBezTo>
                <a:lnTo>
                  <a:pt x="730250" y="548894"/>
                </a:lnTo>
                <a:lnTo>
                  <a:pt x="562229" y="731773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6781800" y="3810000"/>
            <a:ext cx="562229" cy="731901"/>
          </a:xfrm>
          <a:custGeom>
            <a:avLst/>
            <a:gdLst>
              <a:gd name="connsiteX0" fmla="*/ 562229 w 562229"/>
              <a:gd name="connsiteY0" fmla="*/ 13970 h 731901"/>
              <a:gd name="connsiteX1" fmla="*/ 183006 w 562229"/>
              <a:gd name="connsiteY1" fmla="*/ 731901 h 731901"/>
              <a:gd name="connsiteX2" fmla="*/ 0 w 562229"/>
              <a:gd name="connsiteY2" fmla="*/ 731773 h 731901"/>
              <a:gd name="connsiteX3" fmla="*/ 470789 w 562229"/>
              <a:gd name="connsiteY3" fmla="*/ 0 h 731901"/>
              <a:gd name="connsiteX4" fmla="*/ 562229 w 562229"/>
              <a:gd name="connsiteY4" fmla="*/ 13970 h 7319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62229" h="731901">
                <a:moveTo>
                  <a:pt x="562229" y="13970"/>
                </a:moveTo>
                <a:cubicBezTo>
                  <a:pt x="341756" y="81788"/>
                  <a:pt x="183006" y="382523"/>
                  <a:pt x="183006" y="731901"/>
                </a:cubicBezTo>
                <a:lnTo>
                  <a:pt x="0" y="731773"/>
                </a:lnTo>
                <a:cubicBezTo>
                  <a:pt x="0" y="327659"/>
                  <a:pt x="210819" y="0"/>
                  <a:pt x="470789" y="0"/>
                </a:cubicBezTo>
                <a:cubicBezTo>
                  <a:pt x="501522" y="0"/>
                  <a:pt x="532130" y="4698"/>
                  <a:pt x="562229" y="13970"/>
                </a:cubicBezTo>
              </a:path>
            </a:pathLst>
          </a:custGeom>
          <a:solidFill>
            <a:srgbClr val="CDCD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6769100" y="3797300"/>
            <a:ext cx="1226439" cy="757301"/>
          </a:xfrm>
          <a:custGeom>
            <a:avLst/>
            <a:gdLst>
              <a:gd name="connsiteX0" fmla="*/ 574929 w 1226439"/>
              <a:gd name="connsiteY0" fmla="*/ 26670 h 757301"/>
              <a:gd name="connsiteX1" fmla="*/ 195706 w 1226439"/>
              <a:gd name="connsiteY1" fmla="*/ 744601 h 757301"/>
              <a:gd name="connsiteX2" fmla="*/ 12700 w 1226439"/>
              <a:gd name="connsiteY2" fmla="*/ 744473 h 757301"/>
              <a:gd name="connsiteX3" fmla="*/ 483489 w 1226439"/>
              <a:gd name="connsiteY3" fmla="*/ 12700 h 757301"/>
              <a:gd name="connsiteX4" fmla="*/ 666495 w 1226439"/>
              <a:gd name="connsiteY4" fmla="*/ 12700 h 757301"/>
              <a:gd name="connsiteX5" fmla="*/ 1122298 w 1226439"/>
              <a:gd name="connsiteY5" fmla="*/ 561594 h 757301"/>
              <a:gd name="connsiteX6" fmla="*/ 1213739 w 1226439"/>
              <a:gd name="connsiteY6" fmla="*/ 561594 h 757301"/>
              <a:gd name="connsiteX7" fmla="*/ 1045718 w 1226439"/>
              <a:gd name="connsiteY7" fmla="*/ 744473 h 757301"/>
              <a:gd name="connsiteX8" fmla="*/ 847852 w 1226439"/>
              <a:gd name="connsiteY8" fmla="*/ 561594 h 757301"/>
              <a:gd name="connsiteX9" fmla="*/ 939292 w 1226439"/>
              <a:gd name="connsiteY9" fmla="*/ 561594 h 757301"/>
              <a:gd name="connsiteX10" fmla="*/ 483489 w 1226439"/>
              <a:gd name="connsiteY10" fmla="*/ 12700 h 7573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226439" h="757301">
                <a:moveTo>
                  <a:pt x="574929" y="26670"/>
                </a:moveTo>
                <a:cubicBezTo>
                  <a:pt x="354456" y="94488"/>
                  <a:pt x="195706" y="395223"/>
                  <a:pt x="195706" y="744601"/>
                </a:cubicBezTo>
                <a:lnTo>
                  <a:pt x="12700" y="744473"/>
                </a:lnTo>
                <a:cubicBezTo>
                  <a:pt x="12700" y="340359"/>
                  <a:pt x="223519" y="12700"/>
                  <a:pt x="483489" y="12700"/>
                </a:cubicBezTo>
                <a:lnTo>
                  <a:pt x="666495" y="12700"/>
                </a:lnTo>
                <a:cubicBezTo>
                  <a:pt x="881126" y="12700"/>
                  <a:pt x="1068578" y="238505"/>
                  <a:pt x="1122298" y="561594"/>
                </a:cubicBezTo>
                <a:lnTo>
                  <a:pt x="1213739" y="561594"/>
                </a:lnTo>
                <a:lnTo>
                  <a:pt x="1045718" y="744473"/>
                </a:lnTo>
                <a:lnTo>
                  <a:pt x="847852" y="561594"/>
                </a:lnTo>
                <a:lnTo>
                  <a:pt x="939292" y="561594"/>
                </a:lnTo>
                <a:cubicBezTo>
                  <a:pt x="885697" y="238505"/>
                  <a:pt x="698118" y="12700"/>
                  <a:pt x="483489" y="12700"/>
                </a:cubicBezTo>
              </a:path>
            </a:pathLst>
          </a:custGeom>
          <a:ln w="25400">
            <a:solidFill>
              <a:srgbClr val="385D8A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5400"/>
            <a:ext cx="177800" cy="1905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454400"/>
            <a:ext cx="1308100" cy="181610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2000" y="3454400"/>
            <a:ext cx="647700" cy="1612900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11500" y="3454400"/>
            <a:ext cx="635000" cy="1612900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49700" y="4102100"/>
            <a:ext cx="584200" cy="254000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35500" y="3657600"/>
            <a:ext cx="1866900" cy="1231900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64300" y="5245100"/>
            <a:ext cx="2463800" cy="1168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23900" y="4787900"/>
            <a:ext cx="4699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63500" algn="l"/>
              </a:tabLst>
            </a:pPr>
            <a:r>
              <a:rPr lang="en-US" altLang="zh-CN" sz="1296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Whole</a:t>
            </a:r>
          </a:p>
          <a:p>
            <a:pPr>
              <a:lnSpc>
                <a:spcPts val="15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1296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3225800" y="4775200"/>
            <a:ext cx="3302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296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PRP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2146300" y="4775200"/>
            <a:ext cx="342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296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RBC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241300" y="38100"/>
            <a:ext cx="4419600" cy="2311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2133600" algn="l"/>
                <a:tab pos="2590800" algn="l"/>
              </a:tabLst>
            </a:pPr>
            <a:r>
              <a:rPr lang="en-US" altLang="zh-CN" sz="18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Platelet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Aggregation</a:t>
            </a:r>
          </a:p>
          <a:p>
            <a:pPr>
              <a:lnSpc>
                <a:spcPts val="4100"/>
              </a:lnSpc>
              <a:tabLst>
                <a:tab pos="2133600" algn="l"/>
                <a:tab pos="2590800" algn="l"/>
              </a:tabLst>
            </a:pPr>
            <a:r>
              <a:rPr lang="en-US" altLang="zh-CN" dirty="0" smtClean="0"/>
              <a:t>	</a:t>
            </a:r>
            <a:r>
              <a:rPr lang="en-US" altLang="zh-CN" sz="3206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Agonists:</a:t>
            </a:r>
          </a:p>
          <a:p>
            <a:pPr>
              <a:lnSpc>
                <a:spcPts val="1900"/>
              </a:lnSpc>
              <a:tabLst>
                <a:tab pos="2133600" algn="l"/>
                <a:tab pos="25908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ADP</a:t>
            </a:r>
          </a:p>
          <a:p>
            <a:pPr>
              <a:lnSpc>
                <a:spcPts val="1900"/>
              </a:lnSpc>
              <a:tabLst>
                <a:tab pos="2133600" algn="l"/>
                <a:tab pos="25908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Adrenaline</a:t>
            </a:r>
          </a:p>
          <a:p>
            <a:pPr>
              <a:lnSpc>
                <a:spcPts val="1900"/>
              </a:lnSpc>
              <a:tabLst>
                <a:tab pos="2133600" algn="l"/>
                <a:tab pos="25908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Collagen</a:t>
            </a:r>
          </a:p>
          <a:p>
            <a:pPr>
              <a:lnSpc>
                <a:spcPts val="1900"/>
              </a:lnSpc>
              <a:tabLst>
                <a:tab pos="2133600" algn="l"/>
                <a:tab pos="25908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Arachidonic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acid</a:t>
            </a:r>
          </a:p>
          <a:p>
            <a:pPr>
              <a:lnSpc>
                <a:spcPts val="1900"/>
              </a:lnSpc>
              <a:tabLst>
                <a:tab pos="2133600" algn="l"/>
                <a:tab pos="2590800" algn="l"/>
              </a:tabLst>
            </a:pPr>
            <a:r>
              <a:rPr lang="en-US" altLang="zh-CN" dirty="0" smtClean="0"/>
              <a:t>		</a:t>
            </a:r>
            <a:r>
              <a:rPr lang="en-US" altLang="zh-CN" sz="1802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2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Ristocetin</a:t>
            </a:r>
          </a:p>
          <a:p>
            <a:pPr>
              <a:lnSpc>
                <a:spcPts val="1900"/>
              </a:lnSpc>
              <a:tabLst>
                <a:tab pos="2133600" algn="l"/>
                <a:tab pos="25908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00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Thrombin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chemeClr val="bg2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003300" y="241300"/>
            <a:ext cx="7271221" cy="7021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en-US" altLang="zh-CN" sz="3998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Congenital</a:t>
            </a:r>
            <a:r>
              <a:rPr lang="en-US" altLang="zh-CN" sz="3998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998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Platelet</a:t>
            </a:r>
            <a:r>
              <a:rPr lang="en-US" altLang="zh-CN" sz="3998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998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Disorders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317500" y="1371600"/>
            <a:ext cx="4070025" cy="50045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/>
            </a:pPr>
            <a:r>
              <a:rPr lang="en-US" altLang="zh-CN" sz="2795" b="1" dirty="0" smtClean="0">
                <a:solidFill>
                  <a:schemeClr val="accent5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Disorders</a:t>
            </a:r>
            <a:r>
              <a:rPr lang="en-US" altLang="zh-CN" sz="2795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b="1" dirty="0" smtClean="0">
                <a:solidFill>
                  <a:schemeClr val="accent5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2795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b="1" dirty="0" smtClean="0">
                <a:solidFill>
                  <a:schemeClr val="accent5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Adhesion: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17500" y="1828800"/>
            <a:ext cx="5722720" cy="13926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>
                <a:tab pos="914400" algn="l"/>
              </a:tabLst>
            </a:pPr>
            <a:r>
              <a:rPr lang="en-US" altLang="zh-CN" dirty="0" smtClean="0"/>
              <a:t>	</a:t>
            </a:r>
            <a:r>
              <a:rPr lang="en-US" altLang="zh-CN" sz="2795" dirty="0" smtClean="0"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latin typeface="Comic Sans MS" pitchFamily="18" charset="0"/>
                <a:cs typeface="Comic Sans MS" pitchFamily="18" charset="0"/>
              </a:rPr>
              <a:t>Bernard-Soulier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latin typeface="Comic Sans MS" pitchFamily="18" charset="0"/>
                <a:cs typeface="Comic Sans MS" pitchFamily="18" charset="0"/>
              </a:rPr>
              <a:t>Syndrome</a:t>
            </a:r>
          </a:p>
          <a:p>
            <a:pPr>
              <a:lnSpc>
                <a:spcPts val="3300"/>
              </a:lnSpc>
              <a:tabLst>
                <a:tab pos="914400" algn="l"/>
              </a:tabLst>
            </a:pPr>
            <a:r>
              <a:rPr lang="en-US" altLang="zh-CN" sz="2795" b="1" dirty="0" smtClean="0">
                <a:latin typeface="Comic Sans MS" pitchFamily="18" charset="0"/>
                <a:cs typeface="Comic Sans MS" pitchFamily="18" charset="0"/>
              </a:rPr>
              <a:t>Disorder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b="1" dirty="0" smtClean="0"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b="1" dirty="0" smtClean="0">
                <a:latin typeface="Comic Sans MS" pitchFamily="18" charset="0"/>
                <a:cs typeface="Comic Sans MS" pitchFamily="18" charset="0"/>
              </a:rPr>
              <a:t>Aggregation:</a:t>
            </a:r>
          </a:p>
          <a:p>
            <a:pPr>
              <a:lnSpc>
                <a:spcPts val="3400"/>
              </a:lnSpc>
              <a:tabLst>
                <a:tab pos="914400" algn="l"/>
              </a:tabLst>
            </a:pPr>
            <a:r>
              <a:rPr lang="en-US" altLang="zh-CN" dirty="0" smtClean="0"/>
              <a:t>	</a:t>
            </a:r>
            <a:r>
              <a:rPr lang="en-US" altLang="zh-CN" sz="2795" b="1" dirty="0" smtClean="0"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dirty="0" smtClean="0">
                <a:latin typeface="Comic Sans MS" pitchFamily="18" charset="0"/>
                <a:cs typeface="Comic Sans MS" pitchFamily="18" charset="0"/>
              </a:rPr>
              <a:t>Glanzmann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latin typeface="Comic Sans MS" pitchFamily="18" charset="0"/>
                <a:cs typeface="Comic Sans MS" pitchFamily="18" charset="0"/>
              </a:rPr>
              <a:t>thrombosthenia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17500" y="3111500"/>
            <a:ext cx="5193729" cy="13926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>
                <a:tab pos="914400" algn="l"/>
              </a:tabLst>
            </a:pPr>
            <a:r>
              <a:rPr lang="en-US" altLang="zh-CN" sz="2795" b="1" dirty="0" smtClean="0">
                <a:solidFill>
                  <a:srgbClr val="00B050"/>
                </a:solidFill>
                <a:latin typeface="Comic Sans MS" pitchFamily="18" charset="0"/>
                <a:cs typeface="Comic Sans MS" pitchFamily="18" charset="0"/>
              </a:rPr>
              <a:t>Disorders</a:t>
            </a:r>
            <a:r>
              <a:rPr lang="en-US" altLang="zh-CN" sz="2795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b="1" dirty="0" smtClean="0">
                <a:solidFill>
                  <a:srgbClr val="00B050"/>
                </a:solidFill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2795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b="1" dirty="0" smtClean="0">
                <a:solidFill>
                  <a:srgbClr val="00B050"/>
                </a:solidFill>
                <a:latin typeface="Comic Sans MS" pitchFamily="18" charset="0"/>
                <a:cs typeface="Comic Sans MS" pitchFamily="18" charset="0"/>
              </a:rPr>
              <a:t>Granules:</a:t>
            </a:r>
          </a:p>
          <a:p>
            <a:pPr>
              <a:lnSpc>
                <a:spcPts val="3400"/>
              </a:lnSpc>
              <a:tabLst>
                <a:tab pos="914400" algn="l"/>
              </a:tabLst>
            </a:pPr>
            <a:r>
              <a:rPr lang="en-US" altLang="zh-CN" dirty="0" smtClean="0">
                <a:solidFill>
                  <a:srgbClr val="00B050"/>
                </a:solidFill>
              </a:rPr>
              <a:t>	</a:t>
            </a:r>
            <a:r>
              <a:rPr lang="en-US" altLang="zh-CN" sz="2795" b="1" dirty="0" smtClean="0">
                <a:solidFill>
                  <a:srgbClr val="00B050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2795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dirty="0" smtClean="0">
                <a:solidFill>
                  <a:srgbClr val="00B050"/>
                </a:solidFill>
                <a:latin typeface="Comic Sans MS" pitchFamily="18" charset="0"/>
                <a:cs typeface="Comic Sans MS" pitchFamily="18" charset="0"/>
              </a:rPr>
              <a:t>Grey</a:t>
            </a:r>
            <a:r>
              <a:rPr lang="en-US" altLang="zh-CN" sz="2795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B050"/>
                </a:solidFill>
                <a:latin typeface="Comic Sans MS" pitchFamily="18" charset="0"/>
                <a:cs typeface="Comic Sans MS" pitchFamily="18" charset="0"/>
              </a:rPr>
              <a:t>Platelet</a:t>
            </a:r>
            <a:r>
              <a:rPr lang="en-US" altLang="zh-CN" sz="2795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B050"/>
                </a:solidFill>
                <a:latin typeface="Comic Sans MS" pitchFamily="18" charset="0"/>
                <a:cs typeface="Comic Sans MS" pitchFamily="18" charset="0"/>
              </a:rPr>
              <a:t>Syndrome</a:t>
            </a:r>
          </a:p>
          <a:p>
            <a:pPr>
              <a:lnSpc>
                <a:spcPts val="3300"/>
              </a:lnSpc>
              <a:tabLst>
                <a:tab pos="914400" algn="l"/>
              </a:tabLst>
            </a:pPr>
            <a:r>
              <a:rPr lang="en-US" altLang="zh-CN" dirty="0" smtClean="0">
                <a:solidFill>
                  <a:srgbClr val="00B050"/>
                </a:solidFill>
              </a:rPr>
              <a:t>	</a:t>
            </a:r>
            <a:r>
              <a:rPr lang="en-US" altLang="zh-CN" sz="2795" dirty="0" smtClean="0">
                <a:solidFill>
                  <a:srgbClr val="00B050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2795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B050"/>
                </a:solidFill>
                <a:latin typeface="Comic Sans MS" pitchFamily="18" charset="0"/>
                <a:cs typeface="Comic Sans MS" pitchFamily="18" charset="0"/>
              </a:rPr>
              <a:t>Storage</a:t>
            </a:r>
            <a:r>
              <a:rPr lang="en-US" altLang="zh-CN" sz="2795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B050"/>
                </a:solidFill>
                <a:latin typeface="Comic Sans MS" pitchFamily="18" charset="0"/>
                <a:cs typeface="Comic Sans MS" pitchFamily="18" charset="0"/>
              </a:rPr>
              <a:t>Pool</a:t>
            </a:r>
            <a:r>
              <a:rPr lang="en-US" altLang="zh-CN" sz="2795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B050"/>
                </a:solidFill>
                <a:latin typeface="Comic Sans MS" pitchFamily="18" charset="0"/>
                <a:cs typeface="Comic Sans MS" pitchFamily="18" charset="0"/>
              </a:rPr>
              <a:t>deficiency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231900" y="4368800"/>
            <a:ext cx="4914807" cy="95667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/>
            </a:pPr>
            <a:r>
              <a:rPr lang="en-US" altLang="zh-CN" sz="2795" dirty="0" smtClean="0">
                <a:solidFill>
                  <a:srgbClr val="00B050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2795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B050"/>
                </a:solidFill>
                <a:latin typeface="Comic Sans MS" pitchFamily="18" charset="0"/>
                <a:cs typeface="Comic Sans MS" pitchFamily="18" charset="0"/>
              </a:rPr>
              <a:t>Hermansky-Pudlak</a:t>
            </a:r>
            <a:r>
              <a:rPr lang="en-US" altLang="zh-CN" sz="2795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B050"/>
                </a:solidFill>
                <a:latin typeface="Comic Sans MS" pitchFamily="18" charset="0"/>
                <a:cs typeface="Comic Sans MS" pitchFamily="18" charset="0"/>
              </a:rPr>
              <a:t>syndrome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795" b="1" dirty="0" smtClean="0">
                <a:solidFill>
                  <a:srgbClr val="00B050"/>
                </a:solidFill>
                <a:latin typeface="Comic Sans MS" pitchFamily="18" charset="0"/>
                <a:cs typeface="Comic Sans MS" pitchFamily="18" charset="0"/>
              </a:rPr>
              <a:t>.</a:t>
            </a:r>
            <a:r>
              <a:rPr lang="en-US" altLang="zh-CN" sz="2795" dirty="0" smtClean="0">
                <a:solidFill>
                  <a:srgbClr val="00B050"/>
                </a:solidFill>
                <a:latin typeface="Comic Sans MS" pitchFamily="18" charset="0"/>
                <a:cs typeface="Comic Sans MS" pitchFamily="18" charset="0"/>
              </a:rPr>
              <a:t>Chediak-Higashi</a:t>
            </a:r>
            <a:r>
              <a:rPr lang="en-US" altLang="zh-CN" sz="2795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B050"/>
                </a:solidFill>
                <a:latin typeface="Comic Sans MS" pitchFamily="18" charset="0"/>
                <a:cs typeface="Comic Sans MS" pitchFamily="18" charset="0"/>
              </a:rPr>
              <a:t>syndrome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60600" y="622300"/>
            <a:ext cx="4965700" cy="63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0"/>
              </a:lnSpc>
              <a:tabLst/>
            </a:pPr>
            <a:r>
              <a:rPr lang="en-US" altLang="zh-CN" sz="36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Platelet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Ultrastructure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22300" y="2108200"/>
            <a:ext cx="2362200" cy="317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419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Mitochondria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419100" algn="l"/>
              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Alpha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Granules</a:t>
            </a:r>
          </a:p>
          <a:p>
            <a:pPr>
              <a:lnSpc>
                <a:spcPts val="2100"/>
              </a:lnSpc>
              <a:tabLst>
                <a:tab pos="419100" algn="l"/>
              </a:tabLst>
            </a:pPr>
            <a:r>
              <a:rPr lang="en-US" altLang="zh-CN" sz="1800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von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Willebrand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Factor</a:t>
            </a:r>
          </a:p>
          <a:p>
            <a:pPr>
              <a:lnSpc>
                <a:spcPts val="2100"/>
              </a:lnSpc>
              <a:tabLst>
                <a:tab pos="419100" algn="l"/>
              </a:tabLst>
            </a:pPr>
            <a:r>
              <a:rPr lang="en-US" altLang="zh-CN" sz="1800" dirty="0" smtClean="0">
                <a:solidFill>
                  <a:srgbClr val="FF9900"/>
                </a:solidFill>
                <a:latin typeface="Comic Sans MS" pitchFamily="18" charset="0"/>
                <a:cs typeface="Comic Sans MS" pitchFamily="18" charset="0"/>
              </a:rPr>
              <a:t>Fibrinogen</a:t>
            </a:r>
          </a:p>
          <a:p>
            <a:pPr>
              <a:lnSpc>
                <a:spcPts val="2100"/>
              </a:lnSpc>
              <a:tabLst>
                <a:tab pos="419100" algn="l"/>
              </a:tabLst>
            </a:pPr>
            <a:r>
              <a:rPr lang="en-US" altLang="zh-CN" sz="1800" dirty="0" smtClean="0">
                <a:solidFill>
                  <a:srgbClr val="FFFF99"/>
                </a:solidFill>
                <a:latin typeface="Comic Sans MS" pitchFamily="18" charset="0"/>
                <a:cs typeface="Comic Sans MS" pitchFamily="18" charset="0"/>
              </a:rPr>
              <a:t>Chemokines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99"/>
                </a:solidFill>
                <a:latin typeface="Comic Sans MS" pitchFamily="18" charset="0"/>
                <a:cs typeface="Comic Sans MS" pitchFamily="18" charset="0"/>
              </a:rPr>
              <a:t>(PF4,etc.)</a:t>
            </a:r>
          </a:p>
          <a:p>
            <a:pPr>
              <a:lnSpc>
                <a:spcPts val="2100"/>
              </a:lnSpc>
              <a:tabLst>
                <a:tab pos="419100" algn="l"/>
              </a:tabLst>
            </a:pPr>
            <a:r>
              <a:rPr lang="en-US" altLang="zh-CN" sz="1800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Thrombospondin</a:t>
            </a:r>
          </a:p>
          <a:p>
            <a:pPr>
              <a:lnSpc>
                <a:spcPts val="2100"/>
              </a:lnSpc>
              <a:tabLst>
                <a:tab pos="419100" algn="l"/>
              </a:tabLst>
            </a:pPr>
            <a:r>
              <a:rPr lang="en-US" altLang="zh-CN" sz="1800" dirty="0" smtClean="0">
                <a:solidFill>
                  <a:srgbClr val="FF9900"/>
                </a:solidFill>
                <a:latin typeface="Comic Sans MS" pitchFamily="18" charset="0"/>
                <a:cs typeface="Comic Sans MS" pitchFamily="18" charset="0"/>
              </a:rPr>
              <a:t>P-selectin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6261100" y="2019300"/>
            <a:ext cx="2552700" cy="412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508000" algn="l"/>
                <a:tab pos="609600" algn="l"/>
                <a:tab pos="12065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Microtubules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508000" algn="l"/>
                <a:tab pos="609600" algn="l"/>
                <a:tab pos="12065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Open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canalicular</a:t>
            </a:r>
          </a:p>
          <a:p>
            <a:pPr>
              <a:lnSpc>
                <a:spcPts val="2400"/>
              </a:lnSpc>
              <a:tabLst>
                <a:tab pos="508000" algn="l"/>
                <a:tab pos="609600" algn="l"/>
                <a:tab pos="1206500" algn="l"/>
              </a:tabLst>
            </a:pPr>
            <a:r>
              <a:rPr lang="en-US" altLang="zh-CN" dirty="0" smtClean="0"/>
              <a:t>			</a:t>
            </a:r>
            <a:r>
              <a:rPr lang="en-US" altLang="zh-CN" sz="2004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system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508000" algn="l"/>
                <a:tab pos="609600" algn="l"/>
                <a:tab pos="1206500" algn="l"/>
              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Dense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Granules</a:t>
            </a:r>
          </a:p>
          <a:p>
            <a:pPr>
              <a:lnSpc>
                <a:spcPts val="2400"/>
              </a:lnSpc>
              <a:tabLst>
                <a:tab pos="508000" algn="l"/>
                <a:tab pos="609600" algn="l"/>
                <a:tab pos="1206500" algn="l"/>
              </a:tabLst>
            </a:pPr>
            <a:r>
              <a:rPr lang="en-US" altLang="zh-CN" sz="2004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ADP/ATP</a:t>
            </a:r>
          </a:p>
          <a:p>
            <a:pPr>
              <a:lnSpc>
                <a:spcPts val="2400"/>
              </a:lnSpc>
              <a:tabLst>
                <a:tab pos="508000" algn="l"/>
                <a:tab pos="609600" algn="l"/>
                <a:tab pos="1206500" algn="l"/>
              </a:tabLst>
            </a:pPr>
            <a:r>
              <a:rPr lang="en-US" altLang="zh-CN" sz="2006" dirty="0" smtClean="0">
                <a:solidFill>
                  <a:srgbClr val="FF9900"/>
                </a:solidFill>
                <a:latin typeface="Comic Sans MS" pitchFamily="18" charset="0"/>
                <a:cs typeface="Comic Sans MS" pitchFamily="18" charset="0"/>
              </a:rPr>
              <a:t>Calcium</a:t>
            </a:r>
          </a:p>
          <a:p>
            <a:pPr>
              <a:lnSpc>
                <a:spcPts val="2300"/>
              </a:lnSpc>
              <a:tabLst>
                <a:tab pos="508000" algn="l"/>
                <a:tab pos="609600" algn="l"/>
                <a:tab pos="1206500" algn="l"/>
              </a:tabLst>
            </a:pPr>
            <a:r>
              <a:rPr lang="en-US" altLang="zh-CN" sz="2004" dirty="0" smtClean="0">
                <a:solidFill>
                  <a:srgbClr val="FFFF99"/>
                </a:solidFill>
                <a:latin typeface="Comic Sans MS" pitchFamily="18" charset="0"/>
                <a:cs typeface="Comic Sans MS" pitchFamily="18" charset="0"/>
              </a:rPr>
              <a:t>Serotonin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chemeClr val="bg2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828800" y="304800"/>
            <a:ext cx="5564024" cy="83343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600"/>
              </a:lnSpc>
              <a:tabLst/>
            </a:pPr>
            <a:r>
              <a:rPr lang="en-US" altLang="zh-CN" sz="4802" b="1" dirty="0" smtClean="0">
                <a:latin typeface="Comic Sans MS" pitchFamily="18" charset="0"/>
                <a:cs typeface="Comic Sans MS" pitchFamily="18" charset="0"/>
              </a:rPr>
              <a:t>Platelet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802" b="1" dirty="0" smtClean="0">
                <a:latin typeface="Comic Sans MS" pitchFamily="18" charset="0"/>
                <a:cs typeface="Comic Sans MS" pitchFamily="18" charset="0"/>
              </a:rPr>
              <a:t>Activation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46100" y="1574800"/>
            <a:ext cx="2763577" cy="76508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000"/>
              </a:lnSpc>
              <a:tabLst/>
            </a:pPr>
            <a:r>
              <a:rPr lang="en-US" altLang="zh-CN" sz="3998" dirty="0" smtClean="0">
                <a:solidFill>
                  <a:schemeClr val="tx2"/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998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dirty="0" smtClean="0">
                <a:solidFill>
                  <a:schemeClr val="tx2"/>
                </a:solidFill>
                <a:latin typeface="Comic Sans MS" pitchFamily="18" charset="0"/>
                <a:cs typeface="Comic Sans MS" pitchFamily="18" charset="0"/>
              </a:rPr>
              <a:t>Adhesion</a:t>
            </a:r>
            <a:r>
              <a:rPr lang="en-US" altLang="zh-CN" sz="4406" b="1" dirty="0" smtClean="0">
                <a:solidFill>
                  <a:schemeClr val="tx2"/>
                </a:solidFill>
                <a:latin typeface="Comic Sans MS" pitchFamily="18" charset="0"/>
                <a:cs typeface="Comic Sans MS" pitchFamily="18" charset="0"/>
              </a:rPr>
              <a:t>: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46100" y="2438400"/>
            <a:ext cx="179536" cy="26494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0"/>
              </a:lnSpc>
              <a:tabLst/>
            </a:pPr>
            <a:r>
              <a:rPr lang="en-US" altLang="zh-CN" sz="3600" dirty="0" smtClean="0"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100"/>
              </a:lnSpc>
              <a:tabLst/>
            </a:pPr>
            <a:r>
              <a:rPr lang="en-US" altLang="zh-CN" sz="3602" dirty="0" smtClean="0">
                <a:solidFill>
                  <a:schemeClr val="accent2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100"/>
              </a:lnSpc>
              <a:tabLst/>
            </a:pPr>
            <a:r>
              <a:rPr lang="en-US" altLang="zh-CN" sz="3600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100"/>
              </a:lnSpc>
              <a:tabLst/>
            </a:pPr>
            <a:r>
              <a:rPr lang="en-US" altLang="zh-CN" sz="3602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89000" y="2438400"/>
            <a:ext cx="3424014" cy="263661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3600" b="1" dirty="0" smtClean="0">
                <a:latin typeface="Comic Sans MS" pitchFamily="18" charset="0"/>
                <a:cs typeface="Comic Sans MS" pitchFamily="18" charset="0"/>
              </a:rPr>
              <a:t>Shape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0" b="1" dirty="0" smtClean="0">
                <a:latin typeface="Comic Sans MS" pitchFamily="18" charset="0"/>
                <a:cs typeface="Comic Sans MS" pitchFamily="18" charset="0"/>
              </a:rPr>
              <a:t>change</a:t>
            </a:r>
          </a:p>
          <a:p>
            <a:pPr>
              <a:lnSpc>
                <a:spcPts val="5100"/>
              </a:lnSpc>
              <a:tabLst/>
            </a:pPr>
            <a:r>
              <a:rPr lang="en-US" altLang="zh-CN" sz="3602" b="1" dirty="0" smtClean="0">
                <a:solidFill>
                  <a:schemeClr val="accent2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Aggregation</a:t>
            </a:r>
          </a:p>
          <a:p>
            <a:pPr>
              <a:lnSpc>
                <a:spcPts val="5100"/>
              </a:lnSpc>
              <a:tabLst/>
            </a:pPr>
            <a:r>
              <a:rPr lang="en-US" altLang="zh-CN" sz="36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Release</a:t>
            </a:r>
          </a:p>
          <a:p>
            <a:pPr>
              <a:lnSpc>
                <a:spcPts val="5100"/>
              </a:lnSpc>
              <a:tabLst/>
            </a:pPr>
            <a:r>
              <a:rPr lang="en-US" altLang="zh-CN" sz="3602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Clot</a:t>
            </a:r>
            <a:r>
              <a:rPr lang="en-US" altLang="zh-CN" sz="3602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2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Retraction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975100" y="1765300"/>
            <a:ext cx="4986943" cy="43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402" b="1" dirty="0" smtClean="0">
                <a:solidFill>
                  <a:schemeClr val="accent4"/>
                </a:solidFill>
                <a:latin typeface="Comic Sans MS" pitchFamily="18" charset="0"/>
                <a:cs typeface="Comic Sans MS" pitchFamily="18" charset="0"/>
              </a:rPr>
              <a:t>Bernard-Soulier</a:t>
            </a:r>
            <a:r>
              <a:rPr lang="en-US" altLang="zh-CN" sz="2402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b="1" dirty="0" smtClean="0">
                <a:solidFill>
                  <a:schemeClr val="accent4"/>
                </a:solidFill>
                <a:latin typeface="Comic Sans MS" pitchFamily="18" charset="0"/>
                <a:cs typeface="Comic Sans MS" pitchFamily="18" charset="0"/>
              </a:rPr>
              <a:t>Syndrome</a:t>
            </a:r>
            <a:r>
              <a:rPr lang="en-US" altLang="zh-CN" sz="2402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b="1" dirty="0" smtClean="0">
                <a:solidFill>
                  <a:schemeClr val="accent4"/>
                </a:solidFill>
                <a:latin typeface="Comic Sans MS" pitchFamily="18" charset="0"/>
                <a:cs typeface="Comic Sans MS" pitchFamily="18" charset="0"/>
              </a:rPr>
              <a:t>(BSS)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2127250" y="1593850"/>
            <a:ext cx="4051300" cy="4543425"/>
          </a:xfrm>
          <a:custGeom>
            <a:avLst/>
            <a:gdLst>
              <a:gd name="connsiteX0" fmla="*/ 6350 w 4051300"/>
              <a:gd name="connsiteY0" fmla="*/ 2271776 h 4543425"/>
              <a:gd name="connsiteX1" fmla="*/ 2025650 w 4051300"/>
              <a:gd name="connsiteY1" fmla="*/ 6350 h 4543425"/>
              <a:gd name="connsiteX2" fmla="*/ 4044950 w 4051300"/>
              <a:gd name="connsiteY2" fmla="*/ 2271776 h 4543425"/>
              <a:gd name="connsiteX3" fmla="*/ 2025650 w 4051300"/>
              <a:gd name="connsiteY3" fmla="*/ 4537075 h 4543425"/>
              <a:gd name="connsiteX4" fmla="*/ 6350 w 4051300"/>
              <a:gd name="connsiteY4" fmla="*/ 2271776 h 45434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051300" h="4543425">
                <a:moveTo>
                  <a:pt x="6350" y="2271776"/>
                </a:moveTo>
                <a:cubicBezTo>
                  <a:pt x="6350" y="1020572"/>
                  <a:pt x="910463" y="6350"/>
                  <a:pt x="2025650" y="6350"/>
                </a:cubicBezTo>
                <a:cubicBezTo>
                  <a:pt x="3140836" y="6350"/>
                  <a:pt x="4044950" y="1020572"/>
                  <a:pt x="4044950" y="2271776"/>
                </a:cubicBezTo>
                <a:cubicBezTo>
                  <a:pt x="4044950" y="3522853"/>
                  <a:pt x="3140836" y="4537075"/>
                  <a:pt x="2025650" y="4537075"/>
                </a:cubicBezTo>
                <a:cubicBezTo>
                  <a:pt x="910463" y="4537075"/>
                  <a:pt x="6350" y="3522853"/>
                  <a:pt x="6350" y="2271776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9336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38800" y="2514600"/>
            <a:ext cx="1143000" cy="533400"/>
          </a:xfrm>
          <a:custGeom>
            <a:avLst/>
            <a:gdLst>
              <a:gd name="connsiteX0" fmla="*/ 0 w 1143000"/>
              <a:gd name="connsiteY0" fmla="*/ 533400 h 533400"/>
              <a:gd name="connsiteX1" fmla="*/ 392938 w 1143000"/>
              <a:gd name="connsiteY1" fmla="*/ 533400 h 533400"/>
              <a:gd name="connsiteX2" fmla="*/ 428625 w 1143000"/>
              <a:gd name="connsiteY2" fmla="*/ 516763 h 533400"/>
              <a:gd name="connsiteX3" fmla="*/ 392938 w 1143000"/>
              <a:gd name="connsiteY3" fmla="*/ 499998 h 533400"/>
              <a:gd name="connsiteX4" fmla="*/ 321436 w 1143000"/>
              <a:gd name="connsiteY4" fmla="*/ 499998 h 533400"/>
              <a:gd name="connsiteX5" fmla="*/ 285750 w 1143000"/>
              <a:gd name="connsiteY5" fmla="*/ 483361 h 533400"/>
              <a:gd name="connsiteX6" fmla="*/ 321436 w 1143000"/>
              <a:gd name="connsiteY6" fmla="*/ 466725 h 533400"/>
              <a:gd name="connsiteX7" fmla="*/ 821563 w 1143000"/>
              <a:gd name="connsiteY7" fmla="*/ 466725 h 533400"/>
              <a:gd name="connsiteX8" fmla="*/ 857250 w 1143000"/>
              <a:gd name="connsiteY8" fmla="*/ 483361 h 533400"/>
              <a:gd name="connsiteX9" fmla="*/ 821563 w 1143000"/>
              <a:gd name="connsiteY9" fmla="*/ 499998 h 533400"/>
              <a:gd name="connsiteX10" fmla="*/ 750061 w 1143000"/>
              <a:gd name="connsiteY10" fmla="*/ 499998 h 533400"/>
              <a:gd name="connsiteX11" fmla="*/ 714375 w 1143000"/>
              <a:gd name="connsiteY11" fmla="*/ 516763 h 533400"/>
              <a:gd name="connsiteX12" fmla="*/ 750061 w 1143000"/>
              <a:gd name="connsiteY12" fmla="*/ 533400 h 533400"/>
              <a:gd name="connsiteX13" fmla="*/ 1143000 w 1143000"/>
              <a:gd name="connsiteY13" fmla="*/ 533400 h 533400"/>
              <a:gd name="connsiteX14" fmla="*/ 1000125 w 1143000"/>
              <a:gd name="connsiteY14" fmla="*/ 299973 h 533400"/>
              <a:gd name="connsiteX15" fmla="*/ 1143000 w 1143000"/>
              <a:gd name="connsiteY15" fmla="*/ 66675 h 533400"/>
              <a:gd name="connsiteX16" fmla="*/ 857250 w 1143000"/>
              <a:gd name="connsiteY16" fmla="*/ 66675 h 533400"/>
              <a:gd name="connsiteX17" fmla="*/ 857250 w 1143000"/>
              <a:gd name="connsiteY17" fmla="*/ 16636 h 533400"/>
              <a:gd name="connsiteX18" fmla="*/ 821563 w 1143000"/>
              <a:gd name="connsiteY18" fmla="*/ 0 h 533400"/>
              <a:gd name="connsiteX19" fmla="*/ 321436 w 1143000"/>
              <a:gd name="connsiteY19" fmla="*/ 0 h 533400"/>
              <a:gd name="connsiteX20" fmla="*/ 285750 w 1143000"/>
              <a:gd name="connsiteY20" fmla="*/ 16636 h 533400"/>
              <a:gd name="connsiteX21" fmla="*/ 285750 w 1143000"/>
              <a:gd name="connsiteY21" fmla="*/ 66675 h 533400"/>
              <a:gd name="connsiteX22" fmla="*/ 0 w 1143000"/>
              <a:gd name="connsiteY22" fmla="*/ 66675 h 533400"/>
              <a:gd name="connsiteX23" fmla="*/ 142875 w 1143000"/>
              <a:gd name="connsiteY23" fmla="*/ 299973 h 533400"/>
              <a:gd name="connsiteX24" fmla="*/ 0 w 1143000"/>
              <a:gd name="connsiteY24" fmla="*/ 533400 h 533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143000" h="533400">
                <a:moveTo>
                  <a:pt x="0" y="533400"/>
                </a:moveTo>
                <a:lnTo>
                  <a:pt x="392938" y="533400"/>
                </a:lnTo>
                <a:cubicBezTo>
                  <a:pt x="412622" y="533400"/>
                  <a:pt x="428625" y="525907"/>
                  <a:pt x="428625" y="516763"/>
                </a:cubicBezTo>
                <a:cubicBezTo>
                  <a:pt x="428625" y="507492"/>
                  <a:pt x="412622" y="499998"/>
                  <a:pt x="392938" y="499998"/>
                </a:cubicBezTo>
                <a:lnTo>
                  <a:pt x="321436" y="499998"/>
                </a:lnTo>
                <a:cubicBezTo>
                  <a:pt x="301752" y="499998"/>
                  <a:pt x="285750" y="492632"/>
                  <a:pt x="285750" y="483361"/>
                </a:cubicBezTo>
                <a:cubicBezTo>
                  <a:pt x="285750" y="474217"/>
                  <a:pt x="301752" y="466725"/>
                  <a:pt x="321436" y="466725"/>
                </a:cubicBezTo>
                <a:lnTo>
                  <a:pt x="821563" y="466725"/>
                </a:lnTo>
                <a:cubicBezTo>
                  <a:pt x="841247" y="466725"/>
                  <a:pt x="857250" y="474217"/>
                  <a:pt x="857250" y="483361"/>
                </a:cubicBezTo>
                <a:cubicBezTo>
                  <a:pt x="857250" y="492632"/>
                  <a:pt x="841247" y="499998"/>
                  <a:pt x="821563" y="499998"/>
                </a:cubicBezTo>
                <a:lnTo>
                  <a:pt x="750061" y="499998"/>
                </a:lnTo>
                <a:cubicBezTo>
                  <a:pt x="730377" y="499998"/>
                  <a:pt x="714375" y="507492"/>
                  <a:pt x="714375" y="516763"/>
                </a:cubicBezTo>
                <a:cubicBezTo>
                  <a:pt x="714375" y="525907"/>
                  <a:pt x="730377" y="533400"/>
                  <a:pt x="750061" y="533400"/>
                </a:cubicBezTo>
                <a:lnTo>
                  <a:pt x="1143000" y="533400"/>
                </a:lnTo>
                <a:lnTo>
                  <a:pt x="1000125" y="299973"/>
                </a:lnTo>
                <a:lnTo>
                  <a:pt x="1143000" y="66675"/>
                </a:lnTo>
                <a:lnTo>
                  <a:pt x="857250" y="66675"/>
                </a:lnTo>
                <a:lnTo>
                  <a:pt x="857250" y="16636"/>
                </a:lnTo>
                <a:cubicBezTo>
                  <a:pt x="857250" y="7492"/>
                  <a:pt x="841247" y="0"/>
                  <a:pt x="821563" y="0"/>
                </a:cubicBezTo>
                <a:lnTo>
                  <a:pt x="321436" y="0"/>
                </a:lnTo>
                <a:cubicBezTo>
                  <a:pt x="301752" y="0"/>
                  <a:pt x="285750" y="7492"/>
                  <a:pt x="285750" y="16636"/>
                </a:cubicBezTo>
                <a:lnTo>
                  <a:pt x="285750" y="66675"/>
                </a:lnTo>
                <a:lnTo>
                  <a:pt x="0" y="66675"/>
                </a:lnTo>
                <a:lnTo>
                  <a:pt x="142875" y="299973"/>
                </a:lnTo>
                <a:lnTo>
                  <a:pt x="0" y="533400"/>
                </a:lnTo>
              </a:path>
            </a:pathLst>
          </a:custGeom>
          <a:solidFill>
            <a:srgbClr val="FF99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924550" y="2981325"/>
            <a:ext cx="142875" cy="50038"/>
          </a:xfrm>
          <a:custGeom>
            <a:avLst/>
            <a:gdLst>
              <a:gd name="connsiteX0" fmla="*/ 142875 w 142875"/>
              <a:gd name="connsiteY0" fmla="*/ 50038 h 50038"/>
              <a:gd name="connsiteX1" fmla="*/ 107188 w 142875"/>
              <a:gd name="connsiteY1" fmla="*/ 33273 h 50038"/>
              <a:gd name="connsiteX2" fmla="*/ 35686 w 142875"/>
              <a:gd name="connsiteY2" fmla="*/ 33273 h 50038"/>
              <a:gd name="connsiteX3" fmla="*/ 0 w 142875"/>
              <a:gd name="connsiteY3" fmla="*/ 16636 h 50038"/>
              <a:gd name="connsiteX4" fmla="*/ 35686 w 142875"/>
              <a:gd name="connsiteY4" fmla="*/ 0 h 50038"/>
              <a:gd name="connsiteX5" fmla="*/ 142875 w 142875"/>
              <a:gd name="connsiteY5" fmla="*/ 0 h 50038"/>
              <a:gd name="connsiteX6" fmla="*/ 142875 w 142875"/>
              <a:gd name="connsiteY6" fmla="*/ 50038 h 500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42875" h="50038">
                <a:moveTo>
                  <a:pt x="142875" y="50038"/>
                </a:moveTo>
                <a:cubicBezTo>
                  <a:pt x="142875" y="40767"/>
                  <a:pt x="126872" y="33273"/>
                  <a:pt x="107188" y="33273"/>
                </a:cubicBezTo>
                <a:lnTo>
                  <a:pt x="35686" y="33273"/>
                </a:lnTo>
                <a:cubicBezTo>
                  <a:pt x="16002" y="33273"/>
                  <a:pt x="0" y="25907"/>
                  <a:pt x="0" y="16636"/>
                </a:cubicBezTo>
                <a:cubicBezTo>
                  <a:pt x="0" y="7492"/>
                  <a:pt x="16002" y="0"/>
                  <a:pt x="35686" y="0"/>
                </a:cubicBezTo>
                <a:lnTo>
                  <a:pt x="142875" y="0"/>
                </a:lnTo>
                <a:lnTo>
                  <a:pt x="142875" y="50038"/>
                </a:lnTo>
              </a:path>
            </a:pathLst>
          </a:custGeom>
          <a:solidFill>
            <a:srgbClr val="CD7B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6353175" y="2981325"/>
            <a:ext cx="142875" cy="50038"/>
          </a:xfrm>
          <a:custGeom>
            <a:avLst/>
            <a:gdLst>
              <a:gd name="connsiteX0" fmla="*/ 0 w 142875"/>
              <a:gd name="connsiteY0" fmla="*/ 50038 h 50038"/>
              <a:gd name="connsiteX1" fmla="*/ 35686 w 142875"/>
              <a:gd name="connsiteY1" fmla="*/ 33273 h 50038"/>
              <a:gd name="connsiteX2" fmla="*/ 107188 w 142875"/>
              <a:gd name="connsiteY2" fmla="*/ 33273 h 50038"/>
              <a:gd name="connsiteX3" fmla="*/ 142875 w 142875"/>
              <a:gd name="connsiteY3" fmla="*/ 16636 h 50038"/>
              <a:gd name="connsiteX4" fmla="*/ 107188 w 142875"/>
              <a:gd name="connsiteY4" fmla="*/ 0 h 50038"/>
              <a:gd name="connsiteX5" fmla="*/ 0 w 142875"/>
              <a:gd name="connsiteY5" fmla="*/ 0 h 50038"/>
              <a:gd name="connsiteX6" fmla="*/ 0 w 142875"/>
              <a:gd name="connsiteY6" fmla="*/ 50038 h 500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42875" h="50038">
                <a:moveTo>
                  <a:pt x="0" y="50038"/>
                </a:moveTo>
                <a:cubicBezTo>
                  <a:pt x="0" y="40767"/>
                  <a:pt x="16002" y="33273"/>
                  <a:pt x="35686" y="33273"/>
                </a:cubicBezTo>
                <a:lnTo>
                  <a:pt x="107188" y="33273"/>
                </a:lnTo>
                <a:cubicBezTo>
                  <a:pt x="126872" y="33273"/>
                  <a:pt x="142875" y="25907"/>
                  <a:pt x="142875" y="16636"/>
                </a:cubicBezTo>
                <a:cubicBezTo>
                  <a:pt x="142875" y="7492"/>
                  <a:pt x="126872" y="0"/>
                  <a:pt x="107188" y="0"/>
                </a:cubicBezTo>
                <a:lnTo>
                  <a:pt x="0" y="0"/>
                </a:lnTo>
                <a:lnTo>
                  <a:pt x="0" y="50038"/>
                </a:lnTo>
              </a:path>
            </a:pathLst>
          </a:custGeom>
          <a:solidFill>
            <a:srgbClr val="CD7B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632450" y="2508250"/>
            <a:ext cx="1155700" cy="546100"/>
          </a:xfrm>
          <a:custGeom>
            <a:avLst/>
            <a:gdLst>
              <a:gd name="connsiteX0" fmla="*/ 6350 w 1155700"/>
              <a:gd name="connsiteY0" fmla="*/ 539750 h 546100"/>
              <a:gd name="connsiteX1" fmla="*/ 149225 w 1155700"/>
              <a:gd name="connsiteY1" fmla="*/ 306323 h 546100"/>
              <a:gd name="connsiteX2" fmla="*/ 6350 w 1155700"/>
              <a:gd name="connsiteY2" fmla="*/ 73025 h 546100"/>
              <a:gd name="connsiteX3" fmla="*/ 292100 w 1155700"/>
              <a:gd name="connsiteY3" fmla="*/ 73025 h 546100"/>
              <a:gd name="connsiteX4" fmla="*/ 292100 w 1155700"/>
              <a:gd name="connsiteY4" fmla="*/ 22986 h 546100"/>
              <a:gd name="connsiteX5" fmla="*/ 327786 w 1155700"/>
              <a:gd name="connsiteY5" fmla="*/ 6350 h 546100"/>
              <a:gd name="connsiteX6" fmla="*/ 827913 w 1155700"/>
              <a:gd name="connsiteY6" fmla="*/ 6350 h 546100"/>
              <a:gd name="connsiteX7" fmla="*/ 863600 w 1155700"/>
              <a:gd name="connsiteY7" fmla="*/ 22986 h 546100"/>
              <a:gd name="connsiteX8" fmla="*/ 863600 w 1155700"/>
              <a:gd name="connsiteY8" fmla="*/ 73025 h 546100"/>
              <a:gd name="connsiteX9" fmla="*/ 863600 w 1155700"/>
              <a:gd name="connsiteY9" fmla="*/ 73025 h 546100"/>
              <a:gd name="connsiteX10" fmla="*/ 1149350 w 1155700"/>
              <a:gd name="connsiteY10" fmla="*/ 73025 h 546100"/>
              <a:gd name="connsiteX11" fmla="*/ 1006475 w 1155700"/>
              <a:gd name="connsiteY11" fmla="*/ 306323 h 546100"/>
              <a:gd name="connsiteX12" fmla="*/ 1149350 w 1155700"/>
              <a:gd name="connsiteY12" fmla="*/ 539750 h 546100"/>
              <a:gd name="connsiteX13" fmla="*/ 756411 w 1155700"/>
              <a:gd name="connsiteY13" fmla="*/ 539750 h 546100"/>
              <a:gd name="connsiteX14" fmla="*/ 720725 w 1155700"/>
              <a:gd name="connsiteY14" fmla="*/ 523113 h 546100"/>
              <a:gd name="connsiteX15" fmla="*/ 756411 w 1155700"/>
              <a:gd name="connsiteY15" fmla="*/ 506348 h 546100"/>
              <a:gd name="connsiteX16" fmla="*/ 827913 w 1155700"/>
              <a:gd name="connsiteY16" fmla="*/ 506348 h 546100"/>
              <a:gd name="connsiteX17" fmla="*/ 863600 w 1155700"/>
              <a:gd name="connsiteY17" fmla="*/ 489711 h 546100"/>
              <a:gd name="connsiteX18" fmla="*/ 827913 w 1155700"/>
              <a:gd name="connsiteY18" fmla="*/ 473075 h 546100"/>
              <a:gd name="connsiteX19" fmla="*/ 327786 w 1155700"/>
              <a:gd name="connsiteY19" fmla="*/ 473075 h 546100"/>
              <a:gd name="connsiteX20" fmla="*/ 292100 w 1155700"/>
              <a:gd name="connsiteY20" fmla="*/ 489711 h 546100"/>
              <a:gd name="connsiteX21" fmla="*/ 327786 w 1155700"/>
              <a:gd name="connsiteY21" fmla="*/ 506348 h 546100"/>
              <a:gd name="connsiteX22" fmla="*/ 399288 w 1155700"/>
              <a:gd name="connsiteY22" fmla="*/ 506348 h 546100"/>
              <a:gd name="connsiteX23" fmla="*/ 434975 w 1155700"/>
              <a:gd name="connsiteY23" fmla="*/ 523113 h 546100"/>
              <a:gd name="connsiteX24" fmla="*/ 399288 w 1155700"/>
              <a:gd name="connsiteY24" fmla="*/ 539750 h 546100"/>
              <a:gd name="connsiteX25" fmla="*/ 6350 w 1155700"/>
              <a:gd name="connsiteY25" fmla="*/ 539750 h 54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55700" h="546100">
                <a:moveTo>
                  <a:pt x="6350" y="539750"/>
                </a:moveTo>
                <a:lnTo>
                  <a:pt x="149225" y="306323"/>
                </a:lnTo>
                <a:lnTo>
                  <a:pt x="6350" y="73025"/>
                </a:lnTo>
                <a:lnTo>
                  <a:pt x="292100" y="73025"/>
                </a:lnTo>
                <a:lnTo>
                  <a:pt x="292100" y="22986"/>
                </a:lnTo>
                <a:cubicBezTo>
                  <a:pt x="292100" y="13842"/>
                  <a:pt x="308102" y="6350"/>
                  <a:pt x="327786" y="6350"/>
                </a:cubicBezTo>
                <a:lnTo>
                  <a:pt x="827913" y="6350"/>
                </a:lnTo>
                <a:cubicBezTo>
                  <a:pt x="847597" y="6350"/>
                  <a:pt x="863600" y="13842"/>
                  <a:pt x="863600" y="22986"/>
                </a:cubicBezTo>
                <a:lnTo>
                  <a:pt x="863600" y="73025"/>
                </a:lnTo>
                <a:lnTo>
                  <a:pt x="863600" y="73025"/>
                </a:lnTo>
                <a:lnTo>
                  <a:pt x="1149350" y="73025"/>
                </a:lnTo>
                <a:lnTo>
                  <a:pt x="1006475" y="306323"/>
                </a:lnTo>
                <a:lnTo>
                  <a:pt x="1149350" y="539750"/>
                </a:lnTo>
                <a:lnTo>
                  <a:pt x="756411" y="539750"/>
                </a:lnTo>
                <a:cubicBezTo>
                  <a:pt x="736727" y="539750"/>
                  <a:pt x="720725" y="532257"/>
                  <a:pt x="720725" y="523113"/>
                </a:cubicBezTo>
                <a:cubicBezTo>
                  <a:pt x="720725" y="513842"/>
                  <a:pt x="736727" y="506348"/>
                  <a:pt x="756411" y="506348"/>
                </a:cubicBezTo>
                <a:lnTo>
                  <a:pt x="827913" y="506348"/>
                </a:lnTo>
                <a:cubicBezTo>
                  <a:pt x="847597" y="506348"/>
                  <a:pt x="863600" y="498982"/>
                  <a:pt x="863600" y="489711"/>
                </a:cubicBezTo>
                <a:cubicBezTo>
                  <a:pt x="863600" y="480567"/>
                  <a:pt x="847597" y="473075"/>
                  <a:pt x="827913" y="473075"/>
                </a:cubicBezTo>
                <a:lnTo>
                  <a:pt x="327786" y="473075"/>
                </a:lnTo>
                <a:cubicBezTo>
                  <a:pt x="308102" y="473075"/>
                  <a:pt x="292100" y="480567"/>
                  <a:pt x="292100" y="489711"/>
                </a:cubicBezTo>
                <a:cubicBezTo>
                  <a:pt x="292100" y="498982"/>
                  <a:pt x="308102" y="506348"/>
                  <a:pt x="327786" y="506348"/>
                </a:cubicBezTo>
                <a:lnTo>
                  <a:pt x="399288" y="506348"/>
                </a:lnTo>
                <a:cubicBezTo>
                  <a:pt x="418972" y="506348"/>
                  <a:pt x="434975" y="513842"/>
                  <a:pt x="434975" y="523113"/>
                </a:cubicBezTo>
                <a:cubicBezTo>
                  <a:pt x="434975" y="532257"/>
                  <a:pt x="418972" y="539750"/>
                  <a:pt x="399288" y="539750"/>
                </a:cubicBezTo>
                <a:lnTo>
                  <a:pt x="6350" y="5397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6061075" y="2974975"/>
            <a:ext cx="22225" cy="62738"/>
          </a:xfrm>
          <a:custGeom>
            <a:avLst/>
            <a:gdLst>
              <a:gd name="connsiteX0" fmla="*/ 6350 w 22225"/>
              <a:gd name="connsiteY0" fmla="*/ 6350 h 62738"/>
              <a:gd name="connsiteX1" fmla="*/ 6350 w 22225"/>
              <a:gd name="connsiteY1" fmla="*/ 56388 h 627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2738">
                <a:moveTo>
                  <a:pt x="6350" y="6350"/>
                </a:moveTo>
                <a:lnTo>
                  <a:pt x="6350" y="5638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6346825" y="2974975"/>
            <a:ext cx="22225" cy="62738"/>
          </a:xfrm>
          <a:custGeom>
            <a:avLst/>
            <a:gdLst>
              <a:gd name="connsiteX0" fmla="*/ 6350 w 22225"/>
              <a:gd name="connsiteY0" fmla="*/ 56388 h 62738"/>
              <a:gd name="connsiteX1" fmla="*/ 6350 w 22225"/>
              <a:gd name="connsiteY1" fmla="*/ 6350 h 627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2738">
                <a:moveTo>
                  <a:pt x="6350" y="56388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5918200" y="2574925"/>
            <a:ext cx="22225" cy="429387"/>
          </a:xfrm>
          <a:custGeom>
            <a:avLst/>
            <a:gdLst>
              <a:gd name="connsiteX0" fmla="*/ 6350 w 22225"/>
              <a:gd name="connsiteY0" fmla="*/ 423036 h 429387"/>
              <a:gd name="connsiteX1" fmla="*/ 6350 w 22225"/>
              <a:gd name="connsiteY1" fmla="*/ 6350 h 4293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429387">
                <a:moveTo>
                  <a:pt x="6350" y="423036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489700" y="2574925"/>
            <a:ext cx="22225" cy="429387"/>
          </a:xfrm>
          <a:custGeom>
            <a:avLst/>
            <a:gdLst>
              <a:gd name="connsiteX0" fmla="*/ 6350 w 22225"/>
              <a:gd name="connsiteY0" fmla="*/ 6350 h 429387"/>
              <a:gd name="connsiteX1" fmla="*/ 6350 w 22225"/>
              <a:gd name="connsiteY1" fmla="*/ 423036 h 4293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429387">
                <a:moveTo>
                  <a:pt x="6350" y="6350"/>
                </a:moveTo>
                <a:lnTo>
                  <a:pt x="6350" y="42303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5937440" y="4289821"/>
            <a:ext cx="226440" cy="226441"/>
          </a:xfrm>
          <a:custGeom>
            <a:avLst/>
            <a:gdLst>
              <a:gd name="connsiteX0" fmla="*/ 22034 w 226440"/>
              <a:gd name="connsiteY0" fmla="*/ 44306 h 226441"/>
              <a:gd name="connsiteX1" fmla="*/ 182181 w 226440"/>
              <a:gd name="connsiteY1" fmla="*/ 22081 h 226441"/>
              <a:gd name="connsiteX2" fmla="*/ 204406 w 226440"/>
              <a:gd name="connsiteY2" fmla="*/ 182229 h 226441"/>
              <a:gd name="connsiteX3" fmla="*/ 44259 w 226440"/>
              <a:gd name="connsiteY3" fmla="*/ 204454 h 226441"/>
              <a:gd name="connsiteX4" fmla="*/ 22034 w 226440"/>
              <a:gd name="connsiteY4" fmla="*/ 44306 h 2264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6440" h="226441">
                <a:moveTo>
                  <a:pt x="22034" y="44306"/>
                </a:moveTo>
                <a:cubicBezTo>
                  <a:pt x="60134" y="-6112"/>
                  <a:pt x="131889" y="-16018"/>
                  <a:pt x="182181" y="22081"/>
                </a:cubicBezTo>
                <a:cubicBezTo>
                  <a:pt x="232473" y="60181"/>
                  <a:pt x="242506" y="131810"/>
                  <a:pt x="204406" y="182229"/>
                </a:cubicBezTo>
                <a:cubicBezTo>
                  <a:pt x="166306" y="232521"/>
                  <a:pt x="94551" y="242427"/>
                  <a:pt x="44259" y="204454"/>
                </a:cubicBezTo>
                <a:cubicBezTo>
                  <a:pt x="-6032" y="166354"/>
                  <a:pt x="-16065" y="94599"/>
                  <a:pt x="22034" y="44306"/>
                </a:cubicBez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5931090" y="4283471"/>
            <a:ext cx="239140" cy="239141"/>
          </a:xfrm>
          <a:custGeom>
            <a:avLst/>
            <a:gdLst>
              <a:gd name="connsiteX0" fmla="*/ 28384 w 239140"/>
              <a:gd name="connsiteY0" fmla="*/ 50656 h 239141"/>
              <a:gd name="connsiteX1" fmla="*/ 188531 w 239140"/>
              <a:gd name="connsiteY1" fmla="*/ 28431 h 239141"/>
              <a:gd name="connsiteX2" fmla="*/ 210756 w 239140"/>
              <a:gd name="connsiteY2" fmla="*/ 188579 h 239141"/>
              <a:gd name="connsiteX3" fmla="*/ 50609 w 239140"/>
              <a:gd name="connsiteY3" fmla="*/ 210804 h 239141"/>
              <a:gd name="connsiteX4" fmla="*/ 28384 w 239140"/>
              <a:gd name="connsiteY4" fmla="*/ 50656 h 2391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9140" h="239141">
                <a:moveTo>
                  <a:pt x="28384" y="50656"/>
                </a:moveTo>
                <a:cubicBezTo>
                  <a:pt x="66484" y="237"/>
                  <a:pt x="138239" y="-9668"/>
                  <a:pt x="188531" y="28431"/>
                </a:cubicBezTo>
                <a:cubicBezTo>
                  <a:pt x="238823" y="66531"/>
                  <a:pt x="248856" y="138160"/>
                  <a:pt x="210756" y="188579"/>
                </a:cubicBezTo>
                <a:cubicBezTo>
                  <a:pt x="172656" y="238871"/>
                  <a:pt x="100901" y="248777"/>
                  <a:pt x="50609" y="210804"/>
                </a:cubicBezTo>
                <a:cubicBezTo>
                  <a:pt x="317" y="172704"/>
                  <a:pt x="-9715" y="100949"/>
                  <a:pt x="28384" y="50656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6075426" y="4367148"/>
            <a:ext cx="574548" cy="257302"/>
          </a:xfrm>
          <a:custGeom>
            <a:avLst/>
            <a:gdLst>
              <a:gd name="connsiteX0" fmla="*/ 28575 w 574548"/>
              <a:gd name="connsiteY0" fmla="*/ 28575 h 257302"/>
              <a:gd name="connsiteX1" fmla="*/ 545972 w 574548"/>
              <a:gd name="connsiteY1" fmla="*/ 228727 h 2573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4548" h="257302">
                <a:moveTo>
                  <a:pt x="28575" y="28575"/>
                </a:moveTo>
                <a:lnTo>
                  <a:pt x="545972" y="228727"/>
                </a:lnTo>
              </a:path>
            </a:pathLst>
          </a:custGeom>
          <a:ln w="50800">
            <a:solidFill>
              <a:srgbClr val="FFFF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6561518" y="4475337"/>
            <a:ext cx="226440" cy="226440"/>
          </a:xfrm>
          <a:custGeom>
            <a:avLst/>
            <a:gdLst>
              <a:gd name="connsiteX0" fmla="*/ 22034 w 226440"/>
              <a:gd name="connsiteY0" fmla="*/ 44211 h 226440"/>
              <a:gd name="connsiteX1" fmla="*/ 182181 w 226440"/>
              <a:gd name="connsiteY1" fmla="*/ 21986 h 226440"/>
              <a:gd name="connsiteX2" fmla="*/ 204406 w 226440"/>
              <a:gd name="connsiteY2" fmla="*/ 182133 h 226440"/>
              <a:gd name="connsiteX3" fmla="*/ 44259 w 226440"/>
              <a:gd name="connsiteY3" fmla="*/ 204358 h 226440"/>
              <a:gd name="connsiteX4" fmla="*/ 22034 w 226440"/>
              <a:gd name="connsiteY4" fmla="*/ 44211 h 2264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6440" h="226440">
                <a:moveTo>
                  <a:pt x="22034" y="44211"/>
                </a:moveTo>
                <a:cubicBezTo>
                  <a:pt x="60134" y="-6080"/>
                  <a:pt x="131888" y="-15986"/>
                  <a:pt x="182181" y="21986"/>
                </a:cubicBezTo>
                <a:cubicBezTo>
                  <a:pt x="232473" y="60086"/>
                  <a:pt x="242506" y="131841"/>
                  <a:pt x="204406" y="182133"/>
                </a:cubicBezTo>
                <a:cubicBezTo>
                  <a:pt x="166306" y="232552"/>
                  <a:pt x="94550" y="242458"/>
                  <a:pt x="44259" y="204358"/>
                </a:cubicBezTo>
                <a:cubicBezTo>
                  <a:pt x="-6032" y="166258"/>
                  <a:pt x="-16065" y="94630"/>
                  <a:pt x="22034" y="44211"/>
                </a:cubicBez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1613661" y="3655974"/>
            <a:ext cx="1138047" cy="485114"/>
          </a:xfrm>
          <a:custGeom>
            <a:avLst/>
            <a:gdLst>
              <a:gd name="connsiteX0" fmla="*/ 13335 w 1138047"/>
              <a:gd name="connsiteY0" fmla="*/ 485114 h 485114"/>
              <a:gd name="connsiteX1" fmla="*/ 432942 w 1138047"/>
              <a:gd name="connsiteY1" fmla="*/ 414756 h 485114"/>
              <a:gd name="connsiteX2" fmla="*/ 290576 w 1138047"/>
              <a:gd name="connsiteY2" fmla="*/ 373227 h 485114"/>
              <a:gd name="connsiteX3" fmla="*/ 852932 w 1138047"/>
              <a:gd name="connsiteY3" fmla="*/ 351637 h 485114"/>
              <a:gd name="connsiteX4" fmla="*/ 714120 w 1138047"/>
              <a:gd name="connsiteY4" fmla="*/ 403961 h 485114"/>
              <a:gd name="connsiteX5" fmla="*/ 1138047 w 1138047"/>
              <a:gd name="connsiteY5" fmla="*/ 441807 h 485114"/>
              <a:gd name="connsiteX6" fmla="*/ 989838 w 1138047"/>
              <a:gd name="connsiteY6" fmla="*/ 248767 h 485114"/>
              <a:gd name="connsiteX7" fmla="*/ 1124711 w 1138047"/>
              <a:gd name="connsiteY7" fmla="*/ 95479 h 485114"/>
              <a:gd name="connsiteX8" fmla="*/ 841883 w 1138047"/>
              <a:gd name="connsiteY8" fmla="*/ 63093 h 485114"/>
              <a:gd name="connsiteX9" fmla="*/ 839597 w 1138047"/>
              <a:gd name="connsiteY9" fmla="*/ 5435 h 485114"/>
              <a:gd name="connsiteX10" fmla="*/ 277241 w 1138047"/>
              <a:gd name="connsiteY10" fmla="*/ 27025 h 485114"/>
              <a:gd name="connsiteX11" fmla="*/ 279527 w 1138047"/>
              <a:gd name="connsiteY11" fmla="*/ 84810 h 485114"/>
              <a:gd name="connsiteX12" fmla="*/ 0 w 1138047"/>
              <a:gd name="connsiteY12" fmla="*/ 138912 h 485114"/>
              <a:gd name="connsiteX13" fmla="*/ 146304 w 1138047"/>
              <a:gd name="connsiteY13" fmla="*/ 281279 h 485114"/>
              <a:gd name="connsiteX14" fmla="*/ 13335 w 1138047"/>
              <a:gd name="connsiteY14" fmla="*/ 485114 h 4851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138047" h="485114">
                <a:moveTo>
                  <a:pt x="13335" y="485114"/>
                </a:moveTo>
                <a:cubicBezTo>
                  <a:pt x="152780" y="450824"/>
                  <a:pt x="292735" y="427329"/>
                  <a:pt x="432942" y="414756"/>
                </a:cubicBezTo>
                <a:lnTo>
                  <a:pt x="290576" y="373227"/>
                </a:lnTo>
                <a:cubicBezTo>
                  <a:pt x="477266" y="346811"/>
                  <a:pt x="664717" y="339572"/>
                  <a:pt x="852932" y="351637"/>
                </a:cubicBezTo>
                <a:lnTo>
                  <a:pt x="714120" y="403961"/>
                </a:lnTo>
                <a:cubicBezTo>
                  <a:pt x="855091" y="405739"/>
                  <a:pt x="996314" y="418312"/>
                  <a:pt x="1138047" y="441807"/>
                </a:cubicBezTo>
                <a:lnTo>
                  <a:pt x="989838" y="248767"/>
                </a:lnTo>
                <a:lnTo>
                  <a:pt x="1124711" y="95479"/>
                </a:lnTo>
                <a:cubicBezTo>
                  <a:pt x="1030223" y="79857"/>
                  <a:pt x="935989" y="69062"/>
                  <a:pt x="841883" y="63093"/>
                </a:cubicBezTo>
                <a:lnTo>
                  <a:pt x="839597" y="5435"/>
                </a:lnTo>
                <a:cubicBezTo>
                  <a:pt x="651383" y="-6629"/>
                  <a:pt x="463930" y="610"/>
                  <a:pt x="277241" y="27025"/>
                </a:cubicBezTo>
                <a:lnTo>
                  <a:pt x="279527" y="84810"/>
                </a:lnTo>
                <a:cubicBezTo>
                  <a:pt x="186182" y="98018"/>
                  <a:pt x="92964" y="116052"/>
                  <a:pt x="0" y="138912"/>
                </a:cubicBezTo>
                <a:lnTo>
                  <a:pt x="146304" y="281279"/>
                </a:lnTo>
                <a:lnTo>
                  <a:pt x="13335" y="485114"/>
                </a:lnTo>
              </a:path>
            </a:pathLst>
          </a:custGeom>
          <a:solidFill>
            <a:srgbClr val="FF33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1904238" y="4002151"/>
            <a:ext cx="562355" cy="68579"/>
          </a:xfrm>
          <a:custGeom>
            <a:avLst/>
            <a:gdLst>
              <a:gd name="connsiteX0" fmla="*/ 140207 w 562355"/>
              <a:gd name="connsiteY0" fmla="*/ 10795 h 68579"/>
              <a:gd name="connsiteX1" fmla="*/ 142366 w 562355"/>
              <a:gd name="connsiteY1" fmla="*/ 68579 h 68579"/>
              <a:gd name="connsiteX2" fmla="*/ 0 w 562355"/>
              <a:gd name="connsiteY2" fmla="*/ 27051 h 68579"/>
              <a:gd name="connsiteX3" fmla="*/ 562355 w 562355"/>
              <a:gd name="connsiteY3" fmla="*/ 5460 h 68579"/>
              <a:gd name="connsiteX4" fmla="*/ 423544 w 562355"/>
              <a:gd name="connsiteY4" fmla="*/ 57784 h 68579"/>
              <a:gd name="connsiteX5" fmla="*/ 421385 w 562355"/>
              <a:gd name="connsiteY5" fmla="*/ 0 h 68579"/>
              <a:gd name="connsiteX6" fmla="*/ 140207 w 562355"/>
              <a:gd name="connsiteY6" fmla="*/ 10795 h 685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562355" h="68579">
                <a:moveTo>
                  <a:pt x="140207" y="10795"/>
                </a:moveTo>
                <a:lnTo>
                  <a:pt x="142366" y="68579"/>
                </a:lnTo>
                <a:lnTo>
                  <a:pt x="0" y="27051"/>
                </a:lnTo>
                <a:cubicBezTo>
                  <a:pt x="186689" y="634"/>
                  <a:pt x="374141" y="-6604"/>
                  <a:pt x="562355" y="5460"/>
                </a:cubicBezTo>
                <a:lnTo>
                  <a:pt x="423544" y="57784"/>
                </a:lnTo>
                <a:lnTo>
                  <a:pt x="421385" y="0"/>
                </a:lnTo>
                <a:cubicBezTo>
                  <a:pt x="327405" y="-1142"/>
                  <a:pt x="233679" y="2413"/>
                  <a:pt x="140207" y="10795"/>
                </a:cubicBezTo>
              </a:path>
            </a:pathLst>
          </a:custGeom>
          <a:solidFill>
            <a:srgbClr val="CD29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1607311" y="3649624"/>
            <a:ext cx="1150747" cy="497814"/>
          </a:xfrm>
          <a:custGeom>
            <a:avLst/>
            <a:gdLst>
              <a:gd name="connsiteX0" fmla="*/ 19685 w 1150747"/>
              <a:gd name="connsiteY0" fmla="*/ 491464 h 497814"/>
              <a:gd name="connsiteX1" fmla="*/ 152654 w 1150747"/>
              <a:gd name="connsiteY1" fmla="*/ 287629 h 497814"/>
              <a:gd name="connsiteX2" fmla="*/ 6350 w 1150747"/>
              <a:gd name="connsiteY2" fmla="*/ 145262 h 497814"/>
              <a:gd name="connsiteX3" fmla="*/ 285877 w 1150747"/>
              <a:gd name="connsiteY3" fmla="*/ 91160 h 497814"/>
              <a:gd name="connsiteX4" fmla="*/ 283591 w 1150747"/>
              <a:gd name="connsiteY4" fmla="*/ 33375 h 497814"/>
              <a:gd name="connsiteX5" fmla="*/ 845947 w 1150747"/>
              <a:gd name="connsiteY5" fmla="*/ 11785 h 497814"/>
              <a:gd name="connsiteX6" fmla="*/ 848233 w 1150747"/>
              <a:gd name="connsiteY6" fmla="*/ 69443 h 497814"/>
              <a:gd name="connsiteX7" fmla="*/ 1131061 w 1150747"/>
              <a:gd name="connsiteY7" fmla="*/ 101829 h 497814"/>
              <a:gd name="connsiteX8" fmla="*/ 996188 w 1150747"/>
              <a:gd name="connsiteY8" fmla="*/ 255117 h 497814"/>
              <a:gd name="connsiteX9" fmla="*/ 1144397 w 1150747"/>
              <a:gd name="connsiteY9" fmla="*/ 448157 h 497814"/>
              <a:gd name="connsiteX10" fmla="*/ 720470 w 1150747"/>
              <a:gd name="connsiteY10" fmla="*/ 410311 h 497814"/>
              <a:gd name="connsiteX11" fmla="*/ 859282 w 1150747"/>
              <a:gd name="connsiteY11" fmla="*/ 357987 h 497814"/>
              <a:gd name="connsiteX12" fmla="*/ 296926 w 1150747"/>
              <a:gd name="connsiteY12" fmla="*/ 379577 h 497814"/>
              <a:gd name="connsiteX13" fmla="*/ 439292 w 1150747"/>
              <a:gd name="connsiteY13" fmla="*/ 421106 h 497814"/>
              <a:gd name="connsiteX14" fmla="*/ 19685 w 1150747"/>
              <a:gd name="connsiteY14" fmla="*/ 491464 h 4978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150747" h="497814">
                <a:moveTo>
                  <a:pt x="19685" y="491464"/>
                </a:moveTo>
                <a:lnTo>
                  <a:pt x="152654" y="287629"/>
                </a:lnTo>
                <a:lnTo>
                  <a:pt x="6350" y="145262"/>
                </a:lnTo>
                <a:cubicBezTo>
                  <a:pt x="99314" y="122402"/>
                  <a:pt x="192532" y="104368"/>
                  <a:pt x="285877" y="91160"/>
                </a:cubicBezTo>
                <a:lnTo>
                  <a:pt x="283591" y="33375"/>
                </a:lnTo>
                <a:cubicBezTo>
                  <a:pt x="470280" y="6960"/>
                  <a:pt x="657733" y="-279"/>
                  <a:pt x="845947" y="11785"/>
                </a:cubicBezTo>
                <a:lnTo>
                  <a:pt x="848233" y="69443"/>
                </a:lnTo>
                <a:cubicBezTo>
                  <a:pt x="942339" y="75412"/>
                  <a:pt x="1036573" y="86207"/>
                  <a:pt x="1131061" y="101829"/>
                </a:cubicBezTo>
                <a:lnTo>
                  <a:pt x="996188" y="255117"/>
                </a:lnTo>
                <a:lnTo>
                  <a:pt x="1144397" y="448157"/>
                </a:lnTo>
                <a:cubicBezTo>
                  <a:pt x="1002664" y="424662"/>
                  <a:pt x="861441" y="412089"/>
                  <a:pt x="720470" y="410311"/>
                </a:cubicBezTo>
                <a:lnTo>
                  <a:pt x="859282" y="357987"/>
                </a:lnTo>
                <a:cubicBezTo>
                  <a:pt x="671067" y="345922"/>
                  <a:pt x="483616" y="353161"/>
                  <a:pt x="296926" y="379577"/>
                </a:cubicBezTo>
                <a:lnTo>
                  <a:pt x="439292" y="421106"/>
                </a:lnTo>
                <a:cubicBezTo>
                  <a:pt x="299085" y="433679"/>
                  <a:pt x="159130" y="457174"/>
                  <a:pt x="19685" y="491464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1886839" y="3734434"/>
            <a:ext cx="22225" cy="301116"/>
          </a:xfrm>
          <a:custGeom>
            <a:avLst/>
            <a:gdLst>
              <a:gd name="connsiteX0" fmla="*/ 17398 w 22225"/>
              <a:gd name="connsiteY0" fmla="*/ 294767 h 301116"/>
              <a:gd name="connsiteX1" fmla="*/ 6350 w 22225"/>
              <a:gd name="connsiteY1" fmla="*/ 6350 h 3011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301116">
                <a:moveTo>
                  <a:pt x="17398" y="294767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2449195" y="3712717"/>
            <a:ext cx="22225" cy="301243"/>
          </a:xfrm>
          <a:custGeom>
            <a:avLst/>
            <a:gdLst>
              <a:gd name="connsiteX0" fmla="*/ 6350 w 22225"/>
              <a:gd name="connsiteY0" fmla="*/ 6350 h 301243"/>
              <a:gd name="connsiteX1" fmla="*/ 17398 w 22225"/>
              <a:gd name="connsiteY1" fmla="*/ 294894 h 3012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301243">
                <a:moveTo>
                  <a:pt x="6350" y="6350"/>
                </a:moveTo>
                <a:lnTo>
                  <a:pt x="17398" y="29489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2038095" y="4006596"/>
            <a:ext cx="22225" cy="70485"/>
          </a:xfrm>
          <a:custGeom>
            <a:avLst/>
            <a:gdLst>
              <a:gd name="connsiteX0" fmla="*/ 6350 w 22225"/>
              <a:gd name="connsiteY0" fmla="*/ 6350 h 70485"/>
              <a:gd name="connsiteX1" fmla="*/ 8508 w 22225"/>
              <a:gd name="connsiteY1" fmla="*/ 64134 h 704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70485">
                <a:moveTo>
                  <a:pt x="6350" y="6350"/>
                </a:moveTo>
                <a:lnTo>
                  <a:pt x="8508" y="6413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2319273" y="3995801"/>
            <a:ext cx="22225" cy="70485"/>
          </a:xfrm>
          <a:custGeom>
            <a:avLst/>
            <a:gdLst>
              <a:gd name="connsiteX0" fmla="*/ 8508 w 22225"/>
              <a:gd name="connsiteY0" fmla="*/ 64134 h 70485"/>
              <a:gd name="connsiteX1" fmla="*/ 6350 w 22225"/>
              <a:gd name="connsiteY1" fmla="*/ 6350 h 704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70485">
                <a:moveTo>
                  <a:pt x="8508" y="64134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1671573" y="2405252"/>
            <a:ext cx="1228344" cy="419736"/>
          </a:xfrm>
          <a:custGeom>
            <a:avLst/>
            <a:gdLst>
              <a:gd name="connsiteX0" fmla="*/ 1212596 w 1228344"/>
              <a:gd name="connsiteY0" fmla="*/ 0 h 419736"/>
              <a:gd name="connsiteX1" fmla="*/ 760349 w 1228344"/>
              <a:gd name="connsiteY1" fmla="*/ 69595 h 419736"/>
              <a:gd name="connsiteX2" fmla="*/ 914019 w 1228344"/>
              <a:gd name="connsiteY2" fmla="*/ 99948 h 419736"/>
              <a:gd name="connsiteX3" fmla="*/ 307721 w 1228344"/>
              <a:gd name="connsiteY3" fmla="*/ 133350 h 419736"/>
              <a:gd name="connsiteX4" fmla="*/ 457200 w 1228344"/>
              <a:gd name="connsiteY4" fmla="*/ 86360 h 419736"/>
              <a:gd name="connsiteX5" fmla="*/ 0 w 1228344"/>
              <a:gd name="connsiteY5" fmla="*/ 66929 h 419736"/>
              <a:gd name="connsiteX6" fmla="*/ 160655 w 1228344"/>
              <a:gd name="connsiteY6" fmla="*/ 221995 h 419736"/>
              <a:gd name="connsiteX7" fmla="*/ 15748 w 1228344"/>
              <a:gd name="connsiteY7" fmla="*/ 352298 h 419736"/>
              <a:gd name="connsiteX8" fmla="*/ 320929 w 1228344"/>
              <a:gd name="connsiteY8" fmla="*/ 371220 h 419736"/>
              <a:gd name="connsiteX9" fmla="*/ 323469 w 1228344"/>
              <a:gd name="connsiteY9" fmla="*/ 418719 h 419736"/>
              <a:gd name="connsiteX10" fmla="*/ 929767 w 1228344"/>
              <a:gd name="connsiteY10" fmla="*/ 385191 h 419736"/>
              <a:gd name="connsiteX11" fmla="*/ 927227 w 1228344"/>
              <a:gd name="connsiteY11" fmla="*/ 337692 h 419736"/>
              <a:gd name="connsiteX12" fmla="*/ 1228344 w 1228344"/>
              <a:gd name="connsiteY12" fmla="*/ 285242 h 419736"/>
              <a:gd name="connsiteX13" fmla="*/ 1070102 w 1228344"/>
              <a:gd name="connsiteY13" fmla="*/ 171830 h 419736"/>
              <a:gd name="connsiteX14" fmla="*/ 1212596 w 1228344"/>
              <a:gd name="connsiteY14" fmla="*/ 0 h 4197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228344" h="419736">
                <a:moveTo>
                  <a:pt x="1212596" y="0"/>
                </a:moveTo>
                <a:cubicBezTo>
                  <a:pt x="1062355" y="32130"/>
                  <a:pt x="911605" y="55372"/>
                  <a:pt x="760349" y="69595"/>
                </a:cubicBezTo>
                <a:lnTo>
                  <a:pt x="914019" y="99948"/>
                </a:lnTo>
                <a:cubicBezTo>
                  <a:pt x="712851" y="126873"/>
                  <a:pt x="510667" y="138048"/>
                  <a:pt x="307721" y="133350"/>
                </a:cubicBezTo>
                <a:lnTo>
                  <a:pt x="457200" y="86360"/>
                </a:lnTo>
                <a:cubicBezTo>
                  <a:pt x="305308" y="88773"/>
                  <a:pt x="152908" y="82295"/>
                  <a:pt x="0" y="66929"/>
                </a:cubicBezTo>
                <a:lnTo>
                  <a:pt x="160655" y="221995"/>
                </a:lnTo>
                <a:lnTo>
                  <a:pt x="15748" y="352298"/>
                </a:lnTo>
                <a:cubicBezTo>
                  <a:pt x="117729" y="362457"/>
                  <a:pt x="219455" y="368807"/>
                  <a:pt x="320929" y="371220"/>
                </a:cubicBezTo>
                <a:lnTo>
                  <a:pt x="323469" y="418719"/>
                </a:lnTo>
                <a:cubicBezTo>
                  <a:pt x="526542" y="423417"/>
                  <a:pt x="728599" y="412242"/>
                  <a:pt x="929767" y="385191"/>
                </a:cubicBezTo>
                <a:lnTo>
                  <a:pt x="927227" y="337692"/>
                </a:lnTo>
                <a:cubicBezTo>
                  <a:pt x="1027811" y="324230"/>
                  <a:pt x="1128141" y="306704"/>
                  <a:pt x="1228344" y="285242"/>
                </a:cubicBezTo>
                <a:lnTo>
                  <a:pt x="1070102" y="171830"/>
                </a:lnTo>
                <a:lnTo>
                  <a:pt x="1212596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1979295" y="2474848"/>
            <a:ext cx="606298" cy="64772"/>
          </a:xfrm>
          <a:custGeom>
            <a:avLst/>
            <a:gdLst>
              <a:gd name="connsiteX0" fmla="*/ 455294 w 606298"/>
              <a:gd name="connsiteY0" fmla="*/ 47625 h 64772"/>
              <a:gd name="connsiteX1" fmla="*/ 452627 w 606298"/>
              <a:gd name="connsiteY1" fmla="*/ 0 h 64772"/>
              <a:gd name="connsiteX2" fmla="*/ 606297 w 606298"/>
              <a:gd name="connsiteY2" fmla="*/ 30352 h 64772"/>
              <a:gd name="connsiteX3" fmla="*/ 0 w 606298"/>
              <a:gd name="connsiteY3" fmla="*/ 63754 h 64772"/>
              <a:gd name="connsiteX4" fmla="*/ 149478 w 606298"/>
              <a:gd name="connsiteY4" fmla="*/ 16764 h 64772"/>
              <a:gd name="connsiteX5" fmla="*/ 152145 w 606298"/>
              <a:gd name="connsiteY5" fmla="*/ 64389 h 64772"/>
              <a:gd name="connsiteX6" fmla="*/ 455294 w 606298"/>
              <a:gd name="connsiteY6" fmla="*/ 47625 h 647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06298" h="64772">
                <a:moveTo>
                  <a:pt x="455294" y="47625"/>
                </a:moveTo>
                <a:lnTo>
                  <a:pt x="452627" y="0"/>
                </a:lnTo>
                <a:lnTo>
                  <a:pt x="606297" y="30352"/>
                </a:lnTo>
                <a:cubicBezTo>
                  <a:pt x="405129" y="57277"/>
                  <a:pt x="202945" y="68452"/>
                  <a:pt x="0" y="63754"/>
                </a:cubicBezTo>
                <a:lnTo>
                  <a:pt x="149478" y="16764"/>
                </a:lnTo>
                <a:lnTo>
                  <a:pt x="152145" y="64389"/>
                </a:lnTo>
                <a:cubicBezTo>
                  <a:pt x="253364" y="62738"/>
                  <a:pt x="354456" y="57150"/>
                  <a:pt x="455294" y="47625"/>
                </a:cubicBezTo>
              </a:path>
            </a:pathLst>
          </a:custGeom>
          <a:solidFill>
            <a:srgbClr val="CD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1665223" y="2398902"/>
            <a:ext cx="1241044" cy="432436"/>
          </a:xfrm>
          <a:custGeom>
            <a:avLst/>
            <a:gdLst>
              <a:gd name="connsiteX0" fmla="*/ 1218946 w 1241044"/>
              <a:gd name="connsiteY0" fmla="*/ 6350 h 432436"/>
              <a:gd name="connsiteX1" fmla="*/ 1076452 w 1241044"/>
              <a:gd name="connsiteY1" fmla="*/ 178180 h 432436"/>
              <a:gd name="connsiteX2" fmla="*/ 1234694 w 1241044"/>
              <a:gd name="connsiteY2" fmla="*/ 291592 h 432436"/>
              <a:gd name="connsiteX3" fmla="*/ 933577 w 1241044"/>
              <a:gd name="connsiteY3" fmla="*/ 344042 h 432436"/>
              <a:gd name="connsiteX4" fmla="*/ 936117 w 1241044"/>
              <a:gd name="connsiteY4" fmla="*/ 391541 h 432436"/>
              <a:gd name="connsiteX5" fmla="*/ 329819 w 1241044"/>
              <a:gd name="connsiteY5" fmla="*/ 425069 h 432436"/>
              <a:gd name="connsiteX6" fmla="*/ 327279 w 1241044"/>
              <a:gd name="connsiteY6" fmla="*/ 377570 h 432436"/>
              <a:gd name="connsiteX7" fmla="*/ 22098 w 1241044"/>
              <a:gd name="connsiteY7" fmla="*/ 358648 h 432436"/>
              <a:gd name="connsiteX8" fmla="*/ 167005 w 1241044"/>
              <a:gd name="connsiteY8" fmla="*/ 228345 h 432436"/>
              <a:gd name="connsiteX9" fmla="*/ 6350 w 1241044"/>
              <a:gd name="connsiteY9" fmla="*/ 73279 h 432436"/>
              <a:gd name="connsiteX10" fmla="*/ 463550 w 1241044"/>
              <a:gd name="connsiteY10" fmla="*/ 92710 h 432436"/>
              <a:gd name="connsiteX11" fmla="*/ 314071 w 1241044"/>
              <a:gd name="connsiteY11" fmla="*/ 139700 h 432436"/>
              <a:gd name="connsiteX12" fmla="*/ 920369 w 1241044"/>
              <a:gd name="connsiteY12" fmla="*/ 106298 h 432436"/>
              <a:gd name="connsiteX13" fmla="*/ 766699 w 1241044"/>
              <a:gd name="connsiteY13" fmla="*/ 75945 h 432436"/>
              <a:gd name="connsiteX14" fmla="*/ 1218946 w 1241044"/>
              <a:gd name="connsiteY14" fmla="*/ 6350 h 4324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241044" h="432436">
                <a:moveTo>
                  <a:pt x="1218946" y="6350"/>
                </a:moveTo>
                <a:lnTo>
                  <a:pt x="1076452" y="178180"/>
                </a:lnTo>
                <a:lnTo>
                  <a:pt x="1234694" y="291592"/>
                </a:lnTo>
                <a:cubicBezTo>
                  <a:pt x="1134491" y="313054"/>
                  <a:pt x="1034161" y="330580"/>
                  <a:pt x="933577" y="344042"/>
                </a:cubicBezTo>
                <a:lnTo>
                  <a:pt x="936117" y="391541"/>
                </a:lnTo>
                <a:cubicBezTo>
                  <a:pt x="734949" y="418592"/>
                  <a:pt x="532892" y="429767"/>
                  <a:pt x="329819" y="425069"/>
                </a:cubicBezTo>
                <a:lnTo>
                  <a:pt x="327279" y="377570"/>
                </a:lnTo>
                <a:cubicBezTo>
                  <a:pt x="225805" y="375157"/>
                  <a:pt x="124079" y="368807"/>
                  <a:pt x="22098" y="358648"/>
                </a:cubicBezTo>
                <a:lnTo>
                  <a:pt x="167005" y="228345"/>
                </a:lnTo>
                <a:lnTo>
                  <a:pt x="6350" y="73279"/>
                </a:lnTo>
                <a:cubicBezTo>
                  <a:pt x="159258" y="88645"/>
                  <a:pt x="311658" y="95123"/>
                  <a:pt x="463550" y="92710"/>
                </a:cubicBezTo>
                <a:lnTo>
                  <a:pt x="314071" y="139700"/>
                </a:lnTo>
                <a:cubicBezTo>
                  <a:pt x="517017" y="144398"/>
                  <a:pt x="719201" y="133223"/>
                  <a:pt x="920369" y="106298"/>
                </a:cubicBezTo>
                <a:lnTo>
                  <a:pt x="766699" y="75945"/>
                </a:lnTo>
                <a:cubicBezTo>
                  <a:pt x="917955" y="61722"/>
                  <a:pt x="1068705" y="38480"/>
                  <a:pt x="1218946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2579242" y="2498851"/>
            <a:ext cx="25907" cy="250443"/>
          </a:xfrm>
          <a:custGeom>
            <a:avLst/>
            <a:gdLst>
              <a:gd name="connsiteX0" fmla="*/ 6350 w 25907"/>
              <a:gd name="connsiteY0" fmla="*/ 6350 h 250443"/>
              <a:gd name="connsiteX1" fmla="*/ 19558 w 25907"/>
              <a:gd name="connsiteY1" fmla="*/ 244094 h 2504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907" h="250443">
                <a:moveTo>
                  <a:pt x="6350" y="6350"/>
                </a:moveTo>
                <a:lnTo>
                  <a:pt x="19558" y="24409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1972945" y="2532252"/>
            <a:ext cx="25907" cy="250570"/>
          </a:xfrm>
          <a:custGeom>
            <a:avLst/>
            <a:gdLst>
              <a:gd name="connsiteX0" fmla="*/ 19557 w 25907"/>
              <a:gd name="connsiteY0" fmla="*/ 244220 h 250570"/>
              <a:gd name="connsiteX1" fmla="*/ 6350 w 25907"/>
              <a:gd name="connsiteY1" fmla="*/ 6350 h 2505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907" h="250570">
                <a:moveTo>
                  <a:pt x="19557" y="24422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2425573" y="2468498"/>
            <a:ext cx="22225" cy="60325"/>
          </a:xfrm>
          <a:custGeom>
            <a:avLst/>
            <a:gdLst>
              <a:gd name="connsiteX0" fmla="*/ 9016 w 22225"/>
              <a:gd name="connsiteY0" fmla="*/ 53975 h 60325"/>
              <a:gd name="connsiteX1" fmla="*/ 6350 w 22225"/>
              <a:gd name="connsiteY1" fmla="*/ 6350 h 603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0325">
                <a:moveTo>
                  <a:pt x="9016" y="53975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2122423" y="2485263"/>
            <a:ext cx="22225" cy="60325"/>
          </a:xfrm>
          <a:custGeom>
            <a:avLst/>
            <a:gdLst>
              <a:gd name="connsiteX0" fmla="*/ 6350 w 22225"/>
              <a:gd name="connsiteY0" fmla="*/ 6350 h 60325"/>
              <a:gd name="connsiteX1" fmla="*/ 9017 w 22225"/>
              <a:gd name="connsiteY1" fmla="*/ 53975 h 603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0325">
                <a:moveTo>
                  <a:pt x="6350" y="6350"/>
                </a:moveTo>
                <a:lnTo>
                  <a:pt x="9017" y="5397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2195322" y="4740402"/>
            <a:ext cx="907033" cy="1110996"/>
          </a:xfrm>
          <a:custGeom>
            <a:avLst/>
            <a:gdLst>
              <a:gd name="connsiteX0" fmla="*/ 569213 w 907033"/>
              <a:gd name="connsiteY0" fmla="*/ 0 h 1110996"/>
              <a:gd name="connsiteX1" fmla="*/ 408558 w 907033"/>
              <a:gd name="connsiteY1" fmla="*/ 369696 h 1110996"/>
              <a:gd name="connsiteX2" fmla="*/ 525398 w 907033"/>
              <a:gd name="connsiteY2" fmla="*/ 286638 h 1110996"/>
              <a:gd name="connsiteX3" fmla="*/ 240792 w 907033"/>
              <a:gd name="connsiteY3" fmla="*/ 734948 h 1110996"/>
              <a:gd name="connsiteX4" fmla="*/ 266192 w 907033"/>
              <a:gd name="connsiteY4" fmla="*/ 593851 h 1110996"/>
              <a:gd name="connsiteX5" fmla="*/ 0 w 907033"/>
              <a:gd name="connsiteY5" fmla="*/ 896568 h 1110996"/>
              <a:gd name="connsiteX6" fmla="*/ 264667 w 907033"/>
              <a:gd name="connsiteY6" fmla="*/ 907338 h 1110996"/>
              <a:gd name="connsiteX7" fmla="*/ 337692 w 907033"/>
              <a:gd name="connsiteY7" fmla="*/ 1110995 h 1110996"/>
              <a:gd name="connsiteX8" fmla="*/ 522223 w 907033"/>
              <a:gd name="connsiteY8" fmla="*/ 913638 h 1110996"/>
              <a:gd name="connsiteX9" fmla="*/ 578611 w 907033"/>
              <a:gd name="connsiteY9" fmla="*/ 949375 h 1110996"/>
              <a:gd name="connsiteX10" fmla="*/ 863219 w 907033"/>
              <a:gd name="connsiteY10" fmla="*/ 501141 h 1110996"/>
              <a:gd name="connsiteX11" fmla="*/ 806830 w 907033"/>
              <a:gd name="connsiteY11" fmla="*/ 465327 h 1110996"/>
              <a:gd name="connsiteX12" fmla="*/ 907033 w 907033"/>
              <a:gd name="connsiteY12" fmla="*/ 214376 h 1110996"/>
              <a:gd name="connsiteX13" fmla="*/ 691642 w 907033"/>
              <a:gd name="connsiteY13" fmla="*/ 234950 h 1110996"/>
              <a:gd name="connsiteX14" fmla="*/ 569213 w 907033"/>
              <a:gd name="connsiteY14" fmla="*/ 0 h 11109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907033" h="1110996">
                <a:moveTo>
                  <a:pt x="569213" y="0"/>
                </a:moveTo>
                <a:cubicBezTo>
                  <a:pt x="526288" y="129920"/>
                  <a:pt x="472694" y="253110"/>
                  <a:pt x="408558" y="369696"/>
                </a:cubicBezTo>
                <a:lnTo>
                  <a:pt x="525398" y="286638"/>
                </a:lnTo>
                <a:cubicBezTo>
                  <a:pt x="449326" y="448055"/>
                  <a:pt x="354457" y="597407"/>
                  <a:pt x="240792" y="734948"/>
                </a:cubicBezTo>
                <a:lnTo>
                  <a:pt x="266192" y="593851"/>
                </a:lnTo>
                <a:cubicBezTo>
                  <a:pt x="188086" y="701420"/>
                  <a:pt x="99313" y="802385"/>
                  <a:pt x="0" y="896568"/>
                </a:cubicBezTo>
                <a:lnTo>
                  <a:pt x="264667" y="907338"/>
                </a:lnTo>
                <a:lnTo>
                  <a:pt x="337692" y="1110995"/>
                </a:lnTo>
                <a:cubicBezTo>
                  <a:pt x="403986" y="1048181"/>
                  <a:pt x="465454" y="982408"/>
                  <a:pt x="522223" y="913638"/>
                </a:cubicBezTo>
                <a:lnTo>
                  <a:pt x="578611" y="949375"/>
                </a:lnTo>
                <a:cubicBezTo>
                  <a:pt x="692150" y="811910"/>
                  <a:pt x="787019" y="662432"/>
                  <a:pt x="863219" y="501141"/>
                </a:cubicBezTo>
                <a:lnTo>
                  <a:pt x="806830" y="465327"/>
                </a:lnTo>
                <a:cubicBezTo>
                  <a:pt x="844930" y="384682"/>
                  <a:pt x="878332" y="300989"/>
                  <a:pt x="907033" y="214376"/>
                </a:cubicBezTo>
                <a:lnTo>
                  <a:pt x="691642" y="234950"/>
                </a:lnTo>
                <a:lnTo>
                  <a:pt x="569213" y="0"/>
                </a:lnTo>
              </a:path>
            </a:pathLst>
          </a:custGeom>
          <a:solidFill>
            <a:srgbClr val="FF33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2436114" y="5027040"/>
            <a:ext cx="284607" cy="448309"/>
          </a:xfrm>
          <a:custGeom>
            <a:avLst/>
            <a:gdLst>
              <a:gd name="connsiteX0" fmla="*/ 224027 w 284607"/>
              <a:gd name="connsiteY0" fmla="*/ 118745 h 448309"/>
              <a:gd name="connsiteX1" fmla="*/ 167766 w 284607"/>
              <a:gd name="connsiteY1" fmla="*/ 83058 h 448309"/>
              <a:gd name="connsiteX2" fmla="*/ 284606 w 284607"/>
              <a:gd name="connsiteY2" fmla="*/ 0 h 448309"/>
              <a:gd name="connsiteX3" fmla="*/ 0 w 284607"/>
              <a:gd name="connsiteY3" fmla="*/ 448310 h 448309"/>
              <a:gd name="connsiteX4" fmla="*/ 25400 w 284607"/>
              <a:gd name="connsiteY4" fmla="*/ 307213 h 448309"/>
              <a:gd name="connsiteX5" fmla="*/ 81787 w 284607"/>
              <a:gd name="connsiteY5" fmla="*/ 342900 h 448309"/>
              <a:gd name="connsiteX6" fmla="*/ 224027 w 284607"/>
              <a:gd name="connsiteY6" fmla="*/ 118745 h 4483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84607" h="448309">
                <a:moveTo>
                  <a:pt x="224027" y="118745"/>
                </a:moveTo>
                <a:lnTo>
                  <a:pt x="167766" y="83058"/>
                </a:lnTo>
                <a:lnTo>
                  <a:pt x="284606" y="0"/>
                </a:lnTo>
                <a:cubicBezTo>
                  <a:pt x="208533" y="161417"/>
                  <a:pt x="113664" y="310769"/>
                  <a:pt x="0" y="448310"/>
                </a:cubicBezTo>
                <a:lnTo>
                  <a:pt x="25400" y="307213"/>
                </a:lnTo>
                <a:lnTo>
                  <a:pt x="81787" y="342900"/>
                </a:lnTo>
                <a:cubicBezTo>
                  <a:pt x="133857" y="271145"/>
                  <a:pt x="181355" y="196469"/>
                  <a:pt x="224027" y="118745"/>
                </a:cubicBezTo>
              </a:path>
            </a:pathLst>
          </a:custGeom>
          <a:solidFill>
            <a:srgbClr val="CD29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2188972" y="4734052"/>
            <a:ext cx="919733" cy="1123696"/>
          </a:xfrm>
          <a:custGeom>
            <a:avLst/>
            <a:gdLst>
              <a:gd name="connsiteX0" fmla="*/ 575563 w 919733"/>
              <a:gd name="connsiteY0" fmla="*/ 6350 h 1123696"/>
              <a:gd name="connsiteX1" fmla="*/ 697992 w 919733"/>
              <a:gd name="connsiteY1" fmla="*/ 241300 h 1123696"/>
              <a:gd name="connsiteX2" fmla="*/ 913383 w 919733"/>
              <a:gd name="connsiteY2" fmla="*/ 220726 h 1123696"/>
              <a:gd name="connsiteX3" fmla="*/ 813180 w 919733"/>
              <a:gd name="connsiteY3" fmla="*/ 471677 h 1123696"/>
              <a:gd name="connsiteX4" fmla="*/ 869569 w 919733"/>
              <a:gd name="connsiteY4" fmla="*/ 507491 h 1123696"/>
              <a:gd name="connsiteX5" fmla="*/ 584961 w 919733"/>
              <a:gd name="connsiteY5" fmla="*/ 955725 h 1123696"/>
              <a:gd name="connsiteX6" fmla="*/ 528573 w 919733"/>
              <a:gd name="connsiteY6" fmla="*/ 919988 h 1123696"/>
              <a:gd name="connsiteX7" fmla="*/ 344042 w 919733"/>
              <a:gd name="connsiteY7" fmla="*/ 1117345 h 1123696"/>
              <a:gd name="connsiteX8" fmla="*/ 271017 w 919733"/>
              <a:gd name="connsiteY8" fmla="*/ 913688 h 1123696"/>
              <a:gd name="connsiteX9" fmla="*/ 6350 w 919733"/>
              <a:gd name="connsiteY9" fmla="*/ 902918 h 1123696"/>
              <a:gd name="connsiteX10" fmla="*/ 272542 w 919733"/>
              <a:gd name="connsiteY10" fmla="*/ 600201 h 1123696"/>
              <a:gd name="connsiteX11" fmla="*/ 247142 w 919733"/>
              <a:gd name="connsiteY11" fmla="*/ 741298 h 1123696"/>
              <a:gd name="connsiteX12" fmla="*/ 531748 w 919733"/>
              <a:gd name="connsiteY12" fmla="*/ 292988 h 1123696"/>
              <a:gd name="connsiteX13" fmla="*/ 414908 w 919733"/>
              <a:gd name="connsiteY13" fmla="*/ 376046 h 1123696"/>
              <a:gd name="connsiteX14" fmla="*/ 575563 w 919733"/>
              <a:gd name="connsiteY14" fmla="*/ 6350 h 11236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919733" h="1123696">
                <a:moveTo>
                  <a:pt x="575563" y="6350"/>
                </a:moveTo>
                <a:lnTo>
                  <a:pt x="697992" y="241300"/>
                </a:lnTo>
                <a:lnTo>
                  <a:pt x="913383" y="220726"/>
                </a:lnTo>
                <a:cubicBezTo>
                  <a:pt x="884682" y="307339"/>
                  <a:pt x="851280" y="391032"/>
                  <a:pt x="813180" y="471677"/>
                </a:cubicBezTo>
                <a:lnTo>
                  <a:pt x="869569" y="507491"/>
                </a:lnTo>
                <a:cubicBezTo>
                  <a:pt x="793369" y="668782"/>
                  <a:pt x="698500" y="818260"/>
                  <a:pt x="584961" y="955725"/>
                </a:cubicBezTo>
                <a:lnTo>
                  <a:pt x="528573" y="919988"/>
                </a:lnTo>
                <a:cubicBezTo>
                  <a:pt x="471804" y="988758"/>
                  <a:pt x="410336" y="1054531"/>
                  <a:pt x="344042" y="1117345"/>
                </a:cubicBezTo>
                <a:lnTo>
                  <a:pt x="271017" y="913688"/>
                </a:lnTo>
                <a:lnTo>
                  <a:pt x="6350" y="902918"/>
                </a:lnTo>
                <a:cubicBezTo>
                  <a:pt x="105663" y="808735"/>
                  <a:pt x="194436" y="707770"/>
                  <a:pt x="272542" y="600201"/>
                </a:cubicBezTo>
                <a:lnTo>
                  <a:pt x="247142" y="741298"/>
                </a:lnTo>
                <a:cubicBezTo>
                  <a:pt x="360807" y="603757"/>
                  <a:pt x="455676" y="454405"/>
                  <a:pt x="531748" y="292988"/>
                </a:cubicBezTo>
                <a:lnTo>
                  <a:pt x="414908" y="376046"/>
                </a:lnTo>
                <a:cubicBezTo>
                  <a:pt x="479044" y="259460"/>
                  <a:pt x="532638" y="136270"/>
                  <a:pt x="575563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2714370" y="5020690"/>
            <a:ext cx="294131" cy="191388"/>
          </a:xfrm>
          <a:custGeom>
            <a:avLst/>
            <a:gdLst>
              <a:gd name="connsiteX0" fmla="*/ 6350 w 294131"/>
              <a:gd name="connsiteY0" fmla="*/ 6350 h 191388"/>
              <a:gd name="connsiteX1" fmla="*/ 287782 w 294131"/>
              <a:gd name="connsiteY1" fmla="*/ 185039 h 1913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4131" h="191388">
                <a:moveTo>
                  <a:pt x="6350" y="6350"/>
                </a:moveTo>
                <a:lnTo>
                  <a:pt x="287782" y="18503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2429764" y="5469001"/>
            <a:ext cx="294131" cy="191388"/>
          </a:xfrm>
          <a:custGeom>
            <a:avLst/>
            <a:gdLst>
              <a:gd name="connsiteX0" fmla="*/ 287781 w 294131"/>
              <a:gd name="connsiteY0" fmla="*/ 185039 h 191388"/>
              <a:gd name="connsiteX1" fmla="*/ 6350 w 294131"/>
              <a:gd name="connsiteY1" fmla="*/ 6350 h 1913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4131" h="191388">
                <a:moveTo>
                  <a:pt x="287781" y="185039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2597530" y="5103748"/>
            <a:ext cx="68960" cy="48386"/>
          </a:xfrm>
          <a:custGeom>
            <a:avLst/>
            <a:gdLst>
              <a:gd name="connsiteX0" fmla="*/ 62611 w 68960"/>
              <a:gd name="connsiteY0" fmla="*/ 42036 h 48386"/>
              <a:gd name="connsiteX1" fmla="*/ 6350 w 68960"/>
              <a:gd name="connsiteY1" fmla="*/ 6350 h 483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8960" h="48386">
                <a:moveTo>
                  <a:pt x="62611" y="42036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0" name="Freeform 3"/>
          <p:cNvSpPr/>
          <p:nvPr/>
        </p:nvSpPr>
        <p:spPr>
          <a:xfrm>
            <a:off x="2455164" y="5327903"/>
            <a:ext cx="69088" cy="48386"/>
          </a:xfrm>
          <a:custGeom>
            <a:avLst/>
            <a:gdLst>
              <a:gd name="connsiteX0" fmla="*/ 6350 w 69088"/>
              <a:gd name="connsiteY0" fmla="*/ 6350 h 48386"/>
              <a:gd name="connsiteX1" fmla="*/ 62737 w 69088"/>
              <a:gd name="connsiteY1" fmla="*/ 42036 h 483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9088" h="48386">
                <a:moveTo>
                  <a:pt x="6350" y="6350"/>
                </a:moveTo>
                <a:lnTo>
                  <a:pt x="62737" y="4203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" y="1587500"/>
            <a:ext cx="8648700" cy="4787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8200" y="114300"/>
            <a:ext cx="74422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000"/>
              </a:lnSpc>
              <a:tabLst/>
            </a:pPr>
            <a:r>
              <a:rPr lang="en-US" altLang="zh-CN" sz="4406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Bernard-Soulier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4406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Syndrome</a:t>
            </a:r>
          </a:p>
        </p:txBody>
      </p:sp>
      <p:sp>
        <p:nvSpPr>
          <p:cNvPr id="1032" name="TextBox 1"/>
          <p:cNvSpPr txBox="1"/>
          <p:nvPr/>
        </p:nvSpPr>
        <p:spPr>
          <a:xfrm>
            <a:off x="3492500" y="2260600"/>
            <a:ext cx="13081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/>
            </a:pPr>
            <a:r>
              <a:rPr lang="en-US" altLang="zh-CN" sz="2795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Platelet</a:t>
            </a:r>
          </a:p>
        </p:txBody>
      </p:sp>
      <p:sp>
        <p:nvSpPr>
          <p:cNvPr id="1033" name="TextBox 1"/>
          <p:cNvSpPr txBox="1"/>
          <p:nvPr/>
        </p:nvSpPr>
        <p:spPr>
          <a:xfrm>
            <a:off x="6375400" y="2400300"/>
            <a:ext cx="2540000" cy="299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457200" algn="l"/>
                <a:tab pos="4953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FF9900"/>
                </a:solidFill>
                <a:latin typeface="Comic Sans MS" pitchFamily="18" charset="0"/>
                <a:cs typeface="Comic Sans MS" pitchFamily="18" charset="0"/>
              </a:rPr>
              <a:t>GP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9900"/>
                </a:solidFill>
                <a:latin typeface="Comic Sans MS" pitchFamily="18" charset="0"/>
                <a:cs typeface="Comic Sans MS" pitchFamily="18" charset="0"/>
              </a:rPr>
              <a:t>Ib-IX-V</a:t>
            </a:r>
          </a:p>
          <a:p>
            <a:pPr>
              <a:lnSpc>
                <a:spcPts val="3100"/>
              </a:lnSpc>
              <a:tabLst>
                <a:tab pos="457200" algn="l"/>
                <a:tab pos="4953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(vW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Factor)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                <a:tab pos="457200" algn="l"/>
                <a:tab pos="4953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GP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IIb-IIIa</a:t>
            </a:r>
          </a:p>
          <a:p>
            <a:pPr>
              <a:lnSpc>
                <a:spcPts val="3200"/>
              </a:lnSpc>
              <a:tabLst>
                <a:tab pos="457200" algn="l"/>
                <a:tab pos="495300" algn="l"/>
              </a:tabLst>
            </a:pPr>
            <a:r>
              <a:rPr lang="en-US" altLang="zh-CN" sz="24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(Fibrinogen,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vWF)</a:t>
            </a:r>
          </a:p>
        </p:txBody>
      </p:sp>
      <p:sp>
        <p:nvSpPr>
          <p:cNvPr id="1034" name="TextBox 1"/>
          <p:cNvSpPr txBox="1"/>
          <p:nvPr/>
        </p:nvSpPr>
        <p:spPr>
          <a:xfrm>
            <a:off x="228600" y="2565400"/>
            <a:ext cx="2019300" cy="3683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254000" algn="l"/>
                <a:tab pos="495300" algn="l"/>
                <a:tab pos="1320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FF9900"/>
                </a:solidFill>
                <a:latin typeface="Comic Sans MS" pitchFamily="18" charset="0"/>
                <a:cs typeface="Comic Sans MS" pitchFamily="18" charset="0"/>
              </a:rPr>
              <a:t>Collagen</a:t>
            </a:r>
          </a:p>
          <a:p>
            <a:pPr>
              <a:lnSpc>
                <a:spcPts val="2600"/>
              </a:lnSpc>
              <a:tabLst>
                <a:tab pos="254000" algn="l"/>
                <a:tab pos="495300" algn="l"/>
                <a:tab pos="1320800" algn="l"/>
              </a:tabLst>
            </a:pPr>
            <a:r>
              <a:rPr lang="en-US" altLang="zh-CN" sz="2006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(GP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Ia,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GP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VI)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254000" algn="l"/>
                <a:tab pos="495300" algn="l"/>
                <a:tab pos="13208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FF9900"/>
                </a:solidFill>
                <a:latin typeface="Comic Sans MS" pitchFamily="18" charset="0"/>
                <a:cs typeface="Comic Sans MS" pitchFamily="18" charset="0"/>
              </a:rPr>
              <a:t>TXA2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800"/>
              </a:lnSpc>
              <a:tabLst>
                <a:tab pos="254000" algn="l"/>
                <a:tab pos="495300" algn="l"/>
                <a:tab pos="1320800" algn="l"/>
              </a:tabLst>
            </a:pPr>
            <a:r>
              <a:rPr lang="en-US" altLang="zh-CN" dirty="0" smtClean="0"/>
              <a:t>			</a:t>
            </a:r>
            <a:r>
              <a:rPr lang="en-US" altLang="zh-CN" sz="2795" dirty="0" smtClean="0">
                <a:solidFill>
                  <a:srgbClr val="FF9900"/>
                </a:solidFill>
                <a:latin typeface="Comic Sans MS" pitchFamily="18" charset="0"/>
                <a:cs typeface="Comic Sans MS" pitchFamily="18" charset="0"/>
              </a:rPr>
              <a:t>ADP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25700" y="3060700"/>
            <a:ext cx="14478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Bone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marrow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013200" y="5105400"/>
            <a:ext cx="16383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Megakaryocyte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743700" y="3022600"/>
            <a:ext cx="17399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Mature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platelets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222500" y="190500"/>
            <a:ext cx="44958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36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What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are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platelets?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2127250" y="1593850"/>
            <a:ext cx="4051300" cy="4543425"/>
          </a:xfrm>
          <a:custGeom>
            <a:avLst/>
            <a:gdLst>
              <a:gd name="connsiteX0" fmla="*/ 6350 w 4051300"/>
              <a:gd name="connsiteY0" fmla="*/ 2271776 h 4543425"/>
              <a:gd name="connsiteX1" fmla="*/ 2025650 w 4051300"/>
              <a:gd name="connsiteY1" fmla="*/ 6350 h 4543425"/>
              <a:gd name="connsiteX2" fmla="*/ 4044950 w 4051300"/>
              <a:gd name="connsiteY2" fmla="*/ 2271776 h 4543425"/>
              <a:gd name="connsiteX3" fmla="*/ 2025650 w 4051300"/>
              <a:gd name="connsiteY3" fmla="*/ 4537075 h 4543425"/>
              <a:gd name="connsiteX4" fmla="*/ 6350 w 4051300"/>
              <a:gd name="connsiteY4" fmla="*/ 2271776 h 45434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051300" h="4543425">
                <a:moveTo>
                  <a:pt x="6350" y="2271776"/>
                </a:moveTo>
                <a:cubicBezTo>
                  <a:pt x="6350" y="1020572"/>
                  <a:pt x="910463" y="6350"/>
                  <a:pt x="2025650" y="6350"/>
                </a:cubicBezTo>
                <a:cubicBezTo>
                  <a:pt x="3140836" y="6350"/>
                  <a:pt x="4044950" y="1020572"/>
                  <a:pt x="4044950" y="2271776"/>
                </a:cubicBezTo>
                <a:cubicBezTo>
                  <a:pt x="4044950" y="3522853"/>
                  <a:pt x="3140836" y="4537075"/>
                  <a:pt x="2025650" y="4537075"/>
                </a:cubicBezTo>
                <a:cubicBezTo>
                  <a:pt x="910463" y="4537075"/>
                  <a:pt x="6350" y="3522853"/>
                  <a:pt x="6350" y="2271776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9336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937440" y="4289821"/>
            <a:ext cx="226440" cy="226441"/>
          </a:xfrm>
          <a:custGeom>
            <a:avLst/>
            <a:gdLst>
              <a:gd name="connsiteX0" fmla="*/ 22034 w 226440"/>
              <a:gd name="connsiteY0" fmla="*/ 44306 h 226441"/>
              <a:gd name="connsiteX1" fmla="*/ 182181 w 226440"/>
              <a:gd name="connsiteY1" fmla="*/ 22081 h 226441"/>
              <a:gd name="connsiteX2" fmla="*/ 204406 w 226440"/>
              <a:gd name="connsiteY2" fmla="*/ 182229 h 226441"/>
              <a:gd name="connsiteX3" fmla="*/ 44259 w 226440"/>
              <a:gd name="connsiteY3" fmla="*/ 204454 h 226441"/>
              <a:gd name="connsiteX4" fmla="*/ 22034 w 226440"/>
              <a:gd name="connsiteY4" fmla="*/ 44306 h 2264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6440" h="226441">
                <a:moveTo>
                  <a:pt x="22034" y="44306"/>
                </a:moveTo>
                <a:cubicBezTo>
                  <a:pt x="60134" y="-6112"/>
                  <a:pt x="131889" y="-16018"/>
                  <a:pt x="182181" y="22081"/>
                </a:cubicBezTo>
                <a:cubicBezTo>
                  <a:pt x="232473" y="60181"/>
                  <a:pt x="242506" y="131810"/>
                  <a:pt x="204406" y="182229"/>
                </a:cubicBezTo>
                <a:cubicBezTo>
                  <a:pt x="166306" y="232521"/>
                  <a:pt x="94551" y="242427"/>
                  <a:pt x="44259" y="204454"/>
                </a:cubicBezTo>
                <a:cubicBezTo>
                  <a:pt x="-6032" y="166354"/>
                  <a:pt x="-16065" y="94599"/>
                  <a:pt x="22034" y="44306"/>
                </a:cubicBez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931090" y="4283471"/>
            <a:ext cx="239140" cy="239141"/>
          </a:xfrm>
          <a:custGeom>
            <a:avLst/>
            <a:gdLst>
              <a:gd name="connsiteX0" fmla="*/ 28384 w 239140"/>
              <a:gd name="connsiteY0" fmla="*/ 50656 h 239141"/>
              <a:gd name="connsiteX1" fmla="*/ 188531 w 239140"/>
              <a:gd name="connsiteY1" fmla="*/ 28431 h 239141"/>
              <a:gd name="connsiteX2" fmla="*/ 210756 w 239140"/>
              <a:gd name="connsiteY2" fmla="*/ 188579 h 239141"/>
              <a:gd name="connsiteX3" fmla="*/ 50609 w 239140"/>
              <a:gd name="connsiteY3" fmla="*/ 210804 h 239141"/>
              <a:gd name="connsiteX4" fmla="*/ 28384 w 239140"/>
              <a:gd name="connsiteY4" fmla="*/ 50656 h 2391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9140" h="239141">
                <a:moveTo>
                  <a:pt x="28384" y="50656"/>
                </a:moveTo>
                <a:cubicBezTo>
                  <a:pt x="66484" y="237"/>
                  <a:pt x="138239" y="-9668"/>
                  <a:pt x="188531" y="28431"/>
                </a:cubicBezTo>
                <a:cubicBezTo>
                  <a:pt x="238823" y="66531"/>
                  <a:pt x="248856" y="138160"/>
                  <a:pt x="210756" y="188579"/>
                </a:cubicBezTo>
                <a:cubicBezTo>
                  <a:pt x="172656" y="238871"/>
                  <a:pt x="100901" y="248777"/>
                  <a:pt x="50609" y="210804"/>
                </a:cubicBezTo>
                <a:cubicBezTo>
                  <a:pt x="317" y="172704"/>
                  <a:pt x="-9715" y="100949"/>
                  <a:pt x="28384" y="50656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6075426" y="4367148"/>
            <a:ext cx="574548" cy="257302"/>
          </a:xfrm>
          <a:custGeom>
            <a:avLst/>
            <a:gdLst>
              <a:gd name="connsiteX0" fmla="*/ 28575 w 574548"/>
              <a:gd name="connsiteY0" fmla="*/ 28575 h 257302"/>
              <a:gd name="connsiteX1" fmla="*/ 545972 w 574548"/>
              <a:gd name="connsiteY1" fmla="*/ 228727 h 2573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4548" h="257302">
                <a:moveTo>
                  <a:pt x="28575" y="28575"/>
                </a:moveTo>
                <a:lnTo>
                  <a:pt x="545972" y="228727"/>
                </a:lnTo>
              </a:path>
            </a:pathLst>
          </a:custGeom>
          <a:ln w="50800">
            <a:solidFill>
              <a:srgbClr val="FFFF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6561518" y="4475337"/>
            <a:ext cx="226440" cy="226440"/>
          </a:xfrm>
          <a:custGeom>
            <a:avLst/>
            <a:gdLst>
              <a:gd name="connsiteX0" fmla="*/ 22034 w 226440"/>
              <a:gd name="connsiteY0" fmla="*/ 44211 h 226440"/>
              <a:gd name="connsiteX1" fmla="*/ 182181 w 226440"/>
              <a:gd name="connsiteY1" fmla="*/ 21986 h 226440"/>
              <a:gd name="connsiteX2" fmla="*/ 204406 w 226440"/>
              <a:gd name="connsiteY2" fmla="*/ 182133 h 226440"/>
              <a:gd name="connsiteX3" fmla="*/ 44259 w 226440"/>
              <a:gd name="connsiteY3" fmla="*/ 204358 h 226440"/>
              <a:gd name="connsiteX4" fmla="*/ 22034 w 226440"/>
              <a:gd name="connsiteY4" fmla="*/ 44211 h 2264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6440" h="226440">
                <a:moveTo>
                  <a:pt x="22034" y="44211"/>
                </a:moveTo>
                <a:cubicBezTo>
                  <a:pt x="60134" y="-6080"/>
                  <a:pt x="131888" y="-15986"/>
                  <a:pt x="182181" y="21986"/>
                </a:cubicBezTo>
                <a:cubicBezTo>
                  <a:pt x="232473" y="60086"/>
                  <a:pt x="242506" y="131841"/>
                  <a:pt x="204406" y="182133"/>
                </a:cubicBezTo>
                <a:cubicBezTo>
                  <a:pt x="166306" y="232552"/>
                  <a:pt x="94550" y="242458"/>
                  <a:pt x="44259" y="204358"/>
                </a:cubicBezTo>
                <a:cubicBezTo>
                  <a:pt x="-6032" y="166258"/>
                  <a:pt x="-16065" y="94630"/>
                  <a:pt x="22034" y="44211"/>
                </a:cubicBez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1613661" y="3655974"/>
            <a:ext cx="1138047" cy="485114"/>
          </a:xfrm>
          <a:custGeom>
            <a:avLst/>
            <a:gdLst>
              <a:gd name="connsiteX0" fmla="*/ 13335 w 1138047"/>
              <a:gd name="connsiteY0" fmla="*/ 485114 h 485114"/>
              <a:gd name="connsiteX1" fmla="*/ 432942 w 1138047"/>
              <a:gd name="connsiteY1" fmla="*/ 414756 h 485114"/>
              <a:gd name="connsiteX2" fmla="*/ 290576 w 1138047"/>
              <a:gd name="connsiteY2" fmla="*/ 373227 h 485114"/>
              <a:gd name="connsiteX3" fmla="*/ 852932 w 1138047"/>
              <a:gd name="connsiteY3" fmla="*/ 351637 h 485114"/>
              <a:gd name="connsiteX4" fmla="*/ 714120 w 1138047"/>
              <a:gd name="connsiteY4" fmla="*/ 403961 h 485114"/>
              <a:gd name="connsiteX5" fmla="*/ 1138047 w 1138047"/>
              <a:gd name="connsiteY5" fmla="*/ 441807 h 485114"/>
              <a:gd name="connsiteX6" fmla="*/ 989838 w 1138047"/>
              <a:gd name="connsiteY6" fmla="*/ 248767 h 485114"/>
              <a:gd name="connsiteX7" fmla="*/ 1124711 w 1138047"/>
              <a:gd name="connsiteY7" fmla="*/ 95479 h 485114"/>
              <a:gd name="connsiteX8" fmla="*/ 841883 w 1138047"/>
              <a:gd name="connsiteY8" fmla="*/ 63093 h 485114"/>
              <a:gd name="connsiteX9" fmla="*/ 839597 w 1138047"/>
              <a:gd name="connsiteY9" fmla="*/ 5435 h 485114"/>
              <a:gd name="connsiteX10" fmla="*/ 277241 w 1138047"/>
              <a:gd name="connsiteY10" fmla="*/ 27025 h 485114"/>
              <a:gd name="connsiteX11" fmla="*/ 279527 w 1138047"/>
              <a:gd name="connsiteY11" fmla="*/ 84810 h 485114"/>
              <a:gd name="connsiteX12" fmla="*/ 0 w 1138047"/>
              <a:gd name="connsiteY12" fmla="*/ 138912 h 485114"/>
              <a:gd name="connsiteX13" fmla="*/ 146304 w 1138047"/>
              <a:gd name="connsiteY13" fmla="*/ 281279 h 485114"/>
              <a:gd name="connsiteX14" fmla="*/ 13335 w 1138047"/>
              <a:gd name="connsiteY14" fmla="*/ 485114 h 4851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138047" h="485114">
                <a:moveTo>
                  <a:pt x="13335" y="485114"/>
                </a:moveTo>
                <a:cubicBezTo>
                  <a:pt x="152780" y="450824"/>
                  <a:pt x="292735" y="427329"/>
                  <a:pt x="432942" y="414756"/>
                </a:cubicBezTo>
                <a:lnTo>
                  <a:pt x="290576" y="373227"/>
                </a:lnTo>
                <a:cubicBezTo>
                  <a:pt x="477266" y="346811"/>
                  <a:pt x="664717" y="339572"/>
                  <a:pt x="852932" y="351637"/>
                </a:cubicBezTo>
                <a:lnTo>
                  <a:pt x="714120" y="403961"/>
                </a:lnTo>
                <a:cubicBezTo>
                  <a:pt x="855091" y="405739"/>
                  <a:pt x="996314" y="418312"/>
                  <a:pt x="1138047" y="441807"/>
                </a:cubicBezTo>
                <a:lnTo>
                  <a:pt x="989838" y="248767"/>
                </a:lnTo>
                <a:lnTo>
                  <a:pt x="1124711" y="95479"/>
                </a:lnTo>
                <a:cubicBezTo>
                  <a:pt x="1030223" y="79857"/>
                  <a:pt x="935989" y="69062"/>
                  <a:pt x="841883" y="63093"/>
                </a:cubicBezTo>
                <a:lnTo>
                  <a:pt x="839597" y="5435"/>
                </a:lnTo>
                <a:cubicBezTo>
                  <a:pt x="651383" y="-6629"/>
                  <a:pt x="463930" y="610"/>
                  <a:pt x="277241" y="27025"/>
                </a:cubicBezTo>
                <a:lnTo>
                  <a:pt x="279527" y="84810"/>
                </a:lnTo>
                <a:cubicBezTo>
                  <a:pt x="186182" y="98018"/>
                  <a:pt x="92964" y="116052"/>
                  <a:pt x="0" y="138912"/>
                </a:cubicBezTo>
                <a:lnTo>
                  <a:pt x="146304" y="281279"/>
                </a:lnTo>
                <a:lnTo>
                  <a:pt x="13335" y="485114"/>
                </a:lnTo>
              </a:path>
            </a:pathLst>
          </a:custGeom>
          <a:solidFill>
            <a:srgbClr val="FF33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1904238" y="4002151"/>
            <a:ext cx="562355" cy="68579"/>
          </a:xfrm>
          <a:custGeom>
            <a:avLst/>
            <a:gdLst>
              <a:gd name="connsiteX0" fmla="*/ 140207 w 562355"/>
              <a:gd name="connsiteY0" fmla="*/ 10795 h 68579"/>
              <a:gd name="connsiteX1" fmla="*/ 142366 w 562355"/>
              <a:gd name="connsiteY1" fmla="*/ 68579 h 68579"/>
              <a:gd name="connsiteX2" fmla="*/ 0 w 562355"/>
              <a:gd name="connsiteY2" fmla="*/ 27051 h 68579"/>
              <a:gd name="connsiteX3" fmla="*/ 562355 w 562355"/>
              <a:gd name="connsiteY3" fmla="*/ 5460 h 68579"/>
              <a:gd name="connsiteX4" fmla="*/ 423544 w 562355"/>
              <a:gd name="connsiteY4" fmla="*/ 57784 h 68579"/>
              <a:gd name="connsiteX5" fmla="*/ 421385 w 562355"/>
              <a:gd name="connsiteY5" fmla="*/ 0 h 68579"/>
              <a:gd name="connsiteX6" fmla="*/ 140207 w 562355"/>
              <a:gd name="connsiteY6" fmla="*/ 10795 h 685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562355" h="68579">
                <a:moveTo>
                  <a:pt x="140207" y="10795"/>
                </a:moveTo>
                <a:lnTo>
                  <a:pt x="142366" y="68579"/>
                </a:lnTo>
                <a:lnTo>
                  <a:pt x="0" y="27051"/>
                </a:lnTo>
                <a:cubicBezTo>
                  <a:pt x="186689" y="634"/>
                  <a:pt x="374141" y="-6604"/>
                  <a:pt x="562355" y="5460"/>
                </a:cubicBezTo>
                <a:lnTo>
                  <a:pt x="423544" y="57784"/>
                </a:lnTo>
                <a:lnTo>
                  <a:pt x="421385" y="0"/>
                </a:lnTo>
                <a:cubicBezTo>
                  <a:pt x="327405" y="-1142"/>
                  <a:pt x="233679" y="2413"/>
                  <a:pt x="140207" y="10795"/>
                </a:cubicBezTo>
              </a:path>
            </a:pathLst>
          </a:custGeom>
          <a:solidFill>
            <a:srgbClr val="CD29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1607311" y="3649624"/>
            <a:ext cx="1150747" cy="497814"/>
          </a:xfrm>
          <a:custGeom>
            <a:avLst/>
            <a:gdLst>
              <a:gd name="connsiteX0" fmla="*/ 19685 w 1150747"/>
              <a:gd name="connsiteY0" fmla="*/ 491464 h 497814"/>
              <a:gd name="connsiteX1" fmla="*/ 152654 w 1150747"/>
              <a:gd name="connsiteY1" fmla="*/ 287629 h 497814"/>
              <a:gd name="connsiteX2" fmla="*/ 6350 w 1150747"/>
              <a:gd name="connsiteY2" fmla="*/ 145262 h 497814"/>
              <a:gd name="connsiteX3" fmla="*/ 285877 w 1150747"/>
              <a:gd name="connsiteY3" fmla="*/ 91160 h 497814"/>
              <a:gd name="connsiteX4" fmla="*/ 283591 w 1150747"/>
              <a:gd name="connsiteY4" fmla="*/ 33375 h 497814"/>
              <a:gd name="connsiteX5" fmla="*/ 845947 w 1150747"/>
              <a:gd name="connsiteY5" fmla="*/ 11785 h 497814"/>
              <a:gd name="connsiteX6" fmla="*/ 848233 w 1150747"/>
              <a:gd name="connsiteY6" fmla="*/ 69443 h 497814"/>
              <a:gd name="connsiteX7" fmla="*/ 1131061 w 1150747"/>
              <a:gd name="connsiteY7" fmla="*/ 101829 h 497814"/>
              <a:gd name="connsiteX8" fmla="*/ 996188 w 1150747"/>
              <a:gd name="connsiteY8" fmla="*/ 255117 h 497814"/>
              <a:gd name="connsiteX9" fmla="*/ 1144397 w 1150747"/>
              <a:gd name="connsiteY9" fmla="*/ 448157 h 497814"/>
              <a:gd name="connsiteX10" fmla="*/ 720470 w 1150747"/>
              <a:gd name="connsiteY10" fmla="*/ 410311 h 497814"/>
              <a:gd name="connsiteX11" fmla="*/ 859282 w 1150747"/>
              <a:gd name="connsiteY11" fmla="*/ 357987 h 497814"/>
              <a:gd name="connsiteX12" fmla="*/ 296926 w 1150747"/>
              <a:gd name="connsiteY12" fmla="*/ 379577 h 497814"/>
              <a:gd name="connsiteX13" fmla="*/ 439292 w 1150747"/>
              <a:gd name="connsiteY13" fmla="*/ 421106 h 497814"/>
              <a:gd name="connsiteX14" fmla="*/ 19685 w 1150747"/>
              <a:gd name="connsiteY14" fmla="*/ 491464 h 4978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150747" h="497814">
                <a:moveTo>
                  <a:pt x="19685" y="491464"/>
                </a:moveTo>
                <a:lnTo>
                  <a:pt x="152654" y="287629"/>
                </a:lnTo>
                <a:lnTo>
                  <a:pt x="6350" y="145262"/>
                </a:lnTo>
                <a:cubicBezTo>
                  <a:pt x="99314" y="122402"/>
                  <a:pt x="192532" y="104368"/>
                  <a:pt x="285877" y="91160"/>
                </a:cubicBezTo>
                <a:lnTo>
                  <a:pt x="283591" y="33375"/>
                </a:lnTo>
                <a:cubicBezTo>
                  <a:pt x="470280" y="6960"/>
                  <a:pt x="657733" y="-279"/>
                  <a:pt x="845947" y="11785"/>
                </a:cubicBezTo>
                <a:lnTo>
                  <a:pt x="848233" y="69443"/>
                </a:lnTo>
                <a:cubicBezTo>
                  <a:pt x="942339" y="75412"/>
                  <a:pt x="1036573" y="86207"/>
                  <a:pt x="1131061" y="101829"/>
                </a:cubicBezTo>
                <a:lnTo>
                  <a:pt x="996188" y="255117"/>
                </a:lnTo>
                <a:lnTo>
                  <a:pt x="1144397" y="448157"/>
                </a:lnTo>
                <a:cubicBezTo>
                  <a:pt x="1002664" y="424662"/>
                  <a:pt x="861441" y="412089"/>
                  <a:pt x="720470" y="410311"/>
                </a:cubicBezTo>
                <a:lnTo>
                  <a:pt x="859282" y="357987"/>
                </a:lnTo>
                <a:cubicBezTo>
                  <a:pt x="671067" y="345922"/>
                  <a:pt x="483616" y="353161"/>
                  <a:pt x="296926" y="379577"/>
                </a:cubicBezTo>
                <a:lnTo>
                  <a:pt x="439292" y="421106"/>
                </a:lnTo>
                <a:cubicBezTo>
                  <a:pt x="299085" y="433679"/>
                  <a:pt x="159130" y="457174"/>
                  <a:pt x="19685" y="491464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1886839" y="3734434"/>
            <a:ext cx="22225" cy="301116"/>
          </a:xfrm>
          <a:custGeom>
            <a:avLst/>
            <a:gdLst>
              <a:gd name="connsiteX0" fmla="*/ 17398 w 22225"/>
              <a:gd name="connsiteY0" fmla="*/ 294767 h 301116"/>
              <a:gd name="connsiteX1" fmla="*/ 6350 w 22225"/>
              <a:gd name="connsiteY1" fmla="*/ 6350 h 3011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301116">
                <a:moveTo>
                  <a:pt x="17398" y="294767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2449195" y="3712717"/>
            <a:ext cx="22225" cy="301243"/>
          </a:xfrm>
          <a:custGeom>
            <a:avLst/>
            <a:gdLst>
              <a:gd name="connsiteX0" fmla="*/ 6350 w 22225"/>
              <a:gd name="connsiteY0" fmla="*/ 6350 h 301243"/>
              <a:gd name="connsiteX1" fmla="*/ 17398 w 22225"/>
              <a:gd name="connsiteY1" fmla="*/ 294894 h 3012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301243">
                <a:moveTo>
                  <a:pt x="6350" y="6350"/>
                </a:moveTo>
                <a:lnTo>
                  <a:pt x="17398" y="29489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2038095" y="4006596"/>
            <a:ext cx="22225" cy="70485"/>
          </a:xfrm>
          <a:custGeom>
            <a:avLst/>
            <a:gdLst>
              <a:gd name="connsiteX0" fmla="*/ 6350 w 22225"/>
              <a:gd name="connsiteY0" fmla="*/ 6350 h 70485"/>
              <a:gd name="connsiteX1" fmla="*/ 8508 w 22225"/>
              <a:gd name="connsiteY1" fmla="*/ 64134 h 704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70485">
                <a:moveTo>
                  <a:pt x="6350" y="6350"/>
                </a:moveTo>
                <a:lnTo>
                  <a:pt x="8508" y="6413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2319273" y="3995801"/>
            <a:ext cx="22225" cy="70485"/>
          </a:xfrm>
          <a:custGeom>
            <a:avLst/>
            <a:gdLst>
              <a:gd name="connsiteX0" fmla="*/ 8508 w 22225"/>
              <a:gd name="connsiteY0" fmla="*/ 64134 h 70485"/>
              <a:gd name="connsiteX1" fmla="*/ 6350 w 22225"/>
              <a:gd name="connsiteY1" fmla="*/ 6350 h 704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70485">
                <a:moveTo>
                  <a:pt x="8508" y="64134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1671573" y="2405252"/>
            <a:ext cx="1228344" cy="419736"/>
          </a:xfrm>
          <a:custGeom>
            <a:avLst/>
            <a:gdLst>
              <a:gd name="connsiteX0" fmla="*/ 1212596 w 1228344"/>
              <a:gd name="connsiteY0" fmla="*/ 0 h 419736"/>
              <a:gd name="connsiteX1" fmla="*/ 760349 w 1228344"/>
              <a:gd name="connsiteY1" fmla="*/ 69595 h 419736"/>
              <a:gd name="connsiteX2" fmla="*/ 914019 w 1228344"/>
              <a:gd name="connsiteY2" fmla="*/ 99948 h 419736"/>
              <a:gd name="connsiteX3" fmla="*/ 307721 w 1228344"/>
              <a:gd name="connsiteY3" fmla="*/ 133350 h 419736"/>
              <a:gd name="connsiteX4" fmla="*/ 457200 w 1228344"/>
              <a:gd name="connsiteY4" fmla="*/ 86360 h 419736"/>
              <a:gd name="connsiteX5" fmla="*/ 0 w 1228344"/>
              <a:gd name="connsiteY5" fmla="*/ 66929 h 419736"/>
              <a:gd name="connsiteX6" fmla="*/ 160655 w 1228344"/>
              <a:gd name="connsiteY6" fmla="*/ 221995 h 419736"/>
              <a:gd name="connsiteX7" fmla="*/ 15748 w 1228344"/>
              <a:gd name="connsiteY7" fmla="*/ 352298 h 419736"/>
              <a:gd name="connsiteX8" fmla="*/ 320929 w 1228344"/>
              <a:gd name="connsiteY8" fmla="*/ 371220 h 419736"/>
              <a:gd name="connsiteX9" fmla="*/ 323469 w 1228344"/>
              <a:gd name="connsiteY9" fmla="*/ 418719 h 419736"/>
              <a:gd name="connsiteX10" fmla="*/ 929767 w 1228344"/>
              <a:gd name="connsiteY10" fmla="*/ 385191 h 419736"/>
              <a:gd name="connsiteX11" fmla="*/ 927227 w 1228344"/>
              <a:gd name="connsiteY11" fmla="*/ 337692 h 419736"/>
              <a:gd name="connsiteX12" fmla="*/ 1228344 w 1228344"/>
              <a:gd name="connsiteY12" fmla="*/ 285242 h 419736"/>
              <a:gd name="connsiteX13" fmla="*/ 1070102 w 1228344"/>
              <a:gd name="connsiteY13" fmla="*/ 171830 h 419736"/>
              <a:gd name="connsiteX14" fmla="*/ 1212596 w 1228344"/>
              <a:gd name="connsiteY14" fmla="*/ 0 h 4197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228344" h="419736">
                <a:moveTo>
                  <a:pt x="1212596" y="0"/>
                </a:moveTo>
                <a:cubicBezTo>
                  <a:pt x="1062355" y="32130"/>
                  <a:pt x="911605" y="55372"/>
                  <a:pt x="760349" y="69595"/>
                </a:cubicBezTo>
                <a:lnTo>
                  <a:pt x="914019" y="99948"/>
                </a:lnTo>
                <a:cubicBezTo>
                  <a:pt x="712851" y="126873"/>
                  <a:pt x="510667" y="138048"/>
                  <a:pt x="307721" y="133350"/>
                </a:cubicBezTo>
                <a:lnTo>
                  <a:pt x="457200" y="86360"/>
                </a:lnTo>
                <a:cubicBezTo>
                  <a:pt x="305308" y="88773"/>
                  <a:pt x="152908" y="82295"/>
                  <a:pt x="0" y="66929"/>
                </a:cubicBezTo>
                <a:lnTo>
                  <a:pt x="160655" y="221995"/>
                </a:lnTo>
                <a:lnTo>
                  <a:pt x="15748" y="352298"/>
                </a:lnTo>
                <a:cubicBezTo>
                  <a:pt x="117729" y="362457"/>
                  <a:pt x="219455" y="368807"/>
                  <a:pt x="320929" y="371220"/>
                </a:cubicBezTo>
                <a:lnTo>
                  <a:pt x="323469" y="418719"/>
                </a:lnTo>
                <a:cubicBezTo>
                  <a:pt x="526542" y="423417"/>
                  <a:pt x="728599" y="412242"/>
                  <a:pt x="929767" y="385191"/>
                </a:cubicBezTo>
                <a:lnTo>
                  <a:pt x="927227" y="337692"/>
                </a:lnTo>
                <a:cubicBezTo>
                  <a:pt x="1027811" y="324230"/>
                  <a:pt x="1128141" y="306704"/>
                  <a:pt x="1228344" y="285242"/>
                </a:cubicBezTo>
                <a:lnTo>
                  <a:pt x="1070102" y="171830"/>
                </a:lnTo>
                <a:lnTo>
                  <a:pt x="1212596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1979295" y="2474848"/>
            <a:ext cx="606298" cy="64772"/>
          </a:xfrm>
          <a:custGeom>
            <a:avLst/>
            <a:gdLst>
              <a:gd name="connsiteX0" fmla="*/ 455294 w 606298"/>
              <a:gd name="connsiteY0" fmla="*/ 47625 h 64772"/>
              <a:gd name="connsiteX1" fmla="*/ 452627 w 606298"/>
              <a:gd name="connsiteY1" fmla="*/ 0 h 64772"/>
              <a:gd name="connsiteX2" fmla="*/ 606297 w 606298"/>
              <a:gd name="connsiteY2" fmla="*/ 30352 h 64772"/>
              <a:gd name="connsiteX3" fmla="*/ 0 w 606298"/>
              <a:gd name="connsiteY3" fmla="*/ 63754 h 64772"/>
              <a:gd name="connsiteX4" fmla="*/ 149478 w 606298"/>
              <a:gd name="connsiteY4" fmla="*/ 16764 h 64772"/>
              <a:gd name="connsiteX5" fmla="*/ 152145 w 606298"/>
              <a:gd name="connsiteY5" fmla="*/ 64389 h 64772"/>
              <a:gd name="connsiteX6" fmla="*/ 455294 w 606298"/>
              <a:gd name="connsiteY6" fmla="*/ 47625 h 647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06298" h="64772">
                <a:moveTo>
                  <a:pt x="455294" y="47625"/>
                </a:moveTo>
                <a:lnTo>
                  <a:pt x="452627" y="0"/>
                </a:lnTo>
                <a:lnTo>
                  <a:pt x="606297" y="30352"/>
                </a:lnTo>
                <a:cubicBezTo>
                  <a:pt x="405129" y="57277"/>
                  <a:pt x="202945" y="68452"/>
                  <a:pt x="0" y="63754"/>
                </a:cubicBezTo>
                <a:lnTo>
                  <a:pt x="149478" y="16764"/>
                </a:lnTo>
                <a:lnTo>
                  <a:pt x="152145" y="64389"/>
                </a:lnTo>
                <a:cubicBezTo>
                  <a:pt x="253364" y="62738"/>
                  <a:pt x="354456" y="57150"/>
                  <a:pt x="455294" y="47625"/>
                </a:cubicBezTo>
              </a:path>
            </a:pathLst>
          </a:custGeom>
          <a:solidFill>
            <a:srgbClr val="CD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1665223" y="2398902"/>
            <a:ext cx="1241044" cy="432436"/>
          </a:xfrm>
          <a:custGeom>
            <a:avLst/>
            <a:gdLst>
              <a:gd name="connsiteX0" fmla="*/ 1218946 w 1241044"/>
              <a:gd name="connsiteY0" fmla="*/ 6350 h 432436"/>
              <a:gd name="connsiteX1" fmla="*/ 1076452 w 1241044"/>
              <a:gd name="connsiteY1" fmla="*/ 178180 h 432436"/>
              <a:gd name="connsiteX2" fmla="*/ 1234694 w 1241044"/>
              <a:gd name="connsiteY2" fmla="*/ 291592 h 432436"/>
              <a:gd name="connsiteX3" fmla="*/ 933577 w 1241044"/>
              <a:gd name="connsiteY3" fmla="*/ 344042 h 432436"/>
              <a:gd name="connsiteX4" fmla="*/ 936117 w 1241044"/>
              <a:gd name="connsiteY4" fmla="*/ 391541 h 432436"/>
              <a:gd name="connsiteX5" fmla="*/ 329819 w 1241044"/>
              <a:gd name="connsiteY5" fmla="*/ 425069 h 432436"/>
              <a:gd name="connsiteX6" fmla="*/ 327279 w 1241044"/>
              <a:gd name="connsiteY6" fmla="*/ 377570 h 432436"/>
              <a:gd name="connsiteX7" fmla="*/ 22098 w 1241044"/>
              <a:gd name="connsiteY7" fmla="*/ 358648 h 432436"/>
              <a:gd name="connsiteX8" fmla="*/ 167005 w 1241044"/>
              <a:gd name="connsiteY8" fmla="*/ 228345 h 432436"/>
              <a:gd name="connsiteX9" fmla="*/ 6350 w 1241044"/>
              <a:gd name="connsiteY9" fmla="*/ 73279 h 432436"/>
              <a:gd name="connsiteX10" fmla="*/ 463550 w 1241044"/>
              <a:gd name="connsiteY10" fmla="*/ 92710 h 432436"/>
              <a:gd name="connsiteX11" fmla="*/ 314071 w 1241044"/>
              <a:gd name="connsiteY11" fmla="*/ 139700 h 432436"/>
              <a:gd name="connsiteX12" fmla="*/ 920369 w 1241044"/>
              <a:gd name="connsiteY12" fmla="*/ 106298 h 432436"/>
              <a:gd name="connsiteX13" fmla="*/ 766699 w 1241044"/>
              <a:gd name="connsiteY13" fmla="*/ 75945 h 432436"/>
              <a:gd name="connsiteX14" fmla="*/ 1218946 w 1241044"/>
              <a:gd name="connsiteY14" fmla="*/ 6350 h 4324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241044" h="432436">
                <a:moveTo>
                  <a:pt x="1218946" y="6350"/>
                </a:moveTo>
                <a:lnTo>
                  <a:pt x="1076452" y="178180"/>
                </a:lnTo>
                <a:lnTo>
                  <a:pt x="1234694" y="291592"/>
                </a:lnTo>
                <a:cubicBezTo>
                  <a:pt x="1134491" y="313054"/>
                  <a:pt x="1034161" y="330580"/>
                  <a:pt x="933577" y="344042"/>
                </a:cubicBezTo>
                <a:lnTo>
                  <a:pt x="936117" y="391541"/>
                </a:lnTo>
                <a:cubicBezTo>
                  <a:pt x="734949" y="418592"/>
                  <a:pt x="532892" y="429767"/>
                  <a:pt x="329819" y="425069"/>
                </a:cubicBezTo>
                <a:lnTo>
                  <a:pt x="327279" y="377570"/>
                </a:lnTo>
                <a:cubicBezTo>
                  <a:pt x="225805" y="375157"/>
                  <a:pt x="124079" y="368807"/>
                  <a:pt x="22098" y="358648"/>
                </a:cubicBezTo>
                <a:lnTo>
                  <a:pt x="167005" y="228345"/>
                </a:lnTo>
                <a:lnTo>
                  <a:pt x="6350" y="73279"/>
                </a:lnTo>
                <a:cubicBezTo>
                  <a:pt x="159258" y="88645"/>
                  <a:pt x="311658" y="95123"/>
                  <a:pt x="463550" y="92710"/>
                </a:cubicBezTo>
                <a:lnTo>
                  <a:pt x="314071" y="139700"/>
                </a:lnTo>
                <a:cubicBezTo>
                  <a:pt x="517017" y="144398"/>
                  <a:pt x="719201" y="133223"/>
                  <a:pt x="920369" y="106298"/>
                </a:cubicBezTo>
                <a:lnTo>
                  <a:pt x="766699" y="75945"/>
                </a:lnTo>
                <a:cubicBezTo>
                  <a:pt x="917955" y="61722"/>
                  <a:pt x="1068705" y="38480"/>
                  <a:pt x="1218946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2579242" y="2498851"/>
            <a:ext cx="25907" cy="250443"/>
          </a:xfrm>
          <a:custGeom>
            <a:avLst/>
            <a:gdLst>
              <a:gd name="connsiteX0" fmla="*/ 6350 w 25907"/>
              <a:gd name="connsiteY0" fmla="*/ 6350 h 250443"/>
              <a:gd name="connsiteX1" fmla="*/ 19558 w 25907"/>
              <a:gd name="connsiteY1" fmla="*/ 244094 h 2504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907" h="250443">
                <a:moveTo>
                  <a:pt x="6350" y="6350"/>
                </a:moveTo>
                <a:lnTo>
                  <a:pt x="19558" y="24409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1972945" y="2532252"/>
            <a:ext cx="25907" cy="250570"/>
          </a:xfrm>
          <a:custGeom>
            <a:avLst/>
            <a:gdLst>
              <a:gd name="connsiteX0" fmla="*/ 19557 w 25907"/>
              <a:gd name="connsiteY0" fmla="*/ 244220 h 250570"/>
              <a:gd name="connsiteX1" fmla="*/ 6350 w 25907"/>
              <a:gd name="connsiteY1" fmla="*/ 6350 h 2505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907" h="250570">
                <a:moveTo>
                  <a:pt x="19557" y="24422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2425573" y="2468498"/>
            <a:ext cx="22225" cy="60325"/>
          </a:xfrm>
          <a:custGeom>
            <a:avLst/>
            <a:gdLst>
              <a:gd name="connsiteX0" fmla="*/ 9016 w 22225"/>
              <a:gd name="connsiteY0" fmla="*/ 53975 h 60325"/>
              <a:gd name="connsiteX1" fmla="*/ 6350 w 22225"/>
              <a:gd name="connsiteY1" fmla="*/ 6350 h 603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0325">
                <a:moveTo>
                  <a:pt x="9016" y="53975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2122423" y="2485263"/>
            <a:ext cx="22225" cy="60325"/>
          </a:xfrm>
          <a:custGeom>
            <a:avLst/>
            <a:gdLst>
              <a:gd name="connsiteX0" fmla="*/ 6350 w 22225"/>
              <a:gd name="connsiteY0" fmla="*/ 6350 h 60325"/>
              <a:gd name="connsiteX1" fmla="*/ 9017 w 22225"/>
              <a:gd name="connsiteY1" fmla="*/ 53975 h 603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0325">
                <a:moveTo>
                  <a:pt x="6350" y="6350"/>
                </a:moveTo>
                <a:lnTo>
                  <a:pt x="9017" y="5397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2195322" y="4740402"/>
            <a:ext cx="907033" cy="1110996"/>
          </a:xfrm>
          <a:custGeom>
            <a:avLst/>
            <a:gdLst>
              <a:gd name="connsiteX0" fmla="*/ 569213 w 907033"/>
              <a:gd name="connsiteY0" fmla="*/ 0 h 1110996"/>
              <a:gd name="connsiteX1" fmla="*/ 408558 w 907033"/>
              <a:gd name="connsiteY1" fmla="*/ 369696 h 1110996"/>
              <a:gd name="connsiteX2" fmla="*/ 525398 w 907033"/>
              <a:gd name="connsiteY2" fmla="*/ 286638 h 1110996"/>
              <a:gd name="connsiteX3" fmla="*/ 240792 w 907033"/>
              <a:gd name="connsiteY3" fmla="*/ 734948 h 1110996"/>
              <a:gd name="connsiteX4" fmla="*/ 266192 w 907033"/>
              <a:gd name="connsiteY4" fmla="*/ 593851 h 1110996"/>
              <a:gd name="connsiteX5" fmla="*/ 0 w 907033"/>
              <a:gd name="connsiteY5" fmla="*/ 896568 h 1110996"/>
              <a:gd name="connsiteX6" fmla="*/ 264667 w 907033"/>
              <a:gd name="connsiteY6" fmla="*/ 907338 h 1110996"/>
              <a:gd name="connsiteX7" fmla="*/ 337692 w 907033"/>
              <a:gd name="connsiteY7" fmla="*/ 1110995 h 1110996"/>
              <a:gd name="connsiteX8" fmla="*/ 522223 w 907033"/>
              <a:gd name="connsiteY8" fmla="*/ 913638 h 1110996"/>
              <a:gd name="connsiteX9" fmla="*/ 578611 w 907033"/>
              <a:gd name="connsiteY9" fmla="*/ 949375 h 1110996"/>
              <a:gd name="connsiteX10" fmla="*/ 863219 w 907033"/>
              <a:gd name="connsiteY10" fmla="*/ 501141 h 1110996"/>
              <a:gd name="connsiteX11" fmla="*/ 806830 w 907033"/>
              <a:gd name="connsiteY11" fmla="*/ 465327 h 1110996"/>
              <a:gd name="connsiteX12" fmla="*/ 907033 w 907033"/>
              <a:gd name="connsiteY12" fmla="*/ 214376 h 1110996"/>
              <a:gd name="connsiteX13" fmla="*/ 691642 w 907033"/>
              <a:gd name="connsiteY13" fmla="*/ 234950 h 1110996"/>
              <a:gd name="connsiteX14" fmla="*/ 569213 w 907033"/>
              <a:gd name="connsiteY14" fmla="*/ 0 h 11109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907033" h="1110996">
                <a:moveTo>
                  <a:pt x="569213" y="0"/>
                </a:moveTo>
                <a:cubicBezTo>
                  <a:pt x="526288" y="129920"/>
                  <a:pt x="472694" y="253110"/>
                  <a:pt x="408558" y="369696"/>
                </a:cubicBezTo>
                <a:lnTo>
                  <a:pt x="525398" y="286638"/>
                </a:lnTo>
                <a:cubicBezTo>
                  <a:pt x="449326" y="448055"/>
                  <a:pt x="354457" y="597407"/>
                  <a:pt x="240792" y="734948"/>
                </a:cubicBezTo>
                <a:lnTo>
                  <a:pt x="266192" y="593851"/>
                </a:lnTo>
                <a:cubicBezTo>
                  <a:pt x="188086" y="701420"/>
                  <a:pt x="99313" y="802385"/>
                  <a:pt x="0" y="896568"/>
                </a:cubicBezTo>
                <a:lnTo>
                  <a:pt x="264667" y="907338"/>
                </a:lnTo>
                <a:lnTo>
                  <a:pt x="337692" y="1110995"/>
                </a:lnTo>
                <a:cubicBezTo>
                  <a:pt x="403986" y="1048181"/>
                  <a:pt x="465454" y="982408"/>
                  <a:pt x="522223" y="913638"/>
                </a:cubicBezTo>
                <a:lnTo>
                  <a:pt x="578611" y="949375"/>
                </a:lnTo>
                <a:cubicBezTo>
                  <a:pt x="692150" y="811910"/>
                  <a:pt x="787019" y="662432"/>
                  <a:pt x="863219" y="501141"/>
                </a:cubicBezTo>
                <a:lnTo>
                  <a:pt x="806830" y="465327"/>
                </a:lnTo>
                <a:cubicBezTo>
                  <a:pt x="844930" y="384682"/>
                  <a:pt x="878332" y="300989"/>
                  <a:pt x="907033" y="214376"/>
                </a:cubicBezTo>
                <a:lnTo>
                  <a:pt x="691642" y="234950"/>
                </a:lnTo>
                <a:lnTo>
                  <a:pt x="569213" y="0"/>
                </a:lnTo>
              </a:path>
            </a:pathLst>
          </a:custGeom>
          <a:solidFill>
            <a:srgbClr val="FF33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2436114" y="5027040"/>
            <a:ext cx="284607" cy="448309"/>
          </a:xfrm>
          <a:custGeom>
            <a:avLst/>
            <a:gdLst>
              <a:gd name="connsiteX0" fmla="*/ 224027 w 284607"/>
              <a:gd name="connsiteY0" fmla="*/ 118745 h 448309"/>
              <a:gd name="connsiteX1" fmla="*/ 167766 w 284607"/>
              <a:gd name="connsiteY1" fmla="*/ 83058 h 448309"/>
              <a:gd name="connsiteX2" fmla="*/ 284606 w 284607"/>
              <a:gd name="connsiteY2" fmla="*/ 0 h 448309"/>
              <a:gd name="connsiteX3" fmla="*/ 0 w 284607"/>
              <a:gd name="connsiteY3" fmla="*/ 448310 h 448309"/>
              <a:gd name="connsiteX4" fmla="*/ 25400 w 284607"/>
              <a:gd name="connsiteY4" fmla="*/ 307213 h 448309"/>
              <a:gd name="connsiteX5" fmla="*/ 81787 w 284607"/>
              <a:gd name="connsiteY5" fmla="*/ 342900 h 448309"/>
              <a:gd name="connsiteX6" fmla="*/ 224027 w 284607"/>
              <a:gd name="connsiteY6" fmla="*/ 118745 h 4483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84607" h="448309">
                <a:moveTo>
                  <a:pt x="224027" y="118745"/>
                </a:moveTo>
                <a:lnTo>
                  <a:pt x="167766" y="83058"/>
                </a:lnTo>
                <a:lnTo>
                  <a:pt x="284606" y="0"/>
                </a:lnTo>
                <a:cubicBezTo>
                  <a:pt x="208533" y="161417"/>
                  <a:pt x="113664" y="310769"/>
                  <a:pt x="0" y="448310"/>
                </a:cubicBezTo>
                <a:lnTo>
                  <a:pt x="25400" y="307213"/>
                </a:lnTo>
                <a:lnTo>
                  <a:pt x="81787" y="342900"/>
                </a:lnTo>
                <a:cubicBezTo>
                  <a:pt x="133857" y="271145"/>
                  <a:pt x="181355" y="196469"/>
                  <a:pt x="224027" y="118745"/>
                </a:cubicBezTo>
              </a:path>
            </a:pathLst>
          </a:custGeom>
          <a:solidFill>
            <a:srgbClr val="CD29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2188972" y="4734052"/>
            <a:ext cx="919733" cy="1123696"/>
          </a:xfrm>
          <a:custGeom>
            <a:avLst/>
            <a:gdLst>
              <a:gd name="connsiteX0" fmla="*/ 575563 w 919733"/>
              <a:gd name="connsiteY0" fmla="*/ 6350 h 1123696"/>
              <a:gd name="connsiteX1" fmla="*/ 697992 w 919733"/>
              <a:gd name="connsiteY1" fmla="*/ 241300 h 1123696"/>
              <a:gd name="connsiteX2" fmla="*/ 913383 w 919733"/>
              <a:gd name="connsiteY2" fmla="*/ 220726 h 1123696"/>
              <a:gd name="connsiteX3" fmla="*/ 813180 w 919733"/>
              <a:gd name="connsiteY3" fmla="*/ 471677 h 1123696"/>
              <a:gd name="connsiteX4" fmla="*/ 869569 w 919733"/>
              <a:gd name="connsiteY4" fmla="*/ 507491 h 1123696"/>
              <a:gd name="connsiteX5" fmla="*/ 584961 w 919733"/>
              <a:gd name="connsiteY5" fmla="*/ 955725 h 1123696"/>
              <a:gd name="connsiteX6" fmla="*/ 528573 w 919733"/>
              <a:gd name="connsiteY6" fmla="*/ 919988 h 1123696"/>
              <a:gd name="connsiteX7" fmla="*/ 344042 w 919733"/>
              <a:gd name="connsiteY7" fmla="*/ 1117345 h 1123696"/>
              <a:gd name="connsiteX8" fmla="*/ 271017 w 919733"/>
              <a:gd name="connsiteY8" fmla="*/ 913688 h 1123696"/>
              <a:gd name="connsiteX9" fmla="*/ 6350 w 919733"/>
              <a:gd name="connsiteY9" fmla="*/ 902918 h 1123696"/>
              <a:gd name="connsiteX10" fmla="*/ 272542 w 919733"/>
              <a:gd name="connsiteY10" fmla="*/ 600201 h 1123696"/>
              <a:gd name="connsiteX11" fmla="*/ 247142 w 919733"/>
              <a:gd name="connsiteY11" fmla="*/ 741298 h 1123696"/>
              <a:gd name="connsiteX12" fmla="*/ 531748 w 919733"/>
              <a:gd name="connsiteY12" fmla="*/ 292988 h 1123696"/>
              <a:gd name="connsiteX13" fmla="*/ 414908 w 919733"/>
              <a:gd name="connsiteY13" fmla="*/ 376046 h 1123696"/>
              <a:gd name="connsiteX14" fmla="*/ 575563 w 919733"/>
              <a:gd name="connsiteY14" fmla="*/ 6350 h 11236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919733" h="1123696">
                <a:moveTo>
                  <a:pt x="575563" y="6350"/>
                </a:moveTo>
                <a:lnTo>
                  <a:pt x="697992" y="241300"/>
                </a:lnTo>
                <a:lnTo>
                  <a:pt x="913383" y="220726"/>
                </a:lnTo>
                <a:cubicBezTo>
                  <a:pt x="884682" y="307339"/>
                  <a:pt x="851280" y="391032"/>
                  <a:pt x="813180" y="471677"/>
                </a:cubicBezTo>
                <a:lnTo>
                  <a:pt x="869569" y="507491"/>
                </a:lnTo>
                <a:cubicBezTo>
                  <a:pt x="793369" y="668782"/>
                  <a:pt x="698500" y="818260"/>
                  <a:pt x="584961" y="955725"/>
                </a:cubicBezTo>
                <a:lnTo>
                  <a:pt x="528573" y="919988"/>
                </a:lnTo>
                <a:cubicBezTo>
                  <a:pt x="471804" y="988758"/>
                  <a:pt x="410336" y="1054531"/>
                  <a:pt x="344042" y="1117345"/>
                </a:cubicBezTo>
                <a:lnTo>
                  <a:pt x="271017" y="913688"/>
                </a:lnTo>
                <a:lnTo>
                  <a:pt x="6350" y="902918"/>
                </a:lnTo>
                <a:cubicBezTo>
                  <a:pt x="105663" y="808735"/>
                  <a:pt x="194436" y="707770"/>
                  <a:pt x="272542" y="600201"/>
                </a:cubicBezTo>
                <a:lnTo>
                  <a:pt x="247142" y="741298"/>
                </a:lnTo>
                <a:cubicBezTo>
                  <a:pt x="360807" y="603757"/>
                  <a:pt x="455676" y="454405"/>
                  <a:pt x="531748" y="292988"/>
                </a:cubicBezTo>
                <a:lnTo>
                  <a:pt x="414908" y="376046"/>
                </a:lnTo>
                <a:cubicBezTo>
                  <a:pt x="479044" y="259460"/>
                  <a:pt x="532638" y="136270"/>
                  <a:pt x="575563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2714370" y="5020690"/>
            <a:ext cx="294131" cy="191388"/>
          </a:xfrm>
          <a:custGeom>
            <a:avLst/>
            <a:gdLst>
              <a:gd name="connsiteX0" fmla="*/ 6350 w 294131"/>
              <a:gd name="connsiteY0" fmla="*/ 6350 h 191388"/>
              <a:gd name="connsiteX1" fmla="*/ 287782 w 294131"/>
              <a:gd name="connsiteY1" fmla="*/ 185039 h 1913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4131" h="191388">
                <a:moveTo>
                  <a:pt x="6350" y="6350"/>
                </a:moveTo>
                <a:lnTo>
                  <a:pt x="287782" y="18503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2429764" y="5469001"/>
            <a:ext cx="294131" cy="191388"/>
          </a:xfrm>
          <a:custGeom>
            <a:avLst/>
            <a:gdLst>
              <a:gd name="connsiteX0" fmla="*/ 287781 w 294131"/>
              <a:gd name="connsiteY0" fmla="*/ 185039 h 191388"/>
              <a:gd name="connsiteX1" fmla="*/ 6350 w 294131"/>
              <a:gd name="connsiteY1" fmla="*/ 6350 h 1913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4131" h="191388">
                <a:moveTo>
                  <a:pt x="287781" y="185039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2597530" y="5103748"/>
            <a:ext cx="68960" cy="48386"/>
          </a:xfrm>
          <a:custGeom>
            <a:avLst/>
            <a:gdLst>
              <a:gd name="connsiteX0" fmla="*/ 62611 w 68960"/>
              <a:gd name="connsiteY0" fmla="*/ 42036 h 48386"/>
              <a:gd name="connsiteX1" fmla="*/ 6350 w 68960"/>
              <a:gd name="connsiteY1" fmla="*/ 6350 h 483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8960" h="48386">
                <a:moveTo>
                  <a:pt x="62611" y="42036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2455164" y="5327903"/>
            <a:ext cx="69088" cy="48386"/>
          </a:xfrm>
          <a:custGeom>
            <a:avLst/>
            <a:gdLst>
              <a:gd name="connsiteX0" fmla="*/ 6350 w 69088"/>
              <a:gd name="connsiteY0" fmla="*/ 6350 h 48386"/>
              <a:gd name="connsiteX1" fmla="*/ 62737 w 69088"/>
              <a:gd name="connsiteY1" fmla="*/ 42036 h 483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9088" h="48386">
                <a:moveTo>
                  <a:pt x="6350" y="6350"/>
                </a:moveTo>
                <a:lnTo>
                  <a:pt x="62737" y="4203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1587500"/>
            <a:ext cx="9080500" cy="4787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8200" y="114300"/>
            <a:ext cx="74422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000"/>
              </a:lnSpc>
              <a:tabLst/>
            </a:pPr>
            <a:r>
              <a:rPr lang="en-US" altLang="zh-CN" sz="4406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Bernard-Soulier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4406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Syndrome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3492500" y="2260600"/>
            <a:ext cx="13081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/>
            </a:pPr>
            <a:r>
              <a:rPr lang="en-US" altLang="zh-CN" sz="2795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Platelet</a:t>
            </a:r>
          </a:p>
        </p:txBody>
      </p:sp>
      <p:sp>
        <p:nvSpPr>
          <p:cNvPr id="1024" name="TextBox 1"/>
          <p:cNvSpPr txBox="1"/>
          <p:nvPr/>
        </p:nvSpPr>
        <p:spPr>
          <a:xfrm>
            <a:off x="228600" y="2565400"/>
            <a:ext cx="2019300" cy="3683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254000" algn="l"/>
                <a:tab pos="495300" algn="l"/>
                <a:tab pos="1320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Collagen</a:t>
            </a:r>
          </a:p>
          <a:p>
            <a:pPr>
              <a:lnSpc>
                <a:spcPts val="2600"/>
              </a:lnSpc>
              <a:tabLst>
                <a:tab pos="254000" algn="l"/>
                <a:tab pos="495300" algn="l"/>
                <a:tab pos="1320800" algn="l"/>
              </a:tabLst>
            </a:pPr>
            <a:r>
              <a:rPr lang="en-US" altLang="zh-CN" sz="2006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(GP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Ia,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GP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VI)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254000" algn="l"/>
                <a:tab pos="495300" algn="l"/>
                <a:tab pos="13208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FF9900"/>
                </a:solidFill>
                <a:latin typeface="Comic Sans MS" pitchFamily="18" charset="0"/>
                <a:cs typeface="Comic Sans MS" pitchFamily="18" charset="0"/>
              </a:rPr>
              <a:t>TXA2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800"/>
              </a:lnSpc>
              <a:tabLst>
                <a:tab pos="254000" algn="l"/>
                <a:tab pos="495300" algn="l"/>
                <a:tab pos="1320800" algn="l"/>
              </a:tabLst>
            </a:pPr>
            <a:r>
              <a:rPr lang="en-US" altLang="zh-CN" dirty="0" smtClean="0"/>
              <a:t>			</a:t>
            </a:r>
            <a:r>
              <a:rPr lang="en-US" altLang="zh-CN" sz="2795" dirty="0" smtClean="0">
                <a:solidFill>
                  <a:srgbClr val="FF9900"/>
                </a:solidFill>
                <a:latin typeface="Comic Sans MS" pitchFamily="18" charset="0"/>
                <a:cs typeface="Comic Sans MS" pitchFamily="18" charset="0"/>
              </a:rPr>
              <a:t>ADP</a:t>
            </a:r>
          </a:p>
        </p:txBody>
      </p:sp>
      <p:sp>
        <p:nvSpPr>
          <p:cNvPr id="1025" name="TextBox 1"/>
          <p:cNvSpPr txBox="1"/>
          <p:nvPr/>
        </p:nvSpPr>
        <p:spPr>
          <a:xfrm>
            <a:off x="6375400" y="2679700"/>
            <a:ext cx="2540000" cy="270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266700" algn="l"/>
                <a:tab pos="4445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(vW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Factor)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                <a:tab pos="266700" algn="l"/>
                <a:tab pos="4445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GP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IIb-IIIa</a:t>
            </a:r>
          </a:p>
          <a:p>
            <a:pPr>
              <a:lnSpc>
                <a:spcPts val="3100"/>
              </a:lnSpc>
              <a:tabLst>
                <a:tab pos="266700" algn="l"/>
                <a:tab pos="444500" algn="l"/>
              </a:tabLst>
            </a:pPr>
            <a:r>
              <a:rPr lang="en-US" altLang="zh-CN" sz="24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(Fibrinogen,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vWF)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-7620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chemeClr val="bg2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828800" y="304800"/>
            <a:ext cx="5564024" cy="83343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600"/>
              </a:lnSpc>
              <a:tabLst/>
            </a:pPr>
            <a:r>
              <a:rPr lang="en-US" altLang="zh-CN" sz="4802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Platelet</a:t>
            </a:r>
            <a:r>
              <a:rPr lang="en-US" altLang="zh-CN" sz="4802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802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Activation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46100" y="1574800"/>
            <a:ext cx="2763577" cy="76508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000"/>
              </a:lnSpc>
              <a:tabLst/>
            </a:pPr>
            <a:r>
              <a:rPr lang="en-US" altLang="zh-CN" sz="3998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998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18" charset="0"/>
                <a:cs typeface="Comic Sans MS" pitchFamily="18" charset="0"/>
              </a:rPr>
              <a:t>Adhesion</a:t>
            </a:r>
            <a:r>
              <a:rPr lang="en-US" altLang="zh-CN" sz="4406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18" charset="0"/>
                <a:cs typeface="Comic Sans MS" pitchFamily="18" charset="0"/>
              </a:rPr>
              <a:t>: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46100" y="2400300"/>
            <a:ext cx="179536" cy="129381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0"/>
              </a:lnSpc>
              <a:tabLst/>
            </a:pPr>
            <a:r>
              <a:rPr lang="en-US" altLang="zh-CN" sz="3600" dirty="0" smtClean="0">
                <a:solidFill>
                  <a:schemeClr val="tx2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100"/>
              </a:lnSpc>
              <a:tabLst/>
            </a:pPr>
            <a:r>
              <a:rPr lang="en-US" altLang="zh-CN" sz="3602" dirty="0" smtClean="0">
                <a:solidFill>
                  <a:srgbClr val="002060"/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89000" y="2400300"/>
            <a:ext cx="3084178" cy="132856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3600" b="1" dirty="0" smtClean="0">
                <a:solidFill>
                  <a:schemeClr val="tx2"/>
                </a:solidFill>
                <a:latin typeface="Comic Sans MS" pitchFamily="18" charset="0"/>
                <a:cs typeface="Comic Sans MS" pitchFamily="18" charset="0"/>
              </a:rPr>
              <a:t>Shape</a:t>
            </a:r>
            <a:r>
              <a:rPr lang="en-US" altLang="zh-CN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0" b="1" dirty="0" smtClean="0">
                <a:solidFill>
                  <a:schemeClr val="tx2"/>
                </a:solidFill>
                <a:latin typeface="Comic Sans MS" pitchFamily="18" charset="0"/>
                <a:cs typeface="Comic Sans MS" pitchFamily="18" charset="0"/>
              </a:rPr>
              <a:t>change</a:t>
            </a:r>
          </a:p>
          <a:p>
            <a:pPr>
              <a:lnSpc>
                <a:spcPts val="5100"/>
              </a:lnSpc>
              <a:tabLst/>
            </a:pPr>
            <a:r>
              <a:rPr lang="en-US" altLang="zh-CN" sz="3602" b="1" dirty="0" smtClean="0">
                <a:solidFill>
                  <a:srgbClr val="002060"/>
                </a:solidFill>
                <a:latin typeface="Comic Sans MS" pitchFamily="18" charset="0"/>
                <a:cs typeface="Comic Sans MS" pitchFamily="18" charset="0"/>
              </a:rPr>
              <a:t>Aggregation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6100" y="3708400"/>
            <a:ext cx="179536" cy="13413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0"/>
              </a:lnSpc>
              <a:tabLst/>
            </a:pPr>
            <a:r>
              <a:rPr lang="en-US" altLang="zh-CN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•</a:t>
            </a:r>
          </a:p>
          <a:p>
            <a:pPr>
              <a:lnSpc>
                <a:spcPts val="5100"/>
              </a:lnSpc>
              <a:tabLst/>
            </a:pPr>
            <a:r>
              <a:rPr lang="en-US" altLang="zh-CN" sz="3602" dirty="0" smtClean="0">
                <a:latin typeface="Comic Sans MS" pitchFamily="18" charset="0"/>
                <a:cs typeface="Comic Sans MS" pitchFamily="18" charset="0"/>
              </a:rPr>
              <a:t>•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89000" y="3708400"/>
            <a:ext cx="3424014" cy="132856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Release</a:t>
            </a:r>
          </a:p>
          <a:p>
            <a:pPr>
              <a:lnSpc>
                <a:spcPts val="5100"/>
              </a:lnSpc>
              <a:tabLst/>
            </a:pPr>
            <a:r>
              <a:rPr lang="en-US" altLang="zh-CN" sz="3602" b="1" dirty="0" smtClean="0">
                <a:latin typeface="Comic Sans MS" pitchFamily="18" charset="0"/>
                <a:cs typeface="Comic Sans MS" pitchFamily="18" charset="0"/>
              </a:rPr>
              <a:t>Clot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2" b="1" dirty="0" smtClean="0">
                <a:latin typeface="Comic Sans MS" pitchFamily="18" charset="0"/>
                <a:cs typeface="Comic Sans MS" pitchFamily="18" charset="0"/>
              </a:rPr>
              <a:t>Retraction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975100" y="1765300"/>
            <a:ext cx="4986943" cy="43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402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18" charset="0"/>
                <a:cs typeface="Comic Sans MS" pitchFamily="18" charset="0"/>
              </a:rPr>
              <a:t>Bernard-Soulier</a:t>
            </a:r>
            <a:r>
              <a:rPr lang="en-US" altLang="zh-CN" sz="240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18" charset="0"/>
                <a:cs typeface="Comic Sans MS" pitchFamily="18" charset="0"/>
              </a:rPr>
              <a:t>Syndrome</a:t>
            </a:r>
            <a:r>
              <a:rPr lang="en-US" altLang="zh-CN" sz="2402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18" charset="0"/>
                <a:cs typeface="Comic Sans MS" pitchFamily="18" charset="0"/>
              </a:rPr>
              <a:t>(BSS)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4102100" y="3124200"/>
            <a:ext cx="1772921" cy="50167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/>
            </a:pPr>
            <a:r>
              <a:rPr lang="en-US" altLang="zh-CN" sz="2795" b="1" dirty="0" smtClean="0">
                <a:solidFill>
                  <a:srgbClr val="002060"/>
                </a:solidFill>
                <a:latin typeface="Comic Sans MS" pitchFamily="18" charset="0"/>
                <a:cs typeface="Comic Sans MS" pitchFamily="18" charset="0"/>
              </a:rPr>
              <a:t>Glanzmann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6007100" y="3124200"/>
            <a:ext cx="2577629" cy="50167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/>
            </a:pPr>
            <a:r>
              <a:rPr lang="en-US" altLang="zh-CN" sz="2795" b="1" dirty="0" smtClean="0">
                <a:solidFill>
                  <a:srgbClr val="002060"/>
                </a:solidFill>
                <a:latin typeface="Comic Sans MS" pitchFamily="18" charset="0"/>
                <a:cs typeface="Comic Sans MS" pitchFamily="18" charset="0"/>
              </a:rPr>
              <a:t>Thrombashenia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2127250" y="1593850"/>
            <a:ext cx="4051300" cy="4543425"/>
          </a:xfrm>
          <a:custGeom>
            <a:avLst/>
            <a:gdLst>
              <a:gd name="connsiteX0" fmla="*/ 6350 w 4051300"/>
              <a:gd name="connsiteY0" fmla="*/ 2271776 h 4543425"/>
              <a:gd name="connsiteX1" fmla="*/ 2025650 w 4051300"/>
              <a:gd name="connsiteY1" fmla="*/ 6350 h 4543425"/>
              <a:gd name="connsiteX2" fmla="*/ 4044950 w 4051300"/>
              <a:gd name="connsiteY2" fmla="*/ 2271776 h 4543425"/>
              <a:gd name="connsiteX3" fmla="*/ 2025650 w 4051300"/>
              <a:gd name="connsiteY3" fmla="*/ 4537075 h 4543425"/>
              <a:gd name="connsiteX4" fmla="*/ 6350 w 4051300"/>
              <a:gd name="connsiteY4" fmla="*/ 2271776 h 45434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051300" h="4543425">
                <a:moveTo>
                  <a:pt x="6350" y="2271776"/>
                </a:moveTo>
                <a:cubicBezTo>
                  <a:pt x="6350" y="1020572"/>
                  <a:pt x="910463" y="6350"/>
                  <a:pt x="2025650" y="6350"/>
                </a:cubicBezTo>
                <a:cubicBezTo>
                  <a:pt x="3140836" y="6350"/>
                  <a:pt x="4044950" y="1020572"/>
                  <a:pt x="4044950" y="2271776"/>
                </a:cubicBezTo>
                <a:cubicBezTo>
                  <a:pt x="4044950" y="3522853"/>
                  <a:pt x="3140836" y="4537075"/>
                  <a:pt x="2025650" y="4537075"/>
                </a:cubicBezTo>
                <a:cubicBezTo>
                  <a:pt x="910463" y="4537075"/>
                  <a:pt x="6350" y="3522853"/>
                  <a:pt x="6350" y="2271776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9336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38800" y="2514600"/>
            <a:ext cx="1143000" cy="533400"/>
          </a:xfrm>
          <a:custGeom>
            <a:avLst/>
            <a:gdLst>
              <a:gd name="connsiteX0" fmla="*/ 0 w 1143000"/>
              <a:gd name="connsiteY0" fmla="*/ 533400 h 533400"/>
              <a:gd name="connsiteX1" fmla="*/ 392938 w 1143000"/>
              <a:gd name="connsiteY1" fmla="*/ 533400 h 533400"/>
              <a:gd name="connsiteX2" fmla="*/ 428625 w 1143000"/>
              <a:gd name="connsiteY2" fmla="*/ 516763 h 533400"/>
              <a:gd name="connsiteX3" fmla="*/ 392938 w 1143000"/>
              <a:gd name="connsiteY3" fmla="*/ 499998 h 533400"/>
              <a:gd name="connsiteX4" fmla="*/ 321436 w 1143000"/>
              <a:gd name="connsiteY4" fmla="*/ 499998 h 533400"/>
              <a:gd name="connsiteX5" fmla="*/ 285750 w 1143000"/>
              <a:gd name="connsiteY5" fmla="*/ 483361 h 533400"/>
              <a:gd name="connsiteX6" fmla="*/ 321436 w 1143000"/>
              <a:gd name="connsiteY6" fmla="*/ 466725 h 533400"/>
              <a:gd name="connsiteX7" fmla="*/ 821563 w 1143000"/>
              <a:gd name="connsiteY7" fmla="*/ 466725 h 533400"/>
              <a:gd name="connsiteX8" fmla="*/ 857250 w 1143000"/>
              <a:gd name="connsiteY8" fmla="*/ 483361 h 533400"/>
              <a:gd name="connsiteX9" fmla="*/ 821563 w 1143000"/>
              <a:gd name="connsiteY9" fmla="*/ 499998 h 533400"/>
              <a:gd name="connsiteX10" fmla="*/ 750061 w 1143000"/>
              <a:gd name="connsiteY10" fmla="*/ 499998 h 533400"/>
              <a:gd name="connsiteX11" fmla="*/ 714375 w 1143000"/>
              <a:gd name="connsiteY11" fmla="*/ 516763 h 533400"/>
              <a:gd name="connsiteX12" fmla="*/ 750061 w 1143000"/>
              <a:gd name="connsiteY12" fmla="*/ 533400 h 533400"/>
              <a:gd name="connsiteX13" fmla="*/ 1143000 w 1143000"/>
              <a:gd name="connsiteY13" fmla="*/ 533400 h 533400"/>
              <a:gd name="connsiteX14" fmla="*/ 1000125 w 1143000"/>
              <a:gd name="connsiteY14" fmla="*/ 299973 h 533400"/>
              <a:gd name="connsiteX15" fmla="*/ 1143000 w 1143000"/>
              <a:gd name="connsiteY15" fmla="*/ 66675 h 533400"/>
              <a:gd name="connsiteX16" fmla="*/ 857250 w 1143000"/>
              <a:gd name="connsiteY16" fmla="*/ 66675 h 533400"/>
              <a:gd name="connsiteX17" fmla="*/ 857250 w 1143000"/>
              <a:gd name="connsiteY17" fmla="*/ 16636 h 533400"/>
              <a:gd name="connsiteX18" fmla="*/ 821563 w 1143000"/>
              <a:gd name="connsiteY18" fmla="*/ 0 h 533400"/>
              <a:gd name="connsiteX19" fmla="*/ 321436 w 1143000"/>
              <a:gd name="connsiteY19" fmla="*/ 0 h 533400"/>
              <a:gd name="connsiteX20" fmla="*/ 285750 w 1143000"/>
              <a:gd name="connsiteY20" fmla="*/ 16636 h 533400"/>
              <a:gd name="connsiteX21" fmla="*/ 285750 w 1143000"/>
              <a:gd name="connsiteY21" fmla="*/ 66675 h 533400"/>
              <a:gd name="connsiteX22" fmla="*/ 0 w 1143000"/>
              <a:gd name="connsiteY22" fmla="*/ 66675 h 533400"/>
              <a:gd name="connsiteX23" fmla="*/ 142875 w 1143000"/>
              <a:gd name="connsiteY23" fmla="*/ 299973 h 533400"/>
              <a:gd name="connsiteX24" fmla="*/ 0 w 1143000"/>
              <a:gd name="connsiteY24" fmla="*/ 533400 h 533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143000" h="533400">
                <a:moveTo>
                  <a:pt x="0" y="533400"/>
                </a:moveTo>
                <a:lnTo>
                  <a:pt x="392938" y="533400"/>
                </a:lnTo>
                <a:cubicBezTo>
                  <a:pt x="412622" y="533400"/>
                  <a:pt x="428625" y="525907"/>
                  <a:pt x="428625" y="516763"/>
                </a:cubicBezTo>
                <a:cubicBezTo>
                  <a:pt x="428625" y="507492"/>
                  <a:pt x="412622" y="499998"/>
                  <a:pt x="392938" y="499998"/>
                </a:cubicBezTo>
                <a:lnTo>
                  <a:pt x="321436" y="499998"/>
                </a:lnTo>
                <a:cubicBezTo>
                  <a:pt x="301752" y="499998"/>
                  <a:pt x="285750" y="492632"/>
                  <a:pt x="285750" y="483361"/>
                </a:cubicBezTo>
                <a:cubicBezTo>
                  <a:pt x="285750" y="474217"/>
                  <a:pt x="301752" y="466725"/>
                  <a:pt x="321436" y="466725"/>
                </a:cubicBezTo>
                <a:lnTo>
                  <a:pt x="821563" y="466725"/>
                </a:lnTo>
                <a:cubicBezTo>
                  <a:pt x="841247" y="466725"/>
                  <a:pt x="857250" y="474217"/>
                  <a:pt x="857250" y="483361"/>
                </a:cubicBezTo>
                <a:cubicBezTo>
                  <a:pt x="857250" y="492632"/>
                  <a:pt x="841247" y="499998"/>
                  <a:pt x="821563" y="499998"/>
                </a:cubicBezTo>
                <a:lnTo>
                  <a:pt x="750061" y="499998"/>
                </a:lnTo>
                <a:cubicBezTo>
                  <a:pt x="730377" y="499998"/>
                  <a:pt x="714375" y="507492"/>
                  <a:pt x="714375" y="516763"/>
                </a:cubicBezTo>
                <a:cubicBezTo>
                  <a:pt x="714375" y="525907"/>
                  <a:pt x="730377" y="533400"/>
                  <a:pt x="750061" y="533400"/>
                </a:cubicBezTo>
                <a:lnTo>
                  <a:pt x="1143000" y="533400"/>
                </a:lnTo>
                <a:lnTo>
                  <a:pt x="1000125" y="299973"/>
                </a:lnTo>
                <a:lnTo>
                  <a:pt x="1143000" y="66675"/>
                </a:lnTo>
                <a:lnTo>
                  <a:pt x="857250" y="66675"/>
                </a:lnTo>
                <a:lnTo>
                  <a:pt x="857250" y="16636"/>
                </a:lnTo>
                <a:cubicBezTo>
                  <a:pt x="857250" y="7492"/>
                  <a:pt x="841247" y="0"/>
                  <a:pt x="821563" y="0"/>
                </a:cubicBezTo>
                <a:lnTo>
                  <a:pt x="321436" y="0"/>
                </a:lnTo>
                <a:cubicBezTo>
                  <a:pt x="301752" y="0"/>
                  <a:pt x="285750" y="7492"/>
                  <a:pt x="285750" y="16636"/>
                </a:cubicBezTo>
                <a:lnTo>
                  <a:pt x="285750" y="66675"/>
                </a:lnTo>
                <a:lnTo>
                  <a:pt x="0" y="66675"/>
                </a:lnTo>
                <a:lnTo>
                  <a:pt x="142875" y="299973"/>
                </a:lnTo>
                <a:lnTo>
                  <a:pt x="0" y="533400"/>
                </a:lnTo>
              </a:path>
            </a:pathLst>
          </a:custGeom>
          <a:solidFill>
            <a:srgbClr val="FF99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924550" y="2981325"/>
            <a:ext cx="142875" cy="50038"/>
          </a:xfrm>
          <a:custGeom>
            <a:avLst/>
            <a:gdLst>
              <a:gd name="connsiteX0" fmla="*/ 142875 w 142875"/>
              <a:gd name="connsiteY0" fmla="*/ 50038 h 50038"/>
              <a:gd name="connsiteX1" fmla="*/ 107188 w 142875"/>
              <a:gd name="connsiteY1" fmla="*/ 33273 h 50038"/>
              <a:gd name="connsiteX2" fmla="*/ 35686 w 142875"/>
              <a:gd name="connsiteY2" fmla="*/ 33273 h 50038"/>
              <a:gd name="connsiteX3" fmla="*/ 0 w 142875"/>
              <a:gd name="connsiteY3" fmla="*/ 16636 h 50038"/>
              <a:gd name="connsiteX4" fmla="*/ 35686 w 142875"/>
              <a:gd name="connsiteY4" fmla="*/ 0 h 50038"/>
              <a:gd name="connsiteX5" fmla="*/ 142875 w 142875"/>
              <a:gd name="connsiteY5" fmla="*/ 0 h 50038"/>
              <a:gd name="connsiteX6" fmla="*/ 142875 w 142875"/>
              <a:gd name="connsiteY6" fmla="*/ 50038 h 500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42875" h="50038">
                <a:moveTo>
                  <a:pt x="142875" y="50038"/>
                </a:moveTo>
                <a:cubicBezTo>
                  <a:pt x="142875" y="40767"/>
                  <a:pt x="126872" y="33273"/>
                  <a:pt x="107188" y="33273"/>
                </a:cubicBezTo>
                <a:lnTo>
                  <a:pt x="35686" y="33273"/>
                </a:lnTo>
                <a:cubicBezTo>
                  <a:pt x="16002" y="33273"/>
                  <a:pt x="0" y="25907"/>
                  <a:pt x="0" y="16636"/>
                </a:cubicBezTo>
                <a:cubicBezTo>
                  <a:pt x="0" y="7492"/>
                  <a:pt x="16002" y="0"/>
                  <a:pt x="35686" y="0"/>
                </a:cubicBezTo>
                <a:lnTo>
                  <a:pt x="142875" y="0"/>
                </a:lnTo>
                <a:lnTo>
                  <a:pt x="142875" y="50038"/>
                </a:lnTo>
              </a:path>
            </a:pathLst>
          </a:custGeom>
          <a:solidFill>
            <a:srgbClr val="CD7B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6353175" y="2981325"/>
            <a:ext cx="142875" cy="50038"/>
          </a:xfrm>
          <a:custGeom>
            <a:avLst/>
            <a:gdLst>
              <a:gd name="connsiteX0" fmla="*/ 0 w 142875"/>
              <a:gd name="connsiteY0" fmla="*/ 50038 h 50038"/>
              <a:gd name="connsiteX1" fmla="*/ 35686 w 142875"/>
              <a:gd name="connsiteY1" fmla="*/ 33273 h 50038"/>
              <a:gd name="connsiteX2" fmla="*/ 107188 w 142875"/>
              <a:gd name="connsiteY2" fmla="*/ 33273 h 50038"/>
              <a:gd name="connsiteX3" fmla="*/ 142875 w 142875"/>
              <a:gd name="connsiteY3" fmla="*/ 16636 h 50038"/>
              <a:gd name="connsiteX4" fmla="*/ 107188 w 142875"/>
              <a:gd name="connsiteY4" fmla="*/ 0 h 50038"/>
              <a:gd name="connsiteX5" fmla="*/ 0 w 142875"/>
              <a:gd name="connsiteY5" fmla="*/ 0 h 50038"/>
              <a:gd name="connsiteX6" fmla="*/ 0 w 142875"/>
              <a:gd name="connsiteY6" fmla="*/ 50038 h 500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42875" h="50038">
                <a:moveTo>
                  <a:pt x="0" y="50038"/>
                </a:moveTo>
                <a:cubicBezTo>
                  <a:pt x="0" y="40767"/>
                  <a:pt x="16002" y="33273"/>
                  <a:pt x="35686" y="33273"/>
                </a:cubicBezTo>
                <a:lnTo>
                  <a:pt x="107188" y="33273"/>
                </a:lnTo>
                <a:cubicBezTo>
                  <a:pt x="126872" y="33273"/>
                  <a:pt x="142875" y="25907"/>
                  <a:pt x="142875" y="16636"/>
                </a:cubicBezTo>
                <a:cubicBezTo>
                  <a:pt x="142875" y="7492"/>
                  <a:pt x="126872" y="0"/>
                  <a:pt x="107188" y="0"/>
                </a:cubicBezTo>
                <a:lnTo>
                  <a:pt x="0" y="0"/>
                </a:lnTo>
                <a:lnTo>
                  <a:pt x="0" y="50038"/>
                </a:lnTo>
              </a:path>
            </a:pathLst>
          </a:custGeom>
          <a:solidFill>
            <a:srgbClr val="CD7B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632450" y="2508250"/>
            <a:ext cx="1155700" cy="546100"/>
          </a:xfrm>
          <a:custGeom>
            <a:avLst/>
            <a:gdLst>
              <a:gd name="connsiteX0" fmla="*/ 6350 w 1155700"/>
              <a:gd name="connsiteY0" fmla="*/ 539750 h 546100"/>
              <a:gd name="connsiteX1" fmla="*/ 149225 w 1155700"/>
              <a:gd name="connsiteY1" fmla="*/ 306323 h 546100"/>
              <a:gd name="connsiteX2" fmla="*/ 6350 w 1155700"/>
              <a:gd name="connsiteY2" fmla="*/ 73025 h 546100"/>
              <a:gd name="connsiteX3" fmla="*/ 292100 w 1155700"/>
              <a:gd name="connsiteY3" fmla="*/ 73025 h 546100"/>
              <a:gd name="connsiteX4" fmla="*/ 292100 w 1155700"/>
              <a:gd name="connsiteY4" fmla="*/ 22986 h 546100"/>
              <a:gd name="connsiteX5" fmla="*/ 327786 w 1155700"/>
              <a:gd name="connsiteY5" fmla="*/ 6350 h 546100"/>
              <a:gd name="connsiteX6" fmla="*/ 827913 w 1155700"/>
              <a:gd name="connsiteY6" fmla="*/ 6350 h 546100"/>
              <a:gd name="connsiteX7" fmla="*/ 863600 w 1155700"/>
              <a:gd name="connsiteY7" fmla="*/ 22986 h 546100"/>
              <a:gd name="connsiteX8" fmla="*/ 863600 w 1155700"/>
              <a:gd name="connsiteY8" fmla="*/ 73025 h 546100"/>
              <a:gd name="connsiteX9" fmla="*/ 863600 w 1155700"/>
              <a:gd name="connsiteY9" fmla="*/ 73025 h 546100"/>
              <a:gd name="connsiteX10" fmla="*/ 1149350 w 1155700"/>
              <a:gd name="connsiteY10" fmla="*/ 73025 h 546100"/>
              <a:gd name="connsiteX11" fmla="*/ 1006475 w 1155700"/>
              <a:gd name="connsiteY11" fmla="*/ 306323 h 546100"/>
              <a:gd name="connsiteX12" fmla="*/ 1149350 w 1155700"/>
              <a:gd name="connsiteY12" fmla="*/ 539750 h 546100"/>
              <a:gd name="connsiteX13" fmla="*/ 756411 w 1155700"/>
              <a:gd name="connsiteY13" fmla="*/ 539750 h 546100"/>
              <a:gd name="connsiteX14" fmla="*/ 720725 w 1155700"/>
              <a:gd name="connsiteY14" fmla="*/ 523113 h 546100"/>
              <a:gd name="connsiteX15" fmla="*/ 756411 w 1155700"/>
              <a:gd name="connsiteY15" fmla="*/ 506348 h 546100"/>
              <a:gd name="connsiteX16" fmla="*/ 827913 w 1155700"/>
              <a:gd name="connsiteY16" fmla="*/ 506348 h 546100"/>
              <a:gd name="connsiteX17" fmla="*/ 863600 w 1155700"/>
              <a:gd name="connsiteY17" fmla="*/ 489711 h 546100"/>
              <a:gd name="connsiteX18" fmla="*/ 827913 w 1155700"/>
              <a:gd name="connsiteY18" fmla="*/ 473075 h 546100"/>
              <a:gd name="connsiteX19" fmla="*/ 327786 w 1155700"/>
              <a:gd name="connsiteY19" fmla="*/ 473075 h 546100"/>
              <a:gd name="connsiteX20" fmla="*/ 292100 w 1155700"/>
              <a:gd name="connsiteY20" fmla="*/ 489711 h 546100"/>
              <a:gd name="connsiteX21" fmla="*/ 327786 w 1155700"/>
              <a:gd name="connsiteY21" fmla="*/ 506348 h 546100"/>
              <a:gd name="connsiteX22" fmla="*/ 399288 w 1155700"/>
              <a:gd name="connsiteY22" fmla="*/ 506348 h 546100"/>
              <a:gd name="connsiteX23" fmla="*/ 434975 w 1155700"/>
              <a:gd name="connsiteY23" fmla="*/ 523113 h 546100"/>
              <a:gd name="connsiteX24" fmla="*/ 399288 w 1155700"/>
              <a:gd name="connsiteY24" fmla="*/ 539750 h 546100"/>
              <a:gd name="connsiteX25" fmla="*/ 6350 w 1155700"/>
              <a:gd name="connsiteY25" fmla="*/ 539750 h 54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55700" h="546100">
                <a:moveTo>
                  <a:pt x="6350" y="539750"/>
                </a:moveTo>
                <a:lnTo>
                  <a:pt x="149225" y="306323"/>
                </a:lnTo>
                <a:lnTo>
                  <a:pt x="6350" y="73025"/>
                </a:lnTo>
                <a:lnTo>
                  <a:pt x="292100" y="73025"/>
                </a:lnTo>
                <a:lnTo>
                  <a:pt x="292100" y="22986"/>
                </a:lnTo>
                <a:cubicBezTo>
                  <a:pt x="292100" y="13842"/>
                  <a:pt x="308102" y="6350"/>
                  <a:pt x="327786" y="6350"/>
                </a:cubicBezTo>
                <a:lnTo>
                  <a:pt x="827913" y="6350"/>
                </a:lnTo>
                <a:cubicBezTo>
                  <a:pt x="847597" y="6350"/>
                  <a:pt x="863600" y="13842"/>
                  <a:pt x="863600" y="22986"/>
                </a:cubicBezTo>
                <a:lnTo>
                  <a:pt x="863600" y="73025"/>
                </a:lnTo>
                <a:lnTo>
                  <a:pt x="863600" y="73025"/>
                </a:lnTo>
                <a:lnTo>
                  <a:pt x="1149350" y="73025"/>
                </a:lnTo>
                <a:lnTo>
                  <a:pt x="1006475" y="306323"/>
                </a:lnTo>
                <a:lnTo>
                  <a:pt x="1149350" y="539750"/>
                </a:lnTo>
                <a:lnTo>
                  <a:pt x="756411" y="539750"/>
                </a:lnTo>
                <a:cubicBezTo>
                  <a:pt x="736727" y="539750"/>
                  <a:pt x="720725" y="532257"/>
                  <a:pt x="720725" y="523113"/>
                </a:cubicBezTo>
                <a:cubicBezTo>
                  <a:pt x="720725" y="513842"/>
                  <a:pt x="736727" y="506348"/>
                  <a:pt x="756411" y="506348"/>
                </a:cubicBezTo>
                <a:lnTo>
                  <a:pt x="827913" y="506348"/>
                </a:lnTo>
                <a:cubicBezTo>
                  <a:pt x="847597" y="506348"/>
                  <a:pt x="863600" y="498982"/>
                  <a:pt x="863600" y="489711"/>
                </a:cubicBezTo>
                <a:cubicBezTo>
                  <a:pt x="863600" y="480567"/>
                  <a:pt x="847597" y="473075"/>
                  <a:pt x="827913" y="473075"/>
                </a:cubicBezTo>
                <a:lnTo>
                  <a:pt x="327786" y="473075"/>
                </a:lnTo>
                <a:cubicBezTo>
                  <a:pt x="308102" y="473075"/>
                  <a:pt x="292100" y="480567"/>
                  <a:pt x="292100" y="489711"/>
                </a:cubicBezTo>
                <a:cubicBezTo>
                  <a:pt x="292100" y="498982"/>
                  <a:pt x="308102" y="506348"/>
                  <a:pt x="327786" y="506348"/>
                </a:cubicBezTo>
                <a:lnTo>
                  <a:pt x="399288" y="506348"/>
                </a:lnTo>
                <a:cubicBezTo>
                  <a:pt x="418972" y="506348"/>
                  <a:pt x="434975" y="513842"/>
                  <a:pt x="434975" y="523113"/>
                </a:cubicBezTo>
                <a:cubicBezTo>
                  <a:pt x="434975" y="532257"/>
                  <a:pt x="418972" y="539750"/>
                  <a:pt x="399288" y="539750"/>
                </a:cubicBezTo>
                <a:lnTo>
                  <a:pt x="6350" y="5397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6061075" y="2974975"/>
            <a:ext cx="22225" cy="62738"/>
          </a:xfrm>
          <a:custGeom>
            <a:avLst/>
            <a:gdLst>
              <a:gd name="connsiteX0" fmla="*/ 6350 w 22225"/>
              <a:gd name="connsiteY0" fmla="*/ 6350 h 62738"/>
              <a:gd name="connsiteX1" fmla="*/ 6350 w 22225"/>
              <a:gd name="connsiteY1" fmla="*/ 56388 h 627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2738">
                <a:moveTo>
                  <a:pt x="6350" y="6350"/>
                </a:moveTo>
                <a:lnTo>
                  <a:pt x="6350" y="5638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6346825" y="2974975"/>
            <a:ext cx="22225" cy="62738"/>
          </a:xfrm>
          <a:custGeom>
            <a:avLst/>
            <a:gdLst>
              <a:gd name="connsiteX0" fmla="*/ 6350 w 22225"/>
              <a:gd name="connsiteY0" fmla="*/ 56388 h 62738"/>
              <a:gd name="connsiteX1" fmla="*/ 6350 w 22225"/>
              <a:gd name="connsiteY1" fmla="*/ 6350 h 627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2738">
                <a:moveTo>
                  <a:pt x="6350" y="56388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5918200" y="2574925"/>
            <a:ext cx="22225" cy="429387"/>
          </a:xfrm>
          <a:custGeom>
            <a:avLst/>
            <a:gdLst>
              <a:gd name="connsiteX0" fmla="*/ 6350 w 22225"/>
              <a:gd name="connsiteY0" fmla="*/ 423036 h 429387"/>
              <a:gd name="connsiteX1" fmla="*/ 6350 w 22225"/>
              <a:gd name="connsiteY1" fmla="*/ 6350 h 4293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429387">
                <a:moveTo>
                  <a:pt x="6350" y="423036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489700" y="2574925"/>
            <a:ext cx="22225" cy="429387"/>
          </a:xfrm>
          <a:custGeom>
            <a:avLst/>
            <a:gdLst>
              <a:gd name="connsiteX0" fmla="*/ 6350 w 22225"/>
              <a:gd name="connsiteY0" fmla="*/ 6350 h 429387"/>
              <a:gd name="connsiteX1" fmla="*/ 6350 w 22225"/>
              <a:gd name="connsiteY1" fmla="*/ 423036 h 4293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429387">
                <a:moveTo>
                  <a:pt x="6350" y="6350"/>
                </a:moveTo>
                <a:lnTo>
                  <a:pt x="6350" y="42303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5937440" y="4289821"/>
            <a:ext cx="226440" cy="226441"/>
          </a:xfrm>
          <a:custGeom>
            <a:avLst/>
            <a:gdLst>
              <a:gd name="connsiteX0" fmla="*/ 22034 w 226440"/>
              <a:gd name="connsiteY0" fmla="*/ 44306 h 226441"/>
              <a:gd name="connsiteX1" fmla="*/ 182181 w 226440"/>
              <a:gd name="connsiteY1" fmla="*/ 22081 h 226441"/>
              <a:gd name="connsiteX2" fmla="*/ 204406 w 226440"/>
              <a:gd name="connsiteY2" fmla="*/ 182229 h 226441"/>
              <a:gd name="connsiteX3" fmla="*/ 44259 w 226440"/>
              <a:gd name="connsiteY3" fmla="*/ 204454 h 226441"/>
              <a:gd name="connsiteX4" fmla="*/ 22034 w 226440"/>
              <a:gd name="connsiteY4" fmla="*/ 44306 h 2264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6440" h="226441">
                <a:moveTo>
                  <a:pt x="22034" y="44306"/>
                </a:moveTo>
                <a:cubicBezTo>
                  <a:pt x="60134" y="-6112"/>
                  <a:pt x="131889" y="-16018"/>
                  <a:pt x="182181" y="22081"/>
                </a:cubicBezTo>
                <a:cubicBezTo>
                  <a:pt x="232473" y="60181"/>
                  <a:pt x="242506" y="131810"/>
                  <a:pt x="204406" y="182229"/>
                </a:cubicBezTo>
                <a:cubicBezTo>
                  <a:pt x="166306" y="232521"/>
                  <a:pt x="94551" y="242427"/>
                  <a:pt x="44259" y="204454"/>
                </a:cubicBezTo>
                <a:cubicBezTo>
                  <a:pt x="-6032" y="166354"/>
                  <a:pt x="-16065" y="94599"/>
                  <a:pt x="22034" y="44306"/>
                </a:cubicBez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5931090" y="4283471"/>
            <a:ext cx="239140" cy="239141"/>
          </a:xfrm>
          <a:custGeom>
            <a:avLst/>
            <a:gdLst>
              <a:gd name="connsiteX0" fmla="*/ 28384 w 239140"/>
              <a:gd name="connsiteY0" fmla="*/ 50656 h 239141"/>
              <a:gd name="connsiteX1" fmla="*/ 188531 w 239140"/>
              <a:gd name="connsiteY1" fmla="*/ 28431 h 239141"/>
              <a:gd name="connsiteX2" fmla="*/ 210756 w 239140"/>
              <a:gd name="connsiteY2" fmla="*/ 188579 h 239141"/>
              <a:gd name="connsiteX3" fmla="*/ 50609 w 239140"/>
              <a:gd name="connsiteY3" fmla="*/ 210804 h 239141"/>
              <a:gd name="connsiteX4" fmla="*/ 28384 w 239140"/>
              <a:gd name="connsiteY4" fmla="*/ 50656 h 2391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9140" h="239141">
                <a:moveTo>
                  <a:pt x="28384" y="50656"/>
                </a:moveTo>
                <a:cubicBezTo>
                  <a:pt x="66484" y="237"/>
                  <a:pt x="138239" y="-9668"/>
                  <a:pt x="188531" y="28431"/>
                </a:cubicBezTo>
                <a:cubicBezTo>
                  <a:pt x="238823" y="66531"/>
                  <a:pt x="248856" y="138160"/>
                  <a:pt x="210756" y="188579"/>
                </a:cubicBezTo>
                <a:cubicBezTo>
                  <a:pt x="172656" y="238871"/>
                  <a:pt x="100901" y="248777"/>
                  <a:pt x="50609" y="210804"/>
                </a:cubicBezTo>
                <a:cubicBezTo>
                  <a:pt x="317" y="172704"/>
                  <a:pt x="-9715" y="100949"/>
                  <a:pt x="28384" y="50656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6075426" y="4367148"/>
            <a:ext cx="574548" cy="257302"/>
          </a:xfrm>
          <a:custGeom>
            <a:avLst/>
            <a:gdLst>
              <a:gd name="connsiteX0" fmla="*/ 28575 w 574548"/>
              <a:gd name="connsiteY0" fmla="*/ 28575 h 257302"/>
              <a:gd name="connsiteX1" fmla="*/ 545972 w 574548"/>
              <a:gd name="connsiteY1" fmla="*/ 228727 h 2573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4548" h="257302">
                <a:moveTo>
                  <a:pt x="28575" y="28575"/>
                </a:moveTo>
                <a:lnTo>
                  <a:pt x="545972" y="228727"/>
                </a:lnTo>
              </a:path>
            </a:pathLst>
          </a:custGeom>
          <a:ln w="50800">
            <a:solidFill>
              <a:srgbClr val="FFFF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6561518" y="4475337"/>
            <a:ext cx="226440" cy="226440"/>
          </a:xfrm>
          <a:custGeom>
            <a:avLst/>
            <a:gdLst>
              <a:gd name="connsiteX0" fmla="*/ 22034 w 226440"/>
              <a:gd name="connsiteY0" fmla="*/ 44211 h 226440"/>
              <a:gd name="connsiteX1" fmla="*/ 182181 w 226440"/>
              <a:gd name="connsiteY1" fmla="*/ 21986 h 226440"/>
              <a:gd name="connsiteX2" fmla="*/ 204406 w 226440"/>
              <a:gd name="connsiteY2" fmla="*/ 182133 h 226440"/>
              <a:gd name="connsiteX3" fmla="*/ 44259 w 226440"/>
              <a:gd name="connsiteY3" fmla="*/ 204358 h 226440"/>
              <a:gd name="connsiteX4" fmla="*/ 22034 w 226440"/>
              <a:gd name="connsiteY4" fmla="*/ 44211 h 2264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6440" h="226440">
                <a:moveTo>
                  <a:pt x="22034" y="44211"/>
                </a:moveTo>
                <a:cubicBezTo>
                  <a:pt x="60134" y="-6080"/>
                  <a:pt x="131888" y="-15986"/>
                  <a:pt x="182181" y="21986"/>
                </a:cubicBezTo>
                <a:cubicBezTo>
                  <a:pt x="232473" y="60086"/>
                  <a:pt x="242506" y="131841"/>
                  <a:pt x="204406" y="182133"/>
                </a:cubicBezTo>
                <a:cubicBezTo>
                  <a:pt x="166306" y="232552"/>
                  <a:pt x="94550" y="242458"/>
                  <a:pt x="44259" y="204358"/>
                </a:cubicBezTo>
                <a:cubicBezTo>
                  <a:pt x="-6032" y="166258"/>
                  <a:pt x="-16065" y="94630"/>
                  <a:pt x="22034" y="44211"/>
                </a:cubicBez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1613661" y="3655974"/>
            <a:ext cx="1138047" cy="485114"/>
          </a:xfrm>
          <a:custGeom>
            <a:avLst/>
            <a:gdLst>
              <a:gd name="connsiteX0" fmla="*/ 13335 w 1138047"/>
              <a:gd name="connsiteY0" fmla="*/ 485114 h 485114"/>
              <a:gd name="connsiteX1" fmla="*/ 432942 w 1138047"/>
              <a:gd name="connsiteY1" fmla="*/ 414756 h 485114"/>
              <a:gd name="connsiteX2" fmla="*/ 290576 w 1138047"/>
              <a:gd name="connsiteY2" fmla="*/ 373227 h 485114"/>
              <a:gd name="connsiteX3" fmla="*/ 852932 w 1138047"/>
              <a:gd name="connsiteY3" fmla="*/ 351637 h 485114"/>
              <a:gd name="connsiteX4" fmla="*/ 714120 w 1138047"/>
              <a:gd name="connsiteY4" fmla="*/ 403961 h 485114"/>
              <a:gd name="connsiteX5" fmla="*/ 1138047 w 1138047"/>
              <a:gd name="connsiteY5" fmla="*/ 441807 h 485114"/>
              <a:gd name="connsiteX6" fmla="*/ 989838 w 1138047"/>
              <a:gd name="connsiteY6" fmla="*/ 248767 h 485114"/>
              <a:gd name="connsiteX7" fmla="*/ 1124711 w 1138047"/>
              <a:gd name="connsiteY7" fmla="*/ 95479 h 485114"/>
              <a:gd name="connsiteX8" fmla="*/ 841883 w 1138047"/>
              <a:gd name="connsiteY8" fmla="*/ 63093 h 485114"/>
              <a:gd name="connsiteX9" fmla="*/ 839597 w 1138047"/>
              <a:gd name="connsiteY9" fmla="*/ 5435 h 485114"/>
              <a:gd name="connsiteX10" fmla="*/ 277241 w 1138047"/>
              <a:gd name="connsiteY10" fmla="*/ 27025 h 485114"/>
              <a:gd name="connsiteX11" fmla="*/ 279527 w 1138047"/>
              <a:gd name="connsiteY11" fmla="*/ 84810 h 485114"/>
              <a:gd name="connsiteX12" fmla="*/ 0 w 1138047"/>
              <a:gd name="connsiteY12" fmla="*/ 138912 h 485114"/>
              <a:gd name="connsiteX13" fmla="*/ 146304 w 1138047"/>
              <a:gd name="connsiteY13" fmla="*/ 281279 h 485114"/>
              <a:gd name="connsiteX14" fmla="*/ 13335 w 1138047"/>
              <a:gd name="connsiteY14" fmla="*/ 485114 h 4851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138047" h="485114">
                <a:moveTo>
                  <a:pt x="13335" y="485114"/>
                </a:moveTo>
                <a:cubicBezTo>
                  <a:pt x="152780" y="450824"/>
                  <a:pt x="292735" y="427329"/>
                  <a:pt x="432942" y="414756"/>
                </a:cubicBezTo>
                <a:lnTo>
                  <a:pt x="290576" y="373227"/>
                </a:lnTo>
                <a:cubicBezTo>
                  <a:pt x="477266" y="346811"/>
                  <a:pt x="664717" y="339572"/>
                  <a:pt x="852932" y="351637"/>
                </a:cubicBezTo>
                <a:lnTo>
                  <a:pt x="714120" y="403961"/>
                </a:lnTo>
                <a:cubicBezTo>
                  <a:pt x="855091" y="405739"/>
                  <a:pt x="996314" y="418312"/>
                  <a:pt x="1138047" y="441807"/>
                </a:cubicBezTo>
                <a:lnTo>
                  <a:pt x="989838" y="248767"/>
                </a:lnTo>
                <a:lnTo>
                  <a:pt x="1124711" y="95479"/>
                </a:lnTo>
                <a:cubicBezTo>
                  <a:pt x="1030223" y="79857"/>
                  <a:pt x="935989" y="69062"/>
                  <a:pt x="841883" y="63093"/>
                </a:cubicBezTo>
                <a:lnTo>
                  <a:pt x="839597" y="5435"/>
                </a:lnTo>
                <a:cubicBezTo>
                  <a:pt x="651383" y="-6629"/>
                  <a:pt x="463930" y="610"/>
                  <a:pt x="277241" y="27025"/>
                </a:cubicBezTo>
                <a:lnTo>
                  <a:pt x="279527" y="84810"/>
                </a:lnTo>
                <a:cubicBezTo>
                  <a:pt x="186182" y="98018"/>
                  <a:pt x="92964" y="116052"/>
                  <a:pt x="0" y="138912"/>
                </a:cubicBezTo>
                <a:lnTo>
                  <a:pt x="146304" y="281279"/>
                </a:lnTo>
                <a:lnTo>
                  <a:pt x="13335" y="485114"/>
                </a:lnTo>
              </a:path>
            </a:pathLst>
          </a:custGeom>
          <a:solidFill>
            <a:srgbClr val="FF33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1904238" y="4002151"/>
            <a:ext cx="562355" cy="68579"/>
          </a:xfrm>
          <a:custGeom>
            <a:avLst/>
            <a:gdLst>
              <a:gd name="connsiteX0" fmla="*/ 140207 w 562355"/>
              <a:gd name="connsiteY0" fmla="*/ 10795 h 68579"/>
              <a:gd name="connsiteX1" fmla="*/ 142366 w 562355"/>
              <a:gd name="connsiteY1" fmla="*/ 68579 h 68579"/>
              <a:gd name="connsiteX2" fmla="*/ 0 w 562355"/>
              <a:gd name="connsiteY2" fmla="*/ 27051 h 68579"/>
              <a:gd name="connsiteX3" fmla="*/ 562355 w 562355"/>
              <a:gd name="connsiteY3" fmla="*/ 5460 h 68579"/>
              <a:gd name="connsiteX4" fmla="*/ 423544 w 562355"/>
              <a:gd name="connsiteY4" fmla="*/ 57784 h 68579"/>
              <a:gd name="connsiteX5" fmla="*/ 421385 w 562355"/>
              <a:gd name="connsiteY5" fmla="*/ 0 h 68579"/>
              <a:gd name="connsiteX6" fmla="*/ 140207 w 562355"/>
              <a:gd name="connsiteY6" fmla="*/ 10795 h 685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562355" h="68579">
                <a:moveTo>
                  <a:pt x="140207" y="10795"/>
                </a:moveTo>
                <a:lnTo>
                  <a:pt x="142366" y="68579"/>
                </a:lnTo>
                <a:lnTo>
                  <a:pt x="0" y="27051"/>
                </a:lnTo>
                <a:cubicBezTo>
                  <a:pt x="186689" y="634"/>
                  <a:pt x="374141" y="-6604"/>
                  <a:pt x="562355" y="5460"/>
                </a:cubicBezTo>
                <a:lnTo>
                  <a:pt x="423544" y="57784"/>
                </a:lnTo>
                <a:lnTo>
                  <a:pt x="421385" y="0"/>
                </a:lnTo>
                <a:cubicBezTo>
                  <a:pt x="327405" y="-1142"/>
                  <a:pt x="233679" y="2413"/>
                  <a:pt x="140207" y="10795"/>
                </a:cubicBezTo>
              </a:path>
            </a:pathLst>
          </a:custGeom>
          <a:solidFill>
            <a:srgbClr val="CD29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1607311" y="3649624"/>
            <a:ext cx="1150747" cy="497814"/>
          </a:xfrm>
          <a:custGeom>
            <a:avLst/>
            <a:gdLst>
              <a:gd name="connsiteX0" fmla="*/ 19685 w 1150747"/>
              <a:gd name="connsiteY0" fmla="*/ 491464 h 497814"/>
              <a:gd name="connsiteX1" fmla="*/ 152654 w 1150747"/>
              <a:gd name="connsiteY1" fmla="*/ 287629 h 497814"/>
              <a:gd name="connsiteX2" fmla="*/ 6350 w 1150747"/>
              <a:gd name="connsiteY2" fmla="*/ 145262 h 497814"/>
              <a:gd name="connsiteX3" fmla="*/ 285877 w 1150747"/>
              <a:gd name="connsiteY3" fmla="*/ 91160 h 497814"/>
              <a:gd name="connsiteX4" fmla="*/ 283591 w 1150747"/>
              <a:gd name="connsiteY4" fmla="*/ 33375 h 497814"/>
              <a:gd name="connsiteX5" fmla="*/ 845947 w 1150747"/>
              <a:gd name="connsiteY5" fmla="*/ 11785 h 497814"/>
              <a:gd name="connsiteX6" fmla="*/ 848233 w 1150747"/>
              <a:gd name="connsiteY6" fmla="*/ 69443 h 497814"/>
              <a:gd name="connsiteX7" fmla="*/ 1131061 w 1150747"/>
              <a:gd name="connsiteY7" fmla="*/ 101829 h 497814"/>
              <a:gd name="connsiteX8" fmla="*/ 996188 w 1150747"/>
              <a:gd name="connsiteY8" fmla="*/ 255117 h 497814"/>
              <a:gd name="connsiteX9" fmla="*/ 1144397 w 1150747"/>
              <a:gd name="connsiteY9" fmla="*/ 448157 h 497814"/>
              <a:gd name="connsiteX10" fmla="*/ 720470 w 1150747"/>
              <a:gd name="connsiteY10" fmla="*/ 410311 h 497814"/>
              <a:gd name="connsiteX11" fmla="*/ 859282 w 1150747"/>
              <a:gd name="connsiteY11" fmla="*/ 357987 h 497814"/>
              <a:gd name="connsiteX12" fmla="*/ 296926 w 1150747"/>
              <a:gd name="connsiteY12" fmla="*/ 379577 h 497814"/>
              <a:gd name="connsiteX13" fmla="*/ 439292 w 1150747"/>
              <a:gd name="connsiteY13" fmla="*/ 421106 h 497814"/>
              <a:gd name="connsiteX14" fmla="*/ 19685 w 1150747"/>
              <a:gd name="connsiteY14" fmla="*/ 491464 h 4978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150747" h="497814">
                <a:moveTo>
                  <a:pt x="19685" y="491464"/>
                </a:moveTo>
                <a:lnTo>
                  <a:pt x="152654" y="287629"/>
                </a:lnTo>
                <a:lnTo>
                  <a:pt x="6350" y="145262"/>
                </a:lnTo>
                <a:cubicBezTo>
                  <a:pt x="99314" y="122402"/>
                  <a:pt x="192532" y="104368"/>
                  <a:pt x="285877" y="91160"/>
                </a:cubicBezTo>
                <a:lnTo>
                  <a:pt x="283591" y="33375"/>
                </a:lnTo>
                <a:cubicBezTo>
                  <a:pt x="470280" y="6960"/>
                  <a:pt x="657733" y="-279"/>
                  <a:pt x="845947" y="11785"/>
                </a:cubicBezTo>
                <a:lnTo>
                  <a:pt x="848233" y="69443"/>
                </a:lnTo>
                <a:cubicBezTo>
                  <a:pt x="942339" y="75412"/>
                  <a:pt x="1036573" y="86207"/>
                  <a:pt x="1131061" y="101829"/>
                </a:cubicBezTo>
                <a:lnTo>
                  <a:pt x="996188" y="255117"/>
                </a:lnTo>
                <a:lnTo>
                  <a:pt x="1144397" y="448157"/>
                </a:lnTo>
                <a:cubicBezTo>
                  <a:pt x="1002664" y="424662"/>
                  <a:pt x="861441" y="412089"/>
                  <a:pt x="720470" y="410311"/>
                </a:cubicBezTo>
                <a:lnTo>
                  <a:pt x="859282" y="357987"/>
                </a:lnTo>
                <a:cubicBezTo>
                  <a:pt x="671067" y="345922"/>
                  <a:pt x="483616" y="353161"/>
                  <a:pt x="296926" y="379577"/>
                </a:cubicBezTo>
                <a:lnTo>
                  <a:pt x="439292" y="421106"/>
                </a:lnTo>
                <a:cubicBezTo>
                  <a:pt x="299085" y="433679"/>
                  <a:pt x="159130" y="457174"/>
                  <a:pt x="19685" y="491464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1886839" y="3734434"/>
            <a:ext cx="22225" cy="301116"/>
          </a:xfrm>
          <a:custGeom>
            <a:avLst/>
            <a:gdLst>
              <a:gd name="connsiteX0" fmla="*/ 17398 w 22225"/>
              <a:gd name="connsiteY0" fmla="*/ 294767 h 301116"/>
              <a:gd name="connsiteX1" fmla="*/ 6350 w 22225"/>
              <a:gd name="connsiteY1" fmla="*/ 6350 h 3011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301116">
                <a:moveTo>
                  <a:pt x="17398" y="294767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2449195" y="3712717"/>
            <a:ext cx="22225" cy="301243"/>
          </a:xfrm>
          <a:custGeom>
            <a:avLst/>
            <a:gdLst>
              <a:gd name="connsiteX0" fmla="*/ 6350 w 22225"/>
              <a:gd name="connsiteY0" fmla="*/ 6350 h 301243"/>
              <a:gd name="connsiteX1" fmla="*/ 17398 w 22225"/>
              <a:gd name="connsiteY1" fmla="*/ 294894 h 3012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301243">
                <a:moveTo>
                  <a:pt x="6350" y="6350"/>
                </a:moveTo>
                <a:lnTo>
                  <a:pt x="17398" y="29489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2038095" y="4006596"/>
            <a:ext cx="22225" cy="70485"/>
          </a:xfrm>
          <a:custGeom>
            <a:avLst/>
            <a:gdLst>
              <a:gd name="connsiteX0" fmla="*/ 6350 w 22225"/>
              <a:gd name="connsiteY0" fmla="*/ 6350 h 70485"/>
              <a:gd name="connsiteX1" fmla="*/ 8508 w 22225"/>
              <a:gd name="connsiteY1" fmla="*/ 64134 h 704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70485">
                <a:moveTo>
                  <a:pt x="6350" y="6350"/>
                </a:moveTo>
                <a:lnTo>
                  <a:pt x="8508" y="6413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2319273" y="3995801"/>
            <a:ext cx="22225" cy="70485"/>
          </a:xfrm>
          <a:custGeom>
            <a:avLst/>
            <a:gdLst>
              <a:gd name="connsiteX0" fmla="*/ 8508 w 22225"/>
              <a:gd name="connsiteY0" fmla="*/ 64134 h 70485"/>
              <a:gd name="connsiteX1" fmla="*/ 6350 w 22225"/>
              <a:gd name="connsiteY1" fmla="*/ 6350 h 704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70485">
                <a:moveTo>
                  <a:pt x="8508" y="64134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1671573" y="2405252"/>
            <a:ext cx="1228344" cy="419736"/>
          </a:xfrm>
          <a:custGeom>
            <a:avLst/>
            <a:gdLst>
              <a:gd name="connsiteX0" fmla="*/ 1212596 w 1228344"/>
              <a:gd name="connsiteY0" fmla="*/ 0 h 419736"/>
              <a:gd name="connsiteX1" fmla="*/ 760349 w 1228344"/>
              <a:gd name="connsiteY1" fmla="*/ 69595 h 419736"/>
              <a:gd name="connsiteX2" fmla="*/ 914019 w 1228344"/>
              <a:gd name="connsiteY2" fmla="*/ 99948 h 419736"/>
              <a:gd name="connsiteX3" fmla="*/ 307721 w 1228344"/>
              <a:gd name="connsiteY3" fmla="*/ 133350 h 419736"/>
              <a:gd name="connsiteX4" fmla="*/ 457200 w 1228344"/>
              <a:gd name="connsiteY4" fmla="*/ 86360 h 419736"/>
              <a:gd name="connsiteX5" fmla="*/ 0 w 1228344"/>
              <a:gd name="connsiteY5" fmla="*/ 66929 h 419736"/>
              <a:gd name="connsiteX6" fmla="*/ 160655 w 1228344"/>
              <a:gd name="connsiteY6" fmla="*/ 221995 h 419736"/>
              <a:gd name="connsiteX7" fmla="*/ 15748 w 1228344"/>
              <a:gd name="connsiteY7" fmla="*/ 352298 h 419736"/>
              <a:gd name="connsiteX8" fmla="*/ 320929 w 1228344"/>
              <a:gd name="connsiteY8" fmla="*/ 371220 h 419736"/>
              <a:gd name="connsiteX9" fmla="*/ 323469 w 1228344"/>
              <a:gd name="connsiteY9" fmla="*/ 418719 h 419736"/>
              <a:gd name="connsiteX10" fmla="*/ 929767 w 1228344"/>
              <a:gd name="connsiteY10" fmla="*/ 385191 h 419736"/>
              <a:gd name="connsiteX11" fmla="*/ 927227 w 1228344"/>
              <a:gd name="connsiteY11" fmla="*/ 337692 h 419736"/>
              <a:gd name="connsiteX12" fmla="*/ 1228344 w 1228344"/>
              <a:gd name="connsiteY12" fmla="*/ 285242 h 419736"/>
              <a:gd name="connsiteX13" fmla="*/ 1070102 w 1228344"/>
              <a:gd name="connsiteY13" fmla="*/ 171830 h 419736"/>
              <a:gd name="connsiteX14" fmla="*/ 1212596 w 1228344"/>
              <a:gd name="connsiteY14" fmla="*/ 0 h 4197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228344" h="419736">
                <a:moveTo>
                  <a:pt x="1212596" y="0"/>
                </a:moveTo>
                <a:cubicBezTo>
                  <a:pt x="1062355" y="32130"/>
                  <a:pt x="911605" y="55372"/>
                  <a:pt x="760349" y="69595"/>
                </a:cubicBezTo>
                <a:lnTo>
                  <a:pt x="914019" y="99948"/>
                </a:lnTo>
                <a:cubicBezTo>
                  <a:pt x="712851" y="126873"/>
                  <a:pt x="510667" y="138048"/>
                  <a:pt x="307721" y="133350"/>
                </a:cubicBezTo>
                <a:lnTo>
                  <a:pt x="457200" y="86360"/>
                </a:lnTo>
                <a:cubicBezTo>
                  <a:pt x="305308" y="88773"/>
                  <a:pt x="152908" y="82295"/>
                  <a:pt x="0" y="66929"/>
                </a:cubicBezTo>
                <a:lnTo>
                  <a:pt x="160655" y="221995"/>
                </a:lnTo>
                <a:lnTo>
                  <a:pt x="15748" y="352298"/>
                </a:lnTo>
                <a:cubicBezTo>
                  <a:pt x="117729" y="362457"/>
                  <a:pt x="219455" y="368807"/>
                  <a:pt x="320929" y="371220"/>
                </a:cubicBezTo>
                <a:lnTo>
                  <a:pt x="323469" y="418719"/>
                </a:lnTo>
                <a:cubicBezTo>
                  <a:pt x="526542" y="423417"/>
                  <a:pt x="728599" y="412242"/>
                  <a:pt x="929767" y="385191"/>
                </a:cubicBezTo>
                <a:lnTo>
                  <a:pt x="927227" y="337692"/>
                </a:lnTo>
                <a:cubicBezTo>
                  <a:pt x="1027811" y="324230"/>
                  <a:pt x="1128141" y="306704"/>
                  <a:pt x="1228344" y="285242"/>
                </a:cubicBezTo>
                <a:lnTo>
                  <a:pt x="1070102" y="171830"/>
                </a:lnTo>
                <a:lnTo>
                  <a:pt x="1212596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1979295" y="2474848"/>
            <a:ext cx="606298" cy="64772"/>
          </a:xfrm>
          <a:custGeom>
            <a:avLst/>
            <a:gdLst>
              <a:gd name="connsiteX0" fmla="*/ 455294 w 606298"/>
              <a:gd name="connsiteY0" fmla="*/ 47625 h 64772"/>
              <a:gd name="connsiteX1" fmla="*/ 452627 w 606298"/>
              <a:gd name="connsiteY1" fmla="*/ 0 h 64772"/>
              <a:gd name="connsiteX2" fmla="*/ 606297 w 606298"/>
              <a:gd name="connsiteY2" fmla="*/ 30352 h 64772"/>
              <a:gd name="connsiteX3" fmla="*/ 0 w 606298"/>
              <a:gd name="connsiteY3" fmla="*/ 63754 h 64772"/>
              <a:gd name="connsiteX4" fmla="*/ 149478 w 606298"/>
              <a:gd name="connsiteY4" fmla="*/ 16764 h 64772"/>
              <a:gd name="connsiteX5" fmla="*/ 152145 w 606298"/>
              <a:gd name="connsiteY5" fmla="*/ 64389 h 64772"/>
              <a:gd name="connsiteX6" fmla="*/ 455294 w 606298"/>
              <a:gd name="connsiteY6" fmla="*/ 47625 h 647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06298" h="64772">
                <a:moveTo>
                  <a:pt x="455294" y="47625"/>
                </a:moveTo>
                <a:lnTo>
                  <a:pt x="452627" y="0"/>
                </a:lnTo>
                <a:lnTo>
                  <a:pt x="606297" y="30352"/>
                </a:lnTo>
                <a:cubicBezTo>
                  <a:pt x="405129" y="57277"/>
                  <a:pt x="202945" y="68452"/>
                  <a:pt x="0" y="63754"/>
                </a:cubicBezTo>
                <a:lnTo>
                  <a:pt x="149478" y="16764"/>
                </a:lnTo>
                <a:lnTo>
                  <a:pt x="152145" y="64389"/>
                </a:lnTo>
                <a:cubicBezTo>
                  <a:pt x="253364" y="62738"/>
                  <a:pt x="354456" y="57150"/>
                  <a:pt x="455294" y="47625"/>
                </a:cubicBezTo>
              </a:path>
            </a:pathLst>
          </a:custGeom>
          <a:solidFill>
            <a:srgbClr val="CD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1665223" y="2398902"/>
            <a:ext cx="1241044" cy="432436"/>
          </a:xfrm>
          <a:custGeom>
            <a:avLst/>
            <a:gdLst>
              <a:gd name="connsiteX0" fmla="*/ 1218946 w 1241044"/>
              <a:gd name="connsiteY0" fmla="*/ 6350 h 432436"/>
              <a:gd name="connsiteX1" fmla="*/ 1076452 w 1241044"/>
              <a:gd name="connsiteY1" fmla="*/ 178180 h 432436"/>
              <a:gd name="connsiteX2" fmla="*/ 1234694 w 1241044"/>
              <a:gd name="connsiteY2" fmla="*/ 291592 h 432436"/>
              <a:gd name="connsiteX3" fmla="*/ 933577 w 1241044"/>
              <a:gd name="connsiteY3" fmla="*/ 344042 h 432436"/>
              <a:gd name="connsiteX4" fmla="*/ 936117 w 1241044"/>
              <a:gd name="connsiteY4" fmla="*/ 391541 h 432436"/>
              <a:gd name="connsiteX5" fmla="*/ 329819 w 1241044"/>
              <a:gd name="connsiteY5" fmla="*/ 425069 h 432436"/>
              <a:gd name="connsiteX6" fmla="*/ 327279 w 1241044"/>
              <a:gd name="connsiteY6" fmla="*/ 377570 h 432436"/>
              <a:gd name="connsiteX7" fmla="*/ 22098 w 1241044"/>
              <a:gd name="connsiteY7" fmla="*/ 358648 h 432436"/>
              <a:gd name="connsiteX8" fmla="*/ 167005 w 1241044"/>
              <a:gd name="connsiteY8" fmla="*/ 228345 h 432436"/>
              <a:gd name="connsiteX9" fmla="*/ 6350 w 1241044"/>
              <a:gd name="connsiteY9" fmla="*/ 73279 h 432436"/>
              <a:gd name="connsiteX10" fmla="*/ 463550 w 1241044"/>
              <a:gd name="connsiteY10" fmla="*/ 92710 h 432436"/>
              <a:gd name="connsiteX11" fmla="*/ 314071 w 1241044"/>
              <a:gd name="connsiteY11" fmla="*/ 139700 h 432436"/>
              <a:gd name="connsiteX12" fmla="*/ 920369 w 1241044"/>
              <a:gd name="connsiteY12" fmla="*/ 106298 h 432436"/>
              <a:gd name="connsiteX13" fmla="*/ 766699 w 1241044"/>
              <a:gd name="connsiteY13" fmla="*/ 75945 h 432436"/>
              <a:gd name="connsiteX14" fmla="*/ 1218946 w 1241044"/>
              <a:gd name="connsiteY14" fmla="*/ 6350 h 4324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241044" h="432436">
                <a:moveTo>
                  <a:pt x="1218946" y="6350"/>
                </a:moveTo>
                <a:lnTo>
                  <a:pt x="1076452" y="178180"/>
                </a:lnTo>
                <a:lnTo>
                  <a:pt x="1234694" y="291592"/>
                </a:lnTo>
                <a:cubicBezTo>
                  <a:pt x="1134491" y="313054"/>
                  <a:pt x="1034161" y="330580"/>
                  <a:pt x="933577" y="344042"/>
                </a:cubicBezTo>
                <a:lnTo>
                  <a:pt x="936117" y="391541"/>
                </a:lnTo>
                <a:cubicBezTo>
                  <a:pt x="734949" y="418592"/>
                  <a:pt x="532892" y="429767"/>
                  <a:pt x="329819" y="425069"/>
                </a:cubicBezTo>
                <a:lnTo>
                  <a:pt x="327279" y="377570"/>
                </a:lnTo>
                <a:cubicBezTo>
                  <a:pt x="225805" y="375157"/>
                  <a:pt x="124079" y="368807"/>
                  <a:pt x="22098" y="358648"/>
                </a:cubicBezTo>
                <a:lnTo>
                  <a:pt x="167005" y="228345"/>
                </a:lnTo>
                <a:lnTo>
                  <a:pt x="6350" y="73279"/>
                </a:lnTo>
                <a:cubicBezTo>
                  <a:pt x="159258" y="88645"/>
                  <a:pt x="311658" y="95123"/>
                  <a:pt x="463550" y="92710"/>
                </a:cubicBezTo>
                <a:lnTo>
                  <a:pt x="314071" y="139700"/>
                </a:lnTo>
                <a:cubicBezTo>
                  <a:pt x="517017" y="144398"/>
                  <a:pt x="719201" y="133223"/>
                  <a:pt x="920369" y="106298"/>
                </a:cubicBezTo>
                <a:lnTo>
                  <a:pt x="766699" y="75945"/>
                </a:lnTo>
                <a:cubicBezTo>
                  <a:pt x="917955" y="61722"/>
                  <a:pt x="1068705" y="38480"/>
                  <a:pt x="1218946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2579242" y="2498851"/>
            <a:ext cx="25907" cy="250443"/>
          </a:xfrm>
          <a:custGeom>
            <a:avLst/>
            <a:gdLst>
              <a:gd name="connsiteX0" fmla="*/ 6350 w 25907"/>
              <a:gd name="connsiteY0" fmla="*/ 6350 h 250443"/>
              <a:gd name="connsiteX1" fmla="*/ 19558 w 25907"/>
              <a:gd name="connsiteY1" fmla="*/ 244094 h 2504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907" h="250443">
                <a:moveTo>
                  <a:pt x="6350" y="6350"/>
                </a:moveTo>
                <a:lnTo>
                  <a:pt x="19558" y="24409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1972945" y="2532252"/>
            <a:ext cx="25907" cy="250570"/>
          </a:xfrm>
          <a:custGeom>
            <a:avLst/>
            <a:gdLst>
              <a:gd name="connsiteX0" fmla="*/ 19557 w 25907"/>
              <a:gd name="connsiteY0" fmla="*/ 244220 h 250570"/>
              <a:gd name="connsiteX1" fmla="*/ 6350 w 25907"/>
              <a:gd name="connsiteY1" fmla="*/ 6350 h 2505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907" h="250570">
                <a:moveTo>
                  <a:pt x="19557" y="24422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2425573" y="2468498"/>
            <a:ext cx="22225" cy="60325"/>
          </a:xfrm>
          <a:custGeom>
            <a:avLst/>
            <a:gdLst>
              <a:gd name="connsiteX0" fmla="*/ 9016 w 22225"/>
              <a:gd name="connsiteY0" fmla="*/ 53975 h 60325"/>
              <a:gd name="connsiteX1" fmla="*/ 6350 w 22225"/>
              <a:gd name="connsiteY1" fmla="*/ 6350 h 603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0325">
                <a:moveTo>
                  <a:pt x="9016" y="53975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2122423" y="2485263"/>
            <a:ext cx="22225" cy="60325"/>
          </a:xfrm>
          <a:custGeom>
            <a:avLst/>
            <a:gdLst>
              <a:gd name="connsiteX0" fmla="*/ 6350 w 22225"/>
              <a:gd name="connsiteY0" fmla="*/ 6350 h 60325"/>
              <a:gd name="connsiteX1" fmla="*/ 9017 w 22225"/>
              <a:gd name="connsiteY1" fmla="*/ 53975 h 603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0325">
                <a:moveTo>
                  <a:pt x="6350" y="6350"/>
                </a:moveTo>
                <a:lnTo>
                  <a:pt x="9017" y="5397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2195322" y="4740402"/>
            <a:ext cx="907033" cy="1110996"/>
          </a:xfrm>
          <a:custGeom>
            <a:avLst/>
            <a:gdLst>
              <a:gd name="connsiteX0" fmla="*/ 569213 w 907033"/>
              <a:gd name="connsiteY0" fmla="*/ 0 h 1110996"/>
              <a:gd name="connsiteX1" fmla="*/ 408558 w 907033"/>
              <a:gd name="connsiteY1" fmla="*/ 369696 h 1110996"/>
              <a:gd name="connsiteX2" fmla="*/ 525398 w 907033"/>
              <a:gd name="connsiteY2" fmla="*/ 286638 h 1110996"/>
              <a:gd name="connsiteX3" fmla="*/ 240792 w 907033"/>
              <a:gd name="connsiteY3" fmla="*/ 734948 h 1110996"/>
              <a:gd name="connsiteX4" fmla="*/ 266192 w 907033"/>
              <a:gd name="connsiteY4" fmla="*/ 593851 h 1110996"/>
              <a:gd name="connsiteX5" fmla="*/ 0 w 907033"/>
              <a:gd name="connsiteY5" fmla="*/ 896568 h 1110996"/>
              <a:gd name="connsiteX6" fmla="*/ 264667 w 907033"/>
              <a:gd name="connsiteY6" fmla="*/ 907338 h 1110996"/>
              <a:gd name="connsiteX7" fmla="*/ 337692 w 907033"/>
              <a:gd name="connsiteY7" fmla="*/ 1110995 h 1110996"/>
              <a:gd name="connsiteX8" fmla="*/ 522223 w 907033"/>
              <a:gd name="connsiteY8" fmla="*/ 913638 h 1110996"/>
              <a:gd name="connsiteX9" fmla="*/ 578611 w 907033"/>
              <a:gd name="connsiteY9" fmla="*/ 949375 h 1110996"/>
              <a:gd name="connsiteX10" fmla="*/ 863219 w 907033"/>
              <a:gd name="connsiteY10" fmla="*/ 501141 h 1110996"/>
              <a:gd name="connsiteX11" fmla="*/ 806830 w 907033"/>
              <a:gd name="connsiteY11" fmla="*/ 465327 h 1110996"/>
              <a:gd name="connsiteX12" fmla="*/ 907033 w 907033"/>
              <a:gd name="connsiteY12" fmla="*/ 214376 h 1110996"/>
              <a:gd name="connsiteX13" fmla="*/ 691642 w 907033"/>
              <a:gd name="connsiteY13" fmla="*/ 234950 h 1110996"/>
              <a:gd name="connsiteX14" fmla="*/ 569213 w 907033"/>
              <a:gd name="connsiteY14" fmla="*/ 0 h 11109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907033" h="1110996">
                <a:moveTo>
                  <a:pt x="569213" y="0"/>
                </a:moveTo>
                <a:cubicBezTo>
                  <a:pt x="526288" y="129920"/>
                  <a:pt x="472694" y="253110"/>
                  <a:pt x="408558" y="369696"/>
                </a:cubicBezTo>
                <a:lnTo>
                  <a:pt x="525398" y="286638"/>
                </a:lnTo>
                <a:cubicBezTo>
                  <a:pt x="449326" y="448055"/>
                  <a:pt x="354457" y="597407"/>
                  <a:pt x="240792" y="734948"/>
                </a:cubicBezTo>
                <a:lnTo>
                  <a:pt x="266192" y="593851"/>
                </a:lnTo>
                <a:cubicBezTo>
                  <a:pt x="188086" y="701420"/>
                  <a:pt x="99313" y="802385"/>
                  <a:pt x="0" y="896568"/>
                </a:cubicBezTo>
                <a:lnTo>
                  <a:pt x="264667" y="907338"/>
                </a:lnTo>
                <a:lnTo>
                  <a:pt x="337692" y="1110995"/>
                </a:lnTo>
                <a:cubicBezTo>
                  <a:pt x="403986" y="1048181"/>
                  <a:pt x="465454" y="982408"/>
                  <a:pt x="522223" y="913638"/>
                </a:cubicBezTo>
                <a:lnTo>
                  <a:pt x="578611" y="949375"/>
                </a:lnTo>
                <a:cubicBezTo>
                  <a:pt x="692150" y="811910"/>
                  <a:pt x="787019" y="662432"/>
                  <a:pt x="863219" y="501141"/>
                </a:cubicBezTo>
                <a:lnTo>
                  <a:pt x="806830" y="465327"/>
                </a:lnTo>
                <a:cubicBezTo>
                  <a:pt x="844930" y="384682"/>
                  <a:pt x="878332" y="300989"/>
                  <a:pt x="907033" y="214376"/>
                </a:cubicBezTo>
                <a:lnTo>
                  <a:pt x="691642" y="234950"/>
                </a:lnTo>
                <a:lnTo>
                  <a:pt x="569213" y="0"/>
                </a:lnTo>
              </a:path>
            </a:pathLst>
          </a:custGeom>
          <a:solidFill>
            <a:srgbClr val="FF33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2436114" y="5027040"/>
            <a:ext cx="284607" cy="448309"/>
          </a:xfrm>
          <a:custGeom>
            <a:avLst/>
            <a:gdLst>
              <a:gd name="connsiteX0" fmla="*/ 224027 w 284607"/>
              <a:gd name="connsiteY0" fmla="*/ 118745 h 448309"/>
              <a:gd name="connsiteX1" fmla="*/ 167766 w 284607"/>
              <a:gd name="connsiteY1" fmla="*/ 83058 h 448309"/>
              <a:gd name="connsiteX2" fmla="*/ 284606 w 284607"/>
              <a:gd name="connsiteY2" fmla="*/ 0 h 448309"/>
              <a:gd name="connsiteX3" fmla="*/ 0 w 284607"/>
              <a:gd name="connsiteY3" fmla="*/ 448310 h 448309"/>
              <a:gd name="connsiteX4" fmla="*/ 25400 w 284607"/>
              <a:gd name="connsiteY4" fmla="*/ 307213 h 448309"/>
              <a:gd name="connsiteX5" fmla="*/ 81787 w 284607"/>
              <a:gd name="connsiteY5" fmla="*/ 342900 h 448309"/>
              <a:gd name="connsiteX6" fmla="*/ 224027 w 284607"/>
              <a:gd name="connsiteY6" fmla="*/ 118745 h 4483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84607" h="448309">
                <a:moveTo>
                  <a:pt x="224027" y="118745"/>
                </a:moveTo>
                <a:lnTo>
                  <a:pt x="167766" y="83058"/>
                </a:lnTo>
                <a:lnTo>
                  <a:pt x="284606" y="0"/>
                </a:lnTo>
                <a:cubicBezTo>
                  <a:pt x="208533" y="161417"/>
                  <a:pt x="113664" y="310769"/>
                  <a:pt x="0" y="448310"/>
                </a:cubicBezTo>
                <a:lnTo>
                  <a:pt x="25400" y="307213"/>
                </a:lnTo>
                <a:lnTo>
                  <a:pt x="81787" y="342900"/>
                </a:lnTo>
                <a:cubicBezTo>
                  <a:pt x="133857" y="271145"/>
                  <a:pt x="181355" y="196469"/>
                  <a:pt x="224027" y="118745"/>
                </a:cubicBezTo>
              </a:path>
            </a:pathLst>
          </a:custGeom>
          <a:solidFill>
            <a:srgbClr val="CD29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2188972" y="4734052"/>
            <a:ext cx="919733" cy="1123696"/>
          </a:xfrm>
          <a:custGeom>
            <a:avLst/>
            <a:gdLst>
              <a:gd name="connsiteX0" fmla="*/ 575563 w 919733"/>
              <a:gd name="connsiteY0" fmla="*/ 6350 h 1123696"/>
              <a:gd name="connsiteX1" fmla="*/ 697992 w 919733"/>
              <a:gd name="connsiteY1" fmla="*/ 241300 h 1123696"/>
              <a:gd name="connsiteX2" fmla="*/ 913383 w 919733"/>
              <a:gd name="connsiteY2" fmla="*/ 220726 h 1123696"/>
              <a:gd name="connsiteX3" fmla="*/ 813180 w 919733"/>
              <a:gd name="connsiteY3" fmla="*/ 471677 h 1123696"/>
              <a:gd name="connsiteX4" fmla="*/ 869569 w 919733"/>
              <a:gd name="connsiteY4" fmla="*/ 507491 h 1123696"/>
              <a:gd name="connsiteX5" fmla="*/ 584961 w 919733"/>
              <a:gd name="connsiteY5" fmla="*/ 955725 h 1123696"/>
              <a:gd name="connsiteX6" fmla="*/ 528573 w 919733"/>
              <a:gd name="connsiteY6" fmla="*/ 919988 h 1123696"/>
              <a:gd name="connsiteX7" fmla="*/ 344042 w 919733"/>
              <a:gd name="connsiteY7" fmla="*/ 1117345 h 1123696"/>
              <a:gd name="connsiteX8" fmla="*/ 271017 w 919733"/>
              <a:gd name="connsiteY8" fmla="*/ 913688 h 1123696"/>
              <a:gd name="connsiteX9" fmla="*/ 6350 w 919733"/>
              <a:gd name="connsiteY9" fmla="*/ 902918 h 1123696"/>
              <a:gd name="connsiteX10" fmla="*/ 272542 w 919733"/>
              <a:gd name="connsiteY10" fmla="*/ 600201 h 1123696"/>
              <a:gd name="connsiteX11" fmla="*/ 247142 w 919733"/>
              <a:gd name="connsiteY11" fmla="*/ 741298 h 1123696"/>
              <a:gd name="connsiteX12" fmla="*/ 531748 w 919733"/>
              <a:gd name="connsiteY12" fmla="*/ 292988 h 1123696"/>
              <a:gd name="connsiteX13" fmla="*/ 414908 w 919733"/>
              <a:gd name="connsiteY13" fmla="*/ 376046 h 1123696"/>
              <a:gd name="connsiteX14" fmla="*/ 575563 w 919733"/>
              <a:gd name="connsiteY14" fmla="*/ 6350 h 11236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919733" h="1123696">
                <a:moveTo>
                  <a:pt x="575563" y="6350"/>
                </a:moveTo>
                <a:lnTo>
                  <a:pt x="697992" y="241300"/>
                </a:lnTo>
                <a:lnTo>
                  <a:pt x="913383" y="220726"/>
                </a:lnTo>
                <a:cubicBezTo>
                  <a:pt x="884682" y="307339"/>
                  <a:pt x="851280" y="391032"/>
                  <a:pt x="813180" y="471677"/>
                </a:cubicBezTo>
                <a:lnTo>
                  <a:pt x="869569" y="507491"/>
                </a:lnTo>
                <a:cubicBezTo>
                  <a:pt x="793369" y="668782"/>
                  <a:pt x="698500" y="818260"/>
                  <a:pt x="584961" y="955725"/>
                </a:cubicBezTo>
                <a:lnTo>
                  <a:pt x="528573" y="919988"/>
                </a:lnTo>
                <a:cubicBezTo>
                  <a:pt x="471804" y="988758"/>
                  <a:pt x="410336" y="1054531"/>
                  <a:pt x="344042" y="1117345"/>
                </a:cubicBezTo>
                <a:lnTo>
                  <a:pt x="271017" y="913688"/>
                </a:lnTo>
                <a:lnTo>
                  <a:pt x="6350" y="902918"/>
                </a:lnTo>
                <a:cubicBezTo>
                  <a:pt x="105663" y="808735"/>
                  <a:pt x="194436" y="707770"/>
                  <a:pt x="272542" y="600201"/>
                </a:cubicBezTo>
                <a:lnTo>
                  <a:pt x="247142" y="741298"/>
                </a:lnTo>
                <a:cubicBezTo>
                  <a:pt x="360807" y="603757"/>
                  <a:pt x="455676" y="454405"/>
                  <a:pt x="531748" y="292988"/>
                </a:cubicBezTo>
                <a:lnTo>
                  <a:pt x="414908" y="376046"/>
                </a:lnTo>
                <a:cubicBezTo>
                  <a:pt x="479044" y="259460"/>
                  <a:pt x="532638" y="136270"/>
                  <a:pt x="575563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2714370" y="5020690"/>
            <a:ext cx="294131" cy="191388"/>
          </a:xfrm>
          <a:custGeom>
            <a:avLst/>
            <a:gdLst>
              <a:gd name="connsiteX0" fmla="*/ 6350 w 294131"/>
              <a:gd name="connsiteY0" fmla="*/ 6350 h 191388"/>
              <a:gd name="connsiteX1" fmla="*/ 287782 w 294131"/>
              <a:gd name="connsiteY1" fmla="*/ 185039 h 1913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4131" h="191388">
                <a:moveTo>
                  <a:pt x="6350" y="6350"/>
                </a:moveTo>
                <a:lnTo>
                  <a:pt x="287782" y="18503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2429764" y="5469001"/>
            <a:ext cx="294131" cy="191388"/>
          </a:xfrm>
          <a:custGeom>
            <a:avLst/>
            <a:gdLst>
              <a:gd name="connsiteX0" fmla="*/ 287781 w 294131"/>
              <a:gd name="connsiteY0" fmla="*/ 185039 h 191388"/>
              <a:gd name="connsiteX1" fmla="*/ 6350 w 294131"/>
              <a:gd name="connsiteY1" fmla="*/ 6350 h 1913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4131" h="191388">
                <a:moveTo>
                  <a:pt x="287781" y="185039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2597530" y="5103748"/>
            <a:ext cx="68960" cy="48386"/>
          </a:xfrm>
          <a:custGeom>
            <a:avLst/>
            <a:gdLst>
              <a:gd name="connsiteX0" fmla="*/ 62611 w 68960"/>
              <a:gd name="connsiteY0" fmla="*/ 42036 h 48386"/>
              <a:gd name="connsiteX1" fmla="*/ 6350 w 68960"/>
              <a:gd name="connsiteY1" fmla="*/ 6350 h 483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8960" h="48386">
                <a:moveTo>
                  <a:pt x="62611" y="42036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0" name="Freeform 3"/>
          <p:cNvSpPr/>
          <p:nvPr/>
        </p:nvSpPr>
        <p:spPr>
          <a:xfrm>
            <a:off x="2455164" y="5327903"/>
            <a:ext cx="69088" cy="48386"/>
          </a:xfrm>
          <a:custGeom>
            <a:avLst/>
            <a:gdLst>
              <a:gd name="connsiteX0" fmla="*/ 6350 w 69088"/>
              <a:gd name="connsiteY0" fmla="*/ 6350 h 48386"/>
              <a:gd name="connsiteX1" fmla="*/ 62737 w 69088"/>
              <a:gd name="connsiteY1" fmla="*/ 42036 h 483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9088" h="48386">
                <a:moveTo>
                  <a:pt x="6350" y="6350"/>
                </a:moveTo>
                <a:lnTo>
                  <a:pt x="62737" y="4203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1587500"/>
            <a:ext cx="9080500" cy="4787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04900" y="304800"/>
            <a:ext cx="69342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100"/>
              </a:lnSpc>
              <a:tabLst/>
            </a:pPr>
            <a:r>
              <a:rPr lang="en-US" altLang="zh-CN" sz="4406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Glanzmann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406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Thromasthenia</a:t>
            </a:r>
          </a:p>
        </p:txBody>
      </p:sp>
      <p:sp>
        <p:nvSpPr>
          <p:cNvPr id="1032" name="TextBox 1"/>
          <p:cNvSpPr txBox="1"/>
          <p:nvPr/>
        </p:nvSpPr>
        <p:spPr>
          <a:xfrm>
            <a:off x="3492500" y="2260600"/>
            <a:ext cx="13081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/>
            </a:pPr>
            <a:r>
              <a:rPr lang="en-US" altLang="zh-CN" sz="2795" b="1" dirty="0" smtClean="0">
                <a:solidFill>
                  <a:srgbClr val="000000"/>
                </a:solidFill>
                <a:latin typeface="Comic Sans MS" pitchFamily="18" charset="0"/>
                <a:cs typeface="Comic Sans MS" pitchFamily="18" charset="0"/>
              </a:rPr>
              <a:t>Platelet</a:t>
            </a:r>
          </a:p>
        </p:txBody>
      </p:sp>
      <p:sp>
        <p:nvSpPr>
          <p:cNvPr id="1033" name="TextBox 1"/>
          <p:cNvSpPr txBox="1"/>
          <p:nvPr/>
        </p:nvSpPr>
        <p:spPr>
          <a:xfrm>
            <a:off x="6375400" y="2400300"/>
            <a:ext cx="2540000" cy="299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368300" algn="l"/>
                <a:tab pos="546100" algn="l"/>
                <a:tab pos="5842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dirty="0" smtClean="0">
                <a:solidFill>
                  <a:srgbClr val="FF9900"/>
                </a:solidFill>
                <a:latin typeface="Comic Sans MS" pitchFamily="18" charset="0"/>
                <a:cs typeface="Comic Sans MS" pitchFamily="18" charset="0"/>
              </a:rPr>
              <a:t>GP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9900"/>
                </a:solidFill>
                <a:latin typeface="Comic Sans MS" pitchFamily="18" charset="0"/>
                <a:cs typeface="Comic Sans MS" pitchFamily="18" charset="0"/>
              </a:rPr>
              <a:t>Ib-IX-V</a:t>
            </a:r>
          </a:p>
          <a:p>
            <a:pPr>
              <a:lnSpc>
                <a:spcPts val="3100"/>
              </a:lnSpc>
              <a:tabLst>
                <a:tab pos="368300" algn="l"/>
                <a:tab pos="546100" algn="l"/>
                <a:tab pos="5842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(vW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Factor)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                <a:tab pos="368300" algn="l"/>
                <a:tab pos="546100" algn="l"/>
                <a:tab pos="584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FFC000"/>
                </a:solidFill>
                <a:latin typeface="Comic Sans MS" pitchFamily="18" charset="0"/>
                <a:cs typeface="Comic Sans MS" pitchFamily="18" charset="0"/>
              </a:rPr>
              <a:t>GP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C000"/>
                </a:solidFill>
                <a:latin typeface="Comic Sans MS" pitchFamily="18" charset="0"/>
                <a:cs typeface="Comic Sans MS" pitchFamily="18" charset="0"/>
              </a:rPr>
              <a:t>IIb-IIIa</a:t>
            </a:r>
          </a:p>
          <a:p>
            <a:pPr>
              <a:lnSpc>
                <a:spcPts val="3200"/>
              </a:lnSpc>
              <a:tabLst>
                <a:tab pos="368300" algn="l"/>
                <a:tab pos="546100" algn="l"/>
                <a:tab pos="584200" algn="l"/>
              </a:tabLst>
            </a:pPr>
            <a:r>
              <a:rPr lang="en-US" altLang="zh-CN" sz="24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(Fibrinogen,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vWF)</a:t>
            </a:r>
          </a:p>
        </p:txBody>
      </p:sp>
      <p:sp>
        <p:nvSpPr>
          <p:cNvPr id="1034" name="TextBox 1"/>
          <p:cNvSpPr txBox="1"/>
          <p:nvPr/>
        </p:nvSpPr>
        <p:spPr>
          <a:xfrm>
            <a:off x="228600" y="2565400"/>
            <a:ext cx="2019300" cy="3683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254000" algn="l"/>
                <a:tab pos="495300" algn="l"/>
                <a:tab pos="1320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FF9900"/>
                </a:solidFill>
                <a:latin typeface="Comic Sans MS" pitchFamily="18" charset="0"/>
                <a:cs typeface="Comic Sans MS" pitchFamily="18" charset="0"/>
              </a:rPr>
              <a:t>Collagen</a:t>
            </a:r>
          </a:p>
          <a:p>
            <a:pPr>
              <a:lnSpc>
                <a:spcPts val="2600"/>
              </a:lnSpc>
              <a:tabLst>
                <a:tab pos="254000" algn="l"/>
                <a:tab pos="495300" algn="l"/>
                <a:tab pos="1320800" algn="l"/>
              </a:tabLst>
            </a:pPr>
            <a:r>
              <a:rPr lang="en-US" altLang="zh-CN" sz="2006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(GP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Ia,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GP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VI)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254000" algn="l"/>
                <a:tab pos="495300" algn="l"/>
                <a:tab pos="13208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FF9900"/>
                </a:solidFill>
                <a:latin typeface="Comic Sans MS" pitchFamily="18" charset="0"/>
                <a:cs typeface="Comic Sans MS" pitchFamily="18" charset="0"/>
              </a:rPr>
              <a:t>TXA2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800"/>
              </a:lnSpc>
              <a:tabLst>
                <a:tab pos="254000" algn="l"/>
                <a:tab pos="495300" algn="l"/>
                <a:tab pos="1320800" algn="l"/>
              </a:tabLst>
            </a:pPr>
            <a:r>
              <a:rPr lang="en-US" altLang="zh-CN" dirty="0" smtClean="0"/>
              <a:t>			</a:t>
            </a:r>
            <a:r>
              <a:rPr lang="en-US" altLang="zh-CN" sz="2795" dirty="0" smtClean="0">
                <a:solidFill>
                  <a:srgbClr val="FF9900"/>
                </a:solidFill>
                <a:latin typeface="Comic Sans MS" pitchFamily="18" charset="0"/>
                <a:cs typeface="Comic Sans MS" pitchFamily="18" charset="0"/>
              </a:rPr>
              <a:t>ADP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2127250" y="1593850"/>
            <a:ext cx="4051300" cy="4543425"/>
          </a:xfrm>
          <a:custGeom>
            <a:avLst/>
            <a:gdLst>
              <a:gd name="connsiteX0" fmla="*/ 6350 w 4051300"/>
              <a:gd name="connsiteY0" fmla="*/ 2271776 h 4543425"/>
              <a:gd name="connsiteX1" fmla="*/ 2025650 w 4051300"/>
              <a:gd name="connsiteY1" fmla="*/ 6350 h 4543425"/>
              <a:gd name="connsiteX2" fmla="*/ 4044950 w 4051300"/>
              <a:gd name="connsiteY2" fmla="*/ 2271776 h 4543425"/>
              <a:gd name="connsiteX3" fmla="*/ 2025650 w 4051300"/>
              <a:gd name="connsiteY3" fmla="*/ 4537075 h 4543425"/>
              <a:gd name="connsiteX4" fmla="*/ 6350 w 4051300"/>
              <a:gd name="connsiteY4" fmla="*/ 2271776 h 45434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051300" h="4543425">
                <a:moveTo>
                  <a:pt x="6350" y="2271776"/>
                </a:moveTo>
                <a:cubicBezTo>
                  <a:pt x="6350" y="1020572"/>
                  <a:pt x="910463" y="6350"/>
                  <a:pt x="2025650" y="6350"/>
                </a:cubicBezTo>
                <a:cubicBezTo>
                  <a:pt x="3140836" y="6350"/>
                  <a:pt x="4044950" y="1020572"/>
                  <a:pt x="4044950" y="2271776"/>
                </a:cubicBezTo>
                <a:cubicBezTo>
                  <a:pt x="4044950" y="3522853"/>
                  <a:pt x="3140836" y="4537075"/>
                  <a:pt x="2025650" y="4537075"/>
                </a:cubicBezTo>
                <a:cubicBezTo>
                  <a:pt x="910463" y="4537075"/>
                  <a:pt x="6350" y="3522853"/>
                  <a:pt x="6350" y="2271776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9336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638800" y="2514600"/>
            <a:ext cx="1143000" cy="533400"/>
          </a:xfrm>
          <a:custGeom>
            <a:avLst/>
            <a:gdLst>
              <a:gd name="connsiteX0" fmla="*/ 0 w 1143000"/>
              <a:gd name="connsiteY0" fmla="*/ 533400 h 533400"/>
              <a:gd name="connsiteX1" fmla="*/ 392938 w 1143000"/>
              <a:gd name="connsiteY1" fmla="*/ 533400 h 533400"/>
              <a:gd name="connsiteX2" fmla="*/ 428625 w 1143000"/>
              <a:gd name="connsiteY2" fmla="*/ 516763 h 533400"/>
              <a:gd name="connsiteX3" fmla="*/ 392938 w 1143000"/>
              <a:gd name="connsiteY3" fmla="*/ 499998 h 533400"/>
              <a:gd name="connsiteX4" fmla="*/ 321436 w 1143000"/>
              <a:gd name="connsiteY4" fmla="*/ 499998 h 533400"/>
              <a:gd name="connsiteX5" fmla="*/ 285750 w 1143000"/>
              <a:gd name="connsiteY5" fmla="*/ 483361 h 533400"/>
              <a:gd name="connsiteX6" fmla="*/ 321436 w 1143000"/>
              <a:gd name="connsiteY6" fmla="*/ 466725 h 533400"/>
              <a:gd name="connsiteX7" fmla="*/ 821563 w 1143000"/>
              <a:gd name="connsiteY7" fmla="*/ 466725 h 533400"/>
              <a:gd name="connsiteX8" fmla="*/ 857250 w 1143000"/>
              <a:gd name="connsiteY8" fmla="*/ 483361 h 533400"/>
              <a:gd name="connsiteX9" fmla="*/ 821563 w 1143000"/>
              <a:gd name="connsiteY9" fmla="*/ 499998 h 533400"/>
              <a:gd name="connsiteX10" fmla="*/ 750061 w 1143000"/>
              <a:gd name="connsiteY10" fmla="*/ 499998 h 533400"/>
              <a:gd name="connsiteX11" fmla="*/ 714375 w 1143000"/>
              <a:gd name="connsiteY11" fmla="*/ 516763 h 533400"/>
              <a:gd name="connsiteX12" fmla="*/ 750061 w 1143000"/>
              <a:gd name="connsiteY12" fmla="*/ 533400 h 533400"/>
              <a:gd name="connsiteX13" fmla="*/ 1143000 w 1143000"/>
              <a:gd name="connsiteY13" fmla="*/ 533400 h 533400"/>
              <a:gd name="connsiteX14" fmla="*/ 1000125 w 1143000"/>
              <a:gd name="connsiteY14" fmla="*/ 299973 h 533400"/>
              <a:gd name="connsiteX15" fmla="*/ 1143000 w 1143000"/>
              <a:gd name="connsiteY15" fmla="*/ 66675 h 533400"/>
              <a:gd name="connsiteX16" fmla="*/ 857250 w 1143000"/>
              <a:gd name="connsiteY16" fmla="*/ 66675 h 533400"/>
              <a:gd name="connsiteX17" fmla="*/ 857250 w 1143000"/>
              <a:gd name="connsiteY17" fmla="*/ 16636 h 533400"/>
              <a:gd name="connsiteX18" fmla="*/ 821563 w 1143000"/>
              <a:gd name="connsiteY18" fmla="*/ 0 h 533400"/>
              <a:gd name="connsiteX19" fmla="*/ 321436 w 1143000"/>
              <a:gd name="connsiteY19" fmla="*/ 0 h 533400"/>
              <a:gd name="connsiteX20" fmla="*/ 285750 w 1143000"/>
              <a:gd name="connsiteY20" fmla="*/ 16636 h 533400"/>
              <a:gd name="connsiteX21" fmla="*/ 285750 w 1143000"/>
              <a:gd name="connsiteY21" fmla="*/ 66675 h 533400"/>
              <a:gd name="connsiteX22" fmla="*/ 0 w 1143000"/>
              <a:gd name="connsiteY22" fmla="*/ 66675 h 533400"/>
              <a:gd name="connsiteX23" fmla="*/ 142875 w 1143000"/>
              <a:gd name="connsiteY23" fmla="*/ 299973 h 533400"/>
              <a:gd name="connsiteX24" fmla="*/ 0 w 1143000"/>
              <a:gd name="connsiteY24" fmla="*/ 533400 h 533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143000" h="533400">
                <a:moveTo>
                  <a:pt x="0" y="533400"/>
                </a:moveTo>
                <a:lnTo>
                  <a:pt x="392938" y="533400"/>
                </a:lnTo>
                <a:cubicBezTo>
                  <a:pt x="412622" y="533400"/>
                  <a:pt x="428625" y="525907"/>
                  <a:pt x="428625" y="516763"/>
                </a:cubicBezTo>
                <a:cubicBezTo>
                  <a:pt x="428625" y="507492"/>
                  <a:pt x="412622" y="499998"/>
                  <a:pt x="392938" y="499998"/>
                </a:cubicBezTo>
                <a:lnTo>
                  <a:pt x="321436" y="499998"/>
                </a:lnTo>
                <a:cubicBezTo>
                  <a:pt x="301752" y="499998"/>
                  <a:pt x="285750" y="492632"/>
                  <a:pt x="285750" y="483361"/>
                </a:cubicBezTo>
                <a:cubicBezTo>
                  <a:pt x="285750" y="474217"/>
                  <a:pt x="301752" y="466725"/>
                  <a:pt x="321436" y="466725"/>
                </a:cubicBezTo>
                <a:lnTo>
                  <a:pt x="821563" y="466725"/>
                </a:lnTo>
                <a:cubicBezTo>
                  <a:pt x="841247" y="466725"/>
                  <a:pt x="857250" y="474217"/>
                  <a:pt x="857250" y="483361"/>
                </a:cubicBezTo>
                <a:cubicBezTo>
                  <a:pt x="857250" y="492632"/>
                  <a:pt x="841247" y="499998"/>
                  <a:pt x="821563" y="499998"/>
                </a:cubicBezTo>
                <a:lnTo>
                  <a:pt x="750061" y="499998"/>
                </a:lnTo>
                <a:cubicBezTo>
                  <a:pt x="730377" y="499998"/>
                  <a:pt x="714375" y="507492"/>
                  <a:pt x="714375" y="516763"/>
                </a:cubicBezTo>
                <a:cubicBezTo>
                  <a:pt x="714375" y="525907"/>
                  <a:pt x="730377" y="533400"/>
                  <a:pt x="750061" y="533400"/>
                </a:cubicBezTo>
                <a:lnTo>
                  <a:pt x="1143000" y="533400"/>
                </a:lnTo>
                <a:lnTo>
                  <a:pt x="1000125" y="299973"/>
                </a:lnTo>
                <a:lnTo>
                  <a:pt x="1143000" y="66675"/>
                </a:lnTo>
                <a:lnTo>
                  <a:pt x="857250" y="66675"/>
                </a:lnTo>
                <a:lnTo>
                  <a:pt x="857250" y="16636"/>
                </a:lnTo>
                <a:cubicBezTo>
                  <a:pt x="857250" y="7492"/>
                  <a:pt x="841247" y="0"/>
                  <a:pt x="821563" y="0"/>
                </a:cubicBezTo>
                <a:lnTo>
                  <a:pt x="321436" y="0"/>
                </a:lnTo>
                <a:cubicBezTo>
                  <a:pt x="301752" y="0"/>
                  <a:pt x="285750" y="7492"/>
                  <a:pt x="285750" y="16636"/>
                </a:cubicBezTo>
                <a:lnTo>
                  <a:pt x="285750" y="66675"/>
                </a:lnTo>
                <a:lnTo>
                  <a:pt x="0" y="66675"/>
                </a:lnTo>
                <a:lnTo>
                  <a:pt x="142875" y="299973"/>
                </a:lnTo>
                <a:lnTo>
                  <a:pt x="0" y="533400"/>
                </a:lnTo>
              </a:path>
            </a:pathLst>
          </a:custGeom>
          <a:solidFill>
            <a:srgbClr val="FF99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924550" y="2981325"/>
            <a:ext cx="142875" cy="50038"/>
          </a:xfrm>
          <a:custGeom>
            <a:avLst/>
            <a:gdLst>
              <a:gd name="connsiteX0" fmla="*/ 142875 w 142875"/>
              <a:gd name="connsiteY0" fmla="*/ 50038 h 50038"/>
              <a:gd name="connsiteX1" fmla="*/ 107188 w 142875"/>
              <a:gd name="connsiteY1" fmla="*/ 33273 h 50038"/>
              <a:gd name="connsiteX2" fmla="*/ 35686 w 142875"/>
              <a:gd name="connsiteY2" fmla="*/ 33273 h 50038"/>
              <a:gd name="connsiteX3" fmla="*/ 0 w 142875"/>
              <a:gd name="connsiteY3" fmla="*/ 16636 h 50038"/>
              <a:gd name="connsiteX4" fmla="*/ 35686 w 142875"/>
              <a:gd name="connsiteY4" fmla="*/ 0 h 50038"/>
              <a:gd name="connsiteX5" fmla="*/ 142875 w 142875"/>
              <a:gd name="connsiteY5" fmla="*/ 0 h 50038"/>
              <a:gd name="connsiteX6" fmla="*/ 142875 w 142875"/>
              <a:gd name="connsiteY6" fmla="*/ 50038 h 500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42875" h="50038">
                <a:moveTo>
                  <a:pt x="142875" y="50038"/>
                </a:moveTo>
                <a:cubicBezTo>
                  <a:pt x="142875" y="40767"/>
                  <a:pt x="126872" y="33273"/>
                  <a:pt x="107188" y="33273"/>
                </a:cubicBezTo>
                <a:lnTo>
                  <a:pt x="35686" y="33273"/>
                </a:lnTo>
                <a:cubicBezTo>
                  <a:pt x="16002" y="33273"/>
                  <a:pt x="0" y="25907"/>
                  <a:pt x="0" y="16636"/>
                </a:cubicBezTo>
                <a:cubicBezTo>
                  <a:pt x="0" y="7492"/>
                  <a:pt x="16002" y="0"/>
                  <a:pt x="35686" y="0"/>
                </a:cubicBezTo>
                <a:lnTo>
                  <a:pt x="142875" y="0"/>
                </a:lnTo>
                <a:lnTo>
                  <a:pt x="142875" y="50038"/>
                </a:lnTo>
              </a:path>
            </a:pathLst>
          </a:custGeom>
          <a:solidFill>
            <a:srgbClr val="CD7B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6353175" y="2981325"/>
            <a:ext cx="142875" cy="50038"/>
          </a:xfrm>
          <a:custGeom>
            <a:avLst/>
            <a:gdLst>
              <a:gd name="connsiteX0" fmla="*/ 0 w 142875"/>
              <a:gd name="connsiteY0" fmla="*/ 50038 h 50038"/>
              <a:gd name="connsiteX1" fmla="*/ 35686 w 142875"/>
              <a:gd name="connsiteY1" fmla="*/ 33273 h 50038"/>
              <a:gd name="connsiteX2" fmla="*/ 107188 w 142875"/>
              <a:gd name="connsiteY2" fmla="*/ 33273 h 50038"/>
              <a:gd name="connsiteX3" fmla="*/ 142875 w 142875"/>
              <a:gd name="connsiteY3" fmla="*/ 16636 h 50038"/>
              <a:gd name="connsiteX4" fmla="*/ 107188 w 142875"/>
              <a:gd name="connsiteY4" fmla="*/ 0 h 50038"/>
              <a:gd name="connsiteX5" fmla="*/ 0 w 142875"/>
              <a:gd name="connsiteY5" fmla="*/ 0 h 50038"/>
              <a:gd name="connsiteX6" fmla="*/ 0 w 142875"/>
              <a:gd name="connsiteY6" fmla="*/ 50038 h 500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42875" h="50038">
                <a:moveTo>
                  <a:pt x="0" y="50038"/>
                </a:moveTo>
                <a:cubicBezTo>
                  <a:pt x="0" y="40767"/>
                  <a:pt x="16002" y="33273"/>
                  <a:pt x="35686" y="33273"/>
                </a:cubicBezTo>
                <a:lnTo>
                  <a:pt x="107188" y="33273"/>
                </a:lnTo>
                <a:cubicBezTo>
                  <a:pt x="126872" y="33273"/>
                  <a:pt x="142875" y="25907"/>
                  <a:pt x="142875" y="16636"/>
                </a:cubicBezTo>
                <a:cubicBezTo>
                  <a:pt x="142875" y="7492"/>
                  <a:pt x="126872" y="0"/>
                  <a:pt x="107188" y="0"/>
                </a:cubicBezTo>
                <a:lnTo>
                  <a:pt x="0" y="0"/>
                </a:lnTo>
                <a:lnTo>
                  <a:pt x="0" y="50038"/>
                </a:lnTo>
              </a:path>
            </a:pathLst>
          </a:custGeom>
          <a:solidFill>
            <a:srgbClr val="CD7B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632450" y="2508250"/>
            <a:ext cx="1155700" cy="546100"/>
          </a:xfrm>
          <a:custGeom>
            <a:avLst/>
            <a:gdLst>
              <a:gd name="connsiteX0" fmla="*/ 6350 w 1155700"/>
              <a:gd name="connsiteY0" fmla="*/ 539750 h 546100"/>
              <a:gd name="connsiteX1" fmla="*/ 149225 w 1155700"/>
              <a:gd name="connsiteY1" fmla="*/ 306323 h 546100"/>
              <a:gd name="connsiteX2" fmla="*/ 6350 w 1155700"/>
              <a:gd name="connsiteY2" fmla="*/ 73025 h 546100"/>
              <a:gd name="connsiteX3" fmla="*/ 292100 w 1155700"/>
              <a:gd name="connsiteY3" fmla="*/ 73025 h 546100"/>
              <a:gd name="connsiteX4" fmla="*/ 292100 w 1155700"/>
              <a:gd name="connsiteY4" fmla="*/ 22986 h 546100"/>
              <a:gd name="connsiteX5" fmla="*/ 327786 w 1155700"/>
              <a:gd name="connsiteY5" fmla="*/ 6350 h 546100"/>
              <a:gd name="connsiteX6" fmla="*/ 827913 w 1155700"/>
              <a:gd name="connsiteY6" fmla="*/ 6350 h 546100"/>
              <a:gd name="connsiteX7" fmla="*/ 863600 w 1155700"/>
              <a:gd name="connsiteY7" fmla="*/ 22986 h 546100"/>
              <a:gd name="connsiteX8" fmla="*/ 863600 w 1155700"/>
              <a:gd name="connsiteY8" fmla="*/ 73025 h 546100"/>
              <a:gd name="connsiteX9" fmla="*/ 863600 w 1155700"/>
              <a:gd name="connsiteY9" fmla="*/ 73025 h 546100"/>
              <a:gd name="connsiteX10" fmla="*/ 1149350 w 1155700"/>
              <a:gd name="connsiteY10" fmla="*/ 73025 h 546100"/>
              <a:gd name="connsiteX11" fmla="*/ 1006475 w 1155700"/>
              <a:gd name="connsiteY11" fmla="*/ 306323 h 546100"/>
              <a:gd name="connsiteX12" fmla="*/ 1149350 w 1155700"/>
              <a:gd name="connsiteY12" fmla="*/ 539750 h 546100"/>
              <a:gd name="connsiteX13" fmla="*/ 756411 w 1155700"/>
              <a:gd name="connsiteY13" fmla="*/ 539750 h 546100"/>
              <a:gd name="connsiteX14" fmla="*/ 720725 w 1155700"/>
              <a:gd name="connsiteY14" fmla="*/ 523113 h 546100"/>
              <a:gd name="connsiteX15" fmla="*/ 756411 w 1155700"/>
              <a:gd name="connsiteY15" fmla="*/ 506348 h 546100"/>
              <a:gd name="connsiteX16" fmla="*/ 827913 w 1155700"/>
              <a:gd name="connsiteY16" fmla="*/ 506348 h 546100"/>
              <a:gd name="connsiteX17" fmla="*/ 863600 w 1155700"/>
              <a:gd name="connsiteY17" fmla="*/ 489711 h 546100"/>
              <a:gd name="connsiteX18" fmla="*/ 827913 w 1155700"/>
              <a:gd name="connsiteY18" fmla="*/ 473075 h 546100"/>
              <a:gd name="connsiteX19" fmla="*/ 327786 w 1155700"/>
              <a:gd name="connsiteY19" fmla="*/ 473075 h 546100"/>
              <a:gd name="connsiteX20" fmla="*/ 292100 w 1155700"/>
              <a:gd name="connsiteY20" fmla="*/ 489711 h 546100"/>
              <a:gd name="connsiteX21" fmla="*/ 327786 w 1155700"/>
              <a:gd name="connsiteY21" fmla="*/ 506348 h 546100"/>
              <a:gd name="connsiteX22" fmla="*/ 399288 w 1155700"/>
              <a:gd name="connsiteY22" fmla="*/ 506348 h 546100"/>
              <a:gd name="connsiteX23" fmla="*/ 434975 w 1155700"/>
              <a:gd name="connsiteY23" fmla="*/ 523113 h 546100"/>
              <a:gd name="connsiteX24" fmla="*/ 399288 w 1155700"/>
              <a:gd name="connsiteY24" fmla="*/ 539750 h 546100"/>
              <a:gd name="connsiteX25" fmla="*/ 6350 w 1155700"/>
              <a:gd name="connsiteY25" fmla="*/ 539750 h 54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155700" h="546100">
                <a:moveTo>
                  <a:pt x="6350" y="539750"/>
                </a:moveTo>
                <a:lnTo>
                  <a:pt x="149225" y="306323"/>
                </a:lnTo>
                <a:lnTo>
                  <a:pt x="6350" y="73025"/>
                </a:lnTo>
                <a:lnTo>
                  <a:pt x="292100" y="73025"/>
                </a:lnTo>
                <a:lnTo>
                  <a:pt x="292100" y="22986"/>
                </a:lnTo>
                <a:cubicBezTo>
                  <a:pt x="292100" y="13842"/>
                  <a:pt x="308102" y="6350"/>
                  <a:pt x="327786" y="6350"/>
                </a:cubicBezTo>
                <a:lnTo>
                  <a:pt x="827913" y="6350"/>
                </a:lnTo>
                <a:cubicBezTo>
                  <a:pt x="847597" y="6350"/>
                  <a:pt x="863600" y="13842"/>
                  <a:pt x="863600" y="22986"/>
                </a:cubicBezTo>
                <a:lnTo>
                  <a:pt x="863600" y="73025"/>
                </a:lnTo>
                <a:lnTo>
                  <a:pt x="863600" y="73025"/>
                </a:lnTo>
                <a:lnTo>
                  <a:pt x="1149350" y="73025"/>
                </a:lnTo>
                <a:lnTo>
                  <a:pt x="1006475" y="306323"/>
                </a:lnTo>
                <a:lnTo>
                  <a:pt x="1149350" y="539750"/>
                </a:lnTo>
                <a:lnTo>
                  <a:pt x="756411" y="539750"/>
                </a:lnTo>
                <a:cubicBezTo>
                  <a:pt x="736727" y="539750"/>
                  <a:pt x="720725" y="532257"/>
                  <a:pt x="720725" y="523113"/>
                </a:cubicBezTo>
                <a:cubicBezTo>
                  <a:pt x="720725" y="513842"/>
                  <a:pt x="736727" y="506348"/>
                  <a:pt x="756411" y="506348"/>
                </a:cubicBezTo>
                <a:lnTo>
                  <a:pt x="827913" y="506348"/>
                </a:lnTo>
                <a:cubicBezTo>
                  <a:pt x="847597" y="506348"/>
                  <a:pt x="863600" y="498982"/>
                  <a:pt x="863600" y="489711"/>
                </a:cubicBezTo>
                <a:cubicBezTo>
                  <a:pt x="863600" y="480567"/>
                  <a:pt x="847597" y="473075"/>
                  <a:pt x="827913" y="473075"/>
                </a:cubicBezTo>
                <a:lnTo>
                  <a:pt x="327786" y="473075"/>
                </a:lnTo>
                <a:cubicBezTo>
                  <a:pt x="308102" y="473075"/>
                  <a:pt x="292100" y="480567"/>
                  <a:pt x="292100" y="489711"/>
                </a:cubicBezTo>
                <a:cubicBezTo>
                  <a:pt x="292100" y="498982"/>
                  <a:pt x="308102" y="506348"/>
                  <a:pt x="327786" y="506348"/>
                </a:cubicBezTo>
                <a:lnTo>
                  <a:pt x="399288" y="506348"/>
                </a:lnTo>
                <a:cubicBezTo>
                  <a:pt x="418972" y="506348"/>
                  <a:pt x="434975" y="513842"/>
                  <a:pt x="434975" y="523113"/>
                </a:cubicBezTo>
                <a:cubicBezTo>
                  <a:pt x="434975" y="532257"/>
                  <a:pt x="418972" y="539750"/>
                  <a:pt x="399288" y="539750"/>
                </a:cubicBezTo>
                <a:lnTo>
                  <a:pt x="6350" y="5397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6061075" y="2974975"/>
            <a:ext cx="22225" cy="62738"/>
          </a:xfrm>
          <a:custGeom>
            <a:avLst/>
            <a:gdLst>
              <a:gd name="connsiteX0" fmla="*/ 6350 w 22225"/>
              <a:gd name="connsiteY0" fmla="*/ 6350 h 62738"/>
              <a:gd name="connsiteX1" fmla="*/ 6350 w 22225"/>
              <a:gd name="connsiteY1" fmla="*/ 56388 h 627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2738">
                <a:moveTo>
                  <a:pt x="6350" y="6350"/>
                </a:moveTo>
                <a:lnTo>
                  <a:pt x="6350" y="5638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6346825" y="2974975"/>
            <a:ext cx="22225" cy="62738"/>
          </a:xfrm>
          <a:custGeom>
            <a:avLst/>
            <a:gdLst>
              <a:gd name="connsiteX0" fmla="*/ 6350 w 22225"/>
              <a:gd name="connsiteY0" fmla="*/ 56388 h 62738"/>
              <a:gd name="connsiteX1" fmla="*/ 6350 w 22225"/>
              <a:gd name="connsiteY1" fmla="*/ 6350 h 627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2738">
                <a:moveTo>
                  <a:pt x="6350" y="56388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5918200" y="2574925"/>
            <a:ext cx="22225" cy="429387"/>
          </a:xfrm>
          <a:custGeom>
            <a:avLst/>
            <a:gdLst>
              <a:gd name="connsiteX0" fmla="*/ 6350 w 22225"/>
              <a:gd name="connsiteY0" fmla="*/ 423036 h 429387"/>
              <a:gd name="connsiteX1" fmla="*/ 6350 w 22225"/>
              <a:gd name="connsiteY1" fmla="*/ 6350 h 4293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429387">
                <a:moveTo>
                  <a:pt x="6350" y="423036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489700" y="2574925"/>
            <a:ext cx="22225" cy="429387"/>
          </a:xfrm>
          <a:custGeom>
            <a:avLst/>
            <a:gdLst>
              <a:gd name="connsiteX0" fmla="*/ 6350 w 22225"/>
              <a:gd name="connsiteY0" fmla="*/ 6350 h 429387"/>
              <a:gd name="connsiteX1" fmla="*/ 6350 w 22225"/>
              <a:gd name="connsiteY1" fmla="*/ 423036 h 4293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429387">
                <a:moveTo>
                  <a:pt x="6350" y="6350"/>
                </a:moveTo>
                <a:lnTo>
                  <a:pt x="6350" y="42303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1613661" y="3655974"/>
            <a:ext cx="1138047" cy="485114"/>
          </a:xfrm>
          <a:custGeom>
            <a:avLst/>
            <a:gdLst>
              <a:gd name="connsiteX0" fmla="*/ 13335 w 1138047"/>
              <a:gd name="connsiteY0" fmla="*/ 485114 h 485114"/>
              <a:gd name="connsiteX1" fmla="*/ 432942 w 1138047"/>
              <a:gd name="connsiteY1" fmla="*/ 414756 h 485114"/>
              <a:gd name="connsiteX2" fmla="*/ 290576 w 1138047"/>
              <a:gd name="connsiteY2" fmla="*/ 373227 h 485114"/>
              <a:gd name="connsiteX3" fmla="*/ 852932 w 1138047"/>
              <a:gd name="connsiteY3" fmla="*/ 351637 h 485114"/>
              <a:gd name="connsiteX4" fmla="*/ 714120 w 1138047"/>
              <a:gd name="connsiteY4" fmla="*/ 403961 h 485114"/>
              <a:gd name="connsiteX5" fmla="*/ 1138047 w 1138047"/>
              <a:gd name="connsiteY5" fmla="*/ 441807 h 485114"/>
              <a:gd name="connsiteX6" fmla="*/ 989838 w 1138047"/>
              <a:gd name="connsiteY6" fmla="*/ 248767 h 485114"/>
              <a:gd name="connsiteX7" fmla="*/ 1124711 w 1138047"/>
              <a:gd name="connsiteY7" fmla="*/ 95479 h 485114"/>
              <a:gd name="connsiteX8" fmla="*/ 841883 w 1138047"/>
              <a:gd name="connsiteY8" fmla="*/ 63093 h 485114"/>
              <a:gd name="connsiteX9" fmla="*/ 839597 w 1138047"/>
              <a:gd name="connsiteY9" fmla="*/ 5435 h 485114"/>
              <a:gd name="connsiteX10" fmla="*/ 277241 w 1138047"/>
              <a:gd name="connsiteY10" fmla="*/ 27025 h 485114"/>
              <a:gd name="connsiteX11" fmla="*/ 279527 w 1138047"/>
              <a:gd name="connsiteY11" fmla="*/ 84810 h 485114"/>
              <a:gd name="connsiteX12" fmla="*/ 0 w 1138047"/>
              <a:gd name="connsiteY12" fmla="*/ 138912 h 485114"/>
              <a:gd name="connsiteX13" fmla="*/ 146304 w 1138047"/>
              <a:gd name="connsiteY13" fmla="*/ 281279 h 485114"/>
              <a:gd name="connsiteX14" fmla="*/ 13335 w 1138047"/>
              <a:gd name="connsiteY14" fmla="*/ 485114 h 4851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138047" h="485114">
                <a:moveTo>
                  <a:pt x="13335" y="485114"/>
                </a:moveTo>
                <a:cubicBezTo>
                  <a:pt x="152780" y="450824"/>
                  <a:pt x="292735" y="427329"/>
                  <a:pt x="432942" y="414756"/>
                </a:cubicBezTo>
                <a:lnTo>
                  <a:pt x="290576" y="373227"/>
                </a:lnTo>
                <a:cubicBezTo>
                  <a:pt x="477266" y="346811"/>
                  <a:pt x="664717" y="339572"/>
                  <a:pt x="852932" y="351637"/>
                </a:cubicBezTo>
                <a:lnTo>
                  <a:pt x="714120" y="403961"/>
                </a:lnTo>
                <a:cubicBezTo>
                  <a:pt x="855091" y="405739"/>
                  <a:pt x="996314" y="418312"/>
                  <a:pt x="1138047" y="441807"/>
                </a:cubicBezTo>
                <a:lnTo>
                  <a:pt x="989838" y="248767"/>
                </a:lnTo>
                <a:lnTo>
                  <a:pt x="1124711" y="95479"/>
                </a:lnTo>
                <a:cubicBezTo>
                  <a:pt x="1030223" y="79857"/>
                  <a:pt x="935989" y="69062"/>
                  <a:pt x="841883" y="63093"/>
                </a:cubicBezTo>
                <a:lnTo>
                  <a:pt x="839597" y="5435"/>
                </a:lnTo>
                <a:cubicBezTo>
                  <a:pt x="651383" y="-6629"/>
                  <a:pt x="463930" y="610"/>
                  <a:pt x="277241" y="27025"/>
                </a:cubicBezTo>
                <a:lnTo>
                  <a:pt x="279527" y="84810"/>
                </a:lnTo>
                <a:cubicBezTo>
                  <a:pt x="186182" y="98018"/>
                  <a:pt x="92964" y="116052"/>
                  <a:pt x="0" y="138912"/>
                </a:cubicBezTo>
                <a:lnTo>
                  <a:pt x="146304" y="281279"/>
                </a:lnTo>
                <a:lnTo>
                  <a:pt x="13335" y="485114"/>
                </a:lnTo>
              </a:path>
            </a:pathLst>
          </a:custGeom>
          <a:solidFill>
            <a:srgbClr val="FF33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1904238" y="4002151"/>
            <a:ext cx="562355" cy="68579"/>
          </a:xfrm>
          <a:custGeom>
            <a:avLst/>
            <a:gdLst>
              <a:gd name="connsiteX0" fmla="*/ 140207 w 562355"/>
              <a:gd name="connsiteY0" fmla="*/ 10795 h 68579"/>
              <a:gd name="connsiteX1" fmla="*/ 142366 w 562355"/>
              <a:gd name="connsiteY1" fmla="*/ 68579 h 68579"/>
              <a:gd name="connsiteX2" fmla="*/ 0 w 562355"/>
              <a:gd name="connsiteY2" fmla="*/ 27051 h 68579"/>
              <a:gd name="connsiteX3" fmla="*/ 562355 w 562355"/>
              <a:gd name="connsiteY3" fmla="*/ 5460 h 68579"/>
              <a:gd name="connsiteX4" fmla="*/ 423544 w 562355"/>
              <a:gd name="connsiteY4" fmla="*/ 57784 h 68579"/>
              <a:gd name="connsiteX5" fmla="*/ 421385 w 562355"/>
              <a:gd name="connsiteY5" fmla="*/ 0 h 68579"/>
              <a:gd name="connsiteX6" fmla="*/ 140207 w 562355"/>
              <a:gd name="connsiteY6" fmla="*/ 10795 h 685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562355" h="68579">
                <a:moveTo>
                  <a:pt x="140207" y="10795"/>
                </a:moveTo>
                <a:lnTo>
                  <a:pt x="142366" y="68579"/>
                </a:lnTo>
                <a:lnTo>
                  <a:pt x="0" y="27051"/>
                </a:lnTo>
                <a:cubicBezTo>
                  <a:pt x="186689" y="634"/>
                  <a:pt x="374141" y="-6604"/>
                  <a:pt x="562355" y="5460"/>
                </a:cubicBezTo>
                <a:lnTo>
                  <a:pt x="423544" y="57784"/>
                </a:lnTo>
                <a:lnTo>
                  <a:pt x="421385" y="0"/>
                </a:lnTo>
                <a:cubicBezTo>
                  <a:pt x="327405" y="-1142"/>
                  <a:pt x="233679" y="2413"/>
                  <a:pt x="140207" y="10795"/>
                </a:cubicBezTo>
              </a:path>
            </a:pathLst>
          </a:custGeom>
          <a:solidFill>
            <a:srgbClr val="CD29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1607311" y="3649624"/>
            <a:ext cx="1150747" cy="497814"/>
          </a:xfrm>
          <a:custGeom>
            <a:avLst/>
            <a:gdLst>
              <a:gd name="connsiteX0" fmla="*/ 19685 w 1150747"/>
              <a:gd name="connsiteY0" fmla="*/ 491464 h 497814"/>
              <a:gd name="connsiteX1" fmla="*/ 152654 w 1150747"/>
              <a:gd name="connsiteY1" fmla="*/ 287629 h 497814"/>
              <a:gd name="connsiteX2" fmla="*/ 6350 w 1150747"/>
              <a:gd name="connsiteY2" fmla="*/ 145262 h 497814"/>
              <a:gd name="connsiteX3" fmla="*/ 285877 w 1150747"/>
              <a:gd name="connsiteY3" fmla="*/ 91160 h 497814"/>
              <a:gd name="connsiteX4" fmla="*/ 283591 w 1150747"/>
              <a:gd name="connsiteY4" fmla="*/ 33375 h 497814"/>
              <a:gd name="connsiteX5" fmla="*/ 845947 w 1150747"/>
              <a:gd name="connsiteY5" fmla="*/ 11785 h 497814"/>
              <a:gd name="connsiteX6" fmla="*/ 848233 w 1150747"/>
              <a:gd name="connsiteY6" fmla="*/ 69443 h 497814"/>
              <a:gd name="connsiteX7" fmla="*/ 1131061 w 1150747"/>
              <a:gd name="connsiteY7" fmla="*/ 101829 h 497814"/>
              <a:gd name="connsiteX8" fmla="*/ 996188 w 1150747"/>
              <a:gd name="connsiteY8" fmla="*/ 255117 h 497814"/>
              <a:gd name="connsiteX9" fmla="*/ 1144397 w 1150747"/>
              <a:gd name="connsiteY9" fmla="*/ 448157 h 497814"/>
              <a:gd name="connsiteX10" fmla="*/ 720470 w 1150747"/>
              <a:gd name="connsiteY10" fmla="*/ 410311 h 497814"/>
              <a:gd name="connsiteX11" fmla="*/ 859282 w 1150747"/>
              <a:gd name="connsiteY11" fmla="*/ 357987 h 497814"/>
              <a:gd name="connsiteX12" fmla="*/ 296926 w 1150747"/>
              <a:gd name="connsiteY12" fmla="*/ 379577 h 497814"/>
              <a:gd name="connsiteX13" fmla="*/ 439292 w 1150747"/>
              <a:gd name="connsiteY13" fmla="*/ 421106 h 497814"/>
              <a:gd name="connsiteX14" fmla="*/ 19685 w 1150747"/>
              <a:gd name="connsiteY14" fmla="*/ 491464 h 4978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150747" h="497814">
                <a:moveTo>
                  <a:pt x="19685" y="491464"/>
                </a:moveTo>
                <a:lnTo>
                  <a:pt x="152654" y="287629"/>
                </a:lnTo>
                <a:lnTo>
                  <a:pt x="6350" y="145262"/>
                </a:lnTo>
                <a:cubicBezTo>
                  <a:pt x="99314" y="122402"/>
                  <a:pt x="192532" y="104368"/>
                  <a:pt x="285877" y="91160"/>
                </a:cubicBezTo>
                <a:lnTo>
                  <a:pt x="283591" y="33375"/>
                </a:lnTo>
                <a:cubicBezTo>
                  <a:pt x="470280" y="6960"/>
                  <a:pt x="657733" y="-279"/>
                  <a:pt x="845947" y="11785"/>
                </a:cubicBezTo>
                <a:lnTo>
                  <a:pt x="848233" y="69443"/>
                </a:lnTo>
                <a:cubicBezTo>
                  <a:pt x="942339" y="75412"/>
                  <a:pt x="1036573" y="86207"/>
                  <a:pt x="1131061" y="101829"/>
                </a:cubicBezTo>
                <a:lnTo>
                  <a:pt x="996188" y="255117"/>
                </a:lnTo>
                <a:lnTo>
                  <a:pt x="1144397" y="448157"/>
                </a:lnTo>
                <a:cubicBezTo>
                  <a:pt x="1002664" y="424662"/>
                  <a:pt x="861441" y="412089"/>
                  <a:pt x="720470" y="410311"/>
                </a:cubicBezTo>
                <a:lnTo>
                  <a:pt x="859282" y="357987"/>
                </a:lnTo>
                <a:cubicBezTo>
                  <a:pt x="671067" y="345922"/>
                  <a:pt x="483616" y="353161"/>
                  <a:pt x="296926" y="379577"/>
                </a:cubicBezTo>
                <a:lnTo>
                  <a:pt x="439292" y="421106"/>
                </a:lnTo>
                <a:cubicBezTo>
                  <a:pt x="299085" y="433679"/>
                  <a:pt x="159130" y="457174"/>
                  <a:pt x="19685" y="491464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1886839" y="3734434"/>
            <a:ext cx="22225" cy="301116"/>
          </a:xfrm>
          <a:custGeom>
            <a:avLst/>
            <a:gdLst>
              <a:gd name="connsiteX0" fmla="*/ 17398 w 22225"/>
              <a:gd name="connsiteY0" fmla="*/ 294767 h 301116"/>
              <a:gd name="connsiteX1" fmla="*/ 6350 w 22225"/>
              <a:gd name="connsiteY1" fmla="*/ 6350 h 3011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301116">
                <a:moveTo>
                  <a:pt x="17398" y="294767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2449195" y="3712717"/>
            <a:ext cx="22225" cy="301243"/>
          </a:xfrm>
          <a:custGeom>
            <a:avLst/>
            <a:gdLst>
              <a:gd name="connsiteX0" fmla="*/ 6350 w 22225"/>
              <a:gd name="connsiteY0" fmla="*/ 6350 h 301243"/>
              <a:gd name="connsiteX1" fmla="*/ 17398 w 22225"/>
              <a:gd name="connsiteY1" fmla="*/ 294894 h 3012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301243">
                <a:moveTo>
                  <a:pt x="6350" y="6350"/>
                </a:moveTo>
                <a:lnTo>
                  <a:pt x="17398" y="29489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2038095" y="4006596"/>
            <a:ext cx="22225" cy="70485"/>
          </a:xfrm>
          <a:custGeom>
            <a:avLst/>
            <a:gdLst>
              <a:gd name="connsiteX0" fmla="*/ 6350 w 22225"/>
              <a:gd name="connsiteY0" fmla="*/ 6350 h 70485"/>
              <a:gd name="connsiteX1" fmla="*/ 8508 w 22225"/>
              <a:gd name="connsiteY1" fmla="*/ 64134 h 704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70485">
                <a:moveTo>
                  <a:pt x="6350" y="6350"/>
                </a:moveTo>
                <a:lnTo>
                  <a:pt x="8508" y="6413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2319273" y="3995801"/>
            <a:ext cx="22225" cy="70485"/>
          </a:xfrm>
          <a:custGeom>
            <a:avLst/>
            <a:gdLst>
              <a:gd name="connsiteX0" fmla="*/ 8508 w 22225"/>
              <a:gd name="connsiteY0" fmla="*/ 64134 h 70485"/>
              <a:gd name="connsiteX1" fmla="*/ 6350 w 22225"/>
              <a:gd name="connsiteY1" fmla="*/ 6350 h 704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70485">
                <a:moveTo>
                  <a:pt x="8508" y="64134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1671573" y="2405252"/>
            <a:ext cx="1228344" cy="419736"/>
          </a:xfrm>
          <a:custGeom>
            <a:avLst/>
            <a:gdLst>
              <a:gd name="connsiteX0" fmla="*/ 1212596 w 1228344"/>
              <a:gd name="connsiteY0" fmla="*/ 0 h 419736"/>
              <a:gd name="connsiteX1" fmla="*/ 760349 w 1228344"/>
              <a:gd name="connsiteY1" fmla="*/ 69595 h 419736"/>
              <a:gd name="connsiteX2" fmla="*/ 914019 w 1228344"/>
              <a:gd name="connsiteY2" fmla="*/ 99948 h 419736"/>
              <a:gd name="connsiteX3" fmla="*/ 307721 w 1228344"/>
              <a:gd name="connsiteY3" fmla="*/ 133350 h 419736"/>
              <a:gd name="connsiteX4" fmla="*/ 457200 w 1228344"/>
              <a:gd name="connsiteY4" fmla="*/ 86360 h 419736"/>
              <a:gd name="connsiteX5" fmla="*/ 0 w 1228344"/>
              <a:gd name="connsiteY5" fmla="*/ 66929 h 419736"/>
              <a:gd name="connsiteX6" fmla="*/ 160655 w 1228344"/>
              <a:gd name="connsiteY6" fmla="*/ 221995 h 419736"/>
              <a:gd name="connsiteX7" fmla="*/ 15748 w 1228344"/>
              <a:gd name="connsiteY7" fmla="*/ 352298 h 419736"/>
              <a:gd name="connsiteX8" fmla="*/ 320929 w 1228344"/>
              <a:gd name="connsiteY8" fmla="*/ 371220 h 419736"/>
              <a:gd name="connsiteX9" fmla="*/ 323469 w 1228344"/>
              <a:gd name="connsiteY9" fmla="*/ 418719 h 419736"/>
              <a:gd name="connsiteX10" fmla="*/ 929767 w 1228344"/>
              <a:gd name="connsiteY10" fmla="*/ 385191 h 419736"/>
              <a:gd name="connsiteX11" fmla="*/ 927227 w 1228344"/>
              <a:gd name="connsiteY11" fmla="*/ 337692 h 419736"/>
              <a:gd name="connsiteX12" fmla="*/ 1228344 w 1228344"/>
              <a:gd name="connsiteY12" fmla="*/ 285242 h 419736"/>
              <a:gd name="connsiteX13" fmla="*/ 1070102 w 1228344"/>
              <a:gd name="connsiteY13" fmla="*/ 171830 h 419736"/>
              <a:gd name="connsiteX14" fmla="*/ 1212596 w 1228344"/>
              <a:gd name="connsiteY14" fmla="*/ 0 h 4197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228344" h="419736">
                <a:moveTo>
                  <a:pt x="1212596" y="0"/>
                </a:moveTo>
                <a:cubicBezTo>
                  <a:pt x="1062355" y="32130"/>
                  <a:pt x="911605" y="55372"/>
                  <a:pt x="760349" y="69595"/>
                </a:cubicBezTo>
                <a:lnTo>
                  <a:pt x="914019" y="99948"/>
                </a:lnTo>
                <a:cubicBezTo>
                  <a:pt x="712851" y="126873"/>
                  <a:pt x="510667" y="138048"/>
                  <a:pt x="307721" y="133350"/>
                </a:cubicBezTo>
                <a:lnTo>
                  <a:pt x="457200" y="86360"/>
                </a:lnTo>
                <a:cubicBezTo>
                  <a:pt x="305308" y="88773"/>
                  <a:pt x="152908" y="82295"/>
                  <a:pt x="0" y="66929"/>
                </a:cubicBezTo>
                <a:lnTo>
                  <a:pt x="160655" y="221995"/>
                </a:lnTo>
                <a:lnTo>
                  <a:pt x="15748" y="352298"/>
                </a:lnTo>
                <a:cubicBezTo>
                  <a:pt x="117729" y="362457"/>
                  <a:pt x="219455" y="368807"/>
                  <a:pt x="320929" y="371220"/>
                </a:cubicBezTo>
                <a:lnTo>
                  <a:pt x="323469" y="418719"/>
                </a:lnTo>
                <a:cubicBezTo>
                  <a:pt x="526542" y="423417"/>
                  <a:pt x="728599" y="412242"/>
                  <a:pt x="929767" y="385191"/>
                </a:cubicBezTo>
                <a:lnTo>
                  <a:pt x="927227" y="337692"/>
                </a:lnTo>
                <a:cubicBezTo>
                  <a:pt x="1027811" y="324230"/>
                  <a:pt x="1128141" y="306704"/>
                  <a:pt x="1228344" y="285242"/>
                </a:cubicBezTo>
                <a:lnTo>
                  <a:pt x="1070102" y="171830"/>
                </a:lnTo>
                <a:lnTo>
                  <a:pt x="1212596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1979295" y="2474848"/>
            <a:ext cx="606298" cy="64772"/>
          </a:xfrm>
          <a:custGeom>
            <a:avLst/>
            <a:gdLst>
              <a:gd name="connsiteX0" fmla="*/ 455294 w 606298"/>
              <a:gd name="connsiteY0" fmla="*/ 47625 h 64772"/>
              <a:gd name="connsiteX1" fmla="*/ 452627 w 606298"/>
              <a:gd name="connsiteY1" fmla="*/ 0 h 64772"/>
              <a:gd name="connsiteX2" fmla="*/ 606297 w 606298"/>
              <a:gd name="connsiteY2" fmla="*/ 30352 h 64772"/>
              <a:gd name="connsiteX3" fmla="*/ 0 w 606298"/>
              <a:gd name="connsiteY3" fmla="*/ 63754 h 64772"/>
              <a:gd name="connsiteX4" fmla="*/ 149478 w 606298"/>
              <a:gd name="connsiteY4" fmla="*/ 16764 h 64772"/>
              <a:gd name="connsiteX5" fmla="*/ 152145 w 606298"/>
              <a:gd name="connsiteY5" fmla="*/ 64389 h 64772"/>
              <a:gd name="connsiteX6" fmla="*/ 455294 w 606298"/>
              <a:gd name="connsiteY6" fmla="*/ 47625 h 647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06298" h="64772">
                <a:moveTo>
                  <a:pt x="455294" y="47625"/>
                </a:moveTo>
                <a:lnTo>
                  <a:pt x="452627" y="0"/>
                </a:lnTo>
                <a:lnTo>
                  <a:pt x="606297" y="30352"/>
                </a:lnTo>
                <a:cubicBezTo>
                  <a:pt x="405129" y="57277"/>
                  <a:pt x="202945" y="68452"/>
                  <a:pt x="0" y="63754"/>
                </a:cubicBezTo>
                <a:lnTo>
                  <a:pt x="149478" y="16764"/>
                </a:lnTo>
                <a:lnTo>
                  <a:pt x="152145" y="64389"/>
                </a:lnTo>
                <a:cubicBezTo>
                  <a:pt x="253364" y="62738"/>
                  <a:pt x="354456" y="57150"/>
                  <a:pt x="455294" y="47625"/>
                </a:cubicBezTo>
              </a:path>
            </a:pathLst>
          </a:custGeom>
          <a:solidFill>
            <a:srgbClr val="CD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1665223" y="2398902"/>
            <a:ext cx="1241044" cy="432436"/>
          </a:xfrm>
          <a:custGeom>
            <a:avLst/>
            <a:gdLst>
              <a:gd name="connsiteX0" fmla="*/ 1218946 w 1241044"/>
              <a:gd name="connsiteY0" fmla="*/ 6350 h 432436"/>
              <a:gd name="connsiteX1" fmla="*/ 1076452 w 1241044"/>
              <a:gd name="connsiteY1" fmla="*/ 178180 h 432436"/>
              <a:gd name="connsiteX2" fmla="*/ 1234694 w 1241044"/>
              <a:gd name="connsiteY2" fmla="*/ 291592 h 432436"/>
              <a:gd name="connsiteX3" fmla="*/ 933577 w 1241044"/>
              <a:gd name="connsiteY3" fmla="*/ 344042 h 432436"/>
              <a:gd name="connsiteX4" fmla="*/ 936117 w 1241044"/>
              <a:gd name="connsiteY4" fmla="*/ 391541 h 432436"/>
              <a:gd name="connsiteX5" fmla="*/ 329819 w 1241044"/>
              <a:gd name="connsiteY5" fmla="*/ 425069 h 432436"/>
              <a:gd name="connsiteX6" fmla="*/ 327279 w 1241044"/>
              <a:gd name="connsiteY6" fmla="*/ 377570 h 432436"/>
              <a:gd name="connsiteX7" fmla="*/ 22098 w 1241044"/>
              <a:gd name="connsiteY7" fmla="*/ 358648 h 432436"/>
              <a:gd name="connsiteX8" fmla="*/ 167005 w 1241044"/>
              <a:gd name="connsiteY8" fmla="*/ 228345 h 432436"/>
              <a:gd name="connsiteX9" fmla="*/ 6350 w 1241044"/>
              <a:gd name="connsiteY9" fmla="*/ 73279 h 432436"/>
              <a:gd name="connsiteX10" fmla="*/ 463550 w 1241044"/>
              <a:gd name="connsiteY10" fmla="*/ 92710 h 432436"/>
              <a:gd name="connsiteX11" fmla="*/ 314071 w 1241044"/>
              <a:gd name="connsiteY11" fmla="*/ 139700 h 432436"/>
              <a:gd name="connsiteX12" fmla="*/ 920369 w 1241044"/>
              <a:gd name="connsiteY12" fmla="*/ 106298 h 432436"/>
              <a:gd name="connsiteX13" fmla="*/ 766699 w 1241044"/>
              <a:gd name="connsiteY13" fmla="*/ 75945 h 432436"/>
              <a:gd name="connsiteX14" fmla="*/ 1218946 w 1241044"/>
              <a:gd name="connsiteY14" fmla="*/ 6350 h 4324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241044" h="432436">
                <a:moveTo>
                  <a:pt x="1218946" y="6350"/>
                </a:moveTo>
                <a:lnTo>
                  <a:pt x="1076452" y="178180"/>
                </a:lnTo>
                <a:lnTo>
                  <a:pt x="1234694" y="291592"/>
                </a:lnTo>
                <a:cubicBezTo>
                  <a:pt x="1134491" y="313054"/>
                  <a:pt x="1034161" y="330580"/>
                  <a:pt x="933577" y="344042"/>
                </a:cubicBezTo>
                <a:lnTo>
                  <a:pt x="936117" y="391541"/>
                </a:lnTo>
                <a:cubicBezTo>
                  <a:pt x="734949" y="418592"/>
                  <a:pt x="532892" y="429767"/>
                  <a:pt x="329819" y="425069"/>
                </a:cubicBezTo>
                <a:lnTo>
                  <a:pt x="327279" y="377570"/>
                </a:lnTo>
                <a:cubicBezTo>
                  <a:pt x="225805" y="375157"/>
                  <a:pt x="124079" y="368807"/>
                  <a:pt x="22098" y="358648"/>
                </a:cubicBezTo>
                <a:lnTo>
                  <a:pt x="167005" y="228345"/>
                </a:lnTo>
                <a:lnTo>
                  <a:pt x="6350" y="73279"/>
                </a:lnTo>
                <a:cubicBezTo>
                  <a:pt x="159258" y="88645"/>
                  <a:pt x="311658" y="95123"/>
                  <a:pt x="463550" y="92710"/>
                </a:cubicBezTo>
                <a:lnTo>
                  <a:pt x="314071" y="139700"/>
                </a:lnTo>
                <a:cubicBezTo>
                  <a:pt x="517017" y="144398"/>
                  <a:pt x="719201" y="133223"/>
                  <a:pt x="920369" y="106298"/>
                </a:cubicBezTo>
                <a:lnTo>
                  <a:pt x="766699" y="75945"/>
                </a:lnTo>
                <a:cubicBezTo>
                  <a:pt x="917955" y="61722"/>
                  <a:pt x="1068705" y="38480"/>
                  <a:pt x="1218946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2579242" y="2498851"/>
            <a:ext cx="25907" cy="250443"/>
          </a:xfrm>
          <a:custGeom>
            <a:avLst/>
            <a:gdLst>
              <a:gd name="connsiteX0" fmla="*/ 6350 w 25907"/>
              <a:gd name="connsiteY0" fmla="*/ 6350 h 250443"/>
              <a:gd name="connsiteX1" fmla="*/ 19558 w 25907"/>
              <a:gd name="connsiteY1" fmla="*/ 244094 h 2504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907" h="250443">
                <a:moveTo>
                  <a:pt x="6350" y="6350"/>
                </a:moveTo>
                <a:lnTo>
                  <a:pt x="19558" y="24409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1972945" y="2532252"/>
            <a:ext cx="25907" cy="250570"/>
          </a:xfrm>
          <a:custGeom>
            <a:avLst/>
            <a:gdLst>
              <a:gd name="connsiteX0" fmla="*/ 19557 w 25907"/>
              <a:gd name="connsiteY0" fmla="*/ 244220 h 250570"/>
              <a:gd name="connsiteX1" fmla="*/ 6350 w 25907"/>
              <a:gd name="connsiteY1" fmla="*/ 6350 h 2505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907" h="250570">
                <a:moveTo>
                  <a:pt x="19557" y="24422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2425573" y="2468498"/>
            <a:ext cx="22225" cy="60325"/>
          </a:xfrm>
          <a:custGeom>
            <a:avLst/>
            <a:gdLst>
              <a:gd name="connsiteX0" fmla="*/ 9016 w 22225"/>
              <a:gd name="connsiteY0" fmla="*/ 53975 h 60325"/>
              <a:gd name="connsiteX1" fmla="*/ 6350 w 22225"/>
              <a:gd name="connsiteY1" fmla="*/ 6350 h 603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0325">
                <a:moveTo>
                  <a:pt x="9016" y="53975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2122423" y="2485263"/>
            <a:ext cx="22225" cy="60325"/>
          </a:xfrm>
          <a:custGeom>
            <a:avLst/>
            <a:gdLst>
              <a:gd name="connsiteX0" fmla="*/ 6350 w 22225"/>
              <a:gd name="connsiteY0" fmla="*/ 6350 h 60325"/>
              <a:gd name="connsiteX1" fmla="*/ 9017 w 22225"/>
              <a:gd name="connsiteY1" fmla="*/ 53975 h 603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60325">
                <a:moveTo>
                  <a:pt x="6350" y="6350"/>
                </a:moveTo>
                <a:lnTo>
                  <a:pt x="9017" y="53975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2195322" y="4740402"/>
            <a:ext cx="907033" cy="1110996"/>
          </a:xfrm>
          <a:custGeom>
            <a:avLst/>
            <a:gdLst>
              <a:gd name="connsiteX0" fmla="*/ 569213 w 907033"/>
              <a:gd name="connsiteY0" fmla="*/ 0 h 1110996"/>
              <a:gd name="connsiteX1" fmla="*/ 408558 w 907033"/>
              <a:gd name="connsiteY1" fmla="*/ 369696 h 1110996"/>
              <a:gd name="connsiteX2" fmla="*/ 525398 w 907033"/>
              <a:gd name="connsiteY2" fmla="*/ 286638 h 1110996"/>
              <a:gd name="connsiteX3" fmla="*/ 240792 w 907033"/>
              <a:gd name="connsiteY3" fmla="*/ 734948 h 1110996"/>
              <a:gd name="connsiteX4" fmla="*/ 266192 w 907033"/>
              <a:gd name="connsiteY4" fmla="*/ 593851 h 1110996"/>
              <a:gd name="connsiteX5" fmla="*/ 0 w 907033"/>
              <a:gd name="connsiteY5" fmla="*/ 896568 h 1110996"/>
              <a:gd name="connsiteX6" fmla="*/ 264667 w 907033"/>
              <a:gd name="connsiteY6" fmla="*/ 907338 h 1110996"/>
              <a:gd name="connsiteX7" fmla="*/ 337692 w 907033"/>
              <a:gd name="connsiteY7" fmla="*/ 1110995 h 1110996"/>
              <a:gd name="connsiteX8" fmla="*/ 522223 w 907033"/>
              <a:gd name="connsiteY8" fmla="*/ 913638 h 1110996"/>
              <a:gd name="connsiteX9" fmla="*/ 578611 w 907033"/>
              <a:gd name="connsiteY9" fmla="*/ 949375 h 1110996"/>
              <a:gd name="connsiteX10" fmla="*/ 863219 w 907033"/>
              <a:gd name="connsiteY10" fmla="*/ 501141 h 1110996"/>
              <a:gd name="connsiteX11" fmla="*/ 806830 w 907033"/>
              <a:gd name="connsiteY11" fmla="*/ 465327 h 1110996"/>
              <a:gd name="connsiteX12" fmla="*/ 907033 w 907033"/>
              <a:gd name="connsiteY12" fmla="*/ 214376 h 1110996"/>
              <a:gd name="connsiteX13" fmla="*/ 691642 w 907033"/>
              <a:gd name="connsiteY13" fmla="*/ 234950 h 1110996"/>
              <a:gd name="connsiteX14" fmla="*/ 569213 w 907033"/>
              <a:gd name="connsiteY14" fmla="*/ 0 h 11109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907033" h="1110996">
                <a:moveTo>
                  <a:pt x="569213" y="0"/>
                </a:moveTo>
                <a:cubicBezTo>
                  <a:pt x="526288" y="129920"/>
                  <a:pt x="472694" y="253110"/>
                  <a:pt x="408558" y="369696"/>
                </a:cubicBezTo>
                <a:lnTo>
                  <a:pt x="525398" y="286638"/>
                </a:lnTo>
                <a:cubicBezTo>
                  <a:pt x="449326" y="448055"/>
                  <a:pt x="354457" y="597407"/>
                  <a:pt x="240792" y="734948"/>
                </a:cubicBezTo>
                <a:lnTo>
                  <a:pt x="266192" y="593851"/>
                </a:lnTo>
                <a:cubicBezTo>
                  <a:pt x="188086" y="701420"/>
                  <a:pt x="99313" y="802385"/>
                  <a:pt x="0" y="896568"/>
                </a:cubicBezTo>
                <a:lnTo>
                  <a:pt x="264667" y="907338"/>
                </a:lnTo>
                <a:lnTo>
                  <a:pt x="337692" y="1110995"/>
                </a:lnTo>
                <a:cubicBezTo>
                  <a:pt x="403986" y="1048181"/>
                  <a:pt x="465454" y="982408"/>
                  <a:pt x="522223" y="913638"/>
                </a:cubicBezTo>
                <a:lnTo>
                  <a:pt x="578611" y="949375"/>
                </a:lnTo>
                <a:cubicBezTo>
                  <a:pt x="692150" y="811910"/>
                  <a:pt x="787019" y="662432"/>
                  <a:pt x="863219" y="501141"/>
                </a:cubicBezTo>
                <a:lnTo>
                  <a:pt x="806830" y="465327"/>
                </a:lnTo>
                <a:cubicBezTo>
                  <a:pt x="844930" y="384682"/>
                  <a:pt x="878332" y="300989"/>
                  <a:pt x="907033" y="214376"/>
                </a:cubicBezTo>
                <a:lnTo>
                  <a:pt x="691642" y="234950"/>
                </a:lnTo>
                <a:lnTo>
                  <a:pt x="569213" y="0"/>
                </a:lnTo>
              </a:path>
            </a:pathLst>
          </a:custGeom>
          <a:solidFill>
            <a:srgbClr val="FF33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2436114" y="5027040"/>
            <a:ext cx="284607" cy="448309"/>
          </a:xfrm>
          <a:custGeom>
            <a:avLst/>
            <a:gdLst>
              <a:gd name="connsiteX0" fmla="*/ 224027 w 284607"/>
              <a:gd name="connsiteY0" fmla="*/ 118745 h 448309"/>
              <a:gd name="connsiteX1" fmla="*/ 167766 w 284607"/>
              <a:gd name="connsiteY1" fmla="*/ 83058 h 448309"/>
              <a:gd name="connsiteX2" fmla="*/ 284606 w 284607"/>
              <a:gd name="connsiteY2" fmla="*/ 0 h 448309"/>
              <a:gd name="connsiteX3" fmla="*/ 0 w 284607"/>
              <a:gd name="connsiteY3" fmla="*/ 448310 h 448309"/>
              <a:gd name="connsiteX4" fmla="*/ 25400 w 284607"/>
              <a:gd name="connsiteY4" fmla="*/ 307213 h 448309"/>
              <a:gd name="connsiteX5" fmla="*/ 81787 w 284607"/>
              <a:gd name="connsiteY5" fmla="*/ 342900 h 448309"/>
              <a:gd name="connsiteX6" fmla="*/ 224027 w 284607"/>
              <a:gd name="connsiteY6" fmla="*/ 118745 h 4483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84607" h="448309">
                <a:moveTo>
                  <a:pt x="224027" y="118745"/>
                </a:moveTo>
                <a:lnTo>
                  <a:pt x="167766" y="83058"/>
                </a:lnTo>
                <a:lnTo>
                  <a:pt x="284606" y="0"/>
                </a:lnTo>
                <a:cubicBezTo>
                  <a:pt x="208533" y="161417"/>
                  <a:pt x="113664" y="310769"/>
                  <a:pt x="0" y="448310"/>
                </a:cubicBezTo>
                <a:lnTo>
                  <a:pt x="25400" y="307213"/>
                </a:lnTo>
                <a:lnTo>
                  <a:pt x="81787" y="342900"/>
                </a:lnTo>
                <a:cubicBezTo>
                  <a:pt x="133857" y="271145"/>
                  <a:pt x="181355" y="196469"/>
                  <a:pt x="224027" y="118745"/>
                </a:cubicBezTo>
              </a:path>
            </a:pathLst>
          </a:custGeom>
          <a:solidFill>
            <a:srgbClr val="CD29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2188972" y="4734052"/>
            <a:ext cx="919733" cy="1123696"/>
          </a:xfrm>
          <a:custGeom>
            <a:avLst/>
            <a:gdLst>
              <a:gd name="connsiteX0" fmla="*/ 575563 w 919733"/>
              <a:gd name="connsiteY0" fmla="*/ 6350 h 1123696"/>
              <a:gd name="connsiteX1" fmla="*/ 697992 w 919733"/>
              <a:gd name="connsiteY1" fmla="*/ 241300 h 1123696"/>
              <a:gd name="connsiteX2" fmla="*/ 913383 w 919733"/>
              <a:gd name="connsiteY2" fmla="*/ 220726 h 1123696"/>
              <a:gd name="connsiteX3" fmla="*/ 813180 w 919733"/>
              <a:gd name="connsiteY3" fmla="*/ 471677 h 1123696"/>
              <a:gd name="connsiteX4" fmla="*/ 869569 w 919733"/>
              <a:gd name="connsiteY4" fmla="*/ 507491 h 1123696"/>
              <a:gd name="connsiteX5" fmla="*/ 584961 w 919733"/>
              <a:gd name="connsiteY5" fmla="*/ 955725 h 1123696"/>
              <a:gd name="connsiteX6" fmla="*/ 528573 w 919733"/>
              <a:gd name="connsiteY6" fmla="*/ 919988 h 1123696"/>
              <a:gd name="connsiteX7" fmla="*/ 344042 w 919733"/>
              <a:gd name="connsiteY7" fmla="*/ 1117345 h 1123696"/>
              <a:gd name="connsiteX8" fmla="*/ 271017 w 919733"/>
              <a:gd name="connsiteY8" fmla="*/ 913688 h 1123696"/>
              <a:gd name="connsiteX9" fmla="*/ 6350 w 919733"/>
              <a:gd name="connsiteY9" fmla="*/ 902918 h 1123696"/>
              <a:gd name="connsiteX10" fmla="*/ 272542 w 919733"/>
              <a:gd name="connsiteY10" fmla="*/ 600201 h 1123696"/>
              <a:gd name="connsiteX11" fmla="*/ 247142 w 919733"/>
              <a:gd name="connsiteY11" fmla="*/ 741298 h 1123696"/>
              <a:gd name="connsiteX12" fmla="*/ 531748 w 919733"/>
              <a:gd name="connsiteY12" fmla="*/ 292988 h 1123696"/>
              <a:gd name="connsiteX13" fmla="*/ 414908 w 919733"/>
              <a:gd name="connsiteY13" fmla="*/ 376046 h 1123696"/>
              <a:gd name="connsiteX14" fmla="*/ 575563 w 919733"/>
              <a:gd name="connsiteY14" fmla="*/ 6350 h 11236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919733" h="1123696">
                <a:moveTo>
                  <a:pt x="575563" y="6350"/>
                </a:moveTo>
                <a:lnTo>
                  <a:pt x="697992" y="241300"/>
                </a:lnTo>
                <a:lnTo>
                  <a:pt x="913383" y="220726"/>
                </a:lnTo>
                <a:cubicBezTo>
                  <a:pt x="884682" y="307339"/>
                  <a:pt x="851280" y="391032"/>
                  <a:pt x="813180" y="471677"/>
                </a:cubicBezTo>
                <a:lnTo>
                  <a:pt x="869569" y="507491"/>
                </a:lnTo>
                <a:cubicBezTo>
                  <a:pt x="793369" y="668782"/>
                  <a:pt x="698500" y="818260"/>
                  <a:pt x="584961" y="955725"/>
                </a:cubicBezTo>
                <a:lnTo>
                  <a:pt x="528573" y="919988"/>
                </a:lnTo>
                <a:cubicBezTo>
                  <a:pt x="471804" y="988758"/>
                  <a:pt x="410336" y="1054531"/>
                  <a:pt x="344042" y="1117345"/>
                </a:cubicBezTo>
                <a:lnTo>
                  <a:pt x="271017" y="913688"/>
                </a:lnTo>
                <a:lnTo>
                  <a:pt x="6350" y="902918"/>
                </a:lnTo>
                <a:cubicBezTo>
                  <a:pt x="105663" y="808735"/>
                  <a:pt x="194436" y="707770"/>
                  <a:pt x="272542" y="600201"/>
                </a:cubicBezTo>
                <a:lnTo>
                  <a:pt x="247142" y="741298"/>
                </a:lnTo>
                <a:cubicBezTo>
                  <a:pt x="360807" y="603757"/>
                  <a:pt x="455676" y="454405"/>
                  <a:pt x="531748" y="292988"/>
                </a:cubicBezTo>
                <a:lnTo>
                  <a:pt x="414908" y="376046"/>
                </a:lnTo>
                <a:cubicBezTo>
                  <a:pt x="479044" y="259460"/>
                  <a:pt x="532638" y="136270"/>
                  <a:pt x="575563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2714370" y="5020690"/>
            <a:ext cx="294131" cy="191388"/>
          </a:xfrm>
          <a:custGeom>
            <a:avLst/>
            <a:gdLst>
              <a:gd name="connsiteX0" fmla="*/ 6350 w 294131"/>
              <a:gd name="connsiteY0" fmla="*/ 6350 h 191388"/>
              <a:gd name="connsiteX1" fmla="*/ 287782 w 294131"/>
              <a:gd name="connsiteY1" fmla="*/ 185039 h 1913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4131" h="191388">
                <a:moveTo>
                  <a:pt x="6350" y="6350"/>
                </a:moveTo>
                <a:lnTo>
                  <a:pt x="287782" y="18503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2429764" y="5469001"/>
            <a:ext cx="294131" cy="191388"/>
          </a:xfrm>
          <a:custGeom>
            <a:avLst/>
            <a:gdLst>
              <a:gd name="connsiteX0" fmla="*/ 287781 w 294131"/>
              <a:gd name="connsiteY0" fmla="*/ 185039 h 191388"/>
              <a:gd name="connsiteX1" fmla="*/ 6350 w 294131"/>
              <a:gd name="connsiteY1" fmla="*/ 6350 h 1913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4131" h="191388">
                <a:moveTo>
                  <a:pt x="287781" y="185039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2597530" y="5103748"/>
            <a:ext cx="68960" cy="48386"/>
          </a:xfrm>
          <a:custGeom>
            <a:avLst/>
            <a:gdLst>
              <a:gd name="connsiteX0" fmla="*/ 62611 w 68960"/>
              <a:gd name="connsiteY0" fmla="*/ 42036 h 48386"/>
              <a:gd name="connsiteX1" fmla="*/ 6350 w 68960"/>
              <a:gd name="connsiteY1" fmla="*/ 6350 h 483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8960" h="48386">
                <a:moveTo>
                  <a:pt x="62611" y="42036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2455164" y="5327903"/>
            <a:ext cx="69088" cy="48386"/>
          </a:xfrm>
          <a:custGeom>
            <a:avLst/>
            <a:gdLst>
              <a:gd name="connsiteX0" fmla="*/ 6350 w 69088"/>
              <a:gd name="connsiteY0" fmla="*/ 6350 h 48386"/>
              <a:gd name="connsiteX1" fmla="*/ 62737 w 69088"/>
              <a:gd name="connsiteY1" fmla="*/ 42036 h 483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9088" h="48386">
                <a:moveTo>
                  <a:pt x="6350" y="6350"/>
                </a:moveTo>
                <a:lnTo>
                  <a:pt x="62737" y="4203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0900" y="1587500"/>
            <a:ext cx="6883400" cy="4546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04900" y="304800"/>
            <a:ext cx="69342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100"/>
              </a:lnSpc>
              <a:tabLst/>
            </a:pPr>
            <a:r>
              <a:rPr lang="en-US" altLang="zh-CN" sz="4406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Glanzmann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406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Thromasthenia</a:t>
            </a:r>
          </a:p>
        </p:txBody>
      </p:sp>
      <p:sp>
        <p:nvSpPr>
          <p:cNvPr id="1028" name="TextBox 1"/>
          <p:cNvSpPr txBox="1"/>
          <p:nvPr/>
        </p:nvSpPr>
        <p:spPr>
          <a:xfrm>
            <a:off x="3492500" y="2260600"/>
            <a:ext cx="13081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/>
            </a:pPr>
            <a:r>
              <a:rPr lang="en-US" altLang="zh-CN" sz="2795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Platelet</a:t>
            </a:r>
          </a:p>
        </p:txBody>
      </p:sp>
      <p:sp>
        <p:nvSpPr>
          <p:cNvPr id="1029" name="TextBox 1"/>
          <p:cNvSpPr txBox="1"/>
          <p:nvPr/>
        </p:nvSpPr>
        <p:spPr>
          <a:xfrm>
            <a:off x="6934200" y="2324100"/>
            <a:ext cx="1803400" cy="82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25400" algn="l"/>
              </a:tabLst>
            </a:pPr>
            <a:r>
              <a:rPr lang="en-US" altLang="zh-CN" sz="24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GP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Ib-IX-V</a:t>
            </a:r>
          </a:p>
          <a:p>
            <a:pPr>
              <a:lnSpc>
                <a:spcPts val="3200"/>
              </a:lnSpc>
              <a:tabLst>
                <a:tab pos="254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(vW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Factor)</a:t>
            </a:r>
          </a:p>
        </p:txBody>
      </p:sp>
      <p:sp>
        <p:nvSpPr>
          <p:cNvPr id="1030" name="TextBox 1"/>
          <p:cNvSpPr txBox="1"/>
          <p:nvPr/>
        </p:nvSpPr>
        <p:spPr>
          <a:xfrm>
            <a:off x="139700" y="2489200"/>
            <a:ext cx="1828800" cy="165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330200" algn="l"/>
                <a:tab pos="5715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Collagen</a:t>
            </a:r>
          </a:p>
          <a:p>
            <a:pPr>
              <a:lnSpc>
                <a:spcPts val="2600"/>
              </a:lnSpc>
              <a:tabLst>
                <a:tab pos="330200" algn="l"/>
                <a:tab pos="571500" algn="l"/>
              </a:tabLst>
            </a:pPr>
            <a:r>
              <a:rPr lang="en-US" altLang="zh-CN" sz="2006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(GP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Ia,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GP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b="1" dirty="0" smtClean="0">
                <a:solidFill>
                  <a:srgbClr val="FFFFFF"/>
                </a:solidFill>
                <a:latin typeface="Comic Sans MS" pitchFamily="18" charset="0"/>
                <a:cs typeface="Comic Sans MS" pitchFamily="18" charset="0"/>
              </a:rPr>
              <a:t>VI)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330200" algn="l"/>
                <a:tab pos="5715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b="1" dirty="0" smtClean="0">
                <a:solidFill>
                  <a:srgbClr val="FF9900"/>
                </a:solidFill>
                <a:latin typeface="Comic Sans MS" pitchFamily="18" charset="0"/>
                <a:cs typeface="Comic Sans MS" pitchFamily="18" charset="0"/>
              </a:rPr>
              <a:t>TXA2</a:t>
            </a:r>
          </a:p>
        </p:txBody>
      </p:sp>
      <p:sp>
        <p:nvSpPr>
          <p:cNvPr id="1031" name="TextBox 1"/>
          <p:cNvSpPr txBox="1"/>
          <p:nvPr/>
        </p:nvSpPr>
        <p:spPr>
          <a:xfrm>
            <a:off x="1549400" y="5638800"/>
            <a:ext cx="6985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/>
            </a:pPr>
            <a:r>
              <a:rPr lang="en-US" altLang="zh-CN" sz="2795" b="1" dirty="0" smtClean="0">
                <a:solidFill>
                  <a:srgbClr val="FF9900"/>
                </a:solidFill>
                <a:latin typeface="Comic Sans MS" pitchFamily="18" charset="0"/>
                <a:cs typeface="Comic Sans MS" pitchFamily="18" charset="0"/>
              </a:rPr>
              <a:t>ADP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87500" y="406400"/>
            <a:ext cx="5956300" cy="179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>
                <a:tab pos="177800" algn="l"/>
              </a:tabLst>
            </a:pPr>
            <a:r>
              <a:rPr lang="en-US" altLang="zh-CN" sz="36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Glanzmann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Thrombasthenia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Fibrinogen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736600" y="2768600"/>
            <a:ext cx="6604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800" b="1" dirty="0" smtClean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IIb-IIIa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844800" y="4749800"/>
            <a:ext cx="7747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800" b="1" dirty="0" smtClean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Normal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6096000" y="5753100"/>
            <a:ext cx="28702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2004" b="1" dirty="0" smtClean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Gp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IIb-IIIa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Receptors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chemeClr val="bg2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33600" y="558800"/>
            <a:ext cx="2773195" cy="61369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4802" b="1" dirty="0" smtClean="0">
                <a:latin typeface="Times New Roman" pitchFamily="18" charset="0"/>
                <a:cs typeface="Times New Roman" pitchFamily="18" charset="0"/>
              </a:rPr>
              <a:t>Objectives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622300" y="1384300"/>
            <a:ext cx="7982955" cy="109773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204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At</a:t>
            </a:r>
            <a:r>
              <a:rPr lang="en-US" altLang="zh-CN" sz="320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320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end</a:t>
            </a:r>
            <a:r>
              <a:rPr lang="en-US" altLang="zh-CN" sz="320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320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this</a:t>
            </a:r>
            <a:r>
              <a:rPr lang="en-US" altLang="zh-CN" sz="320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lecture</a:t>
            </a:r>
            <a:r>
              <a:rPr lang="en-US" altLang="zh-CN" sz="320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320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student</a:t>
            </a:r>
          </a:p>
          <a:p>
            <a:pPr>
              <a:lnSpc>
                <a:spcPts val="3800"/>
              </a:lnSpc>
              <a:tabLst/>
            </a:pPr>
            <a:r>
              <a:rPr lang="en-US" altLang="zh-CN" sz="3204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is</a:t>
            </a:r>
            <a:r>
              <a:rPr lang="en-US" altLang="zh-CN" sz="320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expected</a:t>
            </a:r>
            <a:r>
              <a:rPr lang="en-US" altLang="zh-CN" sz="320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to: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22300" y="2794000"/>
            <a:ext cx="6665286" cy="43973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004" b="1" dirty="0" smtClean="0">
                <a:latin typeface="Comic Sans MS" pitchFamily="18" charset="0"/>
                <a:cs typeface="Comic Sans MS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latin typeface="Comic Sans MS" pitchFamily="18" charset="0"/>
                <a:cs typeface="Comic Sans MS" pitchFamily="18" charset="0"/>
              </a:rPr>
              <a:t>Understand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latin typeface="Comic Sans MS" pitchFamily="18" charset="0"/>
                <a:cs typeface="Comic Sans MS" pitchFamily="18" charset="0"/>
              </a:rPr>
              <a:t>platelet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Comic Sans MS" pitchFamily="18" charset="0"/>
                <a:cs typeface="Comic Sans MS" pitchFamily="18" charset="0"/>
              </a:rPr>
              <a:t>normal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latin typeface="Comic Sans MS" pitchFamily="18" charset="0"/>
                <a:cs typeface="Comic Sans MS" pitchFamily="18" charset="0"/>
              </a:rPr>
              <a:t>ultrastructure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622300" y="3238500"/>
            <a:ext cx="7627088" cy="43973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-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Understand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functions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different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platelets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965200" y="3594100"/>
            <a:ext cx="4977325" cy="43973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organelles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surface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receptors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622300" y="4051300"/>
            <a:ext cx="8093562" cy="90537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400" b="1" dirty="0" smtClean="0">
                <a:latin typeface="Comic Sans MS" pitchFamily="18" charset="0"/>
                <a:cs typeface="Comic Sans MS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latin typeface="Comic Sans MS" pitchFamily="18" charset="0"/>
                <a:cs typeface="Comic Sans MS" pitchFamily="18" charset="0"/>
              </a:rPr>
              <a:t>Understand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latin typeface="Comic Sans MS" pitchFamily="18" charset="0"/>
                <a:cs typeface="Comic Sans MS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latin typeface="Comic Sans MS" pitchFamily="18" charset="0"/>
                <a:cs typeface="Comic Sans MS" pitchFamily="18" charset="0"/>
              </a:rPr>
              <a:t>mechanisms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latin typeface="Comic Sans MS" pitchFamily="18" charset="0"/>
                <a:cs typeface="Comic Sans MS" pitchFamily="18" charset="0"/>
              </a:rPr>
              <a:t>platelet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latin typeface="Comic Sans MS" pitchFamily="18" charset="0"/>
                <a:cs typeface="Comic Sans MS" pitchFamily="18" charset="0"/>
              </a:rPr>
              <a:t>functions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-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Relate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membrane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receptors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granule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content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to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965200" y="4851400"/>
            <a:ext cx="6495368" cy="8284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normal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function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in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hemostasis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bleeding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(platelet)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disorders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743200" y="2209800"/>
            <a:ext cx="3886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0"/>
            <a:ext cx="8229600" cy="1143000"/>
          </a:xfrm>
        </p:spPr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وفقن الله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3665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chemeClr val="bg2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492500" y="2781300"/>
            <a:ext cx="503301" cy="719201"/>
          </a:xfrm>
          <a:custGeom>
            <a:avLst/>
            <a:gdLst>
              <a:gd name="connsiteX0" fmla="*/ 0 w 503301"/>
              <a:gd name="connsiteY0" fmla="*/ 539369 h 719201"/>
              <a:gd name="connsiteX1" fmla="*/ 125857 w 503301"/>
              <a:gd name="connsiteY1" fmla="*/ 539369 h 719201"/>
              <a:gd name="connsiteX2" fmla="*/ 125857 w 503301"/>
              <a:gd name="connsiteY2" fmla="*/ 0 h 719201"/>
              <a:gd name="connsiteX3" fmla="*/ 377444 w 503301"/>
              <a:gd name="connsiteY3" fmla="*/ 0 h 719201"/>
              <a:gd name="connsiteX4" fmla="*/ 377444 w 503301"/>
              <a:gd name="connsiteY4" fmla="*/ 539369 h 719201"/>
              <a:gd name="connsiteX5" fmla="*/ 503301 w 503301"/>
              <a:gd name="connsiteY5" fmla="*/ 539369 h 719201"/>
              <a:gd name="connsiteX6" fmla="*/ 251586 w 503301"/>
              <a:gd name="connsiteY6" fmla="*/ 719201 h 719201"/>
              <a:gd name="connsiteX7" fmla="*/ 0 w 503301"/>
              <a:gd name="connsiteY7" fmla="*/ 539369 h 7192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503301" h="719201">
                <a:moveTo>
                  <a:pt x="0" y="539369"/>
                </a:moveTo>
                <a:lnTo>
                  <a:pt x="125857" y="539369"/>
                </a:lnTo>
                <a:lnTo>
                  <a:pt x="125857" y="0"/>
                </a:lnTo>
                <a:lnTo>
                  <a:pt x="377444" y="0"/>
                </a:lnTo>
                <a:lnTo>
                  <a:pt x="377444" y="539369"/>
                </a:lnTo>
                <a:lnTo>
                  <a:pt x="503301" y="539369"/>
                </a:lnTo>
                <a:lnTo>
                  <a:pt x="251586" y="719201"/>
                </a:lnTo>
                <a:lnTo>
                  <a:pt x="0" y="53936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486150" y="2774950"/>
            <a:ext cx="516001" cy="731901"/>
          </a:xfrm>
          <a:custGeom>
            <a:avLst/>
            <a:gdLst>
              <a:gd name="connsiteX0" fmla="*/ 6350 w 516001"/>
              <a:gd name="connsiteY0" fmla="*/ 545719 h 731901"/>
              <a:gd name="connsiteX1" fmla="*/ 132207 w 516001"/>
              <a:gd name="connsiteY1" fmla="*/ 545719 h 731901"/>
              <a:gd name="connsiteX2" fmla="*/ 132207 w 516001"/>
              <a:gd name="connsiteY2" fmla="*/ 6350 h 731901"/>
              <a:gd name="connsiteX3" fmla="*/ 383794 w 516001"/>
              <a:gd name="connsiteY3" fmla="*/ 6350 h 731901"/>
              <a:gd name="connsiteX4" fmla="*/ 383794 w 516001"/>
              <a:gd name="connsiteY4" fmla="*/ 545719 h 731901"/>
              <a:gd name="connsiteX5" fmla="*/ 509651 w 516001"/>
              <a:gd name="connsiteY5" fmla="*/ 545719 h 731901"/>
              <a:gd name="connsiteX6" fmla="*/ 257936 w 516001"/>
              <a:gd name="connsiteY6" fmla="*/ 725551 h 731901"/>
              <a:gd name="connsiteX7" fmla="*/ 6350 w 516001"/>
              <a:gd name="connsiteY7" fmla="*/ 545719 h 7319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516001" h="731901">
                <a:moveTo>
                  <a:pt x="6350" y="545719"/>
                </a:moveTo>
                <a:lnTo>
                  <a:pt x="132207" y="545719"/>
                </a:lnTo>
                <a:lnTo>
                  <a:pt x="132207" y="6350"/>
                </a:lnTo>
                <a:lnTo>
                  <a:pt x="383794" y="6350"/>
                </a:lnTo>
                <a:lnTo>
                  <a:pt x="383794" y="545719"/>
                </a:lnTo>
                <a:lnTo>
                  <a:pt x="509651" y="545719"/>
                </a:lnTo>
                <a:lnTo>
                  <a:pt x="257936" y="725551"/>
                </a:lnTo>
                <a:lnTo>
                  <a:pt x="6350" y="54571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3564001" y="5087873"/>
            <a:ext cx="503173" cy="646176"/>
          </a:xfrm>
          <a:custGeom>
            <a:avLst/>
            <a:gdLst>
              <a:gd name="connsiteX0" fmla="*/ 0 w 503173"/>
              <a:gd name="connsiteY0" fmla="*/ 484632 h 646176"/>
              <a:gd name="connsiteX1" fmla="*/ 125729 w 503173"/>
              <a:gd name="connsiteY1" fmla="*/ 484632 h 646176"/>
              <a:gd name="connsiteX2" fmla="*/ 125729 w 503173"/>
              <a:gd name="connsiteY2" fmla="*/ 0 h 646176"/>
              <a:gd name="connsiteX3" fmla="*/ 377316 w 503173"/>
              <a:gd name="connsiteY3" fmla="*/ 0 h 646176"/>
              <a:gd name="connsiteX4" fmla="*/ 377316 w 503173"/>
              <a:gd name="connsiteY4" fmla="*/ 484632 h 646176"/>
              <a:gd name="connsiteX5" fmla="*/ 503173 w 503173"/>
              <a:gd name="connsiteY5" fmla="*/ 484632 h 646176"/>
              <a:gd name="connsiteX6" fmla="*/ 251586 w 503173"/>
              <a:gd name="connsiteY6" fmla="*/ 646176 h 646176"/>
              <a:gd name="connsiteX7" fmla="*/ 0 w 503173"/>
              <a:gd name="connsiteY7" fmla="*/ 484632 h 6461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503173" h="646176">
                <a:moveTo>
                  <a:pt x="0" y="484632"/>
                </a:moveTo>
                <a:lnTo>
                  <a:pt x="125729" y="484632"/>
                </a:lnTo>
                <a:lnTo>
                  <a:pt x="125729" y="0"/>
                </a:lnTo>
                <a:lnTo>
                  <a:pt x="377316" y="0"/>
                </a:lnTo>
                <a:lnTo>
                  <a:pt x="377316" y="484632"/>
                </a:lnTo>
                <a:lnTo>
                  <a:pt x="503173" y="484632"/>
                </a:lnTo>
                <a:lnTo>
                  <a:pt x="251586" y="646176"/>
                </a:lnTo>
                <a:lnTo>
                  <a:pt x="0" y="484632"/>
                </a:lnTo>
              </a:path>
            </a:pathLst>
          </a:custGeom>
          <a:solidFill>
            <a:srgbClr val="FF7C8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3557651" y="5081523"/>
            <a:ext cx="515873" cy="658876"/>
          </a:xfrm>
          <a:custGeom>
            <a:avLst/>
            <a:gdLst>
              <a:gd name="connsiteX0" fmla="*/ 6350 w 515873"/>
              <a:gd name="connsiteY0" fmla="*/ 490982 h 658876"/>
              <a:gd name="connsiteX1" fmla="*/ 132079 w 515873"/>
              <a:gd name="connsiteY1" fmla="*/ 490982 h 658876"/>
              <a:gd name="connsiteX2" fmla="*/ 132079 w 515873"/>
              <a:gd name="connsiteY2" fmla="*/ 6350 h 658876"/>
              <a:gd name="connsiteX3" fmla="*/ 383666 w 515873"/>
              <a:gd name="connsiteY3" fmla="*/ 6350 h 658876"/>
              <a:gd name="connsiteX4" fmla="*/ 383666 w 515873"/>
              <a:gd name="connsiteY4" fmla="*/ 490982 h 658876"/>
              <a:gd name="connsiteX5" fmla="*/ 509523 w 515873"/>
              <a:gd name="connsiteY5" fmla="*/ 490982 h 658876"/>
              <a:gd name="connsiteX6" fmla="*/ 257936 w 515873"/>
              <a:gd name="connsiteY6" fmla="*/ 652526 h 658876"/>
              <a:gd name="connsiteX7" fmla="*/ 6350 w 515873"/>
              <a:gd name="connsiteY7" fmla="*/ 490982 h 6588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515873" h="658876">
                <a:moveTo>
                  <a:pt x="6350" y="490982"/>
                </a:moveTo>
                <a:lnTo>
                  <a:pt x="132079" y="490982"/>
                </a:lnTo>
                <a:lnTo>
                  <a:pt x="132079" y="6350"/>
                </a:lnTo>
                <a:lnTo>
                  <a:pt x="383666" y="6350"/>
                </a:lnTo>
                <a:lnTo>
                  <a:pt x="383666" y="490982"/>
                </a:lnTo>
                <a:lnTo>
                  <a:pt x="509523" y="490982"/>
                </a:lnTo>
                <a:lnTo>
                  <a:pt x="257936" y="652526"/>
                </a:lnTo>
                <a:lnTo>
                  <a:pt x="6350" y="49098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3492500" y="3860800"/>
            <a:ext cx="503301" cy="790575"/>
          </a:xfrm>
          <a:custGeom>
            <a:avLst/>
            <a:gdLst>
              <a:gd name="connsiteX0" fmla="*/ 0 w 503301"/>
              <a:gd name="connsiteY0" fmla="*/ 592963 h 790575"/>
              <a:gd name="connsiteX1" fmla="*/ 125857 w 503301"/>
              <a:gd name="connsiteY1" fmla="*/ 592963 h 790575"/>
              <a:gd name="connsiteX2" fmla="*/ 125857 w 503301"/>
              <a:gd name="connsiteY2" fmla="*/ 0 h 790575"/>
              <a:gd name="connsiteX3" fmla="*/ 377444 w 503301"/>
              <a:gd name="connsiteY3" fmla="*/ 0 h 790575"/>
              <a:gd name="connsiteX4" fmla="*/ 377444 w 503301"/>
              <a:gd name="connsiteY4" fmla="*/ 592963 h 790575"/>
              <a:gd name="connsiteX5" fmla="*/ 503301 w 503301"/>
              <a:gd name="connsiteY5" fmla="*/ 592963 h 790575"/>
              <a:gd name="connsiteX6" fmla="*/ 251586 w 503301"/>
              <a:gd name="connsiteY6" fmla="*/ 790575 h 790575"/>
              <a:gd name="connsiteX7" fmla="*/ 0 w 503301"/>
              <a:gd name="connsiteY7" fmla="*/ 592963 h 790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503301" h="790575">
                <a:moveTo>
                  <a:pt x="0" y="592963"/>
                </a:moveTo>
                <a:lnTo>
                  <a:pt x="125857" y="592963"/>
                </a:lnTo>
                <a:lnTo>
                  <a:pt x="125857" y="0"/>
                </a:lnTo>
                <a:lnTo>
                  <a:pt x="377444" y="0"/>
                </a:lnTo>
                <a:lnTo>
                  <a:pt x="377444" y="592963"/>
                </a:lnTo>
                <a:lnTo>
                  <a:pt x="503301" y="592963"/>
                </a:lnTo>
                <a:lnTo>
                  <a:pt x="251586" y="790575"/>
                </a:lnTo>
                <a:lnTo>
                  <a:pt x="0" y="592963"/>
                </a:lnTo>
              </a:path>
            </a:pathLst>
          </a:custGeom>
          <a:solidFill>
            <a:srgbClr val="FF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3486150" y="3854450"/>
            <a:ext cx="516001" cy="803275"/>
          </a:xfrm>
          <a:custGeom>
            <a:avLst/>
            <a:gdLst>
              <a:gd name="connsiteX0" fmla="*/ 6350 w 516001"/>
              <a:gd name="connsiteY0" fmla="*/ 599313 h 803275"/>
              <a:gd name="connsiteX1" fmla="*/ 132207 w 516001"/>
              <a:gd name="connsiteY1" fmla="*/ 599313 h 803275"/>
              <a:gd name="connsiteX2" fmla="*/ 132207 w 516001"/>
              <a:gd name="connsiteY2" fmla="*/ 6350 h 803275"/>
              <a:gd name="connsiteX3" fmla="*/ 383794 w 516001"/>
              <a:gd name="connsiteY3" fmla="*/ 6350 h 803275"/>
              <a:gd name="connsiteX4" fmla="*/ 383794 w 516001"/>
              <a:gd name="connsiteY4" fmla="*/ 599313 h 803275"/>
              <a:gd name="connsiteX5" fmla="*/ 509651 w 516001"/>
              <a:gd name="connsiteY5" fmla="*/ 599313 h 803275"/>
              <a:gd name="connsiteX6" fmla="*/ 257936 w 516001"/>
              <a:gd name="connsiteY6" fmla="*/ 796925 h 803275"/>
              <a:gd name="connsiteX7" fmla="*/ 6350 w 516001"/>
              <a:gd name="connsiteY7" fmla="*/ 599313 h 803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516001" h="803275">
                <a:moveTo>
                  <a:pt x="6350" y="599313"/>
                </a:moveTo>
                <a:lnTo>
                  <a:pt x="132207" y="599313"/>
                </a:lnTo>
                <a:lnTo>
                  <a:pt x="132207" y="6350"/>
                </a:lnTo>
                <a:lnTo>
                  <a:pt x="383794" y="6350"/>
                </a:lnTo>
                <a:lnTo>
                  <a:pt x="383794" y="599313"/>
                </a:lnTo>
                <a:lnTo>
                  <a:pt x="509651" y="599313"/>
                </a:lnTo>
                <a:lnTo>
                  <a:pt x="257936" y="796925"/>
                </a:lnTo>
                <a:lnTo>
                  <a:pt x="6350" y="59931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152400"/>
            <a:ext cx="1923604" cy="57111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204" b="1" dirty="0" smtClean="0">
                <a:latin typeface="Comic Sans MS" pitchFamily="18" charset="0"/>
                <a:cs typeface="Comic Sans MS" pitchFamily="18" charset="0"/>
              </a:rPr>
              <a:t>Platelets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zh-CN" sz="3204" b="1" dirty="0" smtClean="0">
              <a:solidFill>
                <a:srgbClr val="FFFF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781300" y="317500"/>
            <a:ext cx="662041" cy="37035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004" b="1" dirty="0" smtClean="0">
                <a:latin typeface="Comic Sans MS" pitchFamily="18" charset="0"/>
                <a:cs typeface="Comic Sans MS" pitchFamily="18" charset="0"/>
              </a:rPr>
              <a:t>Cont</a:t>
            </a:r>
            <a:r>
              <a:rPr lang="en-US" altLang="zh-CN" sz="2004" b="1" dirty="0">
                <a:latin typeface="Comic Sans MS" pitchFamily="18" charset="0"/>
                <a:cs typeface="Comic Sans MS" pitchFamily="18" charset="0"/>
              </a:rPr>
              <a:t>.</a:t>
            </a:r>
            <a:endParaRPr lang="en-US" altLang="zh-CN" sz="2004" b="1" dirty="0" smtClean="0">
              <a:solidFill>
                <a:srgbClr val="FFFF00"/>
              </a:solidFill>
              <a:latin typeface="Comic Sans MS" pitchFamily="18" charset="0"/>
              <a:cs typeface="Comic Sans MS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546100" y="901700"/>
            <a:ext cx="4110100" cy="57111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204" dirty="0" smtClean="0"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20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latin typeface="Comic Sans MS" pitchFamily="18" charset="0"/>
                <a:cs typeface="Comic Sans MS" pitchFamily="18" charset="0"/>
              </a:rPr>
              <a:t>Site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latin typeface="Comic Sans MS" pitchFamily="18" charset="0"/>
                <a:cs typeface="Comic Sans MS" pitchFamily="18" charset="0"/>
              </a:rPr>
              <a:t>formation: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5118100" y="901700"/>
            <a:ext cx="2563202" cy="57111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204" b="1" dirty="0" smtClean="0">
                <a:solidFill>
                  <a:schemeClr val="accent6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Bone</a:t>
            </a:r>
            <a:r>
              <a:rPr lang="en-US" altLang="zh-CN" sz="3204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chemeClr val="accent6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marrow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546100" y="2159000"/>
            <a:ext cx="1763303" cy="64132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0"/>
              </a:lnSpc>
              <a:tabLst/>
            </a:pPr>
            <a:r>
              <a:rPr lang="en-US" altLang="zh-CN" sz="3600" dirty="0" smtClean="0">
                <a:latin typeface="Comic Sans MS" pitchFamily="18" charset="0"/>
                <a:cs typeface="Comic Sans MS" pitchFamily="18" charset="0"/>
              </a:rPr>
              <a:t>•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latin typeface="Comic Sans MS" pitchFamily="18" charset="0"/>
                <a:cs typeface="Comic Sans MS" pitchFamily="18" charset="0"/>
              </a:rPr>
              <a:t>Steps: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374900" y="2336800"/>
            <a:ext cx="3105017" cy="423962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520700" algn="l"/>
                <a:tab pos="558800" algn="l"/>
              </a:tabLst>
            </a:pPr>
            <a:r>
              <a:rPr lang="en-US" altLang="zh-CN" dirty="0" smtClean="0"/>
              <a:t>	</a:t>
            </a:r>
            <a:r>
              <a:rPr lang="en-US" altLang="zh-CN" dirty="0" smtClean="0">
                <a:solidFill>
                  <a:srgbClr val="FF0000"/>
                </a:solidFill>
              </a:rPr>
              <a:t>	</a:t>
            </a:r>
            <a:r>
              <a:rPr lang="en-US" altLang="zh-CN" sz="3204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Stem</a:t>
            </a:r>
            <a:r>
              <a:rPr lang="en-US" altLang="zh-CN" sz="320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cell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5300"/>
              </a:lnSpc>
              <a:tabLst>
                <a:tab pos="520700" algn="l"/>
                <a:tab pos="558800" algn="l"/>
              </a:tabLst>
            </a:pPr>
            <a:r>
              <a:rPr lang="en-US" altLang="zh-CN" sz="3204" b="1" dirty="0" smtClean="0">
                <a:solidFill>
                  <a:schemeClr val="tx2"/>
                </a:solidFill>
                <a:latin typeface="Comic Sans MS" pitchFamily="18" charset="0"/>
                <a:cs typeface="Comic Sans MS" pitchFamily="18" charset="0"/>
              </a:rPr>
              <a:t>Megakaryoblast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5200"/>
              </a:lnSpc>
              <a:tabLst>
                <a:tab pos="520700" algn="l"/>
                <a:tab pos="558800" algn="l"/>
              </a:tabLst>
            </a:pPr>
            <a:r>
              <a:rPr lang="en-US" altLang="zh-CN" sz="3204" b="1" dirty="0" smtClean="0">
                <a:solidFill>
                  <a:schemeClr val="accent4"/>
                </a:solidFill>
                <a:latin typeface="Comic Sans MS" pitchFamily="18" charset="0"/>
                <a:cs typeface="Comic Sans MS" pitchFamily="18" charset="0"/>
              </a:rPr>
              <a:t>Megakaryocyte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5800"/>
              </a:lnSpc>
              <a:tabLst>
                <a:tab pos="520700" algn="l"/>
                <a:tab pos="558800" algn="l"/>
              </a:tabLst>
            </a:pPr>
            <a:r>
              <a:rPr lang="en-US" altLang="zh-CN" dirty="0" smtClean="0"/>
              <a:t>	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Platelets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5861050" y="1746250"/>
            <a:ext cx="1308100" cy="4203700"/>
          </a:xfrm>
          <a:custGeom>
            <a:avLst/>
            <a:gdLst>
              <a:gd name="connsiteX0" fmla="*/ 6350 w 1308100"/>
              <a:gd name="connsiteY0" fmla="*/ 4197350 h 4203700"/>
              <a:gd name="connsiteX1" fmla="*/ 1301750 w 1308100"/>
              <a:gd name="connsiteY1" fmla="*/ 4197350 h 4203700"/>
              <a:gd name="connsiteX2" fmla="*/ 1301750 w 1308100"/>
              <a:gd name="connsiteY2" fmla="*/ 6350 h 4203700"/>
              <a:gd name="connsiteX3" fmla="*/ 6350 w 1308100"/>
              <a:gd name="connsiteY3" fmla="*/ 6350 h 4203700"/>
              <a:gd name="connsiteX4" fmla="*/ 6350 w 1308100"/>
              <a:gd name="connsiteY4" fmla="*/ 4197350 h 4203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08100" h="4203700">
                <a:moveTo>
                  <a:pt x="6350" y="4197350"/>
                </a:moveTo>
                <a:lnTo>
                  <a:pt x="1301750" y="4197350"/>
                </a:lnTo>
                <a:lnTo>
                  <a:pt x="1301750" y="6350"/>
                </a:lnTo>
                <a:lnTo>
                  <a:pt x="6350" y="6350"/>
                </a:lnTo>
                <a:lnTo>
                  <a:pt x="6350" y="4197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473200"/>
            <a:ext cx="5930900" cy="50673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7900" y="787400"/>
            <a:ext cx="7645400" cy="6070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46100" y="50800"/>
            <a:ext cx="82804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36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Megakayocyte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and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platelet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0" b="1" dirty="0" smtClean="0">
                <a:solidFill>
                  <a:srgbClr val="FFFF00"/>
                </a:solidFill>
                <a:latin typeface="Comic Sans MS" pitchFamily="18" charset="0"/>
                <a:cs typeface="Comic Sans MS" pitchFamily="18" charset="0"/>
              </a:rPr>
              <a:t>formation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chemeClr val="bg2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425700" y="241300"/>
            <a:ext cx="4358565" cy="63177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3602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Platelets</a:t>
            </a:r>
            <a:r>
              <a:rPr lang="en-US" altLang="zh-CN" sz="3602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602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Formation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717800" y="787400"/>
            <a:ext cx="3717364" cy="6333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3600" b="1" dirty="0" smtClean="0">
                <a:solidFill>
                  <a:srgbClr val="FF0000"/>
                </a:solidFill>
                <a:latin typeface="Comic Sans MS" pitchFamily="18" charset="0"/>
                <a:cs typeface="Comic Sans MS" pitchFamily="18" charset="0"/>
              </a:rPr>
              <a:t>(Thrombopoiesis)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041400" y="2120900"/>
            <a:ext cx="7191071" cy="7020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en-US" altLang="zh-CN" sz="3995" b="1" dirty="0" smtClean="0">
                <a:latin typeface="Comic Sans MS" pitchFamily="18" charset="0"/>
                <a:cs typeface="Comic Sans MS" pitchFamily="18" charset="0"/>
              </a:rPr>
              <a:t>Regulation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995" b="1" dirty="0" smtClean="0">
                <a:latin typeface="Comic Sans MS" pitchFamily="18" charset="0"/>
                <a:cs typeface="Comic Sans MS" pitchFamily="18" charset="0"/>
              </a:rPr>
              <a:t>of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995" b="1" dirty="0" smtClean="0">
                <a:latin typeface="Comic Sans MS" pitchFamily="18" charset="0"/>
                <a:cs typeface="Comic Sans MS" pitchFamily="18" charset="0"/>
              </a:rPr>
              <a:t>thrombopoiesis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279900" y="2857500"/>
            <a:ext cx="588303" cy="7038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en-US" altLang="zh-CN" sz="3998" b="1" dirty="0" smtClean="0">
                <a:latin typeface="Comic Sans MS" pitchFamily="18" charset="0"/>
                <a:cs typeface="Comic Sans MS" pitchFamily="18" charset="0"/>
              </a:rPr>
              <a:t>by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222500" y="3581400"/>
            <a:ext cx="4740080" cy="7514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500"/>
              </a:lnSpc>
              <a:tabLst/>
            </a:pPr>
            <a:r>
              <a:rPr lang="en-US" altLang="zh-CN" sz="3995" b="1" dirty="0" smtClean="0">
                <a:solidFill>
                  <a:schemeClr val="accent5">
                    <a:lumMod val="50000"/>
                  </a:schemeClr>
                </a:solidFill>
                <a:latin typeface="Comic Sans MS" pitchFamily="18" charset="0"/>
                <a:cs typeface="Comic Sans MS" pitchFamily="18" charset="0"/>
              </a:rPr>
              <a:t>Thrombombopoietin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chemeClr val="bg2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587500" y="2552700"/>
            <a:ext cx="5762796" cy="8156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000"/>
              </a:lnSpc>
              <a:tabLst/>
            </a:pPr>
            <a:r>
              <a:rPr lang="en-US" altLang="zh-CN" sz="4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Platelet   ultra-structure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463800" y="3251200"/>
            <a:ext cx="4119718" cy="43973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400" b="1" dirty="0" smtClean="0">
                <a:latin typeface="Comic Sans MS" pitchFamily="18" charset="0"/>
                <a:cs typeface="Comic Sans MS" pitchFamily="18" charset="0"/>
              </a:rPr>
              <a:t>(</a:t>
            </a:r>
            <a:r>
              <a:rPr lang="en-US" altLang="zh-CN" sz="2400" b="1" dirty="0" smtClean="0">
                <a:latin typeface="Comic Sans MS" pitchFamily="18" charset="0"/>
                <a:cs typeface="Comic Sans MS" pitchFamily="18" charset="0"/>
              </a:rPr>
              <a:t>Electron microscope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latin typeface="Comic Sans MS" pitchFamily="18" charset="0"/>
                <a:cs typeface="Comic Sans MS" pitchFamily="18" charset="0"/>
              </a:rPr>
              <a:t>- EM</a:t>
            </a:r>
            <a:r>
              <a:rPr lang="en-US" altLang="zh-CN" sz="2400" b="1" dirty="0" smtClean="0">
                <a:latin typeface="Comic Sans MS" pitchFamily="18" charset="0"/>
                <a:cs typeface="Comic Sans MS" pitchFamily="18" charset="0"/>
              </a:rPr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812</Words>
  <Application>Microsoft Office PowerPoint</Application>
  <PresentationFormat>On-screen Show (4:3)</PresentationFormat>
  <Paragraphs>667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وفقن الله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Home</cp:lastModifiedBy>
  <cp:revision>9</cp:revision>
  <dcterms:created xsi:type="dcterms:W3CDTF">2006-08-16T00:00:00Z</dcterms:created>
  <dcterms:modified xsi:type="dcterms:W3CDTF">2013-12-28T12:19:30Z</dcterms:modified>
</cp:coreProperties>
</file>