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2"/>
  </p:notesMasterIdLst>
  <p:handoutMasterIdLst>
    <p:handoutMasterId r:id="rId83"/>
  </p:handoutMasterIdLst>
  <p:sldIdLst>
    <p:sldId id="256" r:id="rId2"/>
    <p:sldId id="257" r:id="rId3"/>
    <p:sldId id="295" r:id="rId4"/>
    <p:sldId id="296" r:id="rId5"/>
    <p:sldId id="299" r:id="rId6"/>
    <p:sldId id="300" r:id="rId7"/>
    <p:sldId id="301" r:id="rId8"/>
    <p:sldId id="302" r:id="rId9"/>
    <p:sldId id="476" r:id="rId10"/>
    <p:sldId id="262" r:id="rId11"/>
    <p:sldId id="491" r:id="rId12"/>
    <p:sldId id="303" r:id="rId13"/>
    <p:sldId id="304" r:id="rId14"/>
    <p:sldId id="305" r:id="rId15"/>
    <p:sldId id="492" r:id="rId16"/>
    <p:sldId id="308" r:id="rId17"/>
    <p:sldId id="310" r:id="rId18"/>
    <p:sldId id="270" r:id="rId19"/>
    <p:sldId id="271" r:id="rId20"/>
    <p:sldId id="311" r:id="rId21"/>
    <p:sldId id="312" r:id="rId22"/>
    <p:sldId id="313" r:id="rId23"/>
    <p:sldId id="314" r:id="rId24"/>
    <p:sldId id="315" r:id="rId25"/>
    <p:sldId id="316" r:id="rId26"/>
    <p:sldId id="317" r:id="rId27"/>
    <p:sldId id="318" r:id="rId28"/>
    <p:sldId id="493" r:id="rId29"/>
    <p:sldId id="494" r:id="rId30"/>
    <p:sldId id="495" r:id="rId31"/>
    <p:sldId id="496" r:id="rId32"/>
    <p:sldId id="497" r:id="rId33"/>
    <p:sldId id="498" r:id="rId34"/>
    <p:sldId id="499" r:id="rId35"/>
    <p:sldId id="500" r:id="rId36"/>
    <p:sldId id="501" r:id="rId37"/>
    <p:sldId id="502" r:id="rId38"/>
    <p:sldId id="503" r:id="rId39"/>
    <p:sldId id="504" r:id="rId40"/>
    <p:sldId id="505" r:id="rId41"/>
    <p:sldId id="506" r:id="rId42"/>
    <p:sldId id="507" r:id="rId43"/>
    <p:sldId id="508" r:id="rId44"/>
    <p:sldId id="509" r:id="rId45"/>
    <p:sldId id="510" r:id="rId46"/>
    <p:sldId id="511" r:id="rId47"/>
    <p:sldId id="512" r:id="rId48"/>
    <p:sldId id="513" r:id="rId49"/>
    <p:sldId id="514" r:id="rId50"/>
    <p:sldId id="515" r:id="rId51"/>
    <p:sldId id="516" r:id="rId52"/>
    <p:sldId id="517" r:id="rId53"/>
    <p:sldId id="518" r:id="rId54"/>
    <p:sldId id="519" r:id="rId55"/>
    <p:sldId id="521" r:id="rId56"/>
    <p:sldId id="522" r:id="rId57"/>
    <p:sldId id="523" r:id="rId58"/>
    <p:sldId id="524" r:id="rId59"/>
    <p:sldId id="525" r:id="rId60"/>
    <p:sldId id="526" r:id="rId61"/>
    <p:sldId id="527" r:id="rId62"/>
    <p:sldId id="528" r:id="rId63"/>
    <p:sldId id="529" r:id="rId64"/>
    <p:sldId id="530" r:id="rId65"/>
    <p:sldId id="531" r:id="rId66"/>
    <p:sldId id="532" r:id="rId67"/>
    <p:sldId id="533" r:id="rId68"/>
    <p:sldId id="534" r:id="rId69"/>
    <p:sldId id="535" r:id="rId70"/>
    <p:sldId id="536" r:id="rId71"/>
    <p:sldId id="537" r:id="rId72"/>
    <p:sldId id="538" r:id="rId73"/>
    <p:sldId id="539" r:id="rId74"/>
    <p:sldId id="540" r:id="rId75"/>
    <p:sldId id="542" r:id="rId76"/>
    <p:sldId id="543" r:id="rId77"/>
    <p:sldId id="544" r:id="rId78"/>
    <p:sldId id="545" r:id="rId79"/>
    <p:sldId id="546" r:id="rId80"/>
    <p:sldId id="547" r:id="rId8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1pPr>
    <a:lvl2pPr marL="4572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2pPr>
    <a:lvl3pPr marL="9144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3pPr>
    <a:lvl4pPr marL="13716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4pPr>
    <a:lvl5pPr marL="18288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5pPr>
    <a:lvl6pPr marL="2286000" algn="r" defTabSz="914400" rtl="1" eaLnBrk="1" latinLnBrk="0" hangingPunct="1">
      <a:defRPr sz="16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6pPr>
    <a:lvl7pPr marL="2743200" algn="r" defTabSz="914400" rtl="1" eaLnBrk="1" latinLnBrk="0" hangingPunct="1">
      <a:defRPr sz="16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7pPr>
    <a:lvl8pPr marL="3200400" algn="r" defTabSz="914400" rtl="1" eaLnBrk="1" latinLnBrk="0" hangingPunct="1">
      <a:defRPr sz="16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8pPr>
    <a:lvl9pPr marL="3657600" algn="r" defTabSz="914400" rtl="1" eaLnBrk="1" latinLnBrk="0" hangingPunct="1">
      <a:defRPr sz="16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FF"/>
    <a:srgbClr val="660066"/>
    <a:srgbClr val="6600FF"/>
    <a:srgbClr val="EAEAEA"/>
    <a:srgbClr val="008000"/>
    <a:srgbClr val="FFFF00"/>
    <a:srgbClr val="FFFF99"/>
    <a:srgbClr val="66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20958" autoAdjust="0"/>
    <p:restoredTop sz="94670" autoAdjust="0"/>
  </p:normalViewPr>
  <p:slideViewPr>
    <p:cSldViewPr>
      <p:cViewPr varScale="1">
        <p:scale>
          <a:sx n="42" d="100"/>
          <a:sy n="42" d="100"/>
        </p:scale>
        <p:origin x="-120" y="-342"/>
      </p:cViewPr>
      <p:guideLst>
        <p:guide orient="horz" pos="2160"/>
        <p:guide pos="2880"/>
      </p:guideLst>
    </p:cSldViewPr>
  </p:slideViewPr>
  <p:outlineViewPr>
    <p:cViewPr>
      <p:scale>
        <a:sx n="23" d="100"/>
        <a:sy n="2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BDE543A9-3DF7-4D9B-BF11-1323C505061D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2508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398911-DF23-422E-8BF2-99421DD30E37}" type="datetimeFigureOut">
              <a:rPr lang="en-US" smtClean="0"/>
              <a:pPr/>
              <a:t>12/22/2013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453D6D-35A8-4C4A-B331-F9DFCCDB95D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0821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62B186B-3C97-4DD1-AFC1-975F38B82BAD}" type="slidenum">
              <a:rPr lang="ar-SA" smtClean="0"/>
              <a:pPr/>
              <a:t>80</a:t>
            </a:fld>
            <a:endParaRPr lang="en-US" smtClean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ar-SA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5FBB9E-811C-4706-A680-16A2A638A406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00EBD4-3CA3-4F3A-9C5A-18C2581D8A53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15F328-D4D5-4F2F-87C6-D34348C7DF9C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57B100-C48D-4FFA-820F-347B288E41CB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47415F-903F-49D6-B5F8-2CC530CF246C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B3DA78-C22E-4780-A383-9D7706A6BD0B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98D19D-5EB7-45E2-B5FF-A15AD8D2EF22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F27649-A81A-4811-BD64-74C311FB15E3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FD04BF-61D1-4506-BFDF-C8022F4A778D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BEB672-C3C2-4D4F-8B4F-7EB39A33AE86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3F0D1E-8A9C-49FB-B157-3D2482D409E7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352C68CD-25B5-4CC8-8CB1-10B22AA01244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762000" y="1828800"/>
            <a:ext cx="7696200" cy="3662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457200" indent="-457200" algn="ctr">
              <a:defRPr/>
            </a:pPr>
            <a:r>
              <a:rPr lang="en-US" sz="2400" dirty="0">
                <a:solidFill>
                  <a:schemeClr val="bg1"/>
                </a:solidFill>
                <a:latin typeface="Arial" charset="0"/>
              </a:rPr>
              <a:t>NORMAL HEMOGLOBINS AND ALPHA THALASSEMIA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457200" indent="-457200" algn="ctr">
              <a:defRPr/>
            </a:pP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457200" indent="-457200" algn="ctr">
              <a:defRPr/>
            </a:pP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DR. SHIHAB A. AL-MASHHADANI</a:t>
            </a:r>
            <a:endParaRPr lang="en-US" sz="3200" dirty="0">
              <a:solidFill>
                <a:schemeClr val="bg1"/>
              </a:solidFill>
              <a:latin typeface="Arial" charset="0"/>
            </a:endParaRPr>
          </a:p>
          <a:p>
            <a:pPr marL="457200" indent="-457200" algn="just">
              <a:spcBef>
                <a:spcPct val="50000"/>
              </a:spcBef>
              <a:defRPr/>
            </a:pPr>
            <a:endParaRPr lang="en-US" sz="3200" dirty="0">
              <a:solidFill>
                <a:schemeClr val="bg1"/>
              </a:solidFill>
              <a:latin typeface="Arial" charset="0"/>
            </a:endParaRPr>
          </a:p>
          <a:p>
            <a:pPr marL="457200" indent="-457200" algn="just">
              <a:spcBef>
                <a:spcPct val="50000"/>
              </a:spcBef>
              <a:defRPr/>
            </a:pPr>
            <a:endParaRPr lang="en-US" sz="2400" dirty="0">
              <a:solidFill>
                <a:schemeClr val="bg1"/>
              </a:solidFill>
              <a:latin typeface="Arial" charset="0"/>
            </a:endParaRPr>
          </a:p>
          <a:p>
            <a:pPr marL="457200" indent="-457200" algn="just">
              <a:spcBef>
                <a:spcPct val="50000"/>
              </a:spcBef>
              <a:defRPr/>
            </a:pPr>
            <a:endParaRPr lang="en-US" sz="2400" dirty="0">
              <a:solidFill>
                <a:schemeClr val="bg1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685800" y="476250"/>
            <a:ext cx="7772400" cy="561975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3600" b="1" u="sng" dirty="0" err="1" smtClean="0">
                <a:solidFill>
                  <a:srgbClr val="FFFF99"/>
                </a:solidFill>
              </a:rPr>
              <a:t>HbS</a:t>
            </a:r>
            <a:r>
              <a:rPr lang="en-US" sz="3600" b="1" u="sng" dirty="0" smtClean="0">
                <a:solidFill>
                  <a:srgbClr val="FFFF99"/>
                </a:solidFill>
              </a:rPr>
              <a:t> PRESENT AT BIRTH</a:t>
            </a:r>
          </a:p>
          <a:p>
            <a:pPr eaLnBrk="1" hangingPunct="1">
              <a:buFontTx/>
              <a:buNone/>
            </a:pPr>
            <a:endParaRPr lang="en-US" sz="2400" b="1" u="sng" dirty="0" smtClean="0">
              <a:solidFill>
                <a:srgbClr val="FFFF99"/>
              </a:solidFill>
            </a:endParaRPr>
          </a:p>
          <a:p>
            <a:pPr eaLnBrk="1" hangingPunct="1">
              <a:buFontTx/>
              <a:buNone/>
            </a:pPr>
            <a:r>
              <a:rPr lang="en-US" sz="3600" b="1" u="sng" dirty="0" smtClean="0">
                <a:solidFill>
                  <a:srgbClr val="FFFF99"/>
                </a:solidFill>
              </a:rPr>
              <a:t>NAME</a:t>
            </a:r>
            <a:r>
              <a:rPr lang="en-US" sz="2800" b="1" dirty="0" smtClean="0">
                <a:solidFill>
                  <a:srgbClr val="FFFF99"/>
                </a:solidFill>
              </a:rPr>
              <a:t>			   </a:t>
            </a:r>
            <a:r>
              <a:rPr lang="en-US" sz="3600" b="1" u="sng" dirty="0" smtClean="0">
                <a:solidFill>
                  <a:srgbClr val="FFFF99"/>
                </a:solidFill>
              </a:rPr>
              <a:t>%</a:t>
            </a:r>
            <a:endParaRPr lang="en-US" sz="3600" b="1" dirty="0" smtClean="0">
              <a:solidFill>
                <a:srgbClr val="FFFF99"/>
              </a:solidFill>
            </a:endParaRPr>
          </a:p>
          <a:p>
            <a:pPr eaLnBrk="1" hangingPunct="1">
              <a:buFontTx/>
              <a:buNone/>
            </a:pPr>
            <a:r>
              <a:rPr lang="en-US" sz="2800" b="1" dirty="0" err="1" smtClean="0">
                <a:solidFill>
                  <a:srgbClr val="FFFF99"/>
                </a:solidFill>
              </a:rPr>
              <a:t>HbA</a:t>
            </a:r>
            <a:r>
              <a:rPr lang="en-US" sz="2800" b="1" dirty="0" smtClean="0">
                <a:solidFill>
                  <a:srgbClr val="FFFF99"/>
                </a:solidFill>
              </a:rPr>
              <a:t>				15 – 40 </a:t>
            </a:r>
          </a:p>
          <a:p>
            <a:pPr eaLnBrk="1" hangingPunct="1">
              <a:buFontTx/>
              <a:buNone/>
            </a:pPr>
            <a:r>
              <a:rPr lang="en-US" sz="2800" b="1" dirty="0" smtClean="0">
                <a:solidFill>
                  <a:srgbClr val="FFFF99"/>
                </a:solidFill>
              </a:rPr>
              <a:t>HbA</a:t>
            </a:r>
            <a:r>
              <a:rPr lang="en-US" sz="2800" b="1" baseline="-25000" dirty="0" smtClean="0">
                <a:solidFill>
                  <a:srgbClr val="FFFF99"/>
                </a:solidFill>
              </a:rPr>
              <a:t>2				</a:t>
            </a:r>
            <a:r>
              <a:rPr lang="en-US" sz="2800" b="1" dirty="0" smtClean="0">
                <a:solidFill>
                  <a:srgbClr val="FFFF99"/>
                </a:solidFill>
              </a:rPr>
              <a:t>&lt; 0.3</a:t>
            </a:r>
          </a:p>
          <a:p>
            <a:pPr eaLnBrk="1" hangingPunct="1">
              <a:buFontTx/>
              <a:buNone/>
            </a:pPr>
            <a:r>
              <a:rPr lang="en-US" sz="2800" b="1" dirty="0" err="1" smtClean="0">
                <a:solidFill>
                  <a:srgbClr val="FFFF99"/>
                </a:solidFill>
              </a:rPr>
              <a:t>HbF</a:t>
            </a:r>
            <a:r>
              <a:rPr lang="en-US" sz="2800" b="1" dirty="0" smtClean="0">
                <a:solidFill>
                  <a:srgbClr val="FFFF99"/>
                </a:solidFill>
              </a:rPr>
              <a:t>				60 – 85</a:t>
            </a:r>
          </a:p>
          <a:p>
            <a:pPr eaLnBrk="1" hangingPunct="1">
              <a:buFontTx/>
              <a:buNone/>
            </a:pPr>
            <a:r>
              <a:rPr lang="en-US" sz="2800" b="1" dirty="0" err="1" smtClean="0">
                <a:solidFill>
                  <a:srgbClr val="FFFF99"/>
                </a:solidFill>
              </a:rPr>
              <a:t>Hb</a:t>
            </a:r>
            <a:r>
              <a:rPr lang="en-US" sz="2800" b="1" dirty="0" smtClean="0">
                <a:solidFill>
                  <a:srgbClr val="FFFF99"/>
                </a:solidFill>
              </a:rPr>
              <a:t> Bart’s			&lt; 0.5</a:t>
            </a:r>
            <a:endParaRPr lang="en-US" sz="2800" b="1" u="sng" dirty="0" smtClean="0">
              <a:solidFill>
                <a:srgbClr val="FFFF9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333375"/>
            <a:ext cx="8496300" cy="6191250"/>
          </a:xfrm>
          <a:ln>
            <a:solidFill>
              <a:srgbClr val="FFFF99"/>
            </a:solidFill>
          </a:ln>
        </p:spPr>
        <p:txBody>
          <a:bodyPr/>
          <a:lstStyle/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sz="3600" b="1" dirty="0" smtClean="0">
                <a:solidFill>
                  <a:srgbClr val="FFFF00"/>
                </a:solidFill>
              </a:rPr>
              <a:t>THE NORMAL HUMAN HAEMOGLOBINS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3600" b="1" u="sng" dirty="0" smtClean="0">
                <a:solidFill>
                  <a:srgbClr val="FFFF00"/>
                </a:solidFill>
              </a:rPr>
              <a:t>EMBRYONIC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400" b="1" dirty="0" smtClean="0">
                <a:solidFill>
                  <a:schemeClr val="bg1"/>
                </a:solidFill>
              </a:rPr>
              <a:t>(</a:t>
            </a:r>
            <a:r>
              <a:rPr lang="en-US" sz="2400" b="1" dirty="0" err="1" smtClean="0">
                <a:solidFill>
                  <a:schemeClr val="bg1"/>
                </a:solidFill>
              </a:rPr>
              <a:t>Upto</a:t>
            </a:r>
            <a:r>
              <a:rPr lang="en-US" sz="2400" b="1" dirty="0" smtClean="0">
                <a:solidFill>
                  <a:schemeClr val="bg1"/>
                </a:solidFill>
              </a:rPr>
              <a:t> 8 Weeks gestation)</a:t>
            </a:r>
            <a:r>
              <a:rPr lang="en-US" sz="2800" b="1" dirty="0" smtClean="0">
                <a:solidFill>
                  <a:schemeClr val="bg1"/>
                </a:solidFill>
              </a:rPr>
              <a:t>	</a:t>
            </a:r>
            <a:r>
              <a:rPr lang="el-GR" sz="2800" b="1" dirty="0" smtClean="0">
                <a:solidFill>
                  <a:schemeClr val="bg1"/>
                </a:solidFill>
              </a:rPr>
              <a:t>ζ</a:t>
            </a:r>
            <a:r>
              <a:rPr lang="en-US" sz="2800" b="1" baseline="-25000" dirty="0" smtClean="0">
                <a:solidFill>
                  <a:schemeClr val="bg1"/>
                </a:solidFill>
              </a:rPr>
              <a:t>2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az-Cyrl-AZ" sz="2800" b="1" dirty="0" smtClean="0">
                <a:solidFill>
                  <a:schemeClr val="bg1"/>
                </a:solidFill>
              </a:rPr>
              <a:t>Є </a:t>
            </a:r>
            <a:r>
              <a:rPr lang="en-US" sz="2800" b="1" baseline="-25000" dirty="0" smtClean="0">
                <a:solidFill>
                  <a:schemeClr val="bg1"/>
                </a:solidFill>
              </a:rPr>
              <a:t>2</a:t>
            </a:r>
            <a:r>
              <a:rPr lang="en-US" sz="2800" b="1" dirty="0" smtClean="0">
                <a:solidFill>
                  <a:schemeClr val="bg1"/>
                </a:solidFill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</a:rPr>
              <a:t>Hb</a:t>
            </a:r>
            <a:r>
              <a:rPr lang="en-US" sz="2800" b="1" dirty="0" smtClean="0">
                <a:solidFill>
                  <a:schemeClr val="bg1"/>
                </a:solidFill>
              </a:rPr>
              <a:t> Gower I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800" b="1" dirty="0" smtClean="0">
                <a:solidFill>
                  <a:schemeClr val="bg1"/>
                </a:solidFill>
              </a:rPr>
              <a:t>					</a:t>
            </a:r>
            <a:r>
              <a:rPr lang="el-GR" sz="2800" b="1" dirty="0" smtClean="0">
                <a:solidFill>
                  <a:schemeClr val="bg1"/>
                </a:solidFill>
              </a:rPr>
              <a:t> ζ </a:t>
            </a:r>
            <a:r>
              <a:rPr lang="en-US" sz="2800" b="1" baseline="-25000" dirty="0" smtClean="0">
                <a:solidFill>
                  <a:schemeClr val="bg1"/>
                </a:solidFill>
              </a:rPr>
              <a:t>2</a:t>
            </a:r>
            <a:r>
              <a:rPr lang="en-US" sz="2800" b="1" dirty="0" smtClean="0">
                <a:solidFill>
                  <a:schemeClr val="bg1"/>
                </a:solidFill>
              </a:rPr>
              <a:t> γ</a:t>
            </a:r>
            <a:r>
              <a:rPr lang="en-US" sz="2800" b="1" baseline="-25000" dirty="0" smtClean="0">
                <a:solidFill>
                  <a:schemeClr val="bg1"/>
                </a:solidFill>
              </a:rPr>
              <a:t>2</a:t>
            </a:r>
            <a:r>
              <a:rPr lang="en-US" sz="2800" b="1" dirty="0" smtClean="0">
                <a:solidFill>
                  <a:schemeClr val="bg1"/>
                </a:solidFill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</a:rPr>
              <a:t>Hb</a:t>
            </a:r>
            <a:r>
              <a:rPr lang="en-US" sz="2800" b="1" dirty="0" smtClean="0">
                <a:solidFill>
                  <a:schemeClr val="bg1"/>
                </a:solidFill>
              </a:rPr>
              <a:t> Portland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800" b="1" dirty="0" smtClean="0">
                <a:solidFill>
                  <a:schemeClr val="bg1"/>
                </a:solidFill>
              </a:rPr>
              <a:t>					</a:t>
            </a:r>
            <a:r>
              <a:rPr lang="el-GR" sz="2800" b="1" dirty="0" smtClean="0">
                <a:solidFill>
                  <a:schemeClr val="bg1"/>
                </a:solidFill>
              </a:rPr>
              <a:t>α</a:t>
            </a:r>
            <a:r>
              <a:rPr lang="en-US" sz="2800" b="1" baseline="-25000" dirty="0" smtClean="0">
                <a:solidFill>
                  <a:schemeClr val="bg1"/>
                </a:solidFill>
              </a:rPr>
              <a:t>2</a:t>
            </a:r>
            <a:r>
              <a:rPr lang="en-US" sz="2800" b="1" dirty="0" smtClean="0">
                <a:solidFill>
                  <a:schemeClr val="bg1"/>
                </a:solidFill>
              </a:rPr>
              <a:t> </a:t>
            </a:r>
            <a:r>
              <a:rPr lang="az-Cyrl-AZ" sz="2800" b="1" dirty="0" smtClean="0">
                <a:solidFill>
                  <a:schemeClr val="bg1"/>
                </a:solidFill>
              </a:rPr>
              <a:t>Є </a:t>
            </a:r>
            <a:r>
              <a:rPr lang="en-US" sz="2800" b="1" baseline="-25000" dirty="0" smtClean="0">
                <a:solidFill>
                  <a:schemeClr val="bg1"/>
                </a:solidFill>
              </a:rPr>
              <a:t>2</a:t>
            </a:r>
            <a:r>
              <a:rPr lang="en-US" sz="2800" b="1" dirty="0" smtClean="0">
                <a:solidFill>
                  <a:schemeClr val="bg1"/>
                </a:solidFill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</a:rPr>
              <a:t>Hb</a:t>
            </a:r>
            <a:r>
              <a:rPr lang="en-US" sz="2800" b="1" dirty="0" smtClean="0">
                <a:solidFill>
                  <a:schemeClr val="bg1"/>
                </a:solidFill>
              </a:rPr>
              <a:t> Gower II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900" b="1" u="sng" dirty="0" smtClean="0">
              <a:solidFill>
                <a:srgbClr val="FFFF00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800" b="1" u="sng" dirty="0" smtClean="0">
                <a:solidFill>
                  <a:srgbClr val="FFFF00"/>
                </a:solidFill>
              </a:rPr>
              <a:t>FETAL</a:t>
            </a:r>
            <a:r>
              <a:rPr lang="en-US" sz="2800" b="1" dirty="0" smtClean="0">
                <a:solidFill>
                  <a:srgbClr val="FFFF00"/>
                </a:solidFill>
              </a:rPr>
              <a:t>		</a:t>
            </a:r>
            <a:r>
              <a:rPr lang="en-US" sz="2400" b="1" dirty="0" smtClean="0">
                <a:solidFill>
                  <a:srgbClr val="FFFF00"/>
                </a:solidFill>
              </a:rPr>
              <a:t>	 </a:t>
            </a:r>
            <a:r>
              <a:rPr lang="el-GR" sz="2400" b="1" dirty="0" smtClean="0">
                <a:solidFill>
                  <a:schemeClr val="bg1"/>
                </a:solidFill>
              </a:rPr>
              <a:t>α</a:t>
            </a:r>
            <a:r>
              <a:rPr lang="en-US" sz="2400" b="1" baseline="-25000" dirty="0" smtClean="0">
                <a:solidFill>
                  <a:schemeClr val="bg1"/>
                </a:solidFill>
              </a:rPr>
              <a:t>2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smtClean="0">
                <a:solidFill>
                  <a:schemeClr val="bg1"/>
                </a:solidFill>
              </a:rPr>
              <a:t>γ</a:t>
            </a:r>
            <a:r>
              <a:rPr lang="en-US" sz="2400" b="1" baseline="-25000" dirty="0" smtClean="0">
                <a:solidFill>
                  <a:schemeClr val="bg1"/>
                </a:solidFill>
              </a:rPr>
              <a:t>2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HbF</a:t>
            </a:r>
            <a:r>
              <a:rPr lang="en-US" sz="2400" b="1" dirty="0" smtClean="0">
                <a:solidFill>
                  <a:schemeClr val="bg1"/>
                </a:solidFill>
              </a:rPr>
              <a:t>   60 - 85%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400" b="1" dirty="0" smtClean="0">
                <a:solidFill>
                  <a:schemeClr val="bg1"/>
                </a:solidFill>
              </a:rPr>
              <a:t>					 </a:t>
            </a:r>
            <a:r>
              <a:rPr lang="el-GR" sz="2400" b="1" dirty="0" smtClean="0">
                <a:solidFill>
                  <a:schemeClr val="bg1"/>
                </a:solidFill>
              </a:rPr>
              <a:t>α</a:t>
            </a:r>
            <a:r>
              <a:rPr lang="en-US" sz="2400" b="1" baseline="-25000" dirty="0" smtClean="0">
                <a:solidFill>
                  <a:schemeClr val="bg1"/>
                </a:solidFill>
              </a:rPr>
              <a:t>2</a:t>
            </a:r>
            <a:r>
              <a:rPr lang="el-GR" sz="2400" b="1" dirty="0" smtClean="0">
                <a:solidFill>
                  <a:schemeClr val="bg1"/>
                </a:solidFill>
              </a:rPr>
              <a:t>β</a:t>
            </a:r>
            <a:r>
              <a:rPr lang="en-US" sz="2400" b="1" baseline="-25000" dirty="0" smtClean="0">
                <a:solidFill>
                  <a:schemeClr val="bg1"/>
                </a:solidFill>
              </a:rPr>
              <a:t>2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HbA</a:t>
            </a:r>
            <a:r>
              <a:rPr lang="en-US" sz="2400" b="1" dirty="0" smtClean="0">
                <a:solidFill>
                  <a:schemeClr val="bg1"/>
                </a:solidFill>
              </a:rPr>
              <a:t>   15 – 40 %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400" b="1" dirty="0" smtClean="0">
                <a:solidFill>
                  <a:srgbClr val="FFFF00"/>
                </a:solidFill>
              </a:rPr>
              <a:t>				</a:t>
            </a:r>
            <a:r>
              <a:rPr lang="en-US" sz="2800" b="1" dirty="0" smtClean="0">
                <a:solidFill>
                  <a:srgbClr val="FFFF00"/>
                </a:solidFill>
              </a:rPr>
              <a:t>	</a:t>
            </a:r>
            <a:r>
              <a:rPr lang="en-US" sz="2800" b="1" u="sng" dirty="0" smtClean="0">
                <a:solidFill>
                  <a:srgbClr val="FFFF00"/>
                </a:solidFill>
              </a:rPr>
              <a:t>Caucasian</a:t>
            </a:r>
            <a:r>
              <a:rPr lang="en-US" sz="2800" b="1" dirty="0" smtClean="0">
                <a:solidFill>
                  <a:srgbClr val="FFFF00"/>
                </a:solidFill>
              </a:rPr>
              <a:t>			</a:t>
            </a:r>
            <a:r>
              <a:rPr lang="en-US" sz="2800" b="1" u="sng" dirty="0" smtClean="0">
                <a:solidFill>
                  <a:srgbClr val="FFFF00"/>
                </a:solidFill>
              </a:rPr>
              <a:t>Saudi</a:t>
            </a:r>
            <a:endParaRPr lang="en-US" sz="2800" b="1" dirty="0" smtClean="0">
              <a:solidFill>
                <a:srgbClr val="FFFF00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800" b="1" u="sng" dirty="0" smtClean="0">
                <a:solidFill>
                  <a:srgbClr val="FFFF00"/>
                </a:solidFill>
              </a:rPr>
              <a:t>ADULT</a:t>
            </a:r>
            <a:r>
              <a:rPr lang="en-US" sz="2800" b="1" dirty="0" smtClean="0">
                <a:solidFill>
                  <a:srgbClr val="FFFF00"/>
                </a:solidFill>
              </a:rPr>
              <a:t>		</a:t>
            </a:r>
            <a:r>
              <a:rPr lang="en-US" sz="2400" b="1" dirty="0" smtClean="0">
                <a:solidFill>
                  <a:srgbClr val="FFFF00"/>
                </a:solidFill>
              </a:rPr>
              <a:t>	 </a:t>
            </a:r>
            <a:r>
              <a:rPr lang="el-GR" sz="2400" b="1" dirty="0" smtClean="0">
                <a:solidFill>
                  <a:schemeClr val="bg1"/>
                </a:solidFill>
              </a:rPr>
              <a:t>α</a:t>
            </a:r>
            <a:r>
              <a:rPr lang="en-US" sz="2400" b="1" baseline="-25000" dirty="0" smtClean="0">
                <a:solidFill>
                  <a:schemeClr val="bg1"/>
                </a:solidFill>
              </a:rPr>
              <a:t>2 </a:t>
            </a:r>
            <a:r>
              <a:rPr lang="el-GR" sz="2400" b="1" dirty="0" smtClean="0">
                <a:solidFill>
                  <a:schemeClr val="bg1"/>
                </a:solidFill>
              </a:rPr>
              <a:t>β</a:t>
            </a:r>
            <a:r>
              <a:rPr lang="en-US" sz="2400" b="1" baseline="-25000" dirty="0" smtClean="0">
                <a:solidFill>
                  <a:schemeClr val="bg1"/>
                </a:solidFill>
              </a:rPr>
              <a:t>2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HbA</a:t>
            </a:r>
            <a:r>
              <a:rPr lang="en-US" sz="2400" b="1" dirty="0" smtClean="0">
                <a:solidFill>
                  <a:schemeClr val="bg1"/>
                </a:solidFill>
              </a:rPr>
              <a:t>   97.0%		95.0%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400" b="1" dirty="0" smtClean="0">
                <a:solidFill>
                  <a:schemeClr val="bg1"/>
                </a:solidFill>
              </a:rPr>
              <a:t>					 </a:t>
            </a:r>
            <a:r>
              <a:rPr lang="el-GR" sz="2400" b="1" dirty="0" smtClean="0">
                <a:solidFill>
                  <a:schemeClr val="bg1"/>
                </a:solidFill>
              </a:rPr>
              <a:t>α</a:t>
            </a:r>
            <a:r>
              <a:rPr lang="en-US" sz="2400" b="1" baseline="-25000" dirty="0" smtClean="0">
                <a:solidFill>
                  <a:schemeClr val="bg1"/>
                </a:solidFill>
              </a:rPr>
              <a:t>2</a:t>
            </a:r>
            <a:r>
              <a:rPr lang="el-GR" sz="2400" b="1" dirty="0" smtClean="0">
                <a:solidFill>
                  <a:schemeClr val="bg1"/>
                </a:solidFill>
              </a:rPr>
              <a:t>δ</a:t>
            </a:r>
            <a:r>
              <a:rPr lang="en-US" sz="2400" b="1" baseline="-25000" dirty="0" smtClean="0">
                <a:solidFill>
                  <a:schemeClr val="bg1"/>
                </a:solidFill>
              </a:rPr>
              <a:t>2</a:t>
            </a:r>
            <a:r>
              <a:rPr lang="en-US" sz="2400" b="1" dirty="0" smtClean="0">
                <a:solidFill>
                  <a:schemeClr val="bg1"/>
                </a:solidFill>
              </a:rPr>
              <a:t> HbA</a:t>
            </a:r>
            <a:r>
              <a:rPr lang="en-US" sz="2400" b="1" baseline="-25000" dirty="0" smtClean="0">
                <a:solidFill>
                  <a:schemeClr val="bg1"/>
                </a:solidFill>
              </a:rPr>
              <a:t>2</a:t>
            </a:r>
            <a:r>
              <a:rPr lang="en-US" sz="2400" b="1" dirty="0" smtClean="0">
                <a:solidFill>
                  <a:schemeClr val="bg1"/>
                </a:solidFill>
              </a:rPr>
              <a:t>   2.5% 		  3.5%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400" b="1" dirty="0" smtClean="0">
                <a:solidFill>
                  <a:schemeClr val="bg1"/>
                </a:solidFill>
              </a:rPr>
              <a:t>					 </a:t>
            </a:r>
            <a:r>
              <a:rPr lang="el-GR" sz="2400" b="1" dirty="0" smtClean="0">
                <a:solidFill>
                  <a:schemeClr val="bg1"/>
                </a:solidFill>
              </a:rPr>
              <a:t>α</a:t>
            </a:r>
            <a:r>
              <a:rPr lang="en-US" sz="2400" b="1" baseline="-25000" dirty="0" smtClean="0">
                <a:solidFill>
                  <a:schemeClr val="bg1"/>
                </a:solidFill>
              </a:rPr>
              <a:t>2</a:t>
            </a:r>
            <a:r>
              <a:rPr lang="en-US" sz="2400" b="1" dirty="0" smtClean="0">
                <a:solidFill>
                  <a:schemeClr val="bg1"/>
                </a:solidFill>
              </a:rPr>
              <a:t> γ</a:t>
            </a:r>
            <a:r>
              <a:rPr lang="en-US" sz="2400" b="1" baseline="-25000" dirty="0" smtClean="0">
                <a:solidFill>
                  <a:schemeClr val="bg1"/>
                </a:solidFill>
              </a:rPr>
              <a:t>2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HbF</a:t>
            </a:r>
            <a:r>
              <a:rPr lang="en-US" sz="2400" b="1" dirty="0" smtClean="0">
                <a:solidFill>
                  <a:schemeClr val="bg1"/>
                </a:solidFill>
              </a:rPr>
              <a:t>	0.5%		  1.5%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2400" b="1" dirty="0" smtClean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549275"/>
            <a:ext cx="7772400" cy="5546725"/>
          </a:xfrm>
        </p:spPr>
        <p:txBody>
          <a:bodyPr/>
          <a:lstStyle/>
          <a:p>
            <a:pPr eaLnBrk="1" hangingPunct="1">
              <a:buFontTx/>
              <a:buNone/>
            </a:pPr>
            <a:endParaRPr lang="ar-SA" smtClean="0"/>
          </a:p>
        </p:txBody>
      </p:sp>
      <p:pic>
        <p:nvPicPr>
          <p:cNvPr id="13315" name="Picture 3" descr="Jpeg00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0113" y="692150"/>
            <a:ext cx="7343775" cy="51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549275"/>
            <a:ext cx="7772400" cy="5546725"/>
          </a:xfrm>
          <a:solidFill>
            <a:schemeClr val="bg1"/>
          </a:solidFill>
        </p:spPr>
        <p:txBody>
          <a:bodyPr/>
          <a:lstStyle/>
          <a:p>
            <a:pPr eaLnBrk="1" hangingPunct="1">
              <a:buFontTx/>
              <a:buNone/>
            </a:pPr>
            <a:endParaRPr lang="en-US" b="1" smtClean="0">
              <a:solidFill>
                <a:srgbClr val="008000"/>
              </a:solidFill>
            </a:endParaRPr>
          </a:p>
          <a:p>
            <a:pPr eaLnBrk="1" hangingPunct="1">
              <a:buFontTx/>
              <a:buNone/>
            </a:pPr>
            <a:r>
              <a:rPr lang="en-US" b="1" smtClean="0">
                <a:solidFill>
                  <a:srgbClr val="660066"/>
                </a:solidFill>
              </a:rPr>
              <a:t>THALASSAEMIA – </a:t>
            </a:r>
            <a:r>
              <a:rPr lang="el-GR" b="1" smtClean="0">
                <a:solidFill>
                  <a:srgbClr val="660066"/>
                </a:solidFill>
              </a:rPr>
              <a:t>α</a:t>
            </a:r>
            <a:r>
              <a:rPr lang="en-US" b="1" smtClean="0">
                <a:solidFill>
                  <a:srgbClr val="660066"/>
                </a:solidFill>
              </a:rPr>
              <a:t> or </a:t>
            </a:r>
            <a:r>
              <a:rPr lang="el-GR" b="1" smtClean="0">
                <a:solidFill>
                  <a:srgbClr val="660066"/>
                </a:solidFill>
              </a:rPr>
              <a:t>β</a:t>
            </a:r>
            <a:endParaRPr lang="en-US" b="1" smtClean="0">
              <a:solidFill>
                <a:srgbClr val="660066"/>
              </a:solidFill>
            </a:endParaRPr>
          </a:p>
          <a:p>
            <a:pPr eaLnBrk="1" hangingPunct="1">
              <a:buFontTx/>
              <a:buNone/>
            </a:pPr>
            <a:endParaRPr lang="en-US" b="1" smtClean="0">
              <a:solidFill>
                <a:srgbClr val="660066"/>
              </a:solidFill>
            </a:endParaRPr>
          </a:p>
          <a:p>
            <a:pPr eaLnBrk="1" hangingPunct="1">
              <a:buFontTx/>
              <a:buNone/>
            </a:pPr>
            <a:r>
              <a:rPr lang="en-US" b="1" smtClean="0">
                <a:solidFill>
                  <a:srgbClr val="660066"/>
                </a:solidFill>
              </a:rPr>
              <a:t>HETEROZYGOUS</a:t>
            </a:r>
          </a:p>
          <a:p>
            <a:pPr eaLnBrk="1" hangingPunct="1">
              <a:buFontTx/>
              <a:buNone/>
            </a:pPr>
            <a:r>
              <a:rPr lang="en-US" b="1" smtClean="0">
                <a:solidFill>
                  <a:srgbClr val="660066"/>
                </a:solidFill>
              </a:rPr>
              <a:t>HOMOZYGOUS</a:t>
            </a:r>
          </a:p>
          <a:p>
            <a:pPr eaLnBrk="1" hangingPunct="1">
              <a:buFontTx/>
              <a:buNone/>
            </a:pPr>
            <a:endParaRPr lang="el-GR" b="1" smtClean="0">
              <a:solidFill>
                <a:srgbClr val="6600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85800" y="619125"/>
            <a:ext cx="7772400" cy="55467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188913"/>
            <a:ext cx="8713787" cy="6408737"/>
          </a:xfrm>
          <a:solidFill>
            <a:schemeClr val="bg1"/>
          </a:solidFill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1400" b="1" smtClean="0">
                <a:solidFill>
                  <a:schemeClr val="accent2"/>
                </a:solidFill>
              </a:rPr>
              <a:t>			NORMAL		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sz="1400" b="1" smtClean="0">
              <a:solidFill>
                <a:schemeClr val="accent2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1400" b="1" smtClean="0">
                <a:solidFill>
                  <a:schemeClr val="accent2"/>
                </a:solidFill>
              </a:rPr>
              <a:t>		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1400" b="1" smtClean="0">
                <a:solidFill>
                  <a:schemeClr val="accent2"/>
                </a:solidFill>
              </a:rPr>
              <a:t>		SILENT CARRIER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1400" b="1" smtClean="0">
                <a:solidFill>
                  <a:schemeClr val="accent2"/>
                </a:solidFill>
              </a:rPr>
              <a:t>(Hetarozygous </a:t>
            </a:r>
            <a:r>
              <a:rPr lang="el-GR" sz="1400" b="1" smtClean="0">
                <a:solidFill>
                  <a:schemeClr val="accent2"/>
                </a:solidFill>
              </a:rPr>
              <a:t>α</a:t>
            </a:r>
            <a:r>
              <a:rPr lang="en-US" sz="1400" b="1" smtClean="0">
                <a:solidFill>
                  <a:schemeClr val="accent2"/>
                </a:solidFill>
              </a:rPr>
              <a:t>– thalassemia-2)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sz="1400" b="1" smtClean="0">
              <a:solidFill>
                <a:schemeClr val="accent2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1400" b="1" smtClean="0">
                <a:solidFill>
                  <a:schemeClr val="accent2"/>
                </a:solidFill>
              </a:rPr>
              <a:t>		THALASSEMIA TRAIT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1400" b="1" smtClean="0">
                <a:solidFill>
                  <a:schemeClr val="accent2"/>
                </a:solidFill>
              </a:rPr>
              <a:t>(Hetarozygous </a:t>
            </a:r>
            <a:r>
              <a:rPr lang="el-GR" sz="1400" b="1" smtClean="0">
                <a:solidFill>
                  <a:schemeClr val="accent2"/>
                </a:solidFill>
              </a:rPr>
              <a:t>α</a:t>
            </a:r>
            <a:r>
              <a:rPr lang="en-US" sz="1400" b="1" smtClean="0">
                <a:solidFill>
                  <a:schemeClr val="accent2"/>
                </a:solidFill>
              </a:rPr>
              <a:t>– thalassemia-1)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1400" b="1" smtClean="0">
                <a:solidFill>
                  <a:schemeClr val="accent2"/>
                </a:solidFill>
              </a:rPr>
              <a:t>		ASIAN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1400" b="1" smtClean="0">
                <a:solidFill>
                  <a:schemeClr val="accent2"/>
                </a:solidFill>
              </a:rPr>
              <a:t>		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1400" b="1" smtClean="0">
                <a:solidFill>
                  <a:schemeClr val="accent2"/>
                </a:solidFill>
              </a:rPr>
              <a:t>		AFRICAN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sz="1400" b="1" smtClean="0">
              <a:solidFill>
                <a:schemeClr val="accent2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sz="700" b="1" smtClean="0">
              <a:solidFill>
                <a:schemeClr val="accent2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1400" b="1" smtClean="0">
                <a:solidFill>
                  <a:schemeClr val="accent2"/>
                </a:solidFill>
              </a:rPr>
              <a:t>NONDELETION DEFECT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sz="1400" b="1" smtClean="0">
              <a:solidFill>
                <a:schemeClr val="accent2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1400" b="1" smtClean="0">
                <a:solidFill>
                  <a:schemeClr val="accent2"/>
                </a:solidFill>
              </a:rPr>
              <a:t>		Hb H DISEASE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sz="400" b="1" smtClean="0">
              <a:solidFill>
                <a:schemeClr val="accent2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sz="400" b="1" smtClean="0">
              <a:solidFill>
                <a:schemeClr val="accent2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sz="400" b="1" smtClean="0">
              <a:solidFill>
                <a:schemeClr val="accent2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sz="400" b="1" smtClean="0">
              <a:solidFill>
                <a:schemeClr val="accent2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1400" b="1" smtClean="0">
                <a:solidFill>
                  <a:schemeClr val="accent2"/>
                </a:solidFill>
              </a:rPr>
              <a:t>Hb H DISEASE WITH Hb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1400" b="1" smtClean="0">
                <a:solidFill>
                  <a:schemeClr val="accent2"/>
                </a:solidFill>
              </a:rPr>
              <a:t>CONSTANT SPRING (CS) cs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sz="1400" b="1" smtClean="0">
              <a:solidFill>
                <a:schemeClr val="accent2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1400" b="1" smtClean="0">
                <a:solidFill>
                  <a:schemeClr val="accent2"/>
                </a:solidFill>
              </a:rPr>
              <a:t>  Hb H DISEASE WITH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1400" b="1" smtClean="0">
                <a:solidFill>
                  <a:schemeClr val="accent2"/>
                </a:solidFill>
              </a:rPr>
              <a:t>NONDELETION DEFECT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1400" b="1" smtClean="0">
                <a:solidFill>
                  <a:schemeClr val="accent2"/>
                </a:solidFill>
              </a:rPr>
              <a:t>	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1400" b="1" smtClean="0">
                <a:solidFill>
                  <a:schemeClr val="accent2"/>
                </a:solidFill>
              </a:rPr>
              <a:t>        HYDROPS FETALIS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1400" b="1" smtClean="0">
                <a:solidFill>
                  <a:schemeClr val="accent2"/>
                </a:solidFill>
              </a:rPr>
              <a:t>(Hetarozygous </a:t>
            </a:r>
            <a:r>
              <a:rPr lang="el-GR" sz="1400" b="1" smtClean="0">
                <a:solidFill>
                  <a:schemeClr val="accent2"/>
                </a:solidFill>
              </a:rPr>
              <a:t>α</a:t>
            </a:r>
            <a:r>
              <a:rPr lang="en-US" sz="1400" b="1" smtClean="0">
                <a:solidFill>
                  <a:schemeClr val="accent2"/>
                </a:solidFill>
              </a:rPr>
              <a:t>– thalassemia)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sz="1400" b="1" smtClean="0">
              <a:solidFill>
                <a:schemeClr val="accent2"/>
              </a:solidFill>
            </a:endParaRPr>
          </a:p>
          <a:p>
            <a:pPr algn="just" eaLnBrk="1" hangingPunct="1">
              <a:lnSpc>
                <a:spcPct val="80000"/>
              </a:lnSpc>
              <a:buFontTx/>
              <a:buNone/>
            </a:pPr>
            <a:r>
              <a:rPr lang="en-US" sz="1800" b="1" smtClean="0">
                <a:solidFill>
                  <a:schemeClr val="accent2"/>
                </a:solidFill>
              </a:rPr>
              <a:t>Genotypes of the </a:t>
            </a:r>
            <a:r>
              <a:rPr lang="el-GR" sz="1800" b="1" smtClean="0">
                <a:solidFill>
                  <a:schemeClr val="accent2"/>
                </a:solidFill>
              </a:rPr>
              <a:t>α</a:t>
            </a:r>
            <a:r>
              <a:rPr lang="en-US" sz="1800" b="1" smtClean="0">
                <a:solidFill>
                  <a:schemeClr val="accent2"/>
                </a:solidFill>
              </a:rPr>
              <a:t>– thalassemia syndromes.  Alpha globin structural genes are represented by squares &amp; the DNA on which are located by lines.  Nondeletion defects of </a:t>
            </a:r>
            <a:r>
              <a:rPr lang="el-GR" sz="1800" b="1" smtClean="0">
                <a:solidFill>
                  <a:schemeClr val="accent2"/>
                </a:solidFill>
              </a:rPr>
              <a:t>α</a:t>
            </a:r>
            <a:r>
              <a:rPr lang="en-US" sz="1800" b="1" smtClean="0">
                <a:solidFill>
                  <a:schemeClr val="accent2"/>
                </a:solidFill>
              </a:rPr>
              <a:t>– globin genes are indicated as X within the square</a:t>
            </a:r>
            <a:r>
              <a:rPr lang="en-US" sz="1800" b="1" smtClean="0">
                <a:solidFill>
                  <a:srgbClr val="6600FF"/>
                </a:solidFill>
              </a:rPr>
              <a:t>.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sz="1800" b="1" smtClean="0">
              <a:solidFill>
                <a:srgbClr val="660066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sz="1400" b="1" smtClean="0">
              <a:solidFill>
                <a:schemeClr val="accent2"/>
              </a:solidFill>
            </a:endParaRPr>
          </a:p>
        </p:txBody>
      </p:sp>
      <p:sp>
        <p:nvSpPr>
          <p:cNvPr id="16387" name="Line 4"/>
          <p:cNvSpPr>
            <a:spLocks noChangeShapeType="1"/>
          </p:cNvSpPr>
          <p:nvPr/>
        </p:nvSpPr>
        <p:spPr bwMode="auto">
          <a:xfrm>
            <a:off x="4716463" y="333375"/>
            <a:ext cx="22320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ar-SA"/>
          </a:p>
        </p:txBody>
      </p:sp>
      <p:sp>
        <p:nvSpPr>
          <p:cNvPr id="16388" name="Rectangle 5"/>
          <p:cNvSpPr>
            <a:spLocks noChangeArrowheads="1"/>
          </p:cNvSpPr>
          <p:nvPr/>
        </p:nvSpPr>
        <p:spPr bwMode="auto">
          <a:xfrm>
            <a:off x="5219700" y="260350"/>
            <a:ext cx="504825" cy="144463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ar-SA"/>
          </a:p>
        </p:txBody>
      </p:sp>
      <p:sp>
        <p:nvSpPr>
          <p:cNvPr id="16389" name="Rectangle 6"/>
          <p:cNvSpPr>
            <a:spLocks noChangeArrowheads="1"/>
          </p:cNvSpPr>
          <p:nvPr/>
        </p:nvSpPr>
        <p:spPr bwMode="auto">
          <a:xfrm>
            <a:off x="6154738" y="260350"/>
            <a:ext cx="504825" cy="144463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ar-SA"/>
          </a:p>
        </p:txBody>
      </p:sp>
      <p:sp>
        <p:nvSpPr>
          <p:cNvPr id="16390" name="Line 7"/>
          <p:cNvSpPr>
            <a:spLocks noChangeShapeType="1"/>
          </p:cNvSpPr>
          <p:nvPr/>
        </p:nvSpPr>
        <p:spPr bwMode="auto">
          <a:xfrm>
            <a:off x="4716463" y="549275"/>
            <a:ext cx="22320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ar-SA"/>
          </a:p>
        </p:txBody>
      </p:sp>
      <p:sp>
        <p:nvSpPr>
          <p:cNvPr id="16391" name="Rectangle 8"/>
          <p:cNvSpPr>
            <a:spLocks noChangeArrowheads="1"/>
          </p:cNvSpPr>
          <p:nvPr/>
        </p:nvSpPr>
        <p:spPr bwMode="auto">
          <a:xfrm>
            <a:off x="5219700" y="836613"/>
            <a:ext cx="504825" cy="144462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ar-SA"/>
          </a:p>
        </p:txBody>
      </p:sp>
      <p:sp>
        <p:nvSpPr>
          <p:cNvPr id="16392" name="Rectangle 9"/>
          <p:cNvSpPr>
            <a:spLocks noChangeArrowheads="1"/>
          </p:cNvSpPr>
          <p:nvPr/>
        </p:nvSpPr>
        <p:spPr bwMode="auto">
          <a:xfrm>
            <a:off x="6154738" y="476250"/>
            <a:ext cx="504825" cy="144463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ar-SA"/>
          </a:p>
        </p:txBody>
      </p:sp>
      <p:sp>
        <p:nvSpPr>
          <p:cNvPr id="16393" name="Line 10"/>
          <p:cNvSpPr>
            <a:spLocks noChangeShapeType="1"/>
          </p:cNvSpPr>
          <p:nvPr/>
        </p:nvSpPr>
        <p:spPr bwMode="auto">
          <a:xfrm>
            <a:off x="4716463" y="908050"/>
            <a:ext cx="22320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ar-SA"/>
          </a:p>
        </p:txBody>
      </p:sp>
      <p:sp>
        <p:nvSpPr>
          <p:cNvPr id="16394" name="Line 11"/>
          <p:cNvSpPr>
            <a:spLocks noChangeShapeType="1"/>
          </p:cNvSpPr>
          <p:nvPr/>
        </p:nvSpPr>
        <p:spPr bwMode="auto">
          <a:xfrm>
            <a:off x="4716463" y="1268413"/>
            <a:ext cx="22320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ar-SA"/>
          </a:p>
        </p:txBody>
      </p:sp>
      <p:sp>
        <p:nvSpPr>
          <p:cNvPr id="16395" name="Line 12"/>
          <p:cNvSpPr>
            <a:spLocks noChangeShapeType="1"/>
          </p:cNvSpPr>
          <p:nvPr/>
        </p:nvSpPr>
        <p:spPr bwMode="auto">
          <a:xfrm>
            <a:off x="4787900" y="1916113"/>
            <a:ext cx="22320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ar-SA"/>
          </a:p>
        </p:txBody>
      </p:sp>
      <p:sp>
        <p:nvSpPr>
          <p:cNvPr id="16396" name="Line 13"/>
          <p:cNvSpPr>
            <a:spLocks noChangeShapeType="1"/>
          </p:cNvSpPr>
          <p:nvPr/>
        </p:nvSpPr>
        <p:spPr bwMode="auto">
          <a:xfrm>
            <a:off x="4787900" y="2133600"/>
            <a:ext cx="223202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ar-SA"/>
          </a:p>
        </p:txBody>
      </p:sp>
      <p:sp>
        <p:nvSpPr>
          <p:cNvPr id="16397" name="Line 14"/>
          <p:cNvSpPr>
            <a:spLocks noChangeShapeType="1"/>
          </p:cNvSpPr>
          <p:nvPr/>
        </p:nvSpPr>
        <p:spPr bwMode="auto">
          <a:xfrm>
            <a:off x="4787900" y="2420938"/>
            <a:ext cx="22320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ar-SA"/>
          </a:p>
        </p:txBody>
      </p:sp>
      <p:sp>
        <p:nvSpPr>
          <p:cNvPr id="16398" name="Line 15"/>
          <p:cNvSpPr>
            <a:spLocks noChangeShapeType="1"/>
          </p:cNvSpPr>
          <p:nvPr/>
        </p:nvSpPr>
        <p:spPr bwMode="auto">
          <a:xfrm>
            <a:off x="4787900" y="2636838"/>
            <a:ext cx="22320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ar-SA"/>
          </a:p>
        </p:txBody>
      </p:sp>
      <p:sp>
        <p:nvSpPr>
          <p:cNvPr id="16399" name="Line 16"/>
          <p:cNvSpPr>
            <a:spLocks noChangeShapeType="1"/>
          </p:cNvSpPr>
          <p:nvPr/>
        </p:nvSpPr>
        <p:spPr bwMode="auto">
          <a:xfrm>
            <a:off x="4787900" y="3141663"/>
            <a:ext cx="22320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ar-SA"/>
          </a:p>
        </p:txBody>
      </p:sp>
      <p:sp>
        <p:nvSpPr>
          <p:cNvPr id="16400" name="Line 17"/>
          <p:cNvSpPr>
            <a:spLocks noChangeShapeType="1"/>
          </p:cNvSpPr>
          <p:nvPr/>
        </p:nvSpPr>
        <p:spPr bwMode="auto">
          <a:xfrm>
            <a:off x="4859338" y="3429000"/>
            <a:ext cx="22320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ar-SA"/>
          </a:p>
        </p:txBody>
      </p:sp>
      <p:sp>
        <p:nvSpPr>
          <p:cNvPr id="16401" name="Line 18"/>
          <p:cNvSpPr>
            <a:spLocks noChangeShapeType="1"/>
          </p:cNvSpPr>
          <p:nvPr/>
        </p:nvSpPr>
        <p:spPr bwMode="auto">
          <a:xfrm>
            <a:off x="4859338" y="3644900"/>
            <a:ext cx="22320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ar-SA"/>
          </a:p>
        </p:txBody>
      </p:sp>
      <p:sp>
        <p:nvSpPr>
          <p:cNvPr id="16402" name="Line 19"/>
          <p:cNvSpPr>
            <a:spLocks noChangeShapeType="1"/>
          </p:cNvSpPr>
          <p:nvPr/>
        </p:nvSpPr>
        <p:spPr bwMode="auto">
          <a:xfrm>
            <a:off x="4859338" y="4005263"/>
            <a:ext cx="22320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ar-SA"/>
          </a:p>
        </p:txBody>
      </p:sp>
      <p:sp>
        <p:nvSpPr>
          <p:cNvPr id="16403" name="Line 20"/>
          <p:cNvSpPr>
            <a:spLocks noChangeShapeType="1"/>
          </p:cNvSpPr>
          <p:nvPr/>
        </p:nvSpPr>
        <p:spPr bwMode="auto">
          <a:xfrm>
            <a:off x="4859338" y="4149725"/>
            <a:ext cx="22320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ar-SA"/>
          </a:p>
        </p:txBody>
      </p:sp>
      <p:sp>
        <p:nvSpPr>
          <p:cNvPr id="16404" name="Rectangle 21"/>
          <p:cNvSpPr>
            <a:spLocks noChangeArrowheads="1"/>
          </p:cNvSpPr>
          <p:nvPr/>
        </p:nvSpPr>
        <p:spPr bwMode="auto">
          <a:xfrm>
            <a:off x="6227763" y="836613"/>
            <a:ext cx="504825" cy="144462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ar-SA"/>
          </a:p>
        </p:txBody>
      </p:sp>
      <p:sp>
        <p:nvSpPr>
          <p:cNvPr id="16405" name="Rectangle 22"/>
          <p:cNvSpPr>
            <a:spLocks noChangeArrowheads="1"/>
          </p:cNvSpPr>
          <p:nvPr/>
        </p:nvSpPr>
        <p:spPr bwMode="auto">
          <a:xfrm>
            <a:off x="5219700" y="476250"/>
            <a:ext cx="504825" cy="144463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ar-SA"/>
          </a:p>
        </p:txBody>
      </p:sp>
      <p:sp>
        <p:nvSpPr>
          <p:cNvPr id="16406" name="Rectangle 23"/>
          <p:cNvSpPr>
            <a:spLocks noChangeArrowheads="1"/>
          </p:cNvSpPr>
          <p:nvPr/>
        </p:nvSpPr>
        <p:spPr bwMode="auto">
          <a:xfrm>
            <a:off x="5219700" y="1196975"/>
            <a:ext cx="504825" cy="144463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ar-SA"/>
          </a:p>
        </p:txBody>
      </p:sp>
      <p:sp>
        <p:nvSpPr>
          <p:cNvPr id="16407" name="Rectangle 24"/>
          <p:cNvSpPr>
            <a:spLocks noChangeArrowheads="1"/>
          </p:cNvSpPr>
          <p:nvPr/>
        </p:nvSpPr>
        <p:spPr bwMode="auto">
          <a:xfrm>
            <a:off x="5292725" y="1844675"/>
            <a:ext cx="504825" cy="144463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ar-SA"/>
          </a:p>
        </p:txBody>
      </p:sp>
      <p:sp>
        <p:nvSpPr>
          <p:cNvPr id="16408" name="Rectangle 25"/>
          <p:cNvSpPr>
            <a:spLocks noChangeArrowheads="1"/>
          </p:cNvSpPr>
          <p:nvPr/>
        </p:nvSpPr>
        <p:spPr bwMode="auto">
          <a:xfrm>
            <a:off x="6372225" y="1844675"/>
            <a:ext cx="504825" cy="144463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ar-SA"/>
          </a:p>
        </p:txBody>
      </p:sp>
      <p:sp>
        <p:nvSpPr>
          <p:cNvPr id="16409" name="Rectangle 26"/>
          <p:cNvSpPr>
            <a:spLocks noChangeArrowheads="1"/>
          </p:cNvSpPr>
          <p:nvPr/>
        </p:nvSpPr>
        <p:spPr bwMode="auto">
          <a:xfrm>
            <a:off x="5292725" y="2349500"/>
            <a:ext cx="504825" cy="1428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ar-SA"/>
          </a:p>
        </p:txBody>
      </p:sp>
      <p:sp>
        <p:nvSpPr>
          <p:cNvPr id="16410" name="Rectangle 27"/>
          <p:cNvSpPr>
            <a:spLocks noChangeArrowheads="1"/>
          </p:cNvSpPr>
          <p:nvPr/>
        </p:nvSpPr>
        <p:spPr bwMode="auto">
          <a:xfrm>
            <a:off x="5292725" y="2565400"/>
            <a:ext cx="504825" cy="1428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ar-SA"/>
          </a:p>
        </p:txBody>
      </p:sp>
      <p:sp>
        <p:nvSpPr>
          <p:cNvPr id="16411" name="Rectangle 28"/>
          <p:cNvSpPr>
            <a:spLocks noChangeArrowheads="1"/>
          </p:cNvSpPr>
          <p:nvPr/>
        </p:nvSpPr>
        <p:spPr bwMode="auto">
          <a:xfrm>
            <a:off x="5292725" y="3068638"/>
            <a:ext cx="504825" cy="144462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ar-SA"/>
          </a:p>
        </p:txBody>
      </p:sp>
      <p:sp>
        <p:nvSpPr>
          <p:cNvPr id="16412" name="Rectangle 29"/>
          <p:cNvSpPr>
            <a:spLocks noChangeArrowheads="1"/>
          </p:cNvSpPr>
          <p:nvPr/>
        </p:nvSpPr>
        <p:spPr bwMode="auto">
          <a:xfrm>
            <a:off x="6300788" y="3068638"/>
            <a:ext cx="504825" cy="144462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ar-SA"/>
          </a:p>
        </p:txBody>
      </p:sp>
      <p:sp>
        <p:nvSpPr>
          <p:cNvPr id="16413" name="Rectangle 30"/>
          <p:cNvSpPr>
            <a:spLocks noChangeArrowheads="1"/>
          </p:cNvSpPr>
          <p:nvPr/>
        </p:nvSpPr>
        <p:spPr bwMode="auto">
          <a:xfrm>
            <a:off x="5364163" y="3284538"/>
            <a:ext cx="576262" cy="2159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ar-SA"/>
          </a:p>
        </p:txBody>
      </p:sp>
      <p:sp>
        <p:nvSpPr>
          <p:cNvPr id="16414" name="Line 31"/>
          <p:cNvSpPr>
            <a:spLocks noChangeShapeType="1"/>
          </p:cNvSpPr>
          <p:nvPr/>
        </p:nvSpPr>
        <p:spPr bwMode="auto">
          <a:xfrm flipH="1">
            <a:off x="5364163" y="3284538"/>
            <a:ext cx="574675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ar-SA"/>
          </a:p>
        </p:txBody>
      </p:sp>
      <p:sp>
        <p:nvSpPr>
          <p:cNvPr id="16415" name="Line 32"/>
          <p:cNvSpPr>
            <a:spLocks noChangeShapeType="1"/>
          </p:cNvSpPr>
          <p:nvPr/>
        </p:nvSpPr>
        <p:spPr bwMode="auto">
          <a:xfrm>
            <a:off x="5435600" y="3284538"/>
            <a:ext cx="504825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ar-SA"/>
          </a:p>
        </p:txBody>
      </p:sp>
      <p:sp>
        <p:nvSpPr>
          <p:cNvPr id="16416" name="Rectangle 33"/>
          <p:cNvSpPr>
            <a:spLocks noChangeArrowheads="1"/>
          </p:cNvSpPr>
          <p:nvPr/>
        </p:nvSpPr>
        <p:spPr bwMode="auto">
          <a:xfrm>
            <a:off x="6227763" y="3284538"/>
            <a:ext cx="576262" cy="2159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ar-SA"/>
          </a:p>
        </p:txBody>
      </p:sp>
      <p:sp>
        <p:nvSpPr>
          <p:cNvPr id="16417" name="Line 34"/>
          <p:cNvSpPr>
            <a:spLocks noChangeShapeType="1"/>
          </p:cNvSpPr>
          <p:nvPr/>
        </p:nvSpPr>
        <p:spPr bwMode="auto">
          <a:xfrm>
            <a:off x="6227763" y="3284538"/>
            <a:ext cx="504825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ar-SA"/>
          </a:p>
        </p:txBody>
      </p:sp>
      <p:sp>
        <p:nvSpPr>
          <p:cNvPr id="16418" name="Line 35"/>
          <p:cNvSpPr>
            <a:spLocks noChangeShapeType="1"/>
          </p:cNvSpPr>
          <p:nvPr/>
        </p:nvSpPr>
        <p:spPr bwMode="auto">
          <a:xfrm flipH="1">
            <a:off x="6227763" y="3284538"/>
            <a:ext cx="503237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ar-SA"/>
          </a:p>
        </p:txBody>
      </p:sp>
      <p:sp>
        <p:nvSpPr>
          <p:cNvPr id="16419" name="Rectangle 36"/>
          <p:cNvSpPr>
            <a:spLocks noChangeArrowheads="1"/>
          </p:cNvSpPr>
          <p:nvPr/>
        </p:nvSpPr>
        <p:spPr bwMode="auto">
          <a:xfrm>
            <a:off x="5362575" y="3573463"/>
            <a:ext cx="504825" cy="144462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ar-SA"/>
          </a:p>
        </p:txBody>
      </p:sp>
      <p:sp>
        <p:nvSpPr>
          <p:cNvPr id="16420" name="Rectangle 37"/>
          <p:cNvSpPr>
            <a:spLocks noChangeArrowheads="1"/>
          </p:cNvSpPr>
          <p:nvPr/>
        </p:nvSpPr>
        <p:spPr bwMode="auto">
          <a:xfrm>
            <a:off x="5362575" y="4076700"/>
            <a:ext cx="504825" cy="1428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ar-SA"/>
          </a:p>
        </p:txBody>
      </p:sp>
      <p:sp>
        <p:nvSpPr>
          <p:cNvPr id="16421" name="Line 39"/>
          <p:cNvSpPr>
            <a:spLocks noChangeShapeType="1"/>
          </p:cNvSpPr>
          <p:nvPr/>
        </p:nvSpPr>
        <p:spPr bwMode="auto">
          <a:xfrm>
            <a:off x="4932363" y="4437063"/>
            <a:ext cx="22320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ar-SA"/>
          </a:p>
        </p:txBody>
      </p:sp>
      <p:sp>
        <p:nvSpPr>
          <p:cNvPr id="16422" name="Line 40"/>
          <p:cNvSpPr>
            <a:spLocks noChangeShapeType="1"/>
          </p:cNvSpPr>
          <p:nvPr/>
        </p:nvSpPr>
        <p:spPr bwMode="auto">
          <a:xfrm>
            <a:off x="5003800" y="4652963"/>
            <a:ext cx="22320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ar-SA"/>
          </a:p>
        </p:txBody>
      </p:sp>
      <p:sp>
        <p:nvSpPr>
          <p:cNvPr id="16423" name="Line 42"/>
          <p:cNvSpPr>
            <a:spLocks noChangeShapeType="1"/>
          </p:cNvSpPr>
          <p:nvPr/>
        </p:nvSpPr>
        <p:spPr bwMode="auto">
          <a:xfrm>
            <a:off x="5003800" y="5373688"/>
            <a:ext cx="22320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ar-SA"/>
          </a:p>
        </p:txBody>
      </p:sp>
      <p:sp>
        <p:nvSpPr>
          <p:cNvPr id="16424" name="Rectangle 43"/>
          <p:cNvSpPr>
            <a:spLocks noChangeArrowheads="1"/>
          </p:cNvSpPr>
          <p:nvPr/>
        </p:nvSpPr>
        <p:spPr bwMode="auto">
          <a:xfrm>
            <a:off x="5364163" y="4508500"/>
            <a:ext cx="576262" cy="2159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ar-SA"/>
          </a:p>
        </p:txBody>
      </p:sp>
      <p:sp>
        <p:nvSpPr>
          <p:cNvPr id="16425" name="Line 45"/>
          <p:cNvSpPr>
            <a:spLocks noChangeShapeType="1"/>
          </p:cNvSpPr>
          <p:nvPr/>
        </p:nvSpPr>
        <p:spPr bwMode="auto">
          <a:xfrm>
            <a:off x="5364163" y="4508500"/>
            <a:ext cx="576262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ar-SA"/>
          </a:p>
        </p:txBody>
      </p:sp>
      <p:sp>
        <p:nvSpPr>
          <p:cNvPr id="16426" name="Line 48"/>
          <p:cNvSpPr>
            <a:spLocks noChangeShapeType="1"/>
          </p:cNvSpPr>
          <p:nvPr/>
        </p:nvSpPr>
        <p:spPr bwMode="auto">
          <a:xfrm flipH="1">
            <a:off x="5364163" y="4508500"/>
            <a:ext cx="503237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ar-SA"/>
          </a:p>
        </p:txBody>
      </p:sp>
      <p:sp>
        <p:nvSpPr>
          <p:cNvPr id="16427" name="Line 49"/>
          <p:cNvSpPr>
            <a:spLocks noChangeShapeType="1"/>
          </p:cNvSpPr>
          <p:nvPr/>
        </p:nvSpPr>
        <p:spPr bwMode="auto">
          <a:xfrm>
            <a:off x="5003800" y="5157788"/>
            <a:ext cx="22320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ar-SA"/>
          </a:p>
        </p:txBody>
      </p:sp>
      <p:sp>
        <p:nvSpPr>
          <p:cNvPr id="16428" name="Rectangle 52"/>
          <p:cNvSpPr>
            <a:spLocks noChangeArrowheads="1"/>
          </p:cNvSpPr>
          <p:nvPr/>
        </p:nvSpPr>
        <p:spPr bwMode="auto">
          <a:xfrm>
            <a:off x="6372225" y="4076700"/>
            <a:ext cx="431800" cy="14446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ar-SA"/>
          </a:p>
        </p:txBody>
      </p:sp>
      <p:sp>
        <p:nvSpPr>
          <p:cNvPr id="16429" name="Text Box 53"/>
          <p:cNvSpPr txBox="1">
            <a:spLocks noChangeArrowheads="1"/>
          </p:cNvSpPr>
          <p:nvPr/>
        </p:nvSpPr>
        <p:spPr bwMode="auto">
          <a:xfrm>
            <a:off x="6372225" y="3956050"/>
            <a:ext cx="431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chemeClr val="accent2"/>
                </a:solidFill>
              </a:rPr>
              <a:t>cs</a:t>
            </a:r>
          </a:p>
        </p:txBody>
      </p:sp>
      <p:sp>
        <p:nvSpPr>
          <p:cNvPr id="16430" name="Rectangle 54"/>
          <p:cNvSpPr>
            <a:spLocks noChangeArrowheads="1"/>
          </p:cNvSpPr>
          <p:nvPr/>
        </p:nvSpPr>
        <p:spPr bwMode="auto">
          <a:xfrm>
            <a:off x="6300788" y="4508500"/>
            <a:ext cx="576262" cy="2159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ar-SA"/>
          </a:p>
        </p:txBody>
      </p:sp>
      <p:sp>
        <p:nvSpPr>
          <p:cNvPr id="16431" name="Line 55"/>
          <p:cNvSpPr>
            <a:spLocks noChangeShapeType="1"/>
          </p:cNvSpPr>
          <p:nvPr/>
        </p:nvSpPr>
        <p:spPr bwMode="auto">
          <a:xfrm flipH="1">
            <a:off x="6300788" y="4508500"/>
            <a:ext cx="503237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ar-SA"/>
          </a:p>
        </p:txBody>
      </p:sp>
      <p:sp>
        <p:nvSpPr>
          <p:cNvPr id="16432" name="Line 56"/>
          <p:cNvSpPr>
            <a:spLocks noChangeShapeType="1"/>
          </p:cNvSpPr>
          <p:nvPr/>
        </p:nvSpPr>
        <p:spPr bwMode="auto">
          <a:xfrm>
            <a:off x="6300788" y="4508500"/>
            <a:ext cx="576262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ar-S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85800" y="836613"/>
            <a:ext cx="7772400" cy="525938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900113" y="260350"/>
            <a:ext cx="7558087" cy="61214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268538" y="260350"/>
            <a:ext cx="5040312" cy="640873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6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50825" y="188913"/>
            <a:ext cx="8642350" cy="64801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50825" y="765175"/>
            <a:ext cx="8713788" cy="453548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549275"/>
            <a:ext cx="7772400" cy="5546725"/>
          </a:xfrm>
        </p:spPr>
        <p:txBody>
          <a:bodyPr/>
          <a:lstStyle/>
          <a:p>
            <a:pPr eaLnBrk="1" hangingPunct="1">
              <a:buFontTx/>
              <a:buNone/>
            </a:pPr>
            <a:endParaRPr lang="ar-SA" smtClean="0"/>
          </a:p>
        </p:txBody>
      </p:sp>
      <p:pic>
        <p:nvPicPr>
          <p:cNvPr id="22531" name="Picture 3" descr="Jpeg01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550" y="692150"/>
            <a:ext cx="7200900" cy="51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549275"/>
            <a:ext cx="7772400" cy="5546725"/>
          </a:xfrm>
        </p:spPr>
        <p:txBody>
          <a:bodyPr/>
          <a:lstStyle/>
          <a:p>
            <a:pPr eaLnBrk="1" hangingPunct="1">
              <a:buFontTx/>
              <a:buNone/>
            </a:pPr>
            <a:endParaRPr lang="ar-SA" smtClean="0"/>
          </a:p>
        </p:txBody>
      </p:sp>
      <p:pic>
        <p:nvPicPr>
          <p:cNvPr id="23555" name="Picture 3" descr="Jpeg01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0113" y="765175"/>
            <a:ext cx="7343775" cy="511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549275"/>
            <a:ext cx="7772400" cy="5546725"/>
          </a:xfrm>
        </p:spPr>
        <p:txBody>
          <a:bodyPr/>
          <a:lstStyle/>
          <a:p>
            <a:pPr eaLnBrk="1" hangingPunct="1">
              <a:buFontTx/>
              <a:buNone/>
            </a:pPr>
            <a:endParaRPr lang="ar-SA" smtClean="0"/>
          </a:p>
        </p:txBody>
      </p:sp>
      <p:pic>
        <p:nvPicPr>
          <p:cNvPr id="24579" name="Picture 3" descr="Jpeg01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550" y="692150"/>
            <a:ext cx="7345363" cy="511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4" descr="Jpeg02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11188" y="836613"/>
            <a:ext cx="7848600" cy="5329237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339975" y="333375"/>
            <a:ext cx="4895850" cy="611981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549275"/>
            <a:ext cx="7772400" cy="5546725"/>
          </a:xfrm>
        </p:spPr>
        <p:txBody>
          <a:bodyPr/>
          <a:lstStyle/>
          <a:p>
            <a:pPr eaLnBrk="1" hangingPunct="1">
              <a:buFontTx/>
              <a:buNone/>
            </a:pPr>
            <a:endParaRPr lang="ar-SA" smtClean="0"/>
          </a:p>
        </p:txBody>
      </p:sp>
      <p:pic>
        <p:nvPicPr>
          <p:cNvPr id="27651" name="Picture 3" descr="Jpeg02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1975" y="1603375"/>
            <a:ext cx="5481638" cy="3652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549275"/>
            <a:ext cx="7772400" cy="5546725"/>
          </a:xfrm>
        </p:spPr>
        <p:txBody>
          <a:bodyPr/>
          <a:lstStyle/>
          <a:p>
            <a:pPr eaLnBrk="1" hangingPunct="1">
              <a:buFontTx/>
              <a:buNone/>
            </a:pPr>
            <a:endParaRPr lang="ar-SA" smtClean="0"/>
          </a:p>
        </p:txBody>
      </p:sp>
      <p:pic>
        <p:nvPicPr>
          <p:cNvPr id="28675" name="Picture 3" descr="Jpeg02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1600200"/>
            <a:ext cx="54864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549275"/>
            <a:ext cx="7772400" cy="5546725"/>
          </a:xfrm>
        </p:spPr>
        <p:txBody>
          <a:bodyPr/>
          <a:lstStyle/>
          <a:p>
            <a:pPr eaLnBrk="1" hangingPunct="1">
              <a:buFontTx/>
              <a:buNone/>
            </a:pPr>
            <a:endParaRPr lang="ar-SA" smtClean="0"/>
          </a:p>
        </p:txBody>
      </p:sp>
      <p:pic>
        <p:nvPicPr>
          <p:cNvPr id="29699" name="Picture 3" descr="Jpeg06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1975" y="1603375"/>
            <a:ext cx="5481638" cy="3652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333375"/>
            <a:ext cx="7772400" cy="5111750"/>
          </a:xfrm>
        </p:spPr>
        <p:txBody>
          <a:bodyPr/>
          <a:lstStyle/>
          <a:p>
            <a:pPr eaLnBrk="1" hangingPunct="1">
              <a:buFontTx/>
              <a:buNone/>
            </a:pPr>
            <a:endParaRPr lang="en-US" sz="4000" b="1" dirty="0" smtClean="0">
              <a:solidFill>
                <a:srgbClr val="FFFF00"/>
              </a:solidFill>
            </a:endParaRPr>
          </a:p>
          <a:p>
            <a:pPr eaLnBrk="1" hangingPunct="1">
              <a:buFontTx/>
              <a:buNone/>
            </a:pPr>
            <a:endParaRPr lang="en-US" sz="4000" b="1" dirty="0" smtClean="0">
              <a:solidFill>
                <a:srgbClr val="FFFF00"/>
              </a:solidFill>
            </a:endParaRPr>
          </a:p>
          <a:p>
            <a:pPr algn="ctr" eaLnBrk="1" hangingPunct="1">
              <a:buFontTx/>
              <a:buNone/>
            </a:pPr>
            <a:r>
              <a:rPr lang="en-US" sz="4000" b="1" dirty="0" smtClean="0">
                <a:solidFill>
                  <a:srgbClr val="FFFF00"/>
                </a:solidFill>
              </a:rPr>
              <a:t>β-THALASSAEMIA</a:t>
            </a:r>
          </a:p>
          <a:p>
            <a:pPr algn="ctr" eaLnBrk="1" hangingPunct="1">
              <a:buFontTx/>
              <a:buNone/>
            </a:pPr>
            <a:r>
              <a:rPr lang="en-US" sz="4000" b="1" dirty="0" smtClean="0">
                <a:solidFill>
                  <a:srgbClr val="FFFF00"/>
                </a:solidFill>
              </a:rPr>
              <a:t>DR. SHIHAB AL-MASHHADANI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50825" y="333375"/>
            <a:ext cx="8569325" cy="6048375"/>
          </a:xfrm>
          <a:solidFill>
            <a:srgbClr val="FFFF99"/>
          </a:solidFill>
        </p:spPr>
        <p:txBody>
          <a:bodyPr/>
          <a:lstStyle/>
          <a:p>
            <a:pPr eaLnBrk="1" hangingPunct="1">
              <a:buFontTx/>
              <a:buNone/>
            </a:pPr>
            <a:endParaRPr lang="en-US" sz="4000" b="1" smtClean="0">
              <a:solidFill>
                <a:srgbClr val="660066"/>
              </a:solidFill>
            </a:endParaRPr>
          </a:p>
          <a:p>
            <a:pPr eaLnBrk="1" hangingPunct="1">
              <a:buFontTx/>
              <a:buNone/>
            </a:pPr>
            <a:r>
              <a:rPr lang="en-US" sz="4000" b="1" smtClean="0">
                <a:solidFill>
                  <a:srgbClr val="660066"/>
                </a:solidFill>
              </a:rPr>
              <a:t>5’             </a:t>
            </a:r>
            <a:r>
              <a:rPr lang="el-GR" sz="4000" b="1" smtClean="0">
                <a:solidFill>
                  <a:srgbClr val="660066"/>
                </a:solidFill>
              </a:rPr>
              <a:t>ε</a:t>
            </a:r>
            <a:r>
              <a:rPr lang="en-US" sz="4000" b="1" smtClean="0">
                <a:solidFill>
                  <a:srgbClr val="660066"/>
                </a:solidFill>
              </a:rPr>
              <a:t>      G</a:t>
            </a:r>
            <a:r>
              <a:rPr lang="el-GR" sz="4000" b="1" smtClean="0">
                <a:solidFill>
                  <a:srgbClr val="660066"/>
                </a:solidFill>
              </a:rPr>
              <a:t>γ</a:t>
            </a:r>
            <a:r>
              <a:rPr lang="en-US" sz="4000" b="1" smtClean="0">
                <a:solidFill>
                  <a:srgbClr val="660066"/>
                </a:solidFill>
              </a:rPr>
              <a:t>  A</a:t>
            </a:r>
            <a:r>
              <a:rPr lang="el-GR" sz="4000" b="1" smtClean="0">
                <a:solidFill>
                  <a:srgbClr val="660066"/>
                </a:solidFill>
              </a:rPr>
              <a:t>γ</a:t>
            </a:r>
            <a:r>
              <a:rPr lang="en-US" sz="4000" b="1" smtClean="0">
                <a:solidFill>
                  <a:srgbClr val="660066"/>
                </a:solidFill>
              </a:rPr>
              <a:t>  u</a:t>
            </a:r>
            <a:r>
              <a:rPr lang="el-GR" sz="4000" b="1" smtClean="0">
                <a:solidFill>
                  <a:srgbClr val="660066"/>
                </a:solidFill>
              </a:rPr>
              <a:t>η</a:t>
            </a:r>
            <a:r>
              <a:rPr lang="en-US" sz="4000" b="1" smtClean="0">
                <a:solidFill>
                  <a:srgbClr val="660066"/>
                </a:solidFill>
              </a:rPr>
              <a:t>   </a:t>
            </a:r>
            <a:r>
              <a:rPr lang="el-GR" sz="4000" b="1" smtClean="0">
                <a:solidFill>
                  <a:srgbClr val="660066"/>
                </a:solidFill>
              </a:rPr>
              <a:t>δ</a:t>
            </a:r>
            <a:r>
              <a:rPr lang="en-US" sz="4000" b="1" smtClean="0">
                <a:solidFill>
                  <a:srgbClr val="660066"/>
                </a:solidFill>
              </a:rPr>
              <a:t>     </a:t>
            </a:r>
            <a:r>
              <a:rPr lang="el-GR" sz="4000" b="1" smtClean="0">
                <a:solidFill>
                  <a:srgbClr val="660066"/>
                </a:solidFill>
              </a:rPr>
              <a:t>β</a:t>
            </a:r>
            <a:r>
              <a:rPr lang="en-US" sz="4000" b="1" smtClean="0">
                <a:solidFill>
                  <a:srgbClr val="660066"/>
                </a:solidFill>
              </a:rPr>
              <a:t>      3</a:t>
            </a:r>
            <a:endParaRPr lang="el-GR" sz="4000" b="1" smtClean="0">
              <a:solidFill>
                <a:srgbClr val="660066"/>
              </a:solidFill>
            </a:endParaRPr>
          </a:p>
          <a:p>
            <a:pPr algn="just" eaLnBrk="1" hangingPunct="1">
              <a:buFontTx/>
              <a:buNone/>
            </a:pPr>
            <a:endParaRPr lang="en-US" b="1" smtClean="0">
              <a:solidFill>
                <a:srgbClr val="660066"/>
              </a:solidFill>
            </a:endParaRPr>
          </a:p>
          <a:p>
            <a:pPr algn="just" eaLnBrk="1" hangingPunct="1">
              <a:buFontTx/>
              <a:buNone/>
            </a:pPr>
            <a:endParaRPr lang="en-US" b="1" smtClean="0">
              <a:solidFill>
                <a:srgbClr val="660066"/>
              </a:solidFill>
            </a:endParaRPr>
          </a:p>
          <a:p>
            <a:pPr algn="just" eaLnBrk="1" hangingPunct="1">
              <a:buFontTx/>
              <a:buNone/>
            </a:pPr>
            <a:endParaRPr lang="en-US" sz="1200" b="1" smtClean="0">
              <a:solidFill>
                <a:srgbClr val="660066"/>
              </a:solidFill>
            </a:endParaRPr>
          </a:p>
          <a:p>
            <a:pPr algn="just" eaLnBrk="1" hangingPunct="1">
              <a:buFontTx/>
              <a:buNone/>
            </a:pPr>
            <a:r>
              <a:rPr lang="en-US" b="1" smtClean="0">
                <a:solidFill>
                  <a:srgbClr val="660066"/>
                </a:solidFill>
              </a:rPr>
              <a:t>              Hc           Hd   Hd      Hc           A     B</a:t>
            </a:r>
          </a:p>
          <a:p>
            <a:pPr algn="just" eaLnBrk="1" hangingPunct="1">
              <a:buFontTx/>
              <a:buNone/>
            </a:pPr>
            <a:r>
              <a:rPr lang="en-US" b="1" smtClean="0">
                <a:solidFill>
                  <a:srgbClr val="660066"/>
                </a:solidFill>
              </a:rPr>
              <a:t>The –globin gene cluster showing the position of various common restriction endonuclease polymorphic sites.  (Hc, Hinc II; Hd, Hind III; A, Ava II; B, Bam H1).</a:t>
            </a:r>
          </a:p>
        </p:txBody>
      </p:sp>
      <p:sp>
        <p:nvSpPr>
          <p:cNvPr id="3075" name="Line 3"/>
          <p:cNvSpPr>
            <a:spLocks noChangeShapeType="1"/>
          </p:cNvSpPr>
          <p:nvPr/>
        </p:nvSpPr>
        <p:spPr bwMode="auto">
          <a:xfrm flipV="1">
            <a:off x="539750" y="1989138"/>
            <a:ext cx="7848600" cy="71437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2268538" y="1916113"/>
            <a:ext cx="431800" cy="28892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ar-SA"/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2339975" y="1916113"/>
            <a:ext cx="360363" cy="28892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ar-SA"/>
          </a:p>
        </p:txBody>
      </p:sp>
      <p:sp>
        <p:nvSpPr>
          <p:cNvPr id="3078" name="Rectangle 6"/>
          <p:cNvSpPr>
            <a:spLocks noChangeArrowheads="1"/>
          </p:cNvSpPr>
          <p:nvPr/>
        </p:nvSpPr>
        <p:spPr bwMode="auto">
          <a:xfrm>
            <a:off x="7019925" y="1844675"/>
            <a:ext cx="360363" cy="28892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ar-SA"/>
          </a:p>
        </p:txBody>
      </p:sp>
      <p:sp>
        <p:nvSpPr>
          <p:cNvPr id="3079" name="Rectangle 7"/>
          <p:cNvSpPr>
            <a:spLocks noChangeArrowheads="1"/>
          </p:cNvSpPr>
          <p:nvPr/>
        </p:nvSpPr>
        <p:spPr bwMode="auto">
          <a:xfrm>
            <a:off x="6084888" y="1844675"/>
            <a:ext cx="360362" cy="28892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ar-SA"/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5219700" y="1844675"/>
            <a:ext cx="360363" cy="28892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ar-SA"/>
          </a:p>
        </p:txBody>
      </p:sp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4356100" y="1844675"/>
            <a:ext cx="360363" cy="28892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ar-SA"/>
          </a:p>
        </p:txBody>
      </p:sp>
      <p:sp>
        <p:nvSpPr>
          <p:cNvPr id="3082" name="Rectangle 10"/>
          <p:cNvSpPr>
            <a:spLocks noChangeArrowheads="1"/>
          </p:cNvSpPr>
          <p:nvPr/>
        </p:nvSpPr>
        <p:spPr bwMode="auto">
          <a:xfrm>
            <a:off x="3492500" y="1844675"/>
            <a:ext cx="360363" cy="28892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ar-SA"/>
          </a:p>
        </p:txBody>
      </p:sp>
      <p:sp>
        <p:nvSpPr>
          <p:cNvPr id="3083" name="Rectangle 11"/>
          <p:cNvSpPr>
            <a:spLocks noChangeArrowheads="1"/>
          </p:cNvSpPr>
          <p:nvPr/>
        </p:nvSpPr>
        <p:spPr bwMode="auto">
          <a:xfrm>
            <a:off x="3419475" y="1844675"/>
            <a:ext cx="431800" cy="28892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ar-SA"/>
          </a:p>
        </p:txBody>
      </p:sp>
      <p:sp>
        <p:nvSpPr>
          <p:cNvPr id="3084" name="Rectangle 12"/>
          <p:cNvSpPr>
            <a:spLocks noChangeArrowheads="1"/>
          </p:cNvSpPr>
          <p:nvPr/>
        </p:nvSpPr>
        <p:spPr bwMode="auto">
          <a:xfrm>
            <a:off x="4284663" y="1844675"/>
            <a:ext cx="431800" cy="28892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ar-SA"/>
          </a:p>
        </p:txBody>
      </p:sp>
      <p:sp>
        <p:nvSpPr>
          <p:cNvPr id="3085" name="Rectangle 13"/>
          <p:cNvSpPr>
            <a:spLocks noChangeArrowheads="1"/>
          </p:cNvSpPr>
          <p:nvPr/>
        </p:nvSpPr>
        <p:spPr bwMode="auto">
          <a:xfrm>
            <a:off x="6011863" y="1844675"/>
            <a:ext cx="431800" cy="28892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ar-SA"/>
          </a:p>
        </p:txBody>
      </p:sp>
      <p:sp>
        <p:nvSpPr>
          <p:cNvPr id="3086" name="Rectangle 15"/>
          <p:cNvSpPr>
            <a:spLocks noChangeArrowheads="1"/>
          </p:cNvSpPr>
          <p:nvPr/>
        </p:nvSpPr>
        <p:spPr bwMode="auto">
          <a:xfrm>
            <a:off x="6948488" y="1844675"/>
            <a:ext cx="431800" cy="28892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ar-SA"/>
          </a:p>
        </p:txBody>
      </p:sp>
      <p:sp>
        <p:nvSpPr>
          <p:cNvPr id="3087" name="Line 16"/>
          <p:cNvSpPr>
            <a:spLocks noChangeShapeType="1"/>
          </p:cNvSpPr>
          <p:nvPr/>
        </p:nvSpPr>
        <p:spPr bwMode="auto">
          <a:xfrm flipV="1">
            <a:off x="1979613" y="2205038"/>
            <a:ext cx="0" cy="79216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088" name="Line 17"/>
          <p:cNvSpPr>
            <a:spLocks noChangeShapeType="1"/>
          </p:cNvSpPr>
          <p:nvPr/>
        </p:nvSpPr>
        <p:spPr bwMode="auto">
          <a:xfrm flipV="1">
            <a:off x="3635375" y="2276475"/>
            <a:ext cx="0" cy="79216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089" name="Line 18"/>
          <p:cNvSpPr>
            <a:spLocks noChangeShapeType="1"/>
          </p:cNvSpPr>
          <p:nvPr/>
        </p:nvSpPr>
        <p:spPr bwMode="auto">
          <a:xfrm flipV="1">
            <a:off x="4500563" y="2276475"/>
            <a:ext cx="0" cy="79216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090" name="Line 19"/>
          <p:cNvSpPr>
            <a:spLocks noChangeShapeType="1"/>
          </p:cNvSpPr>
          <p:nvPr/>
        </p:nvSpPr>
        <p:spPr bwMode="auto">
          <a:xfrm flipV="1">
            <a:off x="5435600" y="2276475"/>
            <a:ext cx="0" cy="79216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091" name="Line 20"/>
          <p:cNvSpPr>
            <a:spLocks noChangeShapeType="1"/>
          </p:cNvSpPr>
          <p:nvPr/>
        </p:nvSpPr>
        <p:spPr bwMode="auto">
          <a:xfrm flipV="1">
            <a:off x="5651500" y="2276475"/>
            <a:ext cx="0" cy="79216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092" name="Line 21"/>
          <p:cNvSpPr>
            <a:spLocks noChangeShapeType="1"/>
          </p:cNvSpPr>
          <p:nvPr/>
        </p:nvSpPr>
        <p:spPr bwMode="auto">
          <a:xfrm flipV="1">
            <a:off x="7164388" y="2276475"/>
            <a:ext cx="0" cy="79216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093" name="Line 22"/>
          <p:cNvSpPr>
            <a:spLocks noChangeShapeType="1"/>
          </p:cNvSpPr>
          <p:nvPr/>
        </p:nvSpPr>
        <p:spPr bwMode="auto">
          <a:xfrm flipV="1">
            <a:off x="7885113" y="2276475"/>
            <a:ext cx="0" cy="79216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85800" y="836613"/>
            <a:ext cx="7772400" cy="525938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79388" y="333375"/>
            <a:ext cx="8713787" cy="6191250"/>
          </a:xfrm>
          <a:solidFill>
            <a:srgbClr val="FFFF99"/>
          </a:solidFill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sz="2800" b="1" smtClean="0">
                <a:solidFill>
                  <a:srgbClr val="660066"/>
                </a:solidFill>
              </a:rPr>
              <a:t>Molecular Defects in the β-Thalassaemia Syndrome</a:t>
            </a:r>
          </a:p>
        </p:txBody>
      </p:sp>
      <p:graphicFrame>
        <p:nvGraphicFramePr>
          <p:cNvPr id="393311" name="Group 95"/>
          <p:cNvGraphicFramePr>
            <a:graphicFrameLocks noGrp="1"/>
          </p:cNvGraphicFramePr>
          <p:nvPr/>
        </p:nvGraphicFramePr>
        <p:xfrm>
          <a:off x="395288" y="1052513"/>
          <a:ext cx="8208962" cy="4972622"/>
        </p:xfrm>
        <a:graphic>
          <a:graphicData uri="http://schemas.openxmlformats.org/drawingml/2006/table">
            <a:tbl>
              <a:tblPr/>
              <a:tblGrid>
                <a:gridCol w="2089150"/>
                <a:gridCol w="1150937"/>
                <a:gridCol w="1296988"/>
                <a:gridCol w="1368425"/>
                <a:gridCol w="1079500"/>
                <a:gridCol w="1223962"/>
              </a:tblGrid>
              <a:tr h="746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SA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</a:t>
                      </a: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-Globin synthesis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</a:t>
                      </a:r>
                      <a:r>
                        <a:rPr kumimoji="0" lang="en-US" sz="1600" b="1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mRNA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</a:t>
                      </a: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-Globin Gene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δ</a:t>
                      </a: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-Globin Synthesis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γ</a:t>
                      </a: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-Globin Synthesis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1382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 </a:t>
                      </a: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</a:t>
                      </a:r>
                      <a:r>
                        <a:rPr kumimoji="0" lang="en-US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Thalassemia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 </a:t>
                      </a: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</a:t>
                      </a:r>
                      <a:r>
                        <a:rPr kumimoji="0" lang="en-US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-Thalassemia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Decreased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Absent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Decreased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Absent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Present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Present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Present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Present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Present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Present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1239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Ferrara Variant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Indian Variant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Absent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Absent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Inactive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Absent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Present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Partially Deleted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Present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Present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Present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Present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1874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 </a:t>
                      </a:r>
                      <a:r>
                        <a:rPr kumimoji="0" lang="el-G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δ</a:t>
                      </a: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Thalassaemia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 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HPFH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Absent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Absent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Absent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Absent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Deleted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Deleted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Absent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Absent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Increased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increased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79388" y="333375"/>
            <a:ext cx="8713787" cy="6191250"/>
          </a:xfrm>
          <a:solidFill>
            <a:srgbClr val="FFFF99"/>
          </a:solidFill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sz="1800" b="1" smtClean="0">
                <a:solidFill>
                  <a:schemeClr val="accent2"/>
                </a:solidFill>
              </a:rPr>
              <a:t>Hemoglobin Fractions in the Genotypic Variants of the β-Thalassaemia Syndromes</a:t>
            </a:r>
          </a:p>
        </p:txBody>
      </p:sp>
      <p:graphicFrame>
        <p:nvGraphicFramePr>
          <p:cNvPr id="395267" name="Group 3"/>
          <p:cNvGraphicFramePr>
            <a:graphicFrameLocks noGrp="1"/>
          </p:cNvGraphicFramePr>
          <p:nvPr/>
        </p:nvGraphicFramePr>
        <p:xfrm>
          <a:off x="395288" y="692150"/>
          <a:ext cx="8280400" cy="6079617"/>
        </p:xfrm>
        <a:graphic>
          <a:graphicData uri="http://schemas.openxmlformats.org/drawingml/2006/table">
            <a:tbl>
              <a:tblPr/>
              <a:tblGrid>
                <a:gridCol w="2447925"/>
                <a:gridCol w="1223962"/>
                <a:gridCol w="1492250"/>
                <a:gridCol w="1173163"/>
                <a:gridCol w="1943100"/>
              </a:tblGrid>
              <a:tr h="7334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Genotype </a:t>
                      </a:r>
                      <a:endParaRPr kumimoji="0" lang="el-GR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HbA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HbA</a:t>
                      </a:r>
                      <a:r>
                        <a:rPr kumimoji="0" lang="en-US" sz="18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HbF (%)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Other Hemoglobins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905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Normal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</a:t>
                      </a: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kumimoji="0" lang="el-G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</a:t>
                      </a: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2.5 – 3.2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&lt;1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None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3747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Thalassaemia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major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</a:t>
                      </a:r>
                      <a:r>
                        <a:rPr kumimoji="0" lang="en-US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</a:t>
                      </a:r>
                      <a:r>
                        <a:rPr kumimoji="0" lang="en-US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+/</a:t>
                      </a: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</a:t>
                      </a:r>
                      <a:r>
                        <a:rPr kumimoji="0" lang="en-US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 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Mediterranean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</a:t>
                      </a:r>
                      <a:r>
                        <a:rPr kumimoji="0" lang="en-US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</a:t>
                      </a:r>
                      <a:r>
                        <a:rPr kumimoji="0" lang="en-US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δβ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 </a:t>
                      </a:r>
                      <a:r>
                        <a:rPr kumimoji="0" lang="en-US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Lepore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 (</a:t>
                      </a: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δβ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 </a:t>
                      </a:r>
                      <a:r>
                        <a:rPr kumimoji="0" lang="en-US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Lepore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Present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Present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1.0 – 5.9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2.4 – 8.7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0.6 – 3.4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&gt;94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 – 90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&gt;75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70 – 92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Free </a:t>
                      </a:r>
                      <a:r>
                        <a:rPr kumimoji="0" lang="el-G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α</a:t>
                      </a: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-chains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Free </a:t>
                      </a:r>
                      <a:r>
                        <a:rPr kumimoji="0" lang="el-G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α</a:t>
                      </a: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-chains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None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Hb Lepore (8-30%)</a:t>
                      </a:r>
                      <a:endParaRPr kumimoji="0" lang="el-GR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1874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Thalassaemia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intermedia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+/</a:t>
                      </a: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</a:t>
                      </a:r>
                      <a:r>
                        <a:rPr kumimoji="0" lang="en-US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black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</a:t>
                      </a:r>
                      <a:r>
                        <a:rPr kumimoji="0" lang="en-US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 (</a:t>
                      </a: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δβ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r>
                        <a:rPr kumimoji="0" lang="en-US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</a:t>
                      </a:r>
                      <a:r>
                        <a:rPr kumimoji="0" lang="en-US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 (</a:t>
                      </a: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δβ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r>
                        <a:rPr kumimoji="0" lang="en-US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</a:t>
                      </a:r>
                      <a:r>
                        <a:rPr kumimoji="0" lang="en-US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 (</a:t>
                      </a: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δβ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r>
                        <a:rPr kumimoji="0" lang="en-US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 </a:t>
                      </a: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Lapore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</a:t>
                      </a:r>
                      <a:r>
                        <a:rPr kumimoji="0" lang="en-US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 (</a:t>
                      </a: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δβ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r>
                        <a:rPr kumimoji="0" lang="en-US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 </a:t>
                      </a: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Lepore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B0F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</a:t>
                      </a:r>
                      <a:r>
                        <a:rPr kumimoji="0" lang="en-US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</a:t>
                      </a:r>
                      <a:endParaRPr kumimoji="0" lang="en-US" sz="1600" b="1" i="0" u="none" strike="noStrike" cap="none" normalizeH="0" baseline="30000" dirty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δβ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r>
                        <a:rPr kumimoji="0" lang="en-US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 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 (</a:t>
                      </a: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δβ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r>
                        <a:rPr kumimoji="0" lang="en-US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δβ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r>
                        <a:rPr kumimoji="0" lang="en-US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 (</a:t>
                      </a: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δβ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Lepore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α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</a:t>
                      </a:r>
                      <a:endParaRPr kumimoji="0" lang="el-GR" sz="1600" b="1" i="0" u="none" strike="noStrike" cap="none" normalizeH="0" baseline="30000" dirty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Present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 – 30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Present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Present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Present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5.4 – 10.0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0.3 – 2.4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Decreased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Decreased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Decreased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&gt;3.2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Increased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 – 73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 – 99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Increased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Increased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Increased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1.5 – 12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92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Normal or increased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None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None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None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Hb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Lepore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(10%)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Hb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Lepore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(10%)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None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None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Hb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Lepore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(8%)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±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Hb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79388" y="333375"/>
            <a:ext cx="8713787" cy="6191250"/>
          </a:xfrm>
          <a:solidFill>
            <a:srgbClr val="FFFF99"/>
          </a:solidFill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sz="2400" b="1" smtClean="0">
                <a:solidFill>
                  <a:schemeClr val="accent2"/>
                </a:solidFill>
              </a:rPr>
              <a:t>Hemoglobin Fractions in the Genotypic Variants of the β-Thalassaemia Syndromes </a:t>
            </a:r>
            <a:r>
              <a:rPr lang="en-US" sz="1800" b="1" smtClean="0">
                <a:solidFill>
                  <a:schemeClr val="accent2"/>
                </a:solidFill>
              </a:rPr>
              <a:t>(Continued)</a:t>
            </a:r>
          </a:p>
        </p:txBody>
      </p:sp>
      <p:graphicFrame>
        <p:nvGraphicFramePr>
          <p:cNvPr id="397343" name="Group 31"/>
          <p:cNvGraphicFramePr>
            <a:graphicFrameLocks noGrp="1"/>
          </p:cNvGraphicFramePr>
          <p:nvPr/>
        </p:nvGraphicFramePr>
        <p:xfrm>
          <a:off x="395288" y="1368425"/>
          <a:ext cx="8280400" cy="3849561"/>
        </p:xfrm>
        <a:graphic>
          <a:graphicData uri="http://schemas.openxmlformats.org/drawingml/2006/table">
            <a:tbl>
              <a:tblPr/>
              <a:tblGrid>
                <a:gridCol w="2305050"/>
                <a:gridCol w="1150937"/>
                <a:gridCol w="1368425"/>
                <a:gridCol w="1296988"/>
                <a:gridCol w="2159000"/>
              </a:tblGrid>
              <a:tr h="6270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Genotype </a:t>
                      </a:r>
                      <a:endParaRPr kumimoji="0" lang="el-GR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HbA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HbA</a:t>
                      </a:r>
                      <a:r>
                        <a:rPr kumimoji="0" lang="en-US" sz="18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HbF (%)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Other Hemoglobins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6271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Thalassaemia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minor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 </a:t>
                      </a:r>
                      <a:r>
                        <a:rPr kumimoji="0" lang="en-US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</a:t>
                      </a:r>
                      <a:endParaRPr kumimoji="0" lang="en-US" sz="1600" b="1" i="0" u="none" strike="noStrike" cap="none" normalizeH="0" baseline="30000" dirty="0" smtClean="0">
                        <a:ln>
                          <a:noFill/>
                        </a:ln>
                        <a:solidFill>
                          <a:srgbClr val="00B0F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</a:t>
                      </a:r>
                      <a:r>
                        <a:rPr kumimoji="0" lang="en-US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</a:t>
                      </a:r>
                      <a:endParaRPr kumimoji="0" lang="en-US" sz="1600" b="1" i="0" u="none" strike="noStrike" cap="none" normalizeH="0" baseline="30000" dirty="0" smtClean="0">
                        <a:ln>
                          <a:noFill/>
                        </a:ln>
                        <a:solidFill>
                          <a:srgbClr val="00B0F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δβ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r>
                        <a:rPr kumimoji="0" lang="en-US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B0F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δβ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 </a:t>
                      </a:r>
                      <a:r>
                        <a:rPr kumimoji="0" lang="en-US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Lepore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 </a:t>
                      </a: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B0F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γδβ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r>
                        <a:rPr kumimoji="0" lang="en-US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B0F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&gt;90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&gt;90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&gt;90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Present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Present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3.5 – 8.0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3.5 – 8.0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2.5 – 8.0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1.2 – 2.6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2.5 – 3.2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– 2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– 2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 – 20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– 3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&lt; 1 – 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None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None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None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Hb Lepore ( 5 – 15%)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None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0271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Thalassaemia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minima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</a:t>
                      </a:r>
                      <a:r>
                        <a:rPr kumimoji="0" lang="en-US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silent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B0F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&lt;3.2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&lt;1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None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23850" y="260350"/>
            <a:ext cx="8569325" cy="6337300"/>
          </a:xfrm>
        </p:spPr>
        <p:txBody>
          <a:bodyPr/>
          <a:lstStyle/>
          <a:p>
            <a:pPr marL="609600" indent="-609600" algn="just" eaLnBrk="1" hangingPunct="1">
              <a:buFontTx/>
              <a:buNone/>
            </a:pPr>
            <a:r>
              <a:rPr lang="en-US" sz="3600" b="1" smtClean="0">
                <a:solidFill>
                  <a:srgbClr val="FFFF99"/>
                </a:solidFill>
              </a:rPr>
              <a:t>Clinical Manifestations in Thalassaemias</a:t>
            </a:r>
          </a:p>
          <a:p>
            <a:pPr marL="609600" indent="-609600" eaLnBrk="1" hangingPunct="1">
              <a:buFontTx/>
              <a:buNone/>
            </a:pPr>
            <a:r>
              <a:rPr lang="en-US" sz="2000" b="1" smtClean="0">
                <a:solidFill>
                  <a:schemeClr val="bg1"/>
                </a:solidFill>
              </a:rPr>
              <a:t> </a:t>
            </a:r>
            <a:endParaRPr lang="en-US" sz="2800" b="1" smtClean="0">
              <a:solidFill>
                <a:schemeClr val="bg1"/>
              </a:solidFill>
            </a:endParaRPr>
          </a:p>
          <a:p>
            <a:pPr marL="609600" indent="-609600" eaLnBrk="1" hangingPunct="1">
              <a:buFontTx/>
              <a:buNone/>
            </a:pPr>
            <a:r>
              <a:rPr lang="en-US" sz="2800" b="1" smtClean="0">
                <a:solidFill>
                  <a:srgbClr val="FFFF00"/>
                </a:solidFill>
              </a:rPr>
              <a:t>►</a:t>
            </a:r>
            <a:r>
              <a:rPr lang="en-US" sz="2800" b="1" smtClean="0">
                <a:solidFill>
                  <a:schemeClr val="bg1"/>
                </a:solidFill>
              </a:rPr>
              <a:t>	Pallor </a:t>
            </a:r>
          </a:p>
          <a:p>
            <a:pPr marL="609600" indent="-609600" eaLnBrk="1" hangingPunct="1">
              <a:buFontTx/>
              <a:buNone/>
            </a:pPr>
            <a:r>
              <a:rPr lang="en-US" sz="2800" b="1" smtClean="0">
                <a:solidFill>
                  <a:srgbClr val="FFFF00"/>
                </a:solidFill>
              </a:rPr>
              <a:t>►</a:t>
            </a:r>
            <a:r>
              <a:rPr lang="en-US" sz="2800" b="1" smtClean="0">
                <a:solidFill>
                  <a:schemeClr val="bg1"/>
                </a:solidFill>
              </a:rPr>
              <a:t>	Jaundice</a:t>
            </a:r>
          </a:p>
          <a:p>
            <a:pPr marL="609600" indent="-609600" eaLnBrk="1" hangingPunct="1">
              <a:buFontTx/>
              <a:buNone/>
            </a:pPr>
            <a:r>
              <a:rPr lang="en-US" sz="2800" b="1" smtClean="0">
                <a:solidFill>
                  <a:srgbClr val="FFFF00"/>
                </a:solidFill>
              </a:rPr>
              <a:t>►</a:t>
            </a:r>
            <a:r>
              <a:rPr lang="en-US" sz="2800" b="1" smtClean="0">
                <a:solidFill>
                  <a:schemeClr val="bg1"/>
                </a:solidFill>
              </a:rPr>
              <a:t>	Apathy and Anorexia</a:t>
            </a:r>
          </a:p>
          <a:p>
            <a:pPr marL="609600" indent="-609600" eaLnBrk="1" hangingPunct="1">
              <a:buFontTx/>
              <a:buNone/>
            </a:pPr>
            <a:r>
              <a:rPr lang="en-US" sz="2800" b="1" smtClean="0">
                <a:solidFill>
                  <a:srgbClr val="FFFF00"/>
                </a:solidFill>
              </a:rPr>
              <a:t>►</a:t>
            </a:r>
            <a:r>
              <a:rPr lang="en-US" sz="2800" b="1" smtClean="0">
                <a:solidFill>
                  <a:schemeClr val="bg1"/>
                </a:solidFill>
              </a:rPr>
              <a:t>	Failure to Thrive</a:t>
            </a:r>
          </a:p>
          <a:p>
            <a:pPr marL="609600" indent="-609600" eaLnBrk="1" hangingPunct="1">
              <a:buFontTx/>
              <a:buNone/>
            </a:pPr>
            <a:r>
              <a:rPr lang="en-US" sz="2800" b="1" smtClean="0">
                <a:solidFill>
                  <a:srgbClr val="FFFF00"/>
                </a:solidFill>
              </a:rPr>
              <a:t>►</a:t>
            </a:r>
            <a:r>
              <a:rPr lang="en-US" sz="2800" b="1" smtClean="0">
                <a:solidFill>
                  <a:schemeClr val="bg1"/>
                </a:solidFill>
              </a:rPr>
              <a:t>	Hepato-splenomegaly</a:t>
            </a:r>
          </a:p>
          <a:p>
            <a:pPr marL="609600" indent="-609600" eaLnBrk="1" hangingPunct="1">
              <a:buFontTx/>
              <a:buNone/>
            </a:pPr>
            <a:r>
              <a:rPr lang="en-US" sz="2800" b="1" smtClean="0">
                <a:solidFill>
                  <a:srgbClr val="FFFF00"/>
                </a:solidFill>
              </a:rPr>
              <a:t>►</a:t>
            </a:r>
            <a:r>
              <a:rPr lang="en-US" sz="2800" b="1" smtClean="0">
                <a:solidFill>
                  <a:schemeClr val="bg1"/>
                </a:solidFill>
              </a:rPr>
              <a:t>	Skeletal Deformity</a:t>
            </a:r>
          </a:p>
          <a:p>
            <a:pPr marL="609600" indent="-609600" eaLnBrk="1" hangingPunct="1">
              <a:buFontTx/>
              <a:buNone/>
            </a:pPr>
            <a:r>
              <a:rPr lang="en-US" sz="2800" b="1" smtClean="0">
                <a:solidFill>
                  <a:srgbClr val="FFFF00"/>
                </a:solidFill>
              </a:rPr>
              <a:t>►</a:t>
            </a:r>
            <a:r>
              <a:rPr lang="en-US" sz="2800" b="1" smtClean="0">
                <a:solidFill>
                  <a:schemeClr val="bg1"/>
                </a:solidFill>
              </a:rPr>
              <a:t>	Iron Overload mainfestations</a:t>
            </a:r>
          </a:p>
          <a:p>
            <a:pPr marL="609600" indent="-609600" eaLnBrk="1" hangingPunct="1">
              <a:buFontTx/>
              <a:buNone/>
            </a:pPr>
            <a:endParaRPr lang="en-US" sz="2800" b="1" smtClean="0">
              <a:solidFill>
                <a:srgbClr val="FFFF9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549275"/>
            <a:ext cx="7772400" cy="5546725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mtClean="0"/>
              <a:t>.</a:t>
            </a:r>
          </a:p>
        </p:txBody>
      </p:sp>
      <p:pic>
        <p:nvPicPr>
          <p:cNvPr id="8195" name="Picture 3" descr="Jpeg00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1975" y="1603375"/>
            <a:ext cx="5481638" cy="3652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549275"/>
            <a:ext cx="7772400" cy="5546725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mtClean="0"/>
              <a:t>.</a:t>
            </a:r>
          </a:p>
        </p:txBody>
      </p:sp>
      <p:pic>
        <p:nvPicPr>
          <p:cNvPr id="9219" name="Picture 3" descr="Jpeg0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875" y="688975"/>
            <a:ext cx="3843338" cy="526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549275"/>
            <a:ext cx="7772400" cy="5546725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mtClean="0"/>
              <a:t>.</a:t>
            </a:r>
          </a:p>
        </p:txBody>
      </p:sp>
      <p:pic>
        <p:nvPicPr>
          <p:cNvPr id="10243" name="Picture 3" descr="Jpeg0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6375" y="765175"/>
            <a:ext cx="3652838" cy="504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549275"/>
            <a:ext cx="7772400" cy="5546725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mtClean="0"/>
              <a:t>.</a:t>
            </a:r>
          </a:p>
        </p:txBody>
      </p:sp>
      <p:pic>
        <p:nvPicPr>
          <p:cNvPr id="11267" name="Picture 3" descr="Jpeg0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6375" y="762000"/>
            <a:ext cx="3652838" cy="518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979613" y="620713"/>
            <a:ext cx="5616575" cy="568801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619250" y="620713"/>
            <a:ext cx="5832475" cy="576103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051050" y="260350"/>
            <a:ext cx="5473700" cy="6408738"/>
          </a:xfrm>
          <a:solidFill>
            <a:srgbClr val="669900"/>
          </a:solidFill>
          <a:ln>
            <a:solidFill>
              <a:srgbClr val="6699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549275"/>
            <a:ext cx="7772400" cy="5546725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mtClean="0"/>
              <a:t>.</a:t>
            </a:r>
          </a:p>
        </p:txBody>
      </p:sp>
      <p:pic>
        <p:nvPicPr>
          <p:cNvPr id="14339" name="Picture 3" descr="Jpeg0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1600200"/>
            <a:ext cx="54864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549275"/>
            <a:ext cx="7772400" cy="5546725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mtClean="0"/>
              <a:t>.</a:t>
            </a:r>
          </a:p>
        </p:txBody>
      </p:sp>
      <p:pic>
        <p:nvPicPr>
          <p:cNvPr id="15363" name="Picture 3" descr="Jpeg0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1600200"/>
            <a:ext cx="54864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549275"/>
            <a:ext cx="7772400" cy="5546725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mtClean="0"/>
              <a:t>.</a:t>
            </a:r>
          </a:p>
        </p:txBody>
      </p:sp>
      <p:pic>
        <p:nvPicPr>
          <p:cNvPr id="16387" name="Picture 3" descr="Jpeg01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1600200"/>
            <a:ext cx="54864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79388" y="333375"/>
            <a:ext cx="8713787" cy="6191250"/>
          </a:xfrm>
          <a:solidFill>
            <a:srgbClr val="FFFF99"/>
          </a:solidFill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sz="2300" b="1" smtClean="0">
                <a:solidFill>
                  <a:srgbClr val="660066"/>
                </a:solidFill>
              </a:rPr>
              <a:t>Clinical and Hematologic Features of the </a:t>
            </a:r>
            <a:r>
              <a:rPr lang="el-GR" sz="2300" b="1" smtClean="0">
                <a:solidFill>
                  <a:srgbClr val="660066"/>
                </a:solidFill>
              </a:rPr>
              <a:t>β</a:t>
            </a:r>
            <a:r>
              <a:rPr lang="en-US" sz="2300" b="1" smtClean="0">
                <a:solidFill>
                  <a:srgbClr val="660066"/>
                </a:solidFill>
              </a:rPr>
              <a:t>-Thalassemia Syndrome</a:t>
            </a:r>
            <a:endParaRPr lang="el-GR" sz="2300" b="1" smtClean="0">
              <a:solidFill>
                <a:srgbClr val="660066"/>
              </a:solidFill>
            </a:endParaRPr>
          </a:p>
        </p:txBody>
      </p:sp>
      <p:graphicFrame>
        <p:nvGraphicFramePr>
          <p:cNvPr id="420867" name="Group 3"/>
          <p:cNvGraphicFramePr>
            <a:graphicFrameLocks noGrp="1"/>
          </p:cNvGraphicFramePr>
          <p:nvPr/>
        </p:nvGraphicFramePr>
        <p:xfrm>
          <a:off x="395288" y="836613"/>
          <a:ext cx="8280400" cy="5634038"/>
        </p:xfrm>
        <a:graphic>
          <a:graphicData uri="http://schemas.openxmlformats.org/drawingml/2006/table">
            <a:tbl>
              <a:tblPr/>
              <a:tblGrid>
                <a:gridCol w="1655762"/>
                <a:gridCol w="1584325"/>
                <a:gridCol w="2016125"/>
                <a:gridCol w="1728788"/>
                <a:gridCol w="1295400"/>
              </a:tblGrid>
              <a:tr h="4524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sz="2200" b="1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Major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Intermedia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Minor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Minima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6270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Severity of </a:t>
                      </a: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mainfestations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++++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+, ±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±, 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5318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Genetics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Homozygotes, double </a:t>
                      </a: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heterozygotes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Homozygotes, double heterozygotes, rarely heterozygotes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Heterozygotes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Heterozygotes</a:t>
                      </a:r>
                      <a:endParaRPr kumimoji="0" lang="el-GR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270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Splenomegaly</a:t>
                      </a:r>
                      <a:endParaRPr kumimoji="0" lang="el-GR" sz="1900" b="1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++++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++,+++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444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Jaundice</a:t>
                      </a:r>
                      <a:endParaRPr kumimoji="0" lang="el-GR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+++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++,+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556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Skeletal changes</a:t>
                      </a:r>
                      <a:endParaRPr kumimoji="0" lang="el-GR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++++,++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556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Anemia (Hb, g/dl)</a:t>
                      </a:r>
                      <a:endParaRPr kumimoji="0" lang="el-GR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&lt;7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 – 10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&gt;10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Normal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88925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±, little or no abnormality; +, mild abnormality; ++++, prominent abnormality</a:t>
                      </a:r>
                      <a:endParaRPr kumimoji="0" lang="el-GR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79388" y="333375"/>
            <a:ext cx="8713787" cy="6191250"/>
          </a:xfrm>
          <a:solidFill>
            <a:srgbClr val="FFFF99"/>
          </a:solidFill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sz="2400" b="1" smtClean="0">
                <a:solidFill>
                  <a:srgbClr val="660066"/>
                </a:solidFill>
              </a:rPr>
              <a:t>Clinical and Hematologic Features of the </a:t>
            </a:r>
            <a:r>
              <a:rPr lang="el-GR" sz="2400" b="1" smtClean="0">
                <a:solidFill>
                  <a:srgbClr val="660066"/>
                </a:solidFill>
              </a:rPr>
              <a:t>β</a:t>
            </a:r>
            <a:r>
              <a:rPr lang="en-US" sz="2400" b="1" smtClean="0">
                <a:solidFill>
                  <a:srgbClr val="660066"/>
                </a:solidFill>
              </a:rPr>
              <a:t>-Thalassemia Syndrome </a:t>
            </a:r>
            <a:r>
              <a:rPr lang="en-US" sz="1600" b="1" smtClean="0">
                <a:solidFill>
                  <a:srgbClr val="660066"/>
                </a:solidFill>
              </a:rPr>
              <a:t>(Continued)</a:t>
            </a:r>
            <a:endParaRPr lang="el-GR" sz="1600" b="1" smtClean="0">
              <a:solidFill>
                <a:srgbClr val="660066"/>
              </a:solidFill>
            </a:endParaRPr>
          </a:p>
        </p:txBody>
      </p:sp>
      <p:graphicFrame>
        <p:nvGraphicFramePr>
          <p:cNvPr id="396481" name="Group 193"/>
          <p:cNvGraphicFramePr>
            <a:graphicFrameLocks noGrp="1"/>
          </p:cNvGraphicFramePr>
          <p:nvPr/>
        </p:nvGraphicFramePr>
        <p:xfrm>
          <a:off x="395288" y="1150938"/>
          <a:ext cx="8280400" cy="4445318"/>
        </p:xfrm>
        <a:graphic>
          <a:graphicData uri="http://schemas.openxmlformats.org/drawingml/2006/table">
            <a:tbl>
              <a:tblPr/>
              <a:tblGrid>
                <a:gridCol w="1944687"/>
                <a:gridCol w="1800225"/>
                <a:gridCol w="2087563"/>
                <a:gridCol w="1152525"/>
                <a:gridCol w="1295400"/>
              </a:tblGrid>
              <a:tr h="4524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Major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Intermedia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Minor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Minima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889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Hypochromia</a:t>
                      </a:r>
                      <a:endParaRPr kumimoji="0" lang="el-GR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++++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+++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889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Microcytosis</a:t>
                      </a:r>
                      <a:endParaRPr kumimoji="0" lang="el-GR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+++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889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Target cells</a:t>
                      </a:r>
                      <a:endParaRPr kumimoji="0" lang="el-GR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 – 35%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±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556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Basophilic stippling</a:t>
                      </a:r>
                      <a:endParaRPr kumimoji="0" lang="el-GR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 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556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Reticulocytes (%)</a:t>
                      </a:r>
                      <a:endParaRPr kumimoji="0" lang="el-GR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 – 15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– 10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– 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– 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556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Nucleated red cells</a:t>
                      </a:r>
                      <a:endParaRPr kumimoji="0" lang="el-GR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+++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+, 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88925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±, little or no abnormality; +, mild abnormality; ++++, prominent abnormality</a:t>
                      </a:r>
                      <a:endParaRPr kumimoji="0" lang="el-GR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5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23850" y="260350"/>
            <a:ext cx="8424863" cy="63373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549275"/>
            <a:ext cx="7772400" cy="5546725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mtClean="0"/>
              <a:t>.</a:t>
            </a:r>
          </a:p>
        </p:txBody>
      </p:sp>
      <p:pic>
        <p:nvPicPr>
          <p:cNvPr id="20483" name="Picture 3" descr="Jpeg02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1484313"/>
            <a:ext cx="5486400" cy="3773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549275"/>
            <a:ext cx="7772400" cy="5546725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mtClean="0"/>
              <a:t>.</a:t>
            </a:r>
          </a:p>
        </p:txBody>
      </p:sp>
      <p:pic>
        <p:nvPicPr>
          <p:cNvPr id="21507" name="Picture 3" descr="Jpeg02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1600200"/>
            <a:ext cx="54864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549275"/>
            <a:ext cx="7772400" cy="5546725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mtClean="0"/>
              <a:t>.</a:t>
            </a:r>
          </a:p>
        </p:txBody>
      </p:sp>
      <p:pic>
        <p:nvPicPr>
          <p:cNvPr id="22531" name="Picture 3" descr="Jpeg02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1975" y="1603375"/>
            <a:ext cx="5481638" cy="3652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85800" y="476250"/>
            <a:ext cx="7772400" cy="56197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95288" y="908050"/>
            <a:ext cx="8353425" cy="439261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85800" y="549275"/>
            <a:ext cx="7772400" cy="55467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85800" y="549275"/>
            <a:ext cx="7772400" cy="55467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74663"/>
            <a:ext cx="7772400" cy="5546725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mtClean="0"/>
              <a:t>.</a:t>
            </a:r>
          </a:p>
        </p:txBody>
      </p:sp>
      <p:pic>
        <p:nvPicPr>
          <p:cNvPr id="26627" name="Picture 3" descr="Jpeg01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0113" y="692150"/>
            <a:ext cx="7416800" cy="51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411413" y="476250"/>
            <a:ext cx="4752975" cy="60483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195513" y="260350"/>
            <a:ext cx="4897437" cy="619601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979613" y="115888"/>
            <a:ext cx="5329237" cy="65532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07950" y="115888"/>
            <a:ext cx="8928100" cy="674211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124075" y="188913"/>
            <a:ext cx="5327650" cy="65532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484438" y="115888"/>
            <a:ext cx="4392612" cy="66262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79388" y="333375"/>
            <a:ext cx="8713787" cy="6191250"/>
          </a:xfrm>
          <a:solidFill>
            <a:srgbClr val="FFFF99"/>
          </a:solidFill>
        </p:spPr>
        <p:txBody>
          <a:bodyPr/>
          <a:lstStyle/>
          <a:p>
            <a:pPr marL="609600" indent="-609600" algn="ctr" eaLnBrk="1" hangingPunct="1">
              <a:lnSpc>
                <a:spcPct val="90000"/>
              </a:lnSpc>
              <a:buFontTx/>
              <a:buNone/>
            </a:pPr>
            <a:r>
              <a:rPr lang="en-US" b="1" smtClean="0">
                <a:solidFill>
                  <a:schemeClr val="accent2"/>
                </a:solidFill>
              </a:rPr>
              <a:t>Prenatal diagnosis of the haemoglobinopathies (Including thalassaemia)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2400" b="1" u="sng" smtClean="0">
                <a:solidFill>
                  <a:schemeClr val="accent2"/>
                </a:solidFill>
              </a:rPr>
              <a:t>DNA Analysis</a:t>
            </a:r>
          </a:p>
          <a:p>
            <a:pPr marL="609600" indent="-609600" eaLnBrk="1" hangingPunct="1">
              <a:lnSpc>
                <a:spcPct val="90000"/>
              </a:lnSpc>
              <a:buFontTx/>
              <a:buAutoNum type="alphaUcPeriod"/>
            </a:pPr>
            <a:r>
              <a:rPr lang="en-US" sz="2200" b="1" smtClean="0">
                <a:solidFill>
                  <a:schemeClr val="accent2"/>
                </a:solidFill>
              </a:rPr>
              <a:t>Chorionic villus sampling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2200" b="1" smtClean="0">
                <a:solidFill>
                  <a:schemeClr val="accent2"/>
                </a:solidFill>
              </a:rPr>
              <a:t>	Transcervical approach (9 – 11 weeks of pregnancy)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2200" b="1" smtClean="0">
                <a:solidFill>
                  <a:schemeClr val="accent2"/>
                </a:solidFill>
              </a:rPr>
              <a:t>	Transabdominal approach (up to 15 weeks of pregnancy)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endParaRPr lang="en-US" sz="500" b="1" smtClean="0">
              <a:solidFill>
                <a:schemeClr val="accent2"/>
              </a:solidFill>
            </a:endParaRPr>
          </a:p>
          <a:p>
            <a:pPr marL="609600" indent="-609600" eaLnBrk="1" hangingPunct="1">
              <a:lnSpc>
                <a:spcPct val="90000"/>
              </a:lnSpc>
              <a:buFontTx/>
              <a:buAutoNum type="alphaUcPeriod" startAt="2"/>
            </a:pPr>
            <a:r>
              <a:rPr lang="en-US" sz="2200" b="1" smtClean="0">
                <a:solidFill>
                  <a:schemeClr val="accent2"/>
                </a:solidFill>
              </a:rPr>
              <a:t>Amniotic fluid cell analysis (16 – 20 weeks gestation)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endParaRPr lang="en-US" sz="500" b="1" smtClean="0">
              <a:solidFill>
                <a:schemeClr val="accent2"/>
              </a:solidFill>
            </a:endParaRPr>
          </a:p>
          <a:p>
            <a:pPr marL="609600" indent="-609600" eaLnBrk="1" hangingPunct="1">
              <a:lnSpc>
                <a:spcPct val="90000"/>
              </a:lnSpc>
              <a:buFontTx/>
              <a:buAutoNum type="alphaUcPeriod" startAt="3"/>
            </a:pPr>
            <a:r>
              <a:rPr lang="en-US" sz="2200" b="1" smtClean="0">
                <a:solidFill>
                  <a:schemeClr val="accent2"/>
                </a:solidFill>
              </a:rPr>
              <a:t>Fetal blood sampling (&gt; 20 weeks gestation)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2200" b="1" smtClean="0">
                <a:solidFill>
                  <a:schemeClr val="accent2"/>
                </a:solidFill>
              </a:rPr>
              <a:t>		DNA analysis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2200" b="1" smtClean="0">
                <a:solidFill>
                  <a:schemeClr val="accent2"/>
                </a:solidFill>
              </a:rPr>
              <a:t>		Haematological parameters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2200" b="1" smtClean="0">
                <a:solidFill>
                  <a:schemeClr val="accent2"/>
                </a:solidFill>
              </a:rPr>
              <a:t>	 	Biochemical analysis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2200" b="1" smtClean="0">
                <a:solidFill>
                  <a:schemeClr val="accent2"/>
                </a:solidFill>
              </a:rPr>
              <a:t>		Globin chain synthesis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2200" b="1" smtClean="0">
                <a:solidFill>
                  <a:schemeClr val="accent2"/>
                </a:solidFill>
              </a:rPr>
              <a:t>			</a:t>
            </a:r>
            <a:r>
              <a:rPr lang="el-GR" sz="2200" b="1" smtClean="0">
                <a:solidFill>
                  <a:schemeClr val="accent2"/>
                </a:solidFill>
              </a:rPr>
              <a:t>α</a:t>
            </a:r>
            <a:r>
              <a:rPr lang="en-US" sz="2200" b="1" smtClean="0">
                <a:solidFill>
                  <a:schemeClr val="accent2"/>
                </a:solidFill>
              </a:rPr>
              <a:t>/</a:t>
            </a:r>
            <a:r>
              <a:rPr lang="el-GR" sz="2200" b="1" smtClean="0">
                <a:solidFill>
                  <a:schemeClr val="accent2"/>
                </a:solidFill>
              </a:rPr>
              <a:t>β</a:t>
            </a:r>
            <a:r>
              <a:rPr lang="en-US" sz="2200" b="1" smtClean="0">
                <a:solidFill>
                  <a:schemeClr val="accent2"/>
                </a:solidFill>
              </a:rPr>
              <a:t> Ratio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2200" b="1" smtClean="0">
                <a:solidFill>
                  <a:schemeClr val="accent2"/>
                </a:solidFill>
              </a:rPr>
              <a:t>			 </a:t>
            </a:r>
            <a:r>
              <a:rPr lang="el-GR" sz="2200" b="1" smtClean="0">
                <a:solidFill>
                  <a:schemeClr val="accent2"/>
                </a:solidFill>
              </a:rPr>
              <a:t>α</a:t>
            </a:r>
            <a:r>
              <a:rPr lang="en-US" sz="2200" b="1" smtClean="0">
                <a:solidFill>
                  <a:schemeClr val="accent2"/>
                </a:solidFill>
              </a:rPr>
              <a:t>/ɣ</a:t>
            </a:r>
            <a:r>
              <a:rPr lang="en-US" sz="2200" smtClean="0">
                <a:solidFill>
                  <a:schemeClr val="accent2"/>
                </a:solidFill>
              </a:rPr>
              <a:t> </a:t>
            </a:r>
            <a:r>
              <a:rPr lang="en-US" sz="2200" b="1" smtClean="0">
                <a:solidFill>
                  <a:schemeClr val="accent2"/>
                </a:solidFill>
              </a:rPr>
              <a:t>  Ratio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2200" b="1" smtClean="0">
                <a:solidFill>
                  <a:schemeClr val="accent2"/>
                </a:solidFill>
              </a:rPr>
              <a:t>			 </a:t>
            </a:r>
            <a:r>
              <a:rPr lang="el-GR" sz="2200" b="1" smtClean="0">
                <a:solidFill>
                  <a:schemeClr val="accent2"/>
                </a:solidFill>
              </a:rPr>
              <a:t>α</a:t>
            </a:r>
            <a:r>
              <a:rPr lang="en-US" sz="2200" b="1" smtClean="0">
                <a:solidFill>
                  <a:schemeClr val="accent2"/>
                </a:solidFill>
              </a:rPr>
              <a:t>/</a:t>
            </a:r>
            <a:r>
              <a:rPr lang="el-GR" sz="2200" b="1" smtClean="0">
                <a:solidFill>
                  <a:schemeClr val="accent2"/>
                </a:solidFill>
              </a:rPr>
              <a:t>δ</a:t>
            </a:r>
            <a:r>
              <a:rPr lang="en-US" sz="2200" b="1" smtClean="0">
                <a:solidFill>
                  <a:schemeClr val="accent2"/>
                </a:solidFill>
              </a:rPr>
              <a:t> Ratio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333375"/>
            <a:ext cx="7772400" cy="5762625"/>
          </a:xfrm>
        </p:spPr>
        <p:txBody>
          <a:bodyPr/>
          <a:lstStyle/>
          <a:p>
            <a:pPr eaLnBrk="1" hangingPunct="1">
              <a:buFontTx/>
              <a:buNone/>
            </a:pPr>
            <a:endParaRPr lang="ar-SA" smtClean="0"/>
          </a:p>
        </p:txBody>
      </p:sp>
      <p:pic>
        <p:nvPicPr>
          <p:cNvPr id="7171" name="Picture 3" descr="Jpeg00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5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900113" y="260350"/>
            <a:ext cx="7488237" cy="62642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79388" y="333375"/>
            <a:ext cx="8713787" cy="6191250"/>
          </a:xfrm>
          <a:solidFill>
            <a:srgbClr val="FFFF99"/>
          </a:solidFill>
        </p:spPr>
        <p:txBody>
          <a:bodyPr/>
          <a:lstStyle/>
          <a:p>
            <a:pPr marL="609600" indent="-609600" algn="ctr" eaLnBrk="1" hangingPunct="1">
              <a:buFontTx/>
              <a:buNone/>
            </a:pPr>
            <a:r>
              <a:rPr lang="en-US" b="1" u="sng" smtClean="0">
                <a:solidFill>
                  <a:schemeClr val="accent2"/>
                </a:solidFill>
              </a:rPr>
              <a:t>DNA ANALYSIS</a:t>
            </a:r>
          </a:p>
          <a:p>
            <a:pPr marL="609600" indent="-609600" eaLnBrk="1" hangingPunct="1">
              <a:buFontTx/>
              <a:buAutoNum type="arabicPeriod"/>
            </a:pPr>
            <a:r>
              <a:rPr lang="en-US" sz="2400" b="1" smtClean="0">
                <a:solidFill>
                  <a:schemeClr val="accent2"/>
                </a:solidFill>
              </a:rPr>
              <a:t>Gene mapping</a:t>
            </a:r>
          </a:p>
          <a:p>
            <a:pPr marL="609600" indent="-609600" eaLnBrk="1" hangingPunct="1">
              <a:buFontTx/>
              <a:buNone/>
            </a:pPr>
            <a:endParaRPr lang="en-US" sz="1000" b="1" smtClean="0">
              <a:solidFill>
                <a:schemeClr val="accent2"/>
              </a:solidFill>
            </a:endParaRPr>
          </a:p>
          <a:p>
            <a:pPr marL="609600" indent="-609600" eaLnBrk="1" hangingPunct="1">
              <a:buFontTx/>
              <a:buNone/>
            </a:pPr>
            <a:r>
              <a:rPr lang="en-US" sz="2400" b="1" smtClean="0">
                <a:solidFill>
                  <a:schemeClr val="accent2"/>
                </a:solidFill>
              </a:rPr>
              <a:t>2.	RFLPs linkage analysis</a:t>
            </a:r>
          </a:p>
          <a:p>
            <a:pPr marL="609600" indent="-609600" eaLnBrk="1" hangingPunct="1">
              <a:buFontTx/>
              <a:buNone/>
            </a:pPr>
            <a:r>
              <a:rPr lang="en-US" sz="2400" b="1" smtClean="0">
                <a:solidFill>
                  <a:schemeClr val="accent2"/>
                </a:solidFill>
              </a:rPr>
              <a:t>	(Restriction fragment length polymorphisms)</a:t>
            </a:r>
          </a:p>
          <a:p>
            <a:pPr marL="609600" indent="-609600" eaLnBrk="1" hangingPunct="1">
              <a:buFontTx/>
              <a:buNone/>
            </a:pPr>
            <a:endParaRPr lang="en-US" sz="1000" b="1" smtClean="0">
              <a:solidFill>
                <a:schemeClr val="accent2"/>
              </a:solidFill>
            </a:endParaRPr>
          </a:p>
          <a:p>
            <a:pPr marL="609600" indent="-609600" eaLnBrk="1" hangingPunct="1">
              <a:buFontTx/>
              <a:buAutoNum type="arabicPeriod" startAt="3"/>
            </a:pPr>
            <a:r>
              <a:rPr lang="en-US" sz="2400" b="1" smtClean="0">
                <a:solidFill>
                  <a:schemeClr val="accent2"/>
                </a:solidFill>
              </a:rPr>
              <a:t>Oligonucleotide probes</a:t>
            </a:r>
          </a:p>
          <a:p>
            <a:pPr marL="609600" indent="-609600" eaLnBrk="1" hangingPunct="1">
              <a:buFontTx/>
              <a:buNone/>
            </a:pPr>
            <a:r>
              <a:rPr lang="en-US" sz="2400" b="1" smtClean="0">
                <a:solidFill>
                  <a:schemeClr val="accent2"/>
                </a:solidFill>
              </a:rPr>
              <a:t>	(Using short gene probes 17 – 19 Nucleotide)</a:t>
            </a:r>
          </a:p>
          <a:p>
            <a:pPr marL="609600" indent="-609600" eaLnBrk="1" hangingPunct="1">
              <a:buFontTx/>
              <a:buNone/>
            </a:pPr>
            <a:endParaRPr lang="en-US" sz="1000" b="1" smtClean="0">
              <a:solidFill>
                <a:schemeClr val="accent2"/>
              </a:solidFill>
            </a:endParaRPr>
          </a:p>
          <a:p>
            <a:pPr marL="609600" indent="-609600" eaLnBrk="1" hangingPunct="1">
              <a:buFontTx/>
              <a:buAutoNum type="arabicPeriod" startAt="4"/>
            </a:pPr>
            <a:r>
              <a:rPr lang="en-US" sz="2400" b="1" smtClean="0">
                <a:solidFill>
                  <a:schemeClr val="accent2"/>
                </a:solidFill>
              </a:rPr>
              <a:t>Gene amplification</a:t>
            </a:r>
          </a:p>
          <a:p>
            <a:pPr marL="609600" indent="-609600" eaLnBrk="1" hangingPunct="1">
              <a:buFontTx/>
              <a:buNone/>
            </a:pPr>
            <a:r>
              <a:rPr lang="en-US" sz="2400" b="1" smtClean="0">
                <a:solidFill>
                  <a:schemeClr val="accent2"/>
                </a:solidFill>
              </a:rPr>
              <a:t>	(Enzymatic amplification of DNA sequences)</a:t>
            </a:r>
          </a:p>
          <a:p>
            <a:pPr marL="609600" indent="-609600" eaLnBrk="1" hangingPunct="1">
              <a:buFontTx/>
              <a:buNone/>
            </a:pPr>
            <a:endParaRPr lang="en-US" sz="2400" b="1" smtClean="0">
              <a:solidFill>
                <a:schemeClr val="accent2"/>
              </a:solidFill>
            </a:endParaRPr>
          </a:p>
          <a:p>
            <a:pPr marL="609600" indent="-609600" eaLnBrk="1" hangingPunct="1">
              <a:buFontTx/>
              <a:buNone/>
            </a:pPr>
            <a:r>
              <a:rPr lang="en-US" sz="2400" b="1" smtClean="0">
                <a:solidFill>
                  <a:schemeClr val="accent2"/>
                </a:solidFill>
              </a:rPr>
              <a:t>	DNA polymerase chain reaction technique.  	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79388" y="333375"/>
            <a:ext cx="8713787" cy="6191250"/>
          </a:xfrm>
          <a:solidFill>
            <a:srgbClr val="FFFF99"/>
          </a:solidFill>
        </p:spPr>
        <p:txBody>
          <a:bodyPr/>
          <a:lstStyle/>
          <a:p>
            <a:pPr marL="609600" indent="-609600" algn="ctr" eaLnBrk="1" hangingPunct="1">
              <a:lnSpc>
                <a:spcPct val="90000"/>
              </a:lnSpc>
              <a:buFontTx/>
              <a:buNone/>
            </a:pPr>
            <a:r>
              <a:rPr lang="en-US" sz="2800" b="1" u="sng" smtClean="0">
                <a:solidFill>
                  <a:schemeClr val="accent2"/>
                </a:solidFill>
              </a:rPr>
              <a:t>MANAGEMENT OF THE THALASSEMIAS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endParaRPr lang="en-US" sz="2000" b="1" smtClean="0">
              <a:solidFill>
                <a:schemeClr val="accent2"/>
              </a:solidFill>
            </a:endParaRP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2800" b="1" smtClean="0">
                <a:solidFill>
                  <a:srgbClr val="660066"/>
                </a:solidFill>
              </a:rPr>
              <a:t>Blood Transfusion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endParaRPr lang="en-US" sz="2800" b="1" smtClean="0">
              <a:solidFill>
                <a:srgbClr val="660066"/>
              </a:solidFill>
            </a:endParaRP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2800" b="1" smtClean="0">
                <a:solidFill>
                  <a:srgbClr val="660066"/>
                </a:solidFill>
              </a:rPr>
              <a:t>Iron chelation therapy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endParaRPr lang="en-US" sz="2800" b="1" smtClean="0">
              <a:solidFill>
                <a:srgbClr val="660066"/>
              </a:solidFill>
            </a:endParaRP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2800" b="1" smtClean="0">
                <a:solidFill>
                  <a:srgbClr val="660066"/>
                </a:solidFill>
              </a:rPr>
              <a:t>Splenectomy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endParaRPr lang="en-US" sz="2800" b="1" smtClean="0">
              <a:solidFill>
                <a:srgbClr val="660066"/>
              </a:solidFill>
            </a:endParaRP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2800" b="1" smtClean="0">
                <a:solidFill>
                  <a:srgbClr val="660066"/>
                </a:solidFill>
              </a:rPr>
              <a:t>Hormone replacement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endParaRPr lang="en-US" sz="2800" b="1" smtClean="0">
              <a:solidFill>
                <a:srgbClr val="660066"/>
              </a:solidFill>
            </a:endParaRP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2800" b="1" smtClean="0">
                <a:solidFill>
                  <a:srgbClr val="660066"/>
                </a:solidFill>
              </a:rPr>
              <a:t>Bone marrow transplantation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endParaRPr lang="en-US" sz="2800" b="1" smtClean="0">
              <a:solidFill>
                <a:srgbClr val="660066"/>
              </a:solidFill>
            </a:endParaRP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2800" b="1" smtClean="0">
                <a:solidFill>
                  <a:srgbClr val="660066"/>
                </a:solidFill>
              </a:rPr>
              <a:t>Gene therapy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23850" y="476250"/>
            <a:ext cx="8569325" cy="5832475"/>
          </a:xfrm>
        </p:spPr>
        <p:txBody>
          <a:bodyPr/>
          <a:lstStyle/>
          <a:p>
            <a:pPr marL="609600" indent="-609600" algn="just" eaLnBrk="1" hangingPunct="1">
              <a:buFontTx/>
              <a:buNone/>
            </a:pPr>
            <a:r>
              <a:rPr lang="en-US" sz="2900" b="1" smtClean="0">
                <a:solidFill>
                  <a:srgbClr val="FFFF99"/>
                </a:solidFill>
              </a:rPr>
              <a:t>SUMMARY OF RECOMMENDATIONS FOR THE TREATMENT OF THALASSEMIA MAJOR</a:t>
            </a:r>
          </a:p>
          <a:p>
            <a:pPr marL="609600" indent="-609600" eaLnBrk="1" hangingPunct="1">
              <a:buFontTx/>
              <a:buNone/>
            </a:pPr>
            <a:r>
              <a:rPr lang="en-US" b="1" u="sng" smtClean="0">
                <a:solidFill>
                  <a:srgbClr val="FFFF99"/>
                </a:solidFill>
              </a:rPr>
              <a:t>TRANSFUSION</a:t>
            </a:r>
          </a:p>
          <a:p>
            <a:pPr marL="609600" indent="-609600" eaLnBrk="1" hangingPunct="1">
              <a:buFontTx/>
              <a:buNone/>
            </a:pPr>
            <a:r>
              <a:rPr lang="en-US" sz="2400" b="1" smtClean="0">
                <a:solidFill>
                  <a:schemeClr val="bg1"/>
                </a:solidFill>
              </a:rPr>
              <a:t>Transfusion, in the absence of cardiopathy:</a:t>
            </a:r>
          </a:p>
          <a:p>
            <a:pPr marL="609600" indent="-609600" eaLnBrk="1" hangingPunct="1"/>
            <a:r>
              <a:rPr lang="en-US" sz="2400" b="1" smtClean="0">
                <a:solidFill>
                  <a:schemeClr val="bg1"/>
                </a:solidFill>
              </a:rPr>
              <a:t> Blood-type the patient completely;</a:t>
            </a:r>
          </a:p>
          <a:p>
            <a:pPr marL="609600" indent="-609600" eaLnBrk="1" hangingPunct="1"/>
            <a:r>
              <a:rPr lang="en-US" sz="2400" b="1" smtClean="0">
                <a:solidFill>
                  <a:schemeClr val="bg1"/>
                </a:solidFill>
              </a:rPr>
              <a:t>Vaccinate hepatitis B negative patients against hepatitis;</a:t>
            </a:r>
          </a:p>
          <a:p>
            <a:pPr marL="609600" indent="-609600" eaLnBrk="1" hangingPunct="1"/>
            <a:r>
              <a:rPr lang="en-US" sz="2400" b="1" smtClean="0">
                <a:solidFill>
                  <a:schemeClr val="bg1"/>
                </a:solidFill>
              </a:rPr>
              <a:t>Transfuse when the Hb remains consistently below 8 g/dL, or earlier if there are other indications;</a:t>
            </a:r>
          </a:p>
          <a:p>
            <a:pPr marL="609600" indent="-609600" eaLnBrk="1" hangingPunct="1"/>
            <a:r>
              <a:rPr lang="en-US" sz="2400" b="1" smtClean="0">
                <a:solidFill>
                  <a:schemeClr val="bg1"/>
                </a:solidFill>
              </a:rPr>
              <a:t>Keep the pretransfusion Hb between 10.5 and 11 g/dL;</a:t>
            </a:r>
          </a:p>
          <a:p>
            <a:pPr marL="609600" indent="-609600" eaLnBrk="1" hangingPunct="1"/>
            <a:r>
              <a:rPr lang="en-US" sz="2400" b="1" smtClean="0">
                <a:solidFill>
                  <a:schemeClr val="bg1"/>
                </a:solidFill>
              </a:rPr>
              <a:t>Give 10-15 mL/kg of blood preparation in 2 h;</a:t>
            </a:r>
          </a:p>
          <a:p>
            <a:pPr marL="609600" indent="-609600" eaLnBrk="1" hangingPunct="1"/>
            <a:r>
              <a:rPr lang="en-US" sz="2400" b="1" smtClean="0">
                <a:solidFill>
                  <a:schemeClr val="bg1"/>
                </a:solidFill>
              </a:rPr>
              <a:t>Do not raise the posttransfusion Hb above 16 g/dL;</a:t>
            </a:r>
          </a:p>
          <a:p>
            <a:pPr marL="609600" indent="-609600" eaLnBrk="1" hangingPunct="1"/>
            <a:r>
              <a:rPr lang="en-US" sz="2400" b="1" smtClean="0">
                <a:solidFill>
                  <a:schemeClr val="bg1"/>
                </a:solidFill>
              </a:rPr>
              <a:t>Choose a 3-4 week transfusion interval.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23850" y="476250"/>
            <a:ext cx="8569325" cy="5832475"/>
          </a:xfrm>
        </p:spPr>
        <p:txBody>
          <a:bodyPr/>
          <a:lstStyle/>
          <a:p>
            <a:pPr marL="609600" indent="-609600" algn="just" eaLnBrk="1" hangingPunct="1">
              <a:buFontTx/>
              <a:buNone/>
            </a:pPr>
            <a:r>
              <a:rPr lang="en-US" sz="2600" b="1" smtClean="0">
                <a:solidFill>
                  <a:srgbClr val="FFFF99"/>
                </a:solidFill>
              </a:rPr>
              <a:t>SUMMARY OF RECOMMENDATIONS FOR THE TREATMENT OF THALASSEMIA MAJOR</a:t>
            </a:r>
            <a:r>
              <a:rPr lang="en-US" sz="2700" b="1" smtClean="0">
                <a:solidFill>
                  <a:srgbClr val="FFFF99"/>
                </a:solidFill>
              </a:rPr>
              <a:t> </a:t>
            </a:r>
            <a:r>
              <a:rPr lang="en-US" sz="1600" b="1" smtClean="0">
                <a:solidFill>
                  <a:srgbClr val="FFFF99"/>
                </a:solidFill>
              </a:rPr>
              <a:t>(Continued)</a:t>
            </a:r>
          </a:p>
          <a:p>
            <a:pPr marL="609600" indent="-609600" eaLnBrk="1" hangingPunct="1">
              <a:buFontTx/>
              <a:buNone/>
            </a:pPr>
            <a:r>
              <a:rPr lang="en-US" b="1" u="sng" smtClean="0">
                <a:solidFill>
                  <a:srgbClr val="FFFF99"/>
                </a:solidFill>
              </a:rPr>
              <a:t>TRANSFUSION</a:t>
            </a:r>
          </a:p>
          <a:p>
            <a:pPr marL="609600" indent="-609600" eaLnBrk="1" hangingPunct="1">
              <a:buFontTx/>
              <a:buNone/>
            </a:pPr>
            <a:r>
              <a:rPr lang="en-US" sz="2600" b="1" smtClean="0">
                <a:solidFill>
                  <a:schemeClr val="bg1"/>
                </a:solidFill>
              </a:rPr>
              <a:t>Transfusion in the presence of cardiopathy, or when the Hb is less than 5 g/dL:</a:t>
            </a:r>
          </a:p>
          <a:p>
            <a:pPr marL="609600" indent="-609600" eaLnBrk="1" hangingPunct="1"/>
            <a:r>
              <a:rPr lang="en-US" sz="2600" b="1" smtClean="0">
                <a:solidFill>
                  <a:schemeClr val="bg1"/>
                </a:solidFill>
              </a:rPr>
              <a:t>  Inject furosemide 1-2 mg/kg;</a:t>
            </a:r>
          </a:p>
          <a:p>
            <a:pPr marL="609600" indent="-609600" eaLnBrk="1" hangingPunct="1"/>
            <a:r>
              <a:rPr lang="en-US" sz="2600" b="1" smtClean="0">
                <a:solidFill>
                  <a:schemeClr val="bg1"/>
                </a:solidFill>
              </a:rPr>
              <a:t>Preferably use fresh blood;</a:t>
            </a:r>
          </a:p>
          <a:p>
            <a:pPr marL="609600" indent="-609600" eaLnBrk="1" hangingPunct="1"/>
            <a:r>
              <a:rPr lang="en-US" sz="2600" b="1" smtClean="0">
                <a:solidFill>
                  <a:schemeClr val="bg1"/>
                </a:solidFill>
              </a:rPr>
              <a:t>Do not transfuse more than 5 mL/kg of blood;</a:t>
            </a:r>
          </a:p>
          <a:p>
            <a:pPr marL="609600" indent="-609600" eaLnBrk="1" hangingPunct="1"/>
            <a:r>
              <a:rPr lang="en-US" sz="2600" b="1" smtClean="0">
                <a:solidFill>
                  <a:schemeClr val="bg1"/>
                </a:solidFill>
              </a:rPr>
              <a:t>Do not transfuse faster than 2 mL/kg, or for more than 4 h;</a:t>
            </a:r>
          </a:p>
          <a:p>
            <a:pPr marL="609600" indent="-609600" eaLnBrk="1" hangingPunct="1"/>
            <a:r>
              <a:rPr lang="en-US" sz="2600" b="1" smtClean="0">
                <a:solidFill>
                  <a:schemeClr val="bg1"/>
                </a:solidFill>
              </a:rPr>
              <a:t>If necessary, divide the blood among 2 or more bags;</a:t>
            </a:r>
          </a:p>
          <a:p>
            <a:pPr marL="609600" indent="-609600" eaLnBrk="1" hangingPunct="1"/>
            <a:r>
              <a:rPr lang="en-US" sz="2600" b="1" smtClean="0">
                <a:solidFill>
                  <a:schemeClr val="bg1"/>
                </a:solidFill>
              </a:rPr>
              <a:t>Use very short intertransfusion intervals.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260350"/>
            <a:ext cx="8569325" cy="6337300"/>
          </a:xfrm>
        </p:spPr>
        <p:txBody>
          <a:bodyPr/>
          <a:lstStyle/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b="1" smtClean="0">
                <a:solidFill>
                  <a:srgbClr val="FFFF99"/>
                </a:solidFill>
              </a:rPr>
              <a:t>IRON CHELATION THERAPY</a:t>
            </a:r>
          </a:p>
          <a:p>
            <a:pPr marL="609600" indent="-609600" eaLnBrk="1" hangingPunct="1">
              <a:lnSpc>
                <a:spcPct val="90000"/>
              </a:lnSpc>
              <a:buFontTx/>
              <a:buAutoNum type="arabicParenR"/>
            </a:pPr>
            <a:r>
              <a:rPr lang="en-US" sz="2400" b="1" smtClean="0">
                <a:solidFill>
                  <a:schemeClr val="bg1"/>
                </a:solidFill>
              </a:rPr>
              <a:t>Desferrioxamine S.C. 20-60 mg/kg/day in 8 h (average 40 mg/kg/day, or 280 mg/kg/ week).</a:t>
            </a:r>
          </a:p>
          <a:p>
            <a:pPr marL="609600" indent="-609600" eaLnBrk="1" hangingPunct="1">
              <a:lnSpc>
                <a:spcPct val="90000"/>
              </a:lnSpc>
              <a:buFontTx/>
              <a:buAutoNum type="arabicParenR"/>
            </a:pPr>
            <a:r>
              <a:rPr lang="en-US" sz="2400" b="1" smtClean="0">
                <a:solidFill>
                  <a:schemeClr val="bg1"/>
                </a:solidFill>
              </a:rPr>
              <a:t>In selected subjects, give desferrioxamine i.v. in high dose, maximum 100 mg/kg over 8 h, only on the days of transfusion. 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endParaRPr lang="en-US" sz="2400" b="1" smtClean="0">
              <a:solidFill>
                <a:schemeClr val="bg1"/>
              </a:solidFill>
            </a:endParaRP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b="1" smtClean="0">
                <a:solidFill>
                  <a:srgbClr val="FFFF99"/>
                </a:solidFill>
              </a:rPr>
              <a:t>SPLENECTOMY</a:t>
            </a:r>
          </a:p>
          <a:p>
            <a:pPr marL="609600" indent="-609600" eaLnBrk="1" hangingPunct="1">
              <a:lnSpc>
                <a:spcPct val="90000"/>
              </a:lnSpc>
              <a:buFontTx/>
              <a:buAutoNum type="arabicParenR"/>
            </a:pPr>
            <a:r>
              <a:rPr lang="en-US" sz="2400" b="1" smtClean="0">
                <a:solidFill>
                  <a:schemeClr val="bg1"/>
                </a:solidFill>
              </a:rPr>
              <a:t>Is indicated when the blood consumption is more than 1.5 times normal.</a:t>
            </a:r>
          </a:p>
          <a:p>
            <a:pPr marL="609600" indent="-609600" eaLnBrk="1" hangingPunct="1">
              <a:lnSpc>
                <a:spcPct val="90000"/>
              </a:lnSpc>
              <a:buFontTx/>
              <a:buAutoNum type="arabicParenR"/>
            </a:pPr>
            <a:r>
              <a:rPr lang="en-US" sz="2400" b="1" smtClean="0">
                <a:solidFill>
                  <a:schemeClr val="bg1"/>
                </a:solidFill>
              </a:rPr>
              <a:t>Give anti-pneumococcal vaccine to children more than 2 years old prior to splenectomy.</a:t>
            </a:r>
          </a:p>
          <a:p>
            <a:pPr marL="609600" indent="-609600" eaLnBrk="1" hangingPunct="1">
              <a:lnSpc>
                <a:spcPct val="90000"/>
              </a:lnSpc>
              <a:buFontTx/>
              <a:buAutoNum type="arabicParenR"/>
            </a:pPr>
            <a:r>
              <a:rPr lang="en-US" sz="2400" b="1" smtClean="0">
                <a:solidFill>
                  <a:schemeClr val="bg1"/>
                </a:solidFill>
              </a:rPr>
              <a:t>Inform the patients and their family doctors of increased risk of serious infections.</a:t>
            </a:r>
          </a:p>
          <a:p>
            <a:pPr marL="609600" indent="-609600" eaLnBrk="1" hangingPunct="1">
              <a:lnSpc>
                <a:spcPct val="90000"/>
              </a:lnSpc>
              <a:buFontTx/>
              <a:buAutoNum type="arabicParenR"/>
            </a:pPr>
            <a:r>
              <a:rPr lang="en-US" sz="2400" b="1" smtClean="0">
                <a:solidFill>
                  <a:schemeClr val="bg1"/>
                </a:solidFill>
              </a:rPr>
              <a:t>Give prophylactic penicillin, and a platelet anti-aggregant when there is thrombocytosis. 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endParaRPr lang="en-US" sz="2400" b="1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88913"/>
            <a:ext cx="8642350" cy="6335712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b="1" smtClean="0">
                <a:solidFill>
                  <a:schemeClr val="bg1"/>
                </a:solidFill>
              </a:rPr>
              <a:t>INVESTIGATIONS</a:t>
            </a:r>
          </a:p>
          <a:p>
            <a:pPr eaLnBrk="1" hangingPunct="1">
              <a:buFontTx/>
              <a:buNone/>
            </a:pPr>
            <a:r>
              <a:rPr lang="en-US" b="1" smtClean="0">
                <a:solidFill>
                  <a:schemeClr val="bg1"/>
                </a:solidFill>
              </a:rPr>
              <a:t> </a:t>
            </a:r>
          </a:p>
        </p:txBody>
      </p:sp>
      <p:graphicFrame>
        <p:nvGraphicFramePr>
          <p:cNvPr id="376899" name="Group 67"/>
          <p:cNvGraphicFramePr>
            <a:graphicFrameLocks noGrp="1"/>
          </p:cNvGraphicFramePr>
          <p:nvPr/>
        </p:nvGraphicFramePr>
        <p:xfrm>
          <a:off x="250825" y="836613"/>
          <a:ext cx="8642350" cy="4919472"/>
        </p:xfrm>
        <a:graphic>
          <a:graphicData uri="http://schemas.openxmlformats.org/drawingml/2006/table">
            <a:tbl>
              <a:tblPr/>
              <a:tblGrid>
                <a:gridCol w="2592388"/>
                <a:gridCol w="6049962"/>
              </a:tblGrid>
              <a:tr h="2270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Prior to treatment: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Study the case, and do complete red cell typing.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54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Before each transfusion: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Hb, cross-match and red cell antibody detection, serum transminases (in areas with a high incidence of hepatitis).  Record the date of transfusion, net weight and mean hematocrit of the blood preparation, and the Hb of the patient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70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After each transfusion: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Measure the posttansfusion Hb.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54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Every 3 months: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Measure height and weight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70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Every 6 months: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Ferritin estimation.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54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Every year: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Evaluate growth and development.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Calculate the transfusion indices.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Evaluate iron balance.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Complete evaluation of the case. 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70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Variable intervals: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Cardiac and endocrinological investigations according to the clinical state of the patient. 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23850" y="260350"/>
            <a:ext cx="8569325" cy="6337300"/>
          </a:xfrm>
        </p:spPr>
        <p:txBody>
          <a:bodyPr/>
          <a:lstStyle/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en-US" b="1" smtClean="0">
                <a:solidFill>
                  <a:srgbClr val="FFFF99"/>
                </a:solidFill>
              </a:rPr>
              <a:t>Diagnosis of Haemoglobinopathies including Thalassaemias</a:t>
            </a:r>
          </a:p>
          <a:p>
            <a:pPr marL="609600" indent="-609600" eaLnBrk="1" hangingPunct="1">
              <a:lnSpc>
                <a:spcPct val="80000"/>
              </a:lnSpc>
              <a:buFontTx/>
              <a:buAutoNum type="alphaUcPeriod"/>
            </a:pPr>
            <a:r>
              <a:rPr lang="en-US" sz="2400" b="1" smtClean="0">
                <a:solidFill>
                  <a:srgbClr val="FFFF99"/>
                </a:solidFill>
              </a:rPr>
              <a:t>Personal &amp; Family History</a:t>
            </a:r>
          </a:p>
          <a:p>
            <a:pPr marL="609600" indent="-609600" eaLnBrk="1" hangingPunct="1">
              <a:lnSpc>
                <a:spcPct val="80000"/>
              </a:lnSpc>
              <a:buFontTx/>
              <a:buAutoNum type="alphaUcPeriod"/>
            </a:pPr>
            <a:r>
              <a:rPr lang="en-US" sz="2400" b="1" smtClean="0">
                <a:solidFill>
                  <a:srgbClr val="FFFF99"/>
                </a:solidFill>
              </a:rPr>
              <a:t>Physical Examination</a:t>
            </a:r>
          </a:p>
          <a:p>
            <a:pPr marL="609600" indent="-609600" eaLnBrk="1" hangingPunct="1">
              <a:lnSpc>
                <a:spcPct val="80000"/>
              </a:lnSpc>
              <a:buFontTx/>
              <a:buAutoNum type="alphaUcPeriod"/>
            </a:pPr>
            <a:r>
              <a:rPr lang="en-US" sz="2400" b="1" smtClean="0">
                <a:solidFill>
                  <a:srgbClr val="FFFF99"/>
                </a:solidFill>
              </a:rPr>
              <a:t>Laboratory Investigation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en-US" sz="2000" b="1" smtClean="0">
                <a:solidFill>
                  <a:schemeClr val="bg1"/>
                </a:solidFill>
              </a:rPr>
              <a:t>	1.	Haematological Tests – CBC, Red cell indices, blood film 	Morphology, reticulocyte count.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en-US" sz="2000" b="1" smtClean="0">
                <a:solidFill>
                  <a:schemeClr val="bg1"/>
                </a:solidFill>
              </a:rPr>
              <a:t>	2.	Sickling Tests – Sickle cell test, Sickle cell solubility test.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en-US" sz="2000" b="1" smtClean="0">
                <a:solidFill>
                  <a:schemeClr val="bg1"/>
                </a:solidFill>
              </a:rPr>
              <a:t>	3.	Hb Electrophoresis at alkaline/acidic pH and quantitation.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en-US" sz="2000" b="1" smtClean="0">
                <a:solidFill>
                  <a:schemeClr val="bg1"/>
                </a:solidFill>
              </a:rPr>
              <a:t>	4.	Quantitation of HbA2 and HbF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en-US" sz="2000" b="1" smtClean="0">
                <a:solidFill>
                  <a:schemeClr val="bg1"/>
                </a:solidFill>
              </a:rPr>
              <a:t>	5.	Osmotic fragility test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en-US" sz="2000" b="1" smtClean="0">
                <a:solidFill>
                  <a:schemeClr val="bg1"/>
                </a:solidFill>
              </a:rPr>
              <a:t>	6.	Serum iron total iron binding capacity and ferritin level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en-US" sz="2000" b="1" smtClean="0">
                <a:solidFill>
                  <a:schemeClr val="bg1"/>
                </a:solidFill>
              </a:rPr>
              <a:t>	7.	Biochemical tests: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en-US" sz="2000" b="1" smtClean="0">
                <a:solidFill>
                  <a:schemeClr val="bg1"/>
                </a:solidFill>
              </a:rPr>
              <a:t>		Liver functions tests, renal function tests, blood gases and acid-base 	status, bone profile and urine analysis.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en-US" sz="2000" b="1" smtClean="0">
                <a:solidFill>
                  <a:schemeClr val="bg1"/>
                </a:solidFill>
              </a:rPr>
              <a:t>	8.	Special Tests 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en-US" sz="2000" b="1" smtClean="0">
                <a:solidFill>
                  <a:schemeClr val="bg1"/>
                </a:solidFill>
              </a:rPr>
              <a:t>		A.	Family studies (Laboratory Investigations)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en-US" sz="2000" b="1" smtClean="0">
                <a:solidFill>
                  <a:schemeClr val="bg1"/>
                </a:solidFill>
              </a:rPr>
              <a:t>		B.	Measurement of Alpha/Non-Alpha chain ratio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en-US" sz="2000" b="1" smtClean="0">
                <a:solidFill>
                  <a:schemeClr val="bg1"/>
                </a:solidFill>
              </a:rPr>
              <a:t>		C.	Gene Studies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50825" y="0"/>
            <a:ext cx="8713788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79388" y="115888"/>
            <a:ext cx="8785225" cy="66262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04813"/>
            <a:ext cx="7772400" cy="5691187"/>
          </a:xfrm>
        </p:spPr>
        <p:txBody>
          <a:bodyPr/>
          <a:lstStyle/>
          <a:p>
            <a:pPr eaLnBrk="1" hangingPunct="1">
              <a:buFontTx/>
              <a:buNone/>
            </a:pPr>
            <a:endParaRPr lang="ar-SA" smtClean="0"/>
          </a:p>
        </p:txBody>
      </p:sp>
      <p:pic>
        <p:nvPicPr>
          <p:cNvPr id="8195" name="Picture 3" descr="Jpeg00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66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79388" y="115888"/>
            <a:ext cx="8785225" cy="65532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428750" y="0"/>
            <a:ext cx="6429375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50825" y="620713"/>
            <a:ext cx="8497888" cy="568801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916238" y="620713"/>
            <a:ext cx="3527425" cy="547528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258888" y="0"/>
            <a:ext cx="7200900" cy="666908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619250" y="188913"/>
            <a:ext cx="4824413" cy="640873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23850" y="260350"/>
            <a:ext cx="8569325" cy="63373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2200" b="1" smtClean="0">
                <a:solidFill>
                  <a:srgbClr val="FFFF00"/>
                </a:solidFill>
              </a:rPr>
              <a:t>ORAL IRON CHELATION THERAPY </a:t>
            </a:r>
          </a:p>
          <a:p>
            <a:pPr marL="609600" indent="-609600" eaLnBrk="1" hangingPunct="1">
              <a:buFontTx/>
              <a:buNone/>
            </a:pPr>
            <a:r>
              <a:rPr lang="en-US" sz="2200" b="1" smtClean="0">
                <a:solidFill>
                  <a:schemeClr val="bg1"/>
                </a:solidFill>
              </a:rPr>
              <a:t>----------------------------------------------------------------------------------------- </a:t>
            </a:r>
          </a:p>
          <a:p>
            <a:pPr marL="609600" indent="-609600" eaLnBrk="1" hangingPunct="1">
              <a:buFontTx/>
              <a:buNone/>
            </a:pPr>
            <a:r>
              <a:rPr lang="en-US" sz="2200" b="1" smtClean="0">
                <a:solidFill>
                  <a:schemeClr val="bg1"/>
                </a:solidFill>
              </a:rPr>
              <a:t>Deferiprone [ Ferriprox ]</a:t>
            </a:r>
          </a:p>
          <a:p>
            <a:pPr marL="609600" indent="-609600" eaLnBrk="1" hangingPunct="1">
              <a:buFontTx/>
              <a:buNone/>
            </a:pPr>
            <a:endParaRPr lang="en-US" sz="2200" b="1" smtClean="0">
              <a:solidFill>
                <a:schemeClr val="bg1"/>
              </a:solidFill>
            </a:endParaRPr>
          </a:p>
          <a:p>
            <a:pPr marL="609600" indent="-609600" eaLnBrk="1" hangingPunct="1">
              <a:buFontTx/>
              <a:buNone/>
            </a:pPr>
            <a:r>
              <a:rPr lang="en-US" sz="2200" b="1" smtClean="0">
                <a:solidFill>
                  <a:schemeClr val="bg1"/>
                </a:solidFill>
              </a:rPr>
              <a:t>Oral Tablet or Syrup 5 to 10 mg /kg /day divided in 3 doses. </a:t>
            </a:r>
          </a:p>
          <a:p>
            <a:pPr marL="609600" indent="-609600" eaLnBrk="1" hangingPunct="1">
              <a:buFontTx/>
              <a:buNone/>
            </a:pPr>
            <a:endParaRPr lang="en-US" sz="2200" b="1" smtClean="0">
              <a:solidFill>
                <a:schemeClr val="bg1"/>
              </a:solidFill>
            </a:endParaRPr>
          </a:p>
          <a:p>
            <a:pPr marL="609600" indent="-609600" eaLnBrk="1" hangingPunct="1">
              <a:buFontTx/>
              <a:buNone/>
            </a:pPr>
            <a:r>
              <a:rPr lang="en-US" sz="2200" b="1" smtClean="0">
                <a:solidFill>
                  <a:schemeClr val="bg1"/>
                </a:solidFill>
              </a:rPr>
              <a:t>More effective than desferoxamine in chelating cardiac iron. </a:t>
            </a:r>
          </a:p>
          <a:p>
            <a:pPr marL="609600" indent="-609600" eaLnBrk="1" hangingPunct="1">
              <a:buFontTx/>
              <a:buNone/>
            </a:pPr>
            <a:endParaRPr lang="en-US" sz="2200" b="1" smtClean="0">
              <a:solidFill>
                <a:schemeClr val="bg1"/>
              </a:solidFill>
            </a:endParaRPr>
          </a:p>
          <a:p>
            <a:pPr marL="609600" indent="-609600" eaLnBrk="1" hangingPunct="1">
              <a:buFontTx/>
              <a:buNone/>
            </a:pPr>
            <a:r>
              <a:rPr lang="en-US" sz="2200" b="1" smtClean="0">
                <a:solidFill>
                  <a:schemeClr val="bg1"/>
                </a:solidFill>
              </a:rPr>
              <a:t>Total iron excretion with deferiprone is less than with desferoxamine. </a:t>
            </a:r>
          </a:p>
          <a:p>
            <a:pPr marL="609600" indent="-609600" eaLnBrk="1" hangingPunct="1">
              <a:buFontTx/>
              <a:buNone/>
            </a:pPr>
            <a:endParaRPr lang="en-US" sz="2200" b="1" smtClean="0">
              <a:solidFill>
                <a:schemeClr val="bg1"/>
              </a:solidFill>
            </a:endParaRPr>
          </a:p>
          <a:p>
            <a:pPr marL="609600" indent="-609600" eaLnBrk="1" hangingPunct="1">
              <a:buFontTx/>
              <a:buNone/>
            </a:pPr>
            <a:r>
              <a:rPr lang="en-US" sz="2200" b="1" smtClean="0">
                <a:solidFill>
                  <a:schemeClr val="bg1"/>
                </a:solidFill>
              </a:rPr>
              <a:t>Major adverse effect especially in children include </a:t>
            </a:r>
          </a:p>
          <a:p>
            <a:pPr marL="609600" indent="-609600" eaLnBrk="1" hangingPunct="1">
              <a:buFontTx/>
              <a:buNone/>
            </a:pPr>
            <a:r>
              <a:rPr lang="en-US" sz="2200" b="1" smtClean="0">
                <a:solidFill>
                  <a:schemeClr val="bg1"/>
                </a:solidFill>
              </a:rPr>
              <a:t>-  Gastrointestinal symptoms, joint pain, liver disfunction, neuropenia in 27% of patients.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23850" y="260350"/>
            <a:ext cx="8569325" cy="63373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2200" b="1" smtClean="0">
                <a:solidFill>
                  <a:srgbClr val="FFFF00"/>
                </a:solidFill>
              </a:rPr>
              <a:t>ORAL IRON CHELATION THERAPY (CONTINUE)</a:t>
            </a:r>
          </a:p>
          <a:p>
            <a:pPr marL="609600" indent="-609600" eaLnBrk="1" hangingPunct="1">
              <a:buFontTx/>
              <a:buNone/>
            </a:pPr>
            <a:r>
              <a:rPr lang="en-US" sz="2200" b="1" smtClean="0">
                <a:solidFill>
                  <a:schemeClr val="bg1"/>
                </a:solidFill>
              </a:rPr>
              <a:t>----------------------------------------------------------------------------------------- </a:t>
            </a:r>
          </a:p>
          <a:p>
            <a:pPr marL="609600" indent="-609600" eaLnBrk="1" hangingPunct="1">
              <a:buFontTx/>
              <a:buNone/>
            </a:pPr>
            <a:r>
              <a:rPr lang="en-US" sz="2200" b="1" smtClean="0">
                <a:solidFill>
                  <a:schemeClr val="bg1"/>
                </a:solidFill>
              </a:rPr>
              <a:t>Deferasirox (EXJADE, NOVARTIS)</a:t>
            </a:r>
          </a:p>
          <a:p>
            <a:pPr marL="609600" indent="-609600" eaLnBrk="1" hangingPunct="1">
              <a:buFontTx/>
              <a:buNone/>
            </a:pPr>
            <a:r>
              <a:rPr lang="en-US" sz="2200" b="1" smtClean="0">
                <a:solidFill>
                  <a:schemeClr val="bg1"/>
                </a:solidFill>
              </a:rPr>
              <a:t>The dose is 20-30 mg/kg/day once daily.  </a:t>
            </a:r>
          </a:p>
          <a:p>
            <a:pPr marL="609600" indent="-609600" eaLnBrk="1" hangingPunct="1">
              <a:buFontTx/>
              <a:buNone/>
            </a:pPr>
            <a:r>
              <a:rPr lang="en-US" sz="2200" b="1" smtClean="0">
                <a:solidFill>
                  <a:schemeClr val="bg1"/>
                </a:solidFill>
              </a:rPr>
              <a:t>Approved by FDA.</a:t>
            </a:r>
          </a:p>
          <a:p>
            <a:pPr marL="609600" indent="-609600" eaLnBrk="1" hangingPunct="1">
              <a:buFontTx/>
              <a:buNone/>
            </a:pPr>
            <a:r>
              <a:rPr lang="en-US" sz="2200" b="1" smtClean="0">
                <a:solidFill>
                  <a:schemeClr val="bg1"/>
                </a:solidFill>
              </a:rPr>
              <a:t>Reduction of liver iron to 50%, reduction of serum ferritin to 70% after 1 year treatment.  </a:t>
            </a:r>
          </a:p>
          <a:p>
            <a:pPr marL="609600" indent="-609600" eaLnBrk="1" hangingPunct="1">
              <a:buFontTx/>
              <a:buNone/>
            </a:pPr>
            <a:r>
              <a:rPr lang="en-US" sz="2200" b="1" smtClean="0">
                <a:solidFill>
                  <a:schemeClr val="bg1"/>
                </a:solidFill>
              </a:rPr>
              <a:t>Side effects:</a:t>
            </a:r>
          </a:p>
          <a:p>
            <a:pPr marL="609600" indent="-609600" eaLnBrk="1" hangingPunct="1">
              <a:buFontTx/>
              <a:buNone/>
            </a:pPr>
            <a:r>
              <a:rPr lang="en-US" sz="2200" b="1" smtClean="0">
                <a:solidFill>
                  <a:schemeClr val="bg1"/>
                </a:solidFill>
              </a:rPr>
              <a:t>Nausea, vomiting, diarrhea, abdominal pain, skin rash.</a:t>
            </a:r>
          </a:p>
          <a:p>
            <a:pPr marL="609600" indent="-609600" algn="just" eaLnBrk="1" hangingPunct="1">
              <a:buFontTx/>
              <a:buNone/>
            </a:pPr>
            <a:r>
              <a:rPr lang="en-US" sz="2200" b="1" smtClean="0">
                <a:solidFill>
                  <a:schemeClr val="bg1"/>
                </a:solidFill>
              </a:rPr>
              <a:t>Mid increase in serum cratinine in 30% of patients as with Desferoxamine ocular and auditory disturbance have been reported. </a:t>
            </a:r>
          </a:p>
          <a:p>
            <a:pPr marL="609600" indent="-609600" algn="just" eaLnBrk="1" hangingPunct="1">
              <a:buFontTx/>
              <a:buNone/>
            </a:pPr>
            <a:r>
              <a:rPr lang="en-US" sz="2200" b="1" smtClean="0">
                <a:solidFill>
                  <a:schemeClr val="bg1"/>
                </a:solidFill>
              </a:rPr>
              <a:t>Increase in serum transaminases in 10% of patients. </a:t>
            </a:r>
          </a:p>
          <a:p>
            <a:pPr marL="609600" indent="-609600" algn="just" eaLnBrk="1" hangingPunct="1">
              <a:buFontTx/>
              <a:buNone/>
            </a:pPr>
            <a:r>
              <a:rPr lang="en-US" sz="2200" b="1" smtClean="0">
                <a:solidFill>
                  <a:schemeClr val="bg1"/>
                </a:solidFill>
              </a:rPr>
              <a:t>Reduction of the dose in steps 5-10mg/kg/day every 3-6 months depending on serum ferritin level.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23850" y="260350"/>
            <a:ext cx="8569325" cy="63373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600" b="1" smtClean="0">
                <a:solidFill>
                  <a:srgbClr val="FFFF99"/>
                </a:solidFill>
              </a:rPr>
              <a:t>Assessment of Iron Stores</a:t>
            </a:r>
          </a:p>
          <a:p>
            <a:pPr marL="609600" indent="-609600" eaLnBrk="1" hangingPunct="1">
              <a:buFontTx/>
              <a:buNone/>
            </a:pPr>
            <a:r>
              <a:rPr lang="en-US" sz="2600" b="1" smtClean="0">
                <a:solidFill>
                  <a:schemeClr val="bg1"/>
                </a:solidFill>
              </a:rPr>
              <a:t>Serum ferritin</a:t>
            </a:r>
          </a:p>
          <a:p>
            <a:pPr marL="609600" indent="-609600" eaLnBrk="1" hangingPunct="1">
              <a:buFontTx/>
              <a:buNone/>
            </a:pPr>
            <a:r>
              <a:rPr lang="en-US" sz="2600" b="1" smtClean="0">
                <a:solidFill>
                  <a:schemeClr val="bg1"/>
                </a:solidFill>
              </a:rPr>
              <a:t>Serum iron and percentage saturation of transferrin (iron-binding capacity)</a:t>
            </a:r>
          </a:p>
          <a:p>
            <a:pPr marL="609600" indent="-609600" eaLnBrk="1" hangingPunct="1">
              <a:buFontTx/>
              <a:buNone/>
            </a:pPr>
            <a:r>
              <a:rPr lang="en-US" sz="2600" b="1" smtClean="0">
                <a:solidFill>
                  <a:schemeClr val="bg1"/>
                </a:solidFill>
              </a:rPr>
              <a:t>Bone marrow biopsy (Perl’s stain) for reticuloendothelial stores</a:t>
            </a:r>
          </a:p>
          <a:p>
            <a:pPr marL="609600" indent="-609600" eaLnBrk="1" hangingPunct="1">
              <a:buFontTx/>
              <a:buNone/>
            </a:pPr>
            <a:r>
              <a:rPr lang="en-US" sz="2600" b="1" smtClean="0">
                <a:solidFill>
                  <a:schemeClr val="bg1"/>
                </a:solidFill>
              </a:rPr>
              <a:t>DNA test for mutation resulting in Cys282 Tyr in the HFE gene </a:t>
            </a:r>
          </a:p>
          <a:p>
            <a:pPr marL="609600" indent="-609600" eaLnBrk="1" hangingPunct="1">
              <a:buFontTx/>
              <a:buNone/>
            </a:pPr>
            <a:r>
              <a:rPr lang="en-US" sz="2600" b="1" smtClean="0">
                <a:solidFill>
                  <a:schemeClr val="bg1"/>
                </a:solidFill>
              </a:rPr>
              <a:t>Liver biopsy (parenchymal and reticuloendothelial stores)</a:t>
            </a:r>
          </a:p>
          <a:p>
            <a:pPr marL="609600" indent="-609600" eaLnBrk="1" hangingPunct="1">
              <a:buFontTx/>
              <a:buNone/>
            </a:pPr>
            <a:r>
              <a:rPr lang="en-US" sz="2600" b="1" smtClean="0">
                <a:solidFill>
                  <a:schemeClr val="bg1"/>
                </a:solidFill>
              </a:rPr>
              <a:t>Liver CT scan or MRI</a:t>
            </a:r>
          </a:p>
          <a:p>
            <a:pPr marL="609600" indent="-609600" eaLnBrk="1" hangingPunct="1">
              <a:buFontTx/>
              <a:buNone/>
            </a:pPr>
            <a:r>
              <a:rPr lang="en-US" sz="2600" b="1" smtClean="0">
                <a:solidFill>
                  <a:schemeClr val="bg1"/>
                </a:solidFill>
              </a:rPr>
              <a:t>Cardiac MRI</a:t>
            </a:r>
          </a:p>
          <a:p>
            <a:pPr marL="609600" indent="-609600" eaLnBrk="1" hangingPunct="1">
              <a:buFontTx/>
              <a:buNone/>
            </a:pPr>
            <a:r>
              <a:rPr lang="en-US" sz="2600" b="1" smtClean="0">
                <a:solidFill>
                  <a:schemeClr val="bg1"/>
                </a:solidFill>
              </a:rPr>
              <a:t>Desferrioxamine iron excretion test (chelatable iron)</a:t>
            </a:r>
          </a:p>
          <a:p>
            <a:pPr marL="609600" indent="-609600" eaLnBrk="1" hangingPunct="1">
              <a:buFontTx/>
              <a:buNone/>
            </a:pPr>
            <a:r>
              <a:rPr lang="en-US" sz="2600" b="1" smtClean="0">
                <a:solidFill>
                  <a:schemeClr val="bg1"/>
                </a:solidFill>
              </a:rPr>
              <a:t>Repeated phelobotomy until iron deficiency occurss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23850" y="260350"/>
            <a:ext cx="8569325" cy="63373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600" b="1" smtClean="0">
                <a:solidFill>
                  <a:srgbClr val="FFFF99"/>
                </a:solidFill>
              </a:rPr>
              <a:t>Assessment of tissue damage caused by iron overload</a:t>
            </a:r>
          </a:p>
          <a:p>
            <a:pPr marL="609600" indent="-609600" eaLnBrk="1" hangingPunct="1">
              <a:buFontTx/>
              <a:buNone/>
            </a:pPr>
            <a:r>
              <a:rPr lang="en-US" sz="2600" b="1" smtClean="0">
                <a:solidFill>
                  <a:schemeClr val="bg1"/>
                </a:solidFill>
              </a:rPr>
              <a:t> </a:t>
            </a:r>
            <a:r>
              <a:rPr lang="en-US" sz="2800" b="1" smtClean="0">
                <a:solidFill>
                  <a:srgbClr val="FFFF99"/>
                </a:solidFill>
              </a:rPr>
              <a:t>Cardiac</a:t>
            </a:r>
            <a:r>
              <a:rPr lang="en-US" sz="2600" b="1" smtClean="0">
                <a:solidFill>
                  <a:schemeClr val="bg1"/>
                </a:solidFill>
              </a:rPr>
              <a:t>	</a:t>
            </a:r>
            <a:r>
              <a:rPr lang="en-US" sz="2200" b="1" smtClean="0">
                <a:solidFill>
                  <a:schemeClr val="bg1"/>
                </a:solidFill>
              </a:rPr>
              <a:t>Clinical; chest X-ray; ECG; 24-h monitor;</a:t>
            </a:r>
          </a:p>
          <a:p>
            <a:pPr marL="609600" indent="-609600" eaLnBrk="1" hangingPunct="1">
              <a:buFontTx/>
              <a:buNone/>
            </a:pPr>
            <a:r>
              <a:rPr lang="en-US" sz="2200" b="1" smtClean="0">
                <a:solidFill>
                  <a:schemeClr val="bg1"/>
                </a:solidFill>
              </a:rPr>
              <a:t>			echocardiography; radionuclide (MUGA scan to check 		left ventricular ejection fraction at rest and with stress</a:t>
            </a:r>
          </a:p>
          <a:p>
            <a:pPr marL="609600" indent="-609600" eaLnBrk="1" hangingPunct="1">
              <a:buFontTx/>
              <a:buNone/>
            </a:pPr>
            <a:endParaRPr lang="en-US" sz="200" b="1" smtClean="0">
              <a:solidFill>
                <a:srgbClr val="FFFF99"/>
              </a:solidFill>
            </a:endParaRPr>
          </a:p>
          <a:p>
            <a:pPr marL="609600" indent="-609600" eaLnBrk="1" hangingPunct="1">
              <a:buFontTx/>
              <a:buNone/>
            </a:pPr>
            <a:r>
              <a:rPr lang="en-US" sz="2800" b="1" smtClean="0">
                <a:solidFill>
                  <a:srgbClr val="FFFF99"/>
                </a:solidFill>
              </a:rPr>
              <a:t>Liver</a:t>
            </a:r>
            <a:r>
              <a:rPr lang="en-US" sz="2600" b="1" smtClean="0">
                <a:solidFill>
                  <a:schemeClr val="bg1"/>
                </a:solidFill>
              </a:rPr>
              <a:t>		</a:t>
            </a:r>
            <a:r>
              <a:rPr lang="en-US" sz="2200" b="1" smtClean="0">
                <a:solidFill>
                  <a:schemeClr val="bg1"/>
                </a:solidFill>
              </a:rPr>
              <a:t>Liver function tests; liver biopsy; CT scan</a:t>
            </a:r>
          </a:p>
          <a:p>
            <a:pPr marL="609600" indent="-609600" eaLnBrk="1" hangingPunct="1">
              <a:buFontTx/>
              <a:buNone/>
            </a:pPr>
            <a:endParaRPr lang="en-US" sz="500" b="1" smtClean="0">
              <a:solidFill>
                <a:srgbClr val="FFFF99"/>
              </a:solidFill>
            </a:endParaRPr>
          </a:p>
          <a:p>
            <a:pPr marL="609600" indent="-609600" eaLnBrk="1" hangingPunct="1">
              <a:buFontTx/>
              <a:buNone/>
            </a:pPr>
            <a:r>
              <a:rPr lang="en-US" sz="2800" b="1" smtClean="0">
                <a:solidFill>
                  <a:srgbClr val="FFFF99"/>
                </a:solidFill>
              </a:rPr>
              <a:t>Endocrine</a:t>
            </a:r>
            <a:r>
              <a:rPr lang="en-US" sz="2600" b="1" smtClean="0">
                <a:solidFill>
                  <a:schemeClr val="bg1"/>
                </a:solidFill>
              </a:rPr>
              <a:t> 	</a:t>
            </a:r>
            <a:r>
              <a:rPr lang="en-US" sz="2200" b="1" smtClean="0">
                <a:solidFill>
                  <a:schemeClr val="bg1"/>
                </a:solidFill>
              </a:rPr>
              <a:t>Clinical examination (growth and sexual development) 		glucose tolerance test; pituitary gonadotrophin release 		tests; thyroid, parathyroid, gonadal, adrenal function, 		growth hormone assays; radiology for bone age; 			isotopic bone density study</a:t>
            </a:r>
          </a:p>
          <a:p>
            <a:pPr marL="609600" indent="-609600" eaLnBrk="1" hangingPunct="1">
              <a:buFontTx/>
              <a:buNone/>
            </a:pPr>
            <a:r>
              <a:rPr lang="en-US" sz="2200" b="1" smtClean="0">
                <a:solidFill>
                  <a:schemeClr val="bg1"/>
                </a:solidFill>
              </a:rPr>
              <a:t>----------------------------------------------------------------------------------------- </a:t>
            </a:r>
          </a:p>
          <a:p>
            <a:pPr marL="609600" indent="-609600" algn="just" eaLnBrk="1" hangingPunct="1">
              <a:buFontTx/>
              <a:buNone/>
            </a:pPr>
            <a:r>
              <a:rPr lang="en-US" sz="2200" b="1" smtClean="0">
                <a:solidFill>
                  <a:schemeClr val="bg1"/>
                </a:solidFill>
              </a:rPr>
              <a:t>CT, computed tomography; ECG, electrocardiography; MRI, magnetic resonance imaging; MUGA, multiple gated acquisition.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549275"/>
            <a:ext cx="7772400" cy="5546725"/>
          </a:xfrm>
        </p:spPr>
        <p:txBody>
          <a:bodyPr/>
          <a:lstStyle/>
          <a:p>
            <a:pPr eaLnBrk="1" hangingPunct="1">
              <a:buFontTx/>
              <a:buNone/>
            </a:pPr>
            <a:endParaRPr lang="ar-SA" smtClean="0"/>
          </a:p>
        </p:txBody>
      </p:sp>
      <p:pic>
        <p:nvPicPr>
          <p:cNvPr id="9219" name="Picture 3" descr="Jpeg00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0113" y="692150"/>
            <a:ext cx="7488237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Picture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69720" name="Group 56"/>
          <p:cNvGraphicFramePr>
            <a:graphicFrameLocks noGrp="1"/>
          </p:cNvGraphicFramePr>
          <p:nvPr/>
        </p:nvGraphicFramePr>
        <p:xfrm>
          <a:off x="611188" y="404813"/>
          <a:ext cx="7993063" cy="6238880"/>
        </p:xfrm>
        <a:graphic>
          <a:graphicData uri="http://schemas.openxmlformats.org/drawingml/2006/table">
            <a:tbl>
              <a:tblPr/>
              <a:tblGrid>
                <a:gridCol w="3960813"/>
                <a:gridCol w="2016125"/>
                <a:gridCol w="2016125"/>
              </a:tblGrid>
              <a:tr h="623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NAME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Chains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23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Haemoglobin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α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kumimoji="0" lang="el-GR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3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Haemoglobin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A2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α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δ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kumimoji="0" lang="el-GR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3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Haemoglobin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F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α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γ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3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Haemoglobin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H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3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Haemoglobin Bart’s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γ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3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Haemoglobin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Gower I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ζ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z-Cyrl-AZ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Є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3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Haemoglobin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Gower II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α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z-Cyrl-AZ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Є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3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Haemoglobin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portland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ζ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γ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3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Haemoglobin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Lepore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α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el-G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δβ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5099</TotalTime>
  <Words>1415</Words>
  <Application>Microsoft Office PowerPoint</Application>
  <PresentationFormat>On-screen Show (4:3)</PresentationFormat>
  <Paragraphs>550</Paragraphs>
  <Slides>80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80</vt:i4>
      </vt:variant>
    </vt:vector>
  </HeadingPairs>
  <TitlesOfParts>
    <vt:vector size="81" baseType="lpstr"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kkuh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Obstructive Biliary Tract Diseases</dc:title>
  <dc:creator>mA200</dc:creator>
  <cp:lastModifiedBy>3422</cp:lastModifiedBy>
  <cp:revision>325</cp:revision>
  <dcterms:created xsi:type="dcterms:W3CDTF">2004-01-06T09:00:22Z</dcterms:created>
  <dcterms:modified xsi:type="dcterms:W3CDTF">2013-12-22T09:04:17Z</dcterms:modified>
</cp:coreProperties>
</file>