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notesMasterIdLst>
    <p:notesMasterId r:id="rId31"/>
  </p:notesMasterIdLst>
  <p:sldIdLst>
    <p:sldId id="304" r:id="rId2"/>
    <p:sldId id="302" r:id="rId3"/>
    <p:sldId id="256" r:id="rId4"/>
    <p:sldId id="258" r:id="rId5"/>
    <p:sldId id="260" r:id="rId6"/>
    <p:sldId id="261" r:id="rId7"/>
    <p:sldId id="262" r:id="rId8"/>
    <p:sldId id="263" r:id="rId9"/>
    <p:sldId id="266" r:id="rId10"/>
    <p:sldId id="267" r:id="rId11"/>
    <p:sldId id="295" r:id="rId12"/>
    <p:sldId id="268" r:id="rId13"/>
    <p:sldId id="269" r:id="rId14"/>
    <p:sldId id="270" r:id="rId15"/>
    <p:sldId id="284" r:id="rId16"/>
    <p:sldId id="285" r:id="rId17"/>
    <p:sldId id="303" r:id="rId18"/>
    <p:sldId id="274" r:id="rId19"/>
    <p:sldId id="288" r:id="rId20"/>
    <p:sldId id="290" r:id="rId21"/>
    <p:sldId id="291" r:id="rId22"/>
    <p:sldId id="292" r:id="rId23"/>
    <p:sldId id="298" r:id="rId24"/>
    <p:sldId id="293" r:id="rId25"/>
    <p:sldId id="294" r:id="rId26"/>
    <p:sldId id="275" r:id="rId27"/>
    <p:sldId id="296" r:id="rId28"/>
    <p:sldId id="300" r:id="rId29"/>
    <p:sldId id="301" r:id="rId30"/>
  </p:sldIdLst>
  <p:sldSz cx="9144000" cy="6858000" type="screen4x3"/>
  <p:notesSz cx="6858000" cy="9144000"/>
  <p:embeddedFontLs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Franklin Gothic Medium" pitchFamily="34" charset="0"/>
      <p:regular r:id="rId36"/>
      <p:italic r:id="rId37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مقطع افتراضي" id="{791719B8-17AB-45DC-8D15-294183C49D8C}">
          <p14:sldIdLst>
            <p14:sldId id="256"/>
            <p14:sldId id="258"/>
            <p14:sldId id="260"/>
            <p14:sldId id="261"/>
            <p14:sldId id="262"/>
            <p14:sldId id="263"/>
            <p14:sldId id="266"/>
            <p14:sldId id="267"/>
            <p14:sldId id="295"/>
            <p14:sldId id="268"/>
            <p14:sldId id="269"/>
            <p14:sldId id="270"/>
            <p14:sldId id="284"/>
            <p14:sldId id="285"/>
            <p14:sldId id="274"/>
            <p14:sldId id="288"/>
            <p14:sldId id="290"/>
            <p14:sldId id="291"/>
            <p14:sldId id="292"/>
            <p14:sldId id="298"/>
            <p14:sldId id="293"/>
            <p14:sldId id="294"/>
            <p14:sldId id="275"/>
            <p14:sldId id="296"/>
            <p14:sldId id="300"/>
            <p14:sldId id="301"/>
          </p14:sldIdLst>
        </p14:section>
        <p14:section name="مقطع بدون عنوان" id="{7067E57A-B194-477A-B7E4-37FCDB8987F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نمط متوسط 3 - 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4380"/>
    <p:restoredTop sz="94660"/>
  </p:normalViewPr>
  <p:slideViewPr>
    <p:cSldViewPr>
      <p:cViewPr>
        <p:scale>
          <a:sx n="75" d="100"/>
          <a:sy n="75" d="100"/>
        </p:scale>
        <p:origin x="-366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F1064EA-D680-4C67-B32C-6D9CCA903EFC}" type="datetimeFigureOut">
              <a:rPr lang="ar-SA" smtClean="0"/>
              <a:pPr/>
              <a:t>16/02/1435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8156815-F063-4968-B243-0DEBAC2566BE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807417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031"/>
          <p:cNvSpPr txBox="1">
            <a:spLocks noGrp="1" noChangeArrowheads="1"/>
          </p:cNvSpPr>
          <p:nvPr/>
        </p:nvSpPr>
        <p:spPr bwMode="auto">
          <a:xfrm>
            <a:off x="3886200" y="8686801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71AB38AC-097B-4128-A3ED-487B50248D79}" type="slidenum">
              <a:rPr lang="ar-SA" altLang="ar-SA" sz="1200">
                <a:solidFill>
                  <a:prstClr val="black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ar-SA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ar-SA" alt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ar-SA" alt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2075" tIns="46038" rIns="92075" bIns="46038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16/02/1435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146473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16/02/1435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6185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16/02/1435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993009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5E3411-2D54-469D-846F-E3A6BE63F35A}" type="datetime1">
              <a:rPr lang="en-US"/>
              <a:pPr>
                <a:defRPr/>
              </a:pPr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Leukaemias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E1A7E-687E-4E69-B2F5-D8EF846D9A2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16/02/1435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1371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16/02/1435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31641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16/02/1435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2650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16/02/1435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21165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16/02/1435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43981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16/02/1435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80111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16/02/1435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93398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16/02/1435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65161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B8462-8044-46F3-BF0B-9F5FFEA5B143}" type="datetimeFigureOut">
              <a:rPr lang="ar-SA" smtClean="0"/>
              <a:pPr/>
              <a:t>16/02/1435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70903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63688" y="1844824"/>
            <a:ext cx="5472608" cy="20162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ANEMIA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83768" y="4149080"/>
            <a:ext cx="4248472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Dr. </a:t>
            </a:r>
            <a:r>
              <a:rPr lang="en-US" sz="2400" b="1" dirty="0" err="1" smtClean="0">
                <a:solidFill>
                  <a:schemeClr val="tx1"/>
                </a:solidFill>
              </a:rPr>
              <a:t>Mansour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Aljabry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Assistant professor &amp;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Consultant Hematologists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39552" y="1412776"/>
            <a:ext cx="7977112" cy="49685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Weakness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Headache 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Pallor </a:t>
            </a:r>
            <a:endParaRPr lang="ar-SA" sz="2400" b="1" dirty="0" smtClean="0">
              <a:solidFill>
                <a:schemeClr val="tx1"/>
              </a:solidFill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Lethargy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Dizziness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Palpitation (tachycardia)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Angina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Cardiac failure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3" name="قوس كبير أيمن 2"/>
          <p:cNvSpPr/>
          <p:nvPr/>
        </p:nvSpPr>
        <p:spPr>
          <a:xfrm>
            <a:off x="3080296" y="1772816"/>
            <a:ext cx="288032" cy="223224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3368328" y="2600908"/>
            <a:ext cx="309634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Related to anemia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824028" y="4905164"/>
            <a:ext cx="309634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Related to compensatory mechanism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6" name="قوس كبير أيمن 5"/>
          <p:cNvSpPr/>
          <p:nvPr/>
        </p:nvSpPr>
        <p:spPr>
          <a:xfrm>
            <a:off x="4540932" y="4509120"/>
            <a:ext cx="283096" cy="136815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2632720" y="332656"/>
            <a:ext cx="3816424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Clinical Features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12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11560" y="1988840"/>
            <a:ext cx="7920880" cy="30963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8000" b="1" dirty="0" smtClean="0">
                <a:solidFill>
                  <a:schemeClr val="tx1"/>
                </a:solidFill>
              </a:rPr>
              <a:t>Classification of Anemia</a:t>
            </a:r>
            <a:endParaRPr lang="ar-SA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66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شكل بيضاوي 10"/>
          <p:cNvSpPr/>
          <p:nvPr/>
        </p:nvSpPr>
        <p:spPr>
          <a:xfrm>
            <a:off x="395536" y="5301208"/>
            <a:ext cx="2376264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H</a:t>
            </a:r>
            <a:r>
              <a:rPr lang="en-US" b="1" dirty="0" smtClean="0">
                <a:solidFill>
                  <a:schemeClr val="tx1"/>
                </a:solidFill>
              </a:rPr>
              <a:t>ypochromic microcytic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0" name="سهم للأسفل 29"/>
          <p:cNvSpPr/>
          <p:nvPr/>
        </p:nvSpPr>
        <p:spPr>
          <a:xfrm flipH="1">
            <a:off x="4067944" y="2716808"/>
            <a:ext cx="45719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مستدير الزوايا 36"/>
          <p:cNvSpPr/>
          <p:nvPr/>
        </p:nvSpPr>
        <p:spPr>
          <a:xfrm>
            <a:off x="132470" y="260648"/>
            <a:ext cx="2902396" cy="50485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ستطيل مستدير الزوايا 37"/>
          <p:cNvSpPr/>
          <p:nvPr/>
        </p:nvSpPr>
        <p:spPr>
          <a:xfrm>
            <a:off x="359532" y="404664"/>
            <a:ext cx="2196244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/>
              <a:t>Hemoglobin</a:t>
            </a:r>
            <a:endParaRPr lang="ar-SA" sz="2400" b="1" dirty="0"/>
          </a:p>
        </p:txBody>
      </p:sp>
      <p:sp>
        <p:nvSpPr>
          <p:cNvPr id="41" name="مستطيل مستدير الزوايا 40"/>
          <p:cNvSpPr/>
          <p:nvPr/>
        </p:nvSpPr>
        <p:spPr>
          <a:xfrm>
            <a:off x="443980" y="1268760"/>
            <a:ext cx="1355712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err="1" smtClean="0">
                <a:solidFill>
                  <a:schemeClr val="tx1"/>
                </a:solidFill>
              </a:rPr>
              <a:t>Prophyrin</a:t>
            </a:r>
            <a:r>
              <a:rPr lang="en-US" b="1" dirty="0" smtClean="0">
                <a:solidFill>
                  <a:schemeClr val="tx1"/>
                </a:solidFill>
              </a:rPr>
              <a:t>  </a:t>
            </a:r>
            <a:r>
              <a:rPr lang="en-US" b="1" dirty="0" smtClean="0"/>
              <a:t> </a:t>
            </a:r>
            <a:endParaRPr lang="ar-SA" b="1" dirty="0"/>
          </a:p>
        </p:txBody>
      </p:sp>
      <p:sp>
        <p:nvSpPr>
          <p:cNvPr id="42" name="مستطيل مستدير الزوايا 41"/>
          <p:cNvSpPr/>
          <p:nvPr/>
        </p:nvSpPr>
        <p:spPr>
          <a:xfrm>
            <a:off x="971600" y="1700808"/>
            <a:ext cx="1152128" cy="4094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Iron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3" name="مستطيل مستدير الزوايا 42"/>
          <p:cNvSpPr/>
          <p:nvPr/>
        </p:nvSpPr>
        <p:spPr>
          <a:xfrm>
            <a:off x="1331640" y="2135618"/>
            <a:ext cx="1656184" cy="4199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Globin chain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4" name="مستطيل 43"/>
          <p:cNvSpPr/>
          <p:nvPr/>
        </p:nvSpPr>
        <p:spPr>
          <a:xfrm>
            <a:off x="1619672" y="3501008"/>
            <a:ext cx="136815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Thalassemia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5" name="مستطيل 44"/>
          <p:cNvSpPr/>
          <p:nvPr/>
        </p:nvSpPr>
        <p:spPr>
          <a:xfrm>
            <a:off x="1133618" y="3933056"/>
            <a:ext cx="142215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Iron def.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6" name="مستطيل 45"/>
          <p:cNvSpPr/>
          <p:nvPr/>
        </p:nvSpPr>
        <p:spPr>
          <a:xfrm>
            <a:off x="443980" y="4509120"/>
            <a:ext cx="1332148" cy="517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err="1" smtClean="0">
                <a:solidFill>
                  <a:schemeClr val="tx1"/>
                </a:solidFill>
              </a:rPr>
              <a:t>Sidroblastic</a:t>
            </a:r>
            <a:r>
              <a:rPr lang="en-US" b="1" dirty="0" smtClean="0">
                <a:solidFill>
                  <a:schemeClr val="tx1"/>
                </a:solidFill>
              </a:rPr>
              <a:t>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8" name="مستطيل مستدير الزوايا 47"/>
          <p:cNvSpPr/>
          <p:nvPr/>
        </p:nvSpPr>
        <p:spPr>
          <a:xfrm>
            <a:off x="3198912" y="260648"/>
            <a:ext cx="1710556" cy="49765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خطط انسيابي: معالجة 48"/>
          <p:cNvSpPr/>
          <p:nvPr/>
        </p:nvSpPr>
        <p:spPr>
          <a:xfrm>
            <a:off x="3419872" y="476672"/>
            <a:ext cx="1188132" cy="432048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b="1" dirty="0" smtClean="0"/>
              <a:t>DNA</a:t>
            </a:r>
            <a:endParaRPr lang="ar-SA" sz="2400" b="1" dirty="0"/>
          </a:p>
        </p:txBody>
      </p:sp>
      <p:sp>
        <p:nvSpPr>
          <p:cNvPr id="50" name="مخطط انسيابي: معالجة 49"/>
          <p:cNvSpPr/>
          <p:nvPr/>
        </p:nvSpPr>
        <p:spPr>
          <a:xfrm>
            <a:off x="3383868" y="1268760"/>
            <a:ext cx="1332148" cy="69832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DNA synthesis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1" name="مخطط انسيابي: معالجة 50"/>
          <p:cNvSpPr/>
          <p:nvPr/>
        </p:nvSpPr>
        <p:spPr>
          <a:xfrm>
            <a:off x="3292872" y="3548292"/>
            <a:ext cx="1512168" cy="139287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 err="1" smtClean="0">
                <a:solidFill>
                  <a:schemeClr val="tx1"/>
                </a:solidFill>
              </a:rPr>
              <a:t>Megaloblastic</a:t>
            </a:r>
            <a:r>
              <a:rPr lang="en-US" b="1" dirty="0" smtClean="0">
                <a:solidFill>
                  <a:schemeClr val="tx1"/>
                </a:solidFill>
              </a:rPr>
              <a:t> anemia: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  -B12 def.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  -Folate def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MDS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2" name="شكل بيضاوي 51"/>
          <p:cNvSpPr/>
          <p:nvPr/>
        </p:nvSpPr>
        <p:spPr>
          <a:xfrm>
            <a:off x="3178882" y="5229200"/>
            <a:ext cx="1753158" cy="9280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Macrocytic anemia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3" name="سهم للأسفل 52"/>
          <p:cNvSpPr/>
          <p:nvPr/>
        </p:nvSpPr>
        <p:spPr>
          <a:xfrm>
            <a:off x="683568" y="1700808"/>
            <a:ext cx="45719" cy="273630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سهم للأسفل 53"/>
          <p:cNvSpPr/>
          <p:nvPr/>
        </p:nvSpPr>
        <p:spPr>
          <a:xfrm>
            <a:off x="1259632" y="2110296"/>
            <a:ext cx="45719" cy="1750752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سهم للأسفل 54"/>
          <p:cNvSpPr/>
          <p:nvPr/>
        </p:nvSpPr>
        <p:spPr>
          <a:xfrm>
            <a:off x="2339752" y="2555586"/>
            <a:ext cx="45719" cy="87341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مستطيل مستدير الزوايا 55"/>
          <p:cNvSpPr/>
          <p:nvPr/>
        </p:nvSpPr>
        <p:spPr>
          <a:xfrm rot="19931892">
            <a:off x="539552" y="2636912"/>
            <a:ext cx="360040" cy="4571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ستطيل مستدير الزوايا 56"/>
          <p:cNvSpPr/>
          <p:nvPr/>
        </p:nvSpPr>
        <p:spPr>
          <a:xfrm rot="19931892">
            <a:off x="2182591" y="3066997"/>
            <a:ext cx="360040" cy="4571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ستطيل مستدير الزوايا 57"/>
          <p:cNvSpPr/>
          <p:nvPr/>
        </p:nvSpPr>
        <p:spPr>
          <a:xfrm rot="19931892">
            <a:off x="1079612" y="2888853"/>
            <a:ext cx="360040" cy="4571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سهم للأسفل 58"/>
          <p:cNvSpPr/>
          <p:nvPr/>
        </p:nvSpPr>
        <p:spPr>
          <a:xfrm>
            <a:off x="4013938" y="1992784"/>
            <a:ext cx="45719" cy="150822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مستطيل مستدير الزوايا 59"/>
          <p:cNvSpPr/>
          <p:nvPr/>
        </p:nvSpPr>
        <p:spPr>
          <a:xfrm rot="19931892">
            <a:off x="3851921" y="2949369"/>
            <a:ext cx="360040" cy="4571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مستطيل مستدير الزوايا 60"/>
          <p:cNvSpPr/>
          <p:nvPr/>
        </p:nvSpPr>
        <p:spPr>
          <a:xfrm>
            <a:off x="5004049" y="260648"/>
            <a:ext cx="4032448" cy="50485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مستطيل 61"/>
          <p:cNvSpPr/>
          <p:nvPr/>
        </p:nvSpPr>
        <p:spPr>
          <a:xfrm>
            <a:off x="6084168" y="453734"/>
            <a:ext cx="1944216" cy="4549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b="1" dirty="0" smtClean="0"/>
              <a:t>RBC count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64" name="مستطيل مستدير الزوايا 63"/>
          <p:cNvSpPr/>
          <p:nvPr/>
        </p:nvSpPr>
        <p:spPr>
          <a:xfrm>
            <a:off x="5742130" y="1700808"/>
            <a:ext cx="1782198" cy="4094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Hemolysis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5" name="مستطيل مستدير الزوايا 64"/>
          <p:cNvSpPr/>
          <p:nvPr/>
        </p:nvSpPr>
        <p:spPr>
          <a:xfrm>
            <a:off x="6732240" y="2110296"/>
            <a:ext cx="2195736" cy="4452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RBC production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6" name="مخطط انسيابي: معالجة 65"/>
          <p:cNvSpPr/>
          <p:nvPr/>
        </p:nvSpPr>
        <p:spPr>
          <a:xfrm>
            <a:off x="5076056" y="2996952"/>
            <a:ext cx="998612" cy="48149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Acute bleeding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67" name="مستطيل 66"/>
          <p:cNvSpPr/>
          <p:nvPr/>
        </p:nvSpPr>
        <p:spPr>
          <a:xfrm>
            <a:off x="5220072" y="3501008"/>
            <a:ext cx="172819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Autoimmune</a:t>
            </a:r>
          </a:p>
          <a:p>
            <a:pPr algn="l"/>
            <a:r>
              <a:rPr lang="en-US" sz="1600" b="1" dirty="0" err="1" smtClean="0">
                <a:solidFill>
                  <a:schemeClr val="tx1"/>
                </a:solidFill>
              </a:rPr>
              <a:t>Enzymopathy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l"/>
            <a:r>
              <a:rPr lang="en-US" sz="1600" b="1" dirty="0" err="1" smtClean="0">
                <a:solidFill>
                  <a:schemeClr val="tx1"/>
                </a:solidFill>
              </a:rPr>
              <a:t>Membranopathy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Mechanical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Sickle cell anemia</a:t>
            </a:r>
          </a:p>
          <a:p>
            <a:pPr algn="ctr"/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68" name="مخطط انسيابي: معالجة 67"/>
          <p:cNvSpPr/>
          <p:nvPr/>
        </p:nvSpPr>
        <p:spPr>
          <a:xfrm>
            <a:off x="7020272" y="3501008"/>
            <a:ext cx="1835696" cy="1525612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 rtl="0"/>
            <a:r>
              <a:rPr lang="en-US" sz="1600" b="1" u="sng" dirty="0" smtClean="0">
                <a:solidFill>
                  <a:schemeClr val="tx1"/>
                </a:solidFill>
              </a:rPr>
              <a:t>BM failure: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-Chemotherapy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-Aplastic anemia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-Malignancy</a:t>
            </a:r>
          </a:p>
          <a:p>
            <a:pPr algn="l" rtl="0"/>
            <a:r>
              <a:rPr lang="en-US" sz="1600" b="1" u="sng" dirty="0" smtClean="0">
                <a:solidFill>
                  <a:schemeClr val="tx1"/>
                </a:solidFill>
              </a:rPr>
              <a:t>Anemia of chronic disease</a:t>
            </a:r>
          </a:p>
          <a:p>
            <a:pPr algn="l"/>
            <a:endParaRPr lang="ar-SA" sz="1600" dirty="0">
              <a:solidFill>
                <a:schemeClr val="tx1"/>
              </a:solidFill>
            </a:endParaRPr>
          </a:p>
        </p:txBody>
      </p:sp>
      <p:sp>
        <p:nvSpPr>
          <p:cNvPr id="69" name="مستطيل مستدير الزوايا 68"/>
          <p:cNvSpPr/>
          <p:nvPr/>
        </p:nvSpPr>
        <p:spPr>
          <a:xfrm>
            <a:off x="5076056" y="1268760"/>
            <a:ext cx="1332148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Blood loss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0" name="سهم للأسفل 69"/>
          <p:cNvSpPr/>
          <p:nvPr/>
        </p:nvSpPr>
        <p:spPr>
          <a:xfrm>
            <a:off x="5436096" y="1700808"/>
            <a:ext cx="45719" cy="125410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سهم للأسفل 70"/>
          <p:cNvSpPr/>
          <p:nvPr/>
        </p:nvSpPr>
        <p:spPr>
          <a:xfrm flipH="1">
            <a:off x="6408204" y="2134795"/>
            <a:ext cx="54006" cy="1294205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شكل بيضاوي 71"/>
          <p:cNvSpPr/>
          <p:nvPr/>
        </p:nvSpPr>
        <p:spPr>
          <a:xfrm>
            <a:off x="5796136" y="5301208"/>
            <a:ext cx="2376264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Normocytic normochromic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3" name="سهم للأسفل 72"/>
          <p:cNvSpPr/>
          <p:nvPr/>
        </p:nvSpPr>
        <p:spPr>
          <a:xfrm flipH="1">
            <a:off x="7532614" y="2546939"/>
            <a:ext cx="45719" cy="882061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59732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23528" y="2060848"/>
            <a:ext cx="8352928" cy="38164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Iron is among the abundant minerals on earth (6%).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Iron deficiency is the most common </a:t>
            </a:r>
            <a:r>
              <a:rPr lang="en-US" sz="2400" b="1" dirty="0" smtClean="0">
                <a:solidFill>
                  <a:schemeClr val="tx1"/>
                </a:solidFill>
              </a:rPr>
              <a:t> disorder( 24%).</a:t>
            </a:r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Limited absorption ability :</a:t>
            </a: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               1-</a:t>
            </a:r>
            <a:r>
              <a:rPr lang="en-US" sz="2000" b="1" dirty="0" smtClean="0">
                <a:solidFill>
                  <a:schemeClr val="tx1"/>
                </a:solidFill>
              </a:rPr>
              <a:t>Only </a:t>
            </a:r>
            <a:r>
              <a:rPr lang="en-US" sz="2000" b="1" dirty="0">
                <a:solidFill>
                  <a:schemeClr val="tx1"/>
                </a:solidFill>
              </a:rPr>
              <a:t>5-10% of taken iron will be absorbed</a:t>
            </a:r>
          </a:p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                  2- Inorganic </a:t>
            </a:r>
            <a:r>
              <a:rPr lang="en-US" sz="2000" b="1" dirty="0">
                <a:solidFill>
                  <a:schemeClr val="tx1"/>
                </a:solidFill>
              </a:rPr>
              <a:t>iron </a:t>
            </a:r>
            <a:r>
              <a:rPr lang="en-US" sz="2000" b="1" dirty="0" smtClean="0">
                <a:solidFill>
                  <a:schemeClr val="tx1"/>
                </a:solidFill>
              </a:rPr>
              <a:t>can not be absorbed easily.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</a:rPr>
              <a:t>xcess loss due to hemorrhage   </a:t>
            </a:r>
          </a:p>
          <a:p>
            <a:pPr algn="l" rtl="0"/>
            <a:endParaRPr lang="en-US" sz="2400" b="1" dirty="0" smtClean="0">
              <a:solidFill>
                <a:schemeClr val="tx1"/>
              </a:solidFill>
            </a:endParaRPr>
          </a:p>
          <a:p>
            <a:pPr algn="l" rtl="0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907704" y="548680"/>
            <a:ext cx="5472608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Iron Deficiency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740352" y="2636912"/>
            <a:ext cx="72008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6000" b="1" dirty="0">
                <a:solidFill>
                  <a:schemeClr val="tx1"/>
                </a:solidFill>
              </a:rPr>
              <a:t>!</a:t>
            </a:r>
            <a:endParaRPr lang="ar-SA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61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h03f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0002"/>
            <a:ext cx="8568952" cy="598136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458493" y="1733064"/>
            <a:ext cx="1512168" cy="738664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 rtl="0"/>
            <a:r>
              <a:rPr lang="en-US" altLang="ar-SA" sz="14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Storage forms:</a:t>
            </a:r>
          </a:p>
          <a:p>
            <a:pPr algn="l" rtl="0"/>
            <a:r>
              <a:rPr lang="en-US" altLang="ar-SA" sz="14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Ferritin</a:t>
            </a:r>
          </a:p>
          <a:p>
            <a:pPr algn="l" rtl="0"/>
            <a:r>
              <a:rPr lang="en-US" altLang="ar-SA" sz="14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Haemosiderin</a:t>
            </a:r>
          </a:p>
        </p:txBody>
      </p:sp>
      <p:cxnSp>
        <p:nvCxnSpPr>
          <p:cNvPr id="6" name="AutoShape 12"/>
          <p:cNvCxnSpPr>
            <a:cxnSpLocks noChangeShapeType="1"/>
          </p:cNvCxnSpPr>
          <p:nvPr/>
        </p:nvCxnSpPr>
        <p:spPr bwMode="auto">
          <a:xfrm>
            <a:off x="4937125" y="2425561"/>
            <a:ext cx="1723107" cy="2146439"/>
          </a:xfrm>
          <a:prstGeom prst="straightConnector1">
            <a:avLst/>
          </a:prstGeom>
          <a:noFill/>
          <a:ln w="3175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AutoShape 10"/>
          <p:cNvCxnSpPr>
            <a:cxnSpLocks noChangeShapeType="1"/>
          </p:cNvCxnSpPr>
          <p:nvPr/>
        </p:nvCxnSpPr>
        <p:spPr bwMode="auto">
          <a:xfrm>
            <a:off x="5037943" y="2425561"/>
            <a:ext cx="1118233" cy="0"/>
          </a:xfrm>
          <a:prstGeom prst="straightConnector1">
            <a:avLst/>
          </a:prstGeom>
          <a:noFill/>
          <a:ln w="3175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مستطيل 9"/>
          <p:cNvSpPr/>
          <p:nvPr/>
        </p:nvSpPr>
        <p:spPr>
          <a:xfrm>
            <a:off x="1403648" y="260648"/>
            <a:ext cx="4464496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altLang="ar-SA" sz="3200" b="1" dirty="0">
                <a:solidFill>
                  <a:schemeClr val="tx1"/>
                </a:solidFill>
              </a:rPr>
              <a:t>Iron cycle and storage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23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h03f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20961"/>
            <a:ext cx="4952628" cy="401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0884" y="836712"/>
            <a:ext cx="2448272" cy="166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شكل بيضاوي 2"/>
          <p:cNvSpPr/>
          <p:nvPr/>
        </p:nvSpPr>
        <p:spPr>
          <a:xfrm>
            <a:off x="7084156" y="2054461"/>
            <a:ext cx="354608" cy="4127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6721400" y="1694421"/>
            <a:ext cx="1080120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Hepcidin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 flipH="1">
            <a:off x="3059832" y="2260834"/>
            <a:ext cx="4024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2555776" y="2260834"/>
            <a:ext cx="504056" cy="536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8808" y="4509120"/>
            <a:ext cx="1927688" cy="16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رابط كسهم مستقيم 18"/>
          <p:cNvCxnSpPr/>
          <p:nvPr/>
        </p:nvCxnSpPr>
        <p:spPr>
          <a:xfrm>
            <a:off x="7236296" y="2479288"/>
            <a:ext cx="25165" cy="26219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/>
          <p:cNvSpPr/>
          <p:nvPr/>
        </p:nvSpPr>
        <p:spPr>
          <a:xfrm>
            <a:off x="7236296" y="6237312"/>
            <a:ext cx="187220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BM macrophage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7910339" y="5124263"/>
            <a:ext cx="190053" cy="17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7463" y="5013176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3447" y="5373216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5455" y="5197003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0998" y="5024221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8808" y="5089202"/>
            <a:ext cx="40640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6437" y="5589240"/>
            <a:ext cx="5238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قوس ممتلئ 24"/>
          <p:cNvSpPr/>
          <p:nvPr/>
        </p:nvSpPr>
        <p:spPr>
          <a:xfrm rot="5400000">
            <a:off x="7119868" y="5544820"/>
            <a:ext cx="232854" cy="432049"/>
          </a:xfrm>
          <a:prstGeom prst="blockArc">
            <a:avLst>
              <a:gd name="adj1" fmla="val 10800000"/>
              <a:gd name="adj2" fmla="val 360524"/>
              <a:gd name="adj3" fmla="val 18159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6542" y="5557043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0"/>
            <a:ext cx="792088" cy="20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8070" y="5133290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5" name="Picture 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281322"/>
            <a:ext cx="175714" cy="16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0" name="شكل بيضاوي 2089"/>
          <p:cNvSpPr/>
          <p:nvPr/>
        </p:nvSpPr>
        <p:spPr>
          <a:xfrm>
            <a:off x="3779912" y="2054461"/>
            <a:ext cx="720080" cy="3944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- </a:t>
            </a:r>
            <a:r>
              <a:rPr lang="en-US" sz="1600" b="1" dirty="0" err="1" smtClean="0">
                <a:solidFill>
                  <a:schemeClr val="tx1"/>
                </a:solidFill>
              </a:rPr>
              <a:t>ve</a:t>
            </a:r>
            <a:endParaRPr lang="ar-SA" sz="1600" b="1" dirty="0">
              <a:solidFill>
                <a:schemeClr val="tx1"/>
              </a:solidFill>
            </a:endParaRPr>
          </a:p>
        </p:txBody>
      </p:sp>
      <p:pic>
        <p:nvPicPr>
          <p:cNvPr id="2091" name="Picture 3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1202" y="4331643"/>
            <a:ext cx="74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2" name="مخطط انسيابي: معالجة 2091"/>
          <p:cNvSpPr/>
          <p:nvPr/>
        </p:nvSpPr>
        <p:spPr>
          <a:xfrm>
            <a:off x="5508104" y="188640"/>
            <a:ext cx="567792" cy="1008112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IL6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Tfr2</a:t>
            </a:r>
          </a:p>
        </p:txBody>
      </p:sp>
      <p:cxnSp>
        <p:nvCxnSpPr>
          <p:cNvPr id="2094" name="رابط كسهم مستقيم 2093"/>
          <p:cNvCxnSpPr/>
          <p:nvPr/>
        </p:nvCxnSpPr>
        <p:spPr>
          <a:xfrm>
            <a:off x="6075896" y="1196752"/>
            <a:ext cx="656344" cy="4976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شكل بيضاوي 79"/>
          <p:cNvSpPr/>
          <p:nvPr/>
        </p:nvSpPr>
        <p:spPr>
          <a:xfrm>
            <a:off x="5648474" y="1319838"/>
            <a:ext cx="720080" cy="2514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+</a:t>
            </a:r>
            <a:r>
              <a:rPr lang="en-US" sz="1600" b="1" dirty="0" err="1" smtClean="0">
                <a:solidFill>
                  <a:schemeClr val="tx1"/>
                </a:solidFill>
              </a:rPr>
              <a:t>ve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096" name="مخطط انسيابي: معالجة 2095"/>
          <p:cNvSpPr/>
          <p:nvPr/>
        </p:nvSpPr>
        <p:spPr>
          <a:xfrm>
            <a:off x="7910338" y="188640"/>
            <a:ext cx="1126157" cy="36004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Hypoxia</a:t>
            </a:r>
            <a:endParaRPr lang="ar-SA" sz="1600" b="1" dirty="0">
              <a:solidFill>
                <a:schemeClr val="tx1"/>
              </a:solidFill>
            </a:endParaRPr>
          </a:p>
        </p:txBody>
      </p:sp>
      <p:cxnSp>
        <p:nvCxnSpPr>
          <p:cNvPr id="2098" name="رابط كسهم مستقيم 2097"/>
          <p:cNvCxnSpPr/>
          <p:nvPr/>
        </p:nvCxnSpPr>
        <p:spPr>
          <a:xfrm flipH="1">
            <a:off x="7812360" y="548680"/>
            <a:ext cx="936104" cy="13257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3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0133" y="692696"/>
            <a:ext cx="74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00" name="رابط كسهم مستقيم 2099"/>
          <p:cNvCxnSpPr/>
          <p:nvPr/>
        </p:nvCxnSpPr>
        <p:spPr>
          <a:xfrm flipH="1">
            <a:off x="2195737" y="5363273"/>
            <a:ext cx="444514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3" name="شكل بيضاوي 2102"/>
          <p:cNvSpPr/>
          <p:nvPr/>
        </p:nvSpPr>
        <p:spPr>
          <a:xfrm>
            <a:off x="3275856" y="5373216"/>
            <a:ext cx="2055252" cy="7476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Iron for </a:t>
            </a:r>
            <a:r>
              <a:rPr lang="en-US" sz="1600" b="1" dirty="0" err="1" smtClean="0">
                <a:solidFill>
                  <a:schemeClr val="tx1"/>
                </a:solidFill>
              </a:rPr>
              <a:t>erythropoeisis</a:t>
            </a:r>
            <a:endParaRPr lang="ar-SA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078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2810617"/>
              </p:ext>
            </p:extLst>
          </p:nvPr>
        </p:nvGraphicFramePr>
        <p:xfrm>
          <a:off x="395536" y="1700808"/>
          <a:ext cx="8496944" cy="4608514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4248472"/>
                <a:gridCol w="4248472"/>
              </a:tblGrid>
              <a:tr h="854351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/>
                        <a:t>Factor reducing absorption </a:t>
                      </a:r>
                      <a:endParaRPr lang="ar-SA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/>
                        <a:t>Factors favoring absorption</a:t>
                      </a:r>
                      <a:endParaRPr lang="ar-S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Inorganic</a:t>
                      </a:r>
                      <a:r>
                        <a:rPr lang="en-US" sz="2000" b="1" baseline="0" dirty="0" smtClean="0"/>
                        <a:t> iron 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err="1" smtClean="0"/>
                        <a:t>Haem</a:t>
                      </a:r>
                      <a:r>
                        <a:rPr lang="en-US" sz="2000" b="1" dirty="0" smtClean="0"/>
                        <a:t> iron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Ferric iron Fe+++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Ferrous Iron</a:t>
                      </a:r>
                      <a:r>
                        <a:rPr lang="en-US" sz="2000" b="1" baseline="0" dirty="0" smtClean="0"/>
                        <a:t> (Fe++)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err="1" smtClean="0"/>
                        <a:t>Alkalines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Acid 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Iron</a:t>
                      </a:r>
                      <a:r>
                        <a:rPr lang="en-US" sz="2000" b="1" baseline="0" dirty="0" smtClean="0"/>
                        <a:t> overload 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Iron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def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Tea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Pregnancy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Increased </a:t>
                      </a:r>
                      <a:r>
                        <a:rPr lang="en-US" sz="2000" b="1" dirty="0" err="1" smtClean="0"/>
                        <a:t>hepcidin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Hemochromatosis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Precipitating</a:t>
                      </a:r>
                      <a:r>
                        <a:rPr lang="en-US" sz="2000" b="1" baseline="0" dirty="0" smtClean="0"/>
                        <a:t> agent(phenol)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Solubilizing</a:t>
                      </a:r>
                      <a:r>
                        <a:rPr lang="en-US" sz="2000" b="1" baseline="0" dirty="0" smtClean="0"/>
                        <a:t> agent (Sugar)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2627784" y="332656"/>
            <a:ext cx="4608512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Iron Absorption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09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95536" y="980728"/>
            <a:ext cx="8424936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 smtClean="0">
                <a:solidFill>
                  <a:schemeClr val="tx1"/>
                </a:solidFill>
              </a:rPr>
              <a:t>1-Body Iron status:</a:t>
            </a: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  <a:p>
            <a:pPr algn="l" rtl="0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 rtl="0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 rtl="0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 rtl="0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7584" y="1484784"/>
            <a:ext cx="2664296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Increased demands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iron </a:t>
            </a:r>
            <a:r>
              <a:rPr lang="en-US" b="1" dirty="0" err="1" smtClean="0">
                <a:solidFill>
                  <a:schemeClr val="tx1"/>
                </a:solidFill>
              </a:rPr>
              <a:t>def.,pregnancy</a:t>
            </a:r>
            <a:r>
              <a:rPr lang="en-US" b="1" dirty="0" smtClean="0">
                <a:solidFill>
                  <a:schemeClr val="tx1"/>
                </a:solidFill>
              </a:rPr>
              <a:t>..)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491880" y="1772816"/>
            <a:ext cx="504056" cy="117727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067944" y="1484784"/>
            <a:ext cx="1872208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Low iron stores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372200" y="1556792"/>
            <a:ext cx="2232248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 high absorption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940152" y="1772816"/>
            <a:ext cx="360040" cy="14401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27584" y="2348880"/>
            <a:ext cx="2448272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dirty="0" smtClean="0">
                <a:solidFill>
                  <a:schemeClr val="tx1"/>
                </a:solidFill>
              </a:rPr>
              <a:t>Iron overload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flipV="1">
            <a:off x="3275856" y="2492896"/>
            <a:ext cx="792088" cy="109343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067944" y="2348880"/>
            <a:ext cx="1872208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Full iron stores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940152" y="2492896"/>
            <a:ext cx="360040" cy="117727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372200" y="2348880"/>
            <a:ext cx="2232248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Low absorption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23528" y="2924944"/>
            <a:ext cx="8568952" cy="15841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400" b="1" u="sng" dirty="0" smtClean="0">
                <a:solidFill>
                  <a:schemeClr val="tx1"/>
                </a:solidFill>
              </a:rPr>
              <a:t>2- Content and form of dietary iron</a:t>
            </a:r>
          </a:p>
          <a:p>
            <a:pPr algn="l" rtl="0"/>
            <a:endParaRPr lang="en-US" sz="2000" b="1" u="sng" dirty="0" smtClean="0">
              <a:solidFill>
                <a:schemeClr val="tx1"/>
              </a:solidFill>
            </a:endParaRPr>
          </a:p>
          <a:p>
            <a:pPr algn="l" rtl="0"/>
            <a:endParaRPr lang="en-US" sz="2400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1640" y="3429000"/>
            <a:ext cx="172819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More Iron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31640" y="3789040"/>
            <a:ext cx="172819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dirty="0" err="1" smtClean="0">
                <a:solidFill>
                  <a:schemeClr val="tx1"/>
                </a:solidFill>
              </a:rPr>
              <a:t>Heam</a:t>
            </a:r>
            <a:r>
              <a:rPr lang="en-US" sz="2000" b="1" dirty="0" smtClean="0">
                <a:solidFill>
                  <a:schemeClr val="tx1"/>
                </a:solidFill>
              </a:rPr>
              <a:t> Iron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3059832" y="3645024"/>
            <a:ext cx="2160240" cy="7200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059832" y="4005064"/>
            <a:ext cx="2160240" cy="7200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92080" y="3429000"/>
            <a:ext cx="1872208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dirty="0" smtClean="0">
                <a:solidFill>
                  <a:schemeClr val="tx1"/>
                </a:solidFill>
              </a:rPr>
              <a:t>More absorption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23528" y="4581128"/>
            <a:ext cx="8568952" cy="2160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200" b="1" u="sng" dirty="0" smtClean="0">
                <a:solidFill>
                  <a:schemeClr val="tx1"/>
                </a:solidFill>
              </a:rPr>
              <a:t>3- </a:t>
            </a:r>
            <a:r>
              <a:rPr lang="en-US" sz="2400" b="1" u="sng" dirty="0" smtClean="0">
                <a:solidFill>
                  <a:schemeClr val="tx1"/>
                </a:solidFill>
              </a:rPr>
              <a:t>Balance between dietary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enhancers&amp;Inhibitory</a:t>
            </a:r>
            <a:r>
              <a:rPr lang="en-US" sz="2400" b="1" u="sng" dirty="0" smtClean="0">
                <a:solidFill>
                  <a:schemeClr val="tx1"/>
                </a:solidFill>
              </a:rPr>
              <a:t> factors:</a:t>
            </a:r>
            <a:endParaRPr lang="en-US" sz="2200" b="1" u="sng" dirty="0" smtClean="0">
              <a:solidFill>
                <a:schemeClr val="tx1"/>
              </a:solidFill>
            </a:endParaRPr>
          </a:p>
          <a:p>
            <a:pPr algn="l" rtl="0"/>
            <a:endParaRPr lang="en-US" sz="2000" b="1" u="sng" dirty="0" smtClean="0">
              <a:solidFill>
                <a:schemeClr val="tx1"/>
              </a:solidFill>
            </a:endParaRPr>
          </a:p>
          <a:p>
            <a:pPr algn="l" rtl="0"/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55576" y="5301208"/>
            <a:ext cx="3168352" cy="122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b="1" dirty="0" smtClean="0"/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Meat                  (</a:t>
            </a:r>
            <a:r>
              <a:rPr lang="en-US" b="1" dirty="0" err="1" smtClean="0">
                <a:solidFill>
                  <a:schemeClr val="tx1"/>
                </a:solidFill>
              </a:rPr>
              <a:t>haem</a:t>
            </a:r>
            <a:r>
              <a:rPr lang="en-US" b="1" dirty="0" smtClean="0">
                <a:solidFill>
                  <a:schemeClr val="tx1"/>
                </a:solidFill>
              </a:rPr>
              <a:t> iron)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 Fruit                (Vitamin C)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Sugar (</a:t>
            </a:r>
            <a:r>
              <a:rPr lang="en-US" b="1" dirty="0" err="1" smtClean="0">
                <a:solidFill>
                  <a:schemeClr val="tx1"/>
                </a:solidFill>
              </a:rPr>
              <a:t>Solubilizing</a:t>
            </a:r>
            <a:r>
              <a:rPr lang="en-US" b="1" dirty="0" smtClean="0">
                <a:solidFill>
                  <a:schemeClr val="tx1"/>
                </a:solidFill>
              </a:rPr>
              <a:t> agent 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Acids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 rtl="0"/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4283968" y="5373216"/>
            <a:ext cx="4032448" cy="12961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Dairy foods                 (calcium)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 High fiber foods        (</a:t>
            </a:r>
            <a:r>
              <a:rPr lang="en-US" b="1" dirty="0" err="1" smtClean="0">
                <a:solidFill>
                  <a:schemeClr val="tx1"/>
                </a:solidFill>
              </a:rPr>
              <a:t>phytate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 Coffee &amp;tea               (</a:t>
            </a:r>
            <a:r>
              <a:rPr lang="en-US" b="1" dirty="0" err="1" smtClean="0">
                <a:solidFill>
                  <a:schemeClr val="tx1"/>
                </a:solidFill>
              </a:rPr>
              <a:t>polyphenoles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Anti -Acids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27584" y="5013176"/>
            <a:ext cx="1512168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Enhancers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355976" y="5085184"/>
            <a:ext cx="1296144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Inhibitors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7" name="مستطيل 2"/>
          <p:cNvSpPr/>
          <p:nvPr/>
        </p:nvSpPr>
        <p:spPr>
          <a:xfrm>
            <a:off x="2771800" y="188640"/>
            <a:ext cx="4032448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Iron Absorption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31640" y="4149080"/>
            <a:ext cx="172819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dirty="0" smtClean="0">
                <a:solidFill>
                  <a:schemeClr val="tx1"/>
                </a:solidFill>
              </a:rPr>
              <a:t>Ferrous Iron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3059832" y="4293096"/>
            <a:ext cx="2160240" cy="7200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78880" y="1340768"/>
            <a:ext cx="8496944" cy="51125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sz="2400" b="1" u="sng" dirty="0" smtClean="0">
              <a:solidFill>
                <a:schemeClr val="tx1"/>
              </a:solidFill>
            </a:endParaRPr>
          </a:p>
          <a:p>
            <a:pPr algn="l" rtl="0"/>
            <a:endParaRPr lang="en-US" sz="2400" b="1" u="sng" dirty="0">
              <a:solidFill>
                <a:schemeClr val="tx1"/>
              </a:solidFill>
            </a:endParaRPr>
          </a:p>
          <a:p>
            <a:pPr algn="l" rtl="0"/>
            <a:endParaRPr lang="en-US" sz="2400" b="1" u="sng" dirty="0" smtClean="0">
              <a:solidFill>
                <a:schemeClr val="tx1"/>
              </a:solidFill>
            </a:endParaRPr>
          </a:p>
          <a:p>
            <a:pPr algn="l" rtl="0"/>
            <a:endParaRPr lang="en-US" sz="2400" b="1" u="sng" dirty="0">
              <a:solidFill>
                <a:schemeClr val="tx1"/>
              </a:solidFill>
            </a:endParaRPr>
          </a:p>
          <a:p>
            <a:pPr algn="l" rtl="0"/>
            <a:endParaRPr lang="en-US" sz="2400" b="1" u="sng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400" b="1" u="sng" dirty="0" smtClean="0">
                <a:solidFill>
                  <a:schemeClr val="tx1"/>
                </a:solidFill>
              </a:rPr>
              <a:t>1-Chronic </a:t>
            </a:r>
            <a:r>
              <a:rPr lang="en-US" sz="2400" b="1" u="sng" dirty="0">
                <a:solidFill>
                  <a:schemeClr val="tx1"/>
                </a:solidFill>
              </a:rPr>
              <a:t>blood loss: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GIT </a:t>
            </a:r>
            <a:r>
              <a:rPr lang="en-US" sz="2000" b="1" dirty="0" smtClean="0">
                <a:solidFill>
                  <a:schemeClr val="tx1"/>
                </a:solidFill>
              </a:rPr>
              <a:t>Bleeding: </a:t>
            </a:r>
            <a:r>
              <a:rPr lang="en-US" sz="2000" b="1" dirty="0">
                <a:solidFill>
                  <a:schemeClr val="tx1"/>
                </a:solidFill>
              </a:rPr>
              <a:t>peptic ulcer, </a:t>
            </a:r>
            <a:r>
              <a:rPr lang="en-US" sz="2000" b="1" dirty="0" smtClean="0">
                <a:solidFill>
                  <a:schemeClr val="tx1"/>
                </a:solidFill>
              </a:rPr>
              <a:t>esophageal </a:t>
            </a:r>
            <a:r>
              <a:rPr lang="en-US" sz="2000" b="1" dirty="0" err="1" smtClean="0">
                <a:solidFill>
                  <a:schemeClr val="tx1"/>
                </a:solidFill>
              </a:rPr>
              <a:t>varices</a:t>
            </a:r>
            <a:r>
              <a:rPr lang="en-US" sz="2000" b="1" dirty="0" smtClean="0">
                <a:solidFill>
                  <a:schemeClr val="tx1"/>
                </a:solidFill>
              </a:rPr>
              <a:t> , </a:t>
            </a:r>
            <a:r>
              <a:rPr lang="en-US" sz="2000" b="1" dirty="0">
                <a:solidFill>
                  <a:schemeClr val="tx1"/>
                </a:solidFill>
              </a:rPr>
              <a:t>hookworm 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cancer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Uterine bleeding</a:t>
            </a:r>
            <a:endParaRPr lang="en-US" sz="2000" b="1" dirty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Hematuria</a:t>
            </a:r>
          </a:p>
          <a:p>
            <a:pPr lvl="0" algn="l" rtl="0"/>
            <a:r>
              <a:rPr lang="en-US" sz="2000" b="1" dirty="0" smtClean="0">
                <a:solidFill>
                  <a:schemeClr val="tx1"/>
                </a:solidFill>
              </a:rPr>
              <a:t>2- </a:t>
            </a:r>
            <a:r>
              <a:rPr lang="en-US" sz="2400" b="1" u="sng" dirty="0">
                <a:solidFill>
                  <a:prstClr val="black"/>
                </a:solidFill>
              </a:rPr>
              <a:t>Increased demands:</a:t>
            </a: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</a:rPr>
              <a:t>Immaturity</a:t>
            </a:r>
            <a:endParaRPr lang="en-US" sz="2000" b="1" dirty="0">
              <a:solidFill>
                <a:prstClr val="black"/>
              </a:solidFill>
            </a:endParaRP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</a:rPr>
              <a:t>Growth</a:t>
            </a:r>
            <a:endParaRPr lang="en-US" sz="2000" b="1" dirty="0">
              <a:solidFill>
                <a:prstClr val="black"/>
              </a:solidFill>
            </a:endParaRP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Pregnancy</a:t>
            </a: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EPO </a:t>
            </a:r>
            <a:r>
              <a:rPr lang="en-US" sz="2000" b="1" dirty="0" smtClean="0">
                <a:solidFill>
                  <a:prstClr val="black"/>
                </a:solidFill>
              </a:rPr>
              <a:t>therapy</a:t>
            </a:r>
          </a:p>
          <a:p>
            <a:pPr lvl="0" algn="l" rtl="0"/>
            <a:r>
              <a:rPr lang="en-US" sz="2400" b="1" u="sng" dirty="0" smtClean="0">
                <a:solidFill>
                  <a:prstClr val="black"/>
                </a:solidFill>
              </a:rPr>
              <a:t>3-Malabsorption</a:t>
            </a:r>
            <a:r>
              <a:rPr lang="en-US" sz="2400" b="1" dirty="0">
                <a:solidFill>
                  <a:prstClr val="black"/>
                </a:solidFill>
              </a:rPr>
              <a:t>: 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</a:rPr>
              <a:t>Enteropathy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</a:rPr>
              <a:t>Gastrectomy</a:t>
            </a:r>
            <a:endParaRPr lang="en-US" sz="2000" b="1" dirty="0">
              <a:solidFill>
                <a:prstClr val="black"/>
              </a:solidFill>
            </a:endParaRPr>
          </a:p>
          <a:p>
            <a:pPr lvl="0" algn="l" rtl="0"/>
            <a:r>
              <a:rPr lang="en-US" sz="2400" b="1" u="sng" dirty="0" smtClean="0">
                <a:solidFill>
                  <a:prstClr val="black"/>
                </a:solidFill>
              </a:rPr>
              <a:t>4-Poor </a:t>
            </a:r>
            <a:r>
              <a:rPr lang="en-US" sz="2400" b="1" u="sng" dirty="0">
                <a:solidFill>
                  <a:prstClr val="black"/>
                </a:solidFill>
              </a:rPr>
              <a:t>diet</a:t>
            </a:r>
            <a:r>
              <a:rPr lang="en-US" sz="2400" b="1" dirty="0">
                <a:solidFill>
                  <a:prstClr val="black"/>
                </a:solidFill>
              </a:rPr>
              <a:t>: </a:t>
            </a:r>
            <a:r>
              <a:rPr lang="en-US" sz="2000" b="1" dirty="0">
                <a:solidFill>
                  <a:prstClr val="black"/>
                </a:solidFill>
              </a:rPr>
              <a:t>Rare as the only cause (rule out other causes</a:t>
            </a:r>
            <a:r>
              <a:rPr lang="en-US" sz="2000" b="1" dirty="0" smtClean="0">
                <a:solidFill>
                  <a:prstClr val="black"/>
                </a:solidFill>
              </a:rPr>
              <a:t>)</a:t>
            </a:r>
          </a:p>
          <a:p>
            <a:pPr lvl="0" algn="l" rtl="0"/>
            <a:endParaRPr lang="en-US" sz="2000" b="1" dirty="0">
              <a:solidFill>
                <a:prstClr val="black"/>
              </a:solidFill>
            </a:endParaRPr>
          </a:p>
          <a:p>
            <a:pPr lvl="0" algn="l" rtl="0"/>
            <a:endParaRPr lang="en-US" sz="2000" b="1" dirty="0" smtClean="0">
              <a:solidFill>
                <a:prstClr val="black"/>
              </a:solidFill>
            </a:endParaRPr>
          </a:p>
          <a:p>
            <a:pPr lvl="0" algn="l" rtl="0"/>
            <a:endParaRPr lang="en-US" sz="2000" b="1" dirty="0">
              <a:solidFill>
                <a:prstClr val="black"/>
              </a:solidFill>
            </a:endParaRPr>
          </a:p>
          <a:p>
            <a:pPr lvl="0" algn="l" rtl="0"/>
            <a:endParaRPr lang="en-US" sz="2000" b="1" dirty="0">
              <a:solidFill>
                <a:prstClr val="black"/>
              </a:solidFill>
            </a:endParaRPr>
          </a:p>
          <a:p>
            <a:pPr algn="l" rtl="0"/>
            <a:endParaRPr lang="en-US" sz="2000" b="1" dirty="0">
              <a:solidFill>
                <a:schemeClr val="tx1"/>
              </a:solidFill>
            </a:endParaRPr>
          </a:p>
          <a:p>
            <a:pPr algn="l" rtl="0"/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699792" y="404664"/>
            <a:ext cx="3456384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Causes of IDA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707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8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3376372"/>
              </p:ext>
            </p:extLst>
          </p:nvPr>
        </p:nvGraphicFramePr>
        <p:xfrm>
          <a:off x="251519" y="1844824"/>
          <a:ext cx="8208913" cy="3727109"/>
        </p:xfrm>
        <a:graphic>
          <a:graphicData uri="http://schemas.openxmlformats.org/drawingml/2006/table">
            <a:tbl>
              <a:tblPr rtl="1"/>
              <a:tblGrid>
                <a:gridCol w="1491820"/>
                <a:gridCol w="1663652"/>
                <a:gridCol w="1663652"/>
                <a:gridCol w="1577736"/>
                <a:gridCol w="1812053"/>
              </a:tblGrid>
              <a:tr h="115313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Iron def. </a:t>
                      </a: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anemia 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Latent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Pre-latent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85799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        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Stores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85799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      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     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MCV/MCH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85799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         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      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Hemoglobin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1691680" y="476672"/>
            <a:ext cx="5472608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altLang="ar-SA" sz="3200" kern="0" dirty="0">
                <a:solidFill>
                  <a:schemeClr val="tx1"/>
                </a:solidFill>
                <a:latin typeface="Franklin Gothic Medium"/>
              </a:rPr>
              <a:t>Development of IDA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نجمة مكونة من 7 نقاط 6"/>
          <p:cNvSpPr/>
          <p:nvPr/>
        </p:nvSpPr>
        <p:spPr>
          <a:xfrm>
            <a:off x="7092280" y="5325616"/>
            <a:ext cx="1584176" cy="1343744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Signs of anemia</a:t>
            </a:r>
            <a:endParaRPr lang="ar-SA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28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5576" y="1988840"/>
            <a:ext cx="7416824" cy="273630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8800" b="1" dirty="0" smtClean="0">
                <a:solidFill>
                  <a:srgbClr val="FF0000"/>
                </a:solidFill>
              </a:rPr>
              <a:t>Hemoglobin??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5088194-AEB6-4784-ABD0-63061D7E716C}" type="slidenum">
              <a:rPr lang="ar-SA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36549" name="Picture 5" descr="ch03f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6712"/>
            <a:ext cx="4800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6551" name="Picture 7" descr="Fig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36712"/>
            <a:ext cx="3886200" cy="35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228600" y="4725144"/>
            <a:ext cx="8591872" cy="19442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lvl="0" indent="-457200" algn="l" rtl="0">
              <a:lnSpc>
                <a:spcPct val="80000"/>
              </a:lnSpc>
              <a:spcBef>
                <a:spcPct val="50000"/>
              </a:spcBef>
              <a:buClr>
                <a:srgbClr val="1F497D"/>
              </a:buClr>
              <a:buSzPct val="110000"/>
            </a:pP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Beside symptoms and signs of anaemia +/- bleeding patients </a:t>
            </a:r>
            <a:r>
              <a:rPr lang="en-US" altLang="ar-SA" sz="2000" b="1" dirty="0" smtClean="0">
                <a:solidFill>
                  <a:prstClr val="black"/>
                </a:solidFill>
                <a:cs typeface="Arial" pitchFamily="34" charset="0"/>
              </a:rPr>
              <a:t>present </a:t>
            </a: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with:</a:t>
            </a:r>
          </a:p>
          <a:p>
            <a:pPr lvl="0" algn="l" rtl="0">
              <a:lnSpc>
                <a:spcPct val="80000"/>
              </a:lnSpc>
              <a:spcBef>
                <a:spcPct val="50000"/>
              </a:spcBef>
              <a:buClr>
                <a:srgbClr val="1F497D"/>
              </a:buClr>
              <a:buSzPct val="110000"/>
            </a:pPr>
            <a:r>
              <a:rPr lang="en-US" altLang="ar-SA" sz="2000" b="1" dirty="0" smtClean="0">
                <a:solidFill>
                  <a:prstClr val="black"/>
                </a:solidFill>
                <a:cs typeface="Arial" pitchFamily="34" charset="0"/>
              </a:rPr>
              <a:t>(a): </a:t>
            </a:r>
            <a:r>
              <a:rPr lang="en-US" altLang="ar-SA" sz="2000" b="1" dirty="0" err="1" smtClean="0">
                <a:solidFill>
                  <a:prstClr val="black"/>
                </a:solidFill>
                <a:cs typeface="Arial" pitchFamily="34" charset="0"/>
              </a:rPr>
              <a:t>Koilonychia</a:t>
            </a:r>
            <a:r>
              <a:rPr lang="en-US" altLang="ar-SA" sz="20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(spoon-shaped nails)</a:t>
            </a:r>
          </a:p>
          <a:p>
            <a:pPr lvl="0" algn="l" rtl="0">
              <a:lnSpc>
                <a:spcPct val="80000"/>
              </a:lnSpc>
              <a:spcBef>
                <a:spcPct val="50000"/>
              </a:spcBef>
              <a:buClr>
                <a:srgbClr val="1F497D"/>
              </a:buClr>
              <a:buSzPct val="110000"/>
            </a:pPr>
            <a:r>
              <a:rPr lang="en-US" altLang="ar-SA" sz="2000" b="1" dirty="0" smtClean="0">
                <a:solidFill>
                  <a:prstClr val="black"/>
                </a:solidFill>
                <a:cs typeface="Arial" pitchFamily="34" charset="0"/>
              </a:rPr>
              <a:t>(b): Angular </a:t>
            </a: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stomatitis and/or </a:t>
            </a:r>
            <a:r>
              <a:rPr lang="en-US" altLang="ar-SA" sz="2000" b="1" dirty="0" err="1">
                <a:solidFill>
                  <a:prstClr val="black"/>
                </a:solidFill>
                <a:cs typeface="Arial" pitchFamily="34" charset="0"/>
              </a:rPr>
              <a:t>glossitis</a:t>
            </a: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  <a:p>
            <a:pPr lvl="0" algn="l" rtl="0">
              <a:lnSpc>
                <a:spcPct val="80000"/>
              </a:lnSpc>
              <a:spcBef>
                <a:spcPct val="50000"/>
              </a:spcBef>
              <a:buClr>
                <a:srgbClr val="1F497D"/>
              </a:buClr>
              <a:buSzPct val="110000"/>
            </a:pPr>
            <a:r>
              <a:rPr lang="en-US" altLang="ar-SA" sz="2000" b="1" dirty="0" smtClean="0">
                <a:solidFill>
                  <a:prstClr val="black"/>
                </a:solidFill>
                <a:cs typeface="Arial" pitchFamily="34" charset="0"/>
              </a:rPr>
              <a:t>(c): Dysphagia </a:t>
            </a: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due to pharyngeal web </a:t>
            </a:r>
            <a:r>
              <a:rPr lang="en-US" altLang="ar-SA" sz="2000" b="1" dirty="0" smtClean="0">
                <a:solidFill>
                  <a:prstClr val="black"/>
                </a:solidFill>
                <a:cs typeface="Arial" pitchFamily="34" charset="0"/>
              </a:rPr>
              <a:t>(Plummer-Vinson </a:t>
            </a: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syndrome)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763688" y="116632"/>
            <a:ext cx="5544616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altLang="ar-SA" sz="3200" b="1" kern="0" dirty="0">
                <a:solidFill>
                  <a:schemeClr val="tx1"/>
                </a:solidFill>
              </a:rPr>
              <a:t>Signs and </a:t>
            </a:r>
            <a:r>
              <a:rPr lang="en-US" altLang="ar-SA" sz="3200" b="1" kern="0" dirty="0" smtClean="0">
                <a:solidFill>
                  <a:schemeClr val="tx1"/>
                </a:solidFill>
              </a:rPr>
              <a:t>symptoms of IDA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8600" y="2492896"/>
            <a:ext cx="598984" cy="21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628900" y="4402088"/>
            <a:ext cx="598984" cy="21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84584" y="4405784"/>
            <a:ext cx="598984" cy="21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710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 descr="ch03f08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32048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1835696" y="260648"/>
            <a:ext cx="4752528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Investigation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95536" y="5301208"/>
            <a:ext cx="813690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Microcytic hypochromic anemia with: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tx1"/>
                </a:solidFill>
              </a:rPr>
              <a:t>Anisocytosis</a:t>
            </a:r>
            <a:r>
              <a:rPr lang="en-US" sz="2400" b="1" dirty="0" smtClean="0">
                <a:solidFill>
                  <a:schemeClr val="tx1"/>
                </a:solidFill>
              </a:rPr>
              <a:t>( variation in size)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tx1"/>
                </a:solidFill>
              </a:rPr>
              <a:t>Pokiliocytosis</a:t>
            </a:r>
            <a:r>
              <a:rPr lang="en-US" sz="2400" b="1" dirty="0" smtClean="0">
                <a:solidFill>
                  <a:schemeClr val="tx1"/>
                </a:solidFill>
              </a:rPr>
              <a:t> (variation in shape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ar-SA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RBC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858" y="1340768"/>
            <a:ext cx="455815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مستدير الزوايا 5"/>
          <p:cNvSpPr/>
          <p:nvPr/>
        </p:nvSpPr>
        <p:spPr>
          <a:xfrm>
            <a:off x="251520" y="1484784"/>
            <a:ext cx="1008112" cy="3600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normal</a:t>
            </a:r>
            <a:endParaRPr lang="ar-SA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06948" y="188640"/>
            <a:ext cx="2917180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Iron Studies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611560" y="1772816"/>
            <a:ext cx="3672408" cy="42484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1909192" y="3068960"/>
            <a:ext cx="86260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TIBC*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1115616" y="4725144"/>
            <a:ext cx="165618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Serum Iron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Serum ferritin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Transferrin saturation 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3203848" y="2204864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3203848" y="4365104"/>
            <a:ext cx="576064" cy="151216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7" name="قوس كبير أيسر 26"/>
          <p:cNvSpPr/>
          <p:nvPr/>
        </p:nvSpPr>
        <p:spPr>
          <a:xfrm>
            <a:off x="2771800" y="4437112"/>
            <a:ext cx="360040" cy="136815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قوس كبير أيسر 27"/>
          <p:cNvSpPr/>
          <p:nvPr/>
        </p:nvSpPr>
        <p:spPr>
          <a:xfrm>
            <a:off x="2771800" y="2276872"/>
            <a:ext cx="360040" cy="208823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4427984" y="1772816"/>
            <a:ext cx="4032448" cy="42484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/>
          <p:cNvSpPr/>
          <p:nvPr/>
        </p:nvSpPr>
        <p:spPr>
          <a:xfrm>
            <a:off x="4932040" y="2204864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4932040" y="5229200"/>
            <a:ext cx="576064" cy="64819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3" name="قوس كبير أيمن 32"/>
          <p:cNvSpPr/>
          <p:nvPr/>
        </p:nvSpPr>
        <p:spPr>
          <a:xfrm>
            <a:off x="5580112" y="2312876"/>
            <a:ext cx="234026" cy="284431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/>
          <p:cNvSpPr/>
          <p:nvPr/>
        </p:nvSpPr>
        <p:spPr>
          <a:xfrm>
            <a:off x="5864696" y="4869160"/>
            <a:ext cx="2091680" cy="11161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Low serum iron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Low serum ferritin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Low transferrin saturation  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5868144" y="3501008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high TIBC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6" name="قوس كبير أيمن 35"/>
          <p:cNvSpPr/>
          <p:nvPr/>
        </p:nvSpPr>
        <p:spPr>
          <a:xfrm>
            <a:off x="5580112" y="5229200"/>
            <a:ext cx="248580" cy="6481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835696" y="1268760"/>
            <a:ext cx="1296144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Normal</a:t>
            </a:r>
            <a:endParaRPr lang="ar-SA" b="1" dirty="0"/>
          </a:p>
        </p:txBody>
      </p:sp>
      <p:sp>
        <p:nvSpPr>
          <p:cNvPr id="38" name="مستطيل 37"/>
          <p:cNvSpPr/>
          <p:nvPr/>
        </p:nvSpPr>
        <p:spPr>
          <a:xfrm>
            <a:off x="5796136" y="1268760"/>
            <a:ext cx="1296144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IDA</a:t>
            </a:r>
            <a:endParaRPr lang="ar-SA" b="1" dirty="0"/>
          </a:p>
        </p:txBody>
      </p:sp>
      <p:sp>
        <p:nvSpPr>
          <p:cNvPr id="39" name="مستطيل 38"/>
          <p:cNvSpPr/>
          <p:nvPr/>
        </p:nvSpPr>
        <p:spPr>
          <a:xfrm>
            <a:off x="611560" y="6165304"/>
            <a:ext cx="4824536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TIBC : total iron binding capacity of transferrin </a:t>
            </a:r>
            <a:endParaRPr lang="ar-SA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2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06948" y="188640"/>
            <a:ext cx="2917180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Iron Studies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1403648" y="2564904"/>
            <a:ext cx="13666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 Low TIBC*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467544" y="4005064"/>
            <a:ext cx="223224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High Serum Iron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High Serum ferritin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High </a:t>
            </a:r>
            <a:r>
              <a:rPr lang="en-US" sz="1600" b="1" dirty="0" err="1" smtClean="0">
                <a:solidFill>
                  <a:schemeClr val="tx1"/>
                </a:solidFill>
              </a:rPr>
              <a:t>Transferrin</a:t>
            </a:r>
            <a:r>
              <a:rPr lang="en-US" sz="1600" b="1" dirty="0" smtClean="0">
                <a:solidFill>
                  <a:schemeClr val="tx1"/>
                </a:solidFill>
              </a:rPr>
              <a:t> saturation 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7" name="قوس كبير أيسر 26"/>
          <p:cNvSpPr/>
          <p:nvPr/>
        </p:nvSpPr>
        <p:spPr>
          <a:xfrm>
            <a:off x="2843808" y="3573016"/>
            <a:ext cx="288032" cy="223224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قوس كبير أيسر 27"/>
          <p:cNvSpPr/>
          <p:nvPr/>
        </p:nvSpPr>
        <p:spPr>
          <a:xfrm>
            <a:off x="2843808" y="2204864"/>
            <a:ext cx="288032" cy="10801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/>
          <p:cNvSpPr/>
          <p:nvPr/>
        </p:nvSpPr>
        <p:spPr>
          <a:xfrm>
            <a:off x="5292080" y="2204864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5292080" y="5229200"/>
            <a:ext cx="576064" cy="64819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3" name="قوس كبير أيمن 32"/>
          <p:cNvSpPr/>
          <p:nvPr/>
        </p:nvSpPr>
        <p:spPr>
          <a:xfrm>
            <a:off x="5940152" y="2240868"/>
            <a:ext cx="234026" cy="284431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/>
          <p:cNvSpPr/>
          <p:nvPr/>
        </p:nvSpPr>
        <p:spPr>
          <a:xfrm>
            <a:off x="6296744" y="4725144"/>
            <a:ext cx="2091680" cy="11161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Low serum iron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Low serum ferritin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Low transferrin saturation  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6228184" y="3501008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high TIBC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6" name="قوس كبير أيمن 35"/>
          <p:cNvSpPr/>
          <p:nvPr/>
        </p:nvSpPr>
        <p:spPr>
          <a:xfrm>
            <a:off x="6012160" y="5229076"/>
            <a:ext cx="248580" cy="6481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763688" y="1628800"/>
            <a:ext cx="1440160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en-US" b="1" dirty="0" smtClean="0"/>
          </a:p>
          <a:p>
            <a:pPr algn="ctr" rtl="0"/>
            <a:r>
              <a:rPr lang="en-US" b="1" dirty="0" err="1" smtClean="0"/>
              <a:t>Thalassemia</a:t>
            </a:r>
            <a:endParaRPr lang="en-US" b="1" dirty="0" smtClean="0"/>
          </a:p>
          <a:p>
            <a:pPr algn="ctr" rtl="0"/>
            <a:endParaRPr lang="ar-SA" b="1" dirty="0"/>
          </a:p>
        </p:txBody>
      </p:sp>
      <p:sp>
        <p:nvSpPr>
          <p:cNvPr id="38" name="مستطيل 37"/>
          <p:cNvSpPr/>
          <p:nvPr/>
        </p:nvSpPr>
        <p:spPr>
          <a:xfrm>
            <a:off x="5868144" y="1700808"/>
            <a:ext cx="720080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IDA</a:t>
            </a:r>
            <a:endParaRPr lang="ar-SA" b="1" dirty="0"/>
          </a:p>
        </p:txBody>
      </p:sp>
      <p:sp>
        <p:nvSpPr>
          <p:cNvPr id="20" name="مستطيل 30"/>
          <p:cNvSpPr/>
          <p:nvPr/>
        </p:nvSpPr>
        <p:spPr>
          <a:xfrm>
            <a:off x="4283968" y="2204864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5"/>
          <p:cNvSpPr/>
          <p:nvPr/>
        </p:nvSpPr>
        <p:spPr>
          <a:xfrm>
            <a:off x="4283968" y="4365104"/>
            <a:ext cx="576064" cy="151216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37"/>
          <p:cNvSpPr/>
          <p:nvPr/>
        </p:nvSpPr>
        <p:spPr>
          <a:xfrm>
            <a:off x="4067944" y="1700808"/>
            <a:ext cx="1008112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Normal </a:t>
            </a:r>
            <a:endParaRPr lang="ar-SA" b="1" dirty="0"/>
          </a:p>
        </p:txBody>
      </p:sp>
      <p:sp>
        <p:nvSpPr>
          <p:cNvPr id="41" name="مستطيل 24"/>
          <p:cNvSpPr/>
          <p:nvPr/>
        </p:nvSpPr>
        <p:spPr>
          <a:xfrm>
            <a:off x="3203848" y="2132856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ستطيل 25"/>
          <p:cNvSpPr/>
          <p:nvPr/>
        </p:nvSpPr>
        <p:spPr>
          <a:xfrm>
            <a:off x="3203848" y="3429000"/>
            <a:ext cx="576064" cy="244827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34262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 descr="ch03f10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32" y="2045568"/>
            <a:ext cx="8740148" cy="390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79512" y="1412776"/>
            <a:ext cx="8640960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 BM Iron </a:t>
            </a:r>
            <a:r>
              <a:rPr lang="en-US" sz="2000" b="1" dirty="0">
                <a:solidFill>
                  <a:schemeClr val="tx1"/>
                </a:solidFill>
              </a:rPr>
              <a:t>stain (Perl’s stain</a:t>
            </a:r>
            <a:r>
              <a:rPr lang="en-US" sz="2000" b="1" dirty="0" smtClean="0">
                <a:solidFill>
                  <a:schemeClr val="tx1"/>
                </a:solidFill>
              </a:rPr>
              <a:t>): The gold standard but invasive procedure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67544" y="5949280"/>
            <a:ext cx="2088232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Normal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860032" y="5949280"/>
            <a:ext cx="3960440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IDA: reduced or absent  iron stores</a:t>
            </a:r>
          </a:p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(hemosiderin)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907556" y="260648"/>
            <a:ext cx="309634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Investigation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406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339752" y="404664"/>
            <a:ext cx="4104456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Treatment of IDA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95536" y="1700808"/>
            <a:ext cx="8352928" cy="39604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Treat the underlying cause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Iron replacement therapy: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  Oral :( Ferrous </a:t>
            </a:r>
            <a:r>
              <a:rPr lang="en-US" sz="2400" b="1" dirty="0" err="1" smtClean="0">
                <a:solidFill>
                  <a:schemeClr val="tx1"/>
                </a:solidFill>
              </a:rPr>
              <a:t>Sulphate</a:t>
            </a:r>
            <a:r>
              <a:rPr lang="en-US" sz="2400" b="1" dirty="0" smtClean="0">
                <a:solidFill>
                  <a:schemeClr val="tx1"/>
                </a:solidFill>
              </a:rPr>
              <a:t>  OD for 6 months)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Intravenous:( Ferric sucrose  OD for 6 months)</a:t>
            </a:r>
          </a:p>
          <a:p>
            <a:pPr algn="l" rtl="0"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697572" y="4509120"/>
            <a:ext cx="525880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 err="1" smtClean="0">
                <a:solidFill>
                  <a:schemeClr val="tx1"/>
                </a:solidFill>
              </a:rPr>
              <a:t>Hb</a:t>
            </a:r>
            <a:r>
              <a:rPr lang="en-US" sz="2000" b="1" dirty="0" smtClean="0">
                <a:solidFill>
                  <a:schemeClr val="tx1"/>
                </a:solidFill>
              </a:rPr>
              <a:t> should rise 2g/</a:t>
            </a:r>
            <a:r>
              <a:rPr lang="en-US" sz="2000" b="1" dirty="0" err="1" smtClean="0">
                <a:solidFill>
                  <a:schemeClr val="tx1"/>
                </a:solidFill>
              </a:rPr>
              <a:t>dL</a:t>
            </a:r>
            <a:r>
              <a:rPr lang="en-US" sz="2000" b="1" dirty="0" smtClean="0">
                <a:solidFill>
                  <a:schemeClr val="tx1"/>
                </a:solidFill>
              </a:rPr>
              <a:t> every 3 weeks</a:t>
            </a:r>
            <a:endParaRPr lang="ar-S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90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23728" y="476672"/>
            <a:ext cx="4320480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ar-SA" sz="3200" b="1" dirty="0">
                <a:solidFill>
                  <a:schemeClr val="tx1"/>
                </a:solidFill>
              </a:rPr>
              <a:t>PREVENTION OF IDA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683568" y="1628800"/>
            <a:ext cx="7920880" cy="36724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tx1"/>
                </a:solidFill>
              </a:rPr>
              <a:t>Dietary modification</a:t>
            </a:r>
          </a:p>
          <a:p>
            <a:pPr marL="342900" indent="-342900" algn="l" rtl="0"/>
            <a:r>
              <a:rPr lang="en-US" sz="2400" b="1" dirty="0" smtClean="0">
                <a:solidFill>
                  <a:schemeClr val="tx1"/>
                </a:solidFill>
              </a:rPr>
              <a:t>           </a:t>
            </a:r>
            <a:r>
              <a:rPr lang="en-US" sz="2400" dirty="0" smtClean="0">
                <a:solidFill>
                  <a:schemeClr val="tx1"/>
                </a:solidFill>
              </a:rPr>
              <a:t>Meat is better source than vegetables. </a:t>
            </a:r>
          </a:p>
          <a:p>
            <a:pPr marL="342900" indent="-342900" algn="l" rtl="0"/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tx1"/>
                </a:solidFill>
              </a:rPr>
              <a:t>Food </a:t>
            </a:r>
            <a:r>
              <a:rPr lang="en-US" sz="2400" b="1" u="sng" dirty="0" smtClean="0">
                <a:solidFill>
                  <a:schemeClr val="tx1"/>
                </a:solidFill>
              </a:rPr>
              <a:t>fortification (with ferrous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sulphate</a:t>
            </a:r>
            <a:r>
              <a:rPr lang="en-US" sz="2400" b="1" u="sng" dirty="0" smtClean="0">
                <a:solidFill>
                  <a:schemeClr val="tx1"/>
                </a:solidFill>
              </a:rPr>
              <a:t>)</a:t>
            </a:r>
            <a:endParaRPr lang="en-US" sz="2400" b="1" u="sng" dirty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altLang="ar-SA" sz="2400" dirty="0" smtClean="0">
                <a:solidFill>
                  <a:schemeClr val="tx1"/>
                </a:solidFill>
              </a:rPr>
              <a:t>GIT disturbances ,staining of teeth &amp; metallic taste.</a:t>
            </a:r>
          </a:p>
          <a:p>
            <a:pPr marL="342900" indent="-342900" algn="l" rtl="0"/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tx1"/>
                </a:solidFill>
              </a:rPr>
              <a:t>Iron </a:t>
            </a:r>
            <a:r>
              <a:rPr lang="en-US" sz="2400" b="1" u="sng" dirty="0" smtClean="0">
                <a:solidFill>
                  <a:schemeClr val="tx1"/>
                </a:solidFill>
              </a:rPr>
              <a:t>supplementation:</a:t>
            </a:r>
          </a:p>
          <a:p>
            <a:pPr marL="342900" indent="-342900" algn="l" rtl="0"/>
            <a:r>
              <a:rPr lang="en-US" sz="2000" b="1" dirty="0" smtClean="0">
                <a:solidFill>
                  <a:schemeClr val="tx1"/>
                </a:solidFill>
              </a:rPr>
              <a:t>              </a:t>
            </a:r>
            <a:r>
              <a:rPr lang="en-US" sz="2400" dirty="0" smtClean="0">
                <a:solidFill>
                  <a:schemeClr val="tx1"/>
                </a:solidFill>
              </a:rPr>
              <a:t>For high risk groups.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9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404664"/>
            <a:ext cx="5904656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Anemia of chronic disease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7544" y="1484784"/>
            <a:ext cx="8280920" cy="48965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2400" b="1" dirty="0" smtClean="0">
              <a:solidFill>
                <a:schemeClr val="tx1"/>
              </a:solidFill>
            </a:endParaRP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  <a:buFontTx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Normochromic normocytic  (usually) anemia caused by decreased  release of iron from iron stores due to raised serum Hepcidin .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  <a:buFontTx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Associated with 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dirty="0" smtClean="0">
                <a:solidFill>
                  <a:schemeClr val="tx1"/>
                </a:solidFill>
              </a:rPr>
              <a:t>   - Chronic infection including HIV, malaria 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dirty="0" smtClean="0">
                <a:solidFill>
                  <a:schemeClr val="tx1"/>
                </a:solidFill>
              </a:rPr>
              <a:t>   - </a:t>
            </a:r>
            <a:r>
              <a:rPr lang="en-US" sz="2400" b="1" smtClean="0">
                <a:solidFill>
                  <a:schemeClr val="tx1"/>
                </a:solidFill>
              </a:rPr>
              <a:t>Chronic inflammations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dirty="0" smtClean="0">
                <a:solidFill>
                  <a:schemeClr val="tx1"/>
                </a:solidFill>
              </a:rPr>
              <a:t>   -Tissue necrosis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dirty="0" smtClean="0">
                <a:solidFill>
                  <a:schemeClr val="tx1"/>
                </a:solidFill>
              </a:rPr>
              <a:t>    -Malignancy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  <a:buFontTx/>
              <a:buChar char="•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algn="l" rtl="0"/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h03f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20961"/>
            <a:ext cx="4464496" cy="401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30503"/>
            <a:ext cx="2716956" cy="166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شكل بيضاوي 2"/>
          <p:cNvSpPr/>
          <p:nvPr/>
        </p:nvSpPr>
        <p:spPr>
          <a:xfrm>
            <a:off x="6876256" y="2512197"/>
            <a:ext cx="562508" cy="4127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7452320" y="2492896"/>
            <a:ext cx="1440160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 smtClean="0">
                <a:solidFill>
                  <a:schemeClr val="tx1"/>
                </a:solidFill>
              </a:rPr>
              <a:t>Hepcidin</a:t>
            </a:r>
            <a:endParaRPr lang="ar-SA" sz="2000" b="1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8808" y="4509120"/>
            <a:ext cx="1927688" cy="16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مستطيل 19"/>
          <p:cNvSpPr/>
          <p:nvPr/>
        </p:nvSpPr>
        <p:spPr>
          <a:xfrm>
            <a:off x="7236296" y="6237312"/>
            <a:ext cx="187220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BM macrophage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7910339" y="5124263"/>
            <a:ext cx="190053" cy="17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7463" y="5013176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3447" y="5373216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5455" y="5197003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0998" y="5024221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8808" y="5089202"/>
            <a:ext cx="40640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6542" y="5557043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0"/>
            <a:ext cx="792088" cy="20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869160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5" name="Picture 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869160"/>
            <a:ext cx="175714" cy="16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2" name="مخطط انسيابي: معالجة 2091"/>
          <p:cNvSpPr/>
          <p:nvPr/>
        </p:nvSpPr>
        <p:spPr>
          <a:xfrm>
            <a:off x="7020272" y="116632"/>
            <a:ext cx="576064" cy="72008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b="1" dirty="0" smtClean="0">
              <a:solidFill>
                <a:schemeClr val="tx1"/>
              </a:solidFill>
            </a:endParaRPr>
          </a:p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IL-6</a:t>
            </a:r>
          </a:p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IL-1</a:t>
            </a:r>
          </a:p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TNF</a:t>
            </a:r>
          </a:p>
          <a:p>
            <a:pPr algn="l" rtl="0"/>
            <a:endParaRPr lang="en-US" b="1" dirty="0" smtClean="0">
              <a:solidFill>
                <a:schemeClr val="tx1"/>
              </a:solidFill>
            </a:endParaRPr>
          </a:p>
        </p:txBody>
      </p:sp>
      <p:cxnSp>
        <p:nvCxnSpPr>
          <p:cNvPr id="2100" name="رابط كسهم مستقيم 2099"/>
          <p:cNvCxnSpPr/>
          <p:nvPr/>
        </p:nvCxnSpPr>
        <p:spPr>
          <a:xfrm flipH="1">
            <a:off x="2267744" y="5229200"/>
            <a:ext cx="4680520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3" name="شكل بيضاوي 2102"/>
          <p:cNvSpPr/>
          <p:nvPr/>
        </p:nvSpPr>
        <p:spPr>
          <a:xfrm>
            <a:off x="3275856" y="5373216"/>
            <a:ext cx="2055252" cy="7476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 no Iron for </a:t>
            </a:r>
            <a:r>
              <a:rPr lang="en-US" sz="1600" b="1" dirty="0" err="1" smtClean="0">
                <a:solidFill>
                  <a:schemeClr val="tx1"/>
                </a:solidFill>
              </a:rPr>
              <a:t>erythropoeisis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7236296" y="836712"/>
            <a:ext cx="45719" cy="1656184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شكل بيضاوي 79"/>
          <p:cNvSpPr/>
          <p:nvPr/>
        </p:nvSpPr>
        <p:spPr>
          <a:xfrm>
            <a:off x="6876256" y="1124744"/>
            <a:ext cx="720080" cy="2514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+</a:t>
            </a:r>
            <a:r>
              <a:rPr lang="en-US" sz="1600" b="1" dirty="0" err="1" smtClean="0">
                <a:solidFill>
                  <a:schemeClr val="tx1"/>
                </a:solidFill>
              </a:rPr>
              <a:t>ve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44008" y="188640"/>
            <a:ext cx="144016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Tuberculosis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SLE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Carcinoma 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Lymphoma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6084168" y="620688"/>
            <a:ext cx="936104" cy="7200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Arrow 40"/>
          <p:cNvSpPr/>
          <p:nvPr/>
        </p:nvSpPr>
        <p:spPr>
          <a:xfrm flipV="1">
            <a:off x="2339752" y="2708920"/>
            <a:ext cx="4536504" cy="72008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شكل بيضاوي 2089"/>
          <p:cNvSpPr/>
          <p:nvPr/>
        </p:nvSpPr>
        <p:spPr>
          <a:xfrm>
            <a:off x="4644008" y="2636912"/>
            <a:ext cx="720080" cy="3944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- </a:t>
            </a:r>
            <a:r>
              <a:rPr lang="en-US" sz="1600" b="1" dirty="0" err="1" smtClean="0">
                <a:solidFill>
                  <a:schemeClr val="tx1"/>
                </a:solidFill>
              </a:rPr>
              <a:t>ve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43" name="Down Arrow 42"/>
          <p:cNvSpPr/>
          <p:nvPr/>
        </p:nvSpPr>
        <p:spPr>
          <a:xfrm flipH="1">
            <a:off x="7282015" y="2924944"/>
            <a:ext cx="45719" cy="216024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3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1202" y="4331643"/>
            <a:ext cx="74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2752" y="5021560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797152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013176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4448" y="5085184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61248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4448" y="5373216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38847"/>
            <a:ext cx="216024" cy="20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653136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45224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877272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805264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078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AAF42-4625-4423-97FC-3BDEC1DB6D99}" type="slidenum">
              <a:rPr lang="ar-SA"/>
              <a:pPr>
                <a:defRPr/>
              </a:pPr>
              <a:t>29</a:t>
            </a:fld>
            <a:endParaRPr lang="en-US"/>
          </a:p>
        </p:txBody>
      </p:sp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467544" y="1628800"/>
            <a:ext cx="7924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buClr>
                <a:schemeClr val="tx2"/>
              </a:buClr>
              <a:buSzPct val="110000"/>
              <a:buFontTx/>
              <a:buChar char="•"/>
            </a:pP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249863" name="AutoShape 7"/>
          <p:cNvSpPr>
            <a:spLocks noChangeArrowheads="1"/>
          </p:cNvSpPr>
          <p:nvPr/>
        </p:nvSpPr>
        <p:spPr bwMode="auto">
          <a:xfrm>
            <a:off x="2483768" y="5473640"/>
            <a:ext cx="3949204" cy="112371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l" rtl="0"/>
            <a:r>
              <a:rPr lang="en-US" sz="2400" b="1" u="sng" dirty="0">
                <a:solidFill>
                  <a:srgbClr val="000000"/>
                </a:solidFill>
                <a:latin typeface="Arial" charset="0"/>
              </a:rPr>
              <a:t>Management:</a:t>
            </a:r>
          </a:p>
          <a:p>
            <a:pPr algn="l" rtl="0"/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Treat the underlying cause</a:t>
            </a:r>
          </a:p>
          <a:p>
            <a:pPr algn="l" rtl="0"/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Iron replacement +/- EPO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3528" y="1484784"/>
            <a:ext cx="8352928" cy="19442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 rtl="0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charset="0"/>
              </a:rPr>
              <a:t>Normocytic normochromic or mildly microcytic anaemia</a:t>
            </a:r>
          </a:p>
          <a:p>
            <a:pPr marL="342900" indent="-342900" algn="l" rtl="0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charset="0"/>
              </a:rPr>
              <a:t>Low serum iron and TIBC</a:t>
            </a:r>
          </a:p>
          <a:p>
            <a:pPr marL="342900" indent="-342900" algn="l" rtl="0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charset="0"/>
              </a:rPr>
              <a:t>Normal or high serum ferritin ( acute phase reactant)</a:t>
            </a:r>
          </a:p>
          <a:p>
            <a:pPr marL="342900" indent="-342900" algn="l" rtl="0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charset="0"/>
              </a:rPr>
              <a:t>High haemosiderin in macrophages but low in normoblasts </a:t>
            </a:r>
            <a:endParaRPr lang="en-US" sz="2400" b="1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050" name="Picture 2" descr="https://encrypted-tbn3.gstatic.com/images?q=tbn:ANd9GcSdA_jVWEOlW2RyMbpBUuT7Wa12sWLo_dNrGRz2dZL5Tk1ZCRSt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429000"/>
            <a:ext cx="3168352" cy="201622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29000"/>
            <a:ext cx="28803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051720" y="404664"/>
            <a:ext cx="489654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Work-up and treatment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ستطيل 24"/>
          <p:cNvSpPr/>
          <p:nvPr/>
        </p:nvSpPr>
        <p:spPr>
          <a:xfrm>
            <a:off x="288427" y="1026468"/>
            <a:ext cx="8172908" cy="547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2" name="على شكل حرف L 31"/>
          <p:cNvSpPr/>
          <p:nvPr/>
        </p:nvSpPr>
        <p:spPr>
          <a:xfrm>
            <a:off x="3923928" y="1772816"/>
            <a:ext cx="1944216" cy="2016224"/>
          </a:xfrm>
          <a:prstGeom prst="corner">
            <a:avLst>
              <a:gd name="adj1" fmla="val 18917"/>
              <a:gd name="adj2" fmla="val 199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على شكل حرف L 32"/>
          <p:cNvSpPr/>
          <p:nvPr/>
        </p:nvSpPr>
        <p:spPr>
          <a:xfrm rot="10800000">
            <a:off x="1893616" y="3861048"/>
            <a:ext cx="1958303" cy="1944216"/>
          </a:xfrm>
          <a:prstGeom prst="corner">
            <a:avLst>
              <a:gd name="adj1" fmla="val 18917"/>
              <a:gd name="adj2" fmla="val 199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على شكل حرف L 33"/>
          <p:cNvSpPr/>
          <p:nvPr/>
        </p:nvSpPr>
        <p:spPr>
          <a:xfrm rot="16200000">
            <a:off x="1893618" y="1844824"/>
            <a:ext cx="1944216" cy="1944216"/>
          </a:xfrm>
          <a:prstGeom prst="corner">
            <a:avLst>
              <a:gd name="adj1" fmla="val 18917"/>
              <a:gd name="adj2" fmla="val 199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على شكل حرف L 34"/>
          <p:cNvSpPr/>
          <p:nvPr/>
        </p:nvSpPr>
        <p:spPr>
          <a:xfrm rot="5400000">
            <a:off x="3959932" y="3825044"/>
            <a:ext cx="1872208" cy="1944216"/>
          </a:xfrm>
          <a:prstGeom prst="corner">
            <a:avLst>
              <a:gd name="adj1" fmla="val 18917"/>
              <a:gd name="adj2" fmla="val 199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شكل بيضاوي 35"/>
          <p:cNvSpPr/>
          <p:nvPr/>
        </p:nvSpPr>
        <p:spPr>
          <a:xfrm>
            <a:off x="3923928" y="1268760"/>
            <a:ext cx="504056" cy="22322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l-GR" sz="2000" b="1" dirty="0" smtClean="0"/>
              <a:t>α</a:t>
            </a:r>
            <a:endParaRPr lang="ar-SA" sz="2000" b="1" dirty="0"/>
          </a:p>
        </p:txBody>
      </p:sp>
      <p:sp>
        <p:nvSpPr>
          <p:cNvPr id="37" name="شكل بيضاوي 36"/>
          <p:cNvSpPr/>
          <p:nvPr/>
        </p:nvSpPr>
        <p:spPr>
          <a:xfrm rot="16200000">
            <a:off x="2194609" y="2422015"/>
            <a:ext cx="504056" cy="22299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شكل بيضاوي 37"/>
          <p:cNvSpPr/>
          <p:nvPr/>
        </p:nvSpPr>
        <p:spPr>
          <a:xfrm rot="16200000">
            <a:off x="5004048" y="2492896"/>
            <a:ext cx="504056" cy="20882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297772" y="1270068"/>
            <a:ext cx="504056" cy="21589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l-GR" b="1" dirty="0" smtClean="0"/>
              <a:t>β</a:t>
            </a:r>
            <a:endParaRPr lang="ar-SA" b="1" dirty="0"/>
          </a:p>
        </p:txBody>
      </p:sp>
      <p:sp>
        <p:nvSpPr>
          <p:cNvPr id="40" name="شكل بيضاوي 39"/>
          <p:cNvSpPr/>
          <p:nvPr/>
        </p:nvSpPr>
        <p:spPr>
          <a:xfrm>
            <a:off x="3923928" y="4077072"/>
            <a:ext cx="504056" cy="20882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l-GR" b="1" dirty="0" smtClean="0"/>
              <a:t>β</a:t>
            </a:r>
            <a:endParaRPr lang="ar-SA" b="1" dirty="0"/>
          </a:p>
        </p:txBody>
      </p:sp>
      <p:sp>
        <p:nvSpPr>
          <p:cNvPr id="41" name="شكل بيضاوي 40"/>
          <p:cNvSpPr/>
          <p:nvPr/>
        </p:nvSpPr>
        <p:spPr>
          <a:xfrm rot="5400000">
            <a:off x="2188692" y="3003996"/>
            <a:ext cx="504056" cy="2218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sp>
        <p:nvSpPr>
          <p:cNvPr id="42" name="شكل بيضاوي 41"/>
          <p:cNvSpPr/>
          <p:nvPr/>
        </p:nvSpPr>
        <p:spPr>
          <a:xfrm rot="5400000">
            <a:off x="5076056" y="2996952"/>
            <a:ext cx="504056" cy="22322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شكل بيضاوي 42"/>
          <p:cNvSpPr/>
          <p:nvPr/>
        </p:nvSpPr>
        <p:spPr>
          <a:xfrm>
            <a:off x="3347864" y="4057870"/>
            <a:ext cx="504056" cy="21074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l-GR" b="1" dirty="0" smtClean="0"/>
              <a:t>α</a:t>
            </a:r>
            <a:endParaRPr lang="ar-SA" b="1" dirty="0"/>
          </a:p>
        </p:txBody>
      </p:sp>
      <p:sp>
        <p:nvSpPr>
          <p:cNvPr id="44" name="شكل بيضاوي 43"/>
          <p:cNvSpPr/>
          <p:nvPr/>
        </p:nvSpPr>
        <p:spPr>
          <a:xfrm>
            <a:off x="4374881" y="2218677"/>
            <a:ext cx="1080120" cy="10676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ستطيل 44"/>
          <p:cNvSpPr/>
          <p:nvPr/>
        </p:nvSpPr>
        <p:spPr>
          <a:xfrm>
            <a:off x="4608004" y="2564904"/>
            <a:ext cx="576064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Fe⁺⁺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6" name="شكل بيضاوي 45"/>
          <p:cNvSpPr/>
          <p:nvPr/>
        </p:nvSpPr>
        <p:spPr>
          <a:xfrm>
            <a:off x="4427984" y="4305538"/>
            <a:ext cx="1080120" cy="10676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شكل بيضاوي 46"/>
          <p:cNvSpPr/>
          <p:nvPr/>
        </p:nvSpPr>
        <p:spPr>
          <a:xfrm>
            <a:off x="2240733" y="2217306"/>
            <a:ext cx="1080120" cy="10676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شكل بيضاوي 47"/>
          <p:cNvSpPr/>
          <p:nvPr/>
        </p:nvSpPr>
        <p:spPr>
          <a:xfrm>
            <a:off x="2267744" y="4347102"/>
            <a:ext cx="1080120" cy="10676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 48"/>
          <p:cNvSpPr/>
          <p:nvPr/>
        </p:nvSpPr>
        <p:spPr>
          <a:xfrm>
            <a:off x="2572532" y="4659634"/>
            <a:ext cx="576064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Fe⁺⁺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0" name="مستطيل 49"/>
          <p:cNvSpPr/>
          <p:nvPr/>
        </p:nvSpPr>
        <p:spPr>
          <a:xfrm>
            <a:off x="2483768" y="2590853"/>
            <a:ext cx="576064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Fe⁺⁺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1" name="مستطيل 50"/>
          <p:cNvSpPr/>
          <p:nvPr/>
        </p:nvSpPr>
        <p:spPr>
          <a:xfrm>
            <a:off x="4680012" y="4608131"/>
            <a:ext cx="576064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Fe⁺⁺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3" name="مستطيل 52"/>
          <p:cNvSpPr/>
          <p:nvPr/>
        </p:nvSpPr>
        <p:spPr>
          <a:xfrm>
            <a:off x="6300192" y="1340767"/>
            <a:ext cx="16561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Globin chain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55" name="رابط كسهم مستقيم 54"/>
          <p:cNvCxnSpPr/>
          <p:nvPr/>
        </p:nvCxnSpPr>
        <p:spPr>
          <a:xfrm flipH="1">
            <a:off x="4427984" y="1630108"/>
            <a:ext cx="18722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مستطيل 56"/>
          <p:cNvSpPr/>
          <p:nvPr/>
        </p:nvSpPr>
        <p:spPr>
          <a:xfrm>
            <a:off x="6804248" y="2564904"/>
            <a:ext cx="1224136" cy="491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Haem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59" name="رابط كسهم مستقيم 58"/>
          <p:cNvCxnSpPr/>
          <p:nvPr/>
        </p:nvCxnSpPr>
        <p:spPr>
          <a:xfrm flipH="1">
            <a:off x="5796136" y="2821945"/>
            <a:ext cx="1008112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مستطيل 59"/>
          <p:cNvSpPr/>
          <p:nvPr/>
        </p:nvSpPr>
        <p:spPr>
          <a:xfrm>
            <a:off x="6444208" y="4473770"/>
            <a:ext cx="1656184" cy="4673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err="1" smtClean="0">
                <a:solidFill>
                  <a:schemeClr val="tx1"/>
                </a:solidFill>
              </a:rPr>
              <a:t>Prophyrin</a:t>
            </a:r>
            <a:r>
              <a:rPr lang="en-US" dirty="0" smtClean="0">
                <a:solidFill>
                  <a:schemeClr val="tx1"/>
                </a:solidFill>
              </a:rPr>
              <a:t> ring 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70" name="رابط كسهم مستقيم 69"/>
          <p:cNvCxnSpPr/>
          <p:nvPr/>
        </p:nvCxnSpPr>
        <p:spPr>
          <a:xfrm flipH="1">
            <a:off x="5508104" y="4725144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مستطيل 70"/>
          <p:cNvSpPr/>
          <p:nvPr/>
        </p:nvSpPr>
        <p:spPr>
          <a:xfrm>
            <a:off x="395536" y="4581128"/>
            <a:ext cx="1282054" cy="4812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Iron atom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73" name="رابط كسهم مستقيم 72"/>
          <p:cNvCxnSpPr>
            <a:endCxn id="49" idx="1"/>
          </p:cNvCxnSpPr>
          <p:nvPr/>
        </p:nvCxnSpPr>
        <p:spPr>
          <a:xfrm>
            <a:off x="1622338" y="4848655"/>
            <a:ext cx="95019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قوس كبير أيمن 82"/>
          <p:cNvSpPr/>
          <p:nvPr/>
        </p:nvSpPr>
        <p:spPr>
          <a:xfrm>
            <a:off x="5436096" y="2348880"/>
            <a:ext cx="299464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سحابة 85"/>
          <p:cNvSpPr/>
          <p:nvPr/>
        </p:nvSpPr>
        <p:spPr>
          <a:xfrm>
            <a:off x="1596828" y="2133510"/>
            <a:ext cx="769047" cy="5027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O2</a:t>
            </a:r>
            <a:endParaRPr lang="ar-SA" dirty="0"/>
          </a:p>
        </p:txBody>
      </p:sp>
      <p:sp>
        <p:nvSpPr>
          <p:cNvPr id="87" name="سحابة 86"/>
          <p:cNvSpPr/>
          <p:nvPr/>
        </p:nvSpPr>
        <p:spPr>
          <a:xfrm>
            <a:off x="4932040" y="1846132"/>
            <a:ext cx="769047" cy="502748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O2</a:t>
            </a:r>
            <a:endParaRPr lang="ar-SA" dirty="0"/>
          </a:p>
        </p:txBody>
      </p:sp>
      <p:sp>
        <p:nvSpPr>
          <p:cNvPr id="88" name="سحابة 87"/>
          <p:cNvSpPr/>
          <p:nvPr/>
        </p:nvSpPr>
        <p:spPr>
          <a:xfrm>
            <a:off x="5364088" y="4939633"/>
            <a:ext cx="769047" cy="502748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O2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89" name="سحابة 88"/>
          <p:cNvSpPr/>
          <p:nvPr/>
        </p:nvSpPr>
        <p:spPr>
          <a:xfrm>
            <a:off x="1858737" y="5301208"/>
            <a:ext cx="769047" cy="5027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O2</a:t>
            </a:r>
            <a:endParaRPr lang="ar-SA" dirty="0"/>
          </a:p>
        </p:txBody>
      </p:sp>
      <p:sp>
        <p:nvSpPr>
          <p:cNvPr id="2" name="مستطيل 1"/>
          <p:cNvSpPr/>
          <p:nvPr/>
        </p:nvSpPr>
        <p:spPr>
          <a:xfrm>
            <a:off x="2097435" y="188640"/>
            <a:ext cx="4438285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Hemoglobin structure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1560" y="5949280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/>
              <a:t>Dr. </a:t>
            </a:r>
            <a:r>
              <a:rPr lang="en-US" sz="1000" dirty="0" err="1" smtClean="0"/>
              <a:t>Aljabry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203368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91780" y="261982"/>
            <a:ext cx="3564396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Hemoglobin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58812" y="1268760"/>
            <a:ext cx="8533668" cy="18722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Hemoglobin is the protein molecule in RBC that </a:t>
            </a:r>
            <a:r>
              <a:rPr lang="en-US" sz="2400" b="1" u="sng" dirty="0" smtClean="0">
                <a:solidFill>
                  <a:schemeClr val="tx1"/>
                </a:solidFill>
              </a:rPr>
              <a:t>carries O2 </a:t>
            </a:r>
            <a:r>
              <a:rPr lang="en-US" sz="2400" b="1" dirty="0" smtClean="0">
                <a:solidFill>
                  <a:schemeClr val="tx1"/>
                </a:solidFill>
              </a:rPr>
              <a:t>from the lungs to the body's tissues and returns carbon CO2 from the tissues back to the lungs.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Hemoglobin  </a:t>
            </a:r>
            <a:r>
              <a:rPr lang="en-US" sz="2400" b="1" u="sng" dirty="0" smtClean="0">
                <a:solidFill>
                  <a:schemeClr val="tx1"/>
                </a:solidFill>
              </a:rPr>
              <a:t>maintains the shape </a:t>
            </a:r>
            <a:r>
              <a:rPr lang="en-US" sz="2400" b="1" dirty="0" smtClean="0">
                <a:solidFill>
                  <a:schemeClr val="tx1"/>
                </a:solidFill>
              </a:rPr>
              <a:t>of RBC also.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2976"/>
            <a:ext cx="4680520" cy="3645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578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56" y="1068388"/>
            <a:ext cx="8964487" cy="540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  <p:sp>
        <p:nvSpPr>
          <p:cNvPr id="2" name="مستطيل 1"/>
          <p:cNvSpPr/>
          <p:nvPr/>
        </p:nvSpPr>
        <p:spPr>
          <a:xfrm>
            <a:off x="1547664" y="4581128"/>
            <a:ext cx="144016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251520" y="4437112"/>
            <a:ext cx="8496944" cy="18002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159224" y="3768688"/>
            <a:ext cx="2756592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u="sng" dirty="0" smtClean="0">
                <a:solidFill>
                  <a:schemeClr val="tx1"/>
                </a:solidFill>
              </a:rPr>
              <a:t>Hematopoietic stem cell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1- Self renewal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2- Cell differentiation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915816" y="260648"/>
            <a:ext cx="3816424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Hematopoiesis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273819" y="3723090"/>
            <a:ext cx="1370189" cy="281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dirty="0" smtClean="0">
                <a:solidFill>
                  <a:schemeClr val="tx1"/>
                </a:solidFill>
              </a:rPr>
              <a:t>Myeloid SC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996597" y="3723090"/>
            <a:ext cx="235516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dirty="0" smtClean="0">
                <a:solidFill>
                  <a:schemeClr val="tx1"/>
                </a:solidFill>
              </a:rPr>
              <a:t>Erythroid Precursors 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51520" y="5013176"/>
            <a:ext cx="1800200" cy="936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Transcriptional 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Factor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328084" y="4869160"/>
            <a:ext cx="1692188" cy="1080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Erythropoietin 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GATA1</a:t>
            </a:r>
          </a:p>
          <a:p>
            <a:pPr algn="ctr"/>
            <a:endParaRPr lang="ar-SA" dirty="0"/>
          </a:p>
        </p:txBody>
      </p:sp>
      <p:sp>
        <p:nvSpPr>
          <p:cNvPr id="10" name="سهم إلى اليمين 9"/>
          <p:cNvSpPr/>
          <p:nvPr/>
        </p:nvSpPr>
        <p:spPr>
          <a:xfrm>
            <a:off x="2051720" y="5399505"/>
            <a:ext cx="31683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4128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A34564BC-853B-4031-8B00-B9F0416CBB70}" type="slidenum">
              <a:rPr lang="ar-SA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2517" name="عنصر نائب لرقم الشريحة 7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872AE415-9007-4F96-8E02-4FFCA6F46CC9}" type="slidenum">
              <a:rPr lang="ar-SA" altLang="ar-SA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ar-SA" sz="1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6502"/>
            <a:ext cx="8712968" cy="165065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5004048" y="4837218"/>
            <a:ext cx="1245588" cy="4639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Late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 Normoblast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300192" y="4838402"/>
            <a:ext cx="1331168" cy="4628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Reticulocyte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631360" y="4838402"/>
            <a:ext cx="1261120" cy="4628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Erythrocyte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907704" y="4804594"/>
            <a:ext cx="1368152" cy="496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Basophilic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Normoblast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179512" y="4805778"/>
            <a:ext cx="1440160" cy="495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Erythroblast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419872" y="4805778"/>
            <a:ext cx="1512168" cy="495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Intermediate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Normoblast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79512" y="5301208"/>
            <a:ext cx="8712968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395536" y="5326360"/>
            <a:ext cx="864096" cy="4068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/>
              <a:t>+</a:t>
            </a:r>
            <a:endParaRPr lang="ar-SA" sz="3200" b="1" dirty="0"/>
          </a:p>
        </p:txBody>
      </p:sp>
      <p:sp>
        <p:nvSpPr>
          <p:cNvPr id="26" name="مستطيل 25"/>
          <p:cNvSpPr/>
          <p:nvPr/>
        </p:nvSpPr>
        <p:spPr>
          <a:xfrm>
            <a:off x="2123727" y="5313784"/>
            <a:ext cx="914943" cy="41947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/>
              <a:t>++</a:t>
            </a:r>
            <a:endParaRPr lang="ar-SA" sz="3200" b="1" dirty="0"/>
          </a:p>
        </p:txBody>
      </p:sp>
      <p:sp>
        <p:nvSpPr>
          <p:cNvPr id="27" name="مستطيل 26"/>
          <p:cNvSpPr/>
          <p:nvPr/>
        </p:nvSpPr>
        <p:spPr>
          <a:xfrm>
            <a:off x="3743661" y="5301208"/>
            <a:ext cx="972355" cy="4068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/>
              <a:t>+++</a:t>
            </a:r>
            <a:endParaRPr lang="ar-SA" sz="3200" b="1" dirty="0"/>
          </a:p>
        </p:txBody>
      </p:sp>
      <p:sp>
        <p:nvSpPr>
          <p:cNvPr id="28" name="مستطيل 27"/>
          <p:cNvSpPr/>
          <p:nvPr/>
        </p:nvSpPr>
        <p:spPr>
          <a:xfrm>
            <a:off x="5220072" y="5301208"/>
            <a:ext cx="1008112" cy="4068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++</a:t>
            </a:r>
            <a:endParaRPr lang="ar-SA" sz="2800" b="1" dirty="0"/>
          </a:p>
        </p:txBody>
      </p:sp>
      <p:sp>
        <p:nvSpPr>
          <p:cNvPr id="29" name="مستطيل 28"/>
          <p:cNvSpPr/>
          <p:nvPr/>
        </p:nvSpPr>
        <p:spPr>
          <a:xfrm>
            <a:off x="6588224" y="5301208"/>
            <a:ext cx="952500" cy="4068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+</a:t>
            </a:r>
            <a:endParaRPr lang="ar-SA" sz="2800" b="1" dirty="0"/>
          </a:p>
        </p:txBody>
      </p:sp>
      <p:sp>
        <p:nvSpPr>
          <p:cNvPr id="30" name="مستطيل 29"/>
          <p:cNvSpPr/>
          <p:nvPr/>
        </p:nvSpPr>
        <p:spPr>
          <a:xfrm>
            <a:off x="7956376" y="5301208"/>
            <a:ext cx="798652" cy="43204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/>
              <a:t>-</a:t>
            </a:r>
            <a:endParaRPr lang="ar-SA" sz="3200" b="1" dirty="0"/>
          </a:p>
        </p:txBody>
      </p:sp>
      <p:sp>
        <p:nvSpPr>
          <p:cNvPr id="9" name="شكل بيضاوي 8"/>
          <p:cNvSpPr/>
          <p:nvPr/>
        </p:nvSpPr>
        <p:spPr>
          <a:xfrm>
            <a:off x="3455876" y="5853608"/>
            <a:ext cx="2628292" cy="81575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Synthesis of Hemoglobin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 flipH="1">
            <a:off x="2812357" y="255907"/>
            <a:ext cx="3849834" cy="6206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600" b="1" dirty="0" smtClean="0">
                <a:solidFill>
                  <a:schemeClr val="tx1"/>
                </a:solidFill>
              </a:rPr>
              <a:t>Erythropoiesis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79512" y="1196752"/>
            <a:ext cx="8857478" cy="16561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The “Bone Marrow” is the major site  with the need of:</a:t>
            </a:r>
          </a:p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Folic acid – Iron “Ferrous” – </a:t>
            </a:r>
            <a:r>
              <a:rPr lang="en-US" sz="2400" b="1" dirty="0" err="1">
                <a:solidFill>
                  <a:schemeClr val="tx1"/>
                </a:solidFill>
              </a:rPr>
              <a:t>Vit</a:t>
            </a:r>
            <a:r>
              <a:rPr lang="en-US" sz="2400" b="1" dirty="0">
                <a:solidFill>
                  <a:schemeClr val="tx1"/>
                </a:solidFill>
              </a:rPr>
              <a:t> B12 – Erythropoietin -Amino acids</a:t>
            </a: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minerals </a:t>
            </a:r>
            <a:r>
              <a:rPr lang="en-US" sz="2400" b="1" dirty="0">
                <a:solidFill>
                  <a:schemeClr val="tx1"/>
                </a:solidFill>
              </a:rPr>
              <a:t>- other regulatory factors 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21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2473972"/>
              </p:ext>
            </p:extLst>
          </p:nvPr>
        </p:nvGraphicFramePr>
        <p:xfrm>
          <a:off x="451120" y="1035580"/>
          <a:ext cx="6326470" cy="2753460"/>
        </p:xfrm>
        <a:graphic>
          <a:graphicData uri="http://schemas.openxmlformats.org/drawingml/2006/table">
            <a:tbl>
              <a:tblPr rtl="1" firstRow="1" bandRow="1">
                <a:tableStyleId>{85BE263C-DBD7-4A20-BB59-AAB30ACAA65A}</a:tableStyleId>
              </a:tblPr>
              <a:tblGrid>
                <a:gridCol w="1450789"/>
                <a:gridCol w="1527667"/>
                <a:gridCol w="3348014"/>
              </a:tblGrid>
              <a:tr h="422676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Female</a:t>
                      </a:r>
                      <a:endParaRPr lang="ar-SA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Male</a:t>
                      </a:r>
                      <a:endParaRPr lang="ar-S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Indices</a:t>
                      </a:r>
                      <a:endParaRPr lang="ar-S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2676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11.5-15.5</a:t>
                      </a:r>
                      <a:endParaRPr lang="ar-SA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13.5-17.5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Hemoglobin(g/</a:t>
                      </a:r>
                      <a:r>
                        <a:rPr lang="en-US" sz="1800" b="1" dirty="0" err="1" smtClean="0"/>
                        <a:t>dL</a:t>
                      </a:r>
                      <a:r>
                        <a:rPr lang="en-US" sz="1800" b="1" dirty="0" smtClean="0"/>
                        <a:t>)</a:t>
                      </a:r>
                      <a:endParaRPr lang="ar-SA" sz="18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76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36-48</a:t>
                      </a:r>
                      <a:endParaRPr lang="ar-SA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40-52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Hematocrit (PCV) (%)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76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3.9-5.6</a:t>
                      </a:r>
                      <a:endParaRPr lang="ar-SA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4.5-6.5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Red</a:t>
                      </a:r>
                      <a:r>
                        <a:rPr lang="en-US" sz="1800" b="1" baseline="0" dirty="0" smtClean="0"/>
                        <a:t> Cell Count (×10¹²)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76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/>
                        <a:t>80-95</a:t>
                      </a:r>
                      <a:endParaRPr lang="ar-SA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Mean Cell Volume (MCV)</a:t>
                      </a:r>
                      <a:r>
                        <a:rPr lang="en-US" sz="1800" b="1" baseline="0" dirty="0" smtClean="0"/>
                        <a:t> (</a:t>
                      </a:r>
                      <a:r>
                        <a:rPr lang="en-US" sz="1800" b="1" baseline="0" dirty="0" err="1" smtClean="0"/>
                        <a:t>fL</a:t>
                      </a:r>
                      <a:r>
                        <a:rPr lang="en-US" sz="1800" b="1" baseline="0" dirty="0" smtClean="0"/>
                        <a:t>)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76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800" b="1" dirty="0" smtClean="0"/>
                        <a:t>30-35</a:t>
                      </a:r>
                      <a:endParaRPr lang="ar-SA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Mean Cell</a:t>
                      </a:r>
                      <a:r>
                        <a:rPr lang="en-US" sz="1800" b="1" baseline="0" dirty="0" smtClean="0"/>
                        <a:t> Hemoglobin (MCH) (</a:t>
                      </a:r>
                      <a:r>
                        <a:rPr lang="en-US" sz="1800" b="1" baseline="0" dirty="0" err="1" smtClean="0"/>
                        <a:t>pg</a:t>
                      </a:r>
                      <a:r>
                        <a:rPr lang="en-US" sz="1800" b="1" baseline="0" dirty="0" smtClean="0"/>
                        <a:t>)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96" name="مستطيل مستدير الزوايا 95"/>
          <p:cNvSpPr/>
          <p:nvPr/>
        </p:nvSpPr>
        <p:spPr>
          <a:xfrm rot="16200000">
            <a:off x="6382588" y="4303483"/>
            <a:ext cx="2448273" cy="22834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Oval 16"/>
          <p:cNvSpPr>
            <a:spLocks noChangeArrowheads="1"/>
          </p:cNvSpPr>
          <p:nvPr/>
        </p:nvSpPr>
        <p:spPr bwMode="auto">
          <a:xfrm>
            <a:off x="6665366" y="5454104"/>
            <a:ext cx="642938" cy="711200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8" name="Oval 17"/>
          <p:cNvSpPr>
            <a:spLocks noChangeArrowheads="1"/>
          </p:cNvSpPr>
          <p:nvPr/>
        </p:nvSpPr>
        <p:spPr bwMode="auto">
          <a:xfrm>
            <a:off x="6810383" y="5650016"/>
            <a:ext cx="320675" cy="2992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0" name="Oval 9"/>
          <p:cNvSpPr>
            <a:spLocks noChangeArrowheads="1"/>
          </p:cNvSpPr>
          <p:nvPr/>
        </p:nvSpPr>
        <p:spPr bwMode="auto">
          <a:xfrm>
            <a:off x="7817494" y="4241080"/>
            <a:ext cx="642938" cy="700088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1" name="Oval 10"/>
          <p:cNvSpPr>
            <a:spLocks noChangeArrowheads="1"/>
          </p:cNvSpPr>
          <p:nvPr/>
        </p:nvSpPr>
        <p:spPr bwMode="auto">
          <a:xfrm>
            <a:off x="7921475" y="4365104"/>
            <a:ext cx="434975" cy="450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2" name="مستطيل مستدير الزوايا 101"/>
          <p:cNvSpPr/>
          <p:nvPr/>
        </p:nvSpPr>
        <p:spPr>
          <a:xfrm rot="16200000">
            <a:off x="3300298" y="3741473"/>
            <a:ext cx="2399387" cy="34563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3" name="Oval 3"/>
          <p:cNvSpPr>
            <a:spLocks noChangeArrowheads="1"/>
          </p:cNvSpPr>
          <p:nvPr/>
        </p:nvSpPr>
        <p:spPr bwMode="auto">
          <a:xfrm>
            <a:off x="3059832" y="5497276"/>
            <a:ext cx="864096" cy="740036"/>
          </a:xfrm>
          <a:prstGeom prst="ellipse">
            <a:avLst/>
          </a:prstGeom>
          <a:solidFill>
            <a:srgbClr val="C8042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4" name="Oval 3"/>
          <p:cNvSpPr>
            <a:spLocks noChangeArrowheads="1"/>
          </p:cNvSpPr>
          <p:nvPr/>
        </p:nvSpPr>
        <p:spPr bwMode="auto">
          <a:xfrm>
            <a:off x="3974206" y="4888101"/>
            <a:ext cx="669802" cy="629131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5" name="Oval 3"/>
          <p:cNvSpPr>
            <a:spLocks noChangeArrowheads="1"/>
          </p:cNvSpPr>
          <p:nvPr/>
        </p:nvSpPr>
        <p:spPr bwMode="auto">
          <a:xfrm>
            <a:off x="4644008" y="4307015"/>
            <a:ext cx="381769" cy="418129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9" name="مستطيل مستدير الزوايا 148"/>
          <p:cNvSpPr/>
          <p:nvPr/>
        </p:nvSpPr>
        <p:spPr>
          <a:xfrm>
            <a:off x="611560" y="4269972"/>
            <a:ext cx="1810702" cy="2399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50" name="Group 3"/>
          <p:cNvGrpSpPr>
            <a:grpSpLocks/>
          </p:cNvGrpSpPr>
          <p:nvPr/>
        </p:nvGrpSpPr>
        <p:grpSpPr bwMode="auto">
          <a:xfrm>
            <a:off x="827584" y="4365104"/>
            <a:ext cx="1371600" cy="2183363"/>
            <a:chOff x="288" y="2016"/>
            <a:chExt cx="1200" cy="528"/>
          </a:xfrm>
        </p:grpSpPr>
        <p:sp>
          <p:nvSpPr>
            <p:cNvPr id="151" name="Rectangle 4"/>
            <p:cNvSpPr>
              <a:spLocks noChangeArrowheads="1"/>
            </p:cNvSpPr>
            <p:nvPr/>
          </p:nvSpPr>
          <p:spPr bwMode="auto">
            <a:xfrm>
              <a:off x="288" y="2016"/>
              <a:ext cx="336" cy="528"/>
            </a:xfrm>
            <a:prstGeom prst="rect">
              <a:avLst/>
            </a:prstGeom>
            <a:solidFill>
              <a:srgbClr val="C8042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2" name="Rectangle 5"/>
            <p:cNvSpPr>
              <a:spLocks noChangeArrowheads="1"/>
            </p:cNvSpPr>
            <p:nvPr/>
          </p:nvSpPr>
          <p:spPr bwMode="auto">
            <a:xfrm>
              <a:off x="720" y="2016"/>
              <a:ext cx="336" cy="528"/>
            </a:xfrm>
            <a:prstGeom prst="rect">
              <a:avLst/>
            </a:prstGeom>
            <a:solidFill>
              <a:srgbClr val="F7596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3" name="Rectangle 6"/>
            <p:cNvSpPr>
              <a:spLocks noChangeArrowheads="1"/>
            </p:cNvSpPr>
            <p:nvPr/>
          </p:nvSpPr>
          <p:spPr bwMode="auto">
            <a:xfrm>
              <a:off x="1152" y="2016"/>
              <a:ext cx="336" cy="528"/>
            </a:xfrm>
            <a:prstGeom prst="rect">
              <a:avLst/>
            </a:prstGeom>
            <a:solidFill>
              <a:srgbClr val="FBA3AD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213" name="مستطيل 212"/>
          <p:cNvSpPr/>
          <p:nvPr/>
        </p:nvSpPr>
        <p:spPr>
          <a:xfrm>
            <a:off x="1043608" y="3974163"/>
            <a:ext cx="1111016" cy="2841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Hb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5" name="مستطيل 214"/>
          <p:cNvSpPr/>
          <p:nvPr/>
        </p:nvSpPr>
        <p:spPr>
          <a:xfrm>
            <a:off x="3779912" y="6165304"/>
            <a:ext cx="1368946" cy="245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Macrocytic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6" name="مستطيل 215"/>
          <p:cNvSpPr/>
          <p:nvPr/>
        </p:nvSpPr>
        <p:spPr>
          <a:xfrm>
            <a:off x="4427984" y="5506000"/>
            <a:ext cx="1323369" cy="299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Normocytic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7" name="مستطيل 216"/>
          <p:cNvSpPr/>
          <p:nvPr/>
        </p:nvSpPr>
        <p:spPr>
          <a:xfrm>
            <a:off x="4932040" y="4726203"/>
            <a:ext cx="1224136" cy="2869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Microcytic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8" name="مستطيل 217"/>
          <p:cNvSpPr/>
          <p:nvPr/>
        </p:nvSpPr>
        <p:spPr>
          <a:xfrm>
            <a:off x="3923928" y="4030118"/>
            <a:ext cx="1152128" cy="238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MCV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9" name="مستطيل 218"/>
          <p:cNvSpPr/>
          <p:nvPr/>
        </p:nvSpPr>
        <p:spPr>
          <a:xfrm>
            <a:off x="6732240" y="6195628"/>
            <a:ext cx="1898867" cy="3297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Normochromic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20" name="مستطيل 219"/>
          <p:cNvSpPr/>
          <p:nvPr/>
        </p:nvSpPr>
        <p:spPr>
          <a:xfrm>
            <a:off x="7164288" y="4983385"/>
            <a:ext cx="1512168" cy="317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Hypochromic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21" name="مستطيل 220"/>
          <p:cNvSpPr/>
          <p:nvPr/>
        </p:nvSpPr>
        <p:spPr>
          <a:xfrm>
            <a:off x="7020272" y="3982645"/>
            <a:ext cx="1152128" cy="238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MCH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224" name="Picture 5" descr="blood plasma"/>
          <p:cNvPicPr preferRelativeResize="0"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1838" y="1196752"/>
            <a:ext cx="1835214" cy="2597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7" name="مستطيل 226"/>
          <p:cNvSpPr/>
          <p:nvPr/>
        </p:nvSpPr>
        <p:spPr>
          <a:xfrm>
            <a:off x="2267744" y="188640"/>
            <a:ext cx="3820482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Normal Ranges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7524328" y="836712"/>
            <a:ext cx="74972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HCT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45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67544" y="1844824"/>
            <a:ext cx="8280920" cy="3600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lvl="0" indent="-4572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</a:pPr>
            <a:r>
              <a:rPr kumimoji="0" lang="en-US" altLang="ar-SA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An</a:t>
            </a:r>
            <a:r>
              <a:rPr kumimoji="0" lang="en-US" altLang="ar-S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 (without) -</a:t>
            </a:r>
            <a:r>
              <a:rPr kumimoji="0" lang="en-US" altLang="ar-S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a</a:t>
            </a:r>
            <a:r>
              <a:rPr kumimoji="0" lang="en-US" altLang="ar-SA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emia</a:t>
            </a:r>
            <a:r>
              <a:rPr kumimoji="0" lang="en-US" altLang="ar-S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 (blood) </a:t>
            </a:r>
          </a:p>
          <a:p>
            <a:pPr marL="342900" lvl="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altLang="ar-SA" sz="2400" b="1" kern="0" dirty="0" smtClean="0">
                <a:solidFill>
                  <a:schemeClr val="tx1"/>
                </a:solidFill>
                <a:latin typeface="Arial" pitchFamily="34" charset="0"/>
              </a:rPr>
              <a:t>Reduction of </a:t>
            </a:r>
            <a:r>
              <a:rPr lang="en-US" altLang="ar-SA" sz="2400" b="1" kern="0" dirty="0" err="1" smtClean="0">
                <a:solidFill>
                  <a:schemeClr val="tx1"/>
                </a:solidFill>
                <a:latin typeface="Arial" pitchFamily="34" charset="0"/>
              </a:rPr>
              <a:t>Hb</a:t>
            </a:r>
            <a:r>
              <a:rPr lang="en-US" altLang="ar-SA" sz="2400" b="1" kern="0" dirty="0" smtClean="0">
                <a:solidFill>
                  <a:schemeClr val="tx1"/>
                </a:solidFill>
                <a:latin typeface="Arial" pitchFamily="34" charset="0"/>
              </a:rPr>
              <a:t> concentration below the normal range for the age and gender</a:t>
            </a:r>
          </a:p>
          <a:p>
            <a:pPr marL="342900" lvl="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altLang="ar-SA" sz="2400" b="1" kern="0" dirty="0" smtClean="0">
                <a:solidFill>
                  <a:schemeClr val="tx1"/>
                </a:solidFill>
                <a:latin typeface="Arial" pitchFamily="34" charset="0"/>
              </a:rPr>
              <a:t>Leading to decreased O2 carrying capacity of blood  and thus O2 availability to tissues (hypoxia)</a:t>
            </a:r>
          </a:p>
          <a:p>
            <a:pPr lvl="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</a:pPr>
            <a:endParaRPr kumimoji="0" lang="en-US" altLang="ar-SA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267744" y="404664"/>
            <a:ext cx="3528392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ANEMIA</a:t>
            </a:r>
            <a:endParaRPr lang="ar-SA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95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339752" y="332656"/>
            <a:ext cx="3816424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Clinical Features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23528" y="1412776"/>
            <a:ext cx="8352928" cy="51845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150000"/>
              </a:lnSpc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Presence or absence of clinical feature depends on:</a:t>
            </a:r>
          </a:p>
          <a:p>
            <a:pPr algn="l" rtl="0">
              <a:lnSpc>
                <a:spcPct val="150000"/>
              </a:lnSpc>
            </a:pPr>
            <a:r>
              <a:rPr lang="en-US" sz="2400" b="1" u="sng" dirty="0" smtClean="0">
                <a:solidFill>
                  <a:schemeClr val="tx1"/>
                </a:solidFill>
              </a:rPr>
              <a:t>1-Speed of onset</a:t>
            </a:r>
            <a:r>
              <a:rPr lang="en-US" sz="2400" b="1" u="sng" dirty="0" smtClean="0"/>
              <a:t> </a:t>
            </a:r>
            <a:r>
              <a:rPr lang="en-US" sz="2400" b="1" u="sng" dirty="0" smtClean="0">
                <a:solidFill>
                  <a:schemeClr val="tx1"/>
                </a:solidFill>
              </a:rPr>
              <a:t>:</a:t>
            </a: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Rapidly progressive anemia causes more symptoms than slow onset anemia due to lack of compensatory mechanisms: </a:t>
            </a:r>
          </a:p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(cardiovascular system, BM  &amp;O2 dissociation curve</a:t>
            </a:r>
          </a:p>
          <a:p>
            <a:pPr algn="l" rtl="0"/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400" b="1" u="sng" dirty="0" smtClean="0">
                <a:solidFill>
                  <a:schemeClr val="tx1"/>
                </a:solidFill>
              </a:rPr>
              <a:t>2-Severity: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Mild anemia 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  <a:r>
              <a:rPr lang="en-US" sz="2000" b="1" dirty="0" smtClean="0">
                <a:solidFill>
                  <a:schemeClr val="tx1"/>
                </a:solidFill>
              </a:rPr>
              <a:t>no symptoms usually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  Symptoms appear if </a:t>
            </a:r>
            <a:r>
              <a:rPr lang="en-US" sz="2000" b="1" dirty="0" err="1" smtClean="0">
                <a:solidFill>
                  <a:schemeClr val="tx1"/>
                </a:solidFill>
              </a:rPr>
              <a:t>Hb</a:t>
            </a:r>
            <a:r>
              <a:rPr lang="en-US" sz="2000" b="1" dirty="0" smtClean="0">
                <a:solidFill>
                  <a:schemeClr val="tx1"/>
                </a:solidFill>
              </a:rPr>
              <a:t> less than 9g/</a:t>
            </a:r>
            <a:r>
              <a:rPr lang="en-US" sz="2000" b="1" dirty="0" err="1" smtClean="0">
                <a:solidFill>
                  <a:schemeClr val="tx1"/>
                </a:solidFill>
              </a:rPr>
              <a:t>dL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endParaRPr lang="en-US" sz="2400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3- </a:t>
            </a:r>
            <a:r>
              <a:rPr lang="en-US" sz="2400" b="1" u="sng" dirty="0" smtClean="0">
                <a:solidFill>
                  <a:schemeClr val="tx1"/>
                </a:solidFill>
              </a:rPr>
              <a:t>Age: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Elderly tolerate anemia less than young patients</a:t>
            </a:r>
          </a:p>
          <a:p>
            <a:pPr algn="l" rtl="0"/>
            <a:endParaRPr lang="en-US" sz="2400" b="1" dirty="0">
              <a:solidFill>
                <a:schemeClr val="tx1"/>
              </a:solidFill>
            </a:endParaRPr>
          </a:p>
          <a:p>
            <a:pPr algn="l" rtl="0"/>
            <a:endParaRPr lang="en-US" sz="2400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9991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3818</TotalTime>
  <Words>1041</Words>
  <Application>Microsoft Office PowerPoint</Application>
  <PresentationFormat>On-screen Show (4:3)</PresentationFormat>
  <Paragraphs>363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Franklin Gothic Medium</vt:lpstr>
      <vt:lpstr>نسق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DrKamal ElSayid Higgy</cp:lastModifiedBy>
  <cp:revision>208</cp:revision>
  <dcterms:created xsi:type="dcterms:W3CDTF">2013-12-05T17:48:18Z</dcterms:created>
  <dcterms:modified xsi:type="dcterms:W3CDTF">2013-12-19T09:06:09Z</dcterms:modified>
</cp:coreProperties>
</file>