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8" r:id="rId2"/>
    <p:sldId id="289" r:id="rId3"/>
    <p:sldId id="257" r:id="rId4"/>
    <p:sldId id="285" r:id="rId5"/>
    <p:sldId id="262" r:id="rId6"/>
    <p:sldId id="286" r:id="rId7"/>
    <p:sldId id="265" r:id="rId8"/>
    <p:sldId id="263" r:id="rId9"/>
    <p:sldId id="264" r:id="rId10"/>
    <p:sldId id="266" r:id="rId11"/>
    <p:sldId id="269" r:id="rId12"/>
    <p:sldId id="270" r:id="rId13"/>
    <p:sldId id="272" r:id="rId14"/>
    <p:sldId id="273" r:id="rId15"/>
    <p:sldId id="274" r:id="rId16"/>
    <p:sldId id="275" r:id="rId17"/>
    <p:sldId id="271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90" r:id="rId27"/>
    <p:sldId id="287" r:id="rId28"/>
  </p:sldIdLst>
  <p:sldSz cx="9144000" cy="6858000" type="screen4x3"/>
  <p:notesSz cx="6858000" cy="9144000"/>
  <p:embeddedFontLst>
    <p:embeddedFont>
      <p:font typeface="Arial Rounded MT Bold" pitchFamily="34" charset="0"/>
      <p:regular r:id="rId31"/>
    </p:embeddedFont>
    <p:embeddedFont>
      <p:font typeface="Calibri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النمط المتوس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WBCs%20%20mka.ppt%20(Compatibility%20Mode)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autoTitleDeleted val="1"/>
    <c:plotArea>
      <c:layout>
        <c:manualLayout>
          <c:layoutTarget val="inner"/>
          <c:xMode val="edge"/>
          <c:yMode val="edge"/>
          <c:x val="0.2860448693913264"/>
          <c:y val="0.14345219347581567"/>
          <c:w val="0.4279102612173486"/>
          <c:h val="0.7702384701912256"/>
        </c:manualLayout>
      </c:layout>
      <c:pieChart>
        <c:varyColors val="1"/>
        <c:ser>
          <c:idx val="0"/>
          <c:order val="0"/>
          <c:tx>
            <c:strRef>
              <c:f>'[Chart in WBCs  mka.ppt (Compatibility Mode)]ورقة1'!$B$1</c:f>
              <c:strCache>
                <c:ptCount val="1"/>
                <c:pt idx="0">
                  <c:v>عمود1</c:v>
                </c:pt>
              </c:strCache>
            </c:strRef>
          </c:tx>
          <c:explosion val="25"/>
          <c:dLbls>
            <c:showCatName val="1"/>
            <c:showPercent val="1"/>
            <c:showLeaderLines val="1"/>
          </c:dLbls>
          <c:cat>
            <c:strRef>
              <c:f>'[Chart in WBCs  mka.ppt (Compatibility Mode)]ورقة1'!$A$2:$A$4</c:f>
              <c:strCache>
                <c:ptCount val="3"/>
                <c:pt idx="0">
                  <c:v>T cells</c:v>
                </c:pt>
                <c:pt idx="1">
                  <c:v>B cells</c:v>
                </c:pt>
                <c:pt idx="2">
                  <c:v>NK cells</c:v>
                </c:pt>
              </c:strCache>
            </c:strRef>
          </c:cat>
          <c:val>
            <c:numRef>
              <c:f>'[Chart in WBCs  mka.ppt (Compatibility Mode)]ورقة1'!$B$2:$B$4</c:f>
              <c:numCache>
                <c:formatCode>General</c:formatCode>
                <c:ptCount val="3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BBDE8-8BD0-44D5-9417-A3EBEC132039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D5468-59BD-4D17-839D-44B270DDC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A8DAC-E49F-42E2-8DEE-DFF5901917BE}" type="datetimeFigureOut">
              <a:rPr lang="en-US" smtClean="0"/>
              <a:pPr/>
              <a:t>12/25/2013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5C476-8CED-4834-8AD5-96CA5E73CB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00988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5C476-8CED-4834-8AD5-96CA5E73CB7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D4BE9-8725-4AF1-A9E8-02D4EBB79010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90746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1" hangingPunct="1">
              <a:spcBef>
                <a:spcPct val="0"/>
              </a:spcBef>
              <a:buSzTx/>
            </a:pPr>
            <a:fld id="{C98A38E2-6A95-42D7-9BA0-2AF0306F5868}" type="slidenum">
              <a:rPr lang="ar-SA" sz="1200">
                <a:latin typeface="Arial" charset="0"/>
              </a:rPr>
              <a:pPr algn="r" eaLnBrk="1" hangingPunct="1">
                <a:spcBef>
                  <a:spcPct val="0"/>
                </a:spcBef>
                <a:buSzTx/>
              </a:pPr>
              <a:t>23</a:t>
            </a:fld>
            <a:endParaRPr lang="en-US" sz="1200">
              <a:latin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 txBox="1">
            <a:spLocks noGrp="1" noChangeArrowheads="1"/>
          </p:cNvSpPr>
          <p:nvPr/>
        </p:nvSpPr>
        <p:spPr bwMode="auto">
          <a:xfrm>
            <a:off x="3886200" y="8686801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="b"/>
          <a:lstStyle/>
          <a:p>
            <a:pPr algn="r" eaLnBrk="1" hangingPunct="1">
              <a:spcBef>
                <a:spcPct val="0"/>
              </a:spcBef>
              <a:buSzTx/>
            </a:pPr>
            <a:fld id="{4859904F-31E3-4A90-97F3-BE7FC92E1519}" type="slidenum">
              <a:rPr lang="ar-SA" sz="1200">
                <a:latin typeface="Arial" charset="0"/>
              </a:rPr>
              <a:pPr algn="r" eaLnBrk="1" hangingPunct="1">
                <a:spcBef>
                  <a:spcPct val="0"/>
                </a:spcBef>
                <a:buSzTx/>
              </a:pPr>
              <a:t>25</a:t>
            </a:fld>
            <a:endParaRPr lang="en-US" sz="12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 w="12700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lIns="92075" tIns="46038" rIns="92075" bIns="46038"/>
          <a:lstStyle/>
          <a:p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859D3-9453-478E-83E7-BEF4D38D6DA7}" type="datetime1">
              <a:rPr lang="en-US" smtClean="0"/>
              <a:pPr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8EFB-7934-4D57-9057-BB0A151CAC74}" type="datetime1">
              <a:rPr lang="en-US" smtClean="0"/>
              <a:pPr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BB1F0-D635-46F4-BCD1-DA1E8B194354}" type="datetime1">
              <a:rPr lang="en-US" smtClean="0"/>
              <a:pPr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447FF-CD37-41DC-B85A-02C93B686DFA}" type="datetime1">
              <a:rPr lang="en-US" smtClean="0"/>
              <a:pPr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4806-9137-44FD-9568-ADD7E1B2D8A1}" type="datetime1">
              <a:rPr lang="en-US" smtClean="0"/>
              <a:pPr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8CBCE-1CC0-45C2-8140-B85568C2AE7C}" type="datetime1">
              <a:rPr lang="en-US" smtClean="0"/>
              <a:pPr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65F77-FF39-4394-894B-6D394CA22056}" type="datetime1">
              <a:rPr lang="en-US" smtClean="0"/>
              <a:pPr/>
              <a:t>12/25/2013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CBAF7-7122-41DE-B11D-D6942AB539B2}" type="datetime1">
              <a:rPr lang="en-US" smtClean="0"/>
              <a:pPr/>
              <a:t>12/25/2013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F605D-0AAF-41E1-844F-39962396D082}" type="datetime1">
              <a:rPr lang="en-US" smtClean="0"/>
              <a:pPr/>
              <a:t>12/25/2013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C61C-26C0-4F74-9EFA-7246EDD6D2B0}" type="datetime1">
              <a:rPr lang="en-US" smtClean="0"/>
              <a:pPr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64AA-7C2F-4C19-969B-93B33E3C911D}" type="datetime1">
              <a:rPr lang="en-US" smtClean="0"/>
              <a:pPr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9877E-966F-4834-8955-EB992F3E1D2D}" type="datetime1">
              <a:rPr lang="en-US" smtClean="0"/>
              <a:pPr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2C04-0608-422F-9BBC-CD6972FCD1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828800"/>
            <a:ext cx="7239000" cy="1905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 Rounded MT Bold" pitchFamily="34" charset="0"/>
              </a:rPr>
              <a:t>White Blood Cells</a:t>
            </a:r>
            <a:endParaRPr lang="en-US" sz="60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09800" y="3810000"/>
            <a:ext cx="4953000" cy="16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Dr. Mansour Aljabry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Assistant Professor &amp;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 Rounded MT Bold" pitchFamily="34" charset="0"/>
              </a:rPr>
              <a:t>Consultant Hematologist</a:t>
            </a:r>
            <a:endParaRPr lang="en-US" sz="2800" b="1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1.gstatic.com/images?q=tbn:ANd9GcQ8OJjkdxkavG3z_1j3hpBdTS1rRNVDQA8ecR8XStc9ZCxQWc7M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4351726" cy="3200400"/>
          </a:xfrm>
          <a:prstGeom prst="rect">
            <a:avLst/>
          </a:prstGeom>
          <a:noFill/>
        </p:spPr>
      </p:pic>
      <p:pic>
        <p:nvPicPr>
          <p:cNvPr id="6" name="Picture 5" descr="heme002"/>
          <p:cNvPicPr>
            <a:picLocks noChangeAspect="1" noChangeArrowheads="1"/>
          </p:cNvPicPr>
          <p:nvPr/>
        </p:nvPicPr>
        <p:blipFill>
          <a:blip r:embed="rId3" cstate="print"/>
          <a:srcRect l="51429" t="29587" r="5143" b="19942"/>
          <a:stretch>
            <a:fillRect/>
          </a:stretch>
        </p:blipFill>
        <p:spPr bwMode="auto">
          <a:xfrm>
            <a:off x="4724400" y="2057400"/>
            <a:ext cx="4114800" cy="320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/>
          <p:nvPr/>
        </p:nvSpPr>
        <p:spPr>
          <a:xfrm>
            <a:off x="2057400" y="381000"/>
            <a:ext cx="3733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Neutrophil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03648" y="2132856"/>
            <a:ext cx="6768752" cy="41764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66" t="-452" r="-1975" b="-1374"/>
          <a:stretch/>
        </p:blipFill>
        <p:spPr bwMode="auto">
          <a:xfrm>
            <a:off x="1259632" y="3068960"/>
            <a:ext cx="7056784" cy="230425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84168" y="2204864"/>
            <a:ext cx="2088232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/>
              <a:t>Marginal pool (tissues)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300192" y="3284984"/>
            <a:ext cx="1728192" cy="576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dirty="0" smtClean="0">
                <a:solidFill>
                  <a:schemeClr val="tx1"/>
                </a:solidFill>
              </a:rPr>
              <a:t>Circulating pool (blood)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7020272" y="2780928"/>
            <a:ext cx="124592" cy="504056"/>
          </a:xfrm>
          <a:prstGeom prst="up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48880"/>
            <a:ext cx="559005" cy="54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576064" cy="46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67744" y="692696"/>
            <a:ext cx="4752528" cy="864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4400" b="1" dirty="0" smtClean="0">
                <a:solidFill>
                  <a:schemeClr val="tx1"/>
                </a:solidFill>
              </a:rPr>
              <a:t>Neutrophilia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197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رابط مستقيم 5"/>
          <p:cNvCxnSpPr/>
          <p:nvPr/>
        </p:nvCxnSpPr>
        <p:spPr>
          <a:xfrm>
            <a:off x="-900608" y="616530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78477511"/>
              </p:ext>
            </p:extLst>
          </p:nvPr>
        </p:nvGraphicFramePr>
        <p:xfrm>
          <a:off x="408112" y="1569778"/>
          <a:ext cx="8354888" cy="475482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65651"/>
                <a:gridCol w="4189237"/>
              </a:tblGrid>
              <a:tr h="514375"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/>
                        <a:t>Neoplastic</a:t>
                      </a:r>
                      <a:endParaRPr lang="ar-SA" sz="2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b="1" dirty="0" smtClean="0"/>
                        <a:t>Benign</a:t>
                      </a:r>
                      <a:endParaRPr lang="ar-SA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7874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Chronic Myeloid leukemia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Bacterial infection (</a:t>
                      </a:r>
                      <a:r>
                        <a:rPr lang="en-US" sz="2000" b="1" dirty="0" err="1" smtClean="0"/>
                        <a:t>Pyeogenic</a:t>
                      </a:r>
                      <a:r>
                        <a:rPr lang="en-US" sz="2000" b="1" dirty="0" smtClean="0"/>
                        <a:t>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4198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Polycythemia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vera,Essential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Thrombocythemia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Inflammation and tissue necrosis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874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Chronic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Myelomonocytic</a:t>
                      </a:r>
                      <a:r>
                        <a:rPr lang="en-US" sz="2000" b="1" baseline="0" dirty="0" smtClean="0"/>
                        <a:t> Leukemia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Acute </a:t>
                      </a:r>
                      <a:r>
                        <a:rPr lang="en-US" sz="2000" b="1" dirty="0" err="1" smtClean="0"/>
                        <a:t>hemorrage</a:t>
                      </a:r>
                      <a:r>
                        <a:rPr lang="en-US" sz="2000" b="1" dirty="0" smtClean="0"/>
                        <a:t> or hemolysis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874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Non hematological Neoplasms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Steroid</a:t>
                      </a:r>
                      <a:r>
                        <a:rPr lang="en-US" sz="2000" b="1" baseline="0" dirty="0" smtClean="0"/>
                        <a:t> therapy (inhibits </a:t>
                      </a:r>
                      <a:r>
                        <a:rPr lang="en-US" sz="2000" b="1" baseline="0" dirty="0" err="1" smtClean="0"/>
                        <a:t>margination</a:t>
                      </a:r>
                      <a:r>
                        <a:rPr lang="en-US" sz="2000" b="1" baseline="0" dirty="0" smtClean="0"/>
                        <a:t>)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8744"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G-CSF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treatment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8744"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Rare inherited</a:t>
                      </a:r>
                      <a:r>
                        <a:rPr lang="en-US" sz="2000" b="1" baseline="0" dirty="0" smtClean="0"/>
                        <a:t> disorders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8744">
                <a:tc>
                  <a:txBody>
                    <a:bodyPr/>
                    <a:lstStyle/>
                    <a:p>
                      <a:pPr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Aspleni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0" y="381000"/>
            <a:ext cx="4392488" cy="800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Causes of neutrophilia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4" name="رابط مستقيم 3"/>
          <p:cNvCxnSpPr/>
          <p:nvPr/>
        </p:nvCxnSpPr>
        <p:spPr>
          <a:xfrm>
            <a:off x="8763000" y="1676400"/>
            <a:ext cx="0" cy="46482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381000" y="6324600"/>
            <a:ext cx="838200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381000" y="1676400"/>
            <a:ext cx="0" cy="464820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2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70248" y="1600200"/>
            <a:ext cx="8568952" cy="3962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Leukocytosis(mainly neutrophilia with left shift) due to physiological response to stress or infection.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Common with : sever or chronic infection ,sever hemolysis &amp; metastatic cancers.</a:t>
            </a:r>
          </a:p>
          <a:p>
            <a:pPr marL="342900" indent="-3429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Associated with: Toxic granulation ,Vaculation &amp; </a:t>
            </a:r>
            <a:r>
              <a:rPr lang="en-US" sz="2400" b="1" dirty="0" err="1" smtClean="0">
                <a:solidFill>
                  <a:schemeClr val="tx1"/>
                </a:solidFill>
              </a:rPr>
              <a:t>Dohle</a:t>
            </a:r>
            <a:r>
              <a:rPr lang="en-US" sz="2400" b="1" dirty="0" smtClean="0">
                <a:solidFill>
                  <a:schemeClr val="tx1"/>
                </a:solidFill>
              </a:rPr>
              <a:t> bodies.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627784" y="381000"/>
            <a:ext cx="4248472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200" b="1" dirty="0">
                <a:solidFill>
                  <a:prstClr val="black"/>
                </a:solidFill>
              </a:rPr>
              <a:t>Leukemoid reaction</a:t>
            </a:r>
            <a:endParaRPr lang="ar-S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21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BF9C36-D261-41C5-ADFA-BFDEFC6E42BE}" type="slidenum">
              <a:rPr lang="ar-SA" smtClean="0"/>
              <a:pPr/>
              <a:t>14</a:t>
            </a:fld>
            <a:endParaRPr lang="en-US" smtClean="0"/>
          </a:p>
        </p:txBody>
      </p:sp>
      <p:pic>
        <p:nvPicPr>
          <p:cNvPr id="19459" name="Picture 4" descr="left shift hi power"/>
          <p:cNvPicPr>
            <a:picLocks noChangeAspect="1" noChangeArrowheads="1"/>
          </p:cNvPicPr>
          <p:nvPr/>
        </p:nvPicPr>
        <p:blipFill>
          <a:blip r:embed="rId2" cstate="print"/>
          <a:srcRect l="4634" t="6528" r="2975" b="4103"/>
          <a:stretch>
            <a:fillRect/>
          </a:stretch>
        </p:blipFill>
        <p:spPr bwMode="auto">
          <a:xfrm>
            <a:off x="304800" y="176322"/>
            <a:ext cx="6629400" cy="4548077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460" name="Picture 2" descr="wcd%20toxic%20gran%20x100"/>
          <p:cNvPicPr>
            <a:picLocks noChangeAspect="1" noChangeArrowheads="1"/>
          </p:cNvPicPr>
          <p:nvPr/>
        </p:nvPicPr>
        <p:blipFill>
          <a:blip r:embed="rId3" cstate="print"/>
          <a:srcRect l="26149" t="5965" r="22289" b="19485"/>
          <a:stretch>
            <a:fillRect/>
          </a:stretch>
        </p:blipFill>
        <p:spPr bwMode="auto">
          <a:xfrm>
            <a:off x="3810000" y="4876800"/>
            <a:ext cx="152400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1" name="Picture 6" descr="Dohle bodies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 l="10075" t="43794" r="74963" b="29800"/>
          <a:stretch>
            <a:fillRect/>
          </a:stretch>
        </p:blipFill>
        <p:spPr bwMode="auto">
          <a:xfrm>
            <a:off x="2057400" y="4876800"/>
            <a:ext cx="152400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2" name="Picture 4" descr="toxic neuts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 l="19051" t="57555" r="32294" b="10957"/>
          <a:stretch>
            <a:fillRect/>
          </a:stretch>
        </p:blipFill>
        <p:spPr bwMode="auto">
          <a:xfrm>
            <a:off x="304800" y="4876800"/>
            <a:ext cx="152400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3" name="Picture 15" descr="83"/>
          <p:cNvPicPr>
            <a:picLocks noChangeAspect="1" noChangeArrowheads="1"/>
          </p:cNvPicPr>
          <p:nvPr/>
        </p:nvPicPr>
        <p:blipFill>
          <a:blip r:embed="rId6" cstate="print">
            <a:lum bright="12000"/>
          </a:blip>
          <a:srcRect l="41667" t="38684" r="36574" b="33984"/>
          <a:stretch>
            <a:fillRect/>
          </a:stretch>
        </p:blipFill>
        <p:spPr bwMode="auto">
          <a:xfrm>
            <a:off x="5562600" y="4876800"/>
            <a:ext cx="15160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5" descr="64"/>
          <p:cNvPicPr>
            <a:picLocks noChangeAspect="1" noChangeArrowheads="1"/>
          </p:cNvPicPr>
          <p:nvPr/>
        </p:nvPicPr>
        <p:blipFill>
          <a:blip r:embed="rId7" cstate="print">
            <a:lum bright="18000" contrast="6000"/>
          </a:blip>
          <a:srcRect l="62442" t="37491" r="12442" b="30333"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7" descr="68"/>
          <p:cNvPicPr>
            <a:picLocks noChangeAspect="1" noChangeArrowheads="1"/>
          </p:cNvPicPr>
          <p:nvPr/>
        </p:nvPicPr>
        <p:blipFill>
          <a:blip r:embed="rId8" cstate="print">
            <a:lum bright="12000"/>
          </a:blip>
          <a:srcRect l="44472" t="41451" r="30957" b="26210"/>
          <a:stretch>
            <a:fillRect/>
          </a:stretch>
        </p:blipFill>
        <p:spPr bwMode="auto">
          <a:xfrm>
            <a:off x="7467600" y="1524000"/>
            <a:ext cx="12192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9" descr="72"/>
          <p:cNvPicPr>
            <a:picLocks noChangeAspect="1" noChangeArrowheads="1"/>
          </p:cNvPicPr>
          <p:nvPr/>
        </p:nvPicPr>
        <p:blipFill>
          <a:blip r:embed="rId9" cstate="print">
            <a:lum bright="12000" contrast="6000"/>
          </a:blip>
          <a:srcRect l="54999" t="38019" r="25392" b="37680"/>
          <a:stretch>
            <a:fillRect/>
          </a:stretch>
        </p:blipFill>
        <p:spPr bwMode="auto">
          <a:xfrm>
            <a:off x="7467600" y="2819400"/>
            <a:ext cx="12192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1" descr="76"/>
          <p:cNvPicPr>
            <a:picLocks noChangeAspect="1" noChangeArrowheads="1"/>
          </p:cNvPicPr>
          <p:nvPr/>
        </p:nvPicPr>
        <p:blipFill>
          <a:blip r:embed="rId10" cstate="print">
            <a:lum bright="6000" contrast="12000"/>
          </a:blip>
          <a:srcRect l="39249" t="30975" r="40125" b="44312"/>
          <a:stretch>
            <a:fillRect/>
          </a:stretch>
        </p:blipFill>
        <p:spPr bwMode="auto">
          <a:xfrm>
            <a:off x="7467600" y="4114800"/>
            <a:ext cx="12192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3" descr="80"/>
          <p:cNvPicPr>
            <a:picLocks noChangeAspect="1" noChangeArrowheads="1"/>
          </p:cNvPicPr>
          <p:nvPr/>
        </p:nvPicPr>
        <p:blipFill>
          <a:blip r:embed="rId11" cstate="print">
            <a:lum bright="12000"/>
          </a:blip>
          <a:srcRect l="41261" t="42229" r="34000" b="28091"/>
          <a:stretch>
            <a:fillRect/>
          </a:stretch>
        </p:blipFill>
        <p:spPr bwMode="auto">
          <a:xfrm>
            <a:off x="7467600" y="5410200"/>
            <a:ext cx="12192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16" descr="72"/>
          <p:cNvPicPr>
            <a:picLocks noChangeAspect="1" noChangeArrowheads="1"/>
          </p:cNvPicPr>
          <p:nvPr/>
        </p:nvPicPr>
        <p:blipFill>
          <a:blip r:embed="rId9" cstate="print">
            <a:lum bright="12000" contrast="6000"/>
          </a:blip>
          <a:srcRect l="58719" t="38019" r="36578" b="58012"/>
          <a:stretch>
            <a:fillRect/>
          </a:stretch>
        </p:blipFill>
        <p:spPr bwMode="auto">
          <a:xfrm>
            <a:off x="7924800" y="2819400"/>
            <a:ext cx="28892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86200"/>
            <a:ext cx="2209800" cy="685800"/>
          </a:xfrm>
        </p:spPr>
        <p:txBody>
          <a:bodyPr lIns="92075" tIns="46038" rIns="92075" bIns="46038">
            <a:normAutofit fontScale="90000"/>
          </a:bodyPr>
          <a:lstStyle/>
          <a:p>
            <a:r>
              <a:rPr lang="en-US" dirty="0" smtClean="0"/>
              <a:t>Left shift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562600" y="6400800"/>
            <a:ext cx="152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SzTx/>
              <a:defRPr/>
            </a:pPr>
            <a:r>
              <a:rPr lang="en-US" sz="1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S. neutrophil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3810000" y="6400800"/>
            <a:ext cx="152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SzTx/>
              <a:defRPr/>
            </a:pPr>
            <a:r>
              <a:rPr lang="en-US" sz="1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Toxic </a:t>
            </a:r>
            <a:r>
              <a:rPr lang="en-US" sz="18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gran</a:t>
            </a:r>
            <a:r>
              <a:rPr lang="en-US" sz="1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2057400" y="6400800"/>
            <a:ext cx="152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SzTx/>
              <a:defRPr/>
            </a:pPr>
            <a:r>
              <a:rPr lang="en-US" sz="1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Dö</a:t>
            </a:r>
            <a:r>
              <a:rPr lang="en-US" sz="180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hle</a:t>
            </a:r>
            <a:r>
              <a:rPr lang="en-US" sz="1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bodies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304800" y="6400800"/>
            <a:ext cx="15240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  <a:buSzTx/>
              <a:defRPr/>
            </a:pPr>
            <a:r>
              <a:rPr lang="en-US" sz="1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Vaculation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79073" y="381000"/>
            <a:ext cx="3435927" cy="86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Neutropenia</a:t>
            </a:r>
            <a:endParaRPr lang="ar-SA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61663533"/>
              </p:ext>
            </p:extLst>
          </p:nvPr>
        </p:nvGraphicFramePr>
        <p:xfrm>
          <a:off x="408112" y="2590800"/>
          <a:ext cx="8202488" cy="3881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01244"/>
                <a:gridCol w="4101244"/>
              </a:tblGrid>
              <a:tr h="575112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Part of general pancytopenia</a:t>
                      </a:r>
                      <a:endParaRPr lang="ar-SA" sz="2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Selective neutropenia</a:t>
                      </a:r>
                      <a:endParaRPr lang="ar-SA" sz="2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02390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 Bone marrow failure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Congenital : - </a:t>
                      </a:r>
                      <a:r>
                        <a:rPr lang="en-US" sz="2000" b="1" dirty="0" err="1" smtClean="0"/>
                        <a:t>Kostmann</a:t>
                      </a:r>
                      <a:r>
                        <a:rPr lang="en-US" sz="2000" b="1" baseline="0" dirty="0" smtClean="0"/>
                        <a:t> syndrome</a:t>
                      </a:r>
                    </a:p>
                    <a:p>
                      <a:pPr algn="l" rtl="0"/>
                      <a:r>
                        <a:rPr lang="en-US" sz="2000" b="1" baseline="0" dirty="0" smtClean="0"/>
                        <a:t>                       - Benign neutropenia ,</a:t>
                      </a:r>
                    </a:p>
                    <a:p>
                      <a:pPr algn="l" rtl="0"/>
                      <a:r>
                        <a:rPr lang="en-US" sz="2000" b="1" baseline="0" dirty="0" smtClean="0"/>
                        <a:t>                       - Cyclical neutropenia 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511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Chemotherapy 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Drug</a:t>
                      </a:r>
                      <a:r>
                        <a:rPr lang="en-US" sz="2000" b="1" baseline="0" dirty="0" smtClean="0"/>
                        <a:t> induced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511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 </a:t>
                      </a:r>
                      <a:r>
                        <a:rPr lang="en-US" sz="2000" b="1" baseline="0" dirty="0" smtClean="0"/>
                        <a:t> Acute </a:t>
                      </a:r>
                      <a:r>
                        <a:rPr lang="en-US" sz="2000" b="1" dirty="0" smtClean="0"/>
                        <a:t>Leukemia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Autoimmune (SLE)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511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Lymphoma 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Viral infection (hepatitis ,HIV)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75112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Metastatic carcinoma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Some Bacterial infections(Typhoid)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09600" y="1447800"/>
            <a:ext cx="73152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Lower limit of normal  is 1.5 × 10⁹/L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Sever neutropenia : ≤0.5 × 10⁹/L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9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SEM Lymphocy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124200"/>
            <a:ext cx="2985517" cy="304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43200" y="304800"/>
            <a:ext cx="3276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Lymphocytes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219200"/>
            <a:ext cx="8534400" cy="1828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Small WBC having spherical nucleus surrounded by  a thin layer of non granular cytoplasm.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Fundamental importance in the immune system (Innate &amp;Adaptive)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457200" y="3124200"/>
          <a:ext cx="5257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8" descr="normal lymphs Pesky lymphocytes"/>
          <p:cNvPicPr>
            <a:picLocks noChangeAspect="1" noChangeArrowheads="1"/>
          </p:cNvPicPr>
          <p:nvPr/>
        </p:nvPicPr>
        <p:blipFill>
          <a:blip r:embed="rId4" cstate="print"/>
          <a:srcRect l="44518" t="8909" r="7666" b="35413"/>
          <a:stretch>
            <a:fillRect/>
          </a:stretch>
        </p:blipFill>
        <p:spPr bwMode="auto">
          <a:xfrm>
            <a:off x="7772400" y="1813034"/>
            <a:ext cx="990600" cy="853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wadsworth.org/chemheme/heme/glass/cytopix/slide015_sezary3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02458" y="3429000"/>
            <a:ext cx="4369541" cy="32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0" descr="atypical"/>
          <p:cNvPicPr>
            <a:picLocks noChangeAspect="1" noChangeArrowheads="1"/>
          </p:cNvPicPr>
          <p:nvPr/>
        </p:nvPicPr>
        <p:blipFill>
          <a:blip r:embed="rId3" cstate="print"/>
          <a:srcRect b="9486"/>
          <a:stretch>
            <a:fillRect/>
          </a:stretch>
        </p:blipFill>
        <p:spPr bwMode="auto">
          <a:xfrm>
            <a:off x="4572001" y="3352800"/>
            <a:ext cx="4343400" cy="32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AutoShape 2" descr="data:image/jpeg;base64,/9j/4AAQSkZJRgABAQAAAQABAAD/2wBDAAkGBwgHBgkIBwgKCgkLDRYPDQwMDRsUFRAWIB0iIiAdHx8kKDQsJCYxJx8fLT0tMTU3Ojo6Iys/RD84QzQ5Ojf/2wBDAQoKCg0MDRoPDxo3JR8lNzc3Nzc3Nzc3Nzc3Nzc3Nzc3Nzc3Nzc3Nzc3Nzc3Nzc3Nzc3Nzc3Nzc3Nzc3Nzc3Nzf/wAARCADBAQUDASIAAhEBAxEB/8QAHAAAAQUBAQEAAAAAAAAAAAAABgABBAUHAgMI/8QANxAAAQMDAwMDAQYFBAMBAAAAAQACAwQFEQYSITFBURMiYXEHFCMyQlIVM3KBkRY0NaEkYsGx/8QAGQEAAgMBAAAAAAAAAAAAAAAAAwQAAQIF/8QAJhEAAwACAgEFAQADAQEAAAAAAAECAxEhMRIEEzJBUSJCYXEUUv/aAAwDAQACEQMRAD8Atv8ARlwc7BbgK7s+jYqaUSVjg4jsEU4x2KaRwhgfIeNoyo81vgaeSq4IV0uNLaqbLi1oaPa0IEr9Y108mKUCNgPBKgagr5a+4PLnEtBwAo0FLkZwjRimVz2HnGpRaxarukTCXPa89s5C5lv1XdWmOomc09g04VNV8O2hcxMwA4Hlb8Z7SN60POySKUgveD2O4og0vqaooalkFVIZIHHGXHlqgOi+9U+7Hvb1VXKwtPHBCvi1plVO0be0iRjXsILXDIUK6XGG3Ql8pGezfKrtKV7nabbNKcmIEEn4QxX1styrDM/8oOGt8JWMW6afSFox7b30iwqdZ1AJENKceScL1ota7ntbV07mN7uHOFUmk9QA4XjLRbR0RvDH1oN4S/o0SlraesYH08jXZGeqkBZ/p7fBXR+m4jLgCOy0FL5I8GLXKl8Dpk4SQzAy5K6XJULItzz/AA2p29fTKx/0nGfnytocGua5rx7XDBCzy/WaSgqXODCYictcE16elyg+KuNHrYpfQ2h4BCKm1sTmYOACFnYq3xcL1bdpGj8xWrxOnsK5VdhHdXMcHYIQXXc1IDfKmzXQyNwSvWwWyS63OMbTsBy4+AtwvHlmnpI0q1N9Ozw56iLP/SAqmeljrpHTkfmRvqCtZbLS8tH6djAsoqQ+d7nuOSTlBwre2Dwrhv8AQ6tlbaZmYMjBhWP3einb+BI0/QrLm+w4IXsysni/kyvZ9CtvFvpm3AU3emMJPdvlWWiYsTPkA4DeqGbdc5asilqfc53DXeVotht/8Oowx2N7+XLOT+Y0zGWtToHNSyeveNuctjaAplqjYCC4ZGFWaiDoL3M4j2uIIXtSVgA6qtfwtGtblaLOpawye0AJKtmrhu6pLKTLUsMFDvORa5i0c4UwJpYxLE6Nw4cMIKensTl6aZjTyPvLtw5yreAxinccZOOi51PaJbfVueGHYTnIVbTVWBtd0+U+/wCltD/fJGmfvkzjHPRerBhmMJ6gM6taB9E0Ac8hoUIXNlh3xyZ6YVbcIvTmcMd1dUUsdJSEEjcVU1sgqJPZzlZn5FBdZHOZoqoLeMZQ9bSS4AoopKKoj0ZJG1nveN2PhCtG70nYdwR1WZ/y/wCg8fKf/QjgjBACaaEYPC86acFoOV3NONuMhY52a0yFE10VUwx9dwR6zJY3d1wEG2SF9Vc2cZYw7nFGixmfSF8z50JJIJ/oggTkrkropsKEGXEkTJ2FkrA9h7OXYb7lR6kv7bW0RRDdMR0WpTb0jcy6ekekunLUXkvbtz2yFFfpC1yuJZIWoQmr7nXSF5ne3PZqZpu0fLKuX+5TKjIv8hj23/8AQVDQ1H6ocJ/aO2ERW63U1ti9OmZjPVx6lZ025XyEf7knHkIk0vqWSql+6XAgSH8jvKzknI1y9mLx3rvY/wBoO82+HaPaHZKAY356rXrlRR3CkfTSgcjg+Csuu9nqLdUOa5h2g8FXhpOfE3hpOdEVzGu7LzMIC53uHZOC+Q4aCUbTDEm1+y405AyRIFsAJIb9EA6P0/K+qZWVLCI2cjPco+6lL52tpCmak3oqr7Z2XOLcw4maOPlBdRQ11LIWOieMfC0lInP5gCPkZWIyuVoqMrlaMybSV0uSInnHwktNB2/lAH0CS37/APo377/AWk1zb2Ow0OcPIC96PWVsqXhj37Cem7hZ1DSvf0C9n0D9vLUT2YCPFH4atVU1LdKbDtr2EcOHOEC3fR9TDOXUg3sPTCgWa+1tmlDS4yQd2nstDs93prtB6lM7Dh1b3CH/AHi/2gb8sfXQBN0pcyzc+Ehqhz0klFlpYchazk9yVHmoqafmanY4nvjlWs/6iTn/AFGQ/wDkTOwGuPwijTOmpp5mVFU0tiac890ZxWyhiOWUzM/PKl9gBgAdAFKz8alFVmb6HAaGbABsxjHwg/UWnzDuqaMFzCclo6hGCWOoQYty+AcW5fBmEH3lh27Hf4VxR2iuq3MJY5rD3PRGgghDt3oxZ87QvTPb/pEeb8QR539IiW6gioIdkfLj+Z3lSk6SC3t7YBvY2M9E7i1gy9waPlRLtcIrZSGV/Ljw0eSgKvulZcHl0kzms7MacLcY3XIWMTrn6NBNZSNODOz/ACvRjo5BmN4cPgrK3R55Jd/letJXVdBIH08zgB+knIKJ7H4wjwL6ZqIGFmmpZDPdXlxz7sI7sF1bdqPeRtlbw9vys/1C10V1eHDGHKYU1TTJhWm0y2s1E2YNGFfOtVPEzdK9owhaiuf3eMFrsHC8K29yyH3PJ+MrTm6fAVy2+y0uRpmZERBHlDgm9O4RPYcbXg8LzkqamY4ZG8/2VnpmyT19c11RGRC3l2UWZ8Fui6alGkQv9SJj/LQVzU00FWzZURtePnqu2taxrWMGGtGAF2kd88CO/wAB+bSVuldkFzfjCkUem7bSkOEZkcP3dFcY8JALfuX1s07p/YgA1oa0ANHQAJwOUsJ+6GYGSwnSUIMUkj1SUIANooBJGOMq1fbG7CNqrbFXt2NaDyiimcHtyUxVNMbttMC7pbBHkgKPpurdbrvHkkMedrkSX58QaeiD4XepcomsHJeMIsvynTN9zyaznOCD1SXEYIiYD1DQvRJCIydOnUIMlhOUlChkk6XVQsSQ6pFIdVCARrKpdLcRBn2xjp8qLa7Y+qcMBeur4XRXdzznD+QVP0tcIGAxSODSehTW/GFoc21C8TmpsOxhIGcIdrIDDIWkLSnekW8vaR9UDagMZnd6fTKrHbb0ysVuuzvRlc2luLoHnDZhgfVX2pdPMuf40GBPjkfuQA2V0c8b4zhwcCFrNI50lLC9/wCYsBKmXc0rRjLua8kZt/p6uE4ic1wHc4U2WktVpYHVszd465Kn651fFaYTSUpD6p4x/T8rIK+tnrpnSVUxcfkprDjvIt1wg0KqW2aHLq6zwvEbIQR+7HVX9n1la59sEe1g+FiwDcggnPyvR5dEWSxnaevtPRFr0uNrRdYU0fR0UjJYw+Nwc09CF6LMPs+1Q/eKSqfnPQlac0ggEHIK5mXE8daYncOXo6CSScIRgSSSShBJJJsqEEkmKShDHqaeSll7jBV03Uhij2knKLK7TNBVuc8AxuPgcKmdoVj5cmcFic88VdjfuwwWrbvNWOLWAnPhX2jLJLLUisqmEMZyM9yiW26Yt1A0EsD3eT0VvGGbdkW0NHRrVi8061AO821pHScLnBHVOEuAOk65B8p1RQ6SZLKhB065yllQh0mSSULKnUVq/idLmMfjM6fKz+Zk1HKWSBzSCtVyolZbqSt5qIQ4/uHBRseXxWn0Gx5fFaZnDLnM0Y9V2PqvCerMnU5KPJ9I22X8pewqAdDQ+oCKn2eCEZZMf6F9+QasNvkuVxiY1p2B2XH4R5qW4ts9mklHZu1oClW2201si9Ombyerz1KDvtOqHNh9J5/DLFUtZsqX0CdedozCvnfXVLqh7i6SR2T8KLLERz/lTKduHsJ4ZnOVY1VBG5ocxwyRnGV1tpHQS0tFCyMv58L2dG8RjcOB0K95o42DaDgjrhee9/pemSdnX+6hZ1RTOp5WSRcOa7OVuWla9txtEUmcuxysNifG2EsLTvJ4Pha39nUZitojOc7Q4/3SfrJTjYr6lLx2GATpAYTrlCQySSShBimKfqo9wrYaCnM056dG9yoWk29I98FJA9Zqi4zSZp2MjYOgPOUkX2bDexX6G52saXvOGjkoaumr4KV7o6dhkI74UvVlc2Ci9CN/4j+w8IHgpjK7J5WseNNbo1ixrXlRKr9T3GsBaw+m0+FAo7tc6Kb1I6h7ueWu6FWsdsb6e5QqiGKI8kIy8daSD6WtINtOX5l2j9OQbJ29R5V1twsxs9Y6muDH0+A5TbhfbmyrJZPgDthBrDuv5F6wbfBoOMJIe01qL+Iu+7VQDZwOCOhRC8tjaXPOAO6FUuXpgaly9MYkNHJwopuVI1xaZRkIS1NqqGmkMccnPZoPJQTPqio9UuhjaWg85Kax+kqlthZwNo2MXOlJx6oUpj2yNyxwIWO0uq8hpmg47kHOEUUF3e+nbJTS+08qX6RroqsTnsPQkh623l/qNZUEYd+pEAO4ZHQpa4cvTBNaEBlU+ob5Hao9jRvmcOG5V0DgE+Fl17nkq7rM4kn3YH0WsUKnyFwwqe2dz6gucshd942Dw0dF6UuqbnTu90jZR4PCa32J9XjdJtz2CsJtI+nFu3klMP2+mHbnplvaNX0tY9sNS30ZD56FQ/tHtslbaPvFMA4Mb7seEJV9DJRyEHJA6FGejrkLpb5bfVHc5rcc9ws+KxUsk/QK48f6kxwMMTGteSRnkBdz1MmxrASGDoD1Vtf7TLbbtUAROdC15/sqd7xI5wxj6rqpp8ocx0qnZyycNwC3PnK9pxI9ocRwe+FDZG8vGOqvYQ+eg9BsLnvc7ggKPg3sqqaEz1UcbfzOOAtv0tTmGiyQBwBnzhZ7YNPzxVEU1YwN2n2MxySfK1aigFPTRxjsOUh6zImlKEfUWnwiQOidJJc4VEkUkxULESGtL3HAAyUBXeudc69zgT6TThgRffHujtNQ5nXbhA1FgnKNiXdDOCeGyRHTAt/KkrGnDdnOElvyC7KTVNQ7+KyhxPBXnbpm8ZVjrq0TCoNZEMsdycITpat0bsOzkIqXlCaLlppaDCrqWspTs64QnVSue4klTfv/AKsRGVAMck8u2NpKkTovpE3Tse+rLndGhSLlE8zudjgog0jY2tYZqjuPaPK9NQUjI2uxhZdrz0YVp1oGrFvF4pjH13hFH2iXh1qtYEZ/Efw0Kh0jD699YOzOVX/arXD+Oww/maxnId0yVuIV5kn9GWt5AGZUSy1Dp5SXvdnkroROwX7sZ6hctb73FoOOy9t4lj9POD5XSG5WkcxuDH+mXn3cZV3YKx9NVCCQ/huOCO2fKHJmPhf7lPoavdOwyAnkdFTW0U0mtM0kY9vGOeESWKvM2ad59zRwfKHKeMzU7XNOOM8qVZpWw1TXu5duwVzssqpZz2gyAzkeRhZxVU/p3WVrhjDj1Wjg8Aoc1Ha3yz/eadmcj3Y8pXFWnovDWnpnhbZGxkK7fWxGAtPOUH+tLTfmB4XLr00cO6rdY22GrH5PZJvTGSMdwFW6Pc6K/wAbWnh2QcLwrrp6zS1vdXOh7bI6pdXStIY0e3PcomvGHsu9KQlutnpq8PLmhsrh1xwfqgev0X6MjiYCGk53RnIWkZT9kLH6i8fCFJup6Zl0em6UyZlgeQPnqrSloRTBrKem2gns3lHbWMDjhrfnhd7R1wM/REr1bfaNPLT7KS3W6YyslqBta3kNPUq8wljKdLVTp7YNvYkydNlZIJMU5K5JUIeNwhNTQTwjkuZws5HqUs5Y8EYPdaZlUl+sja4erTgCTuPKLipLhh8NqeGDsdUA3gpJpNO3JrvbE7Hwkjan9GPKf0LLVc6O+UfO0kj3MPUKmueiKapldJTTemT+lyFaT1rdUNnp5gxwPIzwVoViu8VzgALmiZvUZWH5YuZfACprHzPQOUmhpYjI+eZuwDIweqhPqaWgJjijBcOMrRduQWnuMLKL7BJS3OZkgI9xwtY6eTfkaxU63sKrbdTsaQcADgLwvNb6sbifCG6WuMTQF51tcZeM8K1j/oKpSey90Cc3iU/+pQz9qLXM1GXSNyCzg+UTfZ9TyOuEk+Dsa3BK6+1Syvq6JlfAwF0PD/oi46U+o5+0CVJZTJY5XHO3op1FSPlcJOxUFgLNwAwFOirfTgDAMEDg/K6P0Nz1yelwppMkubggZ57qJRu2ytO3kEL0kqnTNw5x346+U1vY50zAGkuLgMKEbNRpJv8Ax2kDGWhcsZvqGFvBz0C4iBZCyN5wABz4Uy00jZa5gaSQDlIvS2xCgyiGI2j4XWfCQ4GElzAJErLdS1jSJIw1x/U1DlZpB8jyYJmEHycIuTPcyNjpJCGtAySiTkqejc5KXCBa36LiieH1codj9LUTRtggjbDGWsa3gNBQbe9XTmV0NuaA0cbyhiWsrpXmR9VLuPg4CK4yZOaYb2qr5M13bxkHKYFZ1Y9TVlFO2OqeZYScEnqFokT2TRNljOWuGQQg3DjsDcODsJ0w7J1gwJIpJjlQgiU3Vc1E8NLGZKh4Y0dyhqv1lBE4tpIXS4/V0CuZddI1MVXQTn6LnKEoNcDePvFK5rfI5RLQV1PcYBNTPDh3APRXUVPaLrHU9khJJL4WTAslJLCShDGpC4917W6WenqBJBI5jh3BXtFTbxkqfSUOwF5HAT7a0dBhLYNUColFLXkNk6Nf5U/Udiiu0O6PAnA4PlZ3V5ZJvacOByCFomlbgbjammQ5kj9rkC59t+ci+SfB+UgFVWC5U8hYYHH5wrGz6Qq6twfVD0ovlaMPkoev2q6e2OMMYMs37R2WlnuuJXJSyXfCRb223QW2mEFMAB3cepK96inZUQPhmaHRvGCCswqtUXWokLmSiNvZoGVIt2sbjSOAqgJmd8cFYeHJ3vkp4a72CmsdMVVir5HMa51K85Y8DoPCGveXdFvVBfbXqGF1POxuSMFkgVRcPs4tk0rpKZ7og79OeE7j9WusnDCLNrijIWNLXA56FFGmqNz5DUPj2x9iRyUUD7Oo6d4fG71cdieFb0WmZ43NMj2hv7fARK9Tj1wy7zrWkV0cRl9jRvJ4RTZrW2ljEjx+If8ApSqOgp6Vv4cY3d3FS1z8uby4XQq62LCWCnSS5QwGShfWdxLWiijdjIy7CKh1Wdajfvvc5J4DsIuJboNgW62QYaXcM4SmpgB0U6nI2LmcjBTGxoo5o9hWiaLmfNZWh5zsdgfRZ/VHL8BaHpCAwWWPcMF5JWcvwA5/iXQXQTBJKCo686iZlLA+aUgNYMldqg1tOYrSGA/zHYKuVtpGonypIF7tc5rxVncSIgfYxKK2lzM7VDthBlGfK0K3UUL6VrtoPCaqlC0hq6UIAqqgLB0Xemq6S3XRjcn0pDtcP/qJL9TxwjLccoUpGerdYGNHV4Vy/NGtqp2aefhIJEYwPAThJiI/+EkklRDM7fTYIMzwApddVxiMRQ/lHdUTapxHLiVzJUEjqnvFt8nQ0KrkDicIy+ztrxTVBP5SRhBEMUlVM2ONpcSVqWn7f/DLbHCR+I73OWcz1GgOauND6iuP8Ntskw/MRhv1WVZkqp3SSEue45JWga+BNsjA/cgq1xbpBkKYUlGy8SSgkU9sc8Z2rqa1kDoja10EZpw4gcryuVA1gL24wp7vOi1kTejPZYJKd4kjcWubyCOy0TR92dcqAsmOZouCfIQddQ1pICsvs9eRcJ2j8pYryLyjf4VlleIeFJKR7Iml8jsAKkrNV0FM4t3BxHjlKJN9IWmKrovM+U4Q5S6yt8zwyTLMnqRhX8MsVRGJIXhzT4Kty57RKhz2eoPCX1XITlZMjg4Kz7VtI+luD5P0vOQVoGQoV1t8VypvSkwHD8rkTHXjXITFfi+TOKeq2jBK5nqweAVaV2kq9j8U7d47EL3t+iqpz2uq3Bg78prcd7GnklfZBsNokudUMjEbTlx+Fo0UbYo2xxjDWjAC8qGhhoKcQwNwO57le6WyZPN8dCmS/NnWUkySEYHVFrOmdU2rcwZMbsnCvCVy9rXscx7Q5rhgg91qX4tM1FeL2ZHTymF/PBCI6DUElPHtD8jCl3nSJkkMlARg/pPUKoZpa5h2DE7/AAmn4WuxvzikPcru+rPJyp+kLU6Wq++zDDI+me5Uq16S2Oa+tfgD9IPJRTFGyGMRxNDWN6ALFXMrxkFkyLWpO0kk6WFxJJ8ZSUIZ3cNH1kUh+7D1GdiFzTaOrpHD1RtHzwj+KRssbJGHLXDIXSY/9FBveoqLLp+mtYDyBJN57BXHVLnCXIQap09sE229sqNWU5qLQ7aMlpQDRP8ARmw7jBWqPY2Rjo38tcMFZ9qKzTUVQ6RjSWHkEI+Gk14jGGk14hJa7lG2JocQubvcmOj2sIxhBMNbJDwchPPcHyNIyVfs8hFjW9nlcpzJLtbySeEe6MtH8PoPXmH40ozz2CF9I2h1wuQnnb+FH7jnui/VN0Fst5aziR4w0DsryvrGgeRuq8EDus7850po6V5x+ohC8NLLJycqTRUzqqcyyZJccooobUXN4atcY1oLxK0CzqNzW8hWumbtJbq1sL3EwPOCD2VhXUYjBGEOVTNkuW9QVa1a0y2lSNYyHAOHQ8pKHZ5DNa6Z7upYFMSTWnoQa0xdU3VJOPJVEI1xuFPbacy1Lw0dh3KFavWc7yRRU2B+55VXqCrkuF0eHE7Guw0dgpNBaN7WnGcpmcUpboanHMrk9YNYV8XM8LHjvgq/tOpqO4uEbj6Up/S7hUlZZxGzBbhDlVA6nlyMgg8EdlftxXRbxxSNY+c8JZQ3o+8urYTS1DsysHB8hEfdL1Ll6YrUuXodLCSSyUNhLnyn7JKEGSTplCDp1zlJQh2kuCUlCFVptz5LTFu7cBT6yqgooDLUPDQPK8rbAKG2xsd1Y3LlnmorrNca57C4iJhw1oRZjzp/gaY86b+i7rNbkSEUlOXNB/MeF1R65jLg2rp3MB/UOUN01NvHITz0O3sj+1j60G9ufw0uirqa4RCSlkDh8Fes0TJ2enMwOb4Ky603Ca0VzZI3HYT7m9itQpp2VVPHPGcteMoFw4YvceD4Kiq0vQzklpcz+2V40ukKOKTfK8yD9oCIcJx0U929a2V7lfpxTwQ00YjgjbGzwEHa5aZa6NpztaEaqk1PbjVQetGMuYOQpirV7ZrC9XyDtnia3blFcU0MUIJIGB0QPFUOpnbXZGFIfcwW8uRbhtjFR5FldKsPe5w6Kljg+8S5xxlMJ3VMm0dFfWyiEbBUzjbCznJ7lX8EW2pQS0rGUVBE2RwaGsGcqpqdWW+GQsZukIP6RlVF6uUtX+Hn2no0eFWx0JLc4Q5xJ80CnCu6Cun1Vb5nBji6Mn9wwrthbKzdGQ5rhwQszqKYs7Ih0dc9jzQzvJzzGT/+KXiSW5KyYkluSirGendJA4Yw9FdkmiO1ryAMcKNqi0Oc41lO3P7gB0Q3DcJKc7XZGERr3J2gnGSTRpY6Z7SXlpwPKzu/yRmdzY+xXc16IaQHHJ+VSTTumkLjySVWPG0+SRHh9l1o9zhe4tvQ5BWjHqg/RFrfG51dM0gYwzPdF/VYzteQDK90OllMkgAh8pJuyWVCDpdUuvRVmoLqLXSDYAZn8NHj5VpNvSNTLp6RMq6ymombqiZrB8lVL9W21r8AvcPIahF/r1splqHukcT3PRduoXY4COsM/bGFhldhxT3y21DNzaho+Cks7mo3Nd0SV+xP6T2JNQq/9rN/QVkkv+8k/qKSSv0/TKwfFlzQdAvWtSSW/sMUNV+daRpP/hIUkljN8EBz9FuP/ifukklhYSaX+U/+kpJKEXZnN4/nu+qqXdUkl0V0dD6LK0fzQi68/wDEwfRJJAzfJAq+aBZ389W8P8pJJW+jdEGt6FQ7V/y9P/WEkla6ZH0aPP8A7eT+lZtd/wCe76lJJY9N9gcH2U8vddUf89n1SSTch2atbf8Aj4P6QpBSSXMrtiL7H/Uu0klRRx5S8pJKFiCENb/72H+lJJExfNBcPyK2i6BWX6UkkdjLINT+dJJJQ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BDAAkGBwgHBgkIBwgKCgkLDRYPDQwMDRsUFRAWIB0iIiAdHx8kKDQsJCYxJx8fLT0tMTU3Ojo6Iys/RD84QzQ5Ojf/2wBDAQoKCg0MDRoPDxo3JR8lNzc3Nzc3Nzc3Nzc3Nzc3Nzc3Nzc3Nzc3Nzc3Nzc3Nzc3Nzc3Nzc3Nzc3Nzc3Nzc3Nzf/wAARCADBAQUDASIAAhEBAxEB/8QAHAAAAQUBAQEAAAAAAAAAAAAABgABBAUHAgMI/8QANxAAAQMDAwMDAQYFBAMBAAAAAQACAwQFEQYSITFBURMiYXEHFCMyQlIVM3KBkRY0NaEkYsGx/8QAGQEAAgMBAAAAAAAAAAAAAAAAAwQAAQIF/8QAJhEAAwACAgEFAQADAQEAAAAAAAECAxEhMRIEEzJBUSJCYXEUUv/aAAwDAQACEQMRAD8Atv8ARlwc7BbgK7s+jYqaUSVjg4jsEU4x2KaRwhgfIeNoyo81vgaeSq4IV0uNLaqbLi1oaPa0IEr9Y108mKUCNgPBKgagr5a+4PLnEtBwAo0FLkZwjRimVz2HnGpRaxarukTCXPa89s5C5lv1XdWmOomc09g04VNV8O2hcxMwA4Hlb8Z7SN60POySKUgveD2O4og0vqaooalkFVIZIHHGXHlqgOi+9U+7Hvb1VXKwtPHBCvi1plVO0be0iRjXsILXDIUK6XGG3Ql8pGezfKrtKV7nabbNKcmIEEn4QxX1styrDM/8oOGt8JWMW6afSFox7b30iwqdZ1AJENKceScL1ota7ntbV07mN7uHOFUmk9QA4XjLRbR0RvDH1oN4S/o0SlraesYH08jXZGeqkBZ/p7fBXR+m4jLgCOy0FL5I8GLXKl8Dpk4SQzAy5K6XJULItzz/AA2p29fTKx/0nGfnytocGua5rx7XDBCzy/WaSgqXODCYictcE16elyg+KuNHrYpfQ2h4BCKm1sTmYOACFnYq3xcL1bdpGj8xWrxOnsK5VdhHdXMcHYIQXXc1IDfKmzXQyNwSvWwWyS63OMbTsBy4+AtwvHlmnpI0q1N9Ozw56iLP/SAqmeljrpHTkfmRvqCtZbLS8tH6djAsoqQ+d7nuOSTlBwre2Dwrhv8AQ6tlbaZmYMjBhWP3einb+BI0/QrLm+w4IXsysni/kyvZ9CtvFvpm3AU3emMJPdvlWWiYsTPkA4DeqGbdc5asilqfc53DXeVotht/8Oowx2N7+XLOT+Y0zGWtToHNSyeveNuctjaAplqjYCC4ZGFWaiDoL3M4j2uIIXtSVgA6qtfwtGtblaLOpawye0AJKtmrhu6pLKTLUsMFDvORa5i0c4UwJpYxLE6Nw4cMIKensTl6aZjTyPvLtw5yreAxinccZOOi51PaJbfVueGHYTnIVbTVWBtd0+U+/wCltD/fJGmfvkzjHPRerBhmMJ6gM6taB9E0Ac8hoUIXNlh3xyZ6YVbcIvTmcMd1dUUsdJSEEjcVU1sgqJPZzlZn5FBdZHOZoqoLeMZQ9bSS4AoopKKoj0ZJG1nveN2PhCtG70nYdwR1WZ/y/wCg8fKf/QjgjBACaaEYPC86acFoOV3NONuMhY52a0yFE10VUwx9dwR6zJY3d1wEG2SF9Vc2cZYw7nFGixmfSF8z50JJIJ/oggTkrkropsKEGXEkTJ2FkrA9h7OXYb7lR6kv7bW0RRDdMR0WpTb0jcy6ekekunLUXkvbtz2yFFfpC1yuJZIWoQmr7nXSF5ne3PZqZpu0fLKuX+5TKjIv8hj23/8AQVDQ1H6ocJ/aO2ERW63U1ti9OmZjPVx6lZ025XyEf7knHkIk0vqWSql+6XAgSH8jvKzknI1y9mLx3rvY/wBoO82+HaPaHZKAY356rXrlRR3CkfTSgcjg+Csuu9nqLdUOa5h2g8FXhpOfE3hpOdEVzGu7LzMIC53uHZOC+Q4aCUbTDEm1+y405AyRIFsAJIb9EA6P0/K+qZWVLCI2cjPco+6lL52tpCmak3oqr7Z2XOLcw4maOPlBdRQ11LIWOieMfC0lInP5gCPkZWIyuVoqMrlaMybSV0uSInnHwktNB2/lAH0CS37/APo377/AWk1zb2Ow0OcPIC96PWVsqXhj37Cem7hZ1DSvf0C9n0D9vLUT2YCPFH4atVU1LdKbDtr2EcOHOEC3fR9TDOXUg3sPTCgWa+1tmlDS4yQd2nstDs93prtB6lM7Dh1b3CH/AHi/2gb8sfXQBN0pcyzc+Ehqhz0klFlpYchazk9yVHmoqafmanY4nvjlWs/6iTn/AFGQ/wDkTOwGuPwijTOmpp5mVFU0tiac890ZxWyhiOWUzM/PKl9gBgAdAFKz8alFVmb6HAaGbABsxjHwg/UWnzDuqaMFzCclo6hGCWOoQYty+AcW5fBmEH3lh27Hf4VxR2iuq3MJY5rD3PRGgghDt3oxZ87QvTPb/pEeb8QR539IiW6gioIdkfLj+Z3lSk6SC3t7YBvY2M9E7i1gy9waPlRLtcIrZSGV/Ljw0eSgKvulZcHl0kzms7MacLcY3XIWMTrn6NBNZSNODOz/ACvRjo5BmN4cPgrK3R55Jd/letJXVdBIH08zgB+knIKJ7H4wjwL6ZqIGFmmpZDPdXlxz7sI7sF1bdqPeRtlbw9vys/1C10V1eHDGHKYU1TTJhWm0y2s1E2YNGFfOtVPEzdK9owhaiuf3eMFrsHC8K29yyH3PJ+MrTm6fAVy2+y0uRpmZERBHlDgm9O4RPYcbXg8LzkqamY4ZG8/2VnpmyT19c11RGRC3l2UWZ8Fui6alGkQv9SJj/LQVzU00FWzZURtePnqu2taxrWMGGtGAF2kd88CO/wAB+bSVuldkFzfjCkUem7bSkOEZkcP3dFcY8JALfuX1s07p/YgA1oa0ANHQAJwOUsJ+6GYGSwnSUIMUkj1SUIANooBJGOMq1fbG7CNqrbFXt2NaDyiimcHtyUxVNMbttMC7pbBHkgKPpurdbrvHkkMedrkSX58QaeiD4XepcomsHJeMIsvynTN9zyaznOCD1SXEYIiYD1DQvRJCIydOnUIMlhOUlChkk6XVQsSQ6pFIdVCARrKpdLcRBn2xjp8qLa7Y+qcMBeur4XRXdzznD+QVP0tcIGAxSODSehTW/GFoc21C8TmpsOxhIGcIdrIDDIWkLSnekW8vaR9UDagMZnd6fTKrHbb0ysVuuzvRlc2luLoHnDZhgfVX2pdPMuf40GBPjkfuQA2V0c8b4zhwcCFrNI50lLC9/wCYsBKmXc0rRjLua8kZt/p6uE4ic1wHc4U2WktVpYHVszd465Kn651fFaYTSUpD6p4x/T8rIK+tnrpnSVUxcfkprDjvIt1wg0KqW2aHLq6zwvEbIQR+7HVX9n1la59sEe1g+FiwDcggnPyvR5dEWSxnaevtPRFr0uNrRdYU0fR0UjJYw+Nwc09CF6LMPs+1Q/eKSqfnPQlac0ggEHIK5mXE8daYncOXo6CSScIRgSSSShBJJJsqEEkmKShDHqaeSll7jBV03Uhij2knKLK7TNBVuc8AxuPgcKmdoVj5cmcFic88VdjfuwwWrbvNWOLWAnPhX2jLJLLUisqmEMZyM9yiW26Yt1A0EsD3eT0VvGGbdkW0NHRrVi8061AO821pHScLnBHVOEuAOk65B8p1RQ6SZLKhB065yllQh0mSSULKnUVq/idLmMfjM6fKz+Zk1HKWSBzSCtVyolZbqSt5qIQ4/uHBRseXxWn0Gx5fFaZnDLnM0Y9V2PqvCerMnU5KPJ9I22X8pewqAdDQ+oCKn2eCEZZMf6F9+QasNvkuVxiY1p2B2XH4R5qW4ts9mklHZu1oClW2201si9Ombyerz1KDvtOqHNh9J5/DLFUtZsqX0CdedozCvnfXVLqh7i6SR2T8KLLERz/lTKduHsJ4ZnOVY1VBG5ocxwyRnGV1tpHQS0tFCyMv58L2dG8RjcOB0K95o42DaDgjrhee9/pemSdnX+6hZ1RTOp5WSRcOa7OVuWla9txtEUmcuxysNifG2EsLTvJ4Pha39nUZitojOc7Q4/3SfrJTjYr6lLx2GATpAYTrlCQySSShBimKfqo9wrYaCnM056dG9yoWk29I98FJA9Zqi4zSZp2MjYOgPOUkX2bDexX6G52saXvOGjkoaumr4KV7o6dhkI74UvVlc2Ci9CN/4j+w8IHgpjK7J5WseNNbo1ixrXlRKr9T3GsBaw+m0+FAo7tc6Kb1I6h7ueWu6FWsdsb6e5QqiGKI8kIy8daSD6WtINtOX5l2j9OQbJ29R5V1twsxs9Y6muDH0+A5TbhfbmyrJZPgDthBrDuv5F6wbfBoOMJIe01qL+Iu+7VQDZwOCOhRC8tjaXPOAO6FUuXpgaly9MYkNHJwopuVI1xaZRkIS1NqqGmkMccnPZoPJQTPqio9UuhjaWg85Kax+kqlthZwNo2MXOlJx6oUpj2yNyxwIWO0uq8hpmg47kHOEUUF3e+nbJTS+08qX6RroqsTnsPQkh623l/qNZUEYd+pEAO4ZHQpa4cvTBNaEBlU+ob5Hao9jRvmcOG5V0DgE+Fl17nkq7rM4kn3YH0WsUKnyFwwqe2dz6gucshd942Dw0dF6UuqbnTu90jZR4PCa32J9XjdJtz2CsJtI+nFu3klMP2+mHbnplvaNX0tY9sNS30ZD56FQ/tHtslbaPvFMA4Mb7seEJV9DJRyEHJA6FGejrkLpb5bfVHc5rcc9ws+KxUsk/QK48f6kxwMMTGteSRnkBdz1MmxrASGDoD1Vtf7TLbbtUAROdC15/sqd7xI5wxj6rqpp8ocx0qnZyycNwC3PnK9pxI9ocRwe+FDZG8vGOqvYQ+eg9BsLnvc7ggKPg3sqqaEz1UcbfzOOAtv0tTmGiyQBwBnzhZ7YNPzxVEU1YwN2n2MxySfK1aigFPTRxjsOUh6zImlKEfUWnwiQOidJJc4VEkUkxULESGtL3HAAyUBXeudc69zgT6TThgRffHujtNQ5nXbhA1FgnKNiXdDOCeGyRHTAt/KkrGnDdnOElvyC7KTVNQ7+KyhxPBXnbpm8ZVjrq0TCoNZEMsdycITpat0bsOzkIqXlCaLlppaDCrqWspTs64QnVSue4klTfv/AKsRGVAMck8u2NpKkTovpE3Tse+rLndGhSLlE8zudjgog0jY2tYZqjuPaPK9NQUjI2uxhZdrz0YVp1oGrFvF4pjH13hFH2iXh1qtYEZ/Efw0Kh0jD699YOzOVX/arXD+Oww/maxnId0yVuIV5kn9GWt5AGZUSy1Dp5SXvdnkroROwX7sZ6hctb73FoOOy9t4lj9POD5XSG5WkcxuDH+mXn3cZV3YKx9NVCCQ/huOCO2fKHJmPhf7lPoavdOwyAnkdFTW0U0mtM0kY9vGOeESWKvM2ad59zRwfKHKeMzU7XNOOM8qVZpWw1TXu5duwVzssqpZz2gyAzkeRhZxVU/p3WVrhjDj1Wjg8Aoc1Ha3yz/eadmcj3Y8pXFWnovDWnpnhbZGxkK7fWxGAtPOUH+tLTfmB4XLr00cO6rdY22GrH5PZJvTGSMdwFW6Pc6K/wAbWnh2QcLwrrp6zS1vdXOh7bI6pdXStIY0e3PcomvGHsu9KQlutnpq8PLmhsrh1xwfqgev0X6MjiYCGk53RnIWkZT9kLH6i8fCFJup6Zl0em6UyZlgeQPnqrSloRTBrKem2gns3lHbWMDjhrfnhd7R1wM/REr1bfaNPLT7KS3W6YyslqBta3kNPUq8wljKdLVTp7YNvYkydNlZIJMU5K5JUIeNwhNTQTwjkuZws5HqUs5Y8EYPdaZlUl+sja4erTgCTuPKLipLhh8NqeGDsdUA3gpJpNO3JrvbE7Hwkjan9GPKf0LLVc6O+UfO0kj3MPUKmueiKapldJTTemT+lyFaT1rdUNnp5gxwPIzwVoViu8VzgALmiZvUZWH5YuZfACprHzPQOUmhpYjI+eZuwDIweqhPqaWgJjijBcOMrRduQWnuMLKL7BJS3OZkgI9xwtY6eTfkaxU63sKrbdTsaQcADgLwvNb6sbifCG6WuMTQF51tcZeM8K1j/oKpSey90Cc3iU/+pQz9qLXM1GXSNyCzg+UTfZ9TyOuEk+Dsa3BK6+1Syvq6JlfAwF0PD/oi46U+o5+0CVJZTJY5XHO3op1FSPlcJOxUFgLNwAwFOirfTgDAMEDg/K6P0Nz1yelwppMkubggZ57qJRu2ytO3kEL0kqnTNw5x346+U1vY50zAGkuLgMKEbNRpJv8Ax2kDGWhcsZvqGFvBz0C4iBZCyN5wABz4Uy00jZa5gaSQDlIvS2xCgyiGI2j4XWfCQ4GElzAJErLdS1jSJIw1x/U1DlZpB8jyYJmEHycIuTPcyNjpJCGtAySiTkqejc5KXCBa36LiieH1codj9LUTRtggjbDGWsa3gNBQbe9XTmV0NuaA0cbyhiWsrpXmR9VLuPg4CK4yZOaYb2qr5M13bxkHKYFZ1Y9TVlFO2OqeZYScEnqFokT2TRNljOWuGQQg3DjsDcODsJ0w7J1gwJIpJjlQgiU3Vc1E8NLGZKh4Y0dyhqv1lBE4tpIXS4/V0CuZddI1MVXQTn6LnKEoNcDePvFK5rfI5RLQV1PcYBNTPDh3APRXUVPaLrHU9khJJL4WTAslJLCShDGpC4917W6WenqBJBI5jh3BXtFTbxkqfSUOwF5HAT7a0dBhLYNUColFLXkNk6Nf5U/Udiiu0O6PAnA4PlZ3V5ZJvacOByCFomlbgbjammQ5kj9rkC59t+ci+SfB+UgFVWC5U8hYYHH5wrGz6Qq6twfVD0ovlaMPkoev2q6e2OMMYMs37R2WlnuuJXJSyXfCRb223QW2mEFMAB3cepK96inZUQPhmaHRvGCCswqtUXWokLmSiNvZoGVIt2sbjSOAqgJmd8cFYeHJ3vkp4a72CmsdMVVir5HMa51K85Y8DoPCGveXdFvVBfbXqGF1POxuSMFkgVRcPs4tk0rpKZ7og79OeE7j9WusnDCLNrijIWNLXA56FFGmqNz5DUPj2x9iRyUUD7Oo6d4fG71cdieFb0WmZ43NMj2hv7fARK9Tj1wy7zrWkV0cRl9jRvJ4RTZrW2ljEjx+If8ApSqOgp6Vv4cY3d3FS1z8uby4XQq62LCWCnSS5QwGShfWdxLWiijdjIy7CKh1Wdajfvvc5J4DsIuJboNgW62QYaXcM4SmpgB0U6nI2LmcjBTGxoo5o9hWiaLmfNZWh5zsdgfRZ/VHL8BaHpCAwWWPcMF5JWcvwA5/iXQXQTBJKCo686iZlLA+aUgNYMldqg1tOYrSGA/zHYKuVtpGonypIF7tc5rxVncSIgfYxKK2lzM7VDthBlGfK0K3UUL6VrtoPCaqlC0hq6UIAqqgLB0Xemq6S3XRjcn0pDtcP/qJL9TxwjLccoUpGerdYGNHV4Vy/NGtqp2aefhIJEYwPAThJiI/+EkklRDM7fTYIMzwApddVxiMRQ/lHdUTapxHLiVzJUEjqnvFt8nQ0KrkDicIy+ztrxTVBP5SRhBEMUlVM2ONpcSVqWn7f/DLbHCR+I73OWcz1GgOauND6iuP8Ntskw/MRhv1WVZkqp3SSEue45JWga+BNsjA/cgq1xbpBkKYUlGy8SSgkU9sc8Z2rqa1kDoja10EZpw4gcryuVA1gL24wp7vOi1kTejPZYJKd4kjcWubyCOy0TR92dcqAsmOZouCfIQddQ1pICsvs9eRcJ2j8pYryLyjf4VlleIeFJKR7Iml8jsAKkrNV0FM4t3BxHjlKJN9IWmKrovM+U4Q5S6yt8zwyTLMnqRhX8MsVRGJIXhzT4Kty57RKhz2eoPCX1XITlZMjg4Kz7VtI+luD5P0vOQVoGQoV1t8VypvSkwHD8rkTHXjXITFfi+TOKeq2jBK5nqweAVaV2kq9j8U7d47EL3t+iqpz2uq3Bg78prcd7GnklfZBsNokudUMjEbTlx+Fo0UbYo2xxjDWjAC8qGhhoKcQwNwO57le6WyZPN8dCmS/NnWUkySEYHVFrOmdU2rcwZMbsnCvCVy9rXscx7Q5rhgg91qX4tM1FeL2ZHTymF/PBCI6DUElPHtD8jCl3nSJkkMlARg/pPUKoZpa5h2DE7/AAmn4WuxvzikPcru+rPJyp+kLU6Wq++zDDI+me5Uq16S2Oa+tfgD9IPJRTFGyGMRxNDWN6ALFXMrxkFkyLWpO0kk6WFxJJ8ZSUIZ3cNH1kUh+7D1GdiFzTaOrpHD1RtHzwj+KRssbJGHLXDIXSY/9FBveoqLLp+mtYDyBJN57BXHVLnCXIQap09sE229sqNWU5qLQ7aMlpQDRP8ARmw7jBWqPY2Rjo38tcMFZ9qKzTUVQ6RjSWHkEI+Gk14jGGk14hJa7lG2JocQubvcmOj2sIxhBMNbJDwchPPcHyNIyVfs8hFjW9nlcpzJLtbySeEe6MtH8PoPXmH40ozz2CF9I2h1wuQnnb+FH7jnui/VN0Fst5aziR4w0DsryvrGgeRuq8EDus7850po6V5x+ohC8NLLJycqTRUzqqcyyZJccooobUXN4atcY1oLxK0CzqNzW8hWumbtJbq1sL3EwPOCD2VhXUYjBGEOVTNkuW9QVa1a0y2lSNYyHAOHQ8pKHZ5DNa6Z7upYFMSTWnoQa0xdU3VJOPJVEI1xuFPbacy1Lw0dh3KFavWc7yRRU2B+55VXqCrkuF0eHE7Guw0dgpNBaN7WnGcpmcUpboanHMrk9YNYV8XM8LHjvgq/tOpqO4uEbj6Up/S7hUlZZxGzBbhDlVA6nlyMgg8EdlftxXRbxxSNY+c8JZQ3o+8urYTS1DsysHB8hEfdL1Ll6YrUuXodLCSSyUNhLnyn7JKEGSTplCDp1zlJQh2kuCUlCFVptz5LTFu7cBT6yqgooDLUPDQPK8rbAKG2xsd1Y3LlnmorrNca57C4iJhw1oRZjzp/gaY86b+i7rNbkSEUlOXNB/MeF1R65jLg2rp3MB/UOUN01NvHITz0O3sj+1j60G9ufw0uirqa4RCSlkDh8Fes0TJ2enMwOb4Ky603Ca0VzZI3HYT7m9itQpp2VVPHPGcteMoFw4YvceD4Kiq0vQzklpcz+2V40ukKOKTfK8yD9oCIcJx0U929a2V7lfpxTwQ00YjgjbGzwEHa5aZa6NpztaEaqk1PbjVQetGMuYOQpirV7ZrC9XyDtnia3blFcU0MUIJIGB0QPFUOpnbXZGFIfcwW8uRbhtjFR5FldKsPe5w6Kljg+8S5xxlMJ3VMm0dFfWyiEbBUzjbCznJ7lX8EW2pQS0rGUVBE2RwaGsGcqpqdWW+GQsZukIP6RlVF6uUtX+Hn2no0eFWx0JLc4Q5xJ80CnCu6Cun1Vb5nBji6Mn9wwrthbKzdGQ5rhwQszqKYs7Ih0dc9jzQzvJzzGT/+KXiSW5KyYkluSirGendJA4Yw9FdkmiO1ryAMcKNqi0Oc41lO3P7gB0Q3DcJKc7XZGERr3J2gnGSTRpY6Z7SXlpwPKzu/yRmdzY+xXc16IaQHHJ+VSTTumkLjySVWPG0+SRHh9l1o9zhe4tvQ5BWjHqg/RFrfG51dM0gYwzPdF/VYzteQDK90OllMkgAh8pJuyWVCDpdUuvRVmoLqLXSDYAZn8NHj5VpNvSNTLp6RMq6ymombqiZrB8lVL9W21r8AvcPIahF/r1splqHukcT3PRduoXY4COsM/bGFhldhxT3y21DNzaho+Cks7mo3Nd0SV+xP6T2JNQq/9rN/QVkkv+8k/qKSSv0/TKwfFlzQdAvWtSSW/sMUNV+daRpP/hIUkljN8EBz9FuP/ifukklhYSaX+U/+kpJKEXZnN4/nu+qqXdUkl0V0dD6LK0fzQi68/wDEwfRJJAzfJAq+aBZ389W8P8pJJW+jdEGt6FQ7V/y9P/WEkla6ZH0aPP8A7eT+lZtd/wCe76lJJY9N9gcH2U8vddUf89n1SSTch2atbf8Aj4P6QpBSSXMrtiL7H/Uu0klRRx5S8pJKFiCENb/72H+lJJExfNBcPyK2i6BWX6UkkdjLINT+dJJJQ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ata:image/jpeg;base64,/9j/4AAQSkZJRgABAQAAAQABAAD/2wBDAAkGBwgHBgkIBwgKCgkLDRYPDQwMDRsUFRAWIB0iIiAdHx8kKDQsJCYxJx8fLT0tMTU3Ojo6Iys/RD84QzQ5Ojf/2wBDAQoKCg0MDRoPDxo3JR8lNzc3Nzc3Nzc3Nzc3Nzc3Nzc3Nzc3Nzc3Nzc3Nzc3Nzc3Nzc3Nzc3Nzc3Nzc3Nzc3Nzf/wAARCADBAQUDASIAAhEBAxEB/8QAHAAAAQUBAQEAAAAAAAAAAAAABgABBAUHAgMI/8QANxAAAQMDAwMDAQYFBAMBAAAAAQACAwQFEQYSITFBURMiYXEHFCMyQlIVM3KBkRY0NaEkYsGx/8QAGQEAAgMBAAAAAAAAAAAAAAAAAwQAAQIF/8QAJhEAAwACAgEFAQADAQEAAAAAAAECAxEhMRIEEzJBUSJCYXEUUv/aAAwDAQACEQMRAD8Atv8ARlwc7BbgK7s+jYqaUSVjg4jsEU4x2KaRwhgfIeNoyo81vgaeSq4IV0uNLaqbLi1oaPa0IEr9Y108mKUCNgPBKgagr5a+4PLnEtBwAo0FLkZwjRimVz2HnGpRaxarukTCXPa89s5C5lv1XdWmOomc09g04VNV8O2hcxMwA4Hlb8Z7SN60POySKUgveD2O4og0vqaooalkFVIZIHHGXHlqgOi+9U+7Hvb1VXKwtPHBCvi1plVO0be0iRjXsILXDIUK6XGG3Ql8pGezfKrtKV7nabbNKcmIEEn4QxX1styrDM/8oOGt8JWMW6afSFox7b30iwqdZ1AJENKceScL1ota7ntbV07mN7uHOFUmk9QA4XjLRbR0RvDH1oN4S/o0SlraesYH08jXZGeqkBZ/p7fBXR+m4jLgCOy0FL5I8GLXKl8Dpk4SQzAy5K6XJULItzz/AA2p29fTKx/0nGfnytocGua5rx7XDBCzy/WaSgqXODCYictcE16elyg+KuNHrYpfQ2h4BCKm1sTmYOACFnYq3xcL1bdpGj8xWrxOnsK5VdhHdXMcHYIQXXc1IDfKmzXQyNwSvWwWyS63OMbTsBy4+AtwvHlmnpI0q1N9Ozw56iLP/SAqmeljrpHTkfmRvqCtZbLS8tH6djAsoqQ+d7nuOSTlBwre2Dwrhv8AQ6tlbaZmYMjBhWP3einb+BI0/QrLm+w4IXsysni/kyvZ9CtvFvpm3AU3emMJPdvlWWiYsTPkA4DeqGbdc5asilqfc53DXeVotht/8Oowx2N7+XLOT+Y0zGWtToHNSyeveNuctjaAplqjYCC4ZGFWaiDoL3M4j2uIIXtSVgA6qtfwtGtblaLOpawye0AJKtmrhu6pLKTLUsMFDvORa5i0c4UwJpYxLE6Nw4cMIKensTl6aZjTyPvLtw5yreAxinccZOOi51PaJbfVueGHYTnIVbTVWBtd0+U+/wCltD/fJGmfvkzjHPRerBhmMJ6gM6taB9E0Ac8hoUIXNlh3xyZ6YVbcIvTmcMd1dUUsdJSEEjcVU1sgqJPZzlZn5FBdZHOZoqoLeMZQ9bSS4AoopKKoj0ZJG1nveN2PhCtG70nYdwR1WZ/y/wCg8fKf/QjgjBACaaEYPC86acFoOV3NONuMhY52a0yFE10VUwx9dwR6zJY3d1wEG2SF9Vc2cZYw7nFGixmfSF8z50JJIJ/oggTkrkropsKEGXEkTJ2FkrA9h7OXYb7lR6kv7bW0RRDdMR0WpTb0jcy6ekekunLUXkvbtz2yFFfpC1yuJZIWoQmr7nXSF5ne3PZqZpu0fLKuX+5TKjIv8hj23/8AQVDQ1H6ocJ/aO2ERW63U1ti9OmZjPVx6lZ025XyEf7knHkIk0vqWSql+6XAgSH8jvKzknI1y9mLx3rvY/wBoO82+HaPaHZKAY356rXrlRR3CkfTSgcjg+Csuu9nqLdUOa5h2g8FXhpOfE3hpOdEVzGu7LzMIC53uHZOC+Q4aCUbTDEm1+y405AyRIFsAJIb9EA6P0/K+qZWVLCI2cjPco+6lL52tpCmak3oqr7Z2XOLcw4maOPlBdRQ11LIWOieMfC0lInP5gCPkZWIyuVoqMrlaMybSV0uSInnHwktNB2/lAH0CS37/APo377/AWk1zb2Ow0OcPIC96PWVsqXhj37Cem7hZ1DSvf0C9n0D9vLUT2YCPFH4atVU1LdKbDtr2EcOHOEC3fR9TDOXUg3sPTCgWa+1tmlDS4yQd2nstDs93prtB6lM7Dh1b3CH/AHi/2gb8sfXQBN0pcyzc+Ehqhz0klFlpYchazk9yVHmoqafmanY4nvjlWs/6iTn/AFGQ/wDkTOwGuPwijTOmpp5mVFU0tiac890ZxWyhiOWUzM/PKl9gBgAdAFKz8alFVmb6HAaGbABsxjHwg/UWnzDuqaMFzCclo6hGCWOoQYty+AcW5fBmEH3lh27Hf4VxR2iuq3MJY5rD3PRGgghDt3oxZ87QvTPb/pEeb8QR539IiW6gioIdkfLj+Z3lSk6SC3t7YBvY2M9E7i1gy9waPlRLtcIrZSGV/Ljw0eSgKvulZcHl0kzms7MacLcY3XIWMTrn6NBNZSNODOz/ACvRjo5BmN4cPgrK3R55Jd/letJXVdBIH08zgB+knIKJ7H4wjwL6ZqIGFmmpZDPdXlxz7sI7sF1bdqPeRtlbw9vys/1C10V1eHDGHKYU1TTJhWm0y2s1E2YNGFfOtVPEzdK9owhaiuf3eMFrsHC8K29yyH3PJ+MrTm6fAVy2+y0uRpmZERBHlDgm9O4RPYcbXg8LzkqamY4ZG8/2VnpmyT19c11RGRC3l2UWZ8Fui6alGkQv9SJj/LQVzU00FWzZURtePnqu2taxrWMGGtGAF2kd88CO/wAB+bSVuldkFzfjCkUem7bSkOEZkcP3dFcY8JALfuX1s07p/YgA1oa0ANHQAJwOUsJ+6GYGSwnSUIMUkj1SUIANooBJGOMq1fbG7CNqrbFXt2NaDyiimcHtyUxVNMbttMC7pbBHkgKPpurdbrvHkkMedrkSX58QaeiD4XepcomsHJeMIsvynTN9zyaznOCD1SXEYIiYD1DQvRJCIydOnUIMlhOUlChkk6XVQsSQ6pFIdVCARrKpdLcRBn2xjp8qLa7Y+qcMBeur4XRXdzznD+QVP0tcIGAxSODSehTW/GFoc21C8TmpsOxhIGcIdrIDDIWkLSnekW8vaR9UDagMZnd6fTKrHbb0ysVuuzvRlc2luLoHnDZhgfVX2pdPMuf40GBPjkfuQA2V0c8b4zhwcCFrNI50lLC9/wCYsBKmXc0rRjLua8kZt/p6uE4ic1wHc4U2WktVpYHVszd465Kn651fFaYTSUpD6p4x/T8rIK+tnrpnSVUxcfkprDjvIt1wg0KqW2aHLq6zwvEbIQR+7HVX9n1la59sEe1g+FiwDcggnPyvR5dEWSxnaevtPRFr0uNrRdYU0fR0UjJYw+Nwc09CF6LMPs+1Q/eKSqfnPQlac0ggEHIK5mXE8daYncOXo6CSScIRgSSSShBJJJsqEEkmKShDHqaeSll7jBV03Uhij2knKLK7TNBVuc8AxuPgcKmdoVj5cmcFic88VdjfuwwWrbvNWOLWAnPhX2jLJLLUisqmEMZyM9yiW26Yt1A0EsD3eT0VvGGbdkW0NHRrVi8061AO821pHScLnBHVOEuAOk65B8p1RQ6SZLKhB065yllQh0mSSULKnUVq/idLmMfjM6fKz+Zk1HKWSBzSCtVyolZbqSt5qIQ4/uHBRseXxWn0Gx5fFaZnDLnM0Y9V2PqvCerMnU5KPJ9I22X8pewqAdDQ+oCKn2eCEZZMf6F9+QasNvkuVxiY1p2B2XH4R5qW4ts9mklHZu1oClW2201si9Ombyerz1KDvtOqHNh9J5/DLFUtZsqX0CdedozCvnfXVLqh7i6SR2T8KLLERz/lTKduHsJ4ZnOVY1VBG5ocxwyRnGV1tpHQS0tFCyMv58L2dG8RjcOB0K95o42DaDgjrhee9/pemSdnX+6hZ1RTOp5WSRcOa7OVuWla9txtEUmcuxysNifG2EsLTvJ4Pha39nUZitojOc7Q4/3SfrJTjYr6lLx2GATpAYTrlCQySSShBimKfqo9wrYaCnM056dG9yoWk29I98FJA9Zqi4zSZp2MjYOgPOUkX2bDexX6G52saXvOGjkoaumr4KV7o6dhkI74UvVlc2Ci9CN/4j+w8IHgpjK7J5WseNNbo1ixrXlRKr9T3GsBaw+m0+FAo7tc6Kb1I6h7ueWu6FWsdsb6e5QqiGKI8kIy8daSD6WtINtOX5l2j9OQbJ29R5V1twsxs9Y6muDH0+A5TbhfbmyrJZPgDthBrDuv5F6wbfBoOMJIe01qL+Iu+7VQDZwOCOhRC8tjaXPOAO6FUuXpgaly9MYkNHJwopuVI1xaZRkIS1NqqGmkMccnPZoPJQTPqio9UuhjaWg85Kax+kqlthZwNo2MXOlJx6oUpj2yNyxwIWO0uq8hpmg47kHOEUUF3e+nbJTS+08qX6RroqsTnsPQkh623l/qNZUEYd+pEAO4ZHQpa4cvTBNaEBlU+ob5Hao9jRvmcOG5V0DgE+Fl17nkq7rM4kn3YH0WsUKnyFwwqe2dz6gucshd942Dw0dF6UuqbnTu90jZR4PCa32J9XjdJtz2CsJtI+nFu3klMP2+mHbnplvaNX0tY9sNS30ZD56FQ/tHtslbaPvFMA4Mb7seEJV9DJRyEHJA6FGejrkLpb5bfVHc5rcc9ws+KxUsk/QK48f6kxwMMTGteSRnkBdz1MmxrASGDoD1Vtf7TLbbtUAROdC15/sqd7xI5wxj6rqpp8ocx0qnZyycNwC3PnK9pxI9ocRwe+FDZG8vGOqvYQ+eg9BsLnvc7ggKPg3sqqaEz1UcbfzOOAtv0tTmGiyQBwBnzhZ7YNPzxVEU1YwN2n2MxySfK1aigFPTRxjsOUh6zImlKEfUWnwiQOidJJc4VEkUkxULESGtL3HAAyUBXeudc69zgT6TThgRffHujtNQ5nXbhA1FgnKNiXdDOCeGyRHTAt/KkrGnDdnOElvyC7KTVNQ7+KyhxPBXnbpm8ZVjrq0TCoNZEMsdycITpat0bsOzkIqXlCaLlppaDCrqWspTs64QnVSue4klTfv/AKsRGVAMck8u2NpKkTovpE3Tse+rLndGhSLlE8zudjgog0jY2tYZqjuPaPK9NQUjI2uxhZdrz0YVp1oGrFvF4pjH13hFH2iXh1qtYEZ/Efw0Kh0jD699YOzOVX/arXD+Oww/maxnId0yVuIV5kn9GWt5AGZUSy1Dp5SXvdnkroROwX7sZ6hctb73FoOOy9t4lj9POD5XSG5WkcxuDH+mXn3cZV3YKx9NVCCQ/huOCO2fKHJmPhf7lPoavdOwyAnkdFTW0U0mtM0kY9vGOeESWKvM2ad59zRwfKHKeMzU7XNOOM8qVZpWw1TXu5duwVzssqpZz2gyAzkeRhZxVU/p3WVrhjDj1Wjg8Aoc1Ha3yz/eadmcj3Y8pXFWnovDWnpnhbZGxkK7fWxGAtPOUH+tLTfmB4XLr00cO6rdY22GrH5PZJvTGSMdwFW6Pc6K/wAbWnh2QcLwrrp6zS1vdXOh7bI6pdXStIY0e3PcomvGHsu9KQlutnpq8PLmhsrh1xwfqgev0X6MjiYCGk53RnIWkZT9kLH6i8fCFJup6Zl0em6UyZlgeQPnqrSloRTBrKem2gns3lHbWMDjhrfnhd7R1wM/REr1bfaNPLT7KS3W6YyslqBta3kNPUq8wljKdLVTp7YNvYkydNlZIJMU5K5JUIeNwhNTQTwjkuZws5HqUs5Y8EYPdaZlUl+sja4erTgCTuPKLipLhh8NqeGDsdUA3gpJpNO3JrvbE7Hwkjan9GPKf0LLVc6O+UfO0kj3MPUKmueiKapldJTTemT+lyFaT1rdUNnp5gxwPIzwVoViu8VzgALmiZvUZWH5YuZfACprHzPQOUmhpYjI+eZuwDIweqhPqaWgJjijBcOMrRduQWnuMLKL7BJS3OZkgI9xwtY6eTfkaxU63sKrbdTsaQcADgLwvNb6sbifCG6WuMTQF51tcZeM8K1j/oKpSey90Cc3iU/+pQz9qLXM1GXSNyCzg+UTfZ9TyOuEk+Dsa3BK6+1Syvq6JlfAwF0PD/oi46U+o5+0CVJZTJY5XHO3op1FSPlcJOxUFgLNwAwFOirfTgDAMEDg/K6P0Nz1yelwppMkubggZ57qJRu2ytO3kEL0kqnTNw5x346+U1vY50zAGkuLgMKEbNRpJv8Ax2kDGWhcsZvqGFvBz0C4iBZCyN5wABz4Uy00jZa5gaSQDlIvS2xCgyiGI2j4XWfCQ4GElzAJErLdS1jSJIw1x/U1DlZpB8jyYJmEHycIuTPcyNjpJCGtAySiTkqejc5KXCBa36LiieH1codj9LUTRtggjbDGWsa3gNBQbe9XTmV0NuaA0cbyhiWsrpXmR9VLuPg4CK4yZOaYb2qr5M13bxkHKYFZ1Y9TVlFO2OqeZYScEnqFokT2TRNljOWuGQQg3DjsDcODsJ0w7J1gwJIpJjlQgiU3Vc1E8NLGZKh4Y0dyhqv1lBE4tpIXS4/V0CuZddI1MVXQTn6LnKEoNcDePvFK5rfI5RLQV1PcYBNTPDh3APRXUVPaLrHU9khJJL4WTAslJLCShDGpC4917W6WenqBJBI5jh3BXtFTbxkqfSUOwF5HAT7a0dBhLYNUColFLXkNk6Nf5U/Udiiu0O6PAnA4PlZ3V5ZJvacOByCFomlbgbjammQ5kj9rkC59t+ci+SfB+UgFVWC5U8hYYHH5wrGz6Qq6twfVD0ovlaMPkoev2q6e2OMMYMs37R2WlnuuJXJSyXfCRb223QW2mEFMAB3cepK96inZUQPhmaHRvGCCswqtUXWokLmSiNvZoGVIt2sbjSOAqgJmd8cFYeHJ3vkp4a72CmsdMVVir5HMa51K85Y8DoPCGveXdFvVBfbXqGF1POxuSMFkgVRcPs4tk0rpKZ7og79OeE7j9WusnDCLNrijIWNLXA56FFGmqNz5DUPj2x9iRyUUD7Oo6d4fG71cdieFb0WmZ43NMj2hv7fARK9Tj1wy7zrWkV0cRl9jRvJ4RTZrW2ljEjx+If8ApSqOgp6Vv4cY3d3FS1z8uby4XQq62LCWCnSS5QwGShfWdxLWiijdjIy7CKh1Wdajfvvc5J4DsIuJboNgW62QYaXcM4SmpgB0U6nI2LmcjBTGxoo5o9hWiaLmfNZWh5zsdgfRZ/VHL8BaHpCAwWWPcMF5JWcvwA5/iXQXQTBJKCo686iZlLA+aUgNYMldqg1tOYrSGA/zHYKuVtpGonypIF7tc5rxVncSIgfYxKK2lzM7VDthBlGfK0K3UUL6VrtoPCaqlC0hq6UIAqqgLB0Xemq6S3XRjcn0pDtcP/qJL9TxwjLccoUpGerdYGNHV4Vy/NGtqp2aefhIJEYwPAThJiI/+EkklRDM7fTYIMzwApddVxiMRQ/lHdUTapxHLiVzJUEjqnvFt8nQ0KrkDicIy+ztrxTVBP5SRhBEMUlVM2ONpcSVqWn7f/DLbHCR+I73OWcz1GgOauND6iuP8Ntskw/MRhv1WVZkqp3SSEue45JWga+BNsjA/cgq1xbpBkKYUlGy8SSgkU9sc8Z2rqa1kDoja10EZpw4gcryuVA1gL24wp7vOi1kTejPZYJKd4kjcWubyCOy0TR92dcqAsmOZouCfIQddQ1pICsvs9eRcJ2j8pYryLyjf4VlleIeFJKR7Iml8jsAKkrNV0FM4t3BxHjlKJN9IWmKrovM+U4Q5S6yt8zwyTLMnqRhX8MsVRGJIXhzT4Kty57RKhz2eoPCX1XITlZMjg4Kz7VtI+luD5P0vOQVoGQoV1t8VypvSkwHD8rkTHXjXITFfi+TOKeq2jBK5nqweAVaV2kq9j8U7d47EL3t+iqpz2uq3Bg78prcd7GnklfZBsNokudUMjEbTlx+Fo0UbYo2xxjDWjAC8qGhhoKcQwNwO57le6WyZPN8dCmS/NnWUkySEYHVFrOmdU2rcwZMbsnCvCVy9rXscx7Q5rhgg91qX4tM1FeL2ZHTymF/PBCI6DUElPHtD8jCl3nSJkkMlARg/pPUKoZpa5h2DE7/AAmn4WuxvzikPcru+rPJyp+kLU6Wq++zDDI+me5Uq16S2Oa+tfgD9IPJRTFGyGMRxNDWN6ALFXMrxkFkyLWpO0kk6WFxJJ8ZSUIZ3cNH1kUh+7D1GdiFzTaOrpHD1RtHzwj+KRssbJGHLXDIXSY/9FBveoqLLp+mtYDyBJN57BXHVLnCXIQap09sE229sqNWU5qLQ7aMlpQDRP8ARmw7jBWqPY2Rjo38tcMFZ9qKzTUVQ6RjSWHkEI+Gk14jGGk14hJa7lG2JocQubvcmOj2sIxhBMNbJDwchPPcHyNIyVfs8hFjW9nlcpzJLtbySeEe6MtH8PoPXmH40ozz2CF9I2h1wuQnnb+FH7jnui/VN0Fst5aziR4w0DsryvrGgeRuq8EDus7850po6V5x+ohC8NLLJycqTRUzqqcyyZJccooobUXN4atcY1oLxK0CzqNzW8hWumbtJbq1sL3EwPOCD2VhXUYjBGEOVTNkuW9QVa1a0y2lSNYyHAOHQ8pKHZ5DNa6Z7upYFMSTWnoQa0xdU3VJOPJVEI1xuFPbacy1Lw0dh3KFavWc7yRRU2B+55VXqCrkuF0eHE7Guw0dgpNBaN7WnGcpmcUpboanHMrk9YNYV8XM8LHjvgq/tOpqO4uEbj6Up/S7hUlZZxGzBbhDlVA6nlyMgg8EdlftxXRbxxSNY+c8JZQ3o+8urYTS1DsysHB8hEfdL1Ll6YrUuXodLCSSyUNhLnyn7JKEGSTplCDp1zlJQh2kuCUlCFVptz5LTFu7cBT6yqgooDLUPDQPK8rbAKG2xsd1Y3LlnmorrNca57C4iJhw1oRZjzp/gaY86b+i7rNbkSEUlOXNB/MeF1R65jLg2rp3MB/UOUN01NvHITz0O3sj+1j60G9ufw0uirqa4RCSlkDh8Fes0TJ2enMwOb4Ky603Ca0VzZI3HYT7m9itQpp2VVPHPGcteMoFw4YvceD4Kiq0vQzklpcz+2V40ukKOKTfK8yD9oCIcJx0U929a2V7lfpxTwQ00YjgjbGzwEHa5aZa6NpztaEaqk1PbjVQetGMuYOQpirV7ZrC9XyDtnia3blFcU0MUIJIGB0QPFUOpnbXZGFIfcwW8uRbhtjFR5FldKsPe5w6Kljg+8S5xxlMJ3VMm0dFfWyiEbBUzjbCznJ7lX8EW2pQS0rGUVBE2RwaGsGcqpqdWW+GQsZukIP6RlVF6uUtX+Hn2no0eFWx0JLc4Q5xJ80CnCu6Cun1Vb5nBji6Mn9wwrthbKzdGQ5rhwQszqKYs7Ih0dc9jzQzvJzzGT/+KXiSW5KyYkluSirGendJA4Yw9FdkmiO1ryAMcKNqi0Oc41lO3P7gB0Q3DcJKc7XZGERr3J2gnGSTRpY6Z7SXlpwPKzu/yRmdzY+xXc16IaQHHJ+VSTTumkLjySVWPG0+SRHh9l1o9zhe4tvQ5BWjHqg/RFrfG51dM0gYwzPdF/VYzteQDK90OllMkgAh8pJuyWVCDpdUuvRVmoLqLXSDYAZn8NHj5VpNvSNTLp6RMq6ymombqiZrB8lVL9W21r8AvcPIahF/r1splqHukcT3PRduoXY4COsM/bGFhldhxT3y21DNzaho+Cks7mo3Nd0SV+xP6T2JNQq/9rN/QVkkv+8k/qKSSv0/TKwfFlzQdAvWtSSW/sMUNV+daRpP/hIUkljN8EBz9FuP/ifukklhYSaX+U/+kpJKEXZnN4/nu+qqXdUkl0V0dD6LK0fzQi68/wDEwfRJJAzfJAq+aBZ389W8P8pJJW+jdEGt6FQ7V/y9P/WEkla6ZH0aPP8A7eT+lZtd/wCe76lJJY9N9gcH2U8vddUf89n1SSTch2atbf8Aj4P6QpBSSXMrtiL7H/Uu0klRRx5S8pJKFiCENb/72H+lJJExfNBcPyK2i6BWX6UkkdjLINT+dJJJQ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normal lymphs Pesky lymphocyt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576" y="160338"/>
            <a:ext cx="4404897" cy="3261085"/>
          </a:xfrm>
          <a:prstGeom prst="rect">
            <a:avLst/>
          </a:prstGeom>
          <a:noFill/>
        </p:spPr>
      </p:pic>
      <p:pic>
        <p:nvPicPr>
          <p:cNvPr id="6154" name="Picture 10" descr="http://gardeningstudio.com/wp-content/uploads/lymphocytes-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9281"/>
            <a:ext cx="4343400" cy="321634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8600" y="2743200"/>
            <a:ext cx="1600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Lymphocyte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(B or 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743200"/>
            <a:ext cx="16002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NK Lymphocyte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6019800"/>
            <a:ext cx="15240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Reactive looking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6096000"/>
            <a:ext cx="15240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Atypical  looking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8" name="AutoShape 6" descr="data:image/jpeg;base64,/9j/4AAQSkZJRgABAQAAAQABAAD/2wCEAAkGBhQSERUUExQWFBQVGBoYGRcYGBoaHBocHRgcFxoaGB4cHCYfHBwjHRwaHy8gJCcpLCwsFR4xNTAqNSYsLCkBCQoKDgwOGg8PGi8kHyQsLCwsLCwsLCwsLCwsLCwsLCwsLCwsLCwsLCwsLCwsLCwsLCwsLCwsLCwsLCwsLCwsLP/AABEIAMIBAwMBIgACEQEDEQH/xAAcAAACAgMBAQAAAAAAAAAAAAAFBgQHAAEDAgj/xAA/EAABAwIEBAQEBAUEAAYDAAABAgMRACEEBRIxBkFRYRMicYGRobHBBzLR8BQjQlLhYnKC8RUWFySSsjRDU//EABoBAAIDAQEAAAAAAAAAAAAAAAEDAAIEBQb/xAAsEQACAgICAgEEAQIHAAAAAAAAAQIRAyESMQRBEyIyUWGBFXEUM0JSkaHR/9oADAMBAAIRAxEAPwCwX+DFaj4axpnZcyPcTPyrMZgxhUBIOp1y2rbSnnHO/WmwUD4ly5bqUONiVJny7Eg9Aec8qKdmmGVtpSegGciJRqPSd6L5Dgw+wUPecIUQkyZAgWnehTbbyky4S2hNiV+X60Qb4hZw7YQ2S6rcxIE+4+lQdkuSqOwpheG2EKkJKiNtRmPaiSzaYmOQj70rI4zXPmaEdiZo/luZoeTqQfUHcHoaFmacJrciZqrYNeUzF7n4XrEpibzPpa0R979agk2TUTNc0Swyp5c6UCSPtUomgXGWTuYnCOMpg6kmdwSQPLp95savBJySfQVV7Kdzz8U8e+vWy54DerypRE9tUgyflTVwF+LTjrqWMbp850oeA0+cmyVja/IiPvVTvEi19SSZEdOo9K5NmSNyokaQBuZsK78/GxSjxqjpyxwcaL6zxxP8Q5pmJv6xeobi5G5+NeWl6/MqxIuT12P0rEpkwFD6V5+a4umTG1xVDdwnhgljUDJWST2O0fL50s59mJeeVJOlJISn0tNMfC2ltnSVp1FRMT6D7Uv8RZapl5SgJQs6geh5j4/WqiMbSyuyA0ooIUkkEXkU3fwoxbSHUkJciD0nmD++dJLxUecAU48FIIZWTspdvYAH99qljM+lyXZ5OT4hXlJAT1mflRzA4RLSAhPLc9TzJqRWqlmKWRy7Ir2UtKMlCZmdt/XrXdDaRACYiYAG3LlatuKja/p9u9bCdrm3z+3/AHUsoetVZNeNQmJ/f7+tRcyxRbbWuw0pJHrf7x86gUrOOZ5Sw6QXICuurST+tDMZwqygFfiqQgb7H4GlBS1uqK1kqUdyanYbFq8JTalEplJSCdjMW9j8qlm1YZRWpBRWbIZhGGETdSlCSrt2H60LfMSRsb25V1x+CLZCiPKsCD7XFR1kERUsdFRStBDLcvXibflSIlX73NOeGZCEhCRCUiB++tC+GsGWmfOCFLMwenK3peizjmnfbbluSAB6kmKJizT5Sr0KPE+DUl7UnzeJKgkbwmAq3MCRf/UKDMYV11WhCFSexEdyeQqxygTMCRaecGJE+w+ArdS0XjncVVEDLclS20lBMkC57kyfrWUSisqGdzb9nkkzYdb9K0+ogSBJ/cmsU8EgkmAASZ6DnQNHGDc/lVp/uMfSgGMJS6Qu8SYxTr8GRpSAAQR7wdpoYjDqSPMZ5zTfm+DRitLrKklwQCCYJHT1qAOHsQspStISmYKiRYdoN6L2bYZIqKT0Ql45KgCE6bCek7GPXf3oxwYwrU4u4QQB6mftf41PwuBwoc8EJSpxCQSDcxa5n1HxozoEaQIHaw+VRoRky2uKRBzPNEYca1qMGyUAAknckfHna1DcJxu0pULSpsHZRuPeNqG8XAnEo1Rp0DT8TP79KE4wJ/pHvUZfHhjKNssltYIBBkESD19KwjUCORt9vWlfhDOBpDK9wToJ6f2+u9NIEbcqBlnBwdCnxF+GmCxSlOrSptZuVtq08ryIIPrE3oVkXBGDwyi4ynUobOOkKI/2iAAfanLOMUgIUhbiGytJCdSgLx35UkHEqQSlQginfNk48bdD8MLW3/4TcTjC4sNLPlny2Ag1AxbMKUjaLURby7UgPOLDSBspXPpQnDY7CvKI/jGdR23vS1CUlaRoi4ro6YRvUrT1o9gseY8J/wDmINgT+Ye/P61Ew/CztlIW2pJ2UlRg/KmDKuHktiVwtfWLC82/Wqi8mSFEZrg1nVqJWpP9pMfS9HG2QkBKRAFgBXuawVDG5OXbMrU1uKBcR8RjDwhICnFCb7AdTUDGLk6QcV8K1IHP41XquKcRM65gzECPpTdkWepxKNoWANSfuO01Bk8MoKwona9u1Qc6wRdYWhO5Fh6GY96nxXhxWkSSABck9PtUFJ09FYNqKCUxB5gi9Sm8KoKSFApKr3EWppVxXhddxJ/v0fs1OzDLm8SlKgrulab/APYqaNrzSVclQKzTGJ8IJgGwF7j92qLw5gCt0LCRoRzjc8gKLM8NoBlaisDYbD3jeiqAEgADSAYAiB7RUFSyJKonQ1pQ/ckVuayaBnNRW0ismsFQh7rKwVuiVBPEDC14dwI3jbmYINvYGk7AOt7LmDzFSuN/xNRgFBDaA6u8gmEiPTptQfhz8T8G8ScZh04dwn8+nUgzzNpT6kR3rQvHyOHKtGzHyjHoMt4ReGWl5tQWieXMHkocqdkrC0zeFDuDf5j2qO2y24gFBSptYBSUxBEbgixBEfCouOzhnDgJUrUq3lEE2i9zAgX9jSUm3oTOXP8AuEk4ZIUVBI1kQVRcjua6FNKo46RJ8thM6lpBER7bSaLZTxE3iQfDICuQJmR1tvz2q0sc0raFuLWyFxilstp1WXPk+89tveKUAVDpT5nuRjEBPm0qTMHcX5H4Up43h19vdBUP7kX+W/yqnZrwTio02DFrggixBketWg2ZAJFyAT2tSdkXDClHW8lQCSISbEmefYUb4i4iGGASkalquByA2k/pQK5X8klGJF4n4SZxSm1ur0BsgjkDeSDJ52+HwOtLbWPKUqjpBiq7xePcxCpcVMbDYD0FbwmJLS0rTZQN+/arOTaSvoL8d1tgT8X8ydXjG8ODDKEBRSTAUVEzPWABVdnAyfKQLxE39xVtfi3wk48UYpoFWhOlxPPSLhYAuY2PrVTDGAGDMki/bntzrveJJPEuI7BKLgNv4bcYuYV5DOpSmlmClXIwfy7xtV8+JVLfhrwAt50Yh5C0Mo/KFDSXDtab6Y5x6VdKEQADe0bfauZ5vB5Pp/kyZ5RcvpNqUBc270j5tn7jq1BCihsGABae59aZ89eKWHP9sT62pE1xBEVjGePBO5HZvMHmzZxQ9ST9amZhljmLjENDUqAhaZgyOYnleoz768QtKUplWwAA+fQd6csjy/wGyj+qZJ5EkbDqBa9QZlnwp+yu3GFIVpWNJ5ipuVYwNYhCgdKZhR7Gx/X2qXxK2VYtUmAQnSe0D7zUTMstS2lJCtUiTbY9N70KHKXKKv2WKlVgUwUnp05RQji0H+GVpMCRq9P+4oFkuaOoaQlAESYkSd6PN43x0LZcTpWpJHaiYvjcHYhRamThHOAjU04YSZUk8ha496BrwykEpUIIsak4fCkpkCQCCTyAoUbZpSjTCeO4xc1Q0gJSP7hJP6UTyLiTxlaFp0rItBsY9djSm4QVGOteEJIIINxeaBR4YuNUWXq6/u01uhPD2bl9q91pOlXfof30orNQwyi4umbititVDx2ZNtR4jgR23J9AL1AJN6RO01qoCM+YIB8VPuf1rKIfjn+GfPWb4wrec8QFX8wgAGYCfLEc+R9z1objmkjnMmbHl9jVk8ZfhfiPFK8KdSSSY5iTMWE22Bg2A57qJ4AzBTmn+GVIEaifLMTJNejx5sbjaaN8c2Pj3QyfhNxOtnxmZKmAguIn+lWxA6BRIMDnJ51E4qzNTjihJB3UbiSfMQewsKIZPwQ9gWlOO7ulKfSxI9BMd+1Kb6V6itSiZuZPefr70qEYPI5xF4+M5uSOeKUIA1bbGBb3qdkuO8M6irTJBVBIibTA5g39JofAUdWqyTcRbrIBqNh8QSSCAlJtHzF95rQ42qNDVqmXvwpxOp5XhOfmiUq6xuFRbVzkb3poqq+D9S8U2AYg6iSYNgqRaJmasnHZihlsrWbC1t5PId64PkQUZ0jlNW6RKpX4xyRbhS62NWkaVJG8TII67mtM8eIKvM0pKeoIJ9xTMw+FpCkkFJEgis4yp4nZWXgLRcpUn1BFE8iypT7gJH8tJBUeVrx70+lM73FYhIAgCBU0XfkNqqAeZcUJbX4aE61D814CT02uaB4jPlNu6/AaBNydEKP/AC3rmvDrw+LWVJKgVFSTEggmfj+lScRl7mJWVBsgGJUqwECOf2q3RdQxpK6GrK8wS+2lxOx5dCNxUketC8qSzhmw34qZuTKkySd7TRTWI396qZZLeujhmGBDzZQqQD036296rzG4Lw3VouQkkSefeinG/wCJKMErw0J1u8+g9aQP/Vx1boU9h2lJJAlGoGPeQT6xWqHi5Zx5JGrx4zW/Q84B5xrzNkDrzn1ptybMvHb1RCgdJHL2pcy91vHYcPYdxCWrgyNJSRuFjkdufMdamYrMWcFgXnEOBegEkjcqJ0i3qRFI4Plx99AytSXWztxIrC2DzmhYsNO49QJ+dAMOzhXiUIxQK+SDAJPSZ51VWOxisS54ilEifyqMjeJF7nub96hv4UualpnUk7yAANvUcq6a8BVuWx0cLiuy5sLjCysAp06LAR8am5TiVPYrWPygXPKIoDwLxIXcuUcRC3GRCVG5UDZN+ZBBn2qRhc3dHlSvSCZgJAk+sTXNyQ4ScWDck9b6HbF5S04dS0AnrcT6xXQ4VHh+HpAQRGnb9mgWXcRpSNDxKlCBqibd+4o4ktvJSRpWkEKGxgggg9iCAfalmSUZR7EvOsmOHVIktnY9Ox70OcfEU4Z9n/hktIQFqjzargdo50Bw+bNjUTh2w5HlN4nuk2qGzHObjtE7hhJZYdfUDBgJT1i0/Ex8aE4txx5RWsknpyHYV5xGNcc/OtR7TAHoBauQUY3Nu9AvGFNyfYf4VzJYcLSiVJ0lQk7R07UCfUp5xS1mSo/DoPQUW4XZJcUsA+VCh7kbUHZJSfrRBFLmz0rA1lTf4mb6ayiN2ZhG3sUorK1W5yQBztGwtUnKuLS2dLhU4jYK3I/UfOoi2HsPrRBEgieo2kVDwWD1qA5c6DE8YyW+h6x2Fbfw6gpUNFIIUDsBBCpIsR3qkcz4XWh4rZcC0EmZlI5kETteLEdRtVm5ZhFOBeG8Qhs+aRB25XB8pJBtBtvc0FawhClJUYKZEdxatOHPLF0Kxw4t0xDTkbhJUdABt+YX6nyjrRvIeGANwlatxyQk9b7/AL9jhwoBMx6fpUtx1AACAbj370+fnSapIa4yemwzwTg2kqXYeKB+b/TPLpf6ivfHjnlaT1Kj8AAPrQzKsw/hVKWU61KAETAAmTJ+FFsSRmDEoGlxs7E9dxPf7VicnJ2xHDhPl6FPw7Uy8HZqEJU2swJKkn2kj5T8aAu4RaDCkKSe6TUpnAOJQXSkhAEAm0za3UfrVKZonxkqbC2I40UVfy0DSOZ3P6UayfPEvyI0rAmO3UUu5Zh2tPnMV1y9CQ+gtn+qPY7/ACoiZ441pDc4qP8AH72qj/xE45dfeLLa1IbHQxbYEwZvE+9XlFUhx5wG8h5amxDa1WJ2gGwJ5HlB6Ct3g8Of1fwZ8MoqX1CSsFJmV2uFFRnuN+tHeFvxFxWFUAlRdaB8zTipt1Qo3Sfl2oBjssdR5XBAH9ZPlN+R+1YxhDpLaU61KNiLk/v712JQhONS2dB8Wv0G+OnSrFLdmW3yHWldUKAt6ggj1FBlOAAeQGD/AFWNW/wpwQ3icuQxi0ToulQlKkk3Ok9BbqCRS7mH4VMtvFKsStY/tDY1RyBVqifas0PKxR+mT6FY8y+2gV+HDqknEN6ippYQogTZUmCfaR7DpTfxFlCncEopiFeWP9QhSZ7Eiu+CyNtpGlprw0kRNySRzUTua74ZLh1NgSDcgbW5/CuZmzKWX5IluyofHIT4dkFFik2Ig8+Z3rhhkLUoIb/mKUYAG3qe1WhmOUNLI1tNrUBdRFz2JETHyqRkbycIR4LDKRN4R5j/AMjJrZ/UI11su5TrSOOCyo4VhDSoCtIm0G95+NdGxdI7imTNMqLx8VKSQsAiN9uYqNkvCyy4FujQhJmOaj9hXMySc3yYqM4xjt7Ar4hSk9zNecOFplSFFKk3kGKN8QcOueItxtJKVGSBc7SSAOUz8KGYbCOkFKG1Eq5wapReOSMo3ZNZxPiPNuEwXEwSIsqNJMEEb3uIrfFGW+GvUn8qrg9+f770UHC0MtpCgHEyZ5Em5BjaNpr21kLi4DyvKnkLz+lQV8kbtPoUlri9dcMnUL2FWArLWiZLaCRz0ihHEraUsr0NgKSUyrRAgk7GL9+k0EiLyLdUQcHxK1h0BsNrO5UoQLn6/wCKlJyZjEp8RpZSDyA2tsQbzSmqu2UZkrDuhQPlJ8w6j0nfvQsZLF7j2Mw4MH/9T/8AEfrWUwsnUkHcG4PY7fKsq1mP5p/krpGKJVqWVKPWf1qSw4hSgFS3O6hdPuOXt8KhMEAiR1rq6OY2oHQaHnLcqQz+UairdVunLtUDOeF/FX4jatCzuCPKe9tjU3h1ROGaKiZg/AEgfKKIkxRTObylGV2JbfCTqlQtQTve6piLiLc+cGxtXXMsAnBNDT5nXDpCz/SIvA6/rTeVXihHE7P/ALZwnzEQRIFrgW9qK7GRyylJKQk65o/wrmbTZKVnQVQASbHf4Gl5K68upHvVTbOCkqY88QZ54OhKPzL5kWA696GZhma0pSHDqS5/TA2nl07UJxi/5GFSfzedXokq8v77V1zg6nEAckp+lWEQxpJHnFKQlRSj+YAfzXA9hXXA5w2ydSGytfOTAT/t6+poclYkgGuqmogzQsc4pqmTcwz9x5flUW0AWAP161IyvifSoNveZCrajePXtQWLVwd2oAeOLXEdX+EsK6J8EAKudJgbTsDHwrpl3CGFZVqQykETHPeORsKg8FZgpQU2qYTBT2BsRTKt5I3IHqav8k6qznThxlR6ikjMEFvFr17FWoHqD+49qd5rjisGhwQtIUB15ehqqLY58GBcTnLRbKBc6ZFvagIJbbKtlOyB2RzPvtTc1kTKbhE+pJ+podxLlRehTUFbdim0wbj3/WiPhkinXoW8O0DvXPwitQSgSomBHOpWHyd9ZgNqHcjSPnTDhctRhGiuynSNz1PJPahQ6eVLrbO68ejDIQkqnSgDSBcnrPLnY9alZZmCXkakE7wQdx2oC62I83mcWdt5mjWT5f4LcR5lGVRyt9BUMs4xS/ZNQmBcyetvtW+dY4kkWMHrW6Ak1WGouYZg2ynU4qBsBzPoKGYTjBla9JC0TspQEe8GoXUJNWkHIFqHcQ51h8MyVYpYQ2rywblXZIFyfSic2mqF/EXOV4nFrMEeGAlsHkkiTA2BPM9q0eNh+WVPoOKHOVBhPFWDdc0tLW2CYHjJ0jt5pIH/ACiiq8uXIRoVqJHL4e1U82ySDO196tn8H+LV+ErDvFSg2RoVMwk/03vA5Vr8nw1BcoG+bcI6LQwGHLbSEH+lIHwFZXH/AMVa5uN//MVuuac5xk90ccfkDTtymFTOpNj78jQ0cHyQC55ByAvUTjXj5OC8iQFOEWG59h0HMk/Gk5r8VnvEAUVCB0bIM8/6be/KtEPGyTjySHQjlrRbrLQQkJTAAEADpW46wSOff7f5pY4U44axh0ynxB/bN+0K8wNtucb2qXnXE4ZXoQnWsb3gC1gbGfT0pMoSi6YlQk3QcTte5rytsKBSoSkiCDsQd6WMLxkqf5rYCeqSZ+B/WmbCvJWgKSrUkix61QkoSh2KeJ4IWFHw1pKeWqQR8Bf1rwngt0qGtxAT1BM+wIFFeKM1WgIQ3ZSgSTzA2t33oM1w6pSPEWonncmfnVuzVGU3G3Il53w054gW0ApISlMTcaRHuOfxqLlWVOrxCdadPhwpU7xJi29yCJ7HpUrI8yU274U6kqkJBOxi3oDtTOlBJBkiOQNiSLgyLgTIqFJznD6RQx/CTqFKLYC0m4uAR2M7+tDE4RzVpKFT/bBqxluRFiZ6DuBflz+teHniCkBClSYJBSAkdTJB+AJvU7Kx8iSWxeb4bSnDEOD+aQpQjcECQkdaVQkb1Z5VAk8t6rPNONsE09KmBvIlS7ifzFCUEDsDV4Y5ZNRRbFldu9hzLFfwrCnVQHHbNpO8cjHvPsKiM5It7zrMqUd1H3oU9xzgMU6FOOOMqIABN0C8DdIIpgZwLwSF4d0PIPNCqM8cofcqGJ1t6bNZdmSsI54bipRsRvp7j9KasNjkOJlCgqOhv7g7Ugs4QqdHi6kp1eYkX771LzBX8M+FsqkQD2IO4PWltAnjUnrsej6VoNAEkAAncxcxtPWtoVIB61gTtz7mqmI8qUR32+t6V83cdXidOhRiybWjrTUEAcgLz79a8KXHmIiJk2sB9jRLwlxdihjMcplWlEFzZS99J6J+5rxl3EzrawHVFaDvO47g/ahj7+txSuRUT8TXNe8GgzocE1sZeLM0UkhtBKdQ1KI3I2An2peweNW2QpClA9yYPr1opxSn+Y0TzbE0KUQRUK4orgFs1X4y2nF2QQBE7dY95rnn+XNtxo5+9Tcpy3+IwqQSUlBUEq5RIMEc9z8K6YfhIlQ8VzUkf0gG/Yk7URfOMXX4C3D5P8O3q3j5SY+VVzx7wOsOB5oaon4cgehF996tRCYEQABYAdOVYR7zvJ/fwpmLK8UrRmU2pckfL+I8RtRSULB5jSZn0inPhTh9WHQVOSHHYOjbSndIUOt5jlarezVYZZWtCQFAbgDnbl60iOIJ80zq3POe9ac3mvJHilRtxzeTs4jC1qpqCIrKxGgSPxDQo5g/qMQoaQdtIE+vM270sYlklYEkpglNufTuJtV4cfcBnFw8yQl9I0kHZY5A9CORqqsfwpjmx52FoSLEn8oEyTqJiO88q7/jZoSgt7EY8sXFKwXkmKcZfQpJI8yRMxabEfI+1Ws6uVlZ3V5j6m9VhlWIZZcClpVirz4aFaE25kkalEdoHerEyTifD5k8UNhWHfjyoWZQsAf0qFwoAfljYW2MZ/Og5K0uvZJalyrRLLciaJcM5mpt0NzKFkiOh6ioGKwbjJhxJHcXB9DtRXhrJVqcS6sFKE3SDYk8rdOdcigZJR4Ow1nmTl2FIPnT12I3+NCMSziEoAPMwEyL/OmyaVs6z4eJpQkKLZ/Ob35gehA+FFP8mbFKT0jtkuQaVB14jULgTYHqTTGL3/f+arhwKcVKyVTJknaTO3KivD+PU06luZQsxHQnYigy+TE39Tex0rK8qPztSzjsW8+4UNKKUNyCqdMwIJJ6f91EjNGPIN5vJw7unfQqPhXzqnEKecUpRIJkxEkcxueW3oKuXE4XEYaFeKojoSVA9iFVWOc/h/jUKDuGbU8y7Kh4f5kEkykg3t1Fj2rpeDOMbi3/AGNeLjj23pixi3CVbelt6bPw4zF1t5YbUoJNymRAvyGxB6dq85X+GONcVL2jCo/vdWCqOelKT9Yq0eEuA8LhW/5ai8TdS1EHUfQWEchyrV5Pk4lHjdhzZouNLZ2xDTr7SZSkub7wSOw6e9ccu4VWVhT0BIM6QZJ9YsBTQ23HIQBAr3NcRyvozLLJKkeEwYINu2xr3WiKxSZi+3ztF6qKNgVyxSJQoGwIIJ6CDXavJFQhW+Ly9xlWlST2UAYPSKJ5DkS3HAtwENpve2o8h6U6xXkKmiaX5EmqB2dZMMQmCdKk/lPTse1AGeDHSfOtATziSfawpwIn9/pWiOQqWLjklFUmccJgktICECEj77n99a7KUEi9gKVcyz1xxxTbR0pSYkbkjvXn/wAUxGHUNZKkmJBuY5wTUL/E3sbVEC5gRzPIc6EP8SshVtSo5gW+ZE1z4mxv8hOnZwi/aJqNluXNKbE8u/1oEhjVcmGQtvEtKAMpUIPIj9DSs7witCo8VsDkVEg/CK95bjC064EmRoUY9Lg14wOA/iCSpZBPPeiNjFwbp6JrPCCSBL1+wEe16yor2SqSSNQMc6yrUy/1f7h1qr/xixDgDaRMFXImCL2N+Z/+tWfFKfGmGYxbCmFOhDn9KoMBXRXaR1pnjzUMilLoyYnUk6KNWmBOlLRMi2ozz6kCxrmw4W3kBs+ZK0KCxvIUCI78vejaPw3zBSgkMJUBbWHU6Y9Zn5UxZZ+F/wDCgP4tQKgYQ0kgif8AUYvAm9dyfkYox3JP/s3Syx6W2WAnihQwzSimXXE7RAEW1H13HrQrMG3lw46o/wCnkB/tH3qEXyVSbRAHoOlTMZj1PQVQQhPoI/zavPur0Lhj4UM2R5jqZR4ixruLkSQDAJ9qTcyaOHUoOSIMg/3CdxU/CZapaSqDEb/bvRHLm04hC8O8NSdNiCQRsDChcH0oL9lf8tuSFxt4HbY0cyLK1uOpcUIQi4n+o8o/WpOKDWAbShpOtw7KWdSoFtSlG5iwHp2ocjiV+ZJCgD+WI+l6jr0HlLJH6VQ66BM8zz9NvqfjSM+otLWEPQNRgpvYntRzNMyLmEK27EkBXVPJQ+09DQrJcvbcICydo+/xqLoXiXFNsguPOuqgKLhVA5z2tRDOMxWwE4dlWnQkBShuSRJjpvPvXLM8D4DiS0ozNuRBmIPY/MGu/FWVrC/GAlKgNUf0kCPgetShlxclfQE8JSrqUVTzJmumDzBWHWFoMCfMnkfX9a5JUYtNEGME20EuPHUv8yWk3J5jWeQ7f9UBsmqHZSwmVqVAgbmw3/X5VHw+dMrVpS4CrptPpO9J2JL+KV5pgX0iyRQ9bRB7jY1KM8fHVbeyzVJmsnlUXKntbKFn8ykiT3qXFAytU6NE3+/7/dq0CJImTvH0+nyrJ22H75UGz/PvA0pSnUs33IAHeOvSoGMXJ0gyVVhV12ik/AcYqLkOwlJPIbDb/M0axvE7LatJVqNrJEx6nbblRLvFJOqJuKx6G2y4T5LEEXmdo6zQF7ih0jW22NA5GSfiNq9ZxjG8UypLbiCoFKkpJ0qtIIIO/ahWHx6mkFBG/IipQ7HjVbWzghQDniInSpUjqDM6T3FT83xCXAlAIBHInae/61vK8IpDL7ykQko8oI3P90dutBGl2PU86jHqpP8AsM2Z4rDnDpZLvmSEwQCoAjuBtQKXECEgrB2Kbg+kfSoxFrfCi/COMKXlJmEKSSexF5qE4/HFtHXBKRhEa3klTroMI5hJ6ztNDMO6QuWSUHklR+UxHxr3iVlx9wub6iPSDAFeMyjVCbAW9ajDGPt9sJOM4pRktKk9P+61Q/DuuJSAlawBsASBWVYnGX6/4HfOnyhhak7xY9JMTQbKskZdZBvqvJB2PoaYnmtQKTsQQfeljEZDiG1fyTqHI6tJA6GfrQX6MeNqquiDiW/4R9CmllRJgpIibwQR++RotxvhyWkLAJ0Kkx0IifjHxrWUcNKC/EeIKhcAXg/3Enc0x729ql7DLIlJNborZ/GpVBAi16KZXlil4d1ek306e4BlUUxHhzD6tRaTPvHwmPlRHSAIsAPaIqaRaWe1UUK+HztKWQnY7VK4Zw6ipThsmIHeuycbhC4T5A5tMSJ9Yj3o0k27UHRWc9VVWKvF7BDja48pTpnuCT9/lQcRVgPsJWkpUAoHkaWMy4UUFamRqBvpJgj0J3FHsviypLiwbgcX4ZIM6FEBQ5ET9aNO8Mr1yhaY7gj6VFy/hpxSwXQEpBFpBJ7CNqbKHQMuSn9LBeX5ElBC1HWrlaw7jqe9QM4wGLW+gtLSlsQSZvAiRHemNQ6VyW4hpBJKW0IG5hKUgD4AAVaMmmI5u7E3BYY4l1RUq5PwqPmeCLDpHuD1FQP/ADhgjiCMPjGxrJgLStCZJ21FOmJ2JIG1MRy3EYhSQ4AlI3VINv8ATBv9KMoSj9yo2KdbvQLexCiZTIB3ia6ZbkzjyxIITN1ERboO9ecfmC9ZQDpSg6QlNgIMctz3NR281dQQUuKtyJkH1BtVRlScdFiNNhIAAgCwArCoyLWvf4Rb4/CouWYkONpcFtYBiSYIEEATbY7VLmqnNemZyvSrxPhyl0OASmAFdj39RTXXkpmZuOlFFoS4uyvH2kuqAbT5iYAFcsfgiy4pKhB5d+4qw2sIhJlKEpPZIH0FR81ylvEI0q3GyhuD++VHRoXkb60VqWTq1AwOlNPCGaKLhaUZSRqT2I/x9KHY3hp9swEFwcikTPtyozwrkC21l10aSRCU8+5PShQ3LODg9jG61qsT5YIKYF5EXPSk/MOFXEL/AJULQdhICh2vvvypykzsI6z9o+9c1Kj/ALqWY4TcHoTGuHXz/RHqQPvRzhzh8sFS1qBWoRA2A+5oogk8q8urgGPzAExJPKoWlmlJUJnHuYYbDOBSlqDi/wD9aE6iT13ETS1gOIGnV6NRQvklwaSfTkT2mlniEqexC3io6vEUk6jEQYGn9PXpQZ7CSbqBiSTJ+M8668fCg47ezdii1FbLsw2PCUgadqyqmY48xLaQiW1hNgpSSVHpJkT8Kykf0/L+i1H0W4tQIhMgm5mIEG/e8CO/aukb0oYbjFwKHiJQU9pB9rkUzZfmCHka0GRt3B6EVzjmzxyj2QsLi8QcU4lSEDDgSlYnUT0Pz+FFhWtIBmLmJMXPSa2E0W7KN2bpf4qxKw0ECBrVBI5piYPTf5d4pgqFmeXJdQUmxmQehiPpaouy0GlJNin/AOEANFRUJ6c6L8HYxSkrbJkIiPQzI/fWof8A5bfKtJICP7p+29Ss0P8AAsS0AXFqCdRG1iZj970WaZyUlxTtsY5rdVolrEPHUtxxRBkXIA9ALCmnIc0VPhuqkhJIJmbXvfpNChUsLirsYSsSBNztWlpJ2MfD9KVncc7iFHQpSEDYC3uY510yHNXA+WXFFYIME3IIE79KlAeJpWMbogE3O1kx13Hx+VU7+NuerU+jCyUtJQFkAnzkm0joIt3qz8bxQw0rSokqG4SJ0+vT0pN/ELg5OahD+EcR/ENp06V2C0zqjqFAkxy8x9a0+JOEMqcyY1walJaKbeQl1X/GOmwgRVk/g3xetIdwq5LaPM3JJ0TYpH+km8ciT1pV/wDSjM9UfwwAJifEQQO9lbe1PXDXBzWEVK3gHSfMUyq45T0npXU8rJhlj4tp/j2aMk4TWtnRU6iVXJJM9ZNdsPg1OuJQndR+HU/CjjnB/iBKmnk6T2n4Eb1HViU4YKbaOt38qnCICeoTXEdXousnJVHsOnNsPh9LRVdAiwmOV42O/wAaKtPBaQpJCknY7g1Wy0kg3uaauC3D4a0nZKre4vVRGXCoxsYNha/b9KUsyzB7FPKZYUUNospQO523FN1JuOwL+FfccZTrbXeAJi83HrN6KF4qsHeNiMI4POo9iSQe16JZlnjjyg2nyJ3Okm83EmByiR1neoAwOIxaxKFJE/mIIA+NEMxypWGXrEqRAv0I60aNTcLV9nAsusQtKyI5TY+oo1mvEJQw2tAGp0WnlbeOdCcfmxeAQhJJPLcyft9Km5vkyxhWgBKmRcC9uZHpQoXKm1yABzd8K1eKufW3w2onlnFLqlhLgSoRcgEEfv0oJUnCrAVJ3Nvv16xVR04Ra6LCZWCARcESK5gga53Jv3EQPlUPLcMsNNXIgkm8eUgxbneLHqedT8S2Ck9hUOc1TKw454RdLxfZHiNwAqPzbEEwPzCPoarRxrStwagQBNyIIPvAN9q+lisk7RA+MjlH7tQPO8uwaCHXsO246T5ZSCSRzM29yK6GHzeCqSNOLPJaqyncs4CxL7SHUYdZSsSDAEiYkSQY6HmKyrfTxcvkyAP93+KyrPz8vpIdyy/hC0k77XqbkeYFl5MflWQlQ6zafap+a8JqR5mZWP7SRI9OoobhsEUOJXiJaQkgwQdSiLwkb77mudQXOM4jrnGZBhpS9yLAdSbCk8Z9iFHV4sdrR8KK53mDOJYOk+dN06kwTcSAT1HLsKVUmp6F4YKtofuHs58dB1WWmyo+RrnjeJmkrKACsg3iIH6mlnIsX4SXjBlSIHaAb/OpeSYZvdRioirxJNsNYniRHgrU2fOIASdxPMjoL/Cl53EuOpKXVEyQUkiwNRcedD4ggpV5T0M2rmHzdKjsY7dLUeh0Maj0E8AHhISkm3K9e28tdSVOqGnylIB3JV5dptuaHYXFKZWFoPWxuLiL15U2pajqJUo8z1qJhcXf6GPJGy0glQgGvWR4XW6t6LCUp9efwH1oTg1OFC0rMJbEyem0dzO3rW8Li1Tq1aI/L0HY1Bco3dAJsQpWoeeTIPWb/OvK0KSqRKSL2tR7NWw6UuaQlRkKUnYm0Hsd6G4luLqMxUY6LtbGVrOVO4NRE+IlICrHmYkHa4k9b8qF5dh0rSZMEdp/6ojweiW3TEgkCNtgf1reI4bWFktqTpPUkH6VEZk4xbiZwtiiCtn1Uk9ORHxg/GgbJCVKS5MyQeoP/dN2T5R4MlRClm0jkOgrtjMqadMrQCRzuD7xvU0BZEpNiAoSYTcmwA50+ZJlngtBJ/MbqPf/ABXTD4Btv8iUpJ2tf471Idd0gq6AmPQTUf6K5MrnpEHF56wyrSpV+cAmPWK94LNm3SdCwTHofnekJxZWpSiZJMn3rbctgLSdKkqsag3/AA6osk8r16ih+TZj47SXDEmQQNgQf0ip+qqmRprRpDKRskAnoAKUsdnDzziktKKEJMDTuYMSTvR3N85RhWtagtYECEjUTNhNL+ExXgr1aSlDnmTIixvHqKtTqx2KPsgPtqbP8xOoTebHvB3mmjCZCwAlaRqBhQ1GR12oDnOZB0AC527n/NNOUMltltJ3CRP1oMZlb4o7oe6EKi29x2rFKJsYA58ya9htN7C9zbn1rWgA8t+fLp63+tAyHPQn80QOZjpS1xOn/wBwgn8oSAPiZpsUdxHx2pZxfCSdbryFLK3OSjKZBm1p5R2q0a9jcTSlbOjWDSQDMT2H6Vuh6GXwI8Jdux+1ZVtmul+R0NI3Ft8V/wAE/esrKWvZlwfcQ0//AIzh5h6B2GlNhTBluHSWlkpSTAuQJ2rKypLsdLr+QOyP5hqNmAhagLAKNh61lZUXsv8A6gY8oyn1H1qdjR/NV6/YVlZU9DPZ7T9xUtH5/f71lZVPQGGcUPI7/tT/APYV4Q0PBSYE25d6yso+hBmQIBLgIBEGx25Uv5gnzCt1lMiFfex5yZADDcADyjapkVlZVH2Y32brDWVlQB4cbBgkAkG1tuVulre9bWLH0rKyoQrWK6OfkHqa1WUJdnUGTg5seGDAkKXBjaQiYplrKyizn5PvZopFccSwlSSFJChGxAP1rKyguygNyjCIBJCEgg76RRZexrKyrS7DI9GsisrKqVNISAAAIFbisrKhDcVlZWUS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57400" y="228600"/>
            <a:ext cx="42672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Lymphocytosis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1371600"/>
            <a:ext cx="51054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1- Viral infection :</a:t>
            </a:r>
          </a:p>
          <a:p>
            <a:pPr>
              <a:buFont typeface="Arial" pitchFamily="34" charset="0"/>
              <a:buChar char="•"/>
            </a:pPr>
            <a:r>
              <a:rPr lang="en-US" sz="2000" b="1" i="1" u="sng" dirty="0" smtClean="0">
                <a:solidFill>
                  <a:schemeClr val="tx1"/>
                </a:solidFill>
              </a:rPr>
              <a:t>Infectious mononucleosis </a:t>
            </a:r>
            <a:r>
              <a:rPr lang="en-US" sz="2000" b="1" dirty="0" smtClean="0">
                <a:solidFill>
                  <a:schemeClr val="tx1"/>
                </a:solidFill>
              </a:rPr>
              <a:t>,cytomegalovirus ,rubella, hepatitis, adenoviruses, varicella</a:t>
            </a:r>
            <a:r>
              <a:rPr lang="en-US" dirty="0" smtClean="0">
                <a:solidFill>
                  <a:schemeClr val="tx1"/>
                </a:solidFill>
              </a:rPr>
              <a:t>….</a:t>
            </a:r>
          </a:p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28600" y="3124200"/>
            <a:ext cx="5181600" cy="1981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2- Some bacterial infection: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(Pertussis ,brucellosis …)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3- Other conditions: Allergic drug reactions, </a:t>
            </a:r>
            <a:r>
              <a:rPr lang="en-US" sz="2000" b="1" dirty="0" err="1" smtClean="0">
                <a:solidFill>
                  <a:schemeClr val="tx1"/>
                </a:solidFill>
              </a:rPr>
              <a:t>splenectomy</a:t>
            </a:r>
            <a:r>
              <a:rPr lang="en-US" sz="2000" b="1" dirty="0" smtClean="0">
                <a:solidFill>
                  <a:schemeClr val="tx1"/>
                </a:solidFill>
              </a:rPr>
              <a:t>, dermatitis ,hyperthyroidism  metastatic carcinoma….)</a:t>
            </a:r>
          </a:p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28600" y="5181600"/>
            <a:ext cx="5257800" cy="152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4- Chronic lymphocytic leukemia (CLL)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5-Other lymphomas: 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Mantle cell lymphoma ,Hodgkin lymphoma</a:t>
            </a:r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3.bp.blogspot.com/_jRgGstwXxTo/R-s0hEFd6EI/AAAAAAAAFEA/CCIHiBbJTYw/s400/HEM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19201"/>
            <a:ext cx="32004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8" descr="http://imagebank.hematology.org/Content%5C989%5C1234%5C1234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124200"/>
            <a:ext cx="32004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Picture 10" descr="http://ksj.mit.edu/sites/default/files/images/tracker/2011/leu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5181600"/>
            <a:ext cx="3200400" cy="167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457200"/>
            <a:ext cx="44196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Lymphocytopenia 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0763446"/>
              </p:ext>
            </p:extLst>
          </p:nvPr>
        </p:nvGraphicFramePr>
        <p:xfrm>
          <a:off x="331912" y="1905001"/>
          <a:ext cx="8354888" cy="391931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77444"/>
                <a:gridCol w="4177444"/>
              </a:tblGrid>
              <a:tr h="618137">
                <a:tc>
                  <a:txBody>
                    <a:bodyPr/>
                    <a:lstStyle/>
                    <a:p>
                      <a:pPr algn="l" rtl="1"/>
                      <a:r>
                        <a:rPr lang="en-US" sz="2400" b="1" dirty="0" smtClean="0"/>
                        <a:t>Part of general pancytopenia</a:t>
                      </a:r>
                      <a:endParaRPr lang="ar-SA" sz="2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b="1" dirty="0" smtClean="0"/>
                        <a:t>Selective Lymphocytopenia</a:t>
                      </a:r>
                      <a:r>
                        <a:rPr lang="en-US" sz="2400" b="1" baseline="0" dirty="0" smtClean="0"/>
                        <a:t> </a:t>
                      </a:r>
                      <a:endParaRPr lang="ar-SA" sz="24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10373"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 Bone marrow failure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baseline="0" dirty="0" smtClean="0"/>
                        <a:t>Bacterial  or fungal sepses 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67931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Chemotherapy or radiotherapy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Post operative state 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/>
                      <a:r>
                        <a:rPr lang="en-US" sz="2000" b="1" dirty="0" smtClean="0"/>
                        <a:t> 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 </a:t>
                      </a:r>
                      <a:r>
                        <a:rPr lang="en-US" sz="2000" b="1" baseline="0" dirty="0" smtClean="0"/>
                        <a:t> Acute </a:t>
                      </a:r>
                      <a:r>
                        <a:rPr lang="en-US" sz="2000" b="1" dirty="0" smtClean="0"/>
                        <a:t>Leukemia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Post</a:t>
                      </a:r>
                      <a:r>
                        <a:rPr lang="en-US" sz="2000" b="1" baseline="0" dirty="0" smtClean="0"/>
                        <a:t> steroid therapy 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753486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Lymphoma 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Immunodeficiency</a:t>
                      </a:r>
                      <a:r>
                        <a:rPr lang="en-US" sz="2000" b="1" baseline="0" dirty="0" smtClean="0"/>
                        <a:t> (congenital or acquired)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8137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Metastatic carcinoma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Autoimmune disorders</a:t>
                      </a:r>
                      <a:r>
                        <a:rPr lang="en-US" sz="2000" b="1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(SLE..)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3334" t="24445" r="78333" b="63333"/>
          <a:stretch>
            <a:fillRect/>
          </a:stretch>
        </p:blipFill>
        <p:spPr bwMode="auto">
          <a:xfrm>
            <a:off x="3581400" y="3886200"/>
            <a:ext cx="114300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13334" t="24445" r="78333" b="63333"/>
          <a:stretch>
            <a:fillRect/>
          </a:stretch>
        </p:blipFill>
        <p:spPr bwMode="auto">
          <a:xfrm>
            <a:off x="5638800" y="4495800"/>
            <a:ext cx="1066800" cy="117348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13334" t="24445" r="78333" b="63333"/>
          <a:stretch>
            <a:fillRect/>
          </a:stretch>
        </p:blipFill>
        <p:spPr bwMode="auto">
          <a:xfrm>
            <a:off x="7315200" y="3962400"/>
            <a:ext cx="114300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13334" t="24445" r="78333" b="63333"/>
          <a:stretch>
            <a:fillRect/>
          </a:stretch>
        </p:blipFill>
        <p:spPr bwMode="auto">
          <a:xfrm>
            <a:off x="1600200" y="4419600"/>
            <a:ext cx="1143000" cy="12573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82497" t="28889" r="9170" b="61111"/>
          <a:stretch>
            <a:fillRect/>
          </a:stretch>
        </p:blipFill>
        <p:spPr bwMode="auto">
          <a:xfrm>
            <a:off x="1752600" y="6096000"/>
            <a:ext cx="762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 rot="10800000" flipV="1">
            <a:off x="3581400" y="5181600"/>
            <a:ext cx="1066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HSC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(mother)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590800" y="228600"/>
            <a:ext cx="3352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Hematopoiesis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4" name="رابط كسهم مستقيم 3"/>
          <p:cNvCxnSpPr/>
          <p:nvPr/>
        </p:nvCxnSpPr>
        <p:spPr>
          <a:xfrm flipV="1">
            <a:off x="6629400" y="4648200"/>
            <a:ext cx="685800" cy="4267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2133600" y="5562600"/>
            <a:ext cx="0" cy="5295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كسهم مستقيم 36"/>
          <p:cNvCxnSpPr>
            <a:endCxn id="12" idx="1"/>
          </p:cNvCxnSpPr>
          <p:nvPr/>
        </p:nvCxnSpPr>
        <p:spPr>
          <a:xfrm>
            <a:off x="4648200" y="4751070"/>
            <a:ext cx="990600" cy="3314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كسهم مستقيم 39"/>
          <p:cNvCxnSpPr>
            <a:endCxn id="28" idx="3"/>
          </p:cNvCxnSpPr>
          <p:nvPr/>
        </p:nvCxnSpPr>
        <p:spPr>
          <a:xfrm flipH="1">
            <a:off x="2743200" y="4724400"/>
            <a:ext cx="838200" cy="323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ستطيل مخدوش من كلا الطرفين 46"/>
          <p:cNvSpPr/>
          <p:nvPr/>
        </p:nvSpPr>
        <p:spPr>
          <a:xfrm>
            <a:off x="5029200" y="3810000"/>
            <a:ext cx="2079171" cy="662940"/>
          </a:xfrm>
          <a:prstGeom prst="snip2Same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Proliferation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48" name="مستطيل مخدوش من كلا الطرفين 47"/>
          <p:cNvSpPr/>
          <p:nvPr/>
        </p:nvSpPr>
        <p:spPr>
          <a:xfrm>
            <a:off x="381000" y="3810000"/>
            <a:ext cx="2286000" cy="723901"/>
          </a:xfrm>
          <a:prstGeom prst="snip2Same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Differentiation</a:t>
            </a:r>
            <a:endParaRPr lang="ar-SA" sz="2400" b="1" dirty="0">
              <a:solidFill>
                <a:schemeClr val="bg1"/>
              </a:solidFill>
            </a:endParaRPr>
          </a:p>
        </p:txBody>
      </p:sp>
      <p:sp>
        <p:nvSpPr>
          <p:cNvPr id="56" name="Rounded Rectangle 3"/>
          <p:cNvSpPr/>
          <p:nvPr/>
        </p:nvSpPr>
        <p:spPr>
          <a:xfrm>
            <a:off x="304800" y="1219200"/>
            <a:ext cx="8672286" cy="2057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Hematopoiesis</a:t>
            </a:r>
            <a:r>
              <a:rPr lang="en-US" sz="2400" b="1" dirty="0" smtClean="0">
                <a:solidFill>
                  <a:schemeClr val="tx1"/>
                </a:solidFill>
              </a:rPr>
              <a:t> is the process of  life long production, multiplication &amp; specialization of blood cells in the bone marrow.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It begins with the most basic blood cell, the stem cell or “</a:t>
            </a:r>
            <a:r>
              <a:rPr lang="en-US" sz="2400" b="1" dirty="0" err="1" smtClean="0">
                <a:solidFill>
                  <a:schemeClr val="tx1"/>
                </a:solidFill>
              </a:rPr>
              <a:t>pluripotent</a:t>
            </a:r>
            <a:r>
              <a:rPr lang="en-US" sz="2400" b="1" dirty="0" smtClean="0">
                <a:solidFill>
                  <a:schemeClr val="tx1"/>
                </a:solidFill>
              </a:rPr>
              <a:t> hematopoietic stem cell” (PHSC).</a:t>
            </a: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295400"/>
            <a:ext cx="8382000" cy="2895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Large, </a:t>
            </a:r>
            <a:r>
              <a:rPr lang="en-US" sz="2400" b="1" dirty="0" err="1" smtClean="0">
                <a:solidFill>
                  <a:schemeClr val="tx1"/>
                </a:solidFill>
              </a:rPr>
              <a:t>phagocytic</a:t>
            </a:r>
            <a:r>
              <a:rPr lang="en-US" sz="2400" b="1" dirty="0" smtClean="0">
                <a:solidFill>
                  <a:schemeClr val="tx1"/>
                </a:solidFill>
              </a:rPr>
              <a:t> WBC, having a single well-defined nucleus and very fine granulation in the cytoplasm.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Represents about 2-9% of WBC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Matures into different types of macrophages at different anatomical locations (skin, spleen, liver …..)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upload.wikimedia.org/wikipedia/commons/thumb/b/b6/Blausen_0649_Monocyte.png/220px-Blausen_0649_Monocy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799" y="4267200"/>
            <a:ext cx="2285999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 descr="https://encrypted-tbn1.gstatic.com/images?q=tbn:ANd9GcTbJNUSgNJvo6finPFHLzk23zAdZEAtFBoys_AQFy9kFN9W4GvkEQ"/>
          <p:cNvPicPr>
            <a:picLocks noChangeAspect="1" noChangeArrowheads="1"/>
          </p:cNvPicPr>
          <p:nvPr/>
        </p:nvPicPr>
        <p:blipFill>
          <a:blip r:embed="rId3" cstate="print"/>
          <a:srcRect l="22600" t="23193" r="18074" b="15661"/>
          <a:stretch>
            <a:fillRect/>
          </a:stretch>
        </p:blipFill>
        <p:spPr bwMode="auto">
          <a:xfrm>
            <a:off x="1676399" y="4191000"/>
            <a:ext cx="3421117" cy="2362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67000" y="381000"/>
            <a:ext cx="3429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Monocytes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981200"/>
            <a:ext cx="4419600" cy="419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1- </a:t>
            </a:r>
            <a:r>
              <a:rPr lang="en-US" sz="2400" b="1" dirty="0" smtClean="0">
                <a:solidFill>
                  <a:schemeClr val="tx1"/>
                </a:solidFill>
              </a:rPr>
              <a:t>Chronic infection :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      (TB , Brucellosis..)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2-Autoimmune :SLE..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3-Chronic neutropenia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4-Acute leukemia (AML M5)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</a:rPr>
              <a:t>5-Chronic </a:t>
            </a:r>
            <a:r>
              <a:rPr lang="en-US" sz="2400" b="1" dirty="0" err="1" smtClean="0">
                <a:solidFill>
                  <a:schemeClr val="tx1"/>
                </a:solidFill>
              </a:rPr>
              <a:t>Myelomonocytic</a:t>
            </a:r>
            <a:r>
              <a:rPr lang="en-US" sz="2400" b="1" dirty="0" smtClean="0">
                <a:solidFill>
                  <a:schemeClr val="tx1"/>
                </a:solidFill>
              </a:rPr>
              <a:t> leukemia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00600" y="1981200"/>
            <a:ext cx="3962400" cy="419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Hairy cell leukemia</a:t>
            </a: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381000"/>
            <a:ext cx="3429000" cy="6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Monocytes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6866" name="AutoShape 2" descr="data:image/jpeg;base64,/9j/4AAQSkZJRgABAQAAAQABAAD/2wCEAAkGBhQSERQUExQUFRQUFBcYFxYYGBccGBoaGhcXHBkYFxwYHCYfHxwjGhcXHy8gJCcpLCwsFx4xNTAqNSYsLCkBCQoKDgwOGg8PGiokHyQvLiwsLDQsLCwsLCksLCkpMCksLCksLCwtLCwsLCwsLCwsLCwsLCwsLCwsLCksLCwsLP/AABEIAKAAoAMBIgACEQEDEQH/xAAbAAACAgMBAAAAAAAAAAAAAAAEBgAFAQIDB//EAEEQAAEDAQUFAwgJAgYDAAAAAAEAAgMRBAUSITEGE0FRYSIzcRUyc4GRobPSI0JTY5OiscHTFFJig5Ky0eFDcvH/xAAaAQACAwEBAAAAAAAAAAAAAAABAgADBAUG/8QAJxEAAgICAgICAQQDAAAAAAAAAAECEQMhEjEEQRNRcSJhgZEFFDL/2gAMAwEAAhEDEQA/APSrDYGyNc5xkLjLNnvZhpK8AAB9AAABQckT5Hj+8/Gn/kVXdu0kbC+N9Rhmnz/znq8slrZK3Gw1ag0zX8dJNo4eRo/vPxp/5FTbS3KWtD4nzADJwE0/t89MqylsMKi7o8w30gOcto9c03zrtFb3NBBfMa/W3sxI8PpE8W7Z+GUaYXU1H7qkl2SkaOzR/hkjyo3xngn2kv4F1kspDzvZW0oGtM8xc48h2+WZdorvZ2xOll7T5i1ozrNPT/eu9k2SkcQ6QhnTU05JlsdjZE2jBSuvVBsryyxpNRS/o4+Ro/vPxp/5FPI0f3n40/8AIjVELMXFAXkaP7z8af8AkU8jR/efjT/yI1RCycUKm0NkEcjA10zQ4V76en+9YsuEecZXf5038iapoWvFHtDhyP7Kgm2ZkBO7ewt4VqCOhTcjTjeNx4yRXWxwJyMjQOU0/vONcLJZ3yvDWOnOYqRNPQDj9fkreLZR5d25G4eTcyVvbr8bCN1ZmgUyL+vTmeqKdjXD/mCTZZOuaOukn40/8inkeP7z8af+RLlnv+dte3i/9s6Kxs+1BA+kZXq3l4IU/TKX48o+ibQWeOGElu9xOOFp30+XXvEr2CeQTQ/Szd9ECDNKQQXtBqC+hB6p3vqw/wBTABGQcw9pPFKdkqzAwtFf6qGp4ikjclEx8cYfFLW9hg2ac/eyNoQ6Sc0OocJn0p0yWuzd47p5a7IO1qcgQr+7sonuJo3eWjPrvpEnWgVkIBqcdKUypQZ154sqdE/5LsEvkhxkeifuooxtAByaB7lEhiItJpQxuJxoF0aM0mbQ210kzhU4WnCG+GqKVlmODnKi2m2sYHUawuHOtFtZNpQ54DmhjTxrXNVlguXE6lRhpr+yHvqwGJ9OBGR5hS09Gv4cd8fY7foolnZq9X42xuJLXggV4GmSZqJWqMc4ODpkUUUQEIpRRQoENJnUY8jUMcR7Ei2eOoHVPtBx0Ioky8rCbPJQ+afMPMcvEJkafHaTaLmw3IwMGLtE55cFVXtZhG4gGqlkvh7cq5HVB2p+OQYKkk6HOpPRSi+KkpbYw7KWgmJzD9R2R6Hh7VxvW5AHtmDtZ4CW9d6ytCrS6bBuYg0+cc3ePJa3v5jfTQfGYhezDOVOTj7FI3k4Oe0nstnnoKfev/5Ruz90OfIJHtOAVNTxKuLlu2IB0mAF7pZ6k5/+Z/Aq2VjfouXkVBRivRCVFFEpnMt1SRfAMdoJcK1dWnMf/E7Ko2kusyta5uZZWo4kdOqKL8E1GW/Zxum+Yd1QnCWk1rlXiqi9r8ZLTCKEHKup65aD9VW/0hc7A0domgBTfY7BDZmNDmtMlM6Zkn9kdejRJRxy5dtlBclncZYsPBwPqHFO51VdYGGrnlobU5AcAj8SRmbNLnKzKi13iyHIFNGVFAVECEKw9ocKOAcORFVlYUIA+QoMWIMprlwXWyXXFEasZR3M5n1ckUsKDOUnpsygb37tvpoPjMRqCvfu2+mg+MxRdiS6M3P3Z9LP8aRGoK5+7PpZ/jSI4BWMC6MLOFVF97RNg7LKOk9zfHqqWO122QF7C6h4Gg9gojx+y6OKUlfocFkFKVn2omicGTtz6605g6FNUMzXtD2mrSg40CeNw7MuYK1wivOgquTsIPCpXZcp28tRpVKhUaOlp52XaouUVqHbqfNdQdRw8VVXnbwwF7n4WnXP3KotO1NmDQWuLnuyAAqSeK1QwOXSBbGSS24iCMxUGlK5DqsT3nmWtaRQc+JSpYdsYcTmkuBHMUbnlrxzV9ZLXHIA7KmpcDXTQEeKeWFw7QNhUNvc3CHg4jmevgraJ9R+iWLNam7wOaXDtUGWla8+CZo2EampVGWNETszaJ2xtL3aD3+CWLTtw7/xxgZnNxr4FcduLQd60Goa1tK8MzU5dFRWWz4iRWoByNNQqlSRsw4IyjykMkG2jgO2wOPTJdoNt2l1HxFra6g19yUJW0J4dOA9qJuWzbyQ10FMvFHX0XPx4DtZtpYH1qXMz+sNeuSqrftHvHxxtYAw2iEYjmSN63Poqra2wtg3WCoxEgj3oO7ZKvi9ND8RqiS7RQ8EODkvoe7nH0Z9LP8AGkRVrnwRSP8A7WEjxpkhrn7s+ln+NIjHRhzS06OBHtR9mNdIQbrbinbWhJBpXQuPNO9njLGhppWudOfTokK02V0b+To3e8K/s22UdO2x4dpkKppK+jpZ4OSXHo32zhG5DqdprhQ8cypsZaD9IwkUoCBx6qmvm9nWgjLDGMwDqepTHsvdwZHvM8TxTPgOiV6VCTjxw1IulR7W32LNE3jLKS2NtQK0FXEk8AFdPeBqvMduJHWm1uaSGtYxrIi7QOdmXGmmXFX+LiWSe+jHFNuhVvy2OMm8c5z94DgzHZLdctEPHbZHOa0EZcwDrxQhu9wxF78Ra5wFM25akEcETdcYHa1OEg04Z619i9QoxjHRq4pIPtr2tO6JwsoDzLnePDPgt7JbXQmoriwloa3nqCRxQ0ujnOGFzaAA9eKEt164gGgEf4tDTPlok4clTBV9jxdN5C0ta553bm1o0Z1zGlOGWi9Bue044mmtSMifBeNXLNR8JB7YfoSQXMLSKgcwV6zsvNWGh1aRnzBGS4vn4uPRklHjKih21jd/UVzwlgI5dVT2O0YSeoIy4HgevgvSrRZ2vFHAaEVpmEtW/Y84iWCo4EHP1hcq/s34c0eKjLQqSOrqu10W/dSeNPaFaTbKzV7LcXuQtpuaWAduI1fk0jOnsRTNHOL1ZttTeTbUWhurADWmWKuefQIe7hR8I+/h+K1G3VspNIcwY2U85w18Ame2XZHFEwNaKiaDtHXvWKX6M2XJCEHBBNz92fSz/GkRqCufuz6Wf40iNRMC6A7xumObzuy/+4fvzVO7Y817xnjQ+9MiihdHNOCpMqLv2ZZGavO8PAUo3181cFYCiAspym7kzEhyNeS8i2xshNqcK0DmNeDTQNFCAvX0sbTbNOnYXNIMgJw5fVOrT7Ft8LKsc9kg6Z5JaXUawRlwywnIVPXIepcpAIiACQHMrQ614AjnVbWhu7cQ4OxY9BkTh11zRclniIq17nOdhGIt0PGg400XpbSNfZwZIMGN9SCaHiRl1UnseINc4ENbkX5UIIqBlqVxvKOV8JqW5O4cRp7VrZrQWsETh2Wnn5x4ZeJRp9oBbbMxv/q4XFuJodgblSjSMivU7lma0htQMiK8CQeBK8w2YlcZ4sbCXxucXOzz1oCOea9TutsbmgFoxDMVOtei43+QezLlf6i6Dv0qsqNAAoNFCuExTNVkPK1KygAhdVA3v3bfTQfGYjQgL5kAY0EipngoK596xFdgfRtc/dn0s/xpEcgbn7s+ln+NIjlaRdEUWFEoTKiiihCLXRbLDgoESdt9l98wvjNJRXI0GIcq815w675IqNwyNfqY6a9QR+q90maKEHP3qmksZBa7IupkKVp0out43mShHi9liyOJ5PaIzI0gFgHLGMZPHILpcmzonkbRsjQ1wPabpTIZhekRXfGHySCGOpGVGNrXU09au4IWmKp7RLeVKHgKDkVon57itIPy30BXRs1HAwtaKF7sTyc3vPXkOiNluwYg4UqNETZbPQZmpIGvBEtbmuNPLJu7K3vbMRty8ELJfUDSQZW1HKp/RUW1t+nEYGea3zzzOuH/AJVZdV1STtq3IcOvVVV7ZdDDyjyk6HSy3nFJkyRpPI5H3oos4LzO87M+J2F4oeBH7ck2bJXw6SzSB5LnxaE6kEZVUcdWgZMLgrTtHS+b+wuMceo85w58gq8WIlkch+3h4596xU8UxbIDkSHVz0TNbbwY5kY0c6aDsgZA71nFSh8kPjhSD7n7s+ln+NIjUFc/dn0s/wAaRHVTGRdEUKi0tFobGwveaNHv5AdUAnQNWQ3wPrShb75kmJoSxnBo1p/iKBbEW5ioI4gkFGl7NMfFm1b0PaiqLjvh0h3cmbgKtdzA1B6q3olaKJRcXTOMkdefqQX9HV55BtK8a8lZLAYipNAK6CxgEZVqOB0I1yViIznWnitXvawOe40a0VKUbxvCS0EglwjJyZoKcK01RbcuyyEHN1EaXXjCDQyx18UTBI1x7Lmu8CCkqK6f8PuXIRuika9lQWmuWVeYKFJlr8bWmA3/ABkWmcHUvJ9R0VjdW05ijpSjmtoB/dQZJhNjhtrBK9hDs2145fqhHbEx1yeQK6KX9liywceMxdvC8N80VacZNXE/oEx7G3W6Jj3uHe0oD/aOJ8aoiy7LQseHdp1Pqnzaq4c6qVvWirLlUlxj0Ldu2UdjLoiCDwORCEnuWZjonOb2RPDU1+9Ym5BXv3bfTQfGYgmVvNPi0yXP3Z9LP8aRGpRftQ6MOjiAqJZ8ROee+fp6kRYtqZABvGiQHQjIq1xJHBNxTSGZUG08pL2R/VDcXiT/AMKzsN8RykNFWuP1Tx8CFTbUtc2Zjz5rmADoQcwokNhjWRJmthu4vIAyGpPRHWq5WgEtOQGh1Qt2Xi1tagmq62686ktaNcuqU1S+TnroAs9o3UzHcnUPgcim9wzShdsBknYDoDiPqTe4qMz+TXJGFFFEpmKnaeu5ZnQF9COeWSr7qs2JwrSmuau72sW9ic36ze03xHBKMNtIyqQdKcQmXRswbg0uxwa2nBUV+PA7WQUbfT8IBNTln/0gorM6eZraFwxAu5AdVEh4QcLci82aq2zlzyAC4uFeAoudu2mDD2GBwpqTr7Fw2qtQ7MDRpQnkAOC0sFxBzAX6HhxyQ/dlShF/rn7DbFtLHI4NLXNJ4mlK8lbkJT2ju+KNrSwYXV0rqFeXDbN5A2ubm5FBrVoryQSXKPRYIK9+7b6aD4zEagr3P0bfTQfGYlXZRLoSrvuzf2qYE0Anm8e9fomey7MRDEHYjy4evJLkznRSyEEh29md5j6j6V/ZNG55UI8QrW69rRhLZg/icW7k04DzdVe0za5v41xfpAj4ZLLKMWhPZd4cUzxyR2uA10OR5tdzCVL/AL1ZK8OZvMhTu5flVjsxfTGsc15LQKUqyQV/Ko/smVpwU72jlLcU8eWDGOBbn7lLPcc73ZtLAM8Tv2V8L+h+0/K/5Vny9D9p+WT5UtlX+3KvRtdd2CFpzxOd5zv2CMogPLsH2g/0v+VTy9B9p+V/ypdmdzt22WChQHl6D7T8r/lWPLsH2n5X/KpQOSD6oW23VDLm9mf9wyPtC5G/YPtPyv8AlU8uwfaflf8AKpsKlW0wZuy8QOb3lv8Ab/2rSzWdsbcLGho958TxQnl2D7T8r/lUF+QfaD/S/wCVDY0sjl2yovujZ39aH3Kyu68GObTE1pHM6oe97RZ52j6XC5uhDX+w9lKtslDHkNxObwIZIc/9KZKzTCUMkFG6aL3aS1MkwBlDhqS79gidkD2ZBxqEt2aQSOoXFg5ujk+VNV32+zQR0D6mlXHDJVxpw7KjVImWUIw4Jlpa7WyIVe4DLIcT4BL9r2nbJgYI3DFPDQ1H2rDmEv3jeZle55D6nQbuXIcvNXKxkmaEAPJ38R8yTg9pOZbyqgo0L8UODbe/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68" name="AutoShape 4" descr="data:image/jpeg;base64,/9j/4AAQSkZJRgABAQAAAQABAAD/2wCEAAkGBhQSERQUExQUFRQUFBcYFxYYGBccGBoaGhcXHBkYFxwYHCYfHxwjGhcXHy8gJCcpLCwsFx4xNTAqNSYsLCkBCQoKDgwOGg8PGiokHyQvLiwsLDQsLCwsLCksLCkpMCksLCksLCwtLCwsLCwsLCwsLCwsLCwsLCwsLCksLCwsLP/AABEIAKAAoAMBIgACEQEDEQH/xAAbAAACAgMBAAAAAAAAAAAAAAAEBgAFAQIDB//EAEEQAAEDAQUFAwgJAgYDAAAAAAEAAgMRBAUSITEGE0FRYSIzcRUyc4GRobPSI0JTY5OiscHTFFJig5Ky0eFDcvH/xAAaAQACAwEBAAAAAAAAAAAAAAABAgADBAUG/8QAJxEAAgICAgICAQQDAAAAAAAAAAECEQMhEjEEQRNRcSJhgZEFFDL/2gAMAwEAAhEDEQA/APSrDYGyNc5xkLjLNnvZhpK8AAB9AAABQckT5Hj+8/Gn/kVXdu0kbC+N9Rhmnz/znq8slrZK3Gw1ag0zX8dJNo4eRo/vPxp/5FTbS3KWtD4nzADJwE0/t89MqylsMKi7o8w30gOcto9c03zrtFb3NBBfMa/W3sxI8PpE8W7Z+GUaYXU1H7qkl2SkaOzR/hkjyo3xngn2kv4F1kspDzvZW0oGtM8xc48h2+WZdorvZ2xOll7T5i1ozrNPT/eu9k2SkcQ6QhnTU05JlsdjZE2jBSuvVBsryyxpNRS/o4+Ro/vPxp/5FPI0f3n40/8AIjVELMXFAXkaP7z8af8AkU8jR/efjT/yI1RCycUKm0NkEcjA10zQ4V76en+9YsuEecZXf5038iapoWvFHtDhyP7Kgm2ZkBO7ewt4VqCOhTcjTjeNx4yRXWxwJyMjQOU0/vONcLJZ3yvDWOnOYqRNPQDj9fkreLZR5d25G4eTcyVvbr8bCN1ZmgUyL+vTmeqKdjXD/mCTZZOuaOukn40/8inkeP7z8af+RLlnv+dte3i/9s6Kxs+1BA+kZXq3l4IU/TKX48o+ibQWeOGElu9xOOFp30+XXvEr2CeQTQ/Szd9ECDNKQQXtBqC+hB6p3vqw/wBTABGQcw9pPFKdkqzAwtFf6qGp4ikjclEx8cYfFLW9hg2ac/eyNoQ6Sc0OocJn0p0yWuzd47p5a7IO1qcgQr+7sonuJo3eWjPrvpEnWgVkIBqcdKUypQZ154sqdE/5LsEvkhxkeifuooxtAByaB7lEhiItJpQxuJxoF0aM0mbQ210kzhU4WnCG+GqKVlmODnKi2m2sYHUawuHOtFtZNpQ54DmhjTxrXNVlguXE6lRhpr+yHvqwGJ9OBGR5hS09Gv4cd8fY7foolnZq9X42xuJLXggV4GmSZqJWqMc4ODpkUUUQEIpRRQoENJnUY8jUMcR7Ei2eOoHVPtBx0Ioky8rCbPJQ+afMPMcvEJkafHaTaLmw3IwMGLtE55cFVXtZhG4gGqlkvh7cq5HVB2p+OQYKkk6HOpPRSi+KkpbYw7KWgmJzD9R2R6Hh7VxvW5AHtmDtZ4CW9d6ytCrS6bBuYg0+cc3ePJa3v5jfTQfGYhezDOVOTj7FI3k4Oe0nstnnoKfev/5Ruz90OfIJHtOAVNTxKuLlu2IB0mAF7pZ6k5/+Z/Aq2VjfouXkVBRivRCVFFEpnMt1SRfAMdoJcK1dWnMf/E7Ko2kusyta5uZZWo4kdOqKL8E1GW/Zxum+Yd1QnCWk1rlXiqi9r8ZLTCKEHKup65aD9VW/0hc7A0domgBTfY7BDZmNDmtMlM6Zkn9kdejRJRxy5dtlBclncZYsPBwPqHFO51VdYGGrnlobU5AcAj8SRmbNLnKzKi13iyHIFNGVFAVECEKw9ocKOAcORFVlYUIA+QoMWIMprlwXWyXXFEasZR3M5n1ckUsKDOUnpsygb37tvpoPjMRqCvfu2+mg+MxRdiS6M3P3Z9LP8aRGoK5+7PpZ/jSI4BWMC6MLOFVF97RNg7LKOk9zfHqqWO122QF7C6h4Gg9gojx+y6OKUlfocFkFKVn2omicGTtz6605g6FNUMzXtD2mrSg40CeNw7MuYK1wivOgquTsIPCpXZcp28tRpVKhUaOlp52XaouUVqHbqfNdQdRw8VVXnbwwF7n4WnXP3KotO1NmDQWuLnuyAAqSeK1QwOXSBbGSS24iCMxUGlK5DqsT3nmWtaRQc+JSpYdsYcTmkuBHMUbnlrxzV9ZLXHIA7KmpcDXTQEeKeWFw7QNhUNvc3CHg4jmevgraJ9R+iWLNam7wOaXDtUGWla8+CZo2EampVGWNETszaJ2xtL3aD3+CWLTtw7/xxgZnNxr4FcduLQd60Goa1tK8MzU5dFRWWz4iRWoByNNQqlSRsw4IyjykMkG2jgO2wOPTJdoNt2l1HxFra6g19yUJW0J4dOA9qJuWzbyQ10FMvFHX0XPx4DtZtpYH1qXMz+sNeuSqrftHvHxxtYAw2iEYjmSN63Poqra2wtg3WCoxEgj3oO7ZKvi9ND8RqiS7RQ8EODkvoe7nH0Z9LP8AGkRVrnwRSP8A7WEjxpkhrn7s+ln+NIjHRhzS06OBHtR9mNdIQbrbinbWhJBpXQuPNO9njLGhppWudOfTokK02V0b+To3e8K/s22UdO2x4dpkKppK+jpZ4OSXHo32zhG5DqdprhQ8cypsZaD9IwkUoCBx6qmvm9nWgjLDGMwDqepTHsvdwZHvM8TxTPgOiV6VCTjxw1IulR7W32LNE3jLKS2NtQK0FXEk8AFdPeBqvMduJHWm1uaSGtYxrIi7QOdmXGmmXFX+LiWSe+jHFNuhVvy2OMm8c5z94DgzHZLdctEPHbZHOa0EZcwDrxQhu9wxF78Ra5wFM25akEcETdcYHa1OEg04Z619i9QoxjHRq4pIPtr2tO6JwsoDzLnePDPgt7JbXQmoriwloa3nqCRxQ0ujnOGFzaAA9eKEt164gGgEf4tDTPlok4clTBV9jxdN5C0ta553bm1o0Z1zGlOGWi9Bue044mmtSMifBeNXLNR8JB7YfoSQXMLSKgcwV6zsvNWGh1aRnzBGS4vn4uPRklHjKih21jd/UVzwlgI5dVT2O0YSeoIy4HgevgvSrRZ2vFHAaEVpmEtW/Y84iWCo4EHP1hcq/s34c0eKjLQqSOrqu10W/dSeNPaFaTbKzV7LcXuQtpuaWAduI1fk0jOnsRTNHOL1ZttTeTbUWhurADWmWKuefQIe7hR8I+/h+K1G3VspNIcwY2U85w18Ame2XZHFEwNaKiaDtHXvWKX6M2XJCEHBBNz92fSz/GkRqCufuz6Wf40iNRMC6A7xumObzuy/+4fvzVO7Y817xnjQ+9MiihdHNOCpMqLv2ZZGavO8PAUo3181cFYCiAspym7kzEhyNeS8i2xshNqcK0DmNeDTQNFCAvX0sbTbNOnYXNIMgJw5fVOrT7Ft8LKsc9kg6Z5JaXUawRlwywnIVPXIepcpAIiACQHMrQ614AjnVbWhu7cQ4OxY9BkTh11zRclniIq17nOdhGIt0PGg400XpbSNfZwZIMGN9SCaHiRl1UnseINc4ENbkX5UIIqBlqVxvKOV8JqW5O4cRp7VrZrQWsETh2Wnn5x4ZeJRp9oBbbMxv/q4XFuJodgblSjSMivU7lma0htQMiK8CQeBK8w2YlcZ4sbCXxucXOzz1oCOea9TutsbmgFoxDMVOtei43+QezLlf6i6Dv0qsqNAAoNFCuExTNVkPK1KygAhdVA3v3bfTQfGYjQgL5kAY0EipngoK596xFdgfRtc/dn0s/xpEcgbn7s+ln+NIjlaRdEUWFEoTKiiihCLXRbLDgoESdt9l98wvjNJRXI0GIcq815w675IqNwyNfqY6a9QR+q90maKEHP3qmksZBa7IupkKVp0out43mShHi9liyOJ5PaIzI0gFgHLGMZPHILpcmzonkbRsjQ1wPabpTIZhekRXfGHySCGOpGVGNrXU09au4IWmKp7RLeVKHgKDkVon57itIPy30BXRs1HAwtaKF7sTyc3vPXkOiNluwYg4UqNETZbPQZmpIGvBEtbmuNPLJu7K3vbMRty8ELJfUDSQZW1HKp/RUW1t+nEYGea3zzzOuH/AJVZdV1STtq3IcOvVVV7ZdDDyjyk6HSy3nFJkyRpPI5H3oos4LzO87M+J2F4oeBH7ck2bJXw6SzSB5LnxaE6kEZVUcdWgZMLgrTtHS+b+wuMceo85w58gq8WIlkch+3h4596xU8UxbIDkSHVz0TNbbwY5kY0c6aDsgZA71nFSh8kPjhSD7n7s+ln+NIjUFc/dn0s/wAaRHVTGRdEUKi0tFobGwveaNHv5AdUAnQNWQ3wPrShb75kmJoSxnBo1p/iKBbEW5ioI4gkFGl7NMfFm1b0PaiqLjvh0h3cmbgKtdzA1B6q3olaKJRcXTOMkdefqQX9HV55BtK8a8lZLAYipNAK6CxgEZVqOB0I1yViIznWnitXvawOe40a0VKUbxvCS0EglwjJyZoKcK01RbcuyyEHN1EaXXjCDQyx18UTBI1x7Lmu8CCkqK6f8PuXIRuika9lQWmuWVeYKFJlr8bWmA3/ABkWmcHUvJ9R0VjdW05ijpSjmtoB/dQZJhNjhtrBK9hDs2145fqhHbEx1yeQK6KX9liywceMxdvC8N80VacZNXE/oEx7G3W6Jj3uHe0oD/aOJ8aoiy7LQseHdp1Pqnzaq4c6qVvWirLlUlxj0Ldu2UdjLoiCDwORCEnuWZjonOb2RPDU1+9Ym5BXv3bfTQfGYgmVvNPi0yXP3Z9LP8aRGpRftQ6MOjiAqJZ8ROee+fp6kRYtqZABvGiQHQjIq1xJHBNxTSGZUG08pL2R/VDcXiT/AMKzsN8RykNFWuP1Tx8CFTbUtc2Zjz5rmADoQcwokNhjWRJmthu4vIAyGpPRHWq5WgEtOQGh1Qt2Xi1tagmq62686ktaNcuqU1S+TnroAs9o3UzHcnUPgcim9wzShdsBknYDoDiPqTe4qMz+TXJGFFFEpmKnaeu5ZnQF9COeWSr7qs2JwrSmuau72sW9ic36ze03xHBKMNtIyqQdKcQmXRswbg0uxwa2nBUV+PA7WQUbfT8IBNTln/0gorM6eZraFwxAu5AdVEh4QcLci82aq2zlzyAC4uFeAoudu2mDD2GBwpqTr7Fw2qtQ7MDRpQnkAOC0sFxBzAX6HhxyQ/dlShF/rn7DbFtLHI4NLXNJ4mlK8lbkJT2ju+KNrSwYXV0rqFeXDbN5A2ubm5FBrVoryQSXKPRYIK9+7b6aD4zEagr3P0bfTQfGYlXZRLoSrvuzf2qYE0Anm8e9fomey7MRDEHYjy4evJLkznRSyEEh29md5j6j6V/ZNG55UI8QrW69rRhLZg/icW7k04DzdVe0za5v41xfpAj4ZLLKMWhPZd4cUzxyR2uA10OR5tdzCVL/AL1ZK8OZvMhTu5flVjsxfTGsc15LQKUqyQV/Ko/smVpwU72jlLcU8eWDGOBbn7lLPcc73ZtLAM8Tv2V8L+h+0/K/5Vny9D9p+WT5UtlX+3KvRtdd2CFpzxOd5zv2CMogPLsH2g/0v+VTy9B9p+V/ypdmdzt22WChQHl6D7T8r/lWPLsH2n5X/KpQOSD6oW23VDLm9mf9wyPtC5G/YPtPyv8AlU8uwfaflf8AKpsKlW0wZuy8QOb3lv8Ab/2rSzWdsbcLGho958TxQnl2D7T8r/lUF+QfaD/S/wCVDY0sjl2yovujZ39aH3Kyu68GObTE1pHM6oe97RZ52j6XC5uhDX+w9lKtslDHkNxObwIZIc/9KZKzTCUMkFG6aL3aS1MkwBlDhqS79gidkD2ZBxqEt2aQSOoXFg5ujk+VNV32+zQR0D6mlXHDJVxpw7KjVImWUIw4Jlpa7WyIVe4DLIcT4BL9r2nbJgYI3DFPDQ1H2rDmEv3jeZle55D6nQbuXIcvNXKxkmaEAPJ38R8yTg9pOZbyqgo0L8UODbe/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0" name="Picture 6" descr="http://teamhaem.files.wordpress.com/2013/07/hairy-cel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657600"/>
            <a:ext cx="2133600" cy="2133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371600" y="1371600"/>
            <a:ext cx="24384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Monocytosis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10200" y="1371600"/>
            <a:ext cx="25908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Monocytopenia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2286000"/>
            <a:ext cx="2286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Selective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monocytopenia</a:t>
            </a:r>
            <a:r>
              <a:rPr lang="en-US" sz="2000" b="1" dirty="0" smtClean="0">
                <a:solidFill>
                  <a:schemeClr val="tx1"/>
                </a:solidFill>
              </a:rPr>
              <a:t>: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0800" y="304800"/>
            <a:ext cx="4114800" cy="685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Eosinophil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1219200"/>
            <a:ext cx="8610600" cy="2971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Granular leukocyte having a nucleus with two lobes  and cytoplasm containing  bright red coarse and round granules 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Major functions :</a:t>
            </a:r>
            <a:endParaRPr lang="en-US" sz="2000" b="1" u="sng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       1-Antiparasitic and bactericidal activity,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       2-Participating in immediate allergic reactions,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</a:rPr>
              <a:t>       3-Modulating inflammatory responses. </a:t>
            </a: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6" name="Picture 7" descr="eosinophilia"/>
          <p:cNvPicPr>
            <a:picLocks noChangeAspect="1" noChangeArrowheads="1"/>
          </p:cNvPicPr>
          <p:nvPr/>
        </p:nvPicPr>
        <p:blipFill>
          <a:blip r:embed="rId2" cstate="print"/>
          <a:srcRect t="23906" r="41052"/>
          <a:stretch>
            <a:fillRect/>
          </a:stretch>
        </p:blipFill>
        <p:spPr bwMode="auto">
          <a:xfrm>
            <a:off x="1828800" y="39624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upload.wikimedia.org/wikipedia/commons/thumb/d/d1/Blausen_0352_Eosinophil.png/220px-Blausen_0352_Eosinoph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038600"/>
            <a:ext cx="2400300" cy="24003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5BB543-CC1F-4F7C-B088-EE759D98DDEC}" type="slidenum">
              <a:rPr lang="ar-SA" smtClean="0"/>
              <a:pPr/>
              <a:t>23</a:t>
            </a:fld>
            <a:endParaRPr lang="en-US" smtClean="0"/>
          </a:p>
        </p:txBody>
      </p:sp>
      <p:sp>
        <p:nvSpPr>
          <p:cNvPr id="24582" name="عنصر نائب لرقم الشريحة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SzTx/>
            </a:pPr>
            <a:fld id="{EA9EC7C2-6DD5-41CF-9079-84B02DA17EDB}" type="slidenum">
              <a:rPr lang="ar-SA" sz="1400">
                <a:latin typeface="Times New Roman" pitchFamily="18" charset="0"/>
                <a:cs typeface="Times New Roman" pitchFamily="18" charset="0"/>
              </a:rPr>
              <a:pPr algn="r">
                <a:spcBef>
                  <a:spcPct val="0"/>
                </a:spcBef>
                <a:buSzTx/>
              </a:pPr>
              <a:t>23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2209800"/>
            <a:ext cx="8305800" cy="4114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800" b="1" dirty="0" smtClean="0">
                <a:solidFill>
                  <a:schemeClr val="tx1"/>
                </a:solidFill>
              </a:rPr>
              <a:t>Causes: </a:t>
            </a:r>
            <a:r>
              <a:rPr lang="en-US" sz="2800" b="1" i="1" u="sng" dirty="0" smtClean="0">
                <a:solidFill>
                  <a:schemeClr val="tx1"/>
                </a:solidFill>
              </a:rPr>
              <a:t>C H I N A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000" b="1" i="1" u="sng" dirty="0" smtClean="0">
                <a:solidFill>
                  <a:schemeClr val="tx1"/>
                </a:solidFill>
              </a:rPr>
              <a:t> </a:t>
            </a:r>
            <a:r>
              <a:rPr lang="en-US" sz="2400" b="1" i="1" u="sng" dirty="0" smtClean="0">
                <a:solidFill>
                  <a:schemeClr val="tx1"/>
                </a:solidFill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</a:rPr>
              <a:t>onnective tissue diseases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i="1" u="sng" dirty="0" smtClean="0">
                <a:solidFill>
                  <a:schemeClr val="tx1"/>
                </a:solidFill>
              </a:rPr>
              <a:t>H</a:t>
            </a:r>
            <a:r>
              <a:rPr lang="en-US" sz="2400" b="1" dirty="0" smtClean="0">
                <a:solidFill>
                  <a:schemeClr val="tx1"/>
                </a:solidFill>
              </a:rPr>
              <a:t>elminthic parasitic infections 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i="1" u="sng" dirty="0" smtClean="0">
                <a:solidFill>
                  <a:schemeClr val="tx1"/>
                </a:solidFill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</a:rPr>
              <a:t>diopathic: </a:t>
            </a:r>
            <a:r>
              <a:rPr lang="en-US" sz="2400" b="1" dirty="0" err="1" smtClean="0">
                <a:solidFill>
                  <a:schemeClr val="tx1"/>
                </a:solidFill>
              </a:rPr>
              <a:t>Hypereosinophilic</a:t>
            </a:r>
            <a:r>
              <a:rPr lang="en-US" sz="2400" b="1" dirty="0" smtClean="0">
                <a:solidFill>
                  <a:schemeClr val="tx1"/>
                </a:solidFill>
              </a:rPr>
              <a:t> syndrome</a:t>
            </a:r>
          </a:p>
          <a:p>
            <a:pPr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i="1" u="sng" dirty="0" err="1" smtClean="0">
                <a:solidFill>
                  <a:schemeClr val="tx1"/>
                </a:solidFill>
              </a:rPr>
              <a:t>N</a:t>
            </a:r>
            <a:r>
              <a:rPr lang="en-US" sz="2400" b="1" dirty="0" err="1" smtClean="0">
                <a:solidFill>
                  <a:schemeClr val="tx1"/>
                </a:solidFill>
              </a:rPr>
              <a:t>eoplasia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</a:rPr>
              <a:t>eosinophilic</a:t>
            </a:r>
            <a:r>
              <a:rPr lang="en-US" sz="2400" b="1" dirty="0" smtClean="0">
                <a:solidFill>
                  <a:schemeClr val="tx1"/>
                </a:solidFill>
              </a:rPr>
              <a:t> leukaemia, lymphoma or MPN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SzPct val="110000"/>
            </a:pPr>
            <a:r>
              <a:rPr lang="en-US" sz="2400" b="1" i="1" u="sng" dirty="0" smtClean="0">
                <a:solidFill>
                  <a:schemeClr val="tx1"/>
                </a:solidFill>
              </a:rPr>
              <a:t>A</a:t>
            </a:r>
            <a:r>
              <a:rPr lang="en-US" sz="2400" b="1" dirty="0" smtClean="0">
                <a:solidFill>
                  <a:schemeClr val="tx1"/>
                </a:solidFill>
              </a:rPr>
              <a:t>llergy</a:t>
            </a:r>
          </a:p>
        </p:txBody>
      </p:sp>
      <p:sp>
        <p:nvSpPr>
          <p:cNvPr id="9" name="Rectangle 8"/>
          <p:cNvSpPr/>
          <p:nvPr/>
        </p:nvSpPr>
        <p:spPr>
          <a:xfrm>
            <a:off x="2438400" y="304800"/>
            <a:ext cx="39624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Eosinophilia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0" t="8890" r="7497" b="40559"/>
          <a:stretch/>
        </p:blipFill>
        <p:spPr bwMode="auto">
          <a:xfrm>
            <a:off x="4724400" y="1513114"/>
            <a:ext cx="4191000" cy="2754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52400"/>
            <a:ext cx="36576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Basophil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990600"/>
            <a:ext cx="8686800" cy="3200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tx1"/>
                </a:solidFill>
              </a:rPr>
              <a:t>Phagocytic</a:t>
            </a:r>
            <a:r>
              <a:rPr lang="en-US" sz="2400" b="1" dirty="0" smtClean="0">
                <a:solidFill>
                  <a:schemeClr val="tx1"/>
                </a:solidFill>
              </a:rPr>
              <a:t> leukocyte of characterized by numerous coarse bluish-black granules of variable size.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Mature to tissue mast cells.</a:t>
            </a:r>
          </a:p>
          <a:p>
            <a:pPr>
              <a:buFont typeface="Arial" pitchFamily="34" charset="0"/>
              <a:buChar char="•"/>
            </a:pPr>
            <a:r>
              <a:rPr lang="en-US" sz="2400" b="1" u="sng" dirty="0" smtClean="0">
                <a:solidFill>
                  <a:schemeClr val="tx1"/>
                </a:solidFill>
              </a:rPr>
              <a:t>Functions of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Basophils</a:t>
            </a:r>
            <a:endParaRPr lang="en-US" sz="2400" b="1" u="sng" dirty="0" smtClean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 - </a:t>
            </a:r>
            <a:r>
              <a:rPr lang="en-US" sz="2000" b="1" dirty="0" smtClean="0">
                <a:solidFill>
                  <a:schemeClr val="tx1"/>
                </a:solidFill>
              </a:rPr>
              <a:t>Major role in immediate allergic reaction (</a:t>
            </a:r>
            <a:r>
              <a:rPr lang="en-US" sz="2000" b="1" dirty="0" err="1" smtClean="0">
                <a:solidFill>
                  <a:schemeClr val="tx1"/>
                </a:solidFill>
              </a:rPr>
              <a:t>IgE</a:t>
            </a:r>
            <a:r>
              <a:rPr lang="en-US" sz="2000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- Anticoagulant activity (Heparin)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- Vasodilatation (Histamine)</a:t>
            </a:r>
          </a:p>
          <a:p>
            <a:endParaRPr lang="en-US" sz="2000" b="1" dirty="0"/>
          </a:p>
        </p:txBody>
      </p:sp>
      <p:pic>
        <p:nvPicPr>
          <p:cNvPr id="1028" name="Picture 4" descr="http://d3cgb598vs7bfg.cloudfront.net/images/upload-flashcards/952402/828543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962400"/>
            <a:ext cx="2895600" cy="27083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2" descr="http://upload.wikimedia.org/wikipedia/commons/thumb/5/5d/Blausen_0077_Basophil.png/220px-Blausen_0077_Basoph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25527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72906B-6ED6-4409-A559-81726C389FA3}" type="slidenum">
              <a:rPr lang="ar-SA" smtClean="0"/>
              <a:pPr/>
              <a:t>25</a:t>
            </a:fld>
            <a:endParaRPr lang="en-US" smtClean="0"/>
          </a:p>
        </p:txBody>
      </p:sp>
      <p:sp>
        <p:nvSpPr>
          <p:cNvPr id="25606" name="عنصر نائب لرقم الشريحة 7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0"/>
              </a:spcBef>
              <a:buSzTx/>
            </a:pPr>
            <a:fld id="{91198DC0-8D59-4A7B-A9ED-D9976CEAC837}" type="slidenum">
              <a:rPr lang="ar-SA" sz="1400">
                <a:latin typeface="Times New Roman" pitchFamily="18" charset="0"/>
                <a:cs typeface="Times New Roman" pitchFamily="18" charset="0"/>
              </a:rPr>
              <a:pPr algn="r">
                <a:spcBef>
                  <a:spcPct val="0"/>
                </a:spcBef>
                <a:buSzTx/>
              </a:pPr>
              <a:t>25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304800"/>
            <a:ext cx="3429000" cy="762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Basophilia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" y="1295400"/>
            <a:ext cx="8305800" cy="3962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  <a:buClr>
                <a:srgbClr val="FF0000"/>
              </a:buClr>
              <a:buSzPct val="11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1-Neoplasia (CML, </a:t>
            </a:r>
            <a:r>
              <a:rPr lang="en-US" sz="2400" b="1" dirty="0" err="1" smtClean="0">
                <a:solidFill>
                  <a:schemeClr val="tx1"/>
                </a:solidFill>
              </a:rPr>
              <a:t>mastocytosis</a:t>
            </a:r>
            <a:r>
              <a:rPr lang="en-US" sz="2400" b="1" dirty="0" smtClean="0">
                <a:solidFill>
                  <a:schemeClr val="tx1"/>
                </a:solidFill>
              </a:rPr>
              <a:t>, basophilic leukaemia, MPN)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1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2-Hypothyroidism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1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3-Some viral infections (Chickenpox) 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1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4-Inflammatory conditions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1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5-Drugs (IL3, </a:t>
            </a:r>
            <a:r>
              <a:rPr lang="en-US" sz="2400" b="1" dirty="0" err="1" smtClean="0">
                <a:solidFill>
                  <a:schemeClr val="tx1"/>
                </a:solidFill>
              </a:rPr>
              <a:t>oestrogen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SzPct val="110000"/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6-Hyperlipidaemia</a:t>
            </a:r>
          </a:p>
        </p:txBody>
      </p:sp>
      <p:pic>
        <p:nvPicPr>
          <p:cNvPr id="10" name="Picture 8" descr="basophil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76600"/>
            <a:ext cx="3505200" cy="288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752600"/>
            <a:ext cx="6858000" cy="3124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Bone marrow response in which nucleated red blood cells and immature leukocytes are released in the blood</a:t>
            </a:r>
          </a:p>
          <a:p>
            <a:r>
              <a:rPr lang="en-US" sz="2400" b="1" u="sng" dirty="0" smtClean="0">
                <a:solidFill>
                  <a:schemeClr val="tx1"/>
                </a:solidFill>
              </a:rPr>
              <a:t>Causes: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Metastatic neoplasm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Primary Myelofibrosis 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Severe </a:t>
            </a:r>
            <a:r>
              <a:rPr lang="en-US" sz="2000" b="1" dirty="0" err="1" smtClean="0">
                <a:solidFill>
                  <a:schemeClr val="tx1"/>
                </a:solidFill>
              </a:rPr>
              <a:t>hemolysis</a:t>
            </a:r>
            <a:r>
              <a:rPr lang="en-US" sz="2000" b="1" dirty="0" smtClean="0">
                <a:solidFill>
                  <a:schemeClr val="tx1"/>
                </a:solidFill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</a:rPr>
              <a:t>Thalassemia</a:t>
            </a:r>
            <a:r>
              <a:rPr lang="en-US" sz="2000" b="1" dirty="0" smtClean="0">
                <a:solidFill>
                  <a:schemeClr val="tx1"/>
                </a:solidFill>
              </a:rPr>
              <a:t> major)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Severe infection ( </a:t>
            </a:r>
            <a:r>
              <a:rPr lang="en-US" sz="2000" b="1" dirty="0" err="1" smtClean="0">
                <a:solidFill>
                  <a:schemeClr val="tx1"/>
                </a:solidFill>
              </a:rPr>
              <a:t>Miliary</a:t>
            </a:r>
            <a:r>
              <a:rPr lang="en-US" sz="2000" b="1" dirty="0" smtClean="0">
                <a:solidFill>
                  <a:schemeClr val="tx1"/>
                </a:solidFill>
              </a:rPr>
              <a:t>  TB)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med-ed.virginia.edu/courses/path/innes/images/wcdjpeg/wcd%20leuko%20Eblastic%20x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1" y="3145156"/>
            <a:ext cx="4070128" cy="295084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676400" y="228600"/>
            <a:ext cx="51054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leukoerythroblastic picture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676400" y="1828800"/>
            <a:ext cx="6096000" cy="381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4400" b="1" dirty="0" smtClean="0">
                <a:solidFill>
                  <a:schemeClr val="tx1"/>
                </a:solidFill>
              </a:rPr>
              <a:t>??</a:t>
            </a:r>
            <a:endParaRPr lang="ar-SA" sz="344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910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24384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Hematopoietic stem cell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11430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43434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Myeloid Progenitor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32004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Granulocytic-</a:t>
            </a:r>
            <a:r>
              <a:rPr lang="en-US" sz="1600" b="1" dirty="0" err="1" smtClean="0">
                <a:solidFill>
                  <a:schemeClr val="tx1"/>
                </a:solidFill>
              </a:rPr>
              <a:t>Monocytic</a:t>
            </a:r>
            <a:r>
              <a:rPr lang="en-US" sz="1600" b="1" dirty="0" smtClean="0">
                <a:solidFill>
                  <a:schemeClr val="tx1"/>
                </a:solidFill>
              </a:rPr>
              <a:t> Progenitors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5562600"/>
            <a:ext cx="2590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Megakaryocytic –Erythroid Progenitors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28956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467600" y="365760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Monocytes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77000" y="266700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24600" y="37338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0" y="487680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Erythroid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Progenitor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5334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Lymphoid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Progenitor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239000" y="152400"/>
            <a:ext cx="0" cy="403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39000" y="1524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839200" y="152400"/>
            <a:ext cx="0" cy="403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239000" y="41910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1981200"/>
            <a:ext cx="8305800" cy="3124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Hormones that regulate the proliferation and differentiation of HCS.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/>
                </a:solidFill>
              </a:rPr>
              <a:t>Can be administered clinically to stimulate the </a:t>
            </a:r>
            <a:r>
              <a:rPr lang="en-US" sz="2800" b="1" dirty="0" err="1" smtClean="0">
                <a:solidFill>
                  <a:schemeClr val="tx1"/>
                </a:solidFill>
              </a:rPr>
              <a:t>hematopoiesis</a:t>
            </a:r>
            <a:r>
              <a:rPr lang="en-US" sz="2800" b="1" dirty="0" smtClean="0">
                <a:solidFill>
                  <a:schemeClr val="tx1"/>
                </a:solidFill>
              </a:rPr>
              <a:t> :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     -</a:t>
            </a:r>
            <a:r>
              <a:rPr lang="en-US" sz="2400" b="1" dirty="0" smtClean="0">
                <a:solidFill>
                  <a:schemeClr val="tx1"/>
                </a:solidFill>
              </a:rPr>
              <a:t>G-CSF in severe neutropenia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 -EPO in Sever anemia 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609600"/>
            <a:ext cx="5715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chemeClr val="tx1"/>
                </a:solidFill>
              </a:rPr>
              <a:t>Hematopoietic growth factors</a:t>
            </a:r>
            <a:r>
              <a:rPr lang="en-US" sz="3200" dirty="0" smtClean="0">
                <a:solidFill>
                  <a:schemeClr val="tx1"/>
                </a:solidFill>
              </a:rPr>
              <a:t>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64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8600" y="24384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Hematopoietic stem cell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1143000"/>
            <a:ext cx="381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9400" y="43434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Myeloid Progenitor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600" y="3200400"/>
            <a:ext cx="14478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Granulocytic-</a:t>
            </a:r>
            <a:r>
              <a:rPr lang="en-US" sz="1600" b="1" dirty="0" err="1" smtClean="0">
                <a:solidFill>
                  <a:schemeClr val="tx1"/>
                </a:solidFill>
              </a:rPr>
              <a:t>Monocytic</a:t>
            </a:r>
            <a:r>
              <a:rPr lang="en-US" sz="1600" b="1" dirty="0" smtClean="0">
                <a:solidFill>
                  <a:schemeClr val="tx1"/>
                </a:solidFill>
              </a:rPr>
              <a:t> Progenitors 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5562600"/>
            <a:ext cx="2590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Megakaryocytic –Erythroid Progenitors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28956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391400" y="365760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Monocytes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2667000"/>
            <a:ext cx="609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248400" y="3733800"/>
            <a:ext cx="838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0" y="487680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Erythroid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Progenitor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533400"/>
            <a:ext cx="1143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Lymphoid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Progenitor</a:t>
            </a:r>
            <a:endParaRPr lang="en-US" sz="16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7239000" y="152400"/>
            <a:ext cx="0" cy="403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39000" y="1524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839200" y="152400"/>
            <a:ext cx="0" cy="403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239000" y="4191000"/>
            <a:ext cx="1600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09600" y="2895600"/>
            <a:ext cx="1752600" cy="6096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SCF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FLT3-L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334000" y="228600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PAX-5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34000" y="990600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T-bet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267200" y="4267200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EPO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096000" y="2590800"/>
            <a:ext cx="11430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G-</a:t>
            </a:r>
            <a:r>
              <a:rPr lang="en-US" sz="1600" b="1" dirty="0" smtClean="0">
                <a:solidFill>
                  <a:schemeClr val="tx1"/>
                </a:solidFill>
              </a:rPr>
              <a:t>CS</a:t>
            </a:r>
            <a:r>
              <a:rPr lang="en-US" sz="1600" b="1" dirty="0" smtClean="0">
                <a:solidFill>
                  <a:schemeClr val="tx1"/>
                </a:solidFill>
              </a:rPr>
              <a:t>F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43600" y="3657600"/>
            <a:ext cx="1219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tx1"/>
                </a:solidFill>
              </a:rPr>
              <a:t>M-CSF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95600" y="6172200"/>
            <a:ext cx="2362200" cy="4572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Thrombopoietin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0142486"/>
              </p:ext>
            </p:extLst>
          </p:nvPr>
        </p:nvGraphicFramePr>
        <p:xfrm>
          <a:off x="609600" y="1808480"/>
          <a:ext cx="7924800" cy="4820920"/>
        </p:xfrm>
        <a:graphic>
          <a:graphicData uri="http://schemas.openxmlformats.org/drawingml/2006/table">
            <a:tbl>
              <a:tblPr rtl="1" firstRow="1" bandRow="1">
                <a:tableStyleId>{9DCAF9ED-07DC-4A11-8D7F-57B35C25682E}</a:tableStyleId>
              </a:tblPr>
              <a:tblGrid>
                <a:gridCol w="3272972"/>
                <a:gridCol w="2743200"/>
                <a:gridCol w="1908628"/>
              </a:tblGrid>
              <a:tr h="68072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Absolute count (x10</a:t>
                      </a:r>
                      <a:r>
                        <a:rPr lang="en-US" sz="2400" baseline="30000" dirty="0" smtClean="0"/>
                        <a:t>9</a:t>
                      </a:r>
                      <a:r>
                        <a:rPr lang="en-US" sz="2400" dirty="0" smtClean="0"/>
                        <a:t>/L)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400" dirty="0" smtClean="0"/>
                        <a:t>Differential count %</a:t>
                      </a:r>
                      <a:endParaRPr lang="ar-S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Cells</a:t>
                      </a:r>
                      <a:endParaRPr lang="ar-SA" sz="2400" dirty="0"/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1.5-6.5</a:t>
                      </a:r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50-70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Neutrophils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1.2-3.4</a:t>
                      </a:r>
                    </a:p>
                    <a:p>
                      <a:pPr algn="ctr"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20-44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Lymphocyte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0.1-0.6</a:t>
                      </a:r>
                    </a:p>
                    <a:p>
                      <a:pPr algn="ctr"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2-9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Monocytes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0-0.7</a:t>
                      </a:r>
                    </a:p>
                    <a:p>
                      <a:pPr algn="ctr"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0-6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Bands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0-0.5</a:t>
                      </a:r>
                    </a:p>
                    <a:p>
                      <a:pPr algn="ctr"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0-5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err="1" smtClean="0"/>
                        <a:t>Eosinophils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1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0-0.2</a:t>
                      </a:r>
                    </a:p>
                    <a:p>
                      <a:pPr algn="ctr" rtl="1"/>
                      <a:endParaRPr lang="ar-S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/>
                        <a:t>0-2</a:t>
                      </a:r>
                      <a:endParaRPr lang="ar-S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2000" b="1" dirty="0" smtClean="0"/>
                        <a:t>Basophils</a:t>
                      </a:r>
                      <a:endParaRPr lang="ar-SA" sz="20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ounded Rectangle 6"/>
          <p:cNvSpPr/>
          <p:nvPr/>
        </p:nvSpPr>
        <p:spPr>
          <a:xfrm>
            <a:off x="609600" y="990600"/>
            <a:ext cx="79248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Clr>
                <a:srgbClr val="00FFFF"/>
              </a:buClr>
              <a:buSzPct val="110000"/>
            </a:pP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WBC count			4-11		x 10</a:t>
            </a:r>
            <a:r>
              <a:rPr lang="en-US" sz="2400" baseline="30000" dirty="0" smtClean="0">
                <a:solidFill>
                  <a:schemeClr val="tx1"/>
                </a:solidFill>
                <a:latin typeface="Arial" charset="0"/>
              </a:rPr>
              <a:t>9</a:t>
            </a:r>
            <a:r>
              <a:rPr lang="en-US" sz="2400" dirty="0" smtClean="0">
                <a:solidFill>
                  <a:schemeClr val="tx1"/>
                </a:solidFill>
                <a:latin typeface="Arial" charset="0"/>
              </a:rPr>
              <a:t>/L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895600" y="152400"/>
            <a:ext cx="32766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Normal ranges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WBCs"/>
          <p:cNvPicPr>
            <a:picLocks noChangeAspect="1" noChangeArrowheads="1"/>
          </p:cNvPicPr>
          <p:nvPr/>
        </p:nvPicPr>
        <p:blipFill>
          <a:blip r:embed="rId2" cstate="print"/>
          <a:srcRect b="26877"/>
          <a:stretch>
            <a:fillRect/>
          </a:stretch>
        </p:blipFill>
        <p:spPr bwMode="auto">
          <a:xfrm>
            <a:off x="-38100" y="0"/>
            <a:ext cx="9182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228600"/>
            <a:ext cx="37338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Neutrophil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1371600"/>
            <a:ext cx="8305800" cy="3429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Phagocytic  cell contain </a:t>
            </a:r>
            <a:r>
              <a:rPr lang="en-US" sz="2400" b="1" dirty="0">
                <a:solidFill>
                  <a:schemeClr val="tx1"/>
                </a:solidFill>
              </a:rPr>
              <a:t>a nucleus divided into 2–5 </a:t>
            </a:r>
            <a:r>
              <a:rPr lang="en-US" sz="2400" b="1" dirty="0" smtClean="0">
                <a:solidFill>
                  <a:schemeClr val="tx1"/>
                </a:solidFill>
              </a:rPr>
              <a:t>lobes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 with pale granulated cytoplasm.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stain a neutral </a:t>
            </a:r>
            <a:r>
              <a:rPr lang="en-US" sz="2400" b="1" dirty="0" smtClean="0">
                <a:solidFill>
                  <a:schemeClr val="tx1"/>
                </a:solidFill>
              </a:rPr>
              <a:t>pink (Basophils dark blue while eosinophil is bright red).</a:t>
            </a:r>
            <a:endParaRPr lang="en-US" sz="24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They are short lived(≈6 days) and highly </a:t>
            </a:r>
            <a:r>
              <a:rPr lang="en-US" sz="2400" b="1" dirty="0" smtClean="0">
                <a:solidFill>
                  <a:schemeClr val="tx1"/>
                </a:solidFill>
              </a:rPr>
              <a:t>motile.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</a:pPr>
            <a:endParaRPr lang="en-US" sz="2000" dirty="0"/>
          </a:p>
        </p:txBody>
      </p:sp>
      <p:pic>
        <p:nvPicPr>
          <p:cNvPr id="6" name="Picture 2" descr="http://upload.wikimedia.org/wikipedia/commons/thumb/3/33/Blausen_0676_Neutrophil.png/220px-Blausen_0676_Neutrophil.png"/>
          <p:cNvPicPr>
            <a:picLocks noChangeAspect="1" noChangeArrowheads="1"/>
          </p:cNvPicPr>
          <p:nvPr/>
        </p:nvPicPr>
        <p:blipFill rotWithShape="1">
          <a:blip r:embed="rId2" cstate="print"/>
          <a:srcRect l="14848" t="10256" r="15195"/>
          <a:stretch/>
        </p:blipFill>
        <p:spPr bwMode="auto">
          <a:xfrm>
            <a:off x="2971800" y="4038600"/>
            <a:ext cx="2462783" cy="2667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70420"/>
            <a:ext cx="8915400" cy="4217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52400" y="381000"/>
            <a:ext cx="86868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 err="1" smtClean="0">
                <a:solidFill>
                  <a:schemeClr val="tx1"/>
                </a:solidFill>
              </a:rPr>
              <a:t>Chemotaxis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</a:rPr>
              <a:t>Migration </a:t>
            </a:r>
            <a:r>
              <a:rPr lang="en-US" sz="2000" b="1" dirty="0">
                <a:solidFill>
                  <a:schemeClr val="tx1"/>
                </a:solidFill>
              </a:rPr>
              <a:t>toward sites of infection or </a:t>
            </a:r>
            <a:r>
              <a:rPr lang="en-US" sz="2000" b="1" dirty="0" smtClean="0">
                <a:solidFill>
                  <a:schemeClr val="tx1"/>
                </a:solidFill>
              </a:rPr>
              <a:t>inflammation  through detection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</a:rPr>
              <a:t>of IL-8 ,TNF</a:t>
            </a:r>
            <a:r>
              <a:rPr lang="el-GR" sz="2000" b="1" dirty="0" smtClean="0">
                <a:solidFill>
                  <a:schemeClr val="tx1"/>
                </a:solidFill>
              </a:rPr>
              <a:t>γ</a:t>
            </a:r>
            <a:r>
              <a:rPr lang="en-US" sz="2000" b="1" dirty="0" smtClean="0">
                <a:solidFill>
                  <a:schemeClr val="tx1"/>
                </a:solidFill>
              </a:rPr>
              <a:t> &amp;C5a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895600"/>
            <a:ext cx="1828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Superoxide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Hydrogen peroxide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5562600"/>
            <a:ext cx="2514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L</a:t>
            </a:r>
            <a:r>
              <a:rPr lang="en-US" sz="1600" b="1" dirty="0" smtClean="0">
                <a:solidFill>
                  <a:schemeClr val="tx1"/>
                </a:solidFill>
              </a:rPr>
              <a:t>ysozyme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 NADPH </a:t>
            </a:r>
            <a:r>
              <a:rPr lang="en-US" sz="1600" b="1" dirty="0" smtClean="0">
                <a:solidFill>
                  <a:schemeClr val="tx1"/>
                </a:solidFill>
              </a:rPr>
              <a:t>oxidase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chemeClr val="tx1"/>
                </a:solidFill>
              </a:rPr>
              <a:t>Myeloproxidase</a:t>
            </a:r>
            <a:r>
              <a:rPr lang="en-US" sz="1600" b="1" dirty="0" smtClean="0">
                <a:solidFill>
                  <a:schemeClr val="tx1"/>
                </a:solidFill>
              </a:rPr>
              <a:t> (MPO</a:t>
            </a:r>
            <a:r>
              <a:rPr lang="en-US" sz="1400" b="1" dirty="0" smtClean="0">
                <a:solidFill>
                  <a:schemeClr val="tx1"/>
                </a:solidFill>
              </a:rPr>
              <a:t>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1600" y="2514600"/>
            <a:ext cx="34290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 </a:t>
            </a:r>
            <a:r>
              <a:rPr lang="en-US" sz="1600" b="1" dirty="0" smtClean="0">
                <a:solidFill>
                  <a:schemeClr val="tx1"/>
                </a:solidFill>
              </a:rPr>
              <a:t>Neutrophil extracellular traps(NETs): are  </a:t>
            </a:r>
            <a:r>
              <a:rPr lang="en-US" sz="1600" b="1" dirty="0">
                <a:solidFill>
                  <a:schemeClr val="tx1"/>
                </a:solidFill>
              </a:rPr>
              <a:t>web-like structures of </a:t>
            </a:r>
            <a:r>
              <a:rPr lang="en-US" sz="1600" b="1" dirty="0" smtClean="0">
                <a:solidFill>
                  <a:schemeClr val="tx1"/>
                </a:solidFill>
              </a:rPr>
              <a:t>DNA and fiber  that trap </a:t>
            </a:r>
            <a:r>
              <a:rPr lang="en-US" sz="1600" b="1" dirty="0">
                <a:solidFill>
                  <a:schemeClr val="tx1"/>
                </a:solidFill>
              </a:rPr>
              <a:t>and kill microbes extracellularly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2C04-0608-422F-9BBC-CD6972FCD1F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834</Words>
  <Application>Microsoft Office PowerPoint</Application>
  <PresentationFormat>On-screen Show (4:3)</PresentationFormat>
  <Paragraphs>242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Rounded MT Bold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Left shift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DrKamal ElSayid Higgy</dc:creator>
  <cp:lastModifiedBy>DrKamal ElSayid Higgy</cp:lastModifiedBy>
  <cp:revision>284</cp:revision>
  <dcterms:created xsi:type="dcterms:W3CDTF">2013-12-09T06:34:30Z</dcterms:created>
  <dcterms:modified xsi:type="dcterms:W3CDTF">2013-12-25T05:17:19Z</dcterms:modified>
</cp:coreProperties>
</file>