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4"/>
  </p:notesMasterIdLst>
  <p:sldIdLst>
    <p:sldId id="261" r:id="rId2"/>
    <p:sldId id="283" r:id="rId3"/>
    <p:sldId id="284" r:id="rId4"/>
    <p:sldId id="263" r:id="rId5"/>
    <p:sldId id="264" r:id="rId6"/>
    <p:sldId id="285" r:id="rId7"/>
    <p:sldId id="267" r:id="rId8"/>
    <p:sldId id="268" r:id="rId9"/>
    <p:sldId id="269" r:id="rId10"/>
    <p:sldId id="270" r:id="rId11"/>
    <p:sldId id="272" r:id="rId12"/>
    <p:sldId id="273" r:id="rId13"/>
    <p:sldId id="274" r:id="rId14"/>
    <p:sldId id="275" r:id="rId15"/>
    <p:sldId id="281" r:id="rId16"/>
    <p:sldId id="276" r:id="rId17"/>
    <p:sldId id="320" r:id="rId18"/>
    <p:sldId id="316" r:id="rId19"/>
    <p:sldId id="295" r:id="rId20"/>
    <p:sldId id="287" r:id="rId21"/>
    <p:sldId id="292" r:id="rId22"/>
    <p:sldId id="297" r:id="rId23"/>
    <p:sldId id="282" r:id="rId24"/>
    <p:sldId id="286" r:id="rId25"/>
    <p:sldId id="279" r:id="rId26"/>
    <p:sldId id="288" r:id="rId27"/>
    <p:sldId id="290" r:id="rId28"/>
    <p:sldId id="299" r:id="rId29"/>
    <p:sldId id="300" r:id="rId30"/>
    <p:sldId id="301" r:id="rId31"/>
    <p:sldId id="302" r:id="rId32"/>
    <p:sldId id="303" r:id="rId33"/>
    <p:sldId id="305" r:id="rId34"/>
    <p:sldId id="304" r:id="rId35"/>
    <p:sldId id="314" r:id="rId36"/>
    <p:sldId id="306" r:id="rId37"/>
    <p:sldId id="321" r:id="rId38"/>
    <p:sldId id="308" r:id="rId39"/>
    <p:sldId id="311" r:id="rId40"/>
    <p:sldId id="312" r:id="rId41"/>
    <p:sldId id="313" r:id="rId42"/>
    <p:sldId id="322" r:id="rId43"/>
  </p:sldIdLst>
  <p:sldSz cx="9144000" cy="6858000" type="screen4x3"/>
  <p:notesSz cx="6858000" cy="9144000"/>
  <p:embeddedFontLst>
    <p:embeddedFont>
      <p:font typeface="Calibri" pitchFamily="34" charset="0"/>
      <p:regular r:id="rId45"/>
      <p:bold r:id="rId46"/>
      <p:italic r:id="rId47"/>
      <p:boldItalic r:id="rId48"/>
    </p:embeddedFont>
    <p:embeddedFont>
      <p:font typeface="Aharoni" pitchFamily="2" charset="-79"/>
      <p:bold r:id="rId49"/>
    </p:embeddedFont>
    <p:embeddedFont>
      <p:font typeface="Algerian" pitchFamily="82" charset="0"/>
      <p:regular r:id="rId50"/>
    </p:embeddedFont>
    <p:embeddedFont>
      <p:font typeface="Arial Black" pitchFamily="34" charset="0"/>
      <p:bold r:id="rId51"/>
    </p:embeddedFont>
    <p:embeddedFont>
      <p:font typeface="Franklin Gothic Medium" pitchFamily="34" charset="0"/>
      <p:regular r:id="rId52"/>
      <p:italic r:id="rId5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نمط متوسط 4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E9639D4-E3E2-4D34-9284-5A2195B3D0D7}" styleName="النمط الفات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النمط المتوسط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94671" autoAdjust="0"/>
  </p:normalViewPr>
  <p:slideViewPr>
    <p:cSldViewPr>
      <p:cViewPr>
        <p:scale>
          <a:sx n="71" d="100"/>
          <a:sy n="71" d="100"/>
        </p:scale>
        <p:origin x="-648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A60DF12-9C5C-4353-AED7-AD551655C15A}" type="datetimeFigureOut">
              <a:rPr lang="ar-SA" smtClean="0"/>
              <a:pPr/>
              <a:t>12/02/1435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387C388-8961-4D52-B1B1-E96C91AC54C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71929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C388-8961-4D52-B1B1-E96C91AC54C3}" type="slidenum">
              <a:rPr lang="ar-SA" smtClean="0"/>
              <a:pPr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678331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31"/>
          <p:cNvSpPr txBox="1">
            <a:spLocks noGrp="1" noChangeArrowheads="1"/>
          </p:cNvSpPr>
          <p:nvPr/>
        </p:nvSpPr>
        <p:spPr bwMode="auto">
          <a:xfrm>
            <a:off x="3886200" y="8686801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948BCEF-DE52-4973-B053-054557063F4B}" type="slidenum">
              <a:rPr lang="ar-SA" altLang="ar-SA" sz="1200" smtClean="0">
                <a:solidFill>
                  <a:prstClr val="black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altLang="ar-SA" sz="120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endParaRPr lang="ar-SA" altLang="ar-S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93769-5934-4AE2-A403-93829AF4B052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686800" cy="4525963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defRPr/>
            </a:pPr>
            <a:endParaRPr lang="en-US" b="1" dirty="0"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25506" y="1568824"/>
            <a:ext cx="8839200" cy="495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1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en-US" sz="2400" b="1" dirty="0" smtClean="0">
                <a:solidFill>
                  <a:schemeClr val="tx1"/>
                </a:solidFill>
                <a:cs typeface="+mj-cs"/>
              </a:rPr>
              <a:t>Aggressive  malignant  hematopoietic disorders  </a:t>
            </a:r>
          </a:p>
          <a:p>
            <a:pPr marL="342900" lvl="1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en-US" sz="24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A</a:t>
            </a:r>
            <a:r>
              <a:rPr lang="en-US" sz="2400" b="1" dirty="0" smtClean="0">
                <a:solidFill>
                  <a:schemeClr val="tx1"/>
                </a:solidFill>
                <a:cs typeface="Times New Roman" pitchFamily="18" charset="0"/>
              </a:rPr>
              <a:t>ccumulation of abnormal blasts (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I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mmature precursors of WBC)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schemeClr val="tx1"/>
                </a:solidFill>
                <a:cs typeface="Times New Roman" pitchFamily="18" charset="0"/>
              </a:rPr>
              <a:t>in bone marrow and blood leading to:</a:t>
            </a:r>
            <a:r>
              <a:rPr lang="en-US" altLang="ar-SA" sz="2400" b="1" dirty="0" smtClean="0">
                <a:solidFill>
                  <a:schemeClr val="tx1"/>
                </a:solidFill>
              </a:rPr>
              <a:t>  </a:t>
            </a:r>
          </a:p>
          <a:p>
            <a:pPr marL="0" lvl="1">
              <a:lnSpc>
                <a:spcPct val="200000"/>
              </a:lnSpc>
              <a:buClr>
                <a:srgbClr val="FF0000"/>
              </a:buClr>
              <a:defRPr/>
            </a:pPr>
            <a:r>
              <a:rPr lang="en-US" sz="2400" b="1" dirty="0" smtClean="0">
                <a:solidFill>
                  <a:schemeClr val="tx1"/>
                </a:solidFill>
                <a:cs typeface="Times New Roman" pitchFamily="18" charset="0"/>
              </a:rPr>
              <a:t>    1- Bone marrow failure</a:t>
            </a: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(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anemia ,neutropenia &amp; thrombocytopenia)</a:t>
            </a: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en-US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lnSpc>
                <a:spcPct val="200000"/>
              </a:lnSpc>
              <a:buClr>
                <a:srgbClr val="FF0000"/>
              </a:buClr>
              <a:defRPr/>
            </a:pPr>
            <a:r>
              <a:rPr lang="en-US" sz="2400" b="1" dirty="0" smtClean="0">
                <a:solidFill>
                  <a:schemeClr val="tx1"/>
                </a:solidFill>
                <a:cs typeface="Times New Roman" pitchFamily="18" charset="0"/>
              </a:rPr>
              <a:t>    2- Organ infiltration </a:t>
            </a:r>
            <a:r>
              <a:rPr lang="en-US" b="1" dirty="0" smtClean="0">
                <a:solidFill>
                  <a:schemeClr val="tx1"/>
                </a:solidFill>
                <a:cs typeface="Times New Roman" pitchFamily="18" charset="0"/>
              </a:rPr>
              <a:t>(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hepatosplenomegy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,lymphadenopathy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)</a:t>
            </a:r>
            <a:endParaRPr lang="en-US" b="1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457200"/>
            <a:ext cx="5105400" cy="838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Acute leukemia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52400" y="304800"/>
            <a:ext cx="8686800" cy="1752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prstClr val="white"/>
                </a:solidFill>
              </a:rPr>
              <a:t> </a:t>
            </a:r>
            <a:r>
              <a:rPr lang="en-US" sz="2800" b="1" u="sng" dirty="0" smtClean="0">
                <a:solidFill>
                  <a:schemeClr val="tx1"/>
                </a:solidFill>
              </a:rPr>
              <a:t>2-Flow cytometry</a:t>
            </a:r>
            <a:r>
              <a:rPr lang="en-US" sz="2400" b="1" u="sng" dirty="0" smtClean="0">
                <a:solidFill>
                  <a:schemeClr val="tx1"/>
                </a:solidFill>
              </a:rPr>
              <a:t>:</a:t>
            </a:r>
            <a:r>
              <a:rPr lang="en-US" sz="2400" dirty="0" smtClean="0">
                <a:solidFill>
                  <a:schemeClr val="tx1"/>
                </a:solidFill>
              </a:rPr>
              <a:t> </a:t>
            </a:r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 </a:t>
            </a:r>
            <a:r>
              <a:rPr lang="en-US" sz="2000" b="1" dirty="0" smtClean="0">
                <a:solidFill>
                  <a:schemeClr val="tx1"/>
                </a:solidFill>
              </a:rPr>
              <a:t>Laser based technology allows for cells counting &amp; detection of  their surface &amp;cytoplasmic  markers by suspending them in a stream of fluid followed by analysis through electronic system.</a:t>
            </a:r>
            <a:endParaRPr lang="en-US" sz="2400" b="1" dirty="0" smtClean="0">
              <a:solidFill>
                <a:schemeClr val="tx1"/>
              </a:solidFill>
            </a:endParaRPr>
          </a:p>
          <a:p>
            <a:endParaRPr lang="en-US" sz="2400" b="1" dirty="0" smtClean="0">
              <a:solidFill>
                <a:schemeClr val="tx1"/>
              </a:solidFill>
            </a:endParaRPr>
          </a:p>
        </p:txBody>
      </p:sp>
      <p:pic>
        <p:nvPicPr>
          <p:cNvPr id="14" name="Content Placeholder 3" descr="fjow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1" y="2133600"/>
            <a:ext cx="4114800" cy="2209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19600" y="2209800"/>
            <a:ext cx="44196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low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2286000"/>
            <a:ext cx="4191000" cy="1981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Rectangle 10"/>
          <p:cNvSpPr/>
          <p:nvPr/>
        </p:nvSpPr>
        <p:spPr>
          <a:xfrm>
            <a:off x="4419600" y="4419600"/>
            <a:ext cx="4419600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8" descr="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495800"/>
            <a:ext cx="4191000" cy="22098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28600" y="4419600"/>
            <a:ext cx="4114800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1" descr="cellmark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4495800"/>
            <a:ext cx="37338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098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66800" y="228600"/>
            <a:ext cx="58674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Basis of Classification</a:t>
            </a:r>
            <a:endParaRPr lang="ar-SA" sz="3600" b="1" dirty="0">
              <a:solidFill>
                <a:schemeClr val="tx1"/>
              </a:solidFill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838200" y="1600200"/>
            <a:ext cx="66294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Stem Cell Markers: (CD34&amp; TDT)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990600" y="2819400"/>
            <a:ext cx="1600200" cy="2882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u="sng" dirty="0" smtClean="0">
                <a:solidFill>
                  <a:schemeClr val="tx1"/>
                </a:solidFill>
              </a:rPr>
              <a:t>MPO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CD13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CD33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CD14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CD64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CD41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CD235a</a:t>
            </a:r>
            <a:endParaRPr lang="ar-SA" sz="2000" b="1" dirty="0">
              <a:solidFill>
                <a:srgbClr val="7030A0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276600" y="2895600"/>
            <a:ext cx="1600200" cy="2895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CD10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CD19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CD22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CD79a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5701552" y="2819400"/>
            <a:ext cx="1537447" cy="295835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3600" b="1" u="sng" dirty="0" smtClean="0">
                <a:solidFill>
                  <a:schemeClr val="tx1"/>
                </a:solidFill>
              </a:rPr>
              <a:t>CD3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CD4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CD5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CD7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CD8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990600" y="2362200"/>
            <a:ext cx="1600200" cy="5334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Myeloid</a:t>
            </a:r>
            <a:endParaRPr lang="ar-SA" sz="2000" b="1" dirty="0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3276600" y="2362200"/>
            <a:ext cx="1600200" cy="5334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B-Lymphoid</a:t>
            </a:r>
            <a:endParaRPr lang="ar-SA" sz="2000" b="1" dirty="0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5701552" y="2362200"/>
            <a:ext cx="1537447" cy="50202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T-Lymphoid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xmlns="" val="408265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228600" y="533399"/>
            <a:ext cx="8534400" cy="167639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800" b="1" u="sng" dirty="0" smtClean="0">
                <a:solidFill>
                  <a:schemeClr val="tx1"/>
                </a:solidFill>
              </a:rPr>
              <a:t>3-Chromosomal Karyotype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S</a:t>
            </a:r>
            <a:r>
              <a:rPr lang="en-US" sz="2000" b="1" dirty="0" smtClean="0">
                <a:solidFill>
                  <a:schemeClr val="tx1"/>
                </a:solidFill>
              </a:rPr>
              <a:t>et </a:t>
            </a:r>
            <a:r>
              <a:rPr lang="en-US" sz="2000" b="1" dirty="0">
                <a:solidFill>
                  <a:schemeClr val="tx1"/>
                </a:solidFill>
              </a:rPr>
              <a:t>of the chromosomes </a:t>
            </a:r>
            <a:r>
              <a:rPr lang="en-US" sz="2000" b="1" dirty="0" smtClean="0">
                <a:solidFill>
                  <a:schemeClr val="tx1"/>
                </a:solidFill>
              </a:rPr>
              <a:t>from one cell during metaphase to study the numerical(deletion &amp;trisomy) and structural ( translation &amp;inversion ) abnormality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209799"/>
            <a:ext cx="8686800" cy="43792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2114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52400" y="457200"/>
            <a:ext cx="8496300" cy="1447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4- Molecular studies: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 Several techniques used </a:t>
            </a:r>
            <a:r>
              <a:rPr lang="en-US" sz="2400" b="1" dirty="0">
                <a:solidFill>
                  <a:schemeClr val="tx1"/>
                </a:solidFill>
              </a:rPr>
              <a:t>to detect and localize the presence or absence of specific DNA sequences on chromosomes   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missinglink.ucsf.edu/lm/molecularmethods/images/FISH_clip_image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038" y="2514600"/>
            <a:ext cx="393886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606238" y="5105400"/>
            <a:ext cx="3584762" cy="7709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Fluorescent In-Situ Hybridization (FISH) </a:t>
            </a:r>
            <a:endParaRPr lang="ar-SA" b="1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8906" y="2514600"/>
            <a:ext cx="4141694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مستدير الزوايا 4"/>
          <p:cNvSpPr/>
          <p:nvPr/>
        </p:nvSpPr>
        <p:spPr>
          <a:xfrm>
            <a:off x="4724401" y="5105400"/>
            <a:ext cx="36576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 </a:t>
            </a:r>
            <a:r>
              <a:rPr lang="en-US" b="1" dirty="0">
                <a:solidFill>
                  <a:schemeClr val="tx1"/>
                </a:solidFill>
              </a:rPr>
              <a:t>Polymerase Chain </a:t>
            </a:r>
            <a:r>
              <a:rPr lang="en-US" b="1" dirty="0" smtClean="0">
                <a:solidFill>
                  <a:schemeClr val="tx1"/>
                </a:solidFill>
              </a:rPr>
              <a:t>Reaction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(PCR)</a:t>
            </a:r>
            <a:endParaRPr lang="ar-S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25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685800" y="259976"/>
            <a:ext cx="6781800" cy="9592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R</a:t>
            </a:r>
            <a:r>
              <a:rPr lang="en-US" sz="2800" b="1" dirty="0" smtClean="0">
                <a:solidFill>
                  <a:schemeClr val="tx1"/>
                </a:solidFill>
              </a:rPr>
              <a:t>ecurrent genetic abnormalities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381000" y="1524000"/>
            <a:ext cx="1752600" cy="6096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/>
              <a:t>AML</a:t>
            </a:r>
            <a:endParaRPr lang="ar-SA" sz="4000" b="1" dirty="0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4800600" y="1524000"/>
            <a:ext cx="1676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/>
              <a:t>ALL</a:t>
            </a:r>
            <a:endParaRPr lang="ar-SA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4724400" y="2133600"/>
            <a:ext cx="4267200" cy="419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جدول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43786535"/>
              </p:ext>
            </p:extLst>
          </p:nvPr>
        </p:nvGraphicFramePr>
        <p:xfrm>
          <a:off x="4876800" y="2362200"/>
          <a:ext cx="3886200" cy="3581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43100"/>
                <a:gridCol w="1943100"/>
              </a:tblGrid>
              <a:tr h="787908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Molecular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Karyotype</a:t>
                      </a:r>
                      <a:endParaRPr lang="ar-SA" sz="2000" b="1" dirty="0"/>
                    </a:p>
                  </a:txBody>
                  <a:tcPr/>
                </a:tc>
              </a:tr>
              <a:tr h="644652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BCR-ABL1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t</a:t>
                      </a:r>
                      <a:r>
                        <a:rPr lang="en-US" sz="2000" b="1" baseline="0" dirty="0" smtClean="0"/>
                        <a:t> (9;22)</a:t>
                      </a:r>
                      <a:endParaRPr lang="ar-SA" sz="2000" b="1" dirty="0"/>
                    </a:p>
                  </a:txBody>
                  <a:tcPr/>
                </a:tc>
              </a:tr>
              <a:tr h="787908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AF4-MLL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t</a:t>
                      </a:r>
                      <a:r>
                        <a:rPr lang="en-US" sz="2000" b="1" baseline="0" dirty="0" smtClean="0"/>
                        <a:t> (4;11)</a:t>
                      </a:r>
                      <a:endParaRPr lang="ar-SA" sz="2000" b="1" dirty="0"/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ETV6-RUNX1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t</a:t>
                      </a:r>
                      <a:r>
                        <a:rPr lang="en-US" sz="2000" b="1" baseline="0" dirty="0" smtClean="0"/>
                        <a:t> (12;21)</a:t>
                      </a:r>
                      <a:endParaRPr lang="ar-SA" sz="2000" b="1" dirty="0"/>
                    </a:p>
                  </a:txBody>
                  <a:tcPr/>
                </a:tc>
              </a:tr>
              <a:tr h="644652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IL3-IGH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t</a:t>
                      </a:r>
                      <a:r>
                        <a:rPr lang="en-US" sz="2000" b="1" baseline="0" dirty="0" smtClean="0"/>
                        <a:t> (5;14)</a:t>
                      </a:r>
                      <a:endParaRPr lang="ar-SA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28600" y="2133600"/>
            <a:ext cx="4419600" cy="419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15819667"/>
              </p:ext>
            </p:extLst>
          </p:nvPr>
        </p:nvGraphicFramePr>
        <p:xfrm>
          <a:off x="381000" y="2362200"/>
          <a:ext cx="4114800" cy="364236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858810"/>
                <a:gridCol w="2255990"/>
              </a:tblGrid>
              <a:tr h="685800">
                <a:tc>
                  <a:txBody>
                    <a:bodyPr/>
                    <a:lstStyle/>
                    <a:p>
                      <a:pPr rtl="1"/>
                      <a:r>
                        <a:rPr lang="en-US" sz="2000" dirty="0" smtClean="0"/>
                        <a:t>Molecular</a:t>
                      </a:r>
                      <a:r>
                        <a:rPr lang="en-US" sz="2000" baseline="0" dirty="0" smtClean="0"/>
                        <a:t> 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Karyotype</a:t>
                      </a:r>
                      <a:endParaRPr lang="ar-SA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735704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AML1-ETO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t</a:t>
                      </a:r>
                      <a:r>
                        <a:rPr lang="en-US" sz="2000" b="1" baseline="0" dirty="0" smtClean="0"/>
                        <a:t> (8;21)</a:t>
                      </a:r>
                      <a:endParaRPr lang="ar-SA" sz="2000" b="1" dirty="0"/>
                    </a:p>
                  </a:txBody>
                  <a:tcPr/>
                </a:tc>
              </a:tr>
              <a:tr h="788296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CBFB-MYH11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t</a:t>
                      </a:r>
                      <a:r>
                        <a:rPr lang="en-US" sz="2000" b="1" baseline="0" dirty="0" smtClean="0"/>
                        <a:t> (16;16) or </a:t>
                      </a:r>
                      <a:r>
                        <a:rPr lang="en-US" sz="2000" b="1" baseline="0" dirty="0" err="1" smtClean="0"/>
                        <a:t>inv</a:t>
                      </a:r>
                      <a:r>
                        <a:rPr lang="en-US" sz="2000" b="1" baseline="0" dirty="0" smtClean="0"/>
                        <a:t>(16)</a:t>
                      </a:r>
                      <a:endParaRPr lang="ar-SA" sz="2000" b="1" dirty="0"/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PML-RARA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t</a:t>
                      </a:r>
                      <a:r>
                        <a:rPr lang="en-US" sz="2000" b="1" baseline="0" dirty="0" smtClean="0"/>
                        <a:t> (15;17)</a:t>
                      </a:r>
                      <a:endParaRPr lang="ar-SA" sz="2000" b="1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MLLT1-MLL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t</a:t>
                      </a:r>
                      <a:r>
                        <a:rPr lang="en-US" sz="2000" b="1" baseline="0" dirty="0" smtClean="0"/>
                        <a:t> (9;11)</a:t>
                      </a:r>
                      <a:endParaRPr lang="ar-SA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3493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685800" y="1752600"/>
            <a:ext cx="8077200" cy="2057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Acute Myeloid Leukemia </a:t>
            </a:r>
            <a:endParaRPr lang="ar-SA" sz="5400" b="1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228600" y="1371600"/>
            <a:ext cx="8686800" cy="4800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sz="2400" b="1" u="sng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Group 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of hematopoietic neoplasms 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caused by proliferation of </a:t>
            </a:r>
            <a:r>
              <a:rPr lang="en-US" altLang="ar-SA" sz="2800" b="1" kern="0" dirty="0">
                <a:solidFill>
                  <a:schemeClr val="tx1"/>
                </a:solidFill>
                <a:latin typeface="+mj-lt"/>
              </a:rPr>
              <a:t>malignant myeloid blasts in bone marrow and </a:t>
            </a:r>
            <a:r>
              <a:rPr lang="en-US" altLang="ar-SA" sz="2800" b="1" kern="0" dirty="0" smtClean="0">
                <a:solidFill>
                  <a:schemeClr val="tx1"/>
                </a:solidFill>
                <a:latin typeface="+mj-lt"/>
              </a:rPr>
              <a:t>blood.</a:t>
            </a:r>
          </a:p>
          <a:p>
            <a:endParaRPr lang="en-US" altLang="ar-SA" sz="2800" b="1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ar-SA" sz="2800" b="1" kern="0" dirty="0" smtClean="0">
                <a:solidFill>
                  <a:schemeClr val="tx1"/>
                </a:solidFill>
                <a:latin typeface="+mj-lt"/>
              </a:rPr>
              <a:t> The blast ≥20% or </a:t>
            </a:r>
            <a:r>
              <a:rPr lang="en-US" altLang="ar-SA" sz="2800" b="1" kern="0" dirty="0">
                <a:solidFill>
                  <a:schemeClr val="tx1"/>
                </a:solidFill>
                <a:latin typeface="+mj-lt"/>
              </a:rPr>
              <a:t>t(8;21</a:t>
            </a:r>
            <a:r>
              <a:rPr lang="en-US" altLang="ar-SA" sz="2800" b="1" kern="0" dirty="0" smtClean="0">
                <a:solidFill>
                  <a:schemeClr val="tx1"/>
                </a:solidFill>
                <a:latin typeface="+mj-lt"/>
              </a:rPr>
              <a:t>) </a:t>
            </a:r>
            <a:r>
              <a:rPr lang="en-US" altLang="ar-SA" sz="2800" b="1" kern="0" dirty="0">
                <a:solidFill>
                  <a:schemeClr val="tx1"/>
                </a:solidFill>
                <a:latin typeface="+mj-lt"/>
              </a:rPr>
              <a:t>t </a:t>
            </a:r>
            <a:r>
              <a:rPr lang="en-US" altLang="ar-SA" sz="2800" b="1" kern="0" dirty="0" smtClean="0">
                <a:solidFill>
                  <a:schemeClr val="tx1"/>
                </a:solidFill>
                <a:latin typeface="+mj-lt"/>
              </a:rPr>
              <a:t>(16;16) or t(15;17).</a:t>
            </a:r>
          </a:p>
          <a:p>
            <a:endParaRPr lang="en-US" altLang="ar-SA" sz="2800" b="1" kern="0" dirty="0" smtClean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ar-SA" sz="2800" b="1" kern="0" dirty="0" smtClean="0">
                <a:solidFill>
                  <a:schemeClr val="tx1"/>
                </a:solidFill>
                <a:latin typeface="+mj-lt"/>
              </a:rPr>
              <a:t>More </a:t>
            </a:r>
            <a:r>
              <a:rPr lang="en-US" altLang="ar-SA" sz="2800" b="1" kern="0" dirty="0">
                <a:solidFill>
                  <a:schemeClr val="tx1"/>
                </a:solidFill>
                <a:latin typeface="+mj-lt"/>
              </a:rPr>
              <a:t>in Adults (do occur in infants</a:t>
            </a:r>
            <a:r>
              <a:rPr lang="en-US" altLang="ar-SA" sz="2800" b="1" kern="0" dirty="0" smtClean="0">
                <a:solidFill>
                  <a:schemeClr val="tx1"/>
                </a:solidFill>
                <a:latin typeface="+mj-lt"/>
              </a:rPr>
              <a:t>!)</a:t>
            </a:r>
          </a:p>
          <a:p>
            <a:endParaRPr lang="en-US" altLang="ar-SA" sz="2800" b="1" kern="0" dirty="0" smtClean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ar-SA" sz="2800" b="1" kern="0" dirty="0" smtClean="0">
                <a:solidFill>
                  <a:schemeClr val="tx1"/>
                </a:solidFill>
                <a:latin typeface="+mj-lt"/>
              </a:rPr>
              <a:t>Worse </a:t>
            </a:r>
            <a:r>
              <a:rPr lang="en-US" altLang="ar-SA" sz="2800" b="1" kern="0" dirty="0">
                <a:solidFill>
                  <a:schemeClr val="tx1"/>
                </a:solidFill>
                <a:latin typeface="+mj-lt"/>
              </a:rPr>
              <a:t>than ALL</a:t>
            </a: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447800" y="304800"/>
            <a:ext cx="57150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Acute Myeloid Leukemia </a:t>
            </a:r>
            <a:endParaRPr lang="ar-SA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45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94" t="5194" r="8203" b="66515"/>
          <a:stretch/>
        </p:blipFill>
        <p:spPr bwMode="auto">
          <a:xfrm>
            <a:off x="188259" y="0"/>
            <a:ext cx="8780930" cy="391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676400" y="2590800"/>
            <a:ext cx="14478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cs typeface="+mj-cs"/>
              </a:rPr>
              <a:t>Erythroblast</a:t>
            </a:r>
            <a:endParaRPr lang="ar-SA" sz="16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88259" y="2590800"/>
            <a:ext cx="1564341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 smtClean="0">
                <a:solidFill>
                  <a:schemeClr val="tx1"/>
                </a:solidFill>
                <a:cs typeface="+mj-cs"/>
              </a:rPr>
              <a:t>Megakaryoblast</a:t>
            </a:r>
            <a:endParaRPr lang="ar-SA" sz="1600" b="1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92353" t="79804" r="2616" b="14902"/>
          <a:stretch/>
        </p:blipFill>
        <p:spPr bwMode="auto">
          <a:xfrm>
            <a:off x="188260" y="4280596"/>
            <a:ext cx="851964" cy="67240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83468" t="63133" r="8350" b="30485"/>
          <a:stretch/>
        </p:blipFill>
        <p:spPr bwMode="auto">
          <a:xfrm>
            <a:off x="1571554" y="4280598"/>
            <a:ext cx="1149338" cy="67240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97" t="76887" r="48960" b="14867"/>
          <a:stretch/>
        </p:blipFill>
        <p:spPr bwMode="auto">
          <a:xfrm>
            <a:off x="188260" y="5791200"/>
            <a:ext cx="4464423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855" t="76887" r="34236" b="14376"/>
          <a:stretch/>
        </p:blipFill>
        <p:spPr bwMode="auto">
          <a:xfrm>
            <a:off x="4693024" y="5791200"/>
            <a:ext cx="1479176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رابط كسهم مستقيم 14"/>
          <p:cNvCxnSpPr>
            <a:endCxn id="10" idx="0"/>
          </p:cNvCxnSpPr>
          <p:nvPr/>
        </p:nvCxnSpPr>
        <p:spPr>
          <a:xfrm>
            <a:off x="614242" y="3800935"/>
            <a:ext cx="0" cy="4796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>
            <a:off x="2057400" y="3745030"/>
            <a:ext cx="0" cy="4796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>
            <a:off x="6858000" y="3836893"/>
            <a:ext cx="0" cy="18153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>
            <a:off x="5181600" y="3774189"/>
            <a:ext cx="0" cy="4168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>
            <a:off x="3657600" y="3798769"/>
            <a:ext cx="0" cy="3922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837" t="36927" r="35428" b="55215"/>
          <a:stretch/>
        </p:blipFill>
        <p:spPr bwMode="auto">
          <a:xfrm>
            <a:off x="2971800" y="4191000"/>
            <a:ext cx="2971800" cy="113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رابط مستقيم 24"/>
          <p:cNvCxnSpPr/>
          <p:nvPr/>
        </p:nvCxnSpPr>
        <p:spPr>
          <a:xfrm>
            <a:off x="3657600" y="5323826"/>
            <a:ext cx="0" cy="162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مستقيم 26"/>
          <p:cNvCxnSpPr/>
          <p:nvPr/>
        </p:nvCxnSpPr>
        <p:spPr>
          <a:xfrm flipH="1">
            <a:off x="838200" y="5486400"/>
            <a:ext cx="281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مستقيم 28"/>
          <p:cNvCxnSpPr/>
          <p:nvPr/>
        </p:nvCxnSpPr>
        <p:spPr>
          <a:xfrm>
            <a:off x="3657600" y="5486400"/>
            <a:ext cx="38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>
            <a:off x="4038600" y="54864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>
            <a:off x="838200" y="54864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كسهم مستقيم 32"/>
          <p:cNvCxnSpPr/>
          <p:nvPr/>
        </p:nvCxnSpPr>
        <p:spPr>
          <a:xfrm>
            <a:off x="2514600" y="5477435"/>
            <a:ext cx="0" cy="3137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كسهم مستقيم 34"/>
          <p:cNvCxnSpPr/>
          <p:nvPr/>
        </p:nvCxnSpPr>
        <p:spPr>
          <a:xfrm>
            <a:off x="5334000" y="5268981"/>
            <a:ext cx="0" cy="3922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ستطيل 35"/>
          <p:cNvSpPr/>
          <p:nvPr/>
        </p:nvSpPr>
        <p:spPr>
          <a:xfrm>
            <a:off x="4800600" y="1071282"/>
            <a:ext cx="7620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HSC</a:t>
            </a:r>
            <a:endParaRPr lang="ar-SA" b="1" dirty="0">
              <a:solidFill>
                <a:schemeClr val="tx1"/>
              </a:solidFill>
            </a:endParaRPr>
          </a:p>
        </p:txBody>
      </p:sp>
      <p:pic>
        <p:nvPicPr>
          <p:cNvPr id="48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557" t="76954" r="6265" b="16458"/>
          <a:stretch/>
        </p:blipFill>
        <p:spPr bwMode="auto">
          <a:xfrm>
            <a:off x="6172200" y="5791200"/>
            <a:ext cx="2971800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رابط كسهم مستقيم 49"/>
          <p:cNvCxnSpPr/>
          <p:nvPr/>
        </p:nvCxnSpPr>
        <p:spPr>
          <a:xfrm>
            <a:off x="8458200" y="3836893"/>
            <a:ext cx="0" cy="18153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6770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94" t="5194" r="8203" b="66515"/>
          <a:stretch/>
        </p:blipFill>
        <p:spPr bwMode="auto">
          <a:xfrm>
            <a:off x="188259" y="0"/>
            <a:ext cx="8780930" cy="391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676400" y="2590800"/>
            <a:ext cx="14478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cs typeface="+mj-cs"/>
              </a:rPr>
              <a:t>Erythroblast</a:t>
            </a:r>
            <a:endParaRPr lang="ar-SA" sz="16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88259" y="2590800"/>
            <a:ext cx="1564341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 smtClean="0">
                <a:solidFill>
                  <a:schemeClr val="tx1"/>
                </a:solidFill>
                <a:cs typeface="+mj-cs"/>
              </a:rPr>
              <a:t>Megakaryoblast</a:t>
            </a:r>
            <a:endParaRPr lang="ar-SA" sz="1600" b="1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92353" t="79804" r="2616" b="14902"/>
          <a:stretch/>
        </p:blipFill>
        <p:spPr bwMode="auto">
          <a:xfrm>
            <a:off x="188260" y="4280596"/>
            <a:ext cx="851964" cy="67240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83468" t="63133" r="8350" b="30485"/>
          <a:stretch/>
        </p:blipFill>
        <p:spPr bwMode="auto">
          <a:xfrm>
            <a:off x="1571554" y="4280598"/>
            <a:ext cx="1149338" cy="67240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97" t="76887" r="48960" b="14867"/>
          <a:stretch/>
        </p:blipFill>
        <p:spPr bwMode="auto">
          <a:xfrm>
            <a:off x="188260" y="5791200"/>
            <a:ext cx="4464423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855" t="76887" r="34236" b="14376"/>
          <a:stretch/>
        </p:blipFill>
        <p:spPr bwMode="auto">
          <a:xfrm>
            <a:off x="4693024" y="5791200"/>
            <a:ext cx="1479176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رابط كسهم مستقيم 14"/>
          <p:cNvCxnSpPr>
            <a:endCxn id="10" idx="0"/>
          </p:cNvCxnSpPr>
          <p:nvPr/>
        </p:nvCxnSpPr>
        <p:spPr>
          <a:xfrm>
            <a:off x="614242" y="3800935"/>
            <a:ext cx="0" cy="4796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>
            <a:off x="2057400" y="3745030"/>
            <a:ext cx="0" cy="4796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>
            <a:off x="6858000" y="3836893"/>
            <a:ext cx="0" cy="18153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>
            <a:off x="5181600" y="3774189"/>
            <a:ext cx="0" cy="4168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>
            <a:off x="3657600" y="3798769"/>
            <a:ext cx="0" cy="3922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837" t="36927" r="35428" b="55215"/>
          <a:stretch/>
        </p:blipFill>
        <p:spPr bwMode="auto">
          <a:xfrm>
            <a:off x="2971800" y="4191000"/>
            <a:ext cx="2971800" cy="113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رابط مستقيم 24"/>
          <p:cNvCxnSpPr/>
          <p:nvPr/>
        </p:nvCxnSpPr>
        <p:spPr>
          <a:xfrm>
            <a:off x="3657600" y="5323826"/>
            <a:ext cx="0" cy="162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مستقيم 26"/>
          <p:cNvCxnSpPr/>
          <p:nvPr/>
        </p:nvCxnSpPr>
        <p:spPr>
          <a:xfrm flipH="1">
            <a:off x="838200" y="5486400"/>
            <a:ext cx="281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مستقيم 28"/>
          <p:cNvCxnSpPr/>
          <p:nvPr/>
        </p:nvCxnSpPr>
        <p:spPr>
          <a:xfrm>
            <a:off x="3657600" y="5486400"/>
            <a:ext cx="38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>
            <a:off x="4029635" y="5477435"/>
            <a:ext cx="0" cy="3137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>
            <a:off x="838200" y="54864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كسهم مستقيم 32"/>
          <p:cNvCxnSpPr/>
          <p:nvPr/>
        </p:nvCxnSpPr>
        <p:spPr>
          <a:xfrm>
            <a:off x="2514600" y="5477435"/>
            <a:ext cx="0" cy="3137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كسهم مستقيم 34"/>
          <p:cNvCxnSpPr/>
          <p:nvPr/>
        </p:nvCxnSpPr>
        <p:spPr>
          <a:xfrm>
            <a:off x="5334000" y="5268981"/>
            <a:ext cx="0" cy="3922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ستطيل 35"/>
          <p:cNvSpPr/>
          <p:nvPr/>
        </p:nvSpPr>
        <p:spPr>
          <a:xfrm>
            <a:off x="4800600" y="1071282"/>
            <a:ext cx="7620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HSC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39" name="وسيلة شرح مع سهم إلى اليسار 38"/>
          <p:cNvSpPr/>
          <p:nvPr/>
        </p:nvSpPr>
        <p:spPr>
          <a:xfrm>
            <a:off x="5791200" y="76200"/>
            <a:ext cx="1600200" cy="457200"/>
          </a:xfrm>
          <a:prstGeom prst="left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Mixed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ar-SA" sz="2000" dirty="0">
              <a:solidFill>
                <a:schemeClr val="bg1"/>
              </a:solidFill>
            </a:endParaRPr>
          </a:p>
        </p:txBody>
      </p:sp>
      <p:sp>
        <p:nvSpPr>
          <p:cNvPr id="40" name="وسيلة شرح مع سهم إلى اليمين 39"/>
          <p:cNvSpPr/>
          <p:nvPr/>
        </p:nvSpPr>
        <p:spPr>
          <a:xfrm>
            <a:off x="936708" y="533400"/>
            <a:ext cx="1882692" cy="463923"/>
          </a:xfrm>
          <a:prstGeom prst="right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M0 ,M1</a:t>
            </a:r>
            <a:endParaRPr lang="ar-SA" sz="2000" b="1" dirty="0"/>
          </a:p>
        </p:txBody>
      </p:sp>
      <p:sp>
        <p:nvSpPr>
          <p:cNvPr id="42" name="وسيلة شرح مع سهم إلى اليسار 41"/>
          <p:cNvSpPr/>
          <p:nvPr/>
        </p:nvSpPr>
        <p:spPr>
          <a:xfrm>
            <a:off x="593808" y="1956547"/>
            <a:ext cx="701962" cy="481853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2079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b="1" dirty="0" smtClean="0"/>
              <a:t>M7</a:t>
            </a:r>
            <a:endParaRPr lang="ar-SA" b="1" dirty="0"/>
          </a:p>
        </p:txBody>
      </p:sp>
      <p:sp>
        <p:nvSpPr>
          <p:cNvPr id="43" name="وسيلة شرح مع سهم إلى اليمين 42"/>
          <p:cNvSpPr/>
          <p:nvPr/>
        </p:nvSpPr>
        <p:spPr>
          <a:xfrm>
            <a:off x="1295770" y="1956547"/>
            <a:ext cx="837830" cy="481853"/>
          </a:xfrm>
          <a:prstGeom prst="rightArrowCallout">
            <a:avLst>
              <a:gd name="adj1" fmla="val 25000"/>
              <a:gd name="adj2" fmla="val 25000"/>
              <a:gd name="adj3" fmla="val 27907"/>
              <a:gd name="adj4" fmla="val 6497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b="1" dirty="0" smtClean="0"/>
              <a:t>M6</a:t>
            </a:r>
            <a:endParaRPr lang="ar-SA" b="1" dirty="0"/>
          </a:p>
        </p:txBody>
      </p:sp>
      <p:sp>
        <p:nvSpPr>
          <p:cNvPr id="44" name="وسيلة شرح مع سهم إلى اليسار 43"/>
          <p:cNvSpPr/>
          <p:nvPr/>
        </p:nvSpPr>
        <p:spPr>
          <a:xfrm>
            <a:off x="4267200" y="1600200"/>
            <a:ext cx="1219199" cy="356347"/>
          </a:xfrm>
          <a:prstGeom prst="leftArrowCallout">
            <a:avLst>
              <a:gd name="adj1" fmla="val 25000"/>
              <a:gd name="adj2" fmla="val 16177"/>
              <a:gd name="adj3" fmla="val 17453"/>
              <a:gd name="adj4" fmla="val 6497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M4</a:t>
            </a:r>
            <a:endParaRPr lang="ar-SA" sz="2000" b="1" dirty="0"/>
          </a:p>
        </p:txBody>
      </p:sp>
      <p:sp>
        <p:nvSpPr>
          <p:cNvPr id="45" name="وسيلة شرح مع سهم إلى اليمين 44"/>
          <p:cNvSpPr/>
          <p:nvPr/>
        </p:nvSpPr>
        <p:spPr>
          <a:xfrm>
            <a:off x="2720892" y="2197473"/>
            <a:ext cx="860508" cy="393327"/>
          </a:xfrm>
          <a:prstGeom prst="right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M2</a:t>
            </a:r>
            <a:endParaRPr lang="ar-SA" b="1" dirty="0"/>
          </a:p>
        </p:txBody>
      </p:sp>
      <p:sp>
        <p:nvSpPr>
          <p:cNvPr id="46" name="وسيلة شرح مع سهم إلى اليسار 45"/>
          <p:cNvSpPr/>
          <p:nvPr/>
        </p:nvSpPr>
        <p:spPr>
          <a:xfrm>
            <a:off x="5168152" y="2045073"/>
            <a:ext cx="1004047" cy="393327"/>
          </a:xfrm>
          <a:prstGeom prst="left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M5</a:t>
            </a:r>
            <a:endParaRPr lang="ar-SA" b="1" dirty="0"/>
          </a:p>
        </p:txBody>
      </p:sp>
      <p:sp>
        <p:nvSpPr>
          <p:cNvPr id="47" name="وسيلة شرح مع سهم إلى اليمين 46"/>
          <p:cNvSpPr/>
          <p:nvPr/>
        </p:nvSpPr>
        <p:spPr>
          <a:xfrm>
            <a:off x="2859793" y="3758479"/>
            <a:ext cx="797807" cy="356321"/>
          </a:xfrm>
          <a:prstGeom prst="right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M3</a:t>
            </a:r>
            <a:endParaRPr lang="ar-SA" b="1" dirty="0"/>
          </a:p>
        </p:txBody>
      </p:sp>
      <p:pic>
        <p:nvPicPr>
          <p:cNvPr id="48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557" t="76954" r="6265" b="16458"/>
          <a:stretch/>
        </p:blipFill>
        <p:spPr bwMode="auto">
          <a:xfrm>
            <a:off x="6172200" y="5791200"/>
            <a:ext cx="2971800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رابط كسهم مستقيم 49"/>
          <p:cNvCxnSpPr/>
          <p:nvPr/>
        </p:nvCxnSpPr>
        <p:spPr>
          <a:xfrm>
            <a:off x="8458200" y="3836893"/>
            <a:ext cx="0" cy="18153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وسيلة شرح مع سهم إلى الأعلى 50"/>
          <p:cNvSpPr/>
          <p:nvPr/>
        </p:nvSpPr>
        <p:spPr>
          <a:xfrm>
            <a:off x="6465794" y="3836893"/>
            <a:ext cx="849406" cy="1039907"/>
          </a:xfrm>
          <a:prstGeom prst="up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B-ALL</a:t>
            </a:r>
            <a:endParaRPr lang="ar-SA" sz="2000" b="1" dirty="0"/>
          </a:p>
        </p:txBody>
      </p:sp>
      <p:sp>
        <p:nvSpPr>
          <p:cNvPr id="52" name="وسيلة شرح مع سهم إلى الأعلى 51"/>
          <p:cNvSpPr/>
          <p:nvPr/>
        </p:nvSpPr>
        <p:spPr>
          <a:xfrm>
            <a:off x="8033497" y="3836893"/>
            <a:ext cx="849406" cy="1039907"/>
          </a:xfrm>
          <a:prstGeom prst="up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T</a:t>
            </a:r>
            <a:r>
              <a:rPr lang="en-US" sz="2000" b="1" dirty="0" smtClean="0"/>
              <a:t>-ALL</a:t>
            </a: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xmlns="" val="117089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9" y="2133600"/>
            <a:ext cx="8686799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447800" y="304800"/>
            <a:ext cx="57150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FAB Classification </a:t>
            </a:r>
            <a:endParaRPr lang="ar-SA" sz="3600" b="1" dirty="0">
              <a:solidFill>
                <a:schemeClr val="tx1"/>
              </a:solidFill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457200" y="1447800"/>
            <a:ext cx="82296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Based on morphology&amp; flow cytometry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158317" y="5293659"/>
            <a:ext cx="1752599" cy="4213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CD235a</a:t>
            </a:r>
            <a:endParaRPr lang="ar-SA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162800" y="5715000"/>
            <a:ext cx="1752598" cy="381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CD41</a:t>
            </a:r>
            <a:endParaRPr lang="ar-SA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910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1905000"/>
            <a:ext cx="4191000" cy="83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 </a:t>
            </a:r>
            <a:r>
              <a:rPr lang="en-US" sz="2200" b="1" dirty="0" smtClean="0">
                <a:solidFill>
                  <a:schemeClr val="tx1"/>
                </a:solidFill>
              </a:rPr>
              <a:t>Means “white blood” in Greek.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57200" y="2743200"/>
            <a:ext cx="5410200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 </a:t>
            </a:r>
            <a:r>
              <a:rPr lang="en-US" sz="2200" b="1" dirty="0" smtClean="0">
                <a:solidFill>
                  <a:schemeClr val="tx1"/>
                </a:solidFill>
              </a:rPr>
              <a:t>Named by pathologist Virchow in 1845.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7200" y="3657600"/>
            <a:ext cx="6400800" cy="1066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 </a:t>
            </a:r>
            <a:r>
              <a:rPr lang="en-US" sz="2200" b="1" dirty="0" smtClean="0">
                <a:solidFill>
                  <a:schemeClr val="tx1"/>
                </a:solidFill>
              </a:rPr>
              <a:t>Classified by FAB classification systems in 1976.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7200" y="4724400"/>
            <a:ext cx="7696200" cy="114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</a:rPr>
              <a:t>  Reclassified by World Health Organization in 2001 &amp; 2008.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143000" y="381000"/>
            <a:ext cx="5791200" cy="762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HISTORY 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09600"/>
            <a:ext cx="86868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AML Classification (WHO)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1447800"/>
            <a:ext cx="1981200" cy="2133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AML with recurrent genetic abnormalities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38400" y="1371600"/>
            <a:ext cx="2057400" cy="2209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 smtClean="0">
                <a:solidFill>
                  <a:schemeClr val="tx1"/>
                </a:solidFill>
              </a:rPr>
              <a:t>Myelodysplasia</a:t>
            </a:r>
            <a:r>
              <a:rPr lang="en-US" sz="2000" b="1" dirty="0" smtClean="0">
                <a:solidFill>
                  <a:schemeClr val="tx1"/>
                </a:solidFill>
              </a:rPr>
              <a:t> related AML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24400" y="1371600"/>
            <a:ext cx="2057400" cy="2209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Therapy related  AML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934200" y="1371600"/>
            <a:ext cx="1981200" cy="2209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AML,  not otherwise specified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(FAB)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8600" y="4000500"/>
            <a:ext cx="1981200" cy="2171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1- t(8;21)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2- t(16;16)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3- t(15;17)</a:t>
            </a:r>
          </a:p>
          <a:p>
            <a:r>
              <a:rPr lang="en-US" sz="2000" b="1" u="sng" dirty="0" smtClean="0">
                <a:solidFill>
                  <a:schemeClr val="tx1"/>
                </a:solidFill>
              </a:rPr>
              <a:t>Prognosis: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Good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438400" y="4038600"/>
            <a:ext cx="2039471" cy="2133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Blasts≥ 20%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Significant dysplasia </a:t>
            </a:r>
          </a:p>
          <a:p>
            <a:r>
              <a:rPr lang="en-US" sz="2000" b="1" u="sng" dirty="0" smtClean="0">
                <a:solidFill>
                  <a:schemeClr val="tx1"/>
                </a:solidFill>
              </a:rPr>
              <a:t>Prognosis: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poor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24400" y="4038600"/>
            <a:ext cx="1981200" cy="2133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Blasts≥ 20%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Previous chemotherapy </a:t>
            </a:r>
          </a:p>
          <a:p>
            <a:r>
              <a:rPr lang="en-US" sz="2000" b="1" u="sng" dirty="0" smtClean="0">
                <a:solidFill>
                  <a:schemeClr val="tx1"/>
                </a:solidFill>
              </a:rPr>
              <a:t>Prognosis: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poor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934200" y="4038600"/>
            <a:ext cx="1981200" cy="2133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Blasts≥ 20%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Genetic: 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No dysplasia </a:t>
            </a:r>
          </a:p>
          <a:p>
            <a:r>
              <a:rPr lang="en-US" sz="2000" b="1" u="sng" dirty="0" smtClean="0">
                <a:solidFill>
                  <a:schemeClr val="tx1"/>
                </a:solidFill>
              </a:rPr>
              <a:t>Prognosis: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Standard 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1143000" y="3581400"/>
            <a:ext cx="76200" cy="381000"/>
          </a:xfrm>
          <a:prstGeom prst="down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flipH="1">
            <a:off x="3429000" y="3581400"/>
            <a:ext cx="76200" cy="381000"/>
          </a:xfrm>
          <a:prstGeom prst="down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5638800" y="3581400"/>
            <a:ext cx="76200" cy="381000"/>
          </a:xfrm>
          <a:prstGeom prst="down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8001000" y="3581400"/>
            <a:ext cx="76200" cy="381000"/>
          </a:xfrm>
          <a:prstGeom prst="down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29" y="8964"/>
            <a:ext cx="4495800" cy="342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مستدير الزوايا 4"/>
          <p:cNvSpPr/>
          <p:nvPr/>
        </p:nvSpPr>
        <p:spPr>
          <a:xfrm>
            <a:off x="76200" y="2528047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M0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3729" y="152399"/>
            <a:ext cx="4630271" cy="327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ستطيل مستدير الزوايا 6"/>
          <p:cNvSpPr/>
          <p:nvPr/>
        </p:nvSpPr>
        <p:spPr>
          <a:xfrm>
            <a:off x="4558553" y="2590800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M1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مستطيل مستدير الزوايا 9"/>
          <p:cNvSpPr/>
          <p:nvPr/>
        </p:nvSpPr>
        <p:spPr>
          <a:xfrm>
            <a:off x="98612" y="5943600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M2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5106" y="3429000"/>
            <a:ext cx="459889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مستطيل مستدير الزوايا 13"/>
          <p:cNvSpPr/>
          <p:nvPr/>
        </p:nvSpPr>
        <p:spPr>
          <a:xfrm>
            <a:off x="4603376" y="3505200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M3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557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o.quizlet.com/JiiSDBfWTZ9bPj7wmeiOyQ_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84225"/>
            <a:ext cx="3377453" cy="279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://www.pathologyoutlines.com/images/marrow/0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4419600" cy="331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مستدير الزوايا 6"/>
          <p:cNvSpPr/>
          <p:nvPr/>
        </p:nvSpPr>
        <p:spPr>
          <a:xfrm>
            <a:off x="3491753" y="2814917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M4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793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AML_6_Diagnostik_Abb_6-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67098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مستطيل مستدير الزوايا 9"/>
          <p:cNvSpPr/>
          <p:nvPr/>
        </p:nvSpPr>
        <p:spPr>
          <a:xfrm>
            <a:off x="0" y="3784225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M6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7597588" y="6089276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M7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8001000" y="2687170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M5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911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1905000"/>
            <a:ext cx="8458200" cy="1981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90000"/>
              </a:lnSpc>
              <a:buNone/>
              <a:defRPr/>
            </a:pPr>
            <a:r>
              <a:rPr lang="en-US" sz="2400" b="1" u="sng" dirty="0" smtClean="0">
                <a:solidFill>
                  <a:schemeClr val="tx1"/>
                </a:solidFill>
                <a:cs typeface="Times New Roman" pitchFamily="18" charset="0"/>
              </a:rPr>
              <a:t>1-Pancytopenia: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WBC infection (fever ,septic shock)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</a:t>
            </a:r>
            <a:r>
              <a:rPr lang="en-US" sz="2000" b="1" dirty="0" err="1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Hb</a:t>
            </a: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anemia (fatigue , headache , pallor ,SOB….)  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platelets bleeding (bruises , epistaxis ,menorrhagia…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)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2400" y="4038600"/>
            <a:ext cx="8610600" cy="2286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90000"/>
              </a:lnSpc>
              <a:buNone/>
              <a:defRPr/>
            </a:pPr>
            <a:r>
              <a:rPr lang="en-US" sz="2400" b="1" u="sng" dirty="0" smtClean="0">
                <a:solidFill>
                  <a:schemeClr val="tx1"/>
                </a:solidFill>
                <a:cs typeface="Times New Roman" pitchFamily="18" charset="0"/>
              </a:rPr>
              <a:t>2-Organ infiltration: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Hepatosplenomegally.</a:t>
            </a:r>
            <a:r>
              <a:rPr lang="en-US" sz="2000" b="1" dirty="0" smtClean="0">
                <a:solidFill>
                  <a:schemeClr val="tx1"/>
                </a:solidFill>
              </a:rPr>
              <a:t>            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Lymphadenopathy (rare)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Myeloid sarcoma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Gum hypertrophy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CNS disease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3200400" y="5334000"/>
            <a:ext cx="228600" cy="914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05200" y="5562600"/>
            <a:ext cx="41910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prstClr val="black"/>
                </a:solidFill>
              </a:rPr>
              <a:t>More with Acute Monoblastic Leukemia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95400" y="304800"/>
            <a:ext cx="60960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Clinical Features of AML 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91200" y="3352800"/>
            <a:ext cx="25146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Acute onset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2667000"/>
            <a:ext cx="8610600" cy="2514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4-Disseminated Intravascular Coagulation (DIC):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Widespread activation of coagulation system leading to intravascular fibrin deposition &amp;consumption of platelet and coagulation factors which can be manifested as bleeding (85%) or thrombosis (15%)</a:t>
            </a: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0" y="4495800"/>
            <a:ext cx="480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More with Acute Promyelocytic leukemia (M3)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1676400"/>
            <a:ext cx="8534400" cy="83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3-Leucostasis </a:t>
            </a:r>
            <a:r>
              <a:rPr lang="en-US" sz="2400" b="1" u="sng" dirty="0">
                <a:solidFill>
                  <a:schemeClr val="tx1"/>
                </a:solidFill>
              </a:rPr>
              <a:t>(increased blood viscosity) </a:t>
            </a:r>
            <a:endParaRPr lang="en-US" sz="2400" b="1" u="sng" dirty="0" smtClean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95400" y="304800"/>
            <a:ext cx="60960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Clinical Features of AML 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myeloid sarco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00201"/>
            <a:ext cx="4114800" cy="3505200"/>
          </a:xfrm>
          <a:prstGeom prst="rect">
            <a:avLst/>
          </a:prstGeom>
          <a:noFill/>
        </p:spPr>
      </p:pic>
      <p:pic>
        <p:nvPicPr>
          <p:cNvPr id="3" name="Picture 10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00200"/>
            <a:ext cx="4114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457200" y="4724400"/>
            <a:ext cx="419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>
              <a:lnSpc>
                <a:spcPct val="90000"/>
              </a:lnSpc>
              <a:defRPr/>
            </a:pPr>
            <a:r>
              <a:rPr lang="en-US" b="1" dirty="0" smtClean="0">
                <a:solidFill>
                  <a:prstClr val="black"/>
                </a:solidFill>
              </a:rPr>
              <a:t>Myeloid sarcoma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648200" y="4724400"/>
            <a:ext cx="40386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>
              <a:lnSpc>
                <a:spcPct val="90000"/>
              </a:lnSpc>
              <a:defRPr/>
            </a:pPr>
            <a:r>
              <a:rPr lang="en-US" b="1" dirty="0" smtClean="0">
                <a:solidFill>
                  <a:prstClr val="black"/>
                </a:solidFill>
              </a:rPr>
              <a:t>Gum hypertrophy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95400" y="228600"/>
            <a:ext cx="6096000" cy="838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Clinical Features of AML 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100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71600" y="533400"/>
            <a:ext cx="5943600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Case Study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2362200"/>
            <a:ext cx="8382000" cy="297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65 years old male presented to ER with fatigue ,fever and nose bleeding  for 2 weeks.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O/E : moderate </a:t>
            </a:r>
            <a:r>
              <a:rPr lang="en-US" sz="2400" b="1" dirty="0" err="1" smtClean="0">
                <a:solidFill>
                  <a:schemeClr val="tx1"/>
                </a:solidFill>
              </a:rPr>
              <a:t>hepatosplenomegaly</a:t>
            </a:r>
            <a:r>
              <a:rPr lang="en-US" sz="2400" b="1" dirty="0" smtClean="0">
                <a:solidFill>
                  <a:schemeClr val="tx1"/>
                </a:solidFill>
              </a:rPr>
              <a:t> &amp; multiple bruises.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 CBC : WBC :40 </a:t>
            </a:r>
            <a:r>
              <a:rPr lang="en-US" b="1" dirty="0" smtClean="0">
                <a:solidFill>
                  <a:schemeClr val="tx1"/>
                </a:solidFill>
              </a:rPr>
              <a:t>x10</a:t>
            </a:r>
            <a:r>
              <a:rPr lang="en-US" b="1" baseline="30000" dirty="0" smtClean="0">
                <a:solidFill>
                  <a:schemeClr val="tx1"/>
                </a:solidFill>
              </a:rPr>
              <a:t>9</a:t>
            </a:r>
            <a:r>
              <a:rPr lang="en-US" b="1" dirty="0" smtClean="0">
                <a:solidFill>
                  <a:schemeClr val="tx1"/>
                </a:solidFill>
              </a:rPr>
              <a:t>/L</a:t>
            </a:r>
            <a:r>
              <a:rPr lang="en-US" sz="2400" b="1" dirty="0" smtClean="0">
                <a:solidFill>
                  <a:schemeClr val="tx1"/>
                </a:solidFill>
              </a:rPr>
              <a:t>          HB: 7</a:t>
            </a:r>
            <a:r>
              <a:rPr lang="en-US" b="1" dirty="0" smtClean="0">
                <a:solidFill>
                  <a:schemeClr val="tx1"/>
                </a:solidFill>
              </a:rPr>
              <a:t>g/</a:t>
            </a:r>
            <a:r>
              <a:rPr lang="en-US" b="1" dirty="0" err="1" smtClean="0">
                <a:solidFill>
                  <a:schemeClr val="tx1"/>
                </a:solidFill>
              </a:rPr>
              <a:t>dL</a:t>
            </a:r>
            <a:r>
              <a:rPr lang="en-US" sz="2400" b="1" dirty="0" smtClean="0">
                <a:solidFill>
                  <a:schemeClr val="tx1"/>
                </a:solidFill>
              </a:rPr>
              <a:t>              PLT: 51 </a:t>
            </a:r>
            <a:r>
              <a:rPr lang="en-US" b="1" dirty="0">
                <a:solidFill>
                  <a:schemeClr val="tx1"/>
                </a:solidFill>
              </a:rPr>
              <a:t>x10</a:t>
            </a:r>
            <a:r>
              <a:rPr lang="en-US" b="1" baseline="30000" dirty="0">
                <a:solidFill>
                  <a:schemeClr val="tx1"/>
                </a:solidFill>
              </a:rPr>
              <a:t>9</a:t>
            </a:r>
            <a:r>
              <a:rPr lang="en-US" b="1" dirty="0">
                <a:solidFill>
                  <a:schemeClr val="tx1"/>
                </a:solidFill>
              </a:rPr>
              <a:t>/L</a:t>
            </a:r>
            <a:endParaRPr lang="en-US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sz="24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81000" y="4876800"/>
            <a:ext cx="8534400" cy="1447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u="sng" dirty="0" smtClean="0">
                <a:solidFill>
                  <a:schemeClr val="tx1"/>
                </a:solidFill>
              </a:rPr>
              <a:t>Flow cytometry :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The blast are positive for CD34 ,CD13,CD33,CD117 and MPO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They are negative for CD3,CD10,CD19&amp;CD79a</a:t>
            </a:r>
          </a:p>
          <a:p>
            <a:endParaRPr lang="en-US" dirty="0"/>
          </a:p>
        </p:txBody>
      </p:sp>
      <p:pic>
        <p:nvPicPr>
          <p:cNvPr id="6" name="Picture 2" descr="http://www.pathologyoutlines.com/images/marrow/040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5410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مستدير الزوايا 1"/>
          <p:cNvSpPr/>
          <p:nvPr/>
        </p:nvSpPr>
        <p:spPr>
          <a:xfrm>
            <a:off x="381000" y="609600"/>
            <a:ext cx="48006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u="sng" dirty="0" smtClean="0">
                <a:solidFill>
                  <a:schemeClr val="tx1"/>
                </a:solidFill>
              </a:rPr>
              <a:t>Blood smear &amp; bone marrow:</a:t>
            </a:r>
            <a:endParaRPr lang="ar-SA" sz="2800" b="1" u="sng" dirty="0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692153" y="1425388"/>
            <a:ext cx="2209800" cy="297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3800" dirty="0" smtClean="0">
                <a:solidFill>
                  <a:schemeClr val="tx1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?</a:t>
            </a:r>
            <a:endParaRPr lang="ar-SA" sz="13800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838200" y="2514600"/>
            <a:ext cx="8001000" cy="1752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AML with maturation (M2)        (FAB)</a:t>
            </a:r>
            <a:endParaRPr lang="ar-SA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892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pathologyoutlines.com/images/marrow/040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391399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مستدير الزوايا 1"/>
          <p:cNvSpPr/>
          <p:nvPr/>
        </p:nvSpPr>
        <p:spPr>
          <a:xfrm>
            <a:off x="838200" y="533400"/>
            <a:ext cx="45720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Karyotype :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533400" y="4876800"/>
            <a:ext cx="8229600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The final diagnosis: AML with t(8;21)            (WHO)</a:t>
            </a:r>
            <a:endParaRPr lang="ar-SA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955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2286000"/>
            <a:ext cx="6553200" cy="1600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PATHOGENESIS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457200" y="1600200"/>
            <a:ext cx="8001000" cy="2057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110000"/>
            </a:pPr>
            <a:r>
              <a:rPr lang="en-US" altLang="ar-SA" sz="2400" b="1" u="sng" kern="0" dirty="0">
                <a:solidFill>
                  <a:schemeClr val="tx1"/>
                </a:solidFill>
                <a:latin typeface="Arial" pitchFamily="34" charset="0"/>
              </a:rPr>
              <a:t>Better prognosis: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ar-SA" sz="2400" kern="0" dirty="0" smtClean="0">
                <a:solidFill>
                  <a:schemeClr val="tx1"/>
                </a:solidFill>
                <a:latin typeface="Arial" pitchFamily="34" charset="0"/>
              </a:rPr>
              <a:t>Genetics</a:t>
            </a:r>
            <a:r>
              <a:rPr lang="en-US" altLang="ar-SA" sz="2400" kern="0" dirty="0">
                <a:solidFill>
                  <a:schemeClr val="tx1"/>
                </a:solidFill>
                <a:latin typeface="Arial" pitchFamily="34" charset="0"/>
              </a:rPr>
              <a:t>: t(8;21), </a:t>
            </a:r>
            <a:r>
              <a:rPr lang="en-US" altLang="ar-SA" sz="2400" kern="0" dirty="0" err="1">
                <a:solidFill>
                  <a:schemeClr val="tx1"/>
                </a:solidFill>
                <a:latin typeface="Arial" pitchFamily="34" charset="0"/>
              </a:rPr>
              <a:t>inv</a:t>
            </a:r>
            <a:r>
              <a:rPr lang="en-US" altLang="ar-SA" sz="2400" kern="0" dirty="0">
                <a:solidFill>
                  <a:schemeClr val="tx1"/>
                </a:solidFill>
                <a:latin typeface="Arial" pitchFamily="34" charset="0"/>
              </a:rPr>
              <a:t>(16;16) or t(15;17)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ar-SA" sz="2400" kern="0" dirty="0">
                <a:solidFill>
                  <a:schemeClr val="tx1"/>
                </a:solidFill>
                <a:latin typeface="Arial" pitchFamily="34" charset="0"/>
              </a:rPr>
              <a:t>Age: &lt; 60 years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ar-SA" sz="2400" kern="0" dirty="0">
                <a:solidFill>
                  <a:schemeClr val="tx1"/>
                </a:solidFill>
                <a:latin typeface="Arial" pitchFamily="34" charset="0"/>
              </a:rPr>
              <a:t>Primary better than secondary</a:t>
            </a: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457200" y="3733800"/>
            <a:ext cx="8001000" cy="2667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110000"/>
            </a:pPr>
            <a:r>
              <a:rPr lang="en-US" altLang="ar-SA" sz="2400" b="1" u="sng" kern="0" dirty="0" smtClean="0">
                <a:solidFill>
                  <a:schemeClr val="tx1"/>
                </a:solidFill>
                <a:latin typeface="Arial" pitchFamily="34" charset="0"/>
              </a:rPr>
              <a:t>Treatment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ar-SA" sz="2400" kern="0" dirty="0" smtClean="0">
                <a:solidFill>
                  <a:schemeClr val="tx1"/>
                </a:solidFill>
                <a:latin typeface="Arial" pitchFamily="34" charset="0"/>
              </a:rPr>
              <a:t>Chemotherapy</a:t>
            </a:r>
            <a:r>
              <a:rPr lang="en-US" altLang="ar-SA" sz="2400" kern="0" dirty="0">
                <a:solidFill>
                  <a:schemeClr val="tx1"/>
                </a:solidFill>
                <a:latin typeface="Arial" pitchFamily="34" charset="0"/>
              </a:rPr>
              <a:t>:</a:t>
            </a:r>
          </a:p>
          <a:p>
            <a:pPr marL="1257300" lvl="2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kern="0" dirty="0">
                <a:solidFill>
                  <a:schemeClr val="tx1"/>
                </a:solidFill>
                <a:latin typeface="Arial" pitchFamily="34" charset="0"/>
              </a:rPr>
              <a:t>AML: M0-M8 but not </a:t>
            </a:r>
            <a:r>
              <a:rPr lang="en-US" altLang="ar-SA" sz="2400" kern="0" dirty="0" smtClean="0">
                <a:solidFill>
                  <a:schemeClr val="tx1"/>
                </a:solidFill>
                <a:latin typeface="Arial" pitchFamily="34" charset="0"/>
              </a:rPr>
              <a:t>M3  ( same protocol)</a:t>
            </a:r>
            <a:endParaRPr lang="en-US" altLang="ar-SA" sz="2400" kern="0" dirty="0">
              <a:solidFill>
                <a:schemeClr val="tx1"/>
              </a:solidFill>
              <a:latin typeface="Arial" pitchFamily="34" charset="0"/>
            </a:endParaRPr>
          </a:p>
          <a:p>
            <a:pPr marL="1257300" lvl="2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kern="0" dirty="0">
                <a:solidFill>
                  <a:schemeClr val="tx1"/>
                </a:solidFill>
                <a:latin typeface="Arial" pitchFamily="34" charset="0"/>
              </a:rPr>
              <a:t>AML: M3 (ATRA or arsenic) 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ar-SA" sz="2400" kern="0" dirty="0">
                <a:solidFill>
                  <a:schemeClr val="tx1"/>
                </a:solidFill>
                <a:latin typeface="Arial" pitchFamily="34" charset="0"/>
              </a:rPr>
              <a:t>Stem cell transplantation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SzPct val="70000"/>
            </a:pPr>
            <a:endParaRPr lang="en-US" altLang="ar-SA" sz="2400" kern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524000" y="457200"/>
            <a:ext cx="54864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altLang="ar-SA" sz="3000" kern="0" dirty="0">
                <a:solidFill>
                  <a:schemeClr val="tx1"/>
                </a:solidFill>
                <a:latin typeface="Franklin Gothic Medium"/>
              </a:rPr>
              <a:t>Prognosis and treatment</a:t>
            </a:r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491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81000" y="2514600"/>
            <a:ext cx="8534400" cy="2057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ACUTE LYMPHOBLASTIC  LEUKEMIA (ALL)</a:t>
            </a:r>
            <a:endParaRPr lang="ar-SA" sz="5400" b="1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183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04800" y="1828800"/>
            <a:ext cx="8686800" cy="3886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800100" lvl="1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q"/>
            </a:pPr>
            <a:r>
              <a:rPr lang="en-US" altLang="ar-SA" sz="2400" b="1" kern="0" dirty="0" smtClean="0">
                <a:solidFill>
                  <a:schemeClr val="tx1"/>
                </a:solidFill>
                <a:latin typeface="+mj-lt"/>
              </a:rPr>
              <a:t> Acute leukemia characterized by proliferation </a:t>
            </a:r>
            <a:r>
              <a:rPr lang="en-US" altLang="ar-SA" sz="2400" b="1" kern="0" dirty="0">
                <a:solidFill>
                  <a:schemeClr val="tx1"/>
                </a:solidFill>
                <a:latin typeface="+mj-lt"/>
              </a:rPr>
              <a:t>of malignant lymphoid blasts in bone marrow and blood</a:t>
            </a:r>
            <a:r>
              <a:rPr lang="en-US" altLang="ar-SA" sz="2400" b="1" kern="0" dirty="0" smtClean="0">
                <a:solidFill>
                  <a:schemeClr val="tx1"/>
                </a:solidFill>
                <a:latin typeface="+mj-lt"/>
              </a:rPr>
              <a:t>.</a:t>
            </a:r>
            <a:endParaRPr lang="en-US" altLang="ar-SA" sz="2400" b="1" kern="0" dirty="0">
              <a:solidFill>
                <a:schemeClr val="tx1"/>
              </a:solidFill>
              <a:latin typeface="+mj-lt"/>
            </a:endParaRP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q"/>
            </a:pPr>
            <a:r>
              <a:rPr lang="en-US" altLang="ar-SA" sz="2400" b="1" kern="0" dirty="0">
                <a:solidFill>
                  <a:schemeClr val="tx1"/>
                </a:solidFill>
                <a:latin typeface="+mj-lt"/>
              </a:rPr>
              <a:t>B and T cells</a:t>
            </a: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q"/>
            </a:pPr>
            <a:r>
              <a:rPr lang="en-US" altLang="ar-SA" sz="2400" b="1" kern="0" dirty="0">
                <a:solidFill>
                  <a:schemeClr val="tx1"/>
                </a:solidFill>
                <a:latin typeface="+mj-lt"/>
              </a:rPr>
              <a:t>More common in Children</a:t>
            </a: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q"/>
            </a:pPr>
            <a:r>
              <a:rPr lang="en-US" altLang="ar-SA" sz="2400" b="1" kern="0" dirty="0">
                <a:solidFill>
                  <a:schemeClr val="tx1"/>
                </a:solidFill>
                <a:latin typeface="+mj-lt"/>
              </a:rPr>
              <a:t>Better than AML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447800" y="685800"/>
            <a:ext cx="60198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Acute Lymphoblastic Leukemia (ALL)</a:t>
            </a:r>
            <a:endParaRPr lang="ar-SA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644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1905000"/>
            <a:ext cx="8458200" cy="1981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90000"/>
              </a:lnSpc>
              <a:buNone/>
              <a:defRPr/>
            </a:pPr>
            <a:r>
              <a:rPr lang="en-US" sz="2400" b="1" u="sng" dirty="0" smtClean="0">
                <a:solidFill>
                  <a:schemeClr val="tx1"/>
                </a:solidFill>
                <a:cs typeface="Times New Roman" pitchFamily="18" charset="0"/>
              </a:rPr>
              <a:t>1-Pancytopenia: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WBC infection (fever ,septic shock)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</a:t>
            </a:r>
            <a:r>
              <a:rPr lang="en-US" sz="2000" b="1" dirty="0" err="1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Hb</a:t>
            </a: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anemia (fatigue , headache , pallor ,SOB….)  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platelets bleeding (bruises , epistaxis ,menorrhagia…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)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8600" y="4038600"/>
            <a:ext cx="8534400" cy="2286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90000"/>
              </a:lnSpc>
              <a:buNone/>
              <a:defRPr/>
            </a:pPr>
            <a:r>
              <a:rPr lang="en-US" sz="2400" b="1" u="sng" dirty="0" smtClean="0">
                <a:solidFill>
                  <a:schemeClr val="tx1"/>
                </a:solidFill>
                <a:cs typeface="Times New Roman" pitchFamily="18" charset="0"/>
              </a:rPr>
              <a:t>2-Organ infiltration: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Lymphadenopathy (very common)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err="1">
                <a:solidFill>
                  <a:schemeClr val="tx1"/>
                </a:solidFill>
                <a:cs typeface="Times New Roman" pitchFamily="18" charset="0"/>
              </a:rPr>
              <a:t>Hepatosplenomegally</a:t>
            </a:r>
            <a:r>
              <a:rPr lang="en-US" sz="2000" b="1" dirty="0">
                <a:solidFill>
                  <a:schemeClr val="tx1"/>
                </a:solidFill>
                <a:cs typeface="Times New Roman" pitchFamily="18" charset="0"/>
              </a:rPr>
              <a:t>.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altLang="ar-SA" sz="2000" b="1" dirty="0" smtClean="0">
                <a:solidFill>
                  <a:schemeClr val="tx1"/>
                </a:solidFill>
                <a:latin typeface="+mj-lt"/>
              </a:rPr>
              <a:t>testicles involvement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     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CNS disease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Mediastinal mass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95400" y="381000"/>
            <a:ext cx="60960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Clinical Features of ALL 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91200" y="3352800"/>
            <a:ext cx="25146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Acute onset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8"/>
          <p:cNvSpPr/>
          <p:nvPr/>
        </p:nvSpPr>
        <p:spPr>
          <a:xfrm>
            <a:off x="3429000" y="5715000"/>
            <a:ext cx="25146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Characteristic for T-ALL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7695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593477" y="381000"/>
            <a:ext cx="57150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Morphological subtypes (FAB)</a:t>
            </a:r>
            <a:endParaRPr lang="ar-SA" sz="2800" b="1" dirty="0">
              <a:solidFill>
                <a:schemeClr val="tx1"/>
              </a:solidFill>
            </a:endParaRPr>
          </a:p>
        </p:txBody>
      </p:sp>
      <p:pic>
        <p:nvPicPr>
          <p:cNvPr id="9218" name="Picture 2" descr="./L2 bla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11538"/>
            <a:ext cx="2940424" cy="21698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./L1 bla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4" y="1411538"/>
            <a:ext cx="3005436" cy="21698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Group 10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07846393"/>
              </p:ext>
            </p:extLst>
          </p:nvPr>
        </p:nvGraphicFramePr>
        <p:xfrm>
          <a:off x="152401" y="3568088"/>
          <a:ext cx="8915399" cy="3137512"/>
        </p:xfrm>
        <a:graphic>
          <a:graphicData uri="http://schemas.openxmlformats.org/drawingml/2006/table">
            <a:tbl>
              <a:tblPr rtl="1"/>
              <a:tblGrid>
                <a:gridCol w="3031058"/>
                <a:gridCol w="2639954"/>
                <a:gridCol w="1764128"/>
                <a:gridCol w="1480259"/>
              </a:tblGrid>
              <a:tr h="4879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L3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Burkitt’s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L2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L1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</a:tr>
              <a:tr h="5505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Homogenous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Heterogeneous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Homogenous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Morphology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4954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Small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Variable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Small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Size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5230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Vaculated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More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Little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Cytoplasm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4954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Prominent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Prominent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Not prominent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Nucleoli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4954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t(8;14)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cmyc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Variable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Variable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Genetics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</a:tbl>
          </a:graphicData>
        </a:graphic>
      </p:graphicFrame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4624" y="1411539"/>
            <a:ext cx="3079376" cy="2169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5942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2600"/>
            <a:ext cx="8915399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990600" y="457200"/>
            <a:ext cx="64770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altLang="ar-SA" sz="2800" b="1" dirty="0" err="1">
                <a:solidFill>
                  <a:schemeClr val="tx1"/>
                </a:solidFill>
              </a:rPr>
              <a:t>Immunophenotypic</a:t>
            </a:r>
            <a:r>
              <a:rPr lang="en-US" altLang="ar-SA" sz="2800" b="1" dirty="0">
                <a:solidFill>
                  <a:schemeClr val="tx1"/>
                </a:solidFill>
              </a:rPr>
              <a:t> Subtypes (WHO)</a:t>
            </a:r>
            <a:endParaRPr lang="ar-SA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40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685800" y="1676400"/>
            <a:ext cx="7543800" cy="381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L3 (</a:t>
            </a:r>
            <a:r>
              <a:rPr lang="en-US" sz="4000" b="1" dirty="0" err="1">
                <a:solidFill>
                  <a:schemeClr val="tx1"/>
                </a:solidFill>
              </a:rPr>
              <a:t>Burkitt’s</a:t>
            </a:r>
            <a:r>
              <a:rPr lang="en-US" sz="4000" b="1" dirty="0">
                <a:solidFill>
                  <a:schemeClr val="tx1"/>
                </a:solidFill>
              </a:rPr>
              <a:t>) represents 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u="sng" dirty="0">
                <a:solidFill>
                  <a:schemeClr val="tx1"/>
                </a:solidFill>
              </a:rPr>
              <a:t>mature</a:t>
            </a:r>
            <a:r>
              <a:rPr lang="en-US" sz="4000" b="1" dirty="0">
                <a:solidFill>
                  <a:schemeClr val="tx1"/>
                </a:solidFill>
              </a:rPr>
              <a:t> lymphoid neoplasm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so it is a type of lymphoma 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 not Acute </a:t>
            </a:r>
            <a:r>
              <a:rPr lang="en-US" sz="4000" b="1" u="sng" dirty="0" smtClean="0">
                <a:solidFill>
                  <a:schemeClr val="tx1"/>
                </a:solidFill>
              </a:rPr>
              <a:t>lymphoblastic </a:t>
            </a:r>
            <a:r>
              <a:rPr lang="en-US" sz="4000" b="1" dirty="0" err="1">
                <a:solidFill>
                  <a:schemeClr val="tx1"/>
                </a:solidFill>
              </a:rPr>
              <a:t>leukaemia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endParaRPr lang="ar-SA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279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75697556"/>
              </p:ext>
            </p:extLst>
          </p:nvPr>
        </p:nvGraphicFramePr>
        <p:xfrm>
          <a:off x="457200" y="1752600"/>
          <a:ext cx="8153400" cy="4419597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4076700"/>
                <a:gridCol w="4076700"/>
              </a:tblGrid>
              <a:tr h="63137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63137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63137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63137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3137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3137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3137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مستطيل 5"/>
          <p:cNvSpPr/>
          <p:nvPr/>
        </p:nvSpPr>
        <p:spPr>
          <a:xfrm>
            <a:off x="4592171" y="1394012"/>
            <a:ext cx="45719" cy="50067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838200" y="2057400"/>
            <a:ext cx="75438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838200" y="1394012"/>
            <a:ext cx="75438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8382000" y="1416872"/>
            <a:ext cx="45719" cy="50296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/>
          <p:cNvSpPr/>
          <p:nvPr/>
        </p:nvSpPr>
        <p:spPr>
          <a:xfrm>
            <a:off x="838200" y="1439731"/>
            <a:ext cx="45719" cy="49610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838200" y="6400800"/>
            <a:ext cx="7589519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/>
          <p:cNvSpPr/>
          <p:nvPr/>
        </p:nvSpPr>
        <p:spPr>
          <a:xfrm>
            <a:off x="1295400" y="1515931"/>
            <a:ext cx="2514600" cy="465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Precursor B cell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4953000" y="1515931"/>
            <a:ext cx="2514600" cy="465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Mature B cell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883919" y="2438400"/>
            <a:ext cx="3708252" cy="533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CD34&amp; TDT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4637890" y="3124200"/>
            <a:ext cx="374411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Surface Immunoglobulin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1752600" y="3810000"/>
            <a:ext cx="1752600" cy="457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CD10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883919" y="5105400"/>
            <a:ext cx="7498081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CD19,CD20 &amp;CD79a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9" name="شكل بيضاوي 18"/>
          <p:cNvSpPr/>
          <p:nvPr/>
        </p:nvSpPr>
        <p:spPr>
          <a:xfrm>
            <a:off x="1752600" y="5715000"/>
            <a:ext cx="1524000" cy="609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B- ALL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20" name="شكل بيضاوي 19"/>
          <p:cNvSpPr/>
          <p:nvPr/>
        </p:nvSpPr>
        <p:spPr>
          <a:xfrm>
            <a:off x="5638800" y="5715000"/>
            <a:ext cx="2057400" cy="609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ar-SA" sz="2000" b="1" dirty="0" err="1">
                <a:solidFill>
                  <a:srgbClr val="160048"/>
                </a:solidFill>
                <a:latin typeface="Arial" pitchFamily="34" charset="0"/>
                <a:cs typeface="Arial" pitchFamily="34" charset="0"/>
              </a:rPr>
              <a:t>Burkitt’s</a:t>
            </a:r>
            <a:endParaRPr lang="en-US" altLang="ar-SA" sz="2000" b="1" dirty="0">
              <a:solidFill>
                <a:srgbClr val="16004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شكل بيضاوي 20"/>
          <p:cNvSpPr/>
          <p:nvPr/>
        </p:nvSpPr>
        <p:spPr>
          <a:xfrm>
            <a:off x="1600200" y="4267200"/>
            <a:ext cx="2209800" cy="609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Common B-ALL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2552700" y="291353"/>
            <a:ext cx="30480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B-ALL</a:t>
            </a:r>
            <a:endParaRPr lang="ar-SA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916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fld id="{DDE7AAC3-CBD6-4E29-9CC1-20435C55DEEE}" type="slidenum">
              <a:rPr lang="ar-SA" altLang="ar-SA" sz="1400" smtClean="0">
                <a:solidFill>
                  <a:srgbClr val="FFFFFF"/>
                </a:solidFill>
                <a:latin typeface="Times New Roman" pitchFamily="18" charset="0"/>
              </a:rPr>
              <a:pPr/>
              <a:t>38</a:t>
            </a:fld>
            <a:endParaRPr lang="en-US" altLang="ar-SA" sz="1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2773" name="عنصر نائب لرقم الشريحة 7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352BAC3B-29A2-41F1-9194-3430EF4D89C9}" type="slidenum">
              <a:rPr lang="ar-SA" altLang="ar-SA" sz="14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altLang="ar-SA" sz="140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90" name="Rectangle 21"/>
          <p:cNvSpPr>
            <a:spLocks noChangeArrowheads="1"/>
          </p:cNvSpPr>
          <p:nvPr/>
        </p:nvSpPr>
        <p:spPr bwMode="auto">
          <a:xfrm>
            <a:off x="4419600" y="2941637"/>
            <a:ext cx="4038600" cy="4111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ar-SA" sz="2000" b="1" dirty="0" smtClean="0">
                <a:solidFill>
                  <a:srgbClr val="160048"/>
                </a:solidFill>
                <a:latin typeface="Arial" pitchFamily="34" charset="0"/>
                <a:cs typeface="Arial" pitchFamily="34" charset="0"/>
              </a:rPr>
              <a:t>sCD3</a:t>
            </a:r>
          </a:p>
        </p:txBody>
      </p:sp>
      <p:sp>
        <p:nvSpPr>
          <p:cNvPr id="32795" name="Rectangle 25"/>
          <p:cNvSpPr>
            <a:spLocks noChangeArrowheads="1"/>
          </p:cNvSpPr>
          <p:nvPr/>
        </p:nvSpPr>
        <p:spPr bwMode="auto">
          <a:xfrm>
            <a:off x="412750" y="2514600"/>
            <a:ext cx="4006850" cy="4111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ar-SA" sz="2000" b="1" dirty="0" smtClean="0">
                <a:solidFill>
                  <a:srgbClr val="160048"/>
                </a:solidFill>
                <a:latin typeface="Arial" pitchFamily="34" charset="0"/>
                <a:cs typeface="Arial" pitchFamily="34" charset="0"/>
              </a:rPr>
              <a:t>cCD3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390337" y="3886200"/>
            <a:ext cx="2025837" cy="4919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(</a:t>
            </a:r>
            <a:r>
              <a:rPr lang="en-US" b="1" dirty="0" smtClean="0">
                <a:solidFill>
                  <a:schemeClr val="tx1"/>
                </a:solidFill>
              </a:rPr>
              <a:t>CD4&amp;CD8</a:t>
            </a:r>
            <a:r>
              <a:rPr lang="en-US" b="1" dirty="0">
                <a:solidFill>
                  <a:schemeClr val="tx1"/>
                </a:solidFill>
              </a:rPr>
              <a:t>)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2416175" y="3886199"/>
            <a:ext cx="2012389" cy="4919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(CD4&amp;CD8)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997137" y="3567953"/>
            <a:ext cx="755463" cy="31824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- VE</a:t>
            </a:r>
            <a:endParaRPr lang="ar-SA" b="1" dirty="0"/>
          </a:p>
        </p:txBody>
      </p:sp>
      <p:sp>
        <p:nvSpPr>
          <p:cNvPr id="28" name="مستطيل مستدير الزوايا 27"/>
          <p:cNvSpPr/>
          <p:nvPr/>
        </p:nvSpPr>
        <p:spPr>
          <a:xfrm>
            <a:off x="2933887" y="3581400"/>
            <a:ext cx="876113" cy="31824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+VE</a:t>
            </a:r>
            <a:endParaRPr lang="ar-SA" b="1" dirty="0"/>
          </a:p>
        </p:txBody>
      </p:sp>
      <p:sp>
        <p:nvSpPr>
          <p:cNvPr id="5" name="مستطيل 4"/>
          <p:cNvSpPr/>
          <p:nvPr/>
        </p:nvSpPr>
        <p:spPr>
          <a:xfrm>
            <a:off x="4419600" y="3727077"/>
            <a:ext cx="4038600" cy="38772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CD4 only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4419600" y="4184277"/>
            <a:ext cx="4038600" cy="38772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CD8 only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419600" y="1645919"/>
            <a:ext cx="45719" cy="45262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ستطيل 33"/>
          <p:cNvSpPr/>
          <p:nvPr/>
        </p:nvSpPr>
        <p:spPr>
          <a:xfrm>
            <a:off x="390336" y="4876800"/>
            <a:ext cx="8067863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CD2,CD5&amp;CD7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209800" y="381000"/>
            <a:ext cx="36576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altLang="ar-SA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T-ALL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90336" y="1600200"/>
            <a:ext cx="45719" cy="457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412750" y="1600200"/>
            <a:ext cx="8045449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/>
          <p:cNvSpPr/>
          <p:nvPr/>
        </p:nvSpPr>
        <p:spPr>
          <a:xfrm>
            <a:off x="8458199" y="1600200"/>
            <a:ext cx="45719" cy="45262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/>
          <p:cNvSpPr/>
          <p:nvPr/>
        </p:nvSpPr>
        <p:spPr>
          <a:xfrm>
            <a:off x="390336" y="6126481"/>
            <a:ext cx="8090722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436055" y="2209800"/>
            <a:ext cx="8022145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761999" y="1676400"/>
            <a:ext cx="2660369" cy="439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Precursor T- cell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2" name="مستطيل 41"/>
          <p:cNvSpPr/>
          <p:nvPr/>
        </p:nvSpPr>
        <p:spPr>
          <a:xfrm>
            <a:off x="4800600" y="1676400"/>
            <a:ext cx="2660369" cy="439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Mature T- cell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16" name="شكل بيضاوي 15"/>
          <p:cNvSpPr/>
          <p:nvPr/>
        </p:nvSpPr>
        <p:spPr>
          <a:xfrm>
            <a:off x="1143000" y="5410200"/>
            <a:ext cx="2228943" cy="609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T-ALL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7" name="شكل بيضاوي 16"/>
          <p:cNvSpPr/>
          <p:nvPr/>
        </p:nvSpPr>
        <p:spPr>
          <a:xfrm>
            <a:off x="4953000" y="5410200"/>
            <a:ext cx="2667000" cy="609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T- Cell Lymphoma</a:t>
            </a:r>
            <a:endParaRPr lang="ar-SA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7419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533400" y="5410200"/>
            <a:ext cx="7924800" cy="114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1">
              <a:spcBef>
                <a:spcPct val="20000"/>
              </a:spcBef>
              <a:buClr>
                <a:srgbClr val="00FFFF"/>
              </a:buClr>
              <a:buSzPct val="110000"/>
            </a:pPr>
            <a:r>
              <a:rPr lang="en-US" altLang="ar-SA" sz="2400" u="sng" dirty="0">
                <a:solidFill>
                  <a:schemeClr val="tx1"/>
                </a:solidFill>
                <a:latin typeface="Arial" pitchFamily="34" charset="0"/>
              </a:rPr>
              <a:t>Treatment:</a:t>
            </a:r>
          </a:p>
          <a:p>
            <a:pPr marL="800100" lvl="1" indent="-342900">
              <a:spcBef>
                <a:spcPct val="20000"/>
              </a:spcBef>
              <a:buSzPct val="110000"/>
              <a:buFont typeface="Wingdings" panose="05000000000000000000" pitchFamily="2" charset="2"/>
              <a:buChar char="Ø"/>
            </a:pPr>
            <a:r>
              <a:rPr lang="en-US" altLang="ar-SA" sz="2000" dirty="0" smtClean="0">
                <a:solidFill>
                  <a:schemeClr val="tx1"/>
                </a:solidFill>
                <a:latin typeface="Arial" pitchFamily="34" charset="0"/>
              </a:rPr>
              <a:t>Chemotherapy (high cure rate) </a:t>
            </a:r>
            <a:endParaRPr lang="en-US" altLang="ar-SA" sz="2000" dirty="0">
              <a:solidFill>
                <a:schemeClr val="tx1"/>
              </a:solidFill>
              <a:latin typeface="Arial" pitchFamily="34" charset="0"/>
            </a:endParaRPr>
          </a:p>
          <a:p>
            <a:pPr marL="800100" lvl="1" indent="-342900">
              <a:spcBef>
                <a:spcPct val="20000"/>
              </a:spcBef>
              <a:buSzPct val="110000"/>
              <a:buFont typeface="Wingdings" panose="05000000000000000000" pitchFamily="2" charset="2"/>
              <a:buChar char="Ø"/>
            </a:pPr>
            <a:r>
              <a:rPr lang="en-US" altLang="ar-SA" sz="2000" dirty="0">
                <a:solidFill>
                  <a:schemeClr val="tx1"/>
                </a:solidFill>
                <a:latin typeface="Arial" pitchFamily="34" charset="0"/>
              </a:rPr>
              <a:t>Stem cell transplantation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676400" y="228600"/>
            <a:ext cx="5334000" cy="714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Prognosis &amp;treatment</a:t>
            </a:r>
            <a:endParaRPr lang="ar-SA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Group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78506036"/>
              </p:ext>
            </p:extLst>
          </p:nvPr>
        </p:nvGraphicFramePr>
        <p:xfrm>
          <a:off x="457200" y="1143000"/>
          <a:ext cx="8077200" cy="4114799"/>
        </p:xfrm>
        <a:graphic>
          <a:graphicData uri="http://schemas.openxmlformats.org/drawingml/2006/table">
            <a:tbl>
              <a:tblPr rtl="1"/>
              <a:tblGrid>
                <a:gridCol w="2836998"/>
                <a:gridCol w="2954202"/>
                <a:gridCol w="2286000"/>
              </a:tblGrid>
              <a:tr h="4661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Worse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Better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733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&lt;2 - &gt;10 yrs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2 - 10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yrs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Age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733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Gender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733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High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Low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WBC count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733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 cell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 cell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Cell type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661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Others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Common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B-ALL phenotype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8156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Hypodiploidy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t(9;22)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Hyperdiploidy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t(12;21)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B-ALL genetics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733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Yes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CNS involvement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1066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457201" y="2819400"/>
            <a:ext cx="7848600" cy="762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Genetic alteration in the immature precursors  </a:t>
            </a:r>
            <a:endParaRPr lang="ar-SA" sz="2000" b="1" dirty="0">
              <a:solidFill>
                <a:schemeClr val="tx1"/>
              </a:solidFill>
            </a:endParaRPr>
          </a:p>
        </p:txBody>
      </p:sp>
      <p:cxnSp>
        <p:nvCxnSpPr>
          <p:cNvPr id="4" name="رابط كسهم مستقيم 3"/>
          <p:cNvCxnSpPr/>
          <p:nvPr/>
        </p:nvCxnSpPr>
        <p:spPr>
          <a:xfrm>
            <a:off x="4191000" y="3581400"/>
            <a:ext cx="0" cy="2779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مستطيل مستدير الزوايا 4"/>
          <p:cNvSpPr/>
          <p:nvPr/>
        </p:nvSpPr>
        <p:spPr>
          <a:xfrm>
            <a:off x="430306" y="3886200"/>
            <a:ext cx="7848600" cy="762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Block of differentiation ,Enhanced proliferation &amp; Decreased apoptosis 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57200" y="457200"/>
            <a:ext cx="1676400" cy="96370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Genetic predisposition 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2133600" y="457200"/>
            <a:ext cx="1676400" cy="9491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Environmental  factors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3810000" y="457200"/>
            <a:ext cx="1447800" cy="9625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Infection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5257800" y="484093"/>
            <a:ext cx="1524000" cy="94913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Previous therapy 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6781800" y="484093"/>
            <a:ext cx="1676400" cy="96370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Other hematological disorders</a:t>
            </a:r>
            <a:endParaRPr lang="ar-SA" b="1" dirty="0">
              <a:solidFill>
                <a:schemeClr val="tx1"/>
              </a:solidFill>
            </a:endParaRPr>
          </a:p>
        </p:txBody>
      </p:sp>
      <p:cxnSp>
        <p:nvCxnSpPr>
          <p:cNvPr id="12" name="رابط كسهم مستقيم 11"/>
          <p:cNvCxnSpPr>
            <a:stCxn id="6" idx="2"/>
            <a:endCxn id="21" idx="2"/>
          </p:cNvCxnSpPr>
          <p:nvPr/>
        </p:nvCxnSpPr>
        <p:spPr>
          <a:xfrm>
            <a:off x="1295400" y="1420905"/>
            <a:ext cx="1756266" cy="7888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>
            <a:endCxn id="21" idx="1"/>
          </p:cNvCxnSpPr>
          <p:nvPr/>
        </p:nvCxnSpPr>
        <p:spPr>
          <a:xfrm>
            <a:off x="2667000" y="1406338"/>
            <a:ext cx="775239" cy="5340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>
            <a:off x="4343400" y="1467177"/>
            <a:ext cx="0" cy="3616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>
            <a:stCxn id="9" idx="2"/>
            <a:endCxn id="21" idx="7"/>
          </p:cNvCxnSpPr>
          <p:nvPr/>
        </p:nvCxnSpPr>
        <p:spPr>
          <a:xfrm flipH="1">
            <a:off x="5328093" y="1433232"/>
            <a:ext cx="691707" cy="5071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>
            <a:stCxn id="10" idx="2"/>
            <a:endCxn id="21" idx="6"/>
          </p:cNvCxnSpPr>
          <p:nvPr/>
        </p:nvCxnSpPr>
        <p:spPr>
          <a:xfrm flipH="1">
            <a:off x="5718666" y="1447800"/>
            <a:ext cx="1901334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شكل بيضاوي 20"/>
          <p:cNvSpPr/>
          <p:nvPr/>
        </p:nvSpPr>
        <p:spPr>
          <a:xfrm>
            <a:off x="3051666" y="1828800"/>
            <a:ext cx="2667000" cy="762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Unknown Mechanism </a:t>
            </a:r>
            <a:endParaRPr lang="ar-SA" b="1" dirty="0">
              <a:solidFill>
                <a:schemeClr val="tx1"/>
              </a:solidFill>
            </a:endParaRPr>
          </a:p>
        </p:txBody>
      </p:sp>
      <p:cxnSp>
        <p:nvCxnSpPr>
          <p:cNvPr id="23" name="رابط كسهم مستقيم 22"/>
          <p:cNvCxnSpPr/>
          <p:nvPr/>
        </p:nvCxnSpPr>
        <p:spPr>
          <a:xfrm flipH="1">
            <a:off x="4343400" y="2590800"/>
            <a:ext cx="3665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984" y="4953000"/>
            <a:ext cx="29146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3050" y="4914900"/>
            <a:ext cx="2857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43" name="رابط مستقيم 1042"/>
          <p:cNvCxnSpPr/>
          <p:nvPr/>
        </p:nvCxnSpPr>
        <p:spPr>
          <a:xfrm>
            <a:off x="4191000" y="4648200"/>
            <a:ext cx="0" cy="10858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رابط كسهم مستقيم 1045"/>
          <p:cNvCxnSpPr/>
          <p:nvPr/>
        </p:nvCxnSpPr>
        <p:spPr>
          <a:xfrm flipH="1">
            <a:off x="3188634" y="5734050"/>
            <a:ext cx="100236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" name="رابط كسهم مستقيم 1047"/>
          <p:cNvCxnSpPr/>
          <p:nvPr/>
        </p:nvCxnSpPr>
        <p:spPr>
          <a:xfrm>
            <a:off x="4191000" y="5734050"/>
            <a:ext cx="113709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9840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04800" y="1295400"/>
            <a:ext cx="8153400" cy="518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Acute </a:t>
            </a:r>
            <a:r>
              <a:rPr lang="en-US" altLang="ar-SA" sz="2400" dirty="0" err="1">
                <a:solidFill>
                  <a:schemeClr val="tx1"/>
                </a:solidFill>
                <a:latin typeface="Arial" pitchFamily="34" charset="0"/>
              </a:rPr>
              <a:t>leukaemia</a:t>
            </a: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 is a fatal neoplastic condition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20% or more blasts = Acute </a:t>
            </a:r>
            <a:r>
              <a:rPr lang="en-US" altLang="ar-SA" sz="2400" dirty="0" err="1">
                <a:solidFill>
                  <a:schemeClr val="tx1"/>
                </a:solidFill>
                <a:latin typeface="Arial" pitchFamily="34" charset="0"/>
              </a:rPr>
              <a:t>leukaemia</a:t>
            </a:r>
            <a:endParaRPr lang="en-US" altLang="ar-SA" sz="2400" dirty="0">
              <a:solidFill>
                <a:schemeClr val="tx1"/>
              </a:solidFill>
              <a:latin typeface="Arial" pitchFamily="34" charset="0"/>
            </a:endParaRP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Diagnosis requires special investigations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Auer rods = AML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AML M3 = DIC </a:t>
            </a:r>
            <a:r>
              <a:rPr lang="en-US" altLang="ar-SA" sz="2400" dirty="0" smtClean="0">
                <a:solidFill>
                  <a:schemeClr val="tx1"/>
                </a:solidFill>
                <a:latin typeface="Arial" pitchFamily="34" charset="0"/>
              </a:rPr>
              <a:t>&amp;target therapy</a:t>
            </a:r>
            <a:endParaRPr lang="en-US" altLang="ar-SA" sz="2400" dirty="0">
              <a:solidFill>
                <a:schemeClr val="tx1"/>
              </a:solidFill>
              <a:latin typeface="Arial" pitchFamily="34" charset="0"/>
            </a:endParaRP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Gum hypertrophy = mostly M4 or M5</a:t>
            </a:r>
            <a:r>
              <a:rPr lang="en-US" altLang="ar-SA" sz="2400" dirty="0" smtClean="0">
                <a:solidFill>
                  <a:schemeClr val="tx1"/>
                </a:solidFill>
                <a:latin typeface="Arial" pitchFamily="34" charset="0"/>
              </a:rPr>
              <a:t>,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Mediastinal = T-ALL</a:t>
            </a:r>
          </a:p>
          <a:p>
            <a:pPr marL="800100" lvl="1" indent="-342900"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endParaRPr lang="en-US" altLang="ar-SA" sz="24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752600" y="609600"/>
            <a:ext cx="44196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Remember !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913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81000" y="1219200"/>
            <a:ext cx="8305800" cy="457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Subtypes of AML (M0-M8) + cytogenetic abnormalities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Subtypes of ALL (T or B cell)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Main lineages markers are MPO, CD19 and </a:t>
            </a:r>
            <a:r>
              <a:rPr lang="en-US" altLang="ar-SA" sz="2400" dirty="0" smtClean="0">
                <a:solidFill>
                  <a:schemeClr val="tx1"/>
                </a:solidFill>
                <a:latin typeface="Arial" pitchFamily="34" charset="0"/>
              </a:rPr>
              <a:t>CD3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 smtClean="0">
                <a:solidFill>
                  <a:schemeClr val="tx1"/>
                </a:solidFill>
                <a:latin typeface="Arial" pitchFamily="34" charset="0"/>
              </a:rPr>
              <a:t>Stem cell markers are CD34,TDT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 smtClean="0">
                <a:solidFill>
                  <a:schemeClr val="tx1"/>
                </a:solidFill>
                <a:latin typeface="Arial" pitchFamily="34" charset="0"/>
              </a:rPr>
              <a:t>FAB classification based mainly on morphology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 smtClean="0">
                <a:solidFill>
                  <a:schemeClr val="tx1"/>
                </a:solidFill>
                <a:latin typeface="Arial" pitchFamily="34" charset="0"/>
              </a:rPr>
              <a:t>WHO classification focused more on genetics </a:t>
            </a:r>
            <a:endParaRPr lang="en-US" altLang="ar-SA" sz="24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752600" y="609600"/>
            <a:ext cx="44196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Remember !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542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1828800" y="2057400"/>
            <a:ext cx="5715000" cy="3505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700" b="1" dirty="0" smtClean="0">
                <a:solidFill>
                  <a:schemeClr val="tx1"/>
                </a:solidFill>
              </a:rPr>
              <a:t>??</a:t>
            </a:r>
            <a:endParaRPr lang="ar-SA" sz="28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494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963" y="1676400"/>
            <a:ext cx="771207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شكل بيضاوي 1"/>
          <p:cNvSpPr/>
          <p:nvPr/>
        </p:nvSpPr>
        <p:spPr>
          <a:xfrm>
            <a:off x="2667000" y="2895600"/>
            <a:ext cx="3352800" cy="1676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 differentiation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Proliferation </a:t>
            </a:r>
          </a:p>
          <a:p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" name="سهم لأعلى 2"/>
          <p:cNvSpPr/>
          <p:nvPr/>
        </p:nvSpPr>
        <p:spPr>
          <a:xfrm>
            <a:off x="3383281" y="3769519"/>
            <a:ext cx="45719" cy="192881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7478806" y="2209800"/>
            <a:ext cx="1295400" cy="762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AML</a:t>
            </a:r>
            <a:endParaRPr lang="ar-SA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381000" y="2286000"/>
            <a:ext cx="1066800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ALL</a:t>
            </a:r>
            <a:endParaRPr lang="ar-SA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790700" y="457200"/>
            <a:ext cx="55626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PATHOGENESIS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161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4800" y="1600200"/>
            <a:ext cx="8458200" cy="1219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AL represent about 8% of </a:t>
            </a:r>
            <a:r>
              <a:rPr lang="en-US" sz="2400" b="1" dirty="0" err="1" smtClean="0">
                <a:solidFill>
                  <a:schemeClr val="tx1"/>
                </a:solidFill>
              </a:rPr>
              <a:t>neoplastic</a:t>
            </a:r>
            <a:r>
              <a:rPr lang="en-US" sz="2400" b="1" dirty="0" smtClean="0">
                <a:solidFill>
                  <a:schemeClr val="tx1"/>
                </a:solidFill>
              </a:rPr>
              <a:t> disease &amp; cause about 4% of malignancy related deaths !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4800" y="2895600"/>
            <a:ext cx="8534400" cy="1219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AML has an incidence of 2 – 3 per 100 000 per year in children, rising to 15 per 100 000 in adults.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4191000"/>
            <a:ext cx="8534400" cy="1219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ALL has an incidence of 30 per million &amp; represent about 76%  of childhood leukemia .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0" y="228600"/>
            <a:ext cx="57150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Epidemiology 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43000" y="1447800"/>
            <a:ext cx="67056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</a:rPr>
              <a:t>Acute leukemia 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286000" y="2209800"/>
            <a:ext cx="76200" cy="9144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248400" y="2209800"/>
            <a:ext cx="76200" cy="9144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800600" y="3124200"/>
            <a:ext cx="3276600" cy="1600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Acute Lymphoid Leukemia 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62000" y="3124200"/>
            <a:ext cx="3124200" cy="1600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Acute  Myeloid Leukemia 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267200" y="2209800"/>
            <a:ext cx="76200" cy="28194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514600" y="5029200"/>
            <a:ext cx="3352800" cy="1600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Acute Leukemia of Ambiguous Lineage 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0" y="228600"/>
            <a:ext cx="54864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General  Classification </a:t>
            </a:r>
            <a:endParaRPr lang="en-US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41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09600" y="1524000"/>
            <a:ext cx="7772400" cy="381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chemeClr val="tx1"/>
                </a:solidFill>
              </a:rPr>
              <a:t>Clinical history </a:t>
            </a:r>
            <a:r>
              <a:rPr lang="en-US" sz="2800" b="1" dirty="0" smtClean="0">
                <a:solidFill>
                  <a:schemeClr val="tx1"/>
                </a:solidFill>
              </a:rPr>
              <a:t>(Previous therapy)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chemeClr val="tx1"/>
                </a:solidFill>
              </a:rPr>
              <a:t>Morphology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chemeClr val="tx1"/>
                </a:solidFill>
              </a:rPr>
              <a:t>Flow cytometry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chemeClr val="tx1"/>
                </a:solidFill>
              </a:rPr>
              <a:t>Chromosomal Karyotyping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chemeClr val="tx1"/>
                </a:solidFill>
              </a:rPr>
              <a:t>Molecular study  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381000"/>
            <a:ext cx="49530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Basis of Classification 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719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uer-rod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981200"/>
            <a:ext cx="2514600" cy="1981200"/>
          </a:xfrm>
          <a:prstGeom prst="rect">
            <a:avLst/>
          </a:prstGeom>
        </p:spPr>
      </p:pic>
      <p:pic>
        <p:nvPicPr>
          <p:cNvPr id="7" name="Picture 6" descr="ly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981200"/>
            <a:ext cx="3048000" cy="19812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52400" y="3962400"/>
            <a:ext cx="4267200" cy="25863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err="1" smtClean="0">
                <a:solidFill>
                  <a:schemeClr val="tx1"/>
                </a:solidFill>
              </a:rPr>
              <a:t>Myeloblast</a:t>
            </a:r>
            <a:r>
              <a:rPr lang="en-US" sz="2400" b="1" u="sng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-</a:t>
            </a:r>
            <a:r>
              <a:rPr lang="en-US" sz="2000" b="1" u="sng" dirty="0" smtClean="0">
                <a:solidFill>
                  <a:schemeClr val="tx1"/>
                </a:solidFill>
              </a:rPr>
              <a:t>Size</a:t>
            </a:r>
            <a:r>
              <a:rPr lang="en-US" sz="2000" b="1" dirty="0" smtClean="0">
                <a:solidFill>
                  <a:schemeClr val="tx1"/>
                </a:solidFill>
              </a:rPr>
              <a:t>: medium-Large  </a:t>
            </a:r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-</a:t>
            </a:r>
            <a:r>
              <a:rPr lang="en-US" sz="2000" b="1" u="sng" dirty="0" err="1" smtClean="0">
                <a:solidFill>
                  <a:schemeClr val="tx1"/>
                </a:solidFill>
              </a:rPr>
              <a:t>Nucleous</a:t>
            </a:r>
            <a:r>
              <a:rPr lang="en-US" sz="2000" b="1" dirty="0" smtClean="0">
                <a:solidFill>
                  <a:schemeClr val="tx1"/>
                </a:solidFill>
              </a:rPr>
              <a:t>: round, oval or irregular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-</a:t>
            </a:r>
            <a:r>
              <a:rPr lang="en-US" sz="2000" b="1" u="sng" dirty="0" smtClean="0">
                <a:solidFill>
                  <a:schemeClr val="tx1"/>
                </a:solidFill>
              </a:rPr>
              <a:t>Nucleolus</a:t>
            </a:r>
            <a:r>
              <a:rPr lang="en-US" sz="2000" b="1" dirty="0" smtClean="0">
                <a:solidFill>
                  <a:schemeClr val="tx1"/>
                </a:solidFill>
              </a:rPr>
              <a:t>: prominent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-</a:t>
            </a:r>
            <a:r>
              <a:rPr lang="en-US" sz="2000" b="1" u="sng" dirty="0" smtClean="0">
                <a:solidFill>
                  <a:schemeClr val="tx1"/>
                </a:solidFill>
              </a:rPr>
              <a:t>Cytoplasm</a:t>
            </a:r>
            <a:r>
              <a:rPr lang="en-US" sz="2000" b="1" dirty="0" smtClean="0">
                <a:solidFill>
                  <a:schemeClr val="tx1"/>
                </a:solidFill>
              </a:rPr>
              <a:t>: abundant, granular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         </a:t>
            </a:r>
            <a:r>
              <a:rPr lang="en-US" sz="2400" b="1" u="sng" dirty="0" smtClean="0">
                <a:solidFill>
                  <a:schemeClr val="tx1"/>
                </a:solidFill>
              </a:rPr>
              <a:t>Auer rods is characteristic</a:t>
            </a:r>
            <a:r>
              <a:rPr lang="en-US" sz="2000" dirty="0" smtClean="0">
                <a:solidFill>
                  <a:schemeClr val="tx1"/>
                </a:solidFill>
              </a:rPr>
              <a:t>   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495800" y="3962400"/>
            <a:ext cx="4419600" cy="2590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Lymphoblast: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prstClr val="black"/>
                </a:solidFill>
              </a:rPr>
              <a:t>Size</a:t>
            </a:r>
            <a:r>
              <a:rPr lang="en-US" sz="2000" b="1" dirty="0">
                <a:solidFill>
                  <a:prstClr val="black"/>
                </a:solidFill>
              </a:rPr>
              <a:t>: </a:t>
            </a:r>
            <a:r>
              <a:rPr lang="en-US" sz="2000" b="1" dirty="0" smtClean="0">
                <a:solidFill>
                  <a:prstClr val="black"/>
                </a:solidFill>
              </a:rPr>
              <a:t>small- medium </a:t>
            </a:r>
            <a:endParaRPr lang="en-US" sz="2000" b="1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u="sng" dirty="0" err="1" smtClean="0">
                <a:solidFill>
                  <a:prstClr val="black"/>
                </a:solidFill>
              </a:rPr>
              <a:t>Nucleous</a:t>
            </a:r>
            <a:r>
              <a:rPr lang="en-US" sz="2000" b="1" dirty="0" smtClean="0">
                <a:solidFill>
                  <a:prstClr val="black"/>
                </a:solidFill>
              </a:rPr>
              <a:t>: round</a:t>
            </a:r>
            <a:endParaRPr lang="en-US" sz="2000" b="1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prstClr val="black"/>
                </a:solidFill>
              </a:rPr>
              <a:t>Nucleolus</a:t>
            </a:r>
            <a:r>
              <a:rPr lang="en-US" sz="2000" b="1" dirty="0">
                <a:solidFill>
                  <a:prstClr val="black"/>
                </a:solidFill>
              </a:rPr>
              <a:t>: </a:t>
            </a:r>
            <a:r>
              <a:rPr lang="en-US" sz="2000" b="1" dirty="0" smtClean="0">
                <a:solidFill>
                  <a:prstClr val="black"/>
                </a:solidFill>
              </a:rPr>
              <a:t>not prominent</a:t>
            </a:r>
            <a:endParaRPr lang="en-US" sz="2000" b="1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prstClr val="black"/>
                </a:solidFill>
              </a:rPr>
              <a:t>Cytoplasm</a:t>
            </a:r>
            <a:r>
              <a:rPr lang="en-US" sz="2000" b="1" dirty="0">
                <a:solidFill>
                  <a:prstClr val="black"/>
                </a:solidFill>
              </a:rPr>
              <a:t>: </a:t>
            </a:r>
            <a:r>
              <a:rPr lang="en-US" sz="2000" b="1" dirty="0" smtClean="0">
                <a:solidFill>
                  <a:prstClr val="black"/>
                </a:solidFill>
              </a:rPr>
              <a:t>scanty ,</a:t>
            </a:r>
            <a:r>
              <a:rPr lang="en-US" sz="2000" b="1" dirty="0" err="1" smtClean="0">
                <a:solidFill>
                  <a:prstClr val="black"/>
                </a:solidFill>
              </a:rPr>
              <a:t>agranular</a:t>
            </a:r>
            <a:endParaRPr lang="en-US" sz="2000" b="1" dirty="0">
              <a:solidFill>
                <a:prstClr val="black"/>
              </a:solidFill>
            </a:endParaRPr>
          </a:p>
          <a:p>
            <a:pPr lvl="0"/>
            <a:r>
              <a:rPr lang="en-US" sz="2000" b="1" dirty="0" smtClean="0">
                <a:solidFill>
                  <a:prstClr val="black"/>
                </a:solidFill>
              </a:rPr>
              <a:t>                          may be vacuolated</a:t>
            </a:r>
            <a:endParaRPr lang="en-US" sz="2000" b="1" dirty="0">
              <a:solidFill>
                <a:prstClr val="black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304800" y="381000"/>
            <a:ext cx="8458200" cy="152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>
              <a:spcBef>
                <a:spcPct val="20000"/>
              </a:spcBef>
            </a:pPr>
            <a:r>
              <a:rPr lang="en-US" sz="2800" b="1" u="sng" dirty="0">
                <a:solidFill>
                  <a:prstClr val="black"/>
                </a:solidFill>
              </a:rPr>
              <a:t>1- Light microscopy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b="1" dirty="0">
                <a:solidFill>
                  <a:prstClr val="black"/>
                </a:solidFill>
              </a:rPr>
              <a:t>(blood smear, bone marrow aspirate &amp; biopsy ) </a:t>
            </a:r>
            <a:endParaRPr lang="en-US" sz="2200" b="1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>
                <a:solidFill>
                  <a:prstClr val="black"/>
                </a:solidFill>
              </a:rPr>
              <a:t>Blast count : it should be &gt;20% out of the total cells 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prstClr val="black"/>
                </a:solidFill>
              </a:rPr>
              <a:t>Blast </a:t>
            </a:r>
            <a:r>
              <a:rPr lang="en-US" sz="2400" b="1" dirty="0">
                <a:solidFill>
                  <a:prstClr val="black"/>
                </a:solidFill>
              </a:rPr>
              <a:t>morphology :</a:t>
            </a:r>
          </a:p>
        </p:txBody>
      </p:sp>
    </p:spTree>
    <p:extLst>
      <p:ext uri="{BB962C8B-B14F-4D97-AF65-F5344CB8AC3E}">
        <p14:creationId xmlns:p14="http://schemas.microsoft.com/office/powerpoint/2010/main" xmlns="" val="380263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6582</TotalTime>
  <Words>1201</Words>
  <Application>Microsoft Office PowerPoint</Application>
  <PresentationFormat>On-screen Show (4:3)</PresentationFormat>
  <Paragraphs>338</Paragraphs>
  <Slides>42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</vt:lpstr>
      <vt:lpstr>Calibri</vt:lpstr>
      <vt:lpstr>Times New Roman</vt:lpstr>
      <vt:lpstr>Wingdings</vt:lpstr>
      <vt:lpstr>Aharoni</vt:lpstr>
      <vt:lpstr>Algerian</vt:lpstr>
      <vt:lpstr>Arial Black</vt:lpstr>
      <vt:lpstr>Symbol</vt:lpstr>
      <vt:lpstr>Franklin Gothic Medium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DrKamal ElSayid Higgy</dc:creator>
  <cp:lastModifiedBy>DrKamal ElSayid Higgy</cp:lastModifiedBy>
  <cp:revision>187</cp:revision>
  <dcterms:created xsi:type="dcterms:W3CDTF">2013-11-26T10:18:13Z</dcterms:created>
  <dcterms:modified xsi:type="dcterms:W3CDTF">2013-12-17T07:22:46Z</dcterms:modified>
</cp:coreProperties>
</file>