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99" r:id="rId2"/>
    <p:sldMasterId id="2147483855" r:id="rId3"/>
  </p:sldMasterIdLst>
  <p:notesMasterIdLst>
    <p:notesMasterId r:id="rId27"/>
  </p:notesMasterIdLst>
  <p:sldIdLst>
    <p:sldId id="287" r:id="rId4"/>
    <p:sldId id="298" r:id="rId5"/>
    <p:sldId id="288" r:id="rId6"/>
    <p:sldId id="260" r:id="rId7"/>
    <p:sldId id="291" r:id="rId8"/>
    <p:sldId id="289" r:id="rId9"/>
    <p:sldId id="290" r:id="rId10"/>
    <p:sldId id="264" r:id="rId11"/>
    <p:sldId id="277" r:id="rId12"/>
    <p:sldId id="279" r:id="rId13"/>
    <p:sldId id="280" r:id="rId14"/>
    <p:sldId id="292" r:id="rId15"/>
    <p:sldId id="293" r:id="rId16"/>
    <p:sldId id="281" r:id="rId17"/>
    <p:sldId id="282" r:id="rId18"/>
    <p:sldId id="283" r:id="rId19"/>
    <p:sldId id="275" r:id="rId20"/>
    <p:sldId id="272" r:id="rId21"/>
    <p:sldId id="284" r:id="rId22"/>
    <p:sldId id="285" r:id="rId23"/>
    <p:sldId id="286" r:id="rId24"/>
    <p:sldId id="294" r:id="rId25"/>
    <p:sldId id="296" r:id="rId26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28"/>
      <p:italic r:id="rId29"/>
    </p:embeddedFont>
    <p:embeddedFont>
      <p:font typeface="Batang" panose="02030600000101010101" pitchFamily="18" charset="-127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Rounded MT Bold" panose="020F0704030504030204" pitchFamily="34" charset="0"/>
      <p:regular r:id="rId35"/>
    </p:embeddedFont>
    <p:embeddedFont>
      <p:font typeface="Garamond" panose="02020404030301010803" pitchFamily="18" charset="0"/>
      <p:regular r:id="rId36"/>
      <p:bold r:id="rId37"/>
      <p:italic r:id="rId3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3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BD0F82-1A52-4C21-BCC9-6AAD97DDBED9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CB53-AEB2-4CC6-8916-4181D41588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1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55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1232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934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9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321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8551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10051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407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1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2663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4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74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2076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080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4243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8272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5666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2565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993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77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2443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9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5690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07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39124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092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9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0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8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144-3526-4A5A-B61F-BA076F11C721}" type="datetimeFigureOut">
              <a:rPr lang="ar-SA" smtClean="0"/>
              <a:pPr/>
              <a:t>19/02/1435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Heterogeneous group of hematopoietic </a:t>
            </a:r>
            <a:r>
              <a:rPr lang="en-US" sz="2600" b="1" dirty="0" err="1" smtClean="0">
                <a:solidFill>
                  <a:schemeClr val="tx1"/>
                </a:solidFill>
              </a:rPr>
              <a:t>neoplasms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Uncontrolled </a:t>
            </a:r>
            <a:r>
              <a:rPr lang="en-US" sz="2600" b="1" dirty="0">
                <a:solidFill>
                  <a:schemeClr val="tx1"/>
                </a:solidFill>
              </a:rPr>
              <a:t>proliferation and </a:t>
            </a:r>
            <a:r>
              <a:rPr lang="en-US" sz="2600" b="1" dirty="0" smtClean="0">
                <a:solidFill>
                  <a:schemeClr val="tx1"/>
                </a:solidFill>
              </a:rPr>
              <a:t>decreased apoptotic </a:t>
            </a:r>
            <a:r>
              <a:rPr lang="en-US" sz="2600" b="1" dirty="0">
                <a:solidFill>
                  <a:schemeClr val="tx1"/>
                </a:solidFill>
              </a:rPr>
              <a:t>activity with variable degrees of differentiation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Composed of relatively mature </a:t>
            </a:r>
            <a:r>
              <a:rPr lang="en-US" sz="2600" b="1" dirty="0" smtClean="0">
                <a:solidFill>
                  <a:schemeClr val="tx1"/>
                </a:solidFill>
              </a:rPr>
              <a:t>cells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Indolent. </a:t>
            </a:r>
            <a:r>
              <a:rPr lang="en-US" sz="26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untreated, the course is in months </a:t>
            </a:r>
            <a:r>
              <a:rPr lang="en-US" sz="2400" b="1" dirty="0" smtClean="0">
                <a:solidFill>
                  <a:schemeClr val="tx1"/>
                </a:solidFill>
              </a:rPr>
              <a:t>or years)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07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Chronic </a:t>
            </a:r>
            <a:r>
              <a:rPr lang="en-US" altLang="ar-SA" sz="3000" kern="0" dirty="0" err="1">
                <a:solidFill>
                  <a:schemeClr val="tx1"/>
                </a:solidFill>
                <a:latin typeface="Franklin Gothic Medium"/>
              </a:rPr>
              <a:t>Leukaemias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1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3923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4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1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p210 </a:t>
            </a:r>
            <a:r>
              <a:rPr lang="en-US" sz="1600" b="1" dirty="0" err="1" smtClean="0">
                <a:solidFill>
                  <a:schemeClr val="tx1"/>
                </a:solidFill>
              </a:rPr>
              <a:t>kD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Asymptomatic presentation(20-40%):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Routine CBC : marked leukocytosis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Common symptoms : Fatigue ,weight loss or night sweating  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Abdominal discomfort due to splenomegaly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Splenomegaly (Massive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085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Clinical Presentation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251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/>
                <a:gridCol w="4105284"/>
                <a:gridCol w="2141321"/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Main Differential Diagnosis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1- Chronic </a:t>
            </a:r>
            <a:r>
              <a:rPr lang="en-US" sz="20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000" b="1" dirty="0" smtClean="0">
                <a:solidFill>
                  <a:schemeClr val="tx1"/>
                </a:solidFill>
              </a:rPr>
              <a:t> leukemia  (</a:t>
            </a:r>
            <a:r>
              <a:rPr lang="en-US" sz="2000" b="1" dirty="0" err="1" smtClean="0">
                <a:solidFill>
                  <a:schemeClr val="tx1"/>
                </a:solidFill>
              </a:rPr>
              <a:t>monocytosis</a:t>
            </a:r>
            <a:r>
              <a:rPr lang="en-US" sz="2000" b="1" dirty="0" smtClean="0">
                <a:solidFill>
                  <a:schemeClr val="tx1"/>
                </a:solidFill>
              </a:rPr>
              <a:t> ,BCR-ABL –</a:t>
            </a:r>
            <a:r>
              <a:rPr lang="en-US" sz="2000" b="1" dirty="0" err="1" smtClean="0">
                <a:solidFill>
                  <a:schemeClr val="tx1"/>
                </a:solidFill>
              </a:rPr>
              <a:t>ve</a:t>
            </a:r>
            <a:r>
              <a:rPr lang="en-US" sz="2000" b="1" dirty="0" smtClean="0">
                <a:solidFill>
                  <a:schemeClr val="tx1"/>
                </a:solidFill>
              </a:rPr>
              <a:t>) .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2-Leukemoid reaction:  </a:t>
            </a:r>
            <a:r>
              <a:rPr lang="en-US" sz="2000" b="1" dirty="0" err="1" smtClean="0">
                <a:solidFill>
                  <a:schemeClr val="tx1"/>
                </a:solidFill>
              </a:rPr>
              <a:t>Leukocytosis</a:t>
            </a:r>
            <a:r>
              <a:rPr lang="en-US" sz="2000" b="1" dirty="0" smtClean="0">
                <a:solidFill>
                  <a:schemeClr val="tx1"/>
                </a:solidFill>
              </a:rPr>
              <a:t> due to physiological response to stress or infection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chemeClr val="tx1"/>
                </a:solidFill>
              </a:rPr>
              <a:t>Neutrophil Alkaline Phosphatase (NAP)score  : 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Cytochemical stain that estimate the amount of  alkaline phosphatase enzyme in neutrophilis 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: CML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High: </a:t>
            </a:r>
            <a:r>
              <a:rPr lang="en-US" b="1" dirty="0" err="1" smtClean="0">
                <a:solidFill>
                  <a:schemeClr val="tx1"/>
                </a:solidFill>
              </a:rPr>
              <a:t>Leukemoid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Leukocytosis (12-1000×10⁹/L)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ainly neutrophils &amp; </a:t>
            </a:r>
            <a:r>
              <a:rPr lang="en-US" sz="2000" b="1" dirty="0" err="1" smtClean="0">
                <a:solidFill>
                  <a:schemeClr val="tx1"/>
                </a:solidFill>
              </a:rPr>
              <a:t>myelocytes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Blasts ≤10%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,Basophils≤ 20%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Increasing </a:t>
            </a:r>
            <a:r>
              <a:rPr lang="en-US" sz="2000" b="1" dirty="0">
                <a:solidFill>
                  <a:schemeClr val="tx1"/>
                </a:solidFill>
              </a:rPr>
              <a:t>counts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10-19% blasts (basophils ≥20%)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Unstable course (months)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≥</a:t>
            </a:r>
            <a:r>
              <a:rPr lang="en-US" altLang="ar-SA" sz="2000" b="1" dirty="0">
                <a:solidFill>
                  <a:schemeClr val="tx1"/>
                </a:solidFill>
              </a:rPr>
              <a:t>20% blasts = Acute </a:t>
            </a:r>
            <a:r>
              <a:rPr lang="en-US" altLang="ar-SA" sz="2000" b="1" dirty="0" smtClean="0">
                <a:solidFill>
                  <a:schemeClr val="tx1"/>
                </a:solidFill>
              </a:rPr>
              <a:t>Leukemia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80% AML  &amp; 20% ALL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 (coarse</a:t>
            </a:r>
            <a:r>
              <a:rPr lang="en-US" altLang="ar-SA" sz="2000" b="1" dirty="0">
                <a:solidFill>
                  <a:schemeClr val="tx1"/>
                </a:solidFill>
              </a:rPr>
              <a:t>: Weeks</a:t>
            </a:r>
            <a:r>
              <a:rPr lang="en-US" altLang="ar-SA" sz="2000" b="1" dirty="0">
                <a:solidFill>
                  <a:schemeClr val="tx1"/>
                </a:solidFill>
                <a:latin typeface="+mj-lt"/>
              </a:rPr>
              <a:t>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Chronic phase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19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Accelerated  phase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11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Blastic phase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>
            <a:off x="3059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 flipH="1">
            <a:off x="3059828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483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CML Phases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71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ar-SA" sz="2000" dirty="0" err="1">
                <a:solidFill>
                  <a:schemeClr val="tx1"/>
                </a:solidFill>
                <a:latin typeface="Arial" pitchFamily="34" charset="0"/>
              </a:rPr>
              <a:t>Imatinib</a:t>
            </a: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If no response ; stem cell transplantation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CML </a:t>
            </a:r>
            <a:r>
              <a:rPr lang="en-US" altLang="ar-SA" sz="3200" b="1" dirty="0" smtClean="0">
                <a:solidFill>
                  <a:schemeClr val="tx1"/>
                </a:solidFill>
              </a:rPr>
              <a:t>Treatment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9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Group of myeloid 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neoplasms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characterized by: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1-Peripheral cytopenia </a:t>
            </a:r>
            <a:r>
              <a:rPr lang="en-US" altLang="ar-SA" sz="2000" b="1" kern="0" dirty="0">
                <a:solidFill>
                  <a:schemeClr val="tx1"/>
                </a:solidFill>
                <a:latin typeface="+mj-lt"/>
                <a:cs typeface="+mj-cs"/>
              </a:rPr>
              <a:t>( Low HB ± Low WBC &amp; Low PLT 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2- Dysplasia (abnormal morphology)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3- Ineffective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+mj-cs"/>
              </a:rPr>
              <a:t>hematopoiesis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(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hypercellular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marrow)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4-Progression to AML (preleukaemic disease)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5-Enhanced apoptosis</a:t>
            </a:r>
            <a:endParaRPr lang="ar-SA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2800" b="1" dirty="0" err="1">
                <a:solidFill>
                  <a:schemeClr val="tx1"/>
                </a:solidFill>
              </a:rPr>
              <a:t>Myelodysplastic</a:t>
            </a:r>
            <a:r>
              <a:rPr lang="en-US" altLang="ar-SA" sz="2800" b="1" dirty="0">
                <a:solidFill>
                  <a:schemeClr val="tx1"/>
                </a:solidFill>
              </a:rPr>
              <a:t> Syndromes MDS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Blood</a:t>
            </a:r>
            <a:r>
              <a:rPr lang="en-US" b="1" u="sng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Pancytopenia with dysplasia</a:t>
            </a:r>
            <a:endParaRPr lang="ar-SA" sz="1600" b="1" u="sng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75621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BM</a:t>
            </a:r>
            <a:r>
              <a:rPr lang="en-US" sz="2000" b="1" dirty="0" smtClean="0">
                <a:solidFill>
                  <a:schemeClr val="tx1"/>
                </a:solidFill>
              </a:rPr>
              <a:t>: Hypercellular with dysplasia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+mj-cs"/>
              </a:rPr>
              <a:t>Ineffective Hematopoiesis</a:t>
            </a: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2483768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يساوي 10"/>
          <p:cNvSpPr/>
          <p:nvPr/>
        </p:nvSpPr>
        <p:spPr>
          <a:xfrm>
            <a:off x="5460649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Proliferation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131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Apoptosis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3321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لأعلى 14"/>
          <p:cNvSpPr/>
          <p:nvPr/>
        </p:nvSpPr>
        <p:spPr>
          <a:xfrm>
            <a:off x="215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404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Dysplastic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18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895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2551911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3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subtypes according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to: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1-Blast count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2-Degree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of dysplasia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3-Genetics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Variable genetic abnormalities mainly -5, -7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u="sng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Treatment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2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732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88259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427984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391205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556792"/>
            <a:ext cx="8568952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Clonal Hematopoietic malignancy characterized by proliferation  of both monocytes and neutrophils.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MDS/MPN disease:  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* Features of MDS (dysplasia&amp; enhanced apoptosis)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 *Features of MPN ( marked proliferation)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  </a:t>
            </a:r>
            <a:r>
              <a:rPr lang="en-US" altLang="ar-SA" sz="2400" b="1" kern="0" dirty="0" smtClean="0">
                <a:solidFill>
                  <a:schemeClr val="tx1"/>
                </a:solidFill>
              </a:rPr>
              <a:t>Philadelphia chromosome must be negative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71600" y="476672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Chronic </a:t>
            </a:r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Myelomonocytic</a:t>
            </a:r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Leukemia (CMML</a:t>
            </a:r>
            <a:r>
              <a:rPr lang="en-US" sz="2800" b="1" kern="0" dirty="0">
                <a:solidFill>
                  <a:schemeClr val="tx1"/>
                </a:solidFill>
                <a:latin typeface="Franklin Gothic Medium"/>
              </a:rPr>
              <a:t>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nic Myelomonocytic Leukemia -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8072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99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  <a:endParaRPr lang="en-US" altLang="ar-SA" sz="2400" kern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 smtClean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  <a:endParaRPr lang="en-US" altLang="ar-SA" sz="240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5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prstClr val="black"/>
                </a:solidFill>
              </a:rPr>
              <a:t>CMML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MPN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/>
              <a:t>MPN/MDS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MDS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err="1" smtClean="0"/>
              <a:t>Cytosis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Cytopenia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35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2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20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707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MPN vs. MDS vs. MPN/MDS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1600" y="260648"/>
            <a:ext cx="7848872" cy="5904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71984"/>
              </p:ext>
            </p:extLst>
          </p:nvPr>
        </p:nvGraphicFramePr>
        <p:xfrm>
          <a:off x="827584" y="1386449"/>
          <a:ext cx="7488831" cy="456283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/>
                <a:gridCol w="2940472"/>
                <a:gridCol w="2314376"/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Chronic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Acute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LPN(CLL)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Lymphoid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MPN/MDS</a:t>
                      </a:r>
                      <a:r>
                        <a:rPr lang="en-US" sz="2800" baseline="0" dirty="0" smtClean="0"/>
                        <a:t> (CML)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AML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Myeloid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Biphenotypic</a:t>
                      </a:r>
                      <a:r>
                        <a:rPr lang="en-US" sz="2800" baseline="0" dirty="0" smtClean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Mixed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 Undifferentiated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Non</a:t>
                      </a:r>
                      <a:endParaRPr lang="ar-SA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979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Main Types of Leukemia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4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467544" y="350657"/>
            <a:ext cx="4104456" cy="30783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4573587" y="350780"/>
            <a:ext cx="3886845" cy="3078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88432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539551" y="3429000"/>
            <a:ext cx="403244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76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4876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467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6444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4483928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proliferation of myeloid cells (maturing cells) which are mainly granulocytes, in blood and bone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marrow.</a:t>
            </a:r>
            <a:endParaRPr lang="en-US" altLang="ar-SA" sz="2800" b="1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Occur mainly in adults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3200" b="1" dirty="0" smtClean="0">
                <a:solidFill>
                  <a:schemeClr val="tx1"/>
                </a:solidFill>
              </a:rPr>
              <a:t>Myeloproliferative Neoplasms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1268760"/>
            <a:ext cx="8640960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Stem cell MPN. 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Predominant proliferation of  granulocytic cells.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 smtClean="0">
                <a:solidFill>
                  <a:schemeClr val="tx1"/>
                </a:solidFill>
                <a:cs typeface="Arial" pitchFamily="34" charset="0"/>
              </a:rPr>
              <a:t>BCR-ABL1 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fusion gene located in the Philadelphia (Ph) chromosome which results from t(9;2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2) .</a:t>
            </a: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0648"/>
            <a:ext cx="55446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</a:rPr>
              <a:t>Chronic Myeloid Leukemia (CML)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3528" y="4077072"/>
            <a:ext cx="856895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23528" y="4221184"/>
            <a:ext cx="8352928" cy="1440064"/>
            <a:chOff x="-1436" y="5924"/>
            <a:chExt cx="4869" cy="153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118" r="25197"/>
            <a:stretch>
              <a:fillRect/>
            </a:stretch>
          </p:blipFill>
          <p:spPr bwMode="auto">
            <a:xfrm>
              <a:off x="-1348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478" r="21838"/>
            <a:stretch>
              <a:fillRect/>
            </a:stretch>
          </p:blipFill>
          <p:spPr bwMode="auto">
            <a:xfrm>
              <a:off x="-552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0158" r="20158"/>
            <a:stretch>
              <a:fillRect/>
            </a:stretch>
          </p:blipFill>
          <p:spPr bwMode="auto">
            <a:xfrm>
              <a:off x="244" y="5924"/>
              <a:ext cx="807" cy="1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118" r="25197"/>
            <a:stretch>
              <a:fillRect/>
            </a:stretch>
          </p:blipFill>
          <p:spPr bwMode="auto">
            <a:xfrm>
              <a:off x="1041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20158" r="23517" b="6129"/>
            <a:stretch>
              <a:fillRect/>
            </a:stretch>
          </p:blipFill>
          <p:spPr bwMode="auto">
            <a:xfrm>
              <a:off x="1837" y="5924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20247" r="20247"/>
            <a:stretch>
              <a:fillRect/>
            </a:stretch>
          </p:blipFill>
          <p:spPr bwMode="auto">
            <a:xfrm>
              <a:off x="2633" y="5924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-1436" y="7074"/>
              <a:ext cx="8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en-US" sz="1600" b="1" dirty="0" err="1"/>
                <a:t>myeloblast</a:t>
              </a:r>
              <a:endParaRPr lang="en-US" sz="1600" b="1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596" y="7097"/>
              <a:ext cx="83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promyelocyte</a:t>
              </a:r>
              <a:endParaRPr lang="en-US" sz="1600" b="1" dirty="0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9" y="7074"/>
              <a:ext cx="65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myelocyte</a:t>
              </a:r>
              <a:endParaRPr lang="en-US" sz="1600" b="1" dirty="0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41" y="7074"/>
              <a:ext cx="92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metamyelocyte</a:t>
              </a:r>
              <a:endParaRPr lang="en-US" sz="1600" b="1" dirty="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58" y="7074"/>
              <a:ext cx="37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band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722" y="7074"/>
              <a:ext cx="6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neutrophil</a:t>
              </a: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899592" y="5709592"/>
            <a:ext cx="7719392" cy="599728"/>
          </a:xfrm>
          <a:prstGeom prst="rightArrow">
            <a:avLst>
              <a:gd name="adj1" fmla="val 56843"/>
              <a:gd name="adj2" fmla="val 102824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539552" y="692696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24328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86521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52320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5364088" y="5157192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582</Words>
  <Application>Microsoft Office PowerPoint</Application>
  <PresentationFormat>On-screen Show (4:3)</PresentationFormat>
  <Paragraphs>175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Franklin Gothic Medium</vt:lpstr>
      <vt:lpstr>Batang</vt:lpstr>
      <vt:lpstr>Times New Roman</vt:lpstr>
      <vt:lpstr>Calibri</vt:lpstr>
      <vt:lpstr>Arial Rounded MT Bold</vt:lpstr>
      <vt:lpstr>Garamond</vt:lpstr>
      <vt:lpstr>Wingdings</vt:lpstr>
      <vt:lpstr>نسق Office</vt:lpstr>
      <vt:lpstr>3_PERFECT MASTER</vt:lpstr>
      <vt:lpstr>15_PERFECT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Mansour Aljabry</cp:lastModifiedBy>
  <cp:revision>93</cp:revision>
  <dcterms:created xsi:type="dcterms:W3CDTF">2013-11-30T16:39:26Z</dcterms:created>
  <dcterms:modified xsi:type="dcterms:W3CDTF">2013-12-22T12:35:15Z</dcterms:modified>
</cp:coreProperties>
</file>