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876" autoAdjust="0"/>
    <p:restoredTop sz="94660"/>
  </p:normalViewPr>
  <p:slideViewPr>
    <p:cSldViewPr>
      <p:cViewPr varScale="1">
        <p:scale>
          <a:sx n="58" d="100"/>
          <a:sy n="58" d="100"/>
        </p:scale>
        <p:origin x="-111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5A7AA-5920-4441-9C96-C8C8B03953A5}" type="datetimeFigureOut">
              <a:rPr lang="en-US" smtClean="0"/>
              <a:t>12/27/2013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A35518-B37D-497D-B3E5-C7E4ECD67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262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69F7279E-830F-45C8-8482-E5FC0608107E}" type="slidenum">
              <a:rPr lang="ar-SA" altLang="en-US" sz="1200">
                <a:solidFill>
                  <a:prstClr val="black"/>
                </a:solidFill>
              </a:rPr>
              <a:pPr eaLnBrk="1" hangingPunct="1"/>
              <a:t>42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8E16-4A7C-4C71-80D4-62BDD5B98B06}" type="datetimeFigureOut">
              <a:rPr lang="en-US" smtClean="0"/>
              <a:t>12/27/2013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75FC-99B4-476F-9CF3-64863BF98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472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8E16-4A7C-4C71-80D4-62BDD5B98B06}" type="datetimeFigureOut">
              <a:rPr lang="en-US" smtClean="0"/>
              <a:t>12/27/2013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75FC-99B4-476F-9CF3-64863BF98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601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8E16-4A7C-4C71-80D4-62BDD5B98B06}" type="datetimeFigureOut">
              <a:rPr lang="en-US" smtClean="0"/>
              <a:t>12/27/2013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75FC-99B4-476F-9CF3-64863BF98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045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49114-868F-4BD8-BCF4-2DBE8EB4B06C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800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93C69-072C-42DD-A498-8C42FF2D2C3B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565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C8165-85A4-457F-93DF-9FC1761255CA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015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C8CDBF-34B1-4299-94BE-4C50569F7B00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550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5146D-DC56-4010-9C4D-DB936B19F928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47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6EBBE-BCBB-48A7-BBBD-0CBF22E41EEA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665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90D163-677D-4D2C-B888-61D1116CEA9D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0213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1DE1E-E272-48C3-8562-4C2739477E2B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982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8E16-4A7C-4C71-80D4-62BDD5B98B06}" type="datetimeFigureOut">
              <a:rPr lang="en-US" smtClean="0"/>
              <a:t>12/27/2013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75FC-99B4-476F-9CF3-64863BF98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361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FEAEB-237B-462D-B5A6-9433E6D06594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624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4AF84-FA51-49A3-AB33-0D3F98629B21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976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EE946-B739-42A9-8B98-3DCAEBF00971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33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8E16-4A7C-4C71-80D4-62BDD5B98B06}" type="datetimeFigureOut">
              <a:rPr lang="en-US" smtClean="0"/>
              <a:t>12/27/2013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75FC-99B4-476F-9CF3-64863BF98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058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8E16-4A7C-4C71-80D4-62BDD5B98B06}" type="datetimeFigureOut">
              <a:rPr lang="en-US" smtClean="0"/>
              <a:t>12/27/2013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75FC-99B4-476F-9CF3-64863BF98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30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8E16-4A7C-4C71-80D4-62BDD5B98B06}" type="datetimeFigureOut">
              <a:rPr lang="en-US" smtClean="0"/>
              <a:t>12/27/2013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75FC-99B4-476F-9CF3-64863BF98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33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8E16-4A7C-4C71-80D4-62BDD5B98B06}" type="datetimeFigureOut">
              <a:rPr lang="en-US" smtClean="0"/>
              <a:t>12/27/2013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75FC-99B4-476F-9CF3-64863BF98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270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8E16-4A7C-4C71-80D4-62BDD5B98B06}" type="datetimeFigureOut">
              <a:rPr lang="en-US" smtClean="0"/>
              <a:t>12/27/2013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75FC-99B4-476F-9CF3-64863BF98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686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8E16-4A7C-4C71-80D4-62BDD5B98B06}" type="datetimeFigureOut">
              <a:rPr lang="en-US" smtClean="0"/>
              <a:t>12/27/2013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75FC-99B4-476F-9CF3-64863BF98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789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8E16-4A7C-4C71-80D4-62BDD5B98B06}" type="datetimeFigureOut">
              <a:rPr lang="en-US" smtClean="0"/>
              <a:t>12/27/2013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75FC-99B4-476F-9CF3-64863BF98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291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C8E16-4A7C-4C71-80D4-62BDD5B98B06}" type="datetimeFigureOut">
              <a:rPr lang="en-US" smtClean="0"/>
              <a:t>12/27/2013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075FC-99B4-476F-9CF3-64863BF98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10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6E2B22-D3AB-4D39-B541-FA3BB5957266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588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altLang="en-US" b="1" smtClean="0">
              <a:solidFill>
                <a:schemeClr val="bg1"/>
              </a:solidFill>
            </a:endParaRPr>
          </a:p>
          <a:p>
            <a:pPr algn="ctr">
              <a:buFontTx/>
              <a:buNone/>
            </a:pPr>
            <a:r>
              <a:rPr lang="en-US" altLang="en-US" b="1" smtClean="0">
                <a:solidFill>
                  <a:schemeClr val="bg1"/>
                </a:solidFill>
              </a:rPr>
              <a:t>Practical Haemaglobinopathy</a:t>
            </a:r>
          </a:p>
          <a:p>
            <a:pPr algn="ctr">
              <a:buFontTx/>
              <a:buNone/>
            </a:pPr>
            <a:r>
              <a:rPr lang="en-US" altLang="en-US" b="1" smtClean="0">
                <a:solidFill>
                  <a:schemeClr val="bg1"/>
                </a:solidFill>
              </a:rPr>
              <a:t>DR. SHIHAB AL-MASHHADANI</a:t>
            </a:r>
          </a:p>
          <a:p>
            <a:pPr algn="ctr">
              <a:buFontTx/>
              <a:buNone/>
            </a:pPr>
            <a:r>
              <a:rPr lang="en-US" altLang="en-US" b="1" smtClean="0">
                <a:solidFill>
                  <a:schemeClr val="bg1"/>
                </a:solidFill>
              </a:rPr>
              <a:t>Consultant Haematologist</a:t>
            </a:r>
          </a:p>
        </p:txBody>
      </p:sp>
    </p:spTree>
    <p:extLst>
      <p:ext uri="{BB962C8B-B14F-4D97-AF65-F5344CB8AC3E}">
        <p14:creationId xmlns:p14="http://schemas.microsoft.com/office/powerpoint/2010/main" val="2934126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408738"/>
          </a:xfrm>
          <a:solidFill>
            <a:srgbClr val="FFFFCC"/>
          </a:solidFill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u="sng" smtClean="0">
                <a:solidFill>
                  <a:schemeClr val="accent2"/>
                </a:solidFill>
                <a:latin typeface="Arial Black" pitchFamily="34" charset="0"/>
              </a:rPr>
              <a:t>Unstable Haemoglobins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</a:rPr>
              <a:t> Hb koln (</a:t>
            </a:r>
            <a:r>
              <a:rPr lang="el-GR" altLang="en-US" sz="2400" smtClean="0">
                <a:solidFill>
                  <a:schemeClr val="accent2"/>
                </a:solidFill>
                <a:latin typeface="Arial Black" pitchFamily="34" charset="0"/>
              </a:rPr>
              <a:t>α</a:t>
            </a:r>
            <a:r>
              <a:rPr lang="en-US" altLang="en-US" sz="2400" baseline="-25000" smtClean="0">
                <a:solidFill>
                  <a:schemeClr val="accent2"/>
                </a:solidFill>
                <a:latin typeface="Arial Black" pitchFamily="34" charset="0"/>
              </a:rPr>
              <a:t>2</a:t>
            </a:r>
            <a:r>
              <a:rPr lang="el-GR" altLang="en-US" sz="2400" smtClean="0">
                <a:solidFill>
                  <a:schemeClr val="accent2"/>
                </a:solidFill>
                <a:latin typeface="Arial Black" pitchFamily="34" charset="0"/>
              </a:rPr>
              <a:t>β</a:t>
            </a:r>
            <a:r>
              <a:rPr lang="en-US" altLang="en-US" sz="2400" baseline="-25000" smtClean="0">
                <a:solidFill>
                  <a:schemeClr val="accent2"/>
                </a:solidFill>
                <a:latin typeface="Arial Black" pitchFamily="34" charset="0"/>
              </a:rPr>
              <a:t>2</a:t>
            </a: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</a:rPr>
              <a:t>-98 VAL </a:t>
            </a: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 MET)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 Hb Hammersmith (</a:t>
            </a:r>
            <a:r>
              <a:rPr lang="el-GR" altLang="en-US" sz="24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α</a:t>
            </a:r>
            <a:r>
              <a:rPr lang="en-US" altLang="en-US" sz="2400" baseline="-250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2</a:t>
            </a:r>
            <a:r>
              <a:rPr lang="el-GR" altLang="en-US" sz="24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β</a:t>
            </a:r>
            <a:r>
              <a:rPr lang="en-US" altLang="en-US" sz="2400" baseline="-250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2</a:t>
            </a: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 42 PHE  SER)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Hb Hasharon (</a:t>
            </a:r>
            <a:r>
              <a:rPr lang="el-GR" altLang="en-US" sz="24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α</a:t>
            </a:r>
            <a:r>
              <a:rPr lang="en-US" altLang="en-US" sz="2400" baseline="-250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2</a:t>
            </a: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-47 ASP  HIS </a:t>
            </a:r>
            <a:r>
              <a:rPr lang="el-GR" altLang="en-US" sz="24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β</a:t>
            </a:r>
            <a:r>
              <a:rPr lang="en-US" altLang="en-US" sz="2400" baseline="-250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2</a:t>
            </a: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).</a:t>
            </a:r>
          </a:p>
          <a:p>
            <a:pPr>
              <a:lnSpc>
                <a:spcPct val="80000"/>
              </a:lnSpc>
            </a:pP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These abnormal haemoglobin cause haemolysis in the newborn (congenital non-spherocytic haemolytic anaemia).</a:t>
            </a:r>
          </a:p>
          <a:p>
            <a:pPr>
              <a:lnSpc>
                <a:spcPct val="80000"/>
              </a:lnSpc>
            </a:pP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Heinz body hemolytic anaemia with sensitivity to oxidant drugs, such as sulfonamides. </a:t>
            </a:r>
          </a:p>
          <a:p>
            <a:pPr>
              <a:lnSpc>
                <a:spcPct val="80000"/>
              </a:lnSpc>
            </a:pP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Reticulocytosis out of proportion to the level of Hb. </a:t>
            </a:r>
          </a:p>
          <a:p>
            <a:pPr>
              <a:lnSpc>
                <a:spcPct val="80000"/>
              </a:lnSpc>
            </a:pP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Increased formation of methemoglobin.</a:t>
            </a:r>
          </a:p>
          <a:p>
            <a:pPr>
              <a:lnSpc>
                <a:spcPct val="80000"/>
              </a:lnSpc>
            </a:pP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Spontaneous or drug induced haemolytic anaemia due to instability of the haemoglobin and consequent intracellular precipitation. </a:t>
            </a:r>
          </a:p>
          <a:p>
            <a:pPr>
              <a:lnSpc>
                <a:spcPct val="80000"/>
              </a:lnSpc>
            </a:pP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Thalassaemia – like peripheral blood picture.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u="sng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Clinically: </a:t>
            </a: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The patient have anemia, jaundice, splenomegaly / hepatomegaly and gall stones.</a:t>
            </a:r>
            <a:endParaRPr lang="en-US" altLang="en-US" sz="2400" u="sng" smtClean="0">
              <a:solidFill>
                <a:schemeClr val="accent2"/>
              </a:solidFill>
              <a:latin typeface="Arial Black" pitchFamily="34" charset="0"/>
              <a:sym typeface="Wingdings" pitchFamily="2" charset="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300" baseline="-25000" smtClean="0">
              <a:solidFill>
                <a:srgbClr val="660066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4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408738"/>
          </a:xfrm>
          <a:solidFill>
            <a:srgbClr val="FFFFCC"/>
          </a:solidFill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endParaRPr lang="en-US" altLang="en-US" u="sng" smtClean="0">
              <a:solidFill>
                <a:schemeClr val="accent2"/>
              </a:solidFill>
              <a:latin typeface="Arial Black" pitchFamily="34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u="sng" smtClean="0">
                <a:solidFill>
                  <a:schemeClr val="accent2"/>
                </a:solidFill>
                <a:latin typeface="Arial Black" pitchFamily="34" charset="0"/>
              </a:rPr>
              <a:t>Low oxygen affinity haemoglobins</a:t>
            </a:r>
          </a:p>
          <a:p>
            <a:pPr algn="just">
              <a:lnSpc>
                <a:spcPct val="80000"/>
              </a:lnSpc>
              <a:buFontTx/>
              <a:buNone/>
            </a:pPr>
            <a:endParaRPr lang="en-US" altLang="en-US" sz="2400" smtClean="0">
              <a:solidFill>
                <a:schemeClr val="accent2"/>
              </a:solidFill>
              <a:latin typeface="Arial Black" pitchFamily="34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</a:rPr>
              <a:t>More than 50 variants with reduced oxygen affinity have been identified.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</a:rPr>
              <a:t>  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</a:rPr>
              <a:t>Hb kansas (</a:t>
            </a:r>
            <a:r>
              <a:rPr lang="el-GR" altLang="en-US" sz="2400" smtClean="0">
                <a:solidFill>
                  <a:schemeClr val="accent2"/>
                </a:solidFill>
                <a:latin typeface="Arial Black" pitchFamily="34" charset="0"/>
              </a:rPr>
              <a:t>α</a:t>
            </a:r>
            <a:r>
              <a:rPr lang="en-US" altLang="en-US" sz="2400" baseline="-25000" smtClean="0">
                <a:solidFill>
                  <a:schemeClr val="accent2"/>
                </a:solidFill>
                <a:latin typeface="Arial Black" pitchFamily="34" charset="0"/>
              </a:rPr>
              <a:t>2</a:t>
            </a:r>
            <a:r>
              <a:rPr lang="el-GR" altLang="en-US" sz="2400" smtClean="0">
                <a:solidFill>
                  <a:schemeClr val="accent2"/>
                </a:solidFill>
                <a:latin typeface="Arial Black" pitchFamily="34" charset="0"/>
              </a:rPr>
              <a:t>β</a:t>
            </a:r>
            <a:r>
              <a:rPr lang="en-US" altLang="en-US" sz="2400" baseline="-25000" smtClean="0">
                <a:solidFill>
                  <a:schemeClr val="accent2"/>
                </a:solidFill>
                <a:latin typeface="Arial Black" pitchFamily="34" charset="0"/>
              </a:rPr>
              <a:t>2</a:t>
            </a: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</a:rPr>
              <a:t>102 ASN </a:t>
            </a: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 THR)</a:t>
            </a:r>
          </a:p>
          <a:p>
            <a:pPr algn="just">
              <a:lnSpc>
                <a:spcPct val="80000"/>
              </a:lnSpc>
              <a:buFontTx/>
              <a:buNone/>
            </a:pPr>
            <a:endParaRPr lang="en-US" altLang="en-US" sz="2400" smtClean="0">
              <a:solidFill>
                <a:schemeClr val="accent2"/>
              </a:solidFill>
              <a:latin typeface="Arial Black" pitchFamily="34" charset="0"/>
              <a:sym typeface="Wingdings" pitchFamily="2" charset="2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Hb Aukland (</a:t>
            </a:r>
            <a:r>
              <a:rPr lang="el-GR" altLang="en-US" sz="2400" smtClean="0">
                <a:solidFill>
                  <a:schemeClr val="accent2"/>
                </a:solidFill>
                <a:latin typeface="Arial Black" pitchFamily="34" charset="0"/>
              </a:rPr>
              <a:t>α</a:t>
            </a:r>
            <a:r>
              <a:rPr lang="en-US" altLang="en-US" sz="2400" baseline="-25000" smtClean="0">
                <a:solidFill>
                  <a:schemeClr val="accent2"/>
                </a:solidFill>
                <a:latin typeface="Arial Black" pitchFamily="34" charset="0"/>
              </a:rPr>
              <a:t>2</a:t>
            </a:r>
            <a:r>
              <a:rPr lang="el-GR" altLang="en-US" sz="2400" smtClean="0">
                <a:solidFill>
                  <a:schemeClr val="accent2"/>
                </a:solidFill>
                <a:latin typeface="Arial Black" pitchFamily="34" charset="0"/>
              </a:rPr>
              <a:t>β</a:t>
            </a:r>
            <a:r>
              <a:rPr lang="en-US" altLang="en-US" sz="2400" baseline="-25000" smtClean="0">
                <a:solidFill>
                  <a:schemeClr val="accent2"/>
                </a:solidFill>
                <a:latin typeface="Arial Black" pitchFamily="34" charset="0"/>
              </a:rPr>
              <a:t>2</a:t>
            </a: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</a:rPr>
              <a:t> 25 GLY </a:t>
            </a: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 ASP) </a:t>
            </a:r>
          </a:p>
          <a:p>
            <a:pPr algn="just">
              <a:lnSpc>
                <a:spcPct val="80000"/>
              </a:lnSpc>
              <a:buFontTx/>
              <a:buNone/>
            </a:pPr>
            <a:endParaRPr lang="en-US" altLang="en-US" sz="2400" smtClean="0">
              <a:solidFill>
                <a:schemeClr val="accent2"/>
              </a:solidFill>
              <a:latin typeface="Arial Black" pitchFamily="34" charset="0"/>
              <a:sym typeface="Wingdings" pitchFamily="2" charset="2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Rare as homozygotes.</a:t>
            </a:r>
          </a:p>
          <a:p>
            <a:pPr algn="just">
              <a:lnSpc>
                <a:spcPct val="80000"/>
              </a:lnSpc>
              <a:buFontTx/>
              <a:buNone/>
            </a:pPr>
            <a:endParaRPr lang="en-US" altLang="en-US" sz="2400" smtClean="0">
              <a:solidFill>
                <a:schemeClr val="accent2"/>
              </a:solidFill>
              <a:latin typeface="Arial Black" pitchFamily="34" charset="0"/>
              <a:sym typeface="Wingdings" pitchFamily="2" charset="2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Patients have anaemia and congenital cynosis due to reduced oxygen affinity. </a:t>
            </a: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</a:rPr>
              <a:t> </a:t>
            </a:r>
            <a:endParaRPr lang="en-US" altLang="en-US" sz="2400" smtClean="0">
              <a:solidFill>
                <a:schemeClr val="accent2"/>
              </a:solidFill>
              <a:latin typeface="Arial Black" pitchFamily="34" charset="0"/>
              <a:sym typeface="Wingdings" pitchFamily="2" charset="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300" baseline="-25000" smtClean="0">
              <a:solidFill>
                <a:srgbClr val="660066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58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408738"/>
          </a:xfrm>
          <a:solidFill>
            <a:srgbClr val="FFFFCC"/>
          </a:solidFill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endParaRPr lang="en-US" altLang="en-US" u="sng" smtClean="0">
              <a:solidFill>
                <a:schemeClr val="accent2"/>
              </a:solidFill>
              <a:latin typeface="Arial Black" pitchFamily="34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u="sng" smtClean="0">
                <a:solidFill>
                  <a:schemeClr val="accent2"/>
                </a:solidFill>
                <a:latin typeface="Arial Black" pitchFamily="34" charset="0"/>
              </a:rPr>
              <a:t>Congenital methaemoglobinaemia</a:t>
            </a:r>
          </a:p>
          <a:p>
            <a:pPr algn="just">
              <a:lnSpc>
                <a:spcPct val="80000"/>
              </a:lnSpc>
              <a:buFontTx/>
              <a:buNone/>
            </a:pPr>
            <a:endParaRPr lang="en-US" altLang="en-US" sz="2400" smtClean="0">
              <a:solidFill>
                <a:schemeClr val="accent2"/>
              </a:solidFill>
              <a:latin typeface="Arial Black" pitchFamily="34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</a:rPr>
              <a:t>Hb M Boston (</a:t>
            </a:r>
            <a:r>
              <a:rPr lang="el-GR" altLang="en-US" sz="2400" smtClean="0">
                <a:solidFill>
                  <a:schemeClr val="accent2"/>
                </a:solidFill>
                <a:latin typeface="Arial Black" pitchFamily="34" charset="0"/>
              </a:rPr>
              <a:t>α</a:t>
            </a:r>
            <a:r>
              <a:rPr lang="en-US" altLang="en-US" sz="2400" baseline="-25000" smtClean="0">
                <a:solidFill>
                  <a:schemeClr val="accent2"/>
                </a:solidFill>
                <a:latin typeface="Arial Black" pitchFamily="34" charset="0"/>
              </a:rPr>
              <a:t>2</a:t>
            </a: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</a:rPr>
              <a:t> 58 HIS </a:t>
            </a: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 TYR - </a:t>
            </a:r>
            <a:r>
              <a:rPr lang="el-GR" altLang="en-US" sz="2400" smtClean="0">
                <a:solidFill>
                  <a:schemeClr val="accent2"/>
                </a:solidFill>
                <a:latin typeface="Arial Black" pitchFamily="34" charset="0"/>
              </a:rPr>
              <a:t>β</a:t>
            </a:r>
            <a:r>
              <a:rPr lang="en-US" altLang="en-US" sz="2400" baseline="-25000" smtClean="0">
                <a:solidFill>
                  <a:schemeClr val="accent2"/>
                </a:solidFill>
                <a:latin typeface="Arial Black" pitchFamily="34" charset="0"/>
              </a:rPr>
              <a:t>2</a:t>
            </a: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</a:rPr>
              <a:t>)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</a:rPr>
              <a:t>  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</a:rPr>
              <a:t>Hb M Saskatoon (</a:t>
            </a:r>
            <a:r>
              <a:rPr lang="el-GR" altLang="en-US" sz="2400" smtClean="0">
                <a:solidFill>
                  <a:schemeClr val="accent2"/>
                </a:solidFill>
                <a:latin typeface="Arial Black" pitchFamily="34" charset="0"/>
              </a:rPr>
              <a:t>α</a:t>
            </a:r>
            <a:r>
              <a:rPr lang="en-US" altLang="en-US" sz="2400" baseline="-25000" smtClean="0">
                <a:solidFill>
                  <a:schemeClr val="accent2"/>
                </a:solidFill>
                <a:latin typeface="Arial Black" pitchFamily="34" charset="0"/>
              </a:rPr>
              <a:t>2-</a:t>
            </a:r>
            <a:r>
              <a:rPr lang="el-GR" altLang="en-US" sz="2400" smtClean="0">
                <a:solidFill>
                  <a:schemeClr val="accent2"/>
                </a:solidFill>
                <a:latin typeface="Arial Black" pitchFamily="34" charset="0"/>
              </a:rPr>
              <a:t>β</a:t>
            </a:r>
            <a:r>
              <a:rPr lang="en-US" altLang="en-US" sz="2400" baseline="-25000" smtClean="0">
                <a:solidFill>
                  <a:schemeClr val="accent2"/>
                </a:solidFill>
                <a:latin typeface="Arial Black" pitchFamily="34" charset="0"/>
              </a:rPr>
              <a:t>2</a:t>
            </a: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</a:rPr>
              <a:t>-63 HIS </a:t>
            </a: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 TYR)</a:t>
            </a:r>
          </a:p>
          <a:p>
            <a:pPr algn="just">
              <a:lnSpc>
                <a:spcPct val="80000"/>
              </a:lnSpc>
              <a:buFontTx/>
              <a:buNone/>
            </a:pPr>
            <a:endParaRPr lang="en-US" altLang="en-US" sz="2400" smtClean="0">
              <a:solidFill>
                <a:schemeClr val="accent2"/>
              </a:solidFill>
              <a:latin typeface="Arial Black" pitchFamily="34" charset="0"/>
              <a:sym typeface="Wingdings" pitchFamily="2" charset="2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Hb M Hyde park (</a:t>
            </a:r>
            <a:r>
              <a:rPr lang="el-GR" altLang="en-US" sz="2400" smtClean="0">
                <a:solidFill>
                  <a:schemeClr val="accent2"/>
                </a:solidFill>
                <a:latin typeface="Arial Black" pitchFamily="34" charset="0"/>
              </a:rPr>
              <a:t>α</a:t>
            </a:r>
            <a:r>
              <a:rPr lang="en-US" altLang="en-US" sz="2400" baseline="-25000" smtClean="0">
                <a:solidFill>
                  <a:schemeClr val="accent2"/>
                </a:solidFill>
                <a:latin typeface="Arial Black" pitchFamily="34" charset="0"/>
              </a:rPr>
              <a:t>2</a:t>
            </a:r>
            <a:r>
              <a:rPr lang="el-GR" altLang="en-US" sz="2400" smtClean="0">
                <a:solidFill>
                  <a:schemeClr val="accent2"/>
                </a:solidFill>
                <a:latin typeface="Arial Black" pitchFamily="34" charset="0"/>
              </a:rPr>
              <a:t>β</a:t>
            </a:r>
            <a:r>
              <a:rPr lang="en-US" altLang="en-US" sz="2400" baseline="-25000" smtClean="0">
                <a:solidFill>
                  <a:schemeClr val="accent2"/>
                </a:solidFill>
                <a:latin typeface="Arial Black" pitchFamily="34" charset="0"/>
              </a:rPr>
              <a:t>2</a:t>
            </a: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</a:rPr>
              <a:t> 92 HIS </a:t>
            </a: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 TYR) </a:t>
            </a:r>
          </a:p>
          <a:p>
            <a:pPr algn="just">
              <a:lnSpc>
                <a:spcPct val="80000"/>
              </a:lnSpc>
              <a:buFontTx/>
              <a:buNone/>
            </a:pPr>
            <a:endParaRPr lang="en-US" altLang="en-US" sz="2400" smtClean="0">
              <a:solidFill>
                <a:schemeClr val="accent2"/>
              </a:solidFill>
              <a:latin typeface="Arial Black" pitchFamily="34" charset="0"/>
              <a:sym typeface="Wingdings" pitchFamily="2" charset="2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Hb M IWATE (</a:t>
            </a:r>
            <a:r>
              <a:rPr lang="el-GR" altLang="en-US" sz="2400" smtClean="0">
                <a:solidFill>
                  <a:schemeClr val="accent2"/>
                </a:solidFill>
                <a:latin typeface="Arial Black" pitchFamily="34" charset="0"/>
              </a:rPr>
              <a:t>α</a:t>
            </a:r>
            <a:r>
              <a:rPr lang="en-US" altLang="en-US" sz="2400" baseline="-25000" smtClean="0">
                <a:solidFill>
                  <a:schemeClr val="accent2"/>
                </a:solidFill>
                <a:latin typeface="Arial Black" pitchFamily="34" charset="0"/>
              </a:rPr>
              <a:t>2</a:t>
            </a: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</a:rPr>
              <a:t>87 HIS </a:t>
            </a: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 TYR-</a:t>
            </a:r>
            <a:r>
              <a:rPr lang="el-GR" altLang="en-US" sz="2400" smtClean="0">
                <a:solidFill>
                  <a:schemeClr val="accent2"/>
                </a:solidFill>
                <a:latin typeface="Arial Black" pitchFamily="34" charset="0"/>
              </a:rPr>
              <a:t>β</a:t>
            </a:r>
            <a:r>
              <a:rPr lang="en-US" altLang="en-US" sz="2400" baseline="-25000" smtClean="0">
                <a:solidFill>
                  <a:schemeClr val="accent2"/>
                </a:solidFill>
                <a:latin typeface="Arial Black" pitchFamily="34" charset="0"/>
              </a:rPr>
              <a:t>2</a:t>
            </a: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)</a:t>
            </a:r>
          </a:p>
          <a:p>
            <a:pPr algn="just">
              <a:lnSpc>
                <a:spcPct val="80000"/>
              </a:lnSpc>
              <a:buFontTx/>
              <a:buNone/>
            </a:pPr>
            <a:endParaRPr lang="en-US" altLang="en-US" sz="2400" smtClean="0">
              <a:solidFill>
                <a:schemeClr val="accent2"/>
              </a:solidFill>
              <a:latin typeface="Arial Black" pitchFamily="34" charset="0"/>
              <a:sym typeface="Wingdings" pitchFamily="2" charset="2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Cynosis in homozygotes due to congenital methaemoglobinaemia as a consequences of substitution of amonoacids near or in haem pocket.  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300" baseline="-25000" smtClean="0">
              <a:solidFill>
                <a:srgbClr val="660066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14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408738"/>
          </a:xfrm>
          <a:solidFill>
            <a:srgbClr val="FFFFCC"/>
          </a:solidFill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endParaRPr lang="en-US" altLang="en-US" u="sng" smtClean="0">
              <a:solidFill>
                <a:schemeClr val="accent2"/>
              </a:solidFill>
              <a:latin typeface="Arial Black" pitchFamily="34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u="sng" smtClean="0">
                <a:solidFill>
                  <a:schemeClr val="accent2"/>
                </a:solidFill>
                <a:latin typeface="Arial Black" pitchFamily="34" charset="0"/>
              </a:rPr>
              <a:t>Hb iIndianapolis</a:t>
            </a:r>
          </a:p>
          <a:p>
            <a:pPr algn="just">
              <a:lnSpc>
                <a:spcPct val="80000"/>
              </a:lnSpc>
              <a:buFontTx/>
              <a:buNone/>
            </a:pPr>
            <a:endParaRPr lang="en-US" altLang="en-US" sz="2400" smtClean="0">
              <a:solidFill>
                <a:schemeClr val="accent2"/>
              </a:solidFill>
              <a:latin typeface="Arial Black" pitchFamily="34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</a:rPr>
              <a:t>(</a:t>
            </a:r>
            <a:r>
              <a:rPr lang="el-GR" altLang="en-US" sz="2400" smtClean="0">
                <a:solidFill>
                  <a:schemeClr val="accent2"/>
                </a:solidFill>
                <a:latin typeface="Arial Black" pitchFamily="34" charset="0"/>
              </a:rPr>
              <a:t>α</a:t>
            </a:r>
            <a:r>
              <a:rPr lang="en-US" altLang="en-US" sz="2400" baseline="-25000" smtClean="0">
                <a:solidFill>
                  <a:schemeClr val="accent2"/>
                </a:solidFill>
                <a:latin typeface="Arial Black" pitchFamily="34" charset="0"/>
              </a:rPr>
              <a:t>2</a:t>
            </a: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-</a:t>
            </a:r>
            <a:r>
              <a:rPr lang="el-GR" altLang="en-US" sz="2400" smtClean="0">
                <a:solidFill>
                  <a:schemeClr val="accent2"/>
                </a:solidFill>
                <a:latin typeface="Arial Black" pitchFamily="34" charset="0"/>
              </a:rPr>
              <a:t>β</a:t>
            </a:r>
            <a:r>
              <a:rPr lang="en-US" altLang="en-US" sz="2400" baseline="-25000" smtClean="0">
                <a:solidFill>
                  <a:schemeClr val="accent2"/>
                </a:solidFill>
                <a:latin typeface="Arial Black" pitchFamily="34" charset="0"/>
              </a:rPr>
              <a:t>2</a:t>
            </a: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</a:rPr>
              <a:t>112 CYS – ARG)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</a:rPr>
              <a:t>  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</a:rPr>
              <a:t> Is a rare and slightly unstable beta-globin variant.  </a:t>
            </a:r>
          </a:p>
          <a:p>
            <a:pPr algn="just">
              <a:lnSpc>
                <a:spcPct val="80000"/>
              </a:lnSpc>
              <a:buFontTx/>
              <a:buNone/>
            </a:pPr>
            <a:endParaRPr lang="en-US" altLang="en-US" sz="2400" smtClean="0">
              <a:solidFill>
                <a:schemeClr val="accent2"/>
              </a:solidFill>
              <a:latin typeface="Arial Black" pitchFamily="34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Carriers are clinically normal with only mild reticulocytosis. </a:t>
            </a:r>
          </a:p>
          <a:p>
            <a:pPr algn="just">
              <a:lnSpc>
                <a:spcPct val="80000"/>
              </a:lnSpc>
              <a:buFontTx/>
              <a:buNone/>
            </a:pPr>
            <a:endParaRPr lang="en-US" altLang="en-US" sz="2400" smtClean="0">
              <a:solidFill>
                <a:schemeClr val="accent2"/>
              </a:solidFill>
              <a:latin typeface="Arial Black" pitchFamily="34" charset="0"/>
              <a:sym typeface="Wingdings" pitchFamily="2" charset="2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Homozygons have haemolytic anaemia and renal failure in severe cases.  </a:t>
            </a:r>
          </a:p>
          <a:p>
            <a:pPr algn="just">
              <a:lnSpc>
                <a:spcPct val="80000"/>
              </a:lnSpc>
              <a:buFontTx/>
              <a:buNone/>
            </a:pPr>
            <a:endParaRPr lang="en-US" altLang="en-US" sz="2400" smtClean="0">
              <a:solidFill>
                <a:schemeClr val="accent2"/>
              </a:solidFill>
              <a:latin typeface="Arial Black" pitchFamily="34" charset="0"/>
              <a:sym typeface="Wingdings" pitchFamily="2" charset="2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altLang="en-US" sz="24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Thalassaemia-like syndrome due to marked instability of the Hb. 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300" baseline="-25000" smtClean="0">
              <a:solidFill>
                <a:srgbClr val="660066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52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0"/>
            <a:ext cx="7632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82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0" y="0"/>
            <a:ext cx="58150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378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188913"/>
            <a:ext cx="6302375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874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144463"/>
            <a:ext cx="5907087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937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3" y="144463"/>
            <a:ext cx="6072187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4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0"/>
            <a:ext cx="5999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740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0"/>
            <a:ext cx="9036050" cy="6858000"/>
          </a:xfrm>
        </p:spPr>
      </p:pic>
    </p:spTree>
    <p:extLst>
      <p:ext uri="{BB962C8B-B14F-4D97-AF65-F5344CB8AC3E}">
        <p14:creationId xmlns:p14="http://schemas.microsoft.com/office/powerpoint/2010/main" val="42764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8" y="0"/>
            <a:ext cx="6053137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226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188913"/>
            <a:ext cx="592455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21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77788"/>
            <a:ext cx="5980113" cy="670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871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0"/>
            <a:ext cx="7632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888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0" y="0"/>
            <a:ext cx="58150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43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5" y="0"/>
            <a:ext cx="625475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841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1"/>
          <p:cNvSpPr>
            <a:spLocks noGrp="1"/>
          </p:cNvSpPr>
          <p:nvPr>
            <p:ph type="title"/>
          </p:nvPr>
        </p:nvSpPr>
        <p:spPr>
          <a:xfrm>
            <a:off x="684213" y="0"/>
            <a:ext cx="7772400" cy="836613"/>
          </a:xfrm>
        </p:spPr>
        <p:txBody>
          <a:bodyPr/>
          <a:lstStyle/>
          <a:p>
            <a:endParaRPr lang="en-US" altLang="en-US" smtClean="0"/>
          </a:p>
        </p:txBody>
      </p:sp>
      <p:pic>
        <p:nvPicPr>
          <p:cNvPr id="1177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760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Pictur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0"/>
            <a:ext cx="6143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60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19811" name="Content Placeholder 3" descr="Picture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0"/>
            <a:ext cx="6480175" cy="6858000"/>
          </a:xfrm>
        </p:spPr>
      </p:pic>
    </p:spTree>
    <p:extLst>
      <p:ext uri="{BB962C8B-B14F-4D97-AF65-F5344CB8AC3E}">
        <p14:creationId xmlns:p14="http://schemas.microsoft.com/office/powerpoint/2010/main" val="115471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0"/>
            <a:ext cx="5999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349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260350"/>
            <a:ext cx="8569325" cy="6408738"/>
          </a:xfrm>
          <a:solidFill>
            <a:srgbClr val="EAEAEA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500" smtClean="0">
                <a:solidFill>
                  <a:srgbClr val="660066"/>
                </a:solidFill>
                <a:latin typeface="Arial Black" pitchFamily="34" charset="0"/>
              </a:rPr>
              <a:t>.</a:t>
            </a:r>
          </a:p>
        </p:txBody>
      </p:sp>
      <p:graphicFrame>
        <p:nvGraphicFramePr>
          <p:cNvPr id="418906" name="Group 90"/>
          <p:cNvGraphicFramePr>
            <a:graphicFrameLocks noGrp="1"/>
          </p:cNvGraphicFramePr>
          <p:nvPr/>
        </p:nvGraphicFramePr>
        <p:xfrm>
          <a:off x="539750" y="188913"/>
          <a:ext cx="7920038" cy="6426199"/>
        </p:xfrm>
        <a:graphic>
          <a:graphicData uri="http://schemas.openxmlformats.org/drawingml/2006/table">
            <a:tbl>
              <a:tblPr/>
              <a:tblGrid>
                <a:gridCol w="1871663"/>
                <a:gridCol w="6048375"/>
              </a:tblGrid>
              <a:tr h="60330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EFFECTS OF HAEMOGLOBIN VARIANTS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011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Variant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Clinical and haematological abnormalities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461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HbS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Recurrent painful crises (in adults) and chronic haemolytic anaemia; both related to sickling of red cells on deoxygenation*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9081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HbC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Chronic haemolytic anaemia due to reduced red cell deformability on deoxygenation, * deoxygenated HbC is less soluble than deoxygenated HbA.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44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Hb Köln, Hb Hammersmith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Spontaneous or drug-induced haemolytic anaemia due to instability of the Hb and consequent intracellular precipitation.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461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HbM Boston, HbM Saskatoon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Cyanosis due to congenital methaemoglobinaemia as a consequence of a substitution near or in the haem pocket. 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826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Hb Chesapeake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Hereditary polycythaemia due to increased O</a:t>
                      </a:r>
                      <a:r>
                        <a:rPr kumimoji="0" lang="en-US" sz="13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 affinity.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9081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Hb Constant Spring, Hb Lepore, HbE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Thalassaemia-like syndrome due to decreased rate of synthesis of normal chains.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826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Hb Indianapolis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Thalassaemia-like syndrome due to marked instability of Hb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0330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*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 Only in homozygotes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263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8" y="0"/>
            <a:ext cx="6053137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419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188913"/>
            <a:ext cx="592455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294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77788"/>
            <a:ext cx="5980113" cy="670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02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24931" name="Content Placeholder 3" descr="Picture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0"/>
            <a:ext cx="6553200" cy="6858000"/>
          </a:xfrm>
        </p:spPr>
      </p:pic>
    </p:spTree>
    <p:extLst>
      <p:ext uri="{BB962C8B-B14F-4D97-AF65-F5344CB8AC3E}">
        <p14:creationId xmlns:p14="http://schemas.microsoft.com/office/powerpoint/2010/main" val="15015774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/>
          <p:cNvSpPr>
            <a:spLocks noGrp="1"/>
          </p:cNvSpPr>
          <p:nvPr>
            <p:ph type="title"/>
          </p:nvPr>
        </p:nvSpPr>
        <p:spPr>
          <a:xfrm>
            <a:off x="684213" y="0"/>
            <a:ext cx="7772400" cy="1143000"/>
          </a:xfrm>
        </p:spPr>
        <p:txBody>
          <a:bodyPr/>
          <a:lstStyle/>
          <a:p>
            <a:r>
              <a:rPr lang="en-US" altLang="en-US" smtClean="0">
                <a:solidFill>
                  <a:srgbClr val="FF0000"/>
                </a:solidFill>
              </a:rPr>
              <a:t>Beta Thalassaemia Major</a:t>
            </a:r>
          </a:p>
        </p:txBody>
      </p:sp>
      <p:pic>
        <p:nvPicPr>
          <p:cNvPr id="1259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259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419100"/>
            <a:ext cx="8891587" cy="588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352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30238"/>
            <a:ext cx="8280400" cy="531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208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1"/>
          <p:cNvSpPr>
            <a:spLocks noGrp="1"/>
          </p:cNvSpPr>
          <p:nvPr>
            <p:ph type="title"/>
          </p:nvPr>
        </p:nvSpPr>
        <p:spPr>
          <a:xfrm>
            <a:off x="684213" y="0"/>
            <a:ext cx="7772400" cy="1079500"/>
          </a:xfrm>
        </p:spPr>
        <p:txBody>
          <a:bodyPr/>
          <a:lstStyle/>
          <a:p>
            <a:r>
              <a:rPr lang="en-US" altLang="en-US" smtClean="0">
                <a:solidFill>
                  <a:srgbClr val="FF0000"/>
                </a:solidFill>
              </a:rPr>
              <a:t>Alpha Thalassaemia</a:t>
            </a:r>
          </a:p>
        </p:txBody>
      </p:sp>
      <p:pic>
        <p:nvPicPr>
          <p:cNvPr id="1290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590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772400" cy="1143000"/>
          </a:xfrm>
        </p:spPr>
        <p:txBody>
          <a:bodyPr/>
          <a:lstStyle/>
          <a:p>
            <a:r>
              <a:rPr lang="en-US" altLang="en-US" smtClean="0">
                <a:solidFill>
                  <a:srgbClr val="FF0000"/>
                </a:solidFill>
              </a:rPr>
              <a:t>Haemoglobin H Disease</a:t>
            </a:r>
          </a:p>
        </p:txBody>
      </p:sp>
      <p:pic>
        <p:nvPicPr>
          <p:cNvPr id="1300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9144000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97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36613"/>
            <a:ext cx="893445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705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408738"/>
          </a:xfrm>
          <a:solidFill>
            <a:srgbClr val="FFFFCC"/>
          </a:solidFill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mtClean="0">
                <a:solidFill>
                  <a:schemeClr val="accent2"/>
                </a:solidFill>
                <a:latin typeface="Arial Black" pitchFamily="34" charset="0"/>
              </a:rPr>
              <a:t> Abnormal Haemoglobin Variants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US" altLang="en-US" smtClean="0">
              <a:solidFill>
                <a:schemeClr val="accent2"/>
              </a:solidFill>
              <a:latin typeface="Arial Black" pitchFamily="34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altLang="en-US" sz="2800" smtClean="0">
                <a:solidFill>
                  <a:schemeClr val="accent2"/>
                </a:solidFill>
                <a:latin typeface="Arial Black" pitchFamily="34" charset="0"/>
              </a:rPr>
              <a:t>Hb C:</a:t>
            </a:r>
            <a:r>
              <a:rPr lang="en-US" altLang="en-US" sz="2000" smtClean="0">
                <a:solidFill>
                  <a:schemeClr val="accent2"/>
                </a:solidFill>
                <a:latin typeface="Arial Black" pitchFamily="34" charset="0"/>
              </a:rPr>
              <a:t>-</a:t>
            </a:r>
            <a:endParaRPr lang="en-US" altLang="en-US" sz="2400" smtClean="0">
              <a:solidFill>
                <a:schemeClr val="accent2"/>
              </a:solidFill>
              <a:latin typeface="Arial Black" pitchFamily="34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altLang="en-US" sz="2300" smtClean="0">
                <a:solidFill>
                  <a:schemeClr val="accent2"/>
                </a:solidFill>
                <a:latin typeface="Arial Black" pitchFamily="34" charset="0"/>
              </a:rPr>
              <a:t>*	Is due to replacement of glutamic acid in position 6 of the beta chain by lysine (</a:t>
            </a:r>
            <a:r>
              <a:rPr lang="el-GR" altLang="en-US" sz="2300" smtClean="0">
                <a:solidFill>
                  <a:schemeClr val="accent2"/>
                </a:solidFill>
                <a:latin typeface="Arial Black" pitchFamily="34" charset="0"/>
              </a:rPr>
              <a:t>α</a:t>
            </a:r>
            <a:r>
              <a:rPr lang="en-US" altLang="en-US" sz="2300" baseline="-25000" smtClean="0">
                <a:solidFill>
                  <a:schemeClr val="accent2"/>
                </a:solidFill>
                <a:latin typeface="Arial Black" pitchFamily="34" charset="0"/>
              </a:rPr>
              <a:t>2</a:t>
            </a:r>
            <a:r>
              <a:rPr lang="el-GR" altLang="en-US" sz="2300" smtClean="0">
                <a:solidFill>
                  <a:schemeClr val="accent2"/>
                </a:solidFill>
                <a:latin typeface="Arial Black" pitchFamily="34" charset="0"/>
              </a:rPr>
              <a:t>β</a:t>
            </a:r>
            <a:r>
              <a:rPr lang="en-US" altLang="en-US" sz="2300" baseline="-25000" smtClean="0">
                <a:solidFill>
                  <a:schemeClr val="accent2"/>
                </a:solidFill>
                <a:latin typeface="Arial Black" pitchFamily="34" charset="0"/>
              </a:rPr>
              <a:t>2</a:t>
            </a:r>
            <a:r>
              <a:rPr lang="en-US" altLang="en-US" sz="2300" smtClean="0">
                <a:solidFill>
                  <a:schemeClr val="accent2"/>
                </a:solidFill>
                <a:latin typeface="Arial Black" pitchFamily="34" charset="0"/>
              </a:rPr>
              <a:t> 6-GLU→ LYS).  	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altLang="en-US" sz="2300" smtClean="0">
                <a:solidFill>
                  <a:schemeClr val="accent2"/>
                </a:solidFill>
                <a:latin typeface="Arial Black" pitchFamily="34" charset="0"/>
              </a:rPr>
              <a:t>*	About 7-22% of people of West Africa ar hetrozygotes especially Nigeria and North Ghana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altLang="en-US" sz="2300" smtClean="0">
                <a:solidFill>
                  <a:schemeClr val="accent2"/>
                </a:solidFill>
                <a:latin typeface="Arial Black" pitchFamily="34" charset="0"/>
              </a:rPr>
              <a:t>*	Homozygotes are rare and have mild to moderate hemolytic anaemia with many thick target RBCs in the blood film and mild to moderate splenomegaly. 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altLang="en-US" sz="2300" smtClean="0">
                <a:solidFill>
                  <a:schemeClr val="accent2"/>
                </a:solidFill>
                <a:latin typeface="Arial Black" pitchFamily="34" charset="0"/>
              </a:rPr>
              <a:t>*	The chronic hemolytic anaemia is due to reduced red cell deformability on deoxygenation.  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altLang="en-US" sz="2300" smtClean="0">
                <a:solidFill>
                  <a:schemeClr val="accent2"/>
                </a:solidFill>
                <a:latin typeface="Arial Black" pitchFamily="34" charset="0"/>
              </a:rPr>
              <a:t>	Deoxygenated HbC is less soluble than deoxygenated HbA. 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altLang="en-US" sz="2300" smtClean="0">
                <a:solidFill>
                  <a:schemeClr val="accent2"/>
                </a:solidFill>
                <a:latin typeface="Arial Black" pitchFamily="34" charset="0"/>
              </a:rPr>
              <a:t>*	Double heterozygotes with sickle Hb S/C give moderate to sever anaemia with symptoms of sickle cell disease.</a:t>
            </a:r>
            <a:endParaRPr lang="en-US" altLang="en-US" sz="2300" smtClean="0">
              <a:solidFill>
                <a:srgbClr val="660066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61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720725"/>
            <a:ext cx="8437562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85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>
          <a:xfrm>
            <a:off x="142875" y="0"/>
            <a:ext cx="9001125" cy="857250"/>
          </a:xfrm>
        </p:spPr>
        <p:txBody>
          <a:bodyPr/>
          <a:lstStyle/>
          <a:p>
            <a:r>
              <a:rPr lang="en-US" altLang="en-US" smtClean="0">
                <a:solidFill>
                  <a:srgbClr val="FF0000"/>
                </a:solidFill>
              </a:rPr>
              <a:t>HAEMOGLOBIN  C  DISEASE</a:t>
            </a:r>
          </a:p>
        </p:txBody>
      </p:sp>
      <p:pic>
        <p:nvPicPr>
          <p:cNvPr id="133123" name="Picture 2" descr="F:\Haematology3\Images\Anaemias\Hb--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5813"/>
            <a:ext cx="9144000" cy="607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15910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Pictur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7" name="WordArt 4"/>
          <p:cNvSpPr>
            <a:spLocks noChangeArrowheads="1" noChangeShapeType="1" noTextEdit="1"/>
          </p:cNvSpPr>
          <p:nvPr/>
        </p:nvSpPr>
        <p:spPr bwMode="auto">
          <a:xfrm>
            <a:off x="2700338" y="4914900"/>
            <a:ext cx="4176712" cy="19431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Script MT Bold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53673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408738"/>
          </a:xfrm>
          <a:solidFill>
            <a:srgbClr val="FFFFCC"/>
          </a:solidFill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mtClean="0">
                <a:solidFill>
                  <a:schemeClr val="accent2"/>
                </a:solidFill>
                <a:latin typeface="Arial Black" pitchFamily="34" charset="0"/>
              </a:rPr>
              <a:t>Hb D Punjab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mtClean="0">
                <a:solidFill>
                  <a:schemeClr val="accent2"/>
                </a:solidFill>
                <a:latin typeface="Arial Black" pitchFamily="34" charset="0"/>
              </a:rPr>
              <a:t> </a:t>
            </a:r>
            <a:r>
              <a:rPr lang="en-US" altLang="en-US" sz="2600" smtClean="0">
                <a:solidFill>
                  <a:schemeClr val="accent2"/>
                </a:solidFill>
                <a:latin typeface="Arial Black" pitchFamily="34" charset="0"/>
              </a:rPr>
              <a:t>(</a:t>
            </a:r>
            <a:r>
              <a:rPr lang="el-GR" altLang="en-US" sz="2600" smtClean="0">
                <a:solidFill>
                  <a:schemeClr val="accent2"/>
                </a:solidFill>
                <a:latin typeface="Arial Black" pitchFamily="34" charset="0"/>
              </a:rPr>
              <a:t>α</a:t>
            </a:r>
            <a:r>
              <a:rPr lang="en-US" altLang="en-US" sz="2600" baseline="-25000" smtClean="0">
                <a:solidFill>
                  <a:schemeClr val="accent2"/>
                </a:solidFill>
                <a:latin typeface="Arial Black" pitchFamily="34" charset="0"/>
              </a:rPr>
              <a:t>2</a:t>
            </a:r>
            <a:r>
              <a:rPr lang="el-GR" altLang="en-US" sz="2600" smtClean="0">
                <a:solidFill>
                  <a:schemeClr val="accent2"/>
                </a:solidFill>
                <a:latin typeface="Arial Black" pitchFamily="34" charset="0"/>
              </a:rPr>
              <a:t>β</a:t>
            </a:r>
            <a:r>
              <a:rPr lang="en-US" altLang="en-US" sz="2600" baseline="-25000" smtClean="0">
                <a:solidFill>
                  <a:schemeClr val="accent2"/>
                </a:solidFill>
                <a:latin typeface="Arial Black" pitchFamily="34" charset="0"/>
              </a:rPr>
              <a:t>2</a:t>
            </a:r>
            <a:r>
              <a:rPr lang="en-US" altLang="en-US" sz="2600" smtClean="0">
                <a:solidFill>
                  <a:schemeClr val="accent2"/>
                </a:solidFill>
                <a:latin typeface="Arial Black" pitchFamily="34" charset="0"/>
              </a:rPr>
              <a:t>-121 GLU </a:t>
            </a:r>
            <a:r>
              <a:rPr lang="en-US" altLang="en-US" sz="26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 GLN)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6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Prevalent in Indian and Pakistani in every 100 persons about 1 trait (1% of the population). 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600" smtClean="0">
              <a:solidFill>
                <a:schemeClr val="accent2"/>
              </a:solidFill>
              <a:latin typeface="Arial Black" pitchFamily="34" charset="0"/>
              <a:sym typeface="Wingdings" pitchFamily="2" charset="2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6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Trait are usually health.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600" smtClean="0">
              <a:solidFill>
                <a:schemeClr val="accent2"/>
              </a:solidFill>
              <a:latin typeface="Arial Black" pitchFamily="34" charset="0"/>
              <a:sym typeface="Wingdings" pitchFamily="2" charset="2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6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Homozygous D/D have mild to moderate anaemia.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600" smtClean="0">
              <a:solidFill>
                <a:schemeClr val="accent2"/>
              </a:solidFill>
              <a:latin typeface="Arial Black" pitchFamily="34" charset="0"/>
              <a:sym typeface="Wingdings" pitchFamily="2" charset="2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6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Combined double heterozygotes Hb S/D can give rise to moderate to a severe anaemia and symptoms of sickle cell disease.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300" baseline="-25000" smtClean="0">
              <a:solidFill>
                <a:srgbClr val="660066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66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408738"/>
          </a:xfrm>
          <a:solidFill>
            <a:srgbClr val="FFFFCC"/>
          </a:solidFill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mtClean="0">
                <a:solidFill>
                  <a:schemeClr val="accent2"/>
                </a:solidFill>
                <a:latin typeface="Arial Black" pitchFamily="34" charset="0"/>
              </a:rPr>
              <a:t>Hb E: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mtClean="0">
              <a:solidFill>
                <a:schemeClr val="accent2"/>
              </a:solidFill>
              <a:latin typeface="Arial Black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600" smtClean="0">
                <a:solidFill>
                  <a:schemeClr val="accent2"/>
                </a:solidFill>
                <a:latin typeface="Arial Black" pitchFamily="34" charset="0"/>
              </a:rPr>
              <a:t>*	(</a:t>
            </a:r>
            <a:r>
              <a:rPr lang="el-GR" altLang="en-US" sz="2600" smtClean="0">
                <a:solidFill>
                  <a:schemeClr val="accent2"/>
                </a:solidFill>
                <a:latin typeface="Arial Black" pitchFamily="34" charset="0"/>
              </a:rPr>
              <a:t>α</a:t>
            </a:r>
            <a:r>
              <a:rPr lang="en-US" altLang="en-US" sz="2600" baseline="-25000" smtClean="0">
                <a:solidFill>
                  <a:schemeClr val="accent2"/>
                </a:solidFill>
                <a:latin typeface="Arial Black" pitchFamily="34" charset="0"/>
              </a:rPr>
              <a:t>2</a:t>
            </a:r>
            <a:r>
              <a:rPr lang="el-GR" altLang="en-US" sz="2600" smtClean="0">
                <a:solidFill>
                  <a:schemeClr val="accent2"/>
                </a:solidFill>
                <a:latin typeface="Arial Black" pitchFamily="34" charset="0"/>
              </a:rPr>
              <a:t>β</a:t>
            </a:r>
            <a:r>
              <a:rPr lang="en-US" altLang="en-US" sz="2600" baseline="-25000" smtClean="0">
                <a:solidFill>
                  <a:schemeClr val="accent2"/>
                </a:solidFill>
                <a:latin typeface="Arial Black" pitchFamily="34" charset="0"/>
              </a:rPr>
              <a:t>2 </a:t>
            </a:r>
            <a:r>
              <a:rPr lang="en-US" altLang="en-US" sz="2600" smtClean="0">
                <a:solidFill>
                  <a:schemeClr val="accent2"/>
                </a:solidFill>
                <a:latin typeface="Arial Black" pitchFamily="34" charset="0"/>
              </a:rPr>
              <a:t>26 GLU </a:t>
            </a:r>
            <a:r>
              <a:rPr lang="en-US" altLang="en-US" sz="26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 LYS) is one of the most common beta-chain variants.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6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*	It is very prevalent in South East Asia (50%) of the population are heterozygotes.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6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*	Patients who are homozygous generally have mild haemolytic anaemia, microcytic hypochromic red cells and mild enlargement of the spleen.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6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*	Carriers are symptomless unless they have combined other mutations such as the one for alpha thalassemia, or beta-thalassemia trait. 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300" baseline="-25000" smtClean="0">
              <a:solidFill>
                <a:srgbClr val="660066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74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408738"/>
          </a:xfrm>
          <a:solidFill>
            <a:srgbClr val="FFFFCC"/>
          </a:solidFill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altLang="en-US" smtClean="0">
              <a:solidFill>
                <a:schemeClr val="accent2"/>
              </a:solidFill>
              <a:latin typeface="Arial Black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mtClean="0">
                <a:solidFill>
                  <a:schemeClr val="accent2"/>
                </a:solidFill>
                <a:latin typeface="Arial Black" pitchFamily="34" charset="0"/>
              </a:rPr>
              <a:t>Hb O Arab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mtClean="0">
                <a:solidFill>
                  <a:schemeClr val="accent2"/>
                </a:solidFill>
                <a:latin typeface="Arial Black" pitchFamily="34" charset="0"/>
              </a:rPr>
              <a:t> </a:t>
            </a:r>
            <a:r>
              <a:rPr lang="en-US" altLang="en-US" sz="2600" smtClean="0">
                <a:solidFill>
                  <a:schemeClr val="accent2"/>
                </a:solidFill>
                <a:latin typeface="Arial Black" pitchFamily="34" charset="0"/>
              </a:rPr>
              <a:t>(</a:t>
            </a:r>
            <a:r>
              <a:rPr lang="el-GR" altLang="en-US" sz="2600" smtClean="0">
                <a:solidFill>
                  <a:schemeClr val="accent2"/>
                </a:solidFill>
                <a:latin typeface="Arial Black" pitchFamily="34" charset="0"/>
              </a:rPr>
              <a:t>α</a:t>
            </a:r>
            <a:r>
              <a:rPr lang="en-US" altLang="en-US" sz="2600" baseline="-25000" smtClean="0">
                <a:solidFill>
                  <a:schemeClr val="accent2"/>
                </a:solidFill>
                <a:latin typeface="Arial Black" pitchFamily="34" charset="0"/>
              </a:rPr>
              <a:t>2</a:t>
            </a:r>
            <a:r>
              <a:rPr lang="el-GR" altLang="en-US" sz="2600" smtClean="0">
                <a:solidFill>
                  <a:schemeClr val="accent2"/>
                </a:solidFill>
                <a:latin typeface="Arial Black" pitchFamily="34" charset="0"/>
              </a:rPr>
              <a:t>β</a:t>
            </a:r>
            <a:r>
              <a:rPr lang="en-US" altLang="en-US" sz="2600" baseline="-25000" smtClean="0">
                <a:solidFill>
                  <a:schemeClr val="accent2"/>
                </a:solidFill>
                <a:latin typeface="Arial Black" pitchFamily="34" charset="0"/>
              </a:rPr>
              <a:t>2</a:t>
            </a:r>
            <a:r>
              <a:rPr lang="en-US" altLang="en-US" sz="2600" smtClean="0">
                <a:solidFill>
                  <a:schemeClr val="accent2"/>
                </a:solidFill>
                <a:latin typeface="Arial Black" pitchFamily="34" charset="0"/>
              </a:rPr>
              <a:t>-121 GLU </a:t>
            </a:r>
            <a:r>
              <a:rPr lang="en-US" altLang="en-US" sz="26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 LYS) 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600" smtClean="0">
              <a:solidFill>
                <a:schemeClr val="accent2"/>
              </a:solidFill>
              <a:latin typeface="Arial Black" pitchFamily="34" charset="0"/>
              <a:sym typeface="Wingdings" pitchFamily="2" charset="2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6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Heterozygotes are not symptomatic.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600" smtClean="0">
              <a:solidFill>
                <a:schemeClr val="accent2"/>
              </a:solidFill>
              <a:latin typeface="Arial Black" pitchFamily="34" charset="0"/>
              <a:sym typeface="Wingdings" pitchFamily="2" charset="2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6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Double heterozygous with sickle S/O are clinically severe.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600" smtClean="0">
              <a:solidFill>
                <a:schemeClr val="accent2"/>
              </a:solidFill>
              <a:latin typeface="Arial Black" pitchFamily="34" charset="0"/>
              <a:sym typeface="Wingdings" pitchFamily="2" charset="2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6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Hb O- Arab enhance the polymerization of HbS.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6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300" baseline="-25000" smtClean="0">
              <a:solidFill>
                <a:srgbClr val="660066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29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408738"/>
          </a:xfrm>
          <a:solidFill>
            <a:srgbClr val="FFFFCC"/>
          </a:solidFill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u="sng" smtClean="0">
                <a:solidFill>
                  <a:schemeClr val="accent2"/>
                </a:solidFill>
                <a:latin typeface="Arial Black" pitchFamily="34" charset="0"/>
              </a:rPr>
              <a:t>High Oxygen affinity haemoglobins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mtClean="0">
                <a:solidFill>
                  <a:schemeClr val="accent2"/>
                </a:solidFill>
                <a:latin typeface="Arial Black" pitchFamily="34" charset="0"/>
              </a:rPr>
              <a:t> </a:t>
            </a:r>
            <a:r>
              <a:rPr lang="en-US" altLang="en-US" sz="2600" u="sng" smtClean="0">
                <a:solidFill>
                  <a:schemeClr val="accent2"/>
                </a:solidFill>
                <a:latin typeface="Arial Black" pitchFamily="34" charset="0"/>
              </a:rPr>
              <a:t>Hb Chesapeake: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6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*	(</a:t>
            </a:r>
            <a:r>
              <a:rPr lang="el-GR" altLang="en-US" sz="26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α</a:t>
            </a:r>
            <a:r>
              <a:rPr lang="en-US" altLang="en-US" sz="2600" baseline="-250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2</a:t>
            </a:r>
            <a:r>
              <a:rPr lang="en-US" altLang="en-US" sz="26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-92 ARG  LEU </a:t>
            </a:r>
            <a:r>
              <a:rPr lang="el-GR" altLang="en-US" sz="26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β</a:t>
            </a:r>
            <a:r>
              <a:rPr lang="en-US" altLang="en-US" sz="2600" baseline="-250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2</a:t>
            </a:r>
            <a:r>
              <a:rPr lang="en-US" altLang="en-US" sz="26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).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6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*	Carriers are without clinical symptoms.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6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*	Homozygous of erythrocytosis (polychemia) due to increased O</a:t>
            </a:r>
            <a:r>
              <a:rPr lang="en-US" altLang="en-US" sz="2600" baseline="-250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2</a:t>
            </a:r>
            <a:r>
              <a:rPr lang="en-US" altLang="en-US" sz="26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 affinity.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6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*	The patients have no splenomegaly. (except for patient’s with concomitant </a:t>
            </a:r>
            <a:r>
              <a:rPr lang="el-GR" altLang="en-US" sz="26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β</a:t>
            </a:r>
            <a:r>
              <a:rPr lang="en-US" altLang="en-US" sz="26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-thalassemia).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6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*	They have normal WBC, and normal platelets.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600" smtClean="0">
                <a:solidFill>
                  <a:schemeClr val="accent2"/>
                </a:solidFill>
                <a:latin typeface="Arial Black" pitchFamily="34" charset="0"/>
                <a:sym typeface="Wingdings" pitchFamily="2" charset="2"/>
              </a:rPr>
              <a:t>*	High Hb, High RBCs count and high haematocrit.  (HCT). 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300" baseline="-25000" smtClean="0">
              <a:solidFill>
                <a:srgbClr val="660066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89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3019425"/>
            <a:ext cx="8496300" cy="585788"/>
          </a:xfrm>
          <a:noFill/>
        </p:spPr>
        <p:txBody>
          <a:bodyPr anchor="ctr">
            <a:spAutoFit/>
          </a:bodyPr>
          <a:lstStyle/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en-US" smtClean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003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8640762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Rectangle 3"/>
          <p:cNvSpPr>
            <a:spLocks noChangeArrowheads="1"/>
          </p:cNvSpPr>
          <p:nvPr/>
        </p:nvSpPr>
        <p:spPr bwMode="auto">
          <a:xfrm>
            <a:off x="250825" y="6092825"/>
            <a:ext cx="85693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The haemoglobin oxygen (O</a:t>
            </a:r>
            <a:r>
              <a:rPr lang="en-US" altLang="en-US" baseline="-25000">
                <a:solidFill>
                  <a:srgbClr val="FF0000"/>
                </a:solidFill>
              </a:rPr>
              <a:t>2</a:t>
            </a:r>
            <a:r>
              <a:rPr lang="en-US" altLang="en-US">
                <a:solidFill>
                  <a:srgbClr val="FF0000"/>
                </a:solidFill>
              </a:rPr>
              <a:t>) dissociation cruve.  2,3-DPG, 2,3-diphosphoglycerate. 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62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608</Words>
  <Application>Microsoft Office PowerPoint</Application>
  <PresentationFormat>On-screen Show (4:3)</PresentationFormat>
  <Paragraphs>120</Paragraphs>
  <Slides>42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Beta Thalassaemia Major</vt:lpstr>
      <vt:lpstr>PowerPoint Presentation</vt:lpstr>
      <vt:lpstr>PowerPoint Presentation</vt:lpstr>
      <vt:lpstr>Alpha Thalassaemia</vt:lpstr>
      <vt:lpstr>Haemoglobin H Disease</vt:lpstr>
      <vt:lpstr>PowerPoint Presentation</vt:lpstr>
      <vt:lpstr>PowerPoint Presentation</vt:lpstr>
      <vt:lpstr>HAEMOGLOBIN  C  DISEASE</vt:lpstr>
      <vt:lpstr>PowerPoint Presentation</vt:lpstr>
    </vt:vector>
  </TitlesOfParts>
  <Company>BLACK EDITION - tum0r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Malrashed</dc:creator>
  <cp:lastModifiedBy>Malrashed</cp:lastModifiedBy>
  <cp:revision>5</cp:revision>
  <dcterms:created xsi:type="dcterms:W3CDTF">2013-12-27T15:04:39Z</dcterms:created>
  <dcterms:modified xsi:type="dcterms:W3CDTF">2013-12-27T15:11:46Z</dcterms:modified>
</cp:coreProperties>
</file>