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4" r:id="rId6"/>
    <p:sldId id="277" r:id="rId7"/>
    <p:sldId id="260" r:id="rId8"/>
    <p:sldId id="276" r:id="rId9"/>
    <p:sldId id="262" r:id="rId10"/>
    <p:sldId id="271" r:id="rId11"/>
    <p:sldId id="272" r:id="rId12"/>
    <p:sldId id="264" r:id="rId13"/>
    <p:sldId id="273" r:id="rId14"/>
    <p:sldId id="265" r:id="rId15"/>
    <p:sldId id="278" r:id="rId16"/>
    <p:sldId id="267" r:id="rId17"/>
    <p:sldId id="279" r:id="rId18"/>
    <p:sldId id="268" r:id="rId19"/>
    <p:sldId id="26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D5403F-340C-4F84-A010-85C48EB07E6C}" type="datetimeFigureOut">
              <a:rPr lang="en-US" smtClean="0"/>
              <a:pPr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6B4C2B5-8E95-4E9A-AE9F-AAB955FD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Prof. </a:t>
            </a:r>
            <a:r>
              <a:rPr lang="en-US" sz="2400" b="1" dirty="0" err="1" smtClean="0"/>
              <a:t>Ashry</a:t>
            </a:r>
            <a:r>
              <a:rPr lang="en-US" sz="2400" b="1" dirty="0" smtClean="0"/>
              <a:t> Gad Mohamed</a:t>
            </a:r>
          </a:p>
          <a:p>
            <a:r>
              <a:rPr lang="en-US" sz="2400" b="1" dirty="0" smtClean="0"/>
              <a:t>Prof. of Epidemiology</a:t>
            </a:r>
          </a:p>
          <a:p>
            <a:r>
              <a:rPr lang="en-US" sz="2400" b="1" dirty="0" smtClean="0"/>
              <a:t>College of Medicine, KSU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Nutrition Education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Factors affected on human's food consumptions:</a:t>
            </a:r>
            <a:r>
              <a:rPr lang="en-US" sz="2800" dirty="0" smtClean="0">
                <a:solidFill>
                  <a:srgbClr val="002060"/>
                </a:solidFill>
              </a:rPr>
              <a:t/>
            </a:r>
            <a:br>
              <a:rPr lang="en-US" sz="2800" dirty="0" smtClean="0">
                <a:solidFill>
                  <a:srgbClr val="002060"/>
                </a:solidFill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1-The </a:t>
            </a:r>
            <a:r>
              <a:rPr lang="en-US" sz="3200" b="1" dirty="0" smtClean="0">
                <a:solidFill>
                  <a:schemeClr val="bg1"/>
                </a:solidFill>
              </a:rPr>
              <a:t>health and disease.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2-Psychological  </a:t>
            </a:r>
            <a:r>
              <a:rPr lang="en-US" sz="3200" b="1" dirty="0" smtClean="0">
                <a:solidFill>
                  <a:schemeClr val="bg1"/>
                </a:solidFill>
              </a:rPr>
              <a:t>factors.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3-Food </a:t>
            </a:r>
            <a:r>
              <a:rPr lang="en-US" sz="3200" b="1" dirty="0" smtClean="0">
                <a:solidFill>
                  <a:schemeClr val="bg1"/>
                </a:solidFill>
              </a:rPr>
              <a:t>habits.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4-Economic </a:t>
            </a:r>
            <a:r>
              <a:rPr lang="en-US" sz="3200" b="1" dirty="0" smtClean="0">
                <a:solidFill>
                  <a:schemeClr val="bg1"/>
                </a:solidFill>
              </a:rPr>
              <a:t>levels.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5-Education </a:t>
            </a:r>
            <a:r>
              <a:rPr lang="en-US" sz="3200" b="1" dirty="0" smtClean="0">
                <a:solidFill>
                  <a:schemeClr val="bg1"/>
                </a:solidFill>
              </a:rPr>
              <a:t>level.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6-Religious </a:t>
            </a:r>
            <a:r>
              <a:rPr lang="en-US" sz="3200" b="1" dirty="0" smtClean="0">
                <a:solidFill>
                  <a:schemeClr val="bg1"/>
                </a:solidFill>
              </a:rPr>
              <a:t>beliefs.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7-Political </a:t>
            </a:r>
            <a:r>
              <a:rPr lang="en-US" sz="3200" b="1" dirty="0" smtClean="0">
                <a:solidFill>
                  <a:schemeClr val="bg1"/>
                </a:solidFill>
              </a:rPr>
              <a:t>conditions.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8-Social conditions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9-Form and offering way of food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10-Media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11-Travel &amp; Tourism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12-Labor Migration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13-Geographical characteristics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15-Religious occasions 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Nutrition Education strategy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Encouraging the targeted </a:t>
            </a:r>
            <a:r>
              <a:rPr lang="en-US" sz="3200" b="1" dirty="0" smtClean="0">
                <a:solidFill>
                  <a:srgbClr val="FFFF00"/>
                </a:solidFill>
              </a:rPr>
              <a:t>population </a:t>
            </a:r>
            <a:r>
              <a:rPr lang="en-US" sz="3200" b="1" dirty="0" smtClean="0">
                <a:solidFill>
                  <a:srgbClr val="FFFF00"/>
                </a:solidFill>
              </a:rPr>
              <a:t>to consume Balanced diets according to the: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available sources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Renew the dishes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Local food and eating habits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The presenting ways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The best preparing Methods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Suitable food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To Meet the needs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scription: F:\Mona\pictcers\Food-Pyram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Changing the eating habits through nutrition education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839200" cy="54864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</a:rPr>
              <a:t>Food habits affect food consumption pattern.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Requirements:</a:t>
            </a: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Diffusion Of Innovations </a:t>
            </a:r>
            <a:r>
              <a:rPr lang="en-US" sz="2800" b="1" dirty="0" smtClean="0">
                <a:solidFill>
                  <a:schemeClr val="bg1"/>
                </a:solidFill>
              </a:rPr>
              <a:t>:  S</a:t>
            </a:r>
            <a:r>
              <a:rPr lang="en-US" sz="2800" dirty="0" smtClean="0">
                <a:solidFill>
                  <a:schemeClr val="bg1"/>
                </a:solidFill>
              </a:rPr>
              <a:t>pread of innovations / (new ideas). </a:t>
            </a:r>
          </a:p>
          <a:p>
            <a:pPr lvl="0"/>
            <a:endParaRPr lang="en-US" sz="2800" dirty="0" smtClean="0">
              <a:solidFill>
                <a:schemeClr val="bg1"/>
              </a:solidFill>
            </a:endParaRPr>
          </a:p>
          <a:p>
            <a:pPr lvl="0"/>
            <a:r>
              <a:rPr lang="en-US" sz="2800" b="1" dirty="0" smtClean="0">
                <a:solidFill>
                  <a:srgbClr val="FFFF00"/>
                </a:solidFill>
              </a:rPr>
              <a:t>Communication process</a:t>
            </a:r>
            <a:r>
              <a:rPr lang="en-US" sz="2800" b="1" dirty="0" smtClean="0">
                <a:solidFill>
                  <a:schemeClr val="bg1"/>
                </a:solidFill>
              </a:rPr>
              <a:t>:  M</a:t>
            </a:r>
            <a:r>
              <a:rPr lang="en-US" sz="2800" dirty="0" smtClean="0">
                <a:solidFill>
                  <a:schemeClr val="bg1"/>
                </a:solidFill>
              </a:rPr>
              <a:t>ethods of conveying thought and </a:t>
            </a:r>
          </a:p>
          <a:p>
            <a:pPr lvl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feeling, it describes interactions between individuals and </a:t>
            </a:r>
          </a:p>
          <a:p>
            <a:pPr lvl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groups as well on between various media and people.</a:t>
            </a:r>
          </a:p>
          <a:p>
            <a:pPr lvl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Source</a:t>
            </a:r>
            <a:r>
              <a:rPr lang="en-US" sz="2800" b="1" dirty="0" smtClean="0">
                <a:solidFill>
                  <a:schemeClr val="bg1"/>
                </a:solidFill>
              </a:rPr>
              <a:t>     : nutrition educator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Channel</a:t>
            </a:r>
            <a:r>
              <a:rPr lang="en-US" sz="3200" b="1" dirty="0" smtClean="0">
                <a:solidFill>
                  <a:schemeClr val="bg1"/>
                </a:solidFill>
              </a:rPr>
              <a:t>: presentations, lectures………….media</a:t>
            </a:r>
          </a:p>
          <a:p>
            <a:pPr lvl="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Message</a:t>
            </a:r>
            <a:r>
              <a:rPr lang="en-US" sz="3200" b="1" dirty="0" smtClean="0">
                <a:solidFill>
                  <a:schemeClr val="bg1"/>
                </a:solidFill>
              </a:rPr>
              <a:t>:  simple (eat more vegetables and fruits) </a:t>
            </a:r>
          </a:p>
          <a:p>
            <a:pPr lvl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                   complex (how to get your child to eat healthful)</a:t>
            </a:r>
          </a:p>
          <a:p>
            <a:pPr lvl="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Audience</a:t>
            </a:r>
            <a:r>
              <a:rPr lang="en-US" sz="3200" b="1" dirty="0" smtClean="0">
                <a:solidFill>
                  <a:schemeClr val="bg1"/>
                </a:solidFill>
              </a:rPr>
              <a:t> : individual, group or public.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Adoption of Idea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Steps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Awareness. 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 Recognizing   innovative for the first time</a:t>
            </a:r>
          </a:p>
          <a:p>
            <a:pPr marL="514350" indent="-51435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Interest.</a:t>
            </a:r>
            <a:r>
              <a:rPr lang="en-US" sz="3200" dirty="0" smtClean="0"/>
              <a:t> </a:t>
            </a:r>
          </a:p>
          <a:p>
            <a:pPr marL="514350" indent="-51435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  Collection of information available about the idea as much as possible, and more knowledge about  characteristic , as a result of generating  motivation  to learn more about this new idea</a:t>
            </a:r>
            <a:r>
              <a:rPr lang="en-US" sz="32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Decision &amp; evaluation.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The adopter  take decision   continuing  to collect more information about the idea or  to quit , as well as begin to assess the information which  obtained according to the present situation  and future prospects for decision to adopt it , or leave it.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Trial.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In this stage the individual try to apply the new ideas in small area , to esteem the benefits of this new ideas. 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Adoption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bg1"/>
                </a:solidFill>
              </a:rPr>
              <a:t>       After recognizing and after convicting the benefits of the new ideas , the person will adopt these  new ideas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Classes of adopters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lvl="0"/>
            <a:r>
              <a:rPr lang="en-US" sz="3200" b="1" i="1" dirty="0" smtClean="0">
                <a:solidFill>
                  <a:schemeClr val="bg1"/>
                </a:solidFill>
              </a:rPr>
              <a:t>Innovators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3200" b="1" i="1" dirty="0" smtClean="0">
                <a:solidFill>
                  <a:schemeClr val="bg1"/>
                </a:solidFill>
              </a:rPr>
              <a:t>Early adopters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3200" b="1" i="1" dirty="0" smtClean="0">
                <a:solidFill>
                  <a:schemeClr val="bg1"/>
                </a:solidFill>
              </a:rPr>
              <a:t>Early majority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en-US" sz="3200" b="1" dirty="0" smtClean="0">
                <a:solidFill>
                  <a:schemeClr val="bg1"/>
                </a:solidFill>
              </a:rPr>
              <a:t>late majority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laggards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9" name="Object 1"/>
          <p:cNvGraphicFramePr>
            <a:graphicFrameLocks/>
          </p:cNvGraphicFramePr>
          <p:nvPr/>
        </p:nvGraphicFramePr>
        <p:xfrm>
          <a:off x="304800" y="228600"/>
          <a:ext cx="8686800" cy="6324600"/>
        </p:xfrm>
        <a:graphic>
          <a:graphicData uri="http://schemas.openxmlformats.org/presentationml/2006/ole">
            <p:oleObj spid="_x0000_s2049" name="Chart" r:id="rId3" imgW="5486284" imgH="332419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At the end of the lecture you should gain  the ability to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Define nutrition.</a:t>
            </a:r>
          </a:p>
          <a:p>
            <a:r>
              <a:rPr lang="en-US" sz="3200" dirty="0" smtClean="0"/>
              <a:t>Know of aims of nutrition education.</a:t>
            </a:r>
          </a:p>
          <a:p>
            <a:r>
              <a:rPr lang="en-US" sz="3200" dirty="0" smtClean="0"/>
              <a:t>Understand factors affecting food consumption.</a:t>
            </a:r>
          </a:p>
          <a:p>
            <a:r>
              <a:rPr lang="en-US" sz="3200" dirty="0" smtClean="0"/>
              <a:t>Understand  </a:t>
            </a:r>
            <a:r>
              <a:rPr lang="en-US" sz="3200" smtClean="0"/>
              <a:t>of channels </a:t>
            </a:r>
            <a:r>
              <a:rPr lang="en-US" sz="3200" dirty="0" smtClean="0"/>
              <a:t>and techniques  of nutrition education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      1.Newspapers and publications.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2. The radio.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3. Television.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4. Space stations.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5. Telephone and fax.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   6. Internet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583" y="213291"/>
            <a:ext cx="8874890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Choosing the channels of nutrition education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/>
              <a:t>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ways that the educator will delivering the massages to the reserve (target groups)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1.lecture    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2. seminars.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 3. symposium . 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4. role play</a:t>
            </a:r>
          </a:p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 5. Discussion groups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/>
              <a:t>References: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El-</a:t>
            </a:r>
            <a:r>
              <a:rPr lang="en-US" sz="3200" dirty="0" err="1" smtClean="0">
                <a:solidFill>
                  <a:schemeClr val="bg1"/>
                </a:solidFill>
              </a:rPr>
              <a:t>Shafi</a:t>
            </a:r>
            <a:r>
              <a:rPr lang="en-US" sz="3200" dirty="0" smtClean="0">
                <a:solidFill>
                  <a:schemeClr val="bg1"/>
                </a:solidFill>
              </a:rPr>
              <a:t> M.  Nutrition education. Educational course. CHS456. KSU.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Park K. Nutrition and health. In: Preventive and social Medicine. Editor. 21th edition. 2011 pages 561-617.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Definition of nutrition education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2578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It is the science of teaching the individual how </a:t>
            </a:r>
            <a:r>
              <a:rPr lang="en-US" sz="2800" b="1" dirty="0" smtClean="0">
                <a:solidFill>
                  <a:srgbClr val="FFFF00"/>
                </a:solidFill>
              </a:rPr>
              <a:t>to practice  proper and correct nutrition</a:t>
            </a:r>
            <a:r>
              <a:rPr lang="en-US" sz="2800" dirty="0" smtClean="0">
                <a:solidFill>
                  <a:schemeClr val="bg1"/>
                </a:solidFill>
              </a:rPr>
              <a:t> in terms of: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1-Knowing the proper nutrition rules.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2-Knowing benefit of each nutrient.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3-To give more </a:t>
            </a:r>
            <a:r>
              <a:rPr lang="en-US" sz="2800" dirty="0" smtClean="0">
                <a:solidFill>
                  <a:schemeClr val="bg1"/>
                </a:solidFill>
              </a:rPr>
              <a:t>attention to quality and quantity of foods.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Nutrition:</a:t>
            </a:r>
            <a:r>
              <a:rPr lang="en-US" sz="2800" dirty="0" smtClean="0">
                <a:solidFill>
                  <a:schemeClr val="bg1"/>
                </a:solidFill>
              </a:rPr>
              <a:t> The process by which the human intakes food for growth, energy, and replacement of tissues; its successive stages include digestion, absorption, metabolism, and excretion. 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839200" cy="65532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Food</a:t>
            </a:r>
            <a:r>
              <a:rPr lang="en-US" sz="3200" dirty="0" smtClean="0">
                <a:solidFill>
                  <a:schemeClr val="bg1"/>
                </a:solidFill>
              </a:rPr>
              <a:t>: Any substance taken into the body that will help to meet the body needs for energy, maintenance and growth.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Nutrition requirements:  </a:t>
            </a:r>
            <a:r>
              <a:rPr lang="en-US" sz="3200" dirty="0" smtClean="0">
                <a:solidFill>
                  <a:schemeClr val="bg1"/>
                </a:solidFill>
              </a:rPr>
              <a:t>The quantities of each nutrient which met the human body needs to prevent  nutrients deficiency diseases.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Contribution differs between countries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990600"/>
            <a:ext cx="19812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Ignorance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2971800" y="990600"/>
            <a:ext cx="2286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Diseases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990600"/>
            <a:ext cx="22860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Poverty</a:t>
            </a:r>
          </a:p>
        </p:txBody>
      </p:sp>
      <p:sp>
        <p:nvSpPr>
          <p:cNvPr id="9" name="Oval 8"/>
          <p:cNvSpPr/>
          <p:nvPr/>
        </p:nvSpPr>
        <p:spPr>
          <a:xfrm>
            <a:off x="2286000" y="3657600"/>
            <a:ext cx="3657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Malnutrition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191000" y="31242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>
            <a:off x="6019800" y="3048000"/>
            <a:ext cx="1143000" cy="1905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>
            <a:off x="1600200" y="3810000"/>
            <a:ext cx="609600" cy="1066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191000" y="31242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/>
              <a:t>Importance of nutrition education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Man doesn’t have instinct nor inherit knowledge that leads him to know the effect of different foods on health.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there is consensus that people’s food choices, dietary practices, and physical activities behaviors influence health.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increased risk of chronic diseases.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nutrition education can increase the motivation, skills, and opportunities for people to engage in health promoting actions.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Aims of nutrition education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300" b="1" dirty="0" smtClean="0">
                <a:solidFill>
                  <a:schemeClr val="bg1"/>
                </a:solidFill>
              </a:rPr>
              <a:t>To increase people’s ability to know the following facts:</a:t>
            </a:r>
          </a:p>
          <a:p>
            <a:pPr>
              <a:buNone/>
            </a:pPr>
            <a:endParaRPr lang="en-US" sz="33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300" b="1" dirty="0" smtClean="0">
                <a:solidFill>
                  <a:schemeClr val="bg1"/>
                </a:solidFill>
              </a:rPr>
              <a:t>The relationship between the body growth, qualities of and appearance, and the types of food they eat.</a:t>
            </a:r>
          </a:p>
          <a:p>
            <a:pPr marL="514350" indent="-514350">
              <a:buNone/>
            </a:pPr>
            <a:endParaRPr lang="en-US" sz="33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300" b="1" dirty="0" smtClean="0">
                <a:solidFill>
                  <a:schemeClr val="bg1"/>
                </a:solidFill>
              </a:rPr>
              <a:t> Increased diversification in the food they eat, and enjoy its taste. 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sz="33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300" b="1" dirty="0" smtClean="0">
                <a:solidFill>
                  <a:schemeClr val="bg1"/>
                </a:solidFill>
              </a:rPr>
              <a:t> Planning and preparing of meals rich in nutrients.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/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The natural resources of food. </a:t>
            </a:r>
          </a:p>
          <a:p>
            <a:pPr marL="514350" indent="-51435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 Assessment of their nutritional behaviors and beliefs.</a:t>
            </a:r>
          </a:p>
          <a:p>
            <a:pPr marL="514350" indent="-51435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bg1"/>
                </a:solidFill>
              </a:rPr>
              <a:t>  Appreciating the importance of the standard of living    improving programs.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bg1"/>
                </a:solidFill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589</TotalTime>
  <Words>745</Words>
  <Application>Microsoft Office PowerPoint</Application>
  <PresentationFormat>On-screen Show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Equity</vt:lpstr>
      <vt:lpstr>Chart</vt:lpstr>
      <vt:lpstr>Nutrition Education</vt:lpstr>
      <vt:lpstr>Objectives</vt:lpstr>
      <vt:lpstr>Definition of nutrition education </vt:lpstr>
      <vt:lpstr>Slide 4</vt:lpstr>
      <vt:lpstr>Slide 5</vt:lpstr>
      <vt:lpstr>Importance of nutrition education</vt:lpstr>
      <vt:lpstr>Aims of nutrition education</vt:lpstr>
      <vt:lpstr>Slide 8</vt:lpstr>
      <vt:lpstr>Slide 9</vt:lpstr>
      <vt:lpstr>Factors affected on human's food consumptions: </vt:lpstr>
      <vt:lpstr>Slide 11</vt:lpstr>
      <vt:lpstr>Nutrition Education strategy</vt:lpstr>
      <vt:lpstr>Slide 13</vt:lpstr>
      <vt:lpstr>Changing the eating habits through nutrition education</vt:lpstr>
      <vt:lpstr>Slide 15</vt:lpstr>
      <vt:lpstr>Adoption of Idea</vt:lpstr>
      <vt:lpstr>Slide 17</vt:lpstr>
      <vt:lpstr>Classes of adopters  </vt:lpstr>
      <vt:lpstr>Slide 19</vt:lpstr>
      <vt:lpstr>         </vt:lpstr>
      <vt:lpstr>Techniques</vt:lpstr>
      <vt:lpstr>References: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Education</dc:title>
  <dc:creator>Ashry</dc:creator>
  <cp:lastModifiedBy>Ashry</cp:lastModifiedBy>
  <cp:revision>52</cp:revision>
  <dcterms:created xsi:type="dcterms:W3CDTF">2010-12-24T11:37:06Z</dcterms:created>
  <dcterms:modified xsi:type="dcterms:W3CDTF">2013-12-30T19:44:43Z</dcterms:modified>
</cp:coreProperties>
</file>