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60" r:id="rId2"/>
    <p:sldId id="291" r:id="rId3"/>
    <p:sldId id="312" r:id="rId4"/>
    <p:sldId id="311" r:id="rId5"/>
    <p:sldId id="320" r:id="rId6"/>
    <p:sldId id="322" r:id="rId7"/>
    <p:sldId id="309" r:id="rId8"/>
    <p:sldId id="294" r:id="rId9"/>
    <p:sldId id="310" r:id="rId10"/>
    <p:sldId id="313" r:id="rId11"/>
    <p:sldId id="308" r:id="rId12"/>
    <p:sldId id="296" r:id="rId13"/>
    <p:sldId id="298" r:id="rId14"/>
    <p:sldId id="297" r:id="rId15"/>
    <p:sldId id="319" r:id="rId16"/>
    <p:sldId id="293" r:id="rId17"/>
    <p:sldId id="299" r:id="rId18"/>
    <p:sldId id="315" r:id="rId19"/>
    <p:sldId id="314" r:id="rId20"/>
    <p:sldId id="300" r:id="rId21"/>
    <p:sldId id="301" r:id="rId22"/>
    <p:sldId id="303" r:id="rId23"/>
    <p:sldId id="302" r:id="rId24"/>
    <p:sldId id="304" r:id="rId25"/>
    <p:sldId id="305" r:id="rId26"/>
    <p:sldId id="323" r:id="rId27"/>
    <p:sldId id="316" r:id="rId28"/>
    <p:sldId id="317"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a:srgbClr val="FCE224"/>
    <a:srgbClr val="000000"/>
    <a:srgbClr val="FCD324"/>
    <a:srgbClr val="FEDA02"/>
    <a:srgbClr val="0000C8"/>
    <a:srgbClr val="0000FF"/>
    <a:srgbClr val="B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12/31/2013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12/31/2013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12/31/2013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12/31/2013</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12/31/2013</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12/31/2013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12/31/2013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Heparin mechanism of action</a:t>
            </a:r>
            <a:endParaRPr lang="en-GB" smtClean="0"/>
          </a:p>
        </p:txBody>
      </p:sp>
      <p:sp>
        <p:nvSpPr>
          <p:cNvPr id="94211" name="Rectangle 3"/>
          <p:cNvSpPr>
            <a:spLocks noGrp="1" noChangeArrowheads="1"/>
          </p:cNvSpPr>
          <p:nvPr>
            <p:ph sz="quarter" idx="1"/>
          </p:nvPr>
        </p:nvSpPr>
        <p:spPr/>
        <p:txBody>
          <a:bodyPr/>
          <a:lstStyle/>
          <a:p>
            <a:pPr eaLnBrk="1" hangingPunct="1">
              <a:lnSpc>
                <a:spcPct val="90000"/>
              </a:lnSpc>
              <a:defRPr/>
            </a:pPr>
            <a:r>
              <a:rPr lang="en-US" smtClean="0"/>
              <a:t>The anti-coagulant effect of heparin is mediated via anti-thrombin III.</a:t>
            </a:r>
          </a:p>
          <a:p>
            <a:pPr eaLnBrk="1" hangingPunct="1">
              <a:lnSpc>
                <a:spcPct val="90000"/>
              </a:lnSpc>
              <a:defRPr/>
            </a:pPr>
            <a:r>
              <a:rPr lang="en-US" smtClean="0"/>
              <a:t>Anti-thrombin III inactivate thrombin (essential for clot formation) and other serine proteases (clotting factors) e.g VIIa, IXa and particularly Xa.</a:t>
            </a:r>
          </a:p>
          <a:p>
            <a:pPr eaLnBrk="1" hangingPunct="1">
              <a:lnSpc>
                <a:spcPct val="90000"/>
              </a:lnSpc>
              <a:defRPr/>
            </a:pPr>
            <a:r>
              <a:rPr lang="en-US" smtClean="0"/>
              <a:t>In the absence of heparin this incativation is slow, heparine acting is a co-factor accelerate the reaction by 1000-fold.</a:t>
            </a:r>
            <a:endParaRPr lang="en-GB" smtClean="0"/>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8458200" cy="6877050"/>
          </a:xfrm>
          <a:prstGeom prst="rect">
            <a:avLst/>
          </a:prstGeom>
          <a:noFill/>
          <a:ln w="9525">
            <a:noFill/>
            <a:miter lim="800000"/>
            <a:headEnd/>
            <a:tailEnd/>
          </a:ln>
          <a:effectLst/>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3962400" y="228600"/>
            <a:ext cx="4495800" cy="861774"/>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3200" dirty="0" err="1" smtClean="0"/>
              <a:t>unfractionated</a:t>
            </a:r>
            <a:r>
              <a:rPr lang="en-US" sz="3200" dirty="0" smtClean="0"/>
              <a:t> heparin </a:t>
            </a:r>
            <a:r>
              <a:rPr lang="en-US" dirty="0" smtClean="0"/>
              <a:t>(</a:t>
            </a:r>
            <a:r>
              <a:rPr lang="en-US" dirty="0" smtClean="0">
                <a:solidFill>
                  <a:srgbClr val="B00000"/>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as it does not </a:t>
            </a:r>
            <a:r>
              <a:rPr lang="en-US" sz="2200" b="1" i="1" spc="-30" dirty="0" smtClean="0">
                <a:solidFill>
                  <a:srgbClr val="FFFFCC"/>
                </a:solidFill>
                <a:latin typeface="Arial Narrow" pitchFamily="34" charset="0"/>
                <a:sym typeface="Wingdings 3"/>
              </a:rPr>
              <a:t>neutralize  </a:t>
            </a:r>
            <a:r>
              <a:rPr lang="en-US" sz="2200" b="1" i="1" spc="-30" smtClean="0">
                <a:solidFill>
                  <a:srgbClr val="FFFFCC"/>
                </a:solidFill>
                <a:latin typeface="Arial Narrow" pitchFamily="34" charset="0"/>
                <a:sym typeface="Wingdings 3"/>
              </a:rPr>
              <a:t>fibrin-bound  II a </a:t>
            </a:r>
            <a:endParaRPr lang="en-US" sz="2200" b="1" spc="-30" dirty="0">
              <a:latin typeface="Arial Narrow" pitchFamily="34" charset="0"/>
            </a:endParaRPr>
          </a:p>
        </p:txBody>
      </p:sp>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10" name="Group 9"/>
          <p:cNvGrpSpPr/>
          <p:nvPr/>
        </p:nvGrpSpPr>
        <p:grpSpPr>
          <a:xfrm>
            <a:off x="192156" y="4490904"/>
            <a:ext cx="5218044" cy="2062296"/>
            <a:chOff x="192156" y="4490904"/>
            <a:chExt cx="5218044" cy="2062296"/>
          </a:xfrm>
        </p:grpSpPr>
        <p:pic>
          <p:nvPicPr>
            <p:cNvPr id="11"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15" name="Rectangle 14"/>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446550"/>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a:t>
            </a:r>
            <a:r>
              <a:rPr lang="en-US" sz="2200" b="1" dirty="0" err="1" smtClean="0">
                <a:solidFill>
                  <a:schemeClr val="bg1"/>
                </a:solidFill>
                <a:latin typeface="Arial Narrow" pitchFamily="34" charset="0"/>
                <a:cs typeface="Times New Roman" pitchFamily="18" charset="0"/>
              </a:rPr>
              <a:t>warfarin</a:t>
            </a:r>
            <a:r>
              <a:rPr lang="en-US" sz="2200" b="1" dirty="0" smtClean="0">
                <a:solidFill>
                  <a:schemeClr val="bg1"/>
                </a:solidFill>
                <a:latin typeface="Arial Narrow" pitchFamily="34" charset="0"/>
                <a:cs typeface="Times New Roman" pitchFamily="18" charset="0"/>
              </a:rPr>
              <a:t> </a:t>
            </a:r>
            <a:r>
              <a:rPr lang="en-US" sz="2200" b="1" spc="-50" dirty="0" smtClean="0">
                <a:solidFill>
                  <a:schemeClr val="bg1"/>
                </a:solidFill>
                <a:latin typeface="Arial Narrow" pitchFamily="34" charset="0"/>
                <a:sym typeface="Wingdings 3"/>
              </a:rPr>
              <a:t>  </a:t>
            </a:r>
            <a:r>
              <a:rPr lang="en-US" sz="2200" b="1" spc="-50" dirty="0" err="1" smtClean="0">
                <a:solidFill>
                  <a:schemeClr val="bg1"/>
                </a:solidFill>
                <a:latin typeface="Arial Narrow" pitchFamily="34" charset="0"/>
                <a:sym typeface="Wingdings 3"/>
              </a:rPr>
              <a:t>ppt</a:t>
            </a:r>
            <a:r>
              <a:rPr lang="en-US" sz="2200" b="1" spc="-50" dirty="0" smtClean="0">
                <a:solidFill>
                  <a:schemeClr val="bg1"/>
                </a:solidFill>
                <a:latin typeface="Arial Narrow" pitchFamily="34" charset="0"/>
                <a:sym typeface="Wingdings 3"/>
              </a:rPr>
              <a:t> .venous gangrene</a:t>
            </a:r>
          </a:p>
          <a:p>
            <a:pPr indent="-609600">
              <a:defRPr/>
            </a:pP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200" dirty="0" smtClean="0">
                <a:solidFill>
                  <a:srgbClr val="FFFF99"/>
                </a:solidFill>
                <a:latin typeface="Bernard MT Condensed" pitchFamily="18" charset="0"/>
                <a:cs typeface="Times New Roman" pitchFamily="18" charset="0"/>
              </a:rPr>
              <a:t>DTIs</a:t>
            </a:r>
            <a:endParaRPr lang="en-US" sz="2200" dirty="0">
              <a:solidFill>
                <a:srgbClr val="FFFF99"/>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3810000"/>
            <a:ext cx="1447800" cy="646331"/>
          </a:xfrm>
          <a:prstGeom prst="rect">
            <a:avLst/>
          </a:prstGeom>
          <a:noFill/>
        </p:spPr>
        <p:txBody>
          <a:bodyPr wrap="square" rtlCol="0">
            <a:spAutoFit/>
          </a:bodyPr>
          <a:lstStyle/>
          <a:p>
            <a:r>
              <a:rPr lang="en-US" dirty="0" smtClean="0">
                <a:solidFill>
                  <a:srgbClr val="FF0000"/>
                </a:solidFill>
              </a:rPr>
              <a:t>PF4= platelet factor 4</a:t>
            </a:r>
            <a:endParaRPr lang="en-US" dirty="0">
              <a:solidFill>
                <a:srgbClr val="FF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438400" cy="461665"/>
          </a:xfrm>
          <a:prstGeom prst="rect">
            <a:avLst/>
          </a:prstGeom>
          <a:solidFill>
            <a:srgbClr val="66FFFF"/>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LMWH versus UFH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934200" cy="5391219"/>
          </a:xfrm>
          <a:prstGeom prst="rect">
            <a:avLst/>
          </a:prstGeom>
        </p:spPr>
        <p:txBody>
          <a:bodyPr wrap="square">
            <a:spAutoFit/>
          </a:bodyPr>
          <a:lstStyle/>
          <a:p>
            <a:r>
              <a:rPr lang="en-US" sz="2800" dirty="0" smtClean="0">
                <a:solidFill>
                  <a:srgbClr val="FF0000"/>
                </a:solidFill>
              </a:rPr>
              <a:t>The theoretical pharmacologic advantages of LMWH over UFH arise from the preferential binding ratio to factor </a:t>
            </a:r>
            <a:r>
              <a:rPr lang="en-US" sz="2800" dirty="0" err="1" smtClean="0">
                <a:solidFill>
                  <a:srgbClr val="FF0000"/>
                </a:solidFill>
              </a:rPr>
              <a:t>Xa</a:t>
            </a:r>
            <a:r>
              <a:rPr lang="en-US" sz="2800" dirty="0" smtClean="0">
                <a:solidFill>
                  <a:srgbClr val="FF0000"/>
                </a:solidFill>
              </a:rPr>
              <a:t> over thrombin.</a:t>
            </a:r>
          </a:p>
          <a:p>
            <a:pPr fontAlgn="base">
              <a:lnSpc>
                <a:spcPts val="2000"/>
              </a:lnSpc>
              <a:spcBef>
                <a:spcPts val="300"/>
              </a:spcBef>
              <a:spcAft>
                <a:spcPct val="0"/>
              </a:spcAft>
              <a:buClr>
                <a:schemeClr val="hlink"/>
              </a:buClr>
            </a:pPr>
            <a:endParaRPr lang="en-US" sz="2800" dirty="0" smtClean="0">
              <a:solidFill>
                <a:srgbClr val="FF0000"/>
              </a:solidFill>
            </a:endParaRPr>
          </a:p>
          <a:p>
            <a:pPr fontAlgn="base">
              <a:lnSpc>
                <a:spcPts val="2000"/>
              </a:lnSpc>
              <a:spcBef>
                <a:spcPts val="300"/>
              </a:spcBef>
              <a:spcAft>
                <a:spcPct val="0"/>
              </a:spcAft>
              <a:buClr>
                <a:schemeClr val="hlink"/>
              </a:buClr>
            </a:pPr>
            <a:r>
              <a:rPr lang="en-US" sz="2800" dirty="0" smtClean="0">
                <a:solidFill>
                  <a:srgbClr val="FF0000"/>
                </a:solidFill>
              </a:rPr>
              <a:t>LMWH (</a:t>
            </a:r>
            <a:r>
              <a:rPr lang="en-US" sz="2800" b="1" spc="-40" dirty="0" err="1" smtClean="0">
                <a:solidFill>
                  <a:srgbClr val="FF0000"/>
                </a:solidFill>
                <a:latin typeface="Arial Narrow" pitchFamily="34" charset="0"/>
              </a:rPr>
              <a:t>Enoxaparin</a:t>
            </a:r>
            <a:r>
              <a:rPr lang="en-US" sz="2800" b="1" spc="-40" dirty="0" smtClean="0">
                <a:solidFill>
                  <a:srgbClr val="FF0000"/>
                </a:solidFill>
                <a:latin typeface="Arial Narrow" pitchFamily="34" charset="0"/>
              </a:rPr>
              <a:t> , </a:t>
            </a:r>
            <a:r>
              <a:rPr lang="en-US" sz="2800" b="1" spc="-40" dirty="0" err="1" smtClean="0">
                <a:solidFill>
                  <a:srgbClr val="FF0000"/>
                </a:solidFill>
                <a:latin typeface="Arial Narrow" pitchFamily="34" charset="0"/>
              </a:rPr>
              <a:t>Dalteparin</a:t>
            </a:r>
            <a:r>
              <a:rPr lang="en-US" sz="2800" b="1" spc="-40" dirty="0" smtClean="0">
                <a:solidFill>
                  <a:srgbClr val="FF0000"/>
                </a:solidFill>
                <a:latin typeface="Arial Narrow" pitchFamily="34" charset="0"/>
              </a:rPr>
              <a:t>) have</a:t>
            </a:r>
            <a:r>
              <a:rPr lang="en-US" sz="2800" b="1" spc="-40" dirty="0" smtClean="0">
                <a:solidFill>
                  <a:srgbClr val="CCCCFF"/>
                </a:solidFill>
                <a:latin typeface="Arial Narrow" pitchFamily="34" charset="0"/>
              </a:rPr>
              <a:t>:</a:t>
            </a:r>
          </a:p>
          <a:p>
            <a:endParaRPr lang="en-US" sz="2800" dirty="0" smtClean="0">
              <a:solidFill>
                <a:srgbClr val="FF0000"/>
              </a:solidFill>
            </a:endParaRPr>
          </a:p>
          <a:p>
            <a:r>
              <a:rPr lang="en-US" sz="2800" dirty="0" smtClean="0">
                <a:solidFill>
                  <a:srgbClr val="FF0000"/>
                </a:solidFill>
              </a:rPr>
              <a:t> less plasma protein binding, </a:t>
            </a:r>
          </a:p>
          <a:p>
            <a:r>
              <a:rPr lang="en-US" sz="2800" dirty="0" smtClean="0">
                <a:solidFill>
                  <a:srgbClr val="FF0000"/>
                </a:solidFill>
              </a:rPr>
              <a:t>less platelet activation and lower risk of re-thrombosis and thrombocytopenia.,</a:t>
            </a:r>
          </a:p>
          <a:p>
            <a:r>
              <a:rPr lang="en-US" sz="2800" dirty="0" smtClean="0">
                <a:solidFill>
                  <a:srgbClr val="FF0000"/>
                </a:solidFill>
              </a:rPr>
              <a:t>Good </a:t>
            </a:r>
            <a:r>
              <a:rPr lang="en-US" sz="2800" dirty="0" err="1" smtClean="0">
                <a:solidFill>
                  <a:srgbClr val="FF0000"/>
                </a:solidFill>
              </a:rPr>
              <a:t>bioavaialibility</a:t>
            </a:r>
            <a:endParaRPr lang="en-US" sz="2800" dirty="0" smtClean="0">
              <a:solidFill>
                <a:srgbClr val="FF0000"/>
              </a:solidFill>
            </a:endParaRPr>
          </a:p>
          <a:p>
            <a:r>
              <a:rPr lang="en-US" sz="2800" dirty="0" smtClean="0">
                <a:solidFill>
                  <a:srgbClr val="FF0000"/>
                </a:solidFill>
              </a:rPr>
              <a:t>More predictable response</a:t>
            </a:r>
          </a:p>
          <a:p>
            <a:endParaRPr lang="en-US" dirty="0" smtClean="0"/>
          </a:p>
          <a:p>
            <a:endParaRPr lang="en-US" dirty="0" smtClean="0"/>
          </a:p>
          <a:p>
            <a:endParaRPr lang="en-US" dirty="0"/>
          </a:p>
        </p:txBody>
      </p:sp>
      <p:sp>
        <p:nvSpPr>
          <p:cNvPr id="3" name="TextBox 2"/>
          <p:cNvSpPr txBox="1"/>
          <p:nvPr/>
        </p:nvSpPr>
        <p:spPr>
          <a:xfrm>
            <a:off x="914400" y="228600"/>
            <a:ext cx="6629400" cy="584775"/>
          </a:xfrm>
          <a:prstGeom prst="rect">
            <a:avLst/>
          </a:prstGeom>
          <a:noFill/>
        </p:spPr>
        <p:txBody>
          <a:bodyPr wrap="square" rtlCol="0">
            <a:spAutoFit/>
          </a:bodyPr>
          <a:lstStyle/>
          <a:p>
            <a:pPr algn="ctr"/>
            <a:r>
              <a:rPr lang="en-US" sz="3200" b="1" dirty="0" smtClean="0"/>
              <a:t>UF heparin and LMW Heparin</a:t>
            </a:r>
            <a:endParaRPr lang="en-US" sz="3200" b="1" dirty="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401205"/>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815882"/>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b="1" spc="-40" dirty="0" err="1" smtClean="0">
                <a:solidFill>
                  <a:srgbClr val="FFFF99"/>
                </a:solidFill>
                <a:latin typeface="Arial Narrow" pitchFamily="34" charset="0"/>
              </a:rPr>
              <a:t>Vit</a:t>
            </a:r>
            <a:r>
              <a:rPr lang="en-US" sz="2200" b="1" spc="-40" dirty="0" smtClean="0">
                <a:solidFill>
                  <a:srgbClr val="FFFF99"/>
                </a:solidFill>
                <a:latin typeface="Arial Narrow" pitchFamily="34" charset="0"/>
              </a:rPr>
              <a:t> K </a:t>
            </a:r>
            <a:r>
              <a:rPr lang="en-US" sz="2200" b="1" spc="-40" dirty="0" err="1" smtClean="0">
                <a:solidFill>
                  <a:srgbClr val="FFFF99"/>
                </a:solidFill>
                <a:latin typeface="Arial Narrow" pitchFamily="34" charset="0"/>
              </a:rPr>
              <a:t>epoxide</a:t>
            </a:r>
            <a:r>
              <a:rPr lang="en-US" sz="2200" b="1" spc="-40" dirty="0" smtClean="0">
                <a:solidFill>
                  <a:srgbClr val="FFFF99"/>
                </a:solidFill>
                <a:latin typeface="Arial Narrow" pitchFamily="34" charset="0"/>
              </a:rPr>
              <a:t> </a:t>
            </a:r>
            <a:r>
              <a:rPr lang="en-US" sz="2200" b="1" spc="-40" dirty="0" err="1" smtClean="0">
                <a:solidFill>
                  <a:srgbClr val="FFFF99"/>
                </a:solidFill>
                <a:latin typeface="Arial Narrow" pitchFamily="34" charset="0"/>
              </a:rPr>
              <a:t>reductase</a:t>
            </a:r>
            <a:r>
              <a:rPr lang="en-US" sz="2200" b="1" spc="-40" dirty="0" smtClean="0">
                <a:solidFill>
                  <a:schemeClr val="bg1"/>
                </a:solidFill>
                <a:latin typeface="Arial Narrow" pitchFamily="34" charset="0"/>
              </a:rPr>
              <a:t>. This enzyme is blocked by </a:t>
            </a:r>
            <a:r>
              <a:rPr lang="en-US" sz="2200" b="1" spc="-40" dirty="0" smtClean="0">
                <a:solidFill>
                  <a:srgbClr val="66FFFF"/>
                </a:solidFill>
                <a:latin typeface="Arial Narrow" pitchFamily="34" charset="0"/>
              </a:rPr>
              <a:t>VKAs</a:t>
            </a:r>
            <a:r>
              <a:rPr lang="en-US" sz="2200" b="1" spc="-40" dirty="0" smtClean="0">
                <a:solidFill>
                  <a:schemeClr val="bg1"/>
                </a:solidFill>
                <a:latin typeface="Arial Narrow" pitchFamily="34" charset="0"/>
              </a:rPr>
              <a:t>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p:grpSpPr>
        <p:sp>
          <p:nvSpPr>
            <p:cNvPr id="9" name="TextBox 8"/>
            <p:cNvSpPr txBox="1"/>
            <p:nvPr/>
          </p:nvSpPr>
          <p:spPr>
            <a:xfrm>
              <a:off x="3733800" y="4267200"/>
              <a:ext cx="990600" cy="369332"/>
            </a:xfrm>
            <a:prstGeom prst="rect">
              <a:avLst/>
            </a:prstGeom>
            <a:solidFill>
              <a:srgbClr val="66FFFF"/>
            </a:solidFill>
          </p:spPr>
          <p:txBody>
            <a:bodyPr wrap="square" rtlCol="0">
              <a:spAutoFit/>
            </a:bodyPr>
            <a:lstStyle/>
            <a:p>
              <a:r>
                <a:rPr lang="en-US" dirty="0" err="1" smtClean="0">
                  <a:latin typeface="Bernard MT Condensed" pitchFamily="18" charset="0"/>
                </a:rPr>
                <a:t>Warfarin</a:t>
              </a:r>
              <a:endParaRPr lang="en-US" dirty="0">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274638"/>
            <a:ext cx="8229600" cy="639762"/>
          </a:xfrm>
        </p:spPr>
        <p:txBody>
          <a:bodyPr>
            <a:normAutofit fontScale="90000"/>
          </a:bodyPr>
          <a:lstStyle/>
          <a:p>
            <a:pPr algn="ctr" eaLnBrk="1" hangingPunct="1">
              <a:defRPr/>
            </a:pPr>
            <a:r>
              <a:rPr lang="en-US" sz="4000" b="1" dirty="0" smtClean="0"/>
              <a:t>Mechanism of Action of </a:t>
            </a:r>
            <a:r>
              <a:rPr lang="en-US" sz="4000" b="1" dirty="0" err="1" smtClean="0"/>
              <a:t>Warfarin</a:t>
            </a:r>
            <a:endParaRPr lang="en-US" sz="4000" b="1" dirty="0" smtClean="0"/>
          </a:p>
        </p:txBody>
      </p:sp>
      <p:sp>
        <p:nvSpPr>
          <p:cNvPr id="41987" name="Rectangle 3"/>
          <p:cNvSpPr>
            <a:spLocks noGrp="1" noChangeArrowheads="1"/>
          </p:cNvSpPr>
          <p:nvPr>
            <p:ph sz="quarter" idx="1"/>
          </p:nvPr>
        </p:nvSpPr>
        <p:spPr>
          <a:xfrm>
            <a:off x="457200" y="1371600"/>
            <a:ext cx="8458200" cy="5105400"/>
          </a:xfrm>
        </p:spPr>
        <p:txBody>
          <a:bodyPr>
            <a:normAutofit lnSpcReduction="10000"/>
          </a:bodyPr>
          <a:lstStyle/>
          <a:p>
            <a:pPr eaLnBrk="1" hangingPunct="1">
              <a:defRPr/>
            </a:pPr>
            <a:r>
              <a:rPr lang="en-US" sz="3600" b="1" dirty="0" smtClean="0"/>
              <a:t>Inhibits synthesis of Vitamin K-dependent coagulation factors II, VII, IX, &amp; X as well as anticoagulant proteins C &amp; S</a:t>
            </a:r>
          </a:p>
          <a:p>
            <a:pPr eaLnBrk="1" hangingPunct="1">
              <a:defRPr/>
            </a:pPr>
            <a:r>
              <a:rPr lang="en-US" sz="3600" b="1" dirty="0" smtClean="0"/>
              <a:t>Does not have an effect on already-synthesized coagulation factors; therefore, the therapeutic effects are not seen until these factors are depleted</a:t>
            </a:r>
          </a:p>
          <a:p>
            <a:pPr eaLnBrk="1" hangingPunct="1">
              <a:defRPr/>
            </a:pPr>
            <a:r>
              <a:rPr lang="en-US" sz="3600" b="1" dirty="0" smtClean="0"/>
              <a:t>3-4 days until effect is seen</a:t>
            </a: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GB" dirty="0" smtClean="0"/>
              <a:t>Heparin and </a:t>
            </a:r>
            <a:r>
              <a:rPr lang="en-GB" dirty="0" err="1" smtClean="0"/>
              <a:t>warfarin</a:t>
            </a:r>
            <a:r>
              <a:rPr lang="en-GB" dirty="0" smtClean="0"/>
              <a:t> actions</a:t>
            </a:r>
          </a:p>
        </p:txBody>
      </p:sp>
      <p:pic>
        <p:nvPicPr>
          <p:cNvPr id="36867" name="Picture 3"/>
          <p:cNvPicPr>
            <a:picLocks noGrp="1" noChangeAspect="1" noChangeArrowheads="1"/>
          </p:cNvPicPr>
          <p:nvPr>
            <p:ph sz="quarter" idx="1"/>
          </p:nvPr>
        </p:nvPicPr>
        <p:blipFill>
          <a:blip r:embed="rId2" cstate="print"/>
          <a:stretch>
            <a:fillRect/>
          </a:stretch>
        </p:blipFill>
        <p:spPr>
          <a:xfrm>
            <a:off x="609600" y="1143000"/>
            <a:ext cx="8153400" cy="5334000"/>
          </a:xfrm>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So any change in that level can be hazardous. </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pregnancy  give heparin or LMWH instead</a:t>
            </a:r>
          </a:p>
        </p:txBody>
      </p:sp>
      <p:sp>
        <p:nvSpPr>
          <p:cNvPr id="14" name="Rectangle 13"/>
          <p:cNvSpPr/>
          <p:nvPr/>
        </p:nvSpPr>
        <p:spPr>
          <a:xfrm>
            <a:off x="6324600" y="228600"/>
            <a:ext cx="22098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1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wipe(left)">
                                      <p:cBhvr>
                                        <p:cTn id="27" dur="10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left)">
                                      <p:cBhvr>
                                        <p:cTn id="32" dur="1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 decreased GI absorption….</a:t>
            </a: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a:t>
            </a:r>
            <a:r>
              <a:rPr lang="en-US" sz="2400" b="1" dirty="0" err="1" smtClean="0">
                <a:solidFill>
                  <a:srgbClr val="FFFFCC"/>
                </a:solidFill>
                <a:latin typeface="Arial Narrow" pitchFamily="34" charset="0"/>
              </a:rPr>
              <a:t>hepatitis;infective</a:t>
            </a:r>
            <a:r>
              <a:rPr lang="en-US" sz="2400" b="1" dirty="0" smtClean="0">
                <a:solidFill>
                  <a:srgbClr val="FFFFCC"/>
                </a:solidFill>
                <a:latin typeface="Arial Narrow" pitchFamily="34" charset="0"/>
              </a:rPr>
              <a:t> or  chronic alcoholism ... etc.)</a:t>
            </a:r>
          </a:p>
          <a:p>
            <a:pPr lvl="0"/>
            <a:r>
              <a:rPr lang="en-US" sz="2400" b="1" dirty="0" smtClean="0">
                <a:solidFill>
                  <a:srgbClr val="FFFFCC"/>
                </a:solidFill>
                <a:latin typeface="Arial Narrow" pitchFamily="34" charset="0"/>
              </a:rPr>
              <a:t>      </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strips(downRight)">
                                      <p:cBhvr>
                                        <p:cTn id="22" dur="10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strips(downRight)">
                                      <p:cBhvr>
                                        <p:cTn id="27" dur="1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strips(downRight)">
                                      <p:cBhvr>
                                        <p:cTn id="32" dur="1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strips(downRight)">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strips(downRight)">
                                      <p:cBhvr>
                                        <p:cTn id="42" dur="10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strips(downRight)">
                                      <p:cBhvr>
                                        <p:cTn id="47" dur="10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strips(downRight)">
                                      <p:cBhvr>
                                        <p:cTn id="52" dur="10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strips(downRight)">
                                      <p:cBhvr>
                                        <p:cTn id="57" dur="1000"/>
                                        <p:tgtEl>
                                          <p:spTgt spid="2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strips(downRight)">
                                      <p:cBhvr>
                                        <p:cTn id="62" dur="1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strips(downRight)">
                                      <p:cBhvr>
                                        <p:cTn id="67" dur="10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strips(downRight)">
                                      <p:cBhvr>
                                        <p:cTn id="72" dur="10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animEffect transition="in" filter="strips(downRight)">
                                      <p:cBhvr>
                                        <p:cTn id="77"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7549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 </a:t>
            </a:r>
            <a:r>
              <a:rPr lang="en-US" sz="2400" b="1" dirty="0" err="1" smtClean="0">
                <a:solidFill>
                  <a:srgbClr val="FFC000"/>
                </a:solidFill>
                <a:latin typeface="Arial Narrow" pitchFamily="34" charset="0"/>
              </a:rPr>
              <a:t>Carbamazepine</a:t>
            </a:r>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barbiturates,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86800" cy="1938992"/>
          </a:xfrm>
          <a:prstGeom prst="rect">
            <a:avLst/>
          </a:prstGeom>
          <a:noFill/>
        </p:spPr>
        <p:txBody>
          <a:bodyPr wrap="square" rtlCol="0">
            <a:spAutoFit/>
          </a:bodyPr>
          <a:lstStyle/>
          <a:p>
            <a:r>
              <a:rPr lang="en-US" sz="2400" b="1" dirty="0" smtClean="0">
                <a:solidFill>
                  <a:schemeClr val="bg1"/>
                </a:solidFill>
              </a:rPr>
              <a:t>A 53 years old patient had an aortic valve replacement since 5 years and he  is sustained on </a:t>
            </a:r>
            <a:r>
              <a:rPr lang="en-US" sz="2400" b="1" dirty="0" err="1" smtClean="0">
                <a:solidFill>
                  <a:schemeClr val="bg1"/>
                </a:solidFill>
              </a:rPr>
              <a:t>warfarin</a:t>
            </a:r>
            <a:r>
              <a:rPr lang="en-US" sz="2400" b="1" dirty="0" smtClean="0">
                <a:solidFill>
                  <a:schemeClr val="bg1"/>
                </a:solidFill>
              </a:rPr>
              <a:t>. A week ago, he developed low grade fever, diarrhea and was diagnosed as having typhoid. He was given rehydration fluid and a course of </a:t>
            </a:r>
            <a:r>
              <a:rPr lang="en-US" sz="2400" b="1" dirty="0" err="1" smtClean="0">
                <a:solidFill>
                  <a:schemeClr val="bg1"/>
                </a:solidFill>
              </a:rPr>
              <a:t>chloramphenicol</a:t>
            </a:r>
            <a:r>
              <a:rPr lang="en-US" sz="2400" b="1" dirty="0" smtClean="0">
                <a:solidFill>
                  <a:schemeClr val="bg1"/>
                </a:solidFill>
              </a:rPr>
              <a:t>. </a:t>
            </a:r>
          </a:p>
          <a:p>
            <a:r>
              <a:rPr lang="en-US" sz="2400" b="1" dirty="0" smtClean="0">
                <a:solidFill>
                  <a:schemeClr val="bg1"/>
                </a:solidFill>
              </a:rPr>
              <a:t>Today he is complaining from </a:t>
            </a:r>
            <a:r>
              <a:rPr lang="en-US" sz="2400" b="1" dirty="0" err="1" smtClean="0">
                <a:solidFill>
                  <a:schemeClr val="bg1"/>
                </a:solidFill>
              </a:rPr>
              <a:t>haematuria</a:t>
            </a:r>
            <a:r>
              <a:rPr lang="en-US" sz="2400" b="1" dirty="0" smtClean="0">
                <a:solidFill>
                  <a:schemeClr val="bg1"/>
                </a:solidFill>
              </a:rPr>
              <a:t>. </a:t>
            </a:r>
          </a:p>
        </p:txBody>
      </p:sp>
      <p:sp>
        <p:nvSpPr>
          <p:cNvPr id="7" name="TextBox 6"/>
          <p:cNvSpPr txBox="1"/>
          <p:nvPr/>
        </p:nvSpPr>
        <p:spPr>
          <a:xfrm>
            <a:off x="304800" y="2133600"/>
            <a:ext cx="8763000" cy="1938992"/>
          </a:xfrm>
          <a:prstGeom prst="rect">
            <a:avLst/>
          </a:prstGeom>
          <a:noFill/>
        </p:spPr>
        <p:txBody>
          <a:bodyPr wrap="square" rtlCol="0">
            <a:spAutoFit/>
          </a:bodyPr>
          <a:lstStyle/>
          <a:p>
            <a:r>
              <a:rPr lang="en-US" sz="2400" b="1" dirty="0" smtClean="0">
                <a:solidFill>
                  <a:srgbClr val="FFFF99"/>
                </a:solidFill>
                <a:latin typeface="Arial Narrow" pitchFamily="34" charset="0"/>
              </a:rPr>
              <a:t>Which one of the following best explains the </a:t>
            </a:r>
            <a:r>
              <a:rPr lang="en-US" sz="2400" b="1" dirty="0" err="1" smtClean="0">
                <a:solidFill>
                  <a:srgbClr val="FFFF99"/>
                </a:solidFill>
                <a:latin typeface="Arial Narrow" pitchFamily="34" charset="0"/>
              </a:rPr>
              <a:t>haematuria</a:t>
            </a:r>
            <a:r>
              <a:rPr lang="en-US" sz="2400" b="1" dirty="0" smtClean="0">
                <a:solidFill>
                  <a:srgbClr val="FFFF99"/>
                </a:solidFill>
                <a:latin typeface="Arial Narrow" pitchFamily="34" charset="0"/>
              </a:rPr>
              <a:t>?</a:t>
            </a: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synthesis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Displacement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from protein binding site by rehydration</a:t>
            </a:r>
          </a:p>
          <a:p>
            <a:pPr>
              <a:buFontTx/>
              <a:buChar char="-"/>
            </a:pPr>
            <a:r>
              <a:rPr lang="en-US" sz="2400" b="1" dirty="0" smtClean="0">
                <a:solidFill>
                  <a:srgbClr val="FFFFCC"/>
                </a:solidFill>
                <a:latin typeface="Arial Narrow" pitchFamily="34" charset="0"/>
              </a:rPr>
              <a:t> Decrease in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metabolism induced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absorption caused by the diarrhea</a:t>
            </a:r>
          </a:p>
        </p:txBody>
      </p:sp>
      <p:sp>
        <p:nvSpPr>
          <p:cNvPr id="5" name="TextBox 4"/>
          <p:cNvSpPr txBox="1"/>
          <p:nvPr/>
        </p:nvSpPr>
        <p:spPr>
          <a:xfrm>
            <a:off x="228600" y="4115812"/>
            <a:ext cx="8610600" cy="738664"/>
          </a:xfrm>
          <a:prstGeom prst="rect">
            <a:avLst/>
          </a:prstGeom>
          <a:noFill/>
        </p:spPr>
        <p:txBody>
          <a:bodyPr wrap="square" rtlCol="0">
            <a:spAutoFit/>
          </a:bodyPr>
          <a:lstStyle/>
          <a:p>
            <a:r>
              <a:rPr lang="en-US" sz="2400" b="1" dirty="0" smtClean="0">
                <a:solidFill>
                  <a:srgbClr val="FFFF99"/>
                </a:solidFill>
              </a:rPr>
              <a:t>Which is the right decision to do in such a case? </a:t>
            </a:r>
          </a:p>
          <a:p>
            <a:endParaRPr lang="en-US" dirty="0">
              <a:solidFill>
                <a:srgbClr val="FFFF99"/>
              </a:solidFill>
            </a:endParaRPr>
          </a:p>
        </p:txBody>
      </p:sp>
      <p:sp>
        <p:nvSpPr>
          <p:cNvPr id="9" name="TextBox 8"/>
          <p:cNvSpPr txBox="1"/>
          <p:nvPr/>
        </p:nvSpPr>
        <p:spPr>
          <a:xfrm>
            <a:off x="381000" y="4461808"/>
            <a:ext cx="8839200" cy="1569660"/>
          </a:xfrm>
          <a:prstGeom prst="rect">
            <a:avLst/>
          </a:prstGeom>
          <a:noFill/>
        </p:spPr>
        <p:txBody>
          <a:bodyPr wrap="square" rtlCol="0">
            <a:spAutoFit/>
          </a:bodyPr>
          <a:lstStyle/>
          <a:p>
            <a:pPr lvl="0"/>
            <a:r>
              <a:rPr lang="en-US" sz="2400" b="1" dirty="0" smtClean="0">
                <a:solidFill>
                  <a:srgbClr val="FFFFCC"/>
                </a:solidFill>
                <a:latin typeface="Arial Narrow" pitchFamily="34" charset="0"/>
              </a:rPr>
              <a:t>- Give a urinary antiseptic for fear of infection </a:t>
            </a:r>
          </a:p>
          <a:p>
            <a:pPr lvl="0"/>
            <a:r>
              <a:rPr lang="en-US" sz="2400" b="1" dirty="0" smtClean="0">
                <a:solidFill>
                  <a:srgbClr val="FFFFCC"/>
                </a:solidFill>
                <a:latin typeface="Arial Narrow" pitchFamily="34" charset="0"/>
              </a:rPr>
              <a:t>- Stop administering the regular intake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t>
            </a:r>
          </a:p>
          <a:p>
            <a:r>
              <a:rPr lang="en-US" sz="2400" b="1" dirty="0" smtClean="0">
                <a:solidFill>
                  <a:srgbClr val="FFFFCC"/>
                </a:solidFill>
                <a:latin typeface="Arial Narrow" pitchFamily="34" charset="0"/>
              </a:rPr>
              <a:t>- Adjust the dose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after monitoring the situation.</a:t>
            </a:r>
          </a:p>
          <a:p>
            <a:pPr lvl="0"/>
            <a:r>
              <a:rPr lang="en-US" sz="2400" b="1" dirty="0" smtClean="0">
                <a:solidFill>
                  <a:srgbClr val="FFFFCC"/>
                </a:solidFill>
                <a:latin typeface="Arial Narrow" pitchFamily="34" charset="0"/>
              </a:rPr>
              <a:t>- Stop the course of </a:t>
            </a:r>
            <a:r>
              <a:rPr lang="en-US" sz="2400" b="1" dirty="0" err="1" smtClean="0">
                <a:solidFill>
                  <a:srgbClr val="FFFFCC"/>
                </a:solidFill>
                <a:latin typeface="Arial Narrow" pitchFamily="34" charset="0"/>
              </a:rPr>
              <a:t>chloramphenicol</a:t>
            </a:r>
            <a:r>
              <a:rPr lang="en-US" sz="2400" b="1" dirty="0" smtClean="0">
                <a:solidFill>
                  <a:srgbClr val="FFFFCC"/>
                </a:solidFill>
                <a:latin typeface="Arial Narrow" pitchFamily="34" charset="0"/>
              </a:rPr>
              <a:t> intended for typhoid therapy</a:t>
            </a:r>
          </a:p>
        </p:txBody>
      </p:sp>
      <p:sp>
        <p:nvSpPr>
          <p:cNvPr id="6" name="5-Point Star 5"/>
          <p:cNvSpPr/>
          <p:nvPr/>
        </p:nvSpPr>
        <p:spPr>
          <a:xfrm>
            <a:off x="8305800" y="62484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934200" cy="461665"/>
          </a:xfrm>
          <a:prstGeom prst="rect">
            <a:avLst/>
          </a:prstGeom>
          <a:noFill/>
        </p:spPr>
        <p:txBody>
          <a:bodyPr wrap="square" rtlCol="0">
            <a:spAutoFit/>
          </a:bodyPr>
          <a:lstStyle/>
          <a:p>
            <a:pPr algn="ctr"/>
            <a:r>
              <a:rPr lang="en-US" sz="2400" dirty="0" smtClean="0">
                <a:solidFill>
                  <a:srgbClr val="FF0000"/>
                </a:solidFill>
              </a:rPr>
              <a:t>Summary of Heparin and </a:t>
            </a:r>
            <a:r>
              <a:rPr lang="en-US" sz="2400" dirty="0" err="1" smtClean="0">
                <a:solidFill>
                  <a:srgbClr val="FF0000"/>
                </a:solidFill>
              </a:rPr>
              <a:t>wrafarin</a:t>
            </a:r>
            <a:endParaRPr lang="en-US" sz="2400" dirty="0">
              <a:solidFill>
                <a:srgbClr val="FF0000"/>
              </a:solidFill>
            </a:endParaRPr>
          </a:p>
        </p:txBody>
      </p:sp>
    </p:spTree>
  </p:cSld>
  <p:clrMapOvr>
    <a:masterClrMapping/>
  </p:clrMapOvr>
  <p:transition spd="med">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endParaRPr lang="en-GB" smtClean="0"/>
          </a:p>
        </p:txBody>
      </p:sp>
      <p:pic>
        <p:nvPicPr>
          <p:cNvPr id="81923"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endParaRPr lang="en-GB" smtClean="0"/>
          </a:p>
        </p:txBody>
      </p:sp>
      <p:pic>
        <p:nvPicPr>
          <p:cNvPr id="82947"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t>Drugs and coagulation</a:t>
            </a:r>
            <a:endParaRPr lang="en-GB" sz="4000" smtClean="0"/>
          </a:p>
        </p:txBody>
      </p:sp>
      <p:sp>
        <p:nvSpPr>
          <p:cNvPr id="56323" name="Rectangle 3"/>
          <p:cNvSpPr>
            <a:spLocks noGrp="1" noChangeArrowheads="1"/>
          </p:cNvSpPr>
          <p:nvPr>
            <p:ph sz="quarter" idx="1"/>
          </p:nvPr>
        </p:nvSpPr>
        <p:spPr>
          <a:xfrm>
            <a:off x="457200" y="1066800"/>
            <a:ext cx="8229600" cy="5486400"/>
          </a:xfrm>
        </p:spPr>
        <p:txBody>
          <a:bodyPr>
            <a:normAutofit/>
          </a:bodyPr>
          <a:lstStyle/>
          <a:p>
            <a:pPr eaLnBrk="1" hangingPunct="1">
              <a:defRPr/>
            </a:pPr>
            <a:r>
              <a:rPr lang="en-US" sz="2800" b="1" dirty="0" smtClean="0"/>
              <a:t>Anti-coagulants</a:t>
            </a:r>
            <a:r>
              <a:rPr lang="en-US" sz="2800" dirty="0" smtClean="0"/>
              <a:t> are molecules that prevent blood from clotting. They inhibit the chemical process of formation of the fibrin polymer. </a:t>
            </a:r>
          </a:p>
          <a:p>
            <a:pPr eaLnBrk="1" hangingPunct="1">
              <a:defRPr/>
            </a:pPr>
            <a:r>
              <a:rPr lang="en-US" sz="2800" dirty="0" smtClean="0"/>
              <a:t>These include heparin, low molecular weight heparin, </a:t>
            </a:r>
            <a:r>
              <a:rPr lang="en-US" sz="2800" dirty="0" err="1" smtClean="0"/>
              <a:t>coumarins</a:t>
            </a:r>
            <a:r>
              <a:rPr lang="en-US" sz="2800" dirty="0" smtClean="0"/>
              <a:t>/ </a:t>
            </a:r>
            <a:r>
              <a:rPr lang="en-US" sz="2800" dirty="0" err="1" smtClean="0"/>
              <a:t>warfarin</a:t>
            </a:r>
            <a:r>
              <a:rPr lang="en-US" sz="2800" dirty="0" smtClean="0"/>
              <a:t>.</a:t>
            </a:r>
          </a:p>
          <a:p>
            <a:pPr eaLnBrk="1" hangingPunct="1">
              <a:defRPr/>
            </a:pPr>
            <a:r>
              <a:rPr lang="en-US" sz="2800" dirty="0" smtClean="0"/>
              <a:t>Molecules that </a:t>
            </a:r>
            <a:r>
              <a:rPr lang="en-US" sz="2800" b="1" dirty="0" smtClean="0"/>
              <a:t>do not allow platelets to </a:t>
            </a:r>
            <a:r>
              <a:rPr lang="en-US" sz="2800" b="1" dirty="0" err="1" smtClean="0"/>
              <a:t>aggregrate</a:t>
            </a:r>
            <a:r>
              <a:rPr lang="en-US" sz="2800" dirty="0" smtClean="0"/>
              <a:t> and thus prevent clotting, especially in the arteries, are called anti-platelet agents </a:t>
            </a:r>
            <a:r>
              <a:rPr lang="en-US" sz="2800" dirty="0" err="1" smtClean="0"/>
              <a:t>e.g</a:t>
            </a:r>
            <a:r>
              <a:rPr lang="en-US" sz="2800" dirty="0" smtClean="0"/>
              <a:t> aspirin and </a:t>
            </a:r>
            <a:r>
              <a:rPr lang="en-US" sz="2800" dirty="0" err="1" smtClean="0"/>
              <a:t>ticlopidine</a:t>
            </a:r>
            <a:r>
              <a:rPr lang="en-US" sz="2800" dirty="0" smtClean="0"/>
              <a:t>. </a:t>
            </a:r>
          </a:p>
          <a:p>
            <a:pPr eaLnBrk="1" hangingPunct="1">
              <a:defRPr/>
            </a:pPr>
            <a:r>
              <a:rPr lang="en-US" sz="2800" dirty="0" smtClean="0"/>
              <a:t>Molecules that </a:t>
            </a:r>
            <a:r>
              <a:rPr lang="en-US" sz="2800" b="1" dirty="0" smtClean="0"/>
              <a:t>disintegrate a pre-formed clot</a:t>
            </a:r>
            <a:r>
              <a:rPr lang="en-US" sz="2800" dirty="0" smtClean="0"/>
              <a:t> are called </a:t>
            </a:r>
            <a:r>
              <a:rPr lang="en-US" sz="2800" dirty="0" err="1" smtClean="0"/>
              <a:t>fibrinolytic</a:t>
            </a:r>
            <a:r>
              <a:rPr lang="en-US" sz="2800" dirty="0" smtClean="0"/>
              <a:t> agents. A typical example in this category is the enzyme, streptokinase.</a:t>
            </a:r>
          </a:p>
          <a:p>
            <a:pPr eaLnBrk="1" hangingPunct="1">
              <a:defRPr/>
            </a:pPr>
            <a:endParaRPr lang="en-US" sz="2800" dirty="0" smtClean="0"/>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mtClean="0"/>
              <a:t>Indication of anti-coagulant</a:t>
            </a:r>
            <a:endParaRPr lang="en-GB" smtClean="0"/>
          </a:p>
        </p:txBody>
      </p:sp>
      <p:sp>
        <p:nvSpPr>
          <p:cNvPr id="57347" name="Rectangle 3"/>
          <p:cNvSpPr>
            <a:spLocks noGrp="1" noChangeArrowheads="1"/>
          </p:cNvSpPr>
          <p:nvPr>
            <p:ph sz="quarter" idx="1"/>
          </p:nvPr>
        </p:nvSpPr>
        <p:spPr/>
        <p:txBody>
          <a:bodyPr/>
          <a:lstStyle/>
          <a:p>
            <a:pPr eaLnBrk="1" hangingPunct="1">
              <a:defRPr/>
            </a:pPr>
            <a:r>
              <a:rPr lang="en-US" dirty="0" smtClean="0"/>
              <a:t>Anticoagulants are indicated</a:t>
            </a:r>
          </a:p>
          <a:p>
            <a:pPr eaLnBrk="1" hangingPunct="1">
              <a:defRPr/>
            </a:pPr>
            <a:r>
              <a:rPr lang="en-US" dirty="0" smtClean="0"/>
              <a:t> In myocardial infarction, </a:t>
            </a:r>
          </a:p>
          <a:p>
            <a:pPr eaLnBrk="1" hangingPunct="1">
              <a:defRPr/>
            </a:pPr>
            <a:r>
              <a:rPr lang="en-US" dirty="0" smtClean="0"/>
              <a:t>Deep venous thrombosis, </a:t>
            </a:r>
          </a:p>
          <a:p>
            <a:pPr eaLnBrk="1" hangingPunct="1">
              <a:defRPr/>
            </a:pPr>
            <a:r>
              <a:rPr lang="en-US" dirty="0" smtClean="0"/>
              <a:t>peripheral arterial emboli, pulmonary embolism and many other conditions. </a:t>
            </a:r>
          </a:p>
          <a:p>
            <a:pPr eaLnBrk="1" hangingPunct="1">
              <a:defRPr/>
            </a:pPr>
            <a:r>
              <a:rPr lang="en-US" dirty="0" smtClean="0"/>
              <a:t>Anticoagulants are also used in blood transfusions, and dialysis procedures. </a:t>
            </a: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4000" dirty="0" smtClean="0">
                <a:solidFill>
                  <a:srgbClr val="FF0000"/>
                </a:solidFill>
              </a:rPr>
              <a:t>Coagulation pathways and anticoagulants</a:t>
            </a:r>
            <a:endParaRPr lang="en-US" sz="4000" dirty="0">
              <a:solidFill>
                <a:srgbClr val="FF0000"/>
              </a:solidFill>
            </a:endParaRPr>
          </a:p>
        </p:txBody>
      </p:sp>
    </p:spTree>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967124"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accessed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515353" cy="329037"/>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accessed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838200"/>
            <a:ext cx="190500" cy="5448300"/>
            <a:chOff x="192" y="528"/>
            <a:chExt cx="120" cy="3432"/>
          </a:xfrm>
        </p:grpSpPr>
        <p:sp>
          <p:nvSpPr>
            <p:cNvPr id="17413" name="Line 3"/>
            <p:cNvSpPr>
              <a:spLocks noChangeShapeType="1"/>
            </p:cNvSpPr>
            <p:nvPr/>
          </p:nvSpPr>
          <p:spPr bwMode="auto">
            <a:xfrm>
              <a:off x="192" y="720"/>
              <a:ext cx="0" cy="3120"/>
            </a:xfrm>
            <a:prstGeom prst="line">
              <a:avLst/>
            </a:prstGeom>
            <a:noFill/>
            <a:ln w="38100">
              <a:solidFill>
                <a:schemeClr val="tx1"/>
              </a:solidFill>
              <a:round/>
              <a:headEnd/>
              <a:tailEnd/>
            </a:ln>
          </p:spPr>
          <p:txBody>
            <a:bodyPr/>
            <a:lstStyle/>
            <a:p>
              <a:endParaRPr lang="en-US"/>
            </a:p>
          </p:txBody>
        </p:sp>
        <p:sp>
          <p:nvSpPr>
            <p:cNvPr id="17414" name="Line 4"/>
            <p:cNvSpPr>
              <a:spLocks noChangeShapeType="1"/>
            </p:cNvSpPr>
            <p:nvPr/>
          </p:nvSpPr>
          <p:spPr bwMode="auto">
            <a:xfrm>
              <a:off x="256" y="624"/>
              <a:ext cx="0" cy="3120"/>
            </a:xfrm>
            <a:prstGeom prst="line">
              <a:avLst/>
            </a:prstGeom>
            <a:noFill/>
            <a:ln w="38100">
              <a:solidFill>
                <a:schemeClr val="tx1"/>
              </a:solidFill>
              <a:round/>
              <a:headEnd/>
              <a:tailEnd/>
            </a:ln>
          </p:spPr>
          <p:txBody>
            <a:bodyPr/>
            <a:lstStyle/>
            <a:p>
              <a:endParaRPr lang="en-US"/>
            </a:p>
          </p:txBody>
        </p:sp>
        <p:sp>
          <p:nvSpPr>
            <p:cNvPr id="17415" name="Line 5"/>
            <p:cNvSpPr>
              <a:spLocks noChangeShapeType="1"/>
            </p:cNvSpPr>
            <p:nvPr/>
          </p:nvSpPr>
          <p:spPr bwMode="auto">
            <a:xfrm>
              <a:off x="312" y="528"/>
              <a:ext cx="0" cy="3120"/>
            </a:xfrm>
            <a:prstGeom prst="line">
              <a:avLst/>
            </a:prstGeom>
            <a:noFill/>
            <a:ln w="38100">
              <a:solidFill>
                <a:schemeClr val="tx1"/>
              </a:solidFill>
              <a:round/>
              <a:headEnd/>
              <a:tailEnd/>
            </a:ln>
          </p:spPr>
          <p:txBody>
            <a:bodyPr/>
            <a:lstStyle/>
            <a:p>
              <a:endParaRPr lang="en-US"/>
            </a:p>
          </p:txBody>
        </p:sp>
        <p:sp>
          <p:nvSpPr>
            <p:cNvPr id="17416" name="Line 6"/>
            <p:cNvSpPr>
              <a:spLocks noChangeShapeType="1"/>
            </p:cNvSpPr>
            <p:nvPr/>
          </p:nvSpPr>
          <p:spPr bwMode="auto">
            <a:xfrm>
              <a:off x="192" y="3902"/>
              <a:ext cx="0" cy="58"/>
            </a:xfrm>
            <a:prstGeom prst="line">
              <a:avLst/>
            </a:prstGeom>
            <a:noFill/>
            <a:ln w="38100">
              <a:solidFill>
                <a:schemeClr val="tx1"/>
              </a:solidFill>
              <a:round/>
              <a:headEnd/>
              <a:tailEnd/>
            </a:ln>
          </p:spPr>
          <p:txBody>
            <a:bodyPr/>
            <a:lstStyle/>
            <a:p>
              <a:endParaRPr lang="en-US"/>
            </a:p>
          </p:txBody>
        </p:sp>
        <p:sp>
          <p:nvSpPr>
            <p:cNvPr id="17417" name="Line 7"/>
            <p:cNvSpPr>
              <a:spLocks noChangeShapeType="1"/>
            </p:cNvSpPr>
            <p:nvPr/>
          </p:nvSpPr>
          <p:spPr bwMode="auto">
            <a:xfrm>
              <a:off x="256" y="3806"/>
              <a:ext cx="0" cy="58"/>
            </a:xfrm>
            <a:prstGeom prst="line">
              <a:avLst/>
            </a:prstGeom>
            <a:noFill/>
            <a:ln w="38100">
              <a:solidFill>
                <a:schemeClr val="tx1"/>
              </a:solidFill>
              <a:round/>
              <a:headEnd/>
              <a:tailEnd/>
            </a:ln>
          </p:spPr>
          <p:txBody>
            <a:bodyPr/>
            <a:lstStyle/>
            <a:p>
              <a:endParaRPr lang="en-US"/>
            </a:p>
          </p:txBody>
        </p:sp>
        <p:sp>
          <p:nvSpPr>
            <p:cNvPr id="17418" name="Line 8"/>
            <p:cNvSpPr>
              <a:spLocks noChangeShapeType="1"/>
            </p:cNvSpPr>
            <p:nvPr/>
          </p:nvSpPr>
          <p:spPr bwMode="auto">
            <a:xfrm>
              <a:off x="312" y="3710"/>
              <a:ext cx="0" cy="58"/>
            </a:xfrm>
            <a:prstGeom prst="line">
              <a:avLst/>
            </a:prstGeom>
            <a:noFill/>
            <a:ln w="38100">
              <a:solidFill>
                <a:schemeClr val="tx1"/>
              </a:solidFill>
              <a:round/>
              <a:headEnd/>
              <a:tailEnd/>
            </a:ln>
          </p:spPr>
          <p:txBody>
            <a:bodyPr/>
            <a:lstStyle/>
            <a:p>
              <a:endParaRPr lang="en-US"/>
            </a:p>
          </p:txBody>
        </p:sp>
      </p:grpSp>
      <p:sp>
        <p:nvSpPr>
          <p:cNvPr id="104457" name="Text Box 9"/>
          <p:cNvSpPr txBox="1">
            <a:spLocks noChangeArrowheads="1"/>
          </p:cNvSpPr>
          <p:nvPr/>
        </p:nvSpPr>
        <p:spPr bwMode="auto">
          <a:xfrm>
            <a:off x="2324100" y="76200"/>
            <a:ext cx="4435475" cy="457200"/>
          </a:xfrm>
          <a:prstGeom prst="rect">
            <a:avLst/>
          </a:prstGeom>
          <a:noFill/>
          <a:ln w="9525">
            <a:noFill/>
            <a:miter lim="800000"/>
            <a:headEnd/>
            <a:tailEnd/>
          </a:ln>
          <a:effectLst/>
        </p:spPr>
        <p:txBody>
          <a:bodyPr wrap="none">
            <a:spAutoFit/>
          </a:bodyPr>
          <a:lstStyle/>
          <a:p>
            <a:pPr>
              <a:defRPr/>
            </a:pPr>
            <a:r>
              <a:rPr lang="en-US" sz="2400" b="1" u="sng">
                <a:effectLst>
                  <a:outerShdw blurRad="38100" dist="38100" dir="2700000" algn="tl">
                    <a:srgbClr val="000000"/>
                  </a:outerShdw>
                </a:effectLst>
                <a:latin typeface="Century Gothic" pitchFamily="34" charset="0"/>
              </a:rPr>
              <a:t>Chemical Process of Clotting</a:t>
            </a:r>
          </a:p>
        </p:txBody>
      </p:sp>
      <p:pic>
        <p:nvPicPr>
          <p:cNvPr id="17412" name="Picture 10"/>
          <p:cNvPicPr>
            <a:picLocks noChangeAspect="1" noChangeArrowheads="1"/>
          </p:cNvPicPr>
          <p:nvPr/>
        </p:nvPicPr>
        <p:blipFill>
          <a:blip r:embed="rId2" cstate="print"/>
          <a:srcRect/>
          <a:stretch>
            <a:fillRect/>
          </a:stretch>
        </p:blipFill>
        <p:spPr bwMode="auto">
          <a:xfrm>
            <a:off x="914400" y="762000"/>
            <a:ext cx="7543800" cy="48768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501961"/>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152400" y="1501961"/>
            <a:ext cx="762000" cy="400110"/>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UFH</a:t>
            </a:r>
          </a:p>
        </p:txBody>
      </p:sp>
      <p:sp>
        <p:nvSpPr>
          <p:cNvPr id="7" name="Text Box 58"/>
          <p:cNvSpPr txBox="1">
            <a:spLocks noChangeArrowheads="1"/>
          </p:cNvSpPr>
          <p:nvPr/>
        </p:nvSpPr>
        <p:spPr bwMode="auto">
          <a:xfrm>
            <a:off x="1241360" y="1501961"/>
            <a:ext cx="799476" cy="400876"/>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LMWH</a:t>
            </a:r>
          </a:p>
        </p:txBody>
      </p:sp>
      <p:sp>
        <p:nvSpPr>
          <p:cNvPr id="8" name="Text Box 58"/>
          <p:cNvSpPr txBox="1">
            <a:spLocks noChangeArrowheads="1"/>
          </p:cNvSpPr>
          <p:nvPr/>
        </p:nvSpPr>
        <p:spPr bwMode="auto">
          <a:xfrm>
            <a:off x="2425148" y="1509355"/>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504890"/>
            <a:ext cx="1427790" cy="400110"/>
          </a:xfrm>
          <a:prstGeom prst="rect">
            <a:avLst/>
          </a:prstGeom>
          <a:solidFill>
            <a:srgbClr val="CCFF66"/>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6482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a:solidFill>
                  <a:srgbClr val="CCFF33"/>
                </a:solidFill>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Coagulation Factors</a:t>
            </a:r>
          </a:p>
        </p:txBody>
      </p:sp>
      <p:sp>
        <p:nvSpPr>
          <p:cNvPr id="11" name="Text Box 6"/>
          <p:cNvSpPr txBox="1">
            <a:spLocks noChangeArrowheads="1"/>
          </p:cNvSpPr>
          <p:nvPr/>
        </p:nvSpPr>
        <p:spPr bwMode="auto">
          <a:xfrm>
            <a:off x="6327912" y="46482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smtClean="0">
                <a:solidFill>
                  <a:srgbClr val="CCFF33"/>
                </a:solidFill>
                <a:latin typeface="Bernard MT Condensed" pitchFamily="18" charset="0"/>
              </a:rPr>
              <a:t>Decrease Synthesis</a:t>
            </a:r>
            <a:endParaRPr lang="en-US" sz="2200" b="1" dirty="0" smtClean="0">
              <a:solidFill>
                <a:srgbClr val="FFFFE7"/>
              </a:solidFill>
              <a:latin typeface="Arial Narrow" pitchFamily="34" charset="0"/>
            </a:endParaRPr>
          </a:p>
        </p:txBody>
      </p:sp>
      <p:sp>
        <p:nvSpPr>
          <p:cNvPr id="12" name="Rectangle 11"/>
          <p:cNvSpPr/>
          <p:nvPr/>
        </p:nvSpPr>
        <p:spPr>
          <a:xfrm>
            <a:off x="-33175" y="1905000"/>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182760" y="1905000"/>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905000"/>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994452"/>
            <a:ext cx="1837944" cy="374461"/>
          </a:xfrm>
          <a:prstGeom prst="rect">
            <a:avLst/>
          </a:prstGeom>
          <a:noFill/>
        </p:spPr>
        <p:txBody>
          <a:bodyPr wrap="square" rtlCol="0">
            <a:spAutoFit/>
          </a:bodyPr>
          <a:lstStyle/>
          <a:p>
            <a:pPr>
              <a:lnSpc>
                <a:spcPts val="2200"/>
              </a:lnSpc>
            </a:pPr>
            <a:r>
              <a:rPr lang="en-US" sz="2200" b="1" spc="-40" dirty="0" err="1" smtClean="0">
                <a:solidFill>
                  <a:srgbClr val="CCCCFF"/>
                </a:solidFill>
                <a:latin typeface="Arial Narrow" pitchFamily="34" charset="0"/>
              </a:rPr>
              <a:t>Fondaparinux</a:t>
            </a:r>
            <a:endParaRPr lang="en-US" sz="2200" b="1" spc="-40" dirty="0" smtClean="0">
              <a:solidFill>
                <a:srgbClr val="CCCCFF"/>
              </a:solidFill>
              <a:latin typeface="Arial Narrow" pitchFamily="34" charset="0"/>
            </a:endParaRPr>
          </a:p>
        </p:txBody>
      </p:sp>
      <p:sp>
        <p:nvSpPr>
          <p:cNvPr id="17" name="Rectangle 16"/>
          <p:cNvSpPr/>
          <p:nvPr/>
        </p:nvSpPr>
        <p:spPr>
          <a:xfrm>
            <a:off x="6400801" y="1937658"/>
            <a:ext cx="2743200" cy="1233671"/>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99FF"/>
                </a:solidFill>
                <a:latin typeface="Arial Narrow" pitchFamily="34" charset="0"/>
              </a:rPr>
              <a:t>Coumarins</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Warfarin</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000" b="1" spc="-50" dirty="0" smtClean="0">
                <a:solidFill>
                  <a:schemeClr val="bg1"/>
                </a:solidFill>
                <a:latin typeface="Arial Narrow" pitchFamily="34" charset="0"/>
              </a:rPr>
              <a:t>    &gt; 40 times potency than</a:t>
            </a:r>
            <a:endParaRPr lang="en-US" sz="2200" b="1" spc="-50" dirty="0" smtClean="0">
              <a:solidFill>
                <a:schemeClr val="bg1"/>
              </a:solidFill>
              <a:latin typeface="Arial Narrow" pitchFamily="34" charset="0"/>
            </a:endParaRP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a:t>
            </a:r>
            <a:r>
              <a:rPr lang="en-US" sz="2200" b="1" dirty="0" err="1" smtClean="0">
                <a:solidFill>
                  <a:srgbClr val="FF99FF"/>
                </a:solidFill>
                <a:latin typeface="Arial Narrow" pitchFamily="34" charset="0"/>
              </a:rPr>
              <a:t>Dicumarol</a:t>
            </a:r>
            <a:endParaRPr lang="en-US" sz="2200" b="1" dirty="0" smtClean="0">
              <a:solidFill>
                <a:srgbClr val="FF99FF"/>
              </a:solidFill>
              <a:latin typeface="Arial Narrow" pitchFamily="34" charset="0"/>
            </a:endParaRP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994452"/>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Bivaluridin</a:t>
            </a:r>
            <a:r>
              <a:rPr lang="en-US" sz="2200" b="1" spc="-40" dirty="0" smtClean="0">
                <a:solidFill>
                  <a:srgbClr val="CCCC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Lepirudin</a:t>
            </a:r>
            <a:endParaRPr lang="en-US" sz="2200" b="1" spc="-40" dirty="0" smtClean="0">
              <a:solidFill>
                <a:srgbClr val="CCCC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CCCCFF"/>
                </a:solidFill>
                <a:latin typeface="Arial Narrow" pitchFamily="34" charset="0"/>
              </a:rPr>
              <a:t>Argatroban</a:t>
            </a:r>
            <a:endParaRPr lang="en-US" sz="2200" b="1" spc="-40" dirty="0" smtClean="0">
              <a:solidFill>
                <a:srgbClr val="CCCCFF"/>
              </a:solidFill>
              <a:latin typeface="Arial Narrow" pitchFamily="34" charset="0"/>
            </a:endParaRPr>
          </a:p>
        </p:txBody>
      </p:sp>
      <p:sp>
        <p:nvSpPr>
          <p:cNvPr id="21" name="Rectangle 20"/>
          <p:cNvSpPr/>
          <p:nvPr/>
        </p:nvSpPr>
        <p:spPr>
          <a:xfrm>
            <a:off x="4532244" y="3565515"/>
            <a:ext cx="1569660" cy="430887"/>
          </a:xfrm>
          <a:prstGeom prst="rect">
            <a:avLst/>
          </a:prstGeom>
        </p:spPr>
        <p:txBody>
          <a:bodyPr wrap="none">
            <a:spAutoFit/>
          </a:bodyPr>
          <a:lstStyle/>
          <a:p>
            <a:r>
              <a:rPr lang="en-US" sz="2200" b="1" spc="-40" dirty="0" err="1" smtClean="0">
                <a:solidFill>
                  <a:srgbClr val="FF99FF"/>
                </a:solidFill>
                <a:latin typeface="Arial Narrow" pitchFamily="34" charset="0"/>
              </a:rPr>
              <a:t>Rivaroxaban</a:t>
            </a:r>
            <a:endParaRPr lang="en-US" sz="2200" b="1" spc="-40" dirty="0">
              <a:solidFill>
                <a:srgbClr val="FF99FF"/>
              </a:solidFill>
              <a:latin typeface="Arial Narrow" pitchFamily="34" charset="0"/>
            </a:endParaRPr>
          </a:p>
        </p:txBody>
      </p:sp>
      <p:sp>
        <p:nvSpPr>
          <p:cNvPr id="22" name="Rectangle 21"/>
          <p:cNvSpPr/>
          <p:nvPr/>
        </p:nvSpPr>
        <p:spPr>
          <a:xfrm>
            <a:off x="2445028" y="4075723"/>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FF99FF"/>
                </a:solidFill>
                <a:latin typeface="Arial Narrow" pitchFamily="34" charset="0"/>
              </a:rPr>
              <a:t>Dabigatran</a:t>
            </a:r>
            <a:endParaRPr lang="en-US" sz="2200" b="1" spc="-40" dirty="0" smtClean="0">
              <a:solidFill>
                <a:srgbClr val="FF99FF"/>
              </a:solidFill>
              <a:latin typeface="Arial Narrow" pitchFamily="34" charset="0"/>
            </a:endParaRPr>
          </a:p>
        </p:txBody>
      </p:sp>
      <p:sp>
        <p:nvSpPr>
          <p:cNvPr id="23" name="Rectangle 22"/>
          <p:cNvSpPr/>
          <p:nvPr/>
        </p:nvSpPr>
        <p:spPr>
          <a:xfrm>
            <a:off x="1089992" y="2994452"/>
            <a:ext cx="1390124" cy="643766"/>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Enoxaparin</a:t>
            </a:r>
            <a:endParaRPr lang="en-US" sz="2200" b="1" spc="-40" dirty="0" smtClean="0">
              <a:solidFill>
                <a:srgbClr val="CCCCFF"/>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Dalteparin</a:t>
            </a:r>
            <a:endParaRPr lang="en-US" sz="2200" b="1" spc="-40" dirty="0" smtClean="0">
              <a:solidFill>
                <a:srgbClr val="CCCCFF"/>
              </a:solidFill>
              <a:latin typeface="Arial Narrow" pitchFamily="34" charset="0"/>
            </a:endParaRPr>
          </a:p>
        </p:txBody>
      </p:sp>
      <p:sp>
        <p:nvSpPr>
          <p:cNvPr id="24" name="TextBox 23"/>
          <p:cNvSpPr txBox="1"/>
          <p:nvPr/>
        </p:nvSpPr>
        <p:spPr>
          <a:xfrm>
            <a:off x="3733800" y="2945975"/>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721227"/>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920011"/>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66700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5943600"/>
            <a:ext cx="6443868"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272158"/>
            <a:ext cx="5695120"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(1.5 - 2.5 times normal  [30sec])</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352005"/>
            <a:ext cx="2971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( 2 times)</a:t>
            </a: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18361"/>
            <a:ext cx="2590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5" name="Rectangle 34"/>
          <p:cNvSpPr/>
          <p:nvPr/>
        </p:nvSpPr>
        <p:spPr>
          <a:xfrm>
            <a:off x="0" y="50026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0292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dirty="0" smtClean="0">
                <a:solidFill>
                  <a:srgbClr val="FF0000"/>
                </a:solidFill>
                <a:latin typeface="Bernard MT Condensed" pitchFamily="18" charset="0"/>
              </a:rPr>
              <a:t>VENOUS THROMBOSIS</a:t>
            </a:r>
            <a:endParaRPr lang="en-US" sz="2400" dirty="0">
              <a:solidFill>
                <a:srgbClr val="FF0000"/>
              </a:solidFill>
              <a:latin typeface="Bernard MT Condensed" pitchFamily="18" charset="0"/>
            </a:endParaRPr>
          </a:p>
        </p:txBody>
      </p:sp>
      <p:sp>
        <p:nvSpPr>
          <p:cNvPr id="44" name="TextBox 43"/>
          <p:cNvSpPr txBox="1"/>
          <p:nvPr/>
        </p:nvSpPr>
        <p:spPr>
          <a:xfrm>
            <a:off x="6245088" y="4261342"/>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26720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179444" y="2190690"/>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190690"/>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190690"/>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404948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000"/>
                                        <p:tgtEl>
                                          <p:spTgt spid="7"/>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1000"/>
                                        <p:tgtEl>
                                          <p:spTgt spid="14"/>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up)">
                                      <p:cBhvr>
                                        <p:cTn id="55" dur="10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10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1000"/>
                                        <p:tgtEl>
                                          <p:spTgt spid="2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1000"/>
                                        <p:tgtEl>
                                          <p:spTgt spid="2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1000"/>
                                        <p:tgtEl>
                                          <p:spTgt spid="25"/>
                                        </p:tgtEl>
                                      </p:cBhvr>
                                    </p:animEffect>
                                  </p:childTnLst>
                                </p:cTn>
                              </p:par>
                              <p:par>
                                <p:cTn id="82" presetID="22" presetClass="entr" presetSubtype="1" fill="hold" grpId="1"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1000"/>
                                        <p:tgtEl>
                                          <p:spTgt spid="24"/>
                                        </p:tgtEl>
                                      </p:cBhvr>
                                    </p:animEffect>
                                  </p:childTnLst>
                                </p:cTn>
                              </p:par>
                              <p:par>
                                <p:cTn id="85" presetID="22" presetClass="entr" presetSubtype="1" fill="hold" grpId="1"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10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left)">
                                      <p:cBhvr>
                                        <p:cTn id="92" dur="500"/>
                                        <p:tgtEl>
                                          <p:spTgt spid="9"/>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00"/>
                            </p:stCondLst>
                            <p:childTnLst>
                              <p:par>
                                <p:cTn id="98" presetID="22" presetClass="entr" presetSubtype="1"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up)">
                                      <p:cBhvr>
                                        <p:cTn id="100" dur="1000"/>
                                        <p:tgtEl>
                                          <p:spTgt spid="48"/>
                                        </p:tgtEl>
                                      </p:cBhvr>
                                    </p:animEffect>
                                  </p:childTnLst>
                                </p:cTn>
                              </p:par>
                            </p:childTnLst>
                          </p:cTn>
                        </p:par>
                        <p:par>
                          <p:cTn id="101" fill="hold">
                            <p:stCondLst>
                              <p:cond delay="2000"/>
                            </p:stCondLst>
                            <p:childTnLst>
                              <p:par>
                                <p:cTn id="102" presetID="22" presetClass="entr" presetSubtype="1"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up)">
                                      <p:cBhvr>
                                        <p:cTn id="104" dur="500"/>
                                        <p:tgtEl>
                                          <p:spTgt spid="16"/>
                                        </p:tgtEl>
                                      </p:cBhvr>
                                    </p:animEffect>
                                  </p:childTnLst>
                                </p:cTn>
                              </p:par>
                            </p:childTnLst>
                          </p:cTn>
                        </p:par>
                        <p:par>
                          <p:cTn id="105" fill="hold">
                            <p:stCondLst>
                              <p:cond delay="2500"/>
                            </p:stCondLst>
                            <p:childTnLst>
                              <p:par>
                                <p:cTn id="106" presetID="22" presetClass="entr" presetSubtype="4"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10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up)">
                                      <p:cBhvr>
                                        <p:cTn id="113" dur="1000"/>
                                        <p:tgtEl>
                                          <p:spTgt spid="21"/>
                                        </p:tgtEl>
                                      </p:cBhvr>
                                    </p:animEffect>
                                  </p:childTnLst>
                                </p:cTn>
                              </p:par>
                            </p:childTnLst>
                          </p:cTn>
                        </p:par>
                        <p:par>
                          <p:cTn id="114" fill="hold">
                            <p:stCondLst>
                              <p:cond delay="1000"/>
                            </p:stCondLst>
                            <p:childTnLst>
                              <p:par>
                                <p:cTn id="115" presetID="22" presetClass="entr" presetSubtype="1"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up)">
                                      <p:cBhvr>
                                        <p:cTn id="117" dur="1000"/>
                                        <p:tgtEl>
                                          <p:spTgt spid="26"/>
                                        </p:tgtEl>
                                      </p:cBhvr>
                                    </p:animEffect>
                                  </p:childTnLst>
                                </p:cTn>
                              </p:par>
                            </p:childTnLst>
                          </p:cTn>
                        </p:par>
                        <p:par>
                          <p:cTn id="118" fill="hold">
                            <p:stCondLst>
                              <p:cond delay="2000"/>
                            </p:stCondLst>
                            <p:childTnLst>
                              <p:par>
                                <p:cTn id="119" presetID="0" presetClass="path" presetSubtype="0" accel="50000" decel="50000" fill="hold" grpId="1" nodeType="afterEffect">
                                  <p:stCondLst>
                                    <p:cond delay="0"/>
                                  </p:stCondLst>
                                  <p:childTnLst>
                                    <p:animMotion origin="layout" path="M -3.61111E-6 2.45143E-6 L 0.21025 -0.06221 " pathEditMode="relative" rAng="0" ptsTypes="AA">
                                      <p:cBhvr>
                                        <p:cTn id="120" dur="2000" fill="hold"/>
                                        <p:tgtEl>
                                          <p:spTgt spid="21"/>
                                        </p:tgtEl>
                                        <p:attrNameLst>
                                          <p:attrName>ppt_x</p:attrName>
                                          <p:attrName>ppt_y</p:attrName>
                                        </p:attrNameLst>
                                      </p:cBhvr>
                                      <p:rCtr x="105" y="-31"/>
                                    </p:animMotion>
                                  </p:childTnLst>
                                </p:cTn>
                              </p:par>
                              <p:par>
                                <p:cTn id="121" presetID="0" presetClass="path" presetSubtype="0" accel="50000" decel="50000" fill="hold" grpId="1" nodeType="withEffect">
                                  <p:stCondLst>
                                    <p:cond delay="0"/>
                                  </p:stCondLst>
                                  <p:childTnLst>
                                    <p:animMotion origin="layout" path="M 4.44444E-6 1.23959E-6 L 0.36111 -0.1117 " pathEditMode="relative" rAng="0" ptsTypes="AA">
                                      <p:cBhvr>
                                        <p:cTn id="122" dur="2000" fill="hold"/>
                                        <p:tgtEl>
                                          <p:spTgt spid="26"/>
                                        </p:tgtEl>
                                        <p:attrNameLst>
                                          <p:attrName>ppt_x</p:attrName>
                                          <p:attrName>ppt_y</p:attrName>
                                        </p:attrNameLst>
                                      </p:cBhvr>
                                      <p:rCtr x="181" y="-56"/>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wipe(left)">
                                      <p:cBhvr>
                                        <p:cTn id="127" dur="500"/>
                                        <p:tgtEl>
                                          <p:spTgt spid="22"/>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wipe(left)">
                                      <p:cBhvr>
                                        <p:cTn id="131" dur="500"/>
                                        <p:tgtEl>
                                          <p:spTgt spid="42"/>
                                        </p:tgtEl>
                                      </p:cBhvr>
                                    </p:animEffect>
                                  </p:childTnLst>
                                </p:cTn>
                              </p:par>
                            </p:childTnLst>
                          </p:cTn>
                        </p:par>
                        <p:par>
                          <p:cTn id="132" fill="hold">
                            <p:stCondLst>
                              <p:cond delay="1000"/>
                            </p:stCondLst>
                            <p:childTnLst>
                              <p:par>
                                <p:cTn id="133" presetID="0" presetClass="path" presetSubtype="0" accel="50000" decel="50000" fill="hold" grpId="1" nodeType="afterEffect">
                                  <p:stCondLst>
                                    <p:cond delay="0"/>
                                  </p:stCondLst>
                                  <p:childTnLst>
                                    <p:animMotion origin="layout" path="M -2.77778E-6 -2.6827E-6 L 0.43993 -0.05296 " pathEditMode="relative" rAng="0" ptsTypes="AA">
                                      <p:cBhvr>
                                        <p:cTn id="134" dur="2000" fill="hold"/>
                                        <p:tgtEl>
                                          <p:spTgt spid="22"/>
                                        </p:tgtEl>
                                        <p:attrNameLst>
                                          <p:attrName>ppt_x</p:attrName>
                                          <p:attrName>ppt_y</p:attrName>
                                        </p:attrNameLst>
                                      </p:cBhvr>
                                      <p:rCtr x="220" y="-27"/>
                                    </p:animMotion>
                                  </p:childTnLst>
                                </p:cTn>
                              </p:par>
                              <p:par>
                                <p:cTn id="135" presetID="0" presetClass="path" presetSubtype="0" accel="50000" decel="50000" fill="hold" grpId="1" nodeType="withEffect">
                                  <p:stCondLst>
                                    <p:cond delay="0"/>
                                  </p:stCondLst>
                                  <p:childTnLst>
                                    <p:animMotion origin="layout" path="M -3.33333E-6 -2.6827E-6 L 0.47917 -0.05296 " pathEditMode="relative" rAng="0" ptsTypes="AA">
                                      <p:cBhvr>
                                        <p:cTn id="136" dur="2000" fill="hold"/>
                                        <p:tgtEl>
                                          <p:spTgt spid="42"/>
                                        </p:tgtEl>
                                        <p:attrNameLst>
                                          <p:attrName>ppt_x</p:attrName>
                                          <p:attrName>ppt_y</p:attrName>
                                        </p:attrNameLst>
                                      </p:cBhvr>
                                      <p:rCtr x="240"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5" grpId="0"/>
      <p:bldP spid="36" grpId="0"/>
      <p:bldP spid="44" grpId="0"/>
      <p:bldP spid="46" grpId="0"/>
      <p:bldP spid="47" grpId="0"/>
      <p:bldP spid="48"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Anti-thrombin III</a:t>
            </a:r>
            <a:endParaRPr lang="en-GB" smtClean="0"/>
          </a:p>
        </p:txBody>
      </p:sp>
      <p:sp>
        <p:nvSpPr>
          <p:cNvPr id="80899" name="Rectangle 3"/>
          <p:cNvSpPr>
            <a:spLocks noGrp="1" noChangeArrowheads="1"/>
          </p:cNvSpPr>
          <p:nvPr>
            <p:ph sz="quarter" idx="1"/>
          </p:nvPr>
        </p:nvSpPr>
        <p:spPr/>
        <p:txBody>
          <a:bodyPr/>
          <a:lstStyle/>
          <a:p>
            <a:pPr eaLnBrk="1" hangingPunct="1">
              <a:lnSpc>
                <a:spcPct val="90000"/>
              </a:lnSpc>
              <a:defRPr/>
            </a:pPr>
            <a:r>
              <a:rPr lang="en-US" dirty="0" smtClean="0"/>
              <a:t>Anti-thrombin III: It inactivates thrombin and other coagulation factors (</a:t>
            </a:r>
            <a:r>
              <a:rPr lang="en-US" dirty="0" err="1" smtClean="0"/>
              <a:t>IXa</a:t>
            </a:r>
            <a:r>
              <a:rPr lang="en-US" dirty="0" smtClean="0"/>
              <a:t>, </a:t>
            </a:r>
            <a:r>
              <a:rPr lang="en-US" dirty="0" err="1" smtClean="0"/>
              <a:t>Xa</a:t>
            </a:r>
            <a:r>
              <a:rPr lang="en-US" dirty="0" smtClean="0"/>
              <a:t>, </a:t>
            </a:r>
            <a:r>
              <a:rPr lang="en-US" dirty="0" err="1" smtClean="0"/>
              <a:t>XIa</a:t>
            </a:r>
            <a:r>
              <a:rPr lang="en-US" dirty="0" smtClean="0"/>
              <a:t> and </a:t>
            </a:r>
            <a:r>
              <a:rPr lang="en-US" dirty="0" err="1" smtClean="0"/>
              <a:t>XIIa</a:t>
            </a:r>
            <a:r>
              <a:rPr lang="en-US" dirty="0" smtClean="0"/>
              <a:t>) by forming complex with these factors. Heparin like molecules enhances these interactions.</a:t>
            </a:r>
          </a:p>
          <a:p>
            <a:pPr eaLnBrk="1" hangingPunct="1">
              <a:lnSpc>
                <a:spcPct val="90000"/>
              </a:lnSpc>
              <a:defRPr/>
            </a:pPr>
            <a:r>
              <a:rPr lang="en-US" dirty="0" smtClean="0"/>
              <a:t>Protein C and S: these are vitamin K dependent proteins that slow the coagulation cascade by inactivating factor </a:t>
            </a:r>
            <a:r>
              <a:rPr lang="en-US" dirty="0" err="1" smtClean="0"/>
              <a:t>Va</a:t>
            </a:r>
            <a:r>
              <a:rPr lang="en-US" dirty="0" smtClean="0"/>
              <a:t> and </a:t>
            </a:r>
            <a:r>
              <a:rPr lang="en-US" dirty="0" err="1" smtClean="0"/>
              <a:t>VIIIa</a:t>
            </a:r>
            <a:r>
              <a:rPr lang="en-US" dirty="0" smtClean="0"/>
              <a:t>.   </a:t>
            </a:r>
            <a:endParaRPr lang="en-GB" dirty="0" smtClean="0"/>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8392</TotalTime>
  <Words>1511</Words>
  <Application>Microsoft Office PowerPoint</Application>
  <PresentationFormat>On-screen Show (4:3)</PresentationFormat>
  <Paragraphs>237</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Slide 1</vt:lpstr>
      <vt:lpstr>Slide 2</vt:lpstr>
      <vt:lpstr>Drugs and coagulation</vt:lpstr>
      <vt:lpstr>Indication of anti-coagulant</vt:lpstr>
      <vt:lpstr>Slide 5</vt:lpstr>
      <vt:lpstr>Slide 6</vt:lpstr>
      <vt:lpstr>Slide 7</vt:lpstr>
      <vt:lpstr>Slide 8</vt:lpstr>
      <vt:lpstr>Anti-thrombin III</vt:lpstr>
      <vt:lpstr>Heparin mechanism of action</vt:lpstr>
      <vt:lpstr>Slide 11</vt:lpstr>
      <vt:lpstr>Slide 12</vt:lpstr>
      <vt:lpstr>Slide 13</vt:lpstr>
      <vt:lpstr>Slide 14</vt:lpstr>
      <vt:lpstr>Slide 15</vt:lpstr>
      <vt:lpstr>Slide 16</vt:lpstr>
      <vt:lpstr>Slide 17</vt:lpstr>
      <vt:lpstr>Mechanism of Action of Warfarin</vt:lpstr>
      <vt:lpstr>Heparin and warfarin actions</vt:lpstr>
      <vt:lpstr>Slide 20</vt:lpstr>
      <vt:lpstr>Slide 21</vt:lpstr>
      <vt:lpstr>Slide 22</vt:lpstr>
      <vt:lpstr>Slide 23</vt:lpstr>
      <vt:lpstr>Slide 24</vt:lpstr>
      <vt:lpstr>Slide 25</vt:lpstr>
      <vt:lpstr>Slide 26</vt:lpstr>
      <vt:lpstr>Slide 27</vt:lpstr>
      <vt:lpstr>Slide 28</vt:lpstr>
      <vt:lpstr>Slide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Ishfaq</cp:lastModifiedBy>
  <cp:revision>437</cp:revision>
  <dcterms:created xsi:type="dcterms:W3CDTF">2010-12-24T04:54:57Z</dcterms:created>
  <dcterms:modified xsi:type="dcterms:W3CDTF">2013-12-31T08:11:50Z</dcterms:modified>
</cp:coreProperties>
</file>