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0"/>
  </p:notesMasterIdLst>
  <p:handoutMasterIdLst>
    <p:handoutMasterId r:id="rId31"/>
  </p:handoutMasterIdLst>
  <p:sldIdLst>
    <p:sldId id="256" r:id="rId2"/>
    <p:sldId id="258" r:id="rId3"/>
    <p:sldId id="297" r:id="rId4"/>
    <p:sldId id="285" r:id="rId5"/>
    <p:sldId id="286" r:id="rId6"/>
    <p:sldId id="298" r:id="rId7"/>
    <p:sldId id="300" r:id="rId8"/>
    <p:sldId id="299" r:id="rId9"/>
    <p:sldId id="260" r:id="rId10"/>
    <p:sldId id="263" r:id="rId11"/>
    <p:sldId id="264" r:id="rId12"/>
    <p:sldId id="265" r:id="rId13"/>
    <p:sldId id="295" r:id="rId14"/>
    <p:sldId id="266" r:id="rId15"/>
    <p:sldId id="267" r:id="rId16"/>
    <p:sldId id="294" r:id="rId17"/>
    <p:sldId id="269" r:id="rId18"/>
    <p:sldId id="270" r:id="rId19"/>
    <p:sldId id="301" r:id="rId20"/>
    <p:sldId id="272" r:id="rId21"/>
    <p:sldId id="296" r:id="rId22"/>
    <p:sldId id="283" r:id="rId23"/>
    <p:sldId id="273" r:id="rId24"/>
    <p:sldId id="275" r:id="rId25"/>
    <p:sldId id="289" r:id="rId26"/>
    <p:sldId id="290" r:id="rId27"/>
    <p:sldId id="288" r:id="rId28"/>
    <p:sldId id="276" r:id="rId29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D4C945-8B3D-4DBA-BFD1-225AAB44C735}" type="datetimeFigureOut">
              <a:rPr lang="en-US" smtClean="0"/>
              <a:pPr/>
              <a:t>12/30/2013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D33C9C-CAE1-425A-B9B6-E89378A7BD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DD8DB4-F861-4F35-81EE-13753E5C867C}" type="datetimeFigureOut">
              <a:rPr lang="en-US" smtClean="0"/>
              <a:pPr/>
              <a:t>12/30/2013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6425"/>
            <a:ext cx="548640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70D2DA-B416-4F68-B01C-E0F9C4A0775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70D2DA-B416-4F68-B01C-E0F9C4A0775C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9224CAA-CCF9-415B-A7DD-97837FC68285}" type="datetimeFigureOut">
              <a:rPr lang="en-US" smtClean="0"/>
              <a:pPr/>
              <a:t>12/30/2013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2A415D8-F38F-44C6-95A3-953A54EF22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224CAA-CCF9-415B-A7DD-97837FC68285}" type="datetimeFigureOut">
              <a:rPr lang="en-US" smtClean="0"/>
              <a:pPr/>
              <a:t>12/30/2013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A415D8-F38F-44C6-95A3-953A54EF22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224CAA-CCF9-415B-A7DD-97837FC68285}" type="datetimeFigureOut">
              <a:rPr lang="en-US" smtClean="0"/>
              <a:pPr/>
              <a:t>12/30/2013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A415D8-F38F-44C6-95A3-953A54EF22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224CAA-CCF9-415B-A7DD-97837FC68285}" type="datetimeFigureOut">
              <a:rPr lang="en-US" smtClean="0"/>
              <a:pPr/>
              <a:t>12/30/2013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A415D8-F38F-44C6-95A3-953A54EF22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224CAA-CCF9-415B-A7DD-97837FC68285}" type="datetimeFigureOut">
              <a:rPr lang="en-US" smtClean="0"/>
              <a:pPr/>
              <a:t>12/30/2013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A415D8-F38F-44C6-95A3-953A54EF22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224CAA-CCF9-415B-A7DD-97837FC68285}" type="datetimeFigureOut">
              <a:rPr lang="en-US" smtClean="0"/>
              <a:pPr/>
              <a:t>12/30/2013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A415D8-F38F-44C6-95A3-953A54EF22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224CAA-CCF9-415B-A7DD-97837FC68285}" type="datetimeFigureOut">
              <a:rPr lang="en-US" smtClean="0"/>
              <a:pPr/>
              <a:t>12/30/2013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A415D8-F38F-44C6-95A3-953A54EF22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224CAA-CCF9-415B-A7DD-97837FC68285}" type="datetimeFigureOut">
              <a:rPr lang="en-US" smtClean="0"/>
              <a:pPr/>
              <a:t>12/30/2013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A415D8-F38F-44C6-95A3-953A54EF22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224CAA-CCF9-415B-A7DD-97837FC68285}" type="datetimeFigureOut">
              <a:rPr lang="en-US" smtClean="0"/>
              <a:pPr/>
              <a:t>12/30/2013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A415D8-F38F-44C6-95A3-953A54EF22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9224CAA-CCF9-415B-A7DD-97837FC68285}" type="datetimeFigureOut">
              <a:rPr lang="en-US" smtClean="0"/>
              <a:pPr/>
              <a:t>12/30/2013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A415D8-F38F-44C6-95A3-953A54EF22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9224CAA-CCF9-415B-A7DD-97837FC68285}" type="datetimeFigureOut">
              <a:rPr lang="en-US" smtClean="0"/>
              <a:pPr/>
              <a:t>12/30/2013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2A415D8-F38F-44C6-95A3-953A54EF22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9224CAA-CCF9-415B-A7DD-97837FC68285}" type="datetimeFigureOut">
              <a:rPr lang="en-US" smtClean="0"/>
              <a:pPr/>
              <a:t>12/30/2013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2A415D8-F38F-44C6-95A3-953A54EF22E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health.doctissimo.com/major-illnesses/about-heart-disease/major-heart-disorders/angina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Anti-platelet</a:t>
            </a:r>
            <a:b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drugs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Dr.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Ishfaq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Bukhari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0" y="-76200"/>
            <a:ext cx="9144000" cy="6781800"/>
          </a:xfrm>
        </p:spPr>
        <p:txBody>
          <a:bodyPr/>
          <a:lstStyle/>
          <a:p>
            <a:pPr algn="l">
              <a:tabLst>
                <a:tab pos="4400550" algn="l"/>
                <a:tab pos="4457700" algn="l"/>
                <a:tab pos="4572000" algn="l"/>
              </a:tabLst>
            </a:pPr>
            <a:r>
              <a:rPr lang="en-US" sz="28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Drugs </a:t>
            </a:r>
            <a:r>
              <a:rPr lang="en-US" sz="28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targets for  </a:t>
            </a:r>
            <a:r>
              <a:rPr lang="en-US" sz="28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platelet </a:t>
            </a:r>
            <a:r>
              <a:rPr lang="en-US" sz="28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inhibition: </a:t>
            </a:r>
            <a:endParaRPr lang="en-US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81624-DDF3-4F46-A6E2-3E4184966E3D}" type="slidenum">
              <a:rPr lang="ar-SA"/>
              <a:pPr/>
              <a:t>10</a:t>
            </a:fld>
            <a:endParaRPr lang="en-US"/>
          </a:p>
        </p:txBody>
      </p:sp>
      <p:graphicFrame>
        <p:nvGraphicFramePr>
          <p:cNvPr id="520265" name="Group 73"/>
          <p:cNvGraphicFramePr>
            <a:graphicFrameLocks noGrp="1"/>
          </p:cNvGraphicFramePr>
          <p:nvPr/>
        </p:nvGraphicFramePr>
        <p:xfrm>
          <a:off x="107504" y="764704"/>
          <a:ext cx="8763000" cy="5640832"/>
        </p:xfrm>
        <a:graphic>
          <a:graphicData uri="http://schemas.openxmlformats.org/drawingml/2006/table">
            <a:tbl>
              <a:tblPr/>
              <a:tblGrid>
                <a:gridCol w="762000"/>
                <a:gridCol w="4419600"/>
                <a:gridCol w="2286000"/>
                <a:gridCol w="1295400"/>
              </a:tblGrid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Mechanism of action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Drug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ROA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(1)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Inhibition of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thromboxane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A2 synthesis via inhibiting COX-1 	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Aspirin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Oral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(2)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Inhibition of ADP-induced platelet aggregation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(Antagonist of ADP receptors)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Clopidogrel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Ticlopidine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Oral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(3)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GP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IIb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/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IIIa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receptor antagonists (Inhibitors)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Abciximab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Tirofiban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Eptifibatide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 / 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(4)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Phosphodiestrase 3 (PDE) inhibitors /  adenosine uptake inhibitors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Dipyridamol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Cilostazol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Oral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Oral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21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0" y="76200"/>
            <a:ext cx="9144000" cy="6781800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	Aspirin</a:t>
            </a:r>
            <a:endParaRPr lang="en-US" sz="2800" b="1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8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Mechanism 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of action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(Low dose)</a:t>
            </a:r>
            <a:endParaRPr lang="en-US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irreversible inhibition (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acetylation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) of </a:t>
            </a:r>
          </a:p>
          <a:p>
            <a:pPr algn="l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cyclooxygenase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enzyme-1 (COX-1)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	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thus inhibits the synthesis of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thromboxane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A</a:t>
            </a:r>
            <a:r>
              <a:rPr lang="en-US" sz="2800" b="1" baseline="-25000" dirty="0">
                <a:latin typeface="Times New Roman" pitchFamily="18" charset="0"/>
                <a:cs typeface="Times New Roman" pitchFamily="18" charset="0"/>
              </a:rPr>
              <a:t> 2 </a:t>
            </a:r>
          </a:p>
          <a:p>
            <a:pPr algn="l"/>
            <a:r>
              <a:rPr lang="en-US" sz="2800" b="1" baseline="-25000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800" b="1" baseline="-25000" dirty="0" smtClean="0">
                <a:latin typeface="Times New Roman" pitchFamily="18" charset="0"/>
                <a:cs typeface="Times New Roman" pitchFamily="18" charset="0"/>
              </a:rPr>
              <a:t>	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thromboxane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A 2   ---- causes platelet aggregation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l"/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800" dirty="0" smtClean="0"/>
              <a:t>Aspirin </a:t>
            </a:r>
            <a:r>
              <a:rPr lang="en-US" sz="2800" dirty="0" smtClean="0">
                <a:solidFill>
                  <a:srgbClr val="FF0000"/>
                </a:solidFill>
              </a:rPr>
              <a:t>with a low dose (75-160 mg per </a:t>
            </a:r>
            <a:r>
              <a:rPr lang="en-US" sz="2800" dirty="0" smtClean="0"/>
              <a:t>selectively inhibits COX-1 , decreasing synthesis of platelet TxA2 and inhibit platelet aggregation. </a:t>
            </a:r>
          </a:p>
          <a:p>
            <a:pPr algn="l"/>
            <a:r>
              <a:rPr lang="en-US" sz="2800" dirty="0" smtClean="0"/>
              <a:t>,low dose spares the protective PGI2 synthesis. 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D0690-6C1F-4C9E-ACFD-F444EF426FB8}" type="slidenum">
              <a:rPr lang="ar-SA"/>
              <a:pPr/>
              <a:t>11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1700" name="Picture 4" descr="scan0005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67544" y="548680"/>
            <a:ext cx="7488832" cy="5976664"/>
          </a:xfrm>
          <a:noFill/>
          <a:ln/>
        </p:spPr>
      </p:pic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87871-3358-4F76-8F4B-218417F85E58}" type="slidenum">
              <a:rPr lang="ar-SA"/>
              <a:pPr/>
              <a:t>12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7504" y="274638"/>
            <a:ext cx="8784976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Targets of Aspirin in low doses drugs</a:t>
            </a:r>
            <a:endParaRPr lang="en-US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556792"/>
            <a:ext cx="7704856" cy="4752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395536" y="5157192"/>
            <a:ext cx="208823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Aspirin inhibits COX-1 present in platelets thus decreasing TXA2 synthesis.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76256" y="2636912"/>
            <a:ext cx="208823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Aspirin in low dose does not inhibits PGI2 synthesis by endothelium) 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Good Guy!!!!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7" name="Left Arrow 6"/>
          <p:cNvSpPr/>
          <p:nvPr/>
        </p:nvSpPr>
        <p:spPr>
          <a:xfrm>
            <a:off x="5580112" y="2852936"/>
            <a:ext cx="1194432" cy="14401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Bent Arrow 7"/>
          <p:cNvSpPr/>
          <p:nvPr/>
        </p:nvSpPr>
        <p:spPr>
          <a:xfrm>
            <a:off x="971600" y="3933056"/>
            <a:ext cx="360040" cy="1152128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043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0" y="76200"/>
            <a:ext cx="9144000" cy="6781800"/>
          </a:xfrm>
        </p:spPr>
        <p:txBody>
          <a:bodyPr/>
          <a:lstStyle/>
          <a:p>
            <a:pPr algn="l"/>
            <a:r>
              <a:rPr lang="en-US" sz="36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	Aspirin</a:t>
            </a:r>
          </a:p>
          <a:p>
            <a:pPr algn="l"/>
            <a:endParaRPr lang="en-US" sz="3600" b="1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Uses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l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	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Prophylaxis of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thromboembolism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e.g.</a:t>
            </a:r>
          </a:p>
          <a:p>
            <a:pPr algn="l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          unstable angina / myocardial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infarction,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          ischemic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stroke, can also be used in combination 	with other 	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antiplatelet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aggregating (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Clopidogrel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) and anticoagulant drugs (Heparin )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Adverse 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effects:</a:t>
            </a:r>
          </a:p>
          <a:p>
            <a:pPr algn="l"/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Hyperacidity</a:t>
            </a:r>
            <a:endParaRPr lang="en-US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Contraindication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l"/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Peptic 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ulcer</a:t>
            </a:r>
          </a:p>
          <a:p>
            <a:pPr algn="l"/>
            <a:endParaRPr lang="en-US" sz="2800" b="1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F88F1-5CDF-40C3-83A1-DF814CC04A16}" type="slidenum">
              <a:rPr lang="ar-SA"/>
              <a:pPr/>
              <a:t>14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4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0" y="76200"/>
            <a:ext cx="9144000" cy="6781800"/>
          </a:xfrm>
        </p:spPr>
        <p:txBody>
          <a:bodyPr>
            <a:normAutofit/>
          </a:bodyPr>
          <a:lstStyle/>
          <a:p>
            <a:pPr algn="l">
              <a:lnSpc>
                <a:spcPct val="90000"/>
              </a:lnSpc>
            </a:pPr>
            <a:r>
              <a:rPr lang="en-US" sz="2800" b="1" dirty="0" smtClean="0">
                <a:solidFill>
                  <a:srgbClr val="FF3300"/>
                </a:solidFill>
              </a:rPr>
              <a:t>	</a:t>
            </a:r>
            <a:r>
              <a:rPr lang="en-US" sz="2800" b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Clopidogrel</a:t>
            </a:r>
            <a:r>
              <a:rPr lang="en-US" sz="28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&amp;  </a:t>
            </a:r>
            <a:r>
              <a:rPr lang="en-US" sz="28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Ticlopidine</a:t>
            </a:r>
            <a:endParaRPr lang="en-US" sz="2800" b="1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lnSpc>
                <a:spcPct val="90000"/>
              </a:lnSpc>
            </a:pPr>
            <a:r>
              <a:rPr lang="en-US" sz="28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Mechanism 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of action:</a:t>
            </a:r>
          </a:p>
          <a:p>
            <a:pPr algn="l">
              <a:lnSpc>
                <a:spcPct val="90000"/>
              </a:lnSpc>
            </a:pP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irreversibly block ADP receptors on platelets</a:t>
            </a:r>
          </a:p>
          <a:p>
            <a:pPr algn="l"/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smtClean="0"/>
              <a:t>This action inhibits ADP-induced expression 	of platelet membrane </a:t>
            </a:r>
            <a:r>
              <a:rPr lang="en-US" sz="2800" dirty="0" err="1" smtClean="0"/>
              <a:t>GPIIb</a:t>
            </a:r>
            <a:r>
              <a:rPr lang="en-US" sz="2800" dirty="0" smtClean="0"/>
              <a:t>/</a:t>
            </a:r>
            <a:r>
              <a:rPr lang="en-US" sz="2800" dirty="0" err="1" smtClean="0"/>
              <a:t>IIIa</a:t>
            </a:r>
            <a:r>
              <a:rPr lang="en-US" sz="2800" dirty="0" smtClean="0"/>
              <a:t> and fibrinogen 	binding to activated platelets.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l">
              <a:lnSpc>
                <a:spcPct val="90000"/>
              </a:lnSpc>
            </a:pP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Uses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l">
              <a:lnSpc>
                <a:spcPct val="90000"/>
              </a:lnSpc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	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To prevent thrombosis</a:t>
            </a:r>
          </a:p>
          <a:p>
            <a:pPr algn="l">
              <a:lnSpc>
                <a:spcPct val="90000"/>
              </a:lnSpc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	(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Prevention of vascular events in pts with):</a:t>
            </a:r>
          </a:p>
          <a:p>
            <a:pPr algn="l">
              <a:lnSpc>
                <a:spcPct val="90000"/>
              </a:lnSpc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           - transient ischemic attacks</a:t>
            </a:r>
          </a:p>
          <a:p>
            <a:pPr algn="l">
              <a:lnSpc>
                <a:spcPct val="90000"/>
              </a:lnSpc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- unstable angina pectoris</a:t>
            </a:r>
          </a:p>
          <a:p>
            <a:pPr algn="l">
              <a:lnSpc>
                <a:spcPct val="90000"/>
              </a:lnSpc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          -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placement of a coronary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stent</a:t>
            </a:r>
          </a:p>
          <a:p>
            <a:pPr algn="l">
              <a:lnSpc>
                <a:spcPct val="90000"/>
              </a:lnSpc>
            </a:pP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800" dirty="0" smtClean="0"/>
              <a:t>. 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  <a:p>
            <a:pPr algn="l">
              <a:lnSpc>
                <a:spcPct val="90000"/>
              </a:lnSpc>
            </a:pP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011C3-30EA-4403-A262-3C28F743ADC7}" type="slidenum">
              <a:rPr lang="ar-SA"/>
              <a:pPr/>
              <a:t>15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Target of </a:t>
            </a:r>
            <a:r>
              <a:rPr lang="en-US" dirty="0" err="1" smtClean="0"/>
              <a:t>clopidogrel</a:t>
            </a:r>
            <a:r>
              <a:rPr lang="en-US" dirty="0" smtClean="0"/>
              <a:t> and </a:t>
            </a:r>
            <a:r>
              <a:rPr lang="en-US" dirty="0" err="1" smtClean="0"/>
              <a:t>ticlopidine</a:t>
            </a:r>
            <a:endParaRPr lang="en-US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484784"/>
            <a:ext cx="7560840" cy="504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0" y="3212976"/>
            <a:ext cx="2376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dirty="0" err="1" smtClean="0">
                <a:solidFill>
                  <a:srgbClr val="FF0000"/>
                </a:solidFill>
              </a:rPr>
              <a:t>Ticlopidine</a:t>
            </a:r>
            <a:endParaRPr lang="en-US" dirty="0" smtClean="0">
              <a:solidFill>
                <a:srgbClr val="FF0000"/>
              </a:solidFill>
            </a:endParaRPr>
          </a:p>
          <a:p>
            <a:pPr marL="342900" indent="-342900"/>
            <a:r>
              <a:rPr lang="en-US" dirty="0" smtClean="0">
                <a:solidFill>
                  <a:srgbClr val="FF0000"/>
                </a:solidFill>
              </a:rPr>
              <a:t>&amp;</a:t>
            </a:r>
            <a:r>
              <a:rPr lang="en-US" dirty="0" err="1" smtClean="0">
                <a:solidFill>
                  <a:srgbClr val="FF0000"/>
                </a:solidFill>
              </a:rPr>
              <a:t>clopidogrel</a:t>
            </a: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7" name="Bent Arrow 6"/>
          <p:cNvSpPr/>
          <p:nvPr/>
        </p:nvSpPr>
        <p:spPr>
          <a:xfrm>
            <a:off x="827584" y="2780928"/>
            <a:ext cx="1512168" cy="432048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26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0" y="76200"/>
            <a:ext cx="9144000" cy="6781800"/>
          </a:xfrm>
        </p:spPr>
        <p:txBody>
          <a:bodyPr/>
          <a:lstStyle/>
          <a:p>
            <a:pPr algn="l">
              <a:lnSpc>
                <a:spcPct val="90000"/>
              </a:lnSpc>
            </a:pPr>
            <a:r>
              <a:rPr lang="en-US" sz="28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b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Ticlopidine</a:t>
            </a:r>
            <a:endParaRPr lang="en-US" sz="2800" b="1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lnSpc>
                <a:spcPct val="90000"/>
              </a:lnSpc>
            </a:pPr>
            <a:r>
              <a:rPr lang="en-US" sz="28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Adverse 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effects:</a:t>
            </a:r>
          </a:p>
          <a:p>
            <a:pPr algn="l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	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- nausea , dyspepsia , diarrhea</a:t>
            </a:r>
          </a:p>
          <a:p>
            <a:pPr algn="l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	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- hemorrhage</a:t>
            </a:r>
          </a:p>
          <a:p>
            <a:pPr algn="l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	 -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leucopenia</a:t>
            </a:r>
          </a:p>
          <a:p>
            <a:pPr algn="l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	 -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TTP (thrombotic thrombocytopenic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purpura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l"/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Precaution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l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	Regular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monitoring of WBC count during </a:t>
            </a:r>
          </a:p>
          <a:p>
            <a:pPr algn="l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	first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three months</a:t>
            </a:r>
          </a:p>
          <a:p>
            <a:pPr algn="l"/>
            <a:r>
              <a:rPr lang="en-US" sz="2800" b="1" dirty="0"/>
              <a:t>    </a:t>
            </a:r>
            <a:r>
              <a:rPr lang="en-US" sz="2800" b="1" dirty="0" smtClean="0"/>
              <a:t>(</a:t>
            </a:r>
            <a:r>
              <a:rPr lang="en-US" sz="2800" b="1" dirty="0" smtClean="0">
                <a:solidFill>
                  <a:srgbClr val="FF0000"/>
                </a:solidFill>
              </a:rPr>
              <a:t>Therapy with </a:t>
            </a:r>
            <a:r>
              <a:rPr lang="en-US" sz="2800" b="1" dirty="0" err="1" smtClean="0">
                <a:solidFill>
                  <a:srgbClr val="FF0000"/>
                </a:solidFill>
              </a:rPr>
              <a:t>ticlopidine</a:t>
            </a:r>
            <a:r>
              <a:rPr lang="en-US" sz="2800" b="1" dirty="0" smtClean="0">
                <a:solidFill>
                  <a:srgbClr val="FF0000"/>
                </a:solidFill>
              </a:rPr>
              <a:t> requires regular monitoring for </a:t>
            </a:r>
            <a:r>
              <a:rPr lang="en-US" sz="2800" b="1" dirty="0" err="1" smtClean="0">
                <a:solidFill>
                  <a:srgbClr val="FF0000"/>
                </a:solidFill>
              </a:rPr>
              <a:t>neutropenia</a:t>
            </a:r>
            <a:r>
              <a:rPr lang="en-US" sz="2800" b="1" dirty="0" smtClean="0"/>
              <a:t>)</a:t>
            </a:r>
          </a:p>
          <a:p>
            <a:pPr algn="l"/>
            <a:endParaRPr lang="en-US" sz="2800" b="1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F0CBF-D384-4C26-B44D-E146E4514AEE}" type="slidenum">
              <a:rPr lang="ar-SA"/>
              <a:pPr/>
              <a:t>17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29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79512" y="76200"/>
            <a:ext cx="8784976" cy="6781800"/>
          </a:xfrm>
        </p:spPr>
        <p:txBody>
          <a:bodyPr>
            <a:normAutofit lnSpcReduction="10000"/>
          </a:bodyPr>
          <a:lstStyle/>
          <a:p>
            <a:pPr algn="l">
              <a:spcBef>
                <a:spcPct val="50000"/>
              </a:spcBef>
            </a:pPr>
            <a:r>
              <a:rPr lang="en-US" sz="2800" b="1" dirty="0" smtClean="0">
                <a:solidFill>
                  <a:srgbClr val="FF3300"/>
                </a:solidFill>
              </a:rPr>
              <a:t>	</a:t>
            </a:r>
          </a:p>
          <a:p>
            <a:pPr algn="l">
              <a:spcBef>
                <a:spcPct val="50000"/>
              </a:spcBef>
            </a:pPr>
            <a:r>
              <a:rPr lang="en-US" sz="2800" b="1" dirty="0" smtClean="0">
                <a:solidFill>
                  <a:srgbClr val="FF3300"/>
                </a:solidFill>
              </a:rPr>
              <a:t>	</a:t>
            </a:r>
            <a:r>
              <a:rPr lang="en-US" sz="2800" b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Clopidogrel</a:t>
            </a:r>
            <a:endParaRPr lang="en-US" sz="2800" b="1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spcBef>
                <a:spcPct val="50000"/>
              </a:spcBef>
            </a:pPr>
            <a:r>
              <a:rPr lang="en-US" sz="28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Adverse 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effects:</a:t>
            </a:r>
          </a:p>
          <a:p>
            <a:pPr algn="l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	-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same but fewer than 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ticlopidine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	-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long duration of action </a:t>
            </a:r>
          </a:p>
          <a:p>
            <a:pPr algn="l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(once daily dosing,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ticlopidine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given twice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	daily)</a:t>
            </a:r>
          </a:p>
          <a:p>
            <a:pPr algn="l"/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800" dirty="0" smtClean="0"/>
              <a:t> </a:t>
            </a:r>
            <a:r>
              <a:rPr lang="en-US" sz="2800" dirty="0" err="1" smtClean="0"/>
              <a:t>clopidogrel</a:t>
            </a:r>
            <a:r>
              <a:rPr lang="en-US" sz="2800" dirty="0" smtClean="0"/>
              <a:t> is more potent than </a:t>
            </a:r>
            <a:r>
              <a:rPr lang="en-US" sz="2800" dirty="0" err="1" smtClean="0"/>
              <a:t>ticlopidine</a:t>
            </a:r>
            <a:r>
              <a:rPr lang="en-US" sz="2800" dirty="0" smtClean="0"/>
              <a:t> and has a better safety profile, </a:t>
            </a:r>
            <a:r>
              <a:rPr lang="en-US" sz="2800" dirty="0" err="1" smtClean="0"/>
              <a:t>clopidogrel</a:t>
            </a:r>
            <a:r>
              <a:rPr lang="en-US" sz="2800" dirty="0" smtClean="0"/>
              <a:t> has replaced </a:t>
            </a:r>
            <a:r>
              <a:rPr lang="en-US" sz="2800" dirty="0" err="1" smtClean="0"/>
              <a:t>ticlopidine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800" b="1" dirty="0"/>
              <a:t>    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42C7D-1A8D-4CA6-A642-B62BF061AD9A}" type="slidenum">
              <a:rPr lang="ar-SA"/>
              <a:pPr/>
              <a:t>18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 </a:t>
            </a:r>
            <a:r>
              <a:rPr lang="en-US" dirty="0" err="1" smtClean="0"/>
              <a:t>Ticlopidine</a:t>
            </a:r>
            <a:r>
              <a:rPr lang="en-US" dirty="0" smtClean="0"/>
              <a:t> and </a:t>
            </a:r>
            <a:r>
              <a:rPr lang="en-US" dirty="0" err="1" smtClean="0"/>
              <a:t>clopidogrel</a:t>
            </a:r>
            <a:r>
              <a:rPr lang="en-US" dirty="0" smtClean="0"/>
              <a:t> are </a:t>
            </a:r>
            <a:r>
              <a:rPr lang="en-US" dirty="0" err="1" smtClean="0"/>
              <a:t>prodrugs</a:t>
            </a:r>
            <a:r>
              <a:rPr lang="en-US" dirty="0" smtClean="0"/>
              <a:t> that require metabolism by the hepatic </a:t>
            </a:r>
            <a:r>
              <a:rPr lang="en-US" dirty="0" err="1" smtClean="0"/>
              <a:t>cytochrome</a:t>
            </a:r>
            <a:r>
              <a:rPr lang="en-US" dirty="0" smtClean="0"/>
              <a:t> P450 (CYP) enzyme system to active form.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Clopidogrel</a:t>
            </a:r>
            <a:r>
              <a:rPr lang="en-US" sz="4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 &amp;  </a:t>
            </a:r>
            <a:r>
              <a:rPr lang="en-US" sz="44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Ticlopidine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83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In healthy vasculature, circulating platelets are maintained in an inactive state by nitric oxide (NO) and </a:t>
            </a:r>
            <a:r>
              <a:rPr lang="en-US" dirty="0" err="1" smtClean="0"/>
              <a:t>prostacyclinre</a:t>
            </a:r>
            <a:r>
              <a:rPr lang="en-US" dirty="0" smtClean="0"/>
              <a:t> (PGI2)leased by endothelial cells lining the blood vessels.</a:t>
            </a:r>
          </a:p>
          <a:p>
            <a:endParaRPr lang="en-US" dirty="0" smtClean="0"/>
          </a:p>
          <a:p>
            <a:r>
              <a:rPr lang="en-US" dirty="0" smtClean="0"/>
              <a:t>An </a:t>
            </a:r>
            <a:r>
              <a:rPr lang="en-US" dirty="0"/>
              <a:t>injury to vascular system  leads to interaction between </a:t>
            </a:r>
            <a:r>
              <a:rPr lang="en-US" dirty="0">
                <a:solidFill>
                  <a:srgbClr val="FF3300"/>
                </a:solidFill>
              </a:rPr>
              <a:t>Platelets</a:t>
            </a:r>
            <a:r>
              <a:rPr lang="en-US" dirty="0"/>
              <a:t>, </a:t>
            </a:r>
            <a:r>
              <a:rPr lang="en-US" dirty="0">
                <a:solidFill>
                  <a:srgbClr val="FF3300"/>
                </a:solidFill>
              </a:rPr>
              <a:t>Endothelial</a:t>
            </a:r>
            <a:r>
              <a:rPr lang="en-US" dirty="0"/>
              <a:t> system and </a:t>
            </a:r>
            <a:r>
              <a:rPr lang="en-US" dirty="0">
                <a:solidFill>
                  <a:srgbClr val="FF3300"/>
                </a:solidFill>
              </a:rPr>
              <a:t>Coagulation</a:t>
            </a:r>
            <a:r>
              <a:rPr lang="en-US" dirty="0"/>
              <a:t> factors which </a:t>
            </a:r>
            <a:r>
              <a:rPr lang="en-US" dirty="0" smtClean="0"/>
              <a:t>lead to </a:t>
            </a:r>
            <a:r>
              <a:rPr lang="en-US" dirty="0"/>
              <a:t>formation of </a:t>
            </a:r>
            <a:r>
              <a:rPr lang="en-US" dirty="0" smtClean="0"/>
              <a:t>the </a:t>
            </a:r>
            <a:r>
              <a:rPr lang="en-US" dirty="0">
                <a:solidFill>
                  <a:srgbClr val="FF3300"/>
                </a:solidFill>
              </a:rPr>
              <a:t>CLOT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9D9B2-E3B3-4C3E-B528-BC14A5E31894}" type="slidenum">
              <a:rPr lang="ar-SA"/>
              <a:pPr/>
              <a:t>2</a:t>
            </a:fld>
            <a:endParaRPr lang="en-US"/>
          </a:p>
        </p:txBody>
      </p:sp>
      <p:sp>
        <p:nvSpPr>
          <p:cNvPr id="568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Platelets and vessels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531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79512" y="76200"/>
            <a:ext cx="8964488" cy="6781800"/>
          </a:xfrm>
        </p:spPr>
        <p:txBody>
          <a:bodyPr>
            <a:normAutofit/>
          </a:bodyPr>
          <a:lstStyle/>
          <a:p>
            <a:pPr algn="l">
              <a:lnSpc>
                <a:spcPct val="90000"/>
              </a:lnSpc>
            </a:pPr>
            <a:r>
              <a:rPr lang="en-US" sz="28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Abciximab</a:t>
            </a:r>
            <a:r>
              <a:rPr lang="en-US" sz="28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Tirofiban</a:t>
            </a:r>
            <a:r>
              <a:rPr lang="en-US" sz="28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28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Eptifibatide</a:t>
            </a:r>
            <a:r>
              <a:rPr lang="en-US" sz="28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(monoclonal antibodies)</a:t>
            </a:r>
            <a:endParaRPr 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lnSpc>
                <a:spcPct val="90000"/>
              </a:lnSpc>
            </a:pP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Mechanism 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of action:</a:t>
            </a:r>
          </a:p>
          <a:p>
            <a:pPr algn="l">
              <a:lnSpc>
                <a:spcPct val="90000"/>
              </a:lnSpc>
            </a:pP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GP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IIb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IIIa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receptor  Blockers (antagonists)</a:t>
            </a:r>
          </a:p>
          <a:p>
            <a:pPr algn="l">
              <a:lnSpc>
                <a:spcPct val="90000"/>
              </a:lnSpc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l">
              <a:lnSpc>
                <a:spcPct val="90000"/>
              </a:lnSpc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l">
              <a:lnSpc>
                <a:spcPct val="90000"/>
              </a:lnSpc>
            </a:pPr>
            <a:r>
              <a:rPr lang="en-US" sz="2800" dirty="0" err="1" smtClean="0"/>
              <a:t>GPIIb</a:t>
            </a:r>
            <a:r>
              <a:rPr lang="en-US" sz="2800" dirty="0" smtClean="0"/>
              <a:t>/</a:t>
            </a:r>
            <a:r>
              <a:rPr lang="en-US" sz="2800" dirty="0" err="1" smtClean="0"/>
              <a:t>IIIa</a:t>
            </a:r>
            <a:r>
              <a:rPr lang="en-US" sz="2800" dirty="0" smtClean="0"/>
              <a:t> is found on the surface of platelets and is the most abundant receptor.</a:t>
            </a:r>
          </a:p>
          <a:p>
            <a:pPr algn="l">
              <a:lnSpc>
                <a:spcPct val="90000"/>
              </a:lnSpc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l">
              <a:lnSpc>
                <a:spcPct val="90000"/>
              </a:lnSpc>
            </a:pPr>
            <a:r>
              <a:rPr lang="en-US" sz="2800" dirty="0" smtClean="0">
                <a:solidFill>
                  <a:srgbClr val="FF0000"/>
                </a:solidFill>
              </a:rPr>
              <a:t>activated, </a:t>
            </a:r>
            <a:r>
              <a:rPr lang="en-US" sz="2800" dirty="0" err="1" smtClean="0">
                <a:solidFill>
                  <a:srgbClr val="FF0000"/>
                </a:solidFill>
              </a:rPr>
              <a:t>GPIIb</a:t>
            </a:r>
            <a:r>
              <a:rPr lang="en-US" sz="2800" dirty="0" smtClean="0">
                <a:solidFill>
                  <a:srgbClr val="FF0000"/>
                </a:solidFill>
              </a:rPr>
              <a:t>/</a:t>
            </a:r>
            <a:r>
              <a:rPr lang="en-US" sz="2800" dirty="0" err="1" smtClean="0">
                <a:solidFill>
                  <a:srgbClr val="FF0000"/>
                </a:solidFill>
              </a:rPr>
              <a:t>IIIa</a:t>
            </a:r>
            <a:r>
              <a:rPr lang="en-US" sz="2800" dirty="0" smtClean="0">
                <a:solidFill>
                  <a:srgbClr val="FF0000"/>
                </a:solidFill>
              </a:rPr>
              <a:t> binds adhesive molecules, such as fibrinogen and </a:t>
            </a:r>
            <a:r>
              <a:rPr lang="en-US" sz="2800" dirty="0" err="1" smtClean="0">
                <a:solidFill>
                  <a:srgbClr val="FF0000"/>
                </a:solidFill>
              </a:rPr>
              <a:t>vWF</a:t>
            </a:r>
            <a:r>
              <a:rPr lang="en-US" sz="2800" dirty="0" smtClean="0">
                <a:solidFill>
                  <a:srgbClr val="FF0000"/>
                </a:solidFill>
              </a:rPr>
              <a:t> to promote clotting. </a:t>
            </a:r>
          </a:p>
          <a:p>
            <a:pPr algn="l">
              <a:lnSpc>
                <a:spcPct val="90000"/>
              </a:lnSpc>
            </a:pP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Abciximab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binds to </a:t>
            </a:r>
            <a:r>
              <a:rPr lang="en-US" sz="2800" dirty="0" err="1" smtClean="0">
                <a:solidFill>
                  <a:srgbClr val="FF0000"/>
                </a:solidFill>
              </a:rPr>
              <a:t>GPIIb</a:t>
            </a:r>
            <a:r>
              <a:rPr lang="en-US" sz="2800" dirty="0" smtClean="0">
                <a:solidFill>
                  <a:srgbClr val="FF0000"/>
                </a:solidFill>
              </a:rPr>
              <a:t>/</a:t>
            </a:r>
            <a:r>
              <a:rPr lang="en-US" sz="2800" dirty="0" err="1" smtClean="0">
                <a:solidFill>
                  <a:srgbClr val="FF0000"/>
                </a:solidFill>
              </a:rPr>
              <a:t>IIIa</a:t>
            </a:r>
            <a:r>
              <a:rPr lang="en-US" sz="2800" dirty="0" smtClean="0">
                <a:solidFill>
                  <a:srgbClr val="FF0000"/>
                </a:solidFill>
              </a:rPr>
              <a:t> and stops the clot </a:t>
            </a:r>
            <a:r>
              <a:rPr lang="en-US" sz="2800" dirty="0" err="1" smtClean="0">
                <a:solidFill>
                  <a:srgbClr val="FF0000"/>
                </a:solidFill>
              </a:rPr>
              <a:t>fromation</a:t>
            </a:r>
            <a:r>
              <a:rPr lang="en-US" sz="2800" dirty="0" smtClean="0">
                <a:solidFill>
                  <a:srgbClr val="FF0000"/>
                </a:solidFill>
              </a:rPr>
              <a:t>.</a:t>
            </a:r>
          </a:p>
          <a:p>
            <a:pPr algn="l">
              <a:lnSpc>
                <a:spcPct val="90000"/>
              </a:lnSpc>
            </a:pP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Tirofiban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eptifibatide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inhbit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platelets binding to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fibronogen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lnSpc>
                <a:spcPct val="90000"/>
              </a:lnSpc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en-US" sz="2800" b="1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BBF7A-05AA-460C-8479-DD9A9F36AF5A}" type="slidenum">
              <a:rPr lang="ar-SA"/>
              <a:pPr/>
              <a:t>20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Mechanism of action of </a:t>
            </a:r>
            <a:r>
              <a:rPr lang="en-US" dirty="0" err="1" smtClean="0">
                <a:solidFill>
                  <a:srgbClr val="FF0000"/>
                </a:solidFill>
              </a:rPr>
              <a:t>Abciximab</a:t>
            </a:r>
            <a:r>
              <a:rPr lang="en-US" dirty="0" smtClean="0">
                <a:solidFill>
                  <a:srgbClr val="FF0000"/>
                </a:solidFill>
              </a:rPr>
              <a:t> , </a:t>
            </a:r>
            <a:r>
              <a:rPr lang="en-US" dirty="0" err="1" smtClean="0">
                <a:solidFill>
                  <a:srgbClr val="FF0000"/>
                </a:solidFill>
              </a:rPr>
              <a:t>tirofiban</a:t>
            </a:r>
            <a:r>
              <a:rPr lang="en-US" dirty="0" smtClean="0">
                <a:solidFill>
                  <a:srgbClr val="FF0000"/>
                </a:solidFill>
              </a:rPr>
              <a:t> &amp; </a:t>
            </a:r>
            <a:r>
              <a:rPr lang="en-US" dirty="0" err="1" smtClean="0">
                <a:solidFill>
                  <a:srgbClr val="FF0000"/>
                </a:solidFill>
              </a:rPr>
              <a:t>eptifibatide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1340768"/>
            <a:ext cx="6624736" cy="489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179512" y="5157192"/>
            <a:ext cx="187220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r>
              <a:rPr lang="en-US" b="1" dirty="0" err="1" smtClean="0">
                <a:solidFill>
                  <a:srgbClr val="FF0000"/>
                </a:solidFill>
              </a:rPr>
              <a:t>Abciximab</a:t>
            </a:r>
            <a:endParaRPr lang="en-US" b="1" dirty="0" smtClean="0">
              <a:solidFill>
                <a:srgbClr val="FF0000"/>
              </a:solidFill>
            </a:endParaRPr>
          </a:p>
          <a:p>
            <a:pPr marL="342900" indent="-342900"/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Tirofiban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&amp;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Eptifibatide</a:t>
            </a:r>
            <a:endParaRPr lang="en-US" b="1" dirty="0" smtClean="0">
              <a:solidFill>
                <a:srgbClr val="FF0000"/>
              </a:solidFill>
            </a:endParaRPr>
          </a:p>
        </p:txBody>
      </p:sp>
      <p:sp>
        <p:nvSpPr>
          <p:cNvPr id="6" name="Bent-Up Arrow 5"/>
          <p:cNvSpPr/>
          <p:nvPr/>
        </p:nvSpPr>
        <p:spPr>
          <a:xfrm>
            <a:off x="2051720" y="5517232"/>
            <a:ext cx="2376264" cy="504056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0"/>
            <a:ext cx="7786687" cy="1420813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 smtClean="0">
                <a:solidFill>
                  <a:schemeClr val="hlink"/>
                </a:solidFill>
                <a:latin typeface="Arial" charset="0"/>
              </a:rPr>
              <a:t>(</a:t>
            </a:r>
            <a:r>
              <a:rPr lang="en-US" sz="2800" b="1" dirty="0" err="1" smtClean="0">
                <a:solidFill>
                  <a:schemeClr val="hlink"/>
                </a:solidFill>
                <a:latin typeface="Arial" charset="0"/>
              </a:rPr>
              <a:t>Abciximab</a:t>
            </a:r>
            <a:r>
              <a:rPr lang="en-US" sz="2800" b="1" dirty="0">
                <a:solidFill>
                  <a:schemeClr val="hlink"/>
                </a:solidFill>
                <a:latin typeface="Arial" charset="0"/>
              </a:rPr>
              <a:t>)</a:t>
            </a:r>
            <a:r>
              <a:rPr lang="en-US" sz="3800" dirty="0"/>
              <a:t> 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600200"/>
            <a:ext cx="8353425" cy="4924425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err="1"/>
              <a:t>Abciximab</a:t>
            </a:r>
            <a:r>
              <a:rPr lang="en-US" sz="2400" dirty="0"/>
              <a:t> is </a:t>
            </a:r>
            <a:r>
              <a:rPr lang="en-US" sz="2400" dirty="0" smtClean="0"/>
              <a:t>monoclonal </a:t>
            </a:r>
            <a:r>
              <a:rPr lang="en-US" sz="2400" dirty="0"/>
              <a:t>antibody directed against glycoprotein </a:t>
            </a:r>
            <a:r>
              <a:rPr lang="en-US" sz="2400" dirty="0" err="1"/>
              <a:t>GPIIb</a:t>
            </a:r>
            <a:r>
              <a:rPr lang="en-US" sz="2400" dirty="0"/>
              <a:t>/</a:t>
            </a:r>
            <a:r>
              <a:rPr lang="en-US" sz="2400" dirty="0" err="1"/>
              <a:t>IIIa</a:t>
            </a:r>
            <a:r>
              <a:rPr lang="en-US" sz="2400" dirty="0"/>
              <a:t>.</a:t>
            </a:r>
            <a:endParaRPr lang="en-US" sz="2400" b="1" i="1" dirty="0"/>
          </a:p>
          <a:p>
            <a:endParaRPr lang="en-US" sz="2400" b="1" i="1" dirty="0" smtClean="0"/>
          </a:p>
          <a:p>
            <a:r>
              <a:rPr lang="en-US" sz="2400" b="1" i="1" dirty="0" smtClean="0"/>
              <a:t>Clinical </a:t>
            </a:r>
            <a:r>
              <a:rPr lang="en-US" sz="2400" b="1" i="1" dirty="0"/>
              <a:t>Efficacy:</a:t>
            </a:r>
            <a:r>
              <a:rPr lang="en-US" sz="2400" dirty="0"/>
              <a:t> In acute MI patients, </a:t>
            </a: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400" dirty="0" err="1" smtClean="0"/>
              <a:t>Abciximab</a:t>
            </a:r>
            <a:r>
              <a:rPr lang="en-US" sz="2400" dirty="0" smtClean="0"/>
              <a:t> is administered iv as an adjuvant to angioplasty surgery for the prevention of ischemic complications of angioplasty.</a:t>
            </a:r>
          </a:p>
          <a:p>
            <a:pPr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400" dirty="0" smtClean="0"/>
              <a:t>Heparin or aspirin is given with </a:t>
            </a:r>
            <a:r>
              <a:rPr lang="en-US" sz="2400" dirty="0" err="1" smtClean="0"/>
              <a:t>abciximab</a:t>
            </a:r>
            <a:endParaRPr lang="en-US" sz="2400" dirty="0" smtClean="0"/>
          </a:p>
          <a:p>
            <a:pPr>
              <a:lnSpc>
                <a:spcPct val="90000"/>
              </a:lnSpc>
            </a:pPr>
            <a:endParaRPr lang="en-US" sz="2400" dirty="0" smtClean="0"/>
          </a:p>
          <a:p>
            <a:r>
              <a:rPr lang="en-US" sz="2400" b="1" dirty="0" err="1" smtClean="0"/>
              <a:t>Abciximab</a:t>
            </a:r>
            <a:r>
              <a:rPr lang="en-US" sz="2400" dirty="0" smtClean="0"/>
              <a:t> is non-competitive and has long duration of action , while </a:t>
            </a:r>
            <a:r>
              <a:rPr lang="en-US" sz="24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Tirofiban</a:t>
            </a:r>
            <a:r>
              <a:rPr lang="en-US" sz="24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&amp; </a:t>
            </a:r>
            <a:r>
              <a:rPr lang="en-US" sz="24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Eptifibatide</a:t>
            </a:r>
            <a:r>
              <a:rPr lang="en-US" sz="24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are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competive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and have short duration.</a:t>
            </a:r>
          </a:p>
          <a:p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Given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parenteraly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only</a:t>
            </a:r>
            <a:endParaRPr lang="en-US" sz="2400" b="1" dirty="0" smtClean="0"/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633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0" y="76200"/>
            <a:ext cx="9144000" cy="6781800"/>
          </a:xfrm>
        </p:spPr>
        <p:txBody>
          <a:bodyPr/>
          <a:lstStyle/>
          <a:p>
            <a:pPr algn="l">
              <a:lnSpc>
                <a:spcPct val="90000"/>
              </a:lnSpc>
            </a:pPr>
            <a:r>
              <a:rPr lang="en-US" sz="28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b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Abciximab</a:t>
            </a:r>
            <a:r>
              <a:rPr lang="en-US" sz="28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Tirofiban</a:t>
            </a:r>
            <a:r>
              <a:rPr lang="en-US" sz="28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28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Eptifibatide</a:t>
            </a:r>
            <a:endParaRPr lang="en-US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lnSpc>
                <a:spcPct val="90000"/>
              </a:lnSpc>
            </a:pP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Uses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l">
              <a:lnSpc>
                <a:spcPct val="90000"/>
              </a:lnSpc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	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To prevent thrombosis</a:t>
            </a:r>
          </a:p>
          <a:p>
            <a:pPr algn="l">
              <a:lnSpc>
                <a:spcPct val="90000"/>
              </a:lnSpc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(Prevention of vascular events in pts with):</a:t>
            </a:r>
          </a:p>
          <a:p>
            <a:pPr algn="l">
              <a:lnSpc>
                <a:spcPct val="90000"/>
              </a:lnSpc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       - Acute coronary syndrome</a:t>
            </a:r>
          </a:p>
          <a:p>
            <a:pPr algn="l">
              <a:lnSpc>
                <a:spcPct val="90000"/>
              </a:lnSpc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       -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Percutaneous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coronary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intervention</a:t>
            </a:r>
          </a:p>
          <a:p>
            <a:pPr algn="l">
              <a:lnSpc>
                <a:spcPct val="90000"/>
              </a:lnSpc>
            </a:pPr>
            <a:endParaRPr lang="en-US" sz="28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lnSpc>
                <a:spcPct val="90000"/>
              </a:lnSpc>
            </a:pP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	Adv effects: Bleeding </a:t>
            </a:r>
          </a:p>
          <a:p>
            <a:pPr algn="l">
              <a:lnSpc>
                <a:spcPct val="90000"/>
              </a:lnSpc>
            </a:pP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	Thrombocytopenia (immune reaction)</a:t>
            </a:r>
          </a:p>
          <a:p>
            <a:pPr algn="l">
              <a:lnSpc>
                <a:spcPct val="90000"/>
              </a:lnSpc>
            </a:pPr>
            <a:endParaRPr lang="en-US" sz="2800" dirty="0" smtClean="0"/>
          </a:p>
          <a:p>
            <a:pPr algn="l">
              <a:lnSpc>
                <a:spcPct val="90000"/>
              </a:lnSpc>
            </a:pPr>
            <a:r>
              <a:rPr lang="en-US" sz="2800" dirty="0" smtClean="0"/>
              <a:t>.</a:t>
            </a:r>
            <a:endParaRPr 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631C5-43C7-4E73-8995-384DA7E97BAC}" type="slidenum">
              <a:rPr lang="ar-SA"/>
              <a:pPr/>
              <a:t>23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838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0" y="76200"/>
            <a:ext cx="9144000" cy="6781800"/>
          </a:xfrm>
        </p:spPr>
        <p:txBody>
          <a:bodyPr/>
          <a:lstStyle/>
          <a:p>
            <a:pPr algn="l"/>
            <a:r>
              <a:rPr lang="en-US" sz="28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Cilostazole</a:t>
            </a:r>
            <a:endParaRPr 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phosphodiestrase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inhibitor(on PDE3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 increases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cAMP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----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promotes    ----- 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vasodilation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&amp;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inhibition of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platelet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aggregation</a:t>
            </a:r>
          </a:p>
          <a:p>
            <a:pPr algn="l"/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Uses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algn="l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-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 prevent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intermittent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claudication</a:t>
            </a:r>
            <a:endParaRPr lang="en-US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en-US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800" dirty="0" err="1" smtClean="0">
                <a:solidFill>
                  <a:srgbClr val="FF0000"/>
                </a:solidFill>
              </a:rPr>
              <a:t>Claudication</a:t>
            </a:r>
            <a:r>
              <a:rPr lang="en-US" sz="2800" dirty="0" smtClean="0">
                <a:solidFill>
                  <a:srgbClr val="FF0000"/>
                </a:solidFill>
              </a:rPr>
              <a:t> refers to the pain, aching or fatigue of the muscles of the buttocks, thigh and/or calf that occurs with exertion. This pain or cramping is caused by poor circulation due to blockage of the arteries of the lower extremity.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2032D-B672-4767-BD30-0DF1B1D4DD5E}" type="slidenum">
              <a:rPr lang="ar-SA"/>
              <a:pPr/>
              <a:t>24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228600"/>
            <a:ext cx="89154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Antiplatelet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drugs</a:t>
            </a:r>
          </a:p>
          <a:p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Prevent blood clots from forming in the arteries.</a:t>
            </a:r>
          </a:p>
          <a:p>
            <a:pPr>
              <a:buFont typeface="Arial" pitchFamily="34" charset="0"/>
              <a:buChar char="•"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Aspirin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is the most commonly prescribed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antiplatelet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drug. </a:t>
            </a:r>
          </a:p>
          <a:p>
            <a:pPr>
              <a:buFont typeface="Arial" pitchFamily="34" charset="0"/>
              <a:buChar char="•"/>
            </a:pPr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Clopidogrel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works by reducing the “stickiness” of platelets in a similar way to aspirin &amp; is often recommended as an alternative for people who cannot take aspirin. </a:t>
            </a:r>
          </a:p>
          <a:p>
            <a:pPr>
              <a:buFont typeface="Arial" pitchFamily="34" charset="0"/>
              <a:buChar char="•"/>
            </a:pP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Aspirin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clopidogre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are given together in high risk patients 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25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304800"/>
            <a:ext cx="8915400" cy="43601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clopidogrel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&amp; aspirin may be recommended for people who have had a heart attack, a severe attack of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  <a:hlinkClick r:id="rId3"/>
              </a:rPr>
              <a:t>angina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, or who have undergone a coronary angioplasty &amp;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stenting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en-US" sz="3200" b="1" baseline="30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Monitoring: </a:t>
            </a:r>
          </a:p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   	- Bleeding time</a:t>
            </a:r>
          </a:p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     	(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Antiplatelet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drugs increase bleeding time)</a:t>
            </a:r>
          </a:p>
          <a:p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26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27</a:t>
            </a:fld>
            <a:endParaRPr kumimoji="0" lang="en-US"/>
          </a:p>
        </p:txBody>
      </p:sp>
      <p:sp>
        <p:nvSpPr>
          <p:cNvPr id="3" name="TextBox 2"/>
          <p:cNvSpPr txBox="1"/>
          <p:nvPr/>
        </p:nvSpPr>
        <p:spPr>
          <a:xfrm>
            <a:off x="76200" y="76200"/>
            <a:ext cx="8915400" cy="7417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Aspirin Resistance:</a:t>
            </a:r>
          </a:p>
          <a:p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The reported incidence of resistance varies greatly, from 5 % to 75%.</a:t>
            </a: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Resistance: recurrent thrombosis while on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antiplatelet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therapy.</a:t>
            </a:r>
          </a:p>
          <a:p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Although aspirin reduces the production of TX</a:t>
            </a:r>
            <a:r>
              <a:rPr lang="en-US" sz="2800" b="1" baseline="-25000" dirty="0" smtClean="0">
                <a:latin typeface="Times New Roman" pitchFamily="18" charset="0"/>
                <a:cs typeface="Times New Roman" pitchFamily="18" charset="0"/>
              </a:rPr>
              <a:t>A2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, it may fail to inhibit platelet aggregation because platelets continue to respond strongly to other agonists.</a:t>
            </a:r>
          </a:p>
          <a:p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TX</a:t>
            </a:r>
            <a:r>
              <a:rPr lang="en-US" sz="2800" b="1" baseline="-25000" dirty="0" smtClean="0">
                <a:latin typeface="Times New Roman" pitchFamily="18" charset="0"/>
                <a:cs typeface="Times New Roman" pitchFamily="18" charset="0"/>
              </a:rPr>
              <a:t>A2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-induced platelet aggregation is only ONE of many factors leading to thrombus formation, which is the most common, but not the only, mechanism leading to ischemic events.</a:t>
            </a:r>
          </a:p>
          <a:p>
            <a:endParaRPr lang="en-US" sz="2800" dirty="0" smtClean="0"/>
          </a:p>
          <a:p>
            <a:endParaRPr lang="en-US" sz="28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4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0" y="76200"/>
            <a:ext cx="9144000" cy="6781800"/>
          </a:xfrm>
        </p:spPr>
        <p:txBody>
          <a:bodyPr/>
          <a:lstStyle/>
          <a:p>
            <a:pPr algn="l"/>
            <a:r>
              <a:rPr lang="en-US" sz="28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b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Antiplatelet</a:t>
            </a:r>
            <a:r>
              <a:rPr lang="en-US" sz="28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drugs</a:t>
            </a:r>
            <a:endParaRPr lang="en-US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Monitoring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algn="l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	-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Bleeding time</a:t>
            </a:r>
          </a:p>
          <a:p>
            <a:pPr algn="l"/>
            <a:r>
              <a:rPr lang="en-US" sz="2800" b="1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b="1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Antiplatelet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drugs increase bleeding time)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D709D-3774-4C3E-9287-B88554B79DE0}" type="slidenum">
              <a:rPr lang="ar-SA"/>
              <a:pPr/>
              <a:t>28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332656"/>
            <a:ext cx="8208912" cy="61206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124744"/>
            <a:ext cx="8991600" cy="5199856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Injury exposes reactive </a:t>
            </a: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subendothelial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matrix proteins,            platelet adherence &amp; activation, + secretion &amp; synthesis of vasoconstrictors &amp; platelet activating molecules.</a:t>
            </a:r>
          </a:p>
          <a:p>
            <a:pPr>
              <a:buNone/>
            </a:pPr>
            <a:endParaRPr lang="en-US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Thus,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thromboxane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A</a:t>
            </a:r>
            <a:r>
              <a:rPr lang="en-US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TXA</a:t>
            </a:r>
            <a:r>
              <a:rPr lang="en-US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is synthesized from </a:t>
            </a: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arachidonic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acid within platelets &amp; is platelet activator &amp; potent vasoconstrictor.</a:t>
            </a:r>
          </a:p>
          <a:p>
            <a:pPr>
              <a:buNone/>
            </a:pPr>
            <a:endParaRPr lang="en-US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Adenosine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diphosphate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(ADP)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secreted from platelet, a powerful inducer of platelet aggregation</a:t>
            </a:r>
          </a:p>
          <a:p>
            <a:pPr>
              <a:buNone/>
            </a:pPr>
            <a:endParaRPr lang="en-US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Serotonin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(5HT), which stimulates aggregation &amp; vasoconstriction.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4</a:t>
            </a:fld>
            <a:endParaRPr kumimoji="0" lang="en-US"/>
          </a:p>
        </p:txBody>
      </p:sp>
      <p:sp>
        <p:nvSpPr>
          <p:cNvPr id="4" name="TextBox 3"/>
          <p:cNvSpPr txBox="1"/>
          <p:nvPr/>
        </p:nvSpPr>
        <p:spPr>
          <a:xfrm>
            <a:off x="899592" y="260648"/>
            <a:ext cx="6768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Activation of platelets after vascular injury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200"/>
            <a:ext cx="8991600" cy="6477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Activation of platelets,           aggregation &amp; conformational change in the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GP11b/111a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enabling it to bind fibrinogen, which cross-links adjacent platelets,          aggregation &amp; formation of a platelet plug.</a:t>
            </a:r>
          </a:p>
          <a:p>
            <a:endParaRPr lang="en-US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Simultaneously, the coagulation system cascade is activated,           thrombin generation &amp; a fibrin clot, which stabilizes the platelet plug. </a:t>
            </a:r>
          </a:p>
        </p:txBody>
      </p:sp>
      <p:sp>
        <p:nvSpPr>
          <p:cNvPr id="4" name="Right Arrow 3"/>
          <p:cNvSpPr/>
          <p:nvPr/>
        </p:nvSpPr>
        <p:spPr>
          <a:xfrm>
            <a:off x="8244408" y="1124745"/>
            <a:ext cx="609600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2051720" y="2852937"/>
            <a:ext cx="609600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4067944" y="332656"/>
            <a:ext cx="576064" cy="7200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5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A8D44-F0CF-4B0C-9623-BAF7C09E59DE}" type="slidenum">
              <a:rPr lang="ar-SA"/>
              <a:pPr/>
              <a:t>6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340768"/>
            <a:ext cx="8748464" cy="5256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TextBox 10"/>
          <p:cNvSpPr txBox="1"/>
          <p:nvPr/>
        </p:nvSpPr>
        <p:spPr>
          <a:xfrm>
            <a:off x="827584" y="116632"/>
            <a:ext cx="76328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C00000"/>
                </a:solidFill>
              </a:rPr>
              <a:t>Damage to endothelium and Platelets aggregation (formation of clot) 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04248" y="4005064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FF0000"/>
                </a:solidFill>
              </a:rPr>
              <a:t>vWF</a:t>
            </a:r>
            <a:r>
              <a:rPr lang="en-US" b="1" dirty="0" smtClean="0">
                <a:solidFill>
                  <a:srgbClr val="FF0000"/>
                </a:solidFill>
              </a:rPr>
              <a:t>=Von </a:t>
            </a:r>
            <a:r>
              <a:rPr lang="en-US" b="1" dirty="0" err="1" smtClean="0">
                <a:solidFill>
                  <a:srgbClr val="FF0000"/>
                </a:solidFill>
              </a:rPr>
              <a:t>Willebrand</a:t>
            </a:r>
            <a:r>
              <a:rPr lang="en-US" b="1" dirty="0" smtClean="0">
                <a:solidFill>
                  <a:srgbClr val="FF0000"/>
                </a:solidFill>
              </a:rPr>
              <a:t> factor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627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700808"/>
            <a:ext cx="8382000" cy="4395192"/>
          </a:xfrm>
        </p:spPr>
        <p:txBody>
          <a:bodyPr>
            <a:normAutofit fontScale="92500" lnSpcReduction="10000"/>
          </a:bodyPr>
          <a:lstStyle/>
          <a:p>
            <a:r>
              <a:rPr lang="en-US" sz="2800" b="1" dirty="0">
                <a:solidFill>
                  <a:srgbClr val="FF3300"/>
                </a:solidFill>
              </a:rPr>
              <a:t>THROMBUS</a:t>
            </a:r>
            <a:r>
              <a:rPr lang="en-US" sz="2800" dirty="0"/>
              <a:t>: is the CLOT that adheres to vessel wall</a:t>
            </a:r>
          </a:p>
          <a:p>
            <a:r>
              <a:rPr lang="en-US" sz="2800" b="1" dirty="0">
                <a:solidFill>
                  <a:srgbClr val="FF3300"/>
                </a:solidFill>
              </a:rPr>
              <a:t>EMBOLUS</a:t>
            </a:r>
            <a:r>
              <a:rPr lang="en-US" sz="2800" dirty="0"/>
              <a:t>: is the CLOT that floats in the blood </a:t>
            </a:r>
          </a:p>
          <a:p>
            <a:pPr>
              <a:buFontTx/>
              <a:buNone/>
            </a:pPr>
            <a:endParaRPr lang="en-US" sz="2800" dirty="0"/>
          </a:p>
          <a:p>
            <a:r>
              <a:rPr lang="en-US" sz="2800" b="1" dirty="0" smtClean="0">
                <a:solidFill>
                  <a:srgbClr val="FF3300"/>
                </a:solidFill>
              </a:rPr>
              <a:t>THROMBOSIS</a:t>
            </a:r>
            <a:r>
              <a:rPr lang="en-US" sz="2800" dirty="0"/>
              <a:t>: is the formation of unwanted clot with in the blood vessel, </a:t>
            </a:r>
            <a:r>
              <a:rPr lang="en-US" sz="2800" dirty="0" smtClean="0"/>
              <a:t>producing life threatening condition.  </a:t>
            </a:r>
            <a:endParaRPr lang="en-US" sz="2800" dirty="0"/>
          </a:p>
          <a:p>
            <a:r>
              <a:rPr lang="en-US" sz="2800" dirty="0"/>
              <a:t> Acute myocardial infarction</a:t>
            </a:r>
          </a:p>
          <a:p>
            <a:r>
              <a:rPr lang="en-US" sz="2800" dirty="0"/>
              <a:t> Acute ischemic stroke</a:t>
            </a:r>
            <a:endParaRPr lang="ar-SA" sz="2800" dirty="0"/>
          </a:p>
          <a:p>
            <a:r>
              <a:rPr lang="ar-SA" sz="2800" dirty="0"/>
              <a:t> </a:t>
            </a:r>
            <a:r>
              <a:rPr lang="en-US" sz="2800" dirty="0"/>
              <a:t>Deep vein thrombosis</a:t>
            </a:r>
          </a:p>
          <a:p>
            <a:r>
              <a:rPr lang="en-US" sz="2800" dirty="0"/>
              <a:t> Pulmonary embolism</a:t>
            </a:r>
          </a:p>
          <a:p>
            <a:endParaRPr lang="en-US" sz="2800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04B3B-8637-4FAA-8765-18B02CC1CB0E}" type="slidenum">
              <a:rPr lang="ar-SA"/>
              <a:pPr/>
              <a:t>7</a:t>
            </a:fld>
            <a:endParaRPr lang="en-US"/>
          </a:p>
        </p:txBody>
      </p:sp>
      <p:sp>
        <p:nvSpPr>
          <p:cNvPr id="566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Clot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917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467544" y="76200"/>
            <a:ext cx="8676456" cy="6781800"/>
          </a:xfrm>
        </p:spPr>
        <p:txBody>
          <a:bodyPr/>
          <a:lstStyle/>
          <a:p>
            <a:pPr algn="ctr">
              <a:spcBef>
                <a:spcPct val="0"/>
              </a:spcBef>
            </a:pPr>
            <a:r>
              <a:rPr lang="en-US" sz="28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DRUGS </a:t>
            </a:r>
            <a:endParaRPr lang="en-US" b="1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spcBef>
                <a:spcPct val="0"/>
              </a:spcBef>
            </a:pPr>
            <a:r>
              <a:rPr lang="en-US" b="1" dirty="0">
                <a:solidFill>
                  <a:srgbClr val="FF0000"/>
                </a:solidFill>
              </a:rPr>
              <a:t>    </a:t>
            </a:r>
          </a:p>
          <a:p>
            <a:pPr algn="l">
              <a:spcBef>
                <a:spcPct val="0"/>
              </a:spcBef>
            </a:pPr>
            <a:r>
              <a:rPr lang="en-US" b="1" dirty="0">
                <a:solidFill>
                  <a:srgbClr val="FF0000"/>
                </a:solidFill>
              </a:rPr>
              <a:t>    </a:t>
            </a:r>
            <a:r>
              <a:rPr lang="en-US" b="1" dirty="0" smtClean="0">
                <a:solidFill>
                  <a:srgbClr val="FF0000"/>
                </a:solidFill>
              </a:rPr>
              <a:t>   </a:t>
            </a:r>
          </a:p>
          <a:p>
            <a:pPr algn="l">
              <a:spcBef>
                <a:spcPct val="0"/>
              </a:spcBef>
              <a:buFont typeface="Arial" pitchFamily="34" charset="0"/>
              <a:buChar char="•"/>
            </a:pPr>
            <a:r>
              <a:rPr lang="en-US" b="1" dirty="0" smtClean="0">
                <a:solidFill>
                  <a:srgbClr val="FF0000"/>
                </a:solidFill>
              </a:rPr>
              <a:t>   </a:t>
            </a:r>
            <a:r>
              <a:rPr lang="en-US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Antiplatelets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(drugs which prevent and inhibit       </a:t>
            </a:r>
          </a:p>
          <a:p>
            <a:pPr algn="l">
              <a:spcBef>
                <a:spcPct val="0"/>
              </a:spcBef>
            </a:pP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	 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platelet aggression)</a:t>
            </a:r>
          </a:p>
          <a:p>
            <a:pPr algn="l">
              <a:spcBef>
                <a:spcPct val="0"/>
              </a:spcBef>
            </a:pPr>
            <a:endParaRPr lang="en-US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spcBef>
                <a:spcPct val="0"/>
              </a:spcBef>
              <a:buFont typeface="Arial" pitchFamily="34" charset="0"/>
              <a:buChar char="•"/>
            </a:pP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Anticoagulants (drugs which prevent clotting by inhibiting clotting factors)</a:t>
            </a:r>
          </a:p>
          <a:p>
            <a:pPr algn="l">
              <a:spcBef>
                <a:spcPct val="0"/>
              </a:spcBef>
            </a:pP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l">
              <a:spcBef>
                <a:spcPct val="0"/>
              </a:spcBef>
              <a:buFont typeface="Arial" pitchFamily="34" charset="0"/>
              <a:buChar char="•"/>
            </a:pP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Thrombolytics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Fibrinolytics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)(drugs which reduce 	or </a:t>
            </a:r>
            <a:r>
              <a:rPr lang="en-US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lysis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the clot.</a:t>
            </a:r>
          </a:p>
          <a:p>
            <a:pPr algn="l">
              <a:spcBef>
                <a:spcPct val="0"/>
              </a:spcBef>
            </a:pP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	</a:t>
            </a:r>
            <a:endParaRPr lang="en-US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FA994-C353-49D4-B42D-019B619AA9C9}" type="slidenum">
              <a:rPr lang="ar-SA"/>
              <a:pPr/>
              <a:t>8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A8D44-F0CF-4B0C-9623-BAF7C09E59DE}" type="slidenum">
              <a:rPr lang="ar-SA"/>
              <a:pPr/>
              <a:t>9</a:t>
            </a:fld>
            <a:endParaRPr lang="en-US"/>
          </a:p>
        </p:txBody>
      </p:sp>
      <p:sp>
        <p:nvSpPr>
          <p:cNvPr id="53760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Antiplatelet</a:t>
            </a:r>
            <a:r>
              <a:rPr lang="en-US" dirty="0" smtClean="0"/>
              <a:t> drugs target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1340768"/>
            <a:ext cx="6552728" cy="4968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0" y="3501008"/>
            <a:ext cx="237626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dirty="0" err="1" smtClean="0">
                <a:solidFill>
                  <a:schemeClr val="tx2"/>
                </a:solidFill>
              </a:rPr>
              <a:t>Ticlopidine</a:t>
            </a:r>
            <a:r>
              <a:rPr lang="en-US" dirty="0" smtClean="0">
                <a:solidFill>
                  <a:schemeClr val="tx2"/>
                </a:solidFill>
              </a:rPr>
              <a:t> &amp;</a:t>
            </a:r>
            <a:r>
              <a:rPr lang="en-US" dirty="0" err="1" smtClean="0">
                <a:solidFill>
                  <a:schemeClr val="tx2"/>
                </a:solidFill>
              </a:rPr>
              <a:t>clopidogrel</a:t>
            </a:r>
            <a:endParaRPr lang="en-US" dirty="0" smtClean="0">
              <a:solidFill>
                <a:schemeClr val="tx2"/>
              </a:solidFill>
            </a:endParaRPr>
          </a:p>
          <a:p>
            <a:pPr marL="342900" indent="-342900"/>
            <a:endParaRPr lang="en-US" dirty="0" smtClean="0">
              <a:solidFill>
                <a:schemeClr val="tx2"/>
              </a:solidFill>
            </a:endParaRPr>
          </a:p>
          <a:p>
            <a:pPr marL="342900" indent="-342900"/>
            <a:endParaRPr lang="en-US" dirty="0" smtClean="0">
              <a:solidFill>
                <a:schemeClr val="tx2"/>
              </a:solidFill>
            </a:endParaRPr>
          </a:p>
          <a:p>
            <a:pPr marL="342900" indent="-342900"/>
            <a:endParaRPr lang="en-US" dirty="0" smtClean="0">
              <a:solidFill>
                <a:schemeClr val="tx2"/>
              </a:solidFill>
            </a:endParaRPr>
          </a:p>
          <a:p>
            <a:pPr marL="342900" indent="-342900"/>
            <a:r>
              <a:rPr lang="en-US" dirty="0" smtClean="0">
                <a:solidFill>
                  <a:schemeClr val="tx2"/>
                </a:solidFill>
              </a:rPr>
              <a:t>TXA2: Aspirin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8" name="Bent Arrow 7"/>
          <p:cNvSpPr/>
          <p:nvPr/>
        </p:nvSpPr>
        <p:spPr>
          <a:xfrm>
            <a:off x="755576" y="2780928"/>
            <a:ext cx="1944216" cy="648072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Bent-Up Arrow 8"/>
          <p:cNvSpPr/>
          <p:nvPr/>
        </p:nvSpPr>
        <p:spPr>
          <a:xfrm>
            <a:off x="1691680" y="5157192"/>
            <a:ext cx="2448272" cy="288032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Bent Arrow 9"/>
          <p:cNvSpPr/>
          <p:nvPr/>
        </p:nvSpPr>
        <p:spPr>
          <a:xfrm>
            <a:off x="1259632" y="4005064"/>
            <a:ext cx="1224136" cy="936104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5373216"/>
            <a:ext cx="15476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tx2"/>
                </a:solidFill>
              </a:rPr>
              <a:t>Abciximab</a:t>
            </a:r>
            <a:endParaRPr lang="en-US" dirty="0" smtClean="0">
              <a:solidFill>
                <a:schemeClr val="tx2"/>
              </a:solidFill>
            </a:endParaRP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Tirofiban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Eptifibatide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6473</TotalTime>
  <Words>647</Words>
  <Application>Microsoft Office PowerPoint</Application>
  <PresentationFormat>On-screen Show (4:3)</PresentationFormat>
  <Paragraphs>223</Paragraphs>
  <Slides>28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Concourse</vt:lpstr>
      <vt:lpstr>Anti-platelet drugs</vt:lpstr>
      <vt:lpstr>Platelets and vessels</vt:lpstr>
      <vt:lpstr>Slide 3</vt:lpstr>
      <vt:lpstr>Slide 4</vt:lpstr>
      <vt:lpstr>Slide 5</vt:lpstr>
      <vt:lpstr>Slide 6</vt:lpstr>
      <vt:lpstr>Clot</vt:lpstr>
      <vt:lpstr>Slide 8</vt:lpstr>
      <vt:lpstr>Antiplatelet drugs target</vt:lpstr>
      <vt:lpstr>Slide 10</vt:lpstr>
      <vt:lpstr>Slide 11</vt:lpstr>
      <vt:lpstr>Slide 12</vt:lpstr>
      <vt:lpstr>Targets of Aspirin in low doses drugs</vt:lpstr>
      <vt:lpstr>Slide 14</vt:lpstr>
      <vt:lpstr>Slide 15</vt:lpstr>
      <vt:lpstr>Target of clopidogrel and ticlopidine</vt:lpstr>
      <vt:lpstr>Slide 17</vt:lpstr>
      <vt:lpstr>Slide 18</vt:lpstr>
      <vt:lpstr>Clopidogrel  &amp;  Ticlopidine</vt:lpstr>
      <vt:lpstr>Slide 20</vt:lpstr>
      <vt:lpstr>Mechanism of action of Abciximab , tirofiban &amp; eptifibatide</vt:lpstr>
      <vt:lpstr>(Abciximab) </vt:lpstr>
      <vt:lpstr>Slide 23</vt:lpstr>
      <vt:lpstr>Slide 24</vt:lpstr>
      <vt:lpstr>Slide 25</vt:lpstr>
      <vt:lpstr>Slide 26</vt:lpstr>
      <vt:lpstr>Slide 27</vt:lpstr>
      <vt:lpstr>Slide 28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Aspirin and anti-platelet drugs</dc:title>
  <dc:creator>dr.abdullatif</dc:creator>
  <cp:lastModifiedBy>Ishfaq</cp:lastModifiedBy>
  <cp:revision>294</cp:revision>
  <dcterms:created xsi:type="dcterms:W3CDTF">2011-01-17T11:40:49Z</dcterms:created>
  <dcterms:modified xsi:type="dcterms:W3CDTF">2013-12-30T07:46:16Z</dcterms:modified>
</cp:coreProperties>
</file>