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5" r:id="rId1"/>
  </p:sldMasterIdLst>
  <p:notesMasterIdLst>
    <p:notesMasterId r:id="rId29"/>
  </p:notesMasterIdLst>
  <p:handoutMasterIdLst>
    <p:handoutMasterId r:id="rId30"/>
  </p:handoutMasterIdLst>
  <p:sldIdLst>
    <p:sldId id="333" r:id="rId2"/>
    <p:sldId id="412" r:id="rId3"/>
    <p:sldId id="377" r:id="rId4"/>
    <p:sldId id="390" r:id="rId5"/>
    <p:sldId id="395" r:id="rId6"/>
    <p:sldId id="380" r:id="rId7"/>
    <p:sldId id="379" r:id="rId8"/>
    <p:sldId id="411" r:id="rId9"/>
    <p:sldId id="414" r:id="rId10"/>
    <p:sldId id="397" r:id="rId11"/>
    <p:sldId id="398" r:id="rId12"/>
    <p:sldId id="376" r:id="rId13"/>
    <p:sldId id="415" r:id="rId14"/>
    <p:sldId id="416" r:id="rId15"/>
    <p:sldId id="430" r:id="rId16"/>
    <p:sldId id="431" r:id="rId17"/>
    <p:sldId id="384" r:id="rId18"/>
    <p:sldId id="382" r:id="rId19"/>
    <p:sldId id="393" r:id="rId20"/>
    <p:sldId id="400" r:id="rId21"/>
    <p:sldId id="402" r:id="rId22"/>
    <p:sldId id="423" r:id="rId23"/>
    <p:sldId id="389" r:id="rId24"/>
    <p:sldId id="421" r:id="rId25"/>
    <p:sldId id="406" r:id="rId26"/>
    <p:sldId id="410" r:id="rId27"/>
    <p:sldId id="432" r:id="rId28"/>
  </p:sldIdLst>
  <p:sldSz cx="9144000" cy="6858000" type="screen4x3"/>
  <p:notesSz cx="9144000" cy="6858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00"/>
    <a:srgbClr val="000066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38" autoAdjust="0"/>
    <p:restoredTop sz="94660"/>
  </p:normalViewPr>
  <p:slideViewPr>
    <p:cSldViewPr>
      <p:cViewPr varScale="1">
        <p:scale>
          <a:sx n="64" d="100"/>
          <a:sy n="64" d="100"/>
        </p:scale>
        <p:origin x="-12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A46EEA5-1C11-4999-A8A1-801F574A0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22155DD7-D71A-4D0A-837F-220B05BFF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F0C8BE-8118-4AB9-9349-96A6025D674C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B4E473-6E8F-4446-A705-042DE41A805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CEB1D-B1E1-4708-877B-B617C5B7C26F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D3E042-7210-4A13-A559-0C2278D52171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136846-2F54-4B06-A020-644798AE779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FEE2C-F18D-4050-955F-9667B5306536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02758-0E36-4C06-9D19-14AB7B355BE2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121779-F5E1-4E35-9BFC-9528F9ACBEBB}" type="slidenum">
              <a:rPr lang="ar-SA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7E1CC-2543-4851-8256-D105BE93F313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0B6AD-7C63-4B8E-9450-E159ED03B1F3}" type="datetime1">
              <a:rPr lang="en-US" smtClean="0"/>
              <a:pPr>
                <a:defRPr/>
              </a:pPr>
              <a:t>12/22/2013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Sitelbanat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97F9D-F4CE-4505-ABB0-BBC3B1ACE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DBC38-DDBC-4444-BC5F-9C8E008ED85E}" type="datetime1">
              <a:rPr lang="en-US" smtClean="0"/>
              <a:pPr>
                <a:defRPr/>
              </a:pPr>
              <a:t>12/22/2013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Sitelbanat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6531C-43D6-4206-A7D4-F2DE32FB9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92BE3-0AC2-4F3C-8BF4-9EFF9F5E4054}" type="datetime1">
              <a:rPr lang="en-US" smtClean="0"/>
              <a:pPr>
                <a:defRPr/>
              </a:pPr>
              <a:t>12/22/2013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Sitelbanat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DEF69-5D84-4BA9-885E-1A067A826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599F8-927B-4E21-8086-F31DF8642A76}" type="datetime1">
              <a:rPr lang="en-US" smtClean="0"/>
              <a:pPr>
                <a:defRPr/>
              </a:pPr>
              <a:t>12/22/2013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Sitelbanat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75B60-0A12-484A-B472-B6AAAA3C2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6C680-7FB0-4BAE-BC92-779A19D44E12}" type="datetime1">
              <a:rPr lang="en-US" smtClean="0"/>
              <a:pPr>
                <a:defRPr/>
              </a:pPr>
              <a:t>12/22/2013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Sitelbanat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1FC25-4F89-4F15-8845-772F67791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FFF34-CFF6-42F4-BE48-4AEE84BFE9E3}" type="datetime1">
              <a:rPr lang="en-US" smtClean="0"/>
              <a:pPr>
                <a:defRPr/>
              </a:pPr>
              <a:t>12/22/2013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Sitelbanat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1F56B-D16B-4059-897E-F2EFEF14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1E523-7836-4433-89B4-9D81A96528DF}" type="datetime1">
              <a:rPr lang="en-US" smtClean="0"/>
              <a:pPr>
                <a:defRPr/>
              </a:pPr>
              <a:t>12/22/2013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Sitelbanat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8C303-374C-4553-B406-2646AA2EC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979C-85B0-42D7-BA77-E9B35EF17ED6}" type="datetime1">
              <a:rPr lang="en-US" smtClean="0"/>
              <a:pPr>
                <a:defRPr/>
              </a:pPr>
              <a:t>12/22/2013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Sitelbanat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97D27-240B-4E0B-B560-F82E617EB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68F1C-CD8D-4B73-A18A-B8E620B03CAE}" type="datetime1">
              <a:rPr lang="en-US" smtClean="0"/>
              <a:pPr>
                <a:defRPr/>
              </a:pPr>
              <a:t>12/22/2013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Sitelbanat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D8C0B-337B-46DE-A384-AE4FDC662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C4D9D-A6DE-4CE4-87D7-9D2CBA1B24E7}" type="datetime1">
              <a:rPr lang="en-US" smtClean="0"/>
              <a:pPr>
                <a:defRPr/>
              </a:pPr>
              <a:t>12/22/2013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Sitelbanat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380A5-42E1-408D-A853-2699C5FFE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54E68-BD74-4704-B7B5-DFF97553C60A}" type="datetime1">
              <a:rPr lang="en-US" smtClean="0"/>
              <a:pPr>
                <a:defRPr/>
              </a:pPr>
              <a:t>12/22/2013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Sitelbanat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EBF5A-0A73-4317-8E1E-53A4E1478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915C0-247E-403A-8A58-73730211CB14}" type="datetime1">
              <a:rPr lang="en-US" smtClean="0"/>
              <a:pPr>
                <a:defRPr/>
              </a:pPr>
              <a:t>12/22/2013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Sitelbanat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BE828-BE29-45DA-8D83-25467CB04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87F76-6592-40FD-ACAD-75090DA72783}" type="datetime1">
              <a:rPr lang="en-US" smtClean="0"/>
              <a:pPr>
                <a:defRPr/>
              </a:pPr>
              <a:t>12/22/2013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Sitelbanat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43B76-B253-47D9-A9A2-225D00329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FCC8CEC-8834-4E34-8EC2-95B9FD34C7F2}" type="datetime1">
              <a:rPr lang="en-US" smtClean="0"/>
              <a:pPr>
                <a:defRPr/>
              </a:pPr>
              <a:t>12/22/2013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Dr Sitelbanat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E209BB0-5BFB-4CC2-831F-044B72442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22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  <p:sldLayoutId id="2147484221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f/f2/Neutrophil_with_anthrax_copy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Anthrax" TargetMode="External"/><Relationship Id="rId5" Type="http://schemas.openxmlformats.org/officeDocument/2006/relationships/hyperlink" Target="http://en.wikipedia.org/wiki/Neutrophil" TargetMode="External"/><Relationship Id="rId4" Type="http://schemas.openxmlformats.org/officeDocument/2006/relationships/hyperlink" Target="http://en.wikipedia.org/wiki/Scanning_electron_microscop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827127"/>
            <a:ext cx="77768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500" b="1" dirty="0" err="1" smtClean="0">
                <a:solidFill>
                  <a:schemeClr val="tx2"/>
                </a:solidFill>
                <a:latin typeface="Comic Sans MS" pitchFamily="66" charset="0"/>
                <a:cs typeface="Tahoma" pitchFamily="34" charset="0"/>
              </a:rPr>
              <a:t>Reticuloendothelial</a:t>
            </a:r>
            <a:r>
              <a:rPr lang="en-US" sz="4500" b="1" dirty="0" smtClean="0">
                <a:solidFill>
                  <a:schemeClr val="tx2"/>
                </a:solidFill>
                <a:latin typeface="Comic Sans MS" pitchFamily="66" charset="0"/>
                <a:cs typeface="Tahoma" pitchFamily="34" charset="0"/>
              </a:rPr>
              <a:t> System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500" b="1" dirty="0" smtClean="0">
                <a:solidFill>
                  <a:schemeClr val="tx2"/>
                </a:solidFill>
                <a:latin typeface="Comic Sans MS" pitchFamily="66" charset="0"/>
                <a:cs typeface="Tahoma" pitchFamily="34" charset="0"/>
              </a:rPr>
              <a:t>&amp; Spleen</a:t>
            </a:r>
          </a:p>
          <a:p>
            <a:pPr algn="ctr"/>
            <a:endParaRPr lang="en-GB" sz="45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7664" y="3317406"/>
            <a:ext cx="5867400" cy="27515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400" b="1" dirty="0" smtClean="0">
                <a:solidFill>
                  <a:srgbClr val="00B0F0"/>
                </a:solidFill>
                <a:latin typeface="Comic Sans MS" pitchFamily="66" charset="0"/>
              </a:rPr>
              <a:t>DR.MOHAMMED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Comic Sans MS" pitchFamily="66" charset="0"/>
              </a:rPr>
              <a:t>ALOTAIBI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Assist. Professor of Physiology, College of Medicine 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King Khalid University Hospital </a:t>
            </a:r>
            <a:b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King Saud University 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</a:br>
            <a:endParaRPr lang="en-US" sz="24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ln w="6350"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General </a:t>
            </a:r>
            <a:r>
              <a:rPr lang="fr-FR" sz="3600" dirty="0" err="1" smtClean="0">
                <a:ln w="6350"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Functions</a:t>
            </a:r>
            <a:r>
              <a:rPr lang="fr-FR" sz="3600" dirty="0" smtClean="0">
                <a:ln w="6350"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of RES</a:t>
            </a:r>
            <a:endParaRPr lang="en-US" sz="3600" dirty="0" smtClean="0">
              <a:ln w="6350">
                <a:solidFill>
                  <a:srgbClr val="FF0000"/>
                </a:solidFill>
              </a:ln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7733"/>
            <a:ext cx="8229600" cy="3673475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3000" b="1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Phagocytosis</a:t>
            </a:r>
            <a:r>
              <a:rPr lang="en-US" sz="3000" b="1" dirty="0" smtClean="0">
                <a:latin typeface="Comic Sans MS" pitchFamily="66" charset="0"/>
                <a:cs typeface="Times New Roman" pitchFamily="18" charset="0"/>
              </a:rPr>
              <a:t>: Bacterial, dead cells, foreign particles </a:t>
            </a:r>
            <a:r>
              <a:rPr lang="en-US" sz="30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(direct)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0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Immune function</a:t>
            </a:r>
            <a:r>
              <a:rPr lang="en-US" sz="3000" b="1" dirty="0" smtClean="0">
                <a:latin typeface="Comic Sans MS" pitchFamily="66" charset="0"/>
                <a:cs typeface="Times New Roman" pitchFamily="18" charset="0"/>
              </a:rPr>
              <a:t>: processing antigen and antibodies production (</a:t>
            </a:r>
            <a:r>
              <a:rPr lang="en-US" sz="30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indirect)</a:t>
            </a:r>
            <a:endParaRPr lang="en-US" sz="3000" b="1" dirty="0" smtClean="0">
              <a:latin typeface="Comic Sans MS" pitchFamily="66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30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Destruction</a:t>
            </a:r>
            <a:r>
              <a:rPr lang="en-US" sz="3000" b="1" dirty="0" smtClean="0">
                <a:latin typeface="Comic Sans MS" pitchFamily="66" charset="0"/>
                <a:cs typeface="Times New Roman" pitchFamily="18" charset="0"/>
              </a:rPr>
              <a:t> of aging RBCs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000" b="1" dirty="0" smtClean="0">
                <a:latin typeface="Comic Sans MS" pitchFamily="66" charset="0"/>
                <a:cs typeface="Times New Roman" pitchFamily="18" charset="0"/>
              </a:rPr>
              <a:t>Storage and circulation of </a:t>
            </a:r>
            <a:r>
              <a:rPr lang="en-US" sz="30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iron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 smtClean="0">
                <a:ln w="6350"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Phagocytosis</a:t>
            </a:r>
            <a:endParaRPr lang="en-US" sz="4000" dirty="0" smtClean="0">
              <a:ln w="6350">
                <a:solidFill>
                  <a:srgbClr val="FF0000"/>
                </a:solidFill>
              </a:ln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288"/>
            <a:ext cx="8435280" cy="3744912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</a:rPr>
              <a:t>Phagocytosis</a:t>
            </a:r>
            <a:r>
              <a:rPr lang="en-US" b="1" dirty="0" smtClean="0">
                <a:latin typeface="Comic Sans MS" pitchFamily="66" charset="0"/>
              </a:rPr>
              <a:t> is a part of the natural, or innate immune process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Macrophages</a:t>
            </a:r>
            <a:r>
              <a:rPr lang="en-US" b="1" dirty="0" smtClean="0">
                <a:latin typeface="Comic Sans MS" pitchFamily="66" charset="0"/>
              </a:rPr>
              <a:t> are the powerful </a:t>
            </a:r>
            <a:r>
              <a:rPr lang="en-US" b="1" dirty="0" err="1" smtClean="0">
                <a:latin typeface="Comic Sans MS" pitchFamily="66" charset="0"/>
              </a:rPr>
              <a:t>phagocytic</a:t>
            </a:r>
            <a:r>
              <a:rPr lang="en-US" b="1" dirty="0" smtClean="0">
                <a:latin typeface="Comic Sans MS" pitchFamily="66" charset="0"/>
              </a:rPr>
              <a:t> cells: </a:t>
            </a:r>
          </a:p>
          <a:p>
            <a:pPr marL="1066800" lvl="1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b="1" dirty="0" smtClean="0">
                <a:latin typeface="Comic Sans MS" pitchFamily="66" charset="0"/>
              </a:rPr>
              <a:t>Ingest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up to 100</a:t>
            </a:r>
            <a:r>
              <a:rPr lang="en-US" sz="2800" b="1" dirty="0" smtClean="0">
                <a:latin typeface="Comic Sans MS" pitchFamily="66" charset="0"/>
              </a:rPr>
              <a:t> bacteria </a:t>
            </a:r>
          </a:p>
          <a:p>
            <a:pPr marL="1066800" lvl="1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b="1" dirty="0" smtClean="0">
                <a:latin typeface="Comic Sans MS" pitchFamily="66" charset="0"/>
              </a:rPr>
              <a:t>Ingest 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larger particles</a:t>
            </a:r>
            <a:r>
              <a:rPr lang="en-US" sz="2800" b="1" dirty="0" smtClean="0">
                <a:latin typeface="Comic Sans MS" pitchFamily="66" charset="0"/>
              </a:rPr>
              <a:t>  such as old RBCs</a:t>
            </a:r>
          </a:p>
          <a:p>
            <a:pPr marL="1066800" lvl="1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Get rid of waste</a:t>
            </a:r>
            <a:r>
              <a:rPr lang="en-US" sz="2800" b="1" dirty="0" smtClean="0">
                <a:latin typeface="Comic Sans MS" pitchFamily="66" charset="0"/>
              </a:rPr>
              <a:t> products </a:t>
            </a:r>
            <a:endParaRPr lang="en-US" sz="28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400" b="1" dirty="0" smtClean="0">
              <a:latin typeface="Comic Sans MS" pitchFamily="66" charset="0"/>
              <a:cs typeface="Tahoma" pitchFamily="34" charset="0"/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AutoNum type="arabicPeriod"/>
              <a:defRPr/>
            </a:pPr>
            <a:endParaRPr lang="en-US" sz="2400" b="1" dirty="0" smtClean="0">
              <a:latin typeface="Comic Sans MS" pitchFamily="66" charset="0"/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sz="2400" b="1" dirty="0" smtClean="0">
              <a:latin typeface="Comic Sans MS" pitchFamily="66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Direct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  <a:t> anti Inflammatory </a:t>
            </a:r>
          </a:p>
        </p:txBody>
      </p:sp>
      <p:pic>
        <p:nvPicPr>
          <p:cNvPr id="18435" name="Content Placeholder 6" descr="800px-Phagocytosis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1125538"/>
            <a:ext cx="7380287" cy="51831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http://media.web.britannica.com/eb-media/89/20889-004-64D9A2F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le:Neutrophil with anthrax cop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7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477000" y="1981200"/>
            <a:ext cx="2362200" cy="175418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 </a:t>
            </a:r>
            <a:r>
              <a:rPr lang="en-US" dirty="0">
                <a:hlinkClick r:id="rId4" action="ppaction://hlinkfile" tooltip="Scanning electron microscope"/>
              </a:rPr>
              <a:t>scanning electron microscope</a:t>
            </a:r>
            <a:r>
              <a:rPr lang="en-US" dirty="0"/>
              <a:t> image of a single </a:t>
            </a:r>
            <a:r>
              <a:rPr lang="en-US" dirty="0" err="1">
                <a:hlinkClick r:id="rId5" action="ppaction://hlinkfile" tooltip="Neutrophil"/>
              </a:rPr>
              <a:t>neutrophil</a:t>
            </a:r>
            <a:r>
              <a:rPr lang="en-US" dirty="0"/>
              <a:t> (</a:t>
            </a:r>
            <a:r>
              <a:rPr lang="en-US" b="1" dirty="0"/>
              <a:t>yellow</a:t>
            </a:r>
            <a:r>
              <a:rPr lang="en-US" dirty="0"/>
              <a:t>), engulfing </a:t>
            </a:r>
            <a:r>
              <a:rPr lang="en-US" dirty="0">
                <a:hlinkClick r:id="rId6" action="ppaction://hlinkfile" tooltip="Anthrax"/>
              </a:rPr>
              <a:t>anthrax</a:t>
            </a:r>
            <a:r>
              <a:rPr lang="en-US" dirty="0"/>
              <a:t> bacteria (orange).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2550"/>
            <a:ext cx="9144000" cy="694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343400" y="4953000"/>
            <a:ext cx="2971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latin typeface="Comic Sans MS" pitchFamily="66" charset="0"/>
              </a:rPr>
              <a:t>Phagocytosis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42938" y="116632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  <a:t>Microbial killing</a:t>
            </a:r>
          </a:p>
        </p:txBody>
      </p:sp>
      <p:pic>
        <p:nvPicPr>
          <p:cNvPr id="22531" name="Content Placeholder 5" descr="Slide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714500"/>
            <a:ext cx="7643812" cy="47148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469776" y="116632"/>
            <a:ext cx="820668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Indirect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Immune function Of RES</a:t>
            </a:r>
          </a:p>
        </p:txBody>
      </p:sp>
      <p:sp>
        <p:nvSpPr>
          <p:cNvPr id="23555" name="Text Placeholder 6"/>
          <p:cNvSpPr>
            <a:spLocks noGrp="1"/>
          </p:cNvSpPr>
          <p:nvPr>
            <p:ph type="body" sz="half" idx="1"/>
          </p:nvPr>
        </p:nvSpPr>
        <p:spPr>
          <a:xfrm>
            <a:off x="685800" y="1557338"/>
            <a:ext cx="7772400" cy="13668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Indirectly immune function of RES: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latin typeface="Comic Sans MS" pitchFamily="66" charset="0"/>
                <a:cs typeface="Tahoma" pitchFamily="34" charset="0"/>
              </a:rPr>
              <a:t>Ingest foreign </a:t>
            </a:r>
            <a:r>
              <a:rPr lang="en-US" b="1" dirty="0" smtClean="0">
                <a:latin typeface="Comic Sans MS" pitchFamily="66" charset="0"/>
                <a:cs typeface="Tahoma" pitchFamily="34" charset="0"/>
              </a:rPr>
              <a:t>body, </a:t>
            </a:r>
            <a:r>
              <a:rPr lang="en-US" b="1" dirty="0" smtClean="0">
                <a:latin typeface="Comic Sans MS" pitchFamily="66" charset="0"/>
                <a:cs typeface="Tahoma" pitchFamily="34" charset="0"/>
              </a:rPr>
              <a:t>process </a:t>
            </a:r>
            <a:r>
              <a:rPr lang="en-US" b="1" dirty="0" smtClean="0">
                <a:latin typeface="Comic Sans MS" pitchFamily="66" charset="0"/>
                <a:cs typeface="Tahoma" pitchFamily="34" charset="0"/>
              </a:rPr>
              <a:t>it, </a:t>
            </a:r>
            <a:r>
              <a:rPr lang="en-US" b="1" dirty="0" smtClean="0">
                <a:latin typeface="Comic Sans MS" pitchFamily="66" charset="0"/>
                <a:cs typeface="Tahoma" pitchFamily="34" charset="0"/>
              </a:rPr>
              <a:t>and present it to lymphocytes </a:t>
            </a:r>
            <a:endParaRPr lang="en-US" dirty="0" smtClean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3556" name="Picture 3" descr="the_sequential_events_in_p_7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2890838"/>
            <a:ext cx="4197350" cy="37782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8336"/>
            <a:ext cx="7772400" cy="105841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Lymphoid Organs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56928"/>
            <a:ext cx="8382000" cy="4724400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b="1" u="sng" dirty="0" smtClean="0">
                <a:solidFill>
                  <a:srgbClr val="FFFF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Thymus</a:t>
            </a:r>
            <a:r>
              <a:rPr lang="en-US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: high rate of growth and activity  until puberty, then begins to shrink; site of T-cell maturation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b="1" u="sng" dirty="0" smtClean="0">
                <a:solidFill>
                  <a:srgbClr val="FFFF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Lymph nodes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small, encapsulated, bean-shaped organs stationed along lymphatic channels and large blood vessels of the thoracic and abdominal cavities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b="1" u="sng" dirty="0" smtClean="0">
                <a:solidFill>
                  <a:srgbClr val="FFFF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Spleen</a:t>
            </a:r>
            <a:r>
              <a:rPr lang="en-US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: structurally similar to lymph node it filters circulating blood to remove worn out RBCs and pathogens. It is the largest system of the MPS.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14375" y="44624"/>
            <a:ext cx="7772400" cy="8810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ln w="38100">
                  <a:solidFill>
                    <a:srgbClr val="FFFF00"/>
                  </a:solidFill>
                </a:ln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Spleen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9552" y="1428328"/>
            <a:ext cx="8280920" cy="49530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Comic Sans MS" pitchFamily="66" charset="0"/>
                <a:cs typeface="Tahoma" pitchFamily="34" charset="0"/>
              </a:rPr>
              <a:t>Is soft 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purple</a:t>
            </a:r>
            <a:r>
              <a:rPr lang="en-US" sz="2400" b="1" dirty="0" smtClean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gray</a:t>
            </a:r>
            <a:r>
              <a:rPr lang="en-US" sz="2400" b="1" dirty="0" smtClean="0">
                <a:latin typeface="Comic Sans MS" pitchFamily="66" charset="0"/>
                <a:cs typeface="Tahoma" pitchFamily="34" charset="0"/>
              </a:rPr>
              <a:t> in color located in the 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left upper quadrant</a:t>
            </a:r>
            <a:r>
              <a:rPr lang="en-US" sz="2400" b="1" dirty="0" smtClean="0">
                <a:latin typeface="Comic Sans MS" pitchFamily="66" charset="0"/>
                <a:cs typeface="Tahoma" pitchFamily="34" charset="0"/>
              </a:rPr>
              <a:t> of the 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abdomen</a:t>
            </a:r>
            <a:r>
              <a:rPr lang="en-US" sz="2400" b="1" dirty="0" smtClean="0">
                <a:latin typeface="Comic Sans MS" pitchFamily="66" charset="0"/>
                <a:cs typeface="Tahoma" pitchFamily="34" charset="0"/>
              </a:rPr>
              <a:t>. </a:t>
            </a:r>
          </a:p>
          <a:p>
            <a:pPr eaLnBrk="1" hangingPunct="1"/>
            <a:r>
              <a:rPr lang="en-US" sz="2400" b="1" dirty="0" smtClean="0">
                <a:latin typeface="Comic Sans MS" pitchFamily="66" charset="0"/>
                <a:cs typeface="Times New Roman" pitchFamily="18" charset="0"/>
              </a:rPr>
              <a:t>It is a 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highly vascular </a:t>
            </a:r>
            <a:r>
              <a:rPr lang="en-US" sz="2400" b="1" dirty="0" smtClean="0">
                <a:latin typeface="Comic Sans MS" pitchFamily="66" charset="0"/>
                <a:cs typeface="Times New Roman" pitchFamily="18" charset="0"/>
              </a:rPr>
              <a:t>lymphoid organ</a:t>
            </a:r>
            <a:endParaRPr lang="en-US" sz="2400" b="1" i="1" dirty="0" smtClean="0">
              <a:latin typeface="Comic Sans MS" pitchFamily="66" charset="0"/>
              <a:cs typeface="Tahoma" pitchFamily="34" charset="0"/>
            </a:endParaRPr>
          </a:p>
          <a:p>
            <a:pPr eaLnBrk="1" hangingPunct="1"/>
            <a:r>
              <a:rPr lang="en-US" sz="2400" b="1" dirty="0" smtClean="0">
                <a:latin typeface="Comic Sans MS" pitchFamily="66" charset="0"/>
                <a:cs typeface="Tahoma" pitchFamily="34" charset="0"/>
              </a:rPr>
              <a:t>It </a:t>
            </a:r>
            <a:r>
              <a:rPr lang="en-US" sz="2400" b="1" dirty="0" smtClean="0">
                <a:latin typeface="Comic Sans MS" pitchFamily="66" charset="0"/>
                <a:cs typeface="Tahoma" pitchFamily="34" charset="0"/>
              </a:rPr>
              <a:t>plays </a:t>
            </a:r>
            <a:r>
              <a:rPr lang="en-US" sz="2400" b="1" dirty="0" smtClean="0">
                <a:latin typeface="Comic Sans MS" pitchFamily="66" charset="0"/>
                <a:cs typeface="Tahoma" pitchFamily="34" charset="0"/>
              </a:rPr>
              <a:t>important roles in: red blood cells integrity and has 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immune function</a:t>
            </a:r>
            <a:r>
              <a:rPr lang="en-US" sz="2400" b="1" dirty="0" smtClean="0">
                <a:latin typeface="Comic Sans MS" pitchFamily="66" charset="0"/>
                <a:cs typeface="Tahoma" pitchFamily="34" charset="0"/>
              </a:rPr>
              <a:t>.</a:t>
            </a:r>
          </a:p>
          <a:p>
            <a:pPr eaLnBrk="1" hangingPunct="1"/>
            <a:r>
              <a:rPr lang="en-US" sz="2400" b="1" dirty="0" smtClean="0">
                <a:latin typeface="Comic Sans MS" pitchFamily="66" charset="0"/>
                <a:cs typeface="Tahoma" pitchFamily="34" charset="0"/>
              </a:rPr>
              <a:t>It holds a 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reserve</a:t>
            </a:r>
            <a:r>
              <a:rPr lang="en-US" sz="2400" b="1" dirty="0" smtClean="0">
                <a:latin typeface="Comic Sans MS" pitchFamily="66" charset="0"/>
                <a:cs typeface="Tahoma" pitchFamily="34" charset="0"/>
              </a:rPr>
              <a:t> of blood in case of 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hemorrhagic shock</a:t>
            </a:r>
            <a:r>
              <a:rPr lang="en-US" sz="2400" b="1" dirty="0" smtClean="0">
                <a:latin typeface="Comic Sans MS" pitchFamily="66" charset="0"/>
                <a:cs typeface="Tahoma" pitchFamily="34" charset="0"/>
              </a:rPr>
              <a:t>.</a:t>
            </a:r>
          </a:p>
          <a:p>
            <a:pPr eaLnBrk="1" hangingPunct="1"/>
            <a:r>
              <a:rPr lang="en-US" sz="2400" b="1" dirty="0" smtClean="0">
                <a:latin typeface="Comic Sans MS" pitchFamily="66" charset="0"/>
                <a:cs typeface="Tahoma" pitchFamily="34" charset="0"/>
              </a:rPr>
              <a:t>It is one of the centers of activity of the 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RES</a:t>
            </a:r>
            <a:r>
              <a:rPr lang="en-US" sz="2400" b="1" dirty="0" smtClean="0">
                <a:latin typeface="Comic Sans MS" pitchFamily="66" charset="0"/>
                <a:cs typeface="Tahoma" pitchFamily="34" charset="0"/>
              </a:rPr>
              <a:t> and its 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absence</a:t>
            </a:r>
            <a:r>
              <a:rPr lang="en-US" sz="2400" b="1" dirty="0" smtClean="0">
                <a:latin typeface="Comic Sans MS" pitchFamily="66" charset="0"/>
                <a:cs typeface="Tahoma" pitchFamily="34" charset="0"/>
              </a:rPr>
              <a:t> leads to a 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predisposition</a:t>
            </a:r>
            <a:r>
              <a:rPr lang="en-US" sz="2400" b="1" dirty="0" smtClean="0">
                <a:latin typeface="Comic Sans MS" pitchFamily="66" charset="0"/>
                <a:cs typeface="Tahoma" pitchFamily="34" charset="0"/>
              </a:rPr>
              <a:t> toward certain 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infections</a:t>
            </a:r>
          </a:p>
          <a:p>
            <a:pPr eaLnBrk="1" hangingPunct="1"/>
            <a:r>
              <a:rPr lang="en-US" sz="2400" b="1" dirty="0" smtClean="0">
                <a:latin typeface="Comic Sans MS" pitchFamily="66" charset="0"/>
                <a:cs typeface="Times New Roman" pitchFamily="18" charset="0"/>
              </a:rPr>
              <a:t>Despite its importance, there are 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no tests </a:t>
            </a:r>
            <a:r>
              <a:rPr lang="en-US" sz="2400" b="1" dirty="0" smtClean="0">
                <a:latin typeface="Comic Sans MS" pitchFamily="66" charset="0"/>
                <a:cs typeface="Times New Roman" pitchFamily="18" charset="0"/>
              </a:rPr>
              <a:t>specific to </a:t>
            </a:r>
            <a:r>
              <a:rPr lang="en-US" sz="2400" b="1" dirty="0" err="1" smtClean="0">
                <a:latin typeface="Comic Sans MS" pitchFamily="66" charset="0"/>
                <a:cs typeface="Times New Roman" pitchFamily="18" charset="0"/>
              </a:rPr>
              <a:t>splenic</a:t>
            </a:r>
            <a:r>
              <a:rPr lang="en-US" sz="2400" b="1" dirty="0" smtClean="0">
                <a:latin typeface="Comic Sans MS" pitchFamily="66" charset="0"/>
                <a:cs typeface="Times New Roman" pitchFamily="18" charset="0"/>
              </a:rPr>
              <a:t> function</a:t>
            </a:r>
            <a:endParaRPr lang="en-US" sz="2400" b="1" dirty="0" smtClean="0">
              <a:solidFill>
                <a:srgbClr val="FFFF00"/>
              </a:solidFill>
              <a:latin typeface="Comic Sans MS" pitchFamily="66" charset="0"/>
              <a:cs typeface="Tahoma" pitchFamily="34" charset="0"/>
            </a:endParaRPr>
          </a:p>
          <a:p>
            <a:pPr eaLnBrk="1" hangingPunct="1"/>
            <a:endParaRPr lang="en-US" sz="2400" b="1" dirty="0" smtClean="0">
              <a:latin typeface="Comic Sans MS" pitchFamily="66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Objectives</a:t>
            </a:r>
            <a:endParaRPr lang="ar-SA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28625" y="1428750"/>
            <a:ext cx="8029575" cy="4929188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2600" b="1" dirty="0" smtClean="0">
                <a:solidFill>
                  <a:srgbClr val="FFFF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At the end of this lecture the student is expected to be able to: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260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Define the term </a:t>
            </a:r>
            <a:r>
              <a:rPr lang="en-US" sz="2600" b="1" dirty="0" err="1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Reticuloendothelial</a:t>
            </a:r>
            <a:r>
              <a:rPr lang="en-US" sz="260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 system (RES)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260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Describe  the cellular components of RES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260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Describe  the functions of the RES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260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Define the structural function of the spleen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260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Describe the functions of the spleen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260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Understand the basic concept of the indication and risks of splenectomy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b="1" dirty="0" smtClean="0">
              <a:latin typeface="Comic Sans MS" pitchFamily="66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ar-SA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5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Spleen</a:t>
            </a:r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56792"/>
            <a:ext cx="9144000" cy="530120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0081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n w="6350">
                  <a:solidFill>
                    <a:srgbClr val="FFFF00"/>
                  </a:solidFill>
                </a:ln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Structural Function of Spleen</a:t>
            </a:r>
          </a:p>
        </p:txBody>
      </p:sp>
      <p:sp>
        <p:nvSpPr>
          <p:cNvPr id="30723" name="Text Placeholder 3"/>
          <p:cNvSpPr>
            <a:spLocks noGrp="1"/>
          </p:cNvSpPr>
          <p:nvPr>
            <p:ph type="body" sz="half" idx="1"/>
          </p:nvPr>
        </p:nvSpPr>
        <p:spPr>
          <a:xfrm>
            <a:off x="-108520" y="1557114"/>
            <a:ext cx="4824536" cy="4248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u="sng" dirty="0" smtClean="0">
                <a:latin typeface="Comic Sans MS" pitchFamily="66" charset="0"/>
                <a:cs typeface="Tahoma" pitchFamily="34" charset="0"/>
              </a:rPr>
              <a:t>White pulp</a:t>
            </a:r>
            <a:r>
              <a:rPr lang="en-US" sz="2400" b="1" dirty="0" smtClean="0">
                <a:latin typeface="Comic Sans MS" pitchFamily="66" charset="0"/>
                <a:cs typeface="Tahoma" pitchFamily="34" charset="0"/>
              </a:rPr>
              <a:t>: 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Thick sleeves of lymphoid tissue, that provides the immune function of the spleen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b="1" dirty="0" smtClean="0">
              <a:solidFill>
                <a:srgbClr val="FFFF00"/>
              </a:solidFill>
              <a:latin typeface="Comic Sans MS" pitchFamily="66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u="sng" dirty="0" smtClean="0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Red pulp</a:t>
            </a:r>
            <a:r>
              <a:rPr lang="en-US" sz="2400" b="1" dirty="0" smtClean="0">
                <a:latin typeface="Comic Sans MS" pitchFamily="66" charset="0"/>
                <a:cs typeface="Tahoma" pitchFamily="34" charset="0"/>
              </a:rPr>
              <a:t>: 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surrounds white pulp, composed of Venous sinuses filled with whole blood and </a:t>
            </a:r>
            <a:r>
              <a:rPr lang="en-US" sz="2400" b="1" dirty="0" err="1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Splenic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 cords of reticular connective tissue rich in </a:t>
            </a:r>
            <a:r>
              <a:rPr lang="en-US" sz="2400" b="1" dirty="0" smtClean="0">
                <a:solidFill>
                  <a:srgbClr val="FF99FF"/>
                </a:solidFill>
                <a:latin typeface="Comic Sans MS" pitchFamily="66" charset="0"/>
                <a:cs typeface="Tahoma" pitchFamily="34" charset="0"/>
              </a:rPr>
              <a:t>macrophages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 </a:t>
            </a:r>
          </a:p>
          <a:p>
            <a:pPr eaLnBrk="1" hangingPunct="1"/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7" name="Picture 6" descr="Illu_sple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700808"/>
            <a:ext cx="4283968" cy="46085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16632"/>
            <a:ext cx="777240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6350">
                  <a:solidFill>
                    <a:srgbClr val="FFFF00"/>
                  </a:solidFill>
                </a:ln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Functions of Spleen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341438"/>
            <a:ext cx="8234363" cy="5183187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Times New Roman" pitchFamily="18" charset="0"/>
              <a:buAutoNum type="arabicPeriod"/>
              <a:defRPr/>
            </a:pPr>
            <a:endParaRPr lang="en-US" sz="2200" b="1" dirty="0" smtClean="0">
              <a:latin typeface="Comic Sans MS" pitchFamily="66" charset="0"/>
              <a:cs typeface="Tahoma" pitchFamily="34" charset="0"/>
            </a:endParaRP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Times New Roman" pitchFamily="18" charset="0"/>
              <a:buAutoNum type="arabicPeriod"/>
              <a:defRPr/>
            </a:pPr>
            <a:r>
              <a:rPr lang="en-US" b="1" dirty="0" err="1" smtClean="0">
                <a:latin typeface="Comic Sans MS" pitchFamily="66" charset="0"/>
              </a:rPr>
              <a:t>Haematopoiesis</a:t>
            </a:r>
            <a:r>
              <a:rPr lang="en-US" b="1" dirty="0" smtClean="0">
                <a:latin typeface="Comic Sans MS" pitchFamily="66" charset="0"/>
              </a:rPr>
              <a:t> (</a:t>
            </a: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</a:rPr>
              <a:t>Hemopoiesis</a:t>
            </a:r>
            <a:r>
              <a:rPr lang="en-US" b="1" dirty="0" smtClean="0">
                <a:latin typeface="Comic Sans MS" pitchFamily="66" charset="0"/>
              </a:rPr>
              <a:t>)  (fetal life)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Times New Roman" pitchFamily="18" charset="0"/>
              <a:buAutoNum type="arabicPeriod"/>
              <a:defRPr/>
            </a:pPr>
            <a:r>
              <a:rPr lang="en-US" b="1" dirty="0" smtClean="0">
                <a:latin typeface="Comic Sans MS" pitchFamily="66" charset="0"/>
              </a:rPr>
              <a:t>Spleen is a main site for destruction of RBCs specially old and abnormal e.g. </a:t>
            </a:r>
            <a:r>
              <a:rPr lang="en-US" b="1" dirty="0" err="1" smtClean="0">
                <a:latin typeface="Comic Sans MS" pitchFamily="66" charset="0"/>
              </a:rPr>
              <a:t>spherocytosis</a:t>
            </a:r>
            <a:endParaRPr lang="en-US" b="1" dirty="0" smtClean="0">
              <a:latin typeface="Comic Sans MS" pitchFamily="66" charset="0"/>
            </a:endParaRP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Times New Roman" pitchFamily="18" charset="0"/>
              <a:buAutoNum type="arabicPeriod"/>
              <a:defRPr/>
            </a:pPr>
            <a:r>
              <a:rPr lang="en-US" b="1" dirty="0" smtClean="0">
                <a:latin typeface="Comic Sans MS" pitchFamily="66" charset="0"/>
              </a:rPr>
              <a:t>Blood is </a:t>
            </a:r>
            <a:r>
              <a:rPr lang="en-US" b="1" u="sng" dirty="0" smtClean="0">
                <a:solidFill>
                  <a:srgbClr val="FF99FF"/>
                </a:solidFill>
                <a:latin typeface="Comic Sans MS" pitchFamily="66" charset="0"/>
              </a:rPr>
              <a:t>filtered</a:t>
            </a:r>
            <a:r>
              <a:rPr lang="en-US" b="1" dirty="0" smtClean="0">
                <a:latin typeface="Comic Sans MS" pitchFamily="66" charset="0"/>
              </a:rPr>
              <a:t> through the spleen. 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 startAt="4"/>
              <a:defRPr/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Reservoir</a:t>
            </a:r>
            <a:r>
              <a:rPr lang="en-US" b="1" dirty="0" smtClean="0">
                <a:latin typeface="Comic Sans MS" pitchFamily="66" charset="0"/>
              </a:rPr>
              <a:t> of </a:t>
            </a: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</a:rPr>
              <a:t>thrombocytes</a:t>
            </a:r>
            <a:r>
              <a:rPr lang="en-US" b="1" dirty="0" smtClean="0">
                <a:latin typeface="Comic Sans MS" pitchFamily="66" charset="0"/>
              </a:rPr>
              <a:t> and  immature erythrocytes 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 startAt="4"/>
              <a:defRPr/>
            </a:pPr>
            <a:r>
              <a:rPr lang="en-US" b="1" dirty="0" smtClean="0">
                <a:latin typeface="Comic Sans MS" pitchFamily="66" charset="0"/>
                <a:cs typeface="Tahoma" pitchFamily="34" charset="0"/>
              </a:rPr>
              <a:t>Recycles of 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iron</a:t>
            </a:r>
            <a:endParaRPr lang="en-US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2400" b="1" dirty="0" smtClean="0">
                <a:latin typeface="Comic Sans MS" pitchFamily="66" charset="0"/>
              </a:rPr>
              <a:t>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533400" indent="-258763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400" b="1" dirty="0" smtClean="0">
              <a:latin typeface="Comic Sans MS" pitchFamily="66" charset="0"/>
            </a:endParaRP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Times New Roman" pitchFamily="18" charset="0"/>
              <a:buAutoNum type="arabicPeriod"/>
              <a:defRPr/>
            </a:pPr>
            <a:endParaRPr lang="en-US" sz="2200" b="1" dirty="0" smtClean="0">
              <a:latin typeface="Comic Sans MS" pitchFamily="66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44624"/>
            <a:ext cx="777240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n w="6350">
                  <a:solidFill>
                    <a:srgbClr val="FFFF00"/>
                  </a:solidFill>
                </a:ln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Immune Functions of Spleen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1125538"/>
            <a:ext cx="7772400" cy="489585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Because the organ is directly connected to blood circulation, it responds faster than other lymph nodes to blood-borne antigens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Reservoir of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lymphocytes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in </a:t>
            </a:r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white pulp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b="1" dirty="0" smtClean="0">
                <a:latin typeface="Comic Sans MS" pitchFamily="66" charset="0"/>
                <a:cs typeface="Tahoma" pitchFamily="34" charset="0"/>
              </a:rPr>
              <a:t>Destruction and processing of 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antigens</a:t>
            </a:r>
            <a:endParaRPr lang="en-US" b="1" dirty="0" smtClean="0">
              <a:latin typeface="Comic Sans MS" pitchFamily="66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Site for </a:t>
            </a: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Phagocytosis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 of bacteria and worn-out blood cells (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Slow blood flow in the red pulp cords allows foreign particles to be </a:t>
            </a: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phagocytosed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)</a:t>
            </a:r>
            <a:endParaRPr lang="en-US" b="1" dirty="0" smtClean="0">
              <a:solidFill>
                <a:srgbClr val="FFFF00"/>
              </a:solidFill>
              <a:latin typeface="Comic Sans MS" pitchFamily="66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96975"/>
            <a:ext cx="8107362" cy="5040313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Times New Roman" pitchFamily="18" charset="0"/>
              <a:buAutoNum type="arabicPeriod" startAt="5"/>
            </a:pPr>
            <a:r>
              <a:rPr lang="en-US" b="1" dirty="0" smtClean="0">
                <a:latin typeface="Comic Sans MS" pitchFamily="66" charset="0"/>
                <a:cs typeface="Tahoma" pitchFamily="34" charset="0"/>
              </a:rPr>
              <a:t>Site of 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B cell maturation </a:t>
            </a:r>
            <a:r>
              <a:rPr lang="en-US" b="1" dirty="0" smtClean="0">
                <a:latin typeface="Comic Sans MS" pitchFamily="66" charset="0"/>
                <a:cs typeface="Tahoma" pitchFamily="34" charset="0"/>
              </a:rPr>
              <a:t>into plasma cells, which synthesize antibodies in its white pulp and </a:t>
            </a:r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initiates </a:t>
            </a: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humoral</a:t>
            </a:r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response</a:t>
            </a:r>
            <a:endParaRPr lang="en-US" b="1" dirty="0" smtClean="0">
              <a:solidFill>
                <a:srgbClr val="FFFF00"/>
              </a:solidFill>
              <a:latin typeface="Comic Sans MS" pitchFamily="66" charset="0"/>
              <a:cs typeface="Tahoma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 New Roman" pitchFamily="18" charset="0"/>
              <a:buAutoNum type="arabicPeriod" startAt="5"/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Removes antibody-coated bacteria along with </a:t>
            </a:r>
            <a:r>
              <a:rPr lang="en-US" b="1" u="sng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antibody-coated blood cells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.</a:t>
            </a:r>
            <a:r>
              <a:rPr lang="en-US" b="1" dirty="0" smtClean="0">
                <a:latin typeface="Comic Sans MS" pitchFamily="66" charset="0"/>
                <a:cs typeface="Tahoma" pitchFamily="34" charset="0"/>
              </a:rPr>
              <a:t> 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itchFamily="18" charset="0"/>
              <a:buAutoNum type="arabicPeriod" startAt="5"/>
            </a:pPr>
            <a:r>
              <a:rPr lang="en-US" b="1" dirty="0" smtClean="0">
                <a:latin typeface="Comic Sans MS" pitchFamily="66" charset="0"/>
                <a:cs typeface="Tahoma" pitchFamily="34" charset="0"/>
              </a:rPr>
              <a:t>It  contains (in its blood reserve) half of the body </a:t>
            </a: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monocytes</a:t>
            </a:r>
            <a:r>
              <a:rPr lang="en-US" b="1" dirty="0" smtClean="0">
                <a:latin typeface="Comic Sans MS" pitchFamily="66" charset="0"/>
                <a:cs typeface="Tahoma" pitchFamily="34" charset="0"/>
              </a:rPr>
              <a:t> within the red pulp, upon moving to injured tissue (such as the heart), </a:t>
            </a:r>
            <a:r>
              <a:rPr lang="en-US" b="1" dirty="0" smtClean="0">
                <a:latin typeface="Comic Sans MS" pitchFamily="66" charset="0"/>
                <a:cs typeface="Tahoma" pitchFamily="34" charset="0"/>
              </a:rPr>
              <a:t>they turn </a:t>
            </a:r>
            <a:r>
              <a:rPr lang="en-US" b="1" dirty="0" smtClean="0">
                <a:latin typeface="Comic Sans MS" pitchFamily="66" charset="0"/>
                <a:cs typeface="Tahoma" pitchFamily="34" charset="0"/>
              </a:rPr>
              <a:t>into </a:t>
            </a: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dendritic</a:t>
            </a:r>
            <a:r>
              <a:rPr lang="en-US" b="1" dirty="0" smtClean="0">
                <a:latin typeface="Comic Sans MS" pitchFamily="66" charset="0"/>
                <a:cs typeface="Tahoma" pitchFamily="34" charset="0"/>
              </a:rPr>
              <a:t> cells and 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macrophages</a:t>
            </a:r>
            <a:r>
              <a:rPr lang="en-US" b="1" dirty="0" smtClean="0">
                <a:latin typeface="Comic Sans MS" pitchFamily="66" charset="0"/>
                <a:cs typeface="Tahoma" pitchFamily="34" charset="0"/>
              </a:rPr>
              <a:t> that </a:t>
            </a:r>
            <a:r>
              <a:rPr lang="en-US" b="1" dirty="0" smtClean="0">
                <a:latin typeface="Comic Sans MS" pitchFamily="66" charset="0"/>
                <a:cs typeface="Tahoma" pitchFamily="34" charset="0"/>
              </a:rPr>
              <a:t>promote 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tissue healing</a:t>
            </a:r>
            <a:r>
              <a:rPr lang="en-US" b="1" dirty="0" smtClean="0">
                <a:latin typeface="Comic Sans MS" pitchFamily="66" charset="0"/>
                <a:cs typeface="Tahoma" pitchFamily="34" charset="0"/>
              </a:rPr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4375" y="44624"/>
            <a:ext cx="7772400" cy="1000125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ln w="6350">
                  <a:solidFill>
                    <a:srgbClr val="FFFF00"/>
                  </a:solidFill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Tahoma" pitchFamily="34" charset="0"/>
              </a:rPr>
              <a:t>Immune Functions of Spleen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42938" y="116632"/>
            <a:ext cx="7772400" cy="9286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dirty="0" err="1" smtClean="0">
                <a:ln w="57150">
                  <a:solidFill>
                    <a:srgbClr val="FF99FF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ahoma" pitchFamily="34" charset="0"/>
              </a:rPr>
              <a:t>Spleenectomy</a:t>
            </a:r>
            <a:endParaRPr lang="en-US" sz="5000" dirty="0" smtClean="0">
              <a:ln w="57150">
                <a:solidFill>
                  <a:srgbClr val="FF99FF"/>
                </a:solidFill>
              </a:ln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714375" y="1268760"/>
            <a:ext cx="7772400" cy="4608512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600" b="1" u="sng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Indications: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2600" b="1" dirty="0" err="1" smtClean="0">
                <a:latin typeface="Comic Sans MS" pitchFamily="66" charset="0"/>
                <a:cs typeface="Tahoma" pitchFamily="34" charset="0"/>
              </a:rPr>
              <a:t>Hypersplenism</a:t>
            </a:r>
            <a:r>
              <a:rPr lang="en-US" sz="2600" b="1" dirty="0" smtClean="0">
                <a:latin typeface="Comic Sans MS" pitchFamily="66" charset="0"/>
                <a:cs typeface="Tahoma" pitchFamily="34" charset="0"/>
              </a:rPr>
              <a:t>: enlargement of the spleen (</a:t>
            </a:r>
            <a:r>
              <a:rPr lang="en-US" sz="2600" b="1" dirty="0" err="1" smtClean="0">
                <a:latin typeface="Comic Sans MS" pitchFamily="66" charset="0"/>
                <a:cs typeface="Tahoma" pitchFamily="34" charset="0"/>
              </a:rPr>
              <a:t>splenomegaly</a:t>
            </a:r>
            <a:r>
              <a:rPr lang="en-US" sz="2600" b="1" dirty="0" smtClean="0">
                <a:latin typeface="Comic Sans MS" pitchFamily="66" charset="0"/>
                <a:cs typeface="Tahoma" pitchFamily="34" charset="0"/>
              </a:rPr>
              <a:t>) with defects in the blood cells count. 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26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primary spleen cancers 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2600" b="1" dirty="0" smtClean="0">
                <a:latin typeface="Comic Sans MS" pitchFamily="66" charset="0"/>
                <a:cs typeface="Tahoma" pitchFamily="34" charset="0"/>
              </a:rPr>
              <a:t>Sickle cell </a:t>
            </a:r>
            <a:r>
              <a:rPr lang="en-US" sz="2600" b="1" dirty="0" err="1" smtClean="0">
                <a:latin typeface="Comic Sans MS" pitchFamily="66" charset="0"/>
                <a:cs typeface="Tahoma" pitchFamily="34" charset="0"/>
              </a:rPr>
              <a:t>anaemia</a:t>
            </a:r>
            <a:r>
              <a:rPr lang="en-US" sz="2600" b="1" dirty="0" smtClean="0">
                <a:latin typeface="Comic Sans MS" pitchFamily="66" charset="0"/>
                <a:cs typeface="Tahoma" pitchFamily="34" charset="0"/>
              </a:rPr>
              <a:t>, </a:t>
            </a:r>
            <a:r>
              <a:rPr lang="en-US" sz="2600" b="1" dirty="0" err="1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Thalassemia,</a:t>
            </a:r>
            <a:r>
              <a:rPr lang="en-US" sz="2600" b="1" dirty="0" err="1" smtClean="0">
                <a:latin typeface="Comic Sans MS" pitchFamily="66" charset="0"/>
                <a:cs typeface="Tahoma" pitchFamily="34" charset="0"/>
              </a:rPr>
              <a:t>hereditary</a:t>
            </a:r>
            <a:r>
              <a:rPr lang="en-US" sz="2600" b="1" dirty="0" smtClean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2600" b="1" dirty="0" err="1" smtClean="0">
                <a:latin typeface="Comic Sans MS" pitchFamily="66" charset="0"/>
                <a:cs typeface="Tahoma" pitchFamily="34" charset="0"/>
              </a:rPr>
              <a:t>spherocytosis</a:t>
            </a:r>
            <a:r>
              <a:rPr lang="en-US" sz="2600" b="1" dirty="0" smtClean="0">
                <a:latin typeface="Comic Sans MS" pitchFamily="66" charset="0"/>
                <a:cs typeface="Tahoma" pitchFamily="34" charset="0"/>
              </a:rPr>
              <a:t> (HS) and </a:t>
            </a:r>
            <a:r>
              <a:rPr lang="en-US" sz="2600" b="1" dirty="0" err="1" smtClean="0">
                <a:latin typeface="Comic Sans MS" pitchFamily="66" charset="0"/>
                <a:cs typeface="Tahoma" pitchFamily="34" charset="0"/>
              </a:rPr>
              <a:t>elliptocytosis</a:t>
            </a:r>
            <a:r>
              <a:rPr lang="en-US" sz="2600" b="1" dirty="0" smtClean="0">
                <a:latin typeface="Comic Sans MS" pitchFamily="66" charset="0"/>
                <a:cs typeface="Tahoma" pitchFamily="34" charset="0"/>
              </a:rPr>
              <a:t>, 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26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Idiopathic thrombocytopenic purpura (ITP). 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2600" b="1" dirty="0" smtClean="0">
                <a:latin typeface="Comic Sans MS" pitchFamily="66" charset="0"/>
                <a:cs typeface="Tahoma" pitchFamily="34" charset="0"/>
              </a:rPr>
              <a:t>Trauma.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26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Hodgkin's disease </a:t>
            </a:r>
            <a:r>
              <a:rPr lang="en-US" sz="2600" b="1" dirty="0" smtClean="0">
                <a:latin typeface="Comic Sans MS" pitchFamily="66" charset="0"/>
                <a:cs typeface="Tahoma" pitchFamily="34" charset="0"/>
              </a:rPr>
              <a:t>(lymphoma).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2600" b="1" dirty="0" smtClean="0">
                <a:latin typeface="Comic Sans MS" pitchFamily="66" charset="0"/>
                <a:cs typeface="Tahoma" pitchFamily="34" charset="0"/>
              </a:rPr>
              <a:t>Autoimmune hemolytic disorders.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600" b="1" dirty="0" smtClean="0">
              <a:latin typeface="Comic Sans MS" pitchFamily="66" charset="0"/>
              <a:cs typeface="Tahoma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sz="26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6350">
                  <a:solidFill>
                    <a:srgbClr val="FFFF00"/>
                  </a:solidFill>
                </a:ln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Risks of </a:t>
            </a:r>
            <a:r>
              <a:rPr lang="en-US" dirty="0" err="1" smtClean="0">
                <a:ln w="6350">
                  <a:solidFill>
                    <a:srgbClr val="FFFF00"/>
                  </a:solidFill>
                </a:ln>
                <a:solidFill>
                  <a:srgbClr val="00B0F0"/>
                </a:solidFill>
                <a:latin typeface="Comic Sans MS" pitchFamily="66" charset="0"/>
                <a:cs typeface="Tahoma" pitchFamily="34" charset="0"/>
              </a:rPr>
              <a:t>Spleenectomy</a:t>
            </a:r>
            <a:endParaRPr lang="en-US" dirty="0" smtClean="0">
              <a:ln w="6350">
                <a:solidFill>
                  <a:srgbClr val="FFFF00"/>
                </a:solidFill>
              </a:ln>
              <a:solidFill>
                <a:srgbClr val="00B0F0"/>
              </a:solidFill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268387"/>
            <a:ext cx="8229600" cy="396081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Overwhelming  bacterial infection or post </a:t>
            </a: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splenectomy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 sepsis.  </a:t>
            </a:r>
          </a:p>
          <a:p>
            <a:pPr eaLnBrk="1" hangingPunct="1"/>
            <a:r>
              <a:rPr lang="en-US" b="1" dirty="0" smtClean="0">
                <a:latin typeface="Comic Sans MS" pitchFamily="66" charset="0"/>
                <a:cs typeface="Tahoma" pitchFamily="34" charset="0"/>
              </a:rPr>
              <a:t>Patient prone to malaria</a:t>
            </a:r>
          </a:p>
          <a:p>
            <a:pPr eaLnBrk="1" hangingPunct="1"/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Inflammation of the pancreas and collapse of the lungs. </a:t>
            </a:r>
          </a:p>
          <a:p>
            <a:pPr eaLnBrk="1" hangingPunct="1"/>
            <a:r>
              <a:rPr lang="en-US" b="1" dirty="0" smtClean="0">
                <a:latin typeface="Comic Sans MS" pitchFamily="66" charset="0"/>
                <a:cs typeface="Tahoma" pitchFamily="34" charset="0"/>
              </a:rPr>
              <a:t>Excessive post-operative bleeding </a:t>
            </a:r>
            <a:r>
              <a:rPr lang="en-US" sz="2400" b="1" dirty="0" smtClean="0">
                <a:latin typeface="Comic Sans MS" pitchFamily="66" charset="0"/>
                <a:cs typeface="Tahoma" pitchFamily="34" charset="0"/>
              </a:rPr>
              <a:t>(surgical)</a:t>
            </a:r>
            <a:endParaRPr lang="en-US" b="1" dirty="0" smtClean="0">
              <a:latin typeface="Comic Sans MS" pitchFamily="66" charset="0"/>
              <a:cs typeface="Tahoma" pitchFamily="34" charset="0"/>
            </a:endParaRPr>
          </a:p>
          <a:p>
            <a:pPr eaLnBrk="1" hangingPunct="1"/>
            <a:r>
              <a:rPr lang="en-US" b="1" dirty="0" smtClean="0">
                <a:latin typeface="Comic Sans MS" pitchFamily="66" charset="0"/>
                <a:cs typeface="Tahoma" pitchFamily="34" charset="0"/>
              </a:rPr>
              <a:t>Post-operative </a:t>
            </a:r>
            <a:r>
              <a:rPr lang="en-US" b="1" dirty="0" err="1" smtClean="0">
                <a:latin typeface="Comic Sans MS" pitchFamily="66" charset="0"/>
                <a:cs typeface="Tahoma" pitchFamily="34" charset="0"/>
              </a:rPr>
              <a:t>thrombocytosis</a:t>
            </a:r>
            <a:r>
              <a:rPr lang="en-US" b="1" dirty="0" smtClean="0">
                <a:latin typeface="Comic Sans MS" pitchFamily="66" charset="0"/>
                <a:cs typeface="Tahoma" pitchFamily="34" charset="0"/>
              </a:rPr>
              <a:t> and thrombosis</a:t>
            </a: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980728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The End</a:t>
            </a:r>
            <a:endParaRPr lang="en-GB" sz="9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14375" y="44624"/>
            <a:ext cx="7772400" cy="9361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  <a:t>The </a:t>
            </a:r>
            <a:r>
              <a:rPr lang="en-US" sz="3600" dirty="0" err="1" smtClean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  <a:t>Reticuloendothelial</a:t>
            </a:r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  <a:t> system (RES)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1268413"/>
            <a:ext cx="7772400" cy="4319587"/>
          </a:xfrm>
        </p:spPr>
        <p:txBody>
          <a:bodyPr/>
          <a:lstStyle/>
          <a:p>
            <a:pPr eaLnBrk="1" hangingPunct="1"/>
            <a:endParaRPr lang="en-US" sz="2400" b="1" dirty="0" smtClean="0">
              <a:latin typeface="Comic Sans MS" pitchFamily="66" charset="0"/>
              <a:cs typeface="Tahoma" pitchFamily="34" charset="0"/>
            </a:endParaRPr>
          </a:p>
          <a:p>
            <a:pPr eaLnBrk="1" hangingPunct="1"/>
            <a:r>
              <a:rPr lang="en-US" sz="2400" b="1" dirty="0" smtClean="0">
                <a:latin typeface="Comic Sans MS" pitchFamily="66" charset="0"/>
                <a:cs typeface="Tahoma" pitchFamily="34" charset="0"/>
              </a:rPr>
              <a:t>It is a network of 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connective tissue fibers </a:t>
            </a:r>
            <a:r>
              <a:rPr lang="en-US" sz="2400" b="1" dirty="0" smtClean="0">
                <a:latin typeface="Comic Sans MS" pitchFamily="66" charset="0"/>
                <a:cs typeface="Tahoma" pitchFamily="34" charset="0"/>
              </a:rPr>
              <a:t>inhabited (dwelled) by </a:t>
            </a:r>
            <a:r>
              <a:rPr lang="en-US" sz="2400" b="1" dirty="0" err="1" smtClean="0">
                <a:latin typeface="Comic Sans MS" pitchFamily="66" charset="0"/>
                <a:cs typeface="Tahoma" pitchFamily="34" charset="0"/>
              </a:rPr>
              <a:t>phagocytic</a:t>
            </a:r>
            <a:r>
              <a:rPr lang="en-US" sz="2400" b="1" dirty="0" smtClean="0">
                <a:latin typeface="Comic Sans MS" pitchFamily="66" charset="0"/>
                <a:cs typeface="Tahoma" pitchFamily="34" charset="0"/>
              </a:rPr>
              <a:t> cells such as 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macrophages</a:t>
            </a:r>
            <a:r>
              <a:rPr lang="en-US" sz="2400" b="1" dirty="0" smtClean="0">
                <a:latin typeface="Comic Sans MS" pitchFamily="66" charset="0"/>
                <a:cs typeface="Tahoma" pitchFamily="34" charset="0"/>
              </a:rPr>
              <a:t> ready to attack and ingest microbes and particles</a:t>
            </a:r>
          </a:p>
          <a:p>
            <a:pPr eaLnBrk="1" hangingPunct="1"/>
            <a:endParaRPr lang="en-US" sz="2400" b="1" dirty="0" smtClean="0">
              <a:latin typeface="Comic Sans MS" pitchFamily="66" charset="0"/>
              <a:cs typeface="Tahoma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sz="3600" b="1" u="sng" dirty="0" smtClean="0">
                <a:latin typeface="Comic Sans MS" pitchFamily="66" charset="0"/>
                <a:cs typeface="Tahoma" pitchFamily="34" charset="0"/>
              </a:rPr>
              <a:t>RES is an essential component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3600" b="1" u="sng" dirty="0" smtClean="0">
                <a:latin typeface="Comic Sans MS" pitchFamily="66" charset="0"/>
                <a:cs typeface="Tahoma" pitchFamily="34" charset="0"/>
              </a:rPr>
              <a:t>of the </a:t>
            </a:r>
            <a:r>
              <a:rPr lang="en-US" sz="3600" b="1" u="sng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immune </a:t>
            </a:r>
            <a:r>
              <a:rPr lang="en-US" sz="3600" b="1" u="sng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system</a:t>
            </a:r>
            <a:endParaRPr lang="en-US" sz="3600" b="1" u="sng" dirty="0" smtClean="0">
              <a:latin typeface="Comic Sans MS" pitchFamily="66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  <a:t>Reticuloendothelial</a:t>
            </a: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  <a:t> system (RES) </a:t>
            </a:r>
            <a:br>
              <a:rPr lang="en-US" sz="3200" dirty="0" smtClean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  <a:t>(Mononuclear phagocyte system)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b="1" dirty="0" smtClean="0">
              <a:latin typeface="Comic Sans MS" pitchFamily="66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Reticuloendothelial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 system </a:t>
            </a:r>
            <a:r>
              <a:rPr lang="en-US" b="1" dirty="0" smtClean="0">
                <a:latin typeface="Comic Sans MS" pitchFamily="66" charset="0"/>
                <a:cs typeface="Tahoma" pitchFamily="34" charset="0"/>
              </a:rPr>
              <a:t>is an older term for the 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mononuclear phagocyte system (MPS)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b="1" dirty="0" smtClean="0">
                <a:latin typeface="Comic Sans MS" pitchFamily="66" charset="0"/>
                <a:cs typeface="Tahoma" pitchFamily="34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b="1" dirty="0" smtClean="0">
                <a:latin typeface="Comic Sans MS" pitchFamily="66" charset="0"/>
                <a:cs typeface="Tahoma" pitchFamily="34" charset="0"/>
              </a:rPr>
              <a:t> Most endothelial cells are not macrophages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b="1" dirty="0" smtClean="0">
              <a:latin typeface="Comic Sans MS" pitchFamily="66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n w="6350"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Cellular Components of RES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1031"/>
            <a:ext cx="8229600" cy="4752305"/>
          </a:xfrm>
        </p:spPr>
        <p:txBody>
          <a:bodyPr>
            <a:noAutofit/>
          </a:bodyPr>
          <a:lstStyle/>
          <a:p>
            <a:pPr marL="66675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Comic Sans MS" pitchFamily="66" charset="0"/>
              </a:rPr>
              <a:t>Monocytes</a:t>
            </a:r>
            <a:endParaRPr lang="en-US" sz="32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66675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Macrophage </a:t>
            </a:r>
            <a:r>
              <a:rPr lang="en-US" sz="3200" b="1" dirty="0" smtClean="0">
                <a:latin typeface="Comic Sans MS" pitchFamily="66" charset="0"/>
              </a:rPr>
              <a:t>Located in all </a:t>
            </a:r>
            <a:r>
              <a:rPr lang="en-US" sz="3200" b="1" dirty="0" smtClean="0">
                <a:latin typeface="Comic Sans MS" pitchFamily="66" charset="0"/>
              </a:rPr>
              <a:t>tissues, </a:t>
            </a:r>
            <a:r>
              <a:rPr lang="en-US" sz="3200" b="1" dirty="0" smtClean="0">
                <a:latin typeface="Comic Sans MS" pitchFamily="66" charset="0"/>
              </a:rPr>
              <a:t>such as skin, liver (</a:t>
            </a:r>
            <a:r>
              <a:rPr lang="en-US" sz="3200" b="1" dirty="0" err="1" smtClean="0">
                <a:solidFill>
                  <a:srgbClr val="FFFF00"/>
                </a:solidFill>
                <a:latin typeface="Comic Sans MS" pitchFamily="66" charset="0"/>
              </a:rPr>
              <a:t>kupffer</a:t>
            </a:r>
            <a:r>
              <a:rPr lang="en-US" sz="3200" b="1" dirty="0" smtClean="0">
                <a:latin typeface="Comic Sans MS" pitchFamily="66" charset="0"/>
              </a:rPr>
              <a:t>), spleen, bone marrow, lymph nodes, lung. </a:t>
            </a:r>
          </a:p>
          <a:p>
            <a:pPr marL="66675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Endothelial cells: </a:t>
            </a:r>
            <a:r>
              <a:rPr lang="en-US" sz="3200" b="1" dirty="0" smtClean="0">
                <a:latin typeface="Comic Sans MS" pitchFamily="66" charset="0"/>
              </a:rPr>
              <a:t> bone marrow, spleen, lymph node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ln w="6350"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Macrophages</a:t>
            </a:r>
            <a:endParaRPr lang="en-US" sz="4800" dirty="0" smtClean="0">
              <a:ln w="6350">
                <a:solidFill>
                  <a:srgbClr val="FF000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1439887"/>
            <a:ext cx="7772400" cy="4797425"/>
          </a:xfrm>
        </p:spPr>
        <p:txBody>
          <a:bodyPr/>
          <a:lstStyle/>
          <a:p>
            <a:pPr eaLnBrk="1" hangingPunct="1"/>
            <a:r>
              <a:rPr lang="en-US" sz="2600" b="1" dirty="0" smtClean="0">
                <a:latin typeface="Comic Sans MS" pitchFamily="66" charset="0"/>
                <a:cs typeface="Tahoma" pitchFamily="34" charset="0"/>
              </a:rPr>
              <a:t>Often remain </a:t>
            </a:r>
            <a:r>
              <a:rPr lang="en-US" sz="3200" b="1" u="sng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fixed</a:t>
            </a:r>
            <a:r>
              <a:rPr lang="en-US" sz="2600" b="1" dirty="0" smtClean="0">
                <a:latin typeface="Comic Sans MS" pitchFamily="66" charset="0"/>
                <a:cs typeface="Tahoma" pitchFamily="34" charset="0"/>
              </a:rPr>
              <a:t> to their organs. They </a:t>
            </a:r>
            <a:r>
              <a:rPr lang="en-US" sz="26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filter</a:t>
            </a:r>
            <a:r>
              <a:rPr lang="en-US" sz="2600" b="1" dirty="0" smtClean="0">
                <a:latin typeface="Comic Sans MS" pitchFamily="66" charset="0"/>
                <a:cs typeface="Tahoma" pitchFamily="34" charset="0"/>
              </a:rPr>
              <a:t> and </a:t>
            </a:r>
            <a:r>
              <a:rPr lang="en-US" sz="26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destroy</a:t>
            </a:r>
            <a:r>
              <a:rPr lang="en-US" sz="2600" b="1" dirty="0" smtClean="0">
                <a:latin typeface="Comic Sans MS" pitchFamily="66" charset="0"/>
                <a:cs typeface="Tahoma" pitchFamily="34" charset="0"/>
              </a:rPr>
              <a:t> objects which are foreign to the body, such as </a:t>
            </a:r>
            <a:r>
              <a:rPr lang="en-US" sz="26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bacteria</a:t>
            </a:r>
            <a:r>
              <a:rPr lang="en-US" sz="2600" b="1" dirty="0" smtClean="0">
                <a:latin typeface="Comic Sans MS" pitchFamily="66" charset="0"/>
                <a:cs typeface="Tahoma" pitchFamily="34" charset="0"/>
              </a:rPr>
              <a:t>, </a:t>
            </a:r>
            <a:r>
              <a:rPr lang="en-US" sz="26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viruses</a:t>
            </a:r>
            <a:r>
              <a:rPr lang="en-US" sz="2600" b="1" dirty="0" smtClean="0">
                <a:latin typeface="Comic Sans MS" pitchFamily="66" charset="0"/>
                <a:cs typeface="Tahoma" pitchFamily="34" charset="0"/>
              </a:rPr>
              <a:t>. </a:t>
            </a:r>
          </a:p>
          <a:p>
            <a:pPr eaLnBrk="1" hangingPunct="1"/>
            <a:r>
              <a:rPr lang="en-US" sz="2600" b="1" dirty="0" smtClean="0">
                <a:latin typeface="Comic Sans MS" pitchFamily="66" charset="0"/>
                <a:cs typeface="Tahoma" pitchFamily="34" charset="0"/>
              </a:rPr>
              <a:t>Some macrophages are </a:t>
            </a:r>
            <a:r>
              <a:rPr lang="en-US" sz="3200" b="1" u="sng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mobile</a:t>
            </a:r>
            <a:r>
              <a:rPr lang="en-US" sz="2600" b="1" dirty="0" smtClean="0">
                <a:latin typeface="Comic Sans MS" pitchFamily="66" charset="0"/>
                <a:cs typeface="Tahoma" pitchFamily="34" charset="0"/>
              </a:rPr>
              <a:t>, and they can group together to become </a:t>
            </a:r>
            <a:r>
              <a:rPr lang="en-US" sz="26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one big </a:t>
            </a:r>
            <a:r>
              <a:rPr lang="en-US" sz="2600" b="1" dirty="0" err="1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phagocytic</a:t>
            </a:r>
            <a:r>
              <a:rPr lang="en-US" sz="2600" b="1" dirty="0" smtClean="0">
                <a:latin typeface="Comic Sans MS" pitchFamily="66" charset="0"/>
                <a:cs typeface="Tahoma" pitchFamily="34" charset="0"/>
              </a:rPr>
              <a:t> cell in order to ingest larger foreign particles.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n w="6350"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Types of Macrophages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latin typeface="Century Gothic" pitchFamily="34" charset="0"/>
                <a:cs typeface="Times New Roman" pitchFamily="18" charset="0"/>
              </a:rPr>
              <a:t>Macrophages differ depending on the organs in which they reside in. </a:t>
            </a:r>
          </a:p>
          <a:p>
            <a:pPr lvl="1" eaLnBrk="1" hangingPunct="1"/>
            <a:r>
              <a:rPr lang="en-US" b="1" dirty="0" err="1" smtClean="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Kupffer</a:t>
            </a:r>
            <a:r>
              <a:rPr lang="en-US" b="1" dirty="0" smtClean="0">
                <a:latin typeface="Century Gothic" pitchFamily="34" charset="0"/>
                <a:cs typeface="Times New Roman" pitchFamily="18" charset="0"/>
              </a:rPr>
              <a:t> cells …………..in the </a:t>
            </a:r>
            <a:r>
              <a:rPr lang="en-US" b="1" dirty="0" smtClean="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liver</a:t>
            </a:r>
            <a:r>
              <a:rPr lang="en-US" b="1" dirty="0" smtClean="0">
                <a:latin typeface="Century Gothic" pitchFamily="34" charset="0"/>
                <a:cs typeface="Times New Roman" pitchFamily="18" charset="0"/>
              </a:rPr>
              <a:t>. </a:t>
            </a:r>
          </a:p>
          <a:p>
            <a:pPr lvl="1" eaLnBrk="1" hangingPunct="1"/>
            <a:r>
              <a:rPr lang="en-US" b="1" dirty="0" smtClean="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Microglia</a:t>
            </a:r>
            <a:r>
              <a:rPr lang="en-US" b="1" dirty="0" smtClean="0">
                <a:latin typeface="Century Gothic" pitchFamily="34" charset="0"/>
                <a:cs typeface="Times New Roman" pitchFamily="18" charset="0"/>
              </a:rPr>
              <a:t>…..................in the </a:t>
            </a:r>
            <a:r>
              <a:rPr lang="en-US" b="1" dirty="0" smtClean="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CNS</a:t>
            </a:r>
          </a:p>
          <a:p>
            <a:pPr lvl="1" eaLnBrk="1" hangingPunct="1"/>
            <a:r>
              <a:rPr lang="en-US" b="1" dirty="0" smtClean="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Reticular  </a:t>
            </a:r>
            <a:r>
              <a:rPr lang="en-US" b="1" dirty="0" smtClean="0">
                <a:latin typeface="Century Gothic" pitchFamily="34" charset="0"/>
                <a:cs typeface="Times New Roman" pitchFamily="18" charset="0"/>
              </a:rPr>
              <a:t>cells</a:t>
            </a:r>
            <a:r>
              <a:rPr lang="en-US" b="1" dirty="0" smtClean="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Century Gothic" pitchFamily="34" charset="0"/>
                <a:cs typeface="Times New Roman" pitchFamily="18" charset="0"/>
              </a:rPr>
              <a:t>………..in the </a:t>
            </a:r>
            <a:r>
              <a:rPr lang="en-US" b="1" dirty="0" smtClean="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lymph nodes</a:t>
            </a:r>
            <a:r>
              <a:rPr lang="en-US" b="1" dirty="0" smtClean="0">
                <a:latin typeface="Century Gothic" pitchFamily="34" charset="0"/>
                <a:cs typeface="Times New Roman" pitchFamily="18" charset="0"/>
              </a:rPr>
              <a:t>, 					</a:t>
            </a:r>
            <a:r>
              <a:rPr lang="en-US" b="1" dirty="0" smtClean="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bone marrow</a:t>
            </a:r>
            <a:r>
              <a:rPr lang="en-US" b="1" dirty="0" smtClean="0">
                <a:latin typeface="Century Gothic" pitchFamily="34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spleen</a:t>
            </a:r>
            <a:r>
              <a:rPr lang="en-US" b="1" dirty="0" smtClean="0">
                <a:latin typeface="Century Gothic" pitchFamily="34" charset="0"/>
                <a:cs typeface="Times New Roman" pitchFamily="18" charset="0"/>
              </a:rPr>
              <a:t>. </a:t>
            </a:r>
          </a:p>
          <a:p>
            <a:pPr lvl="1" eaLnBrk="1" hangingPunct="1"/>
            <a:r>
              <a:rPr lang="en-US" b="1" dirty="0" smtClean="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Tissue</a:t>
            </a:r>
            <a:r>
              <a:rPr lang="en-US" b="1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histiocytes</a:t>
            </a:r>
            <a:r>
              <a:rPr lang="en-US" b="1" dirty="0" smtClean="0">
                <a:latin typeface="Century Gothic" pitchFamily="34" charset="0"/>
                <a:cs typeface="Times New Roman" pitchFamily="18" charset="0"/>
              </a:rPr>
              <a:t> (fixed macrophages)</a:t>
            </a:r>
          </a:p>
          <a:p>
            <a:pPr lvl="1" eaLnBrk="1" hangingPunct="1">
              <a:buFontTx/>
              <a:buNone/>
            </a:pPr>
            <a:r>
              <a:rPr lang="en-US" b="1" dirty="0" smtClean="0">
                <a:latin typeface="Century Gothic" pitchFamily="34" charset="0"/>
                <a:cs typeface="Times New Roman" pitchFamily="18" charset="0"/>
              </a:rPr>
              <a:t>	………..…...in </a:t>
            </a:r>
            <a:r>
              <a:rPr lang="en-US" b="1" dirty="0" smtClean="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subcutaneous</a:t>
            </a:r>
            <a:r>
              <a:rPr lang="en-US" b="1" dirty="0" smtClean="0">
                <a:latin typeface="Century Gothic" pitchFamily="34" charset="0"/>
                <a:cs typeface="Times New Roman" pitchFamily="18" charset="0"/>
              </a:rPr>
              <a:t> connective tissues</a:t>
            </a:r>
          </a:p>
          <a:p>
            <a:pPr lvl="1" eaLnBrk="1" hangingPunct="1"/>
            <a:r>
              <a:rPr lang="en-US" b="1" dirty="0" smtClean="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Alveolar </a:t>
            </a:r>
            <a:r>
              <a:rPr lang="en-US" b="1" dirty="0" smtClean="0">
                <a:latin typeface="Century Gothic" pitchFamily="34" charset="0"/>
                <a:cs typeface="Times New Roman" pitchFamily="18" charset="0"/>
              </a:rPr>
              <a:t>cells………….in  the</a:t>
            </a:r>
            <a:r>
              <a:rPr lang="en-US" b="1" dirty="0" smtClean="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 lungs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n w="6350"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Formation of Macrophages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551"/>
            <a:ext cx="8229600" cy="4464745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600" b="1" dirty="0" smtClean="0">
                <a:latin typeface="Comic Sans MS" pitchFamily="66" charset="0"/>
                <a:cs typeface="Tahoma" pitchFamily="34" charset="0"/>
              </a:rPr>
              <a:t>Begin by Stem cell in </a:t>
            </a:r>
            <a:r>
              <a:rPr lang="en-US" sz="26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Bone Marrow: </a:t>
            </a:r>
          </a:p>
          <a:p>
            <a:pPr marL="930275" lvl="1" indent="-609600" eaLnBrk="1" hangingPunct="1"/>
            <a:r>
              <a:rPr lang="en-US" sz="2200" b="1" dirty="0" err="1" smtClean="0">
                <a:latin typeface="Comic Sans MS" pitchFamily="66" charset="0"/>
                <a:cs typeface="Tahoma" pitchFamily="34" charset="0"/>
              </a:rPr>
              <a:t>monoblast</a:t>
            </a:r>
            <a:r>
              <a:rPr lang="en-US" sz="2200" b="1" dirty="0" smtClean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2200" b="1" dirty="0" smtClean="0">
                <a:latin typeface="Comic Sans MS" pitchFamily="66" charset="0"/>
                <a:cs typeface="Tahoma" pitchFamily="34" charset="0"/>
                <a:sym typeface="Symbol" pitchFamily="18" charset="2"/>
              </a:rPr>
              <a:t>maturing to</a:t>
            </a:r>
            <a:r>
              <a:rPr lang="en-US" sz="2200" b="1" dirty="0" smtClean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  <a:cs typeface="Tahoma" pitchFamily="34" charset="0"/>
              </a:rPr>
              <a:t>promonocyte</a:t>
            </a:r>
            <a:r>
              <a:rPr lang="en-US" sz="2200" b="1" dirty="0" smtClean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2200" b="1" dirty="0" smtClean="0">
                <a:latin typeface="Comic Sans MS" pitchFamily="66" charset="0"/>
                <a:cs typeface="Tahoma" pitchFamily="34" charset="0"/>
                <a:sym typeface="Symbol" pitchFamily="18" charset="2"/>
              </a:rPr>
              <a:t>and</a:t>
            </a:r>
            <a:r>
              <a:rPr lang="en-US" sz="2200" b="1" dirty="0" smtClean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22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  <a:sym typeface="Symbol" pitchFamily="18" charset="2"/>
              </a:rPr>
              <a:t>mature </a:t>
            </a:r>
            <a:r>
              <a:rPr lang="en-US" sz="2200" b="1" dirty="0" err="1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  <a:sym typeface="Symbol" pitchFamily="18" charset="2"/>
              </a:rPr>
              <a:t>monocytes</a:t>
            </a:r>
            <a:r>
              <a:rPr lang="en-US" sz="22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  <a:sym typeface="Symbol" pitchFamily="18" charset="2"/>
              </a:rPr>
              <a:t> released into blood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600" b="1" dirty="0" smtClean="0">
                <a:latin typeface="Comic Sans MS" pitchFamily="66" charset="0"/>
                <a:cs typeface="Tahoma" pitchFamily="34" charset="0"/>
                <a:sym typeface="Symbol" pitchFamily="18" charset="2"/>
              </a:rPr>
              <a:t>Stay for </a:t>
            </a:r>
            <a:r>
              <a:rPr lang="en-US" sz="26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10-20 hours </a:t>
            </a:r>
            <a:r>
              <a:rPr lang="en-US" sz="2600" b="1" dirty="0" smtClean="0">
                <a:latin typeface="Comic Sans MS" pitchFamily="66" charset="0"/>
                <a:cs typeface="Tahoma" pitchFamily="34" charset="0"/>
              </a:rPr>
              <a:t>in circulation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600" b="1" dirty="0" smtClean="0">
                <a:latin typeface="Comic Sans MS" pitchFamily="66" charset="0"/>
                <a:cs typeface="Tahoma" pitchFamily="34" charset="0"/>
              </a:rPr>
              <a:t>Then leave blood to tissues transforming into larger cells </a:t>
            </a:r>
            <a:r>
              <a:rPr lang="en-US" sz="26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macrophage</a:t>
            </a:r>
            <a:r>
              <a:rPr lang="en-US" sz="2600" b="1" dirty="0" smtClean="0">
                <a:latin typeface="Comic Sans MS" pitchFamily="66" charset="0"/>
                <a:cs typeface="Tahoma" pitchFamily="34" charset="0"/>
              </a:rPr>
              <a:t>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600" b="1" dirty="0" smtClean="0">
                <a:latin typeface="Comic Sans MS" pitchFamily="66" charset="0"/>
                <a:cs typeface="Tahoma" pitchFamily="34" charset="0"/>
              </a:rPr>
              <a:t>Macrophage life span is longer up to few months in tissues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9776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ln w="6350"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ahoma" pitchFamily="34" charset="0"/>
              </a:rPr>
              <a:t>Transformation of monocytes to </a:t>
            </a:r>
            <a:r>
              <a:rPr lang="fr-FR" sz="3600" dirty="0" smtClean="0">
                <a:ln w="6350"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ahoma" pitchFamily="34" charset="0"/>
              </a:rPr>
              <a:t>macrophages</a:t>
            </a:r>
            <a:endParaRPr lang="en-US" sz="3600" dirty="0" smtClean="0">
              <a:ln w="6350">
                <a:solidFill>
                  <a:srgbClr val="FF0000"/>
                </a:solidFill>
              </a:ln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9856"/>
            <a:ext cx="7772400" cy="2881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Characterized by an increase in:</a:t>
            </a:r>
          </a:p>
          <a:p>
            <a:pPr eaLnBrk="1" hangingPunct="1"/>
            <a:r>
              <a:rPr lang="en-US" b="1" dirty="0" smtClean="0">
                <a:latin typeface="Comic Sans MS" pitchFamily="66" charset="0"/>
                <a:cs typeface="Tahoma" pitchFamily="34" charset="0"/>
              </a:rPr>
              <a:t>Cell size</a:t>
            </a:r>
          </a:p>
          <a:p>
            <a:pPr eaLnBrk="1" hangingPunct="1"/>
            <a:r>
              <a:rPr lang="en-US" b="1" dirty="0" smtClean="0">
                <a:latin typeface="Comic Sans MS" pitchFamily="66" charset="0"/>
                <a:cs typeface="Tahoma" pitchFamily="34" charset="0"/>
              </a:rPr>
              <a:t>Number and complexity of intracellular organelles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 Golgi, mitochondria, </a:t>
            </a:r>
            <a:r>
              <a:rPr lang="en-US" sz="2400" b="1" dirty="0" err="1" smtClean="0">
                <a:solidFill>
                  <a:srgbClr val="FFFF00"/>
                </a:solidFill>
                <a:latin typeface="Comic Sans MS" pitchFamily="66" charset="0"/>
                <a:cs typeface="Tahoma" pitchFamily="34" charset="0"/>
              </a:rPr>
              <a:t>lysosomes</a:t>
            </a:r>
            <a:endParaRPr lang="en-US" b="1" dirty="0" smtClean="0">
              <a:solidFill>
                <a:srgbClr val="FFFF00"/>
              </a:solidFill>
              <a:latin typeface="Comic Sans MS" pitchFamily="66" charset="0"/>
              <a:cs typeface="Tahoma" pitchFamily="34" charset="0"/>
            </a:endParaRPr>
          </a:p>
          <a:p>
            <a:pPr eaLnBrk="1" hangingPunct="1"/>
            <a:r>
              <a:rPr lang="en-US" b="1" dirty="0" smtClean="0">
                <a:latin typeface="Comic Sans MS" pitchFamily="66" charset="0"/>
                <a:cs typeface="Tahoma" pitchFamily="34" charset="0"/>
              </a:rPr>
              <a:t>Intracellular digestive enzymes</a:t>
            </a:r>
            <a:endParaRPr lang="en-US" b="1" dirty="0" smtClean="0">
              <a:solidFill>
                <a:srgbClr val="FFFF00"/>
              </a:solidFill>
              <a:latin typeface="Comic Sans MS" pitchFamily="66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7916</TotalTime>
  <Words>935</Words>
  <Application>Microsoft Office PowerPoint</Application>
  <PresentationFormat>On-screen Show (4:3)</PresentationFormat>
  <Paragraphs>127</Paragraphs>
  <Slides>27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Apex</vt:lpstr>
      <vt:lpstr>Slide 1</vt:lpstr>
      <vt:lpstr>Objectives</vt:lpstr>
      <vt:lpstr>The Reticuloendothelial system (RES) </vt:lpstr>
      <vt:lpstr>Reticuloendothelial system (RES)  (Mononuclear phagocyte system)</vt:lpstr>
      <vt:lpstr>Cellular Components of RES</vt:lpstr>
      <vt:lpstr>Macrophages</vt:lpstr>
      <vt:lpstr>Types of Macrophages </vt:lpstr>
      <vt:lpstr>Formation of Macrophages </vt:lpstr>
      <vt:lpstr>Transformation of monocytes to macrophages</vt:lpstr>
      <vt:lpstr>General Functions of RES</vt:lpstr>
      <vt:lpstr>Phagocytosis</vt:lpstr>
      <vt:lpstr>Direct anti Inflammatory </vt:lpstr>
      <vt:lpstr>Slide 13</vt:lpstr>
      <vt:lpstr>Slide 14</vt:lpstr>
      <vt:lpstr>Slide 15</vt:lpstr>
      <vt:lpstr>Microbial killing</vt:lpstr>
      <vt:lpstr>Indirect Immune function Of RES</vt:lpstr>
      <vt:lpstr>Lymphoid Organs</vt:lpstr>
      <vt:lpstr>Spleen</vt:lpstr>
      <vt:lpstr>Spleen</vt:lpstr>
      <vt:lpstr>Structural Function of Spleen</vt:lpstr>
      <vt:lpstr>Functions of Spleen</vt:lpstr>
      <vt:lpstr>Immune Functions of Spleen</vt:lpstr>
      <vt:lpstr>Slide 24</vt:lpstr>
      <vt:lpstr>Spleenectomy</vt:lpstr>
      <vt:lpstr>Risks of Spleenectomy</vt:lpstr>
      <vt:lpstr>Slide 27</vt:lpstr>
    </vt:vector>
  </TitlesOfParts>
  <Company>Physiology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Physiology</dc:title>
  <dc:creator>Dr. Sitelbanat</dc:creator>
  <cp:lastModifiedBy>Mohd</cp:lastModifiedBy>
  <cp:revision>197</cp:revision>
  <dcterms:created xsi:type="dcterms:W3CDTF">2002-06-22T08:12:43Z</dcterms:created>
  <dcterms:modified xsi:type="dcterms:W3CDTF">2013-12-22T15:48:48Z</dcterms:modified>
</cp:coreProperties>
</file>