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4304" r:id="rId4"/>
    <p:sldMasterId id="2147484927" r:id="rId5"/>
  </p:sldMasterIdLst>
  <p:notesMasterIdLst>
    <p:notesMasterId r:id="rId53"/>
  </p:notesMasterIdLst>
  <p:sldIdLst>
    <p:sldId id="414" r:id="rId6"/>
    <p:sldId id="448" r:id="rId7"/>
    <p:sldId id="450" r:id="rId8"/>
    <p:sldId id="449" r:id="rId9"/>
    <p:sldId id="339" r:id="rId10"/>
    <p:sldId id="340" r:id="rId11"/>
    <p:sldId id="478" r:id="rId12"/>
    <p:sldId id="371" r:id="rId13"/>
    <p:sldId id="452" r:id="rId14"/>
    <p:sldId id="475" r:id="rId15"/>
    <p:sldId id="288" r:id="rId16"/>
    <p:sldId id="385" r:id="rId17"/>
    <p:sldId id="370" r:id="rId18"/>
    <p:sldId id="460" r:id="rId19"/>
    <p:sldId id="390" r:id="rId20"/>
    <p:sldId id="419" r:id="rId21"/>
    <p:sldId id="534" r:id="rId22"/>
    <p:sldId id="506" r:id="rId23"/>
    <p:sldId id="505" r:id="rId24"/>
    <p:sldId id="525" r:id="rId25"/>
    <p:sldId id="507" r:id="rId26"/>
    <p:sldId id="381" r:id="rId27"/>
    <p:sldId id="526" r:id="rId28"/>
    <p:sldId id="365" r:id="rId29"/>
    <p:sldId id="367" r:id="rId30"/>
    <p:sldId id="397" r:id="rId31"/>
    <p:sldId id="480" r:id="rId32"/>
    <p:sldId id="389" r:id="rId33"/>
    <p:sldId id="314" r:id="rId34"/>
    <p:sldId id="513" r:id="rId35"/>
    <p:sldId id="430" r:id="rId36"/>
    <p:sldId id="527" r:id="rId37"/>
    <p:sldId id="479" r:id="rId38"/>
    <p:sldId id="398" r:id="rId39"/>
    <p:sldId id="528" r:id="rId40"/>
    <p:sldId id="529" r:id="rId41"/>
    <p:sldId id="530" r:id="rId42"/>
    <p:sldId id="531" r:id="rId43"/>
    <p:sldId id="532" r:id="rId44"/>
    <p:sldId id="380" r:id="rId45"/>
    <p:sldId id="375" r:id="rId46"/>
    <p:sldId id="374" r:id="rId47"/>
    <p:sldId id="376" r:id="rId48"/>
    <p:sldId id="477" r:id="rId49"/>
    <p:sldId id="408" r:id="rId50"/>
    <p:sldId id="533" r:id="rId51"/>
    <p:sldId id="521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FF00"/>
    <a:srgbClr val="00FFFF"/>
    <a:srgbClr val="FF33CC"/>
    <a:srgbClr val="006699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6237" autoAdjust="0"/>
  </p:normalViewPr>
  <p:slideViewPr>
    <p:cSldViewPr>
      <p:cViewPr varScale="1">
        <p:scale>
          <a:sx n="66" d="100"/>
          <a:sy n="66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E0ABC69-3376-4742-B1DE-B3BD9FA34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DEA0FE-F8D8-477C-923E-68C6D193E75E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929F93-E11E-46EC-A184-BFCB66FB2909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103427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1"/>
            <a:fld id="{8F233D05-CC44-4D1D-841A-8C0C084E2BE4}" type="slidenum">
              <a:rPr lang="ar-SA" sz="1200"/>
              <a:pPr rtl="1"/>
              <a:t>22</a:t>
            </a:fld>
            <a:endParaRPr lang="en-US" sz="1200"/>
          </a:p>
        </p:txBody>
      </p:sp>
      <p:sp>
        <p:nvSpPr>
          <p:cNvPr id="103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6071F9-913B-485B-8F9D-67CAC423D617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9D4C0C-DEA8-4B88-A25C-045D6CC5A107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126914-E001-4D4A-885E-326054BCCF61}" type="slidenum">
              <a:rPr lang="en-US" smtClean="0"/>
              <a:pPr>
                <a:defRPr/>
              </a:pPr>
              <a:t>29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05B7A8-20D3-4E1C-9263-54D3D9824F62}" type="slidenum">
              <a:rPr lang="ar-SA" smtClean="0"/>
              <a:pPr>
                <a:defRPr/>
              </a:pPr>
              <a:t>34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9F1D3F-49AF-4A2C-93A1-271082D56054}" type="slidenum">
              <a:rPr lang="en-US" smtClean="0"/>
              <a:pPr>
                <a:defRPr/>
              </a:pPr>
              <a:t>39</a:t>
            </a:fld>
            <a:endParaRPr lang="en-US" smtClean="0"/>
          </a:p>
        </p:txBody>
      </p:sp>
      <p:sp>
        <p:nvSpPr>
          <p:cNvPr id="1146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>
              <a:latin typeface="Arial" charset="0"/>
            </a:endParaRPr>
          </a:p>
        </p:txBody>
      </p:sp>
      <p:sp>
        <p:nvSpPr>
          <p:cNvPr id="114693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rtl="1"/>
            <a:fld id="{2F70AB41-6C3C-47AF-B265-7626B273E2F8}" type="slidenum">
              <a:rPr lang="ar-SA" sz="1200">
                <a:latin typeface="Times New Roman" pitchFamily="18" charset="0"/>
              </a:rPr>
              <a:pPr algn="r" rtl="1"/>
              <a:t>39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5170F7-F7D8-475E-8FD9-B004C257B698}" type="slidenum">
              <a:rPr lang="ar-SA" smtClean="0"/>
              <a:pPr>
                <a:defRPr/>
              </a:pPr>
              <a:t>41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ar-S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DC6BE6-D8AE-41EB-9842-BBC943D98211}" type="slidenum">
              <a:rPr lang="ar-SA" smtClean="0"/>
              <a:pPr>
                <a:defRPr/>
              </a:pPr>
              <a:t>43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ar-S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BDDDD6-9BBD-4B45-85CA-B71CC0DC5A7A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FB4DB3-09C9-4AA7-B5FA-8AD2C441599C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FE5A05-B432-4B46-859C-8D0BEC2FCE37}" type="slidenum">
              <a:rPr lang="en-US" smtClean="0">
                <a:latin typeface="Arial" charset="0"/>
                <a:cs typeface="Arial" charset="0"/>
              </a:rPr>
              <a:pPr/>
              <a:t>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DE54F4-8D83-4B37-90B2-440B82CF2AC8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95235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1"/>
            <a:fld id="{3572092D-EDFF-4458-9591-5D8D9B9A9F03}" type="slidenum">
              <a:rPr lang="ar-SA" sz="1200"/>
              <a:pPr rtl="1"/>
              <a:t>11</a:t>
            </a:fld>
            <a:endParaRPr lang="en-US" sz="1200"/>
          </a:p>
        </p:txBody>
      </p:sp>
      <p:sp>
        <p:nvSpPr>
          <p:cNvPr id="952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B3BCFD-F408-40FB-BC35-E483778BC669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9625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6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>
              <a:latin typeface="Arial" charset="0"/>
            </a:endParaRPr>
          </a:p>
        </p:txBody>
      </p:sp>
      <p:sp>
        <p:nvSpPr>
          <p:cNvPr id="96261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1"/>
            <a:fld id="{C155236A-BBCB-4CD4-A4ED-82243D7BC8A4}" type="slidenum">
              <a:rPr lang="ar-SA" sz="1200"/>
              <a:pPr rtl="1"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4F7AC6-6D0E-4C8E-A58A-9F9022FCB1F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72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>
              <a:latin typeface="Arial" charset="0"/>
            </a:endParaRPr>
          </a:p>
        </p:txBody>
      </p:sp>
      <p:sp>
        <p:nvSpPr>
          <p:cNvPr id="97285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1"/>
            <a:fld id="{272DBAAD-D66A-4807-AFB0-5A2A6F3D570E}" type="slidenum">
              <a:rPr lang="ar-SA" sz="1200">
                <a:solidFill>
                  <a:srgbClr val="000000"/>
                </a:solidFill>
              </a:rPr>
              <a:pPr rtl="1"/>
              <a:t>14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D49080-B8D8-435A-8E31-8A578A945F19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E97E22-ABFB-46E2-8F8F-4FC6350F9954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993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>
              <a:latin typeface="Arial" charset="0"/>
            </a:endParaRPr>
          </a:p>
        </p:txBody>
      </p:sp>
      <p:sp>
        <p:nvSpPr>
          <p:cNvPr id="99333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1"/>
            <a:fld id="{BDB329B4-940F-4851-8072-67586DB325A6}" type="slidenum">
              <a:rPr lang="ar-SA" sz="1200"/>
              <a:pPr rtl="1"/>
              <a:t>19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0E737-E515-4605-BBC8-86E177B1B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C2F7C-233B-4E58-A8B7-70480AFDC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BA6A7-401C-4986-B3A8-6900DD11F6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C2FE1-6FD9-4739-8AEF-E8EBE91B2B6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D29AC-BE26-43AB-AC4E-FE3D3086D600}" type="datetimeFigureOut">
              <a:rPr lang="ar-SA"/>
              <a:pPr>
                <a:defRPr/>
              </a:pPr>
              <a:t>25/02/1435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12F5A-C16F-4045-AC11-8D7C9B0A2FE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8AB28-8BE9-4E0D-9458-088AB0773F2A}" type="datetimeFigureOut">
              <a:rPr lang="ar-SA"/>
              <a:pPr>
                <a:defRPr/>
              </a:pPr>
              <a:t>25/02/1435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A11FA-B139-43BB-B906-25CE26F2826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6187F-408D-4A3F-BA0D-9EAAE9DBB7E0}" type="datetimeFigureOut">
              <a:rPr lang="ar-SA"/>
              <a:pPr>
                <a:defRPr/>
              </a:pPr>
              <a:t>25/02/1435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8DFAA-E362-46F8-A0FE-7474B2D2689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F6AA7-A2BF-43F4-AF17-DEA295D6AA5C}" type="datetimeFigureOut">
              <a:rPr lang="ar-SA"/>
              <a:pPr>
                <a:defRPr/>
              </a:pPr>
              <a:t>25/02/1435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5D28F-6B91-4182-A1EC-580DD65B426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E7A0E-1C6F-4912-9F2A-47C59761BEC1}" type="datetimeFigureOut">
              <a:rPr lang="ar-SA"/>
              <a:pPr>
                <a:defRPr/>
              </a:pPr>
              <a:t>25/02/1435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7E7F8-C21F-43CB-8D8E-F8E8A4A68BE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DD90C-E8A6-4A79-AECD-AEF4FF0C2C31}" type="datetimeFigureOut">
              <a:rPr lang="ar-SA"/>
              <a:pPr>
                <a:defRPr/>
              </a:pPr>
              <a:t>25/02/1435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3BFC2-1CCD-4B06-A952-41B435E647A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B573C-FAD1-4C16-8DAB-98837D2ECCDF}" type="datetimeFigureOut">
              <a:rPr lang="ar-SA"/>
              <a:pPr>
                <a:defRPr/>
              </a:pPr>
              <a:t>25/02/1435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F4CA2-1454-48BB-B21C-5066E4D4AC0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786B2-9E1F-420A-8DB7-F48ECDFE5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B3F7D-98FD-4F7E-A7BE-473071EF2AA8}" type="datetimeFigureOut">
              <a:rPr lang="ar-SA"/>
              <a:pPr>
                <a:defRPr/>
              </a:pPr>
              <a:t>25/02/1435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F99AA-BC01-4685-A8FA-986DF4E3269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57E23-297F-47D9-A1B2-FF9A7079171B}" type="datetimeFigureOut">
              <a:rPr lang="ar-SA"/>
              <a:pPr>
                <a:defRPr/>
              </a:pPr>
              <a:t>25/02/1435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0F3BD-20A4-42A0-8872-7FC63356631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AD979-AE2F-4130-938C-7DA280962DA7}" type="datetimeFigureOut">
              <a:rPr lang="ar-SA"/>
              <a:pPr>
                <a:defRPr/>
              </a:pPr>
              <a:t>25/02/1435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B4C56-126C-4707-8160-EADCD605AF7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73568-9611-493A-8FC3-75AB19A31126}" type="datetimeFigureOut">
              <a:rPr lang="ar-SA"/>
              <a:pPr>
                <a:defRPr/>
              </a:pPr>
              <a:t>25/02/1435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43E07-BA0B-4F75-9F1C-92D6DDC9338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9F687-0E32-4A57-B872-5E5E473E15D7}" type="datetimeFigureOut">
              <a:rPr lang="ar-SA"/>
              <a:pPr>
                <a:defRPr/>
              </a:pPr>
              <a:t>25/02/1435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B0F6D-571D-4D07-B7A7-C4755701BBA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1C871-F6A3-4732-B9F7-5E386BDB82D6}" type="datetimeFigureOut">
              <a:rPr lang="en-US"/>
              <a:pPr>
                <a:defRPr/>
              </a:pPr>
              <a:t>12/28/2013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0544A-0CCC-48DA-BB80-46772687D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86EFF-D40A-45DC-B5F0-1E9F22021D72}" type="datetimeFigureOut">
              <a:rPr lang="en-US"/>
              <a:pPr>
                <a:defRPr/>
              </a:pPr>
              <a:t>12/28/2013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945F4-5C19-439D-8733-43B1D9960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31F21-A11B-4BB5-8A61-D288E5C577E8}" type="datetimeFigureOut">
              <a:rPr lang="en-US"/>
              <a:pPr>
                <a:defRPr/>
              </a:pPr>
              <a:t>12/28/2013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E1FA5-6FBC-41F4-876D-BCD5E03E0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FA3ED-5CE6-4419-8FC6-76A0BD2FFF8E}" type="datetimeFigureOut">
              <a:rPr lang="en-US"/>
              <a:pPr>
                <a:defRPr/>
              </a:pPr>
              <a:t>12/28/2013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50AEC-652B-4CA7-A2AF-52A381EC6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9C4A7-BA1A-49A6-AFE6-0056F4FB42CB}" type="datetimeFigureOut">
              <a:rPr lang="en-US"/>
              <a:pPr>
                <a:defRPr/>
              </a:pPr>
              <a:t>12/28/2013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70129-5990-4421-A39E-A8DFE13FD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86CA8-B9AC-481D-B1C0-27D3E545F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02EA2-96DF-4C5C-9977-904E32F318C8}" type="datetimeFigureOut">
              <a:rPr lang="en-US"/>
              <a:pPr>
                <a:defRPr/>
              </a:pPr>
              <a:t>12/28/2013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CEA70-38BD-4F7A-9CBF-B16D8B5B7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45C33-FFB8-42E1-865E-5BCBE508ED53}" type="datetimeFigureOut">
              <a:rPr lang="en-US"/>
              <a:pPr>
                <a:defRPr/>
              </a:pPr>
              <a:t>12/28/2013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D4573-1AB7-43E5-BB8E-229DF5341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F1685-9B8D-427C-B2C1-B167CF355142}" type="datetimeFigureOut">
              <a:rPr lang="en-US"/>
              <a:pPr>
                <a:defRPr/>
              </a:pPr>
              <a:t>12/28/2013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4F155-01BC-4E56-A0C2-6C0E3EEC7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637CD-6C6F-4F4D-8EC8-984ABBEE9697}" type="datetimeFigureOut">
              <a:rPr lang="en-US"/>
              <a:pPr>
                <a:defRPr/>
              </a:pPr>
              <a:t>12/28/2013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40159-ED56-4E2A-8654-B7FE1D428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2DF2-7465-41B1-8DDB-E7959196ECDA}" type="datetimeFigureOut">
              <a:rPr lang="en-US"/>
              <a:pPr>
                <a:defRPr/>
              </a:pPr>
              <a:t>12/28/2013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73A94-0A73-4B0A-86CB-019A0BBFC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79872-E5DD-4D69-A5D6-73EBDB0BF358}" type="datetimeFigureOut">
              <a:rPr lang="en-US"/>
              <a:pPr>
                <a:defRPr/>
              </a:pPr>
              <a:t>12/28/2013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F501D-E08C-48BB-B888-91A8362C7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2F35B-2AC8-400E-842B-833762B9D98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F6682-1306-49F3-87D3-8FCCA7F5F32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E76F3-D97A-4B55-BB78-EEC2273F801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D624FA7-3F07-44B9-907A-300C4155C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4B61F-A711-466F-8B67-39002E945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63B7404-BDC4-49AE-9734-E8493BC86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0305D33-51CB-4983-93AF-629CB4A8E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F642AE4-1FDB-4C78-84AF-5AF508CFE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4834A0A-827C-41F6-97A2-81F36BCB3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CF8B392-08BF-41E8-AB13-39DFAE351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B2AD31B-46EF-4355-BAD8-8F4E0D96E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EBB82F7-5537-47F6-8A15-003864CB2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ED5E377-CF46-41A0-BD42-B9DC4CC5C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6471FD9-F0B5-4363-BB44-34EB01EA8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DA1AF04-E45C-4D7A-9275-8385B4C9C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6B97A-4767-4719-B503-893137A6B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D9472-693C-4E95-86A7-73DF723370A5}" type="datetimeFigureOut">
              <a:rPr lang="ar-SA"/>
              <a:pPr>
                <a:defRPr/>
              </a:pPr>
              <a:t>25/02/1435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1AF37-B615-4D3F-BA8D-F680DCEEC98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A8A01-C94D-4CA2-BFE9-F51A709261D0}" type="datetimeFigureOut">
              <a:rPr lang="ar-SA"/>
              <a:pPr>
                <a:defRPr/>
              </a:pPr>
              <a:t>25/02/1435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14589-26AD-4429-A058-8B7249F0365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11F72-C118-477B-A00F-6B39120CCC19}" type="datetimeFigureOut">
              <a:rPr lang="ar-SA"/>
              <a:pPr>
                <a:defRPr/>
              </a:pPr>
              <a:t>25/02/1435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C3EBB-D061-422F-BED0-59C01DE4C8E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E36C9-0F71-4AE4-895F-E7CB6E0AFB75}" type="datetimeFigureOut">
              <a:rPr lang="ar-SA"/>
              <a:pPr>
                <a:defRPr/>
              </a:pPr>
              <a:t>25/02/1435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8F84C-83DD-4669-8BBC-833AEAF41FF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40241-79A3-4296-A915-CB0507C25A31}" type="datetimeFigureOut">
              <a:rPr lang="ar-SA"/>
              <a:pPr>
                <a:defRPr/>
              </a:pPr>
              <a:t>25/02/1435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48F99-C5C4-4874-A219-9620026906D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84EF6-5F45-43F8-9D3A-21014F18FA68}" type="datetimeFigureOut">
              <a:rPr lang="ar-SA"/>
              <a:pPr>
                <a:defRPr/>
              </a:pPr>
              <a:t>25/02/1435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BC8DA-B939-4FC3-9F37-CBE10C75E44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EE258-0A9C-43F0-8A79-C7F33862580F}" type="datetimeFigureOut">
              <a:rPr lang="ar-SA"/>
              <a:pPr>
                <a:defRPr/>
              </a:pPr>
              <a:t>25/02/1435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A45A9-5744-4EFC-A823-3D3C333861A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E8A05-60DD-477D-A517-367148631BDD}" type="datetimeFigureOut">
              <a:rPr lang="ar-SA"/>
              <a:pPr>
                <a:defRPr/>
              </a:pPr>
              <a:t>25/02/1435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F0F9A-888D-43F8-B298-7719793887A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632E2-4C97-4B95-B050-C7118BFF745F}" type="datetimeFigureOut">
              <a:rPr lang="ar-SA"/>
              <a:pPr>
                <a:defRPr/>
              </a:pPr>
              <a:t>25/02/1435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8C4E5-BAA3-477F-A0D0-08527008C6E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A6CC3-A9C2-49D8-BA4C-9ECC98C189A5}" type="datetimeFigureOut">
              <a:rPr lang="ar-SA"/>
              <a:pPr>
                <a:defRPr/>
              </a:pPr>
              <a:t>25/02/1435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F02AA-3CC7-40D3-A940-CDFBB3646CE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0A515-916D-4572-8E73-7E4C18813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2F841-5152-4632-A149-B93F772A9693}" type="datetimeFigureOut">
              <a:rPr lang="ar-SA"/>
              <a:pPr>
                <a:defRPr/>
              </a:pPr>
              <a:t>25/02/1435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288D1-19F7-430E-BD18-04E5395D3E1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655B7-8D7D-4F3B-98EF-C1FE8D2EE88D}" type="datetimeFigureOut">
              <a:rPr lang="ar-SA"/>
              <a:pPr>
                <a:defRPr/>
              </a:pPr>
              <a:t>25/02/1435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D46B0-F6A8-45C3-BB3D-C10F1F6CE7E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E0D7C-7CB0-471D-BF2B-20848F146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90DC9-36F5-4A94-B48F-B34F66E6F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5075C-E586-47B8-A363-1294BAAC9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933400D-CF47-4E82-AFE1-47A55D793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16" r:id="rId1"/>
    <p:sldLayoutId id="2147485217" r:id="rId2"/>
    <p:sldLayoutId id="2147485218" r:id="rId3"/>
    <p:sldLayoutId id="2147485219" r:id="rId4"/>
    <p:sldLayoutId id="2147485220" r:id="rId5"/>
    <p:sldLayoutId id="2147485221" r:id="rId6"/>
    <p:sldLayoutId id="2147485222" r:id="rId7"/>
    <p:sldLayoutId id="2147485223" r:id="rId8"/>
    <p:sldLayoutId id="2147485224" r:id="rId9"/>
    <p:sldLayoutId id="2147485225" r:id="rId10"/>
    <p:sldLayoutId id="2147485226" r:id="rId11"/>
    <p:sldLayoutId id="214748528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F8B65D0-4DED-46B9-98FC-346A0CA17F54}" type="datetimeFigureOut">
              <a:rPr lang="ar-SA"/>
              <a:pPr>
                <a:defRPr/>
              </a:pPr>
              <a:t>25/02/1435</a:t>
            </a:fld>
            <a:endParaRPr lang="en-US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452E27-F54C-4207-AFB0-0F18E57C64F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27" r:id="rId1"/>
    <p:sldLayoutId id="2147485228" r:id="rId2"/>
    <p:sldLayoutId id="2147485229" r:id="rId3"/>
    <p:sldLayoutId id="2147485230" r:id="rId4"/>
    <p:sldLayoutId id="2147485231" r:id="rId5"/>
    <p:sldLayoutId id="2147485232" r:id="rId6"/>
    <p:sldLayoutId id="2147485233" r:id="rId7"/>
    <p:sldLayoutId id="2147485234" r:id="rId8"/>
    <p:sldLayoutId id="2147485235" r:id="rId9"/>
    <p:sldLayoutId id="2147485236" r:id="rId10"/>
    <p:sldLayoutId id="2147485237" r:id="rId11"/>
    <p:sldLayoutId id="2147485238" r:id="rId12"/>
  </p:sldLayoutIdLst>
  <p:transition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804D0C-7DFB-4CF9-BA7B-898228CC5D5B}" type="datetimeFigureOut">
              <a:rPr lang="en-US"/>
              <a:pPr>
                <a:defRPr/>
              </a:pPr>
              <a:t>12/28/2013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D107C9-312E-4754-824C-FC3F09B261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39" r:id="rId1"/>
    <p:sldLayoutId id="2147485240" r:id="rId2"/>
    <p:sldLayoutId id="2147485241" r:id="rId3"/>
    <p:sldLayoutId id="2147485242" r:id="rId4"/>
    <p:sldLayoutId id="2147485243" r:id="rId5"/>
    <p:sldLayoutId id="2147485244" r:id="rId6"/>
    <p:sldLayoutId id="2147485245" r:id="rId7"/>
    <p:sldLayoutId id="2147485246" r:id="rId8"/>
    <p:sldLayoutId id="2147485247" r:id="rId9"/>
    <p:sldLayoutId id="2147485248" r:id="rId10"/>
    <p:sldLayoutId id="2147485249" r:id="rId11"/>
    <p:sldLayoutId id="2147485274" r:id="rId12"/>
    <p:sldLayoutId id="2147485275" r:id="rId13"/>
    <p:sldLayoutId id="214748527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E6FF026-1DD1-4A3D-AF70-8230FD995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77" r:id="rId1"/>
    <p:sldLayoutId id="2147485278" r:id="rId2"/>
    <p:sldLayoutId id="2147485279" r:id="rId3"/>
    <p:sldLayoutId id="2147485280" r:id="rId4"/>
    <p:sldLayoutId id="2147485281" r:id="rId5"/>
    <p:sldLayoutId id="2147485282" r:id="rId6"/>
    <p:sldLayoutId id="2147485283" r:id="rId7"/>
    <p:sldLayoutId id="2147485284" r:id="rId8"/>
    <p:sldLayoutId id="2147485285" r:id="rId9"/>
    <p:sldLayoutId id="2147485286" r:id="rId10"/>
    <p:sldLayoutId id="21474852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 b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E2A964-9A0D-48EC-8BA4-5603F2F28640}" type="datetimeFigureOut">
              <a:rPr lang="ar-SA"/>
              <a:pPr>
                <a:defRPr/>
              </a:pPr>
              <a:t>25/02/1435</a:t>
            </a:fld>
            <a:endParaRPr lang="en-US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defRPr sz="1400" b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400" b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E6B664-FA3F-49E3-8159-6A6AB5E5865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61" r:id="rId1"/>
    <p:sldLayoutId id="2147485262" r:id="rId2"/>
    <p:sldLayoutId id="2147485263" r:id="rId3"/>
    <p:sldLayoutId id="2147485264" r:id="rId4"/>
    <p:sldLayoutId id="2147485265" r:id="rId5"/>
    <p:sldLayoutId id="2147485266" r:id="rId6"/>
    <p:sldLayoutId id="2147485267" r:id="rId7"/>
    <p:sldLayoutId id="2147485268" r:id="rId8"/>
    <p:sldLayoutId id="2147485269" r:id="rId9"/>
    <p:sldLayoutId id="2147485270" r:id="rId10"/>
    <p:sldLayoutId id="2147485271" r:id="rId11"/>
    <p:sldLayoutId id="2147485272" r:id="rId12"/>
  </p:sldLayoutIdLst>
  <p:transition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wmf"/><Relationship Id="rId5" Type="http://schemas.openxmlformats.org/officeDocument/2006/relationships/image" Target="../media/image4.png"/><Relationship Id="rId10" Type="http://schemas.openxmlformats.org/officeDocument/2006/relationships/image" Target="../media/image9.w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nbc.msn.com/id/17898086/displaymode/1176/rstry/17895953/" TargetMode="Externa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4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762000"/>
            <a:ext cx="8229600" cy="12954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1"/>
                </a:solidFill>
                <a:latin typeface="Comic Sans MS" pitchFamily="66" charset="0"/>
              </a:rPr>
              <a:t>Platelet Structure &amp; Function</a:t>
            </a:r>
            <a:r>
              <a:rPr lang="en-US" sz="4000" dirty="0" smtClean="0">
                <a:solidFill>
                  <a:schemeClr val="accent1"/>
                </a:solidFill>
                <a:latin typeface="Comic Sans MS" pitchFamily="66" charset="0"/>
              </a:rPr>
              <a:t/>
            </a:r>
            <a:br>
              <a:rPr lang="en-US" sz="4000" dirty="0" smtClean="0">
                <a:solidFill>
                  <a:schemeClr val="accent1"/>
                </a:solidFill>
                <a:latin typeface="Comic Sans MS" pitchFamily="66" charset="0"/>
              </a:rPr>
            </a:br>
            <a:endParaRPr lang="en-US" sz="2400" dirty="0" smtClean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6400" y="3050063"/>
            <a:ext cx="5867400" cy="3122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DR.MOHAMMED ALOTAIBI</a:t>
            </a:r>
          </a:p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000" dirty="0" err="1" smtClean="0">
                <a:solidFill>
                  <a:srgbClr val="FFFF00"/>
                </a:solidFill>
                <a:latin typeface="Comic Sans MS" pitchFamily="66" charset="0"/>
              </a:rPr>
              <a:t>MRes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, PhD (Liverpool, England)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</a:rPr>
              <a:t>Assist. Professor of Physiology, College of Medicine </a:t>
            </a:r>
          </a:p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</a:rPr>
              <a:t>King Khalid University Hospital </a:t>
            </a:r>
            <a:br>
              <a:rPr lang="en-US" sz="2400" b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</a:rPr>
              <a:t>King Saud University </a:t>
            </a:r>
            <a:r>
              <a:rPr lang="en-US" sz="4000" b="1" dirty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en-US" sz="4000" b="1" dirty="0">
                <a:solidFill>
                  <a:srgbClr val="FFFF00"/>
                </a:solidFill>
                <a:latin typeface="Comic Sans MS" pitchFamily="66" charset="0"/>
              </a:rPr>
            </a:br>
            <a:endParaRPr lang="en-US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discoidPlt_cross_PP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7762" y="0"/>
            <a:ext cx="522763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917575" y="4343400"/>
            <a:ext cx="7007225" cy="2209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 err="1">
                <a:solidFill>
                  <a:schemeClr val="bg1"/>
                </a:solidFill>
                <a:latin typeface="Comic Sans MS" pitchFamily="66" charset="0"/>
                <a:cs typeface="+mn-cs"/>
              </a:rPr>
              <a:t>Anuclear</a:t>
            </a:r>
            <a:r>
              <a:rPr lang="en-US" sz="2400" b="1" kern="0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 and discoid cell </a:t>
            </a:r>
            <a:r>
              <a:rPr lang="en-US" sz="2400" b="1" kern="0" dirty="0">
                <a:solidFill>
                  <a:schemeClr val="bg1"/>
                </a:solidFill>
                <a:latin typeface="Comic Sans MS" pitchFamily="66" charset="0"/>
                <a:cs typeface="+mn-cs"/>
                <a:sym typeface="Wingdings" pitchFamily="2" charset="2"/>
              </a:rPr>
              <a:t> spherical when activated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Life </a:t>
            </a:r>
            <a:r>
              <a:rPr lang="en-US" sz="2400" b="1" kern="0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span: </a:t>
            </a:r>
            <a:r>
              <a:rPr lang="en-US" sz="2400" b="1" kern="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7–10</a:t>
            </a:r>
            <a:r>
              <a:rPr lang="en-US" sz="2400" b="1" kern="0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 days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Sequestered in the spleen; </a:t>
            </a:r>
            <a:r>
              <a:rPr lang="en-US" sz="2400" b="1" kern="0" dirty="0" err="1">
                <a:solidFill>
                  <a:srgbClr val="FFFF00"/>
                </a:solidFill>
                <a:latin typeface="Comic Sans MS" pitchFamily="66" charset="0"/>
                <a:cs typeface="+mn-cs"/>
              </a:rPr>
              <a:t>hypersplenism</a:t>
            </a:r>
            <a:r>
              <a:rPr lang="en-US" sz="2400" b="1" kern="0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 may lead to low platelet counts.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0976" y="3886200"/>
            <a:ext cx="2297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rgbClr val="00FFFF"/>
                </a:solidFill>
                <a:latin typeface="Comic Sans MS" pitchFamily="66" charset="0"/>
                <a:cs typeface="+mn-cs"/>
              </a:rPr>
              <a:t>(</a:t>
            </a:r>
            <a:r>
              <a:rPr lang="en-US" sz="2200" b="1" dirty="0" err="1">
                <a:solidFill>
                  <a:srgbClr val="00FFFF"/>
                </a:solidFill>
                <a:latin typeface="Comic Sans MS" pitchFamily="66" charset="0"/>
                <a:cs typeface="+mn-cs"/>
              </a:rPr>
              <a:t>Thrombocytes</a:t>
            </a:r>
            <a:r>
              <a:rPr lang="en-US" sz="2200" b="1" dirty="0">
                <a:solidFill>
                  <a:srgbClr val="00FFFF"/>
                </a:solidFill>
                <a:latin typeface="Comic Sans MS" pitchFamily="66" charset="0"/>
                <a:cs typeface="+mn-cs"/>
              </a:rPr>
              <a:t>)</a:t>
            </a:r>
            <a:endParaRPr lang="en-US" sz="2200" b="1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ph type="subTitle" idx="4294967295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Bitmap Image" r:id="rId4" imgW="5296639" imgH="3933333" progId="PBrush">
              <p:embed/>
            </p:oleObj>
          </a:graphicData>
        </a:graphic>
      </p:graphicFrame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533400" y="2971800"/>
            <a:ext cx="2743200" cy="26670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l-G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α</a:t>
            </a:r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Granules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</a:b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von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Willebrand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 Factor</a:t>
            </a:r>
            <a:b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</a:br>
            <a:r>
              <a:rPr lang="en-US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Fibrinogen </a:t>
            </a:r>
            <a:br>
              <a:rPr lang="en-US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</a:br>
            <a:r>
              <a:rPr lang="en-US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Chemokines</a:t>
            </a:r>
            <a: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 (PF4,etc.)</a:t>
            </a:r>
            <a:b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</a:b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Thrombospondin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/>
            </a:r>
            <a:b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</a:br>
            <a:r>
              <a:rPr lang="en-US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P-</a:t>
            </a:r>
            <a:r>
              <a:rPr lang="en-US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selectin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3276600" y="41148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endParaRPr lang="ar-SA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1524000" y="457200"/>
            <a:ext cx="6324600" cy="9906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chemeClr val="bg1"/>
                </a:solidFill>
                <a:latin typeface="Comic Sans MS" pitchFamily="66" charset="0"/>
              </a:rPr>
              <a:t> Platelet Ultrastructure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6172200" y="4495800"/>
            <a:ext cx="2514600" cy="17526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Dense Granules</a:t>
            </a: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Arial" pitchFamily="34" charset="0"/>
              </a:rPr>
              <a:t/>
            </a:r>
            <a:b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Arial" pitchFamily="34" charset="0"/>
              </a:rPr>
            </a:b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ADP/ATP</a:t>
            </a:r>
            <a:b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</a:br>
            <a:r>
              <a:rPr lang="en-US" sz="2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Calcium</a:t>
            </a:r>
            <a:br>
              <a:rPr lang="en-US" sz="2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</a:br>
            <a:r>
              <a:rPr lang="en-US" sz="2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Serotonin</a:t>
            </a:r>
          </a:p>
        </p:txBody>
      </p:sp>
      <p:sp>
        <p:nvSpPr>
          <p:cNvPr id="43017" name="AutoShape 9"/>
          <p:cNvSpPr>
            <a:spLocks noChangeArrowheads="1"/>
          </p:cNvSpPr>
          <p:nvPr/>
        </p:nvSpPr>
        <p:spPr bwMode="auto">
          <a:xfrm>
            <a:off x="5257800" y="4953000"/>
            <a:ext cx="914400" cy="381000"/>
          </a:xfrm>
          <a:prstGeom prst="leftArrow">
            <a:avLst>
              <a:gd name="adj1" fmla="val 50000"/>
              <a:gd name="adj2" fmla="val 6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685800" y="1905000"/>
            <a:ext cx="2133600" cy="5334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1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Mitochondria</a:t>
            </a:r>
          </a:p>
        </p:txBody>
      </p:sp>
      <p:sp>
        <p:nvSpPr>
          <p:cNvPr id="43019" name="AutoShape 11"/>
          <p:cNvSpPr>
            <a:spLocks noChangeArrowheads="1"/>
          </p:cNvSpPr>
          <p:nvPr/>
        </p:nvSpPr>
        <p:spPr bwMode="auto">
          <a:xfrm rot="1743277">
            <a:off x="2749550" y="2138363"/>
            <a:ext cx="557213" cy="533400"/>
          </a:xfrm>
          <a:prstGeom prst="rightArrow">
            <a:avLst>
              <a:gd name="adj1" fmla="val 50000"/>
              <a:gd name="adj2" fmla="val 2611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6400800" y="1676400"/>
            <a:ext cx="2133600" cy="762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1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Microtubules</a:t>
            </a:r>
          </a:p>
        </p:txBody>
      </p:sp>
      <p:sp>
        <p:nvSpPr>
          <p:cNvPr id="43021" name="AutoShape 13"/>
          <p:cNvSpPr>
            <a:spLocks noChangeArrowheads="1"/>
          </p:cNvSpPr>
          <p:nvPr/>
        </p:nvSpPr>
        <p:spPr bwMode="auto">
          <a:xfrm rot="-2055479">
            <a:off x="5867400" y="2216150"/>
            <a:ext cx="646113" cy="374650"/>
          </a:xfrm>
          <a:prstGeom prst="leftArrow">
            <a:avLst>
              <a:gd name="adj1" fmla="val 50000"/>
              <a:gd name="adj2" fmla="val 43114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6705600" y="3429000"/>
            <a:ext cx="2362200" cy="762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1"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Open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canalicular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 </a:t>
            </a:r>
            <a:b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</a:b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system</a:t>
            </a:r>
          </a:p>
        </p:txBody>
      </p:sp>
      <p:sp>
        <p:nvSpPr>
          <p:cNvPr id="43023" name="AutoShape 15"/>
          <p:cNvSpPr>
            <a:spLocks noChangeArrowheads="1"/>
          </p:cNvSpPr>
          <p:nvPr/>
        </p:nvSpPr>
        <p:spPr bwMode="auto">
          <a:xfrm rot="1324189">
            <a:off x="6156325" y="3502025"/>
            <a:ext cx="609600" cy="228600"/>
          </a:xfrm>
          <a:prstGeom prst="leftArrow">
            <a:avLst>
              <a:gd name="adj1" fmla="val 50000"/>
              <a:gd name="adj2" fmla="val 66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38" name="Rectangle 19"/>
          <p:cNvSpPr>
            <a:spLocks noChangeArrowheads="1"/>
          </p:cNvSpPr>
          <p:nvPr/>
        </p:nvSpPr>
        <p:spPr bwMode="auto">
          <a:xfrm>
            <a:off x="381000" y="6324600"/>
            <a:ext cx="6858000" cy="5334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ar-SA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017587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  <a:latin typeface="Comic Sans MS" pitchFamily="66" charset="0"/>
              </a:rPr>
              <a:t>Platelet Receptors</a:t>
            </a:r>
          </a:p>
        </p:txBody>
      </p:sp>
      <p:sp>
        <p:nvSpPr>
          <p:cNvPr id="40963" name="Oval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33600" y="1600200"/>
            <a:ext cx="4038600" cy="4530725"/>
          </a:xfrm>
          <a:prstGeom prst="ellipse">
            <a:avLst/>
          </a:prstGeom>
          <a:gradFill rotWithShape="1">
            <a:gsLst>
              <a:gs pos="0">
                <a:srgbClr val="761800"/>
              </a:gs>
              <a:gs pos="50000">
                <a:srgbClr val="FF3300"/>
              </a:gs>
              <a:gs pos="100000">
                <a:srgbClr val="761800"/>
              </a:gs>
            </a:gsLst>
            <a:lin ang="5400000" scaled="1"/>
          </a:gradFill>
          <a:ln>
            <a:solidFill>
              <a:srgbClr val="993366"/>
            </a:solidFill>
            <a:rou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b="1" smtClean="0">
                <a:solidFill>
                  <a:schemeClr val="bg1"/>
                </a:solidFill>
                <a:latin typeface="Comic Sans MS" pitchFamily="66" charset="0"/>
              </a:rPr>
              <a:t>Platelet</a:t>
            </a:r>
          </a:p>
        </p:txBody>
      </p:sp>
      <p:sp>
        <p:nvSpPr>
          <p:cNvPr id="297988" name="AutoShape 4"/>
          <p:cNvSpPr>
            <a:spLocks noChangeArrowheads="1"/>
          </p:cNvSpPr>
          <p:nvPr/>
        </p:nvSpPr>
        <p:spPr bwMode="auto">
          <a:xfrm>
            <a:off x="5638800" y="2514600"/>
            <a:ext cx="1143000" cy="53340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 rot="2226497">
            <a:off x="5943600" y="4267200"/>
            <a:ext cx="838200" cy="457200"/>
            <a:chOff x="1440" y="1632"/>
            <a:chExt cx="528" cy="288"/>
          </a:xfrm>
        </p:grpSpPr>
        <p:sp>
          <p:nvSpPr>
            <p:cNvPr id="297990" name="AutoShape 6"/>
            <p:cNvSpPr>
              <a:spLocks noChangeArrowheads="1"/>
            </p:cNvSpPr>
            <p:nvPr/>
          </p:nvSpPr>
          <p:spPr bwMode="auto">
            <a:xfrm>
              <a:off x="1414" y="1765"/>
              <a:ext cx="144" cy="144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 rtl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97991" name="Line 7"/>
            <p:cNvSpPr>
              <a:spLocks noChangeShapeType="1"/>
            </p:cNvSpPr>
            <p:nvPr/>
          </p:nvSpPr>
          <p:spPr bwMode="auto">
            <a:xfrm flipV="1">
              <a:off x="1536" y="1728"/>
              <a:ext cx="336" cy="96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97992" name="AutoShape 8"/>
            <p:cNvSpPr>
              <a:spLocks noChangeArrowheads="1"/>
            </p:cNvSpPr>
            <p:nvPr/>
          </p:nvSpPr>
          <p:spPr bwMode="auto">
            <a:xfrm>
              <a:off x="1821" y="1632"/>
              <a:ext cx="144" cy="144"/>
            </a:xfrm>
            <a:prstGeom prst="flowChartConnector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 rtl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297993" name="Rectangle 9"/>
          <p:cNvSpPr>
            <a:spLocks noChangeArrowheads="1"/>
          </p:cNvSpPr>
          <p:nvPr/>
        </p:nvSpPr>
        <p:spPr bwMode="auto">
          <a:xfrm>
            <a:off x="6400800" y="2667000"/>
            <a:ext cx="160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>
              <a:lnSpc>
                <a:spcPct val="90000"/>
              </a:lnSpc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       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GP </a:t>
            </a:r>
            <a:r>
              <a:rPr lang="en-US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Ib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-IX-V </a:t>
            </a:r>
          </a:p>
          <a:p>
            <a:pPr algn="ctr" rtl="1">
              <a:lnSpc>
                <a:spcPct val="9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     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vW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Factor)</a:t>
            </a:r>
          </a:p>
          <a:p>
            <a:pPr algn="ctr" rtl="1">
              <a:defRPr/>
            </a:pP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994" name="Rectangle 10"/>
          <p:cNvSpPr>
            <a:spLocks noChangeArrowheads="1"/>
          </p:cNvSpPr>
          <p:nvPr/>
        </p:nvSpPr>
        <p:spPr bwMode="auto">
          <a:xfrm>
            <a:off x="6096000" y="4648200"/>
            <a:ext cx="266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GP </a:t>
            </a:r>
            <a:r>
              <a:rPr lang="en-US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IIb-IIIa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rtl="1">
              <a:lnSpc>
                <a:spcPct val="9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(Fibrinogen, vWF)</a:t>
            </a:r>
          </a:p>
          <a:p>
            <a:pPr algn="ctr" rtl="1">
              <a:defRPr/>
            </a:pP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995" name="AutoShape 11"/>
          <p:cNvSpPr>
            <a:spLocks noChangeArrowheads="1"/>
          </p:cNvSpPr>
          <p:nvPr/>
        </p:nvSpPr>
        <p:spPr bwMode="auto">
          <a:xfrm rot="-132383">
            <a:off x="1617663" y="3657600"/>
            <a:ext cx="1125537" cy="461963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7996" name="AutoShape 12"/>
          <p:cNvSpPr>
            <a:spLocks noChangeArrowheads="1"/>
          </p:cNvSpPr>
          <p:nvPr/>
        </p:nvSpPr>
        <p:spPr bwMode="auto">
          <a:xfrm rot="10610340">
            <a:off x="1681163" y="2438400"/>
            <a:ext cx="1214437" cy="381000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7997" name="AutoShape 13"/>
          <p:cNvSpPr>
            <a:spLocks noChangeArrowheads="1"/>
          </p:cNvSpPr>
          <p:nvPr/>
        </p:nvSpPr>
        <p:spPr bwMode="auto">
          <a:xfrm rot="7344659">
            <a:off x="2174081" y="5064919"/>
            <a:ext cx="1062038" cy="533400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7998" name="Rectangle 14"/>
          <p:cNvSpPr>
            <a:spLocks noChangeArrowheads="1"/>
          </p:cNvSpPr>
          <p:nvPr/>
        </p:nvSpPr>
        <p:spPr bwMode="auto">
          <a:xfrm>
            <a:off x="152400" y="2362200"/>
            <a:ext cx="152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>
              <a:lnSpc>
                <a:spcPct val="90000"/>
              </a:lnSpc>
              <a:defRPr/>
            </a:pP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GP 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Ia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, GP VI)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Collagen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rtl="1"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620" name="Rectangle 15"/>
          <p:cNvSpPr>
            <a:spLocks noChangeArrowheads="1"/>
          </p:cNvSpPr>
          <p:nvPr/>
        </p:nvSpPr>
        <p:spPr bwMode="auto">
          <a:xfrm>
            <a:off x="609600" y="38862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FFFF00"/>
                </a:solidFill>
              </a:rPr>
              <a:t>(TP</a:t>
            </a:r>
            <a:r>
              <a:rPr lang="el-GR" dirty="0">
                <a:solidFill>
                  <a:srgbClr val="FFFF00"/>
                </a:solidFill>
                <a:latin typeface="Times New Roman" pitchFamily="18" charset="0"/>
              </a:rPr>
              <a:t>α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</a:rPr>
              <a:t>)</a:t>
            </a:r>
            <a:endParaRPr lang="el-GR" dirty="0">
              <a:solidFill>
                <a:srgbClr val="FFFF00"/>
              </a:solidFill>
              <a:latin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TXA</a:t>
            </a:r>
            <a:r>
              <a:rPr lang="en-US" sz="1600" b="1" dirty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8621" name="Rectangle 16"/>
          <p:cNvSpPr>
            <a:spLocks noChangeArrowheads="1"/>
          </p:cNvSpPr>
          <p:nvPr/>
        </p:nvSpPr>
        <p:spPr bwMode="auto">
          <a:xfrm>
            <a:off x="1295400" y="5867400"/>
            <a:ext cx="121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FF00"/>
                </a:solidFill>
              </a:rPr>
              <a:t>(P2Y</a:t>
            </a:r>
            <a:r>
              <a:rPr lang="en-US" sz="2000" b="1" baseline="-25000">
                <a:solidFill>
                  <a:srgbClr val="FFFF00"/>
                </a:solidFill>
              </a:rPr>
              <a:t>12</a:t>
            </a:r>
            <a:r>
              <a:rPr lang="en-US" sz="2000" b="1">
                <a:solidFill>
                  <a:srgbClr val="FFFF00"/>
                </a:solidFill>
              </a:rPr>
              <a:t>)</a:t>
            </a:r>
          </a:p>
          <a:p>
            <a:pPr algn="ctr"/>
            <a:r>
              <a:rPr lang="en-US" sz="2000" b="1">
                <a:solidFill>
                  <a:schemeClr val="bg1"/>
                </a:solidFill>
              </a:rPr>
              <a:t>ADP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7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7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979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97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97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7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8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68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97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8" grpId="0" animBg="1"/>
      <p:bldP spid="297995" grpId="0" animBg="1"/>
      <p:bldP spid="297997" grpId="0" animBg="1"/>
      <p:bldP spid="686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5"/>
          <p:cNvSpPr txBox="1">
            <a:spLocks noChangeArrowheads="1"/>
          </p:cNvSpPr>
          <p:nvPr/>
        </p:nvSpPr>
        <p:spPr bwMode="auto">
          <a:xfrm>
            <a:off x="1676400" y="1676400"/>
            <a:ext cx="6173788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4400" b="1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r>
              <a:rPr lang="en-US" sz="4400" b="1">
                <a:solidFill>
                  <a:srgbClr val="FFFF00"/>
                </a:solidFill>
                <a:latin typeface="Comic Sans MS" pitchFamily="66" charset="0"/>
              </a:rPr>
              <a:t>General functions of the platelets</a:t>
            </a:r>
          </a:p>
          <a:p>
            <a:pPr algn="ctr"/>
            <a:endParaRPr lang="en-US" sz="4400" b="1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endParaRPr lang="en-US" sz="4400" b="1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981200" y="457200"/>
            <a:ext cx="533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rtl="1" eaLnBrk="0" hangingPunct="0"/>
            <a:r>
              <a:rPr lang="en-US" sz="4800">
                <a:solidFill>
                  <a:srgbClr val="FFFF00"/>
                </a:solidFill>
                <a:latin typeface="Comic Sans MS" pitchFamily="66" charset="0"/>
              </a:rPr>
              <a:t>HEMOSTASIS</a:t>
            </a: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219200" y="1524000"/>
            <a:ext cx="6977063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  <a:latin typeface="Comic Sans MS" pitchFamily="66" charset="0"/>
              </a:rPr>
              <a:t>1.</a:t>
            </a:r>
            <a:r>
              <a:rPr lang="en-US" sz="3200">
                <a:solidFill>
                  <a:srgbClr val="000000"/>
                </a:solidFill>
                <a:latin typeface="Comic Sans MS" pitchFamily="66" charset="0"/>
              </a:rPr>
              <a:t>  </a:t>
            </a:r>
            <a:r>
              <a:rPr lang="en-US" sz="3200">
                <a:solidFill>
                  <a:srgbClr val="00FFCC"/>
                </a:solidFill>
                <a:latin typeface="Comic Sans MS" pitchFamily="66" charset="0"/>
              </a:rPr>
              <a:t>VASCULAR   PHASE</a:t>
            </a:r>
            <a:endParaRPr lang="en-US" sz="3200">
              <a:solidFill>
                <a:srgbClr val="000000"/>
              </a:solidFill>
              <a:latin typeface="Comic Sans MS" pitchFamily="66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FFFFFF"/>
                </a:solidFill>
                <a:latin typeface="Comic Sans MS" pitchFamily="66" charset="0"/>
              </a:rPr>
              <a:t>2.  PLATELET   PHASE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  <a:latin typeface="Comic Sans MS" pitchFamily="66" charset="0"/>
              </a:rPr>
              <a:t>3.</a:t>
            </a:r>
            <a:r>
              <a:rPr lang="en-US" sz="3200">
                <a:solidFill>
                  <a:srgbClr val="000000"/>
                </a:solidFill>
                <a:latin typeface="Comic Sans MS" pitchFamily="66" charset="0"/>
              </a:rPr>
              <a:t>  </a:t>
            </a:r>
            <a:r>
              <a:rPr lang="en-US" sz="3200">
                <a:solidFill>
                  <a:srgbClr val="FFFF00"/>
                </a:solidFill>
                <a:latin typeface="Comic Sans MS" pitchFamily="66" charset="0"/>
              </a:rPr>
              <a:t>COAGULATION   PHASE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  <a:latin typeface="Comic Sans MS" pitchFamily="66" charset="0"/>
              </a:rPr>
              <a:t>4.</a:t>
            </a:r>
            <a:r>
              <a:rPr lang="en-US" sz="3200">
                <a:solidFill>
                  <a:srgbClr val="000000"/>
                </a:solidFill>
                <a:latin typeface="Comic Sans MS" pitchFamily="66" charset="0"/>
              </a:rPr>
              <a:t>  </a:t>
            </a:r>
            <a:r>
              <a:rPr lang="en-US" sz="3200">
                <a:solidFill>
                  <a:srgbClr val="FF9933"/>
                </a:solidFill>
                <a:latin typeface="Comic Sans MS" pitchFamily="66" charset="0"/>
              </a:rPr>
              <a:t>FIBRINOLYTIC    PHASE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495800"/>
            <a:ext cx="6858000" cy="22860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solidFill>
                  <a:srgbClr val="FFFF00"/>
                </a:solidFill>
                <a:latin typeface="Comic Sans MS" pitchFamily="66" charset="0"/>
              </a:rPr>
              <a:t>Platelet Activation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400" b="1" dirty="0" smtClean="0">
                <a:solidFill>
                  <a:schemeClr val="bg1"/>
                </a:solidFill>
                <a:latin typeface="Comic Sans MS" pitchFamily="66" charset="0"/>
              </a:rPr>
              <a:t>Adhesion</a:t>
            </a:r>
          </a:p>
          <a:p>
            <a:pPr eaLnBrk="1" hangingPunct="1"/>
            <a:r>
              <a:rPr lang="en-US" sz="4400" b="1" dirty="0" smtClean="0">
                <a:solidFill>
                  <a:srgbClr val="FF9933"/>
                </a:solidFill>
                <a:latin typeface="Comic Sans MS" pitchFamily="66" charset="0"/>
              </a:rPr>
              <a:t>Shape change</a:t>
            </a:r>
          </a:p>
          <a:p>
            <a:pPr eaLnBrk="1" hangingPunct="1"/>
            <a:r>
              <a:rPr lang="en-US" sz="4400" b="1" dirty="0" smtClean="0">
                <a:solidFill>
                  <a:srgbClr val="99FF66"/>
                </a:solidFill>
                <a:latin typeface="Comic Sans MS" pitchFamily="66" charset="0"/>
              </a:rPr>
              <a:t>Aggregation</a:t>
            </a:r>
          </a:p>
          <a:p>
            <a:pPr eaLnBrk="1" hangingPunct="1"/>
            <a:r>
              <a:rPr lang="en-US" sz="4400" b="1" dirty="0" smtClean="0">
                <a:solidFill>
                  <a:srgbClr val="FFFF00"/>
                </a:solidFill>
                <a:latin typeface="Comic Sans MS" pitchFamily="66" charset="0"/>
              </a:rPr>
              <a:t>Secretion </a:t>
            </a:r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(Release reaction)</a:t>
            </a:r>
          </a:p>
          <a:p>
            <a:pPr eaLnBrk="1" hangingPunct="1"/>
            <a:r>
              <a:rPr lang="en-US" sz="4400" b="1" dirty="0" smtClean="0">
                <a:solidFill>
                  <a:schemeClr val="bg1"/>
                </a:solidFill>
                <a:latin typeface="Comic Sans MS" pitchFamily="66" charset="0"/>
              </a:rPr>
              <a:t>Clot Retraction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066800"/>
            <a:ext cx="2667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533400" y="1600200"/>
            <a:ext cx="2209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dirty="0">
                <a:solidFill>
                  <a:schemeClr val="bg1"/>
                </a:solidFill>
                <a:latin typeface="Times New Roman" pitchFamily="18" charset="0"/>
              </a:rPr>
              <a:t>Adhesion 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478088" y="111125"/>
            <a:ext cx="45323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Platelet function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743200" y="3886200"/>
            <a:ext cx="3536894" cy="2013656"/>
            <a:chOff x="802257" y="1600200"/>
            <a:chExt cx="7540924" cy="4530725"/>
          </a:xfrm>
        </p:grpSpPr>
        <p:sp>
          <p:nvSpPr>
            <p:cNvPr id="11" name="Oval 3"/>
            <p:cNvSpPr txBox="1">
              <a:spLocks noChangeArrowheads="1"/>
            </p:cNvSpPr>
            <p:nvPr/>
          </p:nvSpPr>
          <p:spPr bwMode="auto">
            <a:xfrm>
              <a:off x="2133600" y="1600200"/>
              <a:ext cx="4038600" cy="4530725"/>
            </a:xfrm>
            <a:prstGeom prst="ellipse">
              <a:avLst/>
            </a:prstGeom>
            <a:gradFill rotWithShape="1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5400000" scaled="1"/>
            </a:gradFill>
            <a:ln w="9525">
              <a:solidFill>
                <a:srgbClr val="99336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Platelet</a:t>
              </a:r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5676181" y="1943100"/>
              <a:ext cx="1600199" cy="533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1">
                <a:lnSpc>
                  <a:spcPct val="90000"/>
                </a:lnSpc>
                <a:defRPr/>
              </a:pPr>
              <a:r>
                <a:rPr lang="en-US" sz="1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         </a:t>
              </a:r>
              <a:r>
                <a:rPr lang="en-US" sz="1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GP </a:t>
              </a:r>
              <a:r>
                <a:rPr lang="en-US" sz="140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Ib</a:t>
              </a:r>
              <a:r>
                <a:rPr lang="en-US" sz="1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-IX-V </a:t>
              </a:r>
            </a:p>
            <a:p>
              <a:pPr algn="ctr" rtl="1">
                <a:lnSpc>
                  <a:spcPct val="90000"/>
                </a:lnSpc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       </a:t>
              </a:r>
              <a:r>
                <a:rPr 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14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vW</a:t>
              </a:r>
              <a:r>
                <a:rPr 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 Factor)</a:t>
              </a:r>
            </a:p>
            <a:p>
              <a:pPr algn="ctr" rtl="1">
                <a:defRPr/>
              </a:pPr>
              <a:endPara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5676181" y="5200649"/>
              <a:ext cx="26670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14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GP </a:t>
              </a:r>
              <a:r>
                <a:rPr lang="en-US" sz="140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IIb-IIIa</a:t>
              </a:r>
              <a:r>
                <a:rPr lang="en-US" sz="1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 rtl="1">
                <a:lnSpc>
                  <a:spcPct val="90000"/>
                </a:lnSpc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     </a:t>
              </a:r>
              <a:r>
                <a:rPr 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(Fibrinogen, vWF)</a:t>
              </a:r>
            </a:p>
            <a:p>
              <a:pPr algn="ctr" rtl="1">
                <a:defRPr/>
              </a:pPr>
              <a:endPara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>
              <a:off x="802257" y="1771650"/>
              <a:ext cx="152399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1">
                <a:lnSpc>
                  <a:spcPct val="90000"/>
                </a:lnSpc>
                <a:defRPr/>
              </a:pPr>
              <a:endParaRPr lang="en-US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ct val="90000"/>
                </a:lnSpc>
                <a:defRPr/>
              </a:pPr>
              <a:r>
                <a:rPr 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1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GP </a:t>
              </a:r>
              <a:r>
                <a:rPr lang="en-US" sz="14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Ia</a:t>
              </a:r>
              <a:r>
                <a:rPr lang="en-US" sz="1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, GP VI)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Collagen</a:t>
              </a:r>
              <a:endPara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algn="ctr" rtl="1">
                <a:defRPr/>
              </a:pP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421881" y="3505200"/>
            <a:ext cx="426719" cy="2514600"/>
            <a:chOff x="6781800" y="3581400"/>
            <a:chExt cx="426719" cy="2514600"/>
          </a:xfrm>
        </p:grpSpPr>
        <p:sp>
          <p:nvSpPr>
            <p:cNvPr id="35" name="Rectangle 34"/>
            <p:cNvSpPr/>
            <p:nvPr/>
          </p:nvSpPr>
          <p:spPr bwMode="auto">
            <a:xfrm>
              <a:off x="6781800" y="4038600"/>
              <a:ext cx="45719" cy="190500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 rot="921546">
              <a:off x="7108372" y="4179385"/>
              <a:ext cx="45719" cy="182880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934200" y="4191000"/>
              <a:ext cx="45719" cy="190500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086600" y="4038600"/>
              <a:ext cx="45719" cy="190500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162800" y="4114800"/>
              <a:ext cx="45719" cy="190500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 rot="21287914">
              <a:off x="6991973" y="3751011"/>
              <a:ext cx="45719" cy="190500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6858000" y="3581400"/>
              <a:ext cx="45719" cy="190500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 rot="10800000">
            <a:off x="1783080" y="3657600"/>
            <a:ext cx="426719" cy="2514600"/>
            <a:chOff x="6781800" y="3581400"/>
            <a:chExt cx="426719" cy="2514600"/>
          </a:xfrm>
        </p:grpSpPr>
        <p:sp>
          <p:nvSpPr>
            <p:cNvPr id="44" name="Rectangle 43"/>
            <p:cNvSpPr/>
            <p:nvPr/>
          </p:nvSpPr>
          <p:spPr bwMode="auto">
            <a:xfrm>
              <a:off x="6781800" y="4038600"/>
              <a:ext cx="45719" cy="190500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 rot="921546">
              <a:off x="7108372" y="4179385"/>
              <a:ext cx="45719" cy="182880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6934200" y="4191000"/>
              <a:ext cx="45719" cy="190500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7086600" y="4038600"/>
              <a:ext cx="45719" cy="190500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7162800" y="4114800"/>
              <a:ext cx="45719" cy="190500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 rot="21287914">
              <a:off x="6991973" y="3751011"/>
              <a:ext cx="45719" cy="190500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858000" y="3581400"/>
              <a:ext cx="45719" cy="190500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743200" y="4419600"/>
            <a:ext cx="685800" cy="228600"/>
            <a:chOff x="2590800" y="4419600"/>
            <a:chExt cx="838200" cy="152400"/>
          </a:xfrm>
        </p:grpSpPr>
        <p:cxnSp>
          <p:nvCxnSpPr>
            <p:cNvPr id="52" name="Straight Connector 51"/>
            <p:cNvCxnSpPr/>
            <p:nvPr/>
          </p:nvCxnSpPr>
          <p:spPr bwMode="auto">
            <a:xfrm flipH="1">
              <a:off x="2743200" y="4495800"/>
              <a:ext cx="685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61" name="Group 60"/>
            <p:cNvGrpSpPr/>
            <p:nvPr/>
          </p:nvGrpSpPr>
          <p:grpSpPr>
            <a:xfrm>
              <a:off x="2590800" y="4419600"/>
              <a:ext cx="152400" cy="152400"/>
              <a:chOff x="1981200" y="4419600"/>
              <a:chExt cx="152400" cy="152400"/>
            </a:xfrm>
          </p:grpSpPr>
          <p:cxnSp>
            <p:nvCxnSpPr>
              <p:cNvPr id="54" name="Straight Connector 53"/>
              <p:cNvCxnSpPr/>
              <p:nvPr/>
            </p:nvCxnSpPr>
            <p:spPr bwMode="auto">
              <a:xfrm flipH="1" flipV="1">
                <a:off x="1981200" y="4419600"/>
                <a:ext cx="152400" cy="762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33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" name="Straight Connector 55"/>
              <p:cNvCxnSpPr/>
              <p:nvPr/>
            </p:nvCxnSpPr>
            <p:spPr bwMode="auto">
              <a:xfrm flipV="1">
                <a:off x="1981200" y="4495800"/>
                <a:ext cx="152400" cy="762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33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63" name="Group 62"/>
          <p:cNvGrpSpPr/>
          <p:nvPr/>
        </p:nvGrpSpPr>
        <p:grpSpPr>
          <a:xfrm rot="10800000">
            <a:off x="5181600" y="4419600"/>
            <a:ext cx="685800" cy="228600"/>
            <a:chOff x="2590800" y="4419600"/>
            <a:chExt cx="838200" cy="152400"/>
          </a:xfrm>
        </p:grpSpPr>
        <p:cxnSp>
          <p:nvCxnSpPr>
            <p:cNvPr id="64" name="Straight Connector 63"/>
            <p:cNvCxnSpPr/>
            <p:nvPr/>
          </p:nvCxnSpPr>
          <p:spPr bwMode="auto">
            <a:xfrm flipH="1">
              <a:off x="2743200" y="4495800"/>
              <a:ext cx="685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65" name="Group 60"/>
            <p:cNvGrpSpPr/>
            <p:nvPr/>
          </p:nvGrpSpPr>
          <p:grpSpPr>
            <a:xfrm>
              <a:off x="2590800" y="4419600"/>
              <a:ext cx="152400" cy="152400"/>
              <a:chOff x="1981200" y="4419600"/>
              <a:chExt cx="152400" cy="152400"/>
            </a:xfrm>
          </p:grpSpPr>
          <p:cxnSp>
            <p:nvCxnSpPr>
              <p:cNvPr id="66" name="Straight Connector 65"/>
              <p:cNvCxnSpPr/>
              <p:nvPr/>
            </p:nvCxnSpPr>
            <p:spPr bwMode="auto">
              <a:xfrm flipH="1" flipV="1">
                <a:off x="1981200" y="4419600"/>
                <a:ext cx="152400" cy="762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7" name="Straight Connector 66"/>
              <p:cNvCxnSpPr/>
              <p:nvPr/>
            </p:nvCxnSpPr>
            <p:spPr bwMode="auto">
              <a:xfrm flipV="1">
                <a:off x="1981200" y="4495800"/>
                <a:ext cx="152400" cy="762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68" name="Group 67"/>
          <p:cNvGrpSpPr/>
          <p:nvPr/>
        </p:nvGrpSpPr>
        <p:grpSpPr>
          <a:xfrm rot="10800000">
            <a:off x="5181601" y="5029200"/>
            <a:ext cx="685800" cy="228600"/>
            <a:chOff x="2590800" y="4419600"/>
            <a:chExt cx="838200" cy="152400"/>
          </a:xfrm>
        </p:grpSpPr>
        <p:cxnSp>
          <p:nvCxnSpPr>
            <p:cNvPr id="69" name="Straight Connector 68"/>
            <p:cNvCxnSpPr/>
            <p:nvPr/>
          </p:nvCxnSpPr>
          <p:spPr bwMode="auto">
            <a:xfrm flipH="1">
              <a:off x="2743200" y="4495800"/>
              <a:ext cx="685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70" name="Group 60"/>
            <p:cNvGrpSpPr/>
            <p:nvPr/>
          </p:nvGrpSpPr>
          <p:grpSpPr>
            <a:xfrm>
              <a:off x="2590800" y="4419600"/>
              <a:ext cx="152400" cy="152400"/>
              <a:chOff x="1981200" y="4419600"/>
              <a:chExt cx="152400" cy="152400"/>
            </a:xfrm>
          </p:grpSpPr>
          <p:cxnSp>
            <p:nvCxnSpPr>
              <p:cNvPr id="71" name="Straight Connector 70"/>
              <p:cNvCxnSpPr/>
              <p:nvPr/>
            </p:nvCxnSpPr>
            <p:spPr bwMode="auto">
              <a:xfrm flipH="1" flipV="1">
                <a:off x="1981200" y="4419600"/>
                <a:ext cx="152400" cy="762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2" name="Straight Connector 71"/>
              <p:cNvCxnSpPr/>
              <p:nvPr/>
            </p:nvCxnSpPr>
            <p:spPr bwMode="auto">
              <a:xfrm flipV="1">
                <a:off x="1981200" y="4495800"/>
                <a:ext cx="152400" cy="762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cxnSp>
        <p:nvCxnSpPr>
          <p:cNvPr id="74" name="Straight Connector 73"/>
          <p:cNvCxnSpPr/>
          <p:nvPr/>
        </p:nvCxnSpPr>
        <p:spPr bwMode="auto">
          <a:xfrm flipH="1">
            <a:off x="2209800" y="4572000"/>
            <a:ext cx="609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1" name="Group 80"/>
          <p:cNvGrpSpPr/>
          <p:nvPr/>
        </p:nvGrpSpPr>
        <p:grpSpPr>
          <a:xfrm>
            <a:off x="6248400" y="4191000"/>
            <a:ext cx="228600" cy="685800"/>
            <a:chOff x="7010400" y="2057400"/>
            <a:chExt cx="228600" cy="685800"/>
          </a:xfrm>
        </p:grpSpPr>
        <p:cxnSp>
          <p:nvCxnSpPr>
            <p:cNvPr id="76" name="Straight Connector 75"/>
            <p:cNvCxnSpPr/>
            <p:nvPr/>
          </p:nvCxnSpPr>
          <p:spPr bwMode="auto">
            <a:xfrm flipV="1">
              <a:off x="7010400" y="2057400"/>
              <a:ext cx="0" cy="6858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 flipV="1">
              <a:off x="7086600" y="2057400"/>
              <a:ext cx="0" cy="6858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 flipV="1">
              <a:off x="7162800" y="2057400"/>
              <a:ext cx="0" cy="6858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 flipV="1">
              <a:off x="7239000" y="2057400"/>
              <a:ext cx="0" cy="6858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2" name="Rectangle 9"/>
          <p:cNvSpPr>
            <a:spLocks noChangeArrowheads="1"/>
          </p:cNvSpPr>
          <p:nvPr/>
        </p:nvSpPr>
        <p:spPr bwMode="auto">
          <a:xfrm>
            <a:off x="5943600" y="3801533"/>
            <a:ext cx="750536" cy="54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>
              <a:lnSpc>
                <a:spcPct val="90000"/>
              </a:lnSpc>
              <a:defRPr/>
            </a:pPr>
            <a:r>
              <a:rPr lang="en-US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      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vWF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3" name="Straight Connector 82"/>
          <p:cNvCxnSpPr/>
          <p:nvPr/>
        </p:nvCxnSpPr>
        <p:spPr bwMode="auto">
          <a:xfrm flipH="1">
            <a:off x="5791200" y="4572000"/>
            <a:ext cx="609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 flipH="1">
            <a:off x="6400800" y="4572000"/>
            <a:ext cx="1143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/>
          <p:nvPr/>
        </p:nvCxnSpPr>
        <p:spPr bwMode="auto">
          <a:xfrm flipH="1">
            <a:off x="5867400" y="4800600"/>
            <a:ext cx="304800" cy="304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/>
          <p:nvPr/>
        </p:nvCxnSpPr>
        <p:spPr bwMode="auto">
          <a:xfrm flipH="1">
            <a:off x="6172200" y="4800600"/>
            <a:ext cx="1371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57400"/>
            <a:ext cx="3124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14400" y="4016514"/>
            <a:ext cx="26241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</a:rPr>
              <a:t>Activation</a:t>
            </a:r>
            <a:endParaRPr lang="en-US" sz="4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2938" y="2057400"/>
            <a:ext cx="21717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7038" y="2057400"/>
            <a:ext cx="2019300" cy="19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478088" y="111125"/>
            <a:ext cx="45323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Platelet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32"/>
          <p:cNvSpPr txBox="1">
            <a:spLocks noChangeArrowheads="1"/>
          </p:cNvSpPr>
          <p:nvPr/>
        </p:nvSpPr>
        <p:spPr bwMode="auto">
          <a:xfrm>
            <a:off x="1125538" y="609600"/>
            <a:ext cx="2836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FFFF"/>
                </a:solidFill>
              </a:rPr>
              <a:t>Resting platelet</a:t>
            </a:r>
          </a:p>
        </p:txBody>
      </p:sp>
      <p:sp>
        <p:nvSpPr>
          <p:cNvPr id="98307" name="Text Box 33"/>
          <p:cNvSpPr txBox="1">
            <a:spLocks noChangeArrowheads="1"/>
          </p:cNvSpPr>
          <p:nvPr/>
        </p:nvSpPr>
        <p:spPr bwMode="auto">
          <a:xfrm>
            <a:off x="5029200" y="611188"/>
            <a:ext cx="31353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FFFF"/>
                </a:solidFill>
              </a:rPr>
              <a:t>Activated platelet</a:t>
            </a:r>
          </a:p>
        </p:txBody>
      </p:sp>
      <p:pic>
        <p:nvPicPr>
          <p:cNvPr id="49156" name="Picture 34" descr="p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7950" y="1377950"/>
            <a:ext cx="2816225" cy="2236788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49157" name="Picture 35" descr="p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7950" y="4038600"/>
            <a:ext cx="2816225" cy="2236788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49158" name="Picture 36" descr="p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6650" y="4038600"/>
            <a:ext cx="2816225" cy="2236788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49159" name="Picture 37" descr="p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6650" y="1377950"/>
            <a:ext cx="2816225" cy="2236788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  <p:bldP spid="9830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March 2007 039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3429000"/>
            <a:ext cx="4572000" cy="3429000"/>
          </a:xfrm>
        </p:spPr>
      </p:pic>
      <p:pic>
        <p:nvPicPr>
          <p:cNvPr id="50179" name="Picture 3" descr="March 2007 04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4572000" cy="3314700"/>
          </a:xfrm>
        </p:spPr>
      </p:pic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2627313" y="404813"/>
            <a:ext cx="1079500" cy="360362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sz="1200" b="1" dirty="0">
                <a:solidFill>
                  <a:srgbClr val="FFFF00"/>
                </a:solidFill>
                <a:latin typeface="Times New Roman" pitchFamily="18" charset="0"/>
              </a:rPr>
              <a:t>Smooth surface</a:t>
            </a:r>
          </a:p>
          <a:p>
            <a:pPr algn="ctr" rtl="1"/>
            <a:r>
              <a:rPr lang="en-US" sz="1200" b="1" dirty="0" err="1" smtClean="0">
                <a:solidFill>
                  <a:srgbClr val="FFFF00"/>
                </a:solidFill>
                <a:latin typeface="Times New Roman" pitchFamily="18" charset="0"/>
              </a:rPr>
              <a:t>psuedopods</a:t>
            </a:r>
            <a:endParaRPr lang="en-US" sz="1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1268413"/>
            <a:ext cx="1079500" cy="360362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sz="1200" b="1">
                <a:solidFill>
                  <a:srgbClr val="FFFF00"/>
                </a:solidFill>
                <a:latin typeface="Times New Roman" pitchFamily="18" charset="0"/>
              </a:rPr>
              <a:t>Convolutions </a:t>
            </a:r>
          </a:p>
          <a:p>
            <a:pPr algn="ctr" rtl="1"/>
            <a:r>
              <a:rPr lang="en-US" sz="1200" b="1">
                <a:solidFill>
                  <a:srgbClr val="FFFF00"/>
                </a:solidFill>
                <a:latin typeface="Times New Roman" pitchFamily="18" charset="0"/>
              </a:rPr>
              <a:t>In  body</a:t>
            </a:r>
          </a:p>
        </p:txBody>
      </p:sp>
      <p:pic>
        <p:nvPicPr>
          <p:cNvPr id="50182" name="Picture 6" descr="March 2007 04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648200" y="0"/>
            <a:ext cx="4495800" cy="3316288"/>
          </a:xfrm>
        </p:spPr>
      </p:pic>
      <p:pic>
        <p:nvPicPr>
          <p:cNvPr id="50183" name="Picture 7" descr="March 2007 04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648200" y="3430588"/>
            <a:ext cx="4495800" cy="3373437"/>
          </a:xfrm>
        </p:spPr>
      </p:pic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5003800" y="333375"/>
            <a:ext cx="1639888" cy="360363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sz="1200" b="1">
                <a:solidFill>
                  <a:srgbClr val="FFFF00"/>
                </a:solidFill>
                <a:latin typeface="Comic Sans MS" pitchFamily="66" charset="0"/>
              </a:rPr>
              <a:t>Convolutions </a:t>
            </a:r>
          </a:p>
          <a:p>
            <a:pPr algn="ctr" rtl="1"/>
            <a:r>
              <a:rPr lang="en-US" sz="1200" b="1">
                <a:solidFill>
                  <a:srgbClr val="FFFF00"/>
                </a:solidFill>
                <a:latin typeface="Comic Sans MS" pitchFamily="66" charset="0"/>
              </a:rPr>
              <a:t>Spread to psuedopods</a:t>
            </a: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3573463"/>
            <a:ext cx="2268538" cy="720725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>
                <a:solidFill>
                  <a:srgbClr val="FFFF00"/>
                </a:solidFill>
                <a:latin typeface="Times New Roman" pitchFamily="18" charset="0"/>
              </a:rPr>
              <a:t>Further Spread of </a:t>
            </a:r>
          </a:p>
          <a:p>
            <a:pPr algn="ctr"/>
            <a:r>
              <a:rPr lang="en-US" sz="1200" b="1">
                <a:solidFill>
                  <a:srgbClr val="FFFF00"/>
                </a:solidFill>
                <a:latin typeface="Times New Roman" pitchFamily="18" charset="0"/>
              </a:rPr>
              <a:t>Convolutions to psuedopods</a:t>
            </a: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7596188" y="3644900"/>
            <a:ext cx="1439862" cy="504825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sz="1200" b="1">
                <a:solidFill>
                  <a:srgbClr val="FFFF00"/>
                </a:solidFill>
                <a:latin typeface="Comic Sans MS" pitchFamily="66" charset="0"/>
              </a:rPr>
              <a:t>Early</a:t>
            </a:r>
          </a:p>
          <a:p>
            <a:pPr algn="ctr" rtl="1"/>
            <a:r>
              <a:rPr lang="en-US" sz="1200" b="1">
                <a:solidFill>
                  <a:srgbClr val="FFFF00"/>
                </a:solidFill>
                <a:latin typeface="Comic Sans MS" pitchFamily="66" charset="0"/>
              </a:rPr>
              <a:t>Spread  platelet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01887" y="381000"/>
            <a:ext cx="4303713" cy="606425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ln w="28575">
                  <a:solidFill>
                    <a:srgbClr val="FF0000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Objectives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419600"/>
          </a:xfrm>
        </p:spPr>
        <p:txBody>
          <a:bodyPr/>
          <a:lstStyle/>
          <a:p>
            <a:pPr marL="0" indent="0" eaLnBrk="1" hangingPunct="1">
              <a:buClr>
                <a:srgbClr val="000066"/>
              </a:buClr>
              <a:buSzPct val="135000"/>
              <a:buFontTx/>
              <a:buNone/>
              <a:tabLst>
                <a:tab pos="57150" algn="l"/>
              </a:tabLst>
              <a:defRPr/>
            </a:pPr>
            <a:r>
              <a:rPr lang="en-US" b="1" dirty="0" smtClean="0">
                <a:solidFill>
                  <a:srgbClr val="00FFFF"/>
                </a:solidFill>
                <a:latin typeface="Comic Sans MS" pitchFamily="66" charset="0"/>
              </a:rPr>
              <a:t>At the end of this lecture the student is expected to:</a:t>
            </a:r>
          </a:p>
          <a:p>
            <a:pPr eaLnBrk="1" hangingPunct="1">
              <a:buClr>
                <a:srgbClr val="000066"/>
              </a:buClr>
              <a:buSzPct val="135000"/>
              <a:tabLst>
                <a:tab pos="92075" algn="l"/>
              </a:tabLst>
              <a:defRPr/>
            </a:pPr>
            <a:endParaRPr lang="en-US" sz="20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0" indent="0" eaLnBrk="1" hangingPunct="1">
              <a:buClr>
                <a:srgbClr val="000066"/>
              </a:buClr>
              <a:buSzPct val="135000"/>
              <a:buFontTx/>
              <a:buNone/>
              <a:tabLst>
                <a:tab pos="92075" algn="l"/>
                <a:tab pos="342900" algn="l"/>
              </a:tabLst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Comic Sans MS" pitchFamily="66" charset="0"/>
              </a:rPr>
              <a:t>-	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Understand platelet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normal ultrastructure</a:t>
            </a:r>
            <a:endParaRPr lang="en-US" sz="2400" b="1" i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0" indent="0" eaLnBrk="1" hangingPunct="1">
              <a:buClr>
                <a:srgbClr val="000066"/>
              </a:buClr>
              <a:buSzPct val="135000"/>
              <a:buFontTx/>
              <a:buNone/>
              <a:tabLst>
                <a:tab pos="342900" algn="l"/>
                <a:tab pos="355600" algn="l"/>
              </a:tabLst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</a:rPr>
              <a:t>-		Understand the functions of different platelets 	organelles and surface receptors</a:t>
            </a:r>
          </a:p>
          <a:p>
            <a:pPr marL="0" indent="0" eaLnBrk="1" hangingPunct="1">
              <a:buClr>
                <a:srgbClr val="000066"/>
              </a:buClr>
              <a:buSzPct val="135000"/>
              <a:buFontTx/>
              <a:buNone/>
              <a:tabLst>
                <a:tab pos="92075" algn="l"/>
                <a:tab pos="342900" algn="l"/>
              </a:tabLst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</a:rPr>
              <a:t>-	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Understand the mechanisms of platelet functions</a:t>
            </a:r>
          </a:p>
          <a:p>
            <a:pPr marL="0" indent="0" eaLnBrk="1" hangingPunct="1">
              <a:buClr>
                <a:srgbClr val="000066"/>
              </a:buClr>
              <a:buSzPct val="135000"/>
              <a:buFontTx/>
              <a:buNone/>
              <a:tabLst>
                <a:tab pos="342900" algn="l"/>
              </a:tabLst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</a:rPr>
              <a:t>-	Relate membrane receptors and granule content to 	normal function in hemostasis and bleeding 	(platelet) disorders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2971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685800" y="2925762"/>
            <a:ext cx="26241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Aggregation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478088" y="111125"/>
            <a:ext cx="45323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Platelet function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724400" y="1371600"/>
            <a:ext cx="4038600" cy="2133600"/>
            <a:chOff x="152400" y="1600200"/>
            <a:chExt cx="8610600" cy="4800600"/>
          </a:xfrm>
        </p:grpSpPr>
        <p:sp>
          <p:nvSpPr>
            <p:cNvPr id="8" name="Oval 3"/>
            <p:cNvSpPr txBox="1">
              <a:spLocks noChangeArrowheads="1"/>
            </p:cNvSpPr>
            <p:nvPr/>
          </p:nvSpPr>
          <p:spPr bwMode="auto">
            <a:xfrm>
              <a:off x="2133600" y="1600200"/>
              <a:ext cx="4038600" cy="4530725"/>
            </a:xfrm>
            <a:prstGeom prst="ellipse">
              <a:avLst/>
            </a:prstGeom>
            <a:gradFill rotWithShape="1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5400000" scaled="1"/>
            </a:gradFill>
            <a:ln w="9525">
              <a:solidFill>
                <a:srgbClr val="99336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Platelet</a:t>
              </a:r>
            </a:p>
          </p:txBody>
        </p:sp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>
              <a:off x="5638800" y="2514600"/>
              <a:ext cx="1143000" cy="533400"/>
            </a:xfrm>
            <a:prstGeom prst="ribbon2">
              <a:avLst>
                <a:gd name="adj1" fmla="val 12500"/>
                <a:gd name="adj2" fmla="val 50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 rtl="1">
                <a:defRPr/>
              </a:pPr>
              <a:endPara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0" name="Group 9"/>
            <p:cNvGrpSpPr>
              <a:grpSpLocks/>
            </p:cNvGrpSpPr>
            <p:nvPr/>
          </p:nvGrpSpPr>
          <p:grpSpPr bwMode="auto">
            <a:xfrm rot="2226497">
              <a:off x="5943600" y="4267200"/>
              <a:ext cx="838200" cy="457200"/>
              <a:chOff x="1440" y="1632"/>
              <a:chExt cx="528" cy="288"/>
            </a:xfrm>
          </p:grpSpPr>
          <p:sp>
            <p:nvSpPr>
              <p:cNvPr id="19" name="AutoShape 6"/>
              <p:cNvSpPr>
                <a:spLocks noChangeArrowheads="1"/>
              </p:cNvSpPr>
              <p:nvPr/>
            </p:nvSpPr>
            <p:spPr bwMode="auto">
              <a:xfrm>
                <a:off x="1414" y="1765"/>
                <a:ext cx="144" cy="144"/>
              </a:xfrm>
              <a:prstGeom prst="flowChartConnector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 flipV="1">
                <a:off x="1536" y="1728"/>
                <a:ext cx="336" cy="96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>
                  <a:defRPr/>
                </a:pPr>
                <a:endParaRPr lang="en-US"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1" name="AutoShape 8"/>
              <p:cNvSpPr>
                <a:spLocks noChangeArrowheads="1"/>
              </p:cNvSpPr>
              <p:nvPr/>
            </p:nvSpPr>
            <p:spPr bwMode="auto">
              <a:xfrm>
                <a:off x="1821" y="1632"/>
                <a:ext cx="144" cy="144"/>
              </a:xfrm>
              <a:prstGeom prst="flowChartConnector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Arial" pitchFamily="34" charset="0"/>
                </a:endParaRPr>
              </a:p>
            </p:txBody>
          </p:sp>
        </p:grp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6400800" y="2667000"/>
              <a:ext cx="16002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1">
                <a:lnSpc>
                  <a:spcPct val="90000"/>
                </a:lnSpc>
                <a:defRPr/>
              </a:pPr>
              <a:r>
                <a:rPr lang="en-US" sz="1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         </a:t>
              </a:r>
              <a:r>
                <a:rPr lang="en-US" sz="1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GP </a:t>
              </a:r>
              <a:r>
                <a:rPr lang="en-US" sz="140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Ib</a:t>
              </a:r>
              <a:r>
                <a:rPr lang="en-US" sz="1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-IX-V </a:t>
              </a:r>
            </a:p>
            <a:p>
              <a:pPr algn="ctr" rtl="1">
                <a:lnSpc>
                  <a:spcPct val="90000"/>
                </a:lnSpc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       </a:t>
              </a:r>
              <a:r>
                <a:rPr 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14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vW</a:t>
              </a:r>
              <a:r>
                <a:rPr 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 Factor)</a:t>
              </a:r>
            </a:p>
            <a:p>
              <a:pPr algn="ctr" rtl="1">
                <a:defRPr/>
              </a:pPr>
              <a:endPara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6096000" y="4648200"/>
              <a:ext cx="26670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      GP </a:t>
              </a:r>
              <a:r>
                <a:rPr lang="en-US" sz="140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IIb-IIIa</a:t>
              </a:r>
              <a:r>
                <a:rPr lang="en-US" sz="1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 rtl="1">
                <a:lnSpc>
                  <a:spcPct val="90000"/>
                </a:lnSpc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     </a:t>
              </a:r>
              <a:r>
                <a:rPr 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(Fibrinogen, vWF)</a:t>
              </a:r>
            </a:p>
            <a:p>
              <a:pPr algn="ctr" rtl="1">
                <a:defRPr/>
              </a:pPr>
              <a:endPara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 rot="-132383">
              <a:off x="1617663" y="3657600"/>
              <a:ext cx="1125537" cy="461963"/>
            </a:xfrm>
            <a:prstGeom prst="ellipseRibbon2">
              <a:avLst>
                <a:gd name="adj1" fmla="val 25000"/>
                <a:gd name="adj2" fmla="val 50000"/>
                <a:gd name="adj3" fmla="val 12500"/>
              </a:avLst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 rtl="1">
                <a:defRPr/>
              </a:pPr>
              <a:endPara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 rot="10610340">
              <a:off x="1681163" y="2438400"/>
              <a:ext cx="1214437" cy="381000"/>
            </a:xfrm>
            <a:prstGeom prst="ellipseRibbon2">
              <a:avLst>
                <a:gd name="adj1" fmla="val 25000"/>
                <a:gd name="adj2" fmla="val 50000"/>
                <a:gd name="adj3" fmla="val 12500"/>
              </a:avLst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 rtl="1">
                <a:defRPr/>
              </a:pPr>
              <a:endPara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 rot="7344659">
              <a:off x="2174081" y="5064919"/>
              <a:ext cx="1062038" cy="533400"/>
            </a:xfrm>
            <a:prstGeom prst="ellipseRibbon2">
              <a:avLst>
                <a:gd name="adj1" fmla="val 25000"/>
                <a:gd name="adj2" fmla="val 50000"/>
                <a:gd name="adj3" fmla="val 12500"/>
              </a:avLst>
            </a:prstGeom>
            <a:solidFill>
              <a:srgbClr val="FF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 rtl="1">
                <a:defRPr/>
              </a:pPr>
              <a:endPara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52400" y="2362200"/>
              <a:ext cx="15240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1">
                <a:lnSpc>
                  <a:spcPct val="90000"/>
                </a:lnSpc>
                <a:defRPr/>
              </a:pPr>
              <a:endParaRPr lang="en-US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ct val="90000"/>
                </a:lnSpc>
                <a:defRPr/>
              </a:pPr>
              <a:r>
                <a:rPr 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1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GP </a:t>
              </a:r>
              <a:r>
                <a:rPr lang="en-US" sz="14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Ia</a:t>
              </a:r>
              <a:r>
                <a:rPr lang="en-US" sz="1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, GP VI)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Collagen</a:t>
              </a:r>
              <a:endPara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algn="ctr" rtl="1">
                <a:defRPr/>
              </a:pP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609600" y="3886200"/>
              <a:ext cx="1066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en-US" sz="1400">
                  <a:solidFill>
                    <a:srgbClr val="FFFF00"/>
                  </a:solidFill>
                </a:rPr>
                <a:t>(TP</a:t>
              </a:r>
              <a:r>
                <a:rPr lang="el-GR" sz="1400">
                  <a:solidFill>
                    <a:srgbClr val="FFFF00"/>
                  </a:solidFill>
                  <a:latin typeface="Times New Roman" pitchFamily="18" charset="0"/>
                </a:rPr>
                <a:t>α</a:t>
              </a:r>
              <a:r>
                <a:rPr lang="en-US" sz="1400">
                  <a:solidFill>
                    <a:srgbClr val="FFFF00"/>
                  </a:solidFill>
                  <a:latin typeface="Times New Roman" pitchFamily="18" charset="0"/>
                </a:rPr>
                <a:t>)</a:t>
              </a:r>
              <a:endParaRPr lang="el-GR" sz="1400">
                <a:solidFill>
                  <a:srgbClr val="FFFF00"/>
                </a:solidFill>
                <a:latin typeface="Times New Roman" pitchFamily="18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chemeClr val="bg1"/>
                  </a:solidFill>
                </a:rPr>
                <a:t>TXA2</a:t>
              </a: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1295400" y="5867400"/>
              <a:ext cx="12192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rgbClr val="FFFF00"/>
                  </a:solidFill>
                </a:rPr>
                <a:t>(P2Y</a:t>
              </a:r>
              <a:r>
                <a:rPr lang="en-US" sz="1400" b="1" baseline="-25000">
                  <a:solidFill>
                    <a:srgbClr val="FFFF00"/>
                  </a:solidFill>
                </a:rPr>
                <a:t>12</a:t>
              </a:r>
              <a:r>
                <a:rPr lang="en-US" sz="1400" b="1">
                  <a:solidFill>
                    <a:srgbClr val="FFFF00"/>
                  </a:solidFill>
                </a:rPr>
                <a:t>)</a:t>
              </a:r>
            </a:p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ADP</a:t>
              </a:r>
            </a:p>
          </p:txBody>
        </p:sp>
      </p:grp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381000" y="4191000"/>
            <a:ext cx="8229600" cy="2286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Aggregation: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99FF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Fibrinogen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is needed to join platelets to each other via platelet fibrinogen receptors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7"/>
          <p:cNvSpPr txBox="1">
            <a:spLocks noChangeArrowheads="1"/>
          </p:cNvSpPr>
          <p:nvPr/>
        </p:nvSpPr>
        <p:spPr bwMode="auto">
          <a:xfrm>
            <a:off x="-6350" y="3657600"/>
            <a:ext cx="20574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endParaRPr lang="en-US">
              <a:solidFill>
                <a:schemeClr val="bg1"/>
              </a:solidFill>
            </a:endParaRPr>
          </a:p>
          <a:p>
            <a:pPr algn="ctr" eaLnBrk="0" hangingPunct="0">
              <a:lnSpc>
                <a:spcPct val="85000"/>
              </a:lnSpc>
            </a:pPr>
            <a:r>
              <a:rPr lang="en-US" b="1">
                <a:solidFill>
                  <a:schemeClr val="bg1"/>
                </a:solidFill>
              </a:rPr>
              <a:t>GP IIb/IIIa</a:t>
            </a:r>
            <a:r>
              <a:rPr lang="en-US">
                <a:solidFill>
                  <a:schemeClr val="bg1"/>
                </a:solidFill>
              </a:rPr>
              <a:t> receptors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1600" b="1">
                <a:solidFill>
                  <a:schemeClr val="bg1"/>
                </a:solidFill>
              </a:rPr>
              <a:t>(unreceptive state)</a:t>
            </a:r>
          </a:p>
        </p:txBody>
      </p:sp>
      <p:sp>
        <p:nvSpPr>
          <p:cNvPr id="52227" name="Text Box 11"/>
          <p:cNvSpPr txBox="1">
            <a:spLocks noChangeArrowheads="1"/>
          </p:cNvSpPr>
          <p:nvPr/>
        </p:nvSpPr>
        <p:spPr bwMode="auto">
          <a:xfrm>
            <a:off x="2112963" y="2779713"/>
            <a:ext cx="838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>
                <a:solidFill>
                  <a:srgbClr val="FFFF00"/>
                </a:solidFill>
              </a:rPr>
              <a:t>Agonist</a:t>
            </a:r>
          </a:p>
        </p:txBody>
      </p:sp>
      <p:grpSp>
        <p:nvGrpSpPr>
          <p:cNvPr id="52228" name="Group 184"/>
          <p:cNvGrpSpPr>
            <a:grpSpLocks/>
          </p:cNvGrpSpPr>
          <p:nvPr/>
        </p:nvGrpSpPr>
        <p:grpSpPr bwMode="auto">
          <a:xfrm>
            <a:off x="3178175" y="2209800"/>
            <a:ext cx="2044700" cy="1604963"/>
            <a:chOff x="2002" y="1392"/>
            <a:chExt cx="1288" cy="1011"/>
          </a:xfrm>
        </p:grpSpPr>
        <p:sp>
          <p:nvSpPr>
            <p:cNvPr id="52380" name="Oval 13"/>
            <p:cNvSpPr>
              <a:spLocks noChangeAspect="1" noChangeArrowheads="1"/>
            </p:cNvSpPr>
            <p:nvPr/>
          </p:nvSpPr>
          <p:spPr bwMode="auto">
            <a:xfrm>
              <a:off x="2151" y="1541"/>
              <a:ext cx="985" cy="726"/>
            </a:xfrm>
            <a:prstGeom prst="ellipse">
              <a:avLst/>
            </a:prstGeom>
            <a:gradFill rotWithShape="1">
              <a:gsLst>
                <a:gs pos="0">
                  <a:srgbClr val="6A0000"/>
                </a:gs>
                <a:gs pos="50000">
                  <a:srgbClr val="E60000"/>
                </a:gs>
                <a:gs pos="100000">
                  <a:srgbClr val="6A0000"/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 b="1"/>
            </a:p>
          </p:txBody>
        </p:sp>
        <p:sp>
          <p:nvSpPr>
            <p:cNvPr id="52381" name="Freeform 14"/>
            <p:cNvSpPr>
              <a:spLocks noChangeAspect="1"/>
            </p:cNvSpPr>
            <p:nvPr/>
          </p:nvSpPr>
          <p:spPr bwMode="auto">
            <a:xfrm>
              <a:off x="2609" y="2258"/>
              <a:ext cx="103" cy="145"/>
            </a:xfrm>
            <a:custGeom>
              <a:avLst/>
              <a:gdLst>
                <a:gd name="T0" fmla="*/ 0 w 314"/>
                <a:gd name="T1" fmla="*/ 0 h 463"/>
                <a:gd name="T2" fmla="*/ 0 w 314"/>
                <a:gd name="T3" fmla="*/ 0 h 463"/>
                <a:gd name="T4" fmla="*/ 0 w 314"/>
                <a:gd name="T5" fmla="*/ 0 h 463"/>
                <a:gd name="T6" fmla="*/ 0 w 314"/>
                <a:gd name="T7" fmla="*/ 0 h 463"/>
                <a:gd name="T8" fmla="*/ 0 w 314"/>
                <a:gd name="T9" fmla="*/ 0 h 463"/>
                <a:gd name="T10" fmla="*/ 0 w 314"/>
                <a:gd name="T11" fmla="*/ 0 h 463"/>
                <a:gd name="T12" fmla="*/ 0 w 314"/>
                <a:gd name="T13" fmla="*/ 0 h 463"/>
                <a:gd name="T14" fmla="*/ 0 w 314"/>
                <a:gd name="T15" fmla="*/ 0 h 463"/>
                <a:gd name="T16" fmla="*/ 0 w 314"/>
                <a:gd name="T17" fmla="*/ 0 h 463"/>
                <a:gd name="T18" fmla="*/ 0 w 314"/>
                <a:gd name="T19" fmla="*/ 0 h 463"/>
                <a:gd name="T20" fmla="*/ 0 w 314"/>
                <a:gd name="T21" fmla="*/ 0 h 463"/>
                <a:gd name="T22" fmla="*/ 0 w 314"/>
                <a:gd name="T23" fmla="*/ 0 h 463"/>
                <a:gd name="T24" fmla="*/ 0 w 314"/>
                <a:gd name="T25" fmla="*/ 0 h 463"/>
                <a:gd name="T26" fmla="*/ 0 w 314"/>
                <a:gd name="T27" fmla="*/ 0 h 463"/>
                <a:gd name="T28" fmla="*/ 0 w 314"/>
                <a:gd name="T29" fmla="*/ 0 h 463"/>
                <a:gd name="T30" fmla="*/ 0 w 314"/>
                <a:gd name="T31" fmla="*/ 0 h 463"/>
                <a:gd name="T32" fmla="*/ 0 w 314"/>
                <a:gd name="T33" fmla="*/ 0 h 463"/>
                <a:gd name="T34" fmla="*/ 0 w 314"/>
                <a:gd name="T35" fmla="*/ 0 h 463"/>
                <a:gd name="T36" fmla="*/ 0 w 314"/>
                <a:gd name="T37" fmla="*/ 0 h 463"/>
                <a:gd name="T38" fmla="*/ 0 w 314"/>
                <a:gd name="T39" fmla="*/ 0 h 463"/>
                <a:gd name="T40" fmla="*/ 0 w 314"/>
                <a:gd name="T41" fmla="*/ 0 h 463"/>
                <a:gd name="T42" fmla="*/ 0 w 314"/>
                <a:gd name="T43" fmla="*/ 0 h 463"/>
                <a:gd name="T44" fmla="*/ 0 w 314"/>
                <a:gd name="T45" fmla="*/ 0 h 463"/>
                <a:gd name="T46" fmla="*/ 0 w 314"/>
                <a:gd name="T47" fmla="*/ 0 h 463"/>
                <a:gd name="T48" fmla="*/ 0 w 314"/>
                <a:gd name="T49" fmla="*/ 0 h 463"/>
                <a:gd name="T50" fmla="*/ 0 w 314"/>
                <a:gd name="T51" fmla="*/ 0 h 463"/>
                <a:gd name="T52" fmla="*/ 0 w 314"/>
                <a:gd name="T53" fmla="*/ 0 h 46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14"/>
                <a:gd name="T82" fmla="*/ 0 h 463"/>
                <a:gd name="T83" fmla="*/ 314 w 314"/>
                <a:gd name="T84" fmla="*/ 463 h 46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14" h="463">
                  <a:moveTo>
                    <a:pt x="139" y="0"/>
                  </a:moveTo>
                  <a:lnTo>
                    <a:pt x="139" y="19"/>
                  </a:lnTo>
                  <a:lnTo>
                    <a:pt x="139" y="33"/>
                  </a:lnTo>
                  <a:lnTo>
                    <a:pt x="139" y="48"/>
                  </a:lnTo>
                  <a:lnTo>
                    <a:pt x="139" y="57"/>
                  </a:lnTo>
                  <a:lnTo>
                    <a:pt x="139" y="72"/>
                  </a:lnTo>
                  <a:lnTo>
                    <a:pt x="139" y="86"/>
                  </a:lnTo>
                  <a:lnTo>
                    <a:pt x="139" y="101"/>
                  </a:lnTo>
                  <a:lnTo>
                    <a:pt x="139" y="115"/>
                  </a:lnTo>
                  <a:lnTo>
                    <a:pt x="139" y="129"/>
                  </a:lnTo>
                  <a:lnTo>
                    <a:pt x="139" y="139"/>
                  </a:lnTo>
                  <a:lnTo>
                    <a:pt x="139" y="154"/>
                  </a:lnTo>
                  <a:lnTo>
                    <a:pt x="139" y="168"/>
                  </a:lnTo>
                  <a:lnTo>
                    <a:pt x="139" y="182"/>
                  </a:lnTo>
                  <a:lnTo>
                    <a:pt x="139" y="197"/>
                  </a:lnTo>
                  <a:lnTo>
                    <a:pt x="0" y="288"/>
                  </a:lnTo>
                  <a:lnTo>
                    <a:pt x="0" y="457"/>
                  </a:lnTo>
                  <a:lnTo>
                    <a:pt x="38" y="462"/>
                  </a:lnTo>
                  <a:lnTo>
                    <a:pt x="38" y="317"/>
                  </a:lnTo>
                  <a:lnTo>
                    <a:pt x="168" y="226"/>
                  </a:lnTo>
                  <a:lnTo>
                    <a:pt x="269" y="307"/>
                  </a:lnTo>
                  <a:lnTo>
                    <a:pt x="274" y="447"/>
                  </a:lnTo>
                  <a:lnTo>
                    <a:pt x="313" y="447"/>
                  </a:lnTo>
                  <a:lnTo>
                    <a:pt x="313" y="293"/>
                  </a:lnTo>
                  <a:lnTo>
                    <a:pt x="192" y="192"/>
                  </a:lnTo>
                  <a:lnTo>
                    <a:pt x="192" y="4"/>
                  </a:lnTo>
                  <a:lnTo>
                    <a:pt x="139" y="0"/>
                  </a:lnTo>
                </a:path>
              </a:pathLst>
            </a:custGeom>
            <a:solidFill>
              <a:srgbClr val="00FF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382" name="Freeform 15"/>
            <p:cNvSpPr>
              <a:spLocks noChangeAspect="1"/>
            </p:cNvSpPr>
            <p:nvPr/>
          </p:nvSpPr>
          <p:spPr bwMode="auto">
            <a:xfrm rot="-2720170">
              <a:off x="3016" y="2122"/>
              <a:ext cx="98" cy="151"/>
            </a:xfrm>
            <a:custGeom>
              <a:avLst/>
              <a:gdLst>
                <a:gd name="T0" fmla="*/ 0 w 314"/>
                <a:gd name="T1" fmla="*/ 0 h 463"/>
                <a:gd name="T2" fmla="*/ 0 w 314"/>
                <a:gd name="T3" fmla="*/ 0 h 463"/>
                <a:gd name="T4" fmla="*/ 0 w 314"/>
                <a:gd name="T5" fmla="*/ 0 h 463"/>
                <a:gd name="T6" fmla="*/ 0 w 314"/>
                <a:gd name="T7" fmla="*/ 0 h 463"/>
                <a:gd name="T8" fmla="*/ 0 w 314"/>
                <a:gd name="T9" fmla="*/ 0 h 463"/>
                <a:gd name="T10" fmla="*/ 0 w 314"/>
                <a:gd name="T11" fmla="*/ 0 h 463"/>
                <a:gd name="T12" fmla="*/ 0 w 314"/>
                <a:gd name="T13" fmla="*/ 0 h 463"/>
                <a:gd name="T14" fmla="*/ 0 w 314"/>
                <a:gd name="T15" fmla="*/ 0 h 463"/>
                <a:gd name="T16" fmla="*/ 0 w 314"/>
                <a:gd name="T17" fmla="*/ 0 h 463"/>
                <a:gd name="T18" fmla="*/ 0 w 314"/>
                <a:gd name="T19" fmla="*/ 0 h 463"/>
                <a:gd name="T20" fmla="*/ 0 w 314"/>
                <a:gd name="T21" fmla="*/ 0 h 463"/>
                <a:gd name="T22" fmla="*/ 0 w 314"/>
                <a:gd name="T23" fmla="*/ 0 h 463"/>
                <a:gd name="T24" fmla="*/ 0 w 314"/>
                <a:gd name="T25" fmla="*/ 0 h 463"/>
                <a:gd name="T26" fmla="*/ 0 w 314"/>
                <a:gd name="T27" fmla="*/ 0 h 463"/>
                <a:gd name="T28" fmla="*/ 0 w 314"/>
                <a:gd name="T29" fmla="*/ 0 h 463"/>
                <a:gd name="T30" fmla="*/ 0 w 314"/>
                <a:gd name="T31" fmla="*/ 0 h 463"/>
                <a:gd name="T32" fmla="*/ 0 w 314"/>
                <a:gd name="T33" fmla="*/ 0 h 463"/>
                <a:gd name="T34" fmla="*/ 0 w 314"/>
                <a:gd name="T35" fmla="*/ 0 h 463"/>
                <a:gd name="T36" fmla="*/ 0 w 314"/>
                <a:gd name="T37" fmla="*/ 0 h 463"/>
                <a:gd name="T38" fmla="*/ 0 w 314"/>
                <a:gd name="T39" fmla="*/ 0 h 463"/>
                <a:gd name="T40" fmla="*/ 0 w 314"/>
                <a:gd name="T41" fmla="*/ 0 h 463"/>
                <a:gd name="T42" fmla="*/ 0 w 314"/>
                <a:gd name="T43" fmla="*/ 0 h 463"/>
                <a:gd name="T44" fmla="*/ 0 w 314"/>
                <a:gd name="T45" fmla="*/ 0 h 463"/>
                <a:gd name="T46" fmla="*/ 0 w 314"/>
                <a:gd name="T47" fmla="*/ 0 h 463"/>
                <a:gd name="T48" fmla="*/ 0 w 314"/>
                <a:gd name="T49" fmla="*/ 0 h 463"/>
                <a:gd name="T50" fmla="*/ 0 w 314"/>
                <a:gd name="T51" fmla="*/ 0 h 463"/>
                <a:gd name="T52" fmla="*/ 0 w 314"/>
                <a:gd name="T53" fmla="*/ 0 h 46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14"/>
                <a:gd name="T82" fmla="*/ 0 h 463"/>
                <a:gd name="T83" fmla="*/ 314 w 314"/>
                <a:gd name="T84" fmla="*/ 463 h 46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14" h="463">
                  <a:moveTo>
                    <a:pt x="139" y="0"/>
                  </a:moveTo>
                  <a:lnTo>
                    <a:pt x="139" y="19"/>
                  </a:lnTo>
                  <a:lnTo>
                    <a:pt x="139" y="33"/>
                  </a:lnTo>
                  <a:lnTo>
                    <a:pt x="139" y="48"/>
                  </a:lnTo>
                  <a:lnTo>
                    <a:pt x="139" y="57"/>
                  </a:lnTo>
                  <a:lnTo>
                    <a:pt x="139" y="72"/>
                  </a:lnTo>
                  <a:lnTo>
                    <a:pt x="139" y="86"/>
                  </a:lnTo>
                  <a:lnTo>
                    <a:pt x="139" y="101"/>
                  </a:lnTo>
                  <a:lnTo>
                    <a:pt x="139" y="115"/>
                  </a:lnTo>
                  <a:lnTo>
                    <a:pt x="139" y="129"/>
                  </a:lnTo>
                  <a:lnTo>
                    <a:pt x="139" y="139"/>
                  </a:lnTo>
                  <a:lnTo>
                    <a:pt x="139" y="154"/>
                  </a:lnTo>
                  <a:lnTo>
                    <a:pt x="139" y="168"/>
                  </a:lnTo>
                  <a:lnTo>
                    <a:pt x="139" y="182"/>
                  </a:lnTo>
                  <a:lnTo>
                    <a:pt x="139" y="197"/>
                  </a:lnTo>
                  <a:lnTo>
                    <a:pt x="0" y="288"/>
                  </a:lnTo>
                  <a:lnTo>
                    <a:pt x="0" y="457"/>
                  </a:lnTo>
                  <a:lnTo>
                    <a:pt x="38" y="462"/>
                  </a:lnTo>
                  <a:lnTo>
                    <a:pt x="38" y="317"/>
                  </a:lnTo>
                  <a:lnTo>
                    <a:pt x="168" y="226"/>
                  </a:lnTo>
                  <a:lnTo>
                    <a:pt x="269" y="307"/>
                  </a:lnTo>
                  <a:lnTo>
                    <a:pt x="274" y="447"/>
                  </a:lnTo>
                  <a:lnTo>
                    <a:pt x="313" y="447"/>
                  </a:lnTo>
                  <a:lnTo>
                    <a:pt x="313" y="293"/>
                  </a:lnTo>
                  <a:lnTo>
                    <a:pt x="192" y="192"/>
                  </a:lnTo>
                  <a:lnTo>
                    <a:pt x="192" y="4"/>
                  </a:lnTo>
                  <a:lnTo>
                    <a:pt x="139" y="0"/>
                  </a:lnTo>
                </a:path>
              </a:pathLst>
            </a:custGeom>
            <a:solidFill>
              <a:srgbClr val="00FF00"/>
            </a:solidFill>
            <a:ln w="12700" cap="rnd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GB"/>
            </a:p>
          </p:txBody>
        </p:sp>
        <p:sp>
          <p:nvSpPr>
            <p:cNvPr id="52383" name="Freeform 16"/>
            <p:cNvSpPr>
              <a:spLocks noChangeAspect="1"/>
            </p:cNvSpPr>
            <p:nvPr/>
          </p:nvSpPr>
          <p:spPr bwMode="auto">
            <a:xfrm rot="5536211">
              <a:off x="2027" y="1874"/>
              <a:ext cx="98" cy="147"/>
            </a:xfrm>
            <a:custGeom>
              <a:avLst/>
              <a:gdLst>
                <a:gd name="T0" fmla="*/ 0 w 314"/>
                <a:gd name="T1" fmla="*/ 0 h 463"/>
                <a:gd name="T2" fmla="*/ 0 w 314"/>
                <a:gd name="T3" fmla="*/ 0 h 463"/>
                <a:gd name="T4" fmla="*/ 0 w 314"/>
                <a:gd name="T5" fmla="*/ 0 h 463"/>
                <a:gd name="T6" fmla="*/ 0 w 314"/>
                <a:gd name="T7" fmla="*/ 0 h 463"/>
                <a:gd name="T8" fmla="*/ 0 w 314"/>
                <a:gd name="T9" fmla="*/ 0 h 463"/>
                <a:gd name="T10" fmla="*/ 0 w 314"/>
                <a:gd name="T11" fmla="*/ 0 h 463"/>
                <a:gd name="T12" fmla="*/ 0 w 314"/>
                <a:gd name="T13" fmla="*/ 0 h 463"/>
                <a:gd name="T14" fmla="*/ 0 w 314"/>
                <a:gd name="T15" fmla="*/ 0 h 463"/>
                <a:gd name="T16" fmla="*/ 0 w 314"/>
                <a:gd name="T17" fmla="*/ 0 h 463"/>
                <a:gd name="T18" fmla="*/ 0 w 314"/>
                <a:gd name="T19" fmla="*/ 0 h 463"/>
                <a:gd name="T20" fmla="*/ 0 w 314"/>
                <a:gd name="T21" fmla="*/ 0 h 463"/>
                <a:gd name="T22" fmla="*/ 0 w 314"/>
                <a:gd name="T23" fmla="*/ 0 h 463"/>
                <a:gd name="T24" fmla="*/ 0 w 314"/>
                <a:gd name="T25" fmla="*/ 0 h 463"/>
                <a:gd name="T26" fmla="*/ 0 w 314"/>
                <a:gd name="T27" fmla="*/ 0 h 463"/>
                <a:gd name="T28" fmla="*/ 0 w 314"/>
                <a:gd name="T29" fmla="*/ 0 h 463"/>
                <a:gd name="T30" fmla="*/ 0 w 314"/>
                <a:gd name="T31" fmla="*/ 0 h 463"/>
                <a:gd name="T32" fmla="*/ 0 w 314"/>
                <a:gd name="T33" fmla="*/ 0 h 463"/>
                <a:gd name="T34" fmla="*/ 0 w 314"/>
                <a:gd name="T35" fmla="*/ 0 h 463"/>
                <a:gd name="T36" fmla="*/ 0 w 314"/>
                <a:gd name="T37" fmla="*/ 0 h 463"/>
                <a:gd name="T38" fmla="*/ 0 w 314"/>
                <a:gd name="T39" fmla="*/ 0 h 463"/>
                <a:gd name="T40" fmla="*/ 0 w 314"/>
                <a:gd name="T41" fmla="*/ 0 h 463"/>
                <a:gd name="T42" fmla="*/ 0 w 314"/>
                <a:gd name="T43" fmla="*/ 0 h 463"/>
                <a:gd name="T44" fmla="*/ 0 w 314"/>
                <a:gd name="T45" fmla="*/ 0 h 463"/>
                <a:gd name="T46" fmla="*/ 0 w 314"/>
                <a:gd name="T47" fmla="*/ 0 h 463"/>
                <a:gd name="T48" fmla="*/ 0 w 314"/>
                <a:gd name="T49" fmla="*/ 0 h 463"/>
                <a:gd name="T50" fmla="*/ 0 w 314"/>
                <a:gd name="T51" fmla="*/ 0 h 463"/>
                <a:gd name="T52" fmla="*/ 0 w 314"/>
                <a:gd name="T53" fmla="*/ 0 h 46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14"/>
                <a:gd name="T82" fmla="*/ 0 h 463"/>
                <a:gd name="T83" fmla="*/ 314 w 314"/>
                <a:gd name="T84" fmla="*/ 463 h 46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14" h="463">
                  <a:moveTo>
                    <a:pt x="139" y="0"/>
                  </a:moveTo>
                  <a:lnTo>
                    <a:pt x="139" y="19"/>
                  </a:lnTo>
                  <a:lnTo>
                    <a:pt x="139" y="33"/>
                  </a:lnTo>
                  <a:lnTo>
                    <a:pt x="139" y="48"/>
                  </a:lnTo>
                  <a:lnTo>
                    <a:pt x="139" y="57"/>
                  </a:lnTo>
                  <a:lnTo>
                    <a:pt x="139" y="72"/>
                  </a:lnTo>
                  <a:lnTo>
                    <a:pt x="139" y="86"/>
                  </a:lnTo>
                  <a:lnTo>
                    <a:pt x="139" y="101"/>
                  </a:lnTo>
                  <a:lnTo>
                    <a:pt x="139" y="115"/>
                  </a:lnTo>
                  <a:lnTo>
                    <a:pt x="139" y="129"/>
                  </a:lnTo>
                  <a:lnTo>
                    <a:pt x="139" y="139"/>
                  </a:lnTo>
                  <a:lnTo>
                    <a:pt x="139" y="154"/>
                  </a:lnTo>
                  <a:lnTo>
                    <a:pt x="139" y="168"/>
                  </a:lnTo>
                  <a:lnTo>
                    <a:pt x="139" y="182"/>
                  </a:lnTo>
                  <a:lnTo>
                    <a:pt x="139" y="197"/>
                  </a:lnTo>
                  <a:lnTo>
                    <a:pt x="0" y="288"/>
                  </a:lnTo>
                  <a:lnTo>
                    <a:pt x="0" y="457"/>
                  </a:lnTo>
                  <a:lnTo>
                    <a:pt x="38" y="462"/>
                  </a:lnTo>
                  <a:lnTo>
                    <a:pt x="38" y="317"/>
                  </a:lnTo>
                  <a:lnTo>
                    <a:pt x="168" y="226"/>
                  </a:lnTo>
                  <a:lnTo>
                    <a:pt x="269" y="307"/>
                  </a:lnTo>
                  <a:lnTo>
                    <a:pt x="274" y="447"/>
                  </a:lnTo>
                  <a:lnTo>
                    <a:pt x="313" y="447"/>
                  </a:lnTo>
                  <a:lnTo>
                    <a:pt x="313" y="293"/>
                  </a:lnTo>
                  <a:lnTo>
                    <a:pt x="192" y="192"/>
                  </a:lnTo>
                  <a:lnTo>
                    <a:pt x="192" y="4"/>
                  </a:lnTo>
                  <a:lnTo>
                    <a:pt x="139" y="0"/>
                  </a:lnTo>
                </a:path>
              </a:pathLst>
            </a:custGeom>
            <a:solidFill>
              <a:srgbClr val="00FF00"/>
            </a:solidFill>
            <a:ln w="12700" cap="rnd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GB"/>
            </a:p>
          </p:txBody>
        </p:sp>
        <p:sp>
          <p:nvSpPr>
            <p:cNvPr id="52384" name="Freeform 17"/>
            <p:cNvSpPr>
              <a:spLocks noChangeAspect="1"/>
            </p:cNvSpPr>
            <p:nvPr/>
          </p:nvSpPr>
          <p:spPr bwMode="auto">
            <a:xfrm rot="2293203">
              <a:off x="2206" y="2151"/>
              <a:ext cx="103" cy="144"/>
            </a:xfrm>
            <a:custGeom>
              <a:avLst/>
              <a:gdLst>
                <a:gd name="T0" fmla="*/ 0 w 314"/>
                <a:gd name="T1" fmla="*/ 0 h 463"/>
                <a:gd name="T2" fmla="*/ 0 w 314"/>
                <a:gd name="T3" fmla="*/ 0 h 463"/>
                <a:gd name="T4" fmla="*/ 0 w 314"/>
                <a:gd name="T5" fmla="*/ 0 h 463"/>
                <a:gd name="T6" fmla="*/ 0 w 314"/>
                <a:gd name="T7" fmla="*/ 0 h 463"/>
                <a:gd name="T8" fmla="*/ 0 w 314"/>
                <a:gd name="T9" fmla="*/ 0 h 463"/>
                <a:gd name="T10" fmla="*/ 0 w 314"/>
                <a:gd name="T11" fmla="*/ 0 h 463"/>
                <a:gd name="T12" fmla="*/ 0 w 314"/>
                <a:gd name="T13" fmla="*/ 0 h 463"/>
                <a:gd name="T14" fmla="*/ 0 w 314"/>
                <a:gd name="T15" fmla="*/ 0 h 463"/>
                <a:gd name="T16" fmla="*/ 0 w 314"/>
                <a:gd name="T17" fmla="*/ 0 h 463"/>
                <a:gd name="T18" fmla="*/ 0 w 314"/>
                <a:gd name="T19" fmla="*/ 0 h 463"/>
                <a:gd name="T20" fmla="*/ 0 w 314"/>
                <a:gd name="T21" fmla="*/ 0 h 463"/>
                <a:gd name="T22" fmla="*/ 0 w 314"/>
                <a:gd name="T23" fmla="*/ 0 h 463"/>
                <a:gd name="T24" fmla="*/ 0 w 314"/>
                <a:gd name="T25" fmla="*/ 0 h 463"/>
                <a:gd name="T26" fmla="*/ 0 w 314"/>
                <a:gd name="T27" fmla="*/ 0 h 463"/>
                <a:gd name="T28" fmla="*/ 0 w 314"/>
                <a:gd name="T29" fmla="*/ 0 h 463"/>
                <a:gd name="T30" fmla="*/ 0 w 314"/>
                <a:gd name="T31" fmla="*/ 0 h 463"/>
                <a:gd name="T32" fmla="*/ 0 w 314"/>
                <a:gd name="T33" fmla="*/ 0 h 463"/>
                <a:gd name="T34" fmla="*/ 0 w 314"/>
                <a:gd name="T35" fmla="*/ 0 h 463"/>
                <a:gd name="T36" fmla="*/ 0 w 314"/>
                <a:gd name="T37" fmla="*/ 0 h 463"/>
                <a:gd name="T38" fmla="*/ 0 w 314"/>
                <a:gd name="T39" fmla="*/ 0 h 463"/>
                <a:gd name="T40" fmla="*/ 0 w 314"/>
                <a:gd name="T41" fmla="*/ 0 h 463"/>
                <a:gd name="T42" fmla="*/ 0 w 314"/>
                <a:gd name="T43" fmla="*/ 0 h 463"/>
                <a:gd name="T44" fmla="*/ 0 w 314"/>
                <a:gd name="T45" fmla="*/ 0 h 463"/>
                <a:gd name="T46" fmla="*/ 0 w 314"/>
                <a:gd name="T47" fmla="*/ 0 h 463"/>
                <a:gd name="T48" fmla="*/ 0 w 314"/>
                <a:gd name="T49" fmla="*/ 0 h 463"/>
                <a:gd name="T50" fmla="*/ 0 w 314"/>
                <a:gd name="T51" fmla="*/ 0 h 463"/>
                <a:gd name="T52" fmla="*/ 0 w 314"/>
                <a:gd name="T53" fmla="*/ 0 h 46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14"/>
                <a:gd name="T82" fmla="*/ 0 h 463"/>
                <a:gd name="T83" fmla="*/ 314 w 314"/>
                <a:gd name="T84" fmla="*/ 463 h 46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14" h="463">
                  <a:moveTo>
                    <a:pt x="139" y="0"/>
                  </a:moveTo>
                  <a:lnTo>
                    <a:pt x="139" y="19"/>
                  </a:lnTo>
                  <a:lnTo>
                    <a:pt x="139" y="33"/>
                  </a:lnTo>
                  <a:lnTo>
                    <a:pt x="139" y="48"/>
                  </a:lnTo>
                  <a:lnTo>
                    <a:pt x="139" y="57"/>
                  </a:lnTo>
                  <a:lnTo>
                    <a:pt x="139" y="72"/>
                  </a:lnTo>
                  <a:lnTo>
                    <a:pt x="139" y="86"/>
                  </a:lnTo>
                  <a:lnTo>
                    <a:pt x="139" y="101"/>
                  </a:lnTo>
                  <a:lnTo>
                    <a:pt x="139" y="115"/>
                  </a:lnTo>
                  <a:lnTo>
                    <a:pt x="139" y="129"/>
                  </a:lnTo>
                  <a:lnTo>
                    <a:pt x="139" y="139"/>
                  </a:lnTo>
                  <a:lnTo>
                    <a:pt x="139" y="154"/>
                  </a:lnTo>
                  <a:lnTo>
                    <a:pt x="139" y="168"/>
                  </a:lnTo>
                  <a:lnTo>
                    <a:pt x="139" y="182"/>
                  </a:lnTo>
                  <a:lnTo>
                    <a:pt x="139" y="197"/>
                  </a:lnTo>
                  <a:lnTo>
                    <a:pt x="0" y="288"/>
                  </a:lnTo>
                  <a:lnTo>
                    <a:pt x="0" y="457"/>
                  </a:lnTo>
                  <a:lnTo>
                    <a:pt x="38" y="462"/>
                  </a:lnTo>
                  <a:lnTo>
                    <a:pt x="38" y="317"/>
                  </a:lnTo>
                  <a:lnTo>
                    <a:pt x="168" y="226"/>
                  </a:lnTo>
                  <a:lnTo>
                    <a:pt x="269" y="307"/>
                  </a:lnTo>
                  <a:lnTo>
                    <a:pt x="274" y="447"/>
                  </a:lnTo>
                  <a:lnTo>
                    <a:pt x="313" y="447"/>
                  </a:lnTo>
                  <a:lnTo>
                    <a:pt x="313" y="293"/>
                  </a:lnTo>
                  <a:lnTo>
                    <a:pt x="192" y="192"/>
                  </a:lnTo>
                  <a:lnTo>
                    <a:pt x="192" y="4"/>
                  </a:lnTo>
                  <a:lnTo>
                    <a:pt x="139" y="0"/>
                  </a:lnTo>
                </a:path>
              </a:pathLst>
            </a:custGeom>
            <a:solidFill>
              <a:srgbClr val="00FF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385" name="Freeform 18"/>
            <p:cNvSpPr>
              <a:spLocks noChangeAspect="1"/>
            </p:cNvSpPr>
            <p:nvPr/>
          </p:nvSpPr>
          <p:spPr bwMode="auto">
            <a:xfrm rot="-5450631">
              <a:off x="3166" y="1868"/>
              <a:ext cx="98" cy="151"/>
            </a:xfrm>
            <a:custGeom>
              <a:avLst/>
              <a:gdLst>
                <a:gd name="T0" fmla="*/ 0 w 314"/>
                <a:gd name="T1" fmla="*/ 0 h 463"/>
                <a:gd name="T2" fmla="*/ 0 w 314"/>
                <a:gd name="T3" fmla="*/ 0 h 463"/>
                <a:gd name="T4" fmla="*/ 0 w 314"/>
                <a:gd name="T5" fmla="*/ 0 h 463"/>
                <a:gd name="T6" fmla="*/ 0 w 314"/>
                <a:gd name="T7" fmla="*/ 0 h 463"/>
                <a:gd name="T8" fmla="*/ 0 w 314"/>
                <a:gd name="T9" fmla="*/ 0 h 463"/>
                <a:gd name="T10" fmla="*/ 0 w 314"/>
                <a:gd name="T11" fmla="*/ 0 h 463"/>
                <a:gd name="T12" fmla="*/ 0 w 314"/>
                <a:gd name="T13" fmla="*/ 0 h 463"/>
                <a:gd name="T14" fmla="*/ 0 w 314"/>
                <a:gd name="T15" fmla="*/ 0 h 463"/>
                <a:gd name="T16" fmla="*/ 0 w 314"/>
                <a:gd name="T17" fmla="*/ 0 h 463"/>
                <a:gd name="T18" fmla="*/ 0 w 314"/>
                <a:gd name="T19" fmla="*/ 0 h 463"/>
                <a:gd name="T20" fmla="*/ 0 w 314"/>
                <a:gd name="T21" fmla="*/ 0 h 463"/>
                <a:gd name="T22" fmla="*/ 0 w 314"/>
                <a:gd name="T23" fmla="*/ 0 h 463"/>
                <a:gd name="T24" fmla="*/ 0 w 314"/>
                <a:gd name="T25" fmla="*/ 0 h 463"/>
                <a:gd name="T26" fmla="*/ 0 w 314"/>
                <a:gd name="T27" fmla="*/ 0 h 463"/>
                <a:gd name="T28" fmla="*/ 0 w 314"/>
                <a:gd name="T29" fmla="*/ 0 h 463"/>
                <a:gd name="T30" fmla="*/ 0 w 314"/>
                <a:gd name="T31" fmla="*/ 0 h 463"/>
                <a:gd name="T32" fmla="*/ 0 w 314"/>
                <a:gd name="T33" fmla="*/ 0 h 463"/>
                <a:gd name="T34" fmla="*/ 0 w 314"/>
                <a:gd name="T35" fmla="*/ 0 h 463"/>
                <a:gd name="T36" fmla="*/ 0 w 314"/>
                <a:gd name="T37" fmla="*/ 0 h 463"/>
                <a:gd name="T38" fmla="*/ 0 w 314"/>
                <a:gd name="T39" fmla="*/ 0 h 463"/>
                <a:gd name="T40" fmla="*/ 0 w 314"/>
                <a:gd name="T41" fmla="*/ 0 h 463"/>
                <a:gd name="T42" fmla="*/ 0 w 314"/>
                <a:gd name="T43" fmla="*/ 0 h 463"/>
                <a:gd name="T44" fmla="*/ 0 w 314"/>
                <a:gd name="T45" fmla="*/ 0 h 463"/>
                <a:gd name="T46" fmla="*/ 0 w 314"/>
                <a:gd name="T47" fmla="*/ 0 h 463"/>
                <a:gd name="T48" fmla="*/ 0 w 314"/>
                <a:gd name="T49" fmla="*/ 0 h 463"/>
                <a:gd name="T50" fmla="*/ 0 w 314"/>
                <a:gd name="T51" fmla="*/ 0 h 463"/>
                <a:gd name="T52" fmla="*/ 0 w 314"/>
                <a:gd name="T53" fmla="*/ 0 h 46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14"/>
                <a:gd name="T82" fmla="*/ 0 h 463"/>
                <a:gd name="T83" fmla="*/ 314 w 314"/>
                <a:gd name="T84" fmla="*/ 463 h 46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14" h="463">
                  <a:moveTo>
                    <a:pt x="139" y="0"/>
                  </a:moveTo>
                  <a:lnTo>
                    <a:pt x="139" y="19"/>
                  </a:lnTo>
                  <a:lnTo>
                    <a:pt x="139" y="33"/>
                  </a:lnTo>
                  <a:lnTo>
                    <a:pt x="139" y="48"/>
                  </a:lnTo>
                  <a:lnTo>
                    <a:pt x="139" y="57"/>
                  </a:lnTo>
                  <a:lnTo>
                    <a:pt x="139" y="72"/>
                  </a:lnTo>
                  <a:lnTo>
                    <a:pt x="139" y="86"/>
                  </a:lnTo>
                  <a:lnTo>
                    <a:pt x="139" y="101"/>
                  </a:lnTo>
                  <a:lnTo>
                    <a:pt x="139" y="115"/>
                  </a:lnTo>
                  <a:lnTo>
                    <a:pt x="139" y="129"/>
                  </a:lnTo>
                  <a:lnTo>
                    <a:pt x="139" y="139"/>
                  </a:lnTo>
                  <a:lnTo>
                    <a:pt x="139" y="154"/>
                  </a:lnTo>
                  <a:lnTo>
                    <a:pt x="139" y="168"/>
                  </a:lnTo>
                  <a:lnTo>
                    <a:pt x="139" y="182"/>
                  </a:lnTo>
                  <a:lnTo>
                    <a:pt x="139" y="197"/>
                  </a:lnTo>
                  <a:lnTo>
                    <a:pt x="0" y="288"/>
                  </a:lnTo>
                  <a:lnTo>
                    <a:pt x="0" y="457"/>
                  </a:lnTo>
                  <a:lnTo>
                    <a:pt x="38" y="462"/>
                  </a:lnTo>
                  <a:lnTo>
                    <a:pt x="38" y="317"/>
                  </a:lnTo>
                  <a:lnTo>
                    <a:pt x="168" y="226"/>
                  </a:lnTo>
                  <a:lnTo>
                    <a:pt x="269" y="307"/>
                  </a:lnTo>
                  <a:lnTo>
                    <a:pt x="274" y="447"/>
                  </a:lnTo>
                  <a:lnTo>
                    <a:pt x="313" y="447"/>
                  </a:lnTo>
                  <a:lnTo>
                    <a:pt x="313" y="293"/>
                  </a:lnTo>
                  <a:lnTo>
                    <a:pt x="192" y="192"/>
                  </a:lnTo>
                  <a:lnTo>
                    <a:pt x="192" y="4"/>
                  </a:lnTo>
                  <a:lnTo>
                    <a:pt x="139" y="0"/>
                  </a:lnTo>
                </a:path>
              </a:pathLst>
            </a:custGeom>
            <a:solidFill>
              <a:srgbClr val="00FF00"/>
            </a:solidFill>
            <a:ln w="12700" cap="rnd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GB"/>
            </a:p>
          </p:txBody>
        </p:sp>
        <p:sp>
          <p:nvSpPr>
            <p:cNvPr id="52386" name="Freeform 19"/>
            <p:cNvSpPr>
              <a:spLocks noChangeAspect="1"/>
            </p:cNvSpPr>
            <p:nvPr/>
          </p:nvSpPr>
          <p:spPr bwMode="auto">
            <a:xfrm rot="10800000">
              <a:off x="2600" y="1392"/>
              <a:ext cx="103" cy="145"/>
            </a:xfrm>
            <a:custGeom>
              <a:avLst/>
              <a:gdLst>
                <a:gd name="T0" fmla="*/ 0 w 314"/>
                <a:gd name="T1" fmla="*/ 0 h 463"/>
                <a:gd name="T2" fmla="*/ 0 w 314"/>
                <a:gd name="T3" fmla="*/ 0 h 463"/>
                <a:gd name="T4" fmla="*/ 0 w 314"/>
                <a:gd name="T5" fmla="*/ 0 h 463"/>
                <a:gd name="T6" fmla="*/ 0 w 314"/>
                <a:gd name="T7" fmla="*/ 0 h 463"/>
                <a:gd name="T8" fmla="*/ 0 w 314"/>
                <a:gd name="T9" fmla="*/ 0 h 463"/>
                <a:gd name="T10" fmla="*/ 0 w 314"/>
                <a:gd name="T11" fmla="*/ 0 h 463"/>
                <a:gd name="T12" fmla="*/ 0 w 314"/>
                <a:gd name="T13" fmla="*/ 0 h 463"/>
                <a:gd name="T14" fmla="*/ 0 w 314"/>
                <a:gd name="T15" fmla="*/ 0 h 463"/>
                <a:gd name="T16" fmla="*/ 0 w 314"/>
                <a:gd name="T17" fmla="*/ 0 h 463"/>
                <a:gd name="T18" fmla="*/ 0 w 314"/>
                <a:gd name="T19" fmla="*/ 0 h 463"/>
                <a:gd name="T20" fmla="*/ 0 w 314"/>
                <a:gd name="T21" fmla="*/ 0 h 463"/>
                <a:gd name="T22" fmla="*/ 0 w 314"/>
                <a:gd name="T23" fmla="*/ 0 h 463"/>
                <a:gd name="T24" fmla="*/ 0 w 314"/>
                <a:gd name="T25" fmla="*/ 0 h 463"/>
                <a:gd name="T26" fmla="*/ 0 w 314"/>
                <a:gd name="T27" fmla="*/ 0 h 463"/>
                <a:gd name="T28" fmla="*/ 0 w 314"/>
                <a:gd name="T29" fmla="*/ 0 h 463"/>
                <a:gd name="T30" fmla="*/ 0 w 314"/>
                <a:gd name="T31" fmla="*/ 0 h 463"/>
                <a:gd name="T32" fmla="*/ 0 w 314"/>
                <a:gd name="T33" fmla="*/ 0 h 463"/>
                <a:gd name="T34" fmla="*/ 0 w 314"/>
                <a:gd name="T35" fmla="*/ 0 h 463"/>
                <a:gd name="T36" fmla="*/ 0 w 314"/>
                <a:gd name="T37" fmla="*/ 0 h 463"/>
                <a:gd name="T38" fmla="*/ 0 w 314"/>
                <a:gd name="T39" fmla="*/ 0 h 463"/>
                <a:gd name="T40" fmla="*/ 0 w 314"/>
                <a:gd name="T41" fmla="*/ 0 h 463"/>
                <a:gd name="T42" fmla="*/ 0 w 314"/>
                <a:gd name="T43" fmla="*/ 0 h 463"/>
                <a:gd name="T44" fmla="*/ 0 w 314"/>
                <a:gd name="T45" fmla="*/ 0 h 463"/>
                <a:gd name="T46" fmla="*/ 0 w 314"/>
                <a:gd name="T47" fmla="*/ 0 h 463"/>
                <a:gd name="T48" fmla="*/ 0 w 314"/>
                <a:gd name="T49" fmla="*/ 0 h 463"/>
                <a:gd name="T50" fmla="*/ 0 w 314"/>
                <a:gd name="T51" fmla="*/ 0 h 463"/>
                <a:gd name="T52" fmla="*/ 0 w 314"/>
                <a:gd name="T53" fmla="*/ 0 h 46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14"/>
                <a:gd name="T82" fmla="*/ 0 h 463"/>
                <a:gd name="T83" fmla="*/ 314 w 314"/>
                <a:gd name="T84" fmla="*/ 463 h 46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14" h="463">
                  <a:moveTo>
                    <a:pt x="139" y="0"/>
                  </a:moveTo>
                  <a:lnTo>
                    <a:pt x="139" y="19"/>
                  </a:lnTo>
                  <a:lnTo>
                    <a:pt x="139" y="33"/>
                  </a:lnTo>
                  <a:lnTo>
                    <a:pt x="139" y="48"/>
                  </a:lnTo>
                  <a:lnTo>
                    <a:pt x="139" y="57"/>
                  </a:lnTo>
                  <a:lnTo>
                    <a:pt x="139" y="72"/>
                  </a:lnTo>
                  <a:lnTo>
                    <a:pt x="139" y="86"/>
                  </a:lnTo>
                  <a:lnTo>
                    <a:pt x="139" y="101"/>
                  </a:lnTo>
                  <a:lnTo>
                    <a:pt x="139" y="115"/>
                  </a:lnTo>
                  <a:lnTo>
                    <a:pt x="139" y="129"/>
                  </a:lnTo>
                  <a:lnTo>
                    <a:pt x="139" y="139"/>
                  </a:lnTo>
                  <a:lnTo>
                    <a:pt x="139" y="154"/>
                  </a:lnTo>
                  <a:lnTo>
                    <a:pt x="139" y="168"/>
                  </a:lnTo>
                  <a:lnTo>
                    <a:pt x="139" y="182"/>
                  </a:lnTo>
                  <a:lnTo>
                    <a:pt x="139" y="197"/>
                  </a:lnTo>
                  <a:lnTo>
                    <a:pt x="0" y="288"/>
                  </a:lnTo>
                  <a:lnTo>
                    <a:pt x="0" y="457"/>
                  </a:lnTo>
                  <a:lnTo>
                    <a:pt x="38" y="462"/>
                  </a:lnTo>
                  <a:lnTo>
                    <a:pt x="38" y="317"/>
                  </a:lnTo>
                  <a:lnTo>
                    <a:pt x="168" y="226"/>
                  </a:lnTo>
                  <a:lnTo>
                    <a:pt x="269" y="307"/>
                  </a:lnTo>
                  <a:lnTo>
                    <a:pt x="274" y="447"/>
                  </a:lnTo>
                  <a:lnTo>
                    <a:pt x="313" y="447"/>
                  </a:lnTo>
                  <a:lnTo>
                    <a:pt x="313" y="293"/>
                  </a:lnTo>
                  <a:lnTo>
                    <a:pt x="192" y="192"/>
                  </a:lnTo>
                  <a:lnTo>
                    <a:pt x="192" y="4"/>
                  </a:lnTo>
                  <a:lnTo>
                    <a:pt x="139" y="0"/>
                  </a:lnTo>
                </a:path>
              </a:pathLst>
            </a:custGeom>
            <a:solidFill>
              <a:srgbClr val="00FF00"/>
            </a:solidFill>
            <a:ln w="12700" cap="rnd">
              <a:noFill/>
              <a:round/>
              <a:headEnd/>
              <a:tailEnd/>
            </a:ln>
          </p:spPr>
          <p:txBody>
            <a:bodyPr rot="10800000"/>
            <a:lstStyle/>
            <a:p>
              <a:endParaRPr lang="en-GB"/>
            </a:p>
          </p:txBody>
        </p:sp>
        <p:sp>
          <p:nvSpPr>
            <p:cNvPr id="52387" name="Freeform 20"/>
            <p:cNvSpPr>
              <a:spLocks noChangeAspect="1"/>
            </p:cNvSpPr>
            <p:nvPr/>
          </p:nvSpPr>
          <p:spPr bwMode="auto">
            <a:xfrm rot="-8175064">
              <a:off x="3029" y="1536"/>
              <a:ext cx="103" cy="144"/>
            </a:xfrm>
            <a:custGeom>
              <a:avLst/>
              <a:gdLst>
                <a:gd name="T0" fmla="*/ 0 w 314"/>
                <a:gd name="T1" fmla="*/ 0 h 463"/>
                <a:gd name="T2" fmla="*/ 0 w 314"/>
                <a:gd name="T3" fmla="*/ 0 h 463"/>
                <a:gd name="T4" fmla="*/ 0 w 314"/>
                <a:gd name="T5" fmla="*/ 0 h 463"/>
                <a:gd name="T6" fmla="*/ 0 w 314"/>
                <a:gd name="T7" fmla="*/ 0 h 463"/>
                <a:gd name="T8" fmla="*/ 0 w 314"/>
                <a:gd name="T9" fmla="*/ 0 h 463"/>
                <a:gd name="T10" fmla="*/ 0 w 314"/>
                <a:gd name="T11" fmla="*/ 0 h 463"/>
                <a:gd name="T12" fmla="*/ 0 w 314"/>
                <a:gd name="T13" fmla="*/ 0 h 463"/>
                <a:gd name="T14" fmla="*/ 0 w 314"/>
                <a:gd name="T15" fmla="*/ 0 h 463"/>
                <a:gd name="T16" fmla="*/ 0 w 314"/>
                <a:gd name="T17" fmla="*/ 0 h 463"/>
                <a:gd name="T18" fmla="*/ 0 w 314"/>
                <a:gd name="T19" fmla="*/ 0 h 463"/>
                <a:gd name="T20" fmla="*/ 0 w 314"/>
                <a:gd name="T21" fmla="*/ 0 h 463"/>
                <a:gd name="T22" fmla="*/ 0 w 314"/>
                <a:gd name="T23" fmla="*/ 0 h 463"/>
                <a:gd name="T24" fmla="*/ 0 w 314"/>
                <a:gd name="T25" fmla="*/ 0 h 463"/>
                <a:gd name="T26" fmla="*/ 0 w 314"/>
                <a:gd name="T27" fmla="*/ 0 h 463"/>
                <a:gd name="T28" fmla="*/ 0 w 314"/>
                <a:gd name="T29" fmla="*/ 0 h 463"/>
                <a:gd name="T30" fmla="*/ 0 w 314"/>
                <a:gd name="T31" fmla="*/ 0 h 463"/>
                <a:gd name="T32" fmla="*/ 0 w 314"/>
                <a:gd name="T33" fmla="*/ 0 h 463"/>
                <a:gd name="T34" fmla="*/ 0 w 314"/>
                <a:gd name="T35" fmla="*/ 0 h 463"/>
                <a:gd name="T36" fmla="*/ 0 w 314"/>
                <a:gd name="T37" fmla="*/ 0 h 463"/>
                <a:gd name="T38" fmla="*/ 0 w 314"/>
                <a:gd name="T39" fmla="*/ 0 h 463"/>
                <a:gd name="T40" fmla="*/ 0 w 314"/>
                <a:gd name="T41" fmla="*/ 0 h 463"/>
                <a:gd name="T42" fmla="*/ 0 w 314"/>
                <a:gd name="T43" fmla="*/ 0 h 463"/>
                <a:gd name="T44" fmla="*/ 0 w 314"/>
                <a:gd name="T45" fmla="*/ 0 h 463"/>
                <a:gd name="T46" fmla="*/ 0 w 314"/>
                <a:gd name="T47" fmla="*/ 0 h 463"/>
                <a:gd name="T48" fmla="*/ 0 w 314"/>
                <a:gd name="T49" fmla="*/ 0 h 463"/>
                <a:gd name="T50" fmla="*/ 0 w 314"/>
                <a:gd name="T51" fmla="*/ 0 h 463"/>
                <a:gd name="T52" fmla="*/ 0 w 314"/>
                <a:gd name="T53" fmla="*/ 0 h 46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14"/>
                <a:gd name="T82" fmla="*/ 0 h 463"/>
                <a:gd name="T83" fmla="*/ 314 w 314"/>
                <a:gd name="T84" fmla="*/ 463 h 46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14" h="463">
                  <a:moveTo>
                    <a:pt x="139" y="0"/>
                  </a:moveTo>
                  <a:lnTo>
                    <a:pt x="139" y="19"/>
                  </a:lnTo>
                  <a:lnTo>
                    <a:pt x="139" y="33"/>
                  </a:lnTo>
                  <a:lnTo>
                    <a:pt x="139" y="48"/>
                  </a:lnTo>
                  <a:lnTo>
                    <a:pt x="139" y="57"/>
                  </a:lnTo>
                  <a:lnTo>
                    <a:pt x="139" y="72"/>
                  </a:lnTo>
                  <a:lnTo>
                    <a:pt x="139" y="86"/>
                  </a:lnTo>
                  <a:lnTo>
                    <a:pt x="139" y="101"/>
                  </a:lnTo>
                  <a:lnTo>
                    <a:pt x="139" y="115"/>
                  </a:lnTo>
                  <a:lnTo>
                    <a:pt x="139" y="129"/>
                  </a:lnTo>
                  <a:lnTo>
                    <a:pt x="139" y="139"/>
                  </a:lnTo>
                  <a:lnTo>
                    <a:pt x="139" y="154"/>
                  </a:lnTo>
                  <a:lnTo>
                    <a:pt x="139" y="168"/>
                  </a:lnTo>
                  <a:lnTo>
                    <a:pt x="139" y="182"/>
                  </a:lnTo>
                  <a:lnTo>
                    <a:pt x="139" y="197"/>
                  </a:lnTo>
                  <a:lnTo>
                    <a:pt x="0" y="288"/>
                  </a:lnTo>
                  <a:lnTo>
                    <a:pt x="0" y="457"/>
                  </a:lnTo>
                  <a:lnTo>
                    <a:pt x="38" y="462"/>
                  </a:lnTo>
                  <a:lnTo>
                    <a:pt x="38" y="317"/>
                  </a:lnTo>
                  <a:lnTo>
                    <a:pt x="168" y="226"/>
                  </a:lnTo>
                  <a:lnTo>
                    <a:pt x="269" y="307"/>
                  </a:lnTo>
                  <a:lnTo>
                    <a:pt x="274" y="447"/>
                  </a:lnTo>
                  <a:lnTo>
                    <a:pt x="313" y="447"/>
                  </a:lnTo>
                  <a:lnTo>
                    <a:pt x="313" y="293"/>
                  </a:lnTo>
                  <a:lnTo>
                    <a:pt x="192" y="192"/>
                  </a:lnTo>
                  <a:lnTo>
                    <a:pt x="192" y="4"/>
                  </a:lnTo>
                  <a:lnTo>
                    <a:pt x="139" y="0"/>
                  </a:lnTo>
                </a:path>
              </a:pathLst>
            </a:custGeom>
            <a:solidFill>
              <a:srgbClr val="00FF00"/>
            </a:solidFill>
            <a:ln w="12700" cap="rnd">
              <a:noFill/>
              <a:round/>
              <a:headEnd/>
              <a:tailEnd/>
            </a:ln>
          </p:spPr>
          <p:txBody>
            <a:bodyPr rot="10800000"/>
            <a:lstStyle/>
            <a:p>
              <a:endParaRPr lang="en-GB"/>
            </a:p>
          </p:txBody>
        </p:sp>
        <p:sp>
          <p:nvSpPr>
            <p:cNvPr id="52388" name="Freeform 21"/>
            <p:cNvSpPr>
              <a:spLocks noChangeAspect="1"/>
            </p:cNvSpPr>
            <p:nvPr/>
          </p:nvSpPr>
          <p:spPr bwMode="auto">
            <a:xfrm rot="9018734">
              <a:off x="2261" y="1488"/>
              <a:ext cx="103" cy="144"/>
            </a:xfrm>
            <a:custGeom>
              <a:avLst/>
              <a:gdLst>
                <a:gd name="T0" fmla="*/ 0 w 314"/>
                <a:gd name="T1" fmla="*/ 0 h 463"/>
                <a:gd name="T2" fmla="*/ 0 w 314"/>
                <a:gd name="T3" fmla="*/ 0 h 463"/>
                <a:gd name="T4" fmla="*/ 0 w 314"/>
                <a:gd name="T5" fmla="*/ 0 h 463"/>
                <a:gd name="T6" fmla="*/ 0 w 314"/>
                <a:gd name="T7" fmla="*/ 0 h 463"/>
                <a:gd name="T8" fmla="*/ 0 w 314"/>
                <a:gd name="T9" fmla="*/ 0 h 463"/>
                <a:gd name="T10" fmla="*/ 0 w 314"/>
                <a:gd name="T11" fmla="*/ 0 h 463"/>
                <a:gd name="T12" fmla="*/ 0 w 314"/>
                <a:gd name="T13" fmla="*/ 0 h 463"/>
                <a:gd name="T14" fmla="*/ 0 w 314"/>
                <a:gd name="T15" fmla="*/ 0 h 463"/>
                <a:gd name="T16" fmla="*/ 0 w 314"/>
                <a:gd name="T17" fmla="*/ 0 h 463"/>
                <a:gd name="T18" fmla="*/ 0 w 314"/>
                <a:gd name="T19" fmla="*/ 0 h 463"/>
                <a:gd name="T20" fmla="*/ 0 w 314"/>
                <a:gd name="T21" fmla="*/ 0 h 463"/>
                <a:gd name="T22" fmla="*/ 0 w 314"/>
                <a:gd name="T23" fmla="*/ 0 h 463"/>
                <a:gd name="T24" fmla="*/ 0 w 314"/>
                <a:gd name="T25" fmla="*/ 0 h 463"/>
                <a:gd name="T26" fmla="*/ 0 w 314"/>
                <a:gd name="T27" fmla="*/ 0 h 463"/>
                <a:gd name="T28" fmla="*/ 0 w 314"/>
                <a:gd name="T29" fmla="*/ 0 h 463"/>
                <a:gd name="T30" fmla="*/ 0 w 314"/>
                <a:gd name="T31" fmla="*/ 0 h 463"/>
                <a:gd name="T32" fmla="*/ 0 w 314"/>
                <a:gd name="T33" fmla="*/ 0 h 463"/>
                <a:gd name="T34" fmla="*/ 0 w 314"/>
                <a:gd name="T35" fmla="*/ 0 h 463"/>
                <a:gd name="T36" fmla="*/ 0 w 314"/>
                <a:gd name="T37" fmla="*/ 0 h 463"/>
                <a:gd name="T38" fmla="*/ 0 w 314"/>
                <a:gd name="T39" fmla="*/ 0 h 463"/>
                <a:gd name="T40" fmla="*/ 0 w 314"/>
                <a:gd name="T41" fmla="*/ 0 h 463"/>
                <a:gd name="T42" fmla="*/ 0 w 314"/>
                <a:gd name="T43" fmla="*/ 0 h 463"/>
                <a:gd name="T44" fmla="*/ 0 w 314"/>
                <a:gd name="T45" fmla="*/ 0 h 463"/>
                <a:gd name="T46" fmla="*/ 0 w 314"/>
                <a:gd name="T47" fmla="*/ 0 h 463"/>
                <a:gd name="T48" fmla="*/ 0 w 314"/>
                <a:gd name="T49" fmla="*/ 0 h 463"/>
                <a:gd name="T50" fmla="*/ 0 w 314"/>
                <a:gd name="T51" fmla="*/ 0 h 463"/>
                <a:gd name="T52" fmla="*/ 0 w 314"/>
                <a:gd name="T53" fmla="*/ 0 h 46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14"/>
                <a:gd name="T82" fmla="*/ 0 h 463"/>
                <a:gd name="T83" fmla="*/ 314 w 314"/>
                <a:gd name="T84" fmla="*/ 463 h 46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14" h="463">
                  <a:moveTo>
                    <a:pt x="139" y="0"/>
                  </a:moveTo>
                  <a:lnTo>
                    <a:pt x="139" y="19"/>
                  </a:lnTo>
                  <a:lnTo>
                    <a:pt x="139" y="33"/>
                  </a:lnTo>
                  <a:lnTo>
                    <a:pt x="139" y="48"/>
                  </a:lnTo>
                  <a:lnTo>
                    <a:pt x="139" y="57"/>
                  </a:lnTo>
                  <a:lnTo>
                    <a:pt x="139" y="72"/>
                  </a:lnTo>
                  <a:lnTo>
                    <a:pt x="139" y="86"/>
                  </a:lnTo>
                  <a:lnTo>
                    <a:pt x="139" y="101"/>
                  </a:lnTo>
                  <a:lnTo>
                    <a:pt x="139" y="115"/>
                  </a:lnTo>
                  <a:lnTo>
                    <a:pt x="139" y="129"/>
                  </a:lnTo>
                  <a:lnTo>
                    <a:pt x="139" y="139"/>
                  </a:lnTo>
                  <a:lnTo>
                    <a:pt x="139" y="154"/>
                  </a:lnTo>
                  <a:lnTo>
                    <a:pt x="139" y="168"/>
                  </a:lnTo>
                  <a:lnTo>
                    <a:pt x="139" y="182"/>
                  </a:lnTo>
                  <a:lnTo>
                    <a:pt x="139" y="197"/>
                  </a:lnTo>
                  <a:lnTo>
                    <a:pt x="0" y="288"/>
                  </a:lnTo>
                  <a:lnTo>
                    <a:pt x="0" y="457"/>
                  </a:lnTo>
                  <a:lnTo>
                    <a:pt x="38" y="462"/>
                  </a:lnTo>
                  <a:lnTo>
                    <a:pt x="38" y="317"/>
                  </a:lnTo>
                  <a:lnTo>
                    <a:pt x="168" y="226"/>
                  </a:lnTo>
                  <a:lnTo>
                    <a:pt x="269" y="307"/>
                  </a:lnTo>
                  <a:lnTo>
                    <a:pt x="274" y="447"/>
                  </a:lnTo>
                  <a:lnTo>
                    <a:pt x="313" y="447"/>
                  </a:lnTo>
                  <a:lnTo>
                    <a:pt x="313" y="293"/>
                  </a:lnTo>
                  <a:lnTo>
                    <a:pt x="192" y="192"/>
                  </a:lnTo>
                  <a:lnTo>
                    <a:pt x="192" y="4"/>
                  </a:lnTo>
                  <a:lnTo>
                    <a:pt x="139" y="0"/>
                  </a:lnTo>
                </a:path>
              </a:pathLst>
            </a:custGeom>
            <a:solidFill>
              <a:srgbClr val="00FF00"/>
            </a:solidFill>
            <a:ln w="12700" cap="rnd">
              <a:noFill/>
              <a:round/>
              <a:headEnd/>
              <a:tailEnd/>
            </a:ln>
          </p:spPr>
          <p:txBody>
            <a:bodyPr rot="10800000"/>
            <a:lstStyle/>
            <a:p>
              <a:endParaRPr lang="en-GB"/>
            </a:p>
          </p:txBody>
        </p:sp>
      </p:grpSp>
      <p:sp>
        <p:nvSpPr>
          <p:cNvPr id="52229" name="Line 45"/>
          <p:cNvSpPr>
            <a:spLocks noChangeShapeType="1"/>
          </p:cNvSpPr>
          <p:nvPr/>
        </p:nvSpPr>
        <p:spPr bwMode="auto">
          <a:xfrm>
            <a:off x="5724525" y="3608388"/>
            <a:ext cx="304800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52230" name="Group 168"/>
          <p:cNvGrpSpPr>
            <a:grpSpLocks/>
          </p:cNvGrpSpPr>
          <p:nvPr/>
        </p:nvGrpSpPr>
        <p:grpSpPr bwMode="auto">
          <a:xfrm>
            <a:off x="5621338" y="3276600"/>
            <a:ext cx="2989262" cy="2640013"/>
            <a:chOff x="3541" y="2064"/>
            <a:chExt cx="1883" cy="1663"/>
          </a:xfrm>
        </p:grpSpPr>
        <p:grpSp>
          <p:nvGrpSpPr>
            <p:cNvPr id="52268" name="Group 48"/>
            <p:cNvGrpSpPr>
              <a:grpSpLocks/>
            </p:cNvGrpSpPr>
            <p:nvPr/>
          </p:nvGrpSpPr>
          <p:grpSpPr bwMode="auto">
            <a:xfrm>
              <a:off x="3987" y="2160"/>
              <a:ext cx="771" cy="650"/>
              <a:chOff x="3987" y="2160"/>
              <a:chExt cx="771" cy="650"/>
            </a:xfrm>
          </p:grpSpPr>
          <p:sp>
            <p:nvSpPr>
              <p:cNvPr id="52373" name="Freeform 49"/>
              <p:cNvSpPr>
                <a:spLocks noChangeAspect="1"/>
              </p:cNvSpPr>
              <p:nvPr/>
            </p:nvSpPr>
            <p:spPr bwMode="auto">
              <a:xfrm rot="10800000">
                <a:off x="4334" y="2160"/>
                <a:ext cx="62" cy="88"/>
              </a:xfrm>
              <a:custGeom>
                <a:avLst/>
                <a:gdLst>
                  <a:gd name="T0" fmla="*/ 0 w 314"/>
                  <a:gd name="T1" fmla="*/ 0 h 463"/>
                  <a:gd name="T2" fmla="*/ 0 w 314"/>
                  <a:gd name="T3" fmla="*/ 0 h 463"/>
                  <a:gd name="T4" fmla="*/ 0 w 314"/>
                  <a:gd name="T5" fmla="*/ 0 h 463"/>
                  <a:gd name="T6" fmla="*/ 0 w 314"/>
                  <a:gd name="T7" fmla="*/ 0 h 463"/>
                  <a:gd name="T8" fmla="*/ 0 w 314"/>
                  <a:gd name="T9" fmla="*/ 0 h 463"/>
                  <a:gd name="T10" fmla="*/ 0 w 314"/>
                  <a:gd name="T11" fmla="*/ 0 h 463"/>
                  <a:gd name="T12" fmla="*/ 0 w 314"/>
                  <a:gd name="T13" fmla="*/ 0 h 463"/>
                  <a:gd name="T14" fmla="*/ 0 w 314"/>
                  <a:gd name="T15" fmla="*/ 0 h 463"/>
                  <a:gd name="T16" fmla="*/ 0 w 314"/>
                  <a:gd name="T17" fmla="*/ 0 h 463"/>
                  <a:gd name="T18" fmla="*/ 0 w 314"/>
                  <a:gd name="T19" fmla="*/ 0 h 463"/>
                  <a:gd name="T20" fmla="*/ 0 w 314"/>
                  <a:gd name="T21" fmla="*/ 0 h 463"/>
                  <a:gd name="T22" fmla="*/ 0 w 314"/>
                  <a:gd name="T23" fmla="*/ 0 h 463"/>
                  <a:gd name="T24" fmla="*/ 0 w 314"/>
                  <a:gd name="T25" fmla="*/ 0 h 463"/>
                  <a:gd name="T26" fmla="*/ 0 w 314"/>
                  <a:gd name="T27" fmla="*/ 0 h 463"/>
                  <a:gd name="T28" fmla="*/ 0 w 314"/>
                  <a:gd name="T29" fmla="*/ 0 h 463"/>
                  <a:gd name="T30" fmla="*/ 0 w 314"/>
                  <a:gd name="T31" fmla="*/ 0 h 463"/>
                  <a:gd name="T32" fmla="*/ 0 w 314"/>
                  <a:gd name="T33" fmla="*/ 0 h 463"/>
                  <a:gd name="T34" fmla="*/ 0 w 314"/>
                  <a:gd name="T35" fmla="*/ 0 h 463"/>
                  <a:gd name="T36" fmla="*/ 0 w 314"/>
                  <a:gd name="T37" fmla="*/ 0 h 463"/>
                  <a:gd name="T38" fmla="*/ 0 w 314"/>
                  <a:gd name="T39" fmla="*/ 0 h 463"/>
                  <a:gd name="T40" fmla="*/ 0 w 314"/>
                  <a:gd name="T41" fmla="*/ 0 h 463"/>
                  <a:gd name="T42" fmla="*/ 0 w 314"/>
                  <a:gd name="T43" fmla="*/ 0 h 463"/>
                  <a:gd name="T44" fmla="*/ 0 w 314"/>
                  <a:gd name="T45" fmla="*/ 0 h 463"/>
                  <a:gd name="T46" fmla="*/ 0 w 314"/>
                  <a:gd name="T47" fmla="*/ 0 h 463"/>
                  <a:gd name="T48" fmla="*/ 0 w 314"/>
                  <a:gd name="T49" fmla="*/ 0 h 463"/>
                  <a:gd name="T50" fmla="*/ 0 w 314"/>
                  <a:gd name="T51" fmla="*/ 0 h 463"/>
                  <a:gd name="T52" fmla="*/ 0 w 314"/>
                  <a:gd name="T53" fmla="*/ 0 h 46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14"/>
                  <a:gd name="T82" fmla="*/ 0 h 463"/>
                  <a:gd name="T83" fmla="*/ 314 w 314"/>
                  <a:gd name="T84" fmla="*/ 463 h 46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14" h="463">
                    <a:moveTo>
                      <a:pt x="139" y="0"/>
                    </a:moveTo>
                    <a:lnTo>
                      <a:pt x="139" y="19"/>
                    </a:lnTo>
                    <a:lnTo>
                      <a:pt x="139" y="33"/>
                    </a:lnTo>
                    <a:lnTo>
                      <a:pt x="139" y="48"/>
                    </a:lnTo>
                    <a:lnTo>
                      <a:pt x="139" y="57"/>
                    </a:lnTo>
                    <a:lnTo>
                      <a:pt x="139" y="72"/>
                    </a:lnTo>
                    <a:lnTo>
                      <a:pt x="139" y="86"/>
                    </a:lnTo>
                    <a:lnTo>
                      <a:pt x="139" y="101"/>
                    </a:lnTo>
                    <a:lnTo>
                      <a:pt x="139" y="115"/>
                    </a:lnTo>
                    <a:lnTo>
                      <a:pt x="139" y="129"/>
                    </a:lnTo>
                    <a:lnTo>
                      <a:pt x="139" y="139"/>
                    </a:lnTo>
                    <a:lnTo>
                      <a:pt x="139" y="154"/>
                    </a:lnTo>
                    <a:lnTo>
                      <a:pt x="139" y="168"/>
                    </a:lnTo>
                    <a:lnTo>
                      <a:pt x="139" y="182"/>
                    </a:lnTo>
                    <a:lnTo>
                      <a:pt x="139" y="197"/>
                    </a:lnTo>
                    <a:lnTo>
                      <a:pt x="0" y="288"/>
                    </a:lnTo>
                    <a:lnTo>
                      <a:pt x="0" y="457"/>
                    </a:lnTo>
                    <a:lnTo>
                      <a:pt x="38" y="462"/>
                    </a:lnTo>
                    <a:lnTo>
                      <a:pt x="38" y="317"/>
                    </a:lnTo>
                    <a:lnTo>
                      <a:pt x="168" y="226"/>
                    </a:lnTo>
                    <a:lnTo>
                      <a:pt x="269" y="307"/>
                    </a:lnTo>
                    <a:lnTo>
                      <a:pt x="274" y="447"/>
                    </a:lnTo>
                    <a:lnTo>
                      <a:pt x="313" y="447"/>
                    </a:lnTo>
                    <a:lnTo>
                      <a:pt x="313" y="293"/>
                    </a:lnTo>
                    <a:lnTo>
                      <a:pt x="192" y="192"/>
                    </a:lnTo>
                    <a:lnTo>
                      <a:pt x="192" y="4"/>
                    </a:lnTo>
                    <a:lnTo>
                      <a:pt x="139" y="0"/>
                    </a:lnTo>
                  </a:path>
                </a:pathLst>
              </a:custGeom>
              <a:solidFill>
                <a:srgbClr val="00FF00"/>
              </a:solidFill>
              <a:ln w="12700" cap="rnd">
                <a:noFill/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GB"/>
              </a:p>
            </p:txBody>
          </p:sp>
          <p:sp>
            <p:nvSpPr>
              <p:cNvPr id="52374" name="Freeform 50"/>
              <p:cNvSpPr>
                <a:spLocks noChangeAspect="1"/>
              </p:cNvSpPr>
              <p:nvPr/>
            </p:nvSpPr>
            <p:spPr bwMode="auto">
              <a:xfrm rot="-8565770">
                <a:off x="4608" y="2248"/>
                <a:ext cx="62" cy="88"/>
              </a:xfrm>
              <a:custGeom>
                <a:avLst/>
                <a:gdLst>
                  <a:gd name="T0" fmla="*/ 0 w 314"/>
                  <a:gd name="T1" fmla="*/ 0 h 463"/>
                  <a:gd name="T2" fmla="*/ 0 w 314"/>
                  <a:gd name="T3" fmla="*/ 0 h 463"/>
                  <a:gd name="T4" fmla="*/ 0 w 314"/>
                  <a:gd name="T5" fmla="*/ 0 h 463"/>
                  <a:gd name="T6" fmla="*/ 0 w 314"/>
                  <a:gd name="T7" fmla="*/ 0 h 463"/>
                  <a:gd name="T8" fmla="*/ 0 w 314"/>
                  <a:gd name="T9" fmla="*/ 0 h 463"/>
                  <a:gd name="T10" fmla="*/ 0 w 314"/>
                  <a:gd name="T11" fmla="*/ 0 h 463"/>
                  <a:gd name="T12" fmla="*/ 0 w 314"/>
                  <a:gd name="T13" fmla="*/ 0 h 463"/>
                  <a:gd name="T14" fmla="*/ 0 w 314"/>
                  <a:gd name="T15" fmla="*/ 0 h 463"/>
                  <a:gd name="T16" fmla="*/ 0 w 314"/>
                  <a:gd name="T17" fmla="*/ 0 h 463"/>
                  <a:gd name="T18" fmla="*/ 0 w 314"/>
                  <a:gd name="T19" fmla="*/ 0 h 463"/>
                  <a:gd name="T20" fmla="*/ 0 w 314"/>
                  <a:gd name="T21" fmla="*/ 0 h 463"/>
                  <a:gd name="T22" fmla="*/ 0 w 314"/>
                  <a:gd name="T23" fmla="*/ 0 h 463"/>
                  <a:gd name="T24" fmla="*/ 0 w 314"/>
                  <a:gd name="T25" fmla="*/ 0 h 463"/>
                  <a:gd name="T26" fmla="*/ 0 w 314"/>
                  <a:gd name="T27" fmla="*/ 0 h 463"/>
                  <a:gd name="T28" fmla="*/ 0 w 314"/>
                  <a:gd name="T29" fmla="*/ 0 h 463"/>
                  <a:gd name="T30" fmla="*/ 0 w 314"/>
                  <a:gd name="T31" fmla="*/ 0 h 463"/>
                  <a:gd name="T32" fmla="*/ 0 w 314"/>
                  <a:gd name="T33" fmla="*/ 0 h 463"/>
                  <a:gd name="T34" fmla="*/ 0 w 314"/>
                  <a:gd name="T35" fmla="*/ 0 h 463"/>
                  <a:gd name="T36" fmla="*/ 0 w 314"/>
                  <a:gd name="T37" fmla="*/ 0 h 463"/>
                  <a:gd name="T38" fmla="*/ 0 w 314"/>
                  <a:gd name="T39" fmla="*/ 0 h 463"/>
                  <a:gd name="T40" fmla="*/ 0 w 314"/>
                  <a:gd name="T41" fmla="*/ 0 h 463"/>
                  <a:gd name="T42" fmla="*/ 0 w 314"/>
                  <a:gd name="T43" fmla="*/ 0 h 463"/>
                  <a:gd name="T44" fmla="*/ 0 w 314"/>
                  <a:gd name="T45" fmla="*/ 0 h 463"/>
                  <a:gd name="T46" fmla="*/ 0 w 314"/>
                  <a:gd name="T47" fmla="*/ 0 h 463"/>
                  <a:gd name="T48" fmla="*/ 0 w 314"/>
                  <a:gd name="T49" fmla="*/ 0 h 463"/>
                  <a:gd name="T50" fmla="*/ 0 w 314"/>
                  <a:gd name="T51" fmla="*/ 0 h 463"/>
                  <a:gd name="T52" fmla="*/ 0 w 314"/>
                  <a:gd name="T53" fmla="*/ 0 h 46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14"/>
                  <a:gd name="T82" fmla="*/ 0 h 463"/>
                  <a:gd name="T83" fmla="*/ 314 w 314"/>
                  <a:gd name="T84" fmla="*/ 463 h 46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14" h="463">
                    <a:moveTo>
                      <a:pt x="139" y="0"/>
                    </a:moveTo>
                    <a:lnTo>
                      <a:pt x="139" y="19"/>
                    </a:lnTo>
                    <a:lnTo>
                      <a:pt x="139" y="33"/>
                    </a:lnTo>
                    <a:lnTo>
                      <a:pt x="139" y="48"/>
                    </a:lnTo>
                    <a:lnTo>
                      <a:pt x="139" y="57"/>
                    </a:lnTo>
                    <a:lnTo>
                      <a:pt x="139" y="72"/>
                    </a:lnTo>
                    <a:lnTo>
                      <a:pt x="139" y="86"/>
                    </a:lnTo>
                    <a:lnTo>
                      <a:pt x="139" y="101"/>
                    </a:lnTo>
                    <a:lnTo>
                      <a:pt x="139" y="115"/>
                    </a:lnTo>
                    <a:lnTo>
                      <a:pt x="139" y="129"/>
                    </a:lnTo>
                    <a:lnTo>
                      <a:pt x="139" y="139"/>
                    </a:lnTo>
                    <a:lnTo>
                      <a:pt x="139" y="154"/>
                    </a:lnTo>
                    <a:lnTo>
                      <a:pt x="139" y="168"/>
                    </a:lnTo>
                    <a:lnTo>
                      <a:pt x="139" y="182"/>
                    </a:lnTo>
                    <a:lnTo>
                      <a:pt x="139" y="197"/>
                    </a:lnTo>
                    <a:lnTo>
                      <a:pt x="0" y="288"/>
                    </a:lnTo>
                    <a:lnTo>
                      <a:pt x="0" y="457"/>
                    </a:lnTo>
                    <a:lnTo>
                      <a:pt x="38" y="462"/>
                    </a:lnTo>
                    <a:lnTo>
                      <a:pt x="38" y="317"/>
                    </a:lnTo>
                    <a:lnTo>
                      <a:pt x="168" y="226"/>
                    </a:lnTo>
                    <a:lnTo>
                      <a:pt x="269" y="307"/>
                    </a:lnTo>
                    <a:lnTo>
                      <a:pt x="274" y="447"/>
                    </a:lnTo>
                    <a:lnTo>
                      <a:pt x="313" y="447"/>
                    </a:lnTo>
                    <a:lnTo>
                      <a:pt x="313" y="293"/>
                    </a:lnTo>
                    <a:lnTo>
                      <a:pt x="192" y="192"/>
                    </a:lnTo>
                    <a:lnTo>
                      <a:pt x="192" y="4"/>
                    </a:lnTo>
                    <a:lnTo>
                      <a:pt x="139" y="0"/>
                    </a:lnTo>
                  </a:path>
                </a:pathLst>
              </a:custGeom>
              <a:solidFill>
                <a:srgbClr val="00FF00"/>
              </a:solidFill>
              <a:ln w="12700" cap="rnd">
                <a:noFill/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GB"/>
              </a:p>
            </p:txBody>
          </p:sp>
          <p:sp>
            <p:nvSpPr>
              <p:cNvPr id="52375" name="Freeform 51"/>
              <p:cNvSpPr>
                <a:spLocks noChangeAspect="1"/>
              </p:cNvSpPr>
              <p:nvPr/>
            </p:nvSpPr>
            <p:spPr bwMode="auto">
              <a:xfrm rot="8507629">
                <a:off x="4066" y="2247"/>
                <a:ext cx="62" cy="88"/>
              </a:xfrm>
              <a:custGeom>
                <a:avLst/>
                <a:gdLst>
                  <a:gd name="T0" fmla="*/ 0 w 314"/>
                  <a:gd name="T1" fmla="*/ 0 h 463"/>
                  <a:gd name="T2" fmla="*/ 0 w 314"/>
                  <a:gd name="T3" fmla="*/ 0 h 463"/>
                  <a:gd name="T4" fmla="*/ 0 w 314"/>
                  <a:gd name="T5" fmla="*/ 0 h 463"/>
                  <a:gd name="T6" fmla="*/ 0 w 314"/>
                  <a:gd name="T7" fmla="*/ 0 h 463"/>
                  <a:gd name="T8" fmla="*/ 0 w 314"/>
                  <a:gd name="T9" fmla="*/ 0 h 463"/>
                  <a:gd name="T10" fmla="*/ 0 w 314"/>
                  <a:gd name="T11" fmla="*/ 0 h 463"/>
                  <a:gd name="T12" fmla="*/ 0 w 314"/>
                  <a:gd name="T13" fmla="*/ 0 h 463"/>
                  <a:gd name="T14" fmla="*/ 0 w 314"/>
                  <a:gd name="T15" fmla="*/ 0 h 463"/>
                  <a:gd name="T16" fmla="*/ 0 w 314"/>
                  <a:gd name="T17" fmla="*/ 0 h 463"/>
                  <a:gd name="T18" fmla="*/ 0 w 314"/>
                  <a:gd name="T19" fmla="*/ 0 h 463"/>
                  <a:gd name="T20" fmla="*/ 0 w 314"/>
                  <a:gd name="T21" fmla="*/ 0 h 463"/>
                  <a:gd name="T22" fmla="*/ 0 w 314"/>
                  <a:gd name="T23" fmla="*/ 0 h 463"/>
                  <a:gd name="T24" fmla="*/ 0 w 314"/>
                  <a:gd name="T25" fmla="*/ 0 h 463"/>
                  <a:gd name="T26" fmla="*/ 0 w 314"/>
                  <a:gd name="T27" fmla="*/ 0 h 463"/>
                  <a:gd name="T28" fmla="*/ 0 w 314"/>
                  <a:gd name="T29" fmla="*/ 0 h 463"/>
                  <a:gd name="T30" fmla="*/ 0 w 314"/>
                  <a:gd name="T31" fmla="*/ 0 h 463"/>
                  <a:gd name="T32" fmla="*/ 0 w 314"/>
                  <a:gd name="T33" fmla="*/ 0 h 463"/>
                  <a:gd name="T34" fmla="*/ 0 w 314"/>
                  <a:gd name="T35" fmla="*/ 0 h 463"/>
                  <a:gd name="T36" fmla="*/ 0 w 314"/>
                  <a:gd name="T37" fmla="*/ 0 h 463"/>
                  <a:gd name="T38" fmla="*/ 0 w 314"/>
                  <a:gd name="T39" fmla="*/ 0 h 463"/>
                  <a:gd name="T40" fmla="*/ 0 w 314"/>
                  <a:gd name="T41" fmla="*/ 0 h 463"/>
                  <a:gd name="T42" fmla="*/ 0 w 314"/>
                  <a:gd name="T43" fmla="*/ 0 h 463"/>
                  <a:gd name="T44" fmla="*/ 0 w 314"/>
                  <a:gd name="T45" fmla="*/ 0 h 463"/>
                  <a:gd name="T46" fmla="*/ 0 w 314"/>
                  <a:gd name="T47" fmla="*/ 0 h 463"/>
                  <a:gd name="T48" fmla="*/ 0 w 314"/>
                  <a:gd name="T49" fmla="*/ 0 h 463"/>
                  <a:gd name="T50" fmla="*/ 0 w 314"/>
                  <a:gd name="T51" fmla="*/ 0 h 463"/>
                  <a:gd name="T52" fmla="*/ 0 w 314"/>
                  <a:gd name="T53" fmla="*/ 0 h 46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14"/>
                  <a:gd name="T82" fmla="*/ 0 h 463"/>
                  <a:gd name="T83" fmla="*/ 314 w 314"/>
                  <a:gd name="T84" fmla="*/ 463 h 46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14" h="463">
                    <a:moveTo>
                      <a:pt x="139" y="0"/>
                    </a:moveTo>
                    <a:lnTo>
                      <a:pt x="139" y="19"/>
                    </a:lnTo>
                    <a:lnTo>
                      <a:pt x="139" y="33"/>
                    </a:lnTo>
                    <a:lnTo>
                      <a:pt x="139" y="48"/>
                    </a:lnTo>
                    <a:lnTo>
                      <a:pt x="139" y="57"/>
                    </a:lnTo>
                    <a:lnTo>
                      <a:pt x="139" y="72"/>
                    </a:lnTo>
                    <a:lnTo>
                      <a:pt x="139" y="86"/>
                    </a:lnTo>
                    <a:lnTo>
                      <a:pt x="139" y="101"/>
                    </a:lnTo>
                    <a:lnTo>
                      <a:pt x="139" y="115"/>
                    </a:lnTo>
                    <a:lnTo>
                      <a:pt x="139" y="129"/>
                    </a:lnTo>
                    <a:lnTo>
                      <a:pt x="139" y="139"/>
                    </a:lnTo>
                    <a:lnTo>
                      <a:pt x="139" y="154"/>
                    </a:lnTo>
                    <a:lnTo>
                      <a:pt x="139" y="168"/>
                    </a:lnTo>
                    <a:lnTo>
                      <a:pt x="139" y="182"/>
                    </a:lnTo>
                    <a:lnTo>
                      <a:pt x="139" y="197"/>
                    </a:lnTo>
                    <a:lnTo>
                      <a:pt x="0" y="288"/>
                    </a:lnTo>
                    <a:lnTo>
                      <a:pt x="0" y="457"/>
                    </a:lnTo>
                    <a:lnTo>
                      <a:pt x="38" y="462"/>
                    </a:lnTo>
                    <a:lnTo>
                      <a:pt x="38" y="317"/>
                    </a:lnTo>
                    <a:lnTo>
                      <a:pt x="168" y="226"/>
                    </a:lnTo>
                    <a:lnTo>
                      <a:pt x="269" y="307"/>
                    </a:lnTo>
                    <a:lnTo>
                      <a:pt x="274" y="447"/>
                    </a:lnTo>
                    <a:lnTo>
                      <a:pt x="313" y="447"/>
                    </a:lnTo>
                    <a:lnTo>
                      <a:pt x="313" y="293"/>
                    </a:lnTo>
                    <a:lnTo>
                      <a:pt x="192" y="192"/>
                    </a:lnTo>
                    <a:lnTo>
                      <a:pt x="192" y="4"/>
                    </a:lnTo>
                    <a:lnTo>
                      <a:pt x="139" y="0"/>
                    </a:lnTo>
                  </a:path>
                </a:pathLst>
              </a:custGeom>
              <a:solidFill>
                <a:srgbClr val="00FF00"/>
              </a:solidFill>
              <a:ln w="12700" cap="rnd">
                <a:noFill/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GB"/>
              </a:p>
            </p:txBody>
          </p:sp>
          <p:sp>
            <p:nvSpPr>
              <p:cNvPr id="52376" name="Freeform 52"/>
              <p:cNvSpPr>
                <a:spLocks noChangeAspect="1"/>
              </p:cNvSpPr>
              <p:nvPr/>
            </p:nvSpPr>
            <p:spPr bwMode="auto">
              <a:xfrm rot="3737042">
                <a:off x="4000" y="2558"/>
                <a:ext cx="62" cy="88"/>
              </a:xfrm>
              <a:custGeom>
                <a:avLst/>
                <a:gdLst>
                  <a:gd name="T0" fmla="*/ 0 w 314"/>
                  <a:gd name="T1" fmla="*/ 0 h 463"/>
                  <a:gd name="T2" fmla="*/ 0 w 314"/>
                  <a:gd name="T3" fmla="*/ 0 h 463"/>
                  <a:gd name="T4" fmla="*/ 0 w 314"/>
                  <a:gd name="T5" fmla="*/ 0 h 463"/>
                  <a:gd name="T6" fmla="*/ 0 w 314"/>
                  <a:gd name="T7" fmla="*/ 0 h 463"/>
                  <a:gd name="T8" fmla="*/ 0 w 314"/>
                  <a:gd name="T9" fmla="*/ 0 h 463"/>
                  <a:gd name="T10" fmla="*/ 0 w 314"/>
                  <a:gd name="T11" fmla="*/ 0 h 463"/>
                  <a:gd name="T12" fmla="*/ 0 w 314"/>
                  <a:gd name="T13" fmla="*/ 0 h 463"/>
                  <a:gd name="T14" fmla="*/ 0 w 314"/>
                  <a:gd name="T15" fmla="*/ 0 h 463"/>
                  <a:gd name="T16" fmla="*/ 0 w 314"/>
                  <a:gd name="T17" fmla="*/ 0 h 463"/>
                  <a:gd name="T18" fmla="*/ 0 w 314"/>
                  <a:gd name="T19" fmla="*/ 0 h 463"/>
                  <a:gd name="T20" fmla="*/ 0 w 314"/>
                  <a:gd name="T21" fmla="*/ 0 h 463"/>
                  <a:gd name="T22" fmla="*/ 0 w 314"/>
                  <a:gd name="T23" fmla="*/ 0 h 463"/>
                  <a:gd name="T24" fmla="*/ 0 w 314"/>
                  <a:gd name="T25" fmla="*/ 0 h 463"/>
                  <a:gd name="T26" fmla="*/ 0 w 314"/>
                  <a:gd name="T27" fmla="*/ 0 h 463"/>
                  <a:gd name="T28" fmla="*/ 0 w 314"/>
                  <a:gd name="T29" fmla="*/ 0 h 463"/>
                  <a:gd name="T30" fmla="*/ 0 w 314"/>
                  <a:gd name="T31" fmla="*/ 0 h 463"/>
                  <a:gd name="T32" fmla="*/ 0 w 314"/>
                  <a:gd name="T33" fmla="*/ 0 h 463"/>
                  <a:gd name="T34" fmla="*/ 0 w 314"/>
                  <a:gd name="T35" fmla="*/ 0 h 463"/>
                  <a:gd name="T36" fmla="*/ 0 w 314"/>
                  <a:gd name="T37" fmla="*/ 0 h 463"/>
                  <a:gd name="T38" fmla="*/ 0 w 314"/>
                  <a:gd name="T39" fmla="*/ 0 h 463"/>
                  <a:gd name="T40" fmla="*/ 0 w 314"/>
                  <a:gd name="T41" fmla="*/ 0 h 463"/>
                  <a:gd name="T42" fmla="*/ 0 w 314"/>
                  <a:gd name="T43" fmla="*/ 0 h 463"/>
                  <a:gd name="T44" fmla="*/ 0 w 314"/>
                  <a:gd name="T45" fmla="*/ 0 h 463"/>
                  <a:gd name="T46" fmla="*/ 0 w 314"/>
                  <a:gd name="T47" fmla="*/ 0 h 463"/>
                  <a:gd name="T48" fmla="*/ 0 w 314"/>
                  <a:gd name="T49" fmla="*/ 0 h 463"/>
                  <a:gd name="T50" fmla="*/ 0 w 314"/>
                  <a:gd name="T51" fmla="*/ 0 h 463"/>
                  <a:gd name="T52" fmla="*/ 0 w 314"/>
                  <a:gd name="T53" fmla="*/ 0 h 46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14"/>
                  <a:gd name="T82" fmla="*/ 0 h 463"/>
                  <a:gd name="T83" fmla="*/ 314 w 314"/>
                  <a:gd name="T84" fmla="*/ 463 h 46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14" h="463">
                    <a:moveTo>
                      <a:pt x="139" y="0"/>
                    </a:moveTo>
                    <a:lnTo>
                      <a:pt x="139" y="19"/>
                    </a:lnTo>
                    <a:lnTo>
                      <a:pt x="139" y="33"/>
                    </a:lnTo>
                    <a:lnTo>
                      <a:pt x="139" y="48"/>
                    </a:lnTo>
                    <a:lnTo>
                      <a:pt x="139" y="57"/>
                    </a:lnTo>
                    <a:lnTo>
                      <a:pt x="139" y="72"/>
                    </a:lnTo>
                    <a:lnTo>
                      <a:pt x="139" y="86"/>
                    </a:lnTo>
                    <a:lnTo>
                      <a:pt x="139" y="101"/>
                    </a:lnTo>
                    <a:lnTo>
                      <a:pt x="139" y="115"/>
                    </a:lnTo>
                    <a:lnTo>
                      <a:pt x="139" y="129"/>
                    </a:lnTo>
                    <a:lnTo>
                      <a:pt x="139" y="139"/>
                    </a:lnTo>
                    <a:lnTo>
                      <a:pt x="139" y="154"/>
                    </a:lnTo>
                    <a:lnTo>
                      <a:pt x="139" y="168"/>
                    </a:lnTo>
                    <a:lnTo>
                      <a:pt x="139" y="182"/>
                    </a:lnTo>
                    <a:lnTo>
                      <a:pt x="139" y="197"/>
                    </a:lnTo>
                    <a:lnTo>
                      <a:pt x="0" y="288"/>
                    </a:lnTo>
                    <a:lnTo>
                      <a:pt x="0" y="457"/>
                    </a:lnTo>
                    <a:lnTo>
                      <a:pt x="38" y="462"/>
                    </a:lnTo>
                    <a:lnTo>
                      <a:pt x="38" y="317"/>
                    </a:lnTo>
                    <a:lnTo>
                      <a:pt x="168" y="226"/>
                    </a:lnTo>
                    <a:lnTo>
                      <a:pt x="269" y="307"/>
                    </a:lnTo>
                    <a:lnTo>
                      <a:pt x="274" y="447"/>
                    </a:lnTo>
                    <a:lnTo>
                      <a:pt x="313" y="447"/>
                    </a:lnTo>
                    <a:lnTo>
                      <a:pt x="313" y="293"/>
                    </a:lnTo>
                    <a:lnTo>
                      <a:pt x="192" y="192"/>
                    </a:lnTo>
                    <a:lnTo>
                      <a:pt x="192" y="4"/>
                    </a:lnTo>
                    <a:lnTo>
                      <a:pt x="139" y="0"/>
                    </a:lnTo>
                  </a:path>
                </a:pathLst>
              </a:custGeom>
              <a:solidFill>
                <a:srgbClr val="00FF00"/>
              </a:solidFill>
              <a:ln w="12700" cap="rnd">
                <a:noFill/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en-GB"/>
              </a:p>
            </p:txBody>
          </p:sp>
          <p:sp>
            <p:nvSpPr>
              <p:cNvPr id="52377" name="Freeform 53"/>
              <p:cNvSpPr>
                <a:spLocks noChangeAspect="1"/>
              </p:cNvSpPr>
              <p:nvPr/>
            </p:nvSpPr>
            <p:spPr bwMode="auto">
              <a:xfrm rot="-4132192">
                <a:off x="4683" y="2563"/>
                <a:ext cx="62" cy="88"/>
              </a:xfrm>
              <a:custGeom>
                <a:avLst/>
                <a:gdLst>
                  <a:gd name="T0" fmla="*/ 0 w 314"/>
                  <a:gd name="T1" fmla="*/ 0 h 463"/>
                  <a:gd name="T2" fmla="*/ 0 w 314"/>
                  <a:gd name="T3" fmla="*/ 0 h 463"/>
                  <a:gd name="T4" fmla="*/ 0 w 314"/>
                  <a:gd name="T5" fmla="*/ 0 h 463"/>
                  <a:gd name="T6" fmla="*/ 0 w 314"/>
                  <a:gd name="T7" fmla="*/ 0 h 463"/>
                  <a:gd name="T8" fmla="*/ 0 w 314"/>
                  <a:gd name="T9" fmla="*/ 0 h 463"/>
                  <a:gd name="T10" fmla="*/ 0 w 314"/>
                  <a:gd name="T11" fmla="*/ 0 h 463"/>
                  <a:gd name="T12" fmla="*/ 0 w 314"/>
                  <a:gd name="T13" fmla="*/ 0 h 463"/>
                  <a:gd name="T14" fmla="*/ 0 w 314"/>
                  <a:gd name="T15" fmla="*/ 0 h 463"/>
                  <a:gd name="T16" fmla="*/ 0 w 314"/>
                  <a:gd name="T17" fmla="*/ 0 h 463"/>
                  <a:gd name="T18" fmla="*/ 0 w 314"/>
                  <a:gd name="T19" fmla="*/ 0 h 463"/>
                  <a:gd name="T20" fmla="*/ 0 w 314"/>
                  <a:gd name="T21" fmla="*/ 0 h 463"/>
                  <a:gd name="T22" fmla="*/ 0 w 314"/>
                  <a:gd name="T23" fmla="*/ 0 h 463"/>
                  <a:gd name="T24" fmla="*/ 0 w 314"/>
                  <a:gd name="T25" fmla="*/ 0 h 463"/>
                  <a:gd name="T26" fmla="*/ 0 w 314"/>
                  <a:gd name="T27" fmla="*/ 0 h 463"/>
                  <a:gd name="T28" fmla="*/ 0 w 314"/>
                  <a:gd name="T29" fmla="*/ 0 h 463"/>
                  <a:gd name="T30" fmla="*/ 0 w 314"/>
                  <a:gd name="T31" fmla="*/ 0 h 463"/>
                  <a:gd name="T32" fmla="*/ 0 w 314"/>
                  <a:gd name="T33" fmla="*/ 0 h 463"/>
                  <a:gd name="T34" fmla="*/ 0 w 314"/>
                  <a:gd name="T35" fmla="*/ 0 h 463"/>
                  <a:gd name="T36" fmla="*/ 0 w 314"/>
                  <a:gd name="T37" fmla="*/ 0 h 463"/>
                  <a:gd name="T38" fmla="*/ 0 w 314"/>
                  <a:gd name="T39" fmla="*/ 0 h 463"/>
                  <a:gd name="T40" fmla="*/ 0 w 314"/>
                  <a:gd name="T41" fmla="*/ 0 h 463"/>
                  <a:gd name="T42" fmla="*/ 0 w 314"/>
                  <a:gd name="T43" fmla="*/ 0 h 463"/>
                  <a:gd name="T44" fmla="*/ 0 w 314"/>
                  <a:gd name="T45" fmla="*/ 0 h 463"/>
                  <a:gd name="T46" fmla="*/ 0 w 314"/>
                  <a:gd name="T47" fmla="*/ 0 h 463"/>
                  <a:gd name="T48" fmla="*/ 0 w 314"/>
                  <a:gd name="T49" fmla="*/ 0 h 463"/>
                  <a:gd name="T50" fmla="*/ 0 w 314"/>
                  <a:gd name="T51" fmla="*/ 0 h 463"/>
                  <a:gd name="T52" fmla="*/ 0 w 314"/>
                  <a:gd name="T53" fmla="*/ 0 h 46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14"/>
                  <a:gd name="T82" fmla="*/ 0 h 463"/>
                  <a:gd name="T83" fmla="*/ 314 w 314"/>
                  <a:gd name="T84" fmla="*/ 463 h 46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14" h="463">
                    <a:moveTo>
                      <a:pt x="139" y="0"/>
                    </a:moveTo>
                    <a:lnTo>
                      <a:pt x="139" y="19"/>
                    </a:lnTo>
                    <a:lnTo>
                      <a:pt x="139" y="33"/>
                    </a:lnTo>
                    <a:lnTo>
                      <a:pt x="139" y="48"/>
                    </a:lnTo>
                    <a:lnTo>
                      <a:pt x="139" y="57"/>
                    </a:lnTo>
                    <a:lnTo>
                      <a:pt x="139" y="72"/>
                    </a:lnTo>
                    <a:lnTo>
                      <a:pt x="139" y="86"/>
                    </a:lnTo>
                    <a:lnTo>
                      <a:pt x="139" y="101"/>
                    </a:lnTo>
                    <a:lnTo>
                      <a:pt x="139" y="115"/>
                    </a:lnTo>
                    <a:lnTo>
                      <a:pt x="139" y="129"/>
                    </a:lnTo>
                    <a:lnTo>
                      <a:pt x="139" y="139"/>
                    </a:lnTo>
                    <a:lnTo>
                      <a:pt x="139" y="154"/>
                    </a:lnTo>
                    <a:lnTo>
                      <a:pt x="139" y="168"/>
                    </a:lnTo>
                    <a:lnTo>
                      <a:pt x="139" y="182"/>
                    </a:lnTo>
                    <a:lnTo>
                      <a:pt x="139" y="197"/>
                    </a:lnTo>
                    <a:lnTo>
                      <a:pt x="0" y="288"/>
                    </a:lnTo>
                    <a:lnTo>
                      <a:pt x="0" y="457"/>
                    </a:lnTo>
                    <a:lnTo>
                      <a:pt x="38" y="462"/>
                    </a:lnTo>
                    <a:lnTo>
                      <a:pt x="38" y="317"/>
                    </a:lnTo>
                    <a:lnTo>
                      <a:pt x="168" y="226"/>
                    </a:lnTo>
                    <a:lnTo>
                      <a:pt x="269" y="307"/>
                    </a:lnTo>
                    <a:lnTo>
                      <a:pt x="274" y="447"/>
                    </a:lnTo>
                    <a:lnTo>
                      <a:pt x="313" y="447"/>
                    </a:lnTo>
                    <a:lnTo>
                      <a:pt x="313" y="293"/>
                    </a:lnTo>
                    <a:lnTo>
                      <a:pt x="192" y="192"/>
                    </a:lnTo>
                    <a:lnTo>
                      <a:pt x="192" y="4"/>
                    </a:lnTo>
                    <a:lnTo>
                      <a:pt x="139" y="0"/>
                    </a:lnTo>
                  </a:path>
                </a:pathLst>
              </a:custGeom>
              <a:solidFill>
                <a:srgbClr val="00FF00"/>
              </a:solidFill>
              <a:ln w="12700" cap="rnd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GB"/>
              </a:p>
            </p:txBody>
          </p:sp>
          <p:sp>
            <p:nvSpPr>
              <p:cNvPr id="52378" name="Freeform 54"/>
              <p:cNvSpPr>
                <a:spLocks noChangeAspect="1"/>
              </p:cNvSpPr>
              <p:nvPr/>
            </p:nvSpPr>
            <p:spPr bwMode="auto">
              <a:xfrm rot="546376">
                <a:off x="4237" y="2722"/>
                <a:ext cx="52" cy="88"/>
              </a:xfrm>
              <a:custGeom>
                <a:avLst/>
                <a:gdLst>
                  <a:gd name="T0" fmla="*/ 0 w 314"/>
                  <a:gd name="T1" fmla="*/ 0 h 463"/>
                  <a:gd name="T2" fmla="*/ 0 w 314"/>
                  <a:gd name="T3" fmla="*/ 0 h 463"/>
                  <a:gd name="T4" fmla="*/ 0 w 314"/>
                  <a:gd name="T5" fmla="*/ 0 h 463"/>
                  <a:gd name="T6" fmla="*/ 0 w 314"/>
                  <a:gd name="T7" fmla="*/ 0 h 463"/>
                  <a:gd name="T8" fmla="*/ 0 w 314"/>
                  <a:gd name="T9" fmla="*/ 0 h 463"/>
                  <a:gd name="T10" fmla="*/ 0 w 314"/>
                  <a:gd name="T11" fmla="*/ 0 h 463"/>
                  <a:gd name="T12" fmla="*/ 0 w 314"/>
                  <a:gd name="T13" fmla="*/ 0 h 463"/>
                  <a:gd name="T14" fmla="*/ 0 w 314"/>
                  <a:gd name="T15" fmla="*/ 0 h 463"/>
                  <a:gd name="T16" fmla="*/ 0 w 314"/>
                  <a:gd name="T17" fmla="*/ 0 h 463"/>
                  <a:gd name="T18" fmla="*/ 0 w 314"/>
                  <a:gd name="T19" fmla="*/ 0 h 463"/>
                  <a:gd name="T20" fmla="*/ 0 w 314"/>
                  <a:gd name="T21" fmla="*/ 0 h 463"/>
                  <a:gd name="T22" fmla="*/ 0 w 314"/>
                  <a:gd name="T23" fmla="*/ 0 h 463"/>
                  <a:gd name="T24" fmla="*/ 0 w 314"/>
                  <a:gd name="T25" fmla="*/ 0 h 463"/>
                  <a:gd name="T26" fmla="*/ 0 w 314"/>
                  <a:gd name="T27" fmla="*/ 0 h 463"/>
                  <a:gd name="T28" fmla="*/ 0 w 314"/>
                  <a:gd name="T29" fmla="*/ 0 h 463"/>
                  <a:gd name="T30" fmla="*/ 0 w 314"/>
                  <a:gd name="T31" fmla="*/ 0 h 463"/>
                  <a:gd name="T32" fmla="*/ 0 w 314"/>
                  <a:gd name="T33" fmla="*/ 0 h 463"/>
                  <a:gd name="T34" fmla="*/ 0 w 314"/>
                  <a:gd name="T35" fmla="*/ 0 h 463"/>
                  <a:gd name="T36" fmla="*/ 0 w 314"/>
                  <a:gd name="T37" fmla="*/ 0 h 463"/>
                  <a:gd name="T38" fmla="*/ 0 w 314"/>
                  <a:gd name="T39" fmla="*/ 0 h 463"/>
                  <a:gd name="T40" fmla="*/ 0 w 314"/>
                  <a:gd name="T41" fmla="*/ 0 h 463"/>
                  <a:gd name="T42" fmla="*/ 0 w 314"/>
                  <a:gd name="T43" fmla="*/ 0 h 463"/>
                  <a:gd name="T44" fmla="*/ 0 w 314"/>
                  <a:gd name="T45" fmla="*/ 0 h 463"/>
                  <a:gd name="T46" fmla="*/ 0 w 314"/>
                  <a:gd name="T47" fmla="*/ 0 h 463"/>
                  <a:gd name="T48" fmla="*/ 0 w 314"/>
                  <a:gd name="T49" fmla="*/ 0 h 463"/>
                  <a:gd name="T50" fmla="*/ 0 w 314"/>
                  <a:gd name="T51" fmla="*/ 0 h 463"/>
                  <a:gd name="T52" fmla="*/ 0 w 314"/>
                  <a:gd name="T53" fmla="*/ 0 h 46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14"/>
                  <a:gd name="T82" fmla="*/ 0 h 463"/>
                  <a:gd name="T83" fmla="*/ 314 w 314"/>
                  <a:gd name="T84" fmla="*/ 463 h 46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14" h="463">
                    <a:moveTo>
                      <a:pt x="139" y="0"/>
                    </a:moveTo>
                    <a:lnTo>
                      <a:pt x="139" y="19"/>
                    </a:lnTo>
                    <a:lnTo>
                      <a:pt x="139" y="33"/>
                    </a:lnTo>
                    <a:lnTo>
                      <a:pt x="139" y="48"/>
                    </a:lnTo>
                    <a:lnTo>
                      <a:pt x="139" y="57"/>
                    </a:lnTo>
                    <a:lnTo>
                      <a:pt x="139" y="72"/>
                    </a:lnTo>
                    <a:lnTo>
                      <a:pt x="139" y="86"/>
                    </a:lnTo>
                    <a:lnTo>
                      <a:pt x="139" y="101"/>
                    </a:lnTo>
                    <a:lnTo>
                      <a:pt x="139" y="115"/>
                    </a:lnTo>
                    <a:lnTo>
                      <a:pt x="139" y="129"/>
                    </a:lnTo>
                    <a:lnTo>
                      <a:pt x="139" y="139"/>
                    </a:lnTo>
                    <a:lnTo>
                      <a:pt x="139" y="154"/>
                    </a:lnTo>
                    <a:lnTo>
                      <a:pt x="139" y="168"/>
                    </a:lnTo>
                    <a:lnTo>
                      <a:pt x="139" y="182"/>
                    </a:lnTo>
                    <a:lnTo>
                      <a:pt x="139" y="197"/>
                    </a:lnTo>
                    <a:lnTo>
                      <a:pt x="0" y="288"/>
                    </a:lnTo>
                    <a:lnTo>
                      <a:pt x="0" y="457"/>
                    </a:lnTo>
                    <a:lnTo>
                      <a:pt x="38" y="462"/>
                    </a:lnTo>
                    <a:lnTo>
                      <a:pt x="38" y="317"/>
                    </a:lnTo>
                    <a:lnTo>
                      <a:pt x="168" y="226"/>
                    </a:lnTo>
                    <a:lnTo>
                      <a:pt x="269" y="307"/>
                    </a:lnTo>
                    <a:lnTo>
                      <a:pt x="274" y="447"/>
                    </a:lnTo>
                    <a:lnTo>
                      <a:pt x="313" y="447"/>
                    </a:lnTo>
                    <a:lnTo>
                      <a:pt x="313" y="293"/>
                    </a:lnTo>
                    <a:lnTo>
                      <a:pt x="192" y="192"/>
                    </a:lnTo>
                    <a:lnTo>
                      <a:pt x="192" y="4"/>
                    </a:lnTo>
                    <a:lnTo>
                      <a:pt x="139" y="0"/>
                    </a:lnTo>
                  </a:path>
                </a:pathLst>
              </a:custGeom>
              <a:solidFill>
                <a:srgbClr val="00FF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379" name="Freeform 55"/>
              <p:cNvSpPr>
                <a:spLocks noChangeAspect="1"/>
              </p:cNvSpPr>
              <p:nvPr/>
            </p:nvSpPr>
            <p:spPr bwMode="auto">
              <a:xfrm rot="-1644727">
                <a:off x="4513" y="2695"/>
                <a:ext cx="62" cy="88"/>
              </a:xfrm>
              <a:custGeom>
                <a:avLst/>
                <a:gdLst>
                  <a:gd name="T0" fmla="*/ 0 w 314"/>
                  <a:gd name="T1" fmla="*/ 0 h 463"/>
                  <a:gd name="T2" fmla="*/ 0 w 314"/>
                  <a:gd name="T3" fmla="*/ 0 h 463"/>
                  <a:gd name="T4" fmla="*/ 0 w 314"/>
                  <a:gd name="T5" fmla="*/ 0 h 463"/>
                  <a:gd name="T6" fmla="*/ 0 w 314"/>
                  <a:gd name="T7" fmla="*/ 0 h 463"/>
                  <a:gd name="T8" fmla="*/ 0 w 314"/>
                  <a:gd name="T9" fmla="*/ 0 h 463"/>
                  <a:gd name="T10" fmla="*/ 0 w 314"/>
                  <a:gd name="T11" fmla="*/ 0 h 463"/>
                  <a:gd name="T12" fmla="*/ 0 w 314"/>
                  <a:gd name="T13" fmla="*/ 0 h 463"/>
                  <a:gd name="T14" fmla="*/ 0 w 314"/>
                  <a:gd name="T15" fmla="*/ 0 h 463"/>
                  <a:gd name="T16" fmla="*/ 0 w 314"/>
                  <a:gd name="T17" fmla="*/ 0 h 463"/>
                  <a:gd name="T18" fmla="*/ 0 w 314"/>
                  <a:gd name="T19" fmla="*/ 0 h 463"/>
                  <a:gd name="T20" fmla="*/ 0 w 314"/>
                  <a:gd name="T21" fmla="*/ 0 h 463"/>
                  <a:gd name="T22" fmla="*/ 0 w 314"/>
                  <a:gd name="T23" fmla="*/ 0 h 463"/>
                  <a:gd name="T24" fmla="*/ 0 w 314"/>
                  <a:gd name="T25" fmla="*/ 0 h 463"/>
                  <a:gd name="T26" fmla="*/ 0 w 314"/>
                  <a:gd name="T27" fmla="*/ 0 h 463"/>
                  <a:gd name="T28" fmla="*/ 0 w 314"/>
                  <a:gd name="T29" fmla="*/ 0 h 463"/>
                  <a:gd name="T30" fmla="*/ 0 w 314"/>
                  <a:gd name="T31" fmla="*/ 0 h 463"/>
                  <a:gd name="T32" fmla="*/ 0 w 314"/>
                  <a:gd name="T33" fmla="*/ 0 h 463"/>
                  <a:gd name="T34" fmla="*/ 0 w 314"/>
                  <a:gd name="T35" fmla="*/ 0 h 463"/>
                  <a:gd name="T36" fmla="*/ 0 w 314"/>
                  <a:gd name="T37" fmla="*/ 0 h 463"/>
                  <a:gd name="T38" fmla="*/ 0 w 314"/>
                  <a:gd name="T39" fmla="*/ 0 h 463"/>
                  <a:gd name="T40" fmla="*/ 0 w 314"/>
                  <a:gd name="T41" fmla="*/ 0 h 463"/>
                  <a:gd name="T42" fmla="*/ 0 w 314"/>
                  <a:gd name="T43" fmla="*/ 0 h 463"/>
                  <a:gd name="T44" fmla="*/ 0 w 314"/>
                  <a:gd name="T45" fmla="*/ 0 h 463"/>
                  <a:gd name="T46" fmla="*/ 0 w 314"/>
                  <a:gd name="T47" fmla="*/ 0 h 463"/>
                  <a:gd name="T48" fmla="*/ 0 w 314"/>
                  <a:gd name="T49" fmla="*/ 0 h 463"/>
                  <a:gd name="T50" fmla="*/ 0 w 314"/>
                  <a:gd name="T51" fmla="*/ 0 h 463"/>
                  <a:gd name="T52" fmla="*/ 0 w 314"/>
                  <a:gd name="T53" fmla="*/ 0 h 46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14"/>
                  <a:gd name="T82" fmla="*/ 0 h 463"/>
                  <a:gd name="T83" fmla="*/ 314 w 314"/>
                  <a:gd name="T84" fmla="*/ 463 h 46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14" h="463">
                    <a:moveTo>
                      <a:pt x="139" y="0"/>
                    </a:moveTo>
                    <a:lnTo>
                      <a:pt x="139" y="19"/>
                    </a:lnTo>
                    <a:lnTo>
                      <a:pt x="139" y="33"/>
                    </a:lnTo>
                    <a:lnTo>
                      <a:pt x="139" y="48"/>
                    </a:lnTo>
                    <a:lnTo>
                      <a:pt x="139" y="57"/>
                    </a:lnTo>
                    <a:lnTo>
                      <a:pt x="139" y="72"/>
                    </a:lnTo>
                    <a:lnTo>
                      <a:pt x="139" y="86"/>
                    </a:lnTo>
                    <a:lnTo>
                      <a:pt x="139" y="101"/>
                    </a:lnTo>
                    <a:lnTo>
                      <a:pt x="139" y="115"/>
                    </a:lnTo>
                    <a:lnTo>
                      <a:pt x="139" y="129"/>
                    </a:lnTo>
                    <a:lnTo>
                      <a:pt x="139" y="139"/>
                    </a:lnTo>
                    <a:lnTo>
                      <a:pt x="139" y="154"/>
                    </a:lnTo>
                    <a:lnTo>
                      <a:pt x="139" y="168"/>
                    </a:lnTo>
                    <a:lnTo>
                      <a:pt x="139" y="182"/>
                    </a:lnTo>
                    <a:lnTo>
                      <a:pt x="139" y="197"/>
                    </a:lnTo>
                    <a:lnTo>
                      <a:pt x="0" y="288"/>
                    </a:lnTo>
                    <a:lnTo>
                      <a:pt x="0" y="457"/>
                    </a:lnTo>
                    <a:lnTo>
                      <a:pt x="38" y="462"/>
                    </a:lnTo>
                    <a:lnTo>
                      <a:pt x="38" y="317"/>
                    </a:lnTo>
                    <a:lnTo>
                      <a:pt x="168" y="226"/>
                    </a:lnTo>
                    <a:lnTo>
                      <a:pt x="269" y="307"/>
                    </a:lnTo>
                    <a:lnTo>
                      <a:pt x="274" y="447"/>
                    </a:lnTo>
                    <a:lnTo>
                      <a:pt x="313" y="447"/>
                    </a:lnTo>
                    <a:lnTo>
                      <a:pt x="313" y="293"/>
                    </a:lnTo>
                    <a:lnTo>
                      <a:pt x="192" y="192"/>
                    </a:lnTo>
                    <a:lnTo>
                      <a:pt x="192" y="4"/>
                    </a:lnTo>
                    <a:lnTo>
                      <a:pt x="139" y="0"/>
                    </a:lnTo>
                  </a:path>
                </a:pathLst>
              </a:custGeom>
              <a:solidFill>
                <a:srgbClr val="00FF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2269" name="Group 86"/>
            <p:cNvGrpSpPr>
              <a:grpSpLocks/>
            </p:cNvGrpSpPr>
            <p:nvPr/>
          </p:nvGrpSpPr>
          <p:grpSpPr bwMode="auto">
            <a:xfrm>
              <a:off x="3623" y="2968"/>
              <a:ext cx="760" cy="660"/>
              <a:chOff x="3623" y="2968"/>
              <a:chExt cx="760" cy="660"/>
            </a:xfrm>
          </p:grpSpPr>
          <p:sp>
            <p:nvSpPr>
              <p:cNvPr id="52366" name="Freeform 87"/>
              <p:cNvSpPr>
                <a:spLocks noChangeAspect="1"/>
              </p:cNvSpPr>
              <p:nvPr/>
            </p:nvSpPr>
            <p:spPr bwMode="auto">
              <a:xfrm rot="10019282">
                <a:off x="3877" y="2968"/>
                <a:ext cx="62" cy="88"/>
              </a:xfrm>
              <a:custGeom>
                <a:avLst/>
                <a:gdLst>
                  <a:gd name="T0" fmla="*/ 0 w 314"/>
                  <a:gd name="T1" fmla="*/ 0 h 463"/>
                  <a:gd name="T2" fmla="*/ 0 w 314"/>
                  <a:gd name="T3" fmla="*/ 0 h 463"/>
                  <a:gd name="T4" fmla="*/ 0 w 314"/>
                  <a:gd name="T5" fmla="*/ 0 h 463"/>
                  <a:gd name="T6" fmla="*/ 0 w 314"/>
                  <a:gd name="T7" fmla="*/ 0 h 463"/>
                  <a:gd name="T8" fmla="*/ 0 w 314"/>
                  <a:gd name="T9" fmla="*/ 0 h 463"/>
                  <a:gd name="T10" fmla="*/ 0 w 314"/>
                  <a:gd name="T11" fmla="*/ 0 h 463"/>
                  <a:gd name="T12" fmla="*/ 0 w 314"/>
                  <a:gd name="T13" fmla="*/ 0 h 463"/>
                  <a:gd name="T14" fmla="*/ 0 w 314"/>
                  <a:gd name="T15" fmla="*/ 0 h 463"/>
                  <a:gd name="T16" fmla="*/ 0 w 314"/>
                  <a:gd name="T17" fmla="*/ 0 h 463"/>
                  <a:gd name="T18" fmla="*/ 0 w 314"/>
                  <a:gd name="T19" fmla="*/ 0 h 463"/>
                  <a:gd name="T20" fmla="*/ 0 w 314"/>
                  <a:gd name="T21" fmla="*/ 0 h 463"/>
                  <a:gd name="T22" fmla="*/ 0 w 314"/>
                  <a:gd name="T23" fmla="*/ 0 h 463"/>
                  <a:gd name="T24" fmla="*/ 0 w 314"/>
                  <a:gd name="T25" fmla="*/ 0 h 463"/>
                  <a:gd name="T26" fmla="*/ 0 w 314"/>
                  <a:gd name="T27" fmla="*/ 0 h 463"/>
                  <a:gd name="T28" fmla="*/ 0 w 314"/>
                  <a:gd name="T29" fmla="*/ 0 h 463"/>
                  <a:gd name="T30" fmla="*/ 0 w 314"/>
                  <a:gd name="T31" fmla="*/ 0 h 463"/>
                  <a:gd name="T32" fmla="*/ 0 w 314"/>
                  <a:gd name="T33" fmla="*/ 0 h 463"/>
                  <a:gd name="T34" fmla="*/ 0 w 314"/>
                  <a:gd name="T35" fmla="*/ 0 h 463"/>
                  <a:gd name="T36" fmla="*/ 0 w 314"/>
                  <a:gd name="T37" fmla="*/ 0 h 463"/>
                  <a:gd name="T38" fmla="*/ 0 w 314"/>
                  <a:gd name="T39" fmla="*/ 0 h 463"/>
                  <a:gd name="T40" fmla="*/ 0 w 314"/>
                  <a:gd name="T41" fmla="*/ 0 h 463"/>
                  <a:gd name="T42" fmla="*/ 0 w 314"/>
                  <a:gd name="T43" fmla="*/ 0 h 463"/>
                  <a:gd name="T44" fmla="*/ 0 w 314"/>
                  <a:gd name="T45" fmla="*/ 0 h 463"/>
                  <a:gd name="T46" fmla="*/ 0 w 314"/>
                  <a:gd name="T47" fmla="*/ 0 h 463"/>
                  <a:gd name="T48" fmla="*/ 0 w 314"/>
                  <a:gd name="T49" fmla="*/ 0 h 463"/>
                  <a:gd name="T50" fmla="*/ 0 w 314"/>
                  <a:gd name="T51" fmla="*/ 0 h 463"/>
                  <a:gd name="T52" fmla="*/ 0 w 314"/>
                  <a:gd name="T53" fmla="*/ 0 h 46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14"/>
                  <a:gd name="T82" fmla="*/ 0 h 463"/>
                  <a:gd name="T83" fmla="*/ 314 w 314"/>
                  <a:gd name="T84" fmla="*/ 463 h 46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14" h="463">
                    <a:moveTo>
                      <a:pt x="139" y="0"/>
                    </a:moveTo>
                    <a:lnTo>
                      <a:pt x="139" y="19"/>
                    </a:lnTo>
                    <a:lnTo>
                      <a:pt x="139" y="33"/>
                    </a:lnTo>
                    <a:lnTo>
                      <a:pt x="139" y="48"/>
                    </a:lnTo>
                    <a:lnTo>
                      <a:pt x="139" y="57"/>
                    </a:lnTo>
                    <a:lnTo>
                      <a:pt x="139" y="72"/>
                    </a:lnTo>
                    <a:lnTo>
                      <a:pt x="139" y="86"/>
                    </a:lnTo>
                    <a:lnTo>
                      <a:pt x="139" y="101"/>
                    </a:lnTo>
                    <a:lnTo>
                      <a:pt x="139" y="115"/>
                    </a:lnTo>
                    <a:lnTo>
                      <a:pt x="139" y="129"/>
                    </a:lnTo>
                    <a:lnTo>
                      <a:pt x="139" y="139"/>
                    </a:lnTo>
                    <a:lnTo>
                      <a:pt x="139" y="154"/>
                    </a:lnTo>
                    <a:lnTo>
                      <a:pt x="139" y="168"/>
                    </a:lnTo>
                    <a:lnTo>
                      <a:pt x="139" y="182"/>
                    </a:lnTo>
                    <a:lnTo>
                      <a:pt x="139" y="197"/>
                    </a:lnTo>
                    <a:lnTo>
                      <a:pt x="0" y="288"/>
                    </a:lnTo>
                    <a:lnTo>
                      <a:pt x="0" y="457"/>
                    </a:lnTo>
                    <a:lnTo>
                      <a:pt x="38" y="462"/>
                    </a:lnTo>
                    <a:lnTo>
                      <a:pt x="38" y="317"/>
                    </a:lnTo>
                    <a:lnTo>
                      <a:pt x="168" y="226"/>
                    </a:lnTo>
                    <a:lnTo>
                      <a:pt x="269" y="307"/>
                    </a:lnTo>
                    <a:lnTo>
                      <a:pt x="274" y="447"/>
                    </a:lnTo>
                    <a:lnTo>
                      <a:pt x="313" y="447"/>
                    </a:lnTo>
                    <a:lnTo>
                      <a:pt x="313" y="293"/>
                    </a:lnTo>
                    <a:lnTo>
                      <a:pt x="192" y="192"/>
                    </a:lnTo>
                    <a:lnTo>
                      <a:pt x="192" y="4"/>
                    </a:lnTo>
                    <a:lnTo>
                      <a:pt x="139" y="0"/>
                    </a:lnTo>
                  </a:path>
                </a:pathLst>
              </a:custGeom>
              <a:solidFill>
                <a:srgbClr val="00FF00"/>
              </a:solidFill>
              <a:ln w="12700" cap="rnd">
                <a:noFill/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GB"/>
              </a:p>
            </p:txBody>
          </p:sp>
          <p:sp>
            <p:nvSpPr>
              <p:cNvPr id="52367" name="Freeform 88"/>
              <p:cNvSpPr>
                <a:spLocks noChangeAspect="1"/>
              </p:cNvSpPr>
              <p:nvPr/>
            </p:nvSpPr>
            <p:spPr bwMode="auto">
              <a:xfrm rot="-9346488">
                <a:off x="4165" y="2992"/>
                <a:ext cx="62" cy="88"/>
              </a:xfrm>
              <a:custGeom>
                <a:avLst/>
                <a:gdLst>
                  <a:gd name="T0" fmla="*/ 0 w 314"/>
                  <a:gd name="T1" fmla="*/ 0 h 463"/>
                  <a:gd name="T2" fmla="*/ 0 w 314"/>
                  <a:gd name="T3" fmla="*/ 0 h 463"/>
                  <a:gd name="T4" fmla="*/ 0 w 314"/>
                  <a:gd name="T5" fmla="*/ 0 h 463"/>
                  <a:gd name="T6" fmla="*/ 0 w 314"/>
                  <a:gd name="T7" fmla="*/ 0 h 463"/>
                  <a:gd name="T8" fmla="*/ 0 w 314"/>
                  <a:gd name="T9" fmla="*/ 0 h 463"/>
                  <a:gd name="T10" fmla="*/ 0 w 314"/>
                  <a:gd name="T11" fmla="*/ 0 h 463"/>
                  <a:gd name="T12" fmla="*/ 0 w 314"/>
                  <a:gd name="T13" fmla="*/ 0 h 463"/>
                  <a:gd name="T14" fmla="*/ 0 w 314"/>
                  <a:gd name="T15" fmla="*/ 0 h 463"/>
                  <a:gd name="T16" fmla="*/ 0 w 314"/>
                  <a:gd name="T17" fmla="*/ 0 h 463"/>
                  <a:gd name="T18" fmla="*/ 0 w 314"/>
                  <a:gd name="T19" fmla="*/ 0 h 463"/>
                  <a:gd name="T20" fmla="*/ 0 w 314"/>
                  <a:gd name="T21" fmla="*/ 0 h 463"/>
                  <a:gd name="T22" fmla="*/ 0 w 314"/>
                  <a:gd name="T23" fmla="*/ 0 h 463"/>
                  <a:gd name="T24" fmla="*/ 0 w 314"/>
                  <a:gd name="T25" fmla="*/ 0 h 463"/>
                  <a:gd name="T26" fmla="*/ 0 w 314"/>
                  <a:gd name="T27" fmla="*/ 0 h 463"/>
                  <a:gd name="T28" fmla="*/ 0 w 314"/>
                  <a:gd name="T29" fmla="*/ 0 h 463"/>
                  <a:gd name="T30" fmla="*/ 0 w 314"/>
                  <a:gd name="T31" fmla="*/ 0 h 463"/>
                  <a:gd name="T32" fmla="*/ 0 w 314"/>
                  <a:gd name="T33" fmla="*/ 0 h 463"/>
                  <a:gd name="T34" fmla="*/ 0 w 314"/>
                  <a:gd name="T35" fmla="*/ 0 h 463"/>
                  <a:gd name="T36" fmla="*/ 0 w 314"/>
                  <a:gd name="T37" fmla="*/ 0 h 463"/>
                  <a:gd name="T38" fmla="*/ 0 w 314"/>
                  <a:gd name="T39" fmla="*/ 0 h 463"/>
                  <a:gd name="T40" fmla="*/ 0 w 314"/>
                  <a:gd name="T41" fmla="*/ 0 h 463"/>
                  <a:gd name="T42" fmla="*/ 0 w 314"/>
                  <a:gd name="T43" fmla="*/ 0 h 463"/>
                  <a:gd name="T44" fmla="*/ 0 w 314"/>
                  <a:gd name="T45" fmla="*/ 0 h 463"/>
                  <a:gd name="T46" fmla="*/ 0 w 314"/>
                  <a:gd name="T47" fmla="*/ 0 h 463"/>
                  <a:gd name="T48" fmla="*/ 0 w 314"/>
                  <a:gd name="T49" fmla="*/ 0 h 463"/>
                  <a:gd name="T50" fmla="*/ 0 w 314"/>
                  <a:gd name="T51" fmla="*/ 0 h 463"/>
                  <a:gd name="T52" fmla="*/ 0 w 314"/>
                  <a:gd name="T53" fmla="*/ 0 h 46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14"/>
                  <a:gd name="T82" fmla="*/ 0 h 463"/>
                  <a:gd name="T83" fmla="*/ 314 w 314"/>
                  <a:gd name="T84" fmla="*/ 463 h 46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14" h="463">
                    <a:moveTo>
                      <a:pt x="139" y="0"/>
                    </a:moveTo>
                    <a:lnTo>
                      <a:pt x="139" y="19"/>
                    </a:lnTo>
                    <a:lnTo>
                      <a:pt x="139" y="33"/>
                    </a:lnTo>
                    <a:lnTo>
                      <a:pt x="139" y="48"/>
                    </a:lnTo>
                    <a:lnTo>
                      <a:pt x="139" y="57"/>
                    </a:lnTo>
                    <a:lnTo>
                      <a:pt x="139" y="72"/>
                    </a:lnTo>
                    <a:lnTo>
                      <a:pt x="139" y="86"/>
                    </a:lnTo>
                    <a:lnTo>
                      <a:pt x="139" y="101"/>
                    </a:lnTo>
                    <a:lnTo>
                      <a:pt x="139" y="115"/>
                    </a:lnTo>
                    <a:lnTo>
                      <a:pt x="139" y="129"/>
                    </a:lnTo>
                    <a:lnTo>
                      <a:pt x="139" y="139"/>
                    </a:lnTo>
                    <a:lnTo>
                      <a:pt x="139" y="154"/>
                    </a:lnTo>
                    <a:lnTo>
                      <a:pt x="139" y="168"/>
                    </a:lnTo>
                    <a:lnTo>
                      <a:pt x="139" y="182"/>
                    </a:lnTo>
                    <a:lnTo>
                      <a:pt x="139" y="197"/>
                    </a:lnTo>
                    <a:lnTo>
                      <a:pt x="0" y="288"/>
                    </a:lnTo>
                    <a:lnTo>
                      <a:pt x="0" y="457"/>
                    </a:lnTo>
                    <a:lnTo>
                      <a:pt x="38" y="462"/>
                    </a:lnTo>
                    <a:lnTo>
                      <a:pt x="38" y="317"/>
                    </a:lnTo>
                    <a:lnTo>
                      <a:pt x="168" y="226"/>
                    </a:lnTo>
                    <a:lnTo>
                      <a:pt x="269" y="307"/>
                    </a:lnTo>
                    <a:lnTo>
                      <a:pt x="274" y="447"/>
                    </a:lnTo>
                    <a:lnTo>
                      <a:pt x="313" y="447"/>
                    </a:lnTo>
                    <a:lnTo>
                      <a:pt x="313" y="293"/>
                    </a:lnTo>
                    <a:lnTo>
                      <a:pt x="192" y="192"/>
                    </a:lnTo>
                    <a:lnTo>
                      <a:pt x="192" y="4"/>
                    </a:lnTo>
                    <a:lnTo>
                      <a:pt x="139" y="0"/>
                    </a:lnTo>
                  </a:path>
                </a:pathLst>
              </a:custGeom>
              <a:solidFill>
                <a:srgbClr val="00FF00"/>
              </a:solidFill>
              <a:ln w="12700" cap="rnd">
                <a:noFill/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GB"/>
              </a:p>
            </p:txBody>
          </p:sp>
          <p:sp>
            <p:nvSpPr>
              <p:cNvPr id="52368" name="Freeform 89"/>
              <p:cNvSpPr>
                <a:spLocks noChangeAspect="1"/>
              </p:cNvSpPr>
              <p:nvPr/>
            </p:nvSpPr>
            <p:spPr bwMode="auto">
              <a:xfrm rot="7726912">
                <a:off x="3636" y="3114"/>
                <a:ext cx="62" cy="88"/>
              </a:xfrm>
              <a:custGeom>
                <a:avLst/>
                <a:gdLst>
                  <a:gd name="T0" fmla="*/ 0 w 314"/>
                  <a:gd name="T1" fmla="*/ 0 h 463"/>
                  <a:gd name="T2" fmla="*/ 0 w 314"/>
                  <a:gd name="T3" fmla="*/ 0 h 463"/>
                  <a:gd name="T4" fmla="*/ 0 w 314"/>
                  <a:gd name="T5" fmla="*/ 0 h 463"/>
                  <a:gd name="T6" fmla="*/ 0 w 314"/>
                  <a:gd name="T7" fmla="*/ 0 h 463"/>
                  <a:gd name="T8" fmla="*/ 0 w 314"/>
                  <a:gd name="T9" fmla="*/ 0 h 463"/>
                  <a:gd name="T10" fmla="*/ 0 w 314"/>
                  <a:gd name="T11" fmla="*/ 0 h 463"/>
                  <a:gd name="T12" fmla="*/ 0 w 314"/>
                  <a:gd name="T13" fmla="*/ 0 h 463"/>
                  <a:gd name="T14" fmla="*/ 0 w 314"/>
                  <a:gd name="T15" fmla="*/ 0 h 463"/>
                  <a:gd name="T16" fmla="*/ 0 w 314"/>
                  <a:gd name="T17" fmla="*/ 0 h 463"/>
                  <a:gd name="T18" fmla="*/ 0 w 314"/>
                  <a:gd name="T19" fmla="*/ 0 h 463"/>
                  <a:gd name="T20" fmla="*/ 0 w 314"/>
                  <a:gd name="T21" fmla="*/ 0 h 463"/>
                  <a:gd name="T22" fmla="*/ 0 w 314"/>
                  <a:gd name="T23" fmla="*/ 0 h 463"/>
                  <a:gd name="T24" fmla="*/ 0 w 314"/>
                  <a:gd name="T25" fmla="*/ 0 h 463"/>
                  <a:gd name="T26" fmla="*/ 0 w 314"/>
                  <a:gd name="T27" fmla="*/ 0 h 463"/>
                  <a:gd name="T28" fmla="*/ 0 w 314"/>
                  <a:gd name="T29" fmla="*/ 0 h 463"/>
                  <a:gd name="T30" fmla="*/ 0 w 314"/>
                  <a:gd name="T31" fmla="*/ 0 h 463"/>
                  <a:gd name="T32" fmla="*/ 0 w 314"/>
                  <a:gd name="T33" fmla="*/ 0 h 463"/>
                  <a:gd name="T34" fmla="*/ 0 w 314"/>
                  <a:gd name="T35" fmla="*/ 0 h 463"/>
                  <a:gd name="T36" fmla="*/ 0 w 314"/>
                  <a:gd name="T37" fmla="*/ 0 h 463"/>
                  <a:gd name="T38" fmla="*/ 0 w 314"/>
                  <a:gd name="T39" fmla="*/ 0 h 463"/>
                  <a:gd name="T40" fmla="*/ 0 w 314"/>
                  <a:gd name="T41" fmla="*/ 0 h 463"/>
                  <a:gd name="T42" fmla="*/ 0 w 314"/>
                  <a:gd name="T43" fmla="*/ 0 h 463"/>
                  <a:gd name="T44" fmla="*/ 0 w 314"/>
                  <a:gd name="T45" fmla="*/ 0 h 463"/>
                  <a:gd name="T46" fmla="*/ 0 w 314"/>
                  <a:gd name="T47" fmla="*/ 0 h 463"/>
                  <a:gd name="T48" fmla="*/ 0 w 314"/>
                  <a:gd name="T49" fmla="*/ 0 h 463"/>
                  <a:gd name="T50" fmla="*/ 0 w 314"/>
                  <a:gd name="T51" fmla="*/ 0 h 463"/>
                  <a:gd name="T52" fmla="*/ 0 w 314"/>
                  <a:gd name="T53" fmla="*/ 0 h 46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14"/>
                  <a:gd name="T82" fmla="*/ 0 h 463"/>
                  <a:gd name="T83" fmla="*/ 314 w 314"/>
                  <a:gd name="T84" fmla="*/ 463 h 46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14" h="463">
                    <a:moveTo>
                      <a:pt x="139" y="0"/>
                    </a:moveTo>
                    <a:lnTo>
                      <a:pt x="139" y="19"/>
                    </a:lnTo>
                    <a:lnTo>
                      <a:pt x="139" y="33"/>
                    </a:lnTo>
                    <a:lnTo>
                      <a:pt x="139" y="48"/>
                    </a:lnTo>
                    <a:lnTo>
                      <a:pt x="139" y="57"/>
                    </a:lnTo>
                    <a:lnTo>
                      <a:pt x="139" y="72"/>
                    </a:lnTo>
                    <a:lnTo>
                      <a:pt x="139" y="86"/>
                    </a:lnTo>
                    <a:lnTo>
                      <a:pt x="139" y="101"/>
                    </a:lnTo>
                    <a:lnTo>
                      <a:pt x="139" y="115"/>
                    </a:lnTo>
                    <a:lnTo>
                      <a:pt x="139" y="129"/>
                    </a:lnTo>
                    <a:lnTo>
                      <a:pt x="139" y="139"/>
                    </a:lnTo>
                    <a:lnTo>
                      <a:pt x="139" y="154"/>
                    </a:lnTo>
                    <a:lnTo>
                      <a:pt x="139" y="168"/>
                    </a:lnTo>
                    <a:lnTo>
                      <a:pt x="139" y="182"/>
                    </a:lnTo>
                    <a:lnTo>
                      <a:pt x="139" y="197"/>
                    </a:lnTo>
                    <a:lnTo>
                      <a:pt x="0" y="288"/>
                    </a:lnTo>
                    <a:lnTo>
                      <a:pt x="0" y="457"/>
                    </a:lnTo>
                    <a:lnTo>
                      <a:pt x="38" y="462"/>
                    </a:lnTo>
                    <a:lnTo>
                      <a:pt x="38" y="317"/>
                    </a:lnTo>
                    <a:lnTo>
                      <a:pt x="168" y="226"/>
                    </a:lnTo>
                    <a:lnTo>
                      <a:pt x="269" y="307"/>
                    </a:lnTo>
                    <a:lnTo>
                      <a:pt x="274" y="447"/>
                    </a:lnTo>
                    <a:lnTo>
                      <a:pt x="313" y="447"/>
                    </a:lnTo>
                    <a:lnTo>
                      <a:pt x="313" y="293"/>
                    </a:lnTo>
                    <a:lnTo>
                      <a:pt x="192" y="192"/>
                    </a:lnTo>
                    <a:lnTo>
                      <a:pt x="192" y="4"/>
                    </a:lnTo>
                    <a:lnTo>
                      <a:pt x="139" y="0"/>
                    </a:lnTo>
                  </a:path>
                </a:pathLst>
              </a:custGeom>
              <a:solidFill>
                <a:srgbClr val="00FF00"/>
              </a:solidFill>
              <a:ln w="12700" cap="rnd">
                <a:noFill/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en-GB"/>
              </a:p>
            </p:txBody>
          </p:sp>
          <p:sp>
            <p:nvSpPr>
              <p:cNvPr id="52369" name="Freeform 90"/>
              <p:cNvSpPr>
                <a:spLocks noChangeAspect="1"/>
              </p:cNvSpPr>
              <p:nvPr/>
            </p:nvSpPr>
            <p:spPr bwMode="auto">
              <a:xfrm rot="2956324">
                <a:off x="3642" y="3432"/>
                <a:ext cx="62" cy="88"/>
              </a:xfrm>
              <a:custGeom>
                <a:avLst/>
                <a:gdLst>
                  <a:gd name="T0" fmla="*/ 0 w 314"/>
                  <a:gd name="T1" fmla="*/ 0 h 463"/>
                  <a:gd name="T2" fmla="*/ 0 w 314"/>
                  <a:gd name="T3" fmla="*/ 0 h 463"/>
                  <a:gd name="T4" fmla="*/ 0 w 314"/>
                  <a:gd name="T5" fmla="*/ 0 h 463"/>
                  <a:gd name="T6" fmla="*/ 0 w 314"/>
                  <a:gd name="T7" fmla="*/ 0 h 463"/>
                  <a:gd name="T8" fmla="*/ 0 w 314"/>
                  <a:gd name="T9" fmla="*/ 0 h 463"/>
                  <a:gd name="T10" fmla="*/ 0 w 314"/>
                  <a:gd name="T11" fmla="*/ 0 h 463"/>
                  <a:gd name="T12" fmla="*/ 0 w 314"/>
                  <a:gd name="T13" fmla="*/ 0 h 463"/>
                  <a:gd name="T14" fmla="*/ 0 w 314"/>
                  <a:gd name="T15" fmla="*/ 0 h 463"/>
                  <a:gd name="T16" fmla="*/ 0 w 314"/>
                  <a:gd name="T17" fmla="*/ 0 h 463"/>
                  <a:gd name="T18" fmla="*/ 0 w 314"/>
                  <a:gd name="T19" fmla="*/ 0 h 463"/>
                  <a:gd name="T20" fmla="*/ 0 w 314"/>
                  <a:gd name="T21" fmla="*/ 0 h 463"/>
                  <a:gd name="T22" fmla="*/ 0 w 314"/>
                  <a:gd name="T23" fmla="*/ 0 h 463"/>
                  <a:gd name="T24" fmla="*/ 0 w 314"/>
                  <a:gd name="T25" fmla="*/ 0 h 463"/>
                  <a:gd name="T26" fmla="*/ 0 w 314"/>
                  <a:gd name="T27" fmla="*/ 0 h 463"/>
                  <a:gd name="T28" fmla="*/ 0 w 314"/>
                  <a:gd name="T29" fmla="*/ 0 h 463"/>
                  <a:gd name="T30" fmla="*/ 0 w 314"/>
                  <a:gd name="T31" fmla="*/ 0 h 463"/>
                  <a:gd name="T32" fmla="*/ 0 w 314"/>
                  <a:gd name="T33" fmla="*/ 0 h 463"/>
                  <a:gd name="T34" fmla="*/ 0 w 314"/>
                  <a:gd name="T35" fmla="*/ 0 h 463"/>
                  <a:gd name="T36" fmla="*/ 0 w 314"/>
                  <a:gd name="T37" fmla="*/ 0 h 463"/>
                  <a:gd name="T38" fmla="*/ 0 w 314"/>
                  <a:gd name="T39" fmla="*/ 0 h 463"/>
                  <a:gd name="T40" fmla="*/ 0 w 314"/>
                  <a:gd name="T41" fmla="*/ 0 h 463"/>
                  <a:gd name="T42" fmla="*/ 0 w 314"/>
                  <a:gd name="T43" fmla="*/ 0 h 463"/>
                  <a:gd name="T44" fmla="*/ 0 w 314"/>
                  <a:gd name="T45" fmla="*/ 0 h 463"/>
                  <a:gd name="T46" fmla="*/ 0 w 314"/>
                  <a:gd name="T47" fmla="*/ 0 h 463"/>
                  <a:gd name="T48" fmla="*/ 0 w 314"/>
                  <a:gd name="T49" fmla="*/ 0 h 463"/>
                  <a:gd name="T50" fmla="*/ 0 w 314"/>
                  <a:gd name="T51" fmla="*/ 0 h 463"/>
                  <a:gd name="T52" fmla="*/ 0 w 314"/>
                  <a:gd name="T53" fmla="*/ 0 h 46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14"/>
                  <a:gd name="T82" fmla="*/ 0 h 463"/>
                  <a:gd name="T83" fmla="*/ 314 w 314"/>
                  <a:gd name="T84" fmla="*/ 463 h 46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14" h="463">
                    <a:moveTo>
                      <a:pt x="139" y="0"/>
                    </a:moveTo>
                    <a:lnTo>
                      <a:pt x="139" y="19"/>
                    </a:lnTo>
                    <a:lnTo>
                      <a:pt x="139" y="33"/>
                    </a:lnTo>
                    <a:lnTo>
                      <a:pt x="139" y="48"/>
                    </a:lnTo>
                    <a:lnTo>
                      <a:pt x="139" y="57"/>
                    </a:lnTo>
                    <a:lnTo>
                      <a:pt x="139" y="72"/>
                    </a:lnTo>
                    <a:lnTo>
                      <a:pt x="139" y="86"/>
                    </a:lnTo>
                    <a:lnTo>
                      <a:pt x="139" y="101"/>
                    </a:lnTo>
                    <a:lnTo>
                      <a:pt x="139" y="115"/>
                    </a:lnTo>
                    <a:lnTo>
                      <a:pt x="139" y="129"/>
                    </a:lnTo>
                    <a:lnTo>
                      <a:pt x="139" y="139"/>
                    </a:lnTo>
                    <a:lnTo>
                      <a:pt x="139" y="154"/>
                    </a:lnTo>
                    <a:lnTo>
                      <a:pt x="139" y="168"/>
                    </a:lnTo>
                    <a:lnTo>
                      <a:pt x="139" y="182"/>
                    </a:lnTo>
                    <a:lnTo>
                      <a:pt x="139" y="197"/>
                    </a:lnTo>
                    <a:lnTo>
                      <a:pt x="0" y="288"/>
                    </a:lnTo>
                    <a:lnTo>
                      <a:pt x="0" y="457"/>
                    </a:lnTo>
                    <a:lnTo>
                      <a:pt x="38" y="462"/>
                    </a:lnTo>
                    <a:lnTo>
                      <a:pt x="38" y="317"/>
                    </a:lnTo>
                    <a:lnTo>
                      <a:pt x="168" y="226"/>
                    </a:lnTo>
                    <a:lnTo>
                      <a:pt x="269" y="307"/>
                    </a:lnTo>
                    <a:lnTo>
                      <a:pt x="274" y="447"/>
                    </a:lnTo>
                    <a:lnTo>
                      <a:pt x="313" y="447"/>
                    </a:lnTo>
                    <a:lnTo>
                      <a:pt x="313" y="293"/>
                    </a:lnTo>
                    <a:lnTo>
                      <a:pt x="192" y="192"/>
                    </a:lnTo>
                    <a:lnTo>
                      <a:pt x="192" y="4"/>
                    </a:lnTo>
                    <a:lnTo>
                      <a:pt x="139" y="0"/>
                    </a:lnTo>
                  </a:path>
                </a:pathLst>
              </a:custGeom>
              <a:solidFill>
                <a:srgbClr val="00FF00"/>
              </a:solidFill>
              <a:ln w="12700" cap="rnd">
                <a:noFill/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en-GB"/>
              </a:p>
            </p:txBody>
          </p:sp>
          <p:sp>
            <p:nvSpPr>
              <p:cNvPr id="52370" name="Freeform 91"/>
              <p:cNvSpPr>
                <a:spLocks noChangeAspect="1"/>
              </p:cNvSpPr>
              <p:nvPr/>
            </p:nvSpPr>
            <p:spPr bwMode="auto">
              <a:xfrm rot="-4912910">
                <a:off x="4308" y="3283"/>
                <a:ext cx="62" cy="88"/>
              </a:xfrm>
              <a:custGeom>
                <a:avLst/>
                <a:gdLst>
                  <a:gd name="T0" fmla="*/ 0 w 314"/>
                  <a:gd name="T1" fmla="*/ 0 h 463"/>
                  <a:gd name="T2" fmla="*/ 0 w 314"/>
                  <a:gd name="T3" fmla="*/ 0 h 463"/>
                  <a:gd name="T4" fmla="*/ 0 w 314"/>
                  <a:gd name="T5" fmla="*/ 0 h 463"/>
                  <a:gd name="T6" fmla="*/ 0 w 314"/>
                  <a:gd name="T7" fmla="*/ 0 h 463"/>
                  <a:gd name="T8" fmla="*/ 0 w 314"/>
                  <a:gd name="T9" fmla="*/ 0 h 463"/>
                  <a:gd name="T10" fmla="*/ 0 w 314"/>
                  <a:gd name="T11" fmla="*/ 0 h 463"/>
                  <a:gd name="T12" fmla="*/ 0 w 314"/>
                  <a:gd name="T13" fmla="*/ 0 h 463"/>
                  <a:gd name="T14" fmla="*/ 0 w 314"/>
                  <a:gd name="T15" fmla="*/ 0 h 463"/>
                  <a:gd name="T16" fmla="*/ 0 w 314"/>
                  <a:gd name="T17" fmla="*/ 0 h 463"/>
                  <a:gd name="T18" fmla="*/ 0 w 314"/>
                  <a:gd name="T19" fmla="*/ 0 h 463"/>
                  <a:gd name="T20" fmla="*/ 0 w 314"/>
                  <a:gd name="T21" fmla="*/ 0 h 463"/>
                  <a:gd name="T22" fmla="*/ 0 w 314"/>
                  <a:gd name="T23" fmla="*/ 0 h 463"/>
                  <a:gd name="T24" fmla="*/ 0 w 314"/>
                  <a:gd name="T25" fmla="*/ 0 h 463"/>
                  <a:gd name="T26" fmla="*/ 0 w 314"/>
                  <a:gd name="T27" fmla="*/ 0 h 463"/>
                  <a:gd name="T28" fmla="*/ 0 w 314"/>
                  <a:gd name="T29" fmla="*/ 0 h 463"/>
                  <a:gd name="T30" fmla="*/ 0 w 314"/>
                  <a:gd name="T31" fmla="*/ 0 h 463"/>
                  <a:gd name="T32" fmla="*/ 0 w 314"/>
                  <a:gd name="T33" fmla="*/ 0 h 463"/>
                  <a:gd name="T34" fmla="*/ 0 w 314"/>
                  <a:gd name="T35" fmla="*/ 0 h 463"/>
                  <a:gd name="T36" fmla="*/ 0 w 314"/>
                  <a:gd name="T37" fmla="*/ 0 h 463"/>
                  <a:gd name="T38" fmla="*/ 0 w 314"/>
                  <a:gd name="T39" fmla="*/ 0 h 463"/>
                  <a:gd name="T40" fmla="*/ 0 w 314"/>
                  <a:gd name="T41" fmla="*/ 0 h 463"/>
                  <a:gd name="T42" fmla="*/ 0 w 314"/>
                  <a:gd name="T43" fmla="*/ 0 h 463"/>
                  <a:gd name="T44" fmla="*/ 0 w 314"/>
                  <a:gd name="T45" fmla="*/ 0 h 463"/>
                  <a:gd name="T46" fmla="*/ 0 w 314"/>
                  <a:gd name="T47" fmla="*/ 0 h 463"/>
                  <a:gd name="T48" fmla="*/ 0 w 314"/>
                  <a:gd name="T49" fmla="*/ 0 h 463"/>
                  <a:gd name="T50" fmla="*/ 0 w 314"/>
                  <a:gd name="T51" fmla="*/ 0 h 463"/>
                  <a:gd name="T52" fmla="*/ 0 w 314"/>
                  <a:gd name="T53" fmla="*/ 0 h 46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14"/>
                  <a:gd name="T82" fmla="*/ 0 h 463"/>
                  <a:gd name="T83" fmla="*/ 314 w 314"/>
                  <a:gd name="T84" fmla="*/ 463 h 46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14" h="463">
                    <a:moveTo>
                      <a:pt x="139" y="0"/>
                    </a:moveTo>
                    <a:lnTo>
                      <a:pt x="139" y="19"/>
                    </a:lnTo>
                    <a:lnTo>
                      <a:pt x="139" y="33"/>
                    </a:lnTo>
                    <a:lnTo>
                      <a:pt x="139" y="48"/>
                    </a:lnTo>
                    <a:lnTo>
                      <a:pt x="139" y="57"/>
                    </a:lnTo>
                    <a:lnTo>
                      <a:pt x="139" y="72"/>
                    </a:lnTo>
                    <a:lnTo>
                      <a:pt x="139" y="86"/>
                    </a:lnTo>
                    <a:lnTo>
                      <a:pt x="139" y="101"/>
                    </a:lnTo>
                    <a:lnTo>
                      <a:pt x="139" y="115"/>
                    </a:lnTo>
                    <a:lnTo>
                      <a:pt x="139" y="129"/>
                    </a:lnTo>
                    <a:lnTo>
                      <a:pt x="139" y="139"/>
                    </a:lnTo>
                    <a:lnTo>
                      <a:pt x="139" y="154"/>
                    </a:lnTo>
                    <a:lnTo>
                      <a:pt x="139" y="168"/>
                    </a:lnTo>
                    <a:lnTo>
                      <a:pt x="139" y="182"/>
                    </a:lnTo>
                    <a:lnTo>
                      <a:pt x="139" y="197"/>
                    </a:lnTo>
                    <a:lnTo>
                      <a:pt x="0" y="288"/>
                    </a:lnTo>
                    <a:lnTo>
                      <a:pt x="0" y="457"/>
                    </a:lnTo>
                    <a:lnTo>
                      <a:pt x="38" y="462"/>
                    </a:lnTo>
                    <a:lnTo>
                      <a:pt x="38" y="317"/>
                    </a:lnTo>
                    <a:lnTo>
                      <a:pt x="168" y="226"/>
                    </a:lnTo>
                    <a:lnTo>
                      <a:pt x="269" y="307"/>
                    </a:lnTo>
                    <a:lnTo>
                      <a:pt x="274" y="447"/>
                    </a:lnTo>
                    <a:lnTo>
                      <a:pt x="313" y="447"/>
                    </a:lnTo>
                    <a:lnTo>
                      <a:pt x="313" y="293"/>
                    </a:lnTo>
                    <a:lnTo>
                      <a:pt x="192" y="192"/>
                    </a:lnTo>
                    <a:lnTo>
                      <a:pt x="192" y="4"/>
                    </a:lnTo>
                    <a:lnTo>
                      <a:pt x="139" y="0"/>
                    </a:lnTo>
                  </a:path>
                </a:pathLst>
              </a:custGeom>
              <a:solidFill>
                <a:srgbClr val="00FF00"/>
              </a:solidFill>
              <a:ln w="12700" cap="rnd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GB"/>
              </a:p>
            </p:txBody>
          </p:sp>
          <p:sp>
            <p:nvSpPr>
              <p:cNvPr id="52371" name="Freeform 92"/>
              <p:cNvSpPr>
                <a:spLocks noChangeAspect="1"/>
              </p:cNvSpPr>
              <p:nvPr/>
            </p:nvSpPr>
            <p:spPr bwMode="auto">
              <a:xfrm rot="-234342">
                <a:off x="3910" y="3540"/>
                <a:ext cx="52" cy="88"/>
              </a:xfrm>
              <a:custGeom>
                <a:avLst/>
                <a:gdLst>
                  <a:gd name="T0" fmla="*/ 0 w 314"/>
                  <a:gd name="T1" fmla="*/ 0 h 463"/>
                  <a:gd name="T2" fmla="*/ 0 w 314"/>
                  <a:gd name="T3" fmla="*/ 0 h 463"/>
                  <a:gd name="T4" fmla="*/ 0 w 314"/>
                  <a:gd name="T5" fmla="*/ 0 h 463"/>
                  <a:gd name="T6" fmla="*/ 0 w 314"/>
                  <a:gd name="T7" fmla="*/ 0 h 463"/>
                  <a:gd name="T8" fmla="*/ 0 w 314"/>
                  <a:gd name="T9" fmla="*/ 0 h 463"/>
                  <a:gd name="T10" fmla="*/ 0 w 314"/>
                  <a:gd name="T11" fmla="*/ 0 h 463"/>
                  <a:gd name="T12" fmla="*/ 0 w 314"/>
                  <a:gd name="T13" fmla="*/ 0 h 463"/>
                  <a:gd name="T14" fmla="*/ 0 w 314"/>
                  <a:gd name="T15" fmla="*/ 0 h 463"/>
                  <a:gd name="T16" fmla="*/ 0 w 314"/>
                  <a:gd name="T17" fmla="*/ 0 h 463"/>
                  <a:gd name="T18" fmla="*/ 0 w 314"/>
                  <a:gd name="T19" fmla="*/ 0 h 463"/>
                  <a:gd name="T20" fmla="*/ 0 w 314"/>
                  <a:gd name="T21" fmla="*/ 0 h 463"/>
                  <a:gd name="T22" fmla="*/ 0 w 314"/>
                  <a:gd name="T23" fmla="*/ 0 h 463"/>
                  <a:gd name="T24" fmla="*/ 0 w 314"/>
                  <a:gd name="T25" fmla="*/ 0 h 463"/>
                  <a:gd name="T26" fmla="*/ 0 w 314"/>
                  <a:gd name="T27" fmla="*/ 0 h 463"/>
                  <a:gd name="T28" fmla="*/ 0 w 314"/>
                  <a:gd name="T29" fmla="*/ 0 h 463"/>
                  <a:gd name="T30" fmla="*/ 0 w 314"/>
                  <a:gd name="T31" fmla="*/ 0 h 463"/>
                  <a:gd name="T32" fmla="*/ 0 w 314"/>
                  <a:gd name="T33" fmla="*/ 0 h 463"/>
                  <a:gd name="T34" fmla="*/ 0 w 314"/>
                  <a:gd name="T35" fmla="*/ 0 h 463"/>
                  <a:gd name="T36" fmla="*/ 0 w 314"/>
                  <a:gd name="T37" fmla="*/ 0 h 463"/>
                  <a:gd name="T38" fmla="*/ 0 w 314"/>
                  <a:gd name="T39" fmla="*/ 0 h 463"/>
                  <a:gd name="T40" fmla="*/ 0 w 314"/>
                  <a:gd name="T41" fmla="*/ 0 h 463"/>
                  <a:gd name="T42" fmla="*/ 0 w 314"/>
                  <a:gd name="T43" fmla="*/ 0 h 463"/>
                  <a:gd name="T44" fmla="*/ 0 w 314"/>
                  <a:gd name="T45" fmla="*/ 0 h 463"/>
                  <a:gd name="T46" fmla="*/ 0 w 314"/>
                  <a:gd name="T47" fmla="*/ 0 h 463"/>
                  <a:gd name="T48" fmla="*/ 0 w 314"/>
                  <a:gd name="T49" fmla="*/ 0 h 463"/>
                  <a:gd name="T50" fmla="*/ 0 w 314"/>
                  <a:gd name="T51" fmla="*/ 0 h 463"/>
                  <a:gd name="T52" fmla="*/ 0 w 314"/>
                  <a:gd name="T53" fmla="*/ 0 h 46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14"/>
                  <a:gd name="T82" fmla="*/ 0 h 463"/>
                  <a:gd name="T83" fmla="*/ 314 w 314"/>
                  <a:gd name="T84" fmla="*/ 463 h 46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14" h="463">
                    <a:moveTo>
                      <a:pt x="139" y="0"/>
                    </a:moveTo>
                    <a:lnTo>
                      <a:pt x="139" y="19"/>
                    </a:lnTo>
                    <a:lnTo>
                      <a:pt x="139" y="33"/>
                    </a:lnTo>
                    <a:lnTo>
                      <a:pt x="139" y="48"/>
                    </a:lnTo>
                    <a:lnTo>
                      <a:pt x="139" y="57"/>
                    </a:lnTo>
                    <a:lnTo>
                      <a:pt x="139" y="72"/>
                    </a:lnTo>
                    <a:lnTo>
                      <a:pt x="139" y="86"/>
                    </a:lnTo>
                    <a:lnTo>
                      <a:pt x="139" y="101"/>
                    </a:lnTo>
                    <a:lnTo>
                      <a:pt x="139" y="115"/>
                    </a:lnTo>
                    <a:lnTo>
                      <a:pt x="139" y="129"/>
                    </a:lnTo>
                    <a:lnTo>
                      <a:pt x="139" y="139"/>
                    </a:lnTo>
                    <a:lnTo>
                      <a:pt x="139" y="154"/>
                    </a:lnTo>
                    <a:lnTo>
                      <a:pt x="139" y="168"/>
                    </a:lnTo>
                    <a:lnTo>
                      <a:pt x="139" y="182"/>
                    </a:lnTo>
                    <a:lnTo>
                      <a:pt x="139" y="197"/>
                    </a:lnTo>
                    <a:lnTo>
                      <a:pt x="0" y="288"/>
                    </a:lnTo>
                    <a:lnTo>
                      <a:pt x="0" y="457"/>
                    </a:lnTo>
                    <a:lnTo>
                      <a:pt x="38" y="462"/>
                    </a:lnTo>
                    <a:lnTo>
                      <a:pt x="38" y="317"/>
                    </a:lnTo>
                    <a:lnTo>
                      <a:pt x="168" y="226"/>
                    </a:lnTo>
                    <a:lnTo>
                      <a:pt x="269" y="307"/>
                    </a:lnTo>
                    <a:lnTo>
                      <a:pt x="274" y="447"/>
                    </a:lnTo>
                    <a:lnTo>
                      <a:pt x="313" y="447"/>
                    </a:lnTo>
                    <a:lnTo>
                      <a:pt x="313" y="293"/>
                    </a:lnTo>
                    <a:lnTo>
                      <a:pt x="192" y="192"/>
                    </a:lnTo>
                    <a:lnTo>
                      <a:pt x="192" y="4"/>
                    </a:lnTo>
                    <a:lnTo>
                      <a:pt x="139" y="0"/>
                    </a:lnTo>
                  </a:path>
                </a:pathLst>
              </a:custGeom>
              <a:solidFill>
                <a:srgbClr val="00FF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372" name="Freeform 93"/>
              <p:cNvSpPr>
                <a:spLocks noChangeAspect="1"/>
              </p:cNvSpPr>
              <p:nvPr/>
            </p:nvSpPr>
            <p:spPr bwMode="auto">
              <a:xfrm rot="-2425445">
                <a:off x="4172" y="3449"/>
                <a:ext cx="62" cy="88"/>
              </a:xfrm>
              <a:custGeom>
                <a:avLst/>
                <a:gdLst>
                  <a:gd name="T0" fmla="*/ 0 w 314"/>
                  <a:gd name="T1" fmla="*/ 0 h 463"/>
                  <a:gd name="T2" fmla="*/ 0 w 314"/>
                  <a:gd name="T3" fmla="*/ 0 h 463"/>
                  <a:gd name="T4" fmla="*/ 0 w 314"/>
                  <a:gd name="T5" fmla="*/ 0 h 463"/>
                  <a:gd name="T6" fmla="*/ 0 w 314"/>
                  <a:gd name="T7" fmla="*/ 0 h 463"/>
                  <a:gd name="T8" fmla="*/ 0 w 314"/>
                  <a:gd name="T9" fmla="*/ 0 h 463"/>
                  <a:gd name="T10" fmla="*/ 0 w 314"/>
                  <a:gd name="T11" fmla="*/ 0 h 463"/>
                  <a:gd name="T12" fmla="*/ 0 w 314"/>
                  <a:gd name="T13" fmla="*/ 0 h 463"/>
                  <a:gd name="T14" fmla="*/ 0 w 314"/>
                  <a:gd name="T15" fmla="*/ 0 h 463"/>
                  <a:gd name="T16" fmla="*/ 0 w 314"/>
                  <a:gd name="T17" fmla="*/ 0 h 463"/>
                  <a:gd name="T18" fmla="*/ 0 w 314"/>
                  <a:gd name="T19" fmla="*/ 0 h 463"/>
                  <a:gd name="T20" fmla="*/ 0 w 314"/>
                  <a:gd name="T21" fmla="*/ 0 h 463"/>
                  <a:gd name="T22" fmla="*/ 0 w 314"/>
                  <a:gd name="T23" fmla="*/ 0 h 463"/>
                  <a:gd name="T24" fmla="*/ 0 w 314"/>
                  <a:gd name="T25" fmla="*/ 0 h 463"/>
                  <a:gd name="T26" fmla="*/ 0 w 314"/>
                  <a:gd name="T27" fmla="*/ 0 h 463"/>
                  <a:gd name="T28" fmla="*/ 0 w 314"/>
                  <a:gd name="T29" fmla="*/ 0 h 463"/>
                  <a:gd name="T30" fmla="*/ 0 w 314"/>
                  <a:gd name="T31" fmla="*/ 0 h 463"/>
                  <a:gd name="T32" fmla="*/ 0 w 314"/>
                  <a:gd name="T33" fmla="*/ 0 h 463"/>
                  <a:gd name="T34" fmla="*/ 0 w 314"/>
                  <a:gd name="T35" fmla="*/ 0 h 463"/>
                  <a:gd name="T36" fmla="*/ 0 w 314"/>
                  <a:gd name="T37" fmla="*/ 0 h 463"/>
                  <a:gd name="T38" fmla="*/ 0 w 314"/>
                  <a:gd name="T39" fmla="*/ 0 h 463"/>
                  <a:gd name="T40" fmla="*/ 0 w 314"/>
                  <a:gd name="T41" fmla="*/ 0 h 463"/>
                  <a:gd name="T42" fmla="*/ 0 w 314"/>
                  <a:gd name="T43" fmla="*/ 0 h 463"/>
                  <a:gd name="T44" fmla="*/ 0 w 314"/>
                  <a:gd name="T45" fmla="*/ 0 h 463"/>
                  <a:gd name="T46" fmla="*/ 0 w 314"/>
                  <a:gd name="T47" fmla="*/ 0 h 463"/>
                  <a:gd name="T48" fmla="*/ 0 w 314"/>
                  <a:gd name="T49" fmla="*/ 0 h 463"/>
                  <a:gd name="T50" fmla="*/ 0 w 314"/>
                  <a:gd name="T51" fmla="*/ 0 h 463"/>
                  <a:gd name="T52" fmla="*/ 0 w 314"/>
                  <a:gd name="T53" fmla="*/ 0 h 46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14"/>
                  <a:gd name="T82" fmla="*/ 0 h 463"/>
                  <a:gd name="T83" fmla="*/ 314 w 314"/>
                  <a:gd name="T84" fmla="*/ 463 h 46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14" h="463">
                    <a:moveTo>
                      <a:pt x="139" y="0"/>
                    </a:moveTo>
                    <a:lnTo>
                      <a:pt x="139" y="19"/>
                    </a:lnTo>
                    <a:lnTo>
                      <a:pt x="139" y="33"/>
                    </a:lnTo>
                    <a:lnTo>
                      <a:pt x="139" y="48"/>
                    </a:lnTo>
                    <a:lnTo>
                      <a:pt x="139" y="57"/>
                    </a:lnTo>
                    <a:lnTo>
                      <a:pt x="139" y="72"/>
                    </a:lnTo>
                    <a:lnTo>
                      <a:pt x="139" y="86"/>
                    </a:lnTo>
                    <a:lnTo>
                      <a:pt x="139" y="101"/>
                    </a:lnTo>
                    <a:lnTo>
                      <a:pt x="139" y="115"/>
                    </a:lnTo>
                    <a:lnTo>
                      <a:pt x="139" y="129"/>
                    </a:lnTo>
                    <a:lnTo>
                      <a:pt x="139" y="139"/>
                    </a:lnTo>
                    <a:lnTo>
                      <a:pt x="139" y="154"/>
                    </a:lnTo>
                    <a:lnTo>
                      <a:pt x="139" y="168"/>
                    </a:lnTo>
                    <a:lnTo>
                      <a:pt x="139" y="182"/>
                    </a:lnTo>
                    <a:lnTo>
                      <a:pt x="139" y="197"/>
                    </a:lnTo>
                    <a:lnTo>
                      <a:pt x="0" y="288"/>
                    </a:lnTo>
                    <a:lnTo>
                      <a:pt x="0" y="457"/>
                    </a:lnTo>
                    <a:lnTo>
                      <a:pt x="38" y="462"/>
                    </a:lnTo>
                    <a:lnTo>
                      <a:pt x="38" y="317"/>
                    </a:lnTo>
                    <a:lnTo>
                      <a:pt x="168" y="226"/>
                    </a:lnTo>
                    <a:lnTo>
                      <a:pt x="269" y="307"/>
                    </a:lnTo>
                    <a:lnTo>
                      <a:pt x="274" y="447"/>
                    </a:lnTo>
                    <a:lnTo>
                      <a:pt x="313" y="447"/>
                    </a:lnTo>
                    <a:lnTo>
                      <a:pt x="313" y="293"/>
                    </a:lnTo>
                    <a:lnTo>
                      <a:pt x="192" y="192"/>
                    </a:lnTo>
                    <a:lnTo>
                      <a:pt x="192" y="4"/>
                    </a:lnTo>
                    <a:lnTo>
                      <a:pt x="139" y="0"/>
                    </a:lnTo>
                  </a:path>
                </a:pathLst>
              </a:custGeom>
              <a:solidFill>
                <a:srgbClr val="00FF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2270" name="Group 124"/>
            <p:cNvGrpSpPr>
              <a:grpSpLocks/>
            </p:cNvGrpSpPr>
            <p:nvPr/>
          </p:nvGrpSpPr>
          <p:grpSpPr bwMode="auto">
            <a:xfrm>
              <a:off x="4567" y="2850"/>
              <a:ext cx="770" cy="646"/>
              <a:chOff x="4567" y="2850"/>
              <a:chExt cx="770" cy="646"/>
            </a:xfrm>
          </p:grpSpPr>
          <p:sp>
            <p:nvSpPr>
              <p:cNvPr id="52359" name="Freeform 125"/>
              <p:cNvSpPr>
                <a:spLocks noChangeAspect="1"/>
              </p:cNvSpPr>
              <p:nvPr/>
            </p:nvSpPr>
            <p:spPr bwMode="auto">
              <a:xfrm rot="-10647947">
                <a:off x="4930" y="2850"/>
                <a:ext cx="62" cy="88"/>
              </a:xfrm>
              <a:custGeom>
                <a:avLst/>
                <a:gdLst>
                  <a:gd name="T0" fmla="*/ 0 w 314"/>
                  <a:gd name="T1" fmla="*/ 0 h 463"/>
                  <a:gd name="T2" fmla="*/ 0 w 314"/>
                  <a:gd name="T3" fmla="*/ 0 h 463"/>
                  <a:gd name="T4" fmla="*/ 0 w 314"/>
                  <a:gd name="T5" fmla="*/ 0 h 463"/>
                  <a:gd name="T6" fmla="*/ 0 w 314"/>
                  <a:gd name="T7" fmla="*/ 0 h 463"/>
                  <a:gd name="T8" fmla="*/ 0 w 314"/>
                  <a:gd name="T9" fmla="*/ 0 h 463"/>
                  <a:gd name="T10" fmla="*/ 0 w 314"/>
                  <a:gd name="T11" fmla="*/ 0 h 463"/>
                  <a:gd name="T12" fmla="*/ 0 w 314"/>
                  <a:gd name="T13" fmla="*/ 0 h 463"/>
                  <a:gd name="T14" fmla="*/ 0 w 314"/>
                  <a:gd name="T15" fmla="*/ 0 h 463"/>
                  <a:gd name="T16" fmla="*/ 0 w 314"/>
                  <a:gd name="T17" fmla="*/ 0 h 463"/>
                  <a:gd name="T18" fmla="*/ 0 w 314"/>
                  <a:gd name="T19" fmla="*/ 0 h 463"/>
                  <a:gd name="T20" fmla="*/ 0 w 314"/>
                  <a:gd name="T21" fmla="*/ 0 h 463"/>
                  <a:gd name="T22" fmla="*/ 0 w 314"/>
                  <a:gd name="T23" fmla="*/ 0 h 463"/>
                  <a:gd name="T24" fmla="*/ 0 w 314"/>
                  <a:gd name="T25" fmla="*/ 0 h 463"/>
                  <a:gd name="T26" fmla="*/ 0 w 314"/>
                  <a:gd name="T27" fmla="*/ 0 h 463"/>
                  <a:gd name="T28" fmla="*/ 0 w 314"/>
                  <a:gd name="T29" fmla="*/ 0 h 463"/>
                  <a:gd name="T30" fmla="*/ 0 w 314"/>
                  <a:gd name="T31" fmla="*/ 0 h 463"/>
                  <a:gd name="T32" fmla="*/ 0 w 314"/>
                  <a:gd name="T33" fmla="*/ 0 h 463"/>
                  <a:gd name="T34" fmla="*/ 0 w 314"/>
                  <a:gd name="T35" fmla="*/ 0 h 463"/>
                  <a:gd name="T36" fmla="*/ 0 w 314"/>
                  <a:gd name="T37" fmla="*/ 0 h 463"/>
                  <a:gd name="T38" fmla="*/ 0 w 314"/>
                  <a:gd name="T39" fmla="*/ 0 h 463"/>
                  <a:gd name="T40" fmla="*/ 0 w 314"/>
                  <a:gd name="T41" fmla="*/ 0 h 463"/>
                  <a:gd name="T42" fmla="*/ 0 w 314"/>
                  <a:gd name="T43" fmla="*/ 0 h 463"/>
                  <a:gd name="T44" fmla="*/ 0 w 314"/>
                  <a:gd name="T45" fmla="*/ 0 h 463"/>
                  <a:gd name="T46" fmla="*/ 0 w 314"/>
                  <a:gd name="T47" fmla="*/ 0 h 463"/>
                  <a:gd name="T48" fmla="*/ 0 w 314"/>
                  <a:gd name="T49" fmla="*/ 0 h 463"/>
                  <a:gd name="T50" fmla="*/ 0 w 314"/>
                  <a:gd name="T51" fmla="*/ 0 h 463"/>
                  <a:gd name="T52" fmla="*/ 0 w 314"/>
                  <a:gd name="T53" fmla="*/ 0 h 46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14"/>
                  <a:gd name="T82" fmla="*/ 0 h 463"/>
                  <a:gd name="T83" fmla="*/ 314 w 314"/>
                  <a:gd name="T84" fmla="*/ 463 h 46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14" h="463">
                    <a:moveTo>
                      <a:pt x="139" y="0"/>
                    </a:moveTo>
                    <a:lnTo>
                      <a:pt x="139" y="19"/>
                    </a:lnTo>
                    <a:lnTo>
                      <a:pt x="139" y="33"/>
                    </a:lnTo>
                    <a:lnTo>
                      <a:pt x="139" y="48"/>
                    </a:lnTo>
                    <a:lnTo>
                      <a:pt x="139" y="57"/>
                    </a:lnTo>
                    <a:lnTo>
                      <a:pt x="139" y="72"/>
                    </a:lnTo>
                    <a:lnTo>
                      <a:pt x="139" y="86"/>
                    </a:lnTo>
                    <a:lnTo>
                      <a:pt x="139" y="101"/>
                    </a:lnTo>
                    <a:lnTo>
                      <a:pt x="139" y="115"/>
                    </a:lnTo>
                    <a:lnTo>
                      <a:pt x="139" y="129"/>
                    </a:lnTo>
                    <a:lnTo>
                      <a:pt x="139" y="139"/>
                    </a:lnTo>
                    <a:lnTo>
                      <a:pt x="139" y="154"/>
                    </a:lnTo>
                    <a:lnTo>
                      <a:pt x="139" y="168"/>
                    </a:lnTo>
                    <a:lnTo>
                      <a:pt x="139" y="182"/>
                    </a:lnTo>
                    <a:lnTo>
                      <a:pt x="139" y="197"/>
                    </a:lnTo>
                    <a:lnTo>
                      <a:pt x="0" y="288"/>
                    </a:lnTo>
                    <a:lnTo>
                      <a:pt x="0" y="457"/>
                    </a:lnTo>
                    <a:lnTo>
                      <a:pt x="38" y="462"/>
                    </a:lnTo>
                    <a:lnTo>
                      <a:pt x="38" y="317"/>
                    </a:lnTo>
                    <a:lnTo>
                      <a:pt x="168" y="226"/>
                    </a:lnTo>
                    <a:lnTo>
                      <a:pt x="269" y="307"/>
                    </a:lnTo>
                    <a:lnTo>
                      <a:pt x="274" y="447"/>
                    </a:lnTo>
                    <a:lnTo>
                      <a:pt x="313" y="447"/>
                    </a:lnTo>
                    <a:lnTo>
                      <a:pt x="313" y="293"/>
                    </a:lnTo>
                    <a:lnTo>
                      <a:pt x="192" y="192"/>
                    </a:lnTo>
                    <a:lnTo>
                      <a:pt x="192" y="4"/>
                    </a:lnTo>
                    <a:lnTo>
                      <a:pt x="139" y="0"/>
                    </a:lnTo>
                  </a:path>
                </a:pathLst>
              </a:custGeom>
              <a:solidFill>
                <a:srgbClr val="00FF00"/>
              </a:solidFill>
              <a:ln w="12700" cap="rnd">
                <a:noFill/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GB"/>
              </a:p>
            </p:txBody>
          </p:sp>
          <p:sp>
            <p:nvSpPr>
              <p:cNvPr id="52360" name="Freeform 126"/>
              <p:cNvSpPr>
                <a:spLocks noChangeAspect="1"/>
              </p:cNvSpPr>
              <p:nvPr/>
            </p:nvSpPr>
            <p:spPr bwMode="auto">
              <a:xfrm rot="-8413717">
                <a:off x="5201" y="2951"/>
                <a:ext cx="62" cy="88"/>
              </a:xfrm>
              <a:custGeom>
                <a:avLst/>
                <a:gdLst>
                  <a:gd name="T0" fmla="*/ 0 w 314"/>
                  <a:gd name="T1" fmla="*/ 0 h 463"/>
                  <a:gd name="T2" fmla="*/ 0 w 314"/>
                  <a:gd name="T3" fmla="*/ 0 h 463"/>
                  <a:gd name="T4" fmla="*/ 0 w 314"/>
                  <a:gd name="T5" fmla="*/ 0 h 463"/>
                  <a:gd name="T6" fmla="*/ 0 w 314"/>
                  <a:gd name="T7" fmla="*/ 0 h 463"/>
                  <a:gd name="T8" fmla="*/ 0 w 314"/>
                  <a:gd name="T9" fmla="*/ 0 h 463"/>
                  <a:gd name="T10" fmla="*/ 0 w 314"/>
                  <a:gd name="T11" fmla="*/ 0 h 463"/>
                  <a:gd name="T12" fmla="*/ 0 w 314"/>
                  <a:gd name="T13" fmla="*/ 0 h 463"/>
                  <a:gd name="T14" fmla="*/ 0 w 314"/>
                  <a:gd name="T15" fmla="*/ 0 h 463"/>
                  <a:gd name="T16" fmla="*/ 0 w 314"/>
                  <a:gd name="T17" fmla="*/ 0 h 463"/>
                  <a:gd name="T18" fmla="*/ 0 w 314"/>
                  <a:gd name="T19" fmla="*/ 0 h 463"/>
                  <a:gd name="T20" fmla="*/ 0 w 314"/>
                  <a:gd name="T21" fmla="*/ 0 h 463"/>
                  <a:gd name="T22" fmla="*/ 0 w 314"/>
                  <a:gd name="T23" fmla="*/ 0 h 463"/>
                  <a:gd name="T24" fmla="*/ 0 w 314"/>
                  <a:gd name="T25" fmla="*/ 0 h 463"/>
                  <a:gd name="T26" fmla="*/ 0 w 314"/>
                  <a:gd name="T27" fmla="*/ 0 h 463"/>
                  <a:gd name="T28" fmla="*/ 0 w 314"/>
                  <a:gd name="T29" fmla="*/ 0 h 463"/>
                  <a:gd name="T30" fmla="*/ 0 w 314"/>
                  <a:gd name="T31" fmla="*/ 0 h 463"/>
                  <a:gd name="T32" fmla="*/ 0 w 314"/>
                  <a:gd name="T33" fmla="*/ 0 h 463"/>
                  <a:gd name="T34" fmla="*/ 0 w 314"/>
                  <a:gd name="T35" fmla="*/ 0 h 463"/>
                  <a:gd name="T36" fmla="*/ 0 w 314"/>
                  <a:gd name="T37" fmla="*/ 0 h 463"/>
                  <a:gd name="T38" fmla="*/ 0 w 314"/>
                  <a:gd name="T39" fmla="*/ 0 h 463"/>
                  <a:gd name="T40" fmla="*/ 0 w 314"/>
                  <a:gd name="T41" fmla="*/ 0 h 463"/>
                  <a:gd name="T42" fmla="*/ 0 w 314"/>
                  <a:gd name="T43" fmla="*/ 0 h 463"/>
                  <a:gd name="T44" fmla="*/ 0 w 314"/>
                  <a:gd name="T45" fmla="*/ 0 h 463"/>
                  <a:gd name="T46" fmla="*/ 0 w 314"/>
                  <a:gd name="T47" fmla="*/ 0 h 463"/>
                  <a:gd name="T48" fmla="*/ 0 w 314"/>
                  <a:gd name="T49" fmla="*/ 0 h 463"/>
                  <a:gd name="T50" fmla="*/ 0 w 314"/>
                  <a:gd name="T51" fmla="*/ 0 h 463"/>
                  <a:gd name="T52" fmla="*/ 0 w 314"/>
                  <a:gd name="T53" fmla="*/ 0 h 46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14"/>
                  <a:gd name="T82" fmla="*/ 0 h 463"/>
                  <a:gd name="T83" fmla="*/ 314 w 314"/>
                  <a:gd name="T84" fmla="*/ 463 h 46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14" h="463">
                    <a:moveTo>
                      <a:pt x="139" y="0"/>
                    </a:moveTo>
                    <a:lnTo>
                      <a:pt x="139" y="19"/>
                    </a:lnTo>
                    <a:lnTo>
                      <a:pt x="139" y="33"/>
                    </a:lnTo>
                    <a:lnTo>
                      <a:pt x="139" y="48"/>
                    </a:lnTo>
                    <a:lnTo>
                      <a:pt x="139" y="57"/>
                    </a:lnTo>
                    <a:lnTo>
                      <a:pt x="139" y="72"/>
                    </a:lnTo>
                    <a:lnTo>
                      <a:pt x="139" y="86"/>
                    </a:lnTo>
                    <a:lnTo>
                      <a:pt x="139" y="101"/>
                    </a:lnTo>
                    <a:lnTo>
                      <a:pt x="139" y="115"/>
                    </a:lnTo>
                    <a:lnTo>
                      <a:pt x="139" y="129"/>
                    </a:lnTo>
                    <a:lnTo>
                      <a:pt x="139" y="139"/>
                    </a:lnTo>
                    <a:lnTo>
                      <a:pt x="139" y="154"/>
                    </a:lnTo>
                    <a:lnTo>
                      <a:pt x="139" y="168"/>
                    </a:lnTo>
                    <a:lnTo>
                      <a:pt x="139" y="182"/>
                    </a:lnTo>
                    <a:lnTo>
                      <a:pt x="139" y="197"/>
                    </a:lnTo>
                    <a:lnTo>
                      <a:pt x="0" y="288"/>
                    </a:lnTo>
                    <a:lnTo>
                      <a:pt x="0" y="457"/>
                    </a:lnTo>
                    <a:lnTo>
                      <a:pt x="38" y="462"/>
                    </a:lnTo>
                    <a:lnTo>
                      <a:pt x="38" y="317"/>
                    </a:lnTo>
                    <a:lnTo>
                      <a:pt x="168" y="226"/>
                    </a:lnTo>
                    <a:lnTo>
                      <a:pt x="269" y="307"/>
                    </a:lnTo>
                    <a:lnTo>
                      <a:pt x="274" y="447"/>
                    </a:lnTo>
                    <a:lnTo>
                      <a:pt x="313" y="447"/>
                    </a:lnTo>
                    <a:lnTo>
                      <a:pt x="313" y="293"/>
                    </a:lnTo>
                    <a:lnTo>
                      <a:pt x="192" y="192"/>
                    </a:lnTo>
                    <a:lnTo>
                      <a:pt x="192" y="4"/>
                    </a:lnTo>
                    <a:lnTo>
                      <a:pt x="139" y="0"/>
                    </a:lnTo>
                  </a:path>
                </a:pathLst>
              </a:custGeom>
              <a:solidFill>
                <a:srgbClr val="00FF00"/>
              </a:solidFill>
              <a:ln w="12700" cap="rnd">
                <a:noFill/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GB"/>
              </a:p>
            </p:txBody>
          </p:sp>
          <p:sp>
            <p:nvSpPr>
              <p:cNvPr id="52361" name="Freeform 127"/>
              <p:cNvSpPr>
                <a:spLocks noChangeAspect="1"/>
              </p:cNvSpPr>
              <p:nvPr/>
            </p:nvSpPr>
            <p:spPr bwMode="auto">
              <a:xfrm rot="8659682">
                <a:off x="4659" y="2926"/>
                <a:ext cx="62" cy="88"/>
              </a:xfrm>
              <a:custGeom>
                <a:avLst/>
                <a:gdLst>
                  <a:gd name="T0" fmla="*/ 0 w 314"/>
                  <a:gd name="T1" fmla="*/ 0 h 463"/>
                  <a:gd name="T2" fmla="*/ 0 w 314"/>
                  <a:gd name="T3" fmla="*/ 0 h 463"/>
                  <a:gd name="T4" fmla="*/ 0 w 314"/>
                  <a:gd name="T5" fmla="*/ 0 h 463"/>
                  <a:gd name="T6" fmla="*/ 0 w 314"/>
                  <a:gd name="T7" fmla="*/ 0 h 463"/>
                  <a:gd name="T8" fmla="*/ 0 w 314"/>
                  <a:gd name="T9" fmla="*/ 0 h 463"/>
                  <a:gd name="T10" fmla="*/ 0 w 314"/>
                  <a:gd name="T11" fmla="*/ 0 h 463"/>
                  <a:gd name="T12" fmla="*/ 0 w 314"/>
                  <a:gd name="T13" fmla="*/ 0 h 463"/>
                  <a:gd name="T14" fmla="*/ 0 w 314"/>
                  <a:gd name="T15" fmla="*/ 0 h 463"/>
                  <a:gd name="T16" fmla="*/ 0 w 314"/>
                  <a:gd name="T17" fmla="*/ 0 h 463"/>
                  <a:gd name="T18" fmla="*/ 0 w 314"/>
                  <a:gd name="T19" fmla="*/ 0 h 463"/>
                  <a:gd name="T20" fmla="*/ 0 w 314"/>
                  <a:gd name="T21" fmla="*/ 0 h 463"/>
                  <a:gd name="T22" fmla="*/ 0 w 314"/>
                  <a:gd name="T23" fmla="*/ 0 h 463"/>
                  <a:gd name="T24" fmla="*/ 0 w 314"/>
                  <a:gd name="T25" fmla="*/ 0 h 463"/>
                  <a:gd name="T26" fmla="*/ 0 w 314"/>
                  <a:gd name="T27" fmla="*/ 0 h 463"/>
                  <a:gd name="T28" fmla="*/ 0 w 314"/>
                  <a:gd name="T29" fmla="*/ 0 h 463"/>
                  <a:gd name="T30" fmla="*/ 0 w 314"/>
                  <a:gd name="T31" fmla="*/ 0 h 463"/>
                  <a:gd name="T32" fmla="*/ 0 w 314"/>
                  <a:gd name="T33" fmla="*/ 0 h 463"/>
                  <a:gd name="T34" fmla="*/ 0 w 314"/>
                  <a:gd name="T35" fmla="*/ 0 h 463"/>
                  <a:gd name="T36" fmla="*/ 0 w 314"/>
                  <a:gd name="T37" fmla="*/ 0 h 463"/>
                  <a:gd name="T38" fmla="*/ 0 w 314"/>
                  <a:gd name="T39" fmla="*/ 0 h 463"/>
                  <a:gd name="T40" fmla="*/ 0 w 314"/>
                  <a:gd name="T41" fmla="*/ 0 h 463"/>
                  <a:gd name="T42" fmla="*/ 0 w 314"/>
                  <a:gd name="T43" fmla="*/ 0 h 463"/>
                  <a:gd name="T44" fmla="*/ 0 w 314"/>
                  <a:gd name="T45" fmla="*/ 0 h 463"/>
                  <a:gd name="T46" fmla="*/ 0 w 314"/>
                  <a:gd name="T47" fmla="*/ 0 h 463"/>
                  <a:gd name="T48" fmla="*/ 0 w 314"/>
                  <a:gd name="T49" fmla="*/ 0 h 463"/>
                  <a:gd name="T50" fmla="*/ 0 w 314"/>
                  <a:gd name="T51" fmla="*/ 0 h 463"/>
                  <a:gd name="T52" fmla="*/ 0 w 314"/>
                  <a:gd name="T53" fmla="*/ 0 h 46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14"/>
                  <a:gd name="T82" fmla="*/ 0 h 463"/>
                  <a:gd name="T83" fmla="*/ 314 w 314"/>
                  <a:gd name="T84" fmla="*/ 463 h 46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14" h="463">
                    <a:moveTo>
                      <a:pt x="139" y="0"/>
                    </a:moveTo>
                    <a:lnTo>
                      <a:pt x="139" y="19"/>
                    </a:lnTo>
                    <a:lnTo>
                      <a:pt x="139" y="33"/>
                    </a:lnTo>
                    <a:lnTo>
                      <a:pt x="139" y="48"/>
                    </a:lnTo>
                    <a:lnTo>
                      <a:pt x="139" y="57"/>
                    </a:lnTo>
                    <a:lnTo>
                      <a:pt x="139" y="72"/>
                    </a:lnTo>
                    <a:lnTo>
                      <a:pt x="139" y="86"/>
                    </a:lnTo>
                    <a:lnTo>
                      <a:pt x="139" y="101"/>
                    </a:lnTo>
                    <a:lnTo>
                      <a:pt x="139" y="115"/>
                    </a:lnTo>
                    <a:lnTo>
                      <a:pt x="139" y="129"/>
                    </a:lnTo>
                    <a:lnTo>
                      <a:pt x="139" y="139"/>
                    </a:lnTo>
                    <a:lnTo>
                      <a:pt x="139" y="154"/>
                    </a:lnTo>
                    <a:lnTo>
                      <a:pt x="139" y="168"/>
                    </a:lnTo>
                    <a:lnTo>
                      <a:pt x="139" y="182"/>
                    </a:lnTo>
                    <a:lnTo>
                      <a:pt x="139" y="197"/>
                    </a:lnTo>
                    <a:lnTo>
                      <a:pt x="0" y="288"/>
                    </a:lnTo>
                    <a:lnTo>
                      <a:pt x="0" y="457"/>
                    </a:lnTo>
                    <a:lnTo>
                      <a:pt x="38" y="462"/>
                    </a:lnTo>
                    <a:lnTo>
                      <a:pt x="38" y="317"/>
                    </a:lnTo>
                    <a:lnTo>
                      <a:pt x="168" y="226"/>
                    </a:lnTo>
                    <a:lnTo>
                      <a:pt x="269" y="307"/>
                    </a:lnTo>
                    <a:lnTo>
                      <a:pt x="274" y="447"/>
                    </a:lnTo>
                    <a:lnTo>
                      <a:pt x="313" y="447"/>
                    </a:lnTo>
                    <a:lnTo>
                      <a:pt x="313" y="293"/>
                    </a:lnTo>
                    <a:lnTo>
                      <a:pt x="192" y="192"/>
                    </a:lnTo>
                    <a:lnTo>
                      <a:pt x="192" y="4"/>
                    </a:lnTo>
                    <a:lnTo>
                      <a:pt x="139" y="0"/>
                    </a:lnTo>
                  </a:path>
                </a:pathLst>
              </a:custGeom>
              <a:solidFill>
                <a:srgbClr val="00FF00"/>
              </a:solidFill>
              <a:ln w="12700" cap="rnd">
                <a:noFill/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GB"/>
              </a:p>
            </p:txBody>
          </p:sp>
          <p:sp>
            <p:nvSpPr>
              <p:cNvPr id="52362" name="Freeform 128"/>
              <p:cNvSpPr>
                <a:spLocks noChangeAspect="1"/>
              </p:cNvSpPr>
              <p:nvPr/>
            </p:nvSpPr>
            <p:spPr bwMode="auto">
              <a:xfrm rot="3889094">
                <a:off x="4580" y="3234"/>
                <a:ext cx="62" cy="88"/>
              </a:xfrm>
              <a:custGeom>
                <a:avLst/>
                <a:gdLst>
                  <a:gd name="T0" fmla="*/ 0 w 314"/>
                  <a:gd name="T1" fmla="*/ 0 h 463"/>
                  <a:gd name="T2" fmla="*/ 0 w 314"/>
                  <a:gd name="T3" fmla="*/ 0 h 463"/>
                  <a:gd name="T4" fmla="*/ 0 w 314"/>
                  <a:gd name="T5" fmla="*/ 0 h 463"/>
                  <a:gd name="T6" fmla="*/ 0 w 314"/>
                  <a:gd name="T7" fmla="*/ 0 h 463"/>
                  <a:gd name="T8" fmla="*/ 0 w 314"/>
                  <a:gd name="T9" fmla="*/ 0 h 463"/>
                  <a:gd name="T10" fmla="*/ 0 w 314"/>
                  <a:gd name="T11" fmla="*/ 0 h 463"/>
                  <a:gd name="T12" fmla="*/ 0 w 314"/>
                  <a:gd name="T13" fmla="*/ 0 h 463"/>
                  <a:gd name="T14" fmla="*/ 0 w 314"/>
                  <a:gd name="T15" fmla="*/ 0 h 463"/>
                  <a:gd name="T16" fmla="*/ 0 w 314"/>
                  <a:gd name="T17" fmla="*/ 0 h 463"/>
                  <a:gd name="T18" fmla="*/ 0 w 314"/>
                  <a:gd name="T19" fmla="*/ 0 h 463"/>
                  <a:gd name="T20" fmla="*/ 0 w 314"/>
                  <a:gd name="T21" fmla="*/ 0 h 463"/>
                  <a:gd name="T22" fmla="*/ 0 w 314"/>
                  <a:gd name="T23" fmla="*/ 0 h 463"/>
                  <a:gd name="T24" fmla="*/ 0 w 314"/>
                  <a:gd name="T25" fmla="*/ 0 h 463"/>
                  <a:gd name="T26" fmla="*/ 0 w 314"/>
                  <a:gd name="T27" fmla="*/ 0 h 463"/>
                  <a:gd name="T28" fmla="*/ 0 w 314"/>
                  <a:gd name="T29" fmla="*/ 0 h 463"/>
                  <a:gd name="T30" fmla="*/ 0 w 314"/>
                  <a:gd name="T31" fmla="*/ 0 h 463"/>
                  <a:gd name="T32" fmla="*/ 0 w 314"/>
                  <a:gd name="T33" fmla="*/ 0 h 463"/>
                  <a:gd name="T34" fmla="*/ 0 w 314"/>
                  <a:gd name="T35" fmla="*/ 0 h 463"/>
                  <a:gd name="T36" fmla="*/ 0 w 314"/>
                  <a:gd name="T37" fmla="*/ 0 h 463"/>
                  <a:gd name="T38" fmla="*/ 0 w 314"/>
                  <a:gd name="T39" fmla="*/ 0 h 463"/>
                  <a:gd name="T40" fmla="*/ 0 w 314"/>
                  <a:gd name="T41" fmla="*/ 0 h 463"/>
                  <a:gd name="T42" fmla="*/ 0 w 314"/>
                  <a:gd name="T43" fmla="*/ 0 h 463"/>
                  <a:gd name="T44" fmla="*/ 0 w 314"/>
                  <a:gd name="T45" fmla="*/ 0 h 463"/>
                  <a:gd name="T46" fmla="*/ 0 w 314"/>
                  <a:gd name="T47" fmla="*/ 0 h 463"/>
                  <a:gd name="T48" fmla="*/ 0 w 314"/>
                  <a:gd name="T49" fmla="*/ 0 h 463"/>
                  <a:gd name="T50" fmla="*/ 0 w 314"/>
                  <a:gd name="T51" fmla="*/ 0 h 463"/>
                  <a:gd name="T52" fmla="*/ 0 w 314"/>
                  <a:gd name="T53" fmla="*/ 0 h 46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14"/>
                  <a:gd name="T82" fmla="*/ 0 h 463"/>
                  <a:gd name="T83" fmla="*/ 314 w 314"/>
                  <a:gd name="T84" fmla="*/ 463 h 46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14" h="463">
                    <a:moveTo>
                      <a:pt x="139" y="0"/>
                    </a:moveTo>
                    <a:lnTo>
                      <a:pt x="139" y="19"/>
                    </a:lnTo>
                    <a:lnTo>
                      <a:pt x="139" y="33"/>
                    </a:lnTo>
                    <a:lnTo>
                      <a:pt x="139" y="48"/>
                    </a:lnTo>
                    <a:lnTo>
                      <a:pt x="139" y="57"/>
                    </a:lnTo>
                    <a:lnTo>
                      <a:pt x="139" y="72"/>
                    </a:lnTo>
                    <a:lnTo>
                      <a:pt x="139" y="86"/>
                    </a:lnTo>
                    <a:lnTo>
                      <a:pt x="139" y="101"/>
                    </a:lnTo>
                    <a:lnTo>
                      <a:pt x="139" y="115"/>
                    </a:lnTo>
                    <a:lnTo>
                      <a:pt x="139" y="129"/>
                    </a:lnTo>
                    <a:lnTo>
                      <a:pt x="139" y="139"/>
                    </a:lnTo>
                    <a:lnTo>
                      <a:pt x="139" y="154"/>
                    </a:lnTo>
                    <a:lnTo>
                      <a:pt x="139" y="168"/>
                    </a:lnTo>
                    <a:lnTo>
                      <a:pt x="139" y="182"/>
                    </a:lnTo>
                    <a:lnTo>
                      <a:pt x="139" y="197"/>
                    </a:lnTo>
                    <a:lnTo>
                      <a:pt x="0" y="288"/>
                    </a:lnTo>
                    <a:lnTo>
                      <a:pt x="0" y="457"/>
                    </a:lnTo>
                    <a:lnTo>
                      <a:pt x="38" y="462"/>
                    </a:lnTo>
                    <a:lnTo>
                      <a:pt x="38" y="317"/>
                    </a:lnTo>
                    <a:lnTo>
                      <a:pt x="168" y="226"/>
                    </a:lnTo>
                    <a:lnTo>
                      <a:pt x="269" y="307"/>
                    </a:lnTo>
                    <a:lnTo>
                      <a:pt x="274" y="447"/>
                    </a:lnTo>
                    <a:lnTo>
                      <a:pt x="313" y="447"/>
                    </a:lnTo>
                    <a:lnTo>
                      <a:pt x="313" y="293"/>
                    </a:lnTo>
                    <a:lnTo>
                      <a:pt x="192" y="192"/>
                    </a:lnTo>
                    <a:lnTo>
                      <a:pt x="192" y="4"/>
                    </a:lnTo>
                    <a:lnTo>
                      <a:pt x="139" y="0"/>
                    </a:lnTo>
                  </a:path>
                </a:pathLst>
              </a:custGeom>
              <a:solidFill>
                <a:srgbClr val="00FF00"/>
              </a:solidFill>
              <a:ln w="12700" cap="rnd">
                <a:noFill/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en-GB"/>
              </a:p>
            </p:txBody>
          </p:sp>
          <p:sp>
            <p:nvSpPr>
              <p:cNvPr id="52363" name="Freeform 129"/>
              <p:cNvSpPr>
                <a:spLocks noChangeAspect="1"/>
              </p:cNvSpPr>
              <p:nvPr/>
            </p:nvSpPr>
            <p:spPr bwMode="auto">
              <a:xfrm rot="-3980140">
                <a:off x="5262" y="3269"/>
                <a:ext cx="62" cy="88"/>
              </a:xfrm>
              <a:custGeom>
                <a:avLst/>
                <a:gdLst>
                  <a:gd name="T0" fmla="*/ 0 w 314"/>
                  <a:gd name="T1" fmla="*/ 0 h 463"/>
                  <a:gd name="T2" fmla="*/ 0 w 314"/>
                  <a:gd name="T3" fmla="*/ 0 h 463"/>
                  <a:gd name="T4" fmla="*/ 0 w 314"/>
                  <a:gd name="T5" fmla="*/ 0 h 463"/>
                  <a:gd name="T6" fmla="*/ 0 w 314"/>
                  <a:gd name="T7" fmla="*/ 0 h 463"/>
                  <a:gd name="T8" fmla="*/ 0 w 314"/>
                  <a:gd name="T9" fmla="*/ 0 h 463"/>
                  <a:gd name="T10" fmla="*/ 0 w 314"/>
                  <a:gd name="T11" fmla="*/ 0 h 463"/>
                  <a:gd name="T12" fmla="*/ 0 w 314"/>
                  <a:gd name="T13" fmla="*/ 0 h 463"/>
                  <a:gd name="T14" fmla="*/ 0 w 314"/>
                  <a:gd name="T15" fmla="*/ 0 h 463"/>
                  <a:gd name="T16" fmla="*/ 0 w 314"/>
                  <a:gd name="T17" fmla="*/ 0 h 463"/>
                  <a:gd name="T18" fmla="*/ 0 w 314"/>
                  <a:gd name="T19" fmla="*/ 0 h 463"/>
                  <a:gd name="T20" fmla="*/ 0 w 314"/>
                  <a:gd name="T21" fmla="*/ 0 h 463"/>
                  <a:gd name="T22" fmla="*/ 0 w 314"/>
                  <a:gd name="T23" fmla="*/ 0 h 463"/>
                  <a:gd name="T24" fmla="*/ 0 w 314"/>
                  <a:gd name="T25" fmla="*/ 0 h 463"/>
                  <a:gd name="T26" fmla="*/ 0 w 314"/>
                  <a:gd name="T27" fmla="*/ 0 h 463"/>
                  <a:gd name="T28" fmla="*/ 0 w 314"/>
                  <a:gd name="T29" fmla="*/ 0 h 463"/>
                  <a:gd name="T30" fmla="*/ 0 w 314"/>
                  <a:gd name="T31" fmla="*/ 0 h 463"/>
                  <a:gd name="T32" fmla="*/ 0 w 314"/>
                  <a:gd name="T33" fmla="*/ 0 h 463"/>
                  <a:gd name="T34" fmla="*/ 0 w 314"/>
                  <a:gd name="T35" fmla="*/ 0 h 463"/>
                  <a:gd name="T36" fmla="*/ 0 w 314"/>
                  <a:gd name="T37" fmla="*/ 0 h 463"/>
                  <a:gd name="T38" fmla="*/ 0 w 314"/>
                  <a:gd name="T39" fmla="*/ 0 h 463"/>
                  <a:gd name="T40" fmla="*/ 0 w 314"/>
                  <a:gd name="T41" fmla="*/ 0 h 463"/>
                  <a:gd name="T42" fmla="*/ 0 w 314"/>
                  <a:gd name="T43" fmla="*/ 0 h 463"/>
                  <a:gd name="T44" fmla="*/ 0 w 314"/>
                  <a:gd name="T45" fmla="*/ 0 h 463"/>
                  <a:gd name="T46" fmla="*/ 0 w 314"/>
                  <a:gd name="T47" fmla="*/ 0 h 463"/>
                  <a:gd name="T48" fmla="*/ 0 w 314"/>
                  <a:gd name="T49" fmla="*/ 0 h 463"/>
                  <a:gd name="T50" fmla="*/ 0 w 314"/>
                  <a:gd name="T51" fmla="*/ 0 h 463"/>
                  <a:gd name="T52" fmla="*/ 0 w 314"/>
                  <a:gd name="T53" fmla="*/ 0 h 46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14"/>
                  <a:gd name="T82" fmla="*/ 0 h 463"/>
                  <a:gd name="T83" fmla="*/ 314 w 314"/>
                  <a:gd name="T84" fmla="*/ 463 h 46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14" h="463">
                    <a:moveTo>
                      <a:pt x="139" y="0"/>
                    </a:moveTo>
                    <a:lnTo>
                      <a:pt x="139" y="19"/>
                    </a:lnTo>
                    <a:lnTo>
                      <a:pt x="139" y="33"/>
                    </a:lnTo>
                    <a:lnTo>
                      <a:pt x="139" y="48"/>
                    </a:lnTo>
                    <a:lnTo>
                      <a:pt x="139" y="57"/>
                    </a:lnTo>
                    <a:lnTo>
                      <a:pt x="139" y="72"/>
                    </a:lnTo>
                    <a:lnTo>
                      <a:pt x="139" y="86"/>
                    </a:lnTo>
                    <a:lnTo>
                      <a:pt x="139" y="101"/>
                    </a:lnTo>
                    <a:lnTo>
                      <a:pt x="139" y="115"/>
                    </a:lnTo>
                    <a:lnTo>
                      <a:pt x="139" y="129"/>
                    </a:lnTo>
                    <a:lnTo>
                      <a:pt x="139" y="139"/>
                    </a:lnTo>
                    <a:lnTo>
                      <a:pt x="139" y="154"/>
                    </a:lnTo>
                    <a:lnTo>
                      <a:pt x="139" y="168"/>
                    </a:lnTo>
                    <a:lnTo>
                      <a:pt x="139" y="182"/>
                    </a:lnTo>
                    <a:lnTo>
                      <a:pt x="139" y="197"/>
                    </a:lnTo>
                    <a:lnTo>
                      <a:pt x="0" y="288"/>
                    </a:lnTo>
                    <a:lnTo>
                      <a:pt x="0" y="457"/>
                    </a:lnTo>
                    <a:lnTo>
                      <a:pt x="38" y="462"/>
                    </a:lnTo>
                    <a:lnTo>
                      <a:pt x="38" y="317"/>
                    </a:lnTo>
                    <a:lnTo>
                      <a:pt x="168" y="226"/>
                    </a:lnTo>
                    <a:lnTo>
                      <a:pt x="269" y="307"/>
                    </a:lnTo>
                    <a:lnTo>
                      <a:pt x="274" y="447"/>
                    </a:lnTo>
                    <a:lnTo>
                      <a:pt x="313" y="447"/>
                    </a:lnTo>
                    <a:lnTo>
                      <a:pt x="313" y="293"/>
                    </a:lnTo>
                    <a:lnTo>
                      <a:pt x="192" y="192"/>
                    </a:lnTo>
                    <a:lnTo>
                      <a:pt x="192" y="4"/>
                    </a:lnTo>
                    <a:lnTo>
                      <a:pt x="139" y="0"/>
                    </a:lnTo>
                  </a:path>
                </a:pathLst>
              </a:custGeom>
              <a:solidFill>
                <a:srgbClr val="00FF00"/>
              </a:solidFill>
              <a:ln w="12700" cap="rnd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GB"/>
              </a:p>
            </p:txBody>
          </p:sp>
          <p:sp>
            <p:nvSpPr>
              <p:cNvPr id="52364" name="Freeform 130"/>
              <p:cNvSpPr>
                <a:spLocks noChangeAspect="1"/>
              </p:cNvSpPr>
              <p:nvPr/>
            </p:nvSpPr>
            <p:spPr bwMode="auto">
              <a:xfrm rot="698430">
                <a:off x="4809" y="3408"/>
                <a:ext cx="52" cy="88"/>
              </a:xfrm>
              <a:custGeom>
                <a:avLst/>
                <a:gdLst>
                  <a:gd name="T0" fmla="*/ 0 w 314"/>
                  <a:gd name="T1" fmla="*/ 0 h 463"/>
                  <a:gd name="T2" fmla="*/ 0 w 314"/>
                  <a:gd name="T3" fmla="*/ 0 h 463"/>
                  <a:gd name="T4" fmla="*/ 0 w 314"/>
                  <a:gd name="T5" fmla="*/ 0 h 463"/>
                  <a:gd name="T6" fmla="*/ 0 w 314"/>
                  <a:gd name="T7" fmla="*/ 0 h 463"/>
                  <a:gd name="T8" fmla="*/ 0 w 314"/>
                  <a:gd name="T9" fmla="*/ 0 h 463"/>
                  <a:gd name="T10" fmla="*/ 0 w 314"/>
                  <a:gd name="T11" fmla="*/ 0 h 463"/>
                  <a:gd name="T12" fmla="*/ 0 w 314"/>
                  <a:gd name="T13" fmla="*/ 0 h 463"/>
                  <a:gd name="T14" fmla="*/ 0 w 314"/>
                  <a:gd name="T15" fmla="*/ 0 h 463"/>
                  <a:gd name="T16" fmla="*/ 0 w 314"/>
                  <a:gd name="T17" fmla="*/ 0 h 463"/>
                  <a:gd name="T18" fmla="*/ 0 w 314"/>
                  <a:gd name="T19" fmla="*/ 0 h 463"/>
                  <a:gd name="T20" fmla="*/ 0 w 314"/>
                  <a:gd name="T21" fmla="*/ 0 h 463"/>
                  <a:gd name="T22" fmla="*/ 0 w 314"/>
                  <a:gd name="T23" fmla="*/ 0 h 463"/>
                  <a:gd name="T24" fmla="*/ 0 w 314"/>
                  <a:gd name="T25" fmla="*/ 0 h 463"/>
                  <a:gd name="T26" fmla="*/ 0 w 314"/>
                  <a:gd name="T27" fmla="*/ 0 h 463"/>
                  <a:gd name="T28" fmla="*/ 0 w 314"/>
                  <a:gd name="T29" fmla="*/ 0 h 463"/>
                  <a:gd name="T30" fmla="*/ 0 w 314"/>
                  <a:gd name="T31" fmla="*/ 0 h 463"/>
                  <a:gd name="T32" fmla="*/ 0 w 314"/>
                  <a:gd name="T33" fmla="*/ 0 h 463"/>
                  <a:gd name="T34" fmla="*/ 0 w 314"/>
                  <a:gd name="T35" fmla="*/ 0 h 463"/>
                  <a:gd name="T36" fmla="*/ 0 w 314"/>
                  <a:gd name="T37" fmla="*/ 0 h 463"/>
                  <a:gd name="T38" fmla="*/ 0 w 314"/>
                  <a:gd name="T39" fmla="*/ 0 h 463"/>
                  <a:gd name="T40" fmla="*/ 0 w 314"/>
                  <a:gd name="T41" fmla="*/ 0 h 463"/>
                  <a:gd name="T42" fmla="*/ 0 w 314"/>
                  <a:gd name="T43" fmla="*/ 0 h 463"/>
                  <a:gd name="T44" fmla="*/ 0 w 314"/>
                  <a:gd name="T45" fmla="*/ 0 h 463"/>
                  <a:gd name="T46" fmla="*/ 0 w 314"/>
                  <a:gd name="T47" fmla="*/ 0 h 463"/>
                  <a:gd name="T48" fmla="*/ 0 w 314"/>
                  <a:gd name="T49" fmla="*/ 0 h 463"/>
                  <a:gd name="T50" fmla="*/ 0 w 314"/>
                  <a:gd name="T51" fmla="*/ 0 h 463"/>
                  <a:gd name="T52" fmla="*/ 0 w 314"/>
                  <a:gd name="T53" fmla="*/ 0 h 46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14"/>
                  <a:gd name="T82" fmla="*/ 0 h 463"/>
                  <a:gd name="T83" fmla="*/ 314 w 314"/>
                  <a:gd name="T84" fmla="*/ 463 h 46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14" h="463">
                    <a:moveTo>
                      <a:pt x="139" y="0"/>
                    </a:moveTo>
                    <a:lnTo>
                      <a:pt x="139" y="19"/>
                    </a:lnTo>
                    <a:lnTo>
                      <a:pt x="139" y="33"/>
                    </a:lnTo>
                    <a:lnTo>
                      <a:pt x="139" y="48"/>
                    </a:lnTo>
                    <a:lnTo>
                      <a:pt x="139" y="57"/>
                    </a:lnTo>
                    <a:lnTo>
                      <a:pt x="139" y="72"/>
                    </a:lnTo>
                    <a:lnTo>
                      <a:pt x="139" y="86"/>
                    </a:lnTo>
                    <a:lnTo>
                      <a:pt x="139" y="101"/>
                    </a:lnTo>
                    <a:lnTo>
                      <a:pt x="139" y="115"/>
                    </a:lnTo>
                    <a:lnTo>
                      <a:pt x="139" y="129"/>
                    </a:lnTo>
                    <a:lnTo>
                      <a:pt x="139" y="139"/>
                    </a:lnTo>
                    <a:lnTo>
                      <a:pt x="139" y="154"/>
                    </a:lnTo>
                    <a:lnTo>
                      <a:pt x="139" y="168"/>
                    </a:lnTo>
                    <a:lnTo>
                      <a:pt x="139" y="182"/>
                    </a:lnTo>
                    <a:lnTo>
                      <a:pt x="139" y="197"/>
                    </a:lnTo>
                    <a:lnTo>
                      <a:pt x="0" y="288"/>
                    </a:lnTo>
                    <a:lnTo>
                      <a:pt x="0" y="457"/>
                    </a:lnTo>
                    <a:lnTo>
                      <a:pt x="38" y="462"/>
                    </a:lnTo>
                    <a:lnTo>
                      <a:pt x="38" y="317"/>
                    </a:lnTo>
                    <a:lnTo>
                      <a:pt x="168" y="226"/>
                    </a:lnTo>
                    <a:lnTo>
                      <a:pt x="269" y="307"/>
                    </a:lnTo>
                    <a:lnTo>
                      <a:pt x="274" y="447"/>
                    </a:lnTo>
                    <a:lnTo>
                      <a:pt x="313" y="447"/>
                    </a:lnTo>
                    <a:lnTo>
                      <a:pt x="313" y="293"/>
                    </a:lnTo>
                    <a:lnTo>
                      <a:pt x="192" y="192"/>
                    </a:lnTo>
                    <a:lnTo>
                      <a:pt x="192" y="4"/>
                    </a:lnTo>
                    <a:lnTo>
                      <a:pt x="139" y="0"/>
                    </a:lnTo>
                  </a:path>
                </a:pathLst>
              </a:custGeom>
              <a:solidFill>
                <a:srgbClr val="00FF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365" name="Freeform 131"/>
              <p:cNvSpPr>
                <a:spLocks noChangeAspect="1"/>
              </p:cNvSpPr>
              <p:nvPr/>
            </p:nvSpPr>
            <p:spPr bwMode="auto">
              <a:xfrm rot="-1492675">
                <a:off x="5086" y="3394"/>
                <a:ext cx="62" cy="88"/>
              </a:xfrm>
              <a:custGeom>
                <a:avLst/>
                <a:gdLst>
                  <a:gd name="T0" fmla="*/ 0 w 314"/>
                  <a:gd name="T1" fmla="*/ 0 h 463"/>
                  <a:gd name="T2" fmla="*/ 0 w 314"/>
                  <a:gd name="T3" fmla="*/ 0 h 463"/>
                  <a:gd name="T4" fmla="*/ 0 w 314"/>
                  <a:gd name="T5" fmla="*/ 0 h 463"/>
                  <a:gd name="T6" fmla="*/ 0 w 314"/>
                  <a:gd name="T7" fmla="*/ 0 h 463"/>
                  <a:gd name="T8" fmla="*/ 0 w 314"/>
                  <a:gd name="T9" fmla="*/ 0 h 463"/>
                  <a:gd name="T10" fmla="*/ 0 w 314"/>
                  <a:gd name="T11" fmla="*/ 0 h 463"/>
                  <a:gd name="T12" fmla="*/ 0 w 314"/>
                  <a:gd name="T13" fmla="*/ 0 h 463"/>
                  <a:gd name="T14" fmla="*/ 0 w 314"/>
                  <a:gd name="T15" fmla="*/ 0 h 463"/>
                  <a:gd name="T16" fmla="*/ 0 w 314"/>
                  <a:gd name="T17" fmla="*/ 0 h 463"/>
                  <a:gd name="T18" fmla="*/ 0 w 314"/>
                  <a:gd name="T19" fmla="*/ 0 h 463"/>
                  <a:gd name="T20" fmla="*/ 0 w 314"/>
                  <a:gd name="T21" fmla="*/ 0 h 463"/>
                  <a:gd name="T22" fmla="*/ 0 w 314"/>
                  <a:gd name="T23" fmla="*/ 0 h 463"/>
                  <a:gd name="T24" fmla="*/ 0 w 314"/>
                  <a:gd name="T25" fmla="*/ 0 h 463"/>
                  <a:gd name="T26" fmla="*/ 0 w 314"/>
                  <a:gd name="T27" fmla="*/ 0 h 463"/>
                  <a:gd name="T28" fmla="*/ 0 w 314"/>
                  <a:gd name="T29" fmla="*/ 0 h 463"/>
                  <a:gd name="T30" fmla="*/ 0 w 314"/>
                  <a:gd name="T31" fmla="*/ 0 h 463"/>
                  <a:gd name="T32" fmla="*/ 0 w 314"/>
                  <a:gd name="T33" fmla="*/ 0 h 463"/>
                  <a:gd name="T34" fmla="*/ 0 w 314"/>
                  <a:gd name="T35" fmla="*/ 0 h 463"/>
                  <a:gd name="T36" fmla="*/ 0 w 314"/>
                  <a:gd name="T37" fmla="*/ 0 h 463"/>
                  <a:gd name="T38" fmla="*/ 0 w 314"/>
                  <a:gd name="T39" fmla="*/ 0 h 463"/>
                  <a:gd name="T40" fmla="*/ 0 w 314"/>
                  <a:gd name="T41" fmla="*/ 0 h 463"/>
                  <a:gd name="T42" fmla="*/ 0 w 314"/>
                  <a:gd name="T43" fmla="*/ 0 h 463"/>
                  <a:gd name="T44" fmla="*/ 0 w 314"/>
                  <a:gd name="T45" fmla="*/ 0 h 463"/>
                  <a:gd name="T46" fmla="*/ 0 w 314"/>
                  <a:gd name="T47" fmla="*/ 0 h 463"/>
                  <a:gd name="T48" fmla="*/ 0 w 314"/>
                  <a:gd name="T49" fmla="*/ 0 h 463"/>
                  <a:gd name="T50" fmla="*/ 0 w 314"/>
                  <a:gd name="T51" fmla="*/ 0 h 463"/>
                  <a:gd name="T52" fmla="*/ 0 w 314"/>
                  <a:gd name="T53" fmla="*/ 0 h 46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14"/>
                  <a:gd name="T82" fmla="*/ 0 h 463"/>
                  <a:gd name="T83" fmla="*/ 314 w 314"/>
                  <a:gd name="T84" fmla="*/ 463 h 46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14" h="463">
                    <a:moveTo>
                      <a:pt x="139" y="0"/>
                    </a:moveTo>
                    <a:lnTo>
                      <a:pt x="139" y="19"/>
                    </a:lnTo>
                    <a:lnTo>
                      <a:pt x="139" y="33"/>
                    </a:lnTo>
                    <a:lnTo>
                      <a:pt x="139" y="48"/>
                    </a:lnTo>
                    <a:lnTo>
                      <a:pt x="139" y="57"/>
                    </a:lnTo>
                    <a:lnTo>
                      <a:pt x="139" y="72"/>
                    </a:lnTo>
                    <a:lnTo>
                      <a:pt x="139" y="86"/>
                    </a:lnTo>
                    <a:lnTo>
                      <a:pt x="139" y="101"/>
                    </a:lnTo>
                    <a:lnTo>
                      <a:pt x="139" y="115"/>
                    </a:lnTo>
                    <a:lnTo>
                      <a:pt x="139" y="129"/>
                    </a:lnTo>
                    <a:lnTo>
                      <a:pt x="139" y="139"/>
                    </a:lnTo>
                    <a:lnTo>
                      <a:pt x="139" y="154"/>
                    </a:lnTo>
                    <a:lnTo>
                      <a:pt x="139" y="168"/>
                    </a:lnTo>
                    <a:lnTo>
                      <a:pt x="139" y="182"/>
                    </a:lnTo>
                    <a:lnTo>
                      <a:pt x="139" y="197"/>
                    </a:lnTo>
                    <a:lnTo>
                      <a:pt x="0" y="288"/>
                    </a:lnTo>
                    <a:lnTo>
                      <a:pt x="0" y="457"/>
                    </a:lnTo>
                    <a:lnTo>
                      <a:pt x="38" y="462"/>
                    </a:lnTo>
                    <a:lnTo>
                      <a:pt x="38" y="317"/>
                    </a:lnTo>
                    <a:lnTo>
                      <a:pt x="168" y="226"/>
                    </a:lnTo>
                    <a:lnTo>
                      <a:pt x="269" y="307"/>
                    </a:lnTo>
                    <a:lnTo>
                      <a:pt x="274" y="447"/>
                    </a:lnTo>
                    <a:lnTo>
                      <a:pt x="313" y="447"/>
                    </a:lnTo>
                    <a:lnTo>
                      <a:pt x="313" y="293"/>
                    </a:lnTo>
                    <a:lnTo>
                      <a:pt x="192" y="192"/>
                    </a:lnTo>
                    <a:lnTo>
                      <a:pt x="192" y="4"/>
                    </a:lnTo>
                    <a:lnTo>
                      <a:pt x="139" y="0"/>
                    </a:lnTo>
                  </a:path>
                </a:pathLst>
              </a:custGeom>
              <a:solidFill>
                <a:srgbClr val="00FF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2271" name="Group 57"/>
            <p:cNvGrpSpPr>
              <a:grpSpLocks noChangeAspect="1"/>
            </p:cNvGrpSpPr>
            <p:nvPr/>
          </p:nvGrpSpPr>
          <p:grpSpPr bwMode="auto">
            <a:xfrm rot="5241625">
              <a:off x="4308" y="2110"/>
              <a:ext cx="115" cy="23"/>
              <a:chOff x="4032" y="1728"/>
              <a:chExt cx="480" cy="96"/>
            </a:xfrm>
          </p:grpSpPr>
          <p:sp>
            <p:nvSpPr>
              <p:cNvPr id="52356" name="Oval 58"/>
              <p:cNvSpPr>
                <a:spLocks noChangeAspect="1" noChangeArrowheads="1"/>
              </p:cNvSpPr>
              <p:nvPr/>
            </p:nvSpPr>
            <p:spPr bwMode="auto">
              <a:xfrm>
                <a:off x="4032" y="1728"/>
                <a:ext cx="192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ar-SA" b="1"/>
              </a:p>
            </p:txBody>
          </p:sp>
          <p:sp>
            <p:nvSpPr>
              <p:cNvPr id="52357" name="Oval 59"/>
              <p:cNvSpPr>
                <a:spLocks noChangeAspect="1" noChangeArrowheads="1"/>
              </p:cNvSpPr>
              <p:nvPr/>
            </p:nvSpPr>
            <p:spPr bwMode="auto">
              <a:xfrm>
                <a:off x="4224" y="172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ar-SA" b="1"/>
              </a:p>
            </p:txBody>
          </p:sp>
          <p:sp>
            <p:nvSpPr>
              <p:cNvPr id="52358" name="Oval 60"/>
              <p:cNvSpPr>
                <a:spLocks noChangeAspect="1" noChangeArrowheads="1"/>
              </p:cNvSpPr>
              <p:nvPr/>
            </p:nvSpPr>
            <p:spPr bwMode="auto">
              <a:xfrm>
                <a:off x="4320" y="1728"/>
                <a:ext cx="192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ar-SA" b="1"/>
              </a:p>
            </p:txBody>
          </p:sp>
        </p:grpSp>
        <p:grpSp>
          <p:nvGrpSpPr>
            <p:cNvPr id="52272" name="Group 61"/>
            <p:cNvGrpSpPr>
              <a:grpSpLocks noChangeAspect="1"/>
            </p:cNvGrpSpPr>
            <p:nvPr/>
          </p:nvGrpSpPr>
          <p:grpSpPr bwMode="auto">
            <a:xfrm rot="7475854">
              <a:off x="4632" y="2215"/>
              <a:ext cx="115" cy="23"/>
              <a:chOff x="4032" y="1728"/>
              <a:chExt cx="480" cy="96"/>
            </a:xfrm>
          </p:grpSpPr>
          <p:sp>
            <p:nvSpPr>
              <p:cNvPr id="52353" name="Oval 62"/>
              <p:cNvSpPr>
                <a:spLocks noChangeAspect="1" noChangeArrowheads="1"/>
              </p:cNvSpPr>
              <p:nvPr/>
            </p:nvSpPr>
            <p:spPr bwMode="auto">
              <a:xfrm>
                <a:off x="4032" y="1728"/>
                <a:ext cx="192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ar-SA" b="1"/>
              </a:p>
            </p:txBody>
          </p:sp>
          <p:sp>
            <p:nvSpPr>
              <p:cNvPr id="52354" name="Oval 63"/>
              <p:cNvSpPr>
                <a:spLocks noChangeAspect="1" noChangeArrowheads="1"/>
              </p:cNvSpPr>
              <p:nvPr/>
            </p:nvSpPr>
            <p:spPr bwMode="auto">
              <a:xfrm>
                <a:off x="4224" y="172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ar-SA" b="1"/>
              </a:p>
            </p:txBody>
          </p:sp>
          <p:sp>
            <p:nvSpPr>
              <p:cNvPr id="52355" name="Oval 64"/>
              <p:cNvSpPr>
                <a:spLocks noChangeAspect="1" noChangeArrowheads="1"/>
              </p:cNvSpPr>
              <p:nvPr/>
            </p:nvSpPr>
            <p:spPr bwMode="auto">
              <a:xfrm>
                <a:off x="4320" y="1728"/>
                <a:ext cx="192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ar-SA" b="1"/>
              </a:p>
            </p:txBody>
          </p:sp>
        </p:grpSp>
        <p:grpSp>
          <p:nvGrpSpPr>
            <p:cNvPr id="52273" name="Group 65"/>
            <p:cNvGrpSpPr>
              <a:grpSpLocks noChangeAspect="1"/>
            </p:cNvGrpSpPr>
            <p:nvPr/>
          </p:nvGrpSpPr>
          <p:grpSpPr bwMode="auto">
            <a:xfrm rot="2949254">
              <a:off x="3989" y="2214"/>
              <a:ext cx="115" cy="23"/>
              <a:chOff x="4032" y="1728"/>
              <a:chExt cx="480" cy="96"/>
            </a:xfrm>
          </p:grpSpPr>
          <p:sp>
            <p:nvSpPr>
              <p:cNvPr id="52350" name="Oval 66"/>
              <p:cNvSpPr>
                <a:spLocks noChangeAspect="1" noChangeArrowheads="1"/>
              </p:cNvSpPr>
              <p:nvPr/>
            </p:nvSpPr>
            <p:spPr bwMode="auto">
              <a:xfrm>
                <a:off x="4032" y="1728"/>
                <a:ext cx="192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ar-SA" b="1"/>
              </a:p>
            </p:txBody>
          </p:sp>
          <p:sp>
            <p:nvSpPr>
              <p:cNvPr id="52351" name="Oval 67"/>
              <p:cNvSpPr>
                <a:spLocks noChangeAspect="1" noChangeArrowheads="1"/>
              </p:cNvSpPr>
              <p:nvPr/>
            </p:nvSpPr>
            <p:spPr bwMode="auto">
              <a:xfrm>
                <a:off x="4224" y="172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ar-SA" b="1"/>
              </a:p>
            </p:txBody>
          </p:sp>
          <p:sp>
            <p:nvSpPr>
              <p:cNvPr id="52352" name="Oval 68"/>
              <p:cNvSpPr>
                <a:spLocks noChangeAspect="1" noChangeArrowheads="1"/>
              </p:cNvSpPr>
              <p:nvPr/>
            </p:nvSpPr>
            <p:spPr bwMode="auto">
              <a:xfrm>
                <a:off x="4320" y="1728"/>
                <a:ext cx="192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ar-SA" b="1"/>
              </a:p>
            </p:txBody>
          </p:sp>
        </p:grpSp>
        <p:grpSp>
          <p:nvGrpSpPr>
            <p:cNvPr id="52274" name="Group 69"/>
            <p:cNvGrpSpPr>
              <a:grpSpLocks noChangeAspect="1"/>
            </p:cNvGrpSpPr>
            <p:nvPr/>
          </p:nvGrpSpPr>
          <p:grpSpPr bwMode="auto">
            <a:xfrm rot="-1821335">
              <a:off x="3900" y="2627"/>
              <a:ext cx="115" cy="23"/>
              <a:chOff x="4032" y="1728"/>
              <a:chExt cx="480" cy="96"/>
            </a:xfrm>
          </p:grpSpPr>
          <p:sp>
            <p:nvSpPr>
              <p:cNvPr id="52347" name="Oval 70"/>
              <p:cNvSpPr>
                <a:spLocks noChangeAspect="1" noChangeArrowheads="1"/>
              </p:cNvSpPr>
              <p:nvPr/>
            </p:nvSpPr>
            <p:spPr bwMode="auto">
              <a:xfrm>
                <a:off x="4032" y="1728"/>
                <a:ext cx="192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ar-SA" b="1"/>
              </a:p>
            </p:txBody>
          </p:sp>
          <p:sp>
            <p:nvSpPr>
              <p:cNvPr id="52348" name="Oval 71"/>
              <p:cNvSpPr>
                <a:spLocks noChangeAspect="1" noChangeArrowheads="1"/>
              </p:cNvSpPr>
              <p:nvPr/>
            </p:nvSpPr>
            <p:spPr bwMode="auto">
              <a:xfrm>
                <a:off x="4224" y="172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ar-SA" b="1"/>
              </a:p>
            </p:txBody>
          </p:sp>
          <p:sp>
            <p:nvSpPr>
              <p:cNvPr id="52349" name="Oval 72"/>
              <p:cNvSpPr>
                <a:spLocks noChangeAspect="1" noChangeArrowheads="1"/>
              </p:cNvSpPr>
              <p:nvPr/>
            </p:nvSpPr>
            <p:spPr bwMode="auto">
              <a:xfrm>
                <a:off x="4320" y="1728"/>
                <a:ext cx="192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ar-SA" b="1"/>
              </a:p>
            </p:txBody>
          </p:sp>
        </p:grpSp>
        <p:grpSp>
          <p:nvGrpSpPr>
            <p:cNvPr id="52275" name="Group 73"/>
            <p:cNvGrpSpPr>
              <a:grpSpLocks noChangeAspect="1"/>
            </p:cNvGrpSpPr>
            <p:nvPr/>
          </p:nvGrpSpPr>
          <p:grpSpPr bwMode="auto">
            <a:xfrm rot="-9690569">
              <a:off x="4732" y="2626"/>
              <a:ext cx="115" cy="23"/>
              <a:chOff x="4032" y="1728"/>
              <a:chExt cx="480" cy="96"/>
            </a:xfrm>
          </p:grpSpPr>
          <p:sp>
            <p:nvSpPr>
              <p:cNvPr id="52344" name="Oval 74"/>
              <p:cNvSpPr>
                <a:spLocks noChangeAspect="1" noChangeArrowheads="1"/>
              </p:cNvSpPr>
              <p:nvPr/>
            </p:nvSpPr>
            <p:spPr bwMode="auto">
              <a:xfrm>
                <a:off x="4032" y="1728"/>
                <a:ext cx="192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ar-SA" b="1"/>
              </a:p>
            </p:txBody>
          </p:sp>
          <p:sp>
            <p:nvSpPr>
              <p:cNvPr id="52345" name="Oval 75"/>
              <p:cNvSpPr>
                <a:spLocks noChangeAspect="1" noChangeArrowheads="1"/>
              </p:cNvSpPr>
              <p:nvPr/>
            </p:nvSpPr>
            <p:spPr bwMode="auto">
              <a:xfrm>
                <a:off x="4224" y="172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ar-SA" b="1"/>
              </a:p>
            </p:txBody>
          </p:sp>
          <p:sp>
            <p:nvSpPr>
              <p:cNvPr id="52346" name="Oval 76"/>
              <p:cNvSpPr>
                <a:spLocks noChangeAspect="1" noChangeArrowheads="1"/>
              </p:cNvSpPr>
              <p:nvPr/>
            </p:nvSpPr>
            <p:spPr bwMode="auto">
              <a:xfrm>
                <a:off x="4320" y="1728"/>
                <a:ext cx="192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ar-SA" b="1"/>
              </a:p>
            </p:txBody>
          </p:sp>
        </p:grpSp>
        <p:grpSp>
          <p:nvGrpSpPr>
            <p:cNvPr id="52276" name="Group 77"/>
            <p:cNvGrpSpPr>
              <a:grpSpLocks noChangeAspect="1"/>
            </p:cNvGrpSpPr>
            <p:nvPr/>
          </p:nvGrpSpPr>
          <p:grpSpPr bwMode="auto">
            <a:xfrm rot="-5012000">
              <a:off x="4191" y="2837"/>
              <a:ext cx="115" cy="19"/>
              <a:chOff x="4032" y="1728"/>
              <a:chExt cx="480" cy="96"/>
            </a:xfrm>
          </p:grpSpPr>
          <p:sp>
            <p:nvSpPr>
              <p:cNvPr id="52341" name="Oval 78"/>
              <p:cNvSpPr>
                <a:spLocks noChangeAspect="1" noChangeArrowheads="1"/>
              </p:cNvSpPr>
              <p:nvPr/>
            </p:nvSpPr>
            <p:spPr bwMode="auto">
              <a:xfrm>
                <a:off x="4032" y="1728"/>
                <a:ext cx="192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ar-SA" b="1"/>
              </a:p>
            </p:txBody>
          </p:sp>
          <p:sp>
            <p:nvSpPr>
              <p:cNvPr id="52342" name="Oval 79"/>
              <p:cNvSpPr>
                <a:spLocks noChangeAspect="1" noChangeArrowheads="1"/>
              </p:cNvSpPr>
              <p:nvPr/>
            </p:nvSpPr>
            <p:spPr bwMode="auto">
              <a:xfrm>
                <a:off x="4224" y="172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ar-SA" b="1"/>
              </a:p>
            </p:txBody>
          </p:sp>
          <p:sp>
            <p:nvSpPr>
              <p:cNvPr id="52343" name="Oval 80"/>
              <p:cNvSpPr>
                <a:spLocks noChangeAspect="1" noChangeArrowheads="1"/>
              </p:cNvSpPr>
              <p:nvPr/>
            </p:nvSpPr>
            <p:spPr bwMode="auto">
              <a:xfrm>
                <a:off x="4320" y="1728"/>
                <a:ext cx="192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ar-SA" b="1"/>
              </a:p>
            </p:txBody>
          </p:sp>
        </p:grpSp>
        <p:grpSp>
          <p:nvGrpSpPr>
            <p:cNvPr id="52277" name="Group 81"/>
            <p:cNvGrpSpPr>
              <a:grpSpLocks noChangeAspect="1"/>
            </p:cNvGrpSpPr>
            <p:nvPr/>
          </p:nvGrpSpPr>
          <p:grpSpPr bwMode="auto">
            <a:xfrm rot="-7203104">
              <a:off x="4523" y="2800"/>
              <a:ext cx="115" cy="23"/>
              <a:chOff x="4032" y="1728"/>
              <a:chExt cx="480" cy="96"/>
            </a:xfrm>
          </p:grpSpPr>
          <p:sp>
            <p:nvSpPr>
              <p:cNvPr id="52338" name="Oval 82"/>
              <p:cNvSpPr>
                <a:spLocks noChangeAspect="1" noChangeArrowheads="1"/>
              </p:cNvSpPr>
              <p:nvPr/>
            </p:nvSpPr>
            <p:spPr bwMode="auto">
              <a:xfrm>
                <a:off x="4032" y="1728"/>
                <a:ext cx="192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ar-SA" b="1"/>
              </a:p>
            </p:txBody>
          </p:sp>
          <p:sp>
            <p:nvSpPr>
              <p:cNvPr id="52339" name="Oval 83"/>
              <p:cNvSpPr>
                <a:spLocks noChangeAspect="1" noChangeArrowheads="1"/>
              </p:cNvSpPr>
              <p:nvPr/>
            </p:nvSpPr>
            <p:spPr bwMode="auto">
              <a:xfrm>
                <a:off x="4224" y="172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ar-SA" b="1"/>
              </a:p>
            </p:txBody>
          </p:sp>
          <p:sp>
            <p:nvSpPr>
              <p:cNvPr id="52340" name="Oval 84"/>
              <p:cNvSpPr>
                <a:spLocks noChangeAspect="1" noChangeArrowheads="1"/>
              </p:cNvSpPr>
              <p:nvPr/>
            </p:nvSpPr>
            <p:spPr bwMode="auto">
              <a:xfrm>
                <a:off x="4320" y="1728"/>
                <a:ext cx="192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ar-SA" b="1"/>
              </a:p>
            </p:txBody>
          </p:sp>
        </p:grpSp>
        <p:grpSp>
          <p:nvGrpSpPr>
            <p:cNvPr id="52278" name="Group 95"/>
            <p:cNvGrpSpPr>
              <a:grpSpLocks noChangeAspect="1"/>
            </p:cNvGrpSpPr>
            <p:nvPr/>
          </p:nvGrpSpPr>
          <p:grpSpPr bwMode="auto">
            <a:xfrm rot="4460907">
              <a:off x="3828" y="2926"/>
              <a:ext cx="115" cy="23"/>
              <a:chOff x="4032" y="1728"/>
              <a:chExt cx="480" cy="96"/>
            </a:xfrm>
          </p:grpSpPr>
          <p:sp>
            <p:nvSpPr>
              <p:cNvPr id="52335" name="Oval 96"/>
              <p:cNvSpPr>
                <a:spLocks noChangeAspect="1" noChangeArrowheads="1"/>
              </p:cNvSpPr>
              <p:nvPr/>
            </p:nvSpPr>
            <p:spPr bwMode="auto">
              <a:xfrm>
                <a:off x="4032" y="1728"/>
                <a:ext cx="192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ar-SA" b="1"/>
              </a:p>
            </p:txBody>
          </p:sp>
          <p:sp>
            <p:nvSpPr>
              <p:cNvPr id="52336" name="Oval 97"/>
              <p:cNvSpPr>
                <a:spLocks noChangeAspect="1" noChangeArrowheads="1"/>
              </p:cNvSpPr>
              <p:nvPr/>
            </p:nvSpPr>
            <p:spPr bwMode="auto">
              <a:xfrm>
                <a:off x="4224" y="172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ar-SA" b="1"/>
              </a:p>
            </p:txBody>
          </p:sp>
          <p:sp>
            <p:nvSpPr>
              <p:cNvPr id="52337" name="Oval 98"/>
              <p:cNvSpPr>
                <a:spLocks noChangeAspect="1" noChangeArrowheads="1"/>
              </p:cNvSpPr>
              <p:nvPr/>
            </p:nvSpPr>
            <p:spPr bwMode="auto">
              <a:xfrm>
                <a:off x="4320" y="1728"/>
                <a:ext cx="192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ar-SA" b="1"/>
              </a:p>
            </p:txBody>
          </p:sp>
        </p:grpSp>
        <p:grpSp>
          <p:nvGrpSpPr>
            <p:cNvPr id="52279" name="Group 99"/>
            <p:cNvGrpSpPr>
              <a:grpSpLocks noChangeAspect="1"/>
            </p:cNvGrpSpPr>
            <p:nvPr/>
          </p:nvGrpSpPr>
          <p:grpSpPr bwMode="auto">
            <a:xfrm rot="6695136">
              <a:off x="4168" y="2956"/>
              <a:ext cx="115" cy="23"/>
              <a:chOff x="4032" y="1728"/>
              <a:chExt cx="480" cy="96"/>
            </a:xfrm>
          </p:grpSpPr>
          <p:sp>
            <p:nvSpPr>
              <p:cNvPr id="52332" name="Oval 100"/>
              <p:cNvSpPr>
                <a:spLocks noChangeAspect="1" noChangeArrowheads="1"/>
              </p:cNvSpPr>
              <p:nvPr/>
            </p:nvSpPr>
            <p:spPr bwMode="auto">
              <a:xfrm>
                <a:off x="4032" y="1728"/>
                <a:ext cx="192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ar-SA" b="1"/>
              </a:p>
            </p:txBody>
          </p:sp>
          <p:sp>
            <p:nvSpPr>
              <p:cNvPr id="52333" name="Oval 101"/>
              <p:cNvSpPr>
                <a:spLocks noChangeAspect="1" noChangeArrowheads="1"/>
              </p:cNvSpPr>
              <p:nvPr/>
            </p:nvSpPr>
            <p:spPr bwMode="auto">
              <a:xfrm>
                <a:off x="4224" y="172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ar-SA" b="1"/>
              </a:p>
            </p:txBody>
          </p:sp>
          <p:sp>
            <p:nvSpPr>
              <p:cNvPr id="52334" name="Oval 102"/>
              <p:cNvSpPr>
                <a:spLocks noChangeAspect="1" noChangeArrowheads="1"/>
              </p:cNvSpPr>
              <p:nvPr/>
            </p:nvSpPr>
            <p:spPr bwMode="auto">
              <a:xfrm>
                <a:off x="4320" y="1728"/>
                <a:ext cx="192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ar-SA" b="1"/>
              </a:p>
            </p:txBody>
          </p:sp>
        </p:grpSp>
        <p:grpSp>
          <p:nvGrpSpPr>
            <p:cNvPr id="52280" name="Group 103"/>
            <p:cNvGrpSpPr>
              <a:grpSpLocks noChangeAspect="1"/>
            </p:cNvGrpSpPr>
            <p:nvPr/>
          </p:nvGrpSpPr>
          <p:grpSpPr bwMode="auto">
            <a:xfrm rot="2168536">
              <a:off x="3541" y="3099"/>
              <a:ext cx="115" cy="23"/>
              <a:chOff x="4032" y="1728"/>
              <a:chExt cx="480" cy="96"/>
            </a:xfrm>
          </p:grpSpPr>
          <p:sp>
            <p:nvSpPr>
              <p:cNvPr id="52329" name="Oval 104"/>
              <p:cNvSpPr>
                <a:spLocks noChangeAspect="1" noChangeArrowheads="1"/>
              </p:cNvSpPr>
              <p:nvPr/>
            </p:nvSpPr>
            <p:spPr bwMode="auto">
              <a:xfrm>
                <a:off x="4032" y="1728"/>
                <a:ext cx="192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ar-SA" b="1"/>
              </a:p>
            </p:txBody>
          </p:sp>
          <p:sp>
            <p:nvSpPr>
              <p:cNvPr id="52330" name="Oval 105"/>
              <p:cNvSpPr>
                <a:spLocks noChangeAspect="1" noChangeArrowheads="1"/>
              </p:cNvSpPr>
              <p:nvPr/>
            </p:nvSpPr>
            <p:spPr bwMode="auto">
              <a:xfrm>
                <a:off x="4224" y="172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ar-SA" b="1"/>
              </a:p>
            </p:txBody>
          </p:sp>
          <p:sp>
            <p:nvSpPr>
              <p:cNvPr id="52331" name="Oval 106"/>
              <p:cNvSpPr>
                <a:spLocks noChangeAspect="1" noChangeArrowheads="1"/>
              </p:cNvSpPr>
              <p:nvPr/>
            </p:nvSpPr>
            <p:spPr bwMode="auto">
              <a:xfrm>
                <a:off x="4320" y="1728"/>
                <a:ext cx="192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ar-SA" b="1"/>
              </a:p>
            </p:txBody>
          </p:sp>
        </p:grpSp>
        <p:grpSp>
          <p:nvGrpSpPr>
            <p:cNvPr id="52281" name="Group 107"/>
            <p:cNvGrpSpPr>
              <a:grpSpLocks noChangeAspect="1"/>
            </p:cNvGrpSpPr>
            <p:nvPr/>
          </p:nvGrpSpPr>
          <p:grpSpPr bwMode="auto">
            <a:xfrm rot="-2602053">
              <a:off x="3547" y="3523"/>
              <a:ext cx="115" cy="23"/>
              <a:chOff x="4032" y="1728"/>
              <a:chExt cx="480" cy="96"/>
            </a:xfrm>
          </p:grpSpPr>
          <p:sp>
            <p:nvSpPr>
              <p:cNvPr id="52326" name="Oval 108"/>
              <p:cNvSpPr>
                <a:spLocks noChangeAspect="1" noChangeArrowheads="1"/>
              </p:cNvSpPr>
              <p:nvPr/>
            </p:nvSpPr>
            <p:spPr bwMode="auto">
              <a:xfrm>
                <a:off x="4032" y="1728"/>
                <a:ext cx="192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ar-SA" b="1"/>
              </a:p>
            </p:txBody>
          </p:sp>
          <p:sp>
            <p:nvSpPr>
              <p:cNvPr id="52327" name="Oval 109"/>
              <p:cNvSpPr>
                <a:spLocks noChangeAspect="1" noChangeArrowheads="1"/>
              </p:cNvSpPr>
              <p:nvPr/>
            </p:nvSpPr>
            <p:spPr bwMode="auto">
              <a:xfrm>
                <a:off x="4224" y="172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ar-SA" b="1"/>
              </a:p>
            </p:txBody>
          </p:sp>
          <p:sp>
            <p:nvSpPr>
              <p:cNvPr id="52328" name="Oval 110"/>
              <p:cNvSpPr>
                <a:spLocks noChangeAspect="1" noChangeArrowheads="1"/>
              </p:cNvSpPr>
              <p:nvPr/>
            </p:nvSpPr>
            <p:spPr bwMode="auto">
              <a:xfrm>
                <a:off x="4320" y="1728"/>
                <a:ext cx="192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ar-SA" b="1"/>
              </a:p>
            </p:txBody>
          </p:sp>
        </p:grpSp>
        <p:grpSp>
          <p:nvGrpSpPr>
            <p:cNvPr id="52282" name="Group 111"/>
            <p:cNvGrpSpPr>
              <a:grpSpLocks noChangeAspect="1"/>
            </p:cNvGrpSpPr>
            <p:nvPr/>
          </p:nvGrpSpPr>
          <p:grpSpPr bwMode="auto">
            <a:xfrm rot="-10471286">
              <a:off x="4358" y="3333"/>
              <a:ext cx="115" cy="23"/>
              <a:chOff x="4032" y="1728"/>
              <a:chExt cx="480" cy="96"/>
            </a:xfrm>
          </p:grpSpPr>
          <p:sp>
            <p:nvSpPr>
              <p:cNvPr id="52323" name="Oval 112"/>
              <p:cNvSpPr>
                <a:spLocks noChangeAspect="1" noChangeArrowheads="1"/>
              </p:cNvSpPr>
              <p:nvPr/>
            </p:nvSpPr>
            <p:spPr bwMode="auto">
              <a:xfrm>
                <a:off x="4032" y="1728"/>
                <a:ext cx="192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ar-SA" b="1"/>
              </a:p>
            </p:txBody>
          </p:sp>
          <p:sp>
            <p:nvSpPr>
              <p:cNvPr id="52324" name="Oval 113"/>
              <p:cNvSpPr>
                <a:spLocks noChangeAspect="1" noChangeArrowheads="1"/>
              </p:cNvSpPr>
              <p:nvPr/>
            </p:nvSpPr>
            <p:spPr bwMode="auto">
              <a:xfrm>
                <a:off x="4224" y="172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ar-SA" b="1"/>
              </a:p>
            </p:txBody>
          </p:sp>
          <p:sp>
            <p:nvSpPr>
              <p:cNvPr id="52325" name="Oval 114"/>
              <p:cNvSpPr>
                <a:spLocks noChangeAspect="1" noChangeArrowheads="1"/>
              </p:cNvSpPr>
              <p:nvPr/>
            </p:nvSpPr>
            <p:spPr bwMode="auto">
              <a:xfrm>
                <a:off x="4320" y="1728"/>
                <a:ext cx="192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ar-SA" b="1"/>
              </a:p>
            </p:txBody>
          </p:sp>
        </p:grpSp>
        <p:grpSp>
          <p:nvGrpSpPr>
            <p:cNvPr id="52283" name="Group 115"/>
            <p:cNvGrpSpPr>
              <a:grpSpLocks noChangeAspect="1"/>
            </p:cNvGrpSpPr>
            <p:nvPr/>
          </p:nvGrpSpPr>
          <p:grpSpPr bwMode="auto">
            <a:xfrm rot="-5792717">
              <a:off x="3879" y="3660"/>
              <a:ext cx="115" cy="19"/>
              <a:chOff x="4032" y="1728"/>
              <a:chExt cx="480" cy="96"/>
            </a:xfrm>
          </p:grpSpPr>
          <p:sp>
            <p:nvSpPr>
              <p:cNvPr id="52320" name="Oval 116"/>
              <p:cNvSpPr>
                <a:spLocks noChangeAspect="1" noChangeArrowheads="1"/>
              </p:cNvSpPr>
              <p:nvPr/>
            </p:nvSpPr>
            <p:spPr bwMode="auto">
              <a:xfrm>
                <a:off x="4032" y="1728"/>
                <a:ext cx="192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ar-SA" b="1"/>
              </a:p>
            </p:txBody>
          </p:sp>
          <p:sp>
            <p:nvSpPr>
              <p:cNvPr id="52321" name="Oval 117"/>
              <p:cNvSpPr>
                <a:spLocks noChangeAspect="1" noChangeArrowheads="1"/>
              </p:cNvSpPr>
              <p:nvPr/>
            </p:nvSpPr>
            <p:spPr bwMode="auto">
              <a:xfrm>
                <a:off x="4224" y="172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ar-SA" b="1"/>
              </a:p>
            </p:txBody>
          </p:sp>
          <p:sp>
            <p:nvSpPr>
              <p:cNvPr id="52322" name="Oval 118"/>
              <p:cNvSpPr>
                <a:spLocks noChangeAspect="1" noChangeArrowheads="1"/>
              </p:cNvSpPr>
              <p:nvPr/>
            </p:nvSpPr>
            <p:spPr bwMode="auto">
              <a:xfrm>
                <a:off x="4320" y="1728"/>
                <a:ext cx="192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ar-SA" b="1"/>
              </a:p>
            </p:txBody>
          </p:sp>
        </p:grpSp>
        <p:grpSp>
          <p:nvGrpSpPr>
            <p:cNvPr id="52284" name="Group 119"/>
            <p:cNvGrpSpPr>
              <a:grpSpLocks noChangeAspect="1"/>
            </p:cNvGrpSpPr>
            <p:nvPr/>
          </p:nvGrpSpPr>
          <p:grpSpPr bwMode="auto">
            <a:xfrm rot="-7983821">
              <a:off x="4217" y="3544"/>
              <a:ext cx="115" cy="23"/>
              <a:chOff x="4032" y="1728"/>
              <a:chExt cx="480" cy="96"/>
            </a:xfrm>
          </p:grpSpPr>
          <p:sp>
            <p:nvSpPr>
              <p:cNvPr id="52317" name="Oval 120"/>
              <p:cNvSpPr>
                <a:spLocks noChangeAspect="1" noChangeArrowheads="1"/>
              </p:cNvSpPr>
              <p:nvPr/>
            </p:nvSpPr>
            <p:spPr bwMode="auto">
              <a:xfrm>
                <a:off x="4032" y="1728"/>
                <a:ext cx="192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ar-SA" b="1"/>
              </a:p>
            </p:txBody>
          </p:sp>
          <p:sp>
            <p:nvSpPr>
              <p:cNvPr id="52318" name="Oval 121"/>
              <p:cNvSpPr>
                <a:spLocks noChangeAspect="1" noChangeArrowheads="1"/>
              </p:cNvSpPr>
              <p:nvPr/>
            </p:nvSpPr>
            <p:spPr bwMode="auto">
              <a:xfrm>
                <a:off x="4224" y="172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ar-SA" b="1"/>
              </a:p>
            </p:txBody>
          </p:sp>
          <p:sp>
            <p:nvSpPr>
              <p:cNvPr id="52319" name="Oval 122"/>
              <p:cNvSpPr>
                <a:spLocks noChangeAspect="1" noChangeArrowheads="1"/>
              </p:cNvSpPr>
              <p:nvPr/>
            </p:nvSpPr>
            <p:spPr bwMode="auto">
              <a:xfrm>
                <a:off x="4320" y="1728"/>
                <a:ext cx="192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ar-SA" b="1"/>
              </a:p>
            </p:txBody>
          </p:sp>
        </p:grpSp>
        <p:grpSp>
          <p:nvGrpSpPr>
            <p:cNvPr id="52285" name="Group 188"/>
            <p:cNvGrpSpPr>
              <a:grpSpLocks/>
            </p:cNvGrpSpPr>
            <p:nvPr/>
          </p:nvGrpSpPr>
          <p:grpSpPr bwMode="auto">
            <a:xfrm>
              <a:off x="3653" y="2248"/>
              <a:ext cx="1648" cy="1280"/>
              <a:chOff x="3653" y="2248"/>
              <a:chExt cx="1648" cy="1280"/>
            </a:xfrm>
          </p:grpSpPr>
          <p:sp>
            <p:nvSpPr>
              <p:cNvPr id="52314" name="Oval 123"/>
              <p:cNvSpPr>
                <a:spLocks noChangeAspect="1" noChangeArrowheads="1"/>
              </p:cNvSpPr>
              <p:nvPr/>
            </p:nvSpPr>
            <p:spPr bwMode="auto">
              <a:xfrm rot="152053">
                <a:off x="4651" y="2928"/>
                <a:ext cx="650" cy="480"/>
              </a:xfrm>
              <a:prstGeom prst="ellipse">
                <a:avLst/>
              </a:prstGeom>
              <a:gradFill rotWithShape="1">
                <a:gsLst>
                  <a:gs pos="0">
                    <a:srgbClr val="6A0000"/>
                  </a:gs>
                  <a:gs pos="50000">
                    <a:srgbClr val="E60000"/>
                  </a:gs>
                  <a:gs pos="100000">
                    <a:srgbClr val="6A0000"/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ar-SA" b="1"/>
              </a:p>
            </p:txBody>
          </p:sp>
          <p:sp>
            <p:nvSpPr>
              <p:cNvPr id="52315" name="Oval 47"/>
              <p:cNvSpPr>
                <a:spLocks noChangeAspect="1" noChangeArrowheads="1"/>
              </p:cNvSpPr>
              <p:nvPr/>
            </p:nvSpPr>
            <p:spPr bwMode="auto">
              <a:xfrm>
                <a:off x="4046" y="2248"/>
                <a:ext cx="651" cy="480"/>
              </a:xfrm>
              <a:prstGeom prst="ellipse">
                <a:avLst/>
              </a:prstGeom>
              <a:gradFill rotWithShape="1">
                <a:gsLst>
                  <a:gs pos="0">
                    <a:srgbClr val="6A0000"/>
                  </a:gs>
                  <a:gs pos="50000">
                    <a:srgbClr val="E60000"/>
                  </a:gs>
                  <a:gs pos="100000">
                    <a:srgbClr val="6A0000"/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ar-SA" b="1"/>
              </a:p>
            </p:txBody>
          </p:sp>
          <p:sp>
            <p:nvSpPr>
              <p:cNvPr id="52316" name="Oval 85"/>
              <p:cNvSpPr>
                <a:spLocks noChangeAspect="1" noChangeArrowheads="1"/>
              </p:cNvSpPr>
              <p:nvPr/>
            </p:nvSpPr>
            <p:spPr bwMode="auto">
              <a:xfrm rot="-780718">
                <a:off x="3653" y="3048"/>
                <a:ext cx="651" cy="480"/>
              </a:xfrm>
              <a:prstGeom prst="ellipse">
                <a:avLst/>
              </a:prstGeom>
              <a:gradFill rotWithShape="1">
                <a:gsLst>
                  <a:gs pos="0">
                    <a:srgbClr val="6A0000"/>
                  </a:gs>
                  <a:gs pos="50000">
                    <a:srgbClr val="E60000"/>
                  </a:gs>
                  <a:gs pos="100000">
                    <a:srgbClr val="6A0000"/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ar-SA" b="1"/>
              </a:p>
            </p:txBody>
          </p:sp>
        </p:grpSp>
        <p:grpSp>
          <p:nvGrpSpPr>
            <p:cNvPr id="52286" name="Group 133"/>
            <p:cNvGrpSpPr>
              <a:grpSpLocks noChangeAspect="1"/>
            </p:cNvGrpSpPr>
            <p:nvPr/>
          </p:nvGrpSpPr>
          <p:grpSpPr bwMode="auto">
            <a:xfrm rot="5393676">
              <a:off x="4908" y="2801"/>
              <a:ext cx="115" cy="23"/>
              <a:chOff x="4032" y="1728"/>
              <a:chExt cx="480" cy="96"/>
            </a:xfrm>
          </p:grpSpPr>
          <p:sp>
            <p:nvSpPr>
              <p:cNvPr id="52311" name="Oval 134"/>
              <p:cNvSpPr>
                <a:spLocks noChangeAspect="1" noChangeArrowheads="1"/>
              </p:cNvSpPr>
              <p:nvPr/>
            </p:nvSpPr>
            <p:spPr bwMode="auto">
              <a:xfrm>
                <a:off x="4032" y="1728"/>
                <a:ext cx="192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ar-SA" b="1"/>
              </a:p>
            </p:txBody>
          </p:sp>
          <p:sp>
            <p:nvSpPr>
              <p:cNvPr id="52312" name="Oval 135"/>
              <p:cNvSpPr>
                <a:spLocks noChangeAspect="1" noChangeArrowheads="1"/>
              </p:cNvSpPr>
              <p:nvPr/>
            </p:nvSpPr>
            <p:spPr bwMode="auto">
              <a:xfrm>
                <a:off x="4224" y="172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ar-SA" b="1"/>
              </a:p>
            </p:txBody>
          </p:sp>
          <p:sp>
            <p:nvSpPr>
              <p:cNvPr id="52313" name="Oval 136"/>
              <p:cNvSpPr>
                <a:spLocks noChangeAspect="1" noChangeArrowheads="1"/>
              </p:cNvSpPr>
              <p:nvPr/>
            </p:nvSpPr>
            <p:spPr bwMode="auto">
              <a:xfrm>
                <a:off x="4320" y="1728"/>
                <a:ext cx="192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ar-SA" b="1"/>
              </a:p>
            </p:txBody>
          </p:sp>
        </p:grpSp>
        <p:grpSp>
          <p:nvGrpSpPr>
            <p:cNvPr id="52287" name="Group 137"/>
            <p:cNvGrpSpPr>
              <a:grpSpLocks noChangeAspect="1"/>
            </p:cNvGrpSpPr>
            <p:nvPr/>
          </p:nvGrpSpPr>
          <p:grpSpPr bwMode="auto">
            <a:xfrm rot="7627906">
              <a:off x="5227" y="2921"/>
              <a:ext cx="115" cy="23"/>
              <a:chOff x="4032" y="1728"/>
              <a:chExt cx="480" cy="96"/>
            </a:xfrm>
          </p:grpSpPr>
          <p:sp>
            <p:nvSpPr>
              <p:cNvPr id="52308" name="Oval 138"/>
              <p:cNvSpPr>
                <a:spLocks noChangeAspect="1" noChangeArrowheads="1"/>
              </p:cNvSpPr>
              <p:nvPr/>
            </p:nvSpPr>
            <p:spPr bwMode="auto">
              <a:xfrm>
                <a:off x="4032" y="1728"/>
                <a:ext cx="192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ar-SA" b="1"/>
              </a:p>
            </p:txBody>
          </p:sp>
          <p:sp>
            <p:nvSpPr>
              <p:cNvPr id="52309" name="Oval 139"/>
              <p:cNvSpPr>
                <a:spLocks noChangeAspect="1" noChangeArrowheads="1"/>
              </p:cNvSpPr>
              <p:nvPr/>
            </p:nvSpPr>
            <p:spPr bwMode="auto">
              <a:xfrm>
                <a:off x="4224" y="172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ar-SA" b="1"/>
              </a:p>
            </p:txBody>
          </p:sp>
          <p:sp>
            <p:nvSpPr>
              <p:cNvPr id="52310" name="Oval 140"/>
              <p:cNvSpPr>
                <a:spLocks noChangeAspect="1" noChangeArrowheads="1"/>
              </p:cNvSpPr>
              <p:nvPr/>
            </p:nvSpPr>
            <p:spPr bwMode="auto">
              <a:xfrm>
                <a:off x="4320" y="1728"/>
                <a:ext cx="192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ar-SA" b="1"/>
              </a:p>
            </p:txBody>
          </p:sp>
        </p:grpSp>
        <p:grpSp>
          <p:nvGrpSpPr>
            <p:cNvPr id="52288" name="Group 141"/>
            <p:cNvGrpSpPr>
              <a:grpSpLocks noChangeAspect="1"/>
            </p:cNvGrpSpPr>
            <p:nvPr/>
          </p:nvGrpSpPr>
          <p:grpSpPr bwMode="auto">
            <a:xfrm rot="3101305">
              <a:off x="4585" y="2891"/>
              <a:ext cx="115" cy="23"/>
              <a:chOff x="4032" y="1728"/>
              <a:chExt cx="480" cy="96"/>
            </a:xfrm>
          </p:grpSpPr>
          <p:sp>
            <p:nvSpPr>
              <p:cNvPr id="52305" name="Oval 142"/>
              <p:cNvSpPr>
                <a:spLocks noChangeAspect="1" noChangeArrowheads="1"/>
              </p:cNvSpPr>
              <p:nvPr/>
            </p:nvSpPr>
            <p:spPr bwMode="auto">
              <a:xfrm>
                <a:off x="4032" y="1728"/>
                <a:ext cx="192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ar-SA" b="1"/>
              </a:p>
            </p:txBody>
          </p:sp>
          <p:sp>
            <p:nvSpPr>
              <p:cNvPr id="52306" name="Oval 143"/>
              <p:cNvSpPr>
                <a:spLocks noChangeAspect="1" noChangeArrowheads="1"/>
              </p:cNvSpPr>
              <p:nvPr/>
            </p:nvSpPr>
            <p:spPr bwMode="auto">
              <a:xfrm>
                <a:off x="4224" y="172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ar-SA" b="1"/>
              </a:p>
            </p:txBody>
          </p:sp>
          <p:sp>
            <p:nvSpPr>
              <p:cNvPr id="52307" name="Oval 144"/>
              <p:cNvSpPr>
                <a:spLocks noChangeAspect="1" noChangeArrowheads="1"/>
              </p:cNvSpPr>
              <p:nvPr/>
            </p:nvSpPr>
            <p:spPr bwMode="auto">
              <a:xfrm>
                <a:off x="4320" y="1728"/>
                <a:ext cx="192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ar-SA" b="1"/>
              </a:p>
            </p:txBody>
          </p:sp>
        </p:grpSp>
        <p:grpSp>
          <p:nvGrpSpPr>
            <p:cNvPr id="52289" name="Group 145"/>
            <p:cNvGrpSpPr>
              <a:grpSpLocks noChangeAspect="1"/>
            </p:cNvGrpSpPr>
            <p:nvPr/>
          </p:nvGrpSpPr>
          <p:grpSpPr bwMode="auto">
            <a:xfrm rot="-1669281">
              <a:off x="4478" y="3300"/>
              <a:ext cx="115" cy="23"/>
              <a:chOff x="4032" y="1728"/>
              <a:chExt cx="480" cy="96"/>
            </a:xfrm>
          </p:grpSpPr>
          <p:sp>
            <p:nvSpPr>
              <p:cNvPr id="52302" name="Oval 146"/>
              <p:cNvSpPr>
                <a:spLocks noChangeAspect="1" noChangeArrowheads="1"/>
              </p:cNvSpPr>
              <p:nvPr/>
            </p:nvSpPr>
            <p:spPr bwMode="auto">
              <a:xfrm>
                <a:off x="4032" y="1728"/>
                <a:ext cx="192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ar-SA" b="1"/>
              </a:p>
            </p:txBody>
          </p:sp>
          <p:sp>
            <p:nvSpPr>
              <p:cNvPr id="52303" name="Oval 147"/>
              <p:cNvSpPr>
                <a:spLocks noChangeAspect="1" noChangeArrowheads="1"/>
              </p:cNvSpPr>
              <p:nvPr/>
            </p:nvSpPr>
            <p:spPr bwMode="auto">
              <a:xfrm>
                <a:off x="4224" y="172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ar-SA" b="1"/>
              </a:p>
            </p:txBody>
          </p:sp>
          <p:sp>
            <p:nvSpPr>
              <p:cNvPr id="52304" name="Oval 148"/>
              <p:cNvSpPr>
                <a:spLocks noChangeAspect="1" noChangeArrowheads="1"/>
              </p:cNvSpPr>
              <p:nvPr/>
            </p:nvSpPr>
            <p:spPr bwMode="auto">
              <a:xfrm>
                <a:off x="4320" y="1728"/>
                <a:ext cx="192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ar-SA" b="1"/>
              </a:p>
            </p:txBody>
          </p:sp>
        </p:grpSp>
        <p:grpSp>
          <p:nvGrpSpPr>
            <p:cNvPr id="52290" name="Group 149"/>
            <p:cNvGrpSpPr>
              <a:grpSpLocks noChangeAspect="1"/>
            </p:cNvGrpSpPr>
            <p:nvPr/>
          </p:nvGrpSpPr>
          <p:grpSpPr bwMode="auto">
            <a:xfrm rot="-9538516">
              <a:off x="5309" y="3335"/>
              <a:ext cx="115" cy="23"/>
              <a:chOff x="4032" y="1728"/>
              <a:chExt cx="480" cy="96"/>
            </a:xfrm>
          </p:grpSpPr>
          <p:sp>
            <p:nvSpPr>
              <p:cNvPr id="52299" name="Oval 150"/>
              <p:cNvSpPr>
                <a:spLocks noChangeAspect="1" noChangeArrowheads="1"/>
              </p:cNvSpPr>
              <p:nvPr/>
            </p:nvSpPr>
            <p:spPr bwMode="auto">
              <a:xfrm>
                <a:off x="4032" y="1728"/>
                <a:ext cx="192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ar-SA" b="1"/>
              </a:p>
            </p:txBody>
          </p:sp>
          <p:sp>
            <p:nvSpPr>
              <p:cNvPr id="52300" name="Oval 151"/>
              <p:cNvSpPr>
                <a:spLocks noChangeAspect="1" noChangeArrowheads="1"/>
              </p:cNvSpPr>
              <p:nvPr/>
            </p:nvSpPr>
            <p:spPr bwMode="auto">
              <a:xfrm>
                <a:off x="4224" y="172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ar-SA" b="1"/>
              </a:p>
            </p:txBody>
          </p:sp>
          <p:sp>
            <p:nvSpPr>
              <p:cNvPr id="52301" name="Oval 152"/>
              <p:cNvSpPr>
                <a:spLocks noChangeAspect="1" noChangeArrowheads="1"/>
              </p:cNvSpPr>
              <p:nvPr/>
            </p:nvSpPr>
            <p:spPr bwMode="auto">
              <a:xfrm>
                <a:off x="4320" y="1728"/>
                <a:ext cx="192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ar-SA" b="1"/>
              </a:p>
            </p:txBody>
          </p:sp>
        </p:grpSp>
        <p:grpSp>
          <p:nvGrpSpPr>
            <p:cNvPr id="52291" name="Group 153"/>
            <p:cNvGrpSpPr>
              <a:grpSpLocks noChangeAspect="1"/>
            </p:cNvGrpSpPr>
            <p:nvPr/>
          </p:nvGrpSpPr>
          <p:grpSpPr bwMode="auto">
            <a:xfrm rot="-4859947">
              <a:off x="4760" y="3523"/>
              <a:ext cx="115" cy="19"/>
              <a:chOff x="4032" y="1728"/>
              <a:chExt cx="480" cy="96"/>
            </a:xfrm>
          </p:grpSpPr>
          <p:sp>
            <p:nvSpPr>
              <p:cNvPr id="52296" name="Oval 154"/>
              <p:cNvSpPr>
                <a:spLocks noChangeAspect="1" noChangeArrowheads="1"/>
              </p:cNvSpPr>
              <p:nvPr/>
            </p:nvSpPr>
            <p:spPr bwMode="auto">
              <a:xfrm>
                <a:off x="4032" y="1728"/>
                <a:ext cx="192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ar-SA" b="1"/>
              </a:p>
            </p:txBody>
          </p:sp>
          <p:sp>
            <p:nvSpPr>
              <p:cNvPr id="52297" name="Oval 155"/>
              <p:cNvSpPr>
                <a:spLocks noChangeAspect="1" noChangeArrowheads="1"/>
              </p:cNvSpPr>
              <p:nvPr/>
            </p:nvSpPr>
            <p:spPr bwMode="auto">
              <a:xfrm>
                <a:off x="4224" y="172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ar-SA" b="1"/>
              </a:p>
            </p:txBody>
          </p:sp>
          <p:sp>
            <p:nvSpPr>
              <p:cNvPr id="52298" name="Oval 156"/>
              <p:cNvSpPr>
                <a:spLocks noChangeAspect="1" noChangeArrowheads="1"/>
              </p:cNvSpPr>
              <p:nvPr/>
            </p:nvSpPr>
            <p:spPr bwMode="auto">
              <a:xfrm>
                <a:off x="4320" y="1728"/>
                <a:ext cx="192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ar-SA" b="1"/>
              </a:p>
            </p:txBody>
          </p:sp>
        </p:grpSp>
        <p:grpSp>
          <p:nvGrpSpPr>
            <p:cNvPr id="52292" name="Group 157"/>
            <p:cNvGrpSpPr>
              <a:grpSpLocks noChangeAspect="1"/>
            </p:cNvGrpSpPr>
            <p:nvPr/>
          </p:nvGrpSpPr>
          <p:grpSpPr bwMode="auto">
            <a:xfrm rot="-7051051">
              <a:off x="5093" y="3501"/>
              <a:ext cx="115" cy="23"/>
              <a:chOff x="4032" y="1728"/>
              <a:chExt cx="480" cy="96"/>
            </a:xfrm>
          </p:grpSpPr>
          <p:sp>
            <p:nvSpPr>
              <p:cNvPr id="52293" name="Oval 158"/>
              <p:cNvSpPr>
                <a:spLocks noChangeAspect="1" noChangeArrowheads="1"/>
              </p:cNvSpPr>
              <p:nvPr/>
            </p:nvSpPr>
            <p:spPr bwMode="auto">
              <a:xfrm>
                <a:off x="4032" y="1728"/>
                <a:ext cx="192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ar-SA" b="1"/>
              </a:p>
            </p:txBody>
          </p:sp>
          <p:sp>
            <p:nvSpPr>
              <p:cNvPr id="52294" name="Oval 159"/>
              <p:cNvSpPr>
                <a:spLocks noChangeAspect="1" noChangeArrowheads="1"/>
              </p:cNvSpPr>
              <p:nvPr/>
            </p:nvSpPr>
            <p:spPr bwMode="auto">
              <a:xfrm>
                <a:off x="4224" y="172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ar-SA" b="1"/>
              </a:p>
            </p:txBody>
          </p:sp>
          <p:sp>
            <p:nvSpPr>
              <p:cNvPr id="52295" name="Oval 160"/>
              <p:cNvSpPr>
                <a:spLocks noChangeAspect="1" noChangeArrowheads="1"/>
              </p:cNvSpPr>
              <p:nvPr/>
            </p:nvSpPr>
            <p:spPr bwMode="auto">
              <a:xfrm>
                <a:off x="4320" y="1728"/>
                <a:ext cx="192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ar-SA" b="1"/>
              </a:p>
            </p:txBody>
          </p:sp>
        </p:grpSp>
      </p:grpSp>
      <p:sp>
        <p:nvSpPr>
          <p:cNvPr id="52231" name="Text Box 161"/>
          <p:cNvSpPr txBox="1">
            <a:spLocks noChangeArrowheads="1"/>
          </p:cNvSpPr>
          <p:nvPr/>
        </p:nvSpPr>
        <p:spPr bwMode="auto">
          <a:xfrm>
            <a:off x="5351463" y="5943600"/>
            <a:ext cx="3506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Aggregating platelets</a:t>
            </a:r>
            <a:endParaRPr lang="en-US" sz="2400">
              <a:solidFill>
                <a:schemeClr val="bg1"/>
              </a:solidFill>
            </a:endParaRPr>
          </a:p>
        </p:txBody>
      </p:sp>
      <p:grpSp>
        <p:nvGrpSpPr>
          <p:cNvPr id="52232" name="Group 183"/>
          <p:cNvGrpSpPr>
            <a:grpSpLocks/>
          </p:cNvGrpSpPr>
          <p:nvPr/>
        </p:nvGrpSpPr>
        <p:grpSpPr bwMode="auto">
          <a:xfrm>
            <a:off x="266700" y="2286000"/>
            <a:ext cx="1638300" cy="1343025"/>
            <a:chOff x="168" y="1440"/>
            <a:chExt cx="1032" cy="846"/>
          </a:xfrm>
        </p:grpSpPr>
        <p:sp>
          <p:nvSpPr>
            <p:cNvPr id="52260" name="Rectangle 2"/>
            <p:cNvSpPr>
              <a:spLocks noChangeAspect="1" noChangeArrowheads="1"/>
            </p:cNvSpPr>
            <p:nvPr/>
          </p:nvSpPr>
          <p:spPr bwMode="auto">
            <a:xfrm>
              <a:off x="672" y="1440"/>
              <a:ext cx="87" cy="7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ar-SA" sz="240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52261" name="Rectangle 3"/>
            <p:cNvSpPr>
              <a:spLocks noChangeArrowheads="1"/>
            </p:cNvSpPr>
            <p:nvPr/>
          </p:nvSpPr>
          <p:spPr bwMode="auto">
            <a:xfrm rot="-2292903">
              <a:off x="298" y="1553"/>
              <a:ext cx="86" cy="8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 b="1"/>
            </a:p>
          </p:txBody>
        </p:sp>
        <p:sp>
          <p:nvSpPr>
            <p:cNvPr id="52262" name="Rectangle 4"/>
            <p:cNvSpPr>
              <a:spLocks noChangeArrowheads="1"/>
            </p:cNvSpPr>
            <p:nvPr/>
          </p:nvSpPr>
          <p:spPr bwMode="auto">
            <a:xfrm rot="2212194">
              <a:off x="1065" y="1584"/>
              <a:ext cx="87" cy="8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 b="1"/>
            </a:p>
          </p:txBody>
        </p:sp>
        <p:sp>
          <p:nvSpPr>
            <p:cNvPr id="52263" name="Rectangle 5"/>
            <p:cNvSpPr>
              <a:spLocks noChangeAspect="1" noChangeArrowheads="1"/>
            </p:cNvSpPr>
            <p:nvPr/>
          </p:nvSpPr>
          <p:spPr bwMode="auto">
            <a:xfrm rot="9821048">
              <a:off x="821" y="2208"/>
              <a:ext cx="87" cy="7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ar-SA" b="1"/>
            </a:p>
          </p:txBody>
        </p:sp>
        <p:sp>
          <p:nvSpPr>
            <p:cNvPr id="52264" name="Rectangle 6"/>
            <p:cNvSpPr>
              <a:spLocks noChangeAspect="1" noChangeArrowheads="1"/>
            </p:cNvSpPr>
            <p:nvPr/>
          </p:nvSpPr>
          <p:spPr bwMode="auto">
            <a:xfrm rot="-3919693">
              <a:off x="1117" y="2030"/>
              <a:ext cx="87" cy="7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ar-SA" b="1"/>
            </a:p>
          </p:txBody>
        </p:sp>
        <p:sp>
          <p:nvSpPr>
            <p:cNvPr id="52265" name="Oval 9"/>
            <p:cNvSpPr>
              <a:spLocks noChangeAspect="1" noChangeArrowheads="1"/>
            </p:cNvSpPr>
            <p:nvPr/>
          </p:nvSpPr>
          <p:spPr bwMode="auto">
            <a:xfrm>
              <a:off x="210" y="1508"/>
              <a:ext cx="990" cy="734"/>
            </a:xfrm>
            <a:prstGeom prst="ellipse">
              <a:avLst/>
            </a:prstGeom>
            <a:gradFill rotWithShape="1">
              <a:gsLst>
                <a:gs pos="0">
                  <a:srgbClr val="6A0000"/>
                </a:gs>
                <a:gs pos="50000">
                  <a:srgbClr val="E60000"/>
                </a:gs>
                <a:gs pos="100000">
                  <a:srgbClr val="6A0000"/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 b="1"/>
            </a:p>
          </p:txBody>
        </p:sp>
        <p:sp>
          <p:nvSpPr>
            <p:cNvPr id="52266" name="Rectangle 10"/>
            <p:cNvSpPr>
              <a:spLocks noChangeAspect="1" noChangeArrowheads="1"/>
            </p:cNvSpPr>
            <p:nvPr/>
          </p:nvSpPr>
          <p:spPr bwMode="auto">
            <a:xfrm rot="-6972213">
              <a:off x="163" y="1984"/>
              <a:ext cx="87" cy="7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ar-SA" b="1"/>
            </a:p>
          </p:txBody>
        </p:sp>
        <p:sp>
          <p:nvSpPr>
            <p:cNvPr id="52267" name="Rectangle 162"/>
            <p:cNvSpPr>
              <a:spLocks noChangeAspect="1" noChangeArrowheads="1"/>
            </p:cNvSpPr>
            <p:nvPr/>
          </p:nvSpPr>
          <p:spPr bwMode="auto">
            <a:xfrm rot="-9616778">
              <a:off x="418" y="2198"/>
              <a:ext cx="87" cy="7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ar-SA" b="1"/>
            </a:p>
          </p:txBody>
        </p:sp>
      </p:grpSp>
      <p:sp>
        <p:nvSpPr>
          <p:cNvPr id="307363" name="Line 163"/>
          <p:cNvSpPr>
            <a:spLocks noChangeShapeType="1"/>
          </p:cNvSpPr>
          <p:nvPr/>
        </p:nvSpPr>
        <p:spPr bwMode="auto">
          <a:xfrm>
            <a:off x="2133600" y="3124200"/>
            <a:ext cx="914400" cy="0"/>
          </a:xfrm>
          <a:prstGeom prst="line">
            <a:avLst/>
          </a:prstGeom>
          <a:noFill/>
          <a:ln w="57150">
            <a:solidFill>
              <a:schemeClr val="accent3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FFFF00"/>
              </a:solidFill>
              <a:cs typeface="+mn-cs"/>
            </a:endParaRPr>
          </a:p>
        </p:txBody>
      </p:sp>
      <p:grpSp>
        <p:nvGrpSpPr>
          <p:cNvPr id="52234" name="Group 185"/>
          <p:cNvGrpSpPr>
            <a:grpSpLocks/>
          </p:cNvGrpSpPr>
          <p:nvPr/>
        </p:nvGrpSpPr>
        <p:grpSpPr bwMode="auto">
          <a:xfrm>
            <a:off x="5300663" y="2133600"/>
            <a:ext cx="2200275" cy="1392238"/>
            <a:chOff x="3339" y="1344"/>
            <a:chExt cx="1386" cy="877"/>
          </a:xfrm>
        </p:grpSpPr>
        <p:grpSp>
          <p:nvGrpSpPr>
            <p:cNvPr id="52239" name="Group 41"/>
            <p:cNvGrpSpPr>
              <a:grpSpLocks noChangeAspect="1"/>
            </p:cNvGrpSpPr>
            <p:nvPr/>
          </p:nvGrpSpPr>
          <p:grpSpPr bwMode="auto">
            <a:xfrm rot="1570870">
              <a:off x="3339" y="2175"/>
              <a:ext cx="230" cy="46"/>
              <a:chOff x="4032" y="1728"/>
              <a:chExt cx="480" cy="96"/>
            </a:xfrm>
          </p:grpSpPr>
          <p:sp>
            <p:nvSpPr>
              <p:cNvPr id="52257" name="Oval 42"/>
              <p:cNvSpPr>
                <a:spLocks noChangeAspect="1" noChangeArrowheads="1"/>
              </p:cNvSpPr>
              <p:nvPr/>
            </p:nvSpPr>
            <p:spPr bwMode="auto">
              <a:xfrm>
                <a:off x="4032" y="1728"/>
                <a:ext cx="192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ar-SA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52258" name="Oval 43"/>
              <p:cNvSpPr>
                <a:spLocks noChangeAspect="1" noChangeArrowheads="1"/>
              </p:cNvSpPr>
              <p:nvPr/>
            </p:nvSpPr>
            <p:spPr bwMode="auto">
              <a:xfrm>
                <a:off x="4224" y="172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ar-SA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52259" name="Oval 44"/>
              <p:cNvSpPr>
                <a:spLocks noChangeAspect="1" noChangeArrowheads="1"/>
              </p:cNvSpPr>
              <p:nvPr/>
            </p:nvSpPr>
            <p:spPr bwMode="auto">
              <a:xfrm>
                <a:off x="4320" y="1728"/>
                <a:ext cx="192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ar-SA" b="1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52240" name="Text Box 46"/>
            <p:cNvSpPr txBox="1">
              <a:spLocks noChangeArrowheads="1"/>
            </p:cNvSpPr>
            <p:nvPr/>
          </p:nvSpPr>
          <p:spPr bwMode="auto">
            <a:xfrm>
              <a:off x="3674" y="1344"/>
              <a:ext cx="105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</a:rPr>
                <a:t>Fibrinogen</a:t>
              </a:r>
            </a:p>
          </p:txBody>
        </p:sp>
        <p:grpSp>
          <p:nvGrpSpPr>
            <p:cNvPr id="52241" name="Group 164"/>
            <p:cNvGrpSpPr>
              <a:grpSpLocks noChangeAspect="1"/>
            </p:cNvGrpSpPr>
            <p:nvPr/>
          </p:nvGrpSpPr>
          <p:grpSpPr bwMode="auto">
            <a:xfrm rot="1570870">
              <a:off x="3538" y="2024"/>
              <a:ext cx="230" cy="46"/>
              <a:chOff x="4032" y="1728"/>
              <a:chExt cx="480" cy="96"/>
            </a:xfrm>
          </p:grpSpPr>
          <p:sp>
            <p:nvSpPr>
              <p:cNvPr id="52254" name="Oval 165"/>
              <p:cNvSpPr>
                <a:spLocks noChangeAspect="1" noChangeArrowheads="1"/>
              </p:cNvSpPr>
              <p:nvPr/>
            </p:nvSpPr>
            <p:spPr bwMode="auto">
              <a:xfrm>
                <a:off x="4032" y="1728"/>
                <a:ext cx="192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ar-SA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52255" name="Oval 166"/>
              <p:cNvSpPr>
                <a:spLocks noChangeAspect="1" noChangeArrowheads="1"/>
              </p:cNvSpPr>
              <p:nvPr/>
            </p:nvSpPr>
            <p:spPr bwMode="auto">
              <a:xfrm>
                <a:off x="4224" y="172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ar-SA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52256" name="Oval 167"/>
              <p:cNvSpPr>
                <a:spLocks noChangeAspect="1" noChangeArrowheads="1"/>
              </p:cNvSpPr>
              <p:nvPr/>
            </p:nvSpPr>
            <p:spPr bwMode="auto">
              <a:xfrm>
                <a:off x="4320" y="1728"/>
                <a:ext cx="192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ar-SA" b="1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52242" name="Group 168"/>
            <p:cNvGrpSpPr>
              <a:grpSpLocks noChangeAspect="1"/>
            </p:cNvGrpSpPr>
            <p:nvPr/>
          </p:nvGrpSpPr>
          <p:grpSpPr bwMode="auto">
            <a:xfrm rot="1570870">
              <a:off x="3742" y="1706"/>
              <a:ext cx="230" cy="46"/>
              <a:chOff x="4032" y="1728"/>
              <a:chExt cx="480" cy="96"/>
            </a:xfrm>
          </p:grpSpPr>
          <p:sp>
            <p:nvSpPr>
              <p:cNvPr id="52251" name="Oval 169"/>
              <p:cNvSpPr>
                <a:spLocks noChangeAspect="1" noChangeArrowheads="1"/>
              </p:cNvSpPr>
              <p:nvPr/>
            </p:nvSpPr>
            <p:spPr bwMode="auto">
              <a:xfrm>
                <a:off x="4032" y="1728"/>
                <a:ext cx="192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ar-SA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52252" name="Oval 170"/>
              <p:cNvSpPr>
                <a:spLocks noChangeAspect="1" noChangeArrowheads="1"/>
              </p:cNvSpPr>
              <p:nvPr/>
            </p:nvSpPr>
            <p:spPr bwMode="auto">
              <a:xfrm>
                <a:off x="4224" y="172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ar-SA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52253" name="Oval 171"/>
              <p:cNvSpPr>
                <a:spLocks noChangeAspect="1" noChangeArrowheads="1"/>
              </p:cNvSpPr>
              <p:nvPr/>
            </p:nvSpPr>
            <p:spPr bwMode="auto">
              <a:xfrm>
                <a:off x="4320" y="1728"/>
                <a:ext cx="192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ar-SA" b="1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52243" name="Group 172"/>
            <p:cNvGrpSpPr>
              <a:grpSpLocks noChangeAspect="1"/>
            </p:cNvGrpSpPr>
            <p:nvPr/>
          </p:nvGrpSpPr>
          <p:grpSpPr bwMode="auto">
            <a:xfrm rot="1570870">
              <a:off x="3810" y="1911"/>
              <a:ext cx="230" cy="46"/>
              <a:chOff x="4032" y="1728"/>
              <a:chExt cx="480" cy="96"/>
            </a:xfrm>
          </p:grpSpPr>
          <p:sp>
            <p:nvSpPr>
              <p:cNvPr id="52248" name="Oval 173"/>
              <p:cNvSpPr>
                <a:spLocks noChangeAspect="1" noChangeArrowheads="1"/>
              </p:cNvSpPr>
              <p:nvPr/>
            </p:nvSpPr>
            <p:spPr bwMode="auto">
              <a:xfrm>
                <a:off x="4032" y="1728"/>
                <a:ext cx="192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ar-SA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52249" name="Oval 174"/>
              <p:cNvSpPr>
                <a:spLocks noChangeAspect="1" noChangeArrowheads="1"/>
              </p:cNvSpPr>
              <p:nvPr/>
            </p:nvSpPr>
            <p:spPr bwMode="auto">
              <a:xfrm>
                <a:off x="4224" y="172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ar-SA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52250" name="Oval 175"/>
              <p:cNvSpPr>
                <a:spLocks noChangeAspect="1" noChangeArrowheads="1"/>
              </p:cNvSpPr>
              <p:nvPr/>
            </p:nvSpPr>
            <p:spPr bwMode="auto">
              <a:xfrm>
                <a:off x="4320" y="1728"/>
                <a:ext cx="192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ar-SA" b="1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52244" name="Group 176"/>
            <p:cNvGrpSpPr>
              <a:grpSpLocks noChangeAspect="1"/>
            </p:cNvGrpSpPr>
            <p:nvPr/>
          </p:nvGrpSpPr>
          <p:grpSpPr bwMode="auto">
            <a:xfrm rot="1570870">
              <a:off x="3538" y="1752"/>
              <a:ext cx="230" cy="46"/>
              <a:chOff x="4032" y="1728"/>
              <a:chExt cx="480" cy="96"/>
            </a:xfrm>
          </p:grpSpPr>
          <p:sp>
            <p:nvSpPr>
              <p:cNvPr id="52245" name="Oval 177"/>
              <p:cNvSpPr>
                <a:spLocks noChangeAspect="1" noChangeArrowheads="1"/>
              </p:cNvSpPr>
              <p:nvPr/>
            </p:nvSpPr>
            <p:spPr bwMode="auto">
              <a:xfrm>
                <a:off x="4032" y="1728"/>
                <a:ext cx="192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ar-SA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52246" name="Oval 178"/>
              <p:cNvSpPr>
                <a:spLocks noChangeAspect="1" noChangeArrowheads="1"/>
              </p:cNvSpPr>
              <p:nvPr/>
            </p:nvSpPr>
            <p:spPr bwMode="auto">
              <a:xfrm>
                <a:off x="4224" y="172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ar-SA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52247" name="Oval 179"/>
              <p:cNvSpPr>
                <a:spLocks noChangeAspect="1" noChangeArrowheads="1"/>
              </p:cNvSpPr>
              <p:nvPr/>
            </p:nvSpPr>
            <p:spPr bwMode="auto">
              <a:xfrm>
                <a:off x="4320" y="1728"/>
                <a:ext cx="192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ar-SA" b="1">
                  <a:solidFill>
                    <a:srgbClr val="FFFF00"/>
                  </a:solidFill>
                </a:endParaRPr>
              </a:p>
            </p:txBody>
          </p:sp>
        </p:grpSp>
      </p:grpSp>
      <p:sp>
        <p:nvSpPr>
          <p:cNvPr id="52235" name="Rectangle 180"/>
          <p:cNvSpPr>
            <a:spLocks noChangeArrowheads="1"/>
          </p:cNvSpPr>
          <p:nvPr/>
        </p:nvSpPr>
        <p:spPr bwMode="auto">
          <a:xfrm>
            <a:off x="215900" y="1538288"/>
            <a:ext cx="1885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Resting platelet</a:t>
            </a:r>
          </a:p>
        </p:txBody>
      </p:sp>
      <p:sp>
        <p:nvSpPr>
          <p:cNvPr id="52236" name="Rectangle 181"/>
          <p:cNvSpPr>
            <a:spLocks noChangeArrowheads="1"/>
          </p:cNvSpPr>
          <p:nvPr/>
        </p:nvSpPr>
        <p:spPr bwMode="auto">
          <a:xfrm>
            <a:off x="3059113" y="1462088"/>
            <a:ext cx="2095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Activated platelet</a:t>
            </a:r>
          </a:p>
        </p:txBody>
      </p:sp>
      <p:sp>
        <p:nvSpPr>
          <p:cNvPr id="163" name="Rectangle 2"/>
          <p:cNvSpPr txBox="1">
            <a:spLocks noChangeArrowheads="1"/>
          </p:cNvSpPr>
          <p:nvPr/>
        </p:nvSpPr>
        <p:spPr>
          <a:xfrm>
            <a:off x="533400" y="76200"/>
            <a:ext cx="8153400" cy="5635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kern="0" dirty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>Platelet Aggregation</a:t>
            </a:r>
            <a:endParaRPr lang="en-US" sz="4000" kern="0" dirty="0">
              <a:solidFill>
                <a:srgbClr val="FFFF00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64" name="Picture 5" descr="plat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0613" y="5051425"/>
            <a:ext cx="2592387" cy="173037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rtl="0" eaLnBrk="1" hangingPunct="1"/>
            <a:r>
              <a:rPr lang="en-US" sz="2800" smtClean="0">
                <a:solidFill>
                  <a:srgbClr val="FFFF00"/>
                </a:solidFill>
                <a:latin typeface="Comic Sans MS" pitchFamily="66" charset="0"/>
              </a:rPr>
              <a:t>von Willebrand factor </a:t>
            </a:r>
            <a:r>
              <a:rPr lang="en-US" sz="2800" smtClean="0">
                <a:solidFill>
                  <a:schemeClr val="tx1"/>
                </a:solidFill>
                <a:latin typeface="Comic Sans MS" pitchFamily="66" charset="0"/>
              </a:rPr>
              <a:t>(vWF)</a:t>
            </a:r>
            <a:br>
              <a:rPr lang="en-US" sz="280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2800" smtClean="0">
                <a:solidFill>
                  <a:srgbClr val="FFFF00"/>
                </a:solidFill>
                <a:latin typeface="Comic Sans MS" pitchFamily="66" charset="0"/>
              </a:rPr>
              <a:t> and Platelet Adhesion</a:t>
            </a:r>
            <a:endParaRPr lang="en-US" sz="240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0" y="3563938"/>
            <a:ext cx="1341438" cy="2138362"/>
            <a:chOff x="1643" y="2245"/>
            <a:chExt cx="845" cy="1347"/>
          </a:xfrm>
        </p:grpSpPr>
        <p:grpSp>
          <p:nvGrpSpPr>
            <p:cNvPr id="56987" name="Group 4"/>
            <p:cNvGrpSpPr>
              <a:grpSpLocks/>
            </p:cNvGrpSpPr>
            <p:nvPr/>
          </p:nvGrpSpPr>
          <p:grpSpPr bwMode="auto">
            <a:xfrm>
              <a:off x="1643" y="2245"/>
              <a:ext cx="837" cy="827"/>
              <a:chOff x="1643" y="2245"/>
              <a:chExt cx="837" cy="827"/>
            </a:xfrm>
          </p:grpSpPr>
          <p:sp>
            <p:nvSpPr>
              <p:cNvPr id="207877" name="Freeform 5"/>
              <p:cNvSpPr>
                <a:spLocks/>
              </p:cNvSpPr>
              <p:nvPr/>
            </p:nvSpPr>
            <p:spPr bwMode="auto">
              <a:xfrm>
                <a:off x="1643" y="2245"/>
                <a:ext cx="837" cy="667"/>
              </a:xfrm>
              <a:custGeom>
                <a:avLst/>
                <a:gdLst/>
                <a:ahLst/>
                <a:cxnLst>
                  <a:cxn ang="0">
                    <a:pos x="0" y="667"/>
                  </a:cxn>
                  <a:cxn ang="0">
                    <a:pos x="837" y="230"/>
                  </a:cxn>
                </a:cxnLst>
                <a:rect l="0" t="0" r="r" b="b"/>
                <a:pathLst>
                  <a:path w="837" h="667">
                    <a:moveTo>
                      <a:pt x="0" y="667"/>
                    </a:moveTo>
                    <a:cubicBezTo>
                      <a:pt x="48" y="283"/>
                      <a:pt x="245" y="0"/>
                      <a:pt x="837" y="230"/>
                    </a:cubicBez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 type="stealth" w="med" len="lg"/>
              </a:ln>
            </p:spPr>
            <p:txBody>
              <a:bodyPr/>
              <a:lstStyle/>
              <a:p>
                <a:pPr algn="r" rtl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endParaRPr>
              </a:p>
            </p:txBody>
          </p:sp>
          <p:grpSp>
            <p:nvGrpSpPr>
              <p:cNvPr id="56990" name="Group 6"/>
              <p:cNvGrpSpPr>
                <a:grpSpLocks/>
              </p:cNvGrpSpPr>
              <p:nvPr/>
            </p:nvGrpSpPr>
            <p:grpSpPr bwMode="auto">
              <a:xfrm>
                <a:off x="1798" y="2520"/>
                <a:ext cx="598" cy="112"/>
                <a:chOff x="290" y="1936"/>
                <a:chExt cx="598" cy="112"/>
              </a:xfrm>
            </p:grpSpPr>
            <p:sp>
              <p:nvSpPr>
                <p:cNvPr id="207879" name="Freeform 7"/>
                <p:cNvSpPr>
                  <a:spLocks/>
                </p:cNvSpPr>
                <p:nvPr/>
              </p:nvSpPr>
              <p:spPr bwMode="auto">
                <a:xfrm>
                  <a:off x="290" y="1968"/>
                  <a:ext cx="598" cy="36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136" y="6"/>
                    </a:cxn>
                    <a:cxn ang="0">
                      <a:pos x="224" y="4"/>
                    </a:cxn>
                    <a:cxn ang="0">
                      <a:pos x="316" y="18"/>
                    </a:cxn>
                    <a:cxn ang="0">
                      <a:pos x="408" y="34"/>
                    </a:cxn>
                    <a:cxn ang="0">
                      <a:pos x="478" y="30"/>
                    </a:cxn>
                    <a:cxn ang="0">
                      <a:pos x="598" y="20"/>
                    </a:cxn>
                  </a:cxnLst>
                  <a:rect l="0" t="0" r="r" b="b"/>
                  <a:pathLst>
                    <a:path w="598" h="36">
                      <a:moveTo>
                        <a:pt x="0" y="36"/>
                      </a:moveTo>
                      <a:cubicBezTo>
                        <a:pt x="49" y="23"/>
                        <a:pt x="98" y="11"/>
                        <a:pt x="136" y="6"/>
                      </a:cubicBezTo>
                      <a:cubicBezTo>
                        <a:pt x="173" y="0"/>
                        <a:pt x="194" y="2"/>
                        <a:pt x="224" y="4"/>
                      </a:cubicBezTo>
                      <a:cubicBezTo>
                        <a:pt x="254" y="6"/>
                        <a:pt x="285" y="13"/>
                        <a:pt x="316" y="18"/>
                      </a:cubicBezTo>
                      <a:cubicBezTo>
                        <a:pt x="346" y="23"/>
                        <a:pt x="381" y="32"/>
                        <a:pt x="408" y="34"/>
                      </a:cubicBezTo>
                      <a:cubicBezTo>
                        <a:pt x="435" y="36"/>
                        <a:pt x="446" y="32"/>
                        <a:pt x="478" y="30"/>
                      </a:cubicBezTo>
                      <a:cubicBezTo>
                        <a:pt x="509" y="27"/>
                        <a:pt x="578" y="22"/>
                        <a:pt x="598" y="20"/>
                      </a:cubicBez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grpSp>
              <p:nvGrpSpPr>
                <p:cNvPr id="57029" name="Group 8"/>
                <p:cNvGrpSpPr>
                  <a:grpSpLocks/>
                </p:cNvGrpSpPr>
                <p:nvPr/>
              </p:nvGrpSpPr>
              <p:grpSpPr bwMode="auto">
                <a:xfrm>
                  <a:off x="324" y="1936"/>
                  <a:ext cx="544" cy="112"/>
                  <a:chOff x="324" y="1872"/>
                  <a:chExt cx="544" cy="112"/>
                </a:xfrm>
              </p:grpSpPr>
              <p:sp>
                <p:nvSpPr>
                  <p:cNvPr id="207881" name="Freeform 9"/>
                  <p:cNvSpPr>
                    <a:spLocks/>
                  </p:cNvSpPr>
                  <p:nvPr/>
                </p:nvSpPr>
                <p:spPr bwMode="auto">
                  <a:xfrm>
                    <a:off x="492" y="1872"/>
                    <a:ext cx="48" cy="56"/>
                  </a:xfrm>
                  <a:custGeom>
                    <a:avLst/>
                    <a:gdLst/>
                    <a:ahLst/>
                    <a:cxnLst>
                      <a:cxn ang="0">
                        <a:pos x="48" y="32"/>
                      </a:cxn>
                      <a:cxn ang="0">
                        <a:pos x="40" y="48"/>
                      </a:cxn>
                      <a:cxn ang="0">
                        <a:pos x="24" y="56"/>
                      </a:cxn>
                      <a:cxn ang="0">
                        <a:pos x="24" y="56"/>
                      </a:cxn>
                      <a:cxn ang="0">
                        <a:pos x="8" y="48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8"/>
                      </a:cxn>
                      <a:cxn ang="0">
                        <a:pos x="24" y="0"/>
                      </a:cxn>
                      <a:cxn ang="0">
                        <a:pos x="24" y="0"/>
                      </a:cxn>
                      <a:cxn ang="0">
                        <a:pos x="48" y="8"/>
                      </a:cxn>
                      <a:cxn ang="0">
                        <a:pos x="48" y="32"/>
                      </a:cxn>
                    </a:cxnLst>
                    <a:rect l="0" t="0" r="r" b="b"/>
                    <a:pathLst>
                      <a:path w="48" h="56">
                        <a:moveTo>
                          <a:pt x="48" y="32"/>
                        </a:moveTo>
                        <a:lnTo>
                          <a:pt x="40" y="48"/>
                        </a:lnTo>
                        <a:lnTo>
                          <a:pt x="24" y="56"/>
                        </a:lnTo>
                        <a:lnTo>
                          <a:pt x="24" y="56"/>
                        </a:lnTo>
                        <a:lnTo>
                          <a:pt x="8" y="48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8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lnTo>
                          <a:pt x="48" y="8"/>
                        </a:lnTo>
                        <a:lnTo>
                          <a:pt x="48" y="32"/>
                        </a:lnTo>
                        <a:close/>
                      </a:path>
                    </a:pathLst>
                  </a:custGeom>
                  <a:solidFill>
                    <a:srgbClr val="DD6E00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7882" name="Freeform 10"/>
                  <p:cNvSpPr>
                    <a:spLocks/>
                  </p:cNvSpPr>
                  <p:nvPr/>
                </p:nvSpPr>
                <p:spPr bwMode="auto">
                  <a:xfrm>
                    <a:off x="652" y="1928"/>
                    <a:ext cx="48" cy="56"/>
                  </a:xfrm>
                  <a:custGeom>
                    <a:avLst/>
                    <a:gdLst/>
                    <a:ahLst/>
                    <a:cxnLst>
                      <a:cxn ang="0">
                        <a:pos x="48" y="32"/>
                      </a:cxn>
                      <a:cxn ang="0">
                        <a:pos x="40" y="48"/>
                      </a:cxn>
                      <a:cxn ang="0">
                        <a:pos x="24" y="56"/>
                      </a:cxn>
                      <a:cxn ang="0">
                        <a:pos x="24" y="56"/>
                      </a:cxn>
                      <a:cxn ang="0">
                        <a:pos x="0" y="48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8"/>
                      </a:cxn>
                      <a:cxn ang="0">
                        <a:pos x="24" y="0"/>
                      </a:cxn>
                      <a:cxn ang="0">
                        <a:pos x="24" y="0"/>
                      </a:cxn>
                      <a:cxn ang="0">
                        <a:pos x="40" y="16"/>
                      </a:cxn>
                      <a:cxn ang="0">
                        <a:pos x="48" y="32"/>
                      </a:cxn>
                    </a:cxnLst>
                    <a:rect l="0" t="0" r="r" b="b"/>
                    <a:pathLst>
                      <a:path w="48" h="56">
                        <a:moveTo>
                          <a:pt x="48" y="32"/>
                        </a:moveTo>
                        <a:lnTo>
                          <a:pt x="40" y="48"/>
                        </a:lnTo>
                        <a:lnTo>
                          <a:pt x="24" y="56"/>
                        </a:lnTo>
                        <a:lnTo>
                          <a:pt x="24" y="56"/>
                        </a:lnTo>
                        <a:lnTo>
                          <a:pt x="0" y="48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8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lnTo>
                          <a:pt x="40" y="16"/>
                        </a:lnTo>
                        <a:lnTo>
                          <a:pt x="48" y="32"/>
                        </a:lnTo>
                        <a:close/>
                      </a:path>
                    </a:pathLst>
                  </a:custGeom>
                  <a:solidFill>
                    <a:srgbClr val="DD6E00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7883" name="Freeform 11"/>
                  <p:cNvSpPr>
                    <a:spLocks/>
                  </p:cNvSpPr>
                  <p:nvPr/>
                </p:nvSpPr>
                <p:spPr bwMode="auto">
                  <a:xfrm>
                    <a:off x="820" y="1888"/>
                    <a:ext cx="48" cy="56"/>
                  </a:xfrm>
                  <a:custGeom>
                    <a:avLst/>
                    <a:gdLst/>
                    <a:ahLst/>
                    <a:cxnLst>
                      <a:cxn ang="0">
                        <a:pos x="48" y="32"/>
                      </a:cxn>
                      <a:cxn ang="0">
                        <a:pos x="40" y="48"/>
                      </a:cxn>
                      <a:cxn ang="0">
                        <a:pos x="24" y="56"/>
                      </a:cxn>
                      <a:cxn ang="0">
                        <a:pos x="24" y="56"/>
                      </a:cxn>
                      <a:cxn ang="0">
                        <a:pos x="0" y="48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8"/>
                      </a:cxn>
                      <a:cxn ang="0">
                        <a:pos x="24" y="0"/>
                      </a:cxn>
                      <a:cxn ang="0">
                        <a:pos x="24" y="0"/>
                      </a:cxn>
                      <a:cxn ang="0">
                        <a:pos x="40" y="8"/>
                      </a:cxn>
                      <a:cxn ang="0">
                        <a:pos x="48" y="32"/>
                      </a:cxn>
                    </a:cxnLst>
                    <a:rect l="0" t="0" r="r" b="b"/>
                    <a:pathLst>
                      <a:path w="48" h="56">
                        <a:moveTo>
                          <a:pt x="48" y="32"/>
                        </a:moveTo>
                        <a:lnTo>
                          <a:pt x="40" y="48"/>
                        </a:lnTo>
                        <a:lnTo>
                          <a:pt x="24" y="56"/>
                        </a:lnTo>
                        <a:lnTo>
                          <a:pt x="24" y="56"/>
                        </a:lnTo>
                        <a:lnTo>
                          <a:pt x="0" y="48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8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lnTo>
                          <a:pt x="40" y="8"/>
                        </a:lnTo>
                        <a:lnTo>
                          <a:pt x="48" y="32"/>
                        </a:lnTo>
                        <a:close/>
                      </a:path>
                    </a:pathLst>
                  </a:custGeom>
                  <a:solidFill>
                    <a:srgbClr val="DD6E00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7884" name="Freeform 12"/>
                  <p:cNvSpPr>
                    <a:spLocks/>
                  </p:cNvSpPr>
                  <p:nvPr/>
                </p:nvSpPr>
                <p:spPr bwMode="auto">
                  <a:xfrm>
                    <a:off x="412" y="1888"/>
                    <a:ext cx="48" cy="48"/>
                  </a:xfrm>
                  <a:custGeom>
                    <a:avLst/>
                    <a:gdLst/>
                    <a:ahLst/>
                    <a:cxnLst>
                      <a:cxn ang="0">
                        <a:pos x="48" y="24"/>
                      </a:cxn>
                      <a:cxn ang="0">
                        <a:pos x="40" y="40"/>
                      </a:cxn>
                      <a:cxn ang="0">
                        <a:pos x="16" y="48"/>
                      </a:cxn>
                      <a:cxn ang="0">
                        <a:pos x="16" y="48"/>
                      </a:cxn>
                      <a:cxn ang="0">
                        <a:pos x="0" y="40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0"/>
                      </a:cxn>
                      <a:cxn ang="0">
                        <a:pos x="24" y="0"/>
                      </a:cxn>
                      <a:cxn ang="0">
                        <a:pos x="24" y="0"/>
                      </a:cxn>
                      <a:cxn ang="0">
                        <a:pos x="40" y="8"/>
                      </a:cxn>
                      <a:cxn ang="0">
                        <a:pos x="48" y="24"/>
                      </a:cxn>
                    </a:cxnLst>
                    <a:rect l="0" t="0" r="r" b="b"/>
                    <a:pathLst>
                      <a:path w="48" h="48">
                        <a:moveTo>
                          <a:pt x="48" y="24"/>
                        </a:moveTo>
                        <a:lnTo>
                          <a:pt x="40" y="40"/>
                        </a:lnTo>
                        <a:lnTo>
                          <a:pt x="16" y="48"/>
                        </a:lnTo>
                        <a:lnTo>
                          <a:pt x="16" y="48"/>
                        </a:lnTo>
                        <a:lnTo>
                          <a:pt x="0" y="4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0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lnTo>
                          <a:pt x="40" y="8"/>
                        </a:lnTo>
                        <a:lnTo>
                          <a:pt x="48" y="24"/>
                        </a:lnTo>
                        <a:close/>
                      </a:path>
                    </a:pathLst>
                  </a:custGeom>
                  <a:solidFill>
                    <a:srgbClr val="DD6E00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7885" name="Freeform 13"/>
                  <p:cNvSpPr>
                    <a:spLocks/>
                  </p:cNvSpPr>
                  <p:nvPr/>
                </p:nvSpPr>
                <p:spPr bwMode="auto">
                  <a:xfrm>
                    <a:off x="572" y="1912"/>
                    <a:ext cx="48" cy="48"/>
                  </a:xfrm>
                  <a:custGeom>
                    <a:avLst/>
                    <a:gdLst/>
                    <a:ahLst/>
                    <a:cxnLst>
                      <a:cxn ang="0">
                        <a:pos x="48" y="24"/>
                      </a:cxn>
                      <a:cxn ang="0">
                        <a:pos x="40" y="48"/>
                      </a:cxn>
                      <a:cxn ang="0">
                        <a:pos x="24" y="48"/>
                      </a:cxn>
                      <a:cxn ang="0">
                        <a:pos x="24" y="48"/>
                      </a:cxn>
                      <a:cxn ang="0">
                        <a:pos x="0" y="40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8"/>
                      </a:cxn>
                      <a:cxn ang="0">
                        <a:pos x="24" y="0"/>
                      </a:cxn>
                      <a:cxn ang="0">
                        <a:pos x="24" y="0"/>
                      </a:cxn>
                      <a:cxn ang="0">
                        <a:pos x="40" y="8"/>
                      </a:cxn>
                      <a:cxn ang="0">
                        <a:pos x="48" y="24"/>
                      </a:cxn>
                    </a:cxnLst>
                    <a:rect l="0" t="0" r="r" b="b"/>
                    <a:pathLst>
                      <a:path w="48" h="48">
                        <a:moveTo>
                          <a:pt x="48" y="24"/>
                        </a:moveTo>
                        <a:lnTo>
                          <a:pt x="40" y="48"/>
                        </a:lnTo>
                        <a:lnTo>
                          <a:pt x="24" y="48"/>
                        </a:lnTo>
                        <a:lnTo>
                          <a:pt x="24" y="48"/>
                        </a:lnTo>
                        <a:lnTo>
                          <a:pt x="0" y="4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8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lnTo>
                          <a:pt x="40" y="8"/>
                        </a:lnTo>
                        <a:lnTo>
                          <a:pt x="48" y="24"/>
                        </a:lnTo>
                        <a:close/>
                      </a:path>
                    </a:pathLst>
                  </a:custGeom>
                  <a:solidFill>
                    <a:srgbClr val="DD6E00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7886" name="Freeform 14"/>
                  <p:cNvSpPr>
                    <a:spLocks/>
                  </p:cNvSpPr>
                  <p:nvPr/>
                </p:nvSpPr>
                <p:spPr bwMode="auto">
                  <a:xfrm>
                    <a:off x="324" y="1912"/>
                    <a:ext cx="48" cy="48"/>
                  </a:xfrm>
                  <a:custGeom>
                    <a:avLst/>
                    <a:gdLst/>
                    <a:ahLst/>
                    <a:cxnLst>
                      <a:cxn ang="0">
                        <a:pos x="48" y="24"/>
                      </a:cxn>
                      <a:cxn ang="0">
                        <a:pos x="40" y="40"/>
                      </a:cxn>
                      <a:cxn ang="0">
                        <a:pos x="24" y="48"/>
                      </a:cxn>
                      <a:cxn ang="0">
                        <a:pos x="24" y="48"/>
                      </a:cxn>
                      <a:cxn ang="0">
                        <a:pos x="8" y="40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0"/>
                      </a:cxn>
                      <a:cxn ang="0">
                        <a:pos x="32" y="0"/>
                      </a:cxn>
                      <a:cxn ang="0">
                        <a:pos x="32" y="0"/>
                      </a:cxn>
                      <a:cxn ang="0">
                        <a:pos x="48" y="8"/>
                      </a:cxn>
                      <a:cxn ang="0">
                        <a:pos x="48" y="24"/>
                      </a:cxn>
                    </a:cxnLst>
                    <a:rect l="0" t="0" r="r" b="b"/>
                    <a:pathLst>
                      <a:path w="48" h="48">
                        <a:moveTo>
                          <a:pt x="48" y="24"/>
                        </a:moveTo>
                        <a:lnTo>
                          <a:pt x="40" y="40"/>
                        </a:lnTo>
                        <a:lnTo>
                          <a:pt x="24" y="48"/>
                        </a:lnTo>
                        <a:lnTo>
                          <a:pt x="24" y="48"/>
                        </a:lnTo>
                        <a:lnTo>
                          <a:pt x="8" y="4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0"/>
                        </a:lnTo>
                        <a:lnTo>
                          <a:pt x="32" y="0"/>
                        </a:lnTo>
                        <a:lnTo>
                          <a:pt x="32" y="0"/>
                        </a:lnTo>
                        <a:lnTo>
                          <a:pt x="48" y="8"/>
                        </a:lnTo>
                        <a:lnTo>
                          <a:pt x="48" y="24"/>
                        </a:lnTo>
                        <a:close/>
                      </a:path>
                    </a:pathLst>
                  </a:custGeom>
                  <a:solidFill>
                    <a:srgbClr val="DD6E00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7887" name="Freeform 15"/>
                  <p:cNvSpPr>
                    <a:spLocks/>
                  </p:cNvSpPr>
                  <p:nvPr/>
                </p:nvSpPr>
                <p:spPr bwMode="auto">
                  <a:xfrm>
                    <a:off x="732" y="1920"/>
                    <a:ext cx="48" cy="48"/>
                  </a:xfrm>
                  <a:custGeom>
                    <a:avLst/>
                    <a:gdLst/>
                    <a:ahLst/>
                    <a:cxnLst>
                      <a:cxn ang="0">
                        <a:pos x="48" y="24"/>
                      </a:cxn>
                      <a:cxn ang="0">
                        <a:pos x="40" y="48"/>
                      </a:cxn>
                      <a:cxn ang="0">
                        <a:pos x="24" y="48"/>
                      </a:cxn>
                      <a:cxn ang="0">
                        <a:pos x="24" y="48"/>
                      </a:cxn>
                      <a:cxn ang="0">
                        <a:pos x="8" y="40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8"/>
                      </a:cxn>
                      <a:cxn ang="0">
                        <a:pos x="32" y="0"/>
                      </a:cxn>
                      <a:cxn ang="0">
                        <a:pos x="32" y="0"/>
                      </a:cxn>
                      <a:cxn ang="0">
                        <a:pos x="48" y="8"/>
                      </a:cxn>
                      <a:cxn ang="0">
                        <a:pos x="48" y="24"/>
                      </a:cxn>
                    </a:cxnLst>
                    <a:rect l="0" t="0" r="r" b="b"/>
                    <a:pathLst>
                      <a:path w="48" h="48">
                        <a:moveTo>
                          <a:pt x="48" y="24"/>
                        </a:moveTo>
                        <a:lnTo>
                          <a:pt x="40" y="48"/>
                        </a:lnTo>
                        <a:lnTo>
                          <a:pt x="24" y="48"/>
                        </a:lnTo>
                        <a:lnTo>
                          <a:pt x="24" y="48"/>
                        </a:lnTo>
                        <a:lnTo>
                          <a:pt x="8" y="4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8"/>
                        </a:lnTo>
                        <a:lnTo>
                          <a:pt x="32" y="0"/>
                        </a:lnTo>
                        <a:lnTo>
                          <a:pt x="32" y="0"/>
                        </a:lnTo>
                        <a:lnTo>
                          <a:pt x="48" y="8"/>
                        </a:lnTo>
                        <a:lnTo>
                          <a:pt x="48" y="24"/>
                        </a:lnTo>
                        <a:close/>
                      </a:path>
                    </a:pathLst>
                  </a:custGeom>
                  <a:solidFill>
                    <a:srgbClr val="DD6E00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6991" name="Group 16"/>
              <p:cNvGrpSpPr>
                <a:grpSpLocks/>
              </p:cNvGrpSpPr>
              <p:nvPr/>
            </p:nvGrpSpPr>
            <p:grpSpPr bwMode="auto">
              <a:xfrm rot="2700000">
                <a:off x="1770" y="2612"/>
                <a:ext cx="536" cy="384"/>
                <a:chOff x="540" y="1270"/>
                <a:chExt cx="536" cy="384"/>
              </a:xfrm>
            </p:grpSpPr>
            <p:grpSp>
              <p:nvGrpSpPr>
                <p:cNvPr id="56992" name="Group 17"/>
                <p:cNvGrpSpPr>
                  <a:grpSpLocks/>
                </p:cNvGrpSpPr>
                <p:nvPr/>
              </p:nvGrpSpPr>
              <p:grpSpPr bwMode="auto">
                <a:xfrm>
                  <a:off x="540" y="1270"/>
                  <a:ext cx="536" cy="384"/>
                  <a:chOff x="540" y="2248"/>
                  <a:chExt cx="536" cy="384"/>
                </a:xfrm>
              </p:grpSpPr>
              <p:sp>
                <p:nvSpPr>
                  <p:cNvPr id="207890" name="Freeform 18"/>
                  <p:cNvSpPr>
                    <a:spLocks/>
                  </p:cNvSpPr>
                  <p:nvPr/>
                </p:nvSpPr>
                <p:spPr bwMode="auto">
                  <a:xfrm>
                    <a:off x="930" y="2416"/>
                    <a:ext cx="144" cy="40"/>
                  </a:xfrm>
                  <a:custGeom>
                    <a:avLst/>
                    <a:gdLst/>
                    <a:ahLst/>
                    <a:cxnLst>
                      <a:cxn ang="0">
                        <a:pos x="144" y="16"/>
                      </a:cxn>
                      <a:cxn ang="0">
                        <a:pos x="144" y="24"/>
                      </a:cxn>
                      <a:cxn ang="0">
                        <a:pos x="128" y="32"/>
                      </a:cxn>
                      <a:cxn ang="0">
                        <a:pos x="104" y="32"/>
                      </a:cxn>
                      <a:cxn ang="0">
                        <a:pos x="72" y="40"/>
                      </a:cxn>
                      <a:cxn ang="0">
                        <a:pos x="72" y="40"/>
                      </a:cxn>
                      <a:cxn ang="0">
                        <a:pos x="40" y="32"/>
                      </a:cxn>
                      <a:cxn ang="0">
                        <a:pos x="16" y="32"/>
                      </a:cxn>
                      <a:cxn ang="0">
                        <a:pos x="0" y="24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0" y="8"/>
                      </a:cxn>
                      <a:cxn ang="0">
                        <a:pos x="16" y="0"/>
                      </a:cxn>
                      <a:cxn ang="0">
                        <a:pos x="40" y="0"/>
                      </a:cxn>
                      <a:cxn ang="0">
                        <a:pos x="72" y="0"/>
                      </a:cxn>
                      <a:cxn ang="0">
                        <a:pos x="72" y="0"/>
                      </a:cxn>
                      <a:cxn ang="0">
                        <a:pos x="104" y="0"/>
                      </a:cxn>
                      <a:cxn ang="0">
                        <a:pos x="128" y="0"/>
                      </a:cxn>
                      <a:cxn ang="0">
                        <a:pos x="144" y="8"/>
                      </a:cxn>
                      <a:cxn ang="0">
                        <a:pos x="144" y="16"/>
                      </a:cxn>
                    </a:cxnLst>
                    <a:rect l="0" t="0" r="r" b="b"/>
                    <a:pathLst>
                      <a:path w="144" h="40">
                        <a:moveTo>
                          <a:pt x="144" y="16"/>
                        </a:moveTo>
                        <a:lnTo>
                          <a:pt x="144" y="24"/>
                        </a:lnTo>
                        <a:lnTo>
                          <a:pt x="128" y="32"/>
                        </a:lnTo>
                        <a:lnTo>
                          <a:pt x="104" y="32"/>
                        </a:lnTo>
                        <a:lnTo>
                          <a:pt x="72" y="40"/>
                        </a:lnTo>
                        <a:lnTo>
                          <a:pt x="72" y="40"/>
                        </a:lnTo>
                        <a:lnTo>
                          <a:pt x="40" y="32"/>
                        </a:lnTo>
                        <a:lnTo>
                          <a:pt x="16" y="32"/>
                        </a:lnTo>
                        <a:lnTo>
                          <a:pt x="0" y="24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0" y="8"/>
                        </a:lnTo>
                        <a:lnTo>
                          <a:pt x="16" y="0"/>
                        </a:lnTo>
                        <a:lnTo>
                          <a:pt x="40" y="0"/>
                        </a:lnTo>
                        <a:lnTo>
                          <a:pt x="72" y="0"/>
                        </a:lnTo>
                        <a:lnTo>
                          <a:pt x="72" y="0"/>
                        </a:lnTo>
                        <a:lnTo>
                          <a:pt x="104" y="0"/>
                        </a:lnTo>
                        <a:lnTo>
                          <a:pt x="128" y="0"/>
                        </a:lnTo>
                        <a:lnTo>
                          <a:pt x="144" y="8"/>
                        </a:lnTo>
                        <a:lnTo>
                          <a:pt x="144" y="16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7891" name="Freeform 19"/>
                  <p:cNvSpPr>
                    <a:spLocks/>
                  </p:cNvSpPr>
                  <p:nvPr/>
                </p:nvSpPr>
                <p:spPr bwMode="auto">
                  <a:xfrm>
                    <a:off x="891" y="2495"/>
                    <a:ext cx="112" cy="80"/>
                  </a:xfrm>
                  <a:custGeom>
                    <a:avLst/>
                    <a:gdLst/>
                    <a:ahLst/>
                    <a:cxnLst>
                      <a:cxn ang="0">
                        <a:pos x="112" y="80"/>
                      </a:cxn>
                      <a:cxn ang="0">
                        <a:pos x="80" y="80"/>
                      </a:cxn>
                      <a:cxn ang="0">
                        <a:pos x="40" y="56"/>
                      </a:cxn>
                      <a:cxn ang="0">
                        <a:pos x="40" y="56"/>
                      </a:cxn>
                      <a:cxn ang="0">
                        <a:pos x="16" y="40"/>
                      </a:cxn>
                      <a:cxn ang="0">
                        <a:pos x="8" y="24"/>
                      </a:cxn>
                      <a:cxn ang="0">
                        <a:pos x="0" y="8"/>
                      </a:cxn>
                      <a:cxn ang="0">
                        <a:pos x="8" y="0"/>
                      </a:cxn>
                      <a:cxn ang="0">
                        <a:pos x="8" y="0"/>
                      </a:cxn>
                      <a:cxn ang="0">
                        <a:pos x="32" y="0"/>
                      </a:cxn>
                      <a:cxn ang="0">
                        <a:pos x="72" y="24"/>
                      </a:cxn>
                      <a:cxn ang="0">
                        <a:pos x="72" y="24"/>
                      </a:cxn>
                      <a:cxn ang="0">
                        <a:pos x="96" y="40"/>
                      </a:cxn>
                      <a:cxn ang="0">
                        <a:pos x="104" y="56"/>
                      </a:cxn>
                      <a:cxn ang="0">
                        <a:pos x="112" y="72"/>
                      </a:cxn>
                      <a:cxn ang="0">
                        <a:pos x="112" y="80"/>
                      </a:cxn>
                    </a:cxnLst>
                    <a:rect l="0" t="0" r="r" b="b"/>
                    <a:pathLst>
                      <a:path w="112" h="80">
                        <a:moveTo>
                          <a:pt x="112" y="80"/>
                        </a:moveTo>
                        <a:lnTo>
                          <a:pt x="80" y="80"/>
                        </a:lnTo>
                        <a:lnTo>
                          <a:pt x="40" y="56"/>
                        </a:lnTo>
                        <a:lnTo>
                          <a:pt x="40" y="56"/>
                        </a:lnTo>
                        <a:lnTo>
                          <a:pt x="16" y="40"/>
                        </a:lnTo>
                        <a:lnTo>
                          <a:pt x="8" y="24"/>
                        </a:lnTo>
                        <a:lnTo>
                          <a:pt x="0" y="8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32" y="0"/>
                        </a:lnTo>
                        <a:lnTo>
                          <a:pt x="72" y="24"/>
                        </a:lnTo>
                        <a:lnTo>
                          <a:pt x="72" y="24"/>
                        </a:lnTo>
                        <a:lnTo>
                          <a:pt x="96" y="40"/>
                        </a:lnTo>
                        <a:lnTo>
                          <a:pt x="104" y="56"/>
                        </a:lnTo>
                        <a:lnTo>
                          <a:pt x="112" y="72"/>
                        </a:lnTo>
                        <a:lnTo>
                          <a:pt x="112" y="8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7892" name="Freeform 20"/>
                  <p:cNvSpPr>
                    <a:spLocks/>
                  </p:cNvSpPr>
                  <p:nvPr/>
                </p:nvSpPr>
                <p:spPr bwMode="auto">
                  <a:xfrm>
                    <a:off x="780" y="2248"/>
                    <a:ext cx="48" cy="104"/>
                  </a:xfrm>
                  <a:custGeom>
                    <a:avLst/>
                    <a:gdLst/>
                    <a:ahLst/>
                    <a:cxnLst>
                      <a:cxn ang="0">
                        <a:pos x="24" y="104"/>
                      </a:cxn>
                      <a:cxn ang="0">
                        <a:pos x="8" y="88"/>
                      </a:cxn>
                      <a:cxn ang="0">
                        <a:pos x="0" y="56"/>
                      </a:cxn>
                      <a:cxn ang="0">
                        <a:pos x="0" y="56"/>
                      </a:cxn>
                      <a:cxn ang="0">
                        <a:pos x="8" y="16"/>
                      </a:cxn>
                      <a:cxn ang="0">
                        <a:pos x="24" y="0"/>
                      </a:cxn>
                      <a:cxn ang="0">
                        <a:pos x="24" y="0"/>
                      </a:cxn>
                      <a:cxn ang="0">
                        <a:pos x="40" y="16"/>
                      </a:cxn>
                      <a:cxn ang="0">
                        <a:pos x="48" y="56"/>
                      </a:cxn>
                      <a:cxn ang="0">
                        <a:pos x="48" y="56"/>
                      </a:cxn>
                      <a:cxn ang="0">
                        <a:pos x="40" y="88"/>
                      </a:cxn>
                      <a:cxn ang="0">
                        <a:pos x="24" y="104"/>
                      </a:cxn>
                    </a:cxnLst>
                    <a:rect l="0" t="0" r="r" b="b"/>
                    <a:pathLst>
                      <a:path w="48" h="104">
                        <a:moveTo>
                          <a:pt x="24" y="104"/>
                        </a:moveTo>
                        <a:lnTo>
                          <a:pt x="8" y="88"/>
                        </a:lnTo>
                        <a:lnTo>
                          <a:pt x="0" y="56"/>
                        </a:lnTo>
                        <a:lnTo>
                          <a:pt x="0" y="56"/>
                        </a:lnTo>
                        <a:lnTo>
                          <a:pt x="8" y="16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lnTo>
                          <a:pt x="40" y="16"/>
                        </a:lnTo>
                        <a:lnTo>
                          <a:pt x="48" y="56"/>
                        </a:lnTo>
                        <a:lnTo>
                          <a:pt x="48" y="56"/>
                        </a:lnTo>
                        <a:lnTo>
                          <a:pt x="40" y="88"/>
                        </a:lnTo>
                        <a:lnTo>
                          <a:pt x="24" y="104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7893" name="Freeform 21"/>
                  <p:cNvSpPr>
                    <a:spLocks/>
                  </p:cNvSpPr>
                  <p:nvPr/>
                </p:nvSpPr>
                <p:spPr bwMode="auto">
                  <a:xfrm>
                    <a:off x="540" y="2416"/>
                    <a:ext cx="152" cy="40"/>
                  </a:xfrm>
                  <a:custGeom>
                    <a:avLst/>
                    <a:gdLst/>
                    <a:ahLst/>
                    <a:cxnLst>
                      <a:cxn ang="0">
                        <a:pos x="152" y="24"/>
                      </a:cxn>
                      <a:cxn ang="0">
                        <a:pos x="144" y="32"/>
                      </a:cxn>
                      <a:cxn ang="0">
                        <a:pos x="128" y="32"/>
                      </a:cxn>
                      <a:cxn ang="0">
                        <a:pos x="104" y="40"/>
                      </a:cxn>
                      <a:cxn ang="0">
                        <a:pos x="80" y="40"/>
                      </a:cxn>
                      <a:cxn ang="0">
                        <a:pos x="80" y="40"/>
                      </a:cxn>
                      <a:cxn ang="0">
                        <a:pos x="48" y="40"/>
                      </a:cxn>
                      <a:cxn ang="0">
                        <a:pos x="24" y="32"/>
                      </a:cxn>
                      <a:cxn ang="0">
                        <a:pos x="8" y="32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16"/>
                      </a:cxn>
                      <a:cxn ang="0">
                        <a:pos x="24" y="8"/>
                      </a:cxn>
                      <a:cxn ang="0">
                        <a:pos x="48" y="0"/>
                      </a:cxn>
                      <a:cxn ang="0">
                        <a:pos x="80" y="0"/>
                      </a:cxn>
                      <a:cxn ang="0">
                        <a:pos x="80" y="0"/>
                      </a:cxn>
                      <a:cxn ang="0">
                        <a:pos x="104" y="0"/>
                      </a:cxn>
                      <a:cxn ang="0">
                        <a:pos x="128" y="8"/>
                      </a:cxn>
                      <a:cxn ang="0">
                        <a:pos x="144" y="16"/>
                      </a:cxn>
                      <a:cxn ang="0">
                        <a:pos x="152" y="24"/>
                      </a:cxn>
                    </a:cxnLst>
                    <a:rect l="0" t="0" r="r" b="b"/>
                    <a:pathLst>
                      <a:path w="152" h="40">
                        <a:moveTo>
                          <a:pt x="152" y="24"/>
                        </a:moveTo>
                        <a:lnTo>
                          <a:pt x="144" y="32"/>
                        </a:lnTo>
                        <a:lnTo>
                          <a:pt x="128" y="32"/>
                        </a:lnTo>
                        <a:lnTo>
                          <a:pt x="104" y="40"/>
                        </a:lnTo>
                        <a:lnTo>
                          <a:pt x="80" y="40"/>
                        </a:lnTo>
                        <a:lnTo>
                          <a:pt x="80" y="40"/>
                        </a:lnTo>
                        <a:lnTo>
                          <a:pt x="48" y="40"/>
                        </a:lnTo>
                        <a:lnTo>
                          <a:pt x="24" y="32"/>
                        </a:lnTo>
                        <a:lnTo>
                          <a:pt x="8" y="32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16"/>
                        </a:lnTo>
                        <a:lnTo>
                          <a:pt x="24" y="8"/>
                        </a:lnTo>
                        <a:lnTo>
                          <a:pt x="48" y="0"/>
                        </a:lnTo>
                        <a:lnTo>
                          <a:pt x="80" y="0"/>
                        </a:lnTo>
                        <a:lnTo>
                          <a:pt x="80" y="0"/>
                        </a:lnTo>
                        <a:lnTo>
                          <a:pt x="104" y="0"/>
                        </a:lnTo>
                        <a:lnTo>
                          <a:pt x="128" y="8"/>
                        </a:lnTo>
                        <a:lnTo>
                          <a:pt x="144" y="16"/>
                        </a:lnTo>
                        <a:lnTo>
                          <a:pt x="152" y="24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7894" name="Freeform 22"/>
                  <p:cNvSpPr>
                    <a:spLocks/>
                  </p:cNvSpPr>
                  <p:nvPr/>
                </p:nvSpPr>
                <p:spPr bwMode="auto">
                  <a:xfrm>
                    <a:off x="780" y="2520"/>
                    <a:ext cx="48" cy="112"/>
                  </a:xfrm>
                  <a:custGeom>
                    <a:avLst/>
                    <a:gdLst/>
                    <a:ahLst/>
                    <a:cxnLst>
                      <a:cxn ang="0">
                        <a:pos x="24" y="112"/>
                      </a:cxn>
                      <a:cxn ang="0">
                        <a:pos x="8" y="96"/>
                      </a:cxn>
                      <a:cxn ang="0">
                        <a:pos x="0" y="56"/>
                      </a:cxn>
                      <a:cxn ang="0">
                        <a:pos x="0" y="56"/>
                      </a:cxn>
                      <a:cxn ang="0">
                        <a:pos x="8" y="16"/>
                      </a:cxn>
                      <a:cxn ang="0">
                        <a:pos x="24" y="0"/>
                      </a:cxn>
                      <a:cxn ang="0">
                        <a:pos x="24" y="0"/>
                      </a:cxn>
                      <a:cxn ang="0">
                        <a:pos x="40" y="16"/>
                      </a:cxn>
                      <a:cxn ang="0">
                        <a:pos x="48" y="56"/>
                      </a:cxn>
                      <a:cxn ang="0">
                        <a:pos x="48" y="56"/>
                      </a:cxn>
                      <a:cxn ang="0">
                        <a:pos x="40" y="96"/>
                      </a:cxn>
                      <a:cxn ang="0">
                        <a:pos x="24" y="112"/>
                      </a:cxn>
                    </a:cxnLst>
                    <a:rect l="0" t="0" r="r" b="b"/>
                    <a:pathLst>
                      <a:path w="48" h="112">
                        <a:moveTo>
                          <a:pt x="24" y="112"/>
                        </a:moveTo>
                        <a:lnTo>
                          <a:pt x="8" y="96"/>
                        </a:lnTo>
                        <a:lnTo>
                          <a:pt x="0" y="56"/>
                        </a:lnTo>
                        <a:lnTo>
                          <a:pt x="0" y="56"/>
                        </a:lnTo>
                        <a:lnTo>
                          <a:pt x="8" y="16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lnTo>
                          <a:pt x="40" y="16"/>
                        </a:lnTo>
                        <a:lnTo>
                          <a:pt x="48" y="56"/>
                        </a:lnTo>
                        <a:lnTo>
                          <a:pt x="48" y="56"/>
                        </a:lnTo>
                        <a:lnTo>
                          <a:pt x="40" y="96"/>
                        </a:lnTo>
                        <a:lnTo>
                          <a:pt x="24" y="112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7895" name="Freeform 23"/>
                  <p:cNvSpPr>
                    <a:spLocks/>
                  </p:cNvSpPr>
                  <p:nvPr/>
                </p:nvSpPr>
                <p:spPr bwMode="auto">
                  <a:xfrm>
                    <a:off x="611" y="2305"/>
                    <a:ext cx="112" cy="80"/>
                  </a:xfrm>
                  <a:custGeom>
                    <a:avLst/>
                    <a:gdLst/>
                    <a:ahLst/>
                    <a:cxnLst>
                      <a:cxn ang="0">
                        <a:pos x="112" y="80"/>
                      </a:cxn>
                      <a:cxn ang="0">
                        <a:pos x="80" y="80"/>
                      </a:cxn>
                      <a:cxn ang="0">
                        <a:pos x="40" y="56"/>
                      </a:cxn>
                      <a:cxn ang="0">
                        <a:pos x="40" y="56"/>
                      </a:cxn>
                      <a:cxn ang="0">
                        <a:pos x="16" y="40"/>
                      </a:cxn>
                      <a:cxn ang="0">
                        <a:pos x="8" y="24"/>
                      </a:cxn>
                      <a:cxn ang="0">
                        <a:pos x="0" y="8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32" y="8"/>
                      </a:cxn>
                      <a:cxn ang="0">
                        <a:pos x="72" y="24"/>
                      </a:cxn>
                      <a:cxn ang="0">
                        <a:pos x="72" y="24"/>
                      </a:cxn>
                      <a:cxn ang="0">
                        <a:pos x="96" y="40"/>
                      </a:cxn>
                      <a:cxn ang="0">
                        <a:pos x="104" y="56"/>
                      </a:cxn>
                      <a:cxn ang="0">
                        <a:pos x="112" y="72"/>
                      </a:cxn>
                      <a:cxn ang="0">
                        <a:pos x="112" y="80"/>
                      </a:cxn>
                    </a:cxnLst>
                    <a:rect l="0" t="0" r="r" b="b"/>
                    <a:pathLst>
                      <a:path w="112" h="80">
                        <a:moveTo>
                          <a:pt x="112" y="80"/>
                        </a:moveTo>
                        <a:lnTo>
                          <a:pt x="80" y="80"/>
                        </a:lnTo>
                        <a:lnTo>
                          <a:pt x="40" y="56"/>
                        </a:lnTo>
                        <a:lnTo>
                          <a:pt x="40" y="56"/>
                        </a:lnTo>
                        <a:lnTo>
                          <a:pt x="16" y="40"/>
                        </a:lnTo>
                        <a:lnTo>
                          <a:pt x="8" y="24"/>
                        </a:lnTo>
                        <a:lnTo>
                          <a:pt x="0" y="8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32" y="8"/>
                        </a:lnTo>
                        <a:lnTo>
                          <a:pt x="72" y="24"/>
                        </a:lnTo>
                        <a:lnTo>
                          <a:pt x="72" y="24"/>
                        </a:lnTo>
                        <a:lnTo>
                          <a:pt x="96" y="40"/>
                        </a:lnTo>
                        <a:lnTo>
                          <a:pt x="104" y="56"/>
                        </a:lnTo>
                        <a:lnTo>
                          <a:pt x="112" y="72"/>
                        </a:lnTo>
                        <a:lnTo>
                          <a:pt x="112" y="8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7896" name="Freeform 24"/>
                  <p:cNvSpPr>
                    <a:spLocks/>
                  </p:cNvSpPr>
                  <p:nvPr/>
                </p:nvSpPr>
                <p:spPr bwMode="auto">
                  <a:xfrm>
                    <a:off x="876" y="2296"/>
                    <a:ext cx="112" cy="80"/>
                  </a:xfrm>
                  <a:custGeom>
                    <a:avLst/>
                    <a:gdLst/>
                    <a:ahLst/>
                    <a:cxnLst>
                      <a:cxn ang="0">
                        <a:pos x="8" y="80"/>
                      </a:cxn>
                      <a:cxn ang="0">
                        <a:pos x="0" y="72"/>
                      </a:cxn>
                      <a:cxn ang="0">
                        <a:pos x="8" y="56"/>
                      </a:cxn>
                      <a:cxn ang="0">
                        <a:pos x="24" y="40"/>
                      </a:cxn>
                      <a:cxn ang="0">
                        <a:pos x="40" y="24"/>
                      </a:cxn>
                      <a:cxn ang="0">
                        <a:pos x="40" y="24"/>
                      </a:cxn>
                      <a:cxn ang="0">
                        <a:pos x="80" y="8"/>
                      </a:cxn>
                      <a:cxn ang="0">
                        <a:pos x="112" y="0"/>
                      </a:cxn>
                      <a:cxn ang="0">
                        <a:pos x="112" y="0"/>
                      </a:cxn>
                      <a:cxn ang="0">
                        <a:pos x="112" y="8"/>
                      </a:cxn>
                      <a:cxn ang="0">
                        <a:pos x="112" y="24"/>
                      </a:cxn>
                      <a:cxn ang="0">
                        <a:pos x="96" y="40"/>
                      </a:cxn>
                      <a:cxn ang="0">
                        <a:pos x="80" y="56"/>
                      </a:cxn>
                      <a:cxn ang="0">
                        <a:pos x="80" y="56"/>
                      </a:cxn>
                      <a:cxn ang="0">
                        <a:pos x="32" y="80"/>
                      </a:cxn>
                      <a:cxn ang="0">
                        <a:pos x="8" y="80"/>
                      </a:cxn>
                    </a:cxnLst>
                    <a:rect l="0" t="0" r="r" b="b"/>
                    <a:pathLst>
                      <a:path w="112" h="80">
                        <a:moveTo>
                          <a:pt x="8" y="80"/>
                        </a:moveTo>
                        <a:lnTo>
                          <a:pt x="0" y="72"/>
                        </a:lnTo>
                        <a:lnTo>
                          <a:pt x="8" y="56"/>
                        </a:lnTo>
                        <a:lnTo>
                          <a:pt x="24" y="40"/>
                        </a:lnTo>
                        <a:lnTo>
                          <a:pt x="40" y="24"/>
                        </a:lnTo>
                        <a:lnTo>
                          <a:pt x="40" y="24"/>
                        </a:lnTo>
                        <a:lnTo>
                          <a:pt x="80" y="8"/>
                        </a:lnTo>
                        <a:lnTo>
                          <a:pt x="112" y="0"/>
                        </a:lnTo>
                        <a:lnTo>
                          <a:pt x="112" y="0"/>
                        </a:lnTo>
                        <a:lnTo>
                          <a:pt x="112" y="8"/>
                        </a:lnTo>
                        <a:lnTo>
                          <a:pt x="112" y="24"/>
                        </a:lnTo>
                        <a:lnTo>
                          <a:pt x="96" y="40"/>
                        </a:lnTo>
                        <a:lnTo>
                          <a:pt x="80" y="56"/>
                        </a:lnTo>
                        <a:lnTo>
                          <a:pt x="80" y="56"/>
                        </a:lnTo>
                        <a:lnTo>
                          <a:pt x="32" y="80"/>
                        </a:lnTo>
                        <a:lnTo>
                          <a:pt x="8" y="8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7897" name="Freeform 25"/>
                  <p:cNvSpPr>
                    <a:spLocks/>
                  </p:cNvSpPr>
                  <p:nvPr/>
                </p:nvSpPr>
                <p:spPr bwMode="auto">
                  <a:xfrm>
                    <a:off x="915" y="2353"/>
                    <a:ext cx="136" cy="56"/>
                  </a:xfrm>
                  <a:custGeom>
                    <a:avLst/>
                    <a:gdLst/>
                    <a:ahLst/>
                    <a:cxnLst>
                      <a:cxn ang="0">
                        <a:pos x="0" y="48"/>
                      </a:cxn>
                      <a:cxn ang="0">
                        <a:pos x="0" y="40"/>
                      </a:cxn>
                      <a:cxn ang="0">
                        <a:pos x="16" y="32"/>
                      </a:cxn>
                      <a:cxn ang="0">
                        <a:pos x="32" y="16"/>
                      </a:cxn>
                      <a:cxn ang="0">
                        <a:pos x="56" y="8"/>
                      </a:cxn>
                      <a:cxn ang="0">
                        <a:pos x="56" y="8"/>
                      </a:cxn>
                      <a:cxn ang="0">
                        <a:pos x="88" y="0"/>
                      </a:cxn>
                      <a:cxn ang="0">
                        <a:pos x="112" y="0"/>
                      </a:cxn>
                      <a:cxn ang="0">
                        <a:pos x="128" y="0"/>
                      </a:cxn>
                      <a:cxn ang="0">
                        <a:pos x="136" y="8"/>
                      </a:cxn>
                      <a:cxn ang="0">
                        <a:pos x="136" y="8"/>
                      </a:cxn>
                      <a:cxn ang="0">
                        <a:pos x="136" y="16"/>
                      </a:cxn>
                      <a:cxn ang="0">
                        <a:pos x="128" y="24"/>
                      </a:cxn>
                      <a:cxn ang="0">
                        <a:pos x="104" y="32"/>
                      </a:cxn>
                      <a:cxn ang="0">
                        <a:pos x="80" y="48"/>
                      </a:cxn>
                      <a:cxn ang="0">
                        <a:pos x="80" y="48"/>
                      </a:cxn>
                      <a:cxn ang="0">
                        <a:pos x="48" y="48"/>
                      </a:cxn>
                      <a:cxn ang="0">
                        <a:pos x="24" y="56"/>
                      </a:cxn>
                      <a:cxn ang="0">
                        <a:pos x="8" y="56"/>
                      </a:cxn>
                      <a:cxn ang="0">
                        <a:pos x="0" y="48"/>
                      </a:cxn>
                    </a:cxnLst>
                    <a:rect l="0" t="0" r="r" b="b"/>
                    <a:pathLst>
                      <a:path w="136" h="56">
                        <a:moveTo>
                          <a:pt x="0" y="48"/>
                        </a:moveTo>
                        <a:lnTo>
                          <a:pt x="0" y="40"/>
                        </a:lnTo>
                        <a:lnTo>
                          <a:pt x="16" y="32"/>
                        </a:lnTo>
                        <a:lnTo>
                          <a:pt x="32" y="16"/>
                        </a:lnTo>
                        <a:lnTo>
                          <a:pt x="56" y="8"/>
                        </a:lnTo>
                        <a:lnTo>
                          <a:pt x="56" y="8"/>
                        </a:lnTo>
                        <a:lnTo>
                          <a:pt x="88" y="0"/>
                        </a:lnTo>
                        <a:lnTo>
                          <a:pt x="112" y="0"/>
                        </a:lnTo>
                        <a:lnTo>
                          <a:pt x="128" y="0"/>
                        </a:lnTo>
                        <a:lnTo>
                          <a:pt x="136" y="8"/>
                        </a:lnTo>
                        <a:lnTo>
                          <a:pt x="136" y="8"/>
                        </a:lnTo>
                        <a:lnTo>
                          <a:pt x="136" y="16"/>
                        </a:lnTo>
                        <a:lnTo>
                          <a:pt x="128" y="24"/>
                        </a:lnTo>
                        <a:lnTo>
                          <a:pt x="104" y="32"/>
                        </a:lnTo>
                        <a:lnTo>
                          <a:pt x="80" y="48"/>
                        </a:lnTo>
                        <a:lnTo>
                          <a:pt x="80" y="48"/>
                        </a:lnTo>
                        <a:lnTo>
                          <a:pt x="48" y="48"/>
                        </a:lnTo>
                        <a:lnTo>
                          <a:pt x="24" y="56"/>
                        </a:lnTo>
                        <a:lnTo>
                          <a:pt x="8" y="56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7898" name="Freeform 26"/>
                  <p:cNvSpPr>
                    <a:spLocks/>
                  </p:cNvSpPr>
                  <p:nvPr/>
                </p:nvSpPr>
                <p:spPr bwMode="auto">
                  <a:xfrm>
                    <a:off x="563" y="2471"/>
                    <a:ext cx="136" cy="56"/>
                  </a:xfrm>
                  <a:custGeom>
                    <a:avLst/>
                    <a:gdLst/>
                    <a:ahLst/>
                    <a:cxnLst>
                      <a:cxn ang="0">
                        <a:pos x="0" y="48"/>
                      </a:cxn>
                      <a:cxn ang="0">
                        <a:pos x="0" y="40"/>
                      </a:cxn>
                      <a:cxn ang="0">
                        <a:pos x="8" y="32"/>
                      </a:cxn>
                      <a:cxn ang="0">
                        <a:pos x="32" y="16"/>
                      </a:cxn>
                      <a:cxn ang="0">
                        <a:pos x="56" y="8"/>
                      </a:cxn>
                      <a:cxn ang="0">
                        <a:pos x="56" y="8"/>
                      </a:cxn>
                      <a:cxn ang="0">
                        <a:pos x="88" y="0"/>
                      </a:cxn>
                      <a:cxn ang="0">
                        <a:pos x="112" y="0"/>
                      </a:cxn>
                      <a:cxn ang="0">
                        <a:pos x="128" y="0"/>
                      </a:cxn>
                      <a:cxn ang="0">
                        <a:pos x="136" y="8"/>
                      </a:cxn>
                      <a:cxn ang="0">
                        <a:pos x="136" y="8"/>
                      </a:cxn>
                      <a:cxn ang="0">
                        <a:pos x="136" y="16"/>
                      </a:cxn>
                      <a:cxn ang="0">
                        <a:pos x="120" y="24"/>
                      </a:cxn>
                      <a:cxn ang="0">
                        <a:pos x="104" y="32"/>
                      </a:cxn>
                      <a:cxn ang="0">
                        <a:pos x="80" y="48"/>
                      </a:cxn>
                      <a:cxn ang="0">
                        <a:pos x="80" y="48"/>
                      </a:cxn>
                      <a:cxn ang="0">
                        <a:pos x="48" y="48"/>
                      </a:cxn>
                      <a:cxn ang="0">
                        <a:pos x="24" y="56"/>
                      </a:cxn>
                      <a:cxn ang="0">
                        <a:pos x="8" y="56"/>
                      </a:cxn>
                      <a:cxn ang="0">
                        <a:pos x="0" y="48"/>
                      </a:cxn>
                    </a:cxnLst>
                    <a:rect l="0" t="0" r="r" b="b"/>
                    <a:pathLst>
                      <a:path w="136" h="56">
                        <a:moveTo>
                          <a:pt x="0" y="48"/>
                        </a:moveTo>
                        <a:lnTo>
                          <a:pt x="0" y="40"/>
                        </a:lnTo>
                        <a:lnTo>
                          <a:pt x="8" y="32"/>
                        </a:lnTo>
                        <a:lnTo>
                          <a:pt x="32" y="16"/>
                        </a:lnTo>
                        <a:lnTo>
                          <a:pt x="56" y="8"/>
                        </a:lnTo>
                        <a:lnTo>
                          <a:pt x="56" y="8"/>
                        </a:lnTo>
                        <a:lnTo>
                          <a:pt x="88" y="0"/>
                        </a:lnTo>
                        <a:lnTo>
                          <a:pt x="112" y="0"/>
                        </a:lnTo>
                        <a:lnTo>
                          <a:pt x="128" y="0"/>
                        </a:lnTo>
                        <a:lnTo>
                          <a:pt x="136" y="8"/>
                        </a:lnTo>
                        <a:lnTo>
                          <a:pt x="136" y="8"/>
                        </a:lnTo>
                        <a:lnTo>
                          <a:pt x="136" y="16"/>
                        </a:lnTo>
                        <a:lnTo>
                          <a:pt x="120" y="24"/>
                        </a:lnTo>
                        <a:lnTo>
                          <a:pt x="104" y="32"/>
                        </a:lnTo>
                        <a:lnTo>
                          <a:pt x="80" y="48"/>
                        </a:lnTo>
                        <a:lnTo>
                          <a:pt x="80" y="48"/>
                        </a:lnTo>
                        <a:lnTo>
                          <a:pt x="48" y="48"/>
                        </a:lnTo>
                        <a:lnTo>
                          <a:pt x="24" y="56"/>
                        </a:lnTo>
                        <a:lnTo>
                          <a:pt x="8" y="56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7899" name="Freeform 27"/>
                  <p:cNvSpPr>
                    <a:spLocks/>
                  </p:cNvSpPr>
                  <p:nvPr/>
                </p:nvSpPr>
                <p:spPr bwMode="auto">
                  <a:xfrm>
                    <a:off x="628" y="2504"/>
                    <a:ext cx="112" cy="72"/>
                  </a:xfrm>
                  <a:custGeom>
                    <a:avLst/>
                    <a:gdLst/>
                    <a:ahLst/>
                    <a:cxnLst>
                      <a:cxn ang="0">
                        <a:pos x="8" y="72"/>
                      </a:cxn>
                      <a:cxn ang="0">
                        <a:pos x="0" y="64"/>
                      </a:cxn>
                      <a:cxn ang="0">
                        <a:pos x="8" y="56"/>
                      </a:cxn>
                      <a:cxn ang="0">
                        <a:pos x="16" y="40"/>
                      </a:cxn>
                      <a:cxn ang="0">
                        <a:pos x="40" y="24"/>
                      </a:cxn>
                      <a:cxn ang="0">
                        <a:pos x="40" y="24"/>
                      </a:cxn>
                      <a:cxn ang="0">
                        <a:pos x="80" y="0"/>
                      </a:cxn>
                      <a:cxn ang="0">
                        <a:pos x="112" y="0"/>
                      </a:cxn>
                      <a:cxn ang="0">
                        <a:pos x="112" y="0"/>
                      </a:cxn>
                      <a:cxn ang="0">
                        <a:pos x="112" y="8"/>
                      </a:cxn>
                      <a:cxn ang="0">
                        <a:pos x="112" y="16"/>
                      </a:cxn>
                      <a:cxn ang="0">
                        <a:pos x="96" y="32"/>
                      </a:cxn>
                      <a:cxn ang="0">
                        <a:pos x="80" y="48"/>
                      </a:cxn>
                      <a:cxn ang="0">
                        <a:pos x="80" y="48"/>
                      </a:cxn>
                      <a:cxn ang="0">
                        <a:pos x="32" y="72"/>
                      </a:cxn>
                      <a:cxn ang="0">
                        <a:pos x="8" y="72"/>
                      </a:cxn>
                    </a:cxnLst>
                    <a:rect l="0" t="0" r="r" b="b"/>
                    <a:pathLst>
                      <a:path w="112" h="72">
                        <a:moveTo>
                          <a:pt x="8" y="72"/>
                        </a:moveTo>
                        <a:lnTo>
                          <a:pt x="0" y="64"/>
                        </a:lnTo>
                        <a:lnTo>
                          <a:pt x="8" y="56"/>
                        </a:lnTo>
                        <a:lnTo>
                          <a:pt x="16" y="40"/>
                        </a:lnTo>
                        <a:lnTo>
                          <a:pt x="40" y="24"/>
                        </a:lnTo>
                        <a:lnTo>
                          <a:pt x="40" y="24"/>
                        </a:lnTo>
                        <a:lnTo>
                          <a:pt x="80" y="0"/>
                        </a:lnTo>
                        <a:lnTo>
                          <a:pt x="112" y="0"/>
                        </a:lnTo>
                        <a:lnTo>
                          <a:pt x="112" y="0"/>
                        </a:lnTo>
                        <a:lnTo>
                          <a:pt x="112" y="8"/>
                        </a:lnTo>
                        <a:lnTo>
                          <a:pt x="112" y="16"/>
                        </a:lnTo>
                        <a:lnTo>
                          <a:pt x="96" y="32"/>
                        </a:lnTo>
                        <a:lnTo>
                          <a:pt x="80" y="48"/>
                        </a:lnTo>
                        <a:lnTo>
                          <a:pt x="80" y="48"/>
                        </a:lnTo>
                        <a:lnTo>
                          <a:pt x="32" y="72"/>
                        </a:lnTo>
                        <a:lnTo>
                          <a:pt x="8" y="72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7900" name="Freeform 28"/>
                  <p:cNvSpPr>
                    <a:spLocks/>
                  </p:cNvSpPr>
                  <p:nvPr/>
                </p:nvSpPr>
                <p:spPr bwMode="auto">
                  <a:xfrm>
                    <a:off x="930" y="2464"/>
                    <a:ext cx="136" cy="56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8" y="0"/>
                      </a:cxn>
                      <a:cxn ang="0">
                        <a:pos x="32" y="0"/>
                      </a:cxn>
                      <a:cxn ang="0">
                        <a:pos x="56" y="0"/>
                      </a:cxn>
                      <a:cxn ang="0">
                        <a:pos x="80" y="8"/>
                      </a:cxn>
                      <a:cxn ang="0">
                        <a:pos x="80" y="8"/>
                      </a:cxn>
                      <a:cxn ang="0">
                        <a:pos x="104" y="16"/>
                      </a:cxn>
                      <a:cxn ang="0">
                        <a:pos x="128" y="32"/>
                      </a:cxn>
                      <a:cxn ang="0">
                        <a:pos x="136" y="40"/>
                      </a:cxn>
                      <a:cxn ang="0">
                        <a:pos x="136" y="48"/>
                      </a:cxn>
                      <a:cxn ang="0">
                        <a:pos x="136" y="48"/>
                      </a:cxn>
                      <a:cxn ang="0">
                        <a:pos x="128" y="56"/>
                      </a:cxn>
                      <a:cxn ang="0">
                        <a:pos x="112" y="56"/>
                      </a:cxn>
                      <a:cxn ang="0">
                        <a:pos x="88" y="56"/>
                      </a:cxn>
                      <a:cxn ang="0">
                        <a:pos x="64" y="48"/>
                      </a:cxn>
                      <a:cxn ang="0">
                        <a:pos x="64" y="48"/>
                      </a:cxn>
                      <a:cxn ang="0">
                        <a:pos x="32" y="40"/>
                      </a:cxn>
                      <a:cxn ang="0">
                        <a:pos x="16" y="24"/>
                      </a:cxn>
                      <a:cxn ang="0">
                        <a:pos x="0" y="16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136" h="56">
                        <a:moveTo>
                          <a:pt x="0" y="8"/>
                        </a:moveTo>
                        <a:lnTo>
                          <a:pt x="8" y="0"/>
                        </a:lnTo>
                        <a:lnTo>
                          <a:pt x="32" y="0"/>
                        </a:lnTo>
                        <a:lnTo>
                          <a:pt x="56" y="0"/>
                        </a:lnTo>
                        <a:lnTo>
                          <a:pt x="80" y="8"/>
                        </a:lnTo>
                        <a:lnTo>
                          <a:pt x="80" y="8"/>
                        </a:lnTo>
                        <a:lnTo>
                          <a:pt x="104" y="16"/>
                        </a:lnTo>
                        <a:lnTo>
                          <a:pt x="128" y="32"/>
                        </a:lnTo>
                        <a:lnTo>
                          <a:pt x="136" y="40"/>
                        </a:lnTo>
                        <a:lnTo>
                          <a:pt x="136" y="48"/>
                        </a:lnTo>
                        <a:lnTo>
                          <a:pt x="136" y="48"/>
                        </a:lnTo>
                        <a:lnTo>
                          <a:pt x="128" y="56"/>
                        </a:lnTo>
                        <a:lnTo>
                          <a:pt x="112" y="56"/>
                        </a:lnTo>
                        <a:lnTo>
                          <a:pt x="88" y="56"/>
                        </a:lnTo>
                        <a:lnTo>
                          <a:pt x="64" y="48"/>
                        </a:lnTo>
                        <a:lnTo>
                          <a:pt x="64" y="48"/>
                        </a:lnTo>
                        <a:lnTo>
                          <a:pt x="32" y="40"/>
                        </a:lnTo>
                        <a:lnTo>
                          <a:pt x="16" y="24"/>
                        </a:lnTo>
                        <a:lnTo>
                          <a:pt x="0" y="16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7901" name="Freeform 29"/>
                  <p:cNvSpPr>
                    <a:spLocks/>
                  </p:cNvSpPr>
                  <p:nvPr/>
                </p:nvSpPr>
                <p:spPr bwMode="auto">
                  <a:xfrm>
                    <a:off x="563" y="2360"/>
                    <a:ext cx="136" cy="56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8" y="0"/>
                      </a:cxn>
                      <a:cxn ang="0">
                        <a:pos x="24" y="0"/>
                      </a:cxn>
                      <a:cxn ang="0">
                        <a:pos x="48" y="0"/>
                      </a:cxn>
                      <a:cxn ang="0">
                        <a:pos x="80" y="8"/>
                      </a:cxn>
                      <a:cxn ang="0">
                        <a:pos x="80" y="8"/>
                      </a:cxn>
                      <a:cxn ang="0">
                        <a:pos x="104" y="16"/>
                      </a:cxn>
                      <a:cxn ang="0">
                        <a:pos x="120" y="24"/>
                      </a:cxn>
                      <a:cxn ang="0">
                        <a:pos x="136" y="40"/>
                      </a:cxn>
                      <a:cxn ang="0">
                        <a:pos x="136" y="48"/>
                      </a:cxn>
                      <a:cxn ang="0">
                        <a:pos x="136" y="48"/>
                      </a:cxn>
                      <a:cxn ang="0">
                        <a:pos x="128" y="48"/>
                      </a:cxn>
                      <a:cxn ang="0">
                        <a:pos x="112" y="56"/>
                      </a:cxn>
                      <a:cxn ang="0">
                        <a:pos x="88" y="48"/>
                      </a:cxn>
                      <a:cxn ang="0">
                        <a:pos x="56" y="40"/>
                      </a:cxn>
                      <a:cxn ang="0">
                        <a:pos x="56" y="40"/>
                      </a:cxn>
                      <a:cxn ang="0">
                        <a:pos x="32" y="32"/>
                      </a:cxn>
                      <a:cxn ang="0">
                        <a:pos x="8" y="24"/>
                      </a:cxn>
                      <a:cxn ang="0">
                        <a:pos x="0" y="16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136" h="56">
                        <a:moveTo>
                          <a:pt x="0" y="8"/>
                        </a:moveTo>
                        <a:lnTo>
                          <a:pt x="8" y="0"/>
                        </a:lnTo>
                        <a:lnTo>
                          <a:pt x="24" y="0"/>
                        </a:lnTo>
                        <a:lnTo>
                          <a:pt x="48" y="0"/>
                        </a:lnTo>
                        <a:lnTo>
                          <a:pt x="80" y="8"/>
                        </a:lnTo>
                        <a:lnTo>
                          <a:pt x="80" y="8"/>
                        </a:lnTo>
                        <a:lnTo>
                          <a:pt x="104" y="16"/>
                        </a:lnTo>
                        <a:lnTo>
                          <a:pt x="120" y="24"/>
                        </a:lnTo>
                        <a:lnTo>
                          <a:pt x="136" y="40"/>
                        </a:lnTo>
                        <a:lnTo>
                          <a:pt x="136" y="48"/>
                        </a:lnTo>
                        <a:lnTo>
                          <a:pt x="136" y="48"/>
                        </a:lnTo>
                        <a:lnTo>
                          <a:pt x="128" y="48"/>
                        </a:lnTo>
                        <a:lnTo>
                          <a:pt x="112" y="56"/>
                        </a:lnTo>
                        <a:lnTo>
                          <a:pt x="88" y="48"/>
                        </a:lnTo>
                        <a:lnTo>
                          <a:pt x="56" y="40"/>
                        </a:lnTo>
                        <a:lnTo>
                          <a:pt x="56" y="40"/>
                        </a:lnTo>
                        <a:lnTo>
                          <a:pt x="32" y="32"/>
                        </a:lnTo>
                        <a:lnTo>
                          <a:pt x="8" y="24"/>
                        </a:lnTo>
                        <a:lnTo>
                          <a:pt x="0" y="16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7902" name="Freeform 30"/>
                  <p:cNvSpPr>
                    <a:spLocks/>
                  </p:cNvSpPr>
                  <p:nvPr/>
                </p:nvSpPr>
                <p:spPr bwMode="auto">
                  <a:xfrm>
                    <a:off x="691" y="2256"/>
                    <a:ext cx="72" cy="104"/>
                  </a:xfrm>
                  <a:custGeom>
                    <a:avLst/>
                    <a:gdLst/>
                    <a:ahLst/>
                    <a:cxnLst>
                      <a:cxn ang="0">
                        <a:pos x="8" y="0"/>
                      </a:cxn>
                      <a:cxn ang="0">
                        <a:pos x="32" y="8"/>
                      </a:cxn>
                      <a:cxn ang="0">
                        <a:pos x="64" y="48"/>
                      </a:cxn>
                      <a:cxn ang="0">
                        <a:pos x="64" y="48"/>
                      </a:cxn>
                      <a:cxn ang="0">
                        <a:pos x="72" y="80"/>
                      </a:cxn>
                      <a:cxn ang="0">
                        <a:pos x="64" y="104"/>
                      </a:cxn>
                      <a:cxn ang="0">
                        <a:pos x="64" y="104"/>
                      </a:cxn>
                      <a:cxn ang="0">
                        <a:pos x="40" y="96"/>
                      </a:cxn>
                      <a:cxn ang="0">
                        <a:pos x="16" y="56"/>
                      </a:cxn>
                      <a:cxn ang="0">
                        <a:pos x="16" y="56"/>
                      </a:cxn>
                      <a:cxn ang="0">
                        <a:pos x="0" y="24"/>
                      </a:cxn>
                      <a:cxn ang="0">
                        <a:pos x="8" y="0"/>
                      </a:cxn>
                    </a:cxnLst>
                    <a:rect l="0" t="0" r="r" b="b"/>
                    <a:pathLst>
                      <a:path w="72" h="104">
                        <a:moveTo>
                          <a:pt x="8" y="0"/>
                        </a:moveTo>
                        <a:lnTo>
                          <a:pt x="32" y="8"/>
                        </a:lnTo>
                        <a:lnTo>
                          <a:pt x="64" y="48"/>
                        </a:lnTo>
                        <a:lnTo>
                          <a:pt x="64" y="48"/>
                        </a:lnTo>
                        <a:lnTo>
                          <a:pt x="72" y="80"/>
                        </a:lnTo>
                        <a:lnTo>
                          <a:pt x="64" y="104"/>
                        </a:lnTo>
                        <a:lnTo>
                          <a:pt x="64" y="104"/>
                        </a:lnTo>
                        <a:lnTo>
                          <a:pt x="40" y="96"/>
                        </a:lnTo>
                        <a:lnTo>
                          <a:pt x="16" y="56"/>
                        </a:lnTo>
                        <a:lnTo>
                          <a:pt x="16" y="56"/>
                        </a:lnTo>
                        <a:lnTo>
                          <a:pt x="0" y="24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7903" name="Freeform 31"/>
                  <p:cNvSpPr>
                    <a:spLocks/>
                  </p:cNvSpPr>
                  <p:nvPr/>
                </p:nvSpPr>
                <p:spPr bwMode="auto">
                  <a:xfrm>
                    <a:off x="852" y="2520"/>
                    <a:ext cx="72" cy="96"/>
                  </a:xfrm>
                  <a:custGeom>
                    <a:avLst/>
                    <a:gdLst/>
                    <a:ahLst/>
                    <a:cxnLst>
                      <a:cxn ang="0">
                        <a:pos x="8" y="0"/>
                      </a:cxn>
                      <a:cxn ang="0">
                        <a:pos x="32" y="8"/>
                      </a:cxn>
                      <a:cxn ang="0">
                        <a:pos x="56" y="40"/>
                      </a:cxn>
                      <a:cxn ang="0">
                        <a:pos x="56" y="40"/>
                      </a:cxn>
                      <a:cxn ang="0">
                        <a:pos x="72" y="80"/>
                      </a:cxn>
                      <a:cxn ang="0">
                        <a:pos x="64" y="96"/>
                      </a:cxn>
                      <a:cxn ang="0">
                        <a:pos x="64" y="96"/>
                      </a:cxn>
                      <a:cxn ang="0">
                        <a:pos x="40" y="88"/>
                      </a:cxn>
                      <a:cxn ang="0">
                        <a:pos x="8" y="56"/>
                      </a:cxn>
                      <a:cxn ang="0">
                        <a:pos x="8" y="56"/>
                      </a:cxn>
                      <a:cxn ang="0">
                        <a:pos x="0" y="16"/>
                      </a:cxn>
                      <a:cxn ang="0">
                        <a:pos x="8" y="0"/>
                      </a:cxn>
                    </a:cxnLst>
                    <a:rect l="0" t="0" r="r" b="b"/>
                    <a:pathLst>
                      <a:path w="72" h="96">
                        <a:moveTo>
                          <a:pt x="8" y="0"/>
                        </a:moveTo>
                        <a:lnTo>
                          <a:pt x="32" y="8"/>
                        </a:lnTo>
                        <a:lnTo>
                          <a:pt x="56" y="40"/>
                        </a:lnTo>
                        <a:lnTo>
                          <a:pt x="56" y="40"/>
                        </a:lnTo>
                        <a:lnTo>
                          <a:pt x="72" y="80"/>
                        </a:lnTo>
                        <a:lnTo>
                          <a:pt x="64" y="96"/>
                        </a:lnTo>
                        <a:lnTo>
                          <a:pt x="64" y="96"/>
                        </a:lnTo>
                        <a:lnTo>
                          <a:pt x="40" y="88"/>
                        </a:lnTo>
                        <a:lnTo>
                          <a:pt x="8" y="56"/>
                        </a:lnTo>
                        <a:lnTo>
                          <a:pt x="8" y="56"/>
                        </a:lnTo>
                        <a:lnTo>
                          <a:pt x="0" y="16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7904" name="Freeform 32"/>
                  <p:cNvSpPr>
                    <a:spLocks/>
                  </p:cNvSpPr>
                  <p:nvPr/>
                </p:nvSpPr>
                <p:spPr bwMode="auto">
                  <a:xfrm>
                    <a:off x="841" y="2256"/>
                    <a:ext cx="72" cy="104"/>
                  </a:xfrm>
                  <a:custGeom>
                    <a:avLst/>
                    <a:gdLst/>
                    <a:ahLst/>
                    <a:cxnLst>
                      <a:cxn ang="0">
                        <a:pos x="64" y="0"/>
                      </a:cxn>
                      <a:cxn ang="0">
                        <a:pos x="72" y="24"/>
                      </a:cxn>
                      <a:cxn ang="0">
                        <a:pos x="56" y="56"/>
                      </a:cxn>
                      <a:cxn ang="0">
                        <a:pos x="56" y="56"/>
                      </a:cxn>
                      <a:cxn ang="0">
                        <a:pos x="32" y="88"/>
                      </a:cxn>
                      <a:cxn ang="0">
                        <a:pos x="8" y="104"/>
                      </a:cxn>
                      <a:cxn ang="0">
                        <a:pos x="8" y="104"/>
                      </a:cxn>
                      <a:cxn ang="0">
                        <a:pos x="0" y="80"/>
                      </a:cxn>
                      <a:cxn ang="0">
                        <a:pos x="8" y="40"/>
                      </a:cxn>
                      <a:cxn ang="0">
                        <a:pos x="8" y="40"/>
                      </a:cxn>
                      <a:cxn ang="0">
                        <a:pos x="40" y="8"/>
                      </a:cxn>
                      <a:cxn ang="0">
                        <a:pos x="64" y="0"/>
                      </a:cxn>
                    </a:cxnLst>
                    <a:rect l="0" t="0" r="r" b="b"/>
                    <a:pathLst>
                      <a:path w="72" h="104">
                        <a:moveTo>
                          <a:pt x="64" y="0"/>
                        </a:moveTo>
                        <a:lnTo>
                          <a:pt x="72" y="24"/>
                        </a:lnTo>
                        <a:lnTo>
                          <a:pt x="56" y="56"/>
                        </a:lnTo>
                        <a:lnTo>
                          <a:pt x="56" y="56"/>
                        </a:lnTo>
                        <a:lnTo>
                          <a:pt x="32" y="88"/>
                        </a:lnTo>
                        <a:lnTo>
                          <a:pt x="8" y="104"/>
                        </a:lnTo>
                        <a:lnTo>
                          <a:pt x="8" y="104"/>
                        </a:lnTo>
                        <a:lnTo>
                          <a:pt x="0" y="80"/>
                        </a:lnTo>
                        <a:lnTo>
                          <a:pt x="8" y="40"/>
                        </a:lnTo>
                        <a:lnTo>
                          <a:pt x="8" y="40"/>
                        </a:lnTo>
                        <a:lnTo>
                          <a:pt x="40" y="8"/>
                        </a:lnTo>
                        <a:lnTo>
                          <a:pt x="64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7905" name="Freeform 33"/>
                  <p:cNvSpPr>
                    <a:spLocks/>
                  </p:cNvSpPr>
                  <p:nvPr/>
                </p:nvSpPr>
                <p:spPr bwMode="auto">
                  <a:xfrm>
                    <a:off x="697" y="2521"/>
                    <a:ext cx="80" cy="96"/>
                  </a:xfrm>
                  <a:custGeom>
                    <a:avLst/>
                    <a:gdLst/>
                    <a:ahLst/>
                    <a:cxnLst>
                      <a:cxn ang="0">
                        <a:pos x="64" y="0"/>
                      </a:cxn>
                      <a:cxn ang="0">
                        <a:pos x="80" y="16"/>
                      </a:cxn>
                      <a:cxn ang="0">
                        <a:pos x="64" y="56"/>
                      </a:cxn>
                      <a:cxn ang="0">
                        <a:pos x="64" y="56"/>
                      </a:cxn>
                      <a:cxn ang="0">
                        <a:pos x="40" y="88"/>
                      </a:cxn>
                      <a:cxn ang="0">
                        <a:pos x="8" y="96"/>
                      </a:cxn>
                      <a:cxn ang="0">
                        <a:pos x="8" y="96"/>
                      </a:cxn>
                      <a:cxn ang="0">
                        <a:pos x="0" y="80"/>
                      </a:cxn>
                      <a:cxn ang="0">
                        <a:pos x="16" y="40"/>
                      </a:cxn>
                      <a:cxn ang="0">
                        <a:pos x="16" y="40"/>
                      </a:cxn>
                      <a:cxn ang="0">
                        <a:pos x="40" y="8"/>
                      </a:cxn>
                      <a:cxn ang="0">
                        <a:pos x="64" y="0"/>
                      </a:cxn>
                    </a:cxnLst>
                    <a:rect l="0" t="0" r="r" b="b"/>
                    <a:pathLst>
                      <a:path w="80" h="96">
                        <a:moveTo>
                          <a:pt x="64" y="0"/>
                        </a:moveTo>
                        <a:lnTo>
                          <a:pt x="80" y="16"/>
                        </a:lnTo>
                        <a:lnTo>
                          <a:pt x="64" y="56"/>
                        </a:lnTo>
                        <a:lnTo>
                          <a:pt x="64" y="56"/>
                        </a:lnTo>
                        <a:lnTo>
                          <a:pt x="40" y="88"/>
                        </a:lnTo>
                        <a:lnTo>
                          <a:pt x="8" y="96"/>
                        </a:lnTo>
                        <a:lnTo>
                          <a:pt x="8" y="96"/>
                        </a:lnTo>
                        <a:lnTo>
                          <a:pt x="0" y="80"/>
                        </a:lnTo>
                        <a:lnTo>
                          <a:pt x="16" y="40"/>
                        </a:lnTo>
                        <a:lnTo>
                          <a:pt x="16" y="40"/>
                        </a:lnTo>
                        <a:lnTo>
                          <a:pt x="40" y="8"/>
                        </a:lnTo>
                        <a:lnTo>
                          <a:pt x="64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sp>
              <p:nvSpPr>
                <p:cNvPr id="207906" name="Freeform 34"/>
                <p:cNvSpPr>
                  <a:spLocks/>
                </p:cNvSpPr>
                <p:nvPr/>
              </p:nvSpPr>
              <p:spPr bwMode="auto">
                <a:xfrm>
                  <a:off x="572" y="1295"/>
                  <a:ext cx="472" cy="334"/>
                </a:xfrm>
                <a:custGeom>
                  <a:avLst/>
                  <a:gdLst/>
                  <a:ahLst/>
                  <a:cxnLst>
                    <a:cxn ang="0">
                      <a:pos x="672" y="216"/>
                    </a:cxn>
                    <a:cxn ang="0">
                      <a:pos x="664" y="256"/>
                    </a:cxn>
                    <a:cxn ang="0">
                      <a:pos x="648" y="296"/>
                    </a:cxn>
                    <a:cxn ang="0">
                      <a:pos x="616" y="328"/>
                    </a:cxn>
                    <a:cxn ang="0">
                      <a:pos x="576" y="360"/>
                    </a:cxn>
                    <a:cxn ang="0">
                      <a:pos x="464" y="408"/>
                    </a:cxn>
                    <a:cxn ang="0">
                      <a:pos x="336" y="424"/>
                    </a:cxn>
                    <a:cxn ang="0">
                      <a:pos x="336" y="424"/>
                    </a:cxn>
                    <a:cxn ang="0">
                      <a:pos x="208" y="408"/>
                    </a:cxn>
                    <a:cxn ang="0">
                      <a:pos x="96" y="360"/>
                    </a:cxn>
                    <a:cxn ang="0">
                      <a:pos x="56" y="328"/>
                    </a:cxn>
                    <a:cxn ang="0">
                      <a:pos x="24" y="296"/>
                    </a:cxn>
                    <a:cxn ang="0">
                      <a:pos x="8" y="256"/>
                    </a:cxn>
                    <a:cxn ang="0">
                      <a:pos x="0" y="216"/>
                    </a:cxn>
                    <a:cxn ang="0">
                      <a:pos x="0" y="216"/>
                    </a:cxn>
                    <a:cxn ang="0">
                      <a:pos x="8" y="168"/>
                    </a:cxn>
                    <a:cxn ang="0">
                      <a:pos x="24" y="128"/>
                    </a:cxn>
                    <a:cxn ang="0">
                      <a:pos x="56" y="96"/>
                    </a:cxn>
                    <a:cxn ang="0">
                      <a:pos x="96" y="64"/>
                    </a:cxn>
                    <a:cxn ang="0">
                      <a:pos x="208" y="16"/>
                    </a:cxn>
                    <a:cxn ang="0">
                      <a:pos x="336" y="0"/>
                    </a:cxn>
                    <a:cxn ang="0">
                      <a:pos x="336" y="0"/>
                    </a:cxn>
                    <a:cxn ang="0">
                      <a:pos x="464" y="16"/>
                    </a:cxn>
                    <a:cxn ang="0">
                      <a:pos x="576" y="64"/>
                    </a:cxn>
                    <a:cxn ang="0">
                      <a:pos x="616" y="96"/>
                    </a:cxn>
                    <a:cxn ang="0">
                      <a:pos x="648" y="128"/>
                    </a:cxn>
                    <a:cxn ang="0">
                      <a:pos x="664" y="168"/>
                    </a:cxn>
                    <a:cxn ang="0">
                      <a:pos x="672" y="216"/>
                    </a:cxn>
                  </a:cxnLst>
                  <a:rect l="0" t="0" r="r" b="b"/>
                  <a:pathLst>
                    <a:path w="672" h="424">
                      <a:moveTo>
                        <a:pt x="672" y="216"/>
                      </a:moveTo>
                      <a:lnTo>
                        <a:pt x="664" y="256"/>
                      </a:lnTo>
                      <a:lnTo>
                        <a:pt x="648" y="296"/>
                      </a:lnTo>
                      <a:lnTo>
                        <a:pt x="616" y="328"/>
                      </a:lnTo>
                      <a:lnTo>
                        <a:pt x="576" y="360"/>
                      </a:lnTo>
                      <a:lnTo>
                        <a:pt x="464" y="408"/>
                      </a:lnTo>
                      <a:lnTo>
                        <a:pt x="336" y="424"/>
                      </a:lnTo>
                      <a:lnTo>
                        <a:pt x="336" y="424"/>
                      </a:lnTo>
                      <a:lnTo>
                        <a:pt x="208" y="408"/>
                      </a:lnTo>
                      <a:lnTo>
                        <a:pt x="96" y="360"/>
                      </a:lnTo>
                      <a:lnTo>
                        <a:pt x="56" y="328"/>
                      </a:lnTo>
                      <a:lnTo>
                        <a:pt x="24" y="296"/>
                      </a:lnTo>
                      <a:lnTo>
                        <a:pt x="8" y="256"/>
                      </a:lnTo>
                      <a:lnTo>
                        <a:pt x="0" y="216"/>
                      </a:lnTo>
                      <a:lnTo>
                        <a:pt x="0" y="216"/>
                      </a:lnTo>
                      <a:lnTo>
                        <a:pt x="8" y="168"/>
                      </a:lnTo>
                      <a:lnTo>
                        <a:pt x="24" y="128"/>
                      </a:lnTo>
                      <a:lnTo>
                        <a:pt x="56" y="96"/>
                      </a:lnTo>
                      <a:lnTo>
                        <a:pt x="96" y="64"/>
                      </a:lnTo>
                      <a:lnTo>
                        <a:pt x="208" y="16"/>
                      </a:lnTo>
                      <a:lnTo>
                        <a:pt x="336" y="0"/>
                      </a:lnTo>
                      <a:lnTo>
                        <a:pt x="336" y="0"/>
                      </a:lnTo>
                      <a:lnTo>
                        <a:pt x="464" y="16"/>
                      </a:lnTo>
                      <a:lnTo>
                        <a:pt x="576" y="64"/>
                      </a:lnTo>
                      <a:lnTo>
                        <a:pt x="616" y="96"/>
                      </a:lnTo>
                      <a:lnTo>
                        <a:pt x="648" y="128"/>
                      </a:lnTo>
                      <a:lnTo>
                        <a:pt x="664" y="168"/>
                      </a:lnTo>
                      <a:lnTo>
                        <a:pt x="672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808080">
                        <a:gamma/>
                        <a:tint val="59608"/>
                        <a:invGamma/>
                      </a:srgbClr>
                    </a:gs>
                    <a:gs pos="100000">
                      <a:srgbClr val="808080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grpSp>
              <p:nvGrpSpPr>
                <p:cNvPr id="56994" name="Group 35"/>
                <p:cNvGrpSpPr>
                  <a:grpSpLocks/>
                </p:cNvGrpSpPr>
                <p:nvPr/>
              </p:nvGrpSpPr>
              <p:grpSpPr bwMode="auto">
                <a:xfrm>
                  <a:off x="632" y="1338"/>
                  <a:ext cx="352" cy="248"/>
                  <a:chOff x="636" y="2320"/>
                  <a:chExt cx="352" cy="248"/>
                </a:xfrm>
              </p:grpSpPr>
              <p:sp>
                <p:nvSpPr>
                  <p:cNvPr id="207908" name="Freeform 36"/>
                  <p:cNvSpPr>
                    <a:spLocks/>
                  </p:cNvSpPr>
                  <p:nvPr/>
                </p:nvSpPr>
                <p:spPr bwMode="auto">
                  <a:xfrm>
                    <a:off x="787" y="2424"/>
                    <a:ext cx="32" cy="16"/>
                  </a:xfrm>
                  <a:custGeom>
                    <a:avLst/>
                    <a:gdLst/>
                    <a:ahLst/>
                    <a:cxnLst>
                      <a:cxn ang="0">
                        <a:pos x="32" y="8"/>
                      </a:cxn>
                      <a:cxn ang="0">
                        <a:pos x="32" y="16"/>
                      </a:cxn>
                      <a:cxn ang="0">
                        <a:pos x="16" y="16"/>
                      </a:cxn>
                      <a:cxn ang="0">
                        <a:pos x="16" y="16"/>
                      </a:cxn>
                      <a:cxn ang="0">
                        <a:pos x="8" y="16"/>
                      </a:cxn>
                      <a:cxn ang="0">
                        <a:pos x="0" y="8"/>
                      </a:cxn>
                      <a:cxn ang="0">
                        <a:pos x="0" y="8"/>
                      </a:cxn>
                      <a:cxn ang="0">
                        <a:pos x="8" y="0"/>
                      </a:cxn>
                      <a:cxn ang="0">
                        <a:pos x="16" y="0"/>
                      </a:cxn>
                      <a:cxn ang="0">
                        <a:pos x="16" y="0"/>
                      </a:cxn>
                      <a:cxn ang="0">
                        <a:pos x="32" y="0"/>
                      </a:cxn>
                      <a:cxn ang="0">
                        <a:pos x="32" y="8"/>
                      </a:cxn>
                    </a:cxnLst>
                    <a:rect l="0" t="0" r="r" b="b"/>
                    <a:pathLst>
                      <a:path w="32" h="16">
                        <a:moveTo>
                          <a:pt x="32" y="8"/>
                        </a:moveTo>
                        <a:lnTo>
                          <a:pt x="32" y="16"/>
                        </a:lnTo>
                        <a:lnTo>
                          <a:pt x="16" y="16"/>
                        </a:lnTo>
                        <a:lnTo>
                          <a:pt x="16" y="16"/>
                        </a:lnTo>
                        <a:lnTo>
                          <a:pt x="8" y="16"/>
                        </a:lnTo>
                        <a:lnTo>
                          <a:pt x="0" y="8"/>
                        </a:lnTo>
                        <a:lnTo>
                          <a:pt x="0" y="8"/>
                        </a:lnTo>
                        <a:lnTo>
                          <a:pt x="8" y="0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lnTo>
                          <a:pt x="32" y="0"/>
                        </a:lnTo>
                        <a:lnTo>
                          <a:pt x="32" y="8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7909" name="Freeform 37"/>
                  <p:cNvSpPr>
                    <a:spLocks/>
                  </p:cNvSpPr>
                  <p:nvPr/>
                </p:nvSpPr>
                <p:spPr bwMode="auto">
                  <a:xfrm>
                    <a:off x="924" y="2416"/>
                    <a:ext cx="64" cy="24"/>
                  </a:xfrm>
                  <a:custGeom>
                    <a:avLst/>
                    <a:gdLst/>
                    <a:ahLst/>
                    <a:cxnLst>
                      <a:cxn ang="0">
                        <a:pos x="64" y="16"/>
                      </a:cxn>
                      <a:cxn ang="0">
                        <a:pos x="56" y="24"/>
                      </a:cxn>
                      <a:cxn ang="0">
                        <a:pos x="32" y="24"/>
                      </a:cxn>
                      <a:cxn ang="0">
                        <a:pos x="32" y="24"/>
                      </a:cxn>
                      <a:cxn ang="0">
                        <a:pos x="16" y="24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16" y="8"/>
                      </a:cxn>
                      <a:cxn ang="0">
                        <a:pos x="32" y="0"/>
                      </a:cxn>
                      <a:cxn ang="0">
                        <a:pos x="32" y="0"/>
                      </a:cxn>
                      <a:cxn ang="0">
                        <a:pos x="56" y="8"/>
                      </a:cxn>
                      <a:cxn ang="0">
                        <a:pos x="64" y="16"/>
                      </a:cxn>
                    </a:cxnLst>
                    <a:rect l="0" t="0" r="r" b="b"/>
                    <a:pathLst>
                      <a:path w="64" h="24">
                        <a:moveTo>
                          <a:pt x="64" y="16"/>
                        </a:moveTo>
                        <a:lnTo>
                          <a:pt x="56" y="24"/>
                        </a:lnTo>
                        <a:lnTo>
                          <a:pt x="32" y="24"/>
                        </a:lnTo>
                        <a:lnTo>
                          <a:pt x="32" y="24"/>
                        </a:lnTo>
                        <a:lnTo>
                          <a:pt x="16" y="24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16" y="8"/>
                        </a:lnTo>
                        <a:lnTo>
                          <a:pt x="32" y="0"/>
                        </a:lnTo>
                        <a:lnTo>
                          <a:pt x="32" y="0"/>
                        </a:lnTo>
                        <a:lnTo>
                          <a:pt x="56" y="8"/>
                        </a:lnTo>
                        <a:lnTo>
                          <a:pt x="64" y="16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7910" name="Freeform 38"/>
                  <p:cNvSpPr>
                    <a:spLocks/>
                  </p:cNvSpPr>
                  <p:nvPr/>
                </p:nvSpPr>
                <p:spPr bwMode="auto">
                  <a:xfrm>
                    <a:off x="906" y="2512"/>
                    <a:ext cx="40" cy="32"/>
                  </a:xfrm>
                  <a:custGeom>
                    <a:avLst/>
                    <a:gdLst/>
                    <a:ahLst/>
                    <a:cxnLst>
                      <a:cxn ang="0">
                        <a:pos x="40" y="32"/>
                      </a:cxn>
                      <a:cxn ang="0">
                        <a:pos x="24" y="32"/>
                      </a:cxn>
                      <a:cxn ang="0">
                        <a:pos x="8" y="24"/>
                      </a:cxn>
                      <a:cxn ang="0">
                        <a:pos x="8" y="24"/>
                      </a:cxn>
                      <a:cxn ang="0">
                        <a:pos x="0" y="8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6" y="0"/>
                      </a:cxn>
                      <a:cxn ang="0">
                        <a:pos x="32" y="8"/>
                      </a:cxn>
                      <a:cxn ang="0">
                        <a:pos x="32" y="8"/>
                      </a:cxn>
                      <a:cxn ang="0">
                        <a:pos x="40" y="24"/>
                      </a:cxn>
                      <a:cxn ang="0">
                        <a:pos x="40" y="32"/>
                      </a:cxn>
                    </a:cxnLst>
                    <a:rect l="0" t="0" r="r" b="b"/>
                    <a:pathLst>
                      <a:path w="40" h="32">
                        <a:moveTo>
                          <a:pt x="40" y="32"/>
                        </a:moveTo>
                        <a:lnTo>
                          <a:pt x="24" y="32"/>
                        </a:lnTo>
                        <a:lnTo>
                          <a:pt x="8" y="24"/>
                        </a:lnTo>
                        <a:lnTo>
                          <a:pt x="8" y="24"/>
                        </a:lnTo>
                        <a:lnTo>
                          <a:pt x="0" y="8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6" y="0"/>
                        </a:lnTo>
                        <a:lnTo>
                          <a:pt x="32" y="8"/>
                        </a:lnTo>
                        <a:lnTo>
                          <a:pt x="32" y="8"/>
                        </a:lnTo>
                        <a:lnTo>
                          <a:pt x="40" y="24"/>
                        </a:lnTo>
                        <a:lnTo>
                          <a:pt x="40" y="32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7911" name="Freeform 39"/>
                  <p:cNvSpPr>
                    <a:spLocks/>
                  </p:cNvSpPr>
                  <p:nvPr/>
                </p:nvSpPr>
                <p:spPr bwMode="auto">
                  <a:xfrm>
                    <a:off x="778" y="2327"/>
                    <a:ext cx="32" cy="48"/>
                  </a:xfrm>
                  <a:custGeom>
                    <a:avLst/>
                    <a:gdLst/>
                    <a:ahLst/>
                    <a:cxnLst>
                      <a:cxn ang="0">
                        <a:pos x="16" y="48"/>
                      </a:cxn>
                      <a:cxn ang="0">
                        <a:pos x="8" y="48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8"/>
                      </a:cxn>
                      <a:cxn ang="0">
                        <a:pos x="16" y="0"/>
                      </a:cxn>
                      <a:cxn ang="0">
                        <a:pos x="16" y="0"/>
                      </a:cxn>
                      <a:cxn ang="0">
                        <a:pos x="24" y="8"/>
                      </a:cxn>
                      <a:cxn ang="0">
                        <a:pos x="32" y="24"/>
                      </a:cxn>
                      <a:cxn ang="0">
                        <a:pos x="32" y="24"/>
                      </a:cxn>
                      <a:cxn ang="0">
                        <a:pos x="24" y="48"/>
                      </a:cxn>
                      <a:cxn ang="0">
                        <a:pos x="16" y="48"/>
                      </a:cxn>
                    </a:cxnLst>
                    <a:rect l="0" t="0" r="r" b="b"/>
                    <a:pathLst>
                      <a:path w="32" h="48">
                        <a:moveTo>
                          <a:pt x="16" y="48"/>
                        </a:moveTo>
                        <a:lnTo>
                          <a:pt x="8" y="48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8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lnTo>
                          <a:pt x="24" y="8"/>
                        </a:lnTo>
                        <a:lnTo>
                          <a:pt x="32" y="24"/>
                        </a:lnTo>
                        <a:lnTo>
                          <a:pt x="32" y="24"/>
                        </a:lnTo>
                        <a:lnTo>
                          <a:pt x="24" y="48"/>
                        </a:lnTo>
                        <a:lnTo>
                          <a:pt x="16" y="48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7912" name="Freeform 40"/>
                  <p:cNvSpPr>
                    <a:spLocks/>
                  </p:cNvSpPr>
                  <p:nvPr/>
                </p:nvSpPr>
                <p:spPr bwMode="auto">
                  <a:xfrm>
                    <a:off x="674" y="2432"/>
                    <a:ext cx="64" cy="24"/>
                  </a:xfrm>
                  <a:custGeom>
                    <a:avLst/>
                    <a:gdLst/>
                    <a:ahLst/>
                    <a:cxnLst>
                      <a:cxn ang="0">
                        <a:pos x="64" y="16"/>
                      </a:cxn>
                      <a:cxn ang="0">
                        <a:pos x="56" y="24"/>
                      </a:cxn>
                      <a:cxn ang="0">
                        <a:pos x="32" y="24"/>
                      </a:cxn>
                      <a:cxn ang="0">
                        <a:pos x="32" y="24"/>
                      </a:cxn>
                      <a:cxn ang="0">
                        <a:pos x="8" y="24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8" y="8"/>
                      </a:cxn>
                      <a:cxn ang="0">
                        <a:pos x="32" y="0"/>
                      </a:cxn>
                      <a:cxn ang="0">
                        <a:pos x="32" y="0"/>
                      </a:cxn>
                      <a:cxn ang="0">
                        <a:pos x="56" y="8"/>
                      </a:cxn>
                      <a:cxn ang="0">
                        <a:pos x="64" y="16"/>
                      </a:cxn>
                    </a:cxnLst>
                    <a:rect l="0" t="0" r="r" b="b"/>
                    <a:pathLst>
                      <a:path w="64" h="24">
                        <a:moveTo>
                          <a:pt x="64" y="16"/>
                        </a:moveTo>
                        <a:lnTo>
                          <a:pt x="56" y="24"/>
                        </a:lnTo>
                        <a:lnTo>
                          <a:pt x="32" y="24"/>
                        </a:lnTo>
                        <a:lnTo>
                          <a:pt x="32" y="24"/>
                        </a:lnTo>
                        <a:lnTo>
                          <a:pt x="8" y="24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8" y="8"/>
                        </a:lnTo>
                        <a:lnTo>
                          <a:pt x="32" y="0"/>
                        </a:lnTo>
                        <a:lnTo>
                          <a:pt x="32" y="0"/>
                        </a:lnTo>
                        <a:lnTo>
                          <a:pt x="56" y="8"/>
                        </a:lnTo>
                        <a:lnTo>
                          <a:pt x="64" y="16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7913" name="Freeform 41"/>
                  <p:cNvSpPr>
                    <a:spLocks/>
                  </p:cNvSpPr>
                  <p:nvPr/>
                </p:nvSpPr>
                <p:spPr bwMode="auto">
                  <a:xfrm>
                    <a:off x="788" y="2520"/>
                    <a:ext cx="32" cy="48"/>
                  </a:xfrm>
                  <a:custGeom>
                    <a:avLst/>
                    <a:gdLst/>
                    <a:ahLst/>
                    <a:cxnLst>
                      <a:cxn ang="0">
                        <a:pos x="16" y="48"/>
                      </a:cxn>
                      <a:cxn ang="0">
                        <a:pos x="8" y="40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8"/>
                      </a:cxn>
                      <a:cxn ang="0">
                        <a:pos x="16" y="0"/>
                      </a:cxn>
                      <a:cxn ang="0">
                        <a:pos x="16" y="0"/>
                      </a:cxn>
                      <a:cxn ang="0">
                        <a:pos x="32" y="8"/>
                      </a:cxn>
                      <a:cxn ang="0">
                        <a:pos x="32" y="24"/>
                      </a:cxn>
                      <a:cxn ang="0">
                        <a:pos x="32" y="24"/>
                      </a:cxn>
                      <a:cxn ang="0">
                        <a:pos x="32" y="40"/>
                      </a:cxn>
                      <a:cxn ang="0">
                        <a:pos x="16" y="48"/>
                      </a:cxn>
                    </a:cxnLst>
                    <a:rect l="0" t="0" r="r" b="b"/>
                    <a:pathLst>
                      <a:path w="32" h="48">
                        <a:moveTo>
                          <a:pt x="16" y="48"/>
                        </a:moveTo>
                        <a:lnTo>
                          <a:pt x="8" y="4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8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lnTo>
                          <a:pt x="32" y="8"/>
                        </a:lnTo>
                        <a:lnTo>
                          <a:pt x="32" y="24"/>
                        </a:lnTo>
                        <a:lnTo>
                          <a:pt x="32" y="24"/>
                        </a:lnTo>
                        <a:lnTo>
                          <a:pt x="32" y="40"/>
                        </a:lnTo>
                        <a:lnTo>
                          <a:pt x="16" y="48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7914" name="Freeform 42"/>
                  <p:cNvSpPr>
                    <a:spLocks/>
                  </p:cNvSpPr>
                  <p:nvPr/>
                </p:nvSpPr>
                <p:spPr bwMode="auto">
                  <a:xfrm>
                    <a:off x="654" y="2353"/>
                    <a:ext cx="48" cy="40"/>
                  </a:xfrm>
                  <a:custGeom>
                    <a:avLst/>
                    <a:gdLst/>
                    <a:ahLst/>
                    <a:cxnLst>
                      <a:cxn ang="0">
                        <a:pos x="48" y="32"/>
                      </a:cxn>
                      <a:cxn ang="0">
                        <a:pos x="32" y="40"/>
                      </a:cxn>
                      <a:cxn ang="0">
                        <a:pos x="16" y="24"/>
                      </a:cxn>
                      <a:cxn ang="0">
                        <a:pos x="16" y="24"/>
                      </a:cxn>
                      <a:cxn ang="0">
                        <a:pos x="0" y="16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6" y="0"/>
                      </a:cxn>
                      <a:cxn ang="0">
                        <a:pos x="32" y="8"/>
                      </a:cxn>
                      <a:cxn ang="0">
                        <a:pos x="32" y="8"/>
                      </a:cxn>
                      <a:cxn ang="0">
                        <a:pos x="48" y="24"/>
                      </a:cxn>
                      <a:cxn ang="0">
                        <a:pos x="48" y="32"/>
                      </a:cxn>
                    </a:cxnLst>
                    <a:rect l="0" t="0" r="r" b="b"/>
                    <a:pathLst>
                      <a:path w="48" h="40">
                        <a:moveTo>
                          <a:pt x="48" y="32"/>
                        </a:moveTo>
                        <a:lnTo>
                          <a:pt x="32" y="40"/>
                        </a:lnTo>
                        <a:lnTo>
                          <a:pt x="16" y="24"/>
                        </a:lnTo>
                        <a:lnTo>
                          <a:pt x="16" y="24"/>
                        </a:lnTo>
                        <a:lnTo>
                          <a:pt x="0" y="16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6" y="0"/>
                        </a:lnTo>
                        <a:lnTo>
                          <a:pt x="32" y="8"/>
                        </a:lnTo>
                        <a:lnTo>
                          <a:pt x="32" y="8"/>
                        </a:lnTo>
                        <a:lnTo>
                          <a:pt x="48" y="24"/>
                        </a:lnTo>
                        <a:lnTo>
                          <a:pt x="48" y="32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7915" name="Freeform 43"/>
                  <p:cNvSpPr>
                    <a:spLocks/>
                  </p:cNvSpPr>
                  <p:nvPr/>
                </p:nvSpPr>
                <p:spPr bwMode="auto">
                  <a:xfrm>
                    <a:off x="891" y="2345"/>
                    <a:ext cx="48" cy="32"/>
                  </a:xfrm>
                  <a:custGeom>
                    <a:avLst/>
                    <a:gdLst/>
                    <a:ahLst/>
                    <a:cxnLst>
                      <a:cxn ang="0">
                        <a:pos x="0" y="32"/>
                      </a:cxn>
                      <a:cxn ang="0">
                        <a:pos x="0" y="24"/>
                      </a:cxn>
                      <a:cxn ang="0">
                        <a:pos x="8" y="8"/>
                      </a:cxn>
                      <a:cxn ang="0">
                        <a:pos x="8" y="8"/>
                      </a:cxn>
                      <a:cxn ang="0">
                        <a:pos x="32" y="0"/>
                      </a:cxn>
                      <a:cxn ang="0">
                        <a:pos x="48" y="0"/>
                      </a:cxn>
                      <a:cxn ang="0">
                        <a:pos x="48" y="0"/>
                      </a:cxn>
                      <a:cxn ang="0">
                        <a:pos x="48" y="8"/>
                      </a:cxn>
                      <a:cxn ang="0">
                        <a:pos x="32" y="24"/>
                      </a:cxn>
                      <a:cxn ang="0">
                        <a:pos x="32" y="24"/>
                      </a:cxn>
                      <a:cxn ang="0">
                        <a:pos x="16" y="32"/>
                      </a:cxn>
                      <a:cxn ang="0">
                        <a:pos x="0" y="32"/>
                      </a:cxn>
                    </a:cxnLst>
                    <a:rect l="0" t="0" r="r" b="b"/>
                    <a:pathLst>
                      <a:path w="48" h="32">
                        <a:moveTo>
                          <a:pt x="0" y="32"/>
                        </a:moveTo>
                        <a:lnTo>
                          <a:pt x="0" y="24"/>
                        </a:lnTo>
                        <a:lnTo>
                          <a:pt x="8" y="8"/>
                        </a:lnTo>
                        <a:lnTo>
                          <a:pt x="8" y="8"/>
                        </a:lnTo>
                        <a:lnTo>
                          <a:pt x="32" y="0"/>
                        </a:lnTo>
                        <a:lnTo>
                          <a:pt x="48" y="0"/>
                        </a:lnTo>
                        <a:lnTo>
                          <a:pt x="48" y="0"/>
                        </a:lnTo>
                        <a:lnTo>
                          <a:pt x="48" y="8"/>
                        </a:lnTo>
                        <a:lnTo>
                          <a:pt x="32" y="24"/>
                        </a:lnTo>
                        <a:lnTo>
                          <a:pt x="32" y="24"/>
                        </a:lnTo>
                        <a:lnTo>
                          <a:pt x="16" y="32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7916" name="Freeform 44"/>
                  <p:cNvSpPr>
                    <a:spLocks/>
                  </p:cNvSpPr>
                  <p:nvPr/>
                </p:nvSpPr>
                <p:spPr bwMode="auto">
                  <a:xfrm>
                    <a:off x="874" y="2399"/>
                    <a:ext cx="48" cy="24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0" y="8"/>
                      </a:cxn>
                      <a:cxn ang="0">
                        <a:pos x="16" y="0"/>
                      </a:cxn>
                      <a:cxn ang="0">
                        <a:pos x="16" y="0"/>
                      </a:cxn>
                      <a:cxn ang="0">
                        <a:pos x="32" y="0"/>
                      </a:cxn>
                      <a:cxn ang="0">
                        <a:pos x="48" y="8"/>
                      </a:cxn>
                      <a:cxn ang="0">
                        <a:pos x="48" y="8"/>
                      </a:cxn>
                      <a:cxn ang="0">
                        <a:pos x="48" y="16"/>
                      </a:cxn>
                      <a:cxn ang="0">
                        <a:pos x="32" y="24"/>
                      </a:cxn>
                      <a:cxn ang="0">
                        <a:pos x="32" y="24"/>
                      </a:cxn>
                      <a:cxn ang="0">
                        <a:pos x="8" y="24"/>
                      </a:cxn>
                      <a:cxn ang="0">
                        <a:pos x="0" y="24"/>
                      </a:cxn>
                    </a:cxnLst>
                    <a:rect l="0" t="0" r="r" b="b"/>
                    <a:pathLst>
                      <a:path w="48" h="24">
                        <a:moveTo>
                          <a:pt x="0" y="24"/>
                        </a:moveTo>
                        <a:lnTo>
                          <a:pt x="0" y="8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lnTo>
                          <a:pt x="32" y="0"/>
                        </a:lnTo>
                        <a:lnTo>
                          <a:pt x="48" y="8"/>
                        </a:lnTo>
                        <a:lnTo>
                          <a:pt x="48" y="8"/>
                        </a:lnTo>
                        <a:lnTo>
                          <a:pt x="48" y="16"/>
                        </a:lnTo>
                        <a:lnTo>
                          <a:pt x="32" y="24"/>
                        </a:lnTo>
                        <a:lnTo>
                          <a:pt x="32" y="24"/>
                        </a:lnTo>
                        <a:lnTo>
                          <a:pt x="8" y="24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7917" name="Freeform 45"/>
                  <p:cNvSpPr>
                    <a:spLocks/>
                  </p:cNvSpPr>
                  <p:nvPr/>
                </p:nvSpPr>
                <p:spPr bwMode="auto">
                  <a:xfrm>
                    <a:off x="658" y="2480"/>
                    <a:ext cx="48" cy="24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0" y="8"/>
                      </a:cxn>
                      <a:cxn ang="0">
                        <a:pos x="16" y="0"/>
                      </a:cxn>
                      <a:cxn ang="0">
                        <a:pos x="16" y="0"/>
                      </a:cxn>
                      <a:cxn ang="0">
                        <a:pos x="40" y="0"/>
                      </a:cxn>
                      <a:cxn ang="0">
                        <a:pos x="48" y="0"/>
                      </a:cxn>
                      <a:cxn ang="0">
                        <a:pos x="48" y="0"/>
                      </a:cxn>
                      <a:cxn ang="0">
                        <a:pos x="48" y="16"/>
                      </a:cxn>
                      <a:cxn ang="0">
                        <a:pos x="32" y="24"/>
                      </a:cxn>
                      <a:cxn ang="0">
                        <a:pos x="32" y="24"/>
                      </a:cxn>
                      <a:cxn ang="0">
                        <a:pos x="8" y="24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48" h="24">
                        <a:moveTo>
                          <a:pt x="0" y="16"/>
                        </a:moveTo>
                        <a:lnTo>
                          <a:pt x="0" y="8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lnTo>
                          <a:pt x="40" y="0"/>
                        </a:lnTo>
                        <a:lnTo>
                          <a:pt x="48" y="0"/>
                        </a:lnTo>
                        <a:lnTo>
                          <a:pt x="48" y="0"/>
                        </a:lnTo>
                        <a:lnTo>
                          <a:pt x="48" y="16"/>
                        </a:lnTo>
                        <a:lnTo>
                          <a:pt x="32" y="24"/>
                        </a:lnTo>
                        <a:lnTo>
                          <a:pt x="32" y="24"/>
                        </a:lnTo>
                        <a:lnTo>
                          <a:pt x="8" y="24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7918" name="Freeform 46"/>
                  <p:cNvSpPr>
                    <a:spLocks/>
                  </p:cNvSpPr>
                  <p:nvPr/>
                </p:nvSpPr>
                <p:spPr bwMode="auto">
                  <a:xfrm>
                    <a:off x="731" y="2457"/>
                    <a:ext cx="48" cy="40"/>
                  </a:xfrm>
                  <a:custGeom>
                    <a:avLst/>
                    <a:gdLst/>
                    <a:ahLst/>
                    <a:cxnLst>
                      <a:cxn ang="0">
                        <a:pos x="8" y="40"/>
                      </a:cxn>
                      <a:cxn ang="0">
                        <a:pos x="0" y="24"/>
                      </a:cxn>
                      <a:cxn ang="0">
                        <a:pos x="16" y="16"/>
                      </a:cxn>
                      <a:cxn ang="0">
                        <a:pos x="16" y="16"/>
                      </a:cxn>
                      <a:cxn ang="0">
                        <a:pos x="32" y="0"/>
                      </a:cxn>
                      <a:cxn ang="0">
                        <a:pos x="48" y="8"/>
                      </a:cxn>
                      <a:cxn ang="0">
                        <a:pos x="48" y="8"/>
                      </a:cxn>
                      <a:cxn ang="0">
                        <a:pos x="48" y="16"/>
                      </a:cxn>
                      <a:cxn ang="0">
                        <a:pos x="40" y="32"/>
                      </a:cxn>
                      <a:cxn ang="0">
                        <a:pos x="40" y="32"/>
                      </a:cxn>
                      <a:cxn ang="0">
                        <a:pos x="16" y="40"/>
                      </a:cxn>
                      <a:cxn ang="0">
                        <a:pos x="8" y="40"/>
                      </a:cxn>
                    </a:cxnLst>
                    <a:rect l="0" t="0" r="r" b="b"/>
                    <a:pathLst>
                      <a:path w="48" h="40">
                        <a:moveTo>
                          <a:pt x="8" y="40"/>
                        </a:moveTo>
                        <a:lnTo>
                          <a:pt x="0" y="24"/>
                        </a:lnTo>
                        <a:lnTo>
                          <a:pt x="16" y="16"/>
                        </a:lnTo>
                        <a:lnTo>
                          <a:pt x="16" y="16"/>
                        </a:lnTo>
                        <a:lnTo>
                          <a:pt x="32" y="0"/>
                        </a:lnTo>
                        <a:lnTo>
                          <a:pt x="48" y="8"/>
                        </a:lnTo>
                        <a:lnTo>
                          <a:pt x="48" y="8"/>
                        </a:lnTo>
                        <a:lnTo>
                          <a:pt x="48" y="16"/>
                        </a:lnTo>
                        <a:lnTo>
                          <a:pt x="40" y="32"/>
                        </a:lnTo>
                        <a:lnTo>
                          <a:pt x="40" y="32"/>
                        </a:lnTo>
                        <a:lnTo>
                          <a:pt x="16" y="40"/>
                        </a:lnTo>
                        <a:lnTo>
                          <a:pt x="8" y="4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7919" name="Freeform 47"/>
                  <p:cNvSpPr>
                    <a:spLocks/>
                  </p:cNvSpPr>
                  <p:nvPr/>
                </p:nvSpPr>
                <p:spPr bwMode="auto">
                  <a:xfrm>
                    <a:off x="923" y="2473"/>
                    <a:ext cx="56" cy="32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16" y="0"/>
                      </a:cxn>
                      <a:cxn ang="0">
                        <a:pos x="32" y="8"/>
                      </a:cxn>
                      <a:cxn ang="0">
                        <a:pos x="32" y="8"/>
                      </a:cxn>
                      <a:cxn ang="0">
                        <a:pos x="56" y="16"/>
                      </a:cxn>
                      <a:cxn ang="0">
                        <a:pos x="56" y="24"/>
                      </a:cxn>
                      <a:cxn ang="0">
                        <a:pos x="56" y="24"/>
                      </a:cxn>
                      <a:cxn ang="0">
                        <a:pos x="48" y="32"/>
                      </a:cxn>
                      <a:cxn ang="0">
                        <a:pos x="24" y="24"/>
                      </a:cxn>
                      <a:cxn ang="0">
                        <a:pos x="24" y="24"/>
                      </a:cxn>
                      <a:cxn ang="0">
                        <a:pos x="0" y="16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56" h="32">
                        <a:moveTo>
                          <a:pt x="0" y="8"/>
                        </a:moveTo>
                        <a:lnTo>
                          <a:pt x="16" y="0"/>
                        </a:lnTo>
                        <a:lnTo>
                          <a:pt x="32" y="8"/>
                        </a:lnTo>
                        <a:lnTo>
                          <a:pt x="32" y="8"/>
                        </a:lnTo>
                        <a:lnTo>
                          <a:pt x="56" y="16"/>
                        </a:lnTo>
                        <a:lnTo>
                          <a:pt x="56" y="24"/>
                        </a:lnTo>
                        <a:lnTo>
                          <a:pt x="56" y="24"/>
                        </a:lnTo>
                        <a:lnTo>
                          <a:pt x="48" y="32"/>
                        </a:lnTo>
                        <a:lnTo>
                          <a:pt x="24" y="24"/>
                        </a:lnTo>
                        <a:lnTo>
                          <a:pt x="24" y="24"/>
                        </a:lnTo>
                        <a:lnTo>
                          <a:pt x="0" y="16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7920" name="Freeform 48"/>
                  <p:cNvSpPr>
                    <a:spLocks/>
                  </p:cNvSpPr>
                  <p:nvPr/>
                </p:nvSpPr>
                <p:spPr bwMode="auto">
                  <a:xfrm>
                    <a:off x="634" y="2393"/>
                    <a:ext cx="64" cy="32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16" y="0"/>
                      </a:cxn>
                      <a:cxn ang="0">
                        <a:pos x="40" y="8"/>
                      </a:cxn>
                      <a:cxn ang="0">
                        <a:pos x="40" y="8"/>
                      </a:cxn>
                      <a:cxn ang="0">
                        <a:pos x="56" y="16"/>
                      </a:cxn>
                      <a:cxn ang="0">
                        <a:pos x="64" y="24"/>
                      </a:cxn>
                      <a:cxn ang="0">
                        <a:pos x="64" y="24"/>
                      </a:cxn>
                      <a:cxn ang="0">
                        <a:pos x="48" y="32"/>
                      </a:cxn>
                      <a:cxn ang="0">
                        <a:pos x="24" y="32"/>
                      </a:cxn>
                      <a:cxn ang="0">
                        <a:pos x="24" y="32"/>
                      </a:cxn>
                      <a:cxn ang="0">
                        <a:pos x="8" y="16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64" h="32">
                        <a:moveTo>
                          <a:pt x="0" y="8"/>
                        </a:moveTo>
                        <a:lnTo>
                          <a:pt x="16" y="0"/>
                        </a:lnTo>
                        <a:lnTo>
                          <a:pt x="40" y="8"/>
                        </a:lnTo>
                        <a:lnTo>
                          <a:pt x="40" y="8"/>
                        </a:lnTo>
                        <a:lnTo>
                          <a:pt x="56" y="16"/>
                        </a:lnTo>
                        <a:lnTo>
                          <a:pt x="64" y="24"/>
                        </a:lnTo>
                        <a:lnTo>
                          <a:pt x="64" y="24"/>
                        </a:lnTo>
                        <a:lnTo>
                          <a:pt x="48" y="32"/>
                        </a:lnTo>
                        <a:lnTo>
                          <a:pt x="24" y="32"/>
                        </a:lnTo>
                        <a:lnTo>
                          <a:pt x="24" y="32"/>
                        </a:lnTo>
                        <a:lnTo>
                          <a:pt x="8" y="16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7921" name="Freeform 49"/>
                  <p:cNvSpPr>
                    <a:spLocks/>
                  </p:cNvSpPr>
                  <p:nvPr/>
                </p:nvSpPr>
                <p:spPr bwMode="auto">
                  <a:xfrm>
                    <a:off x="714" y="2320"/>
                    <a:ext cx="40" cy="48"/>
                  </a:xfrm>
                  <a:custGeom>
                    <a:avLst/>
                    <a:gdLst/>
                    <a:ahLst/>
                    <a:cxnLst>
                      <a:cxn ang="0">
                        <a:pos x="8" y="0"/>
                      </a:cxn>
                      <a:cxn ang="0">
                        <a:pos x="24" y="0"/>
                      </a:cxn>
                      <a:cxn ang="0">
                        <a:pos x="32" y="16"/>
                      </a:cxn>
                      <a:cxn ang="0">
                        <a:pos x="32" y="16"/>
                      </a:cxn>
                      <a:cxn ang="0">
                        <a:pos x="40" y="40"/>
                      </a:cxn>
                      <a:cxn ang="0">
                        <a:pos x="32" y="48"/>
                      </a:cxn>
                      <a:cxn ang="0">
                        <a:pos x="32" y="48"/>
                      </a:cxn>
                      <a:cxn ang="0">
                        <a:pos x="16" y="40"/>
                      </a:cxn>
                      <a:cxn ang="0">
                        <a:pos x="8" y="24"/>
                      </a:cxn>
                      <a:cxn ang="0">
                        <a:pos x="8" y="24"/>
                      </a:cxn>
                      <a:cxn ang="0">
                        <a:pos x="0" y="8"/>
                      </a:cxn>
                      <a:cxn ang="0">
                        <a:pos x="8" y="0"/>
                      </a:cxn>
                    </a:cxnLst>
                    <a:rect l="0" t="0" r="r" b="b"/>
                    <a:pathLst>
                      <a:path w="40" h="48">
                        <a:moveTo>
                          <a:pt x="8" y="0"/>
                        </a:moveTo>
                        <a:lnTo>
                          <a:pt x="24" y="0"/>
                        </a:lnTo>
                        <a:lnTo>
                          <a:pt x="32" y="16"/>
                        </a:lnTo>
                        <a:lnTo>
                          <a:pt x="32" y="16"/>
                        </a:lnTo>
                        <a:lnTo>
                          <a:pt x="40" y="40"/>
                        </a:lnTo>
                        <a:lnTo>
                          <a:pt x="32" y="48"/>
                        </a:lnTo>
                        <a:lnTo>
                          <a:pt x="32" y="48"/>
                        </a:lnTo>
                        <a:lnTo>
                          <a:pt x="16" y="40"/>
                        </a:lnTo>
                        <a:lnTo>
                          <a:pt x="8" y="24"/>
                        </a:lnTo>
                        <a:lnTo>
                          <a:pt x="8" y="24"/>
                        </a:lnTo>
                        <a:lnTo>
                          <a:pt x="0" y="8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7922" name="Freeform 50"/>
                  <p:cNvSpPr>
                    <a:spLocks/>
                  </p:cNvSpPr>
                  <p:nvPr/>
                </p:nvSpPr>
                <p:spPr bwMode="auto">
                  <a:xfrm>
                    <a:off x="820" y="2480"/>
                    <a:ext cx="40" cy="40"/>
                  </a:xfrm>
                  <a:custGeom>
                    <a:avLst/>
                    <a:gdLst/>
                    <a:ahLst/>
                    <a:cxnLst>
                      <a:cxn ang="0">
                        <a:pos x="8" y="0"/>
                      </a:cxn>
                      <a:cxn ang="0">
                        <a:pos x="24" y="0"/>
                      </a:cxn>
                      <a:cxn ang="0">
                        <a:pos x="40" y="16"/>
                      </a:cxn>
                      <a:cxn ang="0">
                        <a:pos x="40" y="16"/>
                      </a:cxn>
                      <a:cxn ang="0">
                        <a:pos x="40" y="32"/>
                      </a:cxn>
                      <a:cxn ang="0">
                        <a:pos x="32" y="40"/>
                      </a:cxn>
                      <a:cxn ang="0">
                        <a:pos x="32" y="40"/>
                      </a:cxn>
                      <a:cxn ang="0">
                        <a:pos x="24" y="40"/>
                      </a:cxn>
                      <a:cxn ang="0">
                        <a:pos x="8" y="24"/>
                      </a:cxn>
                      <a:cxn ang="0">
                        <a:pos x="8" y="24"/>
                      </a:cxn>
                      <a:cxn ang="0">
                        <a:pos x="0" y="8"/>
                      </a:cxn>
                      <a:cxn ang="0">
                        <a:pos x="8" y="0"/>
                      </a:cxn>
                    </a:cxnLst>
                    <a:rect l="0" t="0" r="r" b="b"/>
                    <a:pathLst>
                      <a:path w="40" h="40">
                        <a:moveTo>
                          <a:pt x="8" y="0"/>
                        </a:moveTo>
                        <a:lnTo>
                          <a:pt x="24" y="0"/>
                        </a:lnTo>
                        <a:lnTo>
                          <a:pt x="40" y="16"/>
                        </a:lnTo>
                        <a:lnTo>
                          <a:pt x="40" y="16"/>
                        </a:lnTo>
                        <a:lnTo>
                          <a:pt x="40" y="32"/>
                        </a:lnTo>
                        <a:lnTo>
                          <a:pt x="32" y="40"/>
                        </a:lnTo>
                        <a:lnTo>
                          <a:pt x="32" y="40"/>
                        </a:lnTo>
                        <a:lnTo>
                          <a:pt x="24" y="40"/>
                        </a:lnTo>
                        <a:lnTo>
                          <a:pt x="8" y="24"/>
                        </a:lnTo>
                        <a:lnTo>
                          <a:pt x="8" y="24"/>
                        </a:lnTo>
                        <a:lnTo>
                          <a:pt x="0" y="8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7923" name="Freeform 51"/>
                  <p:cNvSpPr>
                    <a:spLocks/>
                  </p:cNvSpPr>
                  <p:nvPr/>
                </p:nvSpPr>
                <p:spPr bwMode="auto">
                  <a:xfrm>
                    <a:off x="827" y="2320"/>
                    <a:ext cx="40" cy="48"/>
                  </a:xfrm>
                  <a:custGeom>
                    <a:avLst/>
                    <a:gdLst/>
                    <a:ahLst/>
                    <a:cxnLst>
                      <a:cxn ang="0">
                        <a:pos x="32" y="0"/>
                      </a:cxn>
                      <a:cxn ang="0">
                        <a:pos x="40" y="8"/>
                      </a:cxn>
                      <a:cxn ang="0">
                        <a:pos x="40" y="24"/>
                      </a:cxn>
                      <a:cxn ang="0">
                        <a:pos x="40" y="24"/>
                      </a:cxn>
                      <a:cxn ang="0">
                        <a:pos x="24" y="40"/>
                      </a:cxn>
                      <a:cxn ang="0">
                        <a:pos x="8" y="48"/>
                      </a:cxn>
                      <a:cxn ang="0">
                        <a:pos x="8" y="48"/>
                      </a:cxn>
                      <a:cxn ang="0">
                        <a:pos x="0" y="32"/>
                      </a:cxn>
                      <a:cxn ang="0">
                        <a:pos x="8" y="16"/>
                      </a:cxn>
                      <a:cxn ang="0">
                        <a:pos x="8" y="16"/>
                      </a:cxn>
                      <a:cxn ang="0">
                        <a:pos x="24" y="0"/>
                      </a:cxn>
                      <a:cxn ang="0">
                        <a:pos x="32" y="0"/>
                      </a:cxn>
                    </a:cxnLst>
                    <a:rect l="0" t="0" r="r" b="b"/>
                    <a:pathLst>
                      <a:path w="40" h="48">
                        <a:moveTo>
                          <a:pt x="32" y="0"/>
                        </a:moveTo>
                        <a:lnTo>
                          <a:pt x="40" y="8"/>
                        </a:lnTo>
                        <a:lnTo>
                          <a:pt x="40" y="24"/>
                        </a:lnTo>
                        <a:lnTo>
                          <a:pt x="40" y="24"/>
                        </a:lnTo>
                        <a:lnTo>
                          <a:pt x="24" y="40"/>
                        </a:lnTo>
                        <a:lnTo>
                          <a:pt x="8" y="48"/>
                        </a:lnTo>
                        <a:lnTo>
                          <a:pt x="8" y="48"/>
                        </a:lnTo>
                        <a:lnTo>
                          <a:pt x="0" y="32"/>
                        </a:lnTo>
                        <a:lnTo>
                          <a:pt x="8" y="16"/>
                        </a:lnTo>
                        <a:lnTo>
                          <a:pt x="8" y="16"/>
                        </a:lnTo>
                        <a:lnTo>
                          <a:pt x="24" y="0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7924" name="Freeform 52"/>
                  <p:cNvSpPr>
                    <a:spLocks/>
                  </p:cNvSpPr>
                  <p:nvPr/>
                </p:nvSpPr>
                <p:spPr bwMode="auto">
                  <a:xfrm>
                    <a:off x="728" y="2503"/>
                    <a:ext cx="40" cy="48"/>
                  </a:xfrm>
                  <a:custGeom>
                    <a:avLst/>
                    <a:gdLst/>
                    <a:ahLst/>
                    <a:cxnLst>
                      <a:cxn ang="0">
                        <a:pos x="32" y="0"/>
                      </a:cxn>
                      <a:cxn ang="0">
                        <a:pos x="40" y="8"/>
                      </a:cxn>
                      <a:cxn ang="0">
                        <a:pos x="32" y="32"/>
                      </a:cxn>
                      <a:cxn ang="0">
                        <a:pos x="32" y="32"/>
                      </a:cxn>
                      <a:cxn ang="0">
                        <a:pos x="24" y="40"/>
                      </a:cxn>
                      <a:cxn ang="0">
                        <a:pos x="8" y="48"/>
                      </a:cxn>
                      <a:cxn ang="0">
                        <a:pos x="8" y="48"/>
                      </a:cxn>
                      <a:cxn ang="0">
                        <a:pos x="0" y="40"/>
                      </a:cxn>
                      <a:cxn ang="0">
                        <a:pos x="8" y="16"/>
                      </a:cxn>
                      <a:cxn ang="0">
                        <a:pos x="8" y="16"/>
                      </a:cxn>
                      <a:cxn ang="0">
                        <a:pos x="16" y="8"/>
                      </a:cxn>
                      <a:cxn ang="0">
                        <a:pos x="32" y="0"/>
                      </a:cxn>
                    </a:cxnLst>
                    <a:rect l="0" t="0" r="r" b="b"/>
                    <a:pathLst>
                      <a:path w="40" h="48">
                        <a:moveTo>
                          <a:pt x="32" y="0"/>
                        </a:moveTo>
                        <a:lnTo>
                          <a:pt x="40" y="8"/>
                        </a:lnTo>
                        <a:lnTo>
                          <a:pt x="32" y="32"/>
                        </a:lnTo>
                        <a:lnTo>
                          <a:pt x="32" y="32"/>
                        </a:lnTo>
                        <a:lnTo>
                          <a:pt x="24" y="40"/>
                        </a:lnTo>
                        <a:lnTo>
                          <a:pt x="8" y="48"/>
                        </a:lnTo>
                        <a:lnTo>
                          <a:pt x="8" y="48"/>
                        </a:lnTo>
                        <a:lnTo>
                          <a:pt x="0" y="40"/>
                        </a:lnTo>
                        <a:lnTo>
                          <a:pt x="8" y="16"/>
                        </a:lnTo>
                        <a:lnTo>
                          <a:pt x="8" y="16"/>
                        </a:lnTo>
                        <a:lnTo>
                          <a:pt x="16" y="8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56988" name="Text Box 53"/>
            <p:cNvSpPr txBox="1">
              <a:spLocks noChangeArrowheads="1"/>
            </p:cNvSpPr>
            <p:nvPr/>
          </p:nvSpPr>
          <p:spPr bwMode="auto">
            <a:xfrm>
              <a:off x="1879" y="3185"/>
              <a:ext cx="609" cy="40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rtl="1" eaLnBrk="0" hangingPunct="0"/>
              <a:r>
                <a:rPr lang="en-US" b="1">
                  <a:solidFill>
                    <a:srgbClr val="FFFF00"/>
                  </a:solidFill>
                </a:rPr>
                <a:t>Rolling</a:t>
              </a:r>
            </a:p>
            <a:p>
              <a:pPr algn="ctr" rtl="1" eaLnBrk="0" hangingPunct="0"/>
              <a:r>
                <a:rPr lang="en-US" b="1">
                  <a:latin typeface="Helvetica" charset="0"/>
                </a:rPr>
                <a:t> </a:t>
              </a:r>
            </a:p>
          </p:txBody>
        </p:sp>
      </p:grpSp>
      <p:grpSp>
        <p:nvGrpSpPr>
          <p:cNvPr id="56324" name="Group 54"/>
          <p:cNvGrpSpPr>
            <a:grpSpLocks/>
          </p:cNvGrpSpPr>
          <p:nvPr/>
        </p:nvGrpSpPr>
        <p:grpSpPr bwMode="auto">
          <a:xfrm>
            <a:off x="158750" y="4724400"/>
            <a:ext cx="8791575" cy="177800"/>
            <a:chOff x="100" y="2976"/>
            <a:chExt cx="5538" cy="112"/>
          </a:xfrm>
        </p:grpSpPr>
        <p:sp>
          <p:nvSpPr>
            <p:cNvPr id="207927" name="Line 55"/>
            <p:cNvSpPr>
              <a:spLocks noChangeShapeType="1"/>
            </p:cNvSpPr>
            <p:nvPr/>
          </p:nvSpPr>
          <p:spPr bwMode="auto">
            <a:xfrm>
              <a:off x="4276" y="3056"/>
              <a:ext cx="11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lg"/>
            </a:ln>
            <a:effectLst/>
          </p:spPr>
          <p:txBody>
            <a:bodyPr wrap="none" anchor="ctr"/>
            <a:lstStyle/>
            <a:p>
              <a:pPr algn="r" rtl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endParaRPr>
            </a:p>
          </p:txBody>
        </p:sp>
        <p:sp>
          <p:nvSpPr>
            <p:cNvPr id="207928" name="Line 56"/>
            <p:cNvSpPr>
              <a:spLocks noChangeShapeType="1"/>
            </p:cNvSpPr>
            <p:nvPr/>
          </p:nvSpPr>
          <p:spPr bwMode="auto">
            <a:xfrm flipV="1">
              <a:off x="100" y="3072"/>
              <a:ext cx="553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 rtl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56897" name="Group 57"/>
            <p:cNvGrpSpPr>
              <a:grpSpLocks/>
            </p:cNvGrpSpPr>
            <p:nvPr/>
          </p:nvGrpSpPr>
          <p:grpSpPr bwMode="auto">
            <a:xfrm>
              <a:off x="288" y="2976"/>
              <a:ext cx="598" cy="112"/>
              <a:chOff x="290" y="1936"/>
              <a:chExt cx="598" cy="112"/>
            </a:xfrm>
          </p:grpSpPr>
          <p:sp>
            <p:nvSpPr>
              <p:cNvPr id="207930" name="Freeform 58"/>
              <p:cNvSpPr>
                <a:spLocks/>
              </p:cNvSpPr>
              <p:nvPr/>
            </p:nvSpPr>
            <p:spPr bwMode="auto">
              <a:xfrm>
                <a:off x="290" y="1968"/>
                <a:ext cx="598" cy="36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36" y="6"/>
                  </a:cxn>
                  <a:cxn ang="0">
                    <a:pos x="224" y="4"/>
                  </a:cxn>
                  <a:cxn ang="0">
                    <a:pos x="316" y="18"/>
                  </a:cxn>
                  <a:cxn ang="0">
                    <a:pos x="408" y="34"/>
                  </a:cxn>
                  <a:cxn ang="0">
                    <a:pos x="478" y="30"/>
                  </a:cxn>
                  <a:cxn ang="0">
                    <a:pos x="598" y="20"/>
                  </a:cxn>
                </a:cxnLst>
                <a:rect l="0" t="0" r="r" b="b"/>
                <a:pathLst>
                  <a:path w="598" h="36">
                    <a:moveTo>
                      <a:pt x="0" y="36"/>
                    </a:moveTo>
                    <a:cubicBezTo>
                      <a:pt x="49" y="23"/>
                      <a:pt x="98" y="11"/>
                      <a:pt x="136" y="6"/>
                    </a:cubicBezTo>
                    <a:cubicBezTo>
                      <a:pt x="173" y="0"/>
                      <a:pt x="194" y="2"/>
                      <a:pt x="224" y="4"/>
                    </a:cubicBezTo>
                    <a:cubicBezTo>
                      <a:pt x="254" y="6"/>
                      <a:pt x="285" y="13"/>
                      <a:pt x="316" y="18"/>
                    </a:cubicBezTo>
                    <a:cubicBezTo>
                      <a:pt x="346" y="23"/>
                      <a:pt x="381" y="32"/>
                      <a:pt x="408" y="34"/>
                    </a:cubicBezTo>
                    <a:cubicBezTo>
                      <a:pt x="435" y="36"/>
                      <a:pt x="446" y="32"/>
                      <a:pt x="478" y="30"/>
                    </a:cubicBezTo>
                    <a:cubicBezTo>
                      <a:pt x="509" y="27"/>
                      <a:pt x="578" y="22"/>
                      <a:pt x="598" y="20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endParaRPr>
              </a:p>
            </p:txBody>
          </p:sp>
          <p:grpSp>
            <p:nvGrpSpPr>
              <p:cNvPr id="56979" name="Group 59"/>
              <p:cNvGrpSpPr>
                <a:grpSpLocks/>
              </p:cNvGrpSpPr>
              <p:nvPr/>
            </p:nvGrpSpPr>
            <p:grpSpPr bwMode="auto">
              <a:xfrm>
                <a:off x="324" y="1936"/>
                <a:ext cx="544" cy="112"/>
                <a:chOff x="324" y="1872"/>
                <a:chExt cx="544" cy="112"/>
              </a:xfrm>
            </p:grpSpPr>
            <p:sp>
              <p:nvSpPr>
                <p:cNvPr id="207932" name="Freeform 60"/>
                <p:cNvSpPr>
                  <a:spLocks/>
                </p:cNvSpPr>
                <p:nvPr/>
              </p:nvSpPr>
              <p:spPr bwMode="auto">
                <a:xfrm>
                  <a:off x="492" y="1872"/>
                  <a:ext cx="48" cy="56"/>
                </a:xfrm>
                <a:custGeom>
                  <a:avLst/>
                  <a:gdLst/>
                  <a:ahLst/>
                  <a:cxnLst>
                    <a:cxn ang="0">
                      <a:pos x="48" y="32"/>
                    </a:cxn>
                    <a:cxn ang="0">
                      <a:pos x="40" y="48"/>
                    </a:cxn>
                    <a:cxn ang="0">
                      <a:pos x="24" y="56"/>
                    </a:cxn>
                    <a:cxn ang="0">
                      <a:pos x="24" y="56"/>
                    </a:cxn>
                    <a:cxn ang="0">
                      <a:pos x="8" y="48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8" y="8"/>
                    </a:cxn>
                    <a:cxn ang="0">
                      <a:pos x="48" y="32"/>
                    </a:cxn>
                  </a:cxnLst>
                  <a:rect l="0" t="0" r="r" b="b"/>
                  <a:pathLst>
                    <a:path w="48" h="56">
                      <a:moveTo>
                        <a:pt x="48" y="32"/>
                      </a:moveTo>
                      <a:lnTo>
                        <a:pt x="40" y="48"/>
                      </a:lnTo>
                      <a:lnTo>
                        <a:pt x="24" y="56"/>
                      </a:lnTo>
                      <a:lnTo>
                        <a:pt x="24" y="56"/>
                      </a:lnTo>
                      <a:lnTo>
                        <a:pt x="8" y="48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8" y="8"/>
                      </a:lnTo>
                      <a:lnTo>
                        <a:pt x="48" y="32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7933" name="Freeform 61"/>
                <p:cNvSpPr>
                  <a:spLocks/>
                </p:cNvSpPr>
                <p:nvPr/>
              </p:nvSpPr>
              <p:spPr bwMode="auto">
                <a:xfrm>
                  <a:off x="652" y="1928"/>
                  <a:ext cx="48" cy="56"/>
                </a:xfrm>
                <a:custGeom>
                  <a:avLst/>
                  <a:gdLst/>
                  <a:ahLst/>
                  <a:cxnLst>
                    <a:cxn ang="0">
                      <a:pos x="48" y="32"/>
                    </a:cxn>
                    <a:cxn ang="0">
                      <a:pos x="40" y="48"/>
                    </a:cxn>
                    <a:cxn ang="0">
                      <a:pos x="24" y="56"/>
                    </a:cxn>
                    <a:cxn ang="0">
                      <a:pos x="24" y="56"/>
                    </a:cxn>
                    <a:cxn ang="0">
                      <a:pos x="0" y="48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0" y="16"/>
                    </a:cxn>
                    <a:cxn ang="0">
                      <a:pos x="48" y="32"/>
                    </a:cxn>
                  </a:cxnLst>
                  <a:rect l="0" t="0" r="r" b="b"/>
                  <a:pathLst>
                    <a:path w="48" h="56">
                      <a:moveTo>
                        <a:pt x="48" y="32"/>
                      </a:moveTo>
                      <a:lnTo>
                        <a:pt x="40" y="48"/>
                      </a:lnTo>
                      <a:lnTo>
                        <a:pt x="24" y="56"/>
                      </a:lnTo>
                      <a:lnTo>
                        <a:pt x="24" y="56"/>
                      </a:lnTo>
                      <a:lnTo>
                        <a:pt x="0" y="48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0" y="16"/>
                      </a:lnTo>
                      <a:lnTo>
                        <a:pt x="48" y="32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7934" name="Freeform 62"/>
                <p:cNvSpPr>
                  <a:spLocks/>
                </p:cNvSpPr>
                <p:nvPr/>
              </p:nvSpPr>
              <p:spPr bwMode="auto">
                <a:xfrm>
                  <a:off x="820" y="1888"/>
                  <a:ext cx="48" cy="56"/>
                </a:xfrm>
                <a:custGeom>
                  <a:avLst/>
                  <a:gdLst/>
                  <a:ahLst/>
                  <a:cxnLst>
                    <a:cxn ang="0">
                      <a:pos x="48" y="32"/>
                    </a:cxn>
                    <a:cxn ang="0">
                      <a:pos x="40" y="48"/>
                    </a:cxn>
                    <a:cxn ang="0">
                      <a:pos x="24" y="56"/>
                    </a:cxn>
                    <a:cxn ang="0">
                      <a:pos x="24" y="56"/>
                    </a:cxn>
                    <a:cxn ang="0">
                      <a:pos x="0" y="48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0" y="8"/>
                    </a:cxn>
                    <a:cxn ang="0">
                      <a:pos x="48" y="32"/>
                    </a:cxn>
                  </a:cxnLst>
                  <a:rect l="0" t="0" r="r" b="b"/>
                  <a:pathLst>
                    <a:path w="48" h="56">
                      <a:moveTo>
                        <a:pt x="48" y="32"/>
                      </a:moveTo>
                      <a:lnTo>
                        <a:pt x="40" y="48"/>
                      </a:lnTo>
                      <a:lnTo>
                        <a:pt x="24" y="56"/>
                      </a:lnTo>
                      <a:lnTo>
                        <a:pt x="24" y="56"/>
                      </a:lnTo>
                      <a:lnTo>
                        <a:pt x="0" y="48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0" y="8"/>
                      </a:lnTo>
                      <a:lnTo>
                        <a:pt x="48" y="32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7935" name="Freeform 63"/>
                <p:cNvSpPr>
                  <a:spLocks/>
                </p:cNvSpPr>
                <p:nvPr/>
              </p:nvSpPr>
              <p:spPr bwMode="auto">
                <a:xfrm>
                  <a:off x="412" y="1888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24"/>
                    </a:cxn>
                    <a:cxn ang="0">
                      <a:pos x="40" y="40"/>
                    </a:cxn>
                    <a:cxn ang="0">
                      <a:pos x="16" y="48"/>
                    </a:cxn>
                    <a:cxn ang="0">
                      <a:pos x="16" y="48"/>
                    </a:cxn>
                    <a:cxn ang="0">
                      <a:pos x="0" y="4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0" y="8"/>
                    </a:cxn>
                    <a:cxn ang="0">
                      <a:pos x="48" y="24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40" y="40"/>
                      </a:lnTo>
                      <a:lnTo>
                        <a:pt x="16" y="48"/>
                      </a:lnTo>
                      <a:lnTo>
                        <a:pt x="16" y="48"/>
                      </a:lnTo>
                      <a:lnTo>
                        <a:pt x="0" y="4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0" y="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7936" name="Freeform 64"/>
                <p:cNvSpPr>
                  <a:spLocks/>
                </p:cNvSpPr>
                <p:nvPr/>
              </p:nvSpPr>
              <p:spPr bwMode="auto">
                <a:xfrm>
                  <a:off x="572" y="1912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24"/>
                    </a:cxn>
                    <a:cxn ang="0">
                      <a:pos x="40" y="48"/>
                    </a:cxn>
                    <a:cxn ang="0">
                      <a:pos x="24" y="48"/>
                    </a:cxn>
                    <a:cxn ang="0">
                      <a:pos x="24" y="48"/>
                    </a:cxn>
                    <a:cxn ang="0">
                      <a:pos x="0" y="4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0" y="8"/>
                    </a:cxn>
                    <a:cxn ang="0">
                      <a:pos x="48" y="24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40" y="4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0" y="4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0" y="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7937" name="Freeform 65"/>
                <p:cNvSpPr>
                  <a:spLocks/>
                </p:cNvSpPr>
                <p:nvPr/>
              </p:nvSpPr>
              <p:spPr bwMode="auto">
                <a:xfrm>
                  <a:off x="324" y="1912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24"/>
                    </a:cxn>
                    <a:cxn ang="0">
                      <a:pos x="40" y="40"/>
                    </a:cxn>
                    <a:cxn ang="0">
                      <a:pos x="24" y="48"/>
                    </a:cxn>
                    <a:cxn ang="0">
                      <a:pos x="24" y="48"/>
                    </a:cxn>
                    <a:cxn ang="0">
                      <a:pos x="8" y="4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0"/>
                    </a:cxn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48" y="8"/>
                    </a:cxn>
                    <a:cxn ang="0">
                      <a:pos x="48" y="24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40" y="40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8" y="4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0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48" y="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7938" name="Freeform 66"/>
                <p:cNvSpPr>
                  <a:spLocks/>
                </p:cNvSpPr>
                <p:nvPr/>
              </p:nvSpPr>
              <p:spPr bwMode="auto">
                <a:xfrm>
                  <a:off x="732" y="1920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24"/>
                    </a:cxn>
                    <a:cxn ang="0">
                      <a:pos x="40" y="48"/>
                    </a:cxn>
                    <a:cxn ang="0">
                      <a:pos x="24" y="48"/>
                    </a:cxn>
                    <a:cxn ang="0">
                      <a:pos x="24" y="48"/>
                    </a:cxn>
                    <a:cxn ang="0">
                      <a:pos x="8" y="4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48" y="8"/>
                    </a:cxn>
                    <a:cxn ang="0">
                      <a:pos x="48" y="24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40" y="4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8" y="4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48" y="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</p:grpSp>
        </p:grpSp>
        <p:grpSp>
          <p:nvGrpSpPr>
            <p:cNvPr id="56898" name="Group 67"/>
            <p:cNvGrpSpPr>
              <a:grpSpLocks/>
            </p:cNvGrpSpPr>
            <p:nvPr/>
          </p:nvGrpSpPr>
          <p:grpSpPr bwMode="auto">
            <a:xfrm>
              <a:off x="912" y="2976"/>
              <a:ext cx="598" cy="112"/>
              <a:chOff x="290" y="1936"/>
              <a:chExt cx="598" cy="112"/>
            </a:xfrm>
          </p:grpSpPr>
          <p:sp>
            <p:nvSpPr>
              <p:cNvPr id="207940" name="Freeform 68"/>
              <p:cNvSpPr>
                <a:spLocks/>
              </p:cNvSpPr>
              <p:nvPr/>
            </p:nvSpPr>
            <p:spPr bwMode="auto">
              <a:xfrm>
                <a:off x="290" y="1968"/>
                <a:ext cx="598" cy="36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36" y="6"/>
                  </a:cxn>
                  <a:cxn ang="0">
                    <a:pos x="224" y="4"/>
                  </a:cxn>
                  <a:cxn ang="0">
                    <a:pos x="316" y="18"/>
                  </a:cxn>
                  <a:cxn ang="0">
                    <a:pos x="408" y="34"/>
                  </a:cxn>
                  <a:cxn ang="0">
                    <a:pos x="478" y="30"/>
                  </a:cxn>
                  <a:cxn ang="0">
                    <a:pos x="598" y="20"/>
                  </a:cxn>
                </a:cxnLst>
                <a:rect l="0" t="0" r="r" b="b"/>
                <a:pathLst>
                  <a:path w="598" h="36">
                    <a:moveTo>
                      <a:pt x="0" y="36"/>
                    </a:moveTo>
                    <a:cubicBezTo>
                      <a:pt x="49" y="23"/>
                      <a:pt x="98" y="11"/>
                      <a:pt x="136" y="6"/>
                    </a:cubicBezTo>
                    <a:cubicBezTo>
                      <a:pt x="173" y="0"/>
                      <a:pt x="194" y="2"/>
                      <a:pt x="224" y="4"/>
                    </a:cubicBezTo>
                    <a:cubicBezTo>
                      <a:pt x="254" y="6"/>
                      <a:pt x="285" y="13"/>
                      <a:pt x="316" y="18"/>
                    </a:cubicBezTo>
                    <a:cubicBezTo>
                      <a:pt x="346" y="23"/>
                      <a:pt x="381" y="32"/>
                      <a:pt x="408" y="34"/>
                    </a:cubicBezTo>
                    <a:cubicBezTo>
                      <a:pt x="435" y="36"/>
                      <a:pt x="446" y="32"/>
                      <a:pt x="478" y="30"/>
                    </a:cubicBezTo>
                    <a:cubicBezTo>
                      <a:pt x="509" y="27"/>
                      <a:pt x="578" y="22"/>
                      <a:pt x="598" y="20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endParaRPr>
              </a:p>
            </p:txBody>
          </p:sp>
          <p:grpSp>
            <p:nvGrpSpPr>
              <p:cNvPr id="56970" name="Group 69"/>
              <p:cNvGrpSpPr>
                <a:grpSpLocks/>
              </p:cNvGrpSpPr>
              <p:nvPr/>
            </p:nvGrpSpPr>
            <p:grpSpPr bwMode="auto">
              <a:xfrm>
                <a:off x="324" y="1936"/>
                <a:ext cx="544" cy="112"/>
                <a:chOff x="324" y="1872"/>
                <a:chExt cx="544" cy="112"/>
              </a:xfrm>
            </p:grpSpPr>
            <p:sp>
              <p:nvSpPr>
                <p:cNvPr id="207942" name="Freeform 70"/>
                <p:cNvSpPr>
                  <a:spLocks/>
                </p:cNvSpPr>
                <p:nvPr/>
              </p:nvSpPr>
              <p:spPr bwMode="auto">
                <a:xfrm>
                  <a:off x="492" y="1872"/>
                  <a:ext cx="48" cy="56"/>
                </a:xfrm>
                <a:custGeom>
                  <a:avLst/>
                  <a:gdLst/>
                  <a:ahLst/>
                  <a:cxnLst>
                    <a:cxn ang="0">
                      <a:pos x="48" y="32"/>
                    </a:cxn>
                    <a:cxn ang="0">
                      <a:pos x="40" y="48"/>
                    </a:cxn>
                    <a:cxn ang="0">
                      <a:pos x="24" y="56"/>
                    </a:cxn>
                    <a:cxn ang="0">
                      <a:pos x="24" y="56"/>
                    </a:cxn>
                    <a:cxn ang="0">
                      <a:pos x="8" y="48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8" y="8"/>
                    </a:cxn>
                    <a:cxn ang="0">
                      <a:pos x="48" y="32"/>
                    </a:cxn>
                  </a:cxnLst>
                  <a:rect l="0" t="0" r="r" b="b"/>
                  <a:pathLst>
                    <a:path w="48" h="56">
                      <a:moveTo>
                        <a:pt x="48" y="32"/>
                      </a:moveTo>
                      <a:lnTo>
                        <a:pt x="40" y="48"/>
                      </a:lnTo>
                      <a:lnTo>
                        <a:pt x="24" y="56"/>
                      </a:lnTo>
                      <a:lnTo>
                        <a:pt x="24" y="56"/>
                      </a:lnTo>
                      <a:lnTo>
                        <a:pt x="8" y="48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8" y="8"/>
                      </a:lnTo>
                      <a:lnTo>
                        <a:pt x="48" y="32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7943" name="Freeform 71"/>
                <p:cNvSpPr>
                  <a:spLocks/>
                </p:cNvSpPr>
                <p:nvPr/>
              </p:nvSpPr>
              <p:spPr bwMode="auto">
                <a:xfrm>
                  <a:off x="652" y="1928"/>
                  <a:ext cx="48" cy="56"/>
                </a:xfrm>
                <a:custGeom>
                  <a:avLst/>
                  <a:gdLst/>
                  <a:ahLst/>
                  <a:cxnLst>
                    <a:cxn ang="0">
                      <a:pos x="48" y="32"/>
                    </a:cxn>
                    <a:cxn ang="0">
                      <a:pos x="40" y="48"/>
                    </a:cxn>
                    <a:cxn ang="0">
                      <a:pos x="24" y="56"/>
                    </a:cxn>
                    <a:cxn ang="0">
                      <a:pos x="24" y="56"/>
                    </a:cxn>
                    <a:cxn ang="0">
                      <a:pos x="0" y="48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0" y="16"/>
                    </a:cxn>
                    <a:cxn ang="0">
                      <a:pos x="48" y="32"/>
                    </a:cxn>
                  </a:cxnLst>
                  <a:rect l="0" t="0" r="r" b="b"/>
                  <a:pathLst>
                    <a:path w="48" h="56">
                      <a:moveTo>
                        <a:pt x="48" y="32"/>
                      </a:moveTo>
                      <a:lnTo>
                        <a:pt x="40" y="48"/>
                      </a:lnTo>
                      <a:lnTo>
                        <a:pt x="24" y="56"/>
                      </a:lnTo>
                      <a:lnTo>
                        <a:pt x="24" y="56"/>
                      </a:lnTo>
                      <a:lnTo>
                        <a:pt x="0" y="48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0" y="16"/>
                      </a:lnTo>
                      <a:lnTo>
                        <a:pt x="48" y="32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7944" name="Freeform 72"/>
                <p:cNvSpPr>
                  <a:spLocks/>
                </p:cNvSpPr>
                <p:nvPr/>
              </p:nvSpPr>
              <p:spPr bwMode="auto">
                <a:xfrm>
                  <a:off x="820" y="1888"/>
                  <a:ext cx="48" cy="56"/>
                </a:xfrm>
                <a:custGeom>
                  <a:avLst/>
                  <a:gdLst/>
                  <a:ahLst/>
                  <a:cxnLst>
                    <a:cxn ang="0">
                      <a:pos x="48" y="32"/>
                    </a:cxn>
                    <a:cxn ang="0">
                      <a:pos x="40" y="48"/>
                    </a:cxn>
                    <a:cxn ang="0">
                      <a:pos x="24" y="56"/>
                    </a:cxn>
                    <a:cxn ang="0">
                      <a:pos x="24" y="56"/>
                    </a:cxn>
                    <a:cxn ang="0">
                      <a:pos x="0" y="48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0" y="8"/>
                    </a:cxn>
                    <a:cxn ang="0">
                      <a:pos x="48" y="32"/>
                    </a:cxn>
                  </a:cxnLst>
                  <a:rect l="0" t="0" r="r" b="b"/>
                  <a:pathLst>
                    <a:path w="48" h="56">
                      <a:moveTo>
                        <a:pt x="48" y="32"/>
                      </a:moveTo>
                      <a:lnTo>
                        <a:pt x="40" y="48"/>
                      </a:lnTo>
                      <a:lnTo>
                        <a:pt x="24" y="56"/>
                      </a:lnTo>
                      <a:lnTo>
                        <a:pt x="24" y="56"/>
                      </a:lnTo>
                      <a:lnTo>
                        <a:pt x="0" y="48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0" y="8"/>
                      </a:lnTo>
                      <a:lnTo>
                        <a:pt x="48" y="32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7945" name="Freeform 73"/>
                <p:cNvSpPr>
                  <a:spLocks/>
                </p:cNvSpPr>
                <p:nvPr/>
              </p:nvSpPr>
              <p:spPr bwMode="auto">
                <a:xfrm>
                  <a:off x="412" y="1888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24"/>
                    </a:cxn>
                    <a:cxn ang="0">
                      <a:pos x="40" y="40"/>
                    </a:cxn>
                    <a:cxn ang="0">
                      <a:pos x="16" y="48"/>
                    </a:cxn>
                    <a:cxn ang="0">
                      <a:pos x="16" y="48"/>
                    </a:cxn>
                    <a:cxn ang="0">
                      <a:pos x="0" y="4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0" y="8"/>
                    </a:cxn>
                    <a:cxn ang="0">
                      <a:pos x="48" y="24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40" y="40"/>
                      </a:lnTo>
                      <a:lnTo>
                        <a:pt x="16" y="48"/>
                      </a:lnTo>
                      <a:lnTo>
                        <a:pt x="16" y="48"/>
                      </a:lnTo>
                      <a:lnTo>
                        <a:pt x="0" y="4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0" y="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7946" name="Freeform 74"/>
                <p:cNvSpPr>
                  <a:spLocks/>
                </p:cNvSpPr>
                <p:nvPr/>
              </p:nvSpPr>
              <p:spPr bwMode="auto">
                <a:xfrm>
                  <a:off x="572" y="1912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24"/>
                    </a:cxn>
                    <a:cxn ang="0">
                      <a:pos x="40" y="48"/>
                    </a:cxn>
                    <a:cxn ang="0">
                      <a:pos x="24" y="48"/>
                    </a:cxn>
                    <a:cxn ang="0">
                      <a:pos x="24" y="48"/>
                    </a:cxn>
                    <a:cxn ang="0">
                      <a:pos x="0" y="4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0" y="8"/>
                    </a:cxn>
                    <a:cxn ang="0">
                      <a:pos x="48" y="24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40" y="4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0" y="4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0" y="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7947" name="Freeform 75"/>
                <p:cNvSpPr>
                  <a:spLocks/>
                </p:cNvSpPr>
                <p:nvPr/>
              </p:nvSpPr>
              <p:spPr bwMode="auto">
                <a:xfrm>
                  <a:off x="324" y="1912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24"/>
                    </a:cxn>
                    <a:cxn ang="0">
                      <a:pos x="40" y="40"/>
                    </a:cxn>
                    <a:cxn ang="0">
                      <a:pos x="24" y="48"/>
                    </a:cxn>
                    <a:cxn ang="0">
                      <a:pos x="24" y="48"/>
                    </a:cxn>
                    <a:cxn ang="0">
                      <a:pos x="8" y="4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0"/>
                    </a:cxn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48" y="8"/>
                    </a:cxn>
                    <a:cxn ang="0">
                      <a:pos x="48" y="24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40" y="40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8" y="4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0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48" y="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7948" name="Freeform 76"/>
                <p:cNvSpPr>
                  <a:spLocks/>
                </p:cNvSpPr>
                <p:nvPr/>
              </p:nvSpPr>
              <p:spPr bwMode="auto">
                <a:xfrm>
                  <a:off x="732" y="1920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24"/>
                    </a:cxn>
                    <a:cxn ang="0">
                      <a:pos x="40" y="48"/>
                    </a:cxn>
                    <a:cxn ang="0">
                      <a:pos x="24" y="48"/>
                    </a:cxn>
                    <a:cxn ang="0">
                      <a:pos x="24" y="48"/>
                    </a:cxn>
                    <a:cxn ang="0">
                      <a:pos x="8" y="4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48" y="8"/>
                    </a:cxn>
                    <a:cxn ang="0">
                      <a:pos x="48" y="24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40" y="4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8" y="4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48" y="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</p:grpSp>
        </p:grpSp>
        <p:grpSp>
          <p:nvGrpSpPr>
            <p:cNvPr id="56899" name="Group 77"/>
            <p:cNvGrpSpPr>
              <a:grpSpLocks/>
            </p:cNvGrpSpPr>
            <p:nvPr/>
          </p:nvGrpSpPr>
          <p:grpSpPr bwMode="auto">
            <a:xfrm>
              <a:off x="1536" y="2976"/>
              <a:ext cx="598" cy="112"/>
              <a:chOff x="290" y="1936"/>
              <a:chExt cx="598" cy="112"/>
            </a:xfrm>
          </p:grpSpPr>
          <p:sp>
            <p:nvSpPr>
              <p:cNvPr id="207950" name="Freeform 78"/>
              <p:cNvSpPr>
                <a:spLocks/>
              </p:cNvSpPr>
              <p:nvPr/>
            </p:nvSpPr>
            <p:spPr bwMode="auto">
              <a:xfrm>
                <a:off x="290" y="1968"/>
                <a:ext cx="598" cy="36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36" y="6"/>
                  </a:cxn>
                  <a:cxn ang="0">
                    <a:pos x="224" y="4"/>
                  </a:cxn>
                  <a:cxn ang="0">
                    <a:pos x="316" y="18"/>
                  </a:cxn>
                  <a:cxn ang="0">
                    <a:pos x="408" y="34"/>
                  </a:cxn>
                  <a:cxn ang="0">
                    <a:pos x="478" y="30"/>
                  </a:cxn>
                  <a:cxn ang="0">
                    <a:pos x="598" y="20"/>
                  </a:cxn>
                </a:cxnLst>
                <a:rect l="0" t="0" r="r" b="b"/>
                <a:pathLst>
                  <a:path w="598" h="36">
                    <a:moveTo>
                      <a:pt x="0" y="36"/>
                    </a:moveTo>
                    <a:cubicBezTo>
                      <a:pt x="49" y="23"/>
                      <a:pt x="98" y="11"/>
                      <a:pt x="136" y="6"/>
                    </a:cubicBezTo>
                    <a:cubicBezTo>
                      <a:pt x="173" y="0"/>
                      <a:pt x="194" y="2"/>
                      <a:pt x="224" y="4"/>
                    </a:cubicBezTo>
                    <a:cubicBezTo>
                      <a:pt x="254" y="6"/>
                      <a:pt x="285" y="13"/>
                      <a:pt x="316" y="18"/>
                    </a:cubicBezTo>
                    <a:cubicBezTo>
                      <a:pt x="346" y="23"/>
                      <a:pt x="381" y="32"/>
                      <a:pt x="408" y="34"/>
                    </a:cubicBezTo>
                    <a:cubicBezTo>
                      <a:pt x="435" y="36"/>
                      <a:pt x="446" y="32"/>
                      <a:pt x="478" y="30"/>
                    </a:cubicBezTo>
                    <a:cubicBezTo>
                      <a:pt x="509" y="27"/>
                      <a:pt x="578" y="22"/>
                      <a:pt x="598" y="20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endParaRPr>
              </a:p>
            </p:txBody>
          </p:sp>
          <p:grpSp>
            <p:nvGrpSpPr>
              <p:cNvPr id="56961" name="Group 79"/>
              <p:cNvGrpSpPr>
                <a:grpSpLocks/>
              </p:cNvGrpSpPr>
              <p:nvPr/>
            </p:nvGrpSpPr>
            <p:grpSpPr bwMode="auto">
              <a:xfrm>
                <a:off x="324" y="1936"/>
                <a:ext cx="544" cy="112"/>
                <a:chOff x="324" y="1872"/>
                <a:chExt cx="544" cy="112"/>
              </a:xfrm>
            </p:grpSpPr>
            <p:sp>
              <p:nvSpPr>
                <p:cNvPr id="207952" name="Freeform 80"/>
                <p:cNvSpPr>
                  <a:spLocks/>
                </p:cNvSpPr>
                <p:nvPr/>
              </p:nvSpPr>
              <p:spPr bwMode="auto">
                <a:xfrm>
                  <a:off x="492" y="1872"/>
                  <a:ext cx="48" cy="56"/>
                </a:xfrm>
                <a:custGeom>
                  <a:avLst/>
                  <a:gdLst/>
                  <a:ahLst/>
                  <a:cxnLst>
                    <a:cxn ang="0">
                      <a:pos x="48" y="32"/>
                    </a:cxn>
                    <a:cxn ang="0">
                      <a:pos x="40" y="48"/>
                    </a:cxn>
                    <a:cxn ang="0">
                      <a:pos x="24" y="56"/>
                    </a:cxn>
                    <a:cxn ang="0">
                      <a:pos x="24" y="56"/>
                    </a:cxn>
                    <a:cxn ang="0">
                      <a:pos x="8" y="48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8" y="8"/>
                    </a:cxn>
                    <a:cxn ang="0">
                      <a:pos x="48" y="32"/>
                    </a:cxn>
                  </a:cxnLst>
                  <a:rect l="0" t="0" r="r" b="b"/>
                  <a:pathLst>
                    <a:path w="48" h="56">
                      <a:moveTo>
                        <a:pt x="48" y="32"/>
                      </a:moveTo>
                      <a:lnTo>
                        <a:pt x="40" y="48"/>
                      </a:lnTo>
                      <a:lnTo>
                        <a:pt x="24" y="56"/>
                      </a:lnTo>
                      <a:lnTo>
                        <a:pt x="24" y="56"/>
                      </a:lnTo>
                      <a:lnTo>
                        <a:pt x="8" y="48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8" y="8"/>
                      </a:lnTo>
                      <a:lnTo>
                        <a:pt x="48" y="32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7953" name="Freeform 81"/>
                <p:cNvSpPr>
                  <a:spLocks/>
                </p:cNvSpPr>
                <p:nvPr/>
              </p:nvSpPr>
              <p:spPr bwMode="auto">
                <a:xfrm>
                  <a:off x="652" y="1928"/>
                  <a:ext cx="48" cy="56"/>
                </a:xfrm>
                <a:custGeom>
                  <a:avLst/>
                  <a:gdLst/>
                  <a:ahLst/>
                  <a:cxnLst>
                    <a:cxn ang="0">
                      <a:pos x="48" y="32"/>
                    </a:cxn>
                    <a:cxn ang="0">
                      <a:pos x="40" y="48"/>
                    </a:cxn>
                    <a:cxn ang="0">
                      <a:pos x="24" y="56"/>
                    </a:cxn>
                    <a:cxn ang="0">
                      <a:pos x="24" y="56"/>
                    </a:cxn>
                    <a:cxn ang="0">
                      <a:pos x="0" y="48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0" y="16"/>
                    </a:cxn>
                    <a:cxn ang="0">
                      <a:pos x="48" y="32"/>
                    </a:cxn>
                  </a:cxnLst>
                  <a:rect l="0" t="0" r="r" b="b"/>
                  <a:pathLst>
                    <a:path w="48" h="56">
                      <a:moveTo>
                        <a:pt x="48" y="32"/>
                      </a:moveTo>
                      <a:lnTo>
                        <a:pt x="40" y="48"/>
                      </a:lnTo>
                      <a:lnTo>
                        <a:pt x="24" y="56"/>
                      </a:lnTo>
                      <a:lnTo>
                        <a:pt x="24" y="56"/>
                      </a:lnTo>
                      <a:lnTo>
                        <a:pt x="0" y="48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0" y="16"/>
                      </a:lnTo>
                      <a:lnTo>
                        <a:pt x="48" y="32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7954" name="Freeform 82"/>
                <p:cNvSpPr>
                  <a:spLocks/>
                </p:cNvSpPr>
                <p:nvPr/>
              </p:nvSpPr>
              <p:spPr bwMode="auto">
                <a:xfrm>
                  <a:off x="820" y="1888"/>
                  <a:ext cx="48" cy="56"/>
                </a:xfrm>
                <a:custGeom>
                  <a:avLst/>
                  <a:gdLst/>
                  <a:ahLst/>
                  <a:cxnLst>
                    <a:cxn ang="0">
                      <a:pos x="48" y="32"/>
                    </a:cxn>
                    <a:cxn ang="0">
                      <a:pos x="40" y="48"/>
                    </a:cxn>
                    <a:cxn ang="0">
                      <a:pos x="24" y="56"/>
                    </a:cxn>
                    <a:cxn ang="0">
                      <a:pos x="24" y="56"/>
                    </a:cxn>
                    <a:cxn ang="0">
                      <a:pos x="0" y="48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0" y="8"/>
                    </a:cxn>
                    <a:cxn ang="0">
                      <a:pos x="48" y="32"/>
                    </a:cxn>
                  </a:cxnLst>
                  <a:rect l="0" t="0" r="r" b="b"/>
                  <a:pathLst>
                    <a:path w="48" h="56">
                      <a:moveTo>
                        <a:pt x="48" y="32"/>
                      </a:moveTo>
                      <a:lnTo>
                        <a:pt x="40" y="48"/>
                      </a:lnTo>
                      <a:lnTo>
                        <a:pt x="24" y="56"/>
                      </a:lnTo>
                      <a:lnTo>
                        <a:pt x="24" y="56"/>
                      </a:lnTo>
                      <a:lnTo>
                        <a:pt x="0" y="48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0" y="8"/>
                      </a:lnTo>
                      <a:lnTo>
                        <a:pt x="48" y="32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7955" name="Freeform 83"/>
                <p:cNvSpPr>
                  <a:spLocks/>
                </p:cNvSpPr>
                <p:nvPr/>
              </p:nvSpPr>
              <p:spPr bwMode="auto">
                <a:xfrm>
                  <a:off x="412" y="1888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24"/>
                    </a:cxn>
                    <a:cxn ang="0">
                      <a:pos x="40" y="40"/>
                    </a:cxn>
                    <a:cxn ang="0">
                      <a:pos x="16" y="48"/>
                    </a:cxn>
                    <a:cxn ang="0">
                      <a:pos x="16" y="48"/>
                    </a:cxn>
                    <a:cxn ang="0">
                      <a:pos x="0" y="4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0" y="8"/>
                    </a:cxn>
                    <a:cxn ang="0">
                      <a:pos x="48" y="24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40" y="40"/>
                      </a:lnTo>
                      <a:lnTo>
                        <a:pt x="16" y="48"/>
                      </a:lnTo>
                      <a:lnTo>
                        <a:pt x="16" y="48"/>
                      </a:lnTo>
                      <a:lnTo>
                        <a:pt x="0" y="4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0" y="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7956" name="Freeform 84"/>
                <p:cNvSpPr>
                  <a:spLocks/>
                </p:cNvSpPr>
                <p:nvPr/>
              </p:nvSpPr>
              <p:spPr bwMode="auto">
                <a:xfrm>
                  <a:off x="572" y="1912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24"/>
                    </a:cxn>
                    <a:cxn ang="0">
                      <a:pos x="40" y="48"/>
                    </a:cxn>
                    <a:cxn ang="0">
                      <a:pos x="24" y="48"/>
                    </a:cxn>
                    <a:cxn ang="0">
                      <a:pos x="24" y="48"/>
                    </a:cxn>
                    <a:cxn ang="0">
                      <a:pos x="0" y="4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0" y="8"/>
                    </a:cxn>
                    <a:cxn ang="0">
                      <a:pos x="48" y="24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40" y="4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0" y="4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0" y="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7957" name="Freeform 85"/>
                <p:cNvSpPr>
                  <a:spLocks/>
                </p:cNvSpPr>
                <p:nvPr/>
              </p:nvSpPr>
              <p:spPr bwMode="auto">
                <a:xfrm>
                  <a:off x="324" y="1912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24"/>
                    </a:cxn>
                    <a:cxn ang="0">
                      <a:pos x="40" y="40"/>
                    </a:cxn>
                    <a:cxn ang="0">
                      <a:pos x="24" y="48"/>
                    </a:cxn>
                    <a:cxn ang="0">
                      <a:pos x="24" y="48"/>
                    </a:cxn>
                    <a:cxn ang="0">
                      <a:pos x="8" y="4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0"/>
                    </a:cxn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48" y="8"/>
                    </a:cxn>
                    <a:cxn ang="0">
                      <a:pos x="48" y="24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40" y="40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8" y="4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0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48" y="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7958" name="Freeform 86"/>
                <p:cNvSpPr>
                  <a:spLocks/>
                </p:cNvSpPr>
                <p:nvPr/>
              </p:nvSpPr>
              <p:spPr bwMode="auto">
                <a:xfrm>
                  <a:off x="732" y="1920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24"/>
                    </a:cxn>
                    <a:cxn ang="0">
                      <a:pos x="40" y="48"/>
                    </a:cxn>
                    <a:cxn ang="0">
                      <a:pos x="24" y="48"/>
                    </a:cxn>
                    <a:cxn ang="0">
                      <a:pos x="24" y="48"/>
                    </a:cxn>
                    <a:cxn ang="0">
                      <a:pos x="8" y="4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48" y="8"/>
                    </a:cxn>
                    <a:cxn ang="0">
                      <a:pos x="48" y="24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40" y="4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8" y="4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48" y="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</p:grpSp>
        </p:grpSp>
        <p:grpSp>
          <p:nvGrpSpPr>
            <p:cNvPr id="56900" name="Group 87"/>
            <p:cNvGrpSpPr>
              <a:grpSpLocks/>
            </p:cNvGrpSpPr>
            <p:nvPr/>
          </p:nvGrpSpPr>
          <p:grpSpPr bwMode="auto">
            <a:xfrm>
              <a:off x="2160" y="2976"/>
              <a:ext cx="598" cy="112"/>
              <a:chOff x="290" y="1936"/>
              <a:chExt cx="598" cy="112"/>
            </a:xfrm>
          </p:grpSpPr>
          <p:sp>
            <p:nvSpPr>
              <p:cNvPr id="207960" name="Freeform 88"/>
              <p:cNvSpPr>
                <a:spLocks/>
              </p:cNvSpPr>
              <p:nvPr/>
            </p:nvSpPr>
            <p:spPr bwMode="auto">
              <a:xfrm>
                <a:off x="290" y="1968"/>
                <a:ext cx="598" cy="36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36" y="6"/>
                  </a:cxn>
                  <a:cxn ang="0">
                    <a:pos x="224" y="4"/>
                  </a:cxn>
                  <a:cxn ang="0">
                    <a:pos x="316" y="18"/>
                  </a:cxn>
                  <a:cxn ang="0">
                    <a:pos x="408" y="34"/>
                  </a:cxn>
                  <a:cxn ang="0">
                    <a:pos x="478" y="30"/>
                  </a:cxn>
                  <a:cxn ang="0">
                    <a:pos x="598" y="20"/>
                  </a:cxn>
                </a:cxnLst>
                <a:rect l="0" t="0" r="r" b="b"/>
                <a:pathLst>
                  <a:path w="598" h="36">
                    <a:moveTo>
                      <a:pt x="0" y="36"/>
                    </a:moveTo>
                    <a:cubicBezTo>
                      <a:pt x="49" y="23"/>
                      <a:pt x="98" y="11"/>
                      <a:pt x="136" y="6"/>
                    </a:cubicBezTo>
                    <a:cubicBezTo>
                      <a:pt x="173" y="0"/>
                      <a:pt x="194" y="2"/>
                      <a:pt x="224" y="4"/>
                    </a:cubicBezTo>
                    <a:cubicBezTo>
                      <a:pt x="254" y="6"/>
                      <a:pt x="285" y="13"/>
                      <a:pt x="316" y="18"/>
                    </a:cubicBezTo>
                    <a:cubicBezTo>
                      <a:pt x="346" y="23"/>
                      <a:pt x="381" y="32"/>
                      <a:pt x="408" y="34"/>
                    </a:cubicBezTo>
                    <a:cubicBezTo>
                      <a:pt x="435" y="36"/>
                      <a:pt x="446" y="32"/>
                      <a:pt x="478" y="30"/>
                    </a:cubicBezTo>
                    <a:cubicBezTo>
                      <a:pt x="509" y="27"/>
                      <a:pt x="578" y="22"/>
                      <a:pt x="598" y="20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endParaRPr>
              </a:p>
            </p:txBody>
          </p:sp>
          <p:grpSp>
            <p:nvGrpSpPr>
              <p:cNvPr id="56952" name="Group 89"/>
              <p:cNvGrpSpPr>
                <a:grpSpLocks/>
              </p:cNvGrpSpPr>
              <p:nvPr/>
            </p:nvGrpSpPr>
            <p:grpSpPr bwMode="auto">
              <a:xfrm>
                <a:off x="324" y="1936"/>
                <a:ext cx="544" cy="112"/>
                <a:chOff x="324" y="1872"/>
                <a:chExt cx="544" cy="112"/>
              </a:xfrm>
            </p:grpSpPr>
            <p:sp>
              <p:nvSpPr>
                <p:cNvPr id="207962" name="Freeform 90"/>
                <p:cNvSpPr>
                  <a:spLocks/>
                </p:cNvSpPr>
                <p:nvPr/>
              </p:nvSpPr>
              <p:spPr bwMode="auto">
                <a:xfrm>
                  <a:off x="492" y="1872"/>
                  <a:ext cx="48" cy="56"/>
                </a:xfrm>
                <a:custGeom>
                  <a:avLst/>
                  <a:gdLst/>
                  <a:ahLst/>
                  <a:cxnLst>
                    <a:cxn ang="0">
                      <a:pos x="48" y="32"/>
                    </a:cxn>
                    <a:cxn ang="0">
                      <a:pos x="40" y="48"/>
                    </a:cxn>
                    <a:cxn ang="0">
                      <a:pos x="24" y="56"/>
                    </a:cxn>
                    <a:cxn ang="0">
                      <a:pos x="24" y="56"/>
                    </a:cxn>
                    <a:cxn ang="0">
                      <a:pos x="8" y="48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8" y="8"/>
                    </a:cxn>
                    <a:cxn ang="0">
                      <a:pos x="48" y="32"/>
                    </a:cxn>
                  </a:cxnLst>
                  <a:rect l="0" t="0" r="r" b="b"/>
                  <a:pathLst>
                    <a:path w="48" h="56">
                      <a:moveTo>
                        <a:pt x="48" y="32"/>
                      </a:moveTo>
                      <a:lnTo>
                        <a:pt x="40" y="48"/>
                      </a:lnTo>
                      <a:lnTo>
                        <a:pt x="24" y="56"/>
                      </a:lnTo>
                      <a:lnTo>
                        <a:pt x="24" y="56"/>
                      </a:lnTo>
                      <a:lnTo>
                        <a:pt x="8" y="48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8" y="8"/>
                      </a:lnTo>
                      <a:lnTo>
                        <a:pt x="48" y="32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7963" name="Freeform 91"/>
                <p:cNvSpPr>
                  <a:spLocks/>
                </p:cNvSpPr>
                <p:nvPr/>
              </p:nvSpPr>
              <p:spPr bwMode="auto">
                <a:xfrm>
                  <a:off x="652" y="1928"/>
                  <a:ext cx="48" cy="56"/>
                </a:xfrm>
                <a:custGeom>
                  <a:avLst/>
                  <a:gdLst/>
                  <a:ahLst/>
                  <a:cxnLst>
                    <a:cxn ang="0">
                      <a:pos x="48" y="32"/>
                    </a:cxn>
                    <a:cxn ang="0">
                      <a:pos x="40" y="48"/>
                    </a:cxn>
                    <a:cxn ang="0">
                      <a:pos x="24" y="56"/>
                    </a:cxn>
                    <a:cxn ang="0">
                      <a:pos x="24" y="56"/>
                    </a:cxn>
                    <a:cxn ang="0">
                      <a:pos x="0" y="48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0" y="16"/>
                    </a:cxn>
                    <a:cxn ang="0">
                      <a:pos x="48" y="32"/>
                    </a:cxn>
                  </a:cxnLst>
                  <a:rect l="0" t="0" r="r" b="b"/>
                  <a:pathLst>
                    <a:path w="48" h="56">
                      <a:moveTo>
                        <a:pt x="48" y="32"/>
                      </a:moveTo>
                      <a:lnTo>
                        <a:pt x="40" y="48"/>
                      </a:lnTo>
                      <a:lnTo>
                        <a:pt x="24" y="56"/>
                      </a:lnTo>
                      <a:lnTo>
                        <a:pt x="24" y="56"/>
                      </a:lnTo>
                      <a:lnTo>
                        <a:pt x="0" y="48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0" y="16"/>
                      </a:lnTo>
                      <a:lnTo>
                        <a:pt x="48" y="32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7964" name="Freeform 92"/>
                <p:cNvSpPr>
                  <a:spLocks/>
                </p:cNvSpPr>
                <p:nvPr/>
              </p:nvSpPr>
              <p:spPr bwMode="auto">
                <a:xfrm>
                  <a:off x="820" y="1888"/>
                  <a:ext cx="48" cy="56"/>
                </a:xfrm>
                <a:custGeom>
                  <a:avLst/>
                  <a:gdLst/>
                  <a:ahLst/>
                  <a:cxnLst>
                    <a:cxn ang="0">
                      <a:pos x="48" y="32"/>
                    </a:cxn>
                    <a:cxn ang="0">
                      <a:pos x="40" y="48"/>
                    </a:cxn>
                    <a:cxn ang="0">
                      <a:pos x="24" y="56"/>
                    </a:cxn>
                    <a:cxn ang="0">
                      <a:pos x="24" y="56"/>
                    </a:cxn>
                    <a:cxn ang="0">
                      <a:pos x="0" y="48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0" y="8"/>
                    </a:cxn>
                    <a:cxn ang="0">
                      <a:pos x="48" y="32"/>
                    </a:cxn>
                  </a:cxnLst>
                  <a:rect l="0" t="0" r="r" b="b"/>
                  <a:pathLst>
                    <a:path w="48" h="56">
                      <a:moveTo>
                        <a:pt x="48" y="32"/>
                      </a:moveTo>
                      <a:lnTo>
                        <a:pt x="40" y="48"/>
                      </a:lnTo>
                      <a:lnTo>
                        <a:pt x="24" y="56"/>
                      </a:lnTo>
                      <a:lnTo>
                        <a:pt x="24" y="56"/>
                      </a:lnTo>
                      <a:lnTo>
                        <a:pt x="0" y="48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0" y="8"/>
                      </a:lnTo>
                      <a:lnTo>
                        <a:pt x="48" y="32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7965" name="Freeform 93"/>
                <p:cNvSpPr>
                  <a:spLocks/>
                </p:cNvSpPr>
                <p:nvPr/>
              </p:nvSpPr>
              <p:spPr bwMode="auto">
                <a:xfrm>
                  <a:off x="412" y="1888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24"/>
                    </a:cxn>
                    <a:cxn ang="0">
                      <a:pos x="40" y="40"/>
                    </a:cxn>
                    <a:cxn ang="0">
                      <a:pos x="16" y="48"/>
                    </a:cxn>
                    <a:cxn ang="0">
                      <a:pos x="16" y="48"/>
                    </a:cxn>
                    <a:cxn ang="0">
                      <a:pos x="0" y="4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0" y="8"/>
                    </a:cxn>
                    <a:cxn ang="0">
                      <a:pos x="48" y="24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40" y="40"/>
                      </a:lnTo>
                      <a:lnTo>
                        <a:pt x="16" y="48"/>
                      </a:lnTo>
                      <a:lnTo>
                        <a:pt x="16" y="48"/>
                      </a:lnTo>
                      <a:lnTo>
                        <a:pt x="0" y="4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0" y="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7966" name="Freeform 94"/>
                <p:cNvSpPr>
                  <a:spLocks/>
                </p:cNvSpPr>
                <p:nvPr/>
              </p:nvSpPr>
              <p:spPr bwMode="auto">
                <a:xfrm>
                  <a:off x="572" y="1912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24"/>
                    </a:cxn>
                    <a:cxn ang="0">
                      <a:pos x="40" y="48"/>
                    </a:cxn>
                    <a:cxn ang="0">
                      <a:pos x="24" y="48"/>
                    </a:cxn>
                    <a:cxn ang="0">
                      <a:pos x="24" y="48"/>
                    </a:cxn>
                    <a:cxn ang="0">
                      <a:pos x="0" y="4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0" y="8"/>
                    </a:cxn>
                    <a:cxn ang="0">
                      <a:pos x="48" y="24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40" y="4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0" y="4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0" y="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7967" name="Freeform 95"/>
                <p:cNvSpPr>
                  <a:spLocks/>
                </p:cNvSpPr>
                <p:nvPr/>
              </p:nvSpPr>
              <p:spPr bwMode="auto">
                <a:xfrm>
                  <a:off x="324" y="1912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24"/>
                    </a:cxn>
                    <a:cxn ang="0">
                      <a:pos x="40" y="40"/>
                    </a:cxn>
                    <a:cxn ang="0">
                      <a:pos x="24" y="48"/>
                    </a:cxn>
                    <a:cxn ang="0">
                      <a:pos x="24" y="48"/>
                    </a:cxn>
                    <a:cxn ang="0">
                      <a:pos x="8" y="4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0"/>
                    </a:cxn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48" y="8"/>
                    </a:cxn>
                    <a:cxn ang="0">
                      <a:pos x="48" y="24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40" y="40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8" y="4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0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48" y="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7968" name="Freeform 96"/>
                <p:cNvSpPr>
                  <a:spLocks/>
                </p:cNvSpPr>
                <p:nvPr/>
              </p:nvSpPr>
              <p:spPr bwMode="auto">
                <a:xfrm>
                  <a:off x="732" y="1920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24"/>
                    </a:cxn>
                    <a:cxn ang="0">
                      <a:pos x="40" y="48"/>
                    </a:cxn>
                    <a:cxn ang="0">
                      <a:pos x="24" y="48"/>
                    </a:cxn>
                    <a:cxn ang="0">
                      <a:pos x="24" y="48"/>
                    </a:cxn>
                    <a:cxn ang="0">
                      <a:pos x="8" y="4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48" y="8"/>
                    </a:cxn>
                    <a:cxn ang="0">
                      <a:pos x="48" y="24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40" y="4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8" y="4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48" y="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</p:grpSp>
        </p:grpSp>
        <p:grpSp>
          <p:nvGrpSpPr>
            <p:cNvPr id="56901" name="Group 97"/>
            <p:cNvGrpSpPr>
              <a:grpSpLocks/>
            </p:cNvGrpSpPr>
            <p:nvPr/>
          </p:nvGrpSpPr>
          <p:grpSpPr bwMode="auto">
            <a:xfrm>
              <a:off x="2784" y="2976"/>
              <a:ext cx="598" cy="112"/>
              <a:chOff x="290" y="1936"/>
              <a:chExt cx="598" cy="112"/>
            </a:xfrm>
          </p:grpSpPr>
          <p:sp>
            <p:nvSpPr>
              <p:cNvPr id="207970" name="Freeform 98"/>
              <p:cNvSpPr>
                <a:spLocks/>
              </p:cNvSpPr>
              <p:nvPr/>
            </p:nvSpPr>
            <p:spPr bwMode="auto">
              <a:xfrm>
                <a:off x="290" y="1968"/>
                <a:ext cx="598" cy="36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36" y="6"/>
                  </a:cxn>
                  <a:cxn ang="0">
                    <a:pos x="224" y="4"/>
                  </a:cxn>
                  <a:cxn ang="0">
                    <a:pos x="316" y="18"/>
                  </a:cxn>
                  <a:cxn ang="0">
                    <a:pos x="408" y="34"/>
                  </a:cxn>
                  <a:cxn ang="0">
                    <a:pos x="478" y="30"/>
                  </a:cxn>
                  <a:cxn ang="0">
                    <a:pos x="598" y="20"/>
                  </a:cxn>
                </a:cxnLst>
                <a:rect l="0" t="0" r="r" b="b"/>
                <a:pathLst>
                  <a:path w="598" h="36">
                    <a:moveTo>
                      <a:pt x="0" y="36"/>
                    </a:moveTo>
                    <a:cubicBezTo>
                      <a:pt x="49" y="23"/>
                      <a:pt x="98" y="11"/>
                      <a:pt x="136" y="6"/>
                    </a:cubicBezTo>
                    <a:cubicBezTo>
                      <a:pt x="173" y="0"/>
                      <a:pt x="194" y="2"/>
                      <a:pt x="224" y="4"/>
                    </a:cubicBezTo>
                    <a:cubicBezTo>
                      <a:pt x="254" y="6"/>
                      <a:pt x="285" y="13"/>
                      <a:pt x="316" y="18"/>
                    </a:cubicBezTo>
                    <a:cubicBezTo>
                      <a:pt x="346" y="23"/>
                      <a:pt x="381" y="32"/>
                      <a:pt x="408" y="34"/>
                    </a:cubicBezTo>
                    <a:cubicBezTo>
                      <a:pt x="435" y="36"/>
                      <a:pt x="446" y="32"/>
                      <a:pt x="478" y="30"/>
                    </a:cubicBezTo>
                    <a:cubicBezTo>
                      <a:pt x="509" y="27"/>
                      <a:pt x="578" y="22"/>
                      <a:pt x="598" y="20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endParaRPr>
              </a:p>
            </p:txBody>
          </p:sp>
          <p:grpSp>
            <p:nvGrpSpPr>
              <p:cNvPr id="56943" name="Group 99"/>
              <p:cNvGrpSpPr>
                <a:grpSpLocks/>
              </p:cNvGrpSpPr>
              <p:nvPr/>
            </p:nvGrpSpPr>
            <p:grpSpPr bwMode="auto">
              <a:xfrm>
                <a:off x="324" y="1936"/>
                <a:ext cx="544" cy="112"/>
                <a:chOff x="324" y="1872"/>
                <a:chExt cx="544" cy="112"/>
              </a:xfrm>
            </p:grpSpPr>
            <p:sp>
              <p:nvSpPr>
                <p:cNvPr id="207972" name="Freeform 100"/>
                <p:cNvSpPr>
                  <a:spLocks/>
                </p:cNvSpPr>
                <p:nvPr/>
              </p:nvSpPr>
              <p:spPr bwMode="auto">
                <a:xfrm>
                  <a:off x="492" y="1872"/>
                  <a:ext cx="48" cy="56"/>
                </a:xfrm>
                <a:custGeom>
                  <a:avLst/>
                  <a:gdLst/>
                  <a:ahLst/>
                  <a:cxnLst>
                    <a:cxn ang="0">
                      <a:pos x="48" y="32"/>
                    </a:cxn>
                    <a:cxn ang="0">
                      <a:pos x="40" y="48"/>
                    </a:cxn>
                    <a:cxn ang="0">
                      <a:pos x="24" y="56"/>
                    </a:cxn>
                    <a:cxn ang="0">
                      <a:pos x="24" y="56"/>
                    </a:cxn>
                    <a:cxn ang="0">
                      <a:pos x="8" y="48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8" y="8"/>
                    </a:cxn>
                    <a:cxn ang="0">
                      <a:pos x="48" y="32"/>
                    </a:cxn>
                  </a:cxnLst>
                  <a:rect l="0" t="0" r="r" b="b"/>
                  <a:pathLst>
                    <a:path w="48" h="56">
                      <a:moveTo>
                        <a:pt x="48" y="32"/>
                      </a:moveTo>
                      <a:lnTo>
                        <a:pt x="40" y="48"/>
                      </a:lnTo>
                      <a:lnTo>
                        <a:pt x="24" y="56"/>
                      </a:lnTo>
                      <a:lnTo>
                        <a:pt x="24" y="56"/>
                      </a:lnTo>
                      <a:lnTo>
                        <a:pt x="8" y="48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8" y="8"/>
                      </a:lnTo>
                      <a:lnTo>
                        <a:pt x="48" y="32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7973" name="Freeform 101"/>
                <p:cNvSpPr>
                  <a:spLocks/>
                </p:cNvSpPr>
                <p:nvPr/>
              </p:nvSpPr>
              <p:spPr bwMode="auto">
                <a:xfrm>
                  <a:off x="652" y="1928"/>
                  <a:ext cx="48" cy="56"/>
                </a:xfrm>
                <a:custGeom>
                  <a:avLst/>
                  <a:gdLst/>
                  <a:ahLst/>
                  <a:cxnLst>
                    <a:cxn ang="0">
                      <a:pos x="48" y="32"/>
                    </a:cxn>
                    <a:cxn ang="0">
                      <a:pos x="40" y="48"/>
                    </a:cxn>
                    <a:cxn ang="0">
                      <a:pos x="24" y="56"/>
                    </a:cxn>
                    <a:cxn ang="0">
                      <a:pos x="24" y="56"/>
                    </a:cxn>
                    <a:cxn ang="0">
                      <a:pos x="0" y="48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0" y="16"/>
                    </a:cxn>
                    <a:cxn ang="0">
                      <a:pos x="48" y="32"/>
                    </a:cxn>
                  </a:cxnLst>
                  <a:rect l="0" t="0" r="r" b="b"/>
                  <a:pathLst>
                    <a:path w="48" h="56">
                      <a:moveTo>
                        <a:pt x="48" y="32"/>
                      </a:moveTo>
                      <a:lnTo>
                        <a:pt x="40" y="48"/>
                      </a:lnTo>
                      <a:lnTo>
                        <a:pt x="24" y="56"/>
                      </a:lnTo>
                      <a:lnTo>
                        <a:pt x="24" y="56"/>
                      </a:lnTo>
                      <a:lnTo>
                        <a:pt x="0" y="48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0" y="16"/>
                      </a:lnTo>
                      <a:lnTo>
                        <a:pt x="48" y="32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7974" name="Freeform 102"/>
                <p:cNvSpPr>
                  <a:spLocks/>
                </p:cNvSpPr>
                <p:nvPr/>
              </p:nvSpPr>
              <p:spPr bwMode="auto">
                <a:xfrm>
                  <a:off x="820" y="1888"/>
                  <a:ext cx="48" cy="56"/>
                </a:xfrm>
                <a:custGeom>
                  <a:avLst/>
                  <a:gdLst/>
                  <a:ahLst/>
                  <a:cxnLst>
                    <a:cxn ang="0">
                      <a:pos x="48" y="32"/>
                    </a:cxn>
                    <a:cxn ang="0">
                      <a:pos x="40" y="48"/>
                    </a:cxn>
                    <a:cxn ang="0">
                      <a:pos x="24" y="56"/>
                    </a:cxn>
                    <a:cxn ang="0">
                      <a:pos x="24" y="56"/>
                    </a:cxn>
                    <a:cxn ang="0">
                      <a:pos x="0" y="48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0" y="8"/>
                    </a:cxn>
                    <a:cxn ang="0">
                      <a:pos x="48" y="32"/>
                    </a:cxn>
                  </a:cxnLst>
                  <a:rect l="0" t="0" r="r" b="b"/>
                  <a:pathLst>
                    <a:path w="48" h="56">
                      <a:moveTo>
                        <a:pt x="48" y="32"/>
                      </a:moveTo>
                      <a:lnTo>
                        <a:pt x="40" y="48"/>
                      </a:lnTo>
                      <a:lnTo>
                        <a:pt x="24" y="56"/>
                      </a:lnTo>
                      <a:lnTo>
                        <a:pt x="24" y="56"/>
                      </a:lnTo>
                      <a:lnTo>
                        <a:pt x="0" y="48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0" y="8"/>
                      </a:lnTo>
                      <a:lnTo>
                        <a:pt x="48" y="32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7975" name="Freeform 103"/>
                <p:cNvSpPr>
                  <a:spLocks/>
                </p:cNvSpPr>
                <p:nvPr/>
              </p:nvSpPr>
              <p:spPr bwMode="auto">
                <a:xfrm>
                  <a:off x="412" y="1888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24"/>
                    </a:cxn>
                    <a:cxn ang="0">
                      <a:pos x="40" y="40"/>
                    </a:cxn>
                    <a:cxn ang="0">
                      <a:pos x="16" y="48"/>
                    </a:cxn>
                    <a:cxn ang="0">
                      <a:pos x="16" y="48"/>
                    </a:cxn>
                    <a:cxn ang="0">
                      <a:pos x="0" y="4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0" y="8"/>
                    </a:cxn>
                    <a:cxn ang="0">
                      <a:pos x="48" y="24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40" y="40"/>
                      </a:lnTo>
                      <a:lnTo>
                        <a:pt x="16" y="48"/>
                      </a:lnTo>
                      <a:lnTo>
                        <a:pt x="16" y="48"/>
                      </a:lnTo>
                      <a:lnTo>
                        <a:pt x="0" y="4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0" y="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7976" name="Freeform 104"/>
                <p:cNvSpPr>
                  <a:spLocks/>
                </p:cNvSpPr>
                <p:nvPr/>
              </p:nvSpPr>
              <p:spPr bwMode="auto">
                <a:xfrm>
                  <a:off x="572" y="1912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24"/>
                    </a:cxn>
                    <a:cxn ang="0">
                      <a:pos x="40" y="48"/>
                    </a:cxn>
                    <a:cxn ang="0">
                      <a:pos x="24" y="48"/>
                    </a:cxn>
                    <a:cxn ang="0">
                      <a:pos x="24" y="48"/>
                    </a:cxn>
                    <a:cxn ang="0">
                      <a:pos x="0" y="4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0" y="8"/>
                    </a:cxn>
                    <a:cxn ang="0">
                      <a:pos x="48" y="24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40" y="4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0" y="4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0" y="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7977" name="Freeform 105"/>
                <p:cNvSpPr>
                  <a:spLocks/>
                </p:cNvSpPr>
                <p:nvPr/>
              </p:nvSpPr>
              <p:spPr bwMode="auto">
                <a:xfrm>
                  <a:off x="324" y="1912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24"/>
                    </a:cxn>
                    <a:cxn ang="0">
                      <a:pos x="40" y="40"/>
                    </a:cxn>
                    <a:cxn ang="0">
                      <a:pos x="24" y="48"/>
                    </a:cxn>
                    <a:cxn ang="0">
                      <a:pos x="24" y="48"/>
                    </a:cxn>
                    <a:cxn ang="0">
                      <a:pos x="8" y="4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0"/>
                    </a:cxn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48" y="8"/>
                    </a:cxn>
                    <a:cxn ang="0">
                      <a:pos x="48" y="24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40" y="40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8" y="4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0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48" y="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7978" name="Freeform 106"/>
                <p:cNvSpPr>
                  <a:spLocks/>
                </p:cNvSpPr>
                <p:nvPr/>
              </p:nvSpPr>
              <p:spPr bwMode="auto">
                <a:xfrm>
                  <a:off x="732" y="1920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24"/>
                    </a:cxn>
                    <a:cxn ang="0">
                      <a:pos x="40" y="48"/>
                    </a:cxn>
                    <a:cxn ang="0">
                      <a:pos x="24" y="48"/>
                    </a:cxn>
                    <a:cxn ang="0">
                      <a:pos x="24" y="48"/>
                    </a:cxn>
                    <a:cxn ang="0">
                      <a:pos x="8" y="4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48" y="8"/>
                    </a:cxn>
                    <a:cxn ang="0">
                      <a:pos x="48" y="24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40" y="4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8" y="4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48" y="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</p:grpSp>
        </p:grpSp>
        <p:grpSp>
          <p:nvGrpSpPr>
            <p:cNvPr id="56902" name="Group 107"/>
            <p:cNvGrpSpPr>
              <a:grpSpLocks/>
            </p:cNvGrpSpPr>
            <p:nvPr/>
          </p:nvGrpSpPr>
          <p:grpSpPr bwMode="auto">
            <a:xfrm>
              <a:off x="3408" y="2976"/>
              <a:ext cx="598" cy="112"/>
              <a:chOff x="290" y="1936"/>
              <a:chExt cx="598" cy="112"/>
            </a:xfrm>
          </p:grpSpPr>
          <p:sp>
            <p:nvSpPr>
              <p:cNvPr id="207980" name="Freeform 108"/>
              <p:cNvSpPr>
                <a:spLocks/>
              </p:cNvSpPr>
              <p:nvPr/>
            </p:nvSpPr>
            <p:spPr bwMode="auto">
              <a:xfrm>
                <a:off x="290" y="1968"/>
                <a:ext cx="598" cy="36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36" y="6"/>
                  </a:cxn>
                  <a:cxn ang="0">
                    <a:pos x="224" y="4"/>
                  </a:cxn>
                  <a:cxn ang="0">
                    <a:pos x="316" y="18"/>
                  </a:cxn>
                  <a:cxn ang="0">
                    <a:pos x="408" y="34"/>
                  </a:cxn>
                  <a:cxn ang="0">
                    <a:pos x="478" y="30"/>
                  </a:cxn>
                  <a:cxn ang="0">
                    <a:pos x="598" y="20"/>
                  </a:cxn>
                </a:cxnLst>
                <a:rect l="0" t="0" r="r" b="b"/>
                <a:pathLst>
                  <a:path w="598" h="36">
                    <a:moveTo>
                      <a:pt x="0" y="36"/>
                    </a:moveTo>
                    <a:cubicBezTo>
                      <a:pt x="49" y="23"/>
                      <a:pt x="98" y="11"/>
                      <a:pt x="136" y="6"/>
                    </a:cubicBezTo>
                    <a:cubicBezTo>
                      <a:pt x="173" y="0"/>
                      <a:pt x="194" y="2"/>
                      <a:pt x="224" y="4"/>
                    </a:cubicBezTo>
                    <a:cubicBezTo>
                      <a:pt x="254" y="6"/>
                      <a:pt x="285" y="13"/>
                      <a:pt x="316" y="18"/>
                    </a:cubicBezTo>
                    <a:cubicBezTo>
                      <a:pt x="346" y="23"/>
                      <a:pt x="381" y="32"/>
                      <a:pt x="408" y="34"/>
                    </a:cubicBezTo>
                    <a:cubicBezTo>
                      <a:pt x="435" y="36"/>
                      <a:pt x="446" y="32"/>
                      <a:pt x="478" y="30"/>
                    </a:cubicBezTo>
                    <a:cubicBezTo>
                      <a:pt x="509" y="27"/>
                      <a:pt x="578" y="22"/>
                      <a:pt x="598" y="20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endParaRPr>
              </a:p>
            </p:txBody>
          </p:sp>
          <p:grpSp>
            <p:nvGrpSpPr>
              <p:cNvPr id="56934" name="Group 109"/>
              <p:cNvGrpSpPr>
                <a:grpSpLocks/>
              </p:cNvGrpSpPr>
              <p:nvPr/>
            </p:nvGrpSpPr>
            <p:grpSpPr bwMode="auto">
              <a:xfrm>
                <a:off x="324" y="1936"/>
                <a:ext cx="544" cy="112"/>
                <a:chOff x="324" y="1872"/>
                <a:chExt cx="544" cy="112"/>
              </a:xfrm>
            </p:grpSpPr>
            <p:sp>
              <p:nvSpPr>
                <p:cNvPr id="207982" name="Freeform 110"/>
                <p:cNvSpPr>
                  <a:spLocks/>
                </p:cNvSpPr>
                <p:nvPr/>
              </p:nvSpPr>
              <p:spPr bwMode="auto">
                <a:xfrm>
                  <a:off x="492" y="1872"/>
                  <a:ext cx="48" cy="56"/>
                </a:xfrm>
                <a:custGeom>
                  <a:avLst/>
                  <a:gdLst/>
                  <a:ahLst/>
                  <a:cxnLst>
                    <a:cxn ang="0">
                      <a:pos x="48" y="32"/>
                    </a:cxn>
                    <a:cxn ang="0">
                      <a:pos x="40" y="48"/>
                    </a:cxn>
                    <a:cxn ang="0">
                      <a:pos x="24" y="56"/>
                    </a:cxn>
                    <a:cxn ang="0">
                      <a:pos x="24" y="56"/>
                    </a:cxn>
                    <a:cxn ang="0">
                      <a:pos x="8" y="48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8" y="8"/>
                    </a:cxn>
                    <a:cxn ang="0">
                      <a:pos x="48" y="32"/>
                    </a:cxn>
                  </a:cxnLst>
                  <a:rect l="0" t="0" r="r" b="b"/>
                  <a:pathLst>
                    <a:path w="48" h="56">
                      <a:moveTo>
                        <a:pt x="48" y="32"/>
                      </a:moveTo>
                      <a:lnTo>
                        <a:pt x="40" y="48"/>
                      </a:lnTo>
                      <a:lnTo>
                        <a:pt x="24" y="56"/>
                      </a:lnTo>
                      <a:lnTo>
                        <a:pt x="24" y="56"/>
                      </a:lnTo>
                      <a:lnTo>
                        <a:pt x="8" y="48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8" y="8"/>
                      </a:lnTo>
                      <a:lnTo>
                        <a:pt x="48" y="32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7983" name="Freeform 111"/>
                <p:cNvSpPr>
                  <a:spLocks/>
                </p:cNvSpPr>
                <p:nvPr/>
              </p:nvSpPr>
              <p:spPr bwMode="auto">
                <a:xfrm>
                  <a:off x="652" y="1928"/>
                  <a:ext cx="48" cy="56"/>
                </a:xfrm>
                <a:custGeom>
                  <a:avLst/>
                  <a:gdLst/>
                  <a:ahLst/>
                  <a:cxnLst>
                    <a:cxn ang="0">
                      <a:pos x="48" y="32"/>
                    </a:cxn>
                    <a:cxn ang="0">
                      <a:pos x="40" y="48"/>
                    </a:cxn>
                    <a:cxn ang="0">
                      <a:pos x="24" y="56"/>
                    </a:cxn>
                    <a:cxn ang="0">
                      <a:pos x="24" y="56"/>
                    </a:cxn>
                    <a:cxn ang="0">
                      <a:pos x="0" y="48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0" y="16"/>
                    </a:cxn>
                    <a:cxn ang="0">
                      <a:pos x="48" y="32"/>
                    </a:cxn>
                  </a:cxnLst>
                  <a:rect l="0" t="0" r="r" b="b"/>
                  <a:pathLst>
                    <a:path w="48" h="56">
                      <a:moveTo>
                        <a:pt x="48" y="32"/>
                      </a:moveTo>
                      <a:lnTo>
                        <a:pt x="40" y="48"/>
                      </a:lnTo>
                      <a:lnTo>
                        <a:pt x="24" y="56"/>
                      </a:lnTo>
                      <a:lnTo>
                        <a:pt x="24" y="56"/>
                      </a:lnTo>
                      <a:lnTo>
                        <a:pt x="0" y="48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0" y="16"/>
                      </a:lnTo>
                      <a:lnTo>
                        <a:pt x="48" y="32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7984" name="Freeform 112"/>
                <p:cNvSpPr>
                  <a:spLocks/>
                </p:cNvSpPr>
                <p:nvPr/>
              </p:nvSpPr>
              <p:spPr bwMode="auto">
                <a:xfrm>
                  <a:off x="820" y="1888"/>
                  <a:ext cx="48" cy="56"/>
                </a:xfrm>
                <a:custGeom>
                  <a:avLst/>
                  <a:gdLst/>
                  <a:ahLst/>
                  <a:cxnLst>
                    <a:cxn ang="0">
                      <a:pos x="48" y="32"/>
                    </a:cxn>
                    <a:cxn ang="0">
                      <a:pos x="40" y="48"/>
                    </a:cxn>
                    <a:cxn ang="0">
                      <a:pos x="24" y="56"/>
                    </a:cxn>
                    <a:cxn ang="0">
                      <a:pos x="24" y="56"/>
                    </a:cxn>
                    <a:cxn ang="0">
                      <a:pos x="0" y="48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0" y="8"/>
                    </a:cxn>
                    <a:cxn ang="0">
                      <a:pos x="48" y="32"/>
                    </a:cxn>
                  </a:cxnLst>
                  <a:rect l="0" t="0" r="r" b="b"/>
                  <a:pathLst>
                    <a:path w="48" h="56">
                      <a:moveTo>
                        <a:pt x="48" y="32"/>
                      </a:moveTo>
                      <a:lnTo>
                        <a:pt x="40" y="48"/>
                      </a:lnTo>
                      <a:lnTo>
                        <a:pt x="24" y="56"/>
                      </a:lnTo>
                      <a:lnTo>
                        <a:pt x="24" y="56"/>
                      </a:lnTo>
                      <a:lnTo>
                        <a:pt x="0" y="48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0" y="8"/>
                      </a:lnTo>
                      <a:lnTo>
                        <a:pt x="48" y="32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7985" name="Freeform 113"/>
                <p:cNvSpPr>
                  <a:spLocks/>
                </p:cNvSpPr>
                <p:nvPr/>
              </p:nvSpPr>
              <p:spPr bwMode="auto">
                <a:xfrm>
                  <a:off x="412" y="1888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24"/>
                    </a:cxn>
                    <a:cxn ang="0">
                      <a:pos x="40" y="40"/>
                    </a:cxn>
                    <a:cxn ang="0">
                      <a:pos x="16" y="48"/>
                    </a:cxn>
                    <a:cxn ang="0">
                      <a:pos x="16" y="48"/>
                    </a:cxn>
                    <a:cxn ang="0">
                      <a:pos x="0" y="4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0" y="8"/>
                    </a:cxn>
                    <a:cxn ang="0">
                      <a:pos x="48" y="24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40" y="40"/>
                      </a:lnTo>
                      <a:lnTo>
                        <a:pt x="16" y="48"/>
                      </a:lnTo>
                      <a:lnTo>
                        <a:pt x="16" y="48"/>
                      </a:lnTo>
                      <a:lnTo>
                        <a:pt x="0" y="4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0" y="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7986" name="Freeform 114"/>
                <p:cNvSpPr>
                  <a:spLocks/>
                </p:cNvSpPr>
                <p:nvPr/>
              </p:nvSpPr>
              <p:spPr bwMode="auto">
                <a:xfrm>
                  <a:off x="572" y="1912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24"/>
                    </a:cxn>
                    <a:cxn ang="0">
                      <a:pos x="40" y="48"/>
                    </a:cxn>
                    <a:cxn ang="0">
                      <a:pos x="24" y="48"/>
                    </a:cxn>
                    <a:cxn ang="0">
                      <a:pos x="24" y="48"/>
                    </a:cxn>
                    <a:cxn ang="0">
                      <a:pos x="0" y="4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0" y="8"/>
                    </a:cxn>
                    <a:cxn ang="0">
                      <a:pos x="48" y="24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40" y="4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0" y="4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0" y="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7987" name="Freeform 115"/>
                <p:cNvSpPr>
                  <a:spLocks/>
                </p:cNvSpPr>
                <p:nvPr/>
              </p:nvSpPr>
              <p:spPr bwMode="auto">
                <a:xfrm>
                  <a:off x="324" y="1912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24"/>
                    </a:cxn>
                    <a:cxn ang="0">
                      <a:pos x="40" y="40"/>
                    </a:cxn>
                    <a:cxn ang="0">
                      <a:pos x="24" y="48"/>
                    </a:cxn>
                    <a:cxn ang="0">
                      <a:pos x="24" y="48"/>
                    </a:cxn>
                    <a:cxn ang="0">
                      <a:pos x="8" y="4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0"/>
                    </a:cxn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48" y="8"/>
                    </a:cxn>
                    <a:cxn ang="0">
                      <a:pos x="48" y="24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40" y="40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8" y="4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0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48" y="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7988" name="Freeform 116"/>
                <p:cNvSpPr>
                  <a:spLocks/>
                </p:cNvSpPr>
                <p:nvPr/>
              </p:nvSpPr>
              <p:spPr bwMode="auto">
                <a:xfrm>
                  <a:off x="732" y="1920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24"/>
                    </a:cxn>
                    <a:cxn ang="0">
                      <a:pos x="40" y="48"/>
                    </a:cxn>
                    <a:cxn ang="0">
                      <a:pos x="24" y="48"/>
                    </a:cxn>
                    <a:cxn ang="0">
                      <a:pos x="24" y="48"/>
                    </a:cxn>
                    <a:cxn ang="0">
                      <a:pos x="8" y="4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48" y="8"/>
                    </a:cxn>
                    <a:cxn ang="0">
                      <a:pos x="48" y="24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40" y="4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8" y="4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48" y="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</p:grpSp>
        </p:grpSp>
        <p:grpSp>
          <p:nvGrpSpPr>
            <p:cNvPr id="56903" name="Group 117"/>
            <p:cNvGrpSpPr>
              <a:grpSpLocks/>
            </p:cNvGrpSpPr>
            <p:nvPr/>
          </p:nvGrpSpPr>
          <p:grpSpPr bwMode="auto">
            <a:xfrm>
              <a:off x="4032" y="2976"/>
              <a:ext cx="598" cy="112"/>
              <a:chOff x="290" y="1936"/>
              <a:chExt cx="598" cy="112"/>
            </a:xfrm>
          </p:grpSpPr>
          <p:sp>
            <p:nvSpPr>
              <p:cNvPr id="207990" name="Freeform 118"/>
              <p:cNvSpPr>
                <a:spLocks/>
              </p:cNvSpPr>
              <p:nvPr/>
            </p:nvSpPr>
            <p:spPr bwMode="auto">
              <a:xfrm>
                <a:off x="290" y="1968"/>
                <a:ext cx="598" cy="36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36" y="6"/>
                  </a:cxn>
                  <a:cxn ang="0">
                    <a:pos x="224" y="4"/>
                  </a:cxn>
                  <a:cxn ang="0">
                    <a:pos x="316" y="18"/>
                  </a:cxn>
                  <a:cxn ang="0">
                    <a:pos x="408" y="34"/>
                  </a:cxn>
                  <a:cxn ang="0">
                    <a:pos x="478" y="30"/>
                  </a:cxn>
                  <a:cxn ang="0">
                    <a:pos x="598" y="20"/>
                  </a:cxn>
                </a:cxnLst>
                <a:rect l="0" t="0" r="r" b="b"/>
                <a:pathLst>
                  <a:path w="598" h="36">
                    <a:moveTo>
                      <a:pt x="0" y="36"/>
                    </a:moveTo>
                    <a:cubicBezTo>
                      <a:pt x="49" y="23"/>
                      <a:pt x="98" y="11"/>
                      <a:pt x="136" y="6"/>
                    </a:cubicBezTo>
                    <a:cubicBezTo>
                      <a:pt x="173" y="0"/>
                      <a:pt x="194" y="2"/>
                      <a:pt x="224" y="4"/>
                    </a:cubicBezTo>
                    <a:cubicBezTo>
                      <a:pt x="254" y="6"/>
                      <a:pt x="285" y="13"/>
                      <a:pt x="316" y="18"/>
                    </a:cubicBezTo>
                    <a:cubicBezTo>
                      <a:pt x="346" y="23"/>
                      <a:pt x="381" y="32"/>
                      <a:pt x="408" y="34"/>
                    </a:cubicBezTo>
                    <a:cubicBezTo>
                      <a:pt x="435" y="36"/>
                      <a:pt x="446" y="32"/>
                      <a:pt x="478" y="30"/>
                    </a:cubicBezTo>
                    <a:cubicBezTo>
                      <a:pt x="509" y="27"/>
                      <a:pt x="578" y="22"/>
                      <a:pt x="598" y="20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endParaRPr>
              </a:p>
            </p:txBody>
          </p:sp>
          <p:grpSp>
            <p:nvGrpSpPr>
              <p:cNvPr id="56925" name="Group 119"/>
              <p:cNvGrpSpPr>
                <a:grpSpLocks/>
              </p:cNvGrpSpPr>
              <p:nvPr/>
            </p:nvGrpSpPr>
            <p:grpSpPr bwMode="auto">
              <a:xfrm>
                <a:off x="324" y="1936"/>
                <a:ext cx="544" cy="112"/>
                <a:chOff x="324" y="1872"/>
                <a:chExt cx="544" cy="112"/>
              </a:xfrm>
            </p:grpSpPr>
            <p:sp>
              <p:nvSpPr>
                <p:cNvPr id="207992" name="Freeform 120"/>
                <p:cNvSpPr>
                  <a:spLocks/>
                </p:cNvSpPr>
                <p:nvPr/>
              </p:nvSpPr>
              <p:spPr bwMode="auto">
                <a:xfrm>
                  <a:off x="492" y="1872"/>
                  <a:ext cx="48" cy="56"/>
                </a:xfrm>
                <a:custGeom>
                  <a:avLst/>
                  <a:gdLst/>
                  <a:ahLst/>
                  <a:cxnLst>
                    <a:cxn ang="0">
                      <a:pos x="48" y="32"/>
                    </a:cxn>
                    <a:cxn ang="0">
                      <a:pos x="40" y="48"/>
                    </a:cxn>
                    <a:cxn ang="0">
                      <a:pos x="24" y="56"/>
                    </a:cxn>
                    <a:cxn ang="0">
                      <a:pos x="24" y="56"/>
                    </a:cxn>
                    <a:cxn ang="0">
                      <a:pos x="8" y="48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8" y="8"/>
                    </a:cxn>
                    <a:cxn ang="0">
                      <a:pos x="48" y="32"/>
                    </a:cxn>
                  </a:cxnLst>
                  <a:rect l="0" t="0" r="r" b="b"/>
                  <a:pathLst>
                    <a:path w="48" h="56">
                      <a:moveTo>
                        <a:pt x="48" y="32"/>
                      </a:moveTo>
                      <a:lnTo>
                        <a:pt x="40" y="48"/>
                      </a:lnTo>
                      <a:lnTo>
                        <a:pt x="24" y="56"/>
                      </a:lnTo>
                      <a:lnTo>
                        <a:pt x="24" y="56"/>
                      </a:lnTo>
                      <a:lnTo>
                        <a:pt x="8" y="48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8" y="8"/>
                      </a:lnTo>
                      <a:lnTo>
                        <a:pt x="48" y="32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7993" name="Freeform 121"/>
                <p:cNvSpPr>
                  <a:spLocks/>
                </p:cNvSpPr>
                <p:nvPr/>
              </p:nvSpPr>
              <p:spPr bwMode="auto">
                <a:xfrm>
                  <a:off x="652" y="1928"/>
                  <a:ext cx="48" cy="56"/>
                </a:xfrm>
                <a:custGeom>
                  <a:avLst/>
                  <a:gdLst/>
                  <a:ahLst/>
                  <a:cxnLst>
                    <a:cxn ang="0">
                      <a:pos x="48" y="32"/>
                    </a:cxn>
                    <a:cxn ang="0">
                      <a:pos x="40" y="48"/>
                    </a:cxn>
                    <a:cxn ang="0">
                      <a:pos x="24" y="56"/>
                    </a:cxn>
                    <a:cxn ang="0">
                      <a:pos x="24" y="56"/>
                    </a:cxn>
                    <a:cxn ang="0">
                      <a:pos x="0" y="48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0" y="16"/>
                    </a:cxn>
                    <a:cxn ang="0">
                      <a:pos x="48" y="32"/>
                    </a:cxn>
                  </a:cxnLst>
                  <a:rect l="0" t="0" r="r" b="b"/>
                  <a:pathLst>
                    <a:path w="48" h="56">
                      <a:moveTo>
                        <a:pt x="48" y="32"/>
                      </a:moveTo>
                      <a:lnTo>
                        <a:pt x="40" y="48"/>
                      </a:lnTo>
                      <a:lnTo>
                        <a:pt x="24" y="56"/>
                      </a:lnTo>
                      <a:lnTo>
                        <a:pt x="24" y="56"/>
                      </a:lnTo>
                      <a:lnTo>
                        <a:pt x="0" y="48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0" y="16"/>
                      </a:lnTo>
                      <a:lnTo>
                        <a:pt x="48" y="32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7994" name="Freeform 122"/>
                <p:cNvSpPr>
                  <a:spLocks/>
                </p:cNvSpPr>
                <p:nvPr/>
              </p:nvSpPr>
              <p:spPr bwMode="auto">
                <a:xfrm>
                  <a:off x="820" y="1888"/>
                  <a:ext cx="48" cy="56"/>
                </a:xfrm>
                <a:custGeom>
                  <a:avLst/>
                  <a:gdLst/>
                  <a:ahLst/>
                  <a:cxnLst>
                    <a:cxn ang="0">
                      <a:pos x="48" y="32"/>
                    </a:cxn>
                    <a:cxn ang="0">
                      <a:pos x="40" y="48"/>
                    </a:cxn>
                    <a:cxn ang="0">
                      <a:pos x="24" y="56"/>
                    </a:cxn>
                    <a:cxn ang="0">
                      <a:pos x="24" y="56"/>
                    </a:cxn>
                    <a:cxn ang="0">
                      <a:pos x="0" y="48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0" y="8"/>
                    </a:cxn>
                    <a:cxn ang="0">
                      <a:pos x="48" y="32"/>
                    </a:cxn>
                  </a:cxnLst>
                  <a:rect l="0" t="0" r="r" b="b"/>
                  <a:pathLst>
                    <a:path w="48" h="56">
                      <a:moveTo>
                        <a:pt x="48" y="32"/>
                      </a:moveTo>
                      <a:lnTo>
                        <a:pt x="40" y="48"/>
                      </a:lnTo>
                      <a:lnTo>
                        <a:pt x="24" y="56"/>
                      </a:lnTo>
                      <a:lnTo>
                        <a:pt x="24" y="56"/>
                      </a:lnTo>
                      <a:lnTo>
                        <a:pt x="0" y="48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0" y="8"/>
                      </a:lnTo>
                      <a:lnTo>
                        <a:pt x="48" y="32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7995" name="Freeform 123"/>
                <p:cNvSpPr>
                  <a:spLocks/>
                </p:cNvSpPr>
                <p:nvPr/>
              </p:nvSpPr>
              <p:spPr bwMode="auto">
                <a:xfrm>
                  <a:off x="412" y="1888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24"/>
                    </a:cxn>
                    <a:cxn ang="0">
                      <a:pos x="40" y="40"/>
                    </a:cxn>
                    <a:cxn ang="0">
                      <a:pos x="16" y="48"/>
                    </a:cxn>
                    <a:cxn ang="0">
                      <a:pos x="16" y="48"/>
                    </a:cxn>
                    <a:cxn ang="0">
                      <a:pos x="0" y="4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0" y="8"/>
                    </a:cxn>
                    <a:cxn ang="0">
                      <a:pos x="48" y="24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40" y="40"/>
                      </a:lnTo>
                      <a:lnTo>
                        <a:pt x="16" y="48"/>
                      </a:lnTo>
                      <a:lnTo>
                        <a:pt x="16" y="48"/>
                      </a:lnTo>
                      <a:lnTo>
                        <a:pt x="0" y="4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0" y="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7996" name="Freeform 124"/>
                <p:cNvSpPr>
                  <a:spLocks/>
                </p:cNvSpPr>
                <p:nvPr/>
              </p:nvSpPr>
              <p:spPr bwMode="auto">
                <a:xfrm>
                  <a:off x="572" y="1912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24"/>
                    </a:cxn>
                    <a:cxn ang="0">
                      <a:pos x="40" y="48"/>
                    </a:cxn>
                    <a:cxn ang="0">
                      <a:pos x="24" y="48"/>
                    </a:cxn>
                    <a:cxn ang="0">
                      <a:pos x="24" y="48"/>
                    </a:cxn>
                    <a:cxn ang="0">
                      <a:pos x="0" y="4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0" y="8"/>
                    </a:cxn>
                    <a:cxn ang="0">
                      <a:pos x="48" y="24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40" y="4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0" y="4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0" y="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7997" name="Freeform 125"/>
                <p:cNvSpPr>
                  <a:spLocks/>
                </p:cNvSpPr>
                <p:nvPr/>
              </p:nvSpPr>
              <p:spPr bwMode="auto">
                <a:xfrm>
                  <a:off x="324" y="1912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24"/>
                    </a:cxn>
                    <a:cxn ang="0">
                      <a:pos x="40" y="40"/>
                    </a:cxn>
                    <a:cxn ang="0">
                      <a:pos x="24" y="48"/>
                    </a:cxn>
                    <a:cxn ang="0">
                      <a:pos x="24" y="48"/>
                    </a:cxn>
                    <a:cxn ang="0">
                      <a:pos x="8" y="4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0"/>
                    </a:cxn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48" y="8"/>
                    </a:cxn>
                    <a:cxn ang="0">
                      <a:pos x="48" y="24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40" y="40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8" y="4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0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48" y="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7998" name="Freeform 126"/>
                <p:cNvSpPr>
                  <a:spLocks/>
                </p:cNvSpPr>
                <p:nvPr/>
              </p:nvSpPr>
              <p:spPr bwMode="auto">
                <a:xfrm>
                  <a:off x="732" y="1920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24"/>
                    </a:cxn>
                    <a:cxn ang="0">
                      <a:pos x="40" y="48"/>
                    </a:cxn>
                    <a:cxn ang="0">
                      <a:pos x="24" y="48"/>
                    </a:cxn>
                    <a:cxn ang="0">
                      <a:pos x="24" y="48"/>
                    </a:cxn>
                    <a:cxn ang="0">
                      <a:pos x="8" y="4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48" y="8"/>
                    </a:cxn>
                    <a:cxn ang="0">
                      <a:pos x="48" y="24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40" y="4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8" y="4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48" y="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</p:grpSp>
        </p:grpSp>
        <p:grpSp>
          <p:nvGrpSpPr>
            <p:cNvPr id="56904" name="Group 127"/>
            <p:cNvGrpSpPr>
              <a:grpSpLocks/>
            </p:cNvGrpSpPr>
            <p:nvPr/>
          </p:nvGrpSpPr>
          <p:grpSpPr bwMode="auto">
            <a:xfrm>
              <a:off x="4656" y="2976"/>
              <a:ext cx="598" cy="112"/>
              <a:chOff x="290" y="1936"/>
              <a:chExt cx="598" cy="112"/>
            </a:xfrm>
          </p:grpSpPr>
          <p:sp>
            <p:nvSpPr>
              <p:cNvPr id="208000" name="Freeform 128"/>
              <p:cNvSpPr>
                <a:spLocks/>
              </p:cNvSpPr>
              <p:nvPr/>
            </p:nvSpPr>
            <p:spPr bwMode="auto">
              <a:xfrm>
                <a:off x="290" y="1968"/>
                <a:ext cx="598" cy="36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36" y="6"/>
                  </a:cxn>
                  <a:cxn ang="0">
                    <a:pos x="224" y="4"/>
                  </a:cxn>
                  <a:cxn ang="0">
                    <a:pos x="316" y="18"/>
                  </a:cxn>
                  <a:cxn ang="0">
                    <a:pos x="408" y="34"/>
                  </a:cxn>
                  <a:cxn ang="0">
                    <a:pos x="478" y="30"/>
                  </a:cxn>
                  <a:cxn ang="0">
                    <a:pos x="598" y="20"/>
                  </a:cxn>
                </a:cxnLst>
                <a:rect l="0" t="0" r="r" b="b"/>
                <a:pathLst>
                  <a:path w="598" h="36">
                    <a:moveTo>
                      <a:pt x="0" y="36"/>
                    </a:moveTo>
                    <a:cubicBezTo>
                      <a:pt x="49" y="23"/>
                      <a:pt x="98" y="11"/>
                      <a:pt x="136" y="6"/>
                    </a:cubicBezTo>
                    <a:cubicBezTo>
                      <a:pt x="173" y="0"/>
                      <a:pt x="194" y="2"/>
                      <a:pt x="224" y="4"/>
                    </a:cubicBezTo>
                    <a:cubicBezTo>
                      <a:pt x="254" y="6"/>
                      <a:pt x="285" y="13"/>
                      <a:pt x="316" y="18"/>
                    </a:cubicBezTo>
                    <a:cubicBezTo>
                      <a:pt x="346" y="23"/>
                      <a:pt x="381" y="32"/>
                      <a:pt x="408" y="34"/>
                    </a:cubicBezTo>
                    <a:cubicBezTo>
                      <a:pt x="435" y="36"/>
                      <a:pt x="446" y="32"/>
                      <a:pt x="478" y="30"/>
                    </a:cubicBezTo>
                    <a:cubicBezTo>
                      <a:pt x="509" y="27"/>
                      <a:pt x="578" y="22"/>
                      <a:pt x="598" y="20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endParaRPr>
              </a:p>
            </p:txBody>
          </p:sp>
          <p:grpSp>
            <p:nvGrpSpPr>
              <p:cNvPr id="56916" name="Group 129"/>
              <p:cNvGrpSpPr>
                <a:grpSpLocks/>
              </p:cNvGrpSpPr>
              <p:nvPr/>
            </p:nvGrpSpPr>
            <p:grpSpPr bwMode="auto">
              <a:xfrm>
                <a:off x="324" y="1936"/>
                <a:ext cx="544" cy="112"/>
                <a:chOff x="324" y="1872"/>
                <a:chExt cx="544" cy="112"/>
              </a:xfrm>
            </p:grpSpPr>
            <p:sp>
              <p:nvSpPr>
                <p:cNvPr id="208002" name="Freeform 130"/>
                <p:cNvSpPr>
                  <a:spLocks/>
                </p:cNvSpPr>
                <p:nvPr/>
              </p:nvSpPr>
              <p:spPr bwMode="auto">
                <a:xfrm>
                  <a:off x="492" y="1872"/>
                  <a:ext cx="48" cy="56"/>
                </a:xfrm>
                <a:custGeom>
                  <a:avLst/>
                  <a:gdLst/>
                  <a:ahLst/>
                  <a:cxnLst>
                    <a:cxn ang="0">
                      <a:pos x="48" y="32"/>
                    </a:cxn>
                    <a:cxn ang="0">
                      <a:pos x="40" y="48"/>
                    </a:cxn>
                    <a:cxn ang="0">
                      <a:pos x="24" y="56"/>
                    </a:cxn>
                    <a:cxn ang="0">
                      <a:pos x="24" y="56"/>
                    </a:cxn>
                    <a:cxn ang="0">
                      <a:pos x="8" y="48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8" y="8"/>
                    </a:cxn>
                    <a:cxn ang="0">
                      <a:pos x="48" y="32"/>
                    </a:cxn>
                  </a:cxnLst>
                  <a:rect l="0" t="0" r="r" b="b"/>
                  <a:pathLst>
                    <a:path w="48" h="56">
                      <a:moveTo>
                        <a:pt x="48" y="32"/>
                      </a:moveTo>
                      <a:lnTo>
                        <a:pt x="40" y="48"/>
                      </a:lnTo>
                      <a:lnTo>
                        <a:pt x="24" y="56"/>
                      </a:lnTo>
                      <a:lnTo>
                        <a:pt x="24" y="56"/>
                      </a:lnTo>
                      <a:lnTo>
                        <a:pt x="8" y="48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8" y="8"/>
                      </a:lnTo>
                      <a:lnTo>
                        <a:pt x="48" y="32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003" name="Freeform 131"/>
                <p:cNvSpPr>
                  <a:spLocks/>
                </p:cNvSpPr>
                <p:nvPr/>
              </p:nvSpPr>
              <p:spPr bwMode="auto">
                <a:xfrm>
                  <a:off x="652" y="1928"/>
                  <a:ext cx="48" cy="56"/>
                </a:xfrm>
                <a:custGeom>
                  <a:avLst/>
                  <a:gdLst/>
                  <a:ahLst/>
                  <a:cxnLst>
                    <a:cxn ang="0">
                      <a:pos x="48" y="32"/>
                    </a:cxn>
                    <a:cxn ang="0">
                      <a:pos x="40" y="48"/>
                    </a:cxn>
                    <a:cxn ang="0">
                      <a:pos x="24" y="56"/>
                    </a:cxn>
                    <a:cxn ang="0">
                      <a:pos x="24" y="56"/>
                    </a:cxn>
                    <a:cxn ang="0">
                      <a:pos x="0" y="48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0" y="16"/>
                    </a:cxn>
                    <a:cxn ang="0">
                      <a:pos x="48" y="32"/>
                    </a:cxn>
                  </a:cxnLst>
                  <a:rect l="0" t="0" r="r" b="b"/>
                  <a:pathLst>
                    <a:path w="48" h="56">
                      <a:moveTo>
                        <a:pt x="48" y="32"/>
                      </a:moveTo>
                      <a:lnTo>
                        <a:pt x="40" y="48"/>
                      </a:lnTo>
                      <a:lnTo>
                        <a:pt x="24" y="56"/>
                      </a:lnTo>
                      <a:lnTo>
                        <a:pt x="24" y="56"/>
                      </a:lnTo>
                      <a:lnTo>
                        <a:pt x="0" y="48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0" y="16"/>
                      </a:lnTo>
                      <a:lnTo>
                        <a:pt x="48" y="32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004" name="Freeform 132"/>
                <p:cNvSpPr>
                  <a:spLocks/>
                </p:cNvSpPr>
                <p:nvPr/>
              </p:nvSpPr>
              <p:spPr bwMode="auto">
                <a:xfrm>
                  <a:off x="820" y="1888"/>
                  <a:ext cx="48" cy="56"/>
                </a:xfrm>
                <a:custGeom>
                  <a:avLst/>
                  <a:gdLst/>
                  <a:ahLst/>
                  <a:cxnLst>
                    <a:cxn ang="0">
                      <a:pos x="48" y="32"/>
                    </a:cxn>
                    <a:cxn ang="0">
                      <a:pos x="40" y="48"/>
                    </a:cxn>
                    <a:cxn ang="0">
                      <a:pos x="24" y="56"/>
                    </a:cxn>
                    <a:cxn ang="0">
                      <a:pos x="24" y="56"/>
                    </a:cxn>
                    <a:cxn ang="0">
                      <a:pos x="0" y="48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0" y="8"/>
                    </a:cxn>
                    <a:cxn ang="0">
                      <a:pos x="48" y="32"/>
                    </a:cxn>
                  </a:cxnLst>
                  <a:rect l="0" t="0" r="r" b="b"/>
                  <a:pathLst>
                    <a:path w="48" h="56">
                      <a:moveTo>
                        <a:pt x="48" y="32"/>
                      </a:moveTo>
                      <a:lnTo>
                        <a:pt x="40" y="48"/>
                      </a:lnTo>
                      <a:lnTo>
                        <a:pt x="24" y="56"/>
                      </a:lnTo>
                      <a:lnTo>
                        <a:pt x="24" y="56"/>
                      </a:lnTo>
                      <a:lnTo>
                        <a:pt x="0" y="48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0" y="8"/>
                      </a:lnTo>
                      <a:lnTo>
                        <a:pt x="48" y="32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005" name="Freeform 133"/>
                <p:cNvSpPr>
                  <a:spLocks/>
                </p:cNvSpPr>
                <p:nvPr/>
              </p:nvSpPr>
              <p:spPr bwMode="auto">
                <a:xfrm>
                  <a:off x="412" y="1888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24"/>
                    </a:cxn>
                    <a:cxn ang="0">
                      <a:pos x="40" y="40"/>
                    </a:cxn>
                    <a:cxn ang="0">
                      <a:pos x="16" y="48"/>
                    </a:cxn>
                    <a:cxn ang="0">
                      <a:pos x="16" y="48"/>
                    </a:cxn>
                    <a:cxn ang="0">
                      <a:pos x="0" y="4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0" y="8"/>
                    </a:cxn>
                    <a:cxn ang="0">
                      <a:pos x="48" y="24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40" y="40"/>
                      </a:lnTo>
                      <a:lnTo>
                        <a:pt x="16" y="48"/>
                      </a:lnTo>
                      <a:lnTo>
                        <a:pt x="16" y="48"/>
                      </a:lnTo>
                      <a:lnTo>
                        <a:pt x="0" y="4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0" y="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006" name="Freeform 134"/>
                <p:cNvSpPr>
                  <a:spLocks/>
                </p:cNvSpPr>
                <p:nvPr/>
              </p:nvSpPr>
              <p:spPr bwMode="auto">
                <a:xfrm>
                  <a:off x="572" y="1912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24"/>
                    </a:cxn>
                    <a:cxn ang="0">
                      <a:pos x="40" y="48"/>
                    </a:cxn>
                    <a:cxn ang="0">
                      <a:pos x="24" y="48"/>
                    </a:cxn>
                    <a:cxn ang="0">
                      <a:pos x="24" y="48"/>
                    </a:cxn>
                    <a:cxn ang="0">
                      <a:pos x="0" y="4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0" y="8"/>
                    </a:cxn>
                    <a:cxn ang="0">
                      <a:pos x="48" y="24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40" y="4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0" y="4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0" y="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007" name="Freeform 135"/>
                <p:cNvSpPr>
                  <a:spLocks/>
                </p:cNvSpPr>
                <p:nvPr/>
              </p:nvSpPr>
              <p:spPr bwMode="auto">
                <a:xfrm>
                  <a:off x="324" y="1912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24"/>
                    </a:cxn>
                    <a:cxn ang="0">
                      <a:pos x="40" y="40"/>
                    </a:cxn>
                    <a:cxn ang="0">
                      <a:pos x="24" y="48"/>
                    </a:cxn>
                    <a:cxn ang="0">
                      <a:pos x="24" y="48"/>
                    </a:cxn>
                    <a:cxn ang="0">
                      <a:pos x="8" y="4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0"/>
                    </a:cxn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48" y="8"/>
                    </a:cxn>
                    <a:cxn ang="0">
                      <a:pos x="48" y="24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40" y="40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8" y="4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0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48" y="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008" name="Freeform 136"/>
                <p:cNvSpPr>
                  <a:spLocks/>
                </p:cNvSpPr>
                <p:nvPr/>
              </p:nvSpPr>
              <p:spPr bwMode="auto">
                <a:xfrm>
                  <a:off x="732" y="1920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24"/>
                    </a:cxn>
                    <a:cxn ang="0">
                      <a:pos x="40" y="48"/>
                    </a:cxn>
                    <a:cxn ang="0">
                      <a:pos x="24" y="48"/>
                    </a:cxn>
                    <a:cxn ang="0">
                      <a:pos x="24" y="48"/>
                    </a:cxn>
                    <a:cxn ang="0">
                      <a:pos x="8" y="4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48" y="8"/>
                    </a:cxn>
                    <a:cxn ang="0">
                      <a:pos x="48" y="24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40" y="4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8" y="4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48" y="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</p:grpSp>
        </p:grpSp>
        <p:grpSp>
          <p:nvGrpSpPr>
            <p:cNvPr id="56905" name="Group 137"/>
            <p:cNvGrpSpPr>
              <a:grpSpLocks/>
            </p:cNvGrpSpPr>
            <p:nvPr/>
          </p:nvGrpSpPr>
          <p:grpSpPr bwMode="auto">
            <a:xfrm>
              <a:off x="5040" y="2976"/>
              <a:ext cx="598" cy="112"/>
              <a:chOff x="290" y="1936"/>
              <a:chExt cx="598" cy="112"/>
            </a:xfrm>
          </p:grpSpPr>
          <p:sp>
            <p:nvSpPr>
              <p:cNvPr id="208010" name="Freeform 138"/>
              <p:cNvSpPr>
                <a:spLocks/>
              </p:cNvSpPr>
              <p:nvPr/>
            </p:nvSpPr>
            <p:spPr bwMode="auto">
              <a:xfrm>
                <a:off x="290" y="1968"/>
                <a:ext cx="598" cy="36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36" y="6"/>
                  </a:cxn>
                  <a:cxn ang="0">
                    <a:pos x="224" y="4"/>
                  </a:cxn>
                  <a:cxn ang="0">
                    <a:pos x="316" y="18"/>
                  </a:cxn>
                  <a:cxn ang="0">
                    <a:pos x="408" y="34"/>
                  </a:cxn>
                  <a:cxn ang="0">
                    <a:pos x="478" y="30"/>
                  </a:cxn>
                  <a:cxn ang="0">
                    <a:pos x="598" y="20"/>
                  </a:cxn>
                </a:cxnLst>
                <a:rect l="0" t="0" r="r" b="b"/>
                <a:pathLst>
                  <a:path w="598" h="36">
                    <a:moveTo>
                      <a:pt x="0" y="36"/>
                    </a:moveTo>
                    <a:cubicBezTo>
                      <a:pt x="49" y="23"/>
                      <a:pt x="98" y="11"/>
                      <a:pt x="136" y="6"/>
                    </a:cubicBezTo>
                    <a:cubicBezTo>
                      <a:pt x="173" y="0"/>
                      <a:pt x="194" y="2"/>
                      <a:pt x="224" y="4"/>
                    </a:cubicBezTo>
                    <a:cubicBezTo>
                      <a:pt x="254" y="6"/>
                      <a:pt x="285" y="13"/>
                      <a:pt x="316" y="18"/>
                    </a:cubicBezTo>
                    <a:cubicBezTo>
                      <a:pt x="346" y="23"/>
                      <a:pt x="381" y="32"/>
                      <a:pt x="408" y="34"/>
                    </a:cubicBezTo>
                    <a:cubicBezTo>
                      <a:pt x="435" y="36"/>
                      <a:pt x="446" y="32"/>
                      <a:pt x="478" y="30"/>
                    </a:cubicBezTo>
                    <a:cubicBezTo>
                      <a:pt x="509" y="27"/>
                      <a:pt x="578" y="22"/>
                      <a:pt x="598" y="20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endParaRPr>
              </a:p>
            </p:txBody>
          </p:sp>
          <p:grpSp>
            <p:nvGrpSpPr>
              <p:cNvPr id="56907" name="Group 139"/>
              <p:cNvGrpSpPr>
                <a:grpSpLocks/>
              </p:cNvGrpSpPr>
              <p:nvPr/>
            </p:nvGrpSpPr>
            <p:grpSpPr bwMode="auto">
              <a:xfrm>
                <a:off x="324" y="1936"/>
                <a:ext cx="544" cy="112"/>
                <a:chOff x="324" y="1872"/>
                <a:chExt cx="544" cy="112"/>
              </a:xfrm>
            </p:grpSpPr>
            <p:sp>
              <p:nvSpPr>
                <p:cNvPr id="208012" name="Freeform 140"/>
                <p:cNvSpPr>
                  <a:spLocks/>
                </p:cNvSpPr>
                <p:nvPr/>
              </p:nvSpPr>
              <p:spPr bwMode="auto">
                <a:xfrm>
                  <a:off x="492" y="1872"/>
                  <a:ext cx="48" cy="56"/>
                </a:xfrm>
                <a:custGeom>
                  <a:avLst/>
                  <a:gdLst/>
                  <a:ahLst/>
                  <a:cxnLst>
                    <a:cxn ang="0">
                      <a:pos x="48" y="32"/>
                    </a:cxn>
                    <a:cxn ang="0">
                      <a:pos x="40" y="48"/>
                    </a:cxn>
                    <a:cxn ang="0">
                      <a:pos x="24" y="56"/>
                    </a:cxn>
                    <a:cxn ang="0">
                      <a:pos x="24" y="56"/>
                    </a:cxn>
                    <a:cxn ang="0">
                      <a:pos x="8" y="48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8" y="8"/>
                    </a:cxn>
                    <a:cxn ang="0">
                      <a:pos x="48" y="32"/>
                    </a:cxn>
                  </a:cxnLst>
                  <a:rect l="0" t="0" r="r" b="b"/>
                  <a:pathLst>
                    <a:path w="48" h="56">
                      <a:moveTo>
                        <a:pt x="48" y="32"/>
                      </a:moveTo>
                      <a:lnTo>
                        <a:pt x="40" y="48"/>
                      </a:lnTo>
                      <a:lnTo>
                        <a:pt x="24" y="56"/>
                      </a:lnTo>
                      <a:lnTo>
                        <a:pt x="24" y="56"/>
                      </a:lnTo>
                      <a:lnTo>
                        <a:pt x="8" y="48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8" y="8"/>
                      </a:lnTo>
                      <a:lnTo>
                        <a:pt x="48" y="32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013" name="Freeform 141"/>
                <p:cNvSpPr>
                  <a:spLocks/>
                </p:cNvSpPr>
                <p:nvPr/>
              </p:nvSpPr>
              <p:spPr bwMode="auto">
                <a:xfrm>
                  <a:off x="652" y="1928"/>
                  <a:ext cx="48" cy="56"/>
                </a:xfrm>
                <a:custGeom>
                  <a:avLst/>
                  <a:gdLst/>
                  <a:ahLst/>
                  <a:cxnLst>
                    <a:cxn ang="0">
                      <a:pos x="48" y="32"/>
                    </a:cxn>
                    <a:cxn ang="0">
                      <a:pos x="40" y="48"/>
                    </a:cxn>
                    <a:cxn ang="0">
                      <a:pos x="24" y="56"/>
                    </a:cxn>
                    <a:cxn ang="0">
                      <a:pos x="24" y="56"/>
                    </a:cxn>
                    <a:cxn ang="0">
                      <a:pos x="0" y="48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0" y="16"/>
                    </a:cxn>
                    <a:cxn ang="0">
                      <a:pos x="48" y="32"/>
                    </a:cxn>
                  </a:cxnLst>
                  <a:rect l="0" t="0" r="r" b="b"/>
                  <a:pathLst>
                    <a:path w="48" h="56">
                      <a:moveTo>
                        <a:pt x="48" y="32"/>
                      </a:moveTo>
                      <a:lnTo>
                        <a:pt x="40" y="48"/>
                      </a:lnTo>
                      <a:lnTo>
                        <a:pt x="24" y="56"/>
                      </a:lnTo>
                      <a:lnTo>
                        <a:pt x="24" y="56"/>
                      </a:lnTo>
                      <a:lnTo>
                        <a:pt x="0" y="48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0" y="16"/>
                      </a:lnTo>
                      <a:lnTo>
                        <a:pt x="48" y="32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014" name="Freeform 142"/>
                <p:cNvSpPr>
                  <a:spLocks/>
                </p:cNvSpPr>
                <p:nvPr/>
              </p:nvSpPr>
              <p:spPr bwMode="auto">
                <a:xfrm>
                  <a:off x="820" y="1888"/>
                  <a:ext cx="48" cy="56"/>
                </a:xfrm>
                <a:custGeom>
                  <a:avLst/>
                  <a:gdLst/>
                  <a:ahLst/>
                  <a:cxnLst>
                    <a:cxn ang="0">
                      <a:pos x="48" y="32"/>
                    </a:cxn>
                    <a:cxn ang="0">
                      <a:pos x="40" y="48"/>
                    </a:cxn>
                    <a:cxn ang="0">
                      <a:pos x="24" y="56"/>
                    </a:cxn>
                    <a:cxn ang="0">
                      <a:pos x="24" y="56"/>
                    </a:cxn>
                    <a:cxn ang="0">
                      <a:pos x="0" y="48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0" y="8"/>
                    </a:cxn>
                    <a:cxn ang="0">
                      <a:pos x="48" y="32"/>
                    </a:cxn>
                  </a:cxnLst>
                  <a:rect l="0" t="0" r="r" b="b"/>
                  <a:pathLst>
                    <a:path w="48" h="56">
                      <a:moveTo>
                        <a:pt x="48" y="32"/>
                      </a:moveTo>
                      <a:lnTo>
                        <a:pt x="40" y="48"/>
                      </a:lnTo>
                      <a:lnTo>
                        <a:pt x="24" y="56"/>
                      </a:lnTo>
                      <a:lnTo>
                        <a:pt x="24" y="56"/>
                      </a:lnTo>
                      <a:lnTo>
                        <a:pt x="0" y="48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0" y="8"/>
                      </a:lnTo>
                      <a:lnTo>
                        <a:pt x="48" y="32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015" name="Freeform 143"/>
                <p:cNvSpPr>
                  <a:spLocks/>
                </p:cNvSpPr>
                <p:nvPr/>
              </p:nvSpPr>
              <p:spPr bwMode="auto">
                <a:xfrm>
                  <a:off x="412" y="1888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24"/>
                    </a:cxn>
                    <a:cxn ang="0">
                      <a:pos x="40" y="40"/>
                    </a:cxn>
                    <a:cxn ang="0">
                      <a:pos x="16" y="48"/>
                    </a:cxn>
                    <a:cxn ang="0">
                      <a:pos x="16" y="48"/>
                    </a:cxn>
                    <a:cxn ang="0">
                      <a:pos x="0" y="4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0" y="8"/>
                    </a:cxn>
                    <a:cxn ang="0">
                      <a:pos x="48" y="24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40" y="40"/>
                      </a:lnTo>
                      <a:lnTo>
                        <a:pt x="16" y="48"/>
                      </a:lnTo>
                      <a:lnTo>
                        <a:pt x="16" y="48"/>
                      </a:lnTo>
                      <a:lnTo>
                        <a:pt x="0" y="4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0" y="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016" name="Freeform 144"/>
                <p:cNvSpPr>
                  <a:spLocks/>
                </p:cNvSpPr>
                <p:nvPr/>
              </p:nvSpPr>
              <p:spPr bwMode="auto">
                <a:xfrm>
                  <a:off x="572" y="1912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24"/>
                    </a:cxn>
                    <a:cxn ang="0">
                      <a:pos x="40" y="48"/>
                    </a:cxn>
                    <a:cxn ang="0">
                      <a:pos x="24" y="48"/>
                    </a:cxn>
                    <a:cxn ang="0">
                      <a:pos x="24" y="48"/>
                    </a:cxn>
                    <a:cxn ang="0">
                      <a:pos x="0" y="4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0" y="8"/>
                    </a:cxn>
                    <a:cxn ang="0">
                      <a:pos x="48" y="24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40" y="4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0" y="4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0" y="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017" name="Freeform 145"/>
                <p:cNvSpPr>
                  <a:spLocks/>
                </p:cNvSpPr>
                <p:nvPr/>
              </p:nvSpPr>
              <p:spPr bwMode="auto">
                <a:xfrm>
                  <a:off x="324" y="1912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24"/>
                    </a:cxn>
                    <a:cxn ang="0">
                      <a:pos x="40" y="40"/>
                    </a:cxn>
                    <a:cxn ang="0">
                      <a:pos x="24" y="48"/>
                    </a:cxn>
                    <a:cxn ang="0">
                      <a:pos x="24" y="48"/>
                    </a:cxn>
                    <a:cxn ang="0">
                      <a:pos x="8" y="4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0"/>
                    </a:cxn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48" y="8"/>
                    </a:cxn>
                    <a:cxn ang="0">
                      <a:pos x="48" y="24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40" y="40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8" y="4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0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48" y="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018" name="Freeform 146"/>
                <p:cNvSpPr>
                  <a:spLocks/>
                </p:cNvSpPr>
                <p:nvPr/>
              </p:nvSpPr>
              <p:spPr bwMode="auto">
                <a:xfrm>
                  <a:off x="732" y="1920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24"/>
                    </a:cxn>
                    <a:cxn ang="0">
                      <a:pos x="40" y="48"/>
                    </a:cxn>
                    <a:cxn ang="0">
                      <a:pos x="24" y="48"/>
                    </a:cxn>
                    <a:cxn ang="0">
                      <a:pos x="24" y="48"/>
                    </a:cxn>
                    <a:cxn ang="0">
                      <a:pos x="8" y="4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48" y="8"/>
                    </a:cxn>
                    <a:cxn ang="0">
                      <a:pos x="48" y="24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40" y="4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8" y="4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48" y="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</p:grpSp>
        </p:grpSp>
      </p:grpSp>
      <p:grpSp>
        <p:nvGrpSpPr>
          <p:cNvPr id="56325" name="Group 147"/>
          <p:cNvGrpSpPr>
            <a:grpSpLocks/>
          </p:cNvGrpSpPr>
          <p:nvPr/>
        </p:nvGrpSpPr>
        <p:grpSpPr bwMode="auto">
          <a:xfrm>
            <a:off x="754063" y="2009775"/>
            <a:ext cx="949325" cy="822325"/>
            <a:chOff x="475" y="1362"/>
            <a:chExt cx="598" cy="518"/>
          </a:xfrm>
        </p:grpSpPr>
        <p:grpSp>
          <p:nvGrpSpPr>
            <p:cNvPr id="56884" name="Group 148"/>
            <p:cNvGrpSpPr>
              <a:grpSpLocks/>
            </p:cNvGrpSpPr>
            <p:nvPr/>
          </p:nvGrpSpPr>
          <p:grpSpPr bwMode="auto">
            <a:xfrm>
              <a:off x="475" y="1768"/>
              <a:ext cx="598" cy="112"/>
              <a:chOff x="290" y="1936"/>
              <a:chExt cx="598" cy="112"/>
            </a:xfrm>
          </p:grpSpPr>
          <p:sp>
            <p:nvSpPr>
              <p:cNvPr id="208021" name="Freeform 149"/>
              <p:cNvSpPr>
                <a:spLocks/>
              </p:cNvSpPr>
              <p:nvPr/>
            </p:nvSpPr>
            <p:spPr bwMode="auto">
              <a:xfrm>
                <a:off x="290" y="1968"/>
                <a:ext cx="598" cy="36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36" y="6"/>
                  </a:cxn>
                  <a:cxn ang="0">
                    <a:pos x="224" y="4"/>
                  </a:cxn>
                  <a:cxn ang="0">
                    <a:pos x="316" y="18"/>
                  </a:cxn>
                  <a:cxn ang="0">
                    <a:pos x="408" y="34"/>
                  </a:cxn>
                  <a:cxn ang="0">
                    <a:pos x="478" y="30"/>
                  </a:cxn>
                  <a:cxn ang="0">
                    <a:pos x="598" y="20"/>
                  </a:cxn>
                </a:cxnLst>
                <a:rect l="0" t="0" r="r" b="b"/>
                <a:pathLst>
                  <a:path w="598" h="36">
                    <a:moveTo>
                      <a:pt x="0" y="36"/>
                    </a:moveTo>
                    <a:cubicBezTo>
                      <a:pt x="49" y="23"/>
                      <a:pt x="98" y="11"/>
                      <a:pt x="136" y="6"/>
                    </a:cubicBezTo>
                    <a:cubicBezTo>
                      <a:pt x="173" y="0"/>
                      <a:pt x="194" y="2"/>
                      <a:pt x="224" y="4"/>
                    </a:cubicBezTo>
                    <a:cubicBezTo>
                      <a:pt x="254" y="6"/>
                      <a:pt x="285" y="13"/>
                      <a:pt x="316" y="18"/>
                    </a:cubicBezTo>
                    <a:cubicBezTo>
                      <a:pt x="346" y="23"/>
                      <a:pt x="381" y="32"/>
                      <a:pt x="408" y="34"/>
                    </a:cubicBezTo>
                    <a:cubicBezTo>
                      <a:pt x="435" y="36"/>
                      <a:pt x="446" y="32"/>
                      <a:pt x="478" y="30"/>
                    </a:cubicBezTo>
                    <a:cubicBezTo>
                      <a:pt x="509" y="27"/>
                      <a:pt x="578" y="22"/>
                      <a:pt x="598" y="20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endParaRPr>
              </a:p>
            </p:txBody>
          </p:sp>
          <p:grpSp>
            <p:nvGrpSpPr>
              <p:cNvPr id="56887" name="Group 150"/>
              <p:cNvGrpSpPr>
                <a:grpSpLocks/>
              </p:cNvGrpSpPr>
              <p:nvPr/>
            </p:nvGrpSpPr>
            <p:grpSpPr bwMode="auto">
              <a:xfrm>
                <a:off x="324" y="1936"/>
                <a:ext cx="544" cy="112"/>
                <a:chOff x="324" y="1872"/>
                <a:chExt cx="544" cy="112"/>
              </a:xfrm>
            </p:grpSpPr>
            <p:sp>
              <p:nvSpPr>
                <p:cNvPr id="208023" name="Freeform 151"/>
                <p:cNvSpPr>
                  <a:spLocks/>
                </p:cNvSpPr>
                <p:nvPr/>
              </p:nvSpPr>
              <p:spPr bwMode="auto">
                <a:xfrm>
                  <a:off x="492" y="1872"/>
                  <a:ext cx="48" cy="56"/>
                </a:xfrm>
                <a:custGeom>
                  <a:avLst/>
                  <a:gdLst/>
                  <a:ahLst/>
                  <a:cxnLst>
                    <a:cxn ang="0">
                      <a:pos x="48" y="32"/>
                    </a:cxn>
                    <a:cxn ang="0">
                      <a:pos x="40" y="48"/>
                    </a:cxn>
                    <a:cxn ang="0">
                      <a:pos x="24" y="56"/>
                    </a:cxn>
                    <a:cxn ang="0">
                      <a:pos x="24" y="56"/>
                    </a:cxn>
                    <a:cxn ang="0">
                      <a:pos x="8" y="48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8" y="8"/>
                    </a:cxn>
                    <a:cxn ang="0">
                      <a:pos x="48" y="32"/>
                    </a:cxn>
                  </a:cxnLst>
                  <a:rect l="0" t="0" r="r" b="b"/>
                  <a:pathLst>
                    <a:path w="48" h="56">
                      <a:moveTo>
                        <a:pt x="48" y="32"/>
                      </a:moveTo>
                      <a:lnTo>
                        <a:pt x="40" y="48"/>
                      </a:lnTo>
                      <a:lnTo>
                        <a:pt x="24" y="56"/>
                      </a:lnTo>
                      <a:lnTo>
                        <a:pt x="24" y="56"/>
                      </a:lnTo>
                      <a:lnTo>
                        <a:pt x="8" y="48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8" y="8"/>
                      </a:lnTo>
                      <a:lnTo>
                        <a:pt x="48" y="32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024" name="Freeform 152"/>
                <p:cNvSpPr>
                  <a:spLocks/>
                </p:cNvSpPr>
                <p:nvPr/>
              </p:nvSpPr>
              <p:spPr bwMode="auto">
                <a:xfrm>
                  <a:off x="652" y="1928"/>
                  <a:ext cx="48" cy="56"/>
                </a:xfrm>
                <a:custGeom>
                  <a:avLst/>
                  <a:gdLst/>
                  <a:ahLst/>
                  <a:cxnLst>
                    <a:cxn ang="0">
                      <a:pos x="48" y="32"/>
                    </a:cxn>
                    <a:cxn ang="0">
                      <a:pos x="40" y="48"/>
                    </a:cxn>
                    <a:cxn ang="0">
                      <a:pos x="24" y="56"/>
                    </a:cxn>
                    <a:cxn ang="0">
                      <a:pos x="24" y="56"/>
                    </a:cxn>
                    <a:cxn ang="0">
                      <a:pos x="0" y="48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0" y="16"/>
                    </a:cxn>
                    <a:cxn ang="0">
                      <a:pos x="48" y="32"/>
                    </a:cxn>
                  </a:cxnLst>
                  <a:rect l="0" t="0" r="r" b="b"/>
                  <a:pathLst>
                    <a:path w="48" h="56">
                      <a:moveTo>
                        <a:pt x="48" y="32"/>
                      </a:moveTo>
                      <a:lnTo>
                        <a:pt x="40" y="48"/>
                      </a:lnTo>
                      <a:lnTo>
                        <a:pt x="24" y="56"/>
                      </a:lnTo>
                      <a:lnTo>
                        <a:pt x="24" y="56"/>
                      </a:lnTo>
                      <a:lnTo>
                        <a:pt x="0" y="48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0" y="16"/>
                      </a:lnTo>
                      <a:lnTo>
                        <a:pt x="48" y="32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025" name="Freeform 153"/>
                <p:cNvSpPr>
                  <a:spLocks/>
                </p:cNvSpPr>
                <p:nvPr/>
              </p:nvSpPr>
              <p:spPr bwMode="auto">
                <a:xfrm>
                  <a:off x="820" y="1888"/>
                  <a:ext cx="48" cy="56"/>
                </a:xfrm>
                <a:custGeom>
                  <a:avLst/>
                  <a:gdLst/>
                  <a:ahLst/>
                  <a:cxnLst>
                    <a:cxn ang="0">
                      <a:pos x="48" y="32"/>
                    </a:cxn>
                    <a:cxn ang="0">
                      <a:pos x="40" y="48"/>
                    </a:cxn>
                    <a:cxn ang="0">
                      <a:pos x="24" y="56"/>
                    </a:cxn>
                    <a:cxn ang="0">
                      <a:pos x="24" y="56"/>
                    </a:cxn>
                    <a:cxn ang="0">
                      <a:pos x="0" y="48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0" y="8"/>
                    </a:cxn>
                    <a:cxn ang="0">
                      <a:pos x="48" y="32"/>
                    </a:cxn>
                  </a:cxnLst>
                  <a:rect l="0" t="0" r="r" b="b"/>
                  <a:pathLst>
                    <a:path w="48" h="56">
                      <a:moveTo>
                        <a:pt x="48" y="32"/>
                      </a:moveTo>
                      <a:lnTo>
                        <a:pt x="40" y="48"/>
                      </a:lnTo>
                      <a:lnTo>
                        <a:pt x="24" y="56"/>
                      </a:lnTo>
                      <a:lnTo>
                        <a:pt x="24" y="56"/>
                      </a:lnTo>
                      <a:lnTo>
                        <a:pt x="0" y="48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0" y="8"/>
                      </a:lnTo>
                      <a:lnTo>
                        <a:pt x="48" y="32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026" name="Freeform 154"/>
                <p:cNvSpPr>
                  <a:spLocks/>
                </p:cNvSpPr>
                <p:nvPr/>
              </p:nvSpPr>
              <p:spPr bwMode="auto">
                <a:xfrm>
                  <a:off x="412" y="1888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24"/>
                    </a:cxn>
                    <a:cxn ang="0">
                      <a:pos x="40" y="40"/>
                    </a:cxn>
                    <a:cxn ang="0">
                      <a:pos x="16" y="48"/>
                    </a:cxn>
                    <a:cxn ang="0">
                      <a:pos x="16" y="48"/>
                    </a:cxn>
                    <a:cxn ang="0">
                      <a:pos x="0" y="4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0" y="8"/>
                    </a:cxn>
                    <a:cxn ang="0">
                      <a:pos x="48" y="24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40" y="40"/>
                      </a:lnTo>
                      <a:lnTo>
                        <a:pt x="16" y="48"/>
                      </a:lnTo>
                      <a:lnTo>
                        <a:pt x="16" y="48"/>
                      </a:lnTo>
                      <a:lnTo>
                        <a:pt x="0" y="4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0" y="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027" name="Freeform 155"/>
                <p:cNvSpPr>
                  <a:spLocks/>
                </p:cNvSpPr>
                <p:nvPr/>
              </p:nvSpPr>
              <p:spPr bwMode="auto">
                <a:xfrm>
                  <a:off x="572" y="1912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24"/>
                    </a:cxn>
                    <a:cxn ang="0">
                      <a:pos x="40" y="48"/>
                    </a:cxn>
                    <a:cxn ang="0">
                      <a:pos x="24" y="48"/>
                    </a:cxn>
                    <a:cxn ang="0">
                      <a:pos x="24" y="48"/>
                    </a:cxn>
                    <a:cxn ang="0">
                      <a:pos x="0" y="4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0" y="8"/>
                    </a:cxn>
                    <a:cxn ang="0">
                      <a:pos x="48" y="24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40" y="4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0" y="4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0" y="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028" name="Freeform 156"/>
                <p:cNvSpPr>
                  <a:spLocks/>
                </p:cNvSpPr>
                <p:nvPr/>
              </p:nvSpPr>
              <p:spPr bwMode="auto">
                <a:xfrm>
                  <a:off x="324" y="1912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24"/>
                    </a:cxn>
                    <a:cxn ang="0">
                      <a:pos x="40" y="40"/>
                    </a:cxn>
                    <a:cxn ang="0">
                      <a:pos x="24" y="48"/>
                    </a:cxn>
                    <a:cxn ang="0">
                      <a:pos x="24" y="48"/>
                    </a:cxn>
                    <a:cxn ang="0">
                      <a:pos x="8" y="4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0"/>
                    </a:cxn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48" y="8"/>
                    </a:cxn>
                    <a:cxn ang="0">
                      <a:pos x="48" y="24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40" y="40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8" y="4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0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48" y="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029" name="Freeform 157"/>
                <p:cNvSpPr>
                  <a:spLocks/>
                </p:cNvSpPr>
                <p:nvPr/>
              </p:nvSpPr>
              <p:spPr bwMode="auto">
                <a:xfrm>
                  <a:off x="732" y="1920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24"/>
                    </a:cxn>
                    <a:cxn ang="0">
                      <a:pos x="40" y="48"/>
                    </a:cxn>
                    <a:cxn ang="0">
                      <a:pos x="24" y="48"/>
                    </a:cxn>
                    <a:cxn ang="0">
                      <a:pos x="24" y="48"/>
                    </a:cxn>
                    <a:cxn ang="0">
                      <a:pos x="8" y="4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48" y="8"/>
                    </a:cxn>
                    <a:cxn ang="0">
                      <a:pos x="48" y="24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40" y="4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8" y="4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48" y="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</p:grpSp>
        </p:grpSp>
        <p:sp>
          <p:nvSpPr>
            <p:cNvPr id="56885" name="Text Box 158"/>
            <p:cNvSpPr txBox="1">
              <a:spLocks noChangeArrowheads="1"/>
            </p:cNvSpPr>
            <p:nvPr/>
          </p:nvSpPr>
          <p:spPr bwMode="auto">
            <a:xfrm>
              <a:off x="510" y="1362"/>
              <a:ext cx="415" cy="23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rtl="1" eaLnBrk="0" hangingPunct="0"/>
              <a:r>
                <a:rPr lang="en-US">
                  <a:solidFill>
                    <a:srgbClr val="FFFF00"/>
                  </a:solidFill>
                </a:rPr>
                <a:t>vWF</a:t>
              </a:r>
            </a:p>
          </p:txBody>
        </p:sp>
      </p:grpSp>
      <p:grpSp>
        <p:nvGrpSpPr>
          <p:cNvPr id="56326" name="Group 159"/>
          <p:cNvGrpSpPr>
            <a:grpSpLocks/>
          </p:cNvGrpSpPr>
          <p:nvPr/>
        </p:nvGrpSpPr>
        <p:grpSpPr bwMode="auto">
          <a:xfrm>
            <a:off x="1968500" y="2009775"/>
            <a:ext cx="1079500" cy="1038225"/>
            <a:chOff x="1359" y="1362"/>
            <a:chExt cx="680" cy="654"/>
          </a:xfrm>
        </p:grpSpPr>
        <p:grpSp>
          <p:nvGrpSpPr>
            <p:cNvPr id="56846" name="Group 160"/>
            <p:cNvGrpSpPr>
              <a:grpSpLocks/>
            </p:cNvGrpSpPr>
            <p:nvPr/>
          </p:nvGrpSpPr>
          <p:grpSpPr bwMode="auto">
            <a:xfrm>
              <a:off x="1503" y="1632"/>
              <a:ext cx="536" cy="384"/>
              <a:chOff x="540" y="1270"/>
              <a:chExt cx="536" cy="384"/>
            </a:xfrm>
          </p:grpSpPr>
          <p:grpSp>
            <p:nvGrpSpPr>
              <p:cNvPr id="56848" name="Group 161"/>
              <p:cNvGrpSpPr>
                <a:grpSpLocks/>
              </p:cNvGrpSpPr>
              <p:nvPr/>
            </p:nvGrpSpPr>
            <p:grpSpPr bwMode="auto">
              <a:xfrm>
                <a:off x="540" y="1270"/>
                <a:ext cx="536" cy="384"/>
                <a:chOff x="540" y="2248"/>
                <a:chExt cx="536" cy="384"/>
              </a:xfrm>
            </p:grpSpPr>
            <p:sp>
              <p:nvSpPr>
                <p:cNvPr id="208034" name="Freeform 162"/>
                <p:cNvSpPr>
                  <a:spLocks/>
                </p:cNvSpPr>
                <p:nvPr/>
              </p:nvSpPr>
              <p:spPr bwMode="auto">
                <a:xfrm>
                  <a:off x="932" y="2416"/>
                  <a:ext cx="144" cy="40"/>
                </a:xfrm>
                <a:custGeom>
                  <a:avLst/>
                  <a:gdLst/>
                  <a:ahLst/>
                  <a:cxnLst>
                    <a:cxn ang="0">
                      <a:pos x="144" y="16"/>
                    </a:cxn>
                    <a:cxn ang="0">
                      <a:pos x="144" y="24"/>
                    </a:cxn>
                    <a:cxn ang="0">
                      <a:pos x="128" y="32"/>
                    </a:cxn>
                    <a:cxn ang="0">
                      <a:pos x="104" y="32"/>
                    </a:cxn>
                    <a:cxn ang="0">
                      <a:pos x="72" y="40"/>
                    </a:cxn>
                    <a:cxn ang="0">
                      <a:pos x="72" y="40"/>
                    </a:cxn>
                    <a:cxn ang="0">
                      <a:pos x="40" y="32"/>
                    </a:cxn>
                    <a:cxn ang="0">
                      <a:pos x="16" y="32"/>
                    </a:cxn>
                    <a:cxn ang="0">
                      <a:pos x="0" y="24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8"/>
                    </a:cxn>
                    <a:cxn ang="0">
                      <a:pos x="16" y="0"/>
                    </a:cxn>
                    <a:cxn ang="0">
                      <a:pos x="40" y="0"/>
                    </a:cxn>
                    <a:cxn ang="0">
                      <a:pos x="72" y="0"/>
                    </a:cxn>
                    <a:cxn ang="0">
                      <a:pos x="72" y="0"/>
                    </a:cxn>
                    <a:cxn ang="0">
                      <a:pos x="104" y="0"/>
                    </a:cxn>
                    <a:cxn ang="0">
                      <a:pos x="128" y="0"/>
                    </a:cxn>
                    <a:cxn ang="0">
                      <a:pos x="144" y="8"/>
                    </a:cxn>
                    <a:cxn ang="0">
                      <a:pos x="144" y="16"/>
                    </a:cxn>
                  </a:cxnLst>
                  <a:rect l="0" t="0" r="r" b="b"/>
                  <a:pathLst>
                    <a:path w="144" h="40">
                      <a:moveTo>
                        <a:pt x="144" y="16"/>
                      </a:moveTo>
                      <a:lnTo>
                        <a:pt x="144" y="24"/>
                      </a:lnTo>
                      <a:lnTo>
                        <a:pt x="128" y="32"/>
                      </a:lnTo>
                      <a:lnTo>
                        <a:pt x="104" y="32"/>
                      </a:lnTo>
                      <a:lnTo>
                        <a:pt x="72" y="40"/>
                      </a:lnTo>
                      <a:lnTo>
                        <a:pt x="72" y="40"/>
                      </a:lnTo>
                      <a:lnTo>
                        <a:pt x="40" y="32"/>
                      </a:lnTo>
                      <a:lnTo>
                        <a:pt x="16" y="32"/>
                      </a:lnTo>
                      <a:lnTo>
                        <a:pt x="0" y="2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16" y="0"/>
                      </a:lnTo>
                      <a:lnTo>
                        <a:pt x="40" y="0"/>
                      </a:lnTo>
                      <a:lnTo>
                        <a:pt x="72" y="0"/>
                      </a:lnTo>
                      <a:lnTo>
                        <a:pt x="72" y="0"/>
                      </a:lnTo>
                      <a:lnTo>
                        <a:pt x="104" y="0"/>
                      </a:lnTo>
                      <a:lnTo>
                        <a:pt x="128" y="0"/>
                      </a:lnTo>
                      <a:lnTo>
                        <a:pt x="144" y="8"/>
                      </a:lnTo>
                      <a:lnTo>
                        <a:pt x="144" y="16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035" name="Freeform 163"/>
                <p:cNvSpPr>
                  <a:spLocks/>
                </p:cNvSpPr>
                <p:nvPr/>
              </p:nvSpPr>
              <p:spPr bwMode="auto">
                <a:xfrm>
                  <a:off x="892" y="2496"/>
                  <a:ext cx="112" cy="80"/>
                </a:xfrm>
                <a:custGeom>
                  <a:avLst/>
                  <a:gdLst/>
                  <a:ahLst/>
                  <a:cxnLst>
                    <a:cxn ang="0">
                      <a:pos x="112" y="80"/>
                    </a:cxn>
                    <a:cxn ang="0">
                      <a:pos x="80" y="80"/>
                    </a:cxn>
                    <a:cxn ang="0">
                      <a:pos x="40" y="56"/>
                    </a:cxn>
                    <a:cxn ang="0">
                      <a:pos x="40" y="56"/>
                    </a:cxn>
                    <a:cxn ang="0">
                      <a:pos x="16" y="40"/>
                    </a:cxn>
                    <a:cxn ang="0">
                      <a:pos x="8" y="24"/>
                    </a:cxn>
                    <a:cxn ang="0">
                      <a:pos x="0" y="8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32" y="0"/>
                    </a:cxn>
                    <a:cxn ang="0">
                      <a:pos x="72" y="24"/>
                    </a:cxn>
                    <a:cxn ang="0">
                      <a:pos x="72" y="24"/>
                    </a:cxn>
                    <a:cxn ang="0">
                      <a:pos x="96" y="40"/>
                    </a:cxn>
                    <a:cxn ang="0">
                      <a:pos x="104" y="56"/>
                    </a:cxn>
                    <a:cxn ang="0">
                      <a:pos x="112" y="72"/>
                    </a:cxn>
                    <a:cxn ang="0">
                      <a:pos x="112" y="80"/>
                    </a:cxn>
                  </a:cxnLst>
                  <a:rect l="0" t="0" r="r" b="b"/>
                  <a:pathLst>
                    <a:path w="112" h="80">
                      <a:moveTo>
                        <a:pt x="112" y="80"/>
                      </a:moveTo>
                      <a:lnTo>
                        <a:pt x="80" y="80"/>
                      </a:lnTo>
                      <a:lnTo>
                        <a:pt x="40" y="56"/>
                      </a:lnTo>
                      <a:lnTo>
                        <a:pt x="40" y="56"/>
                      </a:lnTo>
                      <a:lnTo>
                        <a:pt x="16" y="40"/>
                      </a:lnTo>
                      <a:lnTo>
                        <a:pt x="8" y="24"/>
                      </a:ln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32" y="0"/>
                      </a:lnTo>
                      <a:lnTo>
                        <a:pt x="72" y="24"/>
                      </a:lnTo>
                      <a:lnTo>
                        <a:pt x="72" y="24"/>
                      </a:lnTo>
                      <a:lnTo>
                        <a:pt x="96" y="40"/>
                      </a:lnTo>
                      <a:lnTo>
                        <a:pt x="104" y="56"/>
                      </a:lnTo>
                      <a:lnTo>
                        <a:pt x="112" y="72"/>
                      </a:lnTo>
                      <a:lnTo>
                        <a:pt x="112" y="8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036" name="Freeform 164"/>
                <p:cNvSpPr>
                  <a:spLocks/>
                </p:cNvSpPr>
                <p:nvPr/>
              </p:nvSpPr>
              <p:spPr bwMode="auto">
                <a:xfrm>
                  <a:off x="780" y="2248"/>
                  <a:ext cx="48" cy="104"/>
                </a:xfrm>
                <a:custGeom>
                  <a:avLst/>
                  <a:gdLst/>
                  <a:ahLst/>
                  <a:cxnLst>
                    <a:cxn ang="0">
                      <a:pos x="24" y="104"/>
                    </a:cxn>
                    <a:cxn ang="0">
                      <a:pos x="8" y="88"/>
                    </a:cxn>
                    <a:cxn ang="0">
                      <a:pos x="0" y="56"/>
                    </a:cxn>
                    <a:cxn ang="0">
                      <a:pos x="0" y="56"/>
                    </a:cxn>
                    <a:cxn ang="0">
                      <a:pos x="8" y="16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0" y="16"/>
                    </a:cxn>
                    <a:cxn ang="0">
                      <a:pos x="48" y="56"/>
                    </a:cxn>
                    <a:cxn ang="0">
                      <a:pos x="48" y="56"/>
                    </a:cxn>
                    <a:cxn ang="0">
                      <a:pos x="40" y="88"/>
                    </a:cxn>
                    <a:cxn ang="0">
                      <a:pos x="24" y="104"/>
                    </a:cxn>
                  </a:cxnLst>
                  <a:rect l="0" t="0" r="r" b="b"/>
                  <a:pathLst>
                    <a:path w="48" h="104">
                      <a:moveTo>
                        <a:pt x="24" y="104"/>
                      </a:moveTo>
                      <a:lnTo>
                        <a:pt x="8" y="88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8" y="16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0" y="16"/>
                      </a:lnTo>
                      <a:lnTo>
                        <a:pt x="48" y="56"/>
                      </a:lnTo>
                      <a:lnTo>
                        <a:pt x="48" y="56"/>
                      </a:lnTo>
                      <a:lnTo>
                        <a:pt x="40" y="88"/>
                      </a:lnTo>
                      <a:lnTo>
                        <a:pt x="24" y="104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037" name="Freeform 165"/>
                <p:cNvSpPr>
                  <a:spLocks/>
                </p:cNvSpPr>
                <p:nvPr/>
              </p:nvSpPr>
              <p:spPr bwMode="auto">
                <a:xfrm>
                  <a:off x="540" y="2416"/>
                  <a:ext cx="152" cy="40"/>
                </a:xfrm>
                <a:custGeom>
                  <a:avLst/>
                  <a:gdLst/>
                  <a:ahLst/>
                  <a:cxnLst>
                    <a:cxn ang="0">
                      <a:pos x="152" y="24"/>
                    </a:cxn>
                    <a:cxn ang="0">
                      <a:pos x="144" y="32"/>
                    </a:cxn>
                    <a:cxn ang="0">
                      <a:pos x="128" y="32"/>
                    </a:cxn>
                    <a:cxn ang="0">
                      <a:pos x="104" y="40"/>
                    </a:cxn>
                    <a:cxn ang="0">
                      <a:pos x="80" y="40"/>
                    </a:cxn>
                    <a:cxn ang="0">
                      <a:pos x="80" y="40"/>
                    </a:cxn>
                    <a:cxn ang="0">
                      <a:pos x="48" y="40"/>
                    </a:cxn>
                    <a:cxn ang="0">
                      <a:pos x="24" y="32"/>
                    </a:cxn>
                    <a:cxn ang="0">
                      <a:pos x="8" y="32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16"/>
                    </a:cxn>
                    <a:cxn ang="0">
                      <a:pos x="24" y="8"/>
                    </a:cxn>
                    <a:cxn ang="0">
                      <a:pos x="48" y="0"/>
                    </a:cxn>
                    <a:cxn ang="0">
                      <a:pos x="80" y="0"/>
                    </a:cxn>
                    <a:cxn ang="0">
                      <a:pos x="80" y="0"/>
                    </a:cxn>
                    <a:cxn ang="0">
                      <a:pos x="104" y="0"/>
                    </a:cxn>
                    <a:cxn ang="0">
                      <a:pos x="128" y="8"/>
                    </a:cxn>
                    <a:cxn ang="0">
                      <a:pos x="144" y="16"/>
                    </a:cxn>
                    <a:cxn ang="0">
                      <a:pos x="152" y="24"/>
                    </a:cxn>
                  </a:cxnLst>
                  <a:rect l="0" t="0" r="r" b="b"/>
                  <a:pathLst>
                    <a:path w="152" h="40">
                      <a:moveTo>
                        <a:pt x="152" y="24"/>
                      </a:moveTo>
                      <a:lnTo>
                        <a:pt x="144" y="32"/>
                      </a:lnTo>
                      <a:lnTo>
                        <a:pt x="128" y="32"/>
                      </a:lnTo>
                      <a:lnTo>
                        <a:pt x="104" y="40"/>
                      </a:lnTo>
                      <a:lnTo>
                        <a:pt x="80" y="40"/>
                      </a:lnTo>
                      <a:lnTo>
                        <a:pt x="80" y="40"/>
                      </a:lnTo>
                      <a:lnTo>
                        <a:pt x="48" y="40"/>
                      </a:lnTo>
                      <a:lnTo>
                        <a:pt x="24" y="32"/>
                      </a:lnTo>
                      <a:lnTo>
                        <a:pt x="8" y="32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16"/>
                      </a:lnTo>
                      <a:lnTo>
                        <a:pt x="24" y="8"/>
                      </a:lnTo>
                      <a:lnTo>
                        <a:pt x="48" y="0"/>
                      </a:lnTo>
                      <a:lnTo>
                        <a:pt x="80" y="0"/>
                      </a:lnTo>
                      <a:lnTo>
                        <a:pt x="80" y="0"/>
                      </a:lnTo>
                      <a:lnTo>
                        <a:pt x="104" y="0"/>
                      </a:lnTo>
                      <a:lnTo>
                        <a:pt x="128" y="8"/>
                      </a:lnTo>
                      <a:lnTo>
                        <a:pt x="144" y="16"/>
                      </a:lnTo>
                      <a:lnTo>
                        <a:pt x="152" y="24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038" name="Freeform 166"/>
                <p:cNvSpPr>
                  <a:spLocks/>
                </p:cNvSpPr>
                <p:nvPr/>
              </p:nvSpPr>
              <p:spPr bwMode="auto">
                <a:xfrm>
                  <a:off x="780" y="2520"/>
                  <a:ext cx="48" cy="112"/>
                </a:xfrm>
                <a:custGeom>
                  <a:avLst/>
                  <a:gdLst/>
                  <a:ahLst/>
                  <a:cxnLst>
                    <a:cxn ang="0">
                      <a:pos x="24" y="112"/>
                    </a:cxn>
                    <a:cxn ang="0">
                      <a:pos x="8" y="96"/>
                    </a:cxn>
                    <a:cxn ang="0">
                      <a:pos x="0" y="56"/>
                    </a:cxn>
                    <a:cxn ang="0">
                      <a:pos x="0" y="56"/>
                    </a:cxn>
                    <a:cxn ang="0">
                      <a:pos x="8" y="16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0" y="16"/>
                    </a:cxn>
                    <a:cxn ang="0">
                      <a:pos x="48" y="56"/>
                    </a:cxn>
                    <a:cxn ang="0">
                      <a:pos x="48" y="56"/>
                    </a:cxn>
                    <a:cxn ang="0">
                      <a:pos x="40" y="96"/>
                    </a:cxn>
                    <a:cxn ang="0">
                      <a:pos x="24" y="112"/>
                    </a:cxn>
                  </a:cxnLst>
                  <a:rect l="0" t="0" r="r" b="b"/>
                  <a:pathLst>
                    <a:path w="48" h="112">
                      <a:moveTo>
                        <a:pt x="24" y="112"/>
                      </a:moveTo>
                      <a:lnTo>
                        <a:pt x="8" y="96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8" y="16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0" y="16"/>
                      </a:lnTo>
                      <a:lnTo>
                        <a:pt x="48" y="56"/>
                      </a:lnTo>
                      <a:lnTo>
                        <a:pt x="48" y="56"/>
                      </a:lnTo>
                      <a:lnTo>
                        <a:pt x="40" y="96"/>
                      </a:lnTo>
                      <a:lnTo>
                        <a:pt x="24" y="112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039" name="Freeform 167"/>
                <p:cNvSpPr>
                  <a:spLocks/>
                </p:cNvSpPr>
                <p:nvPr/>
              </p:nvSpPr>
              <p:spPr bwMode="auto">
                <a:xfrm>
                  <a:off x="612" y="2304"/>
                  <a:ext cx="112" cy="80"/>
                </a:xfrm>
                <a:custGeom>
                  <a:avLst/>
                  <a:gdLst/>
                  <a:ahLst/>
                  <a:cxnLst>
                    <a:cxn ang="0">
                      <a:pos x="112" y="80"/>
                    </a:cxn>
                    <a:cxn ang="0">
                      <a:pos x="80" y="80"/>
                    </a:cxn>
                    <a:cxn ang="0">
                      <a:pos x="40" y="56"/>
                    </a:cxn>
                    <a:cxn ang="0">
                      <a:pos x="40" y="56"/>
                    </a:cxn>
                    <a:cxn ang="0">
                      <a:pos x="16" y="40"/>
                    </a:cxn>
                    <a:cxn ang="0">
                      <a:pos x="8" y="24"/>
                    </a:cxn>
                    <a:cxn ang="0">
                      <a:pos x="0" y="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2" y="8"/>
                    </a:cxn>
                    <a:cxn ang="0">
                      <a:pos x="72" y="24"/>
                    </a:cxn>
                    <a:cxn ang="0">
                      <a:pos x="72" y="24"/>
                    </a:cxn>
                    <a:cxn ang="0">
                      <a:pos x="96" y="40"/>
                    </a:cxn>
                    <a:cxn ang="0">
                      <a:pos x="104" y="56"/>
                    </a:cxn>
                    <a:cxn ang="0">
                      <a:pos x="112" y="72"/>
                    </a:cxn>
                    <a:cxn ang="0">
                      <a:pos x="112" y="80"/>
                    </a:cxn>
                  </a:cxnLst>
                  <a:rect l="0" t="0" r="r" b="b"/>
                  <a:pathLst>
                    <a:path w="112" h="80">
                      <a:moveTo>
                        <a:pt x="112" y="80"/>
                      </a:moveTo>
                      <a:lnTo>
                        <a:pt x="80" y="80"/>
                      </a:lnTo>
                      <a:lnTo>
                        <a:pt x="40" y="56"/>
                      </a:lnTo>
                      <a:lnTo>
                        <a:pt x="40" y="56"/>
                      </a:lnTo>
                      <a:lnTo>
                        <a:pt x="16" y="40"/>
                      </a:lnTo>
                      <a:lnTo>
                        <a:pt x="8" y="24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2" y="8"/>
                      </a:lnTo>
                      <a:lnTo>
                        <a:pt x="72" y="24"/>
                      </a:lnTo>
                      <a:lnTo>
                        <a:pt x="72" y="24"/>
                      </a:lnTo>
                      <a:lnTo>
                        <a:pt x="96" y="40"/>
                      </a:lnTo>
                      <a:lnTo>
                        <a:pt x="104" y="56"/>
                      </a:lnTo>
                      <a:lnTo>
                        <a:pt x="112" y="72"/>
                      </a:lnTo>
                      <a:lnTo>
                        <a:pt x="112" y="8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040" name="Freeform 168"/>
                <p:cNvSpPr>
                  <a:spLocks/>
                </p:cNvSpPr>
                <p:nvPr/>
              </p:nvSpPr>
              <p:spPr bwMode="auto">
                <a:xfrm>
                  <a:off x="876" y="2296"/>
                  <a:ext cx="112" cy="80"/>
                </a:xfrm>
                <a:custGeom>
                  <a:avLst/>
                  <a:gdLst/>
                  <a:ahLst/>
                  <a:cxnLst>
                    <a:cxn ang="0">
                      <a:pos x="8" y="80"/>
                    </a:cxn>
                    <a:cxn ang="0">
                      <a:pos x="0" y="72"/>
                    </a:cxn>
                    <a:cxn ang="0">
                      <a:pos x="8" y="56"/>
                    </a:cxn>
                    <a:cxn ang="0">
                      <a:pos x="24" y="40"/>
                    </a:cxn>
                    <a:cxn ang="0">
                      <a:pos x="40" y="24"/>
                    </a:cxn>
                    <a:cxn ang="0">
                      <a:pos x="40" y="24"/>
                    </a:cxn>
                    <a:cxn ang="0">
                      <a:pos x="80" y="8"/>
                    </a:cxn>
                    <a:cxn ang="0">
                      <a:pos x="112" y="0"/>
                    </a:cxn>
                    <a:cxn ang="0">
                      <a:pos x="112" y="0"/>
                    </a:cxn>
                    <a:cxn ang="0">
                      <a:pos x="112" y="8"/>
                    </a:cxn>
                    <a:cxn ang="0">
                      <a:pos x="112" y="24"/>
                    </a:cxn>
                    <a:cxn ang="0">
                      <a:pos x="96" y="40"/>
                    </a:cxn>
                    <a:cxn ang="0">
                      <a:pos x="80" y="56"/>
                    </a:cxn>
                    <a:cxn ang="0">
                      <a:pos x="80" y="56"/>
                    </a:cxn>
                    <a:cxn ang="0">
                      <a:pos x="32" y="80"/>
                    </a:cxn>
                    <a:cxn ang="0">
                      <a:pos x="8" y="80"/>
                    </a:cxn>
                  </a:cxnLst>
                  <a:rect l="0" t="0" r="r" b="b"/>
                  <a:pathLst>
                    <a:path w="112" h="80">
                      <a:moveTo>
                        <a:pt x="8" y="80"/>
                      </a:moveTo>
                      <a:lnTo>
                        <a:pt x="0" y="72"/>
                      </a:lnTo>
                      <a:lnTo>
                        <a:pt x="8" y="56"/>
                      </a:lnTo>
                      <a:lnTo>
                        <a:pt x="24" y="40"/>
                      </a:lnTo>
                      <a:lnTo>
                        <a:pt x="40" y="24"/>
                      </a:lnTo>
                      <a:lnTo>
                        <a:pt x="40" y="24"/>
                      </a:lnTo>
                      <a:lnTo>
                        <a:pt x="80" y="8"/>
                      </a:lnTo>
                      <a:lnTo>
                        <a:pt x="112" y="0"/>
                      </a:lnTo>
                      <a:lnTo>
                        <a:pt x="112" y="0"/>
                      </a:lnTo>
                      <a:lnTo>
                        <a:pt x="112" y="8"/>
                      </a:lnTo>
                      <a:lnTo>
                        <a:pt x="112" y="24"/>
                      </a:lnTo>
                      <a:lnTo>
                        <a:pt x="96" y="40"/>
                      </a:lnTo>
                      <a:lnTo>
                        <a:pt x="80" y="56"/>
                      </a:lnTo>
                      <a:lnTo>
                        <a:pt x="80" y="56"/>
                      </a:lnTo>
                      <a:lnTo>
                        <a:pt x="32" y="80"/>
                      </a:lnTo>
                      <a:lnTo>
                        <a:pt x="8" y="8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041" name="Freeform 169"/>
                <p:cNvSpPr>
                  <a:spLocks/>
                </p:cNvSpPr>
                <p:nvPr/>
              </p:nvSpPr>
              <p:spPr bwMode="auto">
                <a:xfrm>
                  <a:off x="916" y="2352"/>
                  <a:ext cx="136" cy="56"/>
                </a:xfrm>
                <a:custGeom>
                  <a:avLst/>
                  <a:gdLst/>
                  <a:ahLst/>
                  <a:cxnLst>
                    <a:cxn ang="0">
                      <a:pos x="0" y="48"/>
                    </a:cxn>
                    <a:cxn ang="0">
                      <a:pos x="0" y="40"/>
                    </a:cxn>
                    <a:cxn ang="0">
                      <a:pos x="16" y="32"/>
                    </a:cxn>
                    <a:cxn ang="0">
                      <a:pos x="32" y="16"/>
                    </a:cxn>
                    <a:cxn ang="0">
                      <a:pos x="56" y="8"/>
                    </a:cxn>
                    <a:cxn ang="0">
                      <a:pos x="56" y="8"/>
                    </a:cxn>
                    <a:cxn ang="0">
                      <a:pos x="88" y="0"/>
                    </a:cxn>
                    <a:cxn ang="0">
                      <a:pos x="112" y="0"/>
                    </a:cxn>
                    <a:cxn ang="0">
                      <a:pos x="128" y="0"/>
                    </a:cxn>
                    <a:cxn ang="0">
                      <a:pos x="136" y="8"/>
                    </a:cxn>
                    <a:cxn ang="0">
                      <a:pos x="136" y="8"/>
                    </a:cxn>
                    <a:cxn ang="0">
                      <a:pos x="136" y="16"/>
                    </a:cxn>
                    <a:cxn ang="0">
                      <a:pos x="128" y="24"/>
                    </a:cxn>
                    <a:cxn ang="0">
                      <a:pos x="104" y="32"/>
                    </a:cxn>
                    <a:cxn ang="0">
                      <a:pos x="80" y="48"/>
                    </a:cxn>
                    <a:cxn ang="0">
                      <a:pos x="80" y="48"/>
                    </a:cxn>
                    <a:cxn ang="0">
                      <a:pos x="48" y="48"/>
                    </a:cxn>
                    <a:cxn ang="0">
                      <a:pos x="24" y="56"/>
                    </a:cxn>
                    <a:cxn ang="0">
                      <a:pos x="8" y="56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136" h="56">
                      <a:moveTo>
                        <a:pt x="0" y="48"/>
                      </a:moveTo>
                      <a:lnTo>
                        <a:pt x="0" y="40"/>
                      </a:lnTo>
                      <a:lnTo>
                        <a:pt x="16" y="32"/>
                      </a:lnTo>
                      <a:lnTo>
                        <a:pt x="32" y="16"/>
                      </a:lnTo>
                      <a:lnTo>
                        <a:pt x="56" y="8"/>
                      </a:lnTo>
                      <a:lnTo>
                        <a:pt x="56" y="8"/>
                      </a:lnTo>
                      <a:lnTo>
                        <a:pt x="88" y="0"/>
                      </a:lnTo>
                      <a:lnTo>
                        <a:pt x="112" y="0"/>
                      </a:lnTo>
                      <a:lnTo>
                        <a:pt x="128" y="0"/>
                      </a:lnTo>
                      <a:lnTo>
                        <a:pt x="136" y="8"/>
                      </a:lnTo>
                      <a:lnTo>
                        <a:pt x="136" y="8"/>
                      </a:lnTo>
                      <a:lnTo>
                        <a:pt x="136" y="16"/>
                      </a:lnTo>
                      <a:lnTo>
                        <a:pt x="128" y="24"/>
                      </a:lnTo>
                      <a:lnTo>
                        <a:pt x="104" y="32"/>
                      </a:lnTo>
                      <a:lnTo>
                        <a:pt x="80" y="48"/>
                      </a:lnTo>
                      <a:lnTo>
                        <a:pt x="80" y="48"/>
                      </a:lnTo>
                      <a:lnTo>
                        <a:pt x="48" y="48"/>
                      </a:lnTo>
                      <a:lnTo>
                        <a:pt x="24" y="56"/>
                      </a:lnTo>
                      <a:lnTo>
                        <a:pt x="8" y="56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042" name="Freeform 170"/>
                <p:cNvSpPr>
                  <a:spLocks/>
                </p:cNvSpPr>
                <p:nvPr/>
              </p:nvSpPr>
              <p:spPr bwMode="auto">
                <a:xfrm>
                  <a:off x="564" y="2472"/>
                  <a:ext cx="136" cy="56"/>
                </a:xfrm>
                <a:custGeom>
                  <a:avLst/>
                  <a:gdLst/>
                  <a:ahLst/>
                  <a:cxnLst>
                    <a:cxn ang="0">
                      <a:pos x="0" y="48"/>
                    </a:cxn>
                    <a:cxn ang="0">
                      <a:pos x="0" y="40"/>
                    </a:cxn>
                    <a:cxn ang="0">
                      <a:pos x="8" y="32"/>
                    </a:cxn>
                    <a:cxn ang="0">
                      <a:pos x="32" y="16"/>
                    </a:cxn>
                    <a:cxn ang="0">
                      <a:pos x="56" y="8"/>
                    </a:cxn>
                    <a:cxn ang="0">
                      <a:pos x="56" y="8"/>
                    </a:cxn>
                    <a:cxn ang="0">
                      <a:pos x="88" y="0"/>
                    </a:cxn>
                    <a:cxn ang="0">
                      <a:pos x="112" y="0"/>
                    </a:cxn>
                    <a:cxn ang="0">
                      <a:pos x="128" y="0"/>
                    </a:cxn>
                    <a:cxn ang="0">
                      <a:pos x="136" y="8"/>
                    </a:cxn>
                    <a:cxn ang="0">
                      <a:pos x="136" y="8"/>
                    </a:cxn>
                    <a:cxn ang="0">
                      <a:pos x="136" y="16"/>
                    </a:cxn>
                    <a:cxn ang="0">
                      <a:pos x="120" y="24"/>
                    </a:cxn>
                    <a:cxn ang="0">
                      <a:pos x="104" y="32"/>
                    </a:cxn>
                    <a:cxn ang="0">
                      <a:pos x="80" y="48"/>
                    </a:cxn>
                    <a:cxn ang="0">
                      <a:pos x="80" y="48"/>
                    </a:cxn>
                    <a:cxn ang="0">
                      <a:pos x="48" y="48"/>
                    </a:cxn>
                    <a:cxn ang="0">
                      <a:pos x="24" y="56"/>
                    </a:cxn>
                    <a:cxn ang="0">
                      <a:pos x="8" y="56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136" h="56">
                      <a:moveTo>
                        <a:pt x="0" y="48"/>
                      </a:moveTo>
                      <a:lnTo>
                        <a:pt x="0" y="40"/>
                      </a:lnTo>
                      <a:lnTo>
                        <a:pt x="8" y="32"/>
                      </a:lnTo>
                      <a:lnTo>
                        <a:pt x="32" y="16"/>
                      </a:lnTo>
                      <a:lnTo>
                        <a:pt x="56" y="8"/>
                      </a:lnTo>
                      <a:lnTo>
                        <a:pt x="56" y="8"/>
                      </a:lnTo>
                      <a:lnTo>
                        <a:pt x="88" y="0"/>
                      </a:lnTo>
                      <a:lnTo>
                        <a:pt x="112" y="0"/>
                      </a:lnTo>
                      <a:lnTo>
                        <a:pt x="128" y="0"/>
                      </a:lnTo>
                      <a:lnTo>
                        <a:pt x="136" y="8"/>
                      </a:lnTo>
                      <a:lnTo>
                        <a:pt x="136" y="8"/>
                      </a:lnTo>
                      <a:lnTo>
                        <a:pt x="136" y="16"/>
                      </a:lnTo>
                      <a:lnTo>
                        <a:pt x="120" y="24"/>
                      </a:lnTo>
                      <a:lnTo>
                        <a:pt x="104" y="32"/>
                      </a:lnTo>
                      <a:lnTo>
                        <a:pt x="80" y="48"/>
                      </a:lnTo>
                      <a:lnTo>
                        <a:pt x="80" y="48"/>
                      </a:lnTo>
                      <a:lnTo>
                        <a:pt x="48" y="48"/>
                      </a:lnTo>
                      <a:lnTo>
                        <a:pt x="24" y="56"/>
                      </a:lnTo>
                      <a:lnTo>
                        <a:pt x="8" y="56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043" name="Freeform 171"/>
                <p:cNvSpPr>
                  <a:spLocks/>
                </p:cNvSpPr>
                <p:nvPr/>
              </p:nvSpPr>
              <p:spPr bwMode="auto">
                <a:xfrm>
                  <a:off x="628" y="2504"/>
                  <a:ext cx="112" cy="72"/>
                </a:xfrm>
                <a:custGeom>
                  <a:avLst/>
                  <a:gdLst/>
                  <a:ahLst/>
                  <a:cxnLst>
                    <a:cxn ang="0">
                      <a:pos x="8" y="72"/>
                    </a:cxn>
                    <a:cxn ang="0">
                      <a:pos x="0" y="64"/>
                    </a:cxn>
                    <a:cxn ang="0">
                      <a:pos x="8" y="56"/>
                    </a:cxn>
                    <a:cxn ang="0">
                      <a:pos x="16" y="40"/>
                    </a:cxn>
                    <a:cxn ang="0">
                      <a:pos x="40" y="24"/>
                    </a:cxn>
                    <a:cxn ang="0">
                      <a:pos x="40" y="24"/>
                    </a:cxn>
                    <a:cxn ang="0">
                      <a:pos x="80" y="0"/>
                    </a:cxn>
                    <a:cxn ang="0">
                      <a:pos x="112" y="0"/>
                    </a:cxn>
                    <a:cxn ang="0">
                      <a:pos x="112" y="0"/>
                    </a:cxn>
                    <a:cxn ang="0">
                      <a:pos x="112" y="8"/>
                    </a:cxn>
                    <a:cxn ang="0">
                      <a:pos x="112" y="16"/>
                    </a:cxn>
                    <a:cxn ang="0">
                      <a:pos x="96" y="32"/>
                    </a:cxn>
                    <a:cxn ang="0">
                      <a:pos x="80" y="48"/>
                    </a:cxn>
                    <a:cxn ang="0">
                      <a:pos x="80" y="48"/>
                    </a:cxn>
                    <a:cxn ang="0">
                      <a:pos x="32" y="72"/>
                    </a:cxn>
                    <a:cxn ang="0">
                      <a:pos x="8" y="72"/>
                    </a:cxn>
                  </a:cxnLst>
                  <a:rect l="0" t="0" r="r" b="b"/>
                  <a:pathLst>
                    <a:path w="112" h="72">
                      <a:moveTo>
                        <a:pt x="8" y="72"/>
                      </a:moveTo>
                      <a:lnTo>
                        <a:pt x="0" y="64"/>
                      </a:lnTo>
                      <a:lnTo>
                        <a:pt x="8" y="56"/>
                      </a:lnTo>
                      <a:lnTo>
                        <a:pt x="16" y="40"/>
                      </a:lnTo>
                      <a:lnTo>
                        <a:pt x="40" y="24"/>
                      </a:lnTo>
                      <a:lnTo>
                        <a:pt x="40" y="24"/>
                      </a:lnTo>
                      <a:lnTo>
                        <a:pt x="80" y="0"/>
                      </a:lnTo>
                      <a:lnTo>
                        <a:pt x="112" y="0"/>
                      </a:lnTo>
                      <a:lnTo>
                        <a:pt x="112" y="0"/>
                      </a:lnTo>
                      <a:lnTo>
                        <a:pt x="112" y="8"/>
                      </a:lnTo>
                      <a:lnTo>
                        <a:pt x="112" y="16"/>
                      </a:lnTo>
                      <a:lnTo>
                        <a:pt x="96" y="32"/>
                      </a:lnTo>
                      <a:lnTo>
                        <a:pt x="80" y="48"/>
                      </a:lnTo>
                      <a:lnTo>
                        <a:pt x="80" y="48"/>
                      </a:lnTo>
                      <a:lnTo>
                        <a:pt x="32" y="72"/>
                      </a:lnTo>
                      <a:lnTo>
                        <a:pt x="8" y="72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044" name="Freeform 172"/>
                <p:cNvSpPr>
                  <a:spLocks/>
                </p:cNvSpPr>
                <p:nvPr/>
              </p:nvSpPr>
              <p:spPr bwMode="auto">
                <a:xfrm>
                  <a:off x="932" y="2464"/>
                  <a:ext cx="136" cy="56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8" y="0"/>
                    </a:cxn>
                    <a:cxn ang="0">
                      <a:pos x="32" y="0"/>
                    </a:cxn>
                    <a:cxn ang="0">
                      <a:pos x="56" y="0"/>
                    </a:cxn>
                    <a:cxn ang="0">
                      <a:pos x="80" y="8"/>
                    </a:cxn>
                    <a:cxn ang="0">
                      <a:pos x="80" y="8"/>
                    </a:cxn>
                    <a:cxn ang="0">
                      <a:pos x="104" y="16"/>
                    </a:cxn>
                    <a:cxn ang="0">
                      <a:pos x="128" y="32"/>
                    </a:cxn>
                    <a:cxn ang="0">
                      <a:pos x="136" y="40"/>
                    </a:cxn>
                    <a:cxn ang="0">
                      <a:pos x="136" y="48"/>
                    </a:cxn>
                    <a:cxn ang="0">
                      <a:pos x="136" y="48"/>
                    </a:cxn>
                    <a:cxn ang="0">
                      <a:pos x="128" y="56"/>
                    </a:cxn>
                    <a:cxn ang="0">
                      <a:pos x="112" y="56"/>
                    </a:cxn>
                    <a:cxn ang="0">
                      <a:pos x="88" y="56"/>
                    </a:cxn>
                    <a:cxn ang="0">
                      <a:pos x="64" y="48"/>
                    </a:cxn>
                    <a:cxn ang="0">
                      <a:pos x="64" y="48"/>
                    </a:cxn>
                    <a:cxn ang="0">
                      <a:pos x="32" y="40"/>
                    </a:cxn>
                    <a:cxn ang="0">
                      <a:pos x="16" y="24"/>
                    </a:cxn>
                    <a:cxn ang="0">
                      <a:pos x="0" y="16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136" h="56">
                      <a:moveTo>
                        <a:pt x="0" y="8"/>
                      </a:moveTo>
                      <a:lnTo>
                        <a:pt x="8" y="0"/>
                      </a:lnTo>
                      <a:lnTo>
                        <a:pt x="32" y="0"/>
                      </a:lnTo>
                      <a:lnTo>
                        <a:pt x="56" y="0"/>
                      </a:lnTo>
                      <a:lnTo>
                        <a:pt x="80" y="8"/>
                      </a:lnTo>
                      <a:lnTo>
                        <a:pt x="80" y="8"/>
                      </a:lnTo>
                      <a:lnTo>
                        <a:pt x="104" y="16"/>
                      </a:lnTo>
                      <a:lnTo>
                        <a:pt x="128" y="32"/>
                      </a:lnTo>
                      <a:lnTo>
                        <a:pt x="136" y="40"/>
                      </a:lnTo>
                      <a:lnTo>
                        <a:pt x="136" y="48"/>
                      </a:lnTo>
                      <a:lnTo>
                        <a:pt x="136" y="48"/>
                      </a:lnTo>
                      <a:lnTo>
                        <a:pt x="128" y="56"/>
                      </a:lnTo>
                      <a:lnTo>
                        <a:pt x="112" y="56"/>
                      </a:lnTo>
                      <a:lnTo>
                        <a:pt x="88" y="56"/>
                      </a:lnTo>
                      <a:lnTo>
                        <a:pt x="64" y="48"/>
                      </a:lnTo>
                      <a:lnTo>
                        <a:pt x="64" y="48"/>
                      </a:lnTo>
                      <a:lnTo>
                        <a:pt x="32" y="40"/>
                      </a:lnTo>
                      <a:lnTo>
                        <a:pt x="16" y="24"/>
                      </a:lnTo>
                      <a:lnTo>
                        <a:pt x="0" y="16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045" name="Freeform 173"/>
                <p:cNvSpPr>
                  <a:spLocks/>
                </p:cNvSpPr>
                <p:nvPr/>
              </p:nvSpPr>
              <p:spPr bwMode="auto">
                <a:xfrm>
                  <a:off x="564" y="2360"/>
                  <a:ext cx="136" cy="56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8" y="0"/>
                    </a:cxn>
                    <a:cxn ang="0">
                      <a:pos x="24" y="0"/>
                    </a:cxn>
                    <a:cxn ang="0">
                      <a:pos x="48" y="0"/>
                    </a:cxn>
                    <a:cxn ang="0">
                      <a:pos x="80" y="8"/>
                    </a:cxn>
                    <a:cxn ang="0">
                      <a:pos x="80" y="8"/>
                    </a:cxn>
                    <a:cxn ang="0">
                      <a:pos x="104" y="16"/>
                    </a:cxn>
                    <a:cxn ang="0">
                      <a:pos x="120" y="24"/>
                    </a:cxn>
                    <a:cxn ang="0">
                      <a:pos x="136" y="40"/>
                    </a:cxn>
                    <a:cxn ang="0">
                      <a:pos x="136" y="48"/>
                    </a:cxn>
                    <a:cxn ang="0">
                      <a:pos x="136" y="48"/>
                    </a:cxn>
                    <a:cxn ang="0">
                      <a:pos x="128" y="48"/>
                    </a:cxn>
                    <a:cxn ang="0">
                      <a:pos x="112" y="56"/>
                    </a:cxn>
                    <a:cxn ang="0">
                      <a:pos x="88" y="48"/>
                    </a:cxn>
                    <a:cxn ang="0">
                      <a:pos x="56" y="40"/>
                    </a:cxn>
                    <a:cxn ang="0">
                      <a:pos x="56" y="40"/>
                    </a:cxn>
                    <a:cxn ang="0">
                      <a:pos x="32" y="32"/>
                    </a:cxn>
                    <a:cxn ang="0">
                      <a:pos x="8" y="24"/>
                    </a:cxn>
                    <a:cxn ang="0">
                      <a:pos x="0" y="16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136" h="56">
                      <a:moveTo>
                        <a:pt x="0" y="8"/>
                      </a:moveTo>
                      <a:lnTo>
                        <a:pt x="8" y="0"/>
                      </a:lnTo>
                      <a:lnTo>
                        <a:pt x="24" y="0"/>
                      </a:lnTo>
                      <a:lnTo>
                        <a:pt x="48" y="0"/>
                      </a:lnTo>
                      <a:lnTo>
                        <a:pt x="80" y="8"/>
                      </a:lnTo>
                      <a:lnTo>
                        <a:pt x="80" y="8"/>
                      </a:lnTo>
                      <a:lnTo>
                        <a:pt x="104" y="16"/>
                      </a:lnTo>
                      <a:lnTo>
                        <a:pt x="120" y="24"/>
                      </a:lnTo>
                      <a:lnTo>
                        <a:pt x="136" y="40"/>
                      </a:lnTo>
                      <a:lnTo>
                        <a:pt x="136" y="48"/>
                      </a:lnTo>
                      <a:lnTo>
                        <a:pt x="136" y="48"/>
                      </a:lnTo>
                      <a:lnTo>
                        <a:pt x="128" y="48"/>
                      </a:lnTo>
                      <a:lnTo>
                        <a:pt x="112" y="56"/>
                      </a:lnTo>
                      <a:lnTo>
                        <a:pt x="88" y="48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32" y="32"/>
                      </a:lnTo>
                      <a:lnTo>
                        <a:pt x="8" y="24"/>
                      </a:lnTo>
                      <a:lnTo>
                        <a:pt x="0" y="16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046" name="Freeform 174"/>
                <p:cNvSpPr>
                  <a:spLocks/>
                </p:cNvSpPr>
                <p:nvPr/>
              </p:nvSpPr>
              <p:spPr bwMode="auto">
                <a:xfrm>
                  <a:off x="692" y="2256"/>
                  <a:ext cx="72" cy="104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32" y="8"/>
                    </a:cxn>
                    <a:cxn ang="0">
                      <a:pos x="64" y="48"/>
                    </a:cxn>
                    <a:cxn ang="0">
                      <a:pos x="64" y="48"/>
                    </a:cxn>
                    <a:cxn ang="0">
                      <a:pos x="72" y="80"/>
                    </a:cxn>
                    <a:cxn ang="0">
                      <a:pos x="64" y="104"/>
                    </a:cxn>
                    <a:cxn ang="0">
                      <a:pos x="64" y="104"/>
                    </a:cxn>
                    <a:cxn ang="0">
                      <a:pos x="40" y="96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0" y="24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72" h="104">
                      <a:moveTo>
                        <a:pt x="8" y="0"/>
                      </a:moveTo>
                      <a:lnTo>
                        <a:pt x="32" y="8"/>
                      </a:lnTo>
                      <a:lnTo>
                        <a:pt x="64" y="48"/>
                      </a:lnTo>
                      <a:lnTo>
                        <a:pt x="64" y="48"/>
                      </a:lnTo>
                      <a:lnTo>
                        <a:pt x="72" y="80"/>
                      </a:lnTo>
                      <a:lnTo>
                        <a:pt x="64" y="104"/>
                      </a:lnTo>
                      <a:lnTo>
                        <a:pt x="64" y="104"/>
                      </a:lnTo>
                      <a:lnTo>
                        <a:pt x="40" y="96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0" y="2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047" name="Freeform 175"/>
                <p:cNvSpPr>
                  <a:spLocks/>
                </p:cNvSpPr>
                <p:nvPr/>
              </p:nvSpPr>
              <p:spPr bwMode="auto">
                <a:xfrm>
                  <a:off x="852" y="2520"/>
                  <a:ext cx="72" cy="96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32" y="8"/>
                    </a:cxn>
                    <a:cxn ang="0">
                      <a:pos x="56" y="40"/>
                    </a:cxn>
                    <a:cxn ang="0">
                      <a:pos x="56" y="40"/>
                    </a:cxn>
                    <a:cxn ang="0">
                      <a:pos x="72" y="80"/>
                    </a:cxn>
                    <a:cxn ang="0">
                      <a:pos x="64" y="96"/>
                    </a:cxn>
                    <a:cxn ang="0">
                      <a:pos x="64" y="96"/>
                    </a:cxn>
                    <a:cxn ang="0">
                      <a:pos x="40" y="88"/>
                    </a:cxn>
                    <a:cxn ang="0">
                      <a:pos x="8" y="56"/>
                    </a:cxn>
                    <a:cxn ang="0">
                      <a:pos x="8" y="56"/>
                    </a:cxn>
                    <a:cxn ang="0">
                      <a:pos x="0" y="16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72" h="96">
                      <a:moveTo>
                        <a:pt x="8" y="0"/>
                      </a:moveTo>
                      <a:lnTo>
                        <a:pt x="32" y="8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72" y="80"/>
                      </a:lnTo>
                      <a:lnTo>
                        <a:pt x="64" y="96"/>
                      </a:lnTo>
                      <a:lnTo>
                        <a:pt x="64" y="96"/>
                      </a:lnTo>
                      <a:lnTo>
                        <a:pt x="40" y="88"/>
                      </a:lnTo>
                      <a:lnTo>
                        <a:pt x="8" y="56"/>
                      </a:lnTo>
                      <a:lnTo>
                        <a:pt x="8" y="56"/>
                      </a:lnTo>
                      <a:lnTo>
                        <a:pt x="0" y="1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048" name="Freeform 176"/>
                <p:cNvSpPr>
                  <a:spLocks/>
                </p:cNvSpPr>
                <p:nvPr/>
              </p:nvSpPr>
              <p:spPr bwMode="auto">
                <a:xfrm>
                  <a:off x="844" y="2256"/>
                  <a:ext cx="72" cy="104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72" y="24"/>
                    </a:cxn>
                    <a:cxn ang="0">
                      <a:pos x="56" y="56"/>
                    </a:cxn>
                    <a:cxn ang="0">
                      <a:pos x="56" y="56"/>
                    </a:cxn>
                    <a:cxn ang="0">
                      <a:pos x="32" y="88"/>
                    </a:cxn>
                    <a:cxn ang="0">
                      <a:pos x="8" y="104"/>
                    </a:cxn>
                    <a:cxn ang="0">
                      <a:pos x="8" y="104"/>
                    </a:cxn>
                    <a:cxn ang="0">
                      <a:pos x="0" y="80"/>
                    </a:cxn>
                    <a:cxn ang="0">
                      <a:pos x="8" y="40"/>
                    </a:cxn>
                    <a:cxn ang="0">
                      <a:pos x="8" y="40"/>
                    </a:cxn>
                    <a:cxn ang="0">
                      <a:pos x="40" y="8"/>
                    </a:cxn>
                    <a:cxn ang="0">
                      <a:pos x="64" y="0"/>
                    </a:cxn>
                  </a:cxnLst>
                  <a:rect l="0" t="0" r="r" b="b"/>
                  <a:pathLst>
                    <a:path w="72" h="104">
                      <a:moveTo>
                        <a:pt x="64" y="0"/>
                      </a:moveTo>
                      <a:lnTo>
                        <a:pt x="72" y="24"/>
                      </a:lnTo>
                      <a:lnTo>
                        <a:pt x="56" y="56"/>
                      </a:lnTo>
                      <a:lnTo>
                        <a:pt x="56" y="56"/>
                      </a:lnTo>
                      <a:lnTo>
                        <a:pt x="32" y="88"/>
                      </a:lnTo>
                      <a:lnTo>
                        <a:pt x="8" y="104"/>
                      </a:lnTo>
                      <a:lnTo>
                        <a:pt x="8" y="104"/>
                      </a:lnTo>
                      <a:lnTo>
                        <a:pt x="0" y="80"/>
                      </a:lnTo>
                      <a:lnTo>
                        <a:pt x="8" y="40"/>
                      </a:lnTo>
                      <a:lnTo>
                        <a:pt x="8" y="40"/>
                      </a:lnTo>
                      <a:lnTo>
                        <a:pt x="40" y="8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049" name="Freeform 177"/>
                <p:cNvSpPr>
                  <a:spLocks/>
                </p:cNvSpPr>
                <p:nvPr/>
              </p:nvSpPr>
              <p:spPr bwMode="auto">
                <a:xfrm>
                  <a:off x="700" y="2520"/>
                  <a:ext cx="80" cy="96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80" y="16"/>
                    </a:cxn>
                    <a:cxn ang="0">
                      <a:pos x="64" y="56"/>
                    </a:cxn>
                    <a:cxn ang="0">
                      <a:pos x="64" y="56"/>
                    </a:cxn>
                    <a:cxn ang="0">
                      <a:pos x="40" y="88"/>
                    </a:cxn>
                    <a:cxn ang="0">
                      <a:pos x="8" y="96"/>
                    </a:cxn>
                    <a:cxn ang="0">
                      <a:pos x="8" y="96"/>
                    </a:cxn>
                    <a:cxn ang="0">
                      <a:pos x="0" y="80"/>
                    </a:cxn>
                    <a:cxn ang="0">
                      <a:pos x="16" y="40"/>
                    </a:cxn>
                    <a:cxn ang="0">
                      <a:pos x="16" y="40"/>
                    </a:cxn>
                    <a:cxn ang="0">
                      <a:pos x="40" y="8"/>
                    </a:cxn>
                    <a:cxn ang="0">
                      <a:pos x="64" y="0"/>
                    </a:cxn>
                  </a:cxnLst>
                  <a:rect l="0" t="0" r="r" b="b"/>
                  <a:pathLst>
                    <a:path w="80" h="96">
                      <a:moveTo>
                        <a:pt x="64" y="0"/>
                      </a:moveTo>
                      <a:lnTo>
                        <a:pt x="80" y="16"/>
                      </a:lnTo>
                      <a:lnTo>
                        <a:pt x="64" y="56"/>
                      </a:lnTo>
                      <a:lnTo>
                        <a:pt x="64" y="56"/>
                      </a:lnTo>
                      <a:lnTo>
                        <a:pt x="40" y="88"/>
                      </a:lnTo>
                      <a:lnTo>
                        <a:pt x="8" y="96"/>
                      </a:lnTo>
                      <a:lnTo>
                        <a:pt x="8" y="96"/>
                      </a:lnTo>
                      <a:lnTo>
                        <a:pt x="0" y="80"/>
                      </a:lnTo>
                      <a:lnTo>
                        <a:pt x="16" y="40"/>
                      </a:lnTo>
                      <a:lnTo>
                        <a:pt x="16" y="40"/>
                      </a:lnTo>
                      <a:lnTo>
                        <a:pt x="40" y="8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</p:grpSp>
          <p:sp>
            <p:nvSpPr>
              <p:cNvPr id="208050" name="Freeform 178"/>
              <p:cNvSpPr>
                <a:spLocks/>
              </p:cNvSpPr>
              <p:nvPr/>
            </p:nvSpPr>
            <p:spPr bwMode="auto">
              <a:xfrm>
                <a:off x="572" y="1295"/>
                <a:ext cx="472" cy="334"/>
              </a:xfrm>
              <a:custGeom>
                <a:avLst/>
                <a:gdLst/>
                <a:ahLst/>
                <a:cxnLst>
                  <a:cxn ang="0">
                    <a:pos x="672" y="216"/>
                  </a:cxn>
                  <a:cxn ang="0">
                    <a:pos x="664" y="256"/>
                  </a:cxn>
                  <a:cxn ang="0">
                    <a:pos x="648" y="296"/>
                  </a:cxn>
                  <a:cxn ang="0">
                    <a:pos x="616" y="328"/>
                  </a:cxn>
                  <a:cxn ang="0">
                    <a:pos x="576" y="360"/>
                  </a:cxn>
                  <a:cxn ang="0">
                    <a:pos x="464" y="408"/>
                  </a:cxn>
                  <a:cxn ang="0">
                    <a:pos x="336" y="424"/>
                  </a:cxn>
                  <a:cxn ang="0">
                    <a:pos x="336" y="424"/>
                  </a:cxn>
                  <a:cxn ang="0">
                    <a:pos x="208" y="408"/>
                  </a:cxn>
                  <a:cxn ang="0">
                    <a:pos x="96" y="360"/>
                  </a:cxn>
                  <a:cxn ang="0">
                    <a:pos x="56" y="328"/>
                  </a:cxn>
                  <a:cxn ang="0">
                    <a:pos x="24" y="296"/>
                  </a:cxn>
                  <a:cxn ang="0">
                    <a:pos x="8" y="256"/>
                  </a:cxn>
                  <a:cxn ang="0">
                    <a:pos x="0" y="216"/>
                  </a:cxn>
                  <a:cxn ang="0">
                    <a:pos x="0" y="216"/>
                  </a:cxn>
                  <a:cxn ang="0">
                    <a:pos x="8" y="168"/>
                  </a:cxn>
                  <a:cxn ang="0">
                    <a:pos x="24" y="128"/>
                  </a:cxn>
                  <a:cxn ang="0">
                    <a:pos x="56" y="96"/>
                  </a:cxn>
                  <a:cxn ang="0">
                    <a:pos x="96" y="64"/>
                  </a:cxn>
                  <a:cxn ang="0">
                    <a:pos x="208" y="16"/>
                  </a:cxn>
                  <a:cxn ang="0">
                    <a:pos x="336" y="0"/>
                  </a:cxn>
                  <a:cxn ang="0">
                    <a:pos x="336" y="0"/>
                  </a:cxn>
                  <a:cxn ang="0">
                    <a:pos x="464" y="16"/>
                  </a:cxn>
                  <a:cxn ang="0">
                    <a:pos x="576" y="64"/>
                  </a:cxn>
                  <a:cxn ang="0">
                    <a:pos x="616" y="96"/>
                  </a:cxn>
                  <a:cxn ang="0">
                    <a:pos x="648" y="128"/>
                  </a:cxn>
                  <a:cxn ang="0">
                    <a:pos x="664" y="168"/>
                  </a:cxn>
                  <a:cxn ang="0">
                    <a:pos x="672" y="216"/>
                  </a:cxn>
                </a:cxnLst>
                <a:rect l="0" t="0" r="r" b="b"/>
                <a:pathLst>
                  <a:path w="672" h="424">
                    <a:moveTo>
                      <a:pt x="672" y="216"/>
                    </a:moveTo>
                    <a:lnTo>
                      <a:pt x="664" y="256"/>
                    </a:lnTo>
                    <a:lnTo>
                      <a:pt x="648" y="296"/>
                    </a:lnTo>
                    <a:lnTo>
                      <a:pt x="616" y="328"/>
                    </a:lnTo>
                    <a:lnTo>
                      <a:pt x="576" y="360"/>
                    </a:lnTo>
                    <a:lnTo>
                      <a:pt x="464" y="408"/>
                    </a:lnTo>
                    <a:lnTo>
                      <a:pt x="336" y="424"/>
                    </a:lnTo>
                    <a:lnTo>
                      <a:pt x="336" y="424"/>
                    </a:lnTo>
                    <a:lnTo>
                      <a:pt x="208" y="408"/>
                    </a:lnTo>
                    <a:lnTo>
                      <a:pt x="96" y="360"/>
                    </a:lnTo>
                    <a:lnTo>
                      <a:pt x="56" y="328"/>
                    </a:lnTo>
                    <a:lnTo>
                      <a:pt x="24" y="296"/>
                    </a:lnTo>
                    <a:lnTo>
                      <a:pt x="8" y="256"/>
                    </a:lnTo>
                    <a:lnTo>
                      <a:pt x="0" y="216"/>
                    </a:lnTo>
                    <a:lnTo>
                      <a:pt x="0" y="216"/>
                    </a:lnTo>
                    <a:lnTo>
                      <a:pt x="8" y="168"/>
                    </a:lnTo>
                    <a:lnTo>
                      <a:pt x="24" y="128"/>
                    </a:lnTo>
                    <a:lnTo>
                      <a:pt x="56" y="96"/>
                    </a:lnTo>
                    <a:lnTo>
                      <a:pt x="96" y="64"/>
                    </a:lnTo>
                    <a:lnTo>
                      <a:pt x="208" y="16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464" y="16"/>
                    </a:lnTo>
                    <a:lnTo>
                      <a:pt x="576" y="64"/>
                    </a:lnTo>
                    <a:lnTo>
                      <a:pt x="616" y="96"/>
                    </a:lnTo>
                    <a:lnTo>
                      <a:pt x="648" y="128"/>
                    </a:lnTo>
                    <a:lnTo>
                      <a:pt x="664" y="168"/>
                    </a:lnTo>
                    <a:lnTo>
                      <a:pt x="672" y="21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8080">
                      <a:gamma/>
                      <a:tint val="59608"/>
                      <a:invGamma/>
                    </a:srgbClr>
                  </a:gs>
                  <a:gs pos="100000">
                    <a:srgbClr val="808080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endParaRPr>
              </a:p>
            </p:txBody>
          </p:sp>
          <p:grpSp>
            <p:nvGrpSpPr>
              <p:cNvPr id="56850" name="Group 179"/>
              <p:cNvGrpSpPr>
                <a:grpSpLocks/>
              </p:cNvGrpSpPr>
              <p:nvPr/>
            </p:nvGrpSpPr>
            <p:grpSpPr bwMode="auto">
              <a:xfrm>
                <a:off x="632" y="1338"/>
                <a:ext cx="352" cy="248"/>
                <a:chOff x="636" y="2320"/>
                <a:chExt cx="352" cy="248"/>
              </a:xfrm>
            </p:grpSpPr>
            <p:sp>
              <p:nvSpPr>
                <p:cNvPr id="208052" name="Freeform 180"/>
                <p:cNvSpPr>
                  <a:spLocks/>
                </p:cNvSpPr>
                <p:nvPr/>
              </p:nvSpPr>
              <p:spPr bwMode="auto">
                <a:xfrm>
                  <a:off x="788" y="2424"/>
                  <a:ext cx="32" cy="16"/>
                </a:xfrm>
                <a:custGeom>
                  <a:avLst/>
                  <a:gdLst/>
                  <a:ahLst/>
                  <a:cxnLst>
                    <a:cxn ang="0">
                      <a:pos x="32" y="8"/>
                    </a:cxn>
                    <a:cxn ang="0">
                      <a:pos x="32" y="16"/>
                    </a:cxn>
                    <a:cxn ang="0">
                      <a:pos x="16" y="16"/>
                    </a:cxn>
                    <a:cxn ang="0">
                      <a:pos x="16" y="16"/>
                    </a:cxn>
                    <a:cxn ang="0">
                      <a:pos x="8" y="1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8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32" y="0"/>
                    </a:cxn>
                    <a:cxn ang="0">
                      <a:pos x="32" y="8"/>
                    </a:cxn>
                  </a:cxnLst>
                  <a:rect l="0" t="0" r="r" b="b"/>
                  <a:pathLst>
                    <a:path w="32" h="16">
                      <a:moveTo>
                        <a:pt x="32" y="8"/>
                      </a:moveTo>
                      <a:lnTo>
                        <a:pt x="32" y="16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8" y="1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32" y="0"/>
                      </a:lnTo>
                      <a:lnTo>
                        <a:pt x="32" y="8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053" name="Freeform 181"/>
                <p:cNvSpPr>
                  <a:spLocks/>
                </p:cNvSpPr>
                <p:nvPr/>
              </p:nvSpPr>
              <p:spPr bwMode="auto">
                <a:xfrm>
                  <a:off x="924" y="2416"/>
                  <a:ext cx="64" cy="24"/>
                </a:xfrm>
                <a:custGeom>
                  <a:avLst/>
                  <a:gdLst/>
                  <a:ahLst/>
                  <a:cxnLst>
                    <a:cxn ang="0">
                      <a:pos x="64" y="16"/>
                    </a:cxn>
                    <a:cxn ang="0">
                      <a:pos x="56" y="24"/>
                    </a:cxn>
                    <a:cxn ang="0">
                      <a:pos x="32" y="24"/>
                    </a:cxn>
                    <a:cxn ang="0">
                      <a:pos x="32" y="24"/>
                    </a:cxn>
                    <a:cxn ang="0">
                      <a:pos x="16" y="24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16" y="8"/>
                    </a:cxn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56" y="8"/>
                    </a:cxn>
                    <a:cxn ang="0">
                      <a:pos x="64" y="16"/>
                    </a:cxn>
                  </a:cxnLst>
                  <a:rect l="0" t="0" r="r" b="b"/>
                  <a:pathLst>
                    <a:path w="64" h="24">
                      <a:moveTo>
                        <a:pt x="64" y="16"/>
                      </a:moveTo>
                      <a:lnTo>
                        <a:pt x="56" y="24"/>
                      </a:lnTo>
                      <a:lnTo>
                        <a:pt x="32" y="24"/>
                      </a:lnTo>
                      <a:lnTo>
                        <a:pt x="32" y="24"/>
                      </a:lnTo>
                      <a:lnTo>
                        <a:pt x="16" y="2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16" y="8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56" y="8"/>
                      </a:lnTo>
                      <a:lnTo>
                        <a:pt x="64" y="16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054" name="Freeform 182"/>
                <p:cNvSpPr>
                  <a:spLocks/>
                </p:cNvSpPr>
                <p:nvPr/>
              </p:nvSpPr>
              <p:spPr bwMode="auto">
                <a:xfrm>
                  <a:off x="908" y="2512"/>
                  <a:ext cx="40" cy="32"/>
                </a:xfrm>
                <a:custGeom>
                  <a:avLst/>
                  <a:gdLst/>
                  <a:ahLst/>
                  <a:cxnLst>
                    <a:cxn ang="0">
                      <a:pos x="40" y="32"/>
                    </a:cxn>
                    <a:cxn ang="0">
                      <a:pos x="24" y="32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0" y="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32" y="8"/>
                    </a:cxn>
                    <a:cxn ang="0">
                      <a:pos x="32" y="8"/>
                    </a:cxn>
                    <a:cxn ang="0">
                      <a:pos x="40" y="24"/>
                    </a:cxn>
                    <a:cxn ang="0">
                      <a:pos x="40" y="32"/>
                    </a:cxn>
                  </a:cxnLst>
                  <a:rect l="0" t="0" r="r" b="b"/>
                  <a:pathLst>
                    <a:path w="40" h="32">
                      <a:moveTo>
                        <a:pt x="40" y="32"/>
                      </a:moveTo>
                      <a:lnTo>
                        <a:pt x="24" y="32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40" y="24"/>
                      </a:lnTo>
                      <a:lnTo>
                        <a:pt x="40" y="32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055" name="Freeform 183"/>
                <p:cNvSpPr>
                  <a:spLocks/>
                </p:cNvSpPr>
                <p:nvPr/>
              </p:nvSpPr>
              <p:spPr bwMode="auto">
                <a:xfrm>
                  <a:off x="780" y="2328"/>
                  <a:ext cx="32" cy="48"/>
                </a:xfrm>
                <a:custGeom>
                  <a:avLst/>
                  <a:gdLst/>
                  <a:ahLst/>
                  <a:cxnLst>
                    <a:cxn ang="0">
                      <a:pos x="16" y="48"/>
                    </a:cxn>
                    <a:cxn ang="0">
                      <a:pos x="8" y="48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4" y="8"/>
                    </a:cxn>
                    <a:cxn ang="0">
                      <a:pos x="32" y="24"/>
                    </a:cxn>
                    <a:cxn ang="0">
                      <a:pos x="32" y="24"/>
                    </a:cxn>
                    <a:cxn ang="0">
                      <a:pos x="24" y="48"/>
                    </a:cxn>
                    <a:cxn ang="0">
                      <a:pos x="16" y="48"/>
                    </a:cxn>
                  </a:cxnLst>
                  <a:rect l="0" t="0" r="r" b="b"/>
                  <a:pathLst>
                    <a:path w="32" h="48">
                      <a:moveTo>
                        <a:pt x="16" y="48"/>
                      </a:moveTo>
                      <a:lnTo>
                        <a:pt x="8" y="48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4" y="8"/>
                      </a:lnTo>
                      <a:lnTo>
                        <a:pt x="32" y="24"/>
                      </a:lnTo>
                      <a:lnTo>
                        <a:pt x="32" y="24"/>
                      </a:lnTo>
                      <a:lnTo>
                        <a:pt x="24" y="48"/>
                      </a:lnTo>
                      <a:lnTo>
                        <a:pt x="16" y="48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056" name="Freeform 184"/>
                <p:cNvSpPr>
                  <a:spLocks/>
                </p:cNvSpPr>
                <p:nvPr/>
              </p:nvSpPr>
              <p:spPr bwMode="auto">
                <a:xfrm>
                  <a:off x="676" y="2432"/>
                  <a:ext cx="64" cy="24"/>
                </a:xfrm>
                <a:custGeom>
                  <a:avLst/>
                  <a:gdLst/>
                  <a:ahLst/>
                  <a:cxnLst>
                    <a:cxn ang="0">
                      <a:pos x="64" y="16"/>
                    </a:cxn>
                    <a:cxn ang="0">
                      <a:pos x="56" y="24"/>
                    </a:cxn>
                    <a:cxn ang="0">
                      <a:pos x="32" y="24"/>
                    </a:cxn>
                    <a:cxn ang="0">
                      <a:pos x="32" y="24"/>
                    </a:cxn>
                    <a:cxn ang="0">
                      <a:pos x="8" y="24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8" y="8"/>
                    </a:cxn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56" y="8"/>
                    </a:cxn>
                    <a:cxn ang="0">
                      <a:pos x="64" y="16"/>
                    </a:cxn>
                  </a:cxnLst>
                  <a:rect l="0" t="0" r="r" b="b"/>
                  <a:pathLst>
                    <a:path w="64" h="24">
                      <a:moveTo>
                        <a:pt x="64" y="16"/>
                      </a:moveTo>
                      <a:lnTo>
                        <a:pt x="56" y="24"/>
                      </a:lnTo>
                      <a:lnTo>
                        <a:pt x="32" y="24"/>
                      </a:lnTo>
                      <a:lnTo>
                        <a:pt x="32" y="24"/>
                      </a:lnTo>
                      <a:lnTo>
                        <a:pt x="8" y="2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8" y="8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56" y="8"/>
                      </a:lnTo>
                      <a:lnTo>
                        <a:pt x="64" y="16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057" name="Freeform 185"/>
                <p:cNvSpPr>
                  <a:spLocks/>
                </p:cNvSpPr>
                <p:nvPr/>
              </p:nvSpPr>
              <p:spPr bwMode="auto">
                <a:xfrm>
                  <a:off x="788" y="2520"/>
                  <a:ext cx="32" cy="48"/>
                </a:xfrm>
                <a:custGeom>
                  <a:avLst/>
                  <a:gdLst/>
                  <a:ahLst/>
                  <a:cxnLst>
                    <a:cxn ang="0">
                      <a:pos x="16" y="48"/>
                    </a:cxn>
                    <a:cxn ang="0">
                      <a:pos x="8" y="4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32" y="8"/>
                    </a:cxn>
                    <a:cxn ang="0">
                      <a:pos x="32" y="24"/>
                    </a:cxn>
                    <a:cxn ang="0">
                      <a:pos x="32" y="24"/>
                    </a:cxn>
                    <a:cxn ang="0">
                      <a:pos x="32" y="40"/>
                    </a:cxn>
                    <a:cxn ang="0">
                      <a:pos x="16" y="48"/>
                    </a:cxn>
                  </a:cxnLst>
                  <a:rect l="0" t="0" r="r" b="b"/>
                  <a:pathLst>
                    <a:path w="32" h="48">
                      <a:moveTo>
                        <a:pt x="16" y="48"/>
                      </a:moveTo>
                      <a:lnTo>
                        <a:pt x="8" y="4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32" y="8"/>
                      </a:lnTo>
                      <a:lnTo>
                        <a:pt x="32" y="24"/>
                      </a:lnTo>
                      <a:lnTo>
                        <a:pt x="32" y="24"/>
                      </a:lnTo>
                      <a:lnTo>
                        <a:pt x="32" y="40"/>
                      </a:lnTo>
                      <a:lnTo>
                        <a:pt x="16" y="48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058" name="Freeform 186"/>
                <p:cNvSpPr>
                  <a:spLocks/>
                </p:cNvSpPr>
                <p:nvPr/>
              </p:nvSpPr>
              <p:spPr bwMode="auto">
                <a:xfrm>
                  <a:off x="660" y="2352"/>
                  <a:ext cx="48" cy="40"/>
                </a:xfrm>
                <a:custGeom>
                  <a:avLst/>
                  <a:gdLst/>
                  <a:ahLst/>
                  <a:cxnLst>
                    <a:cxn ang="0">
                      <a:pos x="48" y="32"/>
                    </a:cxn>
                    <a:cxn ang="0">
                      <a:pos x="32" y="40"/>
                    </a:cxn>
                    <a:cxn ang="0">
                      <a:pos x="16" y="24"/>
                    </a:cxn>
                    <a:cxn ang="0">
                      <a:pos x="16" y="24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32" y="8"/>
                    </a:cxn>
                    <a:cxn ang="0">
                      <a:pos x="32" y="8"/>
                    </a:cxn>
                    <a:cxn ang="0">
                      <a:pos x="48" y="24"/>
                    </a:cxn>
                    <a:cxn ang="0">
                      <a:pos x="48" y="32"/>
                    </a:cxn>
                  </a:cxnLst>
                  <a:rect l="0" t="0" r="r" b="b"/>
                  <a:pathLst>
                    <a:path w="48" h="40">
                      <a:moveTo>
                        <a:pt x="48" y="32"/>
                      </a:moveTo>
                      <a:lnTo>
                        <a:pt x="32" y="40"/>
                      </a:lnTo>
                      <a:lnTo>
                        <a:pt x="16" y="24"/>
                      </a:lnTo>
                      <a:lnTo>
                        <a:pt x="16" y="24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48" y="24"/>
                      </a:lnTo>
                      <a:lnTo>
                        <a:pt x="48" y="32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059" name="Freeform 187"/>
                <p:cNvSpPr>
                  <a:spLocks/>
                </p:cNvSpPr>
                <p:nvPr/>
              </p:nvSpPr>
              <p:spPr bwMode="auto">
                <a:xfrm>
                  <a:off x="892" y="2344"/>
                  <a:ext cx="48" cy="32"/>
                </a:xfrm>
                <a:custGeom>
                  <a:avLst/>
                  <a:gdLst/>
                  <a:ahLst/>
                  <a:cxnLst>
                    <a:cxn ang="0">
                      <a:pos x="0" y="32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32" y="0"/>
                    </a:cxn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48" y="8"/>
                    </a:cxn>
                    <a:cxn ang="0">
                      <a:pos x="32" y="24"/>
                    </a:cxn>
                    <a:cxn ang="0">
                      <a:pos x="32" y="24"/>
                    </a:cxn>
                    <a:cxn ang="0">
                      <a:pos x="16" y="32"/>
                    </a:cxn>
                    <a:cxn ang="0">
                      <a:pos x="0" y="32"/>
                    </a:cxn>
                  </a:cxnLst>
                  <a:rect l="0" t="0" r="r" b="b"/>
                  <a:pathLst>
                    <a:path w="48" h="32">
                      <a:moveTo>
                        <a:pt x="0" y="32"/>
                      </a:move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32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8" y="8"/>
                      </a:lnTo>
                      <a:lnTo>
                        <a:pt x="32" y="24"/>
                      </a:lnTo>
                      <a:lnTo>
                        <a:pt x="32" y="24"/>
                      </a:lnTo>
                      <a:lnTo>
                        <a:pt x="16" y="32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060" name="Freeform 188"/>
                <p:cNvSpPr>
                  <a:spLocks/>
                </p:cNvSpPr>
                <p:nvPr/>
              </p:nvSpPr>
              <p:spPr bwMode="auto">
                <a:xfrm>
                  <a:off x="876" y="2400"/>
                  <a:ext cx="48" cy="24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8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32" y="0"/>
                    </a:cxn>
                    <a:cxn ang="0">
                      <a:pos x="48" y="8"/>
                    </a:cxn>
                    <a:cxn ang="0">
                      <a:pos x="48" y="8"/>
                    </a:cxn>
                    <a:cxn ang="0">
                      <a:pos x="48" y="16"/>
                    </a:cxn>
                    <a:cxn ang="0">
                      <a:pos x="32" y="24"/>
                    </a:cxn>
                    <a:cxn ang="0">
                      <a:pos x="32" y="24"/>
                    </a:cxn>
                    <a:cxn ang="0">
                      <a:pos x="8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48" h="24">
                      <a:moveTo>
                        <a:pt x="0" y="24"/>
                      </a:moveTo>
                      <a:lnTo>
                        <a:pt x="0" y="8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32" y="0"/>
                      </a:lnTo>
                      <a:lnTo>
                        <a:pt x="48" y="8"/>
                      </a:lnTo>
                      <a:lnTo>
                        <a:pt x="48" y="8"/>
                      </a:lnTo>
                      <a:lnTo>
                        <a:pt x="48" y="16"/>
                      </a:lnTo>
                      <a:lnTo>
                        <a:pt x="32" y="24"/>
                      </a:lnTo>
                      <a:lnTo>
                        <a:pt x="32" y="24"/>
                      </a:lnTo>
                      <a:lnTo>
                        <a:pt x="8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061" name="Freeform 189"/>
                <p:cNvSpPr>
                  <a:spLocks/>
                </p:cNvSpPr>
                <p:nvPr/>
              </p:nvSpPr>
              <p:spPr bwMode="auto">
                <a:xfrm>
                  <a:off x="660" y="2480"/>
                  <a:ext cx="48" cy="24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0" y="8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40" y="0"/>
                    </a:cxn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48" y="16"/>
                    </a:cxn>
                    <a:cxn ang="0">
                      <a:pos x="32" y="24"/>
                    </a:cxn>
                    <a:cxn ang="0">
                      <a:pos x="32" y="24"/>
                    </a:cxn>
                    <a:cxn ang="0">
                      <a:pos x="8" y="24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48" h="24">
                      <a:moveTo>
                        <a:pt x="0" y="16"/>
                      </a:moveTo>
                      <a:lnTo>
                        <a:pt x="0" y="8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40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8" y="16"/>
                      </a:lnTo>
                      <a:lnTo>
                        <a:pt x="32" y="24"/>
                      </a:lnTo>
                      <a:lnTo>
                        <a:pt x="32" y="24"/>
                      </a:lnTo>
                      <a:lnTo>
                        <a:pt x="8" y="24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062" name="Freeform 190"/>
                <p:cNvSpPr>
                  <a:spLocks/>
                </p:cNvSpPr>
                <p:nvPr/>
              </p:nvSpPr>
              <p:spPr bwMode="auto">
                <a:xfrm>
                  <a:off x="732" y="2456"/>
                  <a:ext cx="48" cy="40"/>
                </a:xfrm>
                <a:custGeom>
                  <a:avLst/>
                  <a:gdLst/>
                  <a:ahLst/>
                  <a:cxnLst>
                    <a:cxn ang="0">
                      <a:pos x="8" y="40"/>
                    </a:cxn>
                    <a:cxn ang="0">
                      <a:pos x="0" y="24"/>
                    </a:cxn>
                    <a:cxn ang="0">
                      <a:pos x="16" y="16"/>
                    </a:cxn>
                    <a:cxn ang="0">
                      <a:pos x="16" y="16"/>
                    </a:cxn>
                    <a:cxn ang="0">
                      <a:pos x="32" y="0"/>
                    </a:cxn>
                    <a:cxn ang="0">
                      <a:pos x="48" y="8"/>
                    </a:cxn>
                    <a:cxn ang="0">
                      <a:pos x="48" y="8"/>
                    </a:cxn>
                    <a:cxn ang="0">
                      <a:pos x="48" y="16"/>
                    </a:cxn>
                    <a:cxn ang="0">
                      <a:pos x="40" y="32"/>
                    </a:cxn>
                    <a:cxn ang="0">
                      <a:pos x="40" y="32"/>
                    </a:cxn>
                    <a:cxn ang="0">
                      <a:pos x="16" y="40"/>
                    </a:cxn>
                    <a:cxn ang="0">
                      <a:pos x="8" y="40"/>
                    </a:cxn>
                  </a:cxnLst>
                  <a:rect l="0" t="0" r="r" b="b"/>
                  <a:pathLst>
                    <a:path w="48" h="40">
                      <a:moveTo>
                        <a:pt x="8" y="40"/>
                      </a:moveTo>
                      <a:lnTo>
                        <a:pt x="0" y="24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32" y="0"/>
                      </a:lnTo>
                      <a:lnTo>
                        <a:pt x="48" y="8"/>
                      </a:lnTo>
                      <a:lnTo>
                        <a:pt x="48" y="8"/>
                      </a:lnTo>
                      <a:lnTo>
                        <a:pt x="48" y="16"/>
                      </a:lnTo>
                      <a:lnTo>
                        <a:pt x="40" y="32"/>
                      </a:lnTo>
                      <a:lnTo>
                        <a:pt x="40" y="32"/>
                      </a:lnTo>
                      <a:lnTo>
                        <a:pt x="16" y="40"/>
                      </a:lnTo>
                      <a:lnTo>
                        <a:pt x="8" y="4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063" name="Freeform 191"/>
                <p:cNvSpPr>
                  <a:spLocks/>
                </p:cNvSpPr>
                <p:nvPr/>
              </p:nvSpPr>
              <p:spPr bwMode="auto">
                <a:xfrm>
                  <a:off x="924" y="2472"/>
                  <a:ext cx="56" cy="32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6" y="0"/>
                    </a:cxn>
                    <a:cxn ang="0">
                      <a:pos x="32" y="8"/>
                    </a:cxn>
                    <a:cxn ang="0">
                      <a:pos x="32" y="8"/>
                    </a:cxn>
                    <a:cxn ang="0">
                      <a:pos x="56" y="16"/>
                    </a:cxn>
                    <a:cxn ang="0">
                      <a:pos x="56" y="24"/>
                    </a:cxn>
                    <a:cxn ang="0">
                      <a:pos x="56" y="24"/>
                    </a:cxn>
                    <a:cxn ang="0">
                      <a:pos x="48" y="32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0" y="16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56" h="32">
                      <a:moveTo>
                        <a:pt x="0" y="8"/>
                      </a:moveTo>
                      <a:lnTo>
                        <a:pt x="16" y="0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56" y="16"/>
                      </a:lnTo>
                      <a:lnTo>
                        <a:pt x="56" y="24"/>
                      </a:lnTo>
                      <a:lnTo>
                        <a:pt x="56" y="24"/>
                      </a:lnTo>
                      <a:lnTo>
                        <a:pt x="48" y="32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0" y="16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064" name="Freeform 192"/>
                <p:cNvSpPr>
                  <a:spLocks/>
                </p:cNvSpPr>
                <p:nvPr/>
              </p:nvSpPr>
              <p:spPr bwMode="auto">
                <a:xfrm>
                  <a:off x="636" y="2392"/>
                  <a:ext cx="64" cy="32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6" y="0"/>
                    </a:cxn>
                    <a:cxn ang="0">
                      <a:pos x="40" y="8"/>
                    </a:cxn>
                    <a:cxn ang="0">
                      <a:pos x="40" y="8"/>
                    </a:cxn>
                    <a:cxn ang="0">
                      <a:pos x="56" y="16"/>
                    </a:cxn>
                    <a:cxn ang="0">
                      <a:pos x="64" y="24"/>
                    </a:cxn>
                    <a:cxn ang="0">
                      <a:pos x="64" y="24"/>
                    </a:cxn>
                    <a:cxn ang="0">
                      <a:pos x="48" y="32"/>
                    </a:cxn>
                    <a:cxn ang="0">
                      <a:pos x="24" y="32"/>
                    </a:cxn>
                    <a:cxn ang="0">
                      <a:pos x="24" y="32"/>
                    </a:cxn>
                    <a:cxn ang="0">
                      <a:pos x="8" y="16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64" h="32">
                      <a:moveTo>
                        <a:pt x="0" y="8"/>
                      </a:moveTo>
                      <a:lnTo>
                        <a:pt x="16" y="0"/>
                      </a:lnTo>
                      <a:lnTo>
                        <a:pt x="40" y="8"/>
                      </a:lnTo>
                      <a:lnTo>
                        <a:pt x="40" y="8"/>
                      </a:lnTo>
                      <a:lnTo>
                        <a:pt x="56" y="16"/>
                      </a:lnTo>
                      <a:lnTo>
                        <a:pt x="64" y="24"/>
                      </a:lnTo>
                      <a:lnTo>
                        <a:pt x="64" y="24"/>
                      </a:lnTo>
                      <a:lnTo>
                        <a:pt x="48" y="32"/>
                      </a:lnTo>
                      <a:lnTo>
                        <a:pt x="24" y="32"/>
                      </a:lnTo>
                      <a:lnTo>
                        <a:pt x="24" y="32"/>
                      </a:lnTo>
                      <a:lnTo>
                        <a:pt x="8" y="16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065" name="Freeform 193"/>
                <p:cNvSpPr>
                  <a:spLocks/>
                </p:cNvSpPr>
                <p:nvPr/>
              </p:nvSpPr>
              <p:spPr bwMode="auto">
                <a:xfrm>
                  <a:off x="716" y="2320"/>
                  <a:ext cx="40" cy="48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24" y="0"/>
                    </a:cxn>
                    <a:cxn ang="0">
                      <a:pos x="32" y="16"/>
                    </a:cxn>
                    <a:cxn ang="0">
                      <a:pos x="32" y="16"/>
                    </a:cxn>
                    <a:cxn ang="0">
                      <a:pos x="40" y="40"/>
                    </a:cxn>
                    <a:cxn ang="0">
                      <a:pos x="32" y="48"/>
                    </a:cxn>
                    <a:cxn ang="0">
                      <a:pos x="32" y="48"/>
                    </a:cxn>
                    <a:cxn ang="0">
                      <a:pos x="16" y="40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0" y="8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40" h="48">
                      <a:moveTo>
                        <a:pt x="8" y="0"/>
                      </a:moveTo>
                      <a:lnTo>
                        <a:pt x="24" y="0"/>
                      </a:lnTo>
                      <a:lnTo>
                        <a:pt x="32" y="16"/>
                      </a:lnTo>
                      <a:lnTo>
                        <a:pt x="32" y="16"/>
                      </a:lnTo>
                      <a:lnTo>
                        <a:pt x="40" y="40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16" y="40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0" y="8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066" name="Freeform 194"/>
                <p:cNvSpPr>
                  <a:spLocks/>
                </p:cNvSpPr>
                <p:nvPr/>
              </p:nvSpPr>
              <p:spPr bwMode="auto">
                <a:xfrm>
                  <a:off x="820" y="2480"/>
                  <a:ext cx="40" cy="40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24" y="0"/>
                    </a:cxn>
                    <a:cxn ang="0">
                      <a:pos x="40" y="16"/>
                    </a:cxn>
                    <a:cxn ang="0">
                      <a:pos x="40" y="16"/>
                    </a:cxn>
                    <a:cxn ang="0">
                      <a:pos x="40" y="32"/>
                    </a:cxn>
                    <a:cxn ang="0">
                      <a:pos x="32" y="40"/>
                    </a:cxn>
                    <a:cxn ang="0">
                      <a:pos x="32" y="40"/>
                    </a:cxn>
                    <a:cxn ang="0">
                      <a:pos x="24" y="40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0" y="8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40" h="40">
                      <a:moveTo>
                        <a:pt x="8" y="0"/>
                      </a:moveTo>
                      <a:lnTo>
                        <a:pt x="24" y="0"/>
                      </a:lnTo>
                      <a:lnTo>
                        <a:pt x="40" y="16"/>
                      </a:lnTo>
                      <a:lnTo>
                        <a:pt x="40" y="16"/>
                      </a:lnTo>
                      <a:lnTo>
                        <a:pt x="40" y="32"/>
                      </a:lnTo>
                      <a:lnTo>
                        <a:pt x="32" y="40"/>
                      </a:lnTo>
                      <a:lnTo>
                        <a:pt x="32" y="40"/>
                      </a:lnTo>
                      <a:lnTo>
                        <a:pt x="24" y="40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0" y="8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067" name="Freeform 195"/>
                <p:cNvSpPr>
                  <a:spLocks/>
                </p:cNvSpPr>
                <p:nvPr/>
              </p:nvSpPr>
              <p:spPr bwMode="auto">
                <a:xfrm>
                  <a:off x="836" y="2320"/>
                  <a:ext cx="40" cy="48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40" y="8"/>
                    </a:cxn>
                    <a:cxn ang="0">
                      <a:pos x="40" y="24"/>
                    </a:cxn>
                    <a:cxn ang="0">
                      <a:pos x="40" y="24"/>
                    </a:cxn>
                    <a:cxn ang="0">
                      <a:pos x="24" y="40"/>
                    </a:cxn>
                    <a:cxn ang="0">
                      <a:pos x="8" y="48"/>
                    </a:cxn>
                    <a:cxn ang="0">
                      <a:pos x="8" y="48"/>
                    </a:cxn>
                    <a:cxn ang="0">
                      <a:pos x="0" y="3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24" y="0"/>
                    </a:cxn>
                    <a:cxn ang="0">
                      <a:pos x="32" y="0"/>
                    </a:cxn>
                  </a:cxnLst>
                  <a:rect l="0" t="0" r="r" b="b"/>
                  <a:pathLst>
                    <a:path w="40" h="48">
                      <a:moveTo>
                        <a:pt x="32" y="0"/>
                      </a:moveTo>
                      <a:lnTo>
                        <a:pt x="40" y="8"/>
                      </a:lnTo>
                      <a:lnTo>
                        <a:pt x="40" y="24"/>
                      </a:lnTo>
                      <a:lnTo>
                        <a:pt x="40" y="24"/>
                      </a:lnTo>
                      <a:lnTo>
                        <a:pt x="24" y="40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0" y="3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24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068" name="Freeform 196"/>
                <p:cNvSpPr>
                  <a:spLocks/>
                </p:cNvSpPr>
                <p:nvPr/>
              </p:nvSpPr>
              <p:spPr bwMode="auto">
                <a:xfrm>
                  <a:off x="732" y="2504"/>
                  <a:ext cx="40" cy="48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40" y="8"/>
                    </a:cxn>
                    <a:cxn ang="0">
                      <a:pos x="32" y="32"/>
                    </a:cxn>
                    <a:cxn ang="0">
                      <a:pos x="32" y="32"/>
                    </a:cxn>
                    <a:cxn ang="0">
                      <a:pos x="24" y="40"/>
                    </a:cxn>
                    <a:cxn ang="0">
                      <a:pos x="8" y="48"/>
                    </a:cxn>
                    <a:cxn ang="0">
                      <a:pos x="8" y="48"/>
                    </a:cxn>
                    <a:cxn ang="0">
                      <a:pos x="0" y="40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6" y="8"/>
                    </a:cxn>
                    <a:cxn ang="0">
                      <a:pos x="32" y="0"/>
                    </a:cxn>
                  </a:cxnLst>
                  <a:rect l="0" t="0" r="r" b="b"/>
                  <a:pathLst>
                    <a:path w="40" h="48">
                      <a:moveTo>
                        <a:pt x="32" y="0"/>
                      </a:moveTo>
                      <a:lnTo>
                        <a:pt x="40" y="8"/>
                      </a:lnTo>
                      <a:lnTo>
                        <a:pt x="32" y="32"/>
                      </a:lnTo>
                      <a:lnTo>
                        <a:pt x="32" y="32"/>
                      </a:lnTo>
                      <a:lnTo>
                        <a:pt x="24" y="40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0" y="40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6" y="8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</p:grpSp>
        </p:grpSp>
        <p:sp>
          <p:nvSpPr>
            <p:cNvPr id="56847" name="Text Box 197"/>
            <p:cNvSpPr txBox="1">
              <a:spLocks noChangeArrowheads="1"/>
            </p:cNvSpPr>
            <p:nvPr/>
          </p:nvSpPr>
          <p:spPr bwMode="auto">
            <a:xfrm>
              <a:off x="1359" y="1362"/>
              <a:ext cx="601" cy="23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rtl="1" eaLnBrk="0" hangingPunct="0"/>
              <a:r>
                <a:rPr lang="en-US">
                  <a:solidFill>
                    <a:srgbClr val="FFFF00"/>
                  </a:solidFill>
                </a:rPr>
                <a:t>Platelet</a:t>
              </a:r>
            </a:p>
          </p:txBody>
        </p:sp>
      </p:grpSp>
      <p:grpSp>
        <p:nvGrpSpPr>
          <p:cNvPr id="208612" name="Group 198"/>
          <p:cNvGrpSpPr>
            <a:grpSpLocks/>
          </p:cNvGrpSpPr>
          <p:nvPr/>
        </p:nvGrpSpPr>
        <p:grpSpPr bwMode="auto">
          <a:xfrm>
            <a:off x="3505200" y="1981200"/>
            <a:ext cx="1398588" cy="842963"/>
            <a:chOff x="2239" y="1362"/>
            <a:chExt cx="881" cy="531"/>
          </a:xfrm>
        </p:grpSpPr>
        <p:grpSp>
          <p:nvGrpSpPr>
            <p:cNvPr id="56839" name="Group 199"/>
            <p:cNvGrpSpPr>
              <a:grpSpLocks/>
            </p:cNvGrpSpPr>
            <p:nvPr/>
          </p:nvGrpSpPr>
          <p:grpSpPr bwMode="auto">
            <a:xfrm>
              <a:off x="2631" y="1755"/>
              <a:ext cx="274" cy="138"/>
              <a:chOff x="1536" y="3120"/>
              <a:chExt cx="274" cy="138"/>
            </a:xfrm>
          </p:grpSpPr>
          <p:grpSp>
            <p:nvGrpSpPr>
              <p:cNvPr id="56841" name="Group 200"/>
              <p:cNvGrpSpPr>
                <a:grpSpLocks/>
              </p:cNvGrpSpPr>
              <p:nvPr/>
            </p:nvGrpSpPr>
            <p:grpSpPr bwMode="auto">
              <a:xfrm rot="625620">
                <a:off x="1536" y="3120"/>
                <a:ext cx="274" cy="138"/>
                <a:chOff x="1550" y="3072"/>
                <a:chExt cx="274" cy="138"/>
              </a:xfrm>
            </p:grpSpPr>
            <p:sp>
              <p:nvSpPr>
                <p:cNvPr id="208073" name="Freeform 201"/>
                <p:cNvSpPr>
                  <a:spLocks/>
                </p:cNvSpPr>
                <p:nvPr/>
              </p:nvSpPr>
              <p:spPr bwMode="auto">
                <a:xfrm>
                  <a:off x="1607" y="3108"/>
                  <a:ext cx="137" cy="25"/>
                </a:xfrm>
                <a:custGeom>
                  <a:avLst/>
                  <a:gdLst/>
                  <a:ahLst/>
                  <a:cxnLst>
                    <a:cxn ang="0">
                      <a:pos x="137" y="0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137" h="25">
                      <a:moveTo>
                        <a:pt x="137" y="0"/>
                      </a:moveTo>
                      <a:cubicBezTo>
                        <a:pt x="87" y="7"/>
                        <a:pt x="22" y="20"/>
                        <a:pt x="0" y="25"/>
                      </a:cubicBez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074" name="Freeform 202"/>
                <p:cNvSpPr>
                  <a:spLocks/>
                </p:cNvSpPr>
                <p:nvPr/>
              </p:nvSpPr>
              <p:spPr bwMode="auto">
                <a:xfrm rot="20238998" flipH="1">
                  <a:off x="1526" y="3100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48" y="24"/>
                    </a:cxn>
                    <a:cxn ang="0">
                      <a:pos x="40" y="40"/>
                    </a:cxn>
                    <a:cxn ang="0">
                      <a:pos x="16" y="48"/>
                    </a:cxn>
                    <a:cxn ang="0">
                      <a:pos x="16" y="48"/>
                    </a:cxn>
                    <a:cxn ang="0">
                      <a:pos x="0" y="4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0" y="8"/>
                    </a:cxn>
                    <a:cxn ang="0">
                      <a:pos x="48" y="24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40" y="40"/>
                      </a:lnTo>
                      <a:lnTo>
                        <a:pt x="16" y="48"/>
                      </a:lnTo>
                      <a:lnTo>
                        <a:pt x="16" y="48"/>
                      </a:lnTo>
                      <a:lnTo>
                        <a:pt x="0" y="4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0" y="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075" name="Freeform 203"/>
                <p:cNvSpPr>
                  <a:spLocks/>
                </p:cNvSpPr>
                <p:nvPr/>
              </p:nvSpPr>
              <p:spPr bwMode="auto">
                <a:xfrm rot="20238998" flipH="1">
                  <a:off x="1728" y="307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48" y="24"/>
                    </a:cxn>
                    <a:cxn ang="0">
                      <a:pos x="40" y="40"/>
                    </a:cxn>
                    <a:cxn ang="0">
                      <a:pos x="24" y="48"/>
                    </a:cxn>
                    <a:cxn ang="0">
                      <a:pos x="24" y="48"/>
                    </a:cxn>
                    <a:cxn ang="0">
                      <a:pos x="8" y="4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0"/>
                    </a:cxn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48" y="8"/>
                    </a:cxn>
                    <a:cxn ang="0">
                      <a:pos x="48" y="24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40" y="40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8" y="4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0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48" y="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</p:grpSp>
          <p:sp>
            <p:nvSpPr>
              <p:cNvPr id="208076" name="Freeform 204"/>
              <p:cNvSpPr>
                <a:spLocks/>
              </p:cNvSpPr>
              <p:nvPr/>
            </p:nvSpPr>
            <p:spPr bwMode="auto">
              <a:xfrm rot="20238998" flipH="1">
                <a:off x="1646" y="3150"/>
                <a:ext cx="48" cy="56"/>
              </a:xfrm>
              <a:custGeom>
                <a:avLst/>
                <a:gdLst/>
                <a:ahLst/>
                <a:cxnLst>
                  <a:cxn ang="0">
                    <a:pos x="48" y="32"/>
                  </a:cxn>
                  <a:cxn ang="0">
                    <a:pos x="40" y="48"/>
                  </a:cxn>
                  <a:cxn ang="0">
                    <a:pos x="24" y="56"/>
                  </a:cxn>
                  <a:cxn ang="0">
                    <a:pos x="24" y="56"/>
                  </a:cxn>
                  <a:cxn ang="0">
                    <a:pos x="0" y="48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8" y="8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40" y="8"/>
                  </a:cxn>
                  <a:cxn ang="0">
                    <a:pos x="48" y="32"/>
                  </a:cxn>
                </a:cxnLst>
                <a:rect l="0" t="0" r="r" b="b"/>
                <a:pathLst>
                  <a:path w="48" h="56">
                    <a:moveTo>
                      <a:pt x="48" y="32"/>
                    </a:moveTo>
                    <a:lnTo>
                      <a:pt x="40" y="48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0" y="48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8" y="8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40" y="8"/>
                    </a:lnTo>
                    <a:lnTo>
                      <a:pt x="48" y="32"/>
                    </a:lnTo>
                    <a:close/>
                  </a:path>
                </a:pathLst>
              </a:custGeom>
              <a:solidFill>
                <a:srgbClr val="33CC33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endParaRPr>
              </a:p>
            </p:txBody>
          </p:sp>
        </p:grpSp>
        <p:sp>
          <p:nvSpPr>
            <p:cNvPr id="56840" name="Text Box 205"/>
            <p:cNvSpPr txBox="1">
              <a:spLocks noChangeArrowheads="1"/>
            </p:cNvSpPr>
            <p:nvPr/>
          </p:nvSpPr>
          <p:spPr bwMode="auto">
            <a:xfrm>
              <a:off x="2239" y="1362"/>
              <a:ext cx="881" cy="25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rtl="1" eaLnBrk="0" hangingPunct="0"/>
              <a:r>
                <a:rPr lang="en-US" sz="2000">
                  <a:solidFill>
                    <a:srgbClr val="FFFF00"/>
                  </a:solidFill>
                </a:rPr>
                <a:t>Fibrinogen</a:t>
              </a:r>
              <a:endParaRPr 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56328" name="Group 206"/>
          <p:cNvGrpSpPr>
            <a:grpSpLocks/>
          </p:cNvGrpSpPr>
          <p:nvPr/>
        </p:nvGrpSpPr>
        <p:grpSpPr bwMode="auto">
          <a:xfrm>
            <a:off x="554038" y="1184275"/>
            <a:ext cx="3025775" cy="519113"/>
            <a:chOff x="349" y="746"/>
            <a:chExt cx="1906" cy="327"/>
          </a:xfrm>
        </p:grpSpPr>
        <p:sp>
          <p:nvSpPr>
            <p:cNvPr id="208079" name="Line 207"/>
            <p:cNvSpPr>
              <a:spLocks noChangeShapeType="1"/>
            </p:cNvSpPr>
            <p:nvPr/>
          </p:nvSpPr>
          <p:spPr bwMode="auto">
            <a:xfrm flipV="1">
              <a:off x="349" y="1056"/>
              <a:ext cx="1906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stealth" w="med" len="lg"/>
            </a:ln>
            <a:effectLst/>
          </p:spPr>
          <p:txBody>
            <a:bodyPr wrap="none" anchor="ctr"/>
            <a:lstStyle/>
            <a:p>
              <a:pPr algn="r" rtl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endParaRPr>
            </a:p>
          </p:txBody>
        </p:sp>
        <p:sp>
          <p:nvSpPr>
            <p:cNvPr id="56838" name="Text Box 208"/>
            <p:cNvSpPr txBox="1">
              <a:spLocks noChangeArrowheads="1"/>
            </p:cNvSpPr>
            <p:nvPr/>
          </p:nvSpPr>
          <p:spPr bwMode="auto">
            <a:xfrm>
              <a:off x="650" y="746"/>
              <a:ext cx="1221" cy="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rtl="1" eaLnBrk="0" hangingPunct="0"/>
              <a:r>
                <a:rPr lang="en-US" sz="2800">
                  <a:solidFill>
                    <a:srgbClr val="FFFF00"/>
                  </a:solidFill>
                </a:rPr>
                <a:t>Blood Flow</a:t>
              </a:r>
            </a:p>
          </p:txBody>
        </p:sp>
      </p:grpSp>
      <p:grpSp>
        <p:nvGrpSpPr>
          <p:cNvPr id="53794" name="Group 209"/>
          <p:cNvGrpSpPr>
            <a:grpSpLocks/>
          </p:cNvGrpSpPr>
          <p:nvPr/>
        </p:nvGrpSpPr>
        <p:grpSpPr bwMode="auto">
          <a:xfrm>
            <a:off x="5559425" y="3236913"/>
            <a:ext cx="1531938" cy="2146300"/>
            <a:chOff x="3502" y="2039"/>
            <a:chExt cx="965" cy="1352"/>
          </a:xfrm>
        </p:grpSpPr>
        <p:sp>
          <p:nvSpPr>
            <p:cNvPr id="56728" name="Text Box 210"/>
            <p:cNvSpPr txBox="1">
              <a:spLocks noChangeArrowheads="1"/>
            </p:cNvSpPr>
            <p:nvPr/>
          </p:nvSpPr>
          <p:spPr bwMode="auto">
            <a:xfrm>
              <a:off x="3502" y="3158"/>
              <a:ext cx="965" cy="23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rtl="1" eaLnBrk="0" hangingPunct="0"/>
              <a:r>
                <a:rPr lang="en-US" b="1">
                  <a:solidFill>
                    <a:srgbClr val="FFFF00"/>
                  </a:solidFill>
                </a:rPr>
                <a:t>Recruitment</a:t>
              </a:r>
            </a:p>
          </p:txBody>
        </p:sp>
        <p:grpSp>
          <p:nvGrpSpPr>
            <p:cNvPr id="56729" name="Group 211"/>
            <p:cNvGrpSpPr>
              <a:grpSpLocks/>
            </p:cNvGrpSpPr>
            <p:nvPr/>
          </p:nvGrpSpPr>
          <p:grpSpPr bwMode="auto">
            <a:xfrm>
              <a:off x="3504" y="2039"/>
              <a:ext cx="768" cy="1033"/>
              <a:chOff x="3504" y="2018"/>
              <a:chExt cx="768" cy="1033"/>
            </a:xfrm>
          </p:grpSpPr>
          <p:grpSp>
            <p:nvGrpSpPr>
              <p:cNvPr id="56730" name="Group 212"/>
              <p:cNvGrpSpPr>
                <a:grpSpLocks/>
              </p:cNvGrpSpPr>
              <p:nvPr/>
            </p:nvGrpSpPr>
            <p:grpSpPr bwMode="auto">
              <a:xfrm>
                <a:off x="3515" y="2840"/>
                <a:ext cx="672" cy="96"/>
                <a:chOff x="540" y="1270"/>
                <a:chExt cx="536" cy="384"/>
              </a:xfrm>
            </p:grpSpPr>
            <p:grpSp>
              <p:nvGrpSpPr>
                <p:cNvPr id="56801" name="Group 213"/>
                <p:cNvGrpSpPr>
                  <a:grpSpLocks/>
                </p:cNvGrpSpPr>
                <p:nvPr/>
              </p:nvGrpSpPr>
              <p:grpSpPr bwMode="auto">
                <a:xfrm>
                  <a:off x="540" y="1270"/>
                  <a:ext cx="536" cy="384"/>
                  <a:chOff x="540" y="2248"/>
                  <a:chExt cx="536" cy="384"/>
                </a:xfrm>
              </p:grpSpPr>
              <p:sp>
                <p:nvSpPr>
                  <p:cNvPr id="208086" name="Freeform 214"/>
                  <p:cNvSpPr>
                    <a:spLocks/>
                  </p:cNvSpPr>
                  <p:nvPr/>
                </p:nvSpPr>
                <p:spPr bwMode="auto">
                  <a:xfrm>
                    <a:off x="932" y="2416"/>
                    <a:ext cx="144" cy="40"/>
                  </a:xfrm>
                  <a:custGeom>
                    <a:avLst/>
                    <a:gdLst/>
                    <a:ahLst/>
                    <a:cxnLst>
                      <a:cxn ang="0">
                        <a:pos x="144" y="16"/>
                      </a:cxn>
                      <a:cxn ang="0">
                        <a:pos x="144" y="24"/>
                      </a:cxn>
                      <a:cxn ang="0">
                        <a:pos x="128" y="32"/>
                      </a:cxn>
                      <a:cxn ang="0">
                        <a:pos x="104" y="32"/>
                      </a:cxn>
                      <a:cxn ang="0">
                        <a:pos x="72" y="40"/>
                      </a:cxn>
                      <a:cxn ang="0">
                        <a:pos x="72" y="40"/>
                      </a:cxn>
                      <a:cxn ang="0">
                        <a:pos x="40" y="32"/>
                      </a:cxn>
                      <a:cxn ang="0">
                        <a:pos x="16" y="32"/>
                      </a:cxn>
                      <a:cxn ang="0">
                        <a:pos x="0" y="24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0" y="8"/>
                      </a:cxn>
                      <a:cxn ang="0">
                        <a:pos x="16" y="0"/>
                      </a:cxn>
                      <a:cxn ang="0">
                        <a:pos x="40" y="0"/>
                      </a:cxn>
                      <a:cxn ang="0">
                        <a:pos x="72" y="0"/>
                      </a:cxn>
                      <a:cxn ang="0">
                        <a:pos x="72" y="0"/>
                      </a:cxn>
                      <a:cxn ang="0">
                        <a:pos x="104" y="0"/>
                      </a:cxn>
                      <a:cxn ang="0">
                        <a:pos x="128" y="0"/>
                      </a:cxn>
                      <a:cxn ang="0">
                        <a:pos x="144" y="8"/>
                      </a:cxn>
                      <a:cxn ang="0">
                        <a:pos x="144" y="16"/>
                      </a:cxn>
                    </a:cxnLst>
                    <a:rect l="0" t="0" r="r" b="b"/>
                    <a:pathLst>
                      <a:path w="144" h="40">
                        <a:moveTo>
                          <a:pt x="144" y="16"/>
                        </a:moveTo>
                        <a:lnTo>
                          <a:pt x="144" y="24"/>
                        </a:lnTo>
                        <a:lnTo>
                          <a:pt x="128" y="32"/>
                        </a:lnTo>
                        <a:lnTo>
                          <a:pt x="104" y="32"/>
                        </a:lnTo>
                        <a:lnTo>
                          <a:pt x="72" y="40"/>
                        </a:lnTo>
                        <a:lnTo>
                          <a:pt x="72" y="40"/>
                        </a:lnTo>
                        <a:lnTo>
                          <a:pt x="40" y="32"/>
                        </a:lnTo>
                        <a:lnTo>
                          <a:pt x="16" y="32"/>
                        </a:lnTo>
                        <a:lnTo>
                          <a:pt x="0" y="24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0" y="8"/>
                        </a:lnTo>
                        <a:lnTo>
                          <a:pt x="16" y="0"/>
                        </a:lnTo>
                        <a:lnTo>
                          <a:pt x="40" y="0"/>
                        </a:lnTo>
                        <a:lnTo>
                          <a:pt x="72" y="0"/>
                        </a:lnTo>
                        <a:lnTo>
                          <a:pt x="72" y="0"/>
                        </a:lnTo>
                        <a:lnTo>
                          <a:pt x="104" y="0"/>
                        </a:lnTo>
                        <a:lnTo>
                          <a:pt x="128" y="0"/>
                        </a:lnTo>
                        <a:lnTo>
                          <a:pt x="144" y="8"/>
                        </a:lnTo>
                        <a:lnTo>
                          <a:pt x="144" y="16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087" name="Freeform 215"/>
                  <p:cNvSpPr>
                    <a:spLocks/>
                  </p:cNvSpPr>
                  <p:nvPr/>
                </p:nvSpPr>
                <p:spPr bwMode="auto">
                  <a:xfrm>
                    <a:off x="892" y="2496"/>
                    <a:ext cx="112" cy="80"/>
                  </a:xfrm>
                  <a:custGeom>
                    <a:avLst/>
                    <a:gdLst/>
                    <a:ahLst/>
                    <a:cxnLst>
                      <a:cxn ang="0">
                        <a:pos x="112" y="80"/>
                      </a:cxn>
                      <a:cxn ang="0">
                        <a:pos x="80" y="80"/>
                      </a:cxn>
                      <a:cxn ang="0">
                        <a:pos x="40" y="56"/>
                      </a:cxn>
                      <a:cxn ang="0">
                        <a:pos x="40" y="56"/>
                      </a:cxn>
                      <a:cxn ang="0">
                        <a:pos x="16" y="40"/>
                      </a:cxn>
                      <a:cxn ang="0">
                        <a:pos x="8" y="24"/>
                      </a:cxn>
                      <a:cxn ang="0">
                        <a:pos x="0" y="8"/>
                      </a:cxn>
                      <a:cxn ang="0">
                        <a:pos x="8" y="0"/>
                      </a:cxn>
                      <a:cxn ang="0">
                        <a:pos x="8" y="0"/>
                      </a:cxn>
                      <a:cxn ang="0">
                        <a:pos x="32" y="0"/>
                      </a:cxn>
                      <a:cxn ang="0">
                        <a:pos x="72" y="24"/>
                      </a:cxn>
                      <a:cxn ang="0">
                        <a:pos x="72" y="24"/>
                      </a:cxn>
                      <a:cxn ang="0">
                        <a:pos x="96" y="40"/>
                      </a:cxn>
                      <a:cxn ang="0">
                        <a:pos x="104" y="56"/>
                      </a:cxn>
                      <a:cxn ang="0">
                        <a:pos x="112" y="72"/>
                      </a:cxn>
                      <a:cxn ang="0">
                        <a:pos x="112" y="80"/>
                      </a:cxn>
                    </a:cxnLst>
                    <a:rect l="0" t="0" r="r" b="b"/>
                    <a:pathLst>
                      <a:path w="112" h="80">
                        <a:moveTo>
                          <a:pt x="112" y="80"/>
                        </a:moveTo>
                        <a:lnTo>
                          <a:pt x="80" y="80"/>
                        </a:lnTo>
                        <a:lnTo>
                          <a:pt x="40" y="56"/>
                        </a:lnTo>
                        <a:lnTo>
                          <a:pt x="40" y="56"/>
                        </a:lnTo>
                        <a:lnTo>
                          <a:pt x="16" y="40"/>
                        </a:lnTo>
                        <a:lnTo>
                          <a:pt x="8" y="24"/>
                        </a:lnTo>
                        <a:lnTo>
                          <a:pt x="0" y="8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32" y="0"/>
                        </a:lnTo>
                        <a:lnTo>
                          <a:pt x="72" y="24"/>
                        </a:lnTo>
                        <a:lnTo>
                          <a:pt x="72" y="24"/>
                        </a:lnTo>
                        <a:lnTo>
                          <a:pt x="96" y="40"/>
                        </a:lnTo>
                        <a:lnTo>
                          <a:pt x="104" y="56"/>
                        </a:lnTo>
                        <a:lnTo>
                          <a:pt x="112" y="72"/>
                        </a:lnTo>
                        <a:lnTo>
                          <a:pt x="112" y="8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088" name="Freeform 216"/>
                  <p:cNvSpPr>
                    <a:spLocks/>
                  </p:cNvSpPr>
                  <p:nvPr/>
                </p:nvSpPr>
                <p:spPr bwMode="auto">
                  <a:xfrm>
                    <a:off x="780" y="2248"/>
                    <a:ext cx="48" cy="104"/>
                  </a:xfrm>
                  <a:custGeom>
                    <a:avLst/>
                    <a:gdLst/>
                    <a:ahLst/>
                    <a:cxnLst>
                      <a:cxn ang="0">
                        <a:pos x="24" y="104"/>
                      </a:cxn>
                      <a:cxn ang="0">
                        <a:pos x="8" y="88"/>
                      </a:cxn>
                      <a:cxn ang="0">
                        <a:pos x="0" y="56"/>
                      </a:cxn>
                      <a:cxn ang="0">
                        <a:pos x="0" y="56"/>
                      </a:cxn>
                      <a:cxn ang="0">
                        <a:pos x="8" y="16"/>
                      </a:cxn>
                      <a:cxn ang="0">
                        <a:pos x="24" y="0"/>
                      </a:cxn>
                      <a:cxn ang="0">
                        <a:pos x="24" y="0"/>
                      </a:cxn>
                      <a:cxn ang="0">
                        <a:pos x="40" y="16"/>
                      </a:cxn>
                      <a:cxn ang="0">
                        <a:pos x="48" y="56"/>
                      </a:cxn>
                      <a:cxn ang="0">
                        <a:pos x="48" y="56"/>
                      </a:cxn>
                      <a:cxn ang="0">
                        <a:pos x="40" y="88"/>
                      </a:cxn>
                      <a:cxn ang="0">
                        <a:pos x="24" y="104"/>
                      </a:cxn>
                    </a:cxnLst>
                    <a:rect l="0" t="0" r="r" b="b"/>
                    <a:pathLst>
                      <a:path w="48" h="104">
                        <a:moveTo>
                          <a:pt x="24" y="104"/>
                        </a:moveTo>
                        <a:lnTo>
                          <a:pt x="8" y="88"/>
                        </a:lnTo>
                        <a:lnTo>
                          <a:pt x="0" y="56"/>
                        </a:lnTo>
                        <a:lnTo>
                          <a:pt x="0" y="56"/>
                        </a:lnTo>
                        <a:lnTo>
                          <a:pt x="8" y="16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lnTo>
                          <a:pt x="40" y="16"/>
                        </a:lnTo>
                        <a:lnTo>
                          <a:pt x="48" y="56"/>
                        </a:lnTo>
                        <a:lnTo>
                          <a:pt x="48" y="56"/>
                        </a:lnTo>
                        <a:lnTo>
                          <a:pt x="40" y="88"/>
                        </a:lnTo>
                        <a:lnTo>
                          <a:pt x="24" y="104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089" name="Freeform 217"/>
                  <p:cNvSpPr>
                    <a:spLocks/>
                  </p:cNvSpPr>
                  <p:nvPr/>
                </p:nvSpPr>
                <p:spPr bwMode="auto">
                  <a:xfrm>
                    <a:off x="540" y="2416"/>
                    <a:ext cx="152" cy="40"/>
                  </a:xfrm>
                  <a:custGeom>
                    <a:avLst/>
                    <a:gdLst/>
                    <a:ahLst/>
                    <a:cxnLst>
                      <a:cxn ang="0">
                        <a:pos x="152" y="24"/>
                      </a:cxn>
                      <a:cxn ang="0">
                        <a:pos x="144" y="32"/>
                      </a:cxn>
                      <a:cxn ang="0">
                        <a:pos x="128" y="32"/>
                      </a:cxn>
                      <a:cxn ang="0">
                        <a:pos x="104" y="40"/>
                      </a:cxn>
                      <a:cxn ang="0">
                        <a:pos x="80" y="40"/>
                      </a:cxn>
                      <a:cxn ang="0">
                        <a:pos x="80" y="40"/>
                      </a:cxn>
                      <a:cxn ang="0">
                        <a:pos x="48" y="40"/>
                      </a:cxn>
                      <a:cxn ang="0">
                        <a:pos x="24" y="32"/>
                      </a:cxn>
                      <a:cxn ang="0">
                        <a:pos x="8" y="32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16"/>
                      </a:cxn>
                      <a:cxn ang="0">
                        <a:pos x="24" y="8"/>
                      </a:cxn>
                      <a:cxn ang="0">
                        <a:pos x="48" y="0"/>
                      </a:cxn>
                      <a:cxn ang="0">
                        <a:pos x="80" y="0"/>
                      </a:cxn>
                      <a:cxn ang="0">
                        <a:pos x="80" y="0"/>
                      </a:cxn>
                      <a:cxn ang="0">
                        <a:pos x="104" y="0"/>
                      </a:cxn>
                      <a:cxn ang="0">
                        <a:pos x="128" y="8"/>
                      </a:cxn>
                      <a:cxn ang="0">
                        <a:pos x="144" y="16"/>
                      </a:cxn>
                      <a:cxn ang="0">
                        <a:pos x="152" y="24"/>
                      </a:cxn>
                    </a:cxnLst>
                    <a:rect l="0" t="0" r="r" b="b"/>
                    <a:pathLst>
                      <a:path w="152" h="40">
                        <a:moveTo>
                          <a:pt x="152" y="24"/>
                        </a:moveTo>
                        <a:lnTo>
                          <a:pt x="144" y="32"/>
                        </a:lnTo>
                        <a:lnTo>
                          <a:pt x="128" y="32"/>
                        </a:lnTo>
                        <a:lnTo>
                          <a:pt x="104" y="40"/>
                        </a:lnTo>
                        <a:lnTo>
                          <a:pt x="80" y="40"/>
                        </a:lnTo>
                        <a:lnTo>
                          <a:pt x="80" y="40"/>
                        </a:lnTo>
                        <a:lnTo>
                          <a:pt x="48" y="40"/>
                        </a:lnTo>
                        <a:lnTo>
                          <a:pt x="24" y="32"/>
                        </a:lnTo>
                        <a:lnTo>
                          <a:pt x="8" y="32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16"/>
                        </a:lnTo>
                        <a:lnTo>
                          <a:pt x="24" y="8"/>
                        </a:lnTo>
                        <a:lnTo>
                          <a:pt x="48" y="0"/>
                        </a:lnTo>
                        <a:lnTo>
                          <a:pt x="80" y="0"/>
                        </a:lnTo>
                        <a:lnTo>
                          <a:pt x="80" y="0"/>
                        </a:lnTo>
                        <a:lnTo>
                          <a:pt x="104" y="0"/>
                        </a:lnTo>
                        <a:lnTo>
                          <a:pt x="128" y="8"/>
                        </a:lnTo>
                        <a:lnTo>
                          <a:pt x="144" y="16"/>
                        </a:lnTo>
                        <a:lnTo>
                          <a:pt x="152" y="24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090" name="Freeform 218"/>
                  <p:cNvSpPr>
                    <a:spLocks/>
                  </p:cNvSpPr>
                  <p:nvPr/>
                </p:nvSpPr>
                <p:spPr bwMode="auto">
                  <a:xfrm>
                    <a:off x="780" y="2520"/>
                    <a:ext cx="48" cy="112"/>
                  </a:xfrm>
                  <a:custGeom>
                    <a:avLst/>
                    <a:gdLst/>
                    <a:ahLst/>
                    <a:cxnLst>
                      <a:cxn ang="0">
                        <a:pos x="24" y="112"/>
                      </a:cxn>
                      <a:cxn ang="0">
                        <a:pos x="8" y="96"/>
                      </a:cxn>
                      <a:cxn ang="0">
                        <a:pos x="0" y="56"/>
                      </a:cxn>
                      <a:cxn ang="0">
                        <a:pos x="0" y="56"/>
                      </a:cxn>
                      <a:cxn ang="0">
                        <a:pos x="8" y="16"/>
                      </a:cxn>
                      <a:cxn ang="0">
                        <a:pos x="24" y="0"/>
                      </a:cxn>
                      <a:cxn ang="0">
                        <a:pos x="24" y="0"/>
                      </a:cxn>
                      <a:cxn ang="0">
                        <a:pos x="40" y="16"/>
                      </a:cxn>
                      <a:cxn ang="0">
                        <a:pos x="48" y="56"/>
                      </a:cxn>
                      <a:cxn ang="0">
                        <a:pos x="48" y="56"/>
                      </a:cxn>
                      <a:cxn ang="0">
                        <a:pos x="40" y="96"/>
                      </a:cxn>
                      <a:cxn ang="0">
                        <a:pos x="24" y="112"/>
                      </a:cxn>
                    </a:cxnLst>
                    <a:rect l="0" t="0" r="r" b="b"/>
                    <a:pathLst>
                      <a:path w="48" h="112">
                        <a:moveTo>
                          <a:pt x="24" y="112"/>
                        </a:moveTo>
                        <a:lnTo>
                          <a:pt x="8" y="96"/>
                        </a:lnTo>
                        <a:lnTo>
                          <a:pt x="0" y="56"/>
                        </a:lnTo>
                        <a:lnTo>
                          <a:pt x="0" y="56"/>
                        </a:lnTo>
                        <a:lnTo>
                          <a:pt x="8" y="16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lnTo>
                          <a:pt x="40" y="16"/>
                        </a:lnTo>
                        <a:lnTo>
                          <a:pt x="48" y="56"/>
                        </a:lnTo>
                        <a:lnTo>
                          <a:pt x="48" y="56"/>
                        </a:lnTo>
                        <a:lnTo>
                          <a:pt x="40" y="96"/>
                        </a:lnTo>
                        <a:lnTo>
                          <a:pt x="24" y="112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091" name="Freeform 219"/>
                  <p:cNvSpPr>
                    <a:spLocks/>
                  </p:cNvSpPr>
                  <p:nvPr/>
                </p:nvSpPr>
                <p:spPr bwMode="auto">
                  <a:xfrm>
                    <a:off x="612" y="2304"/>
                    <a:ext cx="112" cy="80"/>
                  </a:xfrm>
                  <a:custGeom>
                    <a:avLst/>
                    <a:gdLst/>
                    <a:ahLst/>
                    <a:cxnLst>
                      <a:cxn ang="0">
                        <a:pos x="112" y="80"/>
                      </a:cxn>
                      <a:cxn ang="0">
                        <a:pos x="80" y="80"/>
                      </a:cxn>
                      <a:cxn ang="0">
                        <a:pos x="40" y="56"/>
                      </a:cxn>
                      <a:cxn ang="0">
                        <a:pos x="40" y="56"/>
                      </a:cxn>
                      <a:cxn ang="0">
                        <a:pos x="16" y="40"/>
                      </a:cxn>
                      <a:cxn ang="0">
                        <a:pos x="8" y="24"/>
                      </a:cxn>
                      <a:cxn ang="0">
                        <a:pos x="0" y="8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32" y="8"/>
                      </a:cxn>
                      <a:cxn ang="0">
                        <a:pos x="72" y="24"/>
                      </a:cxn>
                      <a:cxn ang="0">
                        <a:pos x="72" y="24"/>
                      </a:cxn>
                      <a:cxn ang="0">
                        <a:pos x="96" y="40"/>
                      </a:cxn>
                      <a:cxn ang="0">
                        <a:pos x="104" y="56"/>
                      </a:cxn>
                      <a:cxn ang="0">
                        <a:pos x="112" y="72"/>
                      </a:cxn>
                      <a:cxn ang="0">
                        <a:pos x="112" y="80"/>
                      </a:cxn>
                    </a:cxnLst>
                    <a:rect l="0" t="0" r="r" b="b"/>
                    <a:pathLst>
                      <a:path w="112" h="80">
                        <a:moveTo>
                          <a:pt x="112" y="80"/>
                        </a:moveTo>
                        <a:lnTo>
                          <a:pt x="80" y="80"/>
                        </a:lnTo>
                        <a:lnTo>
                          <a:pt x="40" y="56"/>
                        </a:lnTo>
                        <a:lnTo>
                          <a:pt x="40" y="56"/>
                        </a:lnTo>
                        <a:lnTo>
                          <a:pt x="16" y="40"/>
                        </a:lnTo>
                        <a:lnTo>
                          <a:pt x="8" y="24"/>
                        </a:lnTo>
                        <a:lnTo>
                          <a:pt x="0" y="8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32" y="8"/>
                        </a:lnTo>
                        <a:lnTo>
                          <a:pt x="72" y="24"/>
                        </a:lnTo>
                        <a:lnTo>
                          <a:pt x="72" y="24"/>
                        </a:lnTo>
                        <a:lnTo>
                          <a:pt x="96" y="40"/>
                        </a:lnTo>
                        <a:lnTo>
                          <a:pt x="104" y="56"/>
                        </a:lnTo>
                        <a:lnTo>
                          <a:pt x="112" y="72"/>
                        </a:lnTo>
                        <a:lnTo>
                          <a:pt x="112" y="8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092" name="Freeform 220"/>
                  <p:cNvSpPr>
                    <a:spLocks/>
                  </p:cNvSpPr>
                  <p:nvPr/>
                </p:nvSpPr>
                <p:spPr bwMode="auto">
                  <a:xfrm>
                    <a:off x="876" y="2296"/>
                    <a:ext cx="112" cy="80"/>
                  </a:xfrm>
                  <a:custGeom>
                    <a:avLst/>
                    <a:gdLst/>
                    <a:ahLst/>
                    <a:cxnLst>
                      <a:cxn ang="0">
                        <a:pos x="8" y="80"/>
                      </a:cxn>
                      <a:cxn ang="0">
                        <a:pos x="0" y="72"/>
                      </a:cxn>
                      <a:cxn ang="0">
                        <a:pos x="8" y="56"/>
                      </a:cxn>
                      <a:cxn ang="0">
                        <a:pos x="24" y="40"/>
                      </a:cxn>
                      <a:cxn ang="0">
                        <a:pos x="40" y="24"/>
                      </a:cxn>
                      <a:cxn ang="0">
                        <a:pos x="40" y="24"/>
                      </a:cxn>
                      <a:cxn ang="0">
                        <a:pos x="80" y="8"/>
                      </a:cxn>
                      <a:cxn ang="0">
                        <a:pos x="112" y="0"/>
                      </a:cxn>
                      <a:cxn ang="0">
                        <a:pos x="112" y="0"/>
                      </a:cxn>
                      <a:cxn ang="0">
                        <a:pos x="112" y="8"/>
                      </a:cxn>
                      <a:cxn ang="0">
                        <a:pos x="112" y="24"/>
                      </a:cxn>
                      <a:cxn ang="0">
                        <a:pos x="96" y="40"/>
                      </a:cxn>
                      <a:cxn ang="0">
                        <a:pos x="80" y="56"/>
                      </a:cxn>
                      <a:cxn ang="0">
                        <a:pos x="80" y="56"/>
                      </a:cxn>
                      <a:cxn ang="0">
                        <a:pos x="32" y="80"/>
                      </a:cxn>
                      <a:cxn ang="0">
                        <a:pos x="8" y="80"/>
                      </a:cxn>
                    </a:cxnLst>
                    <a:rect l="0" t="0" r="r" b="b"/>
                    <a:pathLst>
                      <a:path w="112" h="80">
                        <a:moveTo>
                          <a:pt x="8" y="80"/>
                        </a:moveTo>
                        <a:lnTo>
                          <a:pt x="0" y="72"/>
                        </a:lnTo>
                        <a:lnTo>
                          <a:pt x="8" y="56"/>
                        </a:lnTo>
                        <a:lnTo>
                          <a:pt x="24" y="40"/>
                        </a:lnTo>
                        <a:lnTo>
                          <a:pt x="40" y="24"/>
                        </a:lnTo>
                        <a:lnTo>
                          <a:pt x="40" y="24"/>
                        </a:lnTo>
                        <a:lnTo>
                          <a:pt x="80" y="8"/>
                        </a:lnTo>
                        <a:lnTo>
                          <a:pt x="112" y="0"/>
                        </a:lnTo>
                        <a:lnTo>
                          <a:pt x="112" y="0"/>
                        </a:lnTo>
                        <a:lnTo>
                          <a:pt x="112" y="8"/>
                        </a:lnTo>
                        <a:lnTo>
                          <a:pt x="112" y="24"/>
                        </a:lnTo>
                        <a:lnTo>
                          <a:pt x="96" y="40"/>
                        </a:lnTo>
                        <a:lnTo>
                          <a:pt x="80" y="56"/>
                        </a:lnTo>
                        <a:lnTo>
                          <a:pt x="80" y="56"/>
                        </a:lnTo>
                        <a:lnTo>
                          <a:pt x="32" y="80"/>
                        </a:lnTo>
                        <a:lnTo>
                          <a:pt x="8" y="8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093" name="Freeform 221"/>
                  <p:cNvSpPr>
                    <a:spLocks/>
                  </p:cNvSpPr>
                  <p:nvPr/>
                </p:nvSpPr>
                <p:spPr bwMode="auto">
                  <a:xfrm>
                    <a:off x="916" y="2352"/>
                    <a:ext cx="136" cy="56"/>
                  </a:xfrm>
                  <a:custGeom>
                    <a:avLst/>
                    <a:gdLst/>
                    <a:ahLst/>
                    <a:cxnLst>
                      <a:cxn ang="0">
                        <a:pos x="0" y="48"/>
                      </a:cxn>
                      <a:cxn ang="0">
                        <a:pos x="0" y="40"/>
                      </a:cxn>
                      <a:cxn ang="0">
                        <a:pos x="16" y="32"/>
                      </a:cxn>
                      <a:cxn ang="0">
                        <a:pos x="32" y="16"/>
                      </a:cxn>
                      <a:cxn ang="0">
                        <a:pos x="56" y="8"/>
                      </a:cxn>
                      <a:cxn ang="0">
                        <a:pos x="56" y="8"/>
                      </a:cxn>
                      <a:cxn ang="0">
                        <a:pos x="88" y="0"/>
                      </a:cxn>
                      <a:cxn ang="0">
                        <a:pos x="112" y="0"/>
                      </a:cxn>
                      <a:cxn ang="0">
                        <a:pos x="128" y="0"/>
                      </a:cxn>
                      <a:cxn ang="0">
                        <a:pos x="136" y="8"/>
                      </a:cxn>
                      <a:cxn ang="0">
                        <a:pos x="136" y="8"/>
                      </a:cxn>
                      <a:cxn ang="0">
                        <a:pos x="136" y="16"/>
                      </a:cxn>
                      <a:cxn ang="0">
                        <a:pos x="128" y="24"/>
                      </a:cxn>
                      <a:cxn ang="0">
                        <a:pos x="104" y="32"/>
                      </a:cxn>
                      <a:cxn ang="0">
                        <a:pos x="80" y="48"/>
                      </a:cxn>
                      <a:cxn ang="0">
                        <a:pos x="80" y="48"/>
                      </a:cxn>
                      <a:cxn ang="0">
                        <a:pos x="48" y="48"/>
                      </a:cxn>
                      <a:cxn ang="0">
                        <a:pos x="24" y="56"/>
                      </a:cxn>
                      <a:cxn ang="0">
                        <a:pos x="8" y="56"/>
                      </a:cxn>
                      <a:cxn ang="0">
                        <a:pos x="0" y="48"/>
                      </a:cxn>
                    </a:cxnLst>
                    <a:rect l="0" t="0" r="r" b="b"/>
                    <a:pathLst>
                      <a:path w="136" h="56">
                        <a:moveTo>
                          <a:pt x="0" y="48"/>
                        </a:moveTo>
                        <a:lnTo>
                          <a:pt x="0" y="40"/>
                        </a:lnTo>
                        <a:lnTo>
                          <a:pt x="16" y="32"/>
                        </a:lnTo>
                        <a:lnTo>
                          <a:pt x="32" y="16"/>
                        </a:lnTo>
                        <a:lnTo>
                          <a:pt x="56" y="8"/>
                        </a:lnTo>
                        <a:lnTo>
                          <a:pt x="56" y="8"/>
                        </a:lnTo>
                        <a:lnTo>
                          <a:pt x="88" y="0"/>
                        </a:lnTo>
                        <a:lnTo>
                          <a:pt x="112" y="0"/>
                        </a:lnTo>
                        <a:lnTo>
                          <a:pt x="128" y="0"/>
                        </a:lnTo>
                        <a:lnTo>
                          <a:pt x="136" y="8"/>
                        </a:lnTo>
                        <a:lnTo>
                          <a:pt x="136" y="8"/>
                        </a:lnTo>
                        <a:lnTo>
                          <a:pt x="136" y="16"/>
                        </a:lnTo>
                        <a:lnTo>
                          <a:pt x="128" y="24"/>
                        </a:lnTo>
                        <a:lnTo>
                          <a:pt x="104" y="32"/>
                        </a:lnTo>
                        <a:lnTo>
                          <a:pt x="80" y="48"/>
                        </a:lnTo>
                        <a:lnTo>
                          <a:pt x="80" y="48"/>
                        </a:lnTo>
                        <a:lnTo>
                          <a:pt x="48" y="48"/>
                        </a:lnTo>
                        <a:lnTo>
                          <a:pt x="24" y="56"/>
                        </a:lnTo>
                        <a:lnTo>
                          <a:pt x="8" y="56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094" name="Freeform 222"/>
                  <p:cNvSpPr>
                    <a:spLocks/>
                  </p:cNvSpPr>
                  <p:nvPr/>
                </p:nvSpPr>
                <p:spPr bwMode="auto">
                  <a:xfrm>
                    <a:off x="564" y="2472"/>
                    <a:ext cx="136" cy="56"/>
                  </a:xfrm>
                  <a:custGeom>
                    <a:avLst/>
                    <a:gdLst/>
                    <a:ahLst/>
                    <a:cxnLst>
                      <a:cxn ang="0">
                        <a:pos x="0" y="48"/>
                      </a:cxn>
                      <a:cxn ang="0">
                        <a:pos x="0" y="40"/>
                      </a:cxn>
                      <a:cxn ang="0">
                        <a:pos x="8" y="32"/>
                      </a:cxn>
                      <a:cxn ang="0">
                        <a:pos x="32" y="16"/>
                      </a:cxn>
                      <a:cxn ang="0">
                        <a:pos x="56" y="8"/>
                      </a:cxn>
                      <a:cxn ang="0">
                        <a:pos x="56" y="8"/>
                      </a:cxn>
                      <a:cxn ang="0">
                        <a:pos x="88" y="0"/>
                      </a:cxn>
                      <a:cxn ang="0">
                        <a:pos x="112" y="0"/>
                      </a:cxn>
                      <a:cxn ang="0">
                        <a:pos x="128" y="0"/>
                      </a:cxn>
                      <a:cxn ang="0">
                        <a:pos x="136" y="8"/>
                      </a:cxn>
                      <a:cxn ang="0">
                        <a:pos x="136" y="8"/>
                      </a:cxn>
                      <a:cxn ang="0">
                        <a:pos x="136" y="16"/>
                      </a:cxn>
                      <a:cxn ang="0">
                        <a:pos x="120" y="24"/>
                      </a:cxn>
                      <a:cxn ang="0">
                        <a:pos x="104" y="32"/>
                      </a:cxn>
                      <a:cxn ang="0">
                        <a:pos x="80" y="48"/>
                      </a:cxn>
                      <a:cxn ang="0">
                        <a:pos x="80" y="48"/>
                      </a:cxn>
                      <a:cxn ang="0">
                        <a:pos x="48" y="48"/>
                      </a:cxn>
                      <a:cxn ang="0">
                        <a:pos x="24" y="56"/>
                      </a:cxn>
                      <a:cxn ang="0">
                        <a:pos x="8" y="56"/>
                      </a:cxn>
                      <a:cxn ang="0">
                        <a:pos x="0" y="48"/>
                      </a:cxn>
                    </a:cxnLst>
                    <a:rect l="0" t="0" r="r" b="b"/>
                    <a:pathLst>
                      <a:path w="136" h="56">
                        <a:moveTo>
                          <a:pt x="0" y="48"/>
                        </a:moveTo>
                        <a:lnTo>
                          <a:pt x="0" y="40"/>
                        </a:lnTo>
                        <a:lnTo>
                          <a:pt x="8" y="32"/>
                        </a:lnTo>
                        <a:lnTo>
                          <a:pt x="32" y="16"/>
                        </a:lnTo>
                        <a:lnTo>
                          <a:pt x="56" y="8"/>
                        </a:lnTo>
                        <a:lnTo>
                          <a:pt x="56" y="8"/>
                        </a:lnTo>
                        <a:lnTo>
                          <a:pt x="88" y="0"/>
                        </a:lnTo>
                        <a:lnTo>
                          <a:pt x="112" y="0"/>
                        </a:lnTo>
                        <a:lnTo>
                          <a:pt x="128" y="0"/>
                        </a:lnTo>
                        <a:lnTo>
                          <a:pt x="136" y="8"/>
                        </a:lnTo>
                        <a:lnTo>
                          <a:pt x="136" y="8"/>
                        </a:lnTo>
                        <a:lnTo>
                          <a:pt x="136" y="16"/>
                        </a:lnTo>
                        <a:lnTo>
                          <a:pt x="120" y="24"/>
                        </a:lnTo>
                        <a:lnTo>
                          <a:pt x="104" y="32"/>
                        </a:lnTo>
                        <a:lnTo>
                          <a:pt x="80" y="48"/>
                        </a:lnTo>
                        <a:lnTo>
                          <a:pt x="80" y="48"/>
                        </a:lnTo>
                        <a:lnTo>
                          <a:pt x="48" y="48"/>
                        </a:lnTo>
                        <a:lnTo>
                          <a:pt x="24" y="56"/>
                        </a:lnTo>
                        <a:lnTo>
                          <a:pt x="8" y="56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095" name="Freeform 223"/>
                  <p:cNvSpPr>
                    <a:spLocks/>
                  </p:cNvSpPr>
                  <p:nvPr/>
                </p:nvSpPr>
                <p:spPr bwMode="auto">
                  <a:xfrm>
                    <a:off x="628" y="2504"/>
                    <a:ext cx="112" cy="72"/>
                  </a:xfrm>
                  <a:custGeom>
                    <a:avLst/>
                    <a:gdLst/>
                    <a:ahLst/>
                    <a:cxnLst>
                      <a:cxn ang="0">
                        <a:pos x="8" y="72"/>
                      </a:cxn>
                      <a:cxn ang="0">
                        <a:pos x="0" y="64"/>
                      </a:cxn>
                      <a:cxn ang="0">
                        <a:pos x="8" y="56"/>
                      </a:cxn>
                      <a:cxn ang="0">
                        <a:pos x="16" y="40"/>
                      </a:cxn>
                      <a:cxn ang="0">
                        <a:pos x="40" y="24"/>
                      </a:cxn>
                      <a:cxn ang="0">
                        <a:pos x="40" y="24"/>
                      </a:cxn>
                      <a:cxn ang="0">
                        <a:pos x="80" y="0"/>
                      </a:cxn>
                      <a:cxn ang="0">
                        <a:pos x="112" y="0"/>
                      </a:cxn>
                      <a:cxn ang="0">
                        <a:pos x="112" y="0"/>
                      </a:cxn>
                      <a:cxn ang="0">
                        <a:pos x="112" y="8"/>
                      </a:cxn>
                      <a:cxn ang="0">
                        <a:pos x="112" y="16"/>
                      </a:cxn>
                      <a:cxn ang="0">
                        <a:pos x="96" y="32"/>
                      </a:cxn>
                      <a:cxn ang="0">
                        <a:pos x="80" y="48"/>
                      </a:cxn>
                      <a:cxn ang="0">
                        <a:pos x="80" y="48"/>
                      </a:cxn>
                      <a:cxn ang="0">
                        <a:pos x="32" y="72"/>
                      </a:cxn>
                      <a:cxn ang="0">
                        <a:pos x="8" y="72"/>
                      </a:cxn>
                    </a:cxnLst>
                    <a:rect l="0" t="0" r="r" b="b"/>
                    <a:pathLst>
                      <a:path w="112" h="72">
                        <a:moveTo>
                          <a:pt x="8" y="72"/>
                        </a:moveTo>
                        <a:lnTo>
                          <a:pt x="0" y="64"/>
                        </a:lnTo>
                        <a:lnTo>
                          <a:pt x="8" y="56"/>
                        </a:lnTo>
                        <a:lnTo>
                          <a:pt x="16" y="40"/>
                        </a:lnTo>
                        <a:lnTo>
                          <a:pt x="40" y="24"/>
                        </a:lnTo>
                        <a:lnTo>
                          <a:pt x="40" y="24"/>
                        </a:lnTo>
                        <a:lnTo>
                          <a:pt x="80" y="0"/>
                        </a:lnTo>
                        <a:lnTo>
                          <a:pt x="112" y="0"/>
                        </a:lnTo>
                        <a:lnTo>
                          <a:pt x="112" y="0"/>
                        </a:lnTo>
                        <a:lnTo>
                          <a:pt x="112" y="8"/>
                        </a:lnTo>
                        <a:lnTo>
                          <a:pt x="112" y="16"/>
                        </a:lnTo>
                        <a:lnTo>
                          <a:pt x="96" y="32"/>
                        </a:lnTo>
                        <a:lnTo>
                          <a:pt x="80" y="48"/>
                        </a:lnTo>
                        <a:lnTo>
                          <a:pt x="80" y="48"/>
                        </a:lnTo>
                        <a:lnTo>
                          <a:pt x="32" y="72"/>
                        </a:lnTo>
                        <a:lnTo>
                          <a:pt x="8" y="72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096" name="Freeform 224"/>
                  <p:cNvSpPr>
                    <a:spLocks/>
                  </p:cNvSpPr>
                  <p:nvPr/>
                </p:nvSpPr>
                <p:spPr bwMode="auto">
                  <a:xfrm>
                    <a:off x="932" y="2464"/>
                    <a:ext cx="136" cy="56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8" y="0"/>
                      </a:cxn>
                      <a:cxn ang="0">
                        <a:pos x="32" y="0"/>
                      </a:cxn>
                      <a:cxn ang="0">
                        <a:pos x="56" y="0"/>
                      </a:cxn>
                      <a:cxn ang="0">
                        <a:pos x="80" y="8"/>
                      </a:cxn>
                      <a:cxn ang="0">
                        <a:pos x="80" y="8"/>
                      </a:cxn>
                      <a:cxn ang="0">
                        <a:pos x="104" y="16"/>
                      </a:cxn>
                      <a:cxn ang="0">
                        <a:pos x="128" y="32"/>
                      </a:cxn>
                      <a:cxn ang="0">
                        <a:pos x="136" y="40"/>
                      </a:cxn>
                      <a:cxn ang="0">
                        <a:pos x="136" y="48"/>
                      </a:cxn>
                      <a:cxn ang="0">
                        <a:pos x="136" y="48"/>
                      </a:cxn>
                      <a:cxn ang="0">
                        <a:pos x="128" y="56"/>
                      </a:cxn>
                      <a:cxn ang="0">
                        <a:pos x="112" y="56"/>
                      </a:cxn>
                      <a:cxn ang="0">
                        <a:pos x="88" y="56"/>
                      </a:cxn>
                      <a:cxn ang="0">
                        <a:pos x="64" y="48"/>
                      </a:cxn>
                      <a:cxn ang="0">
                        <a:pos x="64" y="48"/>
                      </a:cxn>
                      <a:cxn ang="0">
                        <a:pos x="32" y="40"/>
                      </a:cxn>
                      <a:cxn ang="0">
                        <a:pos x="16" y="24"/>
                      </a:cxn>
                      <a:cxn ang="0">
                        <a:pos x="0" y="16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136" h="56">
                        <a:moveTo>
                          <a:pt x="0" y="8"/>
                        </a:moveTo>
                        <a:lnTo>
                          <a:pt x="8" y="0"/>
                        </a:lnTo>
                        <a:lnTo>
                          <a:pt x="32" y="0"/>
                        </a:lnTo>
                        <a:lnTo>
                          <a:pt x="56" y="0"/>
                        </a:lnTo>
                        <a:lnTo>
                          <a:pt x="80" y="8"/>
                        </a:lnTo>
                        <a:lnTo>
                          <a:pt x="80" y="8"/>
                        </a:lnTo>
                        <a:lnTo>
                          <a:pt x="104" y="16"/>
                        </a:lnTo>
                        <a:lnTo>
                          <a:pt x="128" y="32"/>
                        </a:lnTo>
                        <a:lnTo>
                          <a:pt x="136" y="40"/>
                        </a:lnTo>
                        <a:lnTo>
                          <a:pt x="136" y="48"/>
                        </a:lnTo>
                        <a:lnTo>
                          <a:pt x="136" y="48"/>
                        </a:lnTo>
                        <a:lnTo>
                          <a:pt x="128" y="56"/>
                        </a:lnTo>
                        <a:lnTo>
                          <a:pt x="112" y="56"/>
                        </a:lnTo>
                        <a:lnTo>
                          <a:pt x="88" y="56"/>
                        </a:lnTo>
                        <a:lnTo>
                          <a:pt x="64" y="48"/>
                        </a:lnTo>
                        <a:lnTo>
                          <a:pt x="64" y="48"/>
                        </a:lnTo>
                        <a:lnTo>
                          <a:pt x="32" y="40"/>
                        </a:lnTo>
                        <a:lnTo>
                          <a:pt x="16" y="24"/>
                        </a:lnTo>
                        <a:lnTo>
                          <a:pt x="0" y="16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097" name="Freeform 225"/>
                  <p:cNvSpPr>
                    <a:spLocks/>
                  </p:cNvSpPr>
                  <p:nvPr/>
                </p:nvSpPr>
                <p:spPr bwMode="auto">
                  <a:xfrm>
                    <a:off x="564" y="2360"/>
                    <a:ext cx="136" cy="56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8" y="0"/>
                      </a:cxn>
                      <a:cxn ang="0">
                        <a:pos x="24" y="0"/>
                      </a:cxn>
                      <a:cxn ang="0">
                        <a:pos x="48" y="0"/>
                      </a:cxn>
                      <a:cxn ang="0">
                        <a:pos x="80" y="8"/>
                      </a:cxn>
                      <a:cxn ang="0">
                        <a:pos x="80" y="8"/>
                      </a:cxn>
                      <a:cxn ang="0">
                        <a:pos x="104" y="16"/>
                      </a:cxn>
                      <a:cxn ang="0">
                        <a:pos x="120" y="24"/>
                      </a:cxn>
                      <a:cxn ang="0">
                        <a:pos x="136" y="40"/>
                      </a:cxn>
                      <a:cxn ang="0">
                        <a:pos x="136" y="48"/>
                      </a:cxn>
                      <a:cxn ang="0">
                        <a:pos x="136" y="48"/>
                      </a:cxn>
                      <a:cxn ang="0">
                        <a:pos x="128" y="48"/>
                      </a:cxn>
                      <a:cxn ang="0">
                        <a:pos x="112" y="56"/>
                      </a:cxn>
                      <a:cxn ang="0">
                        <a:pos x="88" y="48"/>
                      </a:cxn>
                      <a:cxn ang="0">
                        <a:pos x="56" y="40"/>
                      </a:cxn>
                      <a:cxn ang="0">
                        <a:pos x="56" y="40"/>
                      </a:cxn>
                      <a:cxn ang="0">
                        <a:pos x="32" y="32"/>
                      </a:cxn>
                      <a:cxn ang="0">
                        <a:pos x="8" y="24"/>
                      </a:cxn>
                      <a:cxn ang="0">
                        <a:pos x="0" y="16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136" h="56">
                        <a:moveTo>
                          <a:pt x="0" y="8"/>
                        </a:moveTo>
                        <a:lnTo>
                          <a:pt x="8" y="0"/>
                        </a:lnTo>
                        <a:lnTo>
                          <a:pt x="24" y="0"/>
                        </a:lnTo>
                        <a:lnTo>
                          <a:pt x="48" y="0"/>
                        </a:lnTo>
                        <a:lnTo>
                          <a:pt x="80" y="8"/>
                        </a:lnTo>
                        <a:lnTo>
                          <a:pt x="80" y="8"/>
                        </a:lnTo>
                        <a:lnTo>
                          <a:pt x="104" y="16"/>
                        </a:lnTo>
                        <a:lnTo>
                          <a:pt x="120" y="24"/>
                        </a:lnTo>
                        <a:lnTo>
                          <a:pt x="136" y="40"/>
                        </a:lnTo>
                        <a:lnTo>
                          <a:pt x="136" y="48"/>
                        </a:lnTo>
                        <a:lnTo>
                          <a:pt x="136" y="48"/>
                        </a:lnTo>
                        <a:lnTo>
                          <a:pt x="128" y="48"/>
                        </a:lnTo>
                        <a:lnTo>
                          <a:pt x="112" y="56"/>
                        </a:lnTo>
                        <a:lnTo>
                          <a:pt x="88" y="48"/>
                        </a:lnTo>
                        <a:lnTo>
                          <a:pt x="56" y="40"/>
                        </a:lnTo>
                        <a:lnTo>
                          <a:pt x="56" y="40"/>
                        </a:lnTo>
                        <a:lnTo>
                          <a:pt x="32" y="32"/>
                        </a:lnTo>
                        <a:lnTo>
                          <a:pt x="8" y="24"/>
                        </a:lnTo>
                        <a:lnTo>
                          <a:pt x="0" y="16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098" name="Freeform 226"/>
                  <p:cNvSpPr>
                    <a:spLocks/>
                  </p:cNvSpPr>
                  <p:nvPr/>
                </p:nvSpPr>
                <p:spPr bwMode="auto">
                  <a:xfrm>
                    <a:off x="692" y="2256"/>
                    <a:ext cx="72" cy="104"/>
                  </a:xfrm>
                  <a:custGeom>
                    <a:avLst/>
                    <a:gdLst/>
                    <a:ahLst/>
                    <a:cxnLst>
                      <a:cxn ang="0">
                        <a:pos x="8" y="0"/>
                      </a:cxn>
                      <a:cxn ang="0">
                        <a:pos x="32" y="8"/>
                      </a:cxn>
                      <a:cxn ang="0">
                        <a:pos x="64" y="48"/>
                      </a:cxn>
                      <a:cxn ang="0">
                        <a:pos x="64" y="48"/>
                      </a:cxn>
                      <a:cxn ang="0">
                        <a:pos x="72" y="80"/>
                      </a:cxn>
                      <a:cxn ang="0">
                        <a:pos x="64" y="104"/>
                      </a:cxn>
                      <a:cxn ang="0">
                        <a:pos x="64" y="104"/>
                      </a:cxn>
                      <a:cxn ang="0">
                        <a:pos x="40" y="96"/>
                      </a:cxn>
                      <a:cxn ang="0">
                        <a:pos x="16" y="56"/>
                      </a:cxn>
                      <a:cxn ang="0">
                        <a:pos x="16" y="56"/>
                      </a:cxn>
                      <a:cxn ang="0">
                        <a:pos x="0" y="24"/>
                      </a:cxn>
                      <a:cxn ang="0">
                        <a:pos x="8" y="0"/>
                      </a:cxn>
                    </a:cxnLst>
                    <a:rect l="0" t="0" r="r" b="b"/>
                    <a:pathLst>
                      <a:path w="72" h="104">
                        <a:moveTo>
                          <a:pt x="8" y="0"/>
                        </a:moveTo>
                        <a:lnTo>
                          <a:pt x="32" y="8"/>
                        </a:lnTo>
                        <a:lnTo>
                          <a:pt x="64" y="48"/>
                        </a:lnTo>
                        <a:lnTo>
                          <a:pt x="64" y="48"/>
                        </a:lnTo>
                        <a:lnTo>
                          <a:pt x="72" y="80"/>
                        </a:lnTo>
                        <a:lnTo>
                          <a:pt x="64" y="104"/>
                        </a:lnTo>
                        <a:lnTo>
                          <a:pt x="64" y="104"/>
                        </a:lnTo>
                        <a:lnTo>
                          <a:pt x="40" y="96"/>
                        </a:lnTo>
                        <a:lnTo>
                          <a:pt x="16" y="56"/>
                        </a:lnTo>
                        <a:lnTo>
                          <a:pt x="16" y="56"/>
                        </a:lnTo>
                        <a:lnTo>
                          <a:pt x="0" y="24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099" name="Freeform 227"/>
                  <p:cNvSpPr>
                    <a:spLocks/>
                  </p:cNvSpPr>
                  <p:nvPr/>
                </p:nvSpPr>
                <p:spPr bwMode="auto">
                  <a:xfrm>
                    <a:off x="852" y="2520"/>
                    <a:ext cx="72" cy="96"/>
                  </a:xfrm>
                  <a:custGeom>
                    <a:avLst/>
                    <a:gdLst/>
                    <a:ahLst/>
                    <a:cxnLst>
                      <a:cxn ang="0">
                        <a:pos x="8" y="0"/>
                      </a:cxn>
                      <a:cxn ang="0">
                        <a:pos x="32" y="8"/>
                      </a:cxn>
                      <a:cxn ang="0">
                        <a:pos x="56" y="40"/>
                      </a:cxn>
                      <a:cxn ang="0">
                        <a:pos x="56" y="40"/>
                      </a:cxn>
                      <a:cxn ang="0">
                        <a:pos x="72" y="80"/>
                      </a:cxn>
                      <a:cxn ang="0">
                        <a:pos x="64" y="96"/>
                      </a:cxn>
                      <a:cxn ang="0">
                        <a:pos x="64" y="96"/>
                      </a:cxn>
                      <a:cxn ang="0">
                        <a:pos x="40" y="88"/>
                      </a:cxn>
                      <a:cxn ang="0">
                        <a:pos x="8" y="56"/>
                      </a:cxn>
                      <a:cxn ang="0">
                        <a:pos x="8" y="56"/>
                      </a:cxn>
                      <a:cxn ang="0">
                        <a:pos x="0" y="16"/>
                      </a:cxn>
                      <a:cxn ang="0">
                        <a:pos x="8" y="0"/>
                      </a:cxn>
                    </a:cxnLst>
                    <a:rect l="0" t="0" r="r" b="b"/>
                    <a:pathLst>
                      <a:path w="72" h="96">
                        <a:moveTo>
                          <a:pt x="8" y="0"/>
                        </a:moveTo>
                        <a:lnTo>
                          <a:pt x="32" y="8"/>
                        </a:lnTo>
                        <a:lnTo>
                          <a:pt x="56" y="40"/>
                        </a:lnTo>
                        <a:lnTo>
                          <a:pt x="56" y="40"/>
                        </a:lnTo>
                        <a:lnTo>
                          <a:pt x="72" y="80"/>
                        </a:lnTo>
                        <a:lnTo>
                          <a:pt x="64" y="96"/>
                        </a:lnTo>
                        <a:lnTo>
                          <a:pt x="64" y="96"/>
                        </a:lnTo>
                        <a:lnTo>
                          <a:pt x="40" y="88"/>
                        </a:lnTo>
                        <a:lnTo>
                          <a:pt x="8" y="56"/>
                        </a:lnTo>
                        <a:lnTo>
                          <a:pt x="8" y="56"/>
                        </a:lnTo>
                        <a:lnTo>
                          <a:pt x="0" y="16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100" name="Freeform 228"/>
                  <p:cNvSpPr>
                    <a:spLocks/>
                  </p:cNvSpPr>
                  <p:nvPr/>
                </p:nvSpPr>
                <p:spPr bwMode="auto">
                  <a:xfrm>
                    <a:off x="844" y="2256"/>
                    <a:ext cx="72" cy="104"/>
                  </a:xfrm>
                  <a:custGeom>
                    <a:avLst/>
                    <a:gdLst/>
                    <a:ahLst/>
                    <a:cxnLst>
                      <a:cxn ang="0">
                        <a:pos x="64" y="0"/>
                      </a:cxn>
                      <a:cxn ang="0">
                        <a:pos x="72" y="24"/>
                      </a:cxn>
                      <a:cxn ang="0">
                        <a:pos x="56" y="56"/>
                      </a:cxn>
                      <a:cxn ang="0">
                        <a:pos x="56" y="56"/>
                      </a:cxn>
                      <a:cxn ang="0">
                        <a:pos x="32" y="88"/>
                      </a:cxn>
                      <a:cxn ang="0">
                        <a:pos x="8" y="104"/>
                      </a:cxn>
                      <a:cxn ang="0">
                        <a:pos x="8" y="104"/>
                      </a:cxn>
                      <a:cxn ang="0">
                        <a:pos x="0" y="80"/>
                      </a:cxn>
                      <a:cxn ang="0">
                        <a:pos x="8" y="40"/>
                      </a:cxn>
                      <a:cxn ang="0">
                        <a:pos x="8" y="40"/>
                      </a:cxn>
                      <a:cxn ang="0">
                        <a:pos x="40" y="8"/>
                      </a:cxn>
                      <a:cxn ang="0">
                        <a:pos x="64" y="0"/>
                      </a:cxn>
                    </a:cxnLst>
                    <a:rect l="0" t="0" r="r" b="b"/>
                    <a:pathLst>
                      <a:path w="72" h="104">
                        <a:moveTo>
                          <a:pt x="64" y="0"/>
                        </a:moveTo>
                        <a:lnTo>
                          <a:pt x="72" y="24"/>
                        </a:lnTo>
                        <a:lnTo>
                          <a:pt x="56" y="56"/>
                        </a:lnTo>
                        <a:lnTo>
                          <a:pt x="56" y="56"/>
                        </a:lnTo>
                        <a:lnTo>
                          <a:pt x="32" y="88"/>
                        </a:lnTo>
                        <a:lnTo>
                          <a:pt x="8" y="104"/>
                        </a:lnTo>
                        <a:lnTo>
                          <a:pt x="8" y="104"/>
                        </a:lnTo>
                        <a:lnTo>
                          <a:pt x="0" y="80"/>
                        </a:lnTo>
                        <a:lnTo>
                          <a:pt x="8" y="40"/>
                        </a:lnTo>
                        <a:lnTo>
                          <a:pt x="8" y="40"/>
                        </a:lnTo>
                        <a:lnTo>
                          <a:pt x="40" y="8"/>
                        </a:lnTo>
                        <a:lnTo>
                          <a:pt x="64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101" name="Freeform 229"/>
                  <p:cNvSpPr>
                    <a:spLocks/>
                  </p:cNvSpPr>
                  <p:nvPr/>
                </p:nvSpPr>
                <p:spPr bwMode="auto">
                  <a:xfrm>
                    <a:off x="700" y="2520"/>
                    <a:ext cx="80" cy="96"/>
                  </a:xfrm>
                  <a:custGeom>
                    <a:avLst/>
                    <a:gdLst/>
                    <a:ahLst/>
                    <a:cxnLst>
                      <a:cxn ang="0">
                        <a:pos x="64" y="0"/>
                      </a:cxn>
                      <a:cxn ang="0">
                        <a:pos x="80" y="16"/>
                      </a:cxn>
                      <a:cxn ang="0">
                        <a:pos x="64" y="56"/>
                      </a:cxn>
                      <a:cxn ang="0">
                        <a:pos x="64" y="56"/>
                      </a:cxn>
                      <a:cxn ang="0">
                        <a:pos x="40" y="88"/>
                      </a:cxn>
                      <a:cxn ang="0">
                        <a:pos x="8" y="96"/>
                      </a:cxn>
                      <a:cxn ang="0">
                        <a:pos x="8" y="96"/>
                      </a:cxn>
                      <a:cxn ang="0">
                        <a:pos x="0" y="80"/>
                      </a:cxn>
                      <a:cxn ang="0">
                        <a:pos x="16" y="40"/>
                      </a:cxn>
                      <a:cxn ang="0">
                        <a:pos x="16" y="40"/>
                      </a:cxn>
                      <a:cxn ang="0">
                        <a:pos x="40" y="8"/>
                      </a:cxn>
                      <a:cxn ang="0">
                        <a:pos x="64" y="0"/>
                      </a:cxn>
                    </a:cxnLst>
                    <a:rect l="0" t="0" r="r" b="b"/>
                    <a:pathLst>
                      <a:path w="80" h="96">
                        <a:moveTo>
                          <a:pt x="64" y="0"/>
                        </a:moveTo>
                        <a:lnTo>
                          <a:pt x="80" y="16"/>
                        </a:lnTo>
                        <a:lnTo>
                          <a:pt x="64" y="56"/>
                        </a:lnTo>
                        <a:lnTo>
                          <a:pt x="64" y="56"/>
                        </a:lnTo>
                        <a:lnTo>
                          <a:pt x="40" y="88"/>
                        </a:lnTo>
                        <a:lnTo>
                          <a:pt x="8" y="96"/>
                        </a:lnTo>
                        <a:lnTo>
                          <a:pt x="8" y="96"/>
                        </a:lnTo>
                        <a:lnTo>
                          <a:pt x="0" y="80"/>
                        </a:lnTo>
                        <a:lnTo>
                          <a:pt x="16" y="40"/>
                        </a:lnTo>
                        <a:lnTo>
                          <a:pt x="16" y="40"/>
                        </a:lnTo>
                        <a:lnTo>
                          <a:pt x="40" y="8"/>
                        </a:lnTo>
                        <a:lnTo>
                          <a:pt x="64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sp>
              <p:nvSpPr>
                <p:cNvPr id="208102" name="Freeform 230"/>
                <p:cNvSpPr>
                  <a:spLocks/>
                </p:cNvSpPr>
                <p:nvPr/>
              </p:nvSpPr>
              <p:spPr bwMode="auto">
                <a:xfrm>
                  <a:off x="572" y="1294"/>
                  <a:ext cx="472" cy="336"/>
                </a:xfrm>
                <a:custGeom>
                  <a:avLst/>
                  <a:gdLst/>
                  <a:ahLst/>
                  <a:cxnLst>
                    <a:cxn ang="0">
                      <a:pos x="672" y="216"/>
                    </a:cxn>
                    <a:cxn ang="0">
                      <a:pos x="664" y="256"/>
                    </a:cxn>
                    <a:cxn ang="0">
                      <a:pos x="648" y="296"/>
                    </a:cxn>
                    <a:cxn ang="0">
                      <a:pos x="616" y="328"/>
                    </a:cxn>
                    <a:cxn ang="0">
                      <a:pos x="576" y="360"/>
                    </a:cxn>
                    <a:cxn ang="0">
                      <a:pos x="464" y="408"/>
                    </a:cxn>
                    <a:cxn ang="0">
                      <a:pos x="336" y="424"/>
                    </a:cxn>
                    <a:cxn ang="0">
                      <a:pos x="336" y="424"/>
                    </a:cxn>
                    <a:cxn ang="0">
                      <a:pos x="208" y="408"/>
                    </a:cxn>
                    <a:cxn ang="0">
                      <a:pos x="96" y="360"/>
                    </a:cxn>
                    <a:cxn ang="0">
                      <a:pos x="56" y="328"/>
                    </a:cxn>
                    <a:cxn ang="0">
                      <a:pos x="24" y="296"/>
                    </a:cxn>
                    <a:cxn ang="0">
                      <a:pos x="8" y="256"/>
                    </a:cxn>
                    <a:cxn ang="0">
                      <a:pos x="0" y="216"/>
                    </a:cxn>
                    <a:cxn ang="0">
                      <a:pos x="0" y="216"/>
                    </a:cxn>
                    <a:cxn ang="0">
                      <a:pos x="8" y="168"/>
                    </a:cxn>
                    <a:cxn ang="0">
                      <a:pos x="24" y="128"/>
                    </a:cxn>
                    <a:cxn ang="0">
                      <a:pos x="56" y="96"/>
                    </a:cxn>
                    <a:cxn ang="0">
                      <a:pos x="96" y="64"/>
                    </a:cxn>
                    <a:cxn ang="0">
                      <a:pos x="208" y="16"/>
                    </a:cxn>
                    <a:cxn ang="0">
                      <a:pos x="336" y="0"/>
                    </a:cxn>
                    <a:cxn ang="0">
                      <a:pos x="336" y="0"/>
                    </a:cxn>
                    <a:cxn ang="0">
                      <a:pos x="464" y="16"/>
                    </a:cxn>
                    <a:cxn ang="0">
                      <a:pos x="576" y="64"/>
                    </a:cxn>
                    <a:cxn ang="0">
                      <a:pos x="616" y="96"/>
                    </a:cxn>
                    <a:cxn ang="0">
                      <a:pos x="648" y="128"/>
                    </a:cxn>
                    <a:cxn ang="0">
                      <a:pos x="664" y="168"/>
                    </a:cxn>
                    <a:cxn ang="0">
                      <a:pos x="672" y="216"/>
                    </a:cxn>
                  </a:cxnLst>
                  <a:rect l="0" t="0" r="r" b="b"/>
                  <a:pathLst>
                    <a:path w="672" h="424">
                      <a:moveTo>
                        <a:pt x="672" y="216"/>
                      </a:moveTo>
                      <a:lnTo>
                        <a:pt x="664" y="256"/>
                      </a:lnTo>
                      <a:lnTo>
                        <a:pt x="648" y="296"/>
                      </a:lnTo>
                      <a:lnTo>
                        <a:pt x="616" y="328"/>
                      </a:lnTo>
                      <a:lnTo>
                        <a:pt x="576" y="360"/>
                      </a:lnTo>
                      <a:lnTo>
                        <a:pt x="464" y="408"/>
                      </a:lnTo>
                      <a:lnTo>
                        <a:pt x="336" y="424"/>
                      </a:lnTo>
                      <a:lnTo>
                        <a:pt x="336" y="424"/>
                      </a:lnTo>
                      <a:lnTo>
                        <a:pt x="208" y="408"/>
                      </a:lnTo>
                      <a:lnTo>
                        <a:pt x="96" y="360"/>
                      </a:lnTo>
                      <a:lnTo>
                        <a:pt x="56" y="328"/>
                      </a:lnTo>
                      <a:lnTo>
                        <a:pt x="24" y="296"/>
                      </a:lnTo>
                      <a:lnTo>
                        <a:pt x="8" y="256"/>
                      </a:lnTo>
                      <a:lnTo>
                        <a:pt x="0" y="216"/>
                      </a:lnTo>
                      <a:lnTo>
                        <a:pt x="0" y="216"/>
                      </a:lnTo>
                      <a:lnTo>
                        <a:pt x="8" y="168"/>
                      </a:lnTo>
                      <a:lnTo>
                        <a:pt x="24" y="128"/>
                      </a:lnTo>
                      <a:lnTo>
                        <a:pt x="56" y="96"/>
                      </a:lnTo>
                      <a:lnTo>
                        <a:pt x="96" y="64"/>
                      </a:lnTo>
                      <a:lnTo>
                        <a:pt x="208" y="16"/>
                      </a:lnTo>
                      <a:lnTo>
                        <a:pt x="336" y="0"/>
                      </a:lnTo>
                      <a:lnTo>
                        <a:pt x="336" y="0"/>
                      </a:lnTo>
                      <a:lnTo>
                        <a:pt x="464" y="16"/>
                      </a:lnTo>
                      <a:lnTo>
                        <a:pt x="576" y="64"/>
                      </a:lnTo>
                      <a:lnTo>
                        <a:pt x="616" y="96"/>
                      </a:lnTo>
                      <a:lnTo>
                        <a:pt x="648" y="128"/>
                      </a:lnTo>
                      <a:lnTo>
                        <a:pt x="664" y="168"/>
                      </a:lnTo>
                      <a:lnTo>
                        <a:pt x="672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808080">
                        <a:gamma/>
                        <a:tint val="59608"/>
                        <a:invGamma/>
                      </a:srgbClr>
                    </a:gs>
                    <a:gs pos="100000">
                      <a:srgbClr val="808080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grpSp>
              <p:nvGrpSpPr>
                <p:cNvPr id="56803" name="Group 231"/>
                <p:cNvGrpSpPr>
                  <a:grpSpLocks/>
                </p:cNvGrpSpPr>
                <p:nvPr/>
              </p:nvGrpSpPr>
              <p:grpSpPr bwMode="auto">
                <a:xfrm>
                  <a:off x="632" y="1338"/>
                  <a:ext cx="352" cy="248"/>
                  <a:chOff x="636" y="2320"/>
                  <a:chExt cx="352" cy="248"/>
                </a:xfrm>
              </p:grpSpPr>
              <p:sp>
                <p:nvSpPr>
                  <p:cNvPr id="208104" name="Freeform 232"/>
                  <p:cNvSpPr>
                    <a:spLocks/>
                  </p:cNvSpPr>
                  <p:nvPr/>
                </p:nvSpPr>
                <p:spPr bwMode="auto">
                  <a:xfrm>
                    <a:off x="788" y="2424"/>
                    <a:ext cx="32" cy="16"/>
                  </a:xfrm>
                  <a:custGeom>
                    <a:avLst/>
                    <a:gdLst/>
                    <a:ahLst/>
                    <a:cxnLst>
                      <a:cxn ang="0">
                        <a:pos x="32" y="8"/>
                      </a:cxn>
                      <a:cxn ang="0">
                        <a:pos x="32" y="16"/>
                      </a:cxn>
                      <a:cxn ang="0">
                        <a:pos x="16" y="16"/>
                      </a:cxn>
                      <a:cxn ang="0">
                        <a:pos x="16" y="16"/>
                      </a:cxn>
                      <a:cxn ang="0">
                        <a:pos x="8" y="16"/>
                      </a:cxn>
                      <a:cxn ang="0">
                        <a:pos x="0" y="8"/>
                      </a:cxn>
                      <a:cxn ang="0">
                        <a:pos x="0" y="8"/>
                      </a:cxn>
                      <a:cxn ang="0">
                        <a:pos x="8" y="0"/>
                      </a:cxn>
                      <a:cxn ang="0">
                        <a:pos x="16" y="0"/>
                      </a:cxn>
                      <a:cxn ang="0">
                        <a:pos x="16" y="0"/>
                      </a:cxn>
                      <a:cxn ang="0">
                        <a:pos x="32" y="0"/>
                      </a:cxn>
                      <a:cxn ang="0">
                        <a:pos x="32" y="8"/>
                      </a:cxn>
                    </a:cxnLst>
                    <a:rect l="0" t="0" r="r" b="b"/>
                    <a:pathLst>
                      <a:path w="32" h="16">
                        <a:moveTo>
                          <a:pt x="32" y="8"/>
                        </a:moveTo>
                        <a:lnTo>
                          <a:pt x="32" y="16"/>
                        </a:lnTo>
                        <a:lnTo>
                          <a:pt x="16" y="16"/>
                        </a:lnTo>
                        <a:lnTo>
                          <a:pt x="16" y="16"/>
                        </a:lnTo>
                        <a:lnTo>
                          <a:pt x="8" y="16"/>
                        </a:lnTo>
                        <a:lnTo>
                          <a:pt x="0" y="8"/>
                        </a:lnTo>
                        <a:lnTo>
                          <a:pt x="0" y="8"/>
                        </a:lnTo>
                        <a:lnTo>
                          <a:pt x="8" y="0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lnTo>
                          <a:pt x="32" y="0"/>
                        </a:lnTo>
                        <a:lnTo>
                          <a:pt x="32" y="8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105" name="Freeform 233"/>
                  <p:cNvSpPr>
                    <a:spLocks/>
                  </p:cNvSpPr>
                  <p:nvPr/>
                </p:nvSpPr>
                <p:spPr bwMode="auto">
                  <a:xfrm>
                    <a:off x="924" y="2416"/>
                    <a:ext cx="64" cy="24"/>
                  </a:xfrm>
                  <a:custGeom>
                    <a:avLst/>
                    <a:gdLst/>
                    <a:ahLst/>
                    <a:cxnLst>
                      <a:cxn ang="0">
                        <a:pos x="64" y="16"/>
                      </a:cxn>
                      <a:cxn ang="0">
                        <a:pos x="56" y="24"/>
                      </a:cxn>
                      <a:cxn ang="0">
                        <a:pos x="32" y="24"/>
                      </a:cxn>
                      <a:cxn ang="0">
                        <a:pos x="32" y="24"/>
                      </a:cxn>
                      <a:cxn ang="0">
                        <a:pos x="16" y="24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16" y="8"/>
                      </a:cxn>
                      <a:cxn ang="0">
                        <a:pos x="32" y="0"/>
                      </a:cxn>
                      <a:cxn ang="0">
                        <a:pos x="32" y="0"/>
                      </a:cxn>
                      <a:cxn ang="0">
                        <a:pos x="56" y="8"/>
                      </a:cxn>
                      <a:cxn ang="0">
                        <a:pos x="64" y="16"/>
                      </a:cxn>
                    </a:cxnLst>
                    <a:rect l="0" t="0" r="r" b="b"/>
                    <a:pathLst>
                      <a:path w="64" h="24">
                        <a:moveTo>
                          <a:pt x="64" y="16"/>
                        </a:moveTo>
                        <a:lnTo>
                          <a:pt x="56" y="24"/>
                        </a:lnTo>
                        <a:lnTo>
                          <a:pt x="32" y="24"/>
                        </a:lnTo>
                        <a:lnTo>
                          <a:pt x="32" y="24"/>
                        </a:lnTo>
                        <a:lnTo>
                          <a:pt x="16" y="24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16" y="8"/>
                        </a:lnTo>
                        <a:lnTo>
                          <a:pt x="32" y="0"/>
                        </a:lnTo>
                        <a:lnTo>
                          <a:pt x="32" y="0"/>
                        </a:lnTo>
                        <a:lnTo>
                          <a:pt x="56" y="8"/>
                        </a:lnTo>
                        <a:lnTo>
                          <a:pt x="64" y="16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106" name="Freeform 234"/>
                  <p:cNvSpPr>
                    <a:spLocks/>
                  </p:cNvSpPr>
                  <p:nvPr/>
                </p:nvSpPr>
                <p:spPr bwMode="auto">
                  <a:xfrm>
                    <a:off x="909" y="2512"/>
                    <a:ext cx="40" cy="32"/>
                  </a:xfrm>
                  <a:custGeom>
                    <a:avLst/>
                    <a:gdLst/>
                    <a:ahLst/>
                    <a:cxnLst>
                      <a:cxn ang="0">
                        <a:pos x="40" y="32"/>
                      </a:cxn>
                      <a:cxn ang="0">
                        <a:pos x="24" y="32"/>
                      </a:cxn>
                      <a:cxn ang="0">
                        <a:pos x="8" y="24"/>
                      </a:cxn>
                      <a:cxn ang="0">
                        <a:pos x="8" y="24"/>
                      </a:cxn>
                      <a:cxn ang="0">
                        <a:pos x="0" y="8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6" y="0"/>
                      </a:cxn>
                      <a:cxn ang="0">
                        <a:pos x="32" y="8"/>
                      </a:cxn>
                      <a:cxn ang="0">
                        <a:pos x="32" y="8"/>
                      </a:cxn>
                      <a:cxn ang="0">
                        <a:pos x="40" y="24"/>
                      </a:cxn>
                      <a:cxn ang="0">
                        <a:pos x="40" y="32"/>
                      </a:cxn>
                    </a:cxnLst>
                    <a:rect l="0" t="0" r="r" b="b"/>
                    <a:pathLst>
                      <a:path w="40" h="32">
                        <a:moveTo>
                          <a:pt x="40" y="32"/>
                        </a:moveTo>
                        <a:lnTo>
                          <a:pt x="24" y="32"/>
                        </a:lnTo>
                        <a:lnTo>
                          <a:pt x="8" y="24"/>
                        </a:lnTo>
                        <a:lnTo>
                          <a:pt x="8" y="24"/>
                        </a:lnTo>
                        <a:lnTo>
                          <a:pt x="0" y="8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6" y="0"/>
                        </a:lnTo>
                        <a:lnTo>
                          <a:pt x="32" y="8"/>
                        </a:lnTo>
                        <a:lnTo>
                          <a:pt x="32" y="8"/>
                        </a:lnTo>
                        <a:lnTo>
                          <a:pt x="40" y="24"/>
                        </a:lnTo>
                        <a:lnTo>
                          <a:pt x="40" y="32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107" name="Freeform 235"/>
                  <p:cNvSpPr>
                    <a:spLocks/>
                  </p:cNvSpPr>
                  <p:nvPr/>
                </p:nvSpPr>
                <p:spPr bwMode="auto">
                  <a:xfrm>
                    <a:off x="780" y="2328"/>
                    <a:ext cx="32" cy="48"/>
                  </a:xfrm>
                  <a:custGeom>
                    <a:avLst/>
                    <a:gdLst/>
                    <a:ahLst/>
                    <a:cxnLst>
                      <a:cxn ang="0">
                        <a:pos x="16" y="48"/>
                      </a:cxn>
                      <a:cxn ang="0">
                        <a:pos x="8" y="48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8"/>
                      </a:cxn>
                      <a:cxn ang="0">
                        <a:pos x="16" y="0"/>
                      </a:cxn>
                      <a:cxn ang="0">
                        <a:pos x="16" y="0"/>
                      </a:cxn>
                      <a:cxn ang="0">
                        <a:pos x="24" y="8"/>
                      </a:cxn>
                      <a:cxn ang="0">
                        <a:pos x="32" y="24"/>
                      </a:cxn>
                      <a:cxn ang="0">
                        <a:pos x="32" y="24"/>
                      </a:cxn>
                      <a:cxn ang="0">
                        <a:pos x="24" y="48"/>
                      </a:cxn>
                      <a:cxn ang="0">
                        <a:pos x="16" y="48"/>
                      </a:cxn>
                    </a:cxnLst>
                    <a:rect l="0" t="0" r="r" b="b"/>
                    <a:pathLst>
                      <a:path w="32" h="48">
                        <a:moveTo>
                          <a:pt x="16" y="48"/>
                        </a:moveTo>
                        <a:lnTo>
                          <a:pt x="8" y="48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8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lnTo>
                          <a:pt x="24" y="8"/>
                        </a:lnTo>
                        <a:lnTo>
                          <a:pt x="32" y="24"/>
                        </a:lnTo>
                        <a:lnTo>
                          <a:pt x="32" y="24"/>
                        </a:lnTo>
                        <a:lnTo>
                          <a:pt x="24" y="48"/>
                        </a:lnTo>
                        <a:lnTo>
                          <a:pt x="16" y="48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108" name="Freeform 236"/>
                  <p:cNvSpPr>
                    <a:spLocks/>
                  </p:cNvSpPr>
                  <p:nvPr/>
                </p:nvSpPr>
                <p:spPr bwMode="auto">
                  <a:xfrm>
                    <a:off x="676" y="2432"/>
                    <a:ext cx="65" cy="24"/>
                  </a:xfrm>
                  <a:custGeom>
                    <a:avLst/>
                    <a:gdLst/>
                    <a:ahLst/>
                    <a:cxnLst>
                      <a:cxn ang="0">
                        <a:pos x="64" y="16"/>
                      </a:cxn>
                      <a:cxn ang="0">
                        <a:pos x="56" y="24"/>
                      </a:cxn>
                      <a:cxn ang="0">
                        <a:pos x="32" y="24"/>
                      </a:cxn>
                      <a:cxn ang="0">
                        <a:pos x="32" y="24"/>
                      </a:cxn>
                      <a:cxn ang="0">
                        <a:pos x="8" y="24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8" y="8"/>
                      </a:cxn>
                      <a:cxn ang="0">
                        <a:pos x="32" y="0"/>
                      </a:cxn>
                      <a:cxn ang="0">
                        <a:pos x="32" y="0"/>
                      </a:cxn>
                      <a:cxn ang="0">
                        <a:pos x="56" y="8"/>
                      </a:cxn>
                      <a:cxn ang="0">
                        <a:pos x="64" y="16"/>
                      </a:cxn>
                    </a:cxnLst>
                    <a:rect l="0" t="0" r="r" b="b"/>
                    <a:pathLst>
                      <a:path w="64" h="24">
                        <a:moveTo>
                          <a:pt x="64" y="16"/>
                        </a:moveTo>
                        <a:lnTo>
                          <a:pt x="56" y="24"/>
                        </a:lnTo>
                        <a:lnTo>
                          <a:pt x="32" y="24"/>
                        </a:lnTo>
                        <a:lnTo>
                          <a:pt x="32" y="24"/>
                        </a:lnTo>
                        <a:lnTo>
                          <a:pt x="8" y="24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8" y="8"/>
                        </a:lnTo>
                        <a:lnTo>
                          <a:pt x="32" y="0"/>
                        </a:lnTo>
                        <a:lnTo>
                          <a:pt x="32" y="0"/>
                        </a:lnTo>
                        <a:lnTo>
                          <a:pt x="56" y="8"/>
                        </a:lnTo>
                        <a:lnTo>
                          <a:pt x="64" y="16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109" name="Freeform 237"/>
                  <p:cNvSpPr>
                    <a:spLocks/>
                  </p:cNvSpPr>
                  <p:nvPr/>
                </p:nvSpPr>
                <p:spPr bwMode="auto">
                  <a:xfrm>
                    <a:off x="788" y="2520"/>
                    <a:ext cx="32" cy="48"/>
                  </a:xfrm>
                  <a:custGeom>
                    <a:avLst/>
                    <a:gdLst/>
                    <a:ahLst/>
                    <a:cxnLst>
                      <a:cxn ang="0">
                        <a:pos x="16" y="48"/>
                      </a:cxn>
                      <a:cxn ang="0">
                        <a:pos x="8" y="40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8"/>
                      </a:cxn>
                      <a:cxn ang="0">
                        <a:pos x="16" y="0"/>
                      </a:cxn>
                      <a:cxn ang="0">
                        <a:pos x="16" y="0"/>
                      </a:cxn>
                      <a:cxn ang="0">
                        <a:pos x="32" y="8"/>
                      </a:cxn>
                      <a:cxn ang="0">
                        <a:pos x="32" y="24"/>
                      </a:cxn>
                      <a:cxn ang="0">
                        <a:pos x="32" y="24"/>
                      </a:cxn>
                      <a:cxn ang="0">
                        <a:pos x="32" y="40"/>
                      </a:cxn>
                      <a:cxn ang="0">
                        <a:pos x="16" y="48"/>
                      </a:cxn>
                    </a:cxnLst>
                    <a:rect l="0" t="0" r="r" b="b"/>
                    <a:pathLst>
                      <a:path w="32" h="48">
                        <a:moveTo>
                          <a:pt x="16" y="48"/>
                        </a:moveTo>
                        <a:lnTo>
                          <a:pt x="8" y="4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8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lnTo>
                          <a:pt x="32" y="8"/>
                        </a:lnTo>
                        <a:lnTo>
                          <a:pt x="32" y="24"/>
                        </a:lnTo>
                        <a:lnTo>
                          <a:pt x="32" y="24"/>
                        </a:lnTo>
                        <a:lnTo>
                          <a:pt x="32" y="40"/>
                        </a:lnTo>
                        <a:lnTo>
                          <a:pt x="16" y="48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110" name="Freeform 238"/>
                  <p:cNvSpPr>
                    <a:spLocks/>
                  </p:cNvSpPr>
                  <p:nvPr/>
                </p:nvSpPr>
                <p:spPr bwMode="auto">
                  <a:xfrm>
                    <a:off x="660" y="2352"/>
                    <a:ext cx="48" cy="40"/>
                  </a:xfrm>
                  <a:custGeom>
                    <a:avLst/>
                    <a:gdLst/>
                    <a:ahLst/>
                    <a:cxnLst>
                      <a:cxn ang="0">
                        <a:pos x="48" y="32"/>
                      </a:cxn>
                      <a:cxn ang="0">
                        <a:pos x="32" y="40"/>
                      </a:cxn>
                      <a:cxn ang="0">
                        <a:pos x="16" y="24"/>
                      </a:cxn>
                      <a:cxn ang="0">
                        <a:pos x="16" y="24"/>
                      </a:cxn>
                      <a:cxn ang="0">
                        <a:pos x="0" y="16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6" y="0"/>
                      </a:cxn>
                      <a:cxn ang="0">
                        <a:pos x="32" y="8"/>
                      </a:cxn>
                      <a:cxn ang="0">
                        <a:pos x="32" y="8"/>
                      </a:cxn>
                      <a:cxn ang="0">
                        <a:pos x="48" y="24"/>
                      </a:cxn>
                      <a:cxn ang="0">
                        <a:pos x="48" y="32"/>
                      </a:cxn>
                    </a:cxnLst>
                    <a:rect l="0" t="0" r="r" b="b"/>
                    <a:pathLst>
                      <a:path w="48" h="40">
                        <a:moveTo>
                          <a:pt x="48" y="32"/>
                        </a:moveTo>
                        <a:lnTo>
                          <a:pt x="32" y="40"/>
                        </a:lnTo>
                        <a:lnTo>
                          <a:pt x="16" y="24"/>
                        </a:lnTo>
                        <a:lnTo>
                          <a:pt x="16" y="24"/>
                        </a:lnTo>
                        <a:lnTo>
                          <a:pt x="0" y="16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6" y="0"/>
                        </a:lnTo>
                        <a:lnTo>
                          <a:pt x="32" y="8"/>
                        </a:lnTo>
                        <a:lnTo>
                          <a:pt x="32" y="8"/>
                        </a:lnTo>
                        <a:lnTo>
                          <a:pt x="48" y="24"/>
                        </a:lnTo>
                        <a:lnTo>
                          <a:pt x="48" y="32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111" name="Freeform 239"/>
                  <p:cNvSpPr>
                    <a:spLocks/>
                  </p:cNvSpPr>
                  <p:nvPr/>
                </p:nvSpPr>
                <p:spPr bwMode="auto">
                  <a:xfrm>
                    <a:off x="892" y="2344"/>
                    <a:ext cx="49" cy="32"/>
                  </a:xfrm>
                  <a:custGeom>
                    <a:avLst/>
                    <a:gdLst/>
                    <a:ahLst/>
                    <a:cxnLst>
                      <a:cxn ang="0">
                        <a:pos x="0" y="32"/>
                      </a:cxn>
                      <a:cxn ang="0">
                        <a:pos x="0" y="24"/>
                      </a:cxn>
                      <a:cxn ang="0">
                        <a:pos x="8" y="8"/>
                      </a:cxn>
                      <a:cxn ang="0">
                        <a:pos x="8" y="8"/>
                      </a:cxn>
                      <a:cxn ang="0">
                        <a:pos x="32" y="0"/>
                      </a:cxn>
                      <a:cxn ang="0">
                        <a:pos x="48" y="0"/>
                      </a:cxn>
                      <a:cxn ang="0">
                        <a:pos x="48" y="0"/>
                      </a:cxn>
                      <a:cxn ang="0">
                        <a:pos x="48" y="8"/>
                      </a:cxn>
                      <a:cxn ang="0">
                        <a:pos x="32" y="24"/>
                      </a:cxn>
                      <a:cxn ang="0">
                        <a:pos x="32" y="24"/>
                      </a:cxn>
                      <a:cxn ang="0">
                        <a:pos x="16" y="32"/>
                      </a:cxn>
                      <a:cxn ang="0">
                        <a:pos x="0" y="32"/>
                      </a:cxn>
                    </a:cxnLst>
                    <a:rect l="0" t="0" r="r" b="b"/>
                    <a:pathLst>
                      <a:path w="48" h="32">
                        <a:moveTo>
                          <a:pt x="0" y="32"/>
                        </a:moveTo>
                        <a:lnTo>
                          <a:pt x="0" y="24"/>
                        </a:lnTo>
                        <a:lnTo>
                          <a:pt x="8" y="8"/>
                        </a:lnTo>
                        <a:lnTo>
                          <a:pt x="8" y="8"/>
                        </a:lnTo>
                        <a:lnTo>
                          <a:pt x="32" y="0"/>
                        </a:lnTo>
                        <a:lnTo>
                          <a:pt x="48" y="0"/>
                        </a:lnTo>
                        <a:lnTo>
                          <a:pt x="48" y="0"/>
                        </a:lnTo>
                        <a:lnTo>
                          <a:pt x="48" y="8"/>
                        </a:lnTo>
                        <a:lnTo>
                          <a:pt x="32" y="24"/>
                        </a:lnTo>
                        <a:lnTo>
                          <a:pt x="32" y="24"/>
                        </a:lnTo>
                        <a:lnTo>
                          <a:pt x="16" y="32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112" name="Freeform 240"/>
                  <p:cNvSpPr>
                    <a:spLocks/>
                  </p:cNvSpPr>
                  <p:nvPr/>
                </p:nvSpPr>
                <p:spPr bwMode="auto">
                  <a:xfrm>
                    <a:off x="876" y="2400"/>
                    <a:ext cx="49" cy="24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0" y="8"/>
                      </a:cxn>
                      <a:cxn ang="0">
                        <a:pos x="16" y="0"/>
                      </a:cxn>
                      <a:cxn ang="0">
                        <a:pos x="16" y="0"/>
                      </a:cxn>
                      <a:cxn ang="0">
                        <a:pos x="32" y="0"/>
                      </a:cxn>
                      <a:cxn ang="0">
                        <a:pos x="48" y="8"/>
                      </a:cxn>
                      <a:cxn ang="0">
                        <a:pos x="48" y="8"/>
                      </a:cxn>
                      <a:cxn ang="0">
                        <a:pos x="48" y="16"/>
                      </a:cxn>
                      <a:cxn ang="0">
                        <a:pos x="32" y="24"/>
                      </a:cxn>
                      <a:cxn ang="0">
                        <a:pos x="32" y="24"/>
                      </a:cxn>
                      <a:cxn ang="0">
                        <a:pos x="8" y="24"/>
                      </a:cxn>
                      <a:cxn ang="0">
                        <a:pos x="0" y="24"/>
                      </a:cxn>
                    </a:cxnLst>
                    <a:rect l="0" t="0" r="r" b="b"/>
                    <a:pathLst>
                      <a:path w="48" h="24">
                        <a:moveTo>
                          <a:pt x="0" y="24"/>
                        </a:moveTo>
                        <a:lnTo>
                          <a:pt x="0" y="8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lnTo>
                          <a:pt x="32" y="0"/>
                        </a:lnTo>
                        <a:lnTo>
                          <a:pt x="48" y="8"/>
                        </a:lnTo>
                        <a:lnTo>
                          <a:pt x="48" y="8"/>
                        </a:lnTo>
                        <a:lnTo>
                          <a:pt x="48" y="16"/>
                        </a:lnTo>
                        <a:lnTo>
                          <a:pt x="32" y="24"/>
                        </a:lnTo>
                        <a:lnTo>
                          <a:pt x="32" y="24"/>
                        </a:lnTo>
                        <a:lnTo>
                          <a:pt x="8" y="24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113" name="Freeform 241"/>
                  <p:cNvSpPr>
                    <a:spLocks/>
                  </p:cNvSpPr>
                  <p:nvPr/>
                </p:nvSpPr>
                <p:spPr bwMode="auto">
                  <a:xfrm>
                    <a:off x="660" y="2480"/>
                    <a:ext cx="48" cy="24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0" y="8"/>
                      </a:cxn>
                      <a:cxn ang="0">
                        <a:pos x="16" y="0"/>
                      </a:cxn>
                      <a:cxn ang="0">
                        <a:pos x="16" y="0"/>
                      </a:cxn>
                      <a:cxn ang="0">
                        <a:pos x="40" y="0"/>
                      </a:cxn>
                      <a:cxn ang="0">
                        <a:pos x="48" y="0"/>
                      </a:cxn>
                      <a:cxn ang="0">
                        <a:pos x="48" y="0"/>
                      </a:cxn>
                      <a:cxn ang="0">
                        <a:pos x="48" y="16"/>
                      </a:cxn>
                      <a:cxn ang="0">
                        <a:pos x="32" y="24"/>
                      </a:cxn>
                      <a:cxn ang="0">
                        <a:pos x="32" y="24"/>
                      </a:cxn>
                      <a:cxn ang="0">
                        <a:pos x="8" y="24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48" h="24">
                        <a:moveTo>
                          <a:pt x="0" y="16"/>
                        </a:moveTo>
                        <a:lnTo>
                          <a:pt x="0" y="8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lnTo>
                          <a:pt x="40" y="0"/>
                        </a:lnTo>
                        <a:lnTo>
                          <a:pt x="48" y="0"/>
                        </a:lnTo>
                        <a:lnTo>
                          <a:pt x="48" y="0"/>
                        </a:lnTo>
                        <a:lnTo>
                          <a:pt x="48" y="16"/>
                        </a:lnTo>
                        <a:lnTo>
                          <a:pt x="32" y="24"/>
                        </a:lnTo>
                        <a:lnTo>
                          <a:pt x="32" y="24"/>
                        </a:lnTo>
                        <a:lnTo>
                          <a:pt x="8" y="24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114" name="Freeform 242"/>
                  <p:cNvSpPr>
                    <a:spLocks/>
                  </p:cNvSpPr>
                  <p:nvPr/>
                </p:nvSpPr>
                <p:spPr bwMode="auto">
                  <a:xfrm>
                    <a:off x="732" y="2456"/>
                    <a:ext cx="48" cy="40"/>
                  </a:xfrm>
                  <a:custGeom>
                    <a:avLst/>
                    <a:gdLst/>
                    <a:ahLst/>
                    <a:cxnLst>
                      <a:cxn ang="0">
                        <a:pos x="8" y="40"/>
                      </a:cxn>
                      <a:cxn ang="0">
                        <a:pos x="0" y="24"/>
                      </a:cxn>
                      <a:cxn ang="0">
                        <a:pos x="16" y="16"/>
                      </a:cxn>
                      <a:cxn ang="0">
                        <a:pos x="16" y="16"/>
                      </a:cxn>
                      <a:cxn ang="0">
                        <a:pos x="32" y="0"/>
                      </a:cxn>
                      <a:cxn ang="0">
                        <a:pos x="48" y="8"/>
                      </a:cxn>
                      <a:cxn ang="0">
                        <a:pos x="48" y="8"/>
                      </a:cxn>
                      <a:cxn ang="0">
                        <a:pos x="48" y="16"/>
                      </a:cxn>
                      <a:cxn ang="0">
                        <a:pos x="40" y="32"/>
                      </a:cxn>
                      <a:cxn ang="0">
                        <a:pos x="40" y="32"/>
                      </a:cxn>
                      <a:cxn ang="0">
                        <a:pos x="16" y="40"/>
                      </a:cxn>
                      <a:cxn ang="0">
                        <a:pos x="8" y="40"/>
                      </a:cxn>
                    </a:cxnLst>
                    <a:rect l="0" t="0" r="r" b="b"/>
                    <a:pathLst>
                      <a:path w="48" h="40">
                        <a:moveTo>
                          <a:pt x="8" y="40"/>
                        </a:moveTo>
                        <a:lnTo>
                          <a:pt x="0" y="24"/>
                        </a:lnTo>
                        <a:lnTo>
                          <a:pt x="16" y="16"/>
                        </a:lnTo>
                        <a:lnTo>
                          <a:pt x="16" y="16"/>
                        </a:lnTo>
                        <a:lnTo>
                          <a:pt x="32" y="0"/>
                        </a:lnTo>
                        <a:lnTo>
                          <a:pt x="48" y="8"/>
                        </a:lnTo>
                        <a:lnTo>
                          <a:pt x="48" y="8"/>
                        </a:lnTo>
                        <a:lnTo>
                          <a:pt x="48" y="16"/>
                        </a:lnTo>
                        <a:lnTo>
                          <a:pt x="40" y="32"/>
                        </a:lnTo>
                        <a:lnTo>
                          <a:pt x="40" y="32"/>
                        </a:lnTo>
                        <a:lnTo>
                          <a:pt x="16" y="40"/>
                        </a:lnTo>
                        <a:lnTo>
                          <a:pt x="8" y="4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115" name="Freeform 243"/>
                  <p:cNvSpPr>
                    <a:spLocks/>
                  </p:cNvSpPr>
                  <p:nvPr/>
                </p:nvSpPr>
                <p:spPr bwMode="auto">
                  <a:xfrm>
                    <a:off x="924" y="2472"/>
                    <a:ext cx="56" cy="32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16" y="0"/>
                      </a:cxn>
                      <a:cxn ang="0">
                        <a:pos x="32" y="8"/>
                      </a:cxn>
                      <a:cxn ang="0">
                        <a:pos x="32" y="8"/>
                      </a:cxn>
                      <a:cxn ang="0">
                        <a:pos x="56" y="16"/>
                      </a:cxn>
                      <a:cxn ang="0">
                        <a:pos x="56" y="24"/>
                      </a:cxn>
                      <a:cxn ang="0">
                        <a:pos x="56" y="24"/>
                      </a:cxn>
                      <a:cxn ang="0">
                        <a:pos x="48" y="32"/>
                      </a:cxn>
                      <a:cxn ang="0">
                        <a:pos x="24" y="24"/>
                      </a:cxn>
                      <a:cxn ang="0">
                        <a:pos x="24" y="24"/>
                      </a:cxn>
                      <a:cxn ang="0">
                        <a:pos x="0" y="16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56" h="32">
                        <a:moveTo>
                          <a:pt x="0" y="8"/>
                        </a:moveTo>
                        <a:lnTo>
                          <a:pt x="16" y="0"/>
                        </a:lnTo>
                        <a:lnTo>
                          <a:pt x="32" y="8"/>
                        </a:lnTo>
                        <a:lnTo>
                          <a:pt x="32" y="8"/>
                        </a:lnTo>
                        <a:lnTo>
                          <a:pt x="56" y="16"/>
                        </a:lnTo>
                        <a:lnTo>
                          <a:pt x="56" y="24"/>
                        </a:lnTo>
                        <a:lnTo>
                          <a:pt x="56" y="24"/>
                        </a:lnTo>
                        <a:lnTo>
                          <a:pt x="48" y="32"/>
                        </a:lnTo>
                        <a:lnTo>
                          <a:pt x="24" y="24"/>
                        </a:lnTo>
                        <a:lnTo>
                          <a:pt x="24" y="24"/>
                        </a:lnTo>
                        <a:lnTo>
                          <a:pt x="0" y="16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116" name="Freeform 244"/>
                  <p:cNvSpPr>
                    <a:spLocks/>
                  </p:cNvSpPr>
                  <p:nvPr/>
                </p:nvSpPr>
                <p:spPr bwMode="auto">
                  <a:xfrm>
                    <a:off x="636" y="2392"/>
                    <a:ext cx="64" cy="32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16" y="0"/>
                      </a:cxn>
                      <a:cxn ang="0">
                        <a:pos x="40" y="8"/>
                      </a:cxn>
                      <a:cxn ang="0">
                        <a:pos x="40" y="8"/>
                      </a:cxn>
                      <a:cxn ang="0">
                        <a:pos x="56" y="16"/>
                      </a:cxn>
                      <a:cxn ang="0">
                        <a:pos x="64" y="24"/>
                      </a:cxn>
                      <a:cxn ang="0">
                        <a:pos x="64" y="24"/>
                      </a:cxn>
                      <a:cxn ang="0">
                        <a:pos x="48" y="32"/>
                      </a:cxn>
                      <a:cxn ang="0">
                        <a:pos x="24" y="32"/>
                      </a:cxn>
                      <a:cxn ang="0">
                        <a:pos x="24" y="32"/>
                      </a:cxn>
                      <a:cxn ang="0">
                        <a:pos x="8" y="16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64" h="32">
                        <a:moveTo>
                          <a:pt x="0" y="8"/>
                        </a:moveTo>
                        <a:lnTo>
                          <a:pt x="16" y="0"/>
                        </a:lnTo>
                        <a:lnTo>
                          <a:pt x="40" y="8"/>
                        </a:lnTo>
                        <a:lnTo>
                          <a:pt x="40" y="8"/>
                        </a:lnTo>
                        <a:lnTo>
                          <a:pt x="56" y="16"/>
                        </a:lnTo>
                        <a:lnTo>
                          <a:pt x="64" y="24"/>
                        </a:lnTo>
                        <a:lnTo>
                          <a:pt x="64" y="24"/>
                        </a:lnTo>
                        <a:lnTo>
                          <a:pt x="48" y="32"/>
                        </a:lnTo>
                        <a:lnTo>
                          <a:pt x="24" y="32"/>
                        </a:lnTo>
                        <a:lnTo>
                          <a:pt x="24" y="32"/>
                        </a:lnTo>
                        <a:lnTo>
                          <a:pt x="8" y="16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117" name="Freeform 245"/>
                  <p:cNvSpPr>
                    <a:spLocks/>
                  </p:cNvSpPr>
                  <p:nvPr/>
                </p:nvSpPr>
                <p:spPr bwMode="auto">
                  <a:xfrm>
                    <a:off x="715" y="2320"/>
                    <a:ext cx="41" cy="48"/>
                  </a:xfrm>
                  <a:custGeom>
                    <a:avLst/>
                    <a:gdLst/>
                    <a:ahLst/>
                    <a:cxnLst>
                      <a:cxn ang="0">
                        <a:pos x="8" y="0"/>
                      </a:cxn>
                      <a:cxn ang="0">
                        <a:pos x="24" y="0"/>
                      </a:cxn>
                      <a:cxn ang="0">
                        <a:pos x="32" y="16"/>
                      </a:cxn>
                      <a:cxn ang="0">
                        <a:pos x="32" y="16"/>
                      </a:cxn>
                      <a:cxn ang="0">
                        <a:pos x="40" y="40"/>
                      </a:cxn>
                      <a:cxn ang="0">
                        <a:pos x="32" y="48"/>
                      </a:cxn>
                      <a:cxn ang="0">
                        <a:pos x="32" y="48"/>
                      </a:cxn>
                      <a:cxn ang="0">
                        <a:pos x="16" y="40"/>
                      </a:cxn>
                      <a:cxn ang="0">
                        <a:pos x="8" y="24"/>
                      </a:cxn>
                      <a:cxn ang="0">
                        <a:pos x="8" y="24"/>
                      </a:cxn>
                      <a:cxn ang="0">
                        <a:pos x="0" y="8"/>
                      </a:cxn>
                      <a:cxn ang="0">
                        <a:pos x="8" y="0"/>
                      </a:cxn>
                    </a:cxnLst>
                    <a:rect l="0" t="0" r="r" b="b"/>
                    <a:pathLst>
                      <a:path w="40" h="48">
                        <a:moveTo>
                          <a:pt x="8" y="0"/>
                        </a:moveTo>
                        <a:lnTo>
                          <a:pt x="24" y="0"/>
                        </a:lnTo>
                        <a:lnTo>
                          <a:pt x="32" y="16"/>
                        </a:lnTo>
                        <a:lnTo>
                          <a:pt x="32" y="16"/>
                        </a:lnTo>
                        <a:lnTo>
                          <a:pt x="40" y="40"/>
                        </a:lnTo>
                        <a:lnTo>
                          <a:pt x="32" y="48"/>
                        </a:lnTo>
                        <a:lnTo>
                          <a:pt x="32" y="48"/>
                        </a:lnTo>
                        <a:lnTo>
                          <a:pt x="16" y="40"/>
                        </a:lnTo>
                        <a:lnTo>
                          <a:pt x="8" y="24"/>
                        </a:lnTo>
                        <a:lnTo>
                          <a:pt x="8" y="24"/>
                        </a:lnTo>
                        <a:lnTo>
                          <a:pt x="0" y="8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118" name="Freeform 246"/>
                  <p:cNvSpPr>
                    <a:spLocks/>
                  </p:cNvSpPr>
                  <p:nvPr/>
                </p:nvSpPr>
                <p:spPr bwMode="auto">
                  <a:xfrm>
                    <a:off x="820" y="2480"/>
                    <a:ext cx="40" cy="40"/>
                  </a:xfrm>
                  <a:custGeom>
                    <a:avLst/>
                    <a:gdLst/>
                    <a:ahLst/>
                    <a:cxnLst>
                      <a:cxn ang="0">
                        <a:pos x="8" y="0"/>
                      </a:cxn>
                      <a:cxn ang="0">
                        <a:pos x="24" y="0"/>
                      </a:cxn>
                      <a:cxn ang="0">
                        <a:pos x="40" y="16"/>
                      </a:cxn>
                      <a:cxn ang="0">
                        <a:pos x="40" y="16"/>
                      </a:cxn>
                      <a:cxn ang="0">
                        <a:pos x="40" y="32"/>
                      </a:cxn>
                      <a:cxn ang="0">
                        <a:pos x="32" y="40"/>
                      </a:cxn>
                      <a:cxn ang="0">
                        <a:pos x="32" y="40"/>
                      </a:cxn>
                      <a:cxn ang="0">
                        <a:pos x="24" y="40"/>
                      </a:cxn>
                      <a:cxn ang="0">
                        <a:pos x="8" y="24"/>
                      </a:cxn>
                      <a:cxn ang="0">
                        <a:pos x="8" y="24"/>
                      </a:cxn>
                      <a:cxn ang="0">
                        <a:pos x="0" y="8"/>
                      </a:cxn>
                      <a:cxn ang="0">
                        <a:pos x="8" y="0"/>
                      </a:cxn>
                    </a:cxnLst>
                    <a:rect l="0" t="0" r="r" b="b"/>
                    <a:pathLst>
                      <a:path w="40" h="40">
                        <a:moveTo>
                          <a:pt x="8" y="0"/>
                        </a:moveTo>
                        <a:lnTo>
                          <a:pt x="24" y="0"/>
                        </a:lnTo>
                        <a:lnTo>
                          <a:pt x="40" y="16"/>
                        </a:lnTo>
                        <a:lnTo>
                          <a:pt x="40" y="16"/>
                        </a:lnTo>
                        <a:lnTo>
                          <a:pt x="40" y="32"/>
                        </a:lnTo>
                        <a:lnTo>
                          <a:pt x="32" y="40"/>
                        </a:lnTo>
                        <a:lnTo>
                          <a:pt x="32" y="40"/>
                        </a:lnTo>
                        <a:lnTo>
                          <a:pt x="24" y="40"/>
                        </a:lnTo>
                        <a:lnTo>
                          <a:pt x="8" y="24"/>
                        </a:lnTo>
                        <a:lnTo>
                          <a:pt x="8" y="24"/>
                        </a:lnTo>
                        <a:lnTo>
                          <a:pt x="0" y="8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119" name="Freeform 247"/>
                  <p:cNvSpPr>
                    <a:spLocks/>
                  </p:cNvSpPr>
                  <p:nvPr/>
                </p:nvSpPr>
                <p:spPr bwMode="auto">
                  <a:xfrm>
                    <a:off x="836" y="2320"/>
                    <a:ext cx="40" cy="48"/>
                  </a:xfrm>
                  <a:custGeom>
                    <a:avLst/>
                    <a:gdLst/>
                    <a:ahLst/>
                    <a:cxnLst>
                      <a:cxn ang="0">
                        <a:pos x="32" y="0"/>
                      </a:cxn>
                      <a:cxn ang="0">
                        <a:pos x="40" y="8"/>
                      </a:cxn>
                      <a:cxn ang="0">
                        <a:pos x="40" y="24"/>
                      </a:cxn>
                      <a:cxn ang="0">
                        <a:pos x="40" y="24"/>
                      </a:cxn>
                      <a:cxn ang="0">
                        <a:pos x="24" y="40"/>
                      </a:cxn>
                      <a:cxn ang="0">
                        <a:pos x="8" y="48"/>
                      </a:cxn>
                      <a:cxn ang="0">
                        <a:pos x="8" y="48"/>
                      </a:cxn>
                      <a:cxn ang="0">
                        <a:pos x="0" y="32"/>
                      </a:cxn>
                      <a:cxn ang="0">
                        <a:pos x="8" y="16"/>
                      </a:cxn>
                      <a:cxn ang="0">
                        <a:pos x="8" y="16"/>
                      </a:cxn>
                      <a:cxn ang="0">
                        <a:pos x="24" y="0"/>
                      </a:cxn>
                      <a:cxn ang="0">
                        <a:pos x="32" y="0"/>
                      </a:cxn>
                    </a:cxnLst>
                    <a:rect l="0" t="0" r="r" b="b"/>
                    <a:pathLst>
                      <a:path w="40" h="48">
                        <a:moveTo>
                          <a:pt x="32" y="0"/>
                        </a:moveTo>
                        <a:lnTo>
                          <a:pt x="40" y="8"/>
                        </a:lnTo>
                        <a:lnTo>
                          <a:pt x="40" y="24"/>
                        </a:lnTo>
                        <a:lnTo>
                          <a:pt x="40" y="24"/>
                        </a:lnTo>
                        <a:lnTo>
                          <a:pt x="24" y="40"/>
                        </a:lnTo>
                        <a:lnTo>
                          <a:pt x="8" y="48"/>
                        </a:lnTo>
                        <a:lnTo>
                          <a:pt x="8" y="48"/>
                        </a:lnTo>
                        <a:lnTo>
                          <a:pt x="0" y="32"/>
                        </a:lnTo>
                        <a:lnTo>
                          <a:pt x="8" y="16"/>
                        </a:lnTo>
                        <a:lnTo>
                          <a:pt x="8" y="16"/>
                        </a:lnTo>
                        <a:lnTo>
                          <a:pt x="24" y="0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120" name="Freeform 248"/>
                  <p:cNvSpPr>
                    <a:spLocks/>
                  </p:cNvSpPr>
                  <p:nvPr/>
                </p:nvSpPr>
                <p:spPr bwMode="auto">
                  <a:xfrm>
                    <a:off x="732" y="2504"/>
                    <a:ext cx="40" cy="48"/>
                  </a:xfrm>
                  <a:custGeom>
                    <a:avLst/>
                    <a:gdLst/>
                    <a:ahLst/>
                    <a:cxnLst>
                      <a:cxn ang="0">
                        <a:pos x="32" y="0"/>
                      </a:cxn>
                      <a:cxn ang="0">
                        <a:pos x="40" y="8"/>
                      </a:cxn>
                      <a:cxn ang="0">
                        <a:pos x="32" y="32"/>
                      </a:cxn>
                      <a:cxn ang="0">
                        <a:pos x="32" y="32"/>
                      </a:cxn>
                      <a:cxn ang="0">
                        <a:pos x="24" y="40"/>
                      </a:cxn>
                      <a:cxn ang="0">
                        <a:pos x="8" y="48"/>
                      </a:cxn>
                      <a:cxn ang="0">
                        <a:pos x="8" y="48"/>
                      </a:cxn>
                      <a:cxn ang="0">
                        <a:pos x="0" y="40"/>
                      </a:cxn>
                      <a:cxn ang="0">
                        <a:pos x="8" y="16"/>
                      </a:cxn>
                      <a:cxn ang="0">
                        <a:pos x="8" y="16"/>
                      </a:cxn>
                      <a:cxn ang="0">
                        <a:pos x="16" y="8"/>
                      </a:cxn>
                      <a:cxn ang="0">
                        <a:pos x="32" y="0"/>
                      </a:cxn>
                    </a:cxnLst>
                    <a:rect l="0" t="0" r="r" b="b"/>
                    <a:pathLst>
                      <a:path w="40" h="48">
                        <a:moveTo>
                          <a:pt x="32" y="0"/>
                        </a:moveTo>
                        <a:lnTo>
                          <a:pt x="40" y="8"/>
                        </a:lnTo>
                        <a:lnTo>
                          <a:pt x="32" y="32"/>
                        </a:lnTo>
                        <a:lnTo>
                          <a:pt x="32" y="32"/>
                        </a:lnTo>
                        <a:lnTo>
                          <a:pt x="24" y="40"/>
                        </a:lnTo>
                        <a:lnTo>
                          <a:pt x="8" y="48"/>
                        </a:lnTo>
                        <a:lnTo>
                          <a:pt x="8" y="48"/>
                        </a:lnTo>
                        <a:lnTo>
                          <a:pt x="0" y="40"/>
                        </a:lnTo>
                        <a:lnTo>
                          <a:pt x="8" y="16"/>
                        </a:lnTo>
                        <a:lnTo>
                          <a:pt x="8" y="16"/>
                        </a:lnTo>
                        <a:lnTo>
                          <a:pt x="16" y="8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6731" name="Group 249"/>
              <p:cNvGrpSpPr>
                <a:grpSpLocks/>
              </p:cNvGrpSpPr>
              <p:nvPr/>
            </p:nvGrpSpPr>
            <p:grpSpPr bwMode="auto">
              <a:xfrm>
                <a:off x="3691" y="2913"/>
                <a:ext cx="274" cy="138"/>
                <a:chOff x="1536" y="3120"/>
                <a:chExt cx="274" cy="138"/>
              </a:xfrm>
            </p:grpSpPr>
            <p:grpSp>
              <p:nvGrpSpPr>
                <p:cNvPr id="56796" name="Group 250"/>
                <p:cNvGrpSpPr>
                  <a:grpSpLocks/>
                </p:cNvGrpSpPr>
                <p:nvPr/>
              </p:nvGrpSpPr>
              <p:grpSpPr bwMode="auto">
                <a:xfrm rot="625620">
                  <a:off x="1536" y="3120"/>
                  <a:ext cx="274" cy="138"/>
                  <a:chOff x="1550" y="3072"/>
                  <a:chExt cx="274" cy="138"/>
                </a:xfrm>
              </p:grpSpPr>
              <p:sp>
                <p:nvSpPr>
                  <p:cNvPr id="208123" name="Freeform 251"/>
                  <p:cNvSpPr>
                    <a:spLocks/>
                  </p:cNvSpPr>
                  <p:nvPr/>
                </p:nvSpPr>
                <p:spPr bwMode="auto">
                  <a:xfrm>
                    <a:off x="1607" y="3108"/>
                    <a:ext cx="137" cy="25"/>
                  </a:xfrm>
                  <a:custGeom>
                    <a:avLst/>
                    <a:gdLst/>
                    <a:ahLst/>
                    <a:cxnLst>
                      <a:cxn ang="0">
                        <a:pos x="137" y="0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137" h="25">
                        <a:moveTo>
                          <a:pt x="137" y="0"/>
                        </a:moveTo>
                        <a:cubicBezTo>
                          <a:pt x="87" y="7"/>
                          <a:pt x="22" y="20"/>
                          <a:pt x="0" y="25"/>
                        </a:cubicBez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124" name="Freeform 252"/>
                  <p:cNvSpPr>
                    <a:spLocks/>
                  </p:cNvSpPr>
                  <p:nvPr/>
                </p:nvSpPr>
                <p:spPr bwMode="auto">
                  <a:xfrm rot="20238998" flipH="1">
                    <a:off x="1526" y="3100"/>
                    <a:ext cx="96" cy="96"/>
                  </a:xfrm>
                  <a:custGeom>
                    <a:avLst/>
                    <a:gdLst/>
                    <a:ahLst/>
                    <a:cxnLst>
                      <a:cxn ang="0">
                        <a:pos x="48" y="24"/>
                      </a:cxn>
                      <a:cxn ang="0">
                        <a:pos x="40" y="40"/>
                      </a:cxn>
                      <a:cxn ang="0">
                        <a:pos x="16" y="48"/>
                      </a:cxn>
                      <a:cxn ang="0">
                        <a:pos x="16" y="48"/>
                      </a:cxn>
                      <a:cxn ang="0">
                        <a:pos x="0" y="40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0"/>
                      </a:cxn>
                      <a:cxn ang="0">
                        <a:pos x="24" y="0"/>
                      </a:cxn>
                      <a:cxn ang="0">
                        <a:pos x="24" y="0"/>
                      </a:cxn>
                      <a:cxn ang="0">
                        <a:pos x="40" y="8"/>
                      </a:cxn>
                      <a:cxn ang="0">
                        <a:pos x="48" y="24"/>
                      </a:cxn>
                    </a:cxnLst>
                    <a:rect l="0" t="0" r="r" b="b"/>
                    <a:pathLst>
                      <a:path w="48" h="48">
                        <a:moveTo>
                          <a:pt x="48" y="24"/>
                        </a:moveTo>
                        <a:lnTo>
                          <a:pt x="40" y="40"/>
                        </a:lnTo>
                        <a:lnTo>
                          <a:pt x="16" y="48"/>
                        </a:lnTo>
                        <a:lnTo>
                          <a:pt x="16" y="48"/>
                        </a:lnTo>
                        <a:lnTo>
                          <a:pt x="0" y="4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0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lnTo>
                          <a:pt x="40" y="8"/>
                        </a:lnTo>
                        <a:lnTo>
                          <a:pt x="48" y="24"/>
                        </a:lnTo>
                        <a:close/>
                      </a:path>
                    </a:pathLst>
                  </a:custGeom>
                  <a:solidFill>
                    <a:srgbClr val="33CC33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125" name="Freeform 253"/>
                  <p:cNvSpPr>
                    <a:spLocks/>
                  </p:cNvSpPr>
                  <p:nvPr/>
                </p:nvSpPr>
                <p:spPr bwMode="auto">
                  <a:xfrm rot="20238998" flipH="1">
                    <a:off x="1728" y="3072"/>
                    <a:ext cx="96" cy="96"/>
                  </a:xfrm>
                  <a:custGeom>
                    <a:avLst/>
                    <a:gdLst/>
                    <a:ahLst/>
                    <a:cxnLst>
                      <a:cxn ang="0">
                        <a:pos x="48" y="24"/>
                      </a:cxn>
                      <a:cxn ang="0">
                        <a:pos x="40" y="40"/>
                      </a:cxn>
                      <a:cxn ang="0">
                        <a:pos x="24" y="48"/>
                      </a:cxn>
                      <a:cxn ang="0">
                        <a:pos x="24" y="48"/>
                      </a:cxn>
                      <a:cxn ang="0">
                        <a:pos x="8" y="40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0"/>
                      </a:cxn>
                      <a:cxn ang="0">
                        <a:pos x="32" y="0"/>
                      </a:cxn>
                      <a:cxn ang="0">
                        <a:pos x="32" y="0"/>
                      </a:cxn>
                      <a:cxn ang="0">
                        <a:pos x="48" y="8"/>
                      </a:cxn>
                      <a:cxn ang="0">
                        <a:pos x="48" y="24"/>
                      </a:cxn>
                    </a:cxnLst>
                    <a:rect l="0" t="0" r="r" b="b"/>
                    <a:pathLst>
                      <a:path w="48" h="48">
                        <a:moveTo>
                          <a:pt x="48" y="24"/>
                        </a:moveTo>
                        <a:lnTo>
                          <a:pt x="40" y="40"/>
                        </a:lnTo>
                        <a:lnTo>
                          <a:pt x="24" y="48"/>
                        </a:lnTo>
                        <a:lnTo>
                          <a:pt x="24" y="48"/>
                        </a:lnTo>
                        <a:lnTo>
                          <a:pt x="8" y="4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0"/>
                        </a:lnTo>
                        <a:lnTo>
                          <a:pt x="32" y="0"/>
                        </a:lnTo>
                        <a:lnTo>
                          <a:pt x="32" y="0"/>
                        </a:lnTo>
                        <a:lnTo>
                          <a:pt x="48" y="8"/>
                        </a:lnTo>
                        <a:lnTo>
                          <a:pt x="48" y="24"/>
                        </a:lnTo>
                        <a:close/>
                      </a:path>
                    </a:pathLst>
                  </a:custGeom>
                  <a:solidFill>
                    <a:srgbClr val="33CC33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sp>
              <p:nvSpPr>
                <p:cNvPr id="208126" name="Freeform 254"/>
                <p:cNvSpPr>
                  <a:spLocks/>
                </p:cNvSpPr>
                <p:nvPr/>
              </p:nvSpPr>
              <p:spPr bwMode="auto">
                <a:xfrm rot="20238998" flipH="1">
                  <a:off x="1646" y="3150"/>
                  <a:ext cx="48" cy="56"/>
                </a:xfrm>
                <a:custGeom>
                  <a:avLst/>
                  <a:gdLst/>
                  <a:ahLst/>
                  <a:cxnLst>
                    <a:cxn ang="0">
                      <a:pos x="48" y="32"/>
                    </a:cxn>
                    <a:cxn ang="0">
                      <a:pos x="40" y="48"/>
                    </a:cxn>
                    <a:cxn ang="0">
                      <a:pos x="24" y="56"/>
                    </a:cxn>
                    <a:cxn ang="0">
                      <a:pos x="24" y="56"/>
                    </a:cxn>
                    <a:cxn ang="0">
                      <a:pos x="0" y="48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0" y="8"/>
                    </a:cxn>
                    <a:cxn ang="0">
                      <a:pos x="48" y="32"/>
                    </a:cxn>
                  </a:cxnLst>
                  <a:rect l="0" t="0" r="r" b="b"/>
                  <a:pathLst>
                    <a:path w="48" h="56">
                      <a:moveTo>
                        <a:pt x="48" y="32"/>
                      </a:moveTo>
                      <a:lnTo>
                        <a:pt x="40" y="48"/>
                      </a:lnTo>
                      <a:lnTo>
                        <a:pt x="24" y="56"/>
                      </a:lnTo>
                      <a:lnTo>
                        <a:pt x="24" y="56"/>
                      </a:lnTo>
                      <a:lnTo>
                        <a:pt x="0" y="48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0" y="8"/>
                      </a:lnTo>
                      <a:lnTo>
                        <a:pt x="48" y="32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</p:grpSp>
          <p:sp>
            <p:nvSpPr>
              <p:cNvPr id="208127" name="Freeform 255"/>
              <p:cNvSpPr>
                <a:spLocks/>
              </p:cNvSpPr>
              <p:nvPr/>
            </p:nvSpPr>
            <p:spPr bwMode="auto">
              <a:xfrm>
                <a:off x="3509" y="2018"/>
                <a:ext cx="763" cy="411"/>
              </a:xfrm>
              <a:custGeom>
                <a:avLst/>
                <a:gdLst/>
                <a:ahLst/>
                <a:cxnLst>
                  <a:cxn ang="0">
                    <a:pos x="0" y="411"/>
                  </a:cxn>
                  <a:cxn ang="0">
                    <a:pos x="763" y="320"/>
                  </a:cxn>
                </a:cxnLst>
                <a:rect l="0" t="0" r="r" b="b"/>
                <a:pathLst>
                  <a:path w="763" h="411">
                    <a:moveTo>
                      <a:pt x="0" y="411"/>
                    </a:moveTo>
                    <a:cubicBezTo>
                      <a:pt x="48" y="27"/>
                      <a:pt x="608" y="0"/>
                      <a:pt x="763" y="320"/>
                    </a:cubicBez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 type="stealth" w="med" len="lg"/>
              </a:ln>
            </p:spPr>
            <p:txBody>
              <a:bodyPr/>
              <a:lstStyle/>
              <a:p>
                <a:pPr algn="r" rtl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endParaRPr>
              </a:p>
            </p:txBody>
          </p:sp>
          <p:grpSp>
            <p:nvGrpSpPr>
              <p:cNvPr id="56733" name="Group 256"/>
              <p:cNvGrpSpPr>
                <a:grpSpLocks/>
              </p:cNvGrpSpPr>
              <p:nvPr/>
            </p:nvGrpSpPr>
            <p:grpSpPr bwMode="auto">
              <a:xfrm>
                <a:off x="3628" y="2301"/>
                <a:ext cx="598" cy="112"/>
                <a:chOff x="290" y="1936"/>
                <a:chExt cx="598" cy="112"/>
              </a:xfrm>
            </p:grpSpPr>
            <p:sp>
              <p:nvSpPr>
                <p:cNvPr id="208129" name="Freeform 257"/>
                <p:cNvSpPr>
                  <a:spLocks/>
                </p:cNvSpPr>
                <p:nvPr/>
              </p:nvSpPr>
              <p:spPr bwMode="auto">
                <a:xfrm>
                  <a:off x="290" y="1968"/>
                  <a:ext cx="598" cy="36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136" y="6"/>
                    </a:cxn>
                    <a:cxn ang="0">
                      <a:pos x="224" y="4"/>
                    </a:cxn>
                    <a:cxn ang="0">
                      <a:pos x="316" y="18"/>
                    </a:cxn>
                    <a:cxn ang="0">
                      <a:pos x="408" y="34"/>
                    </a:cxn>
                    <a:cxn ang="0">
                      <a:pos x="478" y="30"/>
                    </a:cxn>
                    <a:cxn ang="0">
                      <a:pos x="598" y="20"/>
                    </a:cxn>
                  </a:cxnLst>
                  <a:rect l="0" t="0" r="r" b="b"/>
                  <a:pathLst>
                    <a:path w="598" h="36">
                      <a:moveTo>
                        <a:pt x="0" y="36"/>
                      </a:moveTo>
                      <a:cubicBezTo>
                        <a:pt x="49" y="23"/>
                        <a:pt x="98" y="11"/>
                        <a:pt x="136" y="6"/>
                      </a:cubicBezTo>
                      <a:cubicBezTo>
                        <a:pt x="173" y="0"/>
                        <a:pt x="194" y="2"/>
                        <a:pt x="224" y="4"/>
                      </a:cubicBezTo>
                      <a:cubicBezTo>
                        <a:pt x="254" y="6"/>
                        <a:pt x="285" y="13"/>
                        <a:pt x="316" y="18"/>
                      </a:cubicBezTo>
                      <a:cubicBezTo>
                        <a:pt x="346" y="23"/>
                        <a:pt x="381" y="32"/>
                        <a:pt x="408" y="34"/>
                      </a:cubicBezTo>
                      <a:cubicBezTo>
                        <a:pt x="435" y="36"/>
                        <a:pt x="446" y="32"/>
                        <a:pt x="478" y="30"/>
                      </a:cubicBezTo>
                      <a:cubicBezTo>
                        <a:pt x="509" y="27"/>
                        <a:pt x="578" y="22"/>
                        <a:pt x="598" y="20"/>
                      </a:cubicBez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grpSp>
              <p:nvGrpSpPr>
                <p:cNvPr id="56788" name="Group 258"/>
                <p:cNvGrpSpPr>
                  <a:grpSpLocks/>
                </p:cNvGrpSpPr>
                <p:nvPr/>
              </p:nvGrpSpPr>
              <p:grpSpPr bwMode="auto">
                <a:xfrm>
                  <a:off x="324" y="1936"/>
                  <a:ext cx="544" cy="112"/>
                  <a:chOff x="324" y="1872"/>
                  <a:chExt cx="544" cy="112"/>
                </a:xfrm>
              </p:grpSpPr>
              <p:sp>
                <p:nvSpPr>
                  <p:cNvPr id="208131" name="Freeform 259"/>
                  <p:cNvSpPr>
                    <a:spLocks/>
                  </p:cNvSpPr>
                  <p:nvPr/>
                </p:nvSpPr>
                <p:spPr bwMode="auto">
                  <a:xfrm>
                    <a:off x="492" y="1872"/>
                    <a:ext cx="48" cy="56"/>
                  </a:xfrm>
                  <a:custGeom>
                    <a:avLst/>
                    <a:gdLst/>
                    <a:ahLst/>
                    <a:cxnLst>
                      <a:cxn ang="0">
                        <a:pos x="48" y="32"/>
                      </a:cxn>
                      <a:cxn ang="0">
                        <a:pos x="40" y="48"/>
                      </a:cxn>
                      <a:cxn ang="0">
                        <a:pos x="24" y="56"/>
                      </a:cxn>
                      <a:cxn ang="0">
                        <a:pos x="24" y="56"/>
                      </a:cxn>
                      <a:cxn ang="0">
                        <a:pos x="8" y="48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8"/>
                      </a:cxn>
                      <a:cxn ang="0">
                        <a:pos x="24" y="0"/>
                      </a:cxn>
                      <a:cxn ang="0">
                        <a:pos x="24" y="0"/>
                      </a:cxn>
                      <a:cxn ang="0">
                        <a:pos x="48" y="8"/>
                      </a:cxn>
                      <a:cxn ang="0">
                        <a:pos x="48" y="32"/>
                      </a:cxn>
                    </a:cxnLst>
                    <a:rect l="0" t="0" r="r" b="b"/>
                    <a:pathLst>
                      <a:path w="48" h="56">
                        <a:moveTo>
                          <a:pt x="48" y="32"/>
                        </a:moveTo>
                        <a:lnTo>
                          <a:pt x="40" y="48"/>
                        </a:lnTo>
                        <a:lnTo>
                          <a:pt x="24" y="56"/>
                        </a:lnTo>
                        <a:lnTo>
                          <a:pt x="24" y="56"/>
                        </a:lnTo>
                        <a:lnTo>
                          <a:pt x="8" y="48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8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lnTo>
                          <a:pt x="48" y="8"/>
                        </a:lnTo>
                        <a:lnTo>
                          <a:pt x="48" y="32"/>
                        </a:lnTo>
                        <a:close/>
                      </a:path>
                    </a:pathLst>
                  </a:custGeom>
                  <a:solidFill>
                    <a:srgbClr val="DD6E00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132" name="Freeform 260"/>
                  <p:cNvSpPr>
                    <a:spLocks/>
                  </p:cNvSpPr>
                  <p:nvPr/>
                </p:nvSpPr>
                <p:spPr bwMode="auto">
                  <a:xfrm>
                    <a:off x="652" y="1928"/>
                    <a:ext cx="48" cy="56"/>
                  </a:xfrm>
                  <a:custGeom>
                    <a:avLst/>
                    <a:gdLst/>
                    <a:ahLst/>
                    <a:cxnLst>
                      <a:cxn ang="0">
                        <a:pos x="48" y="32"/>
                      </a:cxn>
                      <a:cxn ang="0">
                        <a:pos x="40" y="48"/>
                      </a:cxn>
                      <a:cxn ang="0">
                        <a:pos x="24" y="56"/>
                      </a:cxn>
                      <a:cxn ang="0">
                        <a:pos x="24" y="56"/>
                      </a:cxn>
                      <a:cxn ang="0">
                        <a:pos x="0" y="48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8"/>
                      </a:cxn>
                      <a:cxn ang="0">
                        <a:pos x="24" y="0"/>
                      </a:cxn>
                      <a:cxn ang="0">
                        <a:pos x="24" y="0"/>
                      </a:cxn>
                      <a:cxn ang="0">
                        <a:pos x="40" y="16"/>
                      </a:cxn>
                      <a:cxn ang="0">
                        <a:pos x="48" y="32"/>
                      </a:cxn>
                    </a:cxnLst>
                    <a:rect l="0" t="0" r="r" b="b"/>
                    <a:pathLst>
                      <a:path w="48" h="56">
                        <a:moveTo>
                          <a:pt x="48" y="32"/>
                        </a:moveTo>
                        <a:lnTo>
                          <a:pt x="40" y="48"/>
                        </a:lnTo>
                        <a:lnTo>
                          <a:pt x="24" y="56"/>
                        </a:lnTo>
                        <a:lnTo>
                          <a:pt x="24" y="56"/>
                        </a:lnTo>
                        <a:lnTo>
                          <a:pt x="0" y="48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8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lnTo>
                          <a:pt x="40" y="16"/>
                        </a:lnTo>
                        <a:lnTo>
                          <a:pt x="48" y="32"/>
                        </a:lnTo>
                        <a:close/>
                      </a:path>
                    </a:pathLst>
                  </a:custGeom>
                  <a:solidFill>
                    <a:srgbClr val="DD6E00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133" name="Freeform 261"/>
                  <p:cNvSpPr>
                    <a:spLocks/>
                  </p:cNvSpPr>
                  <p:nvPr/>
                </p:nvSpPr>
                <p:spPr bwMode="auto">
                  <a:xfrm>
                    <a:off x="820" y="1888"/>
                    <a:ext cx="48" cy="56"/>
                  </a:xfrm>
                  <a:custGeom>
                    <a:avLst/>
                    <a:gdLst/>
                    <a:ahLst/>
                    <a:cxnLst>
                      <a:cxn ang="0">
                        <a:pos x="48" y="32"/>
                      </a:cxn>
                      <a:cxn ang="0">
                        <a:pos x="40" y="48"/>
                      </a:cxn>
                      <a:cxn ang="0">
                        <a:pos x="24" y="56"/>
                      </a:cxn>
                      <a:cxn ang="0">
                        <a:pos x="24" y="56"/>
                      </a:cxn>
                      <a:cxn ang="0">
                        <a:pos x="0" y="48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8"/>
                      </a:cxn>
                      <a:cxn ang="0">
                        <a:pos x="24" y="0"/>
                      </a:cxn>
                      <a:cxn ang="0">
                        <a:pos x="24" y="0"/>
                      </a:cxn>
                      <a:cxn ang="0">
                        <a:pos x="40" y="8"/>
                      </a:cxn>
                      <a:cxn ang="0">
                        <a:pos x="48" y="32"/>
                      </a:cxn>
                    </a:cxnLst>
                    <a:rect l="0" t="0" r="r" b="b"/>
                    <a:pathLst>
                      <a:path w="48" h="56">
                        <a:moveTo>
                          <a:pt x="48" y="32"/>
                        </a:moveTo>
                        <a:lnTo>
                          <a:pt x="40" y="48"/>
                        </a:lnTo>
                        <a:lnTo>
                          <a:pt x="24" y="56"/>
                        </a:lnTo>
                        <a:lnTo>
                          <a:pt x="24" y="56"/>
                        </a:lnTo>
                        <a:lnTo>
                          <a:pt x="0" y="48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8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lnTo>
                          <a:pt x="40" y="8"/>
                        </a:lnTo>
                        <a:lnTo>
                          <a:pt x="48" y="32"/>
                        </a:lnTo>
                        <a:close/>
                      </a:path>
                    </a:pathLst>
                  </a:custGeom>
                  <a:solidFill>
                    <a:srgbClr val="DD6E00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134" name="Freeform 262"/>
                  <p:cNvSpPr>
                    <a:spLocks/>
                  </p:cNvSpPr>
                  <p:nvPr/>
                </p:nvSpPr>
                <p:spPr bwMode="auto">
                  <a:xfrm>
                    <a:off x="412" y="1888"/>
                    <a:ext cx="48" cy="48"/>
                  </a:xfrm>
                  <a:custGeom>
                    <a:avLst/>
                    <a:gdLst/>
                    <a:ahLst/>
                    <a:cxnLst>
                      <a:cxn ang="0">
                        <a:pos x="48" y="24"/>
                      </a:cxn>
                      <a:cxn ang="0">
                        <a:pos x="40" y="40"/>
                      </a:cxn>
                      <a:cxn ang="0">
                        <a:pos x="16" y="48"/>
                      </a:cxn>
                      <a:cxn ang="0">
                        <a:pos x="16" y="48"/>
                      </a:cxn>
                      <a:cxn ang="0">
                        <a:pos x="0" y="40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0"/>
                      </a:cxn>
                      <a:cxn ang="0">
                        <a:pos x="24" y="0"/>
                      </a:cxn>
                      <a:cxn ang="0">
                        <a:pos x="24" y="0"/>
                      </a:cxn>
                      <a:cxn ang="0">
                        <a:pos x="40" y="8"/>
                      </a:cxn>
                      <a:cxn ang="0">
                        <a:pos x="48" y="24"/>
                      </a:cxn>
                    </a:cxnLst>
                    <a:rect l="0" t="0" r="r" b="b"/>
                    <a:pathLst>
                      <a:path w="48" h="48">
                        <a:moveTo>
                          <a:pt x="48" y="24"/>
                        </a:moveTo>
                        <a:lnTo>
                          <a:pt x="40" y="40"/>
                        </a:lnTo>
                        <a:lnTo>
                          <a:pt x="16" y="48"/>
                        </a:lnTo>
                        <a:lnTo>
                          <a:pt x="16" y="48"/>
                        </a:lnTo>
                        <a:lnTo>
                          <a:pt x="0" y="4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0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lnTo>
                          <a:pt x="40" y="8"/>
                        </a:lnTo>
                        <a:lnTo>
                          <a:pt x="48" y="24"/>
                        </a:lnTo>
                        <a:close/>
                      </a:path>
                    </a:pathLst>
                  </a:custGeom>
                  <a:solidFill>
                    <a:srgbClr val="DD6E00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135" name="Freeform 263"/>
                  <p:cNvSpPr>
                    <a:spLocks/>
                  </p:cNvSpPr>
                  <p:nvPr/>
                </p:nvSpPr>
                <p:spPr bwMode="auto">
                  <a:xfrm>
                    <a:off x="572" y="1912"/>
                    <a:ext cx="48" cy="48"/>
                  </a:xfrm>
                  <a:custGeom>
                    <a:avLst/>
                    <a:gdLst/>
                    <a:ahLst/>
                    <a:cxnLst>
                      <a:cxn ang="0">
                        <a:pos x="48" y="24"/>
                      </a:cxn>
                      <a:cxn ang="0">
                        <a:pos x="40" y="48"/>
                      </a:cxn>
                      <a:cxn ang="0">
                        <a:pos x="24" y="48"/>
                      </a:cxn>
                      <a:cxn ang="0">
                        <a:pos x="24" y="48"/>
                      </a:cxn>
                      <a:cxn ang="0">
                        <a:pos x="0" y="40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8"/>
                      </a:cxn>
                      <a:cxn ang="0">
                        <a:pos x="24" y="0"/>
                      </a:cxn>
                      <a:cxn ang="0">
                        <a:pos x="24" y="0"/>
                      </a:cxn>
                      <a:cxn ang="0">
                        <a:pos x="40" y="8"/>
                      </a:cxn>
                      <a:cxn ang="0">
                        <a:pos x="48" y="24"/>
                      </a:cxn>
                    </a:cxnLst>
                    <a:rect l="0" t="0" r="r" b="b"/>
                    <a:pathLst>
                      <a:path w="48" h="48">
                        <a:moveTo>
                          <a:pt x="48" y="24"/>
                        </a:moveTo>
                        <a:lnTo>
                          <a:pt x="40" y="48"/>
                        </a:lnTo>
                        <a:lnTo>
                          <a:pt x="24" y="48"/>
                        </a:lnTo>
                        <a:lnTo>
                          <a:pt x="24" y="48"/>
                        </a:lnTo>
                        <a:lnTo>
                          <a:pt x="0" y="4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8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lnTo>
                          <a:pt x="40" y="8"/>
                        </a:lnTo>
                        <a:lnTo>
                          <a:pt x="48" y="24"/>
                        </a:lnTo>
                        <a:close/>
                      </a:path>
                    </a:pathLst>
                  </a:custGeom>
                  <a:solidFill>
                    <a:srgbClr val="DD6E00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136" name="Freeform 264"/>
                  <p:cNvSpPr>
                    <a:spLocks/>
                  </p:cNvSpPr>
                  <p:nvPr/>
                </p:nvSpPr>
                <p:spPr bwMode="auto">
                  <a:xfrm>
                    <a:off x="324" y="1912"/>
                    <a:ext cx="48" cy="48"/>
                  </a:xfrm>
                  <a:custGeom>
                    <a:avLst/>
                    <a:gdLst/>
                    <a:ahLst/>
                    <a:cxnLst>
                      <a:cxn ang="0">
                        <a:pos x="48" y="24"/>
                      </a:cxn>
                      <a:cxn ang="0">
                        <a:pos x="40" y="40"/>
                      </a:cxn>
                      <a:cxn ang="0">
                        <a:pos x="24" y="48"/>
                      </a:cxn>
                      <a:cxn ang="0">
                        <a:pos x="24" y="48"/>
                      </a:cxn>
                      <a:cxn ang="0">
                        <a:pos x="8" y="40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0"/>
                      </a:cxn>
                      <a:cxn ang="0">
                        <a:pos x="32" y="0"/>
                      </a:cxn>
                      <a:cxn ang="0">
                        <a:pos x="32" y="0"/>
                      </a:cxn>
                      <a:cxn ang="0">
                        <a:pos x="48" y="8"/>
                      </a:cxn>
                      <a:cxn ang="0">
                        <a:pos x="48" y="24"/>
                      </a:cxn>
                    </a:cxnLst>
                    <a:rect l="0" t="0" r="r" b="b"/>
                    <a:pathLst>
                      <a:path w="48" h="48">
                        <a:moveTo>
                          <a:pt x="48" y="24"/>
                        </a:moveTo>
                        <a:lnTo>
                          <a:pt x="40" y="40"/>
                        </a:lnTo>
                        <a:lnTo>
                          <a:pt x="24" y="48"/>
                        </a:lnTo>
                        <a:lnTo>
                          <a:pt x="24" y="48"/>
                        </a:lnTo>
                        <a:lnTo>
                          <a:pt x="8" y="4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0"/>
                        </a:lnTo>
                        <a:lnTo>
                          <a:pt x="32" y="0"/>
                        </a:lnTo>
                        <a:lnTo>
                          <a:pt x="32" y="0"/>
                        </a:lnTo>
                        <a:lnTo>
                          <a:pt x="48" y="8"/>
                        </a:lnTo>
                        <a:lnTo>
                          <a:pt x="48" y="24"/>
                        </a:lnTo>
                        <a:close/>
                      </a:path>
                    </a:pathLst>
                  </a:custGeom>
                  <a:solidFill>
                    <a:srgbClr val="DD6E00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137" name="Freeform 265"/>
                  <p:cNvSpPr>
                    <a:spLocks/>
                  </p:cNvSpPr>
                  <p:nvPr/>
                </p:nvSpPr>
                <p:spPr bwMode="auto">
                  <a:xfrm>
                    <a:off x="732" y="1920"/>
                    <a:ext cx="48" cy="48"/>
                  </a:xfrm>
                  <a:custGeom>
                    <a:avLst/>
                    <a:gdLst/>
                    <a:ahLst/>
                    <a:cxnLst>
                      <a:cxn ang="0">
                        <a:pos x="48" y="24"/>
                      </a:cxn>
                      <a:cxn ang="0">
                        <a:pos x="40" y="48"/>
                      </a:cxn>
                      <a:cxn ang="0">
                        <a:pos x="24" y="48"/>
                      </a:cxn>
                      <a:cxn ang="0">
                        <a:pos x="24" y="48"/>
                      </a:cxn>
                      <a:cxn ang="0">
                        <a:pos x="8" y="40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8"/>
                      </a:cxn>
                      <a:cxn ang="0">
                        <a:pos x="32" y="0"/>
                      </a:cxn>
                      <a:cxn ang="0">
                        <a:pos x="32" y="0"/>
                      </a:cxn>
                      <a:cxn ang="0">
                        <a:pos x="48" y="8"/>
                      </a:cxn>
                      <a:cxn ang="0">
                        <a:pos x="48" y="24"/>
                      </a:cxn>
                    </a:cxnLst>
                    <a:rect l="0" t="0" r="r" b="b"/>
                    <a:pathLst>
                      <a:path w="48" h="48">
                        <a:moveTo>
                          <a:pt x="48" y="24"/>
                        </a:moveTo>
                        <a:lnTo>
                          <a:pt x="40" y="48"/>
                        </a:lnTo>
                        <a:lnTo>
                          <a:pt x="24" y="48"/>
                        </a:lnTo>
                        <a:lnTo>
                          <a:pt x="24" y="48"/>
                        </a:lnTo>
                        <a:lnTo>
                          <a:pt x="8" y="4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8"/>
                        </a:lnTo>
                        <a:lnTo>
                          <a:pt x="32" y="0"/>
                        </a:lnTo>
                        <a:lnTo>
                          <a:pt x="32" y="0"/>
                        </a:lnTo>
                        <a:lnTo>
                          <a:pt x="48" y="8"/>
                        </a:lnTo>
                        <a:lnTo>
                          <a:pt x="48" y="24"/>
                        </a:lnTo>
                        <a:close/>
                      </a:path>
                    </a:pathLst>
                  </a:custGeom>
                  <a:solidFill>
                    <a:srgbClr val="DD6E00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6734" name="Group 266"/>
              <p:cNvGrpSpPr>
                <a:grpSpLocks/>
              </p:cNvGrpSpPr>
              <p:nvPr/>
            </p:nvGrpSpPr>
            <p:grpSpPr bwMode="auto">
              <a:xfrm rot="2700000">
                <a:off x="3600" y="2393"/>
                <a:ext cx="536" cy="384"/>
                <a:chOff x="540" y="1270"/>
                <a:chExt cx="536" cy="384"/>
              </a:xfrm>
            </p:grpSpPr>
            <p:grpSp>
              <p:nvGrpSpPr>
                <p:cNvPr id="56751" name="Group 267"/>
                <p:cNvGrpSpPr>
                  <a:grpSpLocks/>
                </p:cNvGrpSpPr>
                <p:nvPr/>
              </p:nvGrpSpPr>
              <p:grpSpPr bwMode="auto">
                <a:xfrm>
                  <a:off x="540" y="1270"/>
                  <a:ext cx="536" cy="384"/>
                  <a:chOff x="540" y="2248"/>
                  <a:chExt cx="536" cy="384"/>
                </a:xfrm>
              </p:grpSpPr>
              <p:sp>
                <p:nvSpPr>
                  <p:cNvPr id="208140" name="Freeform 268"/>
                  <p:cNvSpPr>
                    <a:spLocks/>
                  </p:cNvSpPr>
                  <p:nvPr/>
                </p:nvSpPr>
                <p:spPr bwMode="auto">
                  <a:xfrm>
                    <a:off x="930" y="2416"/>
                    <a:ext cx="144" cy="40"/>
                  </a:xfrm>
                  <a:custGeom>
                    <a:avLst/>
                    <a:gdLst/>
                    <a:ahLst/>
                    <a:cxnLst>
                      <a:cxn ang="0">
                        <a:pos x="144" y="16"/>
                      </a:cxn>
                      <a:cxn ang="0">
                        <a:pos x="144" y="24"/>
                      </a:cxn>
                      <a:cxn ang="0">
                        <a:pos x="128" y="32"/>
                      </a:cxn>
                      <a:cxn ang="0">
                        <a:pos x="104" y="32"/>
                      </a:cxn>
                      <a:cxn ang="0">
                        <a:pos x="72" y="40"/>
                      </a:cxn>
                      <a:cxn ang="0">
                        <a:pos x="72" y="40"/>
                      </a:cxn>
                      <a:cxn ang="0">
                        <a:pos x="40" y="32"/>
                      </a:cxn>
                      <a:cxn ang="0">
                        <a:pos x="16" y="32"/>
                      </a:cxn>
                      <a:cxn ang="0">
                        <a:pos x="0" y="24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0" y="8"/>
                      </a:cxn>
                      <a:cxn ang="0">
                        <a:pos x="16" y="0"/>
                      </a:cxn>
                      <a:cxn ang="0">
                        <a:pos x="40" y="0"/>
                      </a:cxn>
                      <a:cxn ang="0">
                        <a:pos x="72" y="0"/>
                      </a:cxn>
                      <a:cxn ang="0">
                        <a:pos x="72" y="0"/>
                      </a:cxn>
                      <a:cxn ang="0">
                        <a:pos x="104" y="0"/>
                      </a:cxn>
                      <a:cxn ang="0">
                        <a:pos x="128" y="0"/>
                      </a:cxn>
                      <a:cxn ang="0">
                        <a:pos x="144" y="8"/>
                      </a:cxn>
                      <a:cxn ang="0">
                        <a:pos x="144" y="16"/>
                      </a:cxn>
                    </a:cxnLst>
                    <a:rect l="0" t="0" r="r" b="b"/>
                    <a:pathLst>
                      <a:path w="144" h="40">
                        <a:moveTo>
                          <a:pt x="144" y="16"/>
                        </a:moveTo>
                        <a:lnTo>
                          <a:pt x="144" y="24"/>
                        </a:lnTo>
                        <a:lnTo>
                          <a:pt x="128" y="32"/>
                        </a:lnTo>
                        <a:lnTo>
                          <a:pt x="104" y="32"/>
                        </a:lnTo>
                        <a:lnTo>
                          <a:pt x="72" y="40"/>
                        </a:lnTo>
                        <a:lnTo>
                          <a:pt x="72" y="40"/>
                        </a:lnTo>
                        <a:lnTo>
                          <a:pt x="40" y="32"/>
                        </a:lnTo>
                        <a:lnTo>
                          <a:pt x="16" y="32"/>
                        </a:lnTo>
                        <a:lnTo>
                          <a:pt x="0" y="24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0" y="8"/>
                        </a:lnTo>
                        <a:lnTo>
                          <a:pt x="16" y="0"/>
                        </a:lnTo>
                        <a:lnTo>
                          <a:pt x="40" y="0"/>
                        </a:lnTo>
                        <a:lnTo>
                          <a:pt x="72" y="0"/>
                        </a:lnTo>
                        <a:lnTo>
                          <a:pt x="72" y="0"/>
                        </a:lnTo>
                        <a:lnTo>
                          <a:pt x="104" y="0"/>
                        </a:lnTo>
                        <a:lnTo>
                          <a:pt x="128" y="0"/>
                        </a:lnTo>
                        <a:lnTo>
                          <a:pt x="144" y="8"/>
                        </a:lnTo>
                        <a:lnTo>
                          <a:pt x="144" y="16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141" name="Freeform 269"/>
                  <p:cNvSpPr>
                    <a:spLocks/>
                  </p:cNvSpPr>
                  <p:nvPr/>
                </p:nvSpPr>
                <p:spPr bwMode="auto">
                  <a:xfrm>
                    <a:off x="891" y="2495"/>
                    <a:ext cx="112" cy="80"/>
                  </a:xfrm>
                  <a:custGeom>
                    <a:avLst/>
                    <a:gdLst/>
                    <a:ahLst/>
                    <a:cxnLst>
                      <a:cxn ang="0">
                        <a:pos x="112" y="80"/>
                      </a:cxn>
                      <a:cxn ang="0">
                        <a:pos x="80" y="80"/>
                      </a:cxn>
                      <a:cxn ang="0">
                        <a:pos x="40" y="56"/>
                      </a:cxn>
                      <a:cxn ang="0">
                        <a:pos x="40" y="56"/>
                      </a:cxn>
                      <a:cxn ang="0">
                        <a:pos x="16" y="40"/>
                      </a:cxn>
                      <a:cxn ang="0">
                        <a:pos x="8" y="24"/>
                      </a:cxn>
                      <a:cxn ang="0">
                        <a:pos x="0" y="8"/>
                      </a:cxn>
                      <a:cxn ang="0">
                        <a:pos x="8" y="0"/>
                      </a:cxn>
                      <a:cxn ang="0">
                        <a:pos x="8" y="0"/>
                      </a:cxn>
                      <a:cxn ang="0">
                        <a:pos x="32" y="0"/>
                      </a:cxn>
                      <a:cxn ang="0">
                        <a:pos x="72" y="24"/>
                      </a:cxn>
                      <a:cxn ang="0">
                        <a:pos x="72" y="24"/>
                      </a:cxn>
                      <a:cxn ang="0">
                        <a:pos x="96" y="40"/>
                      </a:cxn>
                      <a:cxn ang="0">
                        <a:pos x="104" y="56"/>
                      </a:cxn>
                      <a:cxn ang="0">
                        <a:pos x="112" y="72"/>
                      </a:cxn>
                      <a:cxn ang="0">
                        <a:pos x="112" y="80"/>
                      </a:cxn>
                    </a:cxnLst>
                    <a:rect l="0" t="0" r="r" b="b"/>
                    <a:pathLst>
                      <a:path w="112" h="80">
                        <a:moveTo>
                          <a:pt x="112" y="80"/>
                        </a:moveTo>
                        <a:lnTo>
                          <a:pt x="80" y="80"/>
                        </a:lnTo>
                        <a:lnTo>
                          <a:pt x="40" y="56"/>
                        </a:lnTo>
                        <a:lnTo>
                          <a:pt x="40" y="56"/>
                        </a:lnTo>
                        <a:lnTo>
                          <a:pt x="16" y="40"/>
                        </a:lnTo>
                        <a:lnTo>
                          <a:pt x="8" y="24"/>
                        </a:lnTo>
                        <a:lnTo>
                          <a:pt x="0" y="8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32" y="0"/>
                        </a:lnTo>
                        <a:lnTo>
                          <a:pt x="72" y="24"/>
                        </a:lnTo>
                        <a:lnTo>
                          <a:pt x="72" y="24"/>
                        </a:lnTo>
                        <a:lnTo>
                          <a:pt x="96" y="40"/>
                        </a:lnTo>
                        <a:lnTo>
                          <a:pt x="104" y="56"/>
                        </a:lnTo>
                        <a:lnTo>
                          <a:pt x="112" y="72"/>
                        </a:lnTo>
                        <a:lnTo>
                          <a:pt x="112" y="8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142" name="Freeform 270"/>
                  <p:cNvSpPr>
                    <a:spLocks/>
                  </p:cNvSpPr>
                  <p:nvPr/>
                </p:nvSpPr>
                <p:spPr bwMode="auto">
                  <a:xfrm>
                    <a:off x="780" y="2248"/>
                    <a:ext cx="48" cy="104"/>
                  </a:xfrm>
                  <a:custGeom>
                    <a:avLst/>
                    <a:gdLst/>
                    <a:ahLst/>
                    <a:cxnLst>
                      <a:cxn ang="0">
                        <a:pos x="24" y="104"/>
                      </a:cxn>
                      <a:cxn ang="0">
                        <a:pos x="8" y="88"/>
                      </a:cxn>
                      <a:cxn ang="0">
                        <a:pos x="0" y="56"/>
                      </a:cxn>
                      <a:cxn ang="0">
                        <a:pos x="0" y="56"/>
                      </a:cxn>
                      <a:cxn ang="0">
                        <a:pos x="8" y="16"/>
                      </a:cxn>
                      <a:cxn ang="0">
                        <a:pos x="24" y="0"/>
                      </a:cxn>
                      <a:cxn ang="0">
                        <a:pos x="24" y="0"/>
                      </a:cxn>
                      <a:cxn ang="0">
                        <a:pos x="40" y="16"/>
                      </a:cxn>
                      <a:cxn ang="0">
                        <a:pos x="48" y="56"/>
                      </a:cxn>
                      <a:cxn ang="0">
                        <a:pos x="48" y="56"/>
                      </a:cxn>
                      <a:cxn ang="0">
                        <a:pos x="40" y="88"/>
                      </a:cxn>
                      <a:cxn ang="0">
                        <a:pos x="24" y="104"/>
                      </a:cxn>
                    </a:cxnLst>
                    <a:rect l="0" t="0" r="r" b="b"/>
                    <a:pathLst>
                      <a:path w="48" h="104">
                        <a:moveTo>
                          <a:pt x="24" y="104"/>
                        </a:moveTo>
                        <a:lnTo>
                          <a:pt x="8" y="88"/>
                        </a:lnTo>
                        <a:lnTo>
                          <a:pt x="0" y="56"/>
                        </a:lnTo>
                        <a:lnTo>
                          <a:pt x="0" y="56"/>
                        </a:lnTo>
                        <a:lnTo>
                          <a:pt x="8" y="16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lnTo>
                          <a:pt x="40" y="16"/>
                        </a:lnTo>
                        <a:lnTo>
                          <a:pt x="48" y="56"/>
                        </a:lnTo>
                        <a:lnTo>
                          <a:pt x="48" y="56"/>
                        </a:lnTo>
                        <a:lnTo>
                          <a:pt x="40" y="88"/>
                        </a:lnTo>
                        <a:lnTo>
                          <a:pt x="24" y="104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143" name="Freeform 271"/>
                  <p:cNvSpPr>
                    <a:spLocks/>
                  </p:cNvSpPr>
                  <p:nvPr/>
                </p:nvSpPr>
                <p:spPr bwMode="auto">
                  <a:xfrm>
                    <a:off x="540" y="2416"/>
                    <a:ext cx="152" cy="40"/>
                  </a:xfrm>
                  <a:custGeom>
                    <a:avLst/>
                    <a:gdLst/>
                    <a:ahLst/>
                    <a:cxnLst>
                      <a:cxn ang="0">
                        <a:pos x="152" y="24"/>
                      </a:cxn>
                      <a:cxn ang="0">
                        <a:pos x="144" y="32"/>
                      </a:cxn>
                      <a:cxn ang="0">
                        <a:pos x="128" y="32"/>
                      </a:cxn>
                      <a:cxn ang="0">
                        <a:pos x="104" y="40"/>
                      </a:cxn>
                      <a:cxn ang="0">
                        <a:pos x="80" y="40"/>
                      </a:cxn>
                      <a:cxn ang="0">
                        <a:pos x="80" y="40"/>
                      </a:cxn>
                      <a:cxn ang="0">
                        <a:pos x="48" y="40"/>
                      </a:cxn>
                      <a:cxn ang="0">
                        <a:pos x="24" y="32"/>
                      </a:cxn>
                      <a:cxn ang="0">
                        <a:pos x="8" y="32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16"/>
                      </a:cxn>
                      <a:cxn ang="0">
                        <a:pos x="24" y="8"/>
                      </a:cxn>
                      <a:cxn ang="0">
                        <a:pos x="48" y="0"/>
                      </a:cxn>
                      <a:cxn ang="0">
                        <a:pos x="80" y="0"/>
                      </a:cxn>
                      <a:cxn ang="0">
                        <a:pos x="80" y="0"/>
                      </a:cxn>
                      <a:cxn ang="0">
                        <a:pos x="104" y="0"/>
                      </a:cxn>
                      <a:cxn ang="0">
                        <a:pos x="128" y="8"/>
                      </a:cxn>
                      <a:cxn ang="0">
                        <a:pos x="144" y="16"/>
                      </a:cxn>
                      <a:cxn ang="0">
                        <a:pos x="152" y="24"/>
                      </a:cxn>
                    </a:cxnLst>
                    <a:rect l="0" t="0" r="r" b="b"/>
                    <a:pathLst>
                      <a:path w="152" h="40">
                        <a:moveTo>
                          <a:pt x="152" y="24"/>
                        </a:moveTo>
                        <a:lnTo>
                          <a:pt x="144" y="32"/>
                        </a:lnTo>
                        <a:lnTo>
                          <a:pt x="128" y="32"/>
                        </a:lnTo>
                        <a:lnTo>
                          <a:pt x="104" y="40"/>
                        </a:lnTo>
                        <a:lnTo>
                          <a:pt x="80" y="40"/>
                        </a:lnTo>
                        <a:lnTo>
                          <a:pt x="80" y="40"/>
                        </a:lnTo>
                        <a:lnTo>
                          <a:pt x="48" y="40"/>
                        </a:lnTo>
                        <a:lnTo>
                          <a:pt x="24" y="32"/>
                        </a:lnTo>
                        <a:lnTo>
                          <a:pt x="8" y="32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16"/>
                        </a:lnTo>
                        <a:lnTo>
                          <a:pt x="24" y="8"/>
                        </a:lnTo>
                        <a:lnTo>
                          <a:pt x="48" y="0"/>
                        </a:lnTo>
                        <a:lnTo>
                          <a:pt x="80" y="0"/>
                        </a:lnTo>
                        <a:lnTo>
                          <a:pt x="80" y="0"/>
                        </a:lnTo>
                        <a:lnTo>
                          <a:pt x="104" y="0"/>
                        </a:lnTo>
                        <a:lnTo>
                          <a:pt x="128" y="8"/>
                        </a:lnTo>
                        <a:lnTo>
                          <a:pt x="144" y="16"/>
                        </a:lnTo>
                        <a:lnTo>
                          <a:pt x="152" y="24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144" name="Freeform 272"/>
                  <p:cNvSpPr>
                    <a:spLocks/>
                  </p:cNvSpPr>
                  <p:nvPr/>
                </p:nvSpPr>
                <p:spPr bwMode="auto">
                  <a:xfrm>
                    <a:off x="780" y="2520"/>
                    <a:ext cx="48" cy="112"/>
                  </a:xfrm>
                  <a:custGeom>
                    <a:avLst/>
                    <a:gdLst/>
                    <a:ahLst/>
                    <a:cxnLst>
                      <a:cxn ang="0">
                        <a:pos x="24" y="112"/>
                      </a:cxn>
                      <a:cxn ang="0">
                        <a:pos x="8" y="96"/>
                      </a:cxn>
                      <a:cxn ang="0">
                        <a:pos x="0" y="56"/>
                      </a:cxn>
                      <a:cxn ang="0">
                        <a:pos x="0" y="56"/>
                      </a:cxn>
                      <a:cxn ang="0">
                        <a:pos x="8" y="16"/>
                      </a:cxn>
                      <a:cxn ang="0">
                        <a:pos x="24" y="0"/>
                      </a:cxn>
                      <a:cxn ang="0">
                        <a:pos x="24" y="0"/>
                      </a:cxn>
                      <a:cxn ang="0">
                        <a:pos x="40" y="16"/>
                      </a:cxn>
                      <a:cxn ang="0">
                        <a:pos x="48" y="56"/>
                      </a:cxn>
                      <a:cxn ang="0">
                        <a:pos x="48" y="56"/>
                      </a:cxn>
                      <a:cxn ang="0">
                        <a:pos x="40" y="96"/>
                      </a:cxn>
                      <a:cxn ang="0">
                        <a:pos x="24" y="112"/>
                      </a:cxn>
                    </a:cxnLst>
                    <a:rect l="0" t="0" r="r" b="b"/>
                    <a:pathLst>
                      <a:path w="48" h="112">
                        <a:moveTo>
                          <a:pt x="24" y="112"/>
                        </a:moveTo>
                        <a:lnTo>
                          <a:pt x="8" y="96"/>
                        </a:lnTo>
                        <a:lnTo>
                          <a:pt x="0" y="56"/>
                        </a:lnTo>
                        <a:lnTo>
                          <a:pt x="0" y="56"/>
                        </a:lnTo>
                        <a:lnTo>
                          <a:pt x="8" y="16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lnTo>
                          <a:pt x="40" y="16"/>
                        </a:lnTo>
                        <a:lnTo>
                          <a:pt x="48" y="56"/>
                        </a:lnTo>
                        <a:lnTo>
                          <a:pt x="48" y="56"/>
                        </a:lnTo>
                        <a:lnTo>
                          <a:pt x="40" y="96"/>
                        </a:lnTo>
                        <a:lnTo>
                          <a:pt x="24" y="112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145" name="Freeform 273"/>
                  <p:cNvSpPr>
                    <a:spLocks/>
                  </p:cNvSpPr>
                  <p:nvPr/>
                </p:nvSpPr>
                <p:spPr bwMode="auto">
                  <a:xfrm>
                    <a:off x="611" y="2305"/>
                    <a:ext cx="112" cy="80"/>
                  </a:xfrm>
                  <a:custGeom>
                    <a:avLst/>
                    <a:gdLst/>
                    <a:ahLst/>
                    <a:cxnLst>
                      <a:cxn ang="0">
                        <a:pos x="112" y="80"/>
                      </a:cxn>
                      <a:cxn ang="0">
                        <a:pos x="80" y="80"/>
                      </a:cxn>
                      <a:cxn ang="0">
                        <a:pos x="40" y="56"/>
                      </a:cxn>
                      <a:cxn ang="0">
                        <a:pos x="40" y="56"/>
                      </a:cxn>
                      <a:cxn ang="0">
                        <a:pos x="16" y="40"/>
                      </a:cxn>
                      <a:cxn ang="0">
                        <a:pos x="8" y="24"/>
                      </a:cxn>
                      <a:cxn ang="0">
                        <a:pos x="0" y="8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32" y="8"/>
                      </a:cxn>
                      <a:cxn ang="0">
                        <a:pos x="72" y="24"/>
                      </a:cxn>
                      <a:cxn ang="0">
                        <a:pos x="72" y="24"/>
                      </a:cxn>
                      <a:cxn ang="0">
                        <a:pos x="96" y="40"/>
                      </a:cxn>
                      <a:cxn ang="0">
                        <a:pos x="104" y="56"/>
                      </a:cxn>
                      <a:cxn ang="0">
                        <a:pos x="112" y="72"/>
                      </a:cxn>
                      <a:cxn ang="0">
                        <a:pos x="112" y="80"/>
                      </a:cxn>
                    </a:cxnLst>
                    <a:rect l="0" t="0" r="r" b="b"/>
                    <a:pathLst>
                      <a:path w="112" h="80">
                        <a:moveTo>
                          <a:pt x="112" y="80"/>
                        </a:moveTo>
                        <a:lnTo>
                          <a:pt x="80" y="80"/>
                        </a:lnTo>
                        <a:lnTo>
                          <a:pt x="40" y="56"/>
                        </a:lnTo>
                        <a:lnTo>
                          <a:pt x="40" y="56"/>
                        </a:lnTo>
                        <a:lnTo>
                          <a:pt x="16" y="40"/>
                        </a:lnTo>
                        <a:lnTo>
                          <a:pt x="8" y="24"/>
                        </a:lnTo>
                        <a:lnTo>
                          <a:pt x="0" y="8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32" y="8"/>
                        </a:lnTo>
                        <a:lnTo>
                          <a:pt x="72" y="24"/>
                        </a:lnTo>
                        <a:lnTo>
                          <a:pt x="72" y="24"/>
                        </a:lnTo>
                        <a:lnTo>
                          <a:pt x="96" y="40"/>
                        </a:lnTo>
                        <a:lnTo>
                          <a:pt x="104" y="56"/>
                        </a:lnTo>
                        <a:lnTo>
                          <a:pt x="112" y="72"/>
                        </a:lnTo>
                        <a:lnTo>
                          <a:pt x="112" y="8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146" name="Freeform 274"/>
                  <p:cNvSpPr>
                    <a:spLocks/>
                  </p:cNvSpPr>
                  <p:nvPr/>
                </p:nvSpPr>
                <p:spPr bwMode="auto">
                  <a:xfrm>
                    <a:off x="876" y="2296"/>
                    <a:ext cx="112" cy="80"/>
                  </a:xfrm>
                  <a:custGeom>
                    <a:avLst/>
                    <a:gdLst/>
                    <a:ahLst/>
                    <a:cxnLst>
                      <a:cxn ang="0">
                        <a:pos x="8" y="80"/>
                      </a:cxn>
                      <a:cxn ang="0">
                        <a:pos x="0" y="72"/>
                      </a:cxn>
                      <a:cxn ang="0">
                        <a:pos x="8" y="56"/>
                      </a:cxn>
                      <a:cxn ang="0">
                        <a:pos x="24" y="40"/>
                      </a:cxn>
                      <a:cxn ang="0">
                        <a:pos x="40" y="24"/>
                      </a:cxn>
                      <a:cxn ang="0">
                        <a:pos x="40" y="24"/>
                      </a:cxn>
                      <a:cxn ang="0">
                        <a:pos x="80" y="8"/>
                      </a:cxn>
                      <a:cxn ang="0">
                        <a:pos x="112" y="0"/>
                      </a:cxn>
                      <a:cxn ang="0">
                        <a:pos x="112" y="0"/>
                      </a:cxn>
                      <a:cxn ang="0">
                        <a:pos x="112" y="8"/>
                      </a:cxn>
                      <a:cxn ang="0">
                        <a:pos x="112" y="24"/>
                      </a:cxn>
                      <a:cxn ang="0">
                        <a:pos x="96" y="40"/>
                      </a:cxn>
                      <a:cxn ang="0">
                        <a:pos x="80" y="56"/>
                      </a:cxn>
                      <a:cxn ang="0">
                        <a:pos x="80" y="56"/>
                      </a:cxn>
                      <a:cxn ang="0">
                        <a:pos x="32" y="80"/>
                      </a:cxn>
                      <a:cxn ang="0">
                        <a:pos x="8" y="80"/>
                      </a:cxn>
                    </a:cxnLst>
                    <a:rect l="0" t="0" r="r" b="b"/>
                    <a:pathLst>
                      <a:path w="112" h="80">
                        <a:moveTo>
                          <a:pt x="8" y="80"/>
                        </a:moveTo>
                        <a:lnTo>
                          <a:pt x="0" y="72"/>
                        </a:lnTo>
                        <a:lnTo>
                          <a:pt x="8" y="56"/>
                        </a:lnTo>
                        <a:lnTo>
                          <a:pt x="24" y="40"/>
                        </a:lnTo>
                        <a:lnTo>
                          <a:pt x="40" y="24"/>
                        </a:lnTo>
                        <a:lnTo>
                          <a:pt x="40" y="24"/>
                        </a:lnTo>
                        <a:lnTo>
                          <a:pt x="80" y="8"/>
                        </a:lnTo>
                        <a:lnTo>
                          <a:pt x="112" y="0"/>
                        </a:lnTo>
                        <a:lnTo>
                          <a:pt x="112" y="0"/>
                        </a:lnTo>
                        <a:lnTo>
                          <a:pt x="112" y="8"/>
                        </a:lnTo>
                        <a:lnTo>
                          <a:pt x="112" y="24"/>
                        </a:lnTo>
                        <a:lnTo>
                          <a:pt x="96" y="40"/>
                        </a:lnTo>
                        <a:lnTo>
                          <a:pt x="80" y="56"/>
                        </a:lnTo>
                        <a:lnTo>
                          <a:pt x="80" y="56"/>
                        </a:lnTo>
                        <a:lnTo>
                          <a:pt x="32" y="80"/>
                        </a:lnTo>
                        <a:lnTo>
                          <a:pt x="8" y="8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147" name="Freeform 275"/>
                  <p:cNvSpPr>
                    <a:spLocks/>
                  </p:cNvSpPr>
                  <p:nvPr/>
                </p:nvSpPr>
                <p:spPr bwMode="auto">
                  <a:xfrm>
                    <a:off x="915" y="2353"/>
                    <a:ext cx="136" cy="56"/>
                  </a:xfrm>
                  <a:custGeom>
                    <a:avLst/>
                    <a:gdLst/>
                    <a:ahLst/>
                    <a:cxnLst>
                      <a:cxn ang="0">
                        <a:pos x="0" y="48"/>
                      </a:cxn>
                      <a:cxn ang="0">
                        <a:pos x="0" y="40"/>
                      </a:cxn>
                      <a:cxn ang="0">
                        <a:pos x="16" y="32"/>
                      </a:cxn>
                      <a:cxn ang="0">
                        <a:pos x="32" y="16"/>
                      </a:cxn>
                      <a:cxn ang="0">
                        <a:pos x="56" y="8"/>
                      </a:cxn>
                      <a:cxn ang="0">
                        <a:pos x="56" y="8"/>
                      </a:cxn>
                      <a:cxn ang="0">
                        <a:pos x="88" y="0"/>
                      </a:cxn>
                      <a:cxn ang="0">
                        <a:pos x="112" y="0"/>
                      </a:cxn>
                      <a:cxn ang="0">
                        <a:pos x="128" y="0"/>
                      </a:cxn>
                      <a:cxn ang="0">
                        <a:pos x="136" y="8"/>
                      </a:cxn>
                      <a:cxn ang="0">
                        <a:pos x="136" y="8"/>
                      </a:cxn>
                      <a:cxn ang="0">
                        <a:pos x="136" y="16"/>
                      </a:cxn>
                      <a:cxn ang="0">
                        <a:pos x="128" y="24"/>
                      </a:cxn>
                      <a:cxn ang="0">
                        <a:pos x="104" y="32"/>
                      </a:cxn>
                      <a:cxn ang="0">
                        <a:pos x="80" y="48"/>
                      </a:cxn>
                      <a:cxn ang="0">
                        <a:pos x="80" y="48"/>
                      </a:cxn>
                      <a:cxn ang="0">
                        <a:pos x="48" y="48"/>
                      </a:cxn>
                      <a:cxn ang="0">
                        <a:pos x="24" y="56"/>
                      </a:cxn>
                      <a:cxn ang="0">
                        <a:pos x="8" y="56"/>
                      </a:cxn>
                      <a:cxn ang="0">
                        <a:pos x="0" y="48"/>
                      </a:cxn>
                    </a:cxnLst>
                    <a:rect l="0" t="0" r="r" b="b"/>
                    <a:pathLst>
                      <a:path w="136" h="56">
                        <a:moveTo>
                          <a:pt x="0" y="48"/>
                        </a:moveTo>
                        <a:lnTo>
                          <a:pt x="0" y="40"/>
                        </a:lnTo>
                        <a:lnTo>
                          <a:pt x="16" y="32"/>
                        </a:lnTo>
                        <a:lnTo>
                          <a:pt x="32" y="16"/>
                        </a:lnTo>
                        <a:lnTo>
                          <a:pt x="56" y="8"/>
                        </a:lnTo>
                        <a:lnTo>
                          <a:pt x="56" y="8"/>
                        </a:lnTo>
                        <a:lnTo>
                          <a:pt x="88" y="0"/>
                        </a:lnTo>
                        <a:lnTo>
                          <a:pt x="112" y="0"/>
                        </a:lnTo>
                        <a:lnTo>
                          <a:pt x="128" y="0"/>
                        </a:lnTo>
                        <a:lnTo>
                          <a:pt x="136" y="8"/>
                        </a:lnTo>
                        <a:lnTo>
                          <a:pt x="136" y="8"/>
                        </a:lnTo>
                        <a:lnTo>
                          <a:pt x="136" y="16"/>
                        </a:lnTo>
                        <a:lnTo>
                          <a:pt x="128" y="24"/>
                        </a:lnTo>
                        <a:lnTo>
                          <a:pt x="104" y="32"/>
                        </a:lnTo>
                        <a:lnTo>
                          <a:pt x="80" y="48"/>
                        </a:lnTo>
                        <a:lnTo>
                          <a:pt x="80" y="48"/>
                        </a:lnTo>
                        <a:lnTo>
                          <a:pt x="48" y="48"/>
                        </a:lnTo>
                        <a:lnTo>
                          <a:pt x="24" y="56"/>
                        </a:lnTo>
                        <a:lnTo>
                          <a:pt x="8" y="56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148" name="Freeform 276"/>
                  <p:cNvSpPr>
                    <a:spLocks/>
                  </p:cNvSpPr>
                  <p:nvPr/>
                </p:nvSpPr>
                <p:spPr bwMode="auto">
                  <a:xfrm>
                    <a:off x="563" y="2471"/>
                    <a:ext cx="136" cy="56"/>
                  </a:xfrm>
                  <a:custGeom>
                    <a:avLst/>
                    <a:gdLst/>
                    <a:ahLst/>
                    <a:cxnLst>
                      <a:cxn ang="0">
                        <a:pos x="0" y="48"/>
                      </a:cxn>
                      <a:cxn ang="0">
                        <a:pos x="0" y="40"/>
                      </a:cxn>
                      <a:cxn ang="0">
                        <a:pos x="8" y="32"/>
                      </a:cxn>
                      <a:cxn ang="0">
                        <a:pos x="32" y="16"/>
                      </a:cxn>
                      <a:cxn ang="0">
                        <a:pos x="56" y="8"/>
                      </a:cxn>
                      <a:cxn ang="0">
                        <a:pos x="56" y="8"/>
                      </a:cxn>
                      <a:cxn ang="0">
                        <a:pos x="88" y="0"/>
                      </a:cxn>
                      <a:cxn ang="0">
                        <a:pos x="112" y="0"/>
                      </a:cxn>
                      <a:cxn ang="0">
                        <a:pos x="128" y="0"/>
                      </a:cxn>
                      <a:cxn ang="0">
                        <a:pos x="136" y="8"/>
                      </a:cxn>
                      <a:cxn ang="0">
                        <a:pos x="136" y="8"/>
                      </a:cxn>
                      <a:cxn ang="0">
                        <a:pos x="136" y="16"/>
                      </a:cxn>
                      <a:cxn ang="0">
                        <a:pos x="120" y="24"/>
                      </a:cxn>
                      <a:cxn ang="0">
                        <a:pos x="104" y="32"/>
                      </a:cxn>
                      <a:cxn ang="0">
                        <a:pos x="80" y="48"/>
                      </a:cxn>
                      <a:cxn ang="0">
                        <a:pos x="80" y="48"/>
                      </a:cxn>
                      <a:cxn ang="0">
                        <a:pos x="48" y="48"/>
                      </a:cxn>
                      <a:cxn ang="0">
                        <a:pos x="24" y="56"/>
                      </a:cxn>
                      <a:cxn ang="0">
                        <a:pos x="8" y="56"/>
                      </a:cxn>
                      <a:cxn ang="0">
                        <a:pos x="0" y="48"/>
                      </a:cxn>
                    </a:cxnLst>
                    <a:rect l="0" t="0" r="r" b="b"/>
                    <a:pathLst>
                      <a:path w="136" h="56">
                        <a:moveTo>
                          <a:pt x="0" y="48"/>
                        </a:moveTo>
                        <a:lnTo>
                          <a:pt x="0" y="40"/>
                        </a:lnTo>
                        <a:lnTo>
                          <a:pt x="8" y="32"/>
                        </a:lnTo>
                        <a:lnTo>
                          <a:pt x="32" y="16"/>
                        </a:lnTo>
                        <a:lnTo>
                          <a:pt x="56" y="8"/>
                        </a:lnTo>
                        <a:lnTo>
                          <a:pt x="56" y="8"/>
                        </a:lnTo>
                        <a:lnTo>
                          <a:pt x="88" y="0"/>
                        </a:lnTo>
                        <a:lnTo>
                          <a:pt x="112" y="0"/>
                        </a:lnTo>
                        <a:lnTo>
                          <a:pt x="128" y="0"/>
                        </a:lnTo>
                        <a:lnTo>
                          <a:pt x="136" y="8"/>
                        </a:lnTo>
                        <a:lnTo>
                          <a:pt x="136" y="8"/>
                        </a:lnTo>
                        <a:lnTo>
                          <a:pt x="136" y="16"/>
                        </a:lnTo>
                        <a:lnTo>
                          <a:pt x="120" y="24"/>
                        </a:lnTo>
                        <a:lnTo>
                          <a:pt x="104" y="32"/>
                        </a:lnTo>
                        <a:lnTo>
                          <a:pt x="80" y="48"/>
                        </a:lnTo>
                        <a:lnTo>
                          <a:pt x="80" y="48"/>
                        </a:lnTo>
                        <a:lnTo>
                          <a:pt x="48" y="48"/>
                        </a:lnTo>
                        <a:lnTo>
                          <a:pt x="24" y="56"/>
                        </a:lnTo>
                        <a:lnTo>
                          <a:pt x="8" y="56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149" name="Freeform 277"/>
                  <p:cNvSpPr>
                    <a:spLocks/>
                  </p:cNvSpPr>
                  <p:nvPr/>
                </p:nvSpPr>
                <p:spPr bwMode="auto">
                  <a:xfrm>
                    <a:off x="628" y="2504"/>
                    <a:ext cx="112" cy="72"/>
                  </a:xfrm>
                  <a:custGeom>
                    <a:avLst/>
                    <a:gdLst/>
                    <a:ahLst/>
                    <a:cxnLst>
                      <a:cxn ang="0">
                        <a:pos x="8" y="72"/>
                      </a:cxn>
                      <a:cxn ang="0">
                        <a:pos x="0" y="64"/>
                      </a:cxn>
                      <a:cxn ang="0">
                        <a:pos x="8" y="56"/>
                      </a:cxn>
                      <a:cxn ang="0">
                        <a:pos x="16" y="40"/>
                      </a:cxn>
                      <a:cxn ang="0">
                        <a:pos x="40" y="24"/>
                      </a:cxn>
                      <a:cxn ang="0">
                        <a:pos x="40" y="24"/>
                      </a:cxn>
                      <a:cxn ang="0">
                        <a:pos x="80" y="0"/>
                      </a:cxn>
                      <a:cxn ang="0">
                        <a:pos x="112" y="0"/>
                      </a:cxn>
                      <a:cxn ang="0">
                        <a:pos x="112" y="0"/>
                      </a:cxn>
                      <a:cxn ang="0">
                        <a:pos x="112" y="8"/>
                      </a:cxn>
                      <a:cxn ang="0">
                        <a:pos x="112" y="16"/>
                      </a:cxn>
                      <a:cxn ang="0">
                        <a:pos x="96" y="32"/>
                      </a:cxn>
                      <a:cxn ang="0">
                        <a:pos x="80" y="48"/>
                      </a:cxn>
                      <a:cxn ang="0">
                        <a:pos x="80" y="48"/>
                      </a:cxn>
                      <a:cxn ang="0">
                        <a:pos x="32" y="72"/>
                      </a:cxn>
                      <a:cxn ang="0">
                        <a:pos x="8" y="72"/>
                      </a:cxn>
                    </a:cxnLst>
                    <a:rect l="0" t="0" r="r" b="b"/>
                    <a:pathLst>
                      <a:path w="112" h="72">
                        <a:moveTo>
                          <a:pt x="8" y="72"/>
                        </a:moveTo>
                        <a:lnTo>
                          <a:pt x="0" y="64"/>
                        </a:lnTo>
                        <a:lnTo>
                          <a:pt x="8" y="56"/>
                        </a:lnTo>
                        <a:lnTo>
                          <a:pt x="16" y="40"/>
                        </a:lnTo>
                        <a:lnTo>
                          <a:pt x="40" y="24"/>
                        </a:lnTo>
                        <a:lnTo>
                          <a:pt x="40" y="24"/>
                        </a:lnTo>
                        <a:lnTo>
                          <a:pt x="80" y="0"/>
                        </a:lnTo>
                        <a:lnTo>
                          <a:pt x="112" y="0"/>
                        </a:lnTo>
                        <a:lnTo>
                          <a:pt x="112" y="0"/>
                        </a:lnTo>
                        <a:lnTo>
                          <a:pt x="112" y="8"/>
                        </a:lnTo>
                        <a:lnTo>
                          <a:pt x="112" y="16"/>
                        </a:lnTo>
                        <a:lnTo>
                          <a:pt x="96" y="32"/>
                        </a:lnTo>
                        <a:lnTo>
                          <a:pt x="80" y="48"/>
                        </a:lnTo>
                        <a:lnTo>
                          <a:pt x="80" y="48"/>
                        </a:lnTo>
                        <a:lnTo>
                          <a:pt x="32" y="72"/>
                        </a:lnTo>
                        <a:lnTo>
                          <a:pt x="8" y="72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150" name="Freeform 278"/>
                  <p:cNvSpPr>
                    <a:spLocks/>
                  </p:cNvSpPr>
                  <p:nvPr/>
                </p:nvSpPr>
                <p:spPr bwMode="auto">
                  <a:xfrm>
                    <a:off x="930" y="2464"/>
                    <a:ext cx="136" cy="56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8" y="0"/>
                      </a:cxn>
                      <a:cxn ang="0">
                        <a:pos x="32" y="0"/>
                      </a:cxn>
                      <a:cxn ang="0">
                        <a:pos x="56" y="0"/>
                      </a:cxn>
                      <a:cxn ang="0">
                        <a:pos x="80" y="8"/>
                      </a:cxn>
                      <a:cxn ang="0">
                        <a:pos x="80" y="8"/>
                      </a:cxn>
                      <a:cxn ang="0">
                        <a:pos x="104" y="16"/>
                      </a:cxn>
                      <a:cxn ang="0">
                        <a:pos x="128" y="32"/>
                      </a:cxn>
                      <a:cxn ang="0">
                        <a:pos x="136" y="40"/>
                      </a:cxn>
                      <a:cxn ang="0">
                        <a:pos x="136" y="48"/>
                      </a:cxn>
                      <a:cxn ang="0">
                        <a:pos x="136" y="48"/>
                      </a:cxn>
                      <a:cxn ang="0">
                        <a:pos x="128" y="56"/>
                      </a:cxn>
                      <a:cxn ang="0">
                        <a:pos x="112" y="56"/>
                      </a:cxn>
                      <a:cxn ang="0">
                        <a:pos x="88" y="56"/>
                      </a:cxn>
                      <a:cxn ang="0">
                        <a:pos x="64" y="48"/>
                      </a:cxn>
                      <a:cxn ang="0">
                        <a:pos x="64" y="48"/>
                      </a:cxn>
                      <a:cxn ang="0">
                        <a:pos x="32" y="40"/>
                      </a:cxn>
                      <a:cxn ang="0">
                        <a:pos x="16" y="24"/>
                      </a:cxn>
                      <a:cxn ang="0">
                        <a:pos x="0" y="16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136" h="56">
                        <a:moveTo>
                          <a:pt x="0" y="8"/>
                        </a:moveTo>
                        <a:lnTo>
                          <a:pt x="8" y="0"/>
                        </a:lnTo>
                        <a:lnTo>
                          <a:pt x="32" y="0"/>
                        </a:lnTo>
                        <a:lnTo>
                          <a:pt x="56" y="0"/>
                        </a:lnTo>
                        <a:lnTo>
                          <a:pt x="80" y="8"/>
                        </a:lnTo>
                        <a:lnTo>
                          <a:pt x="80" y="8"/>
                        </a:lnTo>
                        <a:lnTo>
                          <a:pt x="104" y="16"/>
                        </a:lnTo>
                        <a:lnTo>
                          <a:pt x="128" y="32"/>
                        </a:lnTo>
                        <a:lnTo>
                          <a:pt x="136" y="40"/>
                        </a:lnTo>
                        <a:lnTo>
                          <a:pt x="136" y="48"/>
                        </a:lnTo>
                        <a:lnTo>
                          <a:pt x="136" y="48"/>
                        </a:lnTo>
                        <a:lnTo>
                          <a:pt x="128" y="56"/>
                        </a:lnTo>
                        <a:lnTo>
                          <a:pt x="112" y="56"/>
                        </a:lnTo>
                        <a:lnTo>
                          <a:pt x="88" y="56"/>
                        </a:lnTo>
                        <a:lnTo>
                          <a:pt x="64" y="48"/>
                        </a:lnTo>
                        <a:lnTo>
                          <a:pt x="64" y="48"/>
                        </a:lnTo>
                        <a:lnTo>
                          <a:pt x="32" y="40"/>
                        </a:lnTo>
                        <a:lnTo>
                          <a:pt x="16" y="24"/>
                        </a:lnTo>
                        <a:lnTo>
                          <a:pt x="0" y="16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151" name="Freeform 279"/>
                  <p:cNvSpPr>
                    <a:spLocks/>
                  </p:cNvSpPr>
                  <p:nvPr/>
                </p:nvSpPr>
                <p:spPr bwMode="auto">
                  <a:xfrm>
                    <a:off x="563" y="2360"/>
                    <a:ext cx="136" cy="56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8" y="0"/>
                      </a:cxn>
                      <a:cxn ang="0">
                        <a:pos x="24" y="0"/>
                      </a:cxn>
                      <a:cxn ang="0">
                        <a:pos x="48" y="0"/>
                      </a:cxn>
                      <a:cxn ang="0">
                        <a:pos x="80" y="8"/>
                      </a:cxn>
                      <a:cxn ang="0">
                        <a:pos x="80" y="8"/>
                      </a:cxn>
                      <a:cxn ang="0">
                        <a:pos x="104" y="16"/>
                      </a:cxn>
                      <a:cxn ang="0">
                        <a:pos x="120" y="24"/>
                      </a:cxn>
                      <a:cxn ang="0">
                        <a:pos x="136" y="40"/>
                      </a:cxn>
                      <a:cxn ang="0">
                        <a:pos x="136" y="48"/>
                      </a:cxn>
                      <a:cxn ang="0">
                        <a:pos x="136" y="48"/>
                      </a:cxn>
                      <a:cxn ang="0">
                        <a:pos x="128" y="48"/>
                      </a:cxn>
                      <a:cxn ang="0">
                        <a:pos x="112" y="56"/>
                      </a:cxn>
                      <a:cxn ang="0">
                        <a:pos x="88" y="48"/>
                      </a:cxn>
                      <a:cxn ang="0">
                        <a:pos x="56" y="40"/>
                      </a:cxn>
                      <a:cxn ang="0">
                        <a:pos x="56" y="40"/>
                      </a:cxn>
                      <a:cxn ang="0">
                        <a:pos x="32" y="32"/>
                      </a:cxn>
                      <a:cxn ang="0">
                        <a:pos x="8" y="24"/>
                      </a:cxn>
                      <a:cxn ang="0">
                        <a:pos x="0" y="16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136" h="56">
                        <a:moveTo>
                          <a:pt x="0" y="8"/>
                        </a:moveTo>
                        <a:lnTo>
                          <a:pt x="8" y="0"/>
                        </a:lnTo>
                        <a:lnTo>
                          <a:pt x="24" y="0"/>
                        </a:lnTo>
                        <a:lnTo>
                          <a:pt x="48" y="0"/>
                        </a:lnTo>
                        <a:lnTo>
                          <a:pt x="80" y="8"/>
                        </a:lnTo>
                        <a:lnTo>
                          <a:pt x="80" y="8"/>
                        </a:lnTo>
                        <a:lnTo>
                          <a:pt x="104" y="16"/>
                        </a:lnTo>
                        <a:lnTo>
                          <a:pt x="120" y="24"/>
                        </a:lnTo>
                        <a:lnTo>
                          <a:pt x="136" y="40"/>
                        </a:lnTo>
                        <a:lnTo>
                          <a:pt x="136" y="48"/>
                        </a:lnTo>
                        <a:lnTo>
                          <a:pt x="136" y="48"/>
                        </a:lnTo>
                        <a:lnTo>
                          <a:pt x="128" y="48"/>
                        </a:lnTo>
                        <a:lnTo>
                          <a:pt x="112" y="56"/>
                        </a:lnTo>
                        <a:lnTo>
                          <a:pt x="88" y="48"/>
                        </a:lnTo>
                        <a:lnTo>
                          <a:pt x="56" y="40"/>
                        </a:lnTo>
                        <a:lnTo>
                          <a:pt x="56" y="40"/>
                        </a:lnTo>
                        <a:lnTo>
                          <a:pt x="32" y="32"/>
                        </a:lnTo>
                        <a:lnTo>
                          <a:pt x="8" y="24"/>
                        </a:lnTo>
                        <a:lnTo>
                          <a:pt x="0" y="16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152" name="Freeform 280"/>
                  <p:cNvSpPr>
                    <a:spLocks/>
                  </p:cNvSpPr>
                  <p:nvPr/>
                </p:nvSpPr>
                <p:spPr bwMode="auto">
                  <a:xfrm>
                    <a:off x="691" y="2256"/>
                    <a:ext cx="72" cy="104"/>
                  </a:xfrm>
                  <a:custGeom>
                    <a:avLst/>
                    <a:gdLst/>
                    <a:ahLst/>
                    <a:cxnLst>
                      <a:cxn ang="0">
                        <a:pos x="8" y="0"/>
                      </a:cxn>
                      <a:cxn ang="0">
                        <a:pos x="32" y="8"/>
                      </a:cxn>
                      <a:cxn ang="0">
                        <a:pos x="64" y="48"/>
                      </a:cxn>
                      <a:cxn ang="0">
                        <a:pos x="64" y="48"/>
                      </a:cxn>
                      <a:cxn ang="0">
                        <a:pos x="72" y="80"/>
                      </a:cxn>
                      <a:cxn ang="0">
                        <a:pos x="64" y="104"/>
                      </a:cxn>
                      <a:cxn ang="0">
                        <a:pos x="64" y="104"/>
                      </a:cxn>
                      <a:cxn ang="0">
                        <a:pos x="40" y="96"/>
                      </a:cxn>
                      <a:cxn ang="0">
                        <a:pos x="16" y="56"/>
                      </a:cxn>
                      <a:cxn ang="0">
                        <a:pos x="16" y="56"/>
                      </a:cxn>
                      <a:cxn ang="0">
                        <a:pos x="0" y="24"/>
                      </a:cxn>
                      <a:cxn ang="0">
                        <a:pos x="8" y="0"/>
                      </a:cxn>
                    </a:cxnLst>
                    <a:rect l="0" t="0" r="r" b="b"/>
                    <a:pathLst>
                      <a:path w="72" h="104">
                        <a:moveTo>
                          <a:pt x="8" y="0"/>
                        </a:moveTo>
                        <a:lnTo>
                          <a:pt x="32" y="8"/>
                        </a:lnTo>
                        <a:lnTo>
                          <a:pt x="64" y="48"/>
                        </a:lnTo>
                        <a:lnTo>
                          <a:pt x="64" y="48"/>
                        </a:lnTo>
                        <a:lnTo>
                          <a:pt x="72" y="80"/>
                        </a:lnTo>
                        <a:lnTo>
                          <a:pt x="64" y="104"/>
                        </a:lnTo>
                        <a:lnTo>
                          <a:pt x="64" y="104"/>
                        </a:lnTo>
                        <a:lnTo>
                          <a:pt x="40" y="96"/>
                        </a:lnTo>
                        <a:lnTo>
                          <a:pt x="16" y="56"/>
                        </a:lnTo>
                        <a:lnTo>
                          <a:pt x="16" y="56"/>
                        </a:lnTo>
                        <a:lnTo>
                          <a:pt x="0" y="24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153" name="Freeform 281"/>
                  <p:cNvSpPr>
                    <a:spLocks/>
                  </p:cNvSpPr>
                  <p:nvPr/>
                </p:nvSpPr>
                <p:spPr bwMode="auto">
                  <a:xfrm>
                    <a:off x="852" y="2520"/>
                    <a:ext cx="72" cy="96"/>
                  </a:xfrm>
                  <a:custGeom>
                    <a:avLst/>
                    <a:gdLst/>
                    <a:ahLst/>
                    <a:cxnLst>
                      <a:cxn ang="0">
                        <a:pos x="8" y="0"/>
                      </a:cxn>
                      <a:cxn ang="0">
                        <a:pos x="32" y="8"/>
                      </a:cxn>
                      <a:cxn ang="0">
                        <a:pos x="56" y="40"/>
                      </a:cxn>
                      <a:cxn ang="0">
                        <a:pos x="56" y="40"/>
                      </a:cxn>
                      <a:cxn ang="0">
                        <a:pos x="72" y="80"/>
                      </a:cxn>
                      <a:cxn ang="0">
                        <a:pos x="64" y="96"/>
                      </a:cxn>
                      <a:cxn ang="0">
                        <a:pos x="64" y="96"/>
                      </a:cxn>
                      <a:cxn ang="0">
                        <a:pos x="40" y="88"/>
                      </a:cxn>
                      <a:cxn ang="0">
                        <a:pos x="8" y="56"/>
                      </a:cxn>
                      <a:cxn ang="0">
                        <a:pos x="8" y="56"/>
                      </a:cxn>
                      <a:cxn ang="0">
                        <a:pos x="0" y="16"/>
                      </a:cxn>
                      <a:cxn ang="0">
                        <a:pos x="8" y="0"/>
                      </a:cxn>
                    </a:cxnLst>
                    <a:rect l="0" t="0" r="r" b="b"/>
                    <a:pathLst>
                      <a:path w="72" h="96">
                        <a:moveTo>
                          <a:pt x="8" y="0"/>
                        </a:moveTo>
                        <a:lnTo>
                          <a:pt x="32" y="8"/>
                        </a:lnTo>
                        <a:lnTo>
                          <a:pt x="56" y="40"/>
                        </a:lnTo>
                        <a:lnTo>
                          <a:pt x="56" y="40"/>
                        </a:lnTo>
                        <a:lnTo>
                          <a:pt x="72" y="80"/>
                        </a:lnTo>
                        <a:lnTo>
                          <a:pt x="64" y="96"/>
                        </a:lnTo>
                        <a:lnTo>
                          <a:pt x="64" y="96"/>
                        </a:lnTo>
                        <a:lnTo>
                          <a:pt x="40" y="88"/>
                        </a:lnTo>
                        <a:lnTo>
                          <a:pt x="8" y="56"/>
                        </a:lnTo>
                        <a:lnTo>
                          <a:pt x="8" y="56"/>
                        </a:lnTo>
                        <a:lnTo>
                          <a:pt x="0" y="16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154" name="Freeform 282"/>
                  <p:cNvSpPr>
                    <a:spLocks/>
                  </p:cNvSpPr>
                  <p:nvPr/>
                </p:nvSpPr>
                <p:spPr bwMode="auto">
                  <a:xfrm>
                    <a:off x="841" y="2256"/>
                    <a:ext cx="72" cy="104"/>
                  </a:xfrm>
                  <a:custGeom>
                    <a:avLst/>
                    <a:gdLst/>
                    <a:ahLst/>
                    <a:cxnLst>
                      <a:cxn ang="0">
                        <a:pos x="64" y="0"/>
                      </a:cxn>
                      <a:cxn ang="0">
                        <a:pos x="72" y="24"/>
                      </a:cxn>
                      <a:cxn ang="0">
                        <a:pos x="56" y="56"/>
                      </a:cxn>
                      <a:cxn ang="0">
                        <a:pos x="56" y="56"/>
                      </a:cxn>
                      <a:cxn ang="0">
                        <a:pos x="32" y="88"/>
                      </a:cxn>
                      <a:cxn ang="0">
                        <a:pos x="8" y="104"/>
                      </a:cxn>
                      <a:cxn ang="0">
                        <a:pos x="8" y="104"/>
                      </a:cxn>
                      <a:cxn ang="0">
                        <a:pos x="0" y="80"/>
                      </a:cxn>
                      <a:cxn ang="0">
                        <a:pos x="8" y="40"/>
                      </a:cxn>
                      <a:cxn ang="0">
                        <a:pos x="8" y="40"/>
                      </a:cxn>
                      <a:cxn ang="0">
                        <a:pos x="40" y="8"/>
                      </a:cxn>
                      <a:cxn ang="0">
                        <a:pos x="64" y="0"/>
                      </a:cxn>
                    </a:cxnLst>
                    <a:rect l="0" t="0" r="r" b="b"/>
                    <a:pathLst>
                      <a:path w="72" h="104">
                        <a:moveTo>
                          <a:pt x="64" y="0"/>
                        </a:moveTo>
                        <a:lnTo>
                          <a:pt x="72" y="24"/>
                        </a:lnTo>
                        <a:lnTo>
                          <a:pt x="56" y="56"/>
                        </a:lnTo>
                        <a:lnTo>
                          <a:pt x="56" y="56"/>
                        </a:lnTo>
                        <a:lnTo>
                          <a:pt x="32" y="88"/>
                        </a:lnTo>
                        <a:lnTo>
                          <a:pt x="8" y="104"/>
                        </a:lnTo>
                        <a:lnTo>
                          <a:pt x="8" y="104"/>
                        </a:lnTo>
                        <a:lnTo>
                          <a:pt x="0" y="80"/>
                        </a:lnTo>
                        <a:lnTo>
                          <a:pt x="8" y="40"/>
                        </a:lnTo>
                        <a:lnTo>
                          <a:pt x="8" y="40"/>
                        </a:lnTo>
                        <a:lnTo>
                          <a:pt x="40" y="8"/>
                        </a:lnTo>
                        <a:lnTo>
                          <a:pt x="64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155" name="Freeform 283"/>
                  <p:cNvSpPr>
                    <a:spLocks/>
                  </p:cNvSpPr>
                  <p:nvPr/>
                </p:nvSpPr>
                <p:spPr bwMode="auto">
                  <a:xfrm>
                    <a:off x="697" y="2521"/>
                    <a:ext cx="80" cy="96"/>
                  </a:xfrm>
                  <a:custGeom>
                    <a:avLst/>
                    <a:gdLst/>
                    <a:ahLst/>
                    <a:cxnLst>
                      <a:cxn ang="0">
                        <a:pos x="64" y="0"/>
                      </a:cxn>
                      <a:cxn ang="0">
                        <a:pos x="80" y="16"/>
                      </a:cxn>
                      <a:cxn ang="0">
                        <a:pos x="64" y="56"/>
                      </a:cxn>
                      <a:cxn ang="0">
                        <a:pos x="64" y="56"/>
                      </a:cxn>
                      <a:cxn ang="0">
                        <a:pos x="40" y="88"/>
                      </a:cxn>
                      <a:cxn ang="0">
                        <a:pos x="8" y="96"/>
                      </a:cxn>
                      <a:cxn ang="0">
                        <a:pos x="8" y="96"/>
                      </a:cxn>
                      <a:cxn ang="0">
                        <a:pos x="0" y="80"/>
                      </a:cxn>
                      <a:cxn ang="0">
                        <a:pos x="16" y="40"/>
                      </a:cxn>
                      <a:cxn ang="0">
                        <a:pos x="16" y="40"/>
                      </a:cxn>
                      <a:cxn ang="0">
                        <a:pos x="40" y="8"/>
                      </a:cxn>
                      <a:cxn ang="0">
                        <a:pos x="64" y="0"/>
                      </a:cxn>
                    </a:cxnLst>
                    <a:rect l="0" t="0" r="r" b="b"/>
                    <a:pathLst>
                      <a:path w="80" h="96">
                        <a:moveTo>
                          <a:pt x="64" y="0"/>
                        </a:moveTo>
                        <a:lnTo>
                          <a:pt x="80" y="16"/>
                        </a:lnTo>
                        <a:lnTo>
                          <a:pt x="64" y="56"/>
                        </a:lnTo>
                        <a:lnTo>
                          <a:pt x="64" y="56"/>
                        </a:lnTo>
                        <a:lnTo>
                          <a:pt x="40" y="88"/>
                        </a:lnTo>
                        <a:lnTo>
                          <a:pt x="8" y="96"/>
                        </a:lnTo>
                        <a:lnTo>
                          <a:pt x="8" y="96"/>
                        </a:lnTo>
                        <a:lnTo>
                          <a:pt x="0" y="80"/>
                        </a:lnTo>
                        <a:lnTo>
                          <a:pt x="16" y="40"/>
                        </a:lnTo>
                        <a:lnTo>
                          <a:pt x="16" y="40"/>
                        </a:lnTo>
                        <a:lnTo>
                          <a:pt x="40" y="8"/>
                        </a:lnTo>
                        <a:lnTo>
                          <a:pt x="64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sp>
              <p:nvSpPr>
                <p:cNvPr id="208156" name="Freeform 284"/>
                <p:cNvSpPr>
                  <a:spLocks/>
                </p:cNvSpPr>
                <p:nvPr/>
              </p:nvSpPr>
              <p:spPr bwMode="auto">
                <a:xfrm>
                  <a:off x="572" y="1295"/>
                  <a:ext cx="472" cy="334"/>
                </a:xfrm>
                <a:custGeom>
                  <a:avLst/>
                  <a:gdLst/>
                  <a:ahLst/>
                  <a:cxnLst>
                    <a:cxn ang="0">
                      <a:pos x="672" y="216"/>
                    </a:cxn>
                    <a:cxn ang="0">
                      <a:pos x="664" y="256"/>
                    </a:cxn>
                    <a:cxn ang="0">
                      <a:pos x="648" y="296"/>
                    </a:cxn>
                    <a:cxn ang="0">
                      <a:pos x="616" y="328"/>
                    </a:cxn>
                    <a:cxn ang="0">
                      <a:pos x="576" y="360"/>
                    </a:cxn>
                    <a:cxn ang="0">
                      <a:pos x="464" y="408"/>
                    </a:cxn>
                    <a:cxn ang="0">
                      <a:pos x="336" y="424"/>
                    </a:cxn>
                    <a:cxn ang="0">
                      <a:pos x="336" y="424"/>
                    </a:cxn>
                    <a:cxn ang="0">
                      <a:pos x="208" y="408"/>
                    </a:cxn>
                    <a:cxn ang="0">
                      <a:pos x="96" y="360"/>
                    </a:cxn>
                    <a:cxn ang="0">
                      <a:pos x="56" y="328"/>
                    </a:cxn>
                    <a:cxn ang="0">
                      <a:pos x="24" y="296"/>
                    </a:cxn>
                    <a:cxn ang="0">
                      <a:pos x="8" y="256"/>
                    </a:cxn>
                    <a:cxn ang="0">
                      <a:pos x="0" y="216"/>
                    </a:cxn>
                    <a:cxn ang="0">
                      <a:pos x="0" y="216"/>
                    </a:cxn>
                    <a:cxn ang="0">
                      <a:pos x="8" y="168"/>
                    </a:cxn>
                    <a:cxn ang="0">
                      <a:pos x="24" y="128"/>
                    </a:cxn>
                    <a:cxn ang="0">
                      <a:pos x="56" y="96"/>
                    </a:cxn>
                    <a:cxn ang="0">
                      <a:pos x="96" y="64"/>
                    </a:cxn>
                    <a:cxn ang="0">
                      <a:pos x="208" y="16"/>
                    </a:cxn>
                    <a:cxn ang="0">
                      <a:pos x="336" y="0"/>
                    </a:cxn>
                    <a:cxn ang="0">
                      <a:pos x="336" y="0"/>
                    </a:cxn>
                    <a:cxn ang="0">
                      <a:pos x="464" y="16"/>
                    </a:cxn>
                    <a:cxn ang="0">
                      <a:pos x="576" y="64"/>
                    </a:cxn>
                    <a:cxn ang="0">
                      <a:pos x="616" y="96"/>
                    </a:cxn>
                    <a:cxn ang="0">
                      <a:pos x="648" y="128"/>
                    </a:cxn>
                    <a:cxn ang="0">
                      <a:pos x="664" y="168"/>
                    </a:cxn>
                    <a:cxn ang="0">
                      <a:pos x="672" y="216"/>
                    </a:cxn>
                  </a:cxnLst>
                  <a:rect l="0" t="0" r="r" b="b"/>
                  <a:pathLst>
                    <a:path w="672" h="424">
                      <a:moveTo>
                        <a:pt x="672" y="216"/>
                      </a:moveTo>
                      <a:lnTo>
                        <a:pt x="664" y="256"/>
                      </a:lnTo>
                      <a:lnTo>
                        <a:pt x="648" y="296"/>
                      </a:lnTo>
                      <a:lnTo>
                        <a:pt x="616" y="328"/>
                      </a:lnTo>
                      <a:lnTo>
                        <a:pt x="576" y="360"/>
                      </a:lnTo>
                      <a:lnTo>
                        <a:pt x="464" y="408"/>
                      </a:lnTo>
                      <a:lnTo>
                        <a:pt x="336" y="424"/>
                      </a:lnTo>
                      <a:lnTo>
                        <a:pt x="336" y="424"/>
                      </a:lnTo>
                      <a:lnTo>
                        <a:pt x="208" y="408"/>
                      </a:lnTo>
                      <a:lnTo>
                        <a:pt x="96" y="360"/>
                      </a:lnTo>
                      <a:lnTo>
                        <a:pt x="56" y="328"/>
                      </a:lnTo>
                      <a:lnTo>
                        <a:pt x="24" y="296"/>
                      </a:lnTo>
                      <a:lnTo>
                        <a:pt x="8" y="256"/>
                      </a:lnTo>
                      <a:lnTo>
                        <a:pt x="0" y="216"/>
                      </a:lnTo>
                      <a:lnTo>
                        <a:pt x="0" y="216"/>
                      </a:lnTo>
                      <a:lnTo>
                        <a:pt x="8" y="168"/>
                      </a:lnTo>
                      <a:lnTo>
                        <a:pt x="24" y="128"/>
                      </a:lnTo>
                      <a:lnTo>
                        <a:pt x="56" y="96"/>
                      </a:lnTo>
                      <a:lnTo>
                        <a:pt x="96" y="64"/>
                      </a:lnTo>
                      <a:lnTo>
                        <a:pt x="208" y="16"/>
                      </a:lnTo>
                      <a:lnTo>
                        <a:pt x="336" y="0"/>
                      </a:lnTo>
                      <a:lnTo>
                        <a:pt x="336" y="0"/>
                      </a:lnTo>
                      <a:lnTo>
                        <a:pt x="464" y="16"/>
                      </a:lnTo>
                      <a:lnTo>
                        <a:pt x="576" y="64"/>
                      </a:lnTo>
                      <a:lnTo>
                        <a:pt x="616" y="96"/>
                      </a:lnTo>
                      <a:lnTo>
                        <a:pt x="648" y="128"/>
                      </a:lnTo>
                      <a:lnTo>
                        <a:pt x="664" y="168"/>
                      </a:lnTo>
                      <a:lnTo>
                        <a:pt x="672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808080">
                        <a:gamma/>
                        <a:tint val="59608"/>
                        <a:invGamma/>
                      </a:srgbClr>
                    </a:gs>
                    <a:gs pos="100000">
                      <a:srgbClr val="808080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grpSp>
              <p:nvGrpSpPr>
                <p:cNvPr id="56753" name="Group 285"/>
                <p:cNvGrpSpPr>
                  <a:grpSpLocks/>
                </p:cNvGrpSpPr>
                <p:nvPr/>
              </p:nvGrpSpPr>
              <p:grpSpPr bwMode="auto">
                <a:xfrm>
                  <a:off x="632" y="1338"/>
                  <a:ext cx="352" cy="248"/>
                  <a:chOff x="636" y="2320"/>
                  <a:chExt cx="352" cy="248"/>
                </a:xfrm>
              </p:grpSpPr>
              <p:sp>
                <p:nvSpPr>
                  <p:cNvPr id="208158" name="Freeform 286"/>
                  <p:cNvSpPr>
                    <a:spLocks/>
                  </p:cNvSpPr>
                  <p:nvPr/>
                </p:nvSpPr>
                <p:spPr bwMode="auto">
                  <a:xfrm>
                    <a:off x="787" y="2424"/>
                    <a:ext cx="32" cy="16"/>
                  </a:xfrm>
                  <a:custGeom>
                    <a:avLst/>
                    <a:gdLst/>
                    <a:ahLst/>
                    <a:cxnLst>
                      <a:cxn ang="0">
                        <a:pos x="32" y="8"/>
                      </a:cxn>
                      <a:cxn ang="0">
                        <a:pos x="32" y="16"/>
                      </a:cxn>
                      <a:cxn ang="0">
                        <a:pos x="16" y="16"/>
                      </a:cxn>
                      <a:cxn ang="0">
                        <a:pos x="16" y="16"/>
                      </a:cxn>
                      <a:cxn ang="0">
                        <a:pos x="8" y="16"/>
                      </a:cxn>
                      <a:cxn ang="0">
                        <a:pos x="0" y="8"/>
                      </a:cxn>
                      <a:cxn ang="0">
                        <a:pos x="0" y="8"/>
                      </a:cxn>
                      <a:cxn ang="0">
                        <a:pos x="8" y="0"/>
                      </a:cxn>
                      <a:cxn ang="0">
                        <a:pos x="16" y="0"/>
                      </a:cxn>
                      <a:cxn ang="0">
                        <a:pos x="16" y="0"/>
                      </a:cxn>
                      <a:cxn ang="0">
                        <a:pos x="32" y="0"/>
                      </a:cxn>
                      <a:cxn ang="0">
                        <a:pos x="32" y="8"/>
                      </a:cxn>
                    </a:cxnLst>
                    <a:rect l="0" t="0" r="r" b="b"/>
                    <a:pathLst>
                      <a:path w="32" h="16">
                        <a:moveTo>
                          <a:pt x="32" y="8"/>
                        </a:moveTo>
                        <a:lnTo>
                          <a:pt x="32" y="16"/>
                        </a:lnTo>
                        <a:lnTo>
                          <a:pt x="16" y="16"/>
                        </a:lnTo>
                        <a:lnTo>
                          <a:pt x="16" y="16"/>
                        </a:lnTo>
                        <a:lnTo>
                          <a:pt x="8" y="16"/>
                        </a:lnTo>
                        <a:lnTo>
                          <a:pt x="0" y="8"/>
                        </a:lnTo>
                        <a:lnTo>
                          <a:pt x="0" y="8"/>
                        </a:lnTo>
                        <a:lnTo>
                          <a:pt x="8" y="0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lnTo>
                          <a:pt x="32" y="0"/>
                        </a:lnTo>
                        <a:lnTo>
                          <a:pt x="32" y="8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159" name="Freeform 287"/>
                  <p:cNvSpPr>
                    <a:spLocks/>
                  </p:cNvSpPr>
                  <p:nvPr/>
                </p:nvSpPr>
                <p:spPr bwMode="auto">
                  <a:xfrm>
                    <a:off x="924" y="2416"/>
                    <a:ext cx="64" cy="24"/>
                  </a:xfrm>
                  <a:custGeom>
                    <a:avLst/>
                    <a:gdLst/>
                    <a:ahLst/>
                    <a:cxnLst>
                      <a:cxn ang="0">
                        <a:pos x="64" y="16"/>
                      </a:cxn>
                      <a:cxn ang="0">
                        <a:pos x="56" y="24"/>
                      </a:cxn>
                      <a:cxn ang="0">
                        <a:pos x="32" y="24"/>
                      </a:cxn>
                      <a:cxn ang="0">
                        <a:pos x="32" y="24"/>
                      </a:cxn>
                      <a:cxn ang="0">
                        <a:pos x="16" y="24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16" y="8"/>
                      </a:cxn>
                      <a:cxn ang="0">
                        <a:pos x="32" y="0"/>
                      </a:cxn>
                      <a:cxn ang="0">
                        <a:pos x="32" y="0"/>
                      </a:cxn>
                      <a:cxn ang="0">
                        <a:pos x="56" y="8"/>
                      </a:cxn>
                      <a:cxn ang="0">
                        <a:pos x="64" y="16"/>
                      </a:cxn>
                    </a:cxnLst>
                    <a:rect l="0" t="0" r="r" b="b"/>
                    <a:pathLst>
                      <a:path w="64" h="24">
                        <a:moveTo>
                          <a:pt x="64" y="16"/>
                        </a:moveTo>
                        <a:lnTo>
                          <a:pt x="56" y="24"/>
                        </a:lnTo>
                        <a:lnTo>
                          <a:pt x="32" y="24"/>
                        </a:lnTo>
                        <a:lnTo>
                          <a:pt x="32" y="24"/>
                        </a:lnTo>
                        <a:lnTo>
                          <a:pt x="16" y="24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16" y="8"/>
                        </a:lnTo>
                        <a:lnTo>
                          <a:pt x="32" y="0"/>
                        </a:lnTo>
                        <a:lnTo>
                          <a:pt x="32" y="0"/>
                        </a:lnTo>
                        <a:lnTo>
                          <a:pt x="56" y="8"/>
                        </a:lnTo>
                        <a:lnTo>
                          <a:pt x="64" y="16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160" name="Freeform 288"/>
                  <p:cNvSpPr>
                    <a:spLocks/>
                  </p:cNvSpPr>
                  <p:nvPr/>
                </p:nvSpPr>
                <p:spPr bwMode="auto">
                  <a:xfrm>
                    <a:off x="906" y="2512"/>
                    <a:ext cx="40" cy="32"/>
                  </a:xfrm>
                  <a:custGeom>
                    <a:avLst/>
                    <a:gdLst/>
                    <a:ahLst/>
                    <a:cxnLst>
                      <a:cxn ang="0">
                        <a:pos x="40" y="32"/>
                      </a:cxn>
                      <a:cxn ang="0">
                        <a:pos x="24" y="32"/>
                      </a:cxn>
                      <a:cxn ang="0">
                        <a:pos x="8" y="24"/>
                      </a:cxn>
                      <a:cxn ang="0">
                        <a:pos x="8" y="24"/>
                      </a:cxn>
                      <a:cxn ang="0">
                        <a:pos x="0" y="8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6" y="0"/>
                      </a:cxn>
                      <a:cxn ang="0">
                        <a:pos x="32" y="8"/>
                      </a:cxn>
                      <a:cxn ang="0">
                        <a:pos x="32" y="8"/>
                      </a:cxn>
                      <a:cxn ang="0">
                        <a:pos x="40" y="24"/>
                      </a:cxn>
                      <a:cxn ang="0">
                        <a:pos x="40" y="32"/>
                      </a:cxn>
                    </a:cxnLst>
                    <a:rect l="0" t="0" r="r" b="b"/>
                    <a:pathLst>
                      <a:path w="40" h="32">
                        <a:moveTo>
                          <a:pt x="40" y="32"/>
                        </a:moveTo>
                        <a:lnTo>
                          <a:pt x="24" y="32"/>
                        </a:lnTo>
                        <a:lnTo>
                          <a:pt x="8" y="24"/>
                        </a:lnTo>
                        <a:lnTo>
                          <a:pt x="8" y="24"/>
                        </a:lnTo>
                        <a:lnTo>
                          <a:pt x="0" y="8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6" y="0"/>
                        </a:lnTo>
                        <a:lnTo>
                          <a:pt x="32" y="8"/>
                        </a:lnTo>
                        <a:lnTo>
                          <a:pt x="32" y="8"/>
                        </a:lnTo>
                        <a:lnTo>
                          <a:pt x="40" y="24"/>
                        </a:lnTo>
                        <a:lnTo>
                          <a:pt x="40" y="32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161" name="Freeform 289"/>
                  <p:cNvSpPr>
                    <a:spLocks/>
                  </p:cNvSpPr>
                  <p:nvPr/>
                </p:nvSpPr>
                <p:spPr bwMode="auto">
                  <a:xfrm>
                    <a:off x="778" y="2327"/>
                    <a:ext cx="32" cy="48"/>
                  </a:xfrm>
                  <a:custGeom>
                    <a:avLst/>
                    <a:gdLst/>
                    <a:ahLst/>
                    <a:cxnLst>
                      <a:cxn ang="0">
                        <a:pos x="16" y="48"/>
                      </a:cxn>
                      <a:cxn ang="0">
                        <a:pos x="8" y="48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8"/>
                      </a:cxn>
                      <a:cxn ang="0">
                        <a:pos x="16" y="0"/>
                      </a:cxn>
                      <a:cxn ang="0">
                        <a:pos x="16" y="0"/>
                      </a:cxn>
                      <a:cxn ang="0">
                        <a:pos x="24" y="8"/>
                      </a:cxn>
                      <a:cxn ang="0">
                        <a:pos x="32" y="24"/>
                      </a:cxn>
                      <a:cxn ang="0">
                        <a:pos x="32" y="24"/>
                      </a:cxn>
                      <a:cxn ang="0">
                        <a:pos x="24" y="48"/>
                      </a:cxn>
                      <a:cxn ang="0">
                        <a:pos x="16" y="48"/>
                      </a:cxn>
                    </a:cxnLst>
                    <a:rect l="0" t="0" r="r" b="b"/>
                    <a:pathLst>
                      <a:path w="32" h="48">
                        <a:moveTo>
                          <a:pt x="16" y="48"/>
                        </a:moveTo>
                        <a:lnTo>
                          <a:pt x="8" y="48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8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lnTo>
                          <a:pt x="24" y="8"/>
                        </a:lnTo>
                        <a:lnTo>
                          <a:pt x="32" y="24"/>
                        </a:lnTo>
                        <a:lnTo>
                          <a:pt x="32" y="24"/>
                        </a:lnTo>
                        <a:lnTo>
                          <a:pt x="24" y="48"/>
                        </a:lnTo>
                        <a:lnTo>
                          <a:pt x="16" y="48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162" name="Freeform 290"/>
                  <p:cNvSpPr>
                    <a:spLocks/>
                  </p:cNvSpPr>
                  <p:nvPr/>
                </p:nvSpPr>
                <p:spPr bwMode="auto">
                  <a:xfrm>
                    <a:off x="674" y="2432"/>
                    <a:ext cx="64" cy="24"/>
                  </a:xfrm>
                  <a:custGeom>
                    <a:avLst/>
                    <a:gdLst/>
                    <a:ahLst/>
                    <a:cxnLst>
                      <a:cxn ang="0">
                        <a:pos x="64" y="16"/>
                      </a:cxn>
                      <a:cxn ang="0">
                        <a:pos x="56" y="24"/>
                      </a:cxn>
                      <a:cxn ang="0">
                        <a:pos x="32" y="24"/>
                      </a:cxn>
                      <a:cxn ang="0">
                        <a:pos x="32" y="24"/>
                      </a:cxn>
                      <a:cxn ang="0">
                        <a:pos x="8" y="24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8" y="8"/>
                      </a:cxn>
                      <a:cxn ang="0">
                        <a:pos x="32" y="0"/>
                      </a:cxn>
                      <a:cxn ang="0">
                        <a:pos x="32" y="0"/>
                      </a:cxn>
                      <a:cxn ang="0">
                        <a:pos x="56" y="8"/>
                      </a:cxn>
                      <a:cxn ang="0">
                        <a:pos x="64" y="16"/>
                      </a:cxn>
                    </a:cxnLst>
                    <a:rect l="0" t="0" r="r" b="b"/>
                    <a:pathLst>
                      <a:path w="64" h="24">
                        <a:moveTo>
                          <a:pt x="64" y="16"/>
                        </a:moveTo>
                        <a:lnTo>
                          <a:pt x="56" y="24"/>
                        </a:lnTo>
                        <a:lnTo>
                          <a:pt x="32" y="24"/>
                        </a:lnTo>
                        <a:lnTo>
                          <a:pt x="32" y="24"/>
                        </a:lnTo>
                        <a:lnTo>
                          <a:pt x="8" y="24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8" y="8"/>
                        </a:lnTo>
                        <a:lnTo>
                          <a:pt x="32" y="0"/>
                        </a:lnTo>
                        <a:lnTo>
                          <a:pt x="32" y="0"/>
                        </a:lnTo>
                        <a:lnTo>
                          <a:pt x="56" y="8"/>
                        </a:lnTo>
                        <a:lnTo>
                          <a:pt x="64" y="16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163" name="Freeform 291"/>
                  <p:cNvSpPr>
                    <a:spLocks/>
                  </p:cNvSpPr>
                  <p:nvPr/>
                </p:nvSpPr>
                <p:spPr bwMode="auto">
                  <a:xfrm>
                    <a:off x="788" y="2520"/>
                    <a:ext cx="32" cy="48"/>
                  </a:xfrm>
                  <a:custGeom>
                    <a:avLst/>
                    <a:gdLst/>
                    <a:ahLst/>
                    <a:cxnLst>
                      <a:cxn ang="0">
                        <a:pos x="16" y="48"/>
                      </a:cxn>
                      <a:cxn ang="0">
                        <a:pos x="8" y="40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8"/>
                      </a:cxn>
                      <a:cxn ang="0">
                        <a:pos x="16" y="0"/>
                      </a:cxn>
                      <a:cxn ang="0">
                        <a:pos x="16" y="0"/>
                      </a:cxn>
                      <a:cxn ang="0">
                        <a:pos x="32" y="8"/>
                      </a:cxn>
                      <a:cxn ang="0">
                        <a:pos x="32" y="24"/>
                      </a:cxn>
                      <a:cxn ang="0">
                        <a:pos x="32" y="24"/>
                      </a:cxn>
                      <a:cxn ang="0">
                        <a:pos x="32" y="40"/>
                      </a:cxn>
                      <a:cxn ang="0">
                        <a:pos x="16" y="48"/>
                      </a:cxn>
                    </a:cxnLst>
                    <a:rect l="0" t="0" r="r" b="b"/>
                    <a:pathLst>
                      <a:path w="32" h="48">
                        <a:moveTo>
                          <a:pt x="16" y="48"/>
                        </a:moveTo>
                        <a:lnTo>
                          <a:pt x="8" y="4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8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lnTo>
                          <a:pt x="32" y="8"/>
                        </a:lnTo>
                        <a:lnTo>
                          <a:pt x="32" y="24"/>
                        </a:lnTo>
                        <a:lnTo>
                          <a:pt x="32" y="24"/>
                        </a:lnTo>
                        <a:lnTo>
                          <a:pt x="32" y="40"/>
                        </a:lnTo>
                        <a:lnTo>
                          <a:pt x="16" y="48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164" name="Freeform 292"/>
                  <p:cNvSpPr>
                    <a:spLocks/>
                  </p:cNvSpPr>
                  <p:nvPr/>
                </p:nvSpPr>
                <p:spPr bwMode="auto">
                  <a:xfrm>
                    <a:off x="654" y="2353"/>
                    <a:ext cx="48" cy="40"/>
                  </a:xfrm>
                  <a:custGeom>
                    <a:avLst/>
                    <a:gdLst/>
                    <a:ahLst/>
                    <a:cxnLst>
                      <a:cxn ang="0">
                        <a:pos x="48" y="32"/>
                      </a:cxn>
                      <a:cxn ang="0">
                        <a:pos x="32" y="40"/>
                      </a:cxn>
                      <a:cxn ang="0">
                        <a:pos x="16" y="24"/>
                      </a:cxn>
                      <a:cxn ang="0">
                        <a:pos x="16" y="24"/>
                      </a:cxn>
                      <a:cxn ang="0">
                        <a:pos x="0" y="16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6" y="0"/>
                      </a:cxn>
                      <a:cxn ang="0">
                        <a:pos x="32" y="8"/>
                      </a:cxn>
                      <a:cxn ang="0">
                        <a:pos x="32" y="8"/>
                      </a:cxn>
                      <a:cxn ang="0">
                        <a:pos x="48" y="24"/>
                      </a:cxn>
                      <a:cxn ang="0">
                        <a:pos x="48" y="32"/>
                      </a:cxn>
                    </a:cxnLst>
                    <a:rect l="0" t="0" r="r" b="b"/>
                    <a:pathLst>
                      <a:path w="48" h="40">
                        <a:moveTo>
                          <a:pt x="48" y="32"/>
                        </a:moveTo>
                        <a:lnTo>
                          <a:pt x="32" y="40"/>
                        </a:lnTo>
                        <a:lnTo>
                          <a:pt x="16" y="24"/>
                        </a:lnTo>
                        <a:lnTo>
                          <a:pt x="16" y="24"/>
                        </a:lnTo>
                        <a:lnTo>
                          <a:pt x="0" y="16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6" y="0"/>
                        </a:lnTo>
                        <a:lnTo>
                          <a:pt x="32" y="8"/>
                        </a:lnTo>
                        <a:lnTo>
                          <a:pt x="32" y="8"/>
                        </a:lnTo>
                        <a:lnTo>
                          <a:pt x="48" y="24"/>
                        </a:lnTo>
                        <a:lnTo>
                          <a:pt x="48" y="32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165" name="Freeform 293"/>
                  <p:cNvSpPr>
                    <a:spLocks/>
                  </p:cNvSpPr>
                  <p:nvPr/>
                </p:nvSpPr>
                <p:spPr bwMode="auto">
                  <a:xfrm>
                    <a:off x="891" y="2345"/>
                    <a:ext cx="48" cy="32"/>
                  </a:xfrm>
                  <a:custGeom>
                    <a:avLst/>
                    <a:gdLst/>
                    <a:ahLst/>
                    <a:cxnLst>
                      <a:cxn ang="0">
                        <a:pos x="0" y="32"/>
                      </a:cxn>
                      <a:cxn ang="0">
                        <a:pos x="0" y="24"/>
                      </a:cxn>
                      <a:cxn ang="0">
                        <a:pos x="8" y="8"/>
                      </a:cxn>
                      <a:cxn ang="0">
                        <a:pos x="8" y="8"/>
                      </a:cxn>
                      <a:cxn ang="0">
                        <a:pos x="32" y="0"/>
                      </a:cxn>
                      <a:cxn ang="0">
                        <a:pos x="48" y="0"/>
                      </a:cxn>
                      <a:cxn ang="0">
                        <a:pos x="48" y="0"/>
                      </a:cxn>
                      <a:cxn ang="0">
                        <a:pos x="48" y="8"/>
                      </a:cxn>
                      <a:cxn ang="0">
                        <a:pos x="32" y="24"/>
                      </a:cxn>
                      <a:cxn ang="0">
                        <a:pos x="32" y="24"/>
                      </a:cxn>
                      <a:cxn ang="0">
                        <a:pos x="16" y="32"/>
                      </a:cxn>
                      <a:cxn ang="0">
                        <a:pos x="0" y="32"/>
                      </a:cxn>
                    </a:cxnLst>
                    <a:rect l="0" t="0" r="r" b="b"/>
                    <a:pathLst>
                      <a:path w="48" h="32">
                        <a:moveTo>
                          <a:pt x="0" y="32"/>
                        </a:moveTo>
                        <a:lnTo>
                          <a:pt x="0" y="24"/>
                        </a:lnTo>
                        <a:lnTo>
                          <a:pt x="8" y="8"/>
                        </a:lnTo>
                        <a:lnTo>
                          <a:pt x="8" y="8"/>
                        </a:lnTo>
                        <a:lnTo>
                          <a:pt x="32" y="0"/>
                        </a:lnTo>
                        <a:lnTo>
                          <a:pt x="48" y="0"/>
                        </a:lnTo>
                        <a:lnTo>
                          <a:pt x="48" y="0"/>
                        </a:lnTo>
                        <a:lnTo>
                          <a:pt x="48" y="8"/>
                        </a:lnTo>
                        <a:lnTo>
                          <a:pt x="32" y="24"/>
                        </a:lnTo>
                        <a:lnTo>
                          <a:pt x="32" y="24"/>
                        </a:lnTo>
                        <a:lnTo>
                          <a:pt x="16" y="32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166" name="Freeform 294"/>
                  <p:cNvSpPr>
                    <a:spLocks/>
                  </p:cNvSpPr>
                  <p:nvPr/>
                </p:nvSpPr>
                <p:spPr bwMode="auto">
                  <a:xfrm>
                    <a:off x="874" y="2399"/>
                    <a:ext cx="48" cy="24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0" y="8"/>
                      </a:cxn>
                      <a:cxn ang="0">
                        <a:pos x="16" y="0"/>
                      </a:cxn>
                      <a:cxn ang="0">
                        <a:pos x="16" y="0"/>
                      </a:cxn>
                      <a:cxn ang="0">
                        <a:pos x="32" y="0"/>
                      </a:cxn>
                      <a:cxn ang="0">
                        <a:pos x="48" y="8"/>
                      </a:cxn>
                      <a:cxn ang="0">
                        <a:pos x="48" y="8"/>
                      </a:cxn>
                      <a:cxn ang="0">
                        <a:pos x="48" y="16"/>
                      </a:cxn>
                      <a:cxn ang="0">
                        <a:pos x="32" y="24"/>
                      </a:cxn>
                      <a:cxn ang="0">
                        <a:pos x="32" y="24"/>
                      </a:cxn>
                      <a:cxn ang="0">
                        <a:pos x="8" y="24"/>
                      </a:cxn>
                      <a:cxn ang="0">
                        <a:pos x="0" y="24"/>
                      </a:cxn>
                    </a:cxnLst>
                    <a:rect l="0" t="0" r="r" b="b"/>
                    <a:pathLst>
                      <a:path w="48" h="24">
                        <a:moveTo>
                          <a:pt x="0" y="24"/>
                        </a:moveTo>
                        <a:lnTo>
                          <a:pt x="0" y="8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lnTo>
                          <a:pt x="32" y="0"/>
                        </a:lnTo>
                        <a:lnTo>
                          <a:pt x="48" y="8"/>
                        </a:lnTo>
                        <a:lnTo>
                          <a:pt x="48" y="8"/>
                        </a:lnTo>
                        <a:lnTo>
                          <a:pt x="48" y="16"/>
                        </a:lnTo>
                        <a:lnTo>
                          <a:pt x="32" y="24"/>
                        </a:lnTo>
                        <a:lnTo>
                          <a:pt x="32" y="24"/>
                        </a:lnTo>
                        <a:lnTo>
                          <a:pt x="8" y="24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167" name="Freeform 295"/>
                  <p:cNvSpPr>
                    <a:spLocks/>
                  </p:cNvSpPr>
                  <p:nvPr/>
                </p:nvSpPr>
                <p:spPr bwMode="auto">
                  <a:xfrm>
                    <a:off x="658" y="2480"/>
                    <a:ext cx="48" cy="24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0" y="8"/>
                      </a:cxn>
                      <a:cxn ang="0">
                        <a:pos x="16" y="0"/>
                      </a:cxn>
                      <a:cxn ang="0">
                        <a:pos x="16" y="0"/>
                      </a:cxn>
                      <a:cxn ang="0">
                        <a:pos x="40" y="0"/>
                      </a:cxn>
                      <a:cxn ang="0">
                        <a:pos x="48" y="0"/>
                      </a:cxn>
                      <a:cxn ang="0">
                        <a:pos x="48" y="0"/>
                      </a:cxn>
                      <a:cxn ang="0">
                        <a:pos x="48" y="16"/>
                      </a:cxn>
                      <a:cxn ang="0">
                        <a:pos x="32" y="24"/>
                      </a:cxn>
                      <a:cxn ang="0">
                        <a:pos x="32" y="24"/>
                      </a:cxn>
                      <a:cxn ang="0">
                        <a:pos x="8" y="24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48" h="24">
                        <a:moveTo>
                          <a:pt x="0" y="16"/>
                        </a:moveTo>
                        <a:lnTo>
                          <a:pt x="0" y="8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lnTo>
                          <a:pt x="40" y="0"/>
                        </a:lnTo>
                        <a:lnTo>
                          <a:pt x="48" y="0"/>
                        </a:lnTo>
                        <a:lnTo>
                          <a:pt x="48" y="0"/>
                        </a:lnTo>
                        <a:lnTo>
                          <a:pt x="48" y="16"/>
                        </a:lnTo>
                        <a:lnTo>
                          <a:pt x="32" y="24"/>
                        </a:lnTo>
                        <a:lnTo>
                          <a:pt x="32" y="24"/>
                        </a:lnTo>
                        <a:lnTo>
                          <a:pt x="8" y="24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168" name="Freeform 296"/>
                  <p:cNvSpPr>
                    <a:spLocks/>
                  </p:cNvSpPr>
                  <p:nvPr/>
                </p:nvSpPr>
                <p:spPr bwMode="auto">
                  <a:xfrm>
                    <a:off x="731" y="2457"/>
                    <a:ext cx="48" cy="40"/>
                  </a:xfrm>
                  <a:custGeom>
                    <a:avLst/>
                    <a:gdLst/>
                    <a:ahLst/>
                    <a:cxnLst>
                      <a:cxn ang="0">
                        <a:pos x="8" y="40"/>
                      </a:cxn>
                      <a:cxn ang="0">
                        <a:pos x="0" y="24"/>
                      </a:cxn>
                      <a:cxn ang="0">
                        <a:pos x="16" y="16"/>
                      </a:cxn>
                      <a:cxn ang="0">
                        <a:pos x="16" y="16"/>
                      </a:cxn>
                      <a:cxn ang="0">
                        <a:pos x="32" y="0"/>
                      </a:cxn>
                      <a:cxn ang="0">
                        <a:pos x="48" y="8"/>
                      </a:cxn>
                      <a:cxn ang="0">
                        <a:pos x="48" y="8"/>
                      </a:cxn>
                      <a:cxn ang="0">
                        <a:pos x="48" y="16"/>
                      </a:cxn>
                      <a:cxn ang="0">
                        <a:pos x="40" y="32"/>
                      </a:cxn>
                      <a:cxn ang="0">
                        <a:pos x="40" y="32"/>
                      </a:cxn>
                      <a:cxn ang="0">
                        <a:pos x="16" y="40"/>
                      </a:cxn>
                      <a:cxn ang="0">
                        <a:pos x="8" y="40"/>
                      </a:cxn>
                    </a:cxnLst>
                    <a:rect l="0" t="0" r="r" b="b"/>
                    <a:pathLst>
                      <a:path w="48" h="40">
                        <a:moveTo>
                          <a:pt x="8" y="40"/>
                        </a:moveTo>
                        <a:lnTo>
                          <a:pt x="0" y="24"/>
                        </a:lnTo>
                        <a:lnTo>
                          <a:pt x="16" y="16"/>
                        </a:lnTo>
                        <a:lnTo>
                          <a:pt x="16" y="16"/>
                        </a:lnTo>
                        <a:lnTo>
                          <a:pt x="32" y="0"/>
                        </a:lnTo>
                        <a:lnTo>
                          <a:pt x="48" y="8"/>
                        </a:lnTo>
                        <a:lnTo>
                          <a:pt x="48" y="8"/>
                        </a:lnTo>
                        <a:lnTo>
                          <a:pt x="48" y="16"/>
                        </a:lnTo>
                        <a:lnTo>
                          <a:pt x="40" y="32"/>
                        </a:lnTo>
                        <a:lnTo>
                          <a:pt x="40" y="32"/>
                        </a:lnTo>
                        <a:lnTo>
                          <a:pt x="16" y="40"/>
                        </a:lnTo>
                        <a:lnTo>
                          <a:pt x="8" y="4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169" name="Freeform 297"/>
                  <p:cNvSpPr>
                    <a:spLocks/>
                  </p:cNvSpPr>
                  <p:nvPr/>
                </p:nvSpPr>
                <p:spPr bwMode="auto">
                  <a:xfrm>
                    <a:off x="923" y="2473"/>
                    <a:ext cx="56" cy="32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16" y="0"/>
                      </a:cxn>
                      <a:cxn ang="0">
                        <a:pos x="32" y="8"/>
                      </a:cxn>
                      <a:cxn ang="0">
                        <a:pos x="32" y="8"/>
                      </a:cxn>
                      <a:cxn ang="0">
                        <a:pos x="56" y="16"/>
                      </a:cxn>
                      <a:cxn ang="0">
                        <a:pos x="56" y="24"/>
                      </a:cxn>
                      <a:cxn ang="0">
                        <a:pos x="56" y="24"/>
                      </a:cxn>
                      <a:cxn ang="0">
                        <a:pos x="48" y="32"/>
                      </a:cxn>
                      <a:cxn ang="0">
                        <a:pos x="24" y="24"/>
                      </a:cxn>
                      <a:cxn ang="0">
                        <a:pos x="24" y="24"/>
                      </a:cxn>
                      <a:cxn ang="0">
                        <a:pos x="0" y="16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56" h="32">
                        <a:moveTo>
                          <a:pt x="0" y="8"/>
                        </a:moveTo>
                        <a:lnTo>
                          <a:pt x="16" y="0"/>
                        </a:lnTo>
                        <a:lnTo>
                          <a:pt x="32" y="8"/>
                        </a:lnTo>
                        <a:lnTo>
                          <a:pt x="32" y="8"/>
                        </a:lnTo>
                        <a:lnTo>
                          <a:pt x="56" y="16"/>
                        </a:lnTo>
                        <a:lnTo>
                          <a:pt x="56" y="24"/>
                        </a:lnTo>
                        <a:lnTo>
                          <a:pt x="56" y="24"/>
                        </a:lnTo>
                        <a:lnTo>
                          <a:pt x="48" y="32"/>
                        </a:lnTo>
                        <a:lnTo>
                          <a:pt x="24" y="24"/>
                        </a:lnTo>
                        <a:lnTo>
                          <a:pt x="24" y="24"/>
                        </a:lnTo>
                        <a:lnTo>
                          <a:pt x="0" y="16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170" name="Freeform 298"/>
                  <p:cNvSpPr>
                    <a:spLocks/>
                  </p:cNvSpPr>
                  <p:nvPr/>
                </p:nvSpPr>
                <p:spPr bwMode="auto">
                  <a:xfrm>
                    <a:off x="634" y="2393"/>
                    <a:ext cx="64" cy="32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16" y="0"/>
                      </a:cxn>
                      <a:cxn ang="0">
                        <a:pos x="40" y="8"/>
                      </a:cxn>
                      <a:cxn ang="0">
                        <a:pos x="40" y="8"/>
                      </a:cxn>
                      <a:cxn ang="0">
                        <a:pos x="56" y="16"/>
                      </a:cxn>
                      <a:cxn ang="0">
                        <a:pos x="64" y="24"/>
                      </a:cxn>
                      <a:cxn ang="0">
                        <a:pos x="64" y="24"/>
                      </a:cxn>
                      <a:cxn ang="0">
                        <a:pos x="48" y="32"/>
                      </a:cxn>
                      <a:cxn ang="0">
                        <a:pos x="24" y="32"/>
                      </a:cxn>
                      <a:cxn ang="0">
                        <a:pos x="24" y="32"/>
                      </a:cxn>
                      <a:cxn ang="0">
                        <a:pos x="8" y="16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64" h="32">
                        <a:moveTo>
                          <a:pt x="0" y="8"/>
                        </a:moveTo>
                        <a:lnTo>
                          <a:pt x="16" y="0"/>
                        </a:lnTo>
                        <a:lnTo>
                          <a:pt x="40" y="8"/>
                        </a:lnTo>
                        <a:lnTo>
                          <a:pt x="40" y="8"/>
                        </a:lnTo>
                        <a:lnTo>
                          <a:pt x="56" y="16"/>
                        </a:lnTo>
                        <a:lnTo>
                          <a:pt x="64" y="24"/>
                        </a:lnTo>
                        <a:lnTo>
                          <a:pt x="64" y="24"/>
                        </a:lnTo>
                        <a:lnTo>
                          <a:pt x="48" y="32"/>
                        </a:lnTo>
                        <a:lnTo>
                          <a:pt x="24" y="32"/>
                        </a:lnTo>
                        <a:lnTo>
                          <a:pt x="24" y="32"/>
                        </a:lnTo>
                        <a:lnTo>
                          <a:pt x="8" y="16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171" name="Freeform 299"/>
                  <p:cNvSpPr>
                    <a:spLocks/>
                  </p:cNvSpPr>
                  <p:nvPr/>
                </p:nvSpPr>
                <p:spPr bwMode="auto">
                  <a:xfrm>
                    <a:off x="714" y="2320"/>
                    <a:ext cx="40" cy="48"/>
                  </a:xfrm>
                  <a:custGeom>
                    <a:avLst/>
                    <a:gdLst/>
                    <a:ahLst/>
                    <a:cxnLst>
                      <a:cxn ang="0">
                        <a:pos x="8" y="0"/>
                      </a:cxn>
                      <a:cxn ang="0">
                        <a:pos x="24" y="0"/>
                      </a:cxn>
                      <a:cxn ang="0">
                        <a:pos x="32" y="16"/>
                      </a:cxn>
                      <a:cxn ang="0">
                        <a:pos x="32" y="16"/>
                      </a:cxn>
                      <a:cxn ang="0">
                        <a:pos x="40" y="40"/>
                      </a:cxn>
                      <a:cxn ang="0">
                        <a:pos x="32" y="48"/>
                      </a:cxn>
                      <a:cxn ang="0">
                        <a:pos x="32" y="48"/>
                      </a:cxn>
                      <a:cxn ang="0">
                        <a:pos x="16" y="40"/>
                      </a:cxn>
                      <a:cxn ang="0">
                        <a:pos x="8" y="24"/>
                      </a:cxn>
                      <a:cxn ang="0">
                        <a:pos x="8" y="24"/>
                      </a:cxn>
                      <a:cxn ang="0">
                        <a:pos x="0" y="8"/>
                      </a:cxn>
                      <a:cxn ang="0">
                        <a:pos x="8" y="0"/>
                      </a:cxn>
                    </a:cxnLst>
                    <a:rect l="0" t="0" r="r" b="b"/>
                    <a:pathLst>
                      <a:path w="40" h="48">
                        <a:moveTo>
                          <a:pt x="8" y="0"/>
                        </a:moveTo>
                        <a:lnTo>
                          <a:pt x="24" y="0"/>
                        </a:lnTo>
                        <a:lnTo>
                          <a:pt x="32" y="16"/>
                        </a:lnTo>
                        <a:lnTo>
                          <a:pt x="32" y="16"/>
                        </a:lnTo>
                        <a:lnTo>
                          <a:pt x="40" y="40"/>
                        </a:lnTo>
                        <a:lnTo>
                          <a:pt x="32" y="48"/>
                        </a:lnTo>
                        <a:lnTo>
                          <a:pt x="32" y="48"/>
                        </a:lnTo>
                        <a:lnTo>
                          <a:pt x="16" y="40"/>
                        </a:lnTo>
                        <a:lnTo>
                          <a:pt x="8" y="24"/>
                        </a:lnTo>
                        <a:lnTo>
                          <a:pt x="8" y="24"/>
                        </a:lnTo>
                        <a:lnTo>
                          <a:pt x="0" y="8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172" name="Freeform 300"/>
                  <p:cNvSpPr>
                    <a:spLocks/>
                  </p:cNvSpPr>
                  <p:nvPr/>
                </p:nvSpPr>
                <p:spPr bwMode="auto">
                  <a:xfrm>
                    <a:off x="820" y="2480"/>
                    <a:ext cx="40" cy="40"/>
                  </a:xfrm>
                  <a:custGeom>
                    <a:avLst/>
                    <a:gdLst/>
                    <a:ahLst/>
                    <a:cxnLst>
                      <a:cxn ang="0">
                        <a:pos x="8" y="0"/>
                      </a:cxn>
                      <a:cxn ang="0">
                        <a:pos x="24" y="0"/>
                      </a:cxn>
                      <a:cxn ang="0">
                        <a:pos x="40" y="16"/>
                      </a:cxn>
                      <a:cxn ang="0">
                        <a:pos x="40" y="16"/>
                      </a:cxn>
                      <a:cxn ang="0">
                        <a:pos x="40" y="32"/>
                      </a:cxn>
                      <a:cxn ang="0">
                        <a:pos x="32" y="40"/>
                      </a:cxn>
                      <a:cxn ang="0">
                        <a:pos x="32" y="40"/>
                      </a:cxn>
                      <a:cxn ang="0">
                        <a:pos x="24" y="40"/>
                      </a:cxn>
                      <a:cxn ang="0">
                        <a:pos x="8" y="24"/>
                      </a:cxn>
                      <a:cxn ang="0">
                        <a:pos x="8" y="24"/>
                      </a:cxn>
                      <a:cxn ang="0">
                        <a:pos x="0" y="8"/>
                      </a:cxn>
                      <a:cxn ang="0">
                        <a:pos x="8" y="0"/>
                      </a:cxn>
                    </a:cxnLst>
                    <a:rect l="0" t="0" r="r" b="b"/>
                    <a:pathLst>
                      <a:path w="40" h="40">
                        <a:moveTo>
                          <a:pt x="8" y="0"/>
                        </a:moveTo>
                        <a:lnTo>
                          <a:pt x="24" y="0"/>
                        </a:lnTo>
                        <a:lnTo>
                          <a:pt x="40" y="16"/>
                        </a:lnTo>
                        <a:lnTo>
                          <a:pt x="40" y="16"/>
                        </a:lnTo>
                        <a:lnTo>
                          <a:pt x="40" y="32"/>
                        </a:lnTo>
                        <a:lnTo>
                          <a:pt x="32" y="40"/>
                        </a:lnTo>
                        <a:lnTo>
                          <a:pt x="32" y="40"/>
                        </a:lnTo>
                        <a:lnTo>
                          <a:pt x="24" y="40"/>
                        </a:lnTo>
                        <a:lnTo>
                          <a:pt x="8" y="24"/>
                        </a:lnTo>
                        <a:lnTo>
                          <a:pt x="8" y="24"/>
                        </a:lnTo>
                        <a:lnTo>
                          <a:pt x="0" y="8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173" name="Freeform 301"/>
                  <p:cNvSpPr>
                    <a:spLocks/>
                  </p:cNvSpPr>
                  <p:nvPr/>
                </p:nvSpPr>
                <p:spPr bwMode="auto">
                  <a:xfrm>
                    <a:off x="827" y="2320"/>
                    <a:ext cx="40" cy="48"/>
                  </a:xfrm>
                  <a:custGeom>
                    <a:avLst/>
                    <a:gdLst/>
                    <a:ahLst/>
                    <a:cxnLst>
                      <a:cxn ang="0">
                        <a:pos x="32" y="0"/>
                      </a:cxn>
                      <a:cxn ang="0">
                        <a:pos x="40" y="8"/>
                      </a:cxn>
                      <a:cxn ang="0">
                        <a:pos x="40" y="24"/>
                      </a:cxn>
                      <a:cxn ang="0">
                        <a:pos x="40" y="24"/>
                      </a:cxn>
                      <a:cxn ang="0">
                        <a:pos x="24" y="40"/>
                      </a:cxn>
                      <a:cxn ang="0">
                        <a:pos x="8" y="48"/>
                      </a:cxn>
                      <a:cxn ang="0">
                        <a:pos x="8" y="48"/>
                      </a:cxn>
                      <a:cxn ang="0">
                        <a:pos x="0" y="32"/>
                      </a:cxn>
                      <a:cxn ang="0">
                        <a:pos x="8" y="16"/>
                      </a:cxn>
                      <a:cxn ang="0">
                        <a:pos x="8" y="16"/>
                      </a:cxn>
                      <a:cxn ang="0">
                        <a:pos x="24" y="0"/>
                      </a:cxn>
                      <a:cxn ang="0">
                        <a:pos x="32" y="0"/>
                      </a:cxn>
                    </a:cxnLst>
                    <a:rect l="0" t="0" r="r" b="b"/>
                    <a:pathLst>
                      <a:path w="40" h="48">
                        <a:moveTo>
                          <a:pt x="32" y="0"/>
                        </a:moveTo>
                        <a:lnTo>
                          <a:pt x="40" y="8"/>
                        </a:lnTo>
                        <a:lnTo>
                          <a:pt x="40" y="24"/>
                        </a:lnTo>
                        <a:lnTo>
                          <a:pt x="40" y="24"/>
                        </a:lnTo>
                        <a:lnTo>
                          <a:pt x="24" y="40"/>
                        </a:lnTo>
                        <a:lnTo>
                          <a:pt x="8" y="48"/>
                        </a:lnTo>
                        <a:lnTo>
                          <a:pt x="8" y="48"/>
                        </a:lnTo>
                        <a:lnTo>
                          <a:pt x="0" y="32"/>
                        </a:lnTo>
                        <a:lnTo>
                          <a:pt x="8" y="16"/>
                        </a:lnTo>
                        <a:lnTo>
                          <a:pt x="8" y="16"/>
                        </a:lnTo>
                        <a:lnTo>
                          <a:pt x="24" y="0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174" name="Freeform 302"/>
                  <p:cNvSpPr>
                    <a:spLocks/>
                  </p:cNvSpPr>
                  <p:nvPr/>
                </p:nvSpPr>
                <p:spPr bwMode="auto">
                  <a:xfrm>
                    <a:off x="728" y="2503"/>
                    <a:ext cx="40" cy="48"/>
                  </a:xfrm>
                  <a:custGeom>
                    <a:avLst/>
                    <a:gdLst/>
                    <a:ahLst/>
                    <a:cxnLst>
                      <a:cxn ang="0">
                        <a:pos x="32" y="0"/>
                      </a:cxn>
                      <a:cxn ang="0">
                        <a:pos x="40" y="8"/>
                      </a:cxn>
                      <a:cxn ang="0">
                        <a:pos x="32" y="32"/>
                      </a:cxn>
                      <a:cxn ang="0">
                        <a:pos x="32" y="32"/>
                      </a:cxn>
                      <a:cxn ang="0">
                        <a:pos x="24" y="40"/>
                      </a:cxn>
                      <a:cxn ang="0">
                        <a:pos x="8" y="48"/>
                      </a:cxn>
                      <a:cxn ang="0">
                        <a:pos x="8" y="48"/>
                      </a:cxn>
                      <a:cxn ang="0">
                        <a:pos x="0" y="40"/>
                      </a:cxn>
                      <a:cxn ang="0">
                        <a:pos x="8" y="16"/>
                      </a:cxn>
                      <a:cxn ang="0">
                        <a:pos x="8" y="16"/>
                      </a:cxn>
                      <a:cxn ang="0">
                        <a:pos x="16" y="8"/>
                      </a:cxn>
                      <a:cxn ang="0">
                        <a:pos x="32" y="0"/>
                      </a:cxn>
                    </a:cxnLst>
                    <a:rect l="0" t="0" r="r" b="b"/>
                    <a:pathLst>
                      <a:path w="40" h="48">
                        <a:moveTo>
                          <a:pt x="32" y="0"/>
                        </a:moveTo>
                        <a:lnTo>
                          <a:pt x="40" y="8"/>
                        </a:lnTo>
                        <a:lnTo>
                          <a:pt x="32" y="32"/>
                        </a:lnTo>
                        <a:lnTo>
                          <a:pt x="32" y="32"/>
                        </a:lnTo>
                        <a:lnTo>
                          <a:pt x="24" y="40"/>
                        </a:lnTo>
                        <a:lnTo>
                          <a:pt x="8" y="48"/>
                        </a:lnTo>
                        <a:lnTo>
                          <a:pt x="8" y="48"/>
                        </a:lnTo>
                        <a:lnTo>
                          <a:pt x="0" y="40"/>
                        </a:lnTo>
                        <a:lnTo>
                          <a:pt x="8" y="16"/>
                        </a:lnTo>
                        <a:lnTo>
                          <a:pt x="8" y="16"/>
                        </a:lnTo>
                        <a:lnTo>
                          <a:pt x="16" y="8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6735" name="Group 303"/>
              <p:cNvGrpSpPr>
                <a:grpSpLocks/>
              </p:cNvGrpSpPr>
              <p:nvPr/>
            </p:nvGrpSpPr>
            <p:grpSpPr bwMode="auto">
              <a:xfrm rot="20911106" flipH="1">
                <a:off x="3504" y="2768"/>
                <a:ext cx="598" cy="112"/>
                <a:chOff x="290" y="1936"/>
                <a:chExt cx="598" cy="112"/>
              </a:xfrm>
            </p:grpSpPr>
            <p:sp>
              <p:nvSpPr>
                <p:cNvPr id="208176" name="Freeform 304"/>
                <p:cNvSpPr>
                  <a:spLocks/>
                </p:cNvSpPr>
                <p:nvPr/>
              </p:nvSpPr>
              <p:spPr bwMode="auto">
                <a:xfrm>
                  <a:off x="306" y="1947"/>
                  <a:ext cx="598" cy="36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136" y="6"/>
                    </a:cxn>
                    <a:cxn ang="0">
                      <a:pos x="224" y="4"/>
                    </a:cxn>
                    <a:cxn ang="0">
                      <a:pos x="316" y="18"/>
                    </a:cxn>
                    <a:cxn ang="0">
                      <a:pos x="408" y="34"/>
                    </a:cxn>
                    <a:cxn ang="0">
                      <a:pos x="478" y="30"/>
                    </a:cxn>
                    <a:cxn ang="0">
                      <a:pos x="598" y="20"/>
                    </a:cxn>
                  </a:cxnLst>
                  <a:rect l="0" t="0" r="r" b="b"/>
                  <a:pathLst>
                    <a:path w="598" h="36">
                      <a:moveTo>
                        <a:pt x="0" y="36"/>
                      </a:moveTo>
                      <a:cubicBezTo>
                        <a:pt x="49" y="23"/>
                        <a:pt x="98" y="11"/>
                        <a:pt x="136" y="6"/>
                      </a:cubicBezTo>
                      <a:cubicBezTo>
                        <a:pt x="173" y="0"/>
                        <a:pt x="194" y="2"/>
                        <a:pt x="224" y="4"/>
                      </a:cubicBezTo>
                      <a:cubicBezTo>
                        <a:pt x="254" y="6"/>
                        <a:pt x="285" y="13"/>
                        <a:pt x="316" y="18"/>
                      </a:cubicBezTo>
                      <a:cubicBezTo>
                        <a:pt x="346" y="23"/>
                        <a:pt x="381" y="32"/>
                        <a:pt x="408" y="34"/>
                      </a:cubicBezTo>
                      <a:cubicBezTo>
                        <a:pt x="435" y="36"/>
                        <a:pt x="446" y="32"/>
                        <a:pt x="478" y="30"/>
                      </a:cubicBezTo>
                      <a:cubicBezTo>
                        <a:pt x="509" y="27"/>
                        <a:pt x="578" y="22"/>
                        <a:pt x="598" y="20"/>
                      </a:cubicBez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grpSp>
              <p:nvGrpSpPr>
                <p:cNvPr id="56743" name="Group 305"/>
                <p:cNvGrpSpPr>
                  <a:grpSpLocks/>
                </p:cNvGrpSpPr>
                <p:nvPr/>
              </p:nvGrpSpPr>
              <p:grpSpPr bwMode="auto">
                <a:xfrm>
                  <a:off x="324" y="1936"/>
                  <a:ext cx="544" cy="112"/>
                  <a:chOff x="324" y="1872"/>
                  <a:chExt cx="544" cy="112"/>
                </a:xfrm>
              </p:grpSpPr>
              <p:sp>
                <p:nvSpPr>
                  <p:cNvPr id="208178" name="Freeform 306"/>
                  <p:cNvSpPr>
                    <a:spLocks/>
                  </p:cNvSpPr>
                  <p:nvPr/>
                </p:nvSpPr>
                <p:spPr bwMode="auto">
                  <a:xfrm>
                    <a:off x="502" y="1853"/>
                    <a:ext cx="48" cy="56"/>
                  </a:xfrm>
                  <a:custGeom>
                    <a:avLst/>
                    <a:gdLst/>
                    <a:ahLst/>
                    <a:cxnLst>
                      <a:cxn ang="0">
                        <a:pos x="48" y="32"/>
                      </a:cxn>
                      <a:cxn ang="0">
                        <a:pos x="40" y="48"/>
                      </a:cxn>
                      <a:cxn ang="0">
                        <a:pos x="24" y="56"/>
                      </a:cxn>
                      <a:cxn ang="0">
                        <a:pos x="24" y="56"/>
                      </a:cxn>
                      <a:cxn ang="0">
                        <a:pos x="8" y="48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8"/>
                      </a:cxn>
                      <a:cxn ang="0">
                        <a:pos x="24" y="0"/>
                      </a:cxn>
                      <a:cxn ang="0">
                        <a:pos x="24" y="0"/>
                      </a:cxn>
                      <a:cxn ang="0">
                        <a:pos x="48" y="8"/>
                      </a:cxn>
                      <a:cxn ang="0">
                        <a:pos x="48" y="32"/>
                      </a:cxn>
                    </a:cxnLst>
                    <a:rect l="0" t="0" r="r" b="b"/>
                    <a:pathLst>
                      <a:path w="48" h="56">
                        <a:moveTo>
                          <a:pt x="48" y="32"/>
                        </a:moveTo>
                        <a:lnTo>
                          <a:pt x="40" y="48"/>
                        </a:lnTo>
                        <a:lnTo>
                          <a:pt x="24" y="56"/>
                        </a:lnTo>
                        <a:lnTo>
                          <a:pt x="24" y="56"/>
                        </a:lnTo>
                        <a:lnTo>
                          <a:pt x="8" y="48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8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lnTo>
                          <a:pt x="48" y="8"/>
                        </a:lnTo>
                        <a:lnTo>
                          <a:pt x="48" y="32"/>
                        </a:lnTo>
                        <a:close/>
                      </a:path>
                    </a:pathLst>
                  </a:custGeom>
                  <a:solidFill>
                    <a:srgbClr val="DD6E00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179" name="Freeform 307"/>
                  <p:cNvSpPr>
                    <a:spLocks/>
                  </p:cNvSpPr>
                  <p:nvPr/>
                </p:nvSpPr>
                <p:spPr bwMode="auto">
                  <a:xfrm>
                    <a:off x="665" y="1899"/>
                    <a:ext cx="48" cy="56"/>
                  </a:xfrm>
                  <a:custGeom>
                    <a:avLst/>
                    <a:gdLst/>
                    <a:ahLst/>
                    <a:cxnLst>
                      <a:cxn ang="0">
                        <a:pos x="48" y="32"/>
                      </a:cxn>
                      <a:cxn ang="0">
                        <a:pos x="40" y="48"/>
                      </a:cxn>
                      <a:cxn ang="0">
                        <a:pos x="24" y="56"/>
                      </a:cxn>
                      <a:cxn ang="0">
                        <a:pos x="24" y="56"/>
                      </a:cxn>
                      <a:cxn ang="0">
                        <a:pos x="0" y="48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8"/>
                      </a:cxn>
                      <a:cxn ang="0">
                        <a:pos x="24" y="0"/>
                      </a:cxn>
                      <a:cxn ang="0">
                        <a:pos x="24" y="0"/>
                      </a:cxn>
                      <a:cxn ang="0">
                        <a:pos x="40" y="16"/>
                      </a:cxn>
                      <a:cxn ang="0">
                        <a:pos x="48" y="32"/>
                      </a:cxn>
                    </a:cxnLst>
                    <a:rect l="0" t="0" r="r" b="b"/>
                    <a:pathLst>
                      <a:path w="48" h="56">
                        <a:moveTo>
                          <a:pt x="48" y="32"/>
                        </a:moveTo>
                        <a:lnTo>
                          <a:pt x="40" y="48"/>
                        </a:lnTo>
                        <a:lnTo>
                          <a:pt x="24" y="56"/>
                        </a:lnTo>
                        <a:lnTo>
                          <a:pt x="24" y="56"/>
                        </a:lnTo>
                        <a:lnTo>
                          <a:pt x="0" y="48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8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lnTo>
                          <a:pt x="40" y="16"/>
                        </a:lnTo>
                        <a:lnTo>
                          <a:pt x="48" y="32"/>
                        </a:lnTo>
                        <a:close/>
                      </a:path>
                    </a:pathLst>
                  </a:custGeom>
                  <a:solidFill>
                    <a:srgbClr val="DD6E00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180" name="Freeform 308"/>
                  <p:cNvSpPr>
                    <a:spLocks/>
                  </p:cNvSpPr>
                  <p:nvPr/>
                </p:nvSpPr>
                <p:spPr bwMode="auto">
                  <a:xfrm>
                    <a:off x="833" y="1858"/>
                    <a:ext cx="48" cy="56"/>
                  </a:xfrm>
                  <a:custGeom>
                    <a:avLst/>
                    <a:gdLst/>
                    <a:ahLst/>
                    <a:cxnLst>
                      <a:cxn ang="0">
                        <a:pos x="48" y="32"/>
                      </a:cxn>
                      <a:cxn ang="0">
                        <a:pos x="40" y="48"/>
                      </a:cxn>
                      <a:cxn ang="0">
                        <a:pos x="24" y="56"/>
                      </a:cxn>
                      <a:cxn ang="0">
                        <a:pos x="24" y="56"/>
                      </a:cxn>
                      <a:cxn ang="0">
                        <a:pos x="0" y="48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8"/>
                      </a:cxn>
                      <a:cxn ang="0">
                        <a:pos x="24" y="0"/>
                      </a:cxn>
                      <a:cxn ang="0">
                        <a:pos x="24" y="0"/>
                      </a:cxn>
                      <a:cxn ang="0">
                        <a:pos x="40" y="8"/>
                      </a:cxn>
                      <a:cxn ang="0">
                        <a:pos x="48" y="32"/>
                      </a:cxn>
                    </a:cxnLst>
                    <a:rect l="0" t="0" r="r" b="b"/>
                    <a:pathLst>
                      <a:path w="48" h="56">
                        <a:moveTo>
                          <a:pt x="48" y="32"/>
                        </a:moveTo>
                        <a:lnTo>
                          <a:pt x="40" y="48"/>
                        </a:lnTo>
                        <a:lnTo>
                          <a:pt x="24" y="56"/>
                        </a:lnTo>
                        <a:lnTo>
                          <a:pt x="24" y="56"/>
                        </a:lnTo>
                        <a:lnTo>
                          <a:pt x="0" y="48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8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lnTo>
                          <a:pt x="40" y="8"/>
                        </a:lnTo>
                        <a:lnTo>
                          <a:pt x="48" y="32"/>
                        </a:lnTo>
                        <a:close/>
                      </a:path>
                    </a:pathLst>
                  </a:custGeom>
                  <a:solidFill>
                    <a:srgbClr val="DD6E00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181" name="Freeform 309"/>
                  <p:cNvSpPr>
                    <a:spLocks/>
                  </p:cNvSpPr>
                  <p:nvPr/>
                </p:nvSpPr>
                <p:spPr bwMode="auto">
                  <a:xfrm>
                    <a:off x="424" y="1857"/>
                    <a:ext cx="48" cy="48"/>
                  </a:xfrm>
                  <a:custGeom>
                    <a:avLst/>
                    <a:gdLst/>
                    <a:ahLst/>
                    <a:cxnLst>
                      <a:cxn ang="0">
                        <a:pos x="48" y="24"/>
                      </a:cxn>
                      <a:cxn ang="0">
                        <a:pos x="40" y="40"/>
                      </a:cxn>
                      <a:cxn ang="0">
                        <a:pos x="16" y="48"/>
                      </a:cxn>
                      <a:cxn ang="0">
                        <a:pos x="16" y="48"/>
                      </a:cxn>
                      <a:cxn ang="0">
                        <a:pos x="0" y="40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0"/>
                      </a:cxn>
                      <a:cxn ang="0">
                        <a:pos x="24" y="0"/>
                      </a:cxn>
                      <a:cxn ang="0">
                        <a:pos x="24" y="0"/>
                      </a:cxn>
                      <a:cxn ang="0">
                        <a:pos x="40" y="8"/>
                      </a:cxn>
                      <a:cxn ang="0">
                        <a:pos x="48" y="24"/>
                      </a:cxn>
                    </a:cxnLst>
                    <a:rect l="0" t="0" r="r" b="b"/>
                    <a:pathLst>
                      <a:path w="48" h="48">
                        <a:moveTo>
                          <a:pt x="48" y="24"/>
                        </a:moveTo>
                        <a:lnTo>
                          <a:pt x="40" y="40"/>
                        </a:lnTo>
                        <a:lnTo>
                          <a:pt x="16" y="48"/>
                        </a:lnTo>
                        <a:lnTo>
                          <a:pt x="16" y="48"/>
                        </a:lnTo>
                        <a:lnTo>
                          <a:pt x="0" y="4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0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lnTo>
                          <a:pt x="40" y="8"/>
                        </a:lnTo>
                        <a:lnTo>
                          <a:pt x="48" y="24"/>
                        </a:lnTo>
                        <a:close/>
                      </a:path>
                    </a:pathLst>
                  </a:custGeom>
                  <a:solidFill>
                    <a:srgbClr val="DD6E00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182" name="Freeform 310"/>
                  <p:cNvSpPr>
                    <a:spLocks/>
                  </p:cNvSpPr>
                  <p:nvPr/>
                </p:nvSpPr>
                <p:spPr bwMode="auto">
                  <a:xfrm>
                    <a:off x="585" y="1883"/>
                    <a:ext cx="48" cy="48"/>
                  </a:xfrm>
                  <a:custGeom>
                    <a:avLst/>
                    <a:gdLst/>
                    <a:ahLst/>
                    <a:cxnLst>
                      <a:cxn ang="0">
                        <a:pos x="48" y="24"/>
                      </a:cxn>
                      <a:cxn ang="0">
                        <a:pos x="40" y="48"/>
                      </a:cxn>
                      <a:cxn ang="0">
                        <a:pos x="24" y="48"/>
                      </a:cxn>
                      <a:cxn ang="0">
                        <a:pos x="24" y="48"/>
                      </a:cxn>
                      <a:cxn ang="0">
                        <a:pos x="0" y="40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8"/>
                      </a:cxn>
                      <a:cxn ang="0">
                        <a:pos x="24" y="0"/>
                      </a:cxn>
                      <a:cxn ang="0">
                        <a:pos x="24" y="0"/>
                      </a:cxn>
                      <a:cxn ang="0">
                        <a:pos x="40" y="8"/>
                      </a:cxn>
                      <a:cxn ang="0">
                        <a:pos x="48" y="24"/>
                      </a:cxn>
                    </a:cxnLst>
                    <a:rect l="0" t="0" r="r" b="b"/>
                    <a:pathLst>
                      <a:path w="48" h="48">
                        <a:moveTo>
                          <a:pt x="48" y="24"/>
                        </a:moveTo>
                        <a:lnTo>
                          <a:pt x="40" y="48"/>
                        </a:lnTo>
                        <a:lnTo>
                          <a:pt x="24" y="48"/>
                        </a:lnTo>
                        <a:lnTo>
                          <a:pt x="24" y="48"/>
                        </a:lnTo>
                        <a:lnTo>
                          <a:pt x="0" y="4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8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lnTo>
                          <a:pt x="40" y="8"/>
                        </a:lnTo>
                        <a:lnTo>
                          <a:pt x="48" y="24"/>
                        </a:lnTo>
                        <a:close/>
                      </a:path>
                    </a:pathLst>
                  </a:custGeom>
                  <a:solidFill>
                    <a:srgbClr val="DD6E00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183" name="Freeform 311"/>
                  <p:cNvSpPr>
                    <a:spLocks/>
                  </p:cNvSpPr>
                  <p:nvPr/>
                </p:nvSpPr>
                <p:spPr bwMode="auto">
                  <a:xfrm>
                    <a:off x="337" y="1880"/>
                    <a:ext cx="48" cy="48"/>
                  </a:xfrm>
                  <a:custGeom>
                    <a:avLst/>
                    <a:gdLst/>
                    <a:ahLst/>
                    <a:cxnLst>
                      <a:cxn ang="0">
                        <a:pos x="48" y="24"/>
                      </a:cxn>
                      <a:cxn ang="0">
                        <a:pos x="40" y="40"/>
                      </a:cxn>
                      <a:cxn ang="0">
                        <a:pos x="24" y="48"/>
                      </a:cxn>
                      <a:cxn ang="0">
                        <a:pos x="24" y="48"/>
                      </a:cxn>
                      <a:cxn ang="0">
                        <a:pos x="8" y="40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0"/>
                      </a:cxn>
                      <a:cxn ang="0">
                        <a:pos x="32" y="0"/>
                      </a:cxn>
                      <a:cxn ang="0">
                        <a:pos x="32" y="0"/>
                      </a:cxn>
                      <a:cxn ang="0">
                        <a:pos x="48" y="8"/>
                      </a:cxn>
                      <a:cxn ang="0">
                        <a:pos x="48" y="24"/>
                      </a:cxn>
                    </a:cxnLst>
                    <a:rect l="0" t="0" r="r" b="b"/>
                    <a:pathLst>
                      <a:path w="48" h="48">
                        <a:moveTo>
                          <a:pt x="48" y="24"/>
                        </a:moveTo>
                        <a:lnTo>
                          <a:pt x="40" y="40"/>
                        </a:lnTo>
                        <a:lnTo>
                          <a:pt x="24" y="48"/>
                        </a:lnTo>
                        <a:lnTo>
                          <a:pt x="24" y="48"/>
                        </a:lnTo>
                        <a:lnTo>
                          <a:pt x="8" y="4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0"/>
                        </a:lnTo>
                        <a:lnTo>
                          <a:pt x="32" y="0"/>
                        </a:lnTo>
                        <a:lnTo>
                          <a:pt x="32" y="0"/>
                        </a:lnTo>
                        <a:lnTo>
                          <a:pt x="48" y="8"/>
                        </a:lnTo>
                        <a:lnTo>
                          <a:pt x="48" y="24"/>
                        </a:lnTo>
                        <a:close/>
                      </a:path>
                    </a:pathLst>
                  </a:custGeom>
                  <a:solidFill>
                    <a:srgbClr val="DD6E00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184" name="Freeform 312"/>
                  <p:cNvSpPr>
                    <a:spLocks/>
                  </p:cNvSpPr>
                  <p:nvPr/>
                </p:nvSpPr>
                <p:spPr bwMode="auto">
                  <a:xfrm>
                    <a:off x="744" y="1890"/>
                    <a:ext cx="48" cy="48"/>
                  </a:xfrm>
                  <a:custGeom>
                    <a:avLst/>
                    <a:gdLst/>
                    <a:ahLst/>
                    <a:cxnLst>
                      <a:cxn ang="0">
                        <a:pos x="48" y="24"/>
                      </a:cxn>
                      <a:cxn ang="0">
                        <a:pos x="40" y="48"/>
                      </a:cxn>
                      <a:cxn ang="0">
                        <a:pos x="24" y="48"/>
                      </a:cxn>
                      <a:cxn ang="0">
                        <a:pos x="24" y="48"/>
                      </a:cxn>
                      <a:cxn ang="0">
                        <a:pos x="8" y="40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8"/>
                      </a:cxn>
                      <a:cxn ang="0">
                        <a:pos x="32" y="0"/>
                      </a:cxn>
                      <a:cxn ang="0">
                        <a:pos x="32" y="0"/>
                      </a:cxn>
                      <a:cxn ang="0">
                        <a:pos x="48" y="8"/>
                      </a:cxn>
                      <a:cxn ang="0">
                        <a:pos x="48" y="24"/>
                      </a:cxn>
                    </a:cxnLst>
                    <a:rect l="0" t="0" r="r" b="b"/>
                    <a:pathLst>
                      <a:path w="48" h="48">
                        <a:moveTo>
                          <a:pt x="48" y="24"/>
                        </a:moveTo>
                        <a:lnTo>
                          <a:pt x="40" y="48"/>
                        </a:lnTo>
                        <a:lnTo>
                          <a:pt x="24" y="48"/>
                        </a:lnTo>
                        <a:lnTo>
                          <a:pt x="24" y="48"/>
                        </a:lnTo>
                        <a:lnTo>
                          <a:pt x="8" y="4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8"/>
                        </a:lnTo>
                        <a:lnTo>
                          <a:pt x="32" y="0"/>
                        </a:lnTo>
                        <a:lnTo>
                          <a:pt x="32" y="0"/>
                        </a:lnTo>
                        <a:lnTo>
                          <a:pt x="48" y="8"/>
                        </a:lnTo>
                        <a:lnTo>
                          <a:pt x="48" y="24"/>
                        </a:lnTo>
                        <a:close/>
                      </a:path>
                    </a:pathLst>
                  </a:custGeom>
                  <a:solidFill>
                    <a:srgbClr val="DD6E00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6736" name="Group 313"/>
              <p:cNvGrpSpPr>
                <a:grpSpLocks/>
              </p:cNvGrpSpPr>
              <p:nvPr/>
            </p:nvGrpSpPr>
            <p:grpSpPr bwMode="auto">
              <a:xfrm>
                <a:off x="3781" y="2739"/>
                <a:ext cx="274" cy="138"/>
                <a:chOff x="1536" y="3120"/>
                <a:chExt cx="274" cy="138"/>
              </a:xfrm>
            </p:grpSpPr>
            <p:grpSp>
              <p:nvGrpSpPr>
                <p:cNvPr id="56737" name="Group 314"/>
                <p:cNvGrpSpPr>
                  <a:grpSpLocks/>
                </p:cNvGrpSpPr>
                <p:nvPr/>
              </p:nvGrpSpPr>
              <p:grpSpPr bwMode="auto">
                <a:xfrm rot="625620">
                  <a:off x="1536" y="3120"/>
                  <a:ext cx="274" cy="138"/>
                  <a:chOff x="1550" y="3072"/>
                  <a:chExt cx="274" cy="138"/>
                </a:xfrm>
              </p:grpSpPr>
              <p:sp>
                <p:nvSpPr>
                  <p:cNvPr id="208187" name="Freeform 315"/>
                  <p:cNvSpPr>
                    <a:spLocks/>
                  </p:cNvSpPr>
                  <p:nvPr/>
                </p:nvSpPr>
                <p:spPr bwMode="auto">
                  <a:xfrm>
                    <a:off x="1607" y="3108"/>
                    <a:ext cx="137" cy="25"/>
                  </a:xfrm>
                  <a:custGeom>
                    <a:avLst/>
                    <a:gdLst/>
                    <a:ahLst/>
                    <a:cxnLst>
                      <a:cxn ang="0">
                        <a:pos x="137" y="0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137" h="25">
                        <a:moveTo>
                          <a:pt x="137" y="0"/>
                        </a:moveTo>
                        <a:cubicBezTo>
                          <a:pt x="87" y="7"/>
                          <a:pt x="22" y="20"/>
                          <a:pt x="0" y="25"/>
                        </a:cubicBez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188" name="Freeform 316"/>
                  <p:cNvSpPr>
                    <a:spLocks/>
                  </p:cNvSpPr>
                  <p:nvPr/>
                </p:nvSpPr>
                <p:spPr bwMode="auto">
                  <a:xfrm rot="20238998" flipH="1">
                    <a:off x="1526" y="3100"/>
                    <a:ext cx="96" cy="96"/>
                  </a:xfrm>
                  <a:custGeom>
                    <a:avLst/>
                    <a:gdLst/>
                    <a:ahLst/>
                    <a:cxnLst>
                      <a:cxn ang="0">
                        <a:pos x="48" y="24"/>
                      </a:cxn>
                      <a:cxn ang="0">
                        <a:pos x="40" y="40"/>
                      </a:cxn>
                      <a:cxn ang="0">
                        <a:pos x="16" y="48"/>
                      </a:cxn>
                      <a:cxn ang="0">
                        <a:pos x="16" y="48"/>
                      </a:cxn>
                      <a:cxn ang="0">
                        <a:pos x="0" y="40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0"/>
                      </a:cxn>
                      <a:cxn ang="0">
                        <a:pos x="24" y="0"/>
                      </a:cxn>
                      <a:cxn ang="0">
                        <a:pos x="24" y="0"/>
                      </a:cxn>
                      <a:cxn ang="0">
                        <a:pos x="40" y="8"/>
                      </a:cxn>
                      <a:cxn ang="0">
                        <a:pos x="48" y="24"/>
                      </a:cxn>
                    </a:cxnLst>
                    <a:rect l="0" t="0" r="r" b="b"/>
                    <a:pathLst>
                      <a:path w="48" h="48">
                        <a:moveTo>
                          <a:pt x="48" y="24"/>
                        </a:moveTo>
                        <a:lnTo>
                          <a:pt x="40" y="40"/>
                        </a:lnTo>
                        <a:lnTo>
                          <a:pt x="16" y="48"/>
                        </a:lnTo>
                        <a:lnTo>
                          <a:pt x="16" y="48"/>
                        </a:lnTo>
                        <a:lnTo>
                          <a:pt x="0" y="4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0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lnTo>
                          <a:pt x="40" y="8"/>
                        </a:lnTo>
                        <a:lnTo>
                          <a:pt x="48" y="24"/>
                        </a:lnTo>
                        <a:close/>
                      </a:path>
                    </a:pathLst>
                  </a:custGeom>
                  <a:solidFill>
                    <a:srgbClr val="33CC33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189" name="Freeform 317"/>
                  <p:cNvSpPr>
                    <a:spLocks/>
                  </p:cNvSpPr>
                  <p:nvPr/>
                </p:nvSpPr>
                <p:spPr bwMode="auto">
                  <a:xfrm rot="20238998" flipH="1">
                    <a:off x="1728" y="3072"/>
                    <a:ext cx="96" cy="96"/>
                  </a:xfrm>
                  <a:custGeom>
                    <a:avLst/>
                    <a:gdLst/>
                    <a:ahLst/>
                    <a:cxnLst>
                      <a:cxn ang="0">
                        <a:pos x="48" y="24"/>
                      </a:cxn>
                      <a:cxn ang="0">
                        <a:pos x="40" y="40"/>
                      </a:cxn>
                      <a:cxn ang="0">
                        <a:pos x="24" y="48"/>
                      </a:cxn>
                      <a:cxn ang="0">
                        <a:pos x="24" y="48"/>
                      </a:cxn>
                      <a:cxn ang="0">
                        <a:pos x="8" y="40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0"/>
                      </a:cxn>
                      <a:cxn ang="0">
                        <a:pos x="32" y="0"/>
                      </a:cxn>
                      <a:cxn ang="0">
                        <a:pos x="32" y="0"/>
                      </a:cxn>
                      <a:cxn ang="0">
                        <a:pos x="48" y="8"/>
                      </a:cxn>
                      <a:cxn ang="0">
                        <a:pos x="48" y="24"/>
                      </a:cxn>
                    </a:cxnLst>
                    <a:rect l="0" t="0" r="r" b="b"/>
                    <a:pathLst>
                      <a:path w="48" h="48">
                        <a:moveTo>
                          <a:pt x="48" y="24"/>
                        </a:moveTo>
                        <a:lnTo>
                          <a:pt x="40" y="40"/>
                        </a:lnTo>
                        <a:lnTo>
                          <a:pt x="24" y="48"/>
                        </a:lnTo>
                        <a:lnTo>
                          <a:pt x="24" y="48"/>
                        </a:lnTo>
                        <a:lnTo>
                          <a:pt x="8" y="4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0"/>
                        </a:lnTo>
                        <a:lnTo>
                          <a:pt x="32" y="0"/>
                        </a:lnTo>
                        <a:lnTo>
                          <a:pt x="32" y="0"/>
                        </a:lnTo>
                        <a:lnTo>
                          <a:pt x="48" y="8"/>
                        </a:lnTo>
                        <a:lnTo>
                          <a:pt x="48" y="24"/>
                        </a:lnTo>
                        <a:close/>
                      </a:path>
                    </a:pathLst>
                  </a:custGeom>
                  <a:solidFill>
                    <a:srgbClr val="33CC33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sp>
              <p:nvSpPr>
                <p:cNvPr id="208190" name="Freeform 318"/>
                <p:cNvSpPr>
                  <a:spLocks/>
                </p:cNvSpPr>
                <p:nvPr/>
              </p:nvSpPr>
              <p:spPr bwMode="auto">
                <a:xfrm rot="20238998" flipH="1">
                  <a:off x="1646" y="3150"/>
                  <a:ext cx="48" cy="56"/>
                </a:xfrm>
                <a:custGeom>
                  <a:avLst/>
                  <a:gdLst/>
                  <a:ahLst/>
                  <a:cxnLst>
                    <a:cxn ang="0">
                      <a:pos x="48" y="32"/>
                    </a:cxn>
                    <a:cxn ang="0">
                      <a:pos x="40" y="48"/>
                    </a:cxn>
                    <a:cxn ang="0">
                      <a:pos x="24" y="56"/>
                    </a:cxn>
                    <a:cxn ang="0">
                      <a:pos x="24" y="56"/>
                    </a:cxn>
                    <a:cxn ang="0">
                      <a:pos x="0" y="48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0" y="8"/>
                    </a:cxn>
                    <a:cxn ang="0">
                      <a:pos x="48" y="32"/>
                    </a:cxn>
                  </a:cxnLst>
                  <a:rect l="0" t="0" r="r" b="b"/>
                  <a:pathLst>
                    <a:path w="48" h="56">
                      <a:moveTo>
                        <a:pt x="48" y="32"/>
                      </a:moveTo>
                      <a:lnTo>
                        <a:pt x="40" y="48"/>
                      </a:lnTo>
                      <a:lnTo>
                        <a:pt x="24" y="56"/>
                      </a:lnTo>
                      <a:lnTo>
                        <a:pt x="24" y="56"/>
                      </a:lnTo>
                      <a:lnTo>
                        <a:pt x="0" y="48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0" y="8"/>
                      </a:lnTo>
                      <a:lnTo>
                        <a:pt x="48" y="32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</p:grpSp>
        </p:grpSp>
      </p:grpSp>
      <p:grpSp>
        <p:nvGrpSpPr>
          <p:cNvPr id="53810" name="Group 319"/>
          <p:cNvGrpSpPr>
            <a:grpSpLocks/>
          </p:cNvGrpSpPr>
          <p:nvPr/>
        </p:nvGrpSpPr>
        <p:grpSpPr bwMode="auto">
          <a:xfrm>
            <a:off x="3989388" y="4389438"/>
            <a:ext cx="1300162" cy="1312862"/>
            <a:chOff x="2513" y="2765"/>
            <a:chExt cx="819" cy="827"/>
          </a:xfrm>
        </p:grpSpPr>
        <p:sp>
          <p:nvSpPr>
            <p:cNvPr id="56666" name="Text Box 320"/>
            <p:cNvSpPr txBox="1">
              <a:spLocks noChangeArrowheads="1"/>
            </p:cNvSpPr>
            <p:nvPr/>
          </p:nvSpPr>
          <p:spPr bwMode="auto">
            <a:xfrm>
              <a:off x="2513" y="3185"/>
              <a:ext cx="819" cy="40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rtl="1" eaLnBrk="0" hangingPunct="0"/>
              <a:r>
                <a:rPr lang="en-US" b="1">
                  <a:solidFill>
                    <a:srgbClr val="FFFF00"/>
                  </a:solidFill>
                </a:rPr>
                <a:t>Activation</a:t>
              </a:r>
            </a:p>
            <a:p>
              <a:pPr algn="ctr" rtl="1" eaLnBrk="0" hangingPunct="0"/>
              <a:r>
                <a:rPr lang="en-US" b="1">
                  <a:latin typeface="Helvetica" charset="0"/>
                </a:rPr>
                <a:t> </a:t>
              </a:r>
            </a:p>
          </p:txBody>
        </p:sp>
        <p:grpSp>
          <p:nvGrpSpPr>
            <p:cNvPr id="56667" name="Group 321"/>
            <p:cNvGrpSpPr>
              <a:grpSpLocks/>
            </p:cNvGrpSpPr>
            <p:nvPr/>
          </p:nvGrpSpPr>
          <p:grpSpPr bwMode="auto">
            <a:xfrm>
              <a:off x="2522" y="2765"/>
              <a:ext cx="694" cy="312"/>
              <a:chOff x="2522" y="2765"/>
              <a:chExt cx="694" cy="312"/>
            </a:xfrm>
          </p:grpSpPr>
          <p:grpSp>
            <p:nvGrpSpPr>
              <p:cNvPr id="56668" name="Group 322"/>
              <p:cNvGrpSpPr>
                <a:grpSpLocks/>
              </p:cNvGrpSpPr>
              <p:nvPr/>
            </p:nvGrpSpPr>
            <p:grpSpPr bwMode="auto">
              <a:xfrm>
                <a:off x="2544" y="2765"/>
                <a:ext cx="672" cy="312"/>
                <a:chOff x="2810" y="2765"/>
                <a:chExt cx="672" cy="312"/>
              </a:xfrm>
            </p:grpSpPr>
            <p:grpSp>
              <p:nvGrpSpPr>
                <p:cNvPr id="56679" name="Group 323"/>
                <p:cNvGrpSpPr>
                  <a:grpSpLocks/>
                </p:cNvGrpSpPr>
                <p:nvPr/>
              </p:nvGrpSpPr>
              <p:grpSpPr bwMode="auto">
                <a:xfrm>
                  <a:off x="2810" y="2866"/>
                  <a:ext cx="672" cy="96"/>
                  <a:chOff x="540" y="1270"/>
                  <a:chExt cx="536" cy="384"/>
                </a:xfrm>
              </p:grpSpPr>
              <p:grpSp>
                <p:nvGrpSpPr>
                  <p:cNvPr id="56692" name="Group 324"/>
                  <p:cNvGrpSpPr>
                    <a:grpSpLocks/>
                  </p:cNvGrpSpPr>
                  <p:nvPr/>
                </p:nvGrpSpPr>
                <p:grpSpPr bwMode="auto">
                  <a:xfrm>
                    <a:off x="540" y="1270"/>
                    <a:ext cx="536" cy="384"/>
                    <a:chOff x="540" y="2248"/>
                    <a:chExt cx="536" cy="384"/>
                  </a:xfrm>
                </p:grpSpPr>
                <p:sp>
                  <p:nvSpPr>
                    <p:cNvPr id="208197" name="Freeform 325"/>
                    <p:cNvSpPr>
                      <a:spLocks/>
                    </p:cNvSpPr>
                    <p:nvPr/>
                  </p:nvSpPr>
                  <p:spPr bwMode="auto">
                    <a:xfrm>
                      <a:off x="932" y="2416"/>
                      <a:ext cx="144" cy="40"/>
                    </a:xfrm>
                    <a:custGeom>
                      <a:avLst/>
                      <a:gdLst/>
                      <a:ahLst/>
                      <a:cxnLst>
                        <a:cxn ang="0">
                          <a:pos x="144" y="16"/>
                        </a:cxn>
                        <a:cxn ang="0">
                          <a:pos x="144" y="24"/>
                        </a:cxn>
                        <a:cxn ang="0">
                          <a:pos x="128" y="32"/>
                        </a:cxn>
                        <a:cxn ang="0">
                          <a:pos x="104" y="32"/>
                        </a:cxn>
                        <a:cxn ang="0">
                          <a:pos x="72" y="40"/>
                        </a:cxn>
                        <a:cxn ang="0">
                          <a:pos x="72" y="40"/>
                        </a:cxn>
                        <a:cxn ang="0">
                          <a:pos x="40" y="32"/>
                        </a:cxn>
                        <a:cxn ang="0">
                          <a:pos x="16" y="32"/>
                        </a:cxn>
                        <a:cxn ang="0">
                          <a:pos x="0" y="24"/>
                        </a:cxn>
                        <a:cxn ang="0">
                          <a:pos x="0" y="16"/>
                        </a:cxn>
                        <a:cxn ang="0">
                          <a:pos x="0" y="16"/>
                        </a:cxn>
                        <a:cxn ang="0">
                          <a:pos x="0" y="8"/>
                        </a:cxn>
                        <a:cxn ang="0">
                          <a:pos x="16" y="0"/>
                        </a:cxn>
                        <a:cxn ang="0">
                          <a:pos x="40" y="0"/>
                        </a:cxn>
                        <a:cxn ang="0">
                          <a:pos x="72" y="0"/>
                        </a:cxn>
                        <a:cxn ang="0">
                          <a:pos x="72" y="0"/>
                        </a:cxn>
                        <a:cxn ang="0">
                          <a:pos x="104" y="0"/>
                        </a:cxn>
                        <a:cxn ang="0">
                          <a:pos x="128" y="0"/>
                        </a:cxn>
                        <a:cxn ang="0">
                          <a:pos x="144" y="8"/>
                        </a:cxn>
                        <a:cxn ang="0">
                          <a:pos x="144" y="16"/>
                        </a:cxn>
                      </a:cxnLst>
                      <a:rect l="0" t="0" r="r" b="b"/>
                      <a:pathLst>
                        <a:path w="144" h="40">
                          <a:moveTo>
                            <a:pt x="144" y="16"/>
                          </a:moveTo>
                          <a:lnTo>
                            <a:pt x="144" y="24"/>
                          </a:lnTo>
                          <a:lnTo>
                            <a:pt x="128" y="32"/>
                          </a:lnTo>
                          <a:lnTo>
                            <a:pt x="104" y="32"/>
                          </a:lnTo>
                          <a:lnTo>
                            <a:pt x="72" y="40"/>
                          </a:lnTo>
                          <a:lnTo>
                            <a:pt x="72" y="40"/>
                          </a:lnTo>
                          <a:lnTo>
                            <a:pt x="40" y="32"/>
                          </a:lnTo>
                          <a:lnTo>
                            <a:pt x="16" y="32"/>
                          </a:lnTo>
                          <a:lnTo>
                            <a:pt x="0" y="24"/>
                          </a:lnTo>
                          <a:lnTo>
                            <a:pt x="0" y="16"/>
                          </a:lnTo>
                          <a:lnTo>
                            <a:pt x="0" y="16"/>
                          </a:lnTo>
                          <a:lnTo>
                            <a:pt x="0" y="8"/>
                          </a:lnTo>
                          <a:lnTo>
                            <a:pt x="16" y="0"/>
                          </a:lnTo>
                          <a:lnTo>
                            <a:pt x="40" y="0"/>
                          </a:lnTo>
                          <a:lnTo>
                            <a:pt x="72" y="0"/>
                          </a:lnTo>
                          <a:lnTo>
                            <a:pt x="72" y="0"/>
                          </a:lnTo>
                          <a:lnTo>
                            <a:pt x="104" y="0"/>
                          </a:lnTo>
                          <a:lnTo>
                            <a:pt x="128" y="0"/>
                          </a:lnTo>
                          <a:lnTo>
                            <a:pt x="144" y="8"/>
                          </a:lnTo>
                          <a:lnTo>
                            <a:pt x="144" y="16"/>
                          </a:lnTo>
                          <a:close/>
                        </a:path>
                      </a:pathLst>
                    </a:custGeom>
                    <a:solidFill>
                      <a:srgbClr val="00CCFF"/>
                    </a:solidFill>
                    <a:ln w="190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r" rtl="1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208198" name="Freeform 326"/>
                    <p:cNvSpPr>
                      <a:spLocks/>
                    </p:cNvSpPr>
                    <p:nvPr/>
                  </p:nvSpPr>
                  <p:spPr bwMode="auto">
                    <a:xfrm>
                      <a:off x="892" y="2496"/>
                      <a:ext cx="112" cy="80"/>
                    </a:xfrm>
                    <a:custGeom>
                      <a:avLst/>
                      <a:gdLst/>
                      <a:ahLst/>
                      <a:cxnLst>
                        <a:cxn ang="0">
                          <a:pos x="112" y="80"/>
                        </a:cxn>
                        <a:cxn ang="0">
                          <a:pos x="80" y="80"/>
                        </a:cxn>
                        <a:cxn ang="0">
                          <a:pos x="40" y="56"/>
                        </a:cxn>
                        <a:cxn ang="0">
                          <a:pos x="40" y="56"/>
                        </a:cxn>
                        <a:cxn ang="0">
                          <a:pos x="16" y="40"/>
                        </a:cxn>
                        <a:cxn ang="0">
                          <a:pos x="8" y="24"/>
                        </a:cxn>
                        <a:cxn ang="0">
                          <a:pos x="0" y="8"/>
                        </a:cxn>
                        <a:cxn ang="0">
                          <a:pos x="8" y="0"/>
                        </a:cxn>
                        <a:cxn ang="0">
                          <a:pos x="8" y="0"/>
                        </a:cxn>
                        <a:cxn ang="0">
                          <a:pos x="32" y="0"/>
                        </a:cxn>
                        <a:cxn ang="0">
                          <a:pos x="72" y="24"/>
                        </a:cxn>
                        <a:cxn ang="0">
                          <a:pos x="72" y="24"/>
                        </a:cxn>
                        <a:cxn ang="0">
                          <a:pos x="96" y="40"/>
                        </a:cxn>
                        <a:cxn ang="0">
                          <a:pos x="104" y="56"/>
                        </a:cxn>
                        <a:cxn ang="0">
                          <a:pos x="112" y="72"/>
                        </a:cxn>
                        <a:cxn ang="0">
                          <a:pos x="112" y="80"/>
                        </a:cxn>
                      </a:cxnLst>
                      <a:rect l="0" t="0" r="r" b="b"/>
                      <a:pathLst>
                        <a:path w="112" h="80">
                          <a:moveTo>
                            <a:pt x="112" y="80"/>
                          </a:moveTo>
                          <a:lnTo>
                            <a:pt x="80" y="80"/>
                          </a:lnTo>
                          <a:lnTo>
                            <a:pt x="40" y="56"/>
                          </a:lnTo>
                          <a:lnTo>
                            <a:pt x="40" y="56"/>
                          </a:lnTo>
                          <a:lnTo>
                            <a:pt x="16" y="40"/>
                          </a:lnTo>
                          <a:lnTo>
                            <a:pt x="8" y="24"/>
                          </a:lnTo>
                          <a:lnTo>
                            <a:pt x="0" y="8"/>
                          </a:lnTo>
                          <a:lnTo>
                            <a:pt x="8" y="0"/>
                          </a:lnTo>
                          <a:lnTo>
                            <a:pt x="8" y="0"/>
                          </a:lnTo>
                          <a:lnTo>
                            <a:pt x="32" y="0"/>
                          </a:lnTo>
                          <a:lnTo>
                            <a:pt x="72" y="24"/>
                          </a:lnTo>
                          <a:lnTo>
                            <a:pt x="72" y="24"/>
                          </a:lnTo>
                          <a:lnTo>
                            <a:pt x="96" y="40"/>
                          </a:lnTo>
                          <a:lnTo>
                            <a:pt x="104" y="56"/>
                          </a:lnTo>
                          <a:lnTo>
                            <a:pt x="112" y="72"/>
                          </a:lnTo>
                          <a:lnTo>
                            <a:pt x="112" y="80"/>
                          </a:lnTo>
                          <a:close/>
                        </a:path>
                      </a:pathLst>
                    </a:custGeom>
                    <a:solidFill>
                      <a:srgbClr val="00CCFF"/>
                    </a:solidFill>
                    <a:ln w="190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r" rtl="1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208199" name="Freeform 327"/>
                    <p:cNvSpPr>
                      <a:spLocks/>
                    </p:cNvSpPr>
                    <p:nvPr/>
                  </p:nvSpPr>
                  <p:spPr bwMode="auto">
                    <a:xfrm>
                      <a:off x="780" y="2248"/>
                      <a:ext cx="48" cy="104"/>
                    </a:xfrm>
                    <a:custGeom>
                      <a:avLst/>
                      <a:gdLst/>
                      <a:ahLst/>
                      <a:cxnLst>
                        <a:cxn ang="0">
                          <a:pos x="24" y="104"/>
                        </a:cxn>
                        <a:cxn ang="0">
                          <a:pos x="8" y="88"/>
                        </a:cxn>
                        <a:cxn ang="0">
                          <a:pos x="0" y="56"/>
                        </a:cxn>
                        <a:cxn ang="0">
                          <a:pos x="0" y="56"/>
                        </a:cxn>
                        <a:cxn ang="0">
                          <a:pos x="8" y="16"/>
                        </a:cxn>
                        <a:cxn ang="0">
                          <a:pos x="24" y="0"/>
                        </a:cxn>
                        <a:cxn ang="0">
                          <a:pos x="24" y="0"/>
                        </a:cxn>
                        <a:cxn ang="0">
                          <a:pos x="40" y="16"/>
                        </a:cxn>
                        <a:cxn ang="0">
                          <a:pos x="48" y="56"/>
                        </a:cxn>
                        <a:cxn ang="0">
                          <a:pos x="48" y="56"/>
                        </a:cxn>
                        <a:cxn ang="0">
                          <a:pos x="40" y="88"/>
                        </a:cxn>
                        <a:cxn ang="0">
                          <a:pos x="24" y="104"/>
                        </a:cxn>
                      </a:cxnLst>
                      <a:rect l="0" t="0" r="r" b="b"/>
                      <a:pathLst>
                        <a:path w="48" h="104">
                          <a:moveTo>
                            <a:pt x="24" y="104"/>
                          </a:moveTo>
                          <a:lnTo>
                            <a:pt x="8" y="88"/>
                          </a:lnTo>
                          <a:lnTo>
                            <a:pt x="0" y="56"/>
                          </a:lnTo>
                          <a:lnTo>
                            <a:pt x="0" y="56"/>
                          </a:lnTo>
                          <a:lnTo>
                            <a:pt x="8" y="16"/>
                          </a:lnTo>
                          <a:lnTo>
                            <a:pt x="24" y="0"/>
                          </a:lnTo>
                          <a:lnTo>
                            <a:pt x="24" y="0"/>
                          </a:lnTo>
                          <a:lnTo>
                            <a:pt x="40" y="16"/>
                          </a:lnTo>
                          <a:lnTo>
                            <a:pt x="48" y="56"/>
                          </a:lnTo>
                          <a:lnTo>
                            <a:pt x="48" y="56"/>
                          </a:lnTo>
                          <a:lnTo>
                            <a:pt x="40" y="88"/>
                          </a:lnTo>
                          <a:lnTo>
                            <a:pt x="24" y="104"/>
                          </a:lnTo>
                          <a:close/>
                        </a:path>
                      </a:pathLst>
                    </a:custGeom>
                    <a:solidFill>
                      <a:srgbClr val="00CCFF"/>
                    </a:solidFill>
                    <a:ln w="190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r" rtl="1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208200" name="Freeform 328"/>
                    <p:cNvSpPr>
                      <a:spLocks/>
                    </p:cNvSpPr>
                    <p:nvPr/>
                  </p:nvSpPr>
                  <p:spPr bwMode="auto">
                    <a:xfrm>
                      <a:off x="540" y="2416"/>
                      <a:ext cx="152" cy="40"/>
                    </a:xfrm>
                    <a:custGeom>
                      <a:avLst/>
                      <a:gdLst/>
                      <a:ahLst/>
                      <a:cxnLst>
                        <a:cxn ang="0">
                          <a:pos x="152" y="24"/>
                        </a:cxn>
                        <a:cxn ang="0">
                          <a:pos x="144" y="32"/>
                        </a:cxn>
                        <a:cxn ang="0">
                          <a:pos x="128" y="32"/>
                        </a:cxn>
                        <a:cxn ang="0">
                          <a:pos x="104" y="40"/>
                        </a:cxn>
                        <a:cxn ang="0">
                          <a:pos x="80" y="40"/>
                        </a:cxn>
                        <a:cxn ang="0">
                          <a:pos x="80" y="40"/>
                        </a:cxn>
                        <a:cxn ang="0">
                          <a:pos x="48" y="40"/>
                        </a:cxn>
                        <a:cxn ang="0">
                          <a:pos x="24" y="32"/>
                        </a:cxn>
                        <a:cxn ang="0">
                          <a:pos x="8" y="32"/>
                        </a:cxn>
                        <a:cxn ang="0">
                          <a:pos x="0" y="24"/>
                        </a:cxn>
                        <a:cxn ang="0">
                          <a:pos x="0" y="24"/>
                        </a:cxn>
                        <a:cxn ang="0">
                          <a:pos x="8" y="16"/>
                        </a:cxn>
                        <a:cxn ang="0">
                          <a:pos x="24" y="8"/>
                        </a:cxn>
                        <a:cxn ang="0">
                          <a:pos x="48" y="0"/>
                        </a:cxn>
                        <a:cxn ang="0">
                          <a:pos x="80" y="0"/>
                        </a:cxn>
                        <a:cxn ang="0">
                          <a:pos x="80" y="0"/>
                        </a:cxn>
                        <a:cxn ang="0">
                          <a:pos x="104" y="0"/>
                        </a:cxn>
                        <a:cxn ang="0">
                          <a:pos x="128" y="8"/>
                        </a:cxn>
                        <a:cxn ang="0">
                          <a:pos x="144" y="16"/>
                        </a:cxn>
                        <a:cxn ang="0">
                          <a:pos x="152" y="24"/>
                        </a:cxn>
                      </a:cxnLst>
                      <a:rect l="0" t="0" r="r" b="b"/>
                      <a:pathLst>
                        <a:path w="152" h="40">
                          <a:moveTo>
                            <a:pt x="152" y="24"/>
                          </a:moveTo>
                          <a:lnTo>
                            <a:pt x="144" y="32"/>
                          </a:lnTo>
                          <a:lnTo>
                            <a:pt x="128" y="32"/>
                          </a:lnTo>
                          <a:lnTo>
                            <a:pt x="104" y="40"/>
                          </a:lnTo>
                          <a:lnTo>
                            <a:pt x="80" y="40"/>
                          </a:lnTo>
                          <a:lnTo>
                            <a:pt x="80" y="40"/>
                          </a:lnTo>
                          <a:lnTo>
                            <a:pt x="48" y="40"/>
                          </a:lnTo>
                          <a:lnTo>
                            <a:pt x="24" y="32"/>
                          </a:lnTo>
                          <a:lnTo>
                            <a:pt x="8" y="32"/>
                          </a:lnTo>
                          <a:lnTo>
                            <a:pt x="0" y="24"/>
                          </a:lnTo>
                          <a:lnTo>
                            <a:pt x="0" y="24"/>
                          </a:lnTo>
                          <a:lnTo>
                            <a:pt x="8" y="16"/>
                          </a:lnTo>
                          <a:lnTo>
                            <a:pt x="24" y="8"/>
                          </a:lnTo>
                          <a:lnTo>
                            <a:pt x="48" y="0"/>
                          </a:lnTo>
                          <a:lnTo>
                            <a:pt x="80" y="0"/>
                          </a:lnTo>
                          <a:lnTo>
                            <a:pt x="80" y="0"/>
                          </a:lnTo>
                          <a:lnTo>
                            <a:pt x="104" y="0"/>
                          </a:lnTo>
                          <a:lnTo>
                            <a:pt x="128" y="8"/>
                          </a:lnTo>
                          <a:lnTo>
                            <a:pt x="144" y="16"/>
                          </a:lnTo>
                          <a:lnTo>
                            <a:pt x="152" y="24"/>
                          </a:lnTo>
                          <a:close/>
                        </a:path>
                      </a:pathLst>
                    </a:custGeom>
                    <a:solidFill>
                      <a:srgbClr val="00CCFF"/>
                    </a:solidFill>
                    <a:ln w="190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r" rtl="1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208201" name="Freeform 329"/>
                    <p:cNvSpPr>
                      <a:spLocks/>
                    </p:cNvSpPr>
                    <p:nvPr/>
                  </p:nvSpPr>
                  <p:spPr bwMode="auto">
                    <a:xfrm>
                      <a:off x="780" y="2520"/>
                      <a:ext cx="48" cy="112"/>
                    </a:xfrm>
                    <a:custGeom>
                      <a:avLst/>
                      <a:gdLst/>
                      <a:ahLst/>
                      <a:cxnLst>
                        <a:cxn ang="0">
                          <a:pos x="24" y="112"/>
                        </a:cxn>
                        <a:cxn ang="0">
                          <a:pos x="8" y="96"/>
                        </a:cxn>
                        <a:cxn ang="0">
                          <a:pos x="0" y="56"/>
                        </a:cxn>
                        <a:cxn ang="0">
                          <a:pos x="0" y="56"/>
                        </a:cxn>
                        <a:cxn ang="0">
                          <a:pos x="8" y="16"/>
                        </a:cxn>
                        <a:cxn ang="0">
                          <a:pos x="24" y="0"/>
                        </a:cxn>
                        <a:cxn ang="0">
                          <a:pos x="24" y="0"/>
                        </a:cxn>
                        <a:cxn ang="0">
                          <a:pos x="40" y="16"/>
                        </a:cxn>
                        <a:cxn ang="0">
                          <a:pos x="48" y="56"/>
                        </a:cxn>
                        <a:cxn ang="0">
                          <a:pos x="48" y="56"/>
                        </a:cxn>
                        <a:cxn ang="0">
                          <a:pos x="40" y="96"/>
                        </a:cxn>
                        <a:cxn ang="0">
                          <a:pos x="24" y="112"/>
                        </a:cxn>
                      </a:cxnLst>
                      <a:rect l="0" t="0" r="r" b="b"/>
                      <a:pathLst>
                        <a:path w="48" h="112">
                          <a:moveTo>
                            <a:pt x="24" y="112"/>
                          </a:moveTo>
                          <a:lnTo>
                            <a:pt x="8" y="96"/>
                          </a:lnTo>
                          <a:lnTo>
                            <a:pt x="0" y="56"/>
                          </a:lnTo>
                          <a:lnTo>
                            <a:pt x="0" y="56"/>
                          </a:lnTo>
                          <a:lnTo>
                            <a:pt x="8" y="16"/>
                          </a:lnTo>
                          <a:lnTo>
                            <a:pt x="24" y="0"/>
                          </a:lnTo>
                          <a:lnTo>
                            <a:pt x="24" y="0"/>
                          </a:lnTo>
                          <a:lnTo>
                            <a:pt x="40" y="16"/>
                          </a:lnTo>
                          <a:lnTo>
                            <a:pt x="48" y="56"/>
                          </a:lnTo>
                          <a:lnTo>
                            <a:pt x="48" y="56"/>
                          </a:lnTo>
                          <a:lnTo>
                            <a:pt x="40" y="96"/>
                          </a:lnTo>
                          <a:lnTo>
                            <a:pt x="24" y="112"/>
                          </a:lnTo>
                          <a:close/>
                        </a:path>
                      </a:pathLst>
                    </a:custGeom>
                    <a:solidFill>
                      <a:srgbClr val="00CCFF"/>
                    </a:solidFill>
                    <a:ln w="190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r" rtl="1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208202" name="Freeform 330"/>
                    <p:cNvSpPr>
                      <a:spLocks/>
                    </p:cNvSpPr>
                    <p:nvPr/>
                  </p:nvSpPr>
                  <p:spPr bwMode="auto">
                    <a:xfrm>
                      <a:off x="612" y="2304"/>
                      <a:ext cx="112" cy="80"/>
                    </a:xfrm>
                    <a:custGeom>
                      <a:avLst/>
                      <a:gdLst/>
                      <a:ahLst/>
                      <a:cxnLst>
                        <a:cxn ang="0">
                          <a:pos x="112" y="80"/>
                        </a:cxn>
                        <a:cxn ang="0">
                          <a:pos x="80" y="80"/>
                        </a:cxn>
                        <a:cxn ang="0">
                          <a:pos x="40" y="56"/>
                        </a:cxn>
                        <a:cxn ang="0">
                          <a:pos x="40" y="56"/>
                        </a:cxn>
                        <a:cxn ang="0">
                          <a:pos x="16" y="40"/>
                        </a:cxn>
                        <a:cxn ang="0">
                          <a:pos x="8" y="24"/>
                        </a:cxn>
                        <a:cxn ang="0">
                          <a:pos x="0" y="8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32" y="8"/>
                        </a:cxn>
                        <a:cxn ang="0">
                          <a:pos x="72" y="24"/>
                        </a:cxn>
                        <a:cxn ang="0">
                          <a:pos x="72" y="24"/>
                        </a:cxn>
                        <a:cxn ang="0">
                          <a:pos x="96" y="40"/>
                        </a:cxn>
                        <a:cxn ang="0">
                          <a:pos x="104" y="56"/>
                        </a:cxn>
                        <a:cxn ang="0">
                          <a:pos x="112" y="72"/>
                        </a:cxn>
                        <a:cxn ang="0">
                          <a:pos x="112" y="80"/>
                        </a:cxn>
                      </a:cxnLst>
                      <a:rect l="0" t="0" r="r" b="b"/>
                      <a:pathLst>
                        <a:path w="112" h="80">
                          <a:moveTo>
                            <a:pt x="112" y="80"/>
                          </a:moveTo>
                          <a:lnTo>
                            <a:pt x="80" y="80"/>
                          </a:lnTo>
                          <a:lnTo>
                            <a:pt x="40" y="56"/>
                          </a:lnTo>
                          <a:lnTo>
                            <a:pt x="40" y="56"/>
                          </a:lnTo>
                          <a:lnTo>
                            <a:pt x="16" y="40"/>
                          </a:lnTo>
                          <a:lnTo>
                            <a:pt x="8" y="24"/>
                          </a:lnTo>
                          <a:lnTo>
                            <a:pt x="0" y="8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32" y="8"/>
                          </a:lnTo>
                          <a:lnTo>
                            <a:pt x="72" y="24"/>
                          </a:lnTo>
                          <a:lnTo>
                            <a:pt x="72" y="24"/>
                          </a:lnTo>
                          <a:lnTo>
                            <a:pt x="96" y="40"/>
                          </a:lnTo>
                          <a:lnTo>
                            <a:pt x="104" y="56"/>
                          </a:lnTo>
                          <a:lnTo>
                            <a:pt x="112" y="72"/>
                          </a:lnTo>
                          <a:lnTo>
                            <a:pt x="112" y="80"/>
                          </a:lnTo>
                          <a:close/>
                        </a:path>
                      </a:pathLst>
                    </a:custGeom>
                    <a:solidFill>
                      <a:srgbClr val="00CCFF"/>
                    </a:solidFill>
                    <a:ln w="190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r" rtl="1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208203" name="Freeform 331"/>
                    <p:cNvSpPr>
                      <a:spLocks/>
                    </p:cNvSpPr>
                    <p:nvPr/>
                  </p:nvSpPr>
                  <p:spPr bwMode="auto">
                    <a:xfrm>
                      <a:off x="876" y="2296"/>
                      <a:ext cx="112" cy="80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80"/>
                        </a:cxn>
                        <a:cxn ang="0">
                          <a:pos x="0" y="72"/>
                        </a:cxn>
                        <a:cxn ang="0">
                          <a:pos x="8" y="56"/>
                        </a:cxn>
                        <a:cxn ang="0">
                          <a:pos x="24" y="40"/>
                        </a:cxn>
                        <a:cxn ang="0">
                          <a:pos x="40" y="24"/>
                        </a:cxn>
                        <a:cxn ang="0">
                          <a:pos x="40" y="24"/>
                        </a:cxn>
                        <a:cxn ang="0">
                          <a:pos x="80" y="8"/>
                        </a:cxn>
                        <a:cxn ang="0">
                          <a:pos x="112" y="0"/>
                        </a:cxn>
                        <a:cxn ang="0">
                          <a:pos x="112" y="0"/>
                        </a:cxn>
                        <a:cxn ang="0">
                          <a:pos x="112" y="8"/>
                        </a:cxn>
                        <a:cxn ang="0">
                          <a:pos x="112" y="24"/>
                        </a:cxn>
                        <a:cxn ang="0">
                          <a:pos x="96" y="40"/>
                        </a:cxn>
                        <a:cxn ang="0">
                          <a:pos x="80" y="56"/>
                        </a:cxn>
                        <a:cxn ang="0">
                          <a:pos x="80" y="56"/>
                        </a:cxn>
                        <a:cxn ang="0">
                          <a:pos x="32" y="80"/>
                        </a:cxn>
                        <a:cxn ang="0">
                          <a:pos x="8" y="80"/>
                        </a:cxn>
                      </a:cxnLst>
                      <a:rect l="0" t="0" r="r" b="b"/>
                      <a:pathLst>
                        <a:path w="112" h="80">
                          <a:moveTo>
                            <a:pt x="8" y="80"/>
                          </a:moveTo>
                          <a:lnTo>
                            <a:pt x="0" y="72"/>
                          </a:lnTo>
                          <a:lnTo>
                            <a:pt x="8" y="56"/>
                          </a:lnTo>
                          <a:lnTo>
                            <a:pt x="24" y="40"/>
                          </a:lnTo>
                          <a:lnTo>
                            <a:pt x="40" y="24"/>
                          </a:lnTo>
                          <a:lnTo>
                            <a:pt x="40" y="24"/>
                          </a:lnTo>
                          <a:lnTo>
                            <a:pt x="80" y="8"/>
                          </a:lnTo>
                          <a:lnTo>
                            <a:pt x="112" y="0"/>
                          </a:lnTo>
                          <a:lnTo>
                            <a:pt x="112" y="0"/>
                          </a:lnTo>
                          <a:lnTo>
                            <a:pt x="112" y="8"/>
                          </a:lnTo>
                          <a:lnTo>
                            <a:pt x="112" y="24"/>
                          </a:lnTo>
                          <a:lnTo>
                            <a:pt x="96" y="40"/>
                          </a:lnTo>
                          <a:lnTo>
                            <a:pt x="80" y="56"/>
                          </a:lnTo>
                          <a:lnTo>
                            <a:pt x="80" y="56"/>
                          </a:lnTo>
                          <a:lnTo>
                            <a:pt x="32" y="80"/>
                          </a:lnTo>
                          <a:lnTo>
                            <a:pt x="8" y="80"/>
                          </a:lnTo>
                          <a:close/>
                        </a:path>
                      </a:pathLst>
                    </a:custGeom>
                    <a:solidFill>
                      <a:srgbClr val="00CCFF"/>
                    </a:solidFill>
                    <a:ln w="190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r" rtl="1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208204" name="Freeform 332"/>
                    <p:cNvSpPr>
                      <a:spLocks/>
                    </p:cNvSpPr>
                    <p:nvPr/>
                  </p:nvSpPr>
                  <p:spPr bwMode="auto">
                    <a:xfrm>
                      <a:off x="916" y="2352"/>
                      <a:ext cx="136" cy="5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8"/>
                        </a:cxn>
                        <a:cxn ang="0">
                          <a:pos x="0" y="40"/>
                        </a:cxn>
                        <a:cxn ang="0">
                          <a:pos x="16" y="32"/>
                        </a:cxn>
                        <a:cxn ang="0">
                          <a:pos x="32" y="16"/>
                        </a:cxn>
                        <a:cxn ang="0">
                          <a:pos x="56" y="8"/>
                        </a:cxn>
                        <a:cxn ang="0">
                          <a:pos x="56" y="8"/>
                        </a:cxn>
                        <a:cxn ang="0">
                          <a:pos x="88" y="0"/>
                        </a:cxn>
                        <a:cxn ang="0">
                          <a:pos x="112" y="0"/>
                        </a:cxn>
                        <a:cxn ang="0">
                          <a:pos x="128" y="0"/>
                        </a:cxn>
                        <a:cxn ang="0">
                          <a:pos x="136" y="8"/>
                        </a:cxn>
                        <a:cxn ang="0">
                          <a:pos x="136" y="8"/>
                        </a:cxn>
                        <a:cxn ang="0">
                          <a:pos x="136" y="16"/>
                        </a:cxn>
                        <a:cxn ang="0">
                          <a:pos x="128" y="24"/>
                        </a:cxn>
                        <a:cxn ang="0">
                          <a:pos x="104" y="32"/>
                        </a:cxn>
                        <a:cxn ang="0">
                          <a:pos x="80" y="48"/>
                        </a:cxn>
                        <a:cxn ang="0">
                          <a:pos x="80" y="48"/>
                        </a:cxn>
                        <a:cxn ang="0">
                          <a:pos x="48" y="48"/>
                        </a:cxn>
                        <a:cxn ang="0">
                          <a:pos x="24" y="56"/>
                        </a:cxn>
                        <a:cxn ang="0">
                          <a:pos x="8" y="56"/>
                        </a:cxn>
                        <a:cxn ang="0">
                          <a:pos x="0" y="48"/>
                        </a:cxn>
                      </a:cxnLst>
                      <a:rect l="0" t="0" r="r" b="b"/>
                      <a:pathLst>
                        <a:path w="136" h="56">
                          <a:moveTo>
                            <a:pt x="0" y="48"/>
                          </a:moveTo>
                          <a:lnTo>
                            <a:pt x="0" y="40"/>
                          </a:lnTo>
                          <a:lnTo>
                            <a:pt x="16" y="32"/>
                          </a:lnTo>
                          <a:lnTo>
                            <a:pt x="32" y="16"/>
                          </a:lnTo>
                          <a:lnTo>
                            <a:pt x="56" y="8"/>
                          </a:lnTo>
                          <a:lnTo>
                            <a:pt x="56" y="8"/>
                          </a:lnTo>
                          <a:lnTo>
                            <a:pt x="88" y="0"/>
                          </a:lnTo>
                          <a:lnTo>
                            <a:pt x="112" y="0"/>
                          </a:lnTo>
                          <a:lnTo>
                            <a:pt x="128" y="0"/>
                          </a:lnTo>
                          <a:lnTo>
                            <a:pt x="136" y="8"/>
                          </a:lnTo>
                          <a:lnTo>
                            <a:pt x="136" y="8"/>
                          </a:lnTo>
                          <a:lnTo>
                            <a:pt x="136" y="16"/>
                          </a:lnTo>
                          <a:lnTo>
                            <a:pt x="128" y="24"/>
                          </a:lnTo>
                          <a:lnTo>
                            <a:pt x="104" y="32"/>
                          </a:lnTo>
                          <a:lnTo>
                            <a:pt x="80" y="48"/>
                          </a:lnTo>
                          <a:lnTo>
                            <a:pt x="80" y="48"/>
                          </a:lnTo>
                          <a:lnTo>
                            <a:pt x="48" y="48"/>
                          </a:lnTo>
                          <a:lnTo>
                            <a:pt x="24" y="56"/>
                          </a:lnTo>
                          <a:lnTo>
                            <a:pt x="8" y="56"/>
                          </a:lnTo>
                          <a:lnTo>
                            <a:pt x="0" y="48"/>
                          </a:lnTo>
                          <a:close/>
                        </a:path>
                      </a:pathLst>
                    </a:custGeom>
                    <a:solidFill>
                      <a:srgbClr val="00CCFF"/>
                    </a:solidFill>
                    <a:ln w="190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r" rtl="1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208205" name="Freeform 333"/>
                    <p:cNvSpPr>
                      <a:spLocks/>
                    </p:cNvSpPr>
                    <p:nvPr/>
                  </p:nvSpPr>
                  <p:spPr bwMode="auto">
                    <a:xfrm>
                      <a:off x="564" y="2472"/>
                      <a:ext cx="136" cy="5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8"/>
                        </a:cxn>
                        <a:cxn ang="0">
                          <a:pos x="0" y="40"/>
                        </a:cxn>
                        <a:cxn ang="0">
                          <a:pos x="8" y="32"/>
                        </a:cxn>
                        <a:cxn ang="0">
                          <a:pos x="32" y="16"/>
                        </a:cxn>
                        <a:cxn ang="0">
                          <a:pos x="56" y="8"/>
                        </a:cxn>
                        <a:cxn ang="0">
                          <a:pos x="56" y="8"/>
                        </a:cxn>
                        <a:cxn ang="0">
                          <a:pos x="88" y="0"/>
                        </a:cxn>
                        <a:cxn ang="0">
                          <a:pos x="112" y="0"/>
                        </a:cxn>
                        <a:cxn ang="0">
                          <a:pos x="128" y="0"/>
                        </a:cxn>
                        <a:cxn ang="0">
                          <a:pos x="136" y="8"/>
                        </a:cxn>
                        <a:cxn ang="0">
                          <a:pos x="136" y="8"/>
                        </a:cxn>
                        <a:cxn ang="0">
                          <a:pos x="136" y="16"/>
                        </a:cxn>
                        <a:cxn ang="0">
                          <a:pos x="120" y="24"/>
                        </a:cxn>
                        <a:cxn ang="0">
                          <a:pos x="104" y="32"/>
                        </a:cxn>
                        <a:cxn ang="0">
                          <a:pos x="80" y="48"/>
                        </a:cxn>
                        <a:cxn ang="0">
                          <a:pos x="80" y="48"/>
                        </a:cxn>
                        <a:cxn ang="0">
                          <a:pos x="48" y="48"/>
                        </a:cxn>
                        <a:cxn ang="0">
                          <a:pos x="24" y="56"/>
                        </a:cxn>
                        <a:cxn ang="0">
                          <a:pos x="8" y="56"/>
                        </a:cxn>
                        <a:cxn ang="0">
                          <a:pos x="0" y="48"/>
                        </a:cxn>
                      </a:cxnLst>
                      <a:rect l="0" t="0" r="r" b="b"/>
                      <a:pathLst>
                        <a:path w="136" h="56">
                          <a:moveTo>
                            <a:pt x="0" y="48"/>
                          </a:moveTo>
                          <a:lnTo>
                            <a:pt x="0" y="40"/>
                          </a:lnTo>
                          <a:lnTo>
                            <a:pt x="8" y="32"/>
                          </a:lnTo>
                          <a:lnTo>
                            <a:pt x="32" y="16"/>
                          </a:lnTo>
                          <a:lnTo>
                            <a:pt x="56" y="8"/>
                          </a:lnTo>
                          <a:lnTo>
                            <a:pt x="56" y="8"/>
                          </a:lnTo>
                          <a:lnTo>
                            <a:pt x="88" y="0"/>
                          </a:lnTo>
                          <a:lnTo>
                            <a:pt x="112" y="0"/>
                          </a:lnTo>
                          <a:lnTo>
                            <a:pt x="128" y="0"/>
                          </a:lnTo>
                          <a:lnTo>
                            <a:pt x="136" y="8"/>
                          </a:lnTo>
                          <a:lnTo>
                            <a:pt x="136" y="8"/>
                          </a:lnTo>
                          <a:lnTo>
                            <a:pt x="136" y="16"/>
                          </a:lnTo>
                          <a:lnTo>
                            <a:pt x="120" y="24"/>
                          </a:lnTo>
                          <a:lnTo>
                            <a:pt x="104" y="32"/>
                          </a:lnTo>
                          <a:lnTo>
                            <a:pt x="80" y="48"/>
                          </a:lnTo>
                          <a:lnTo>
                            <a:pt x="80" y="48"/>
                          </a:lnTo>
                          <a:lnTo>
                            <a:pt x="48" y="48"/>
                          </a:lnTo>
                          <a:lnTo>
                            <a:pt x="24" y="56"/>
                          </a:lnTo>
                          <a:lnTo>
                            <a:pt x="8" y="56"/>
                          </a:lnTo>
                          <a:lnTo>
                            <a:pt x="0" y="48"/>
                          </a:lnTo>
                          <a:close/>
                        </a:path>
                      </a:pathLst>
                    </a:custGeom>
                    <a:solidFill>
                      <a:srgbClr val="00CCFF"/>
                    </a:solidFill>
                    <a:ln w="190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r" rtl="1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208206" name="Freeform 334"/>
                    <p:cNvSpPr>
                      <a:spLocks/>
                    </p:cNvSpPr>
                    <p:nvPr/>
                  </p:nvSpPr>
                  <p:spPr bwMode="auto">
                    <a:xfrm>
                      <a:off x="628" y="2504"/>
                      <a:ext cx="112" cy="72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72"/>
                        </a:cxn>
                        <a:cxn ang="0">
                          <a:pos x="0" y="64"/>
                        </a:cxn>
                        <a:cxn ang="0">
                          <a:pos x="8" y="56"/>
                        </a:cxn>
                        <a:cxn ang="0">
                          <a:pos x="16" y="40"/>
                        </a:cxn>
                        <a:cxn ang="0">
                          <a:pos x="40" y="24"/>
                        </a:cxn>
                        <a:cxn ang="0">
                          <a:pos x="40" y="24"/>
                        </a:cxn>
                        <a:cxn ang="0">
                          <a:pos x="80" y="0"/>
                        </a:cxn>
                        <a:cxn ang="0">
                          <a:pos x="112" y="0"/>
                        </a:cxn>
                        <a:cxn ang="0">
                          <a:pos x="112" y="0"/>
                        </a:cxn>
                        <a:cxn ang="0">
                          <a:pos x="112" y="8"/>
                        </a:cxn>
                        <a:cxn ang="0">
                          <a:pos x="112" y="16"/>
                        </a:cxn>
                        <a:cxn ang="0">
                          <a:pos x="96" y="32"/>
                        </a:cxn>
                        <a:cxn ang="0">
                          <a:pos x="80" y="48"/>
                        </a:cxn>
                        <a:cxn ang="0">
                          <a:pos x="80" y="48"/>
                        </a:cxn>
                        <a:cxn ang="0">
                          <a:pos x="32" y="72"/>
                        </a:cxn>
                        <a:cxn ang="0">
                          <a:pos x="8" y="72"/>
                        </a:cxn>
                      </a:cxnLst>
                      <a:rect l="0" t="0" r="r" b="b"/>
                      <a:pathLst>
                        <a:path w="112" h="72">
                          <a:moveTo>
                            <a:pt x="8" y="72"/>
                          </a:moveTo>
                          <a:lnTo>
                            <a:pt x="0" y="64"/>
                          </a:lnTo>
                          <a:lnTo>
                            <a:pt x="8" y="56"/>
                          </a:lnTo>
                          <a:lnTo>
                            <a:pt x="16" y="40"/>
                          </a:lnTo>
                          <a:lnTo>
                            <a:pt x="40" y="24"/>
                          </a:lnTo>
                          <a:lnTo>
                            <a:pt x="40" y="24"/>
                          </a:lnTo>
                          <a:lnTo>
                            <a:pt x="80" y="0"/>
                          </a:lnTo>
                          <a:lnTo>
                            <a:pt x="112" y="0"/>
                          </a:lnTo>
                          <a:lnTo>
                            <a:pt x="112" y="0"/>
                          </a:lnTo>
                          <a:lnTo>
                            <a:pt x="112" y="8"/>
                          </a:lnTo>
                          <a:lnTo>
                            <a:pt x="112" y="16"/>
                          </a:lnTo>
                          <a:lnTo>
                            <a:pt x="96" y="32"/>
                          </a:lnTo>
                          <a:lnTo>
                            <a:pt x="80" y="48"/>
                          </a:lnTo>
                          <a:lnTo>
                            <a:pt x="80" y="48"/>
                          </a:lnTo>
                          <a:lnTo>
                            <a:pt x="32" y="72"/>
                          </a:lnTo>
                          <a:lnTo>
                            <a:pt x="8" y="72"/>
                          </a:lnTo>
                          <a:close/>
                        </a:path>
                      </a:pathLst>
                    </a:custGeom>
                    <a:solidFill>
                      <a:srgbClr val="00CCFF"/>
                    </a:solidFill>
                    <a:ln w="190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r" rtl="1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208207" name="Freeform 335"/>
                    <p:cNvSpPr>
                      <a:spLocks/>
                    </p:cNvSpPr>
                    <p:nvPr/>
                  </p:nvSpPr>
                  <p:spPr bwMode="auto">
                    <a:xfrm>
                      <a:off x="932" y="2464"/>
                      <a:ext cx="136" cy="5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8"/>
                        </a:cxn>
                        <a:cxn ang="0">
                          <a:pos x="8" y="0"/>
                        </a:cxn>
                        <a:cxn ang="0">
                          <a:pos x="32" y="0"/>
                        </a:cxn>
                        <a:cxn ang="0">
                          <a:pos x="56" y="0"/>
                        </a:cxn>
                        <a:cxn ang="0">
                          <a:pos x="80" y="8"/>
                        </a:cxn>
                        <a:cxn ang="0">
                          <a:pos x="80" y="8"/>
                        </a:cxn>
                        <a:cxn ang="0">
                          <a:pos x="104" y="16"/>
                        </a:cxn>
                        <a:cxn ang="0">
                          <a:pos x="128" y="32"/>
                        </a:cxn>
                        <a:cxn ang="0">
                          <a:pos x="136" y="40"/>
                        </a:cxn>
                        <a:cxn ang="0">
                          <a:pos x="136" y="48"/>
                        </a:cxn>
                        <a:cxn ang="0">
                          <a:pos x="136" y="48"/>
                        </a:cxn>
                        <a:cxn ang="0">
                          <a:pos x="128" y="56"/>
                        </a:cxn>
                        <a:cxn ang="0">
                          <a:pos x="112" y="56"/>
                        </a:cxn>
                        <a:cxn ang="0">
                          <a:pos x="88" y="56"/>
                        </a:cxn>
                        <a:cxn ang="0">
                          <a:pos x="64" y="48"/>
                        </a:cxn>
                        <a:cxn ang="0">
                          <a:pos x="64" y="48"/>
                        </a:cxn>
                        <a:cxn ang="0">
                          <a:pos x="32" y="40"/>
                        </a:cxn>
                        <a:cxn ang="0">
                          <a:pos x="16" y="24"/>
                        </a:cxn>
                        <a:cxn ang="0">
                          <a:pos x="0" y="16"/>
                        </a:cxn>
                        <a:cxn ang="0">
                          <a:pos x="0" y="8"/>
                        </a:cxn>
                      </a:cxnLst>
                      <a:rect l="0" t="0" r="r" b="b"/>
                      <a:pathLst>
                        <a:path w="136" h="56">
                          <a:moveTo>
                            <a:pt x="0" y="8"/>
                          </a:moveTo>
                          <a:lnTo>
                            <a:pt x="8" y="0"/>
                          </a:lnTo>
                          <a:lnTo>
                            <a:pt x="32" y="0"/>
                          </a:lnTo>
                          <a:lnTo>
                            <a:pt x="56" y="0"/>
                          </a:lnTo>
                          <a:lnTo>
                            <a:pt x="80" y="8"/>
                          </a:lnTo>
                          <a:lnTo>
                            <a:pt x="80" y="8"/>
                          </a:lnTo>
                          <a:lnTo>
                            <a:pt x="104" y="16"/>
                          </a:lnTo>
                          <a:lnTo>
                            <a:pt x="128" y="32"/>
                          </a:lnTo>
                          <a:lnTo>
                            <a:pt x="136" y="40"/>
                          </a:lnTo>
                          <a:lnTo>
                            <a:pt x="136" y="48"/>
                          </a:lnTo>
                          <a:lnTo>
                            <a:pt x="136" y="48"/>
                          </a:lnTo>
                          <a:lnTo>
                            <a:pt x="128" y="56"/>
                          </a:lnTo>
                          <a:lnTo>
                            <a:pt x="112" y="56"/>
                          </a:lnTo>
                          <a:lnTo>
                            <a:pt x="88" y="56"/>
                          </a:lnTo>
                          <a:lnTo>
                            <a:pt x="64" y="48"/>
                          </a:lnTo>
                          <a:lnTo>
                            <a:pt x="64" y="48"/>
                          </a:lnTo>
                          <a:lnTo>
                            <a:pt x="32" y="40"/>
                          </a:lnTo>
                          <a:lnTo>
                            <a:pt x="16" y="24"/>
                          </a:lnTo>
                          <a:lnTo>
                            <a:pt x="0" y="16"/>
                          </a:lnTo>
                          <a:lnTo>
                            <a:pt x="0" y="8"/>
                          </a:lnTo>
                          <a:close/>
                        </a:path>
                      </a:pathLst>
                    </a:custGeom>
                    <a:solidFill>
                      <a:srgbClr val="00CCFF"/>
                    </a:solidFill>
                    <a:ln w="190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r" rtl="1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208208" name="Freeform 336"/>
                    <p:cNvSpPr>
                      <a:spLocks/>
                    </p:cNvSpPr>
                    <p:nvPr/>
                  </p:nvSpPr>
                  <p:spPr bwMode="auto">
                    <a:xfrm>
                      <a:off x="564" y="2360"/>
                      <a:ext cx="136" cy="5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8"/>
                        </a:cxn>
                        <a:cxn ang="0">
                          <a:pos x="8" y="0"/>
                        </a:cxn>
                        <a:cxn ang="0">
                          <a:pos x="24" y="0"/>
                        </a:cxn>
                        <a:cxn ang="0">
                          <a:pos x="48" y="0"/>
                        </a:cxn>
                        <a:cxn ang="0">
                          <a:pos x="80" y="8"/>
                        </a:cxn>
                        <a:cxn ang="0">
                          <a:pos x="80" y="8"/>
                        </a:cxn>
                        <a:cxn ang="0">
                          <a:pos x="104" y="16"/>
                        </a:cxn>
                        <a:cxn ang="0">
                          <a:pos x="120" y="24"/>
                        </a:cxn>
                        <a:cxn ang="0">
                          <a:pos x="136" y="40"/>
                        </a:cxn>
                        <a:cxn ang="0">
                          <a:pos x="136" y="48"/>
                        </a:cxn>
                        <a:cxn ang="0">
                          <a:pos x="136" y="48"/>
                        </a:cxn>
                        <a:cxn ang="0">
                          <a:pos x="128" y="48"/>
                        </a:cxn>
                        <a:cxn ang="0">
                          <a:pos x="112" y="56"/>
                        </a:cxn>
                        <a:cxn ang="0">
                          <a:pos x="88" y="48"/>
                        </a:cxn>
                        <a:cxn ang="0">
                          <a:pos x="56" y="40"/>
                        </a:cxn>
                        <a:cxn ang="0">
                          <a:pos x="56" y="40"/>
                        </a:cxn>
                        <a:cxn ang="0">
                          <a:pos x="32" y="32"/>
                        </a:cxn>
                        <a:cxn ang="0">
                          <a:pos x="8" y="24"/>
                        </a:cxn>
                        <a:cxn ang="0">
                          <a:pos x="0" y="16"/>
                        </a:cxn>
                        <a:cxn ang="0">
                          <a:pos x="0" y="8"/>
                        </a:cxn>
                      </a:cxnLst>
                      <a:rect l="0" t="0" r="r" b="b"/>
                      <a:pathLst>
                        <a:path w="136" h="56">
                          <a:moveTo>
                            <a:pt x="0" y="8"/>
                          </a:moveTo>
                          <a:lnTo>
                            <a:pt x="8" y="0"/>
                          </a:lnTo>
                          <a:lnTo>
                            <a:pt x="24" y="0"/>
                          </a:lnTo>
                          <a:lnTo>
                            <a:pt x="48" y="0"/>
                          </a:lnTo>
                          <a:lnTo>
                            <a:pt x="80" y="8"/>
                          </a:lnTo>
                          <a:lnTo>
                            <a:pt x="80" y="8"/>
                          </a:lnTo>
                          <a:lnTo>
                            <a:pt x="104" y="16"/>
                          </a:lnTo>
                          <a:lnTo>
                            <a:pt x="120" y="24"/>
                          </a:lnTo>
                          <a:lnTo>
                            <a:pt x="136" y="40"/>
                          </a:lnTo>
                          <a:lnTo>
                            <a:pt x="136" y="48"/>
                          </a:lnTo>
                          <a:lnTo>
                            <a:pt x="136" y="48"/>
                          </a:lnTo>
                          <a:lnTo>
                            <a:pt x="128" y="48"/>
                          </a:lnTo>
                          <a:lnTo>
                            <a:pt x="112" y="56"/>
                          </a:lnTo>
                          <a:lnTo>
                            <a:pt x="88" y="48"/>
                          </a:lnTo>
                          <a:lnTo>
                            <a:pt x="56" y="40"/>
                          </a:lnTo>
                          <a:lnTo>
                            <a:pt x="56" y="40"/>
                          </a:lnTo>
                          <a:lnTo>
                            <a:pt x="32" y="32"/>
                          </a:lnTo>
                          <a:lnTo>
                            <a:pt x="8" y="24"/>
                          </a:lnTo>
                          <a:lnTo>
                            <a:pt x="0" y="16"/>
                          </a:lnTo>
                          <a:lnTo>
                            <a:pt x="0" y="8"/>
                          </a:lnTo>
                          <a:close/>
                        </a:path>
                      </a:pathLst>
                    </a:custGeom>
                    <a:solidFill>
                      <a:srgbClr val="00CCFF"/>
                    </a:solidFill>
                    <a:ln w="190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r" rtl="1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208209" name="Freeform 337"/>
                    <p:cNvSpPr>
                      <a:spLocks/>
                    </p:cNvSpPr>
                    <p:nvPr/>
                  </p:nvSpPr>
                  <p:spPr bwMode="auto">
                    <a:xfrm>
                      <a:off x="692" y="2256"/>
                      <a:ext cx="72" cy="104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0"/>
                        </a:cxn>
                        <a:cxn ang="0">
                          <a:pos x="32" y="8"/>
                        </a:cxn>
                        <a:cxn ang="0">
                          <a:pos x="64" y="48"/>
                        </a:cxn>
                        <a:cxn ang="0">
                          <a:pos x="64" y="48"/>
                        </a:cxn>
                        <a:cxn ang="0">
                          <a:pos x="72" y="80"/>
                        </a:cxn>
                        <a:cxn ang="0">
                          <a:pos x="64" y="104"/>
                        </a:cxn>
                        <a:cxn ang="0">
                          <a:pos x="64" y="104"/>
                        </a:cxn>
                        <a:cxn ang="0">
                          <a:pos x="40" y="96"/>
                        </a:cxn>
                        <a:cxn ang="0">
                          <a:pos x="16" y="56"/>
                        </a:cxn>
                        <a:cxn ang="0">
                          <a:pos x="16" y="56"/>
                        </a:cxn>
                        <a:cxn ang="0">
                          <a:pos x="0" y="24"/>
                        </a:cxn>
                        <a:cxn ang="0">
                          <a:pos x="8" y="0"/>
                        </a:cxn>
                      </a:cxnLst>
                      <a:rect l="0" t="0" r="r" b="b"/>
                      <a:pathLst>
                        <a:path w="72" h="104">
                          <a:moveTo>
                            <a:pt x="8" y="0"/>
                          </a:moveTo>
                          <a:lnTo>
                            <a:pt x="32" y="8"/>
                          </a:lnTo>
                          <a:lnTo>
                            <a:pt x="64" y="48"/>
                          </a:lnTo>
                          <a:lnTo>
                            <a:pt x="64" y="48"/>
                          </a:lnTo>
                          <a:lnTo>
                            <a:pt x="72" y="80"/>
                          </a:lnTo>
                          <a:lnTo>
                            <a:pt x="64" y="104"/>
                          </a:lnTo>
                          <a:lnTo>
                            <a:pt x="64" y="104"/>
                          </a:lnTo>
                          <a:lnTo>
                            <a:pt x="40" y="96"/>
                          </a:lnTo>
                          <a:lnTo>
                            <a:pt x="16" y="56"/>
                          </a:lnTo>
                          <a:lnTo>
                            <a:pt x="16" y="56"/>
                          </a:lnTo>
                          <a:lnTo>
                            <a:pt x="0" y="24"/>
                          </a:lnTo>
                          <a:lnTo>
                            <a:pt x="8" y="0"/>
                          </a:lnTo>
                          <a:close/>
                        </a:path>
                      </a:pathLst>
                    </a:custGeom>
                    <a:solidFill>
                      <a:srgbClr val="00CCFF"/>
                    </a:solidFill>
                    <a:ln w="190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r" rtl="1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208210" name="Freeform 338"/>
                    <p:cNvSpPr>
                      <a:spLocks/>
                    </p:cNvSpPr>
                    <p:nvPr/>
                  </p:nvSpPr>
                  <p:spPr bwMode="auto">
                    <a:xfrm>
                      <a:off x="852" y="2520"/>
                      <a:ext cx="72" cy="96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0"/>
                        </a:cxn>
                        <a:cxn ang="0">
                          <a:pos x="32" y="8"/>
                        </a:cxn>
                        <a:cxn ang="0">
                          <a:pos x="56" y="40"/>
                        </a:cxn>
                        <a:cxn ang="0">
                          <a:pos x="56" y="40"/>
                        </a:cxn>
                        <a:cxn ang="0">
                          <a:pos x="72" y="80"/>
                        </a:cxn>
                        <a:cxn ang="0">
                          <a:pos x="64" y="96"/>
                        </a:cxn>
                        <a:cxn ang="0">
                          <a:pos x="64" y="96"/>
                        </a:cxn>
                        <a:cxn ang="0">
                          <a:pos x="40" y="88"/>
                        </a:cxn>
                        <a:cxn ang="0">
                          <a:pos x="8" y="56"/>
                        </a:cxn>
                        <a:cxn ang="0">
                          <a:pos x="8" y="56"/>
                        </a:cxn>
                        <a:cxn ang="0">
                          <a:pos x="0" y="16"/>
                        </a:cxn>
                        <a:cxn ang="0">
                          <a:pos x="8" y="0"/>
                        </a:cxn>
                      </a:cxnLst>
                      <a:rect l="0" t="0" r="r" b="b"/>
                      <a:pathLst>
                        <a:path w="72" h="96">
                          <a:moveTo>
                            <a:pt x="8" y="0"/>
                          </a:moveTo>
                          <a:lnTo>
                            <a:pt x="32" y="8"/>
                          </a:lnTo>
                          <a:lnTo>
                            <a:pt x="56" y="40"/>
                          </a:lnTo>
                          <a:lnTo>
                            <a:pt x="56" y="40"/>
                          </a:lnTo>
                          <a:lnTo>
                            <a:pt x="72" y="80"/>
                          </a:lnTo>
                          <a:lnTo>
                            <a:pt x="64" y="96"/>
                          </a:lnTo>
                          <a:lnTo>
                            <a:pt x="64" y="96"/>
                          </a:lnTo>
                          <a:lnTo>
                            <a:pt x="40" y="88"/>
                          </a:lnTo>
                          <a:lnTo>
                            <a:pt x="8" y="56"/>
                          </a:lnTo>
                          <a:lnTo>
                            <a:pt x="8" y="56"/>
                          </a:lnTo>
                          <a:lnTo>
                            <a:pt x="0" y="16"/>
                          </a:lnTo>
                          <a:lnTo>
                            <a:pt x="8" y="0"/>
                          </a:lnTo>
                          <a:close/>
                        </a:path>
                      </a:pathLst>
                    </a:custGeom>
                    <a:solidFill>
                      <a:srgbClr val="00CCFF"/>
                    </a:solidFill>
                    <a:ln w="190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r" rtl="1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208211" name="Freeform 339"/>
                    <p:cNvSpPr>
                      <a:spLocks/>
                    </p:cNvSpPr>
                    <p:nvPr/>
                  </p:nvSpPr>
                  <p:spPr bwMode="auto">
                    <a:xfrm>
                      <a:off x="844" y="2256"/>
                      <a:ext cx="72" cy="104"/>
                    </a:xfrm>
                    <a:custGeom>
                      <a:avLst/>
                      <a:gdLst/>
                      <a:ahLst/>
                      <a:cxnLst>
                        <a:cxn ang="0">
                          <a:pos x="64" y="0"/>
                        </a:cxn>
                        <a:cxn ang="0">
                          <a:pos x="72" y="24"/>
                        </a:cxn>
                        <a:cxn ang="0">
                          <a:pos x="56" y="56"/>
                        </a:cxn>
                        <a:cxn ang="0">
                          <a:pos x="56" y="56"/>
                        </a:cxn>
                        <a:cxn ang="0">
                          <a:pos x="32" y="88"/>
                        </a:cxn>
                        <a:cxn ang="0">
                          <a:pos x="8" y="104"/>
                        </a:cxn>
                        <a:cxn ang="0">
                          <a:pos x="8" y="104"/>
                        </a:cxn>
                        <a:cxn ang="0">
                          <a:pos x="0" y="80"/>
                        </a:cxn>
                        <a:cxn ang="0">
                          <a:pos x="8" y="40"/>
                        </a:cxn>
                        <a:cxn ang="0">
                          <a:pos x="8" y="40"/>
                        </a:cxn>
                        <a:cxn ang="0">
                          <a:pos x="40" y="8"/>
                        </a:cxn>
                        <a:cxn ang="0">
                          <a:pos x="64" y="0"/>
                        </a:cxn>
                      </a:cxnLst>
                      <a:rect l="0" t="0" r="r" b="b"/>
                      <a:pathLst>
                        <a:path w="72" h="104">
                          <a:moveTo>
                            <a:pt x="64" y="0"/>
                          </a:moveTo>
                          <a:lnTo>
                            <a:pt x="72" y="24"/>
                          </a:lnTo>
                          <a:lnTo>
                            <a:pt x="56" y="56"/>
                          </a:lnTo>
                          <a:lnTo>
                            <a:pt x="56" y="56"/>
                          </a:lnTo>
                          <a:lnTo>
                            <a:pt x="32" y="88"/>
                          </a:lnTo>
                          <a:lnTo>
                            <a:pt x="8" y="104"/>
                          </a:lnTo>
                          <a:lnTo>
                            <a:pt x="8" y="104"/>
                          </a:lnTo>
                          <a:lnTo>
                            <a:pt x="0" y="80"/>
                          </a:lnTo>
                          <a:lnTo>
                            <a:pt x="8" y="40"/>
                          </a:lnTo>
                          <a:lnTo>
                            <a:pt x="8" y="40"/>
                          </a:lnTo>
                          <a:lnTo>
                            <a:pt x="40" y="8"/>
                          </a:lnTo>
                          <a:lnTo>
                            <a:pt x="64" y="0"/>
                          </a:lnTo>
                          <a:close/>
                        </a:path>
                      </a:pathLst>
                    </a:custGeom>
                    <a:solidFill>
                      <a:srgbClr val="00CCFF"/>
                    </a:solidFill>
                    <a:ln w="190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r" rtl="1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208212" name="Freeform 340"/>
                    <p:cNvSpPr>
                      <a:spLocks/>
                    </p:cNvSpPr>
                    <p:nvPr/>
                  </p:nvSpPr>
                  <p:spPr bwMode="auto">
                    <a:xfrm>
                      <a:off x="700" y="2520"/>
                      <a:ext cx="80" cy="96"/>
                    </a:xfrm>
                    <a:custGeom>
                      <a:avLst/>
                      <a:gdLst/>
                      <a:ahLst/>
                      <a:cxnLst>
                        <a:cxn ang="0">
                          <a:pos x="64" y="0"/>
                        </a:cxn>
                        <a:cxn ang="0">
                          <a:pos x="80" y="16"/>
                        </a:cxn>
                        <a:cxn ang="0">
                          <a:pos x="64" y="56"/>
                        </a:cxn>
                        <a:cxn ang="0">
                          <a:pos x="64" y="56"/>
                        </a:cxn>
                        <a:cxn ang="0">
                          <a:pos x="40" y="88"/>
                        </a:cxn>
                        <a:cxn ang="0">
                          <a:pos x="8" y="96"/>
                        </a:cxn>
                        <a:cxn ang="0">
                          <a:pos x="8" y="96"/>
                        </a:cxn>
                        <a:cxn ang="0">
                          <a:pos x="0" y="80"/>
                        </a:cxn>
                        <a:cxn ang="0">
                          <a:pos x="16" y="40"/>
                        </a:cxn>
                        <a:cxn ang="0">
                          <a:pos x="16" y="40"/>
                        </a:cxn>
                        <a:cxn ang="0">
                          <a:pos x="40" y="8"/>
                        </a:cxn>
                        <a:cxn ang="0">
                          <a:pos x="64" y="0"/>
                        </a:cxn>
                      </a:cxnLst>
                      <a:rect l="0" t="0" r="r" b="b"/>
                      <a:pathLst>
                        <a:path w="80" h="96">
                          <a:moveTo>
                            <a:pt x="64" y="0"/>
                          </a:moveTo>
                          <a:lnTo>
                            <a:pt x="80" y="16"/>
                          </a:lnTo>
                          <a:lnTo>
                            <a:pt x="64" y="56"/>
                          </a:lnTo>
                          <a:lnTo>
                            <a:pt x="64" y="56"/>
                          </a:lnTo>
                          <a:lnTo>
                            <a:pt x="40" y="88"/>
                          </a:lnTo>
                          <a:lnTo>
                            <a:pt x="8" y="96"/>
                          </a:lnTo>
                          <a:lnTo>
                            <a:pt x="8" y="96"/>
                          </a:lnTo>
                          <a:lnTo>
                            <a:pt x="0" y="80"/>
                          </a:lnTo>
                          <a:lnTo>
                            <a:pt x="16" y="40"/>
                          </a:lnTo>
                          <a:lnTo>
                            <a:pt x="16" y="40"/>
                          </a:lnTo>
                          <a:lnTo>
                            <a:pt x="40" y="8"/>
                          </a:lnTo>
                          <a:lnTo>
                            <a:pt x="64" y="0"/>
                          </a:lnTo>
                          <a:close/>
                        </a:path>
                      </a:pathLst>
                    </a:custGeom>
                    <a:solidFill>
                      <a:srgbClr val="00CCFF"/>
                    </a:solidFill>
                    <a:ln w="190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r" rtl="1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+mn-cs"/>
                      </a:endParaRPr>
                    </a:p>
                  </p:txBody>
                </p:sp>
              </p:grpSp>
              <p:sp>
                <p:nvSpPr>
                  <p:cNvPr id="208213" name="Freeform 341"/>
                  <p:cNvSpPr>
                    <a:spLocks/>
                  </p:cNvSpPr>
                  <p:nvPr/>
                </p:nvSpPr>
                <p:spPr bwMode="auto">
                  <a:xfrm>
                    <a:off x="572" y="1294"/>
                    <a:ext cx="472" cy="336"/>
                  </a:xfrm>
                  <a:custGeom>
                    <a:avLst/>
                    <a:gdLst/>
                    <a:ahLst/>
                    <a:cxnLst>
                      <a:cxn ang="0">
                        <a:pos x="672" y="216"/>
                      </a:cxn>
                      <a:cxn ang="0">
                        <a:pos x="664" y="256"/>
                      </a:cxn>
                      <a:cxn ang="0">
                        <a:pos x="648" y="296"/>
                      </a:cxn>
                      <a:cxn ang="0">
                        <a:pos x="616" y="328"/>
                      </a:cxn>
                      <a:cxn ang="0">
                        <a:pos x="576" y="360"/>
                      </a:cxn>
                      <a:cxn ang="0">
                        <a:pos x="464" y="408"/>
                      </a:cxn>
                      <a:cxn ang="0">
                        <a:pos x="336" y="424"/>
                      </a:cxn>
                      <a:cxn ang="0">
                        <a:pos x="336" y="424"/>
                      </a:cxn>
                      <a:cxn ang="0">
                        <a:pos x="208" y="408"/>
                      </a:cxn>
                      <a:cxn ang="0">
                        <a:pos x="96" y="360"/>
                      </a:cxn>
                      <a:cxn ang="0">
                        <a:pos x="56" y="328"/>
                      </a:cxn>
                      <a:cxn ang="0">
                        <a:pos x="24" y="296"/>
                      </a:cxn>
                      <a:cxn ang="0">
                        <a:pos x="8" y="256"/>
                      </a:cxn>
                      <a:cxn ang="0">
                        <a:pos x="0" y="216"/>
                      </a:cxn>
                      <a:cxn ang="0">
                        <a:pos x="0" y="216"/>
                      </a:cxn>
                      <a:cxn ang="0">
                        <a:pos x="8" y="168"/>
                      </a:cxn>
                      <a:cxn ang="0">
                        <a:pos x="24" y="128"/>
                      </a:cxn>
                      <a:cxn ang="0">
                        <a:pos x="56" y="96"/>
                      </a:cxn>
                      <a:cxn ang="0">
                        <a:pos x="96" y="64"/>
                      </a:cxn>
                      <a:cxn ang="0">
                        <a:pos x="208" y="16"/>
                      </a:cxn>
                      <a:cxn ang="0">
                        <a:pos x="336" y="0"/>
                      </a:cxn>
                      <a:cxn ang="0">
                        <a:pos x="336" y="0"/>
                      </a:cxn>
                      <a:cxn ang="0">
                        <a:pos x="464" y="16"/>
                      </a:cxn>
                      <a:cxn ang="0">
                        <a:pos x="576" y="64"/>
                      </a:cxn>
                      <a:cxn ang="0">
                        <a:pos x="616" y="96"/>
                      </a:cxn>
                      <a:cxn ang="0">
                        <a:pos x="648" y="128"/>
                      </a:cxn>
                      <a:cxn ang="0">
                        <a:pos x="664" y="168"/>
                      </a:cxn>
                      <a:cxn ang="0">
                        <a:pos x="672" y="216"/>
                      </a:cxn>
                    </a:cxnLst>
                    <a:rect l="0" t="0" r="r" b="b"/>
                    <a:pathLst>
                      <a:path w="672" h="424">
                        <a:moveTo>
                          <a:pt x="672" y="216"/>
                        </a:moveTo>
                        <a:lnTo>
                          <a:pt x="664" y="256"/>
                        </a:lnTo>
                        <a:lnTo>
                          <a:pt x="648" y="296"/>
                        </a:lnTo>
                        <a:lnTo>
                          <a:pt x="616" y="328"/>
                        </a:lnTo>
                        <a:lnTo>
                          <a:pt x="576" y="360"/>
                        </a:lnTo>
                        <a:lnTo>
                          <a:pt x="464" y="408"/>
                        </a:lnTo>
                        <a:lnTo>
                          <a:pt x="336" y="424"/>
                        </a:lnTo>
                        <a:lnTo>
                          <a:pt x="336" y="424"/>
                        </a:lnTo>
                        <a:lnTo>
                          <a:pt x="208" y="408"/>
                        </a:lnTo>
                        <a:lnTo>
                          <a:pt x="96" y="360"/>
                        </a:lnTo>
                        <a:lnTo>
                          <a:pt x="56" y="328"/>
                        </a:lnTo>
                        <a:lnTo>
                          <a:pt x="24" y="296"/>
                        </a:lnTo>
                        <a:lnTo>
                          <a:pt x="8" y="256"/>
                        </a:lnTo>
                        <a:lnTo>
                          <a:pt x="0" y="216"/>
                        </a:lnTo>
                        <a:lnTo>
                          <a:pt x="0" y="216"/>
                        </a:lnTo>
                        <a:lnTo>
                          <a:pt x="8" y="168"/>
                        </a:lnTo>
                        <a:lnTo>
                          <a:pt x="24" y="128"/>
                        </a:lnTo>
                        <a:lnTo>
                          <a:pt x="56" y="96"/>
                        </a:lnTo>
                        <a:lnTo>
                          <a:pt x="96" y="64"/>
                        </a:lnTo>
                        <a:lnTo>
                          <a:pt x="208" y="16"/>
                        </a:lnTo>
                        <a:lnTo>
                          <a:pt x="336" y="0"/>
                        </a:lnTo>
                        <a:lnTo>
                          <a:pt x="336" y="0"/>
                        </a:lnTo>
                        <a:lnTo>
                          <a:pt x="464" y="16"/>
                        </a:lnTo>
                        <a:lnTo>
                          <a:pt x="576" y="64"/>
                        </a:lnTo>
                        <a:lnTo>
                          <a:pt x="616" y="96"/>
                        </a:lnTo>
                        <a:lnTo>
                          <a:pt x="648" y="128"/>
                        </a:lnTo>
                        <a:lnTo>
                          <a:pt x="664" y="168"/>
                        </a:lnTo>
                        <a:lnTo>
                          <a:pt x="672" y="216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808080">
                          <a:gamma/>
                          <a:tint val="59608"/>
                          <a:invGamma/>
                        </a:srgbClr>
                      </a:gs>
                      <a:gs pos="100000">
                        <a:srgbClr val="808080"/>
                      </a:gs>
                    </a:gsLst>
                    <a:path path="rect">
                      <a:fillToRect l="50000" t="50000" r="50000" b="50000"/>
                    </a:path>
                  </a:gradFill>
                  <a:ln w="3175" cmpd="sng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grpSp>
                <p:nvGrpSpPr>
                  <p:cNvPr id="56694" name="Group 342"/>
                  <p:cNvGrpSpPr>
                    <a:grpSpLocks/>
                  </p:cNvGrpSpPr>
                  <p:nvPr/>
                </p:nvGrpSpPr>
                <p:grpSpPr bwMode="auto">
                  <a:xfrm>
                    <a:off x="632" y="1338"/>
                    <a:ext cx="352" cy="248"/>
                    <a:chOff x="636" y="2320"/>
                    <a:chExt cx="352" cy="248"/>
                  </a:xfrm>
                </p:grpSpPr>
                <p:sp>
                  <p:nvSpPr>
                    <p:cNvPr id="208215" name="Freeform 343"/>
                    <p:cNvSpPr>
                      <a:spLocks/>
                    </p:cNvSpPr>
                    <p:nvPr/>
                  </p:nvSpPr>
                  <p:spPr bwMode="auto">
                    <a:xfrm>
                      <a:off x="788" y="2424"/>
                      <a:ext cx="32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32" y="8"/>
                        </a:cxn>
                        <a:cxn ang="0">
                          <a:pos x="32" y="16"/>
                        </a:cxn>
                        <a:cxn ang="0">
                          <a:pos x="16" y="16"/>
                        </a:cxn>
                        <a:cxn ang="0">
                          <a:pos x="16" y="16"/>
                        </a:cxn>
                        <a:cxn ang="0">
                          <a:pos x="8" y="16"/>
                        </a:cxn>
                        <a:cxn ang="0">
                          <a:pos x="0" y="8"/>
                        </a:cxn>
                        <a:cxn ang="0">
                          <a:pos x="0" y="8"/>
                        </a:cxn>
                        <a:cxn ang="0">
                          <a:pos x="8" y="0"/>
                        </a:cxn>
                        <a:cxn ang="0">
                          <a:pos x="16" y="0"/>
                        </a:cxn>
                        <a:cxn ang="0">
                          <a:pos x="16" y="0"/>
                        </a:cxn>
                        <a:cxn ang="0">
                          <a:pos x="32" y="0"/>
                        </a:cxn>
                        <a:cxn ang="0">
                          <a:pos x="32" y="8"/>
                        </a:cxn>
                      </a:cxnLst>
                      <a:rect l="0" t="0" r="r" b="b"/>
                      <a:pathLst>
                        <a:path w="32" h="16">
                          <a:moveTo>
                            <a:pt x="32" y="8"/>
                          </a:moveTo>
                          <a:lnTo>
                            <a:pt x="32" y="16"/>
                          </a:lnTo>
                          <a:lnTo>
                            <a:pt x="16" y="16"/>
                          </a:lnTo>
                          <a:lnTo>
                            <a:pt x="16" y="16"/>
                          </a:lnTo>
                          <a:lnTo>
                            <a:pt x="8" y="16"/>
                          </a:lnTo>
                          <a:lnTo>
                            <a:pt x="0" y="8"/>
                          </a:lnTo>
                          <a:lnTo>
                            <a:pt x="0" y="8"/>
                          </a:lnTo>
                          <a:lnTo>
                            <a:pt x="8" y="0"/>
                          </a:lnTo>
                          <a:lnTo>
                            <a:pt x="16" y="0"/>
                          </a:lnTo>
                          <a:lnTo>
                            <a:pt x="16" y="0"/>
                          </a:lnTo>
                          <a:lnTo>
                            <a:pt x="32" y="0"/>
                          </a:lnTo>
                          <a:lnTo>
                            <a:pt x="32" y="8"/>
                          </a:lnTo>
                          <a:close/>
                        </a:path>
                      </a:pathLst>
                    </a:custGeom>
                    <a:solidFill>
                      <a:srgbClr val="00CCFF"/>
                    </a:solidFill>
                    <a:ln w="190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r" rtl="1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208216" name="Freeform 344"/>
                    <p:cNvSpPr>
                      <a:spLocks/>
                    </p:cNvSpPr>
                    <p:nvPr/>
                  </p:nvSpPr>
                  <p:spPr bwMode="auto">
                    <a:xfrm>
                      <a:off x="924" y="2416"/>
                      <a:ext cx="64" cy="24"/>
                    </a:xfrm>
                    <a:custGeom>
                      <a:avLst/>
                      <a:gdLst/>
                      <a:ahLst/>
                      <a:cxnLst>
                        <a:cxn ang="0">
                          <a:pos x="64" y="16"/>
                        </a:cxn>
                        <a:cxn ang="0">
                          <a:pos x="56" y="24"/>
                        </a:cxn>
                        <a:cxn ang="0">
                          <a:pos x="32" y="24"/>
                        </a:cxn>
                        <a:cxn ang="0">
                          <a:pos x="32" y="24"/>
                        </a:cxn>
                        <a:cxn ang="0">
                          <a:pos x="16" y="24"/>
                        </a:cxn>
                        <a:cxn ang="0">
                          <a:pos x="0" y="16"/>
                        </a:cxn>
                        <a:cxn ang="0">
                          <a:pos x="0" y="16"/>
                        </a:cxn>
                        <a:cxn ang="0">
                          <a:pos x="16" y="8"/>
                        </a:cxn>
                        <a:cxn ang="0">
                          <a:pos x="32" y="0"/>
                        </a:cxn>
                        <a:cxn ang="0">
                          <a:pos x="32" y="0"/>
                        </a:cxn>
                        <a:cxn ang="0">
                          <a:pos x="56" y="8"/>
                        </a:cxn>
                        <a:cxn ang="0">
                          <a:pos x="64" y="16"/>
                        </a:cxn>
                      </a:cxnLst>
                      <a:rect l="0" t="0" r="r" b="b"/>
                      <a:pathLst>
                        <a:path w="64" h="24">
                          <a:moveTo>
                            <a:pt x="64" y="16"/>
                          </a:moveTo>
                          <a:lnTo>
                            <a:pt x="56" y="24"/>
                          </a:lnTo>
                          <a:lnTo>
                            <a:pt x="32" y="24"/>
                          </a:lnTo>
                          <a:lnTo>
                            <a:pt x="32" y="24"/>
                          </a:lnTo>
                          <a:lnTo>
                            <a:pt x="16" y="24"/>
                          </a:lnTo>
                          <a:lnTo>
                            <a:pt x="0" y="16"/>
                          </a:lnTo>
                          <a:lnTo>
                            <a:pt x="0" y="16"/>
                          </a:lnTo>
                          <a:lnTo>
                            <a:pt x="16" y="8"/>
                          </a:lnTo>
                          <a:lnTo>
                            <a:pt x="32" y="0"/>
                          </a:lnTo>
                          <a:lnTo>
                            <a:pt x="32" y="0"/>
                          </a:lnTo>
                          <a:lnTo>
                            <a:pt x="56" y="8"/>
                          </a:lnTo>
                          <a:lnTo>
                            <a:pt x="64" y="16"/>
                          </a:lnTo>
                          <a:close/>
                        </a:path>
                      </a:pathLst>
                    </a:custGeom>
                    <a:solidFill>
                      <a:srgbClr val="00CCFF"/>
                    </a:solidFill>
                    <a:ln w="190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r" rtl="1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208217" name="Freeform 345"/>
                    <p:cNvSpPr>
                      <a:spLocks/>
                    </p:cNvSpPr>
                    <p:nvPr/>
                  </p:nvSpPr>
                  <p:spPr bwMode="auto">
                    <a:xfrm>
                      <a:off x="909" y="2512"/>
                      <a:ext cx="40" cy="32"/>
                    </a:xfrm>
                    <a:custGeom>
                      <a:avLst/>
                      <a:gdLst/>
                      <a:ahLst/>
                      <a:cxnLst>
                        <a:cxn ang="0">
                          <a:pos x="40" y="32"/>
                        </a:cxn>
                        <a:cxn ang="0">
                          <a:pos x="24" y="32"/>
                        </a:cxn>
                        <a:cxn ang="0">
                          <a:pos x="8" y="24"/>
                        </a:cxn>
                        <a:cxn ang="0">
                          <a:pos x="8" y="24"/>
                        </a:cxn>
                        <a:cxn ang="0">
                          <a:pos x="0" y="8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16" y="0"/>
                        </a:cxn>
                        <a:cxn ang="0">
                          <a:pos x="32" y="8"/>
                        </a:cxn>
                        <a:cxn ang="0">
                          <a:pos x="32" y="8"/>
                        </a:cxn>
                        <a:cxn ang="0">
                          <a:pos x="40" y="24"/>
                        </a:cxn>
                        <a:cxn ang="0">
                          <a:pos x="40" y="32"/>
                        </a:cxn>
                      </a:cxnLst>
                      <a:rect l="0" t="0" r="r" b="b"/>
                      <a:pathLst>
                        <a:path w="40" h="32">
                          <a:moveTo>
                            <a:pt x="40" y="32"/>
                          </a:moveTo>
                          <a:lnTo>
                            <a:pt x="24" y="32"/>
                          </a:lnTo>
                          <a:lnTo>
                            <a:pt x="8" y="24"/>
                          </a:lnTo>
                          <a:lnTo>
                            <a:pt x="8" y="24"/>
                          </a:lnTo>
                          <a:lnTo>
                            <a:pt x="0" y="8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16" y="0"/>
                          </a:lnTo>
                          <a:lnTo>
                            <a:pt x="32" y="8"/>
                          </a:lnTo>
                          <a:lnTo>
                            <a:pt x="32" y="8"/>
                          </a:lnTo>
                          <a:lnTo>
                            <a:pt x="40" y="24"/>
                          </a:lnTo>
                          <a:lnTo>
                            <a:pt x="40" y="32"/>
                          </a:lnTo>
                          <a:close/>
                        </a:path>
                      </a:pathLst>
                    </a:custGeom>
                    <a:solidFill>
                      <a:srgbClr val="00CCFF"/>
                    </a:solidFill>
                    <a:ln w="190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r" rtl="1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208218" name="Freeform 346"/>
                    <p:cNvSpPr>
                      <a:spLocks/>
                    </p:cNvSpPr>
                    <p:nvPr/>
                  </p:nvSpPr>
                  <p:spPr bwMode="auto">
                    <a:xfrm>
                      <a:off x="780" y="2328"/>
                      <a:ext cx="32" cy="48"/>
                    </a:xfrm>
                    <a:custGeom>
                      <a:avLst/>
                      <a:gdLst/>
                      <a:ahLst/>
                      <a:cxnLst>
                        <a:cxn ang="0">
                          <a:pos x="16" y="48"/>
                        </a:cxn>
                        <a:cxn ang="0">
                          <a:pos x="8" y="48"/>
                        </a:cxn>
                        <a:cxn ang="0">
                          <a:pos x="0" y="24"/>
                        </a:cxn>
                        <a:cxn ang="0">
                          <a:pos x="0" y="24"/>
                        </a:cxn>
                        <a:cxn ang="0">
                          <a:pos x="8" y="8"/>
                        </a:cxn>
                        <a:cxn ang="0">
                          <a:pos x="16" y="0"/>
                        </a:cxn>
                        <a:cxn ang="0">
                          <a:pos x="16" y="0"/>
                        </a:cxn>
                        <a:cxn ang="0">
                          <a:pos x="24" y="8"/>
                        </a:cxn>
                        <a:cxn ang="0">
                          <a:pos x="32" y="24"/>
                        </a:cxn>
                        <a:cxn ang="0">
                          <a:pos x="32" y="24"/>
                        </a:cxn>
                        <a:cxn ang="0">
                          <a:pos x="24" y="48"/>
                        </a:cxn>
                        <a:cxn ang="0">
                          <a:pos x="16" y="48"/>
                        </a:cxn>
                      </a:cxnLst>
                      <a:rect l="0" t="0" r="r" b="b"/>
                      <a:pathLst>
                        <a:path w="32" h="48">
                          <a:moveTo>
                            <a:pt x="16" y="48"/>
                          </a:moveTo>
                          <a:lnTo>
                            <a:pt x="8" y="48"/>
                          </a:lnTo>
                          <a:lnTo>
                            <a:pt x="0" y="24"/>
                          </a:lnTo>
                          <a:lnTo>
                            <a:pt x="0" y="24"/>
                          </a:lnTo>
                          <a:lnTo>
                            <a:pt x="8" y="8"/>
                          </a:lnTo>
                          <a:lnTo>
                            <a:pt x="16" y="0"/>
                          </a:lnTo>
                          <a:lnTo>
                            <a:pt x="16" y="0"/>
                          </a:lnTo>
                          <a:lnTo>
                            <a:pt x="24" y="8"/>
                          </a:lnTo>
                          <a:lnTo>
                            <a:pt x="32" y="24"/>
                          </a:lnTo>
                          <a:lnTo>
                            <a:pt x="32" y="24"/>
                          </a:lnTo>
                          <a:lnTo>
                            <a:pt x="24" y="48"/>
                          </a:lnTo>
                          <a:lnTo>
                            <a:pt x="16" y="48"/>
                          </a:lnTo>
                          <a:close/>
                        </a:path>
                      </a:pathLst>
                    </a:custGeom>
                    <a:solidFill>
                      <a:srgbClr val="00CCFF"/>
                    </a:solidFill>
                    <a:ln w="190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r" rtl="1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208219" name="Freeform 347"/>
                    <p:cNvSpPr>
                      <a:spLocks/>
                    </p:cNvSpPr>
                    <p:nvPr/>
                  </p:nvSpPr>
                  <p:spPr bwMode="auto">
                    <a:xfrm>
                      <a:off x="676" y="2432"/>
                      <a:ext cx="65" cy="24"/>
                    </a:xfrm>
                    <a:custGeom>
                      <a:avLst/>
                      <a:gdLst/>
                      <a:ahLst/>
                      <a:cxnLst>
                        <a:cxn ang="0">
                          <a:pos x="64" y="16"/>
                        </a:cxn>
                        <a:cxn ang="0">
                          <a:pos x="56" y="24"/>
                        </a:cxn>
                        <a:cxn ang="0">
                          <a:pos x="32" y="24"/>
                        </a:cxn>
                        <a:cxn ang="0">
                          <a:pos x="32" y="24"/>
                        </a:cxn>
                        <a:cxn ang="0">
                          <a:pos x="8" y="24"/>
                        </a:cxn>
                        <a:cxn ang="0">
                          <a:pos x="0" y="16"/>
                        </a:cxn>
                        <a:cxn ang="0">
                          <a:pos x="0" y="16"/>
                        </a:cxn>
                        <a:cxn ang="0">
                          <a:pos x="8" y="8"/>
                        </a:cxn>
                        <a:cxn ang="0">
                          <a:pos x="32" y="0"/>
                        </a:cxn>
                        <a:cxn ang="0">
                          <a:pos x="32" y="0"/>
                        </a:cxn>
                        <a:cxn ang="0">
                          <a:pos x="56" y="8"/>
                        </a:cxn>
                        <a:cxn ang="0">
                          <a:pos x="64" y="16"/>
                        </a:cxn>
                      </a:cxnLst>
                      <a:rect l="0" t="0" r="r" b="b"/>
                      <a:pathLst>
                        <a:path w="64" h="24">
                          <a:moveTo>
                            <a:pt x="64" y="16"/>
                          </a:moveTo>
                          <a:lnTo>
                            <a:pt x="56" y="24"/>
                          </a:lnTo>
                          <a:lnTo>
                            <a:pt x="32" y="24"/>
                          </a:lnTo>
                          <a:lnTo>
                            <a:pt x="32" y="24"/>
                          </a:lnTo>
                          <a:lnTo>
                            <a:pt x="8" y="24"/>
                          </a:lnTo>
                          <a:lnTo>
                            <a:pt x="0" y="16"/>
                          </a:lnTo>
                          <a:lnTo>
                            <a:pt x="0" y="16"/>
                          </a:lnTo>
                          <a:lnTo>
                            <a:pt x="8" y="8"/>
                          </a:lnTo>
                          <a:lnTo>
                            <a:pt x="32" y="0"/>
                          </a:lnTo>
                          <a:lnTo>
                            <a:pt x="32" y="0"/>
                          </a:lnTo>
                          <a:lnTo>
                            <a:pt x="56" y="8"/>
                          </a:lnTo>
                          <a:lnTo>
                            <a:pt x="64" y="16"/>
                          </a:lnTo>
                          <a:close/>
                        </a:path>
                      </a:pathLst>
                    </a:custGeom>
                    <a:solidFill>
                      <a:srgbClr val="00CCFF"/>
                    </a:solidFill>
                    <a:ln w="190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r" rtl="1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208220" name="Freeform 348"/>
                    <p:cNvSpPr>
                      <a:spLocks/>
                    </p:cNvSpPr>
                    <p:nvPr/>
                  </p:nvSpPr>
                  <p:spPr bwMode="auto">
                    <a:xfrm>
                      <a:off x="788" y="2520"/>
                      <a:ext cx="32" cy="48"/>
                    </a:xfrm>
                    <a:custGeom>
                      <a:avLst/>
                      <a:gdLst/>
                      <a:ahLst/>
                      <a:cxnLst>
                        <a:cxn ang="0">
                          <a:pos x="16" y="48"/>
                        </a:cxn>
                        <a:cxn ang="0">
                          <a:pos x="8" y="40"/>
                        </a:cxn>
                        <a:cxn ang="0">
                          <a:pos x="0" y="24"/>
                        </a:cxn>
                        <a:cxn ang="0">
                          <a:pos x="0" y="24"/>
                        </a:cxn>
                        <a:cxn ang="0">
                          <a:pos x="8" y="8"/>
                        </a:cxn>
                        <a:cxn ang="0">
                          <a:pos x="16" y="0"/>
                        </a:cxn>
                        <a:cxn ang="0">
                          <a:pos x="16" y="0"/>
                        </a:cxn>
                        <a:cxn ang="0">
                          <a:pos x="32" y="8"/>
                        </a:cxn>
                        <a:cxn ang="0">
                          <a:pos x="32" y="24"/>
                        </a:cxn>
                        <a:cxn ang="0">
                          <a:pos x="32" y="24"/>
                        </a:cxn>
                        <a:cxn ang="0">
                          <a:pos x="32" y="40"/>
                        </a:cxn>
                        <a:cxn ang="0">
                          <a:pos x="16" y="48"/>
                        </a:cxn>
                      </a:cxnLst>
                      <a:rect l="0" t="0" r="r" b="b"/>
                      <a:pathLst>
                        <a:path w="32" h="48">
                          <a:moveTo>
                            <a:pt x="16" y="48"/>
                          </a:moveTo>
                          <a:lnTo>
                            <a:pt x="8" y="40"/>
                          </a:lnTo>
                          <a:lnTo>
                            <a:pt x="0" y="24"/>
                          </a:lnTo>
                          <a:lnTo>
                            <a:pt x="0" y="24"/>
                          </a:lnTo>
                          <a:lnTo>
                            <a:pt x="8" y="8"/>
                          </a:lnTo>
                          <a:lnTo>
                            <a:pt x="16" y="0"/>
                          </a:lnTo>
                          <a:lnTo>
                            <a:pt x="16" y="0"/>
                          </a:lnTo>
                          <a:lnTo>
                            <a:pt x="32" y="8"/>
                          </a:lnTo>
                          <a:lnTo>
                            <a:pt x="32" y="24"/>
                          </a:lnTo>
                          <a:lnTo>
                            <a:pt x="32" y="24"/>
                          </a:lnTo>
                          <a:lnTo>
                            <a:pt x="32" y="40"/>
                          </a:lnTo>
                          <a:lnTo>
                            <a:pt x="16" y="48"/>
                          </a:lnTo>
                          <a:close/>
                        </a:path>
                      </a:pathLst>
                    </a:custGeom>
                    <a:solidFill>
                      <a:srgbClr val="00CCFF"/>
                    </a:solidFill>
                    <a:ln w="190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r" rtl="1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208221" name="Freeform 349"/>
                    <p:cNvSpPr>
                      <a:spLocks/>
                    </p:cNvSpPr>
                    <p:nvPr/>
                  </p:nvSpPr>
                  <p:spPr bwMode="auto">
                    <a:xfrm>
                      <a:off x="660" y="2352"/>
                      <a:ext cx="48" cy="40"/>
                    </a:xfrm>
                    <a:custGeom>
                      <a:avLst/>
                      <a:gdLst/>
                      <a:ahLst/>
                      <a:cxnLst>
                        <a:cxn ang="0">
                          <a:pos x="48" y="32"/>
                        </a:cxn>
                        <a:cxn ang="0">
                          <a:pos x="32" y="40"/>
                        </a:cxn>
                        <a:cxn ang="0">
                          <a:pos x="16" y="24"/>
                        </a:cxn>
                        <a:cxn ang="0">
                          <a:pos x="16" y="24"/>
                        </a:cxn>
                        <a:cxn ang="0">
                          <a:pos x="0" y="16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16" y="0"/>
                        </a:cxn>
                        <a:cxn ang="0">
                          <a:pos x="32" y="8"/>
                        </a:cxn>
                        <a:cxn ang="0">
                          <a:pos x="32" y="8"/>
                        </a:cxn>
                        <a:cxn ang="0">
                          <a:pos x="48" y="24"/>
                        </a:cxn>
                        <a:cxn ang="0">
                          <a:pos x="48" y="32"/>
                        </a:cxn>
                      </a:cxnLst>
                      <a:rect l="0" t="0" r="r" b="b"/>
                      <a:pathLst>
                        <a:path w="48" h="40">
                          <a:moveTo>
                            <a:pt x="48" y="32"/>
                          </a:moveTo>
                          <a:lnTo>
                            <a:pt x="32" y="40"/>
                          </a:lnTo>
                          <a:lnTo>
                            <a:pt x="16" y="24"/>
                          </a:lnTo>
                          <a:lnTo>
                            <a:pt x="16" y="24"/>
                          </a:lnTo>
                          <a:lnTo>
                            <a:pt x="0" y="16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16" y="0"/>
                          </a:lnTo>
                          <a:lnTo>
                            <a:pt x="32" y="8"/>
                          </a:lnTo>
                          <a:lnTo>
                            <a:pt x="32" y="8"/>
                          </a:lnTo>
                          <a:lnTo>
                            <a:pt x="48" y="24"/>
                          </a:lnTo>
                          <a:lnTo>
                            <a:pt x="48" y="32"/>
                          </a:lnTo>
                          <a:close/>
                        </a:path>
                      </a:pathLst>
                    </a:custGeom>
                    <a:solidFill>
                      <a:srgbClr val="00CCFF"/>
                    </a:solidFill>
                    <a:ln w="190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r" rtl="1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208222" name="Freeform 350"/>
                    <p:cNvSpPr>
                      <a:spLocks/>
                    </p:cNvSpPr>
                    <p:nvPr/>
                  </p:nvSpPr>
                  <p:spPr bwMode="auto">
                    <a:xfrm>
                      <a:off x="892" y="2344"/>
                      <a:ext cx="49" cy="3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2"/>
                        </a:cxn>
                        <a:cxn ang="0">
                          <a:pos x="0" y="24"/>
                        </a:cxn>
                        <a:cxn ang="0">
                          <a:pos x="8" y="8"/>
                        </a:cxn>
                        <a:cxn ang="0">
                          <a:pos x="8" y="8"/>
                        </a:cxn>
                        <a:cxn ang="0">
                          <a:pos x="32" y="0"/>
                        </a:cxn>
                        <a:cxn ang="0">
                          <a:pos x="48" y="0"/>
                        </a:cxn>
                        <a:cxn ang="0">
                          <a:pos x="48" y="0"/>
                        </a:cxn>
                        <a:cxn ang="0">
                          <a:pos x="48" y="8"/>
                        </a:cxn>
                        <a:cxn ang="0">
                          <a:pos x="32" y="24"/>
                        </a:cxn>
                        <a:cxn ang="0">
                          <a:pos x="32" y="24"/>
                        </a:cxn>
                        <a:cxn ang="0">
                          <a:pos x="16" y="32"/>
                        </a:cxn>
                        <a:cxn ang="0">
                          <a:pos x="0" y="32"/>
                        </a:cxn>
                      </a:cxnLst>
                      <a:rect l="0" t="0" r="r" b="b"/>
                      <a:pathLst>
                        <a:path w="48" h="32">
                          <a:moveTo>
                            <a:pt x="0" y="32"/>
                          </a:moveTo>
                          <a:lnTo>
                            <a:pt x="0" y="24"/>
                          </a:lnTo>
                          <a:lnTo>
                            <a:pt x="8" y="8"/>
                          </a:lnTo>
                          <a:lnTo>
                            <a:pt x="8" y="8"/>
                          </a:lnTo>
                          <a:lnTo>
                            <a:pt x="32" y="0"/>
                          </a:lnTo>
                          <a:lnTo>
                            <a:pt x="48" y="0"/>
                          </a:lnTo>
                          <a:lnTo>
                            <a:pt x="48" y="0"/>
                          </a:lnTo>
                          <a:lnTo>
                            <a:pt x="48" y="8"/>
                          </a:lnTo>
                          <a:lnTo>
                            <a:pt x="32" y="24"/>
                          </a:lnTo>
                          <a:lnTo>
                            <a:pt x="32" y="24"/>
                          </a:lnTo>
                          <a:lnTo>
                            <a:pt x="16" y="32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00CCFF"/>
                    </a:solidFill>
                    <a:ln w="190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r" rtl="1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208223" name="Freeform 351"/>
                    <p:cNvSpPr>
                      <a:spLocks/>
                    </p:cNvSpPr>
                    <p:nvPr/>
                  </p:nvSpPr>
                  <p:spPr bwMode="auto">
                    <a:xfrm>
                      <a:off x="876" y="2400"/>
                      <a:ext cx="49" cy="2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4"/>
                        </a:cxn>
                        <a:cxn ang="0">
                          <a:pos x="0" y="8"/>
                        </a:cxn>
                        <a:cxn ang="0">
                          <a:pos x="16" y="0"/>
                        </a:cxn>
                        <a:cxn ang="0">
                          <a:pos x="16" y="0"/>
                        </a:cxn>
                        <a:cxn ang="0">
                          <a:pos x="32" y="0"/>
                        </a:cxn>
                        <a:cxn ang="0">
                          <a:pos x="48" y="8"/>
                        </a:cxn>
                        <a:cxn ang="0">
                          <a:pos x="48" y="8"/>
                        </a:cxn>
                        <a:cxn ang="0">
                          <a:pos x="48" y="16"/>
                        </a:cxn>
                        <a:cxn ang="0">
                          <a:pos x="32" y="24"/>
                        </a:cxn>
                        <a:cxn ang="0">
                          <a:pos x="32" y="24"/>
                        </a:cxn>
                        <a:cxn ang="0">
                          <a:pos x="8" y="24"/>
                        </a:cxn>
                        <a:cxn ang="0">
                          <a:pos x="0" y="24"/>
                        </a:cxn>
                      </a:cxnLst>
                      <a:rect l="0" t="0" r="r" b="b"/>
                      <a:pathLst>
                        <a:path w="48" h="24">
                          <a:moveTo>
                            <a:pt x="0" y="24"/>
                          </a:moveTo>
                          <a:lnTo>
                            <a:pt x="0" y="8"/>
                          </a:lnTo>
                          <a:lnTo>
                            <a:pt x="16" y="0"/>
                          </a:lnTo>
                          <a:lnTo>
                            <a:pt x="16" y="0"/>
                          </a:lnTo>
                          <a:lnTo>
                            <a:pt x="32" y="0"/>
                          </a:lnTo>
                          <a:lnTo>
                            <a:pt x="48" y="8"/>
                          </a:lnTo>
                          <a:lnTo>
                            <a:pt x="48" y="8"/>
                          </a:lnTo>
                          <a:lnTo>
                            <a:pt x="48" y="16"/>
                          </a:lnTo>
                          <a:lnTo>
                            <a:pt x="32" y="24"/>
                          </a:lnTo>
                          <a:lnTo>
                            <a:pt x="32" y="24"/>
                          </a:lnTo>
                          <a:lnTo>
                            <a:pt x="8" y="24"/>
                          </a:lnTo>
                          <a:lnTo>
                            <a:pt x="0" y="24"/>
                          </a:lnTo>
                          <a:close/>
                        </a:path>
                      </a:pathLst>
                    </a:custGeom>
                    <a:solidFill>
                      <a:srgbClr val="00CCFF"/>
                    </a:solidFill>
                    <a:ln w="190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r" rtl="1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208224" name="Freeform 352"/>
                    <p:cNvSpPr>
                      <a:spLocks/>
                    </p:cNvSpPr>
                    <p:nvPr/>
                  </p:nvSpPr>
                  <p:spPr bwMode="auto">
                    <a:xfrm>
                      <a:off x="660" y="2480"/>
                      <a:ext cx="48" cy="2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6"/>
                        </a:cxn>
                        <a:cxn ang="0">
                          <a:pos x="0" y="8"/>
                        </a:cxn>
                        <a:cxn ang="0">
                          <a:pos x="16" y="0"/>
                        </a:cxn>
                        <a:cxn ang="0">
                          <a:pos x="16" y="0"/>
                        </a:cxn>
                        <a:cxn ang="0">
                          <a:pos x="40" y="0"/>
                        </a:cxn>
                        <a:cxn ang="0">
                          <a:pos x="48" y="0"/>
                        </a:cxn>
                        <a:cxn ang="0">
                          <a:pos x="48" y="0"/>
                        </a:cxn>
                        <a:cxn ang="0">
                          <a:pos x="48" y="16"/>
                        </a:cxn>
                        <a:cxn ang="0">
                          <a:pos x="32" y="24"/>
                        </a:cxn>
                        <a:cxn ang="0">
                          <a:pos x="32" y="24"/>
                        </a:cxn>
                        <a:cxn ang="0">
                          <a:pos x="8" y="24"/>
                        </a:cxn>
                        <a:cxn ang="0">
                          <a:pos x="0" y="16"/>
                        </a:cxn>
                      </a:cxnLst>
                      <a:rect l="0" t="0" r="r" b="b"/>
                      <a:pathLst>
                        <a:path w="48" h="24">
                          <a:moveTo>
                            <a:pt x="0" y="16"/>
                          </a:moveTo>
                          <a:lnTo>
                            <a:pt x="0" y="8"/>
                          </a:lnTo>
                          <a:lnTo>
                            <a:pt x="16" y="0"/>
                          </a:lnTo>
                          <a:lnTo>
                            <a:pt x="16" y="0"/>
                          </a:lnTo>
                          <a:lnTo>
                            <a:pt x="40" y="0"/>
                          </a:lnTo>
                          <a:lnTo>
                            <a:pt x="48" y="0"/>
                          </a:lnTo>
                          <a:lnTo>
                            <a:pt x="48" y="0"/>
                          </a:lnTo>
                          <a:lnTo>
                            <a:pt x="48" y="16"/>
                          </a:lnTo>
                          <a:lnTo>
                            <a:pt x="32" y="24"/>
                          </a:lnTo>
                          <a:lnTo>
                            <a:pt x="32" y="24"/>
                          </a:lnTo>
                          <a:lnTo>
                            <a:pt x="8" y="24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00CCFF"/>
                    </a:solidFill>
                    <a:ln w="190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r" rtl="1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208225" name="Freeform 353"/>
                    <p:cNvSpPr>
                      <a:spLocks/>
                    </p:cNvSpPr>
                    <p:nvPr/>
                  </p:nvSpPr>
                  <p:spPr bwMode="auto">
                    <a:xfrm>
                      <a:off x="732" y="2456"/>
                      <a:ext cx="48" cy="40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40"/>
                        </a:cxn>
                        <a:cxn ang="0">
                          <a:pos x="0" y="24"/>
                        </a:cxn>
                        <a:cxn ang="0">
                          <a:pos x="16" y="16"/>
                        </a:cxn>
                        <a:cxn ang="0">
                          <a:pos x="16" y="16"/>
                        </a:cxn>
                        <a:cxn ang="0">
                          <a:pos x="32" y="0"/>
                        </a:cxn>
                        <a:cxn ang="0">
                          <a:pos x="48" y="8"/>
                        </a:cxn>
                        <a:cxn ang="0">
                          <a:pos x="48" y="8"/>
                        </a:cxn>
                        <a:cxn ang="0">
                          <a:pos x="48" y="16"/>
                        </a:cxn>
                        <a:cxn ang="0">
                          <a:pos x="40" y="32"/>
                        </a:cxn>
                        <a:cxn ang="0">
                          <a:pos x="40" y="32"/>
                        </a:cxn>
                        <a:cxn ang="0">
                          <a:pos x="16" y="40"/>
                        </a:cxn>
                        <a:cxn ang="0">
                          <a:pos x="8" y="40"/>
                        </a:cxn>
                      </a:cxnLst>
                      <a:rect l="0" t="0" r="r" b="b"/>
                      <a:pathLst>
                        <a:path w="48" h="40">
                          <a:moveTo>
                            <a:pt x="8" y="40"/>
                          </a:moveTo>
                          <a:lnTo>
                            <a:pt x="0" y="24"/>
                          </a:lnTo>
                          <a:lnTo>
                            <a:pt x="16" y="16"/>
                          </a:lnTo>
                          <a:lnTo>
                            <a:pt x="16" y="16"/>
                          </a:lnTo>
                          <a:lnTo>
                            <a:pt x="32" y="0"/>
                          </a:lnTo>
                          <a:lnTo>
                            <a:pt x="48" y="8"/>
                          </a:lnTo>
                          <a:lnTo>
                            <a:pt x="48" y="8"/>
                          </a:lnTo>
                          <a:lnTo>
                            <a:pt x="48" y="16"/>
                          </a:lnTo>
                          <a:lnTo>
                            <a:pt x="40" y="32"/>
                          </a:lnTo>
                          <a:lnTo>
                            <a:pt x="40" y="32"/>
                          </a:lnTo>
                          <a:lnTo>
                            <a:pt x="16" y="40"/>
                          </a:lnTo>
                          <a:lnTo>
                            <a:pt x="8" y="40"/>
                          </a:lnTo>
                          <a:close/>
                        </a:path>
                      </a:pathLst>
                    </a:custGeom>
                    <a:solidFill>
                      <a:srgbClr val="00CCFF"/>
                    </a:solidFill>
                    <a:ln w="190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r" rtl="1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208226" name="Freeform 354"/>
                    <p:cNvSpPr>
                      <a:spLocks/>
                    </p:cNvSpPr>
                    <p:nvPr/>
                  </p:nvSpPr>
                  <p:spPr bwMode="auto">
                    <a:xfrm>
                      <a:off x="924" y="2472"/>
                      <a:ext cx="56" cy="3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8"/>
                        </a:cxn>
                        <a:cxn ang="0">
                          <a:pos x="16" y="0"/>
                        </a:cxn>
                        <a:cxn ang="0">
                          <a:pos x="32" y="8"/>
                        </a:cxn>
                        <a:cxn ang="0">
                          <a:pos x="32" y="8"/>
                        </a:cxn>
                        <a:cxn ang="0">
                          <a:pos x="56" y="16"/>
                        </a:cxn>
                        <a:cxn ang="0">
                          <a:pos x="56" y="24"/>
                        </a:cxn>
                        <a:cxn ang="0">
                          <a:pos x="56" y="24"/>
                        </a:cxn>
                        <a:cxn ang="0">
                          <a:pos x="48" y="32"/>
                        </a:cxn>
                        <a:cxn ang="0">
                          <a:pos x="24" y="24"/>
                        </a:cxn>
                        <a:cxn ang="0">
                          <a:pos x="24" y="24"/>
                        </a:cxn>
                        <a:cxn ang="0">
                          <a:pos x="0" y="16"/>
                        </a:cxn>
                        <a:cxn ang="0">
                          <a:pos x="0" y="8"/>
                        </a:cxn>
                      </a:cxnLst>
                      <a:rect l="0" t="0" r="r" b="b"/>
                      <a:pathLst>
                        <a:path w="56" h="32">
                          <a:moveTo>
                            <a:pt x="0" y="8"/>
                          </a:moveTo>
                          <a:lnTo>
                            <a:pt x="16" y="0"/>
                          </a:lnTo>
                          <a:lnTo>
                            <a:pt x="32" y="8"/>
                          </a:lnTo>
                          <a:lnTo>
                            <a:pt x="32" y="8"/>
                          </a:lnTo>
                          <a:lnTo>
                            <a:pt x="56" y="16"/>
                          </a:lnTo>
                          <a:lnTo>
                            <a:pt x="56" y="24"/>
                          </a:lnTo>
                          <a:lnTo>
                            <a:pt x="56" y="24"/>
                          </a:lnTo>
                          <a:lnTo>
                            <a:pt x="48" y="32"/>
                          </a:lnTo>
                          <a:lnTo>
                            <a:pt x="24" y="24"/>
                          </a:lnTo>
                          <a:lnTo>
                            <a:pt x="24" y="24"/>
                          </a:lnTo>
                          <a:lnTo>
                            <a:pt x="0" y="16"/>
                          </a:lnTo>
                          <a:lnTo>
                            <a:pt x="0" y="8"/>
                          </a:lnTo>
                          <a:close/>
                        </a:path>
                      </a:pathLst>
                    </a:custGeom>
                    <a:solidFill>
                      <a:srgbClr val="00CCFF"/>
                    </a:solidFill>
                    <a:ln w="190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r" rtl="1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208227" name="Freeform 355"/>
                    <p:cNvSpPr>
                      <a:spLocks/>
                    </p:cNvSpPr>
                    <p:nvPr/>
                  </p:nvSpPr>
                  <p:spPr bwMode="auto">
                    <a:xfrm>
                      <a:off x="636" y="2392"/>
                      <a:ext cx="64" cy="3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8"/>
                        </a:cxn>
                        <a:cxn ang="0">
                          <a:pos x="16" y="0"/>
                        </a:cxn>
                        <a:cxn ang="0">
                          <a:pos x="40" y="8"/>
                        </a:cxn>
                        <a:cxn ang="0">
                          <a:pos x="40" y="8"/>
                        </a:cxn>
                        <a:cxn ang="0">
                          <a:pos x="56" y="16"/>
                        </a:cxn>
                        <a:cxn ang="0">
                          <a:pos x="64" y="24"/>
                        </a:cxn>
                        <a:cxn ang="0">
                          <a:pos x="64" y="24"/>
                        </a:cxn>
                        <a:cxn ang="0">
                          <a:pos x="48" y="32"/>
                        </a:cxn>
                        <a:cxn ang="0">
                          <a:pos x="24" y="32"/>
                        </a:cxn>
                        <a:cxn ang="0">
                          <a:pos x="24" y="32"/>
                        </a:cxn>
                        <a:cxn ang="0">
                          <a:pos x="8" y="16"/>
                        </a:cxn>
                        <a:cxn ang="0">
                          <a:pos x="0" y="8"/>
                        </a:cxn>
                      </a:cxnLst>
                      <a:rect l="0" t="0" r="r" b="b"/>
                      <a:pathLst>
                        <a:path w="64" h="32">
                          <a:moveTo>
                            <a:pt x="0" y="8"/>
                          </a:moveTo>
                          <a:lnTo>
                            <a:pt x="16" y="0"/>
                          </a:lnTo>
                          <a:lnTo>
                            <a:pt x="40" y="8"/>
                          </a:lnTo>
                          <a:lnTo>
                            <a:pt x="40" y="8"/>
                          </a:lnTo>
                          <a:lnTo>
                            <a:pt x="56" y="16"/>
                          </a:lnTo>
                          <a:lnTo>
                            <a:pt x="64" y="24"/>
                          </a:lnTo>
                          <a:lnTo>
                            <a:pt x="64" y="24"/>
                          </a:lnTo>
                          <a:lnTo>
                            <a:pt x="48" y="32"/>
                          </a:lnTo>
                          <a:lnTo>
                            <a:pt x="24" y="32"/>
                          </a:lnTo>
                          <a:lnTo>
                            <a:pt x="24" y="32"/>
                          </a:lnTo>
                          <a:lnTo>
                            <a:pt x="8" y="16"/>
                          </a:lnTo>
                          <a:lnTo>
                            <a:pt x="0" y="8"/>
                          </a:lnTo>
                          <a:close/>
                        </a:path>
                      </a:pathLst>
                    </a:custGeom>
                    <a:solidFill>
                      <a:srgbClr val="00CCFF"/>
                    </a:solidFill>
                    <a:ln w="190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r" rtl="1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208228" name="Freeform 356"/>
                    <p:cNvSpPr>
                      <a:spLocks/>
                    </p:cNvSpPr>
                    <p:nvPr/>
                  </p:nvSpPr>
                  <p:spPr bwMode="auto">
                    <a:xfrm>
                      <a:off x="715" y="2320"/>
                      <a:ext cx="41" cy="48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0"/>
                        </a:cxn>
                        <a:cxn ang="0">
                          <a:pos x="24" y="0"/>
                        </a:cxn>
                        <a:cxn ang="0">
                          <a:pos x="32" y="16"/>
                        </a:cxn>
                        <a:cxn ang="0">
                          <a:pos x="32" y="16"/>
                        </a:cxn>
                        <a:cxn ang="0">
                          <a:pos x="40" y="40"/>
                        </a:cxn>
                        <a:cxn ang="0">
                          <a:pos x="32" y="48"/>
                        </a:cxn>
                        <a:cxn ang="0">
                          <a:pos x="32" y="48"/>
                        </a:cxn>
                        <a:cxn ang="0">
                          <a:pos x="16" y="40"/>
                        </a:cxn>
                        <a:cxn ang="0">
                          <a:pos x="8" y="24"/>
                        </a:cxn>
                        <a:cxn ang="0">
                          <a:pos x="8" y="24"/>
                        </a:cxn>
                        <a:cxn ang="0">
                          <a:pos x="0" y="8"/>
                        </a:cxn>
                        <a:cxn ang="0">
                          <a:pos x="8" y="0"/>
                        </a:cxn>
                      </a:cxnLst>
                      <a:rect l="0" t="0" r="r" b="b"/>
                      <a:pathLst>
                        <a:path w="40" h="48">
                          <a:moveTo>
                            <a:pt x="8" y="0"/>
                          </a:moveTo>
                          <a:lnTo>
                            <a:pt x="24" y="0"/>
                          </a:lnTo>
                          <a:lnTo>
                            <a:pt x="32" y="16"/>
                          </a:lnTo>
                          <a:lnTo>
                            <a:pt x="32" y="16"/>
                          </a:lnTo>
                          <a:lnTo>
                            <a:pt x="40" y="40"/>
                          </a:lnTo>
                          <a:lnTo>
                            <a:pt x="32" y="48"/>
                          </a:lnTo>
                          <a:lnTo>
                            <a:pt x="32" y="48"/>
                          </a:lnTo>
                          <a:lnTo>
                            <a:pt x="16" y="40"/>
                          </a:lnTo>
                          <a:lnTo>
                            <a:pt x="8" y="24"/>
                          </a:lnTo>
                          <a:lnTo>
                            <a:pt x="8" y="24"/>
                          </a:lnTo>
                          <a:lnTo>
                            <a:pt x="0" y="8"/>
                          </a:lnTo>
                          <a:lnTo>
                            <a:pt x="8" y="0"/>
                          </a:lnTo>
                          <a:close/>
                        </a:path>
                      </a:pathLst>
                    </a:custGeom>
                    <a:solidFill>
                      <a:srgbClr val="00CCFF"/>
                    </a:solidFill>
                    <a:ln w="190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r" rtl="1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208229" name="Freeform 357"/>
                    <p:cNvSpPr>
                      <a:spLocks/>
                    </p:cNvSpPr>
                    <p:nvPr/>
                  </p:nvSpPr>
                  <p:spPr bwMode="auto">
                    <a:xfrm>
                      <a:off x="820" y="2480"/>
                      <a:ext cx="40" cy="40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0"/>
                        </a:cxn>
                        <a:cxn ang="0">
                          <a:pos x="24" y="0"/>
                        </a:cxn>
                        <a:cxn ang="0">
                          <a:pos x="40" y="16"/>
                        </a:cxn>
                        <a:cxn ang="0">
                          <a:pos x="40" y="16"/>
                        </a:cxn>
                        <a:cxn ang="0">
                          <a:pos x="40" y="32"/>
                        </a:cxn>
                        <a:cxn ang="0">
                          <a:pos x="32" y="40"/>
                        </a:cxn>
                        <a:cxn ang="0">
                          <a:pos x="32" y="40"/>
                        </a:cxn>
                        <a:cxn ang="0">
                          <a:pos x="24" y="40"/>
                        </a:cxn>
                        <a:cxn ang="0">
                          <a:pos x="8" y="24"/>
                        </a:cxn>
                        <a:cxn ang="0">
                          <a:pos x="8" y="24"/>
                        </a:cxn>
                        <a:cxn ang="0">
                          <a:pos x="0" y="8"/>
                        </a:cxn>
                        <a:cxn ang="0">
                          <a:pos x="8" y="0"/>
                        </a:cxn>
                      </a:cxnLst>
                      <a:rect l="0" t="0" r="r" b="b"/>
                      <a:pathLst>
                        <a:path w="40" h="40">
                          <a:moveTo>
                            <a:pt x="8" y="0"/>
                          </a:moveTo>
                          <a:lnTo>
                            <a:pt x="24" y="0"/>
                          </a:lnTo>
                          <a:lnTo>
                            <a:pt x="40" y="16"/>
                          </a:lnTo>
                          <a:lnTo>
                            <a:pt x="40" y="16"/>
                          </a:lnTo>
                          <a:lnTo>
                            <a:pt x="40" y="32"/>
                          </a:lnTo>
                          <a:lnTo>
                            <a:pt x="32" y="40"/>
                          </a:lnTo>
                          <a:lnTo>
                            <a:pt x="32" y="40"/>
                          </a:lnTo>
                          <a:lnTo>
                            <a:pt x="24" y="40"/>
                          </a:lnTo>
                          <a:lnTo>
                            <a:pt x="8" y="24"/>
                          </a:lnTo>
                          <a:lnTo>
                            <a:pt x="8" y="24"/>
                          </a:lnTo>
                          <a:lnTo>
                            <a:pt x="0" y="8"/>
                          </a:lnTo>
                          <a:lnTo>
                            <a:pt x="8" y="0"/>
                          </a:lnTo>
                          <a:close/>
                        </a:path>
                      </a:pathLst>
                    </a:custGeom>
                    <a:solidFill>
                      <a:srgbClr val="00CCFF"/>
                    </a:solidFill>
                    <a:ln w="190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r" rtl="1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208230" name="Freeform 358"/>
                    <p:cNvSpPr>
                      <a:spLocks/>
                    </p:cNvSpPr>
                    <p:nvPr/>
                  </p:nvSpPr>
                  <p:spPr bwMode="auto">
                    <a:xfrm>
                      <a:off x="836" y="2320"/>
                      <a:ext cx="40" cy="48"/>
                    </a:xfrm>
                    <a:custGeom>
                      <a:avLst/>
                      <a:gdLst/>
                      <a:ahLst/>
                      <a:cxnLst>
                        <a:cxn ang="0">
                          <a:pos x="32" y="0"/>
                        </a:cxn>
                        <a:cxn ang="0">
                          <a:pos x="40" y="8"/>
                        </a:cxn>
                        <a:cxn ang="0">
                          <a:pos x="40" y="24"/>
                        </a:cxn>
                        <a:cxn ang="0">
                          <a:pos x="40" y="24"/>
                        </a:cxn>
                        <a:cxn ang="0">
                          <a:pos x="24" y="40"/>
                        </a:cxn>
                        <a:cxn ang="0">
                          <a:pos x="8" y="48"/>
                        </a:cxn>
                        <a:cxn ang="0">
                          <a:pos x="8" y="48"/>
                        </a:cxn>
                        <a:cxn ang="0">
                          <a:pos x="0" y="32"/>
                        </a:cxn>
                        <a:cxn ang="0">
                          <a:pos x="8" y="16"/>
                        </a:cxn>
                        <a:cxn ang="0">
                          <a:pos x="8" y="16"/>
                        </a:cxn>
                        <a:cxn ang="0">
                          <a:pos x="24" y="0"/>
                        </a:cxn>
                        <a:cxn ang="0">
                          <a:pos x="32" y="0"/>
                        </a:cxn>
                      </a:cxnLst>
                      <a:rect l="0" t="0" r="r" b="b"/>
                      <a:pathLst>
                        <a:path w="40" h="48">
                          <a:moveTo>
                            <a:pt x="32" y="0"/>
                          </a:moveTo>
                          <a:lnTo>
                            <a:pt x="40" y="8"/>
                          </a:lnTo>
                          <a:lnTo>
                            <a:pt x="40" y="24"/>
                          </a:lnTo>
                          <a:lnTo>
                            <a:pt x="40" y="24"/>
                          </a:lnTo>
                          <a:lnTo>
                            <a:pt x="24" y="40"/>
                          </a:lnTo>
                          <a:lnTo>
                            <a:pt x="8" y="48"/>
                          </a:lnTo>
                          <a:lnTo>
                            <a:pt x="8" y="48"/>
                          </a:lnTo>
                          <a:lnTo>
                            <a:pt x="0" y="32"/>
                          </a:lnTo>
                          <a:lnTo>
                            <a:pt x="8" y="16"/>
                          </a:lnTo>
                          <a:lnTo>
                            <a:pt x="8" y="16"/>
                          </a:lnTo>
                          <a:lnTo>
                            <a:pt x="24" y="0"/>
                          </a:lnTo>
                          <a:lnTo>
                            <a:pt x="32" y="0"/>
                          </a:lnTo>
                          <a:close/>
                        </a:path>
                      </a:pathLst>
                    </a:custGeom>
                    <a:solidFill>
                      <a:srgbClr val="00CCFF"/>
                    </a:solidFill>
                    <a:ln w="190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r" rtl="1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208231" name="Freeform 359"/>
                    <p:cNvSpPr>
                      <a:spLocks/>
                    </p:cNvSpPr>
                    <p:nvPr/>
                  </p:nvSpPr>
                  <p:spPr bwMode="auto">
                    <a:xfrm>
                      <a:off x="732" y="2504"/>
                      <a:ext cx="40" cy="48"/>
                    </a:xfrm>
                    <a:custGeom>
                      <a:avLst/>
                      <a:gdLst/>
                      <a:ahLst/>
                      <a:cxnLst>
                        <a:cxn ang="0">
                          <a:pos x="32" y="0"/>
                        </a:cxn>
                        <a:cxn ang="0">
                          <a:pos x="40" y="8"/>
                        </a:cxn>
                        <a:cxn ang="0">
                          <a:pos x="32" y="32"/>
                        </a:cxn>
                        <a:cxn ang="0">
                          <a:pos x="32" y="32"/>
                        </a:cxn>
                        <a:cxn ang="0">
                          <a:pos x="24" y="40"/>
                        </a:cxn>
                        <a:cxn ang="0">
                          <a:pos x="8" y="48"/>
                        </a:cxn>
                        <a:cxn ang="0">
                          <a:pos x="8" y="48"/>
                        </a:cxn>
                        <a:cxn ang="0">
                          <a:pos x="0" y="40"/>
                        </a:cxn>
                        <a:cxn ang="0">
                          <a:pos x="8" y="16"/>
                        </a:cxn>
                        <a:cxn ang="0">
                          <a:pos x="8" y="16"/>
                        </a:cxn>
                        <a:cxn ang="0">
                          <a:pos x="16" y="8"/>
                        </a:cxn>
                        <a:cxn ang="0">
                          <a:pos x="32" y="0"/>
                        </a:cxn>
                      </a:cxnLst>
                      <a:rect l="0" t="0" r="r" b="b"/>
                      <a:pathLst>
                        <a:path w="40" h="48">
                          <a:moveTo>
                            <a:pt x="32" y="0"/>
                          </a:moveTo>
                          <a:lnTo>
                            <a:pt x="40" y="8"/>
                          </a:lnTo>
                          <a:lnTo>
                            <a:pt x="32" y="32"/>
                          </a:lnTo>
                          <a:lnTo>
                            <a:pt x="32" y="32"/>
                          </a:lnTo>
                          <a:lnTo>
                            <a:pt x="24" y="40"/>
                          </a:lnTo>
                          <a:lnTo>
                            <a:pt x="8" y="48"/>
                          </a:lnTo>
                          <a:lnTo>
                            <a:pt x="8" y="48"/>
                          </a:lnTo>
                          <a:lnTo>
                            <a:pt x="0" y="40"/>
                          </a:lnTo>
                          <a:lnTo>
                            <a:pt x="8" y="16"/>
                          </a:lnTo>
                          <a:lnTo>
                            <a:pt x="8" y="16"/>
                          </a:lnTo>
                          <a:lnTo>
                            <a:pt x="16" y="8"/>
                          </a:lnTo>
                          <a:lnTo>
                            <a:pt x="32" y="0"/>
                          </a:lnTo>
                          <a:close/>
                        </a:path>
                      </a:pathLst>
                    </a:custGeom>
                    <a:solidFill>
                      <a:srgbClr val="00CCFF"/>
                    </a:solidFill>
                    <a:ln w="190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r" rtl="1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56680" name="Group 360"/>
                <p:cNvGrpSpPr>
                  <a:grpSpLocks/>
                </p:cNvGrpSpPr>
                <p:nvPr/>
              </p:nvGrpSpPr>
              <p:grpSpPr bwMode="auto">
                <a:xfrm>
                  <a:off x="2986" y="2939"/>
                  <a:ext cx="274" cy="138"/>
                  <a:chOff x="1536" y="3120"/>
                  <a:chExt cx="274" cy="138"/>
                </a:xfrm>
              </p:grpSpPr>
              <p:grpSp>
                <p:nvGrpSpPr>
                  <p:cNvPr id="56687" name="Group 361"/>
                  <p:cNvGrpSpPr>
                    <a:grpSpLocks/>
                  </p:cNvGrpSpPr>
                  <p:nvPr/>
                </p:nvGrpSpPr>
                <p:grpSpPr bwMode="auto">
                  <a:xfrm rot="625620">
                    <a:off x="1536" y="3120"/>
                    <a:ext cx="274" cy="138"/>
                    <a:chOff x="1550" y="3072"/>
                    <a:chExt cx="274" cy="138"/>
                  </a:xfrm>
                </p:grpSpPr>
                <p:sp>
                  <p:nvSpPr>
                    <p:cNvPr id="208234" name="Freeform 362"/>
                    <p:cNvSpPr>
                      <a:spLocks/>
                    </p:cNvSpPr>
                    <p:nvPr/>
                  </p:nvSpPr>
                  <p:spPr bwMode="auto">
                    <a:xfrm>
                      <a:off x="1607" y="3108"/>
                      <a:ext cx="137" cy="25"/>
                    </a:xfrm>
                    <a:custGeom>
                      <a:avLst/>
                      <a:gdLst/>
                      <a:ahLst/>
                      <a:cxnLst>
                        <a:cxn ang="0">
                          <a:pos x="137" y="0"/>
                        </a:cxn>
                        <a:cxn ang="0">
                          <a:pos x="0" y="25"/>
                        </a:cxn>
                      </a:cxnLst>
                      <a:rect l="0" t="0" r="r" b="b"/>
                      <a:pathLst>
                        <a:path w="137" h="25">
                          <a:moveTo>
                            <a:pt x="137" y="0"/>
                          </a:moveTo>
                          <a:cubicBezTo>
                            <a:pt x="87" y="7"/>
                            <a:pt x="22" y="20"/>
                            <a:pt x="0" y="25"/>
                          </a:cubicBezTo>
                        </a:path>
                      </a:pathLst>
                    </a:custGeom>
                    <a:noFill/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r" rtl="1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208235" name="Freeform 363"/>
                    <p:cNvSpPr>
                      <a:spLocks/>
                    </p:cNvSpPr>
                    <p:nvPr/>
                  </p:nvSpPr>
                  <p:spPr bwMode="auto">
                    <a:xfrm rot="20238998" flipH="1">
                      <a:off x="1526" y="3100"/>
                      <a:ext cx="96" cy="96"/>
                    </a:xfrm>
                    <a:custGeom>
                      <a:avLst/>
                      <a:gdLst/>
                      <a:ahLst/>
                      <a:cxnLst>
                        <a:cxn ang="0">
                          <a:pos x="48" y="24"/>
                        </a:cxn>
                        <a:cxn ang="0">
                          <a:pos x="40" y="40"/>
                        </a:cxn>
                        <a:cxn ang="0">
                          <a:pos x="16" y="48"/>
                        </a:cxn>
                        <a:cxn ang="0">
                          <a:pos x="16" y="48"/>
                        </a:cxn>
                        <a:cxn ang="0">
                          <a:pos x="0" y="40"/>
                        </a:cxn>
                        <a:cxn ang="0">
                          <a:pos x="0" y="24"/>
                        </a:cxn>
                        <a:cxn ang="0">
                          <a:pos x="0" y="24"/>
                        </a:cxn>
                        <a:cxn ang="0">
                          <a:pos x="8" y="0"/>
                        </a:cxn>
                        <a:cxn ang="0">
                          <a:pos x="24" y="0"/>
                        </a:cxn>
                        <a:cxn ang="0">
                          <a:pos x="24" y="0"/>
                        </a:cxn>
                        <a:cxn ang="0">
                          <a:pos x="40" y="8"/>
                        </a:cxn>
                        <a:cxn ang="0">
                          <a:pos x="48" y="24"/>
                        </a:cxn>
                      </a:cxnLst>
                      <a:rect l="0" t="0" r="r" b="b"/>
                      <a:pathLst>
                        <a:path w="48" h="48">
                          <a:moveTo>
                            <a:pt x="48" y="24"/>
                          </a:moveTo>
                          <a:lnTo>
                            <a:pt x="40" y="40"/>
                          </a:lnTo>
                          <a:lnTo>
                            <a:pt x="16" y="48"/>
                          </a:lnTo>
                          <a:lnTo>
                            <a:pt x="16" y="48"/>
                          </a:lnTo>
                          <a:lnTo>
                            <a:pt x="0" y="40"/>
                          </a:lnTo>
                          <a:lnTo>
                            <a:pt x="0" y="24"/>
                          </a:lnTo>
                          <a:lnTo>
                            <a:pt x="0" y="24"/>
                          </a:lnTo>
                          <a:lnTo>
                            <a:pt x="8" y="0"/>
                          </a:lnTo>
                          <a:lnTo>
                            <a:pt x="24" y="0"/>
                          </a:lnTo>
                          <a:lnTo>
                            <a:pt x="24" y="0"/>
                          </a:lnTo>
                          <a:lnTo>
                            <a:pt x="40" y="8"/>
                          </a:lnTo>
                          <a:lnTo>
                            <a:pt x="48" y="24"/>
                          </a:lnTo>
                          <a:close/>
                        </a:path>
                      </a:pathLst>
                    </a:custGeom>
                    <a:solidFill>
                      <a:srgbClr val="33CC33"/>
                    </a:solidFill>
                    <a:ln w="190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r" rtl="1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208236" name="Freeform 364"/>
                    <p:cNvSpPr>
                      <a:spLocks/>
                    </p:cNvSpPr>
                    <p:nvPr/>
                  </p:nvSpPr>
                  <p:spPr bwMode="auto">
                    <a:xfrm rot="20238998" flipH="1">
                      <a:off x="1728" y="3072"/>
                      <a:ext cx="96" cy="96"/>
                    </a:xfrm>
                    <a:custGeom>
                      <a:avLst/>
                      <a:gdLst/>
                      <a:ahLst/>
                      <a:cxnLst>
                        <a:cxn ang="0">
                          <a:pos x="48" y="24"/>
                        </a:cxn>
                        <a:cxn ang="0">
                          <a:pos x="40" y="40"/>
                        </a:cxn>
                        <a:cxn ang="0">
                          <a:pos x="24" y="48"/>
                        </a:cxn>
                        <a:cxn ang="0">
                          <a:pos x="24" y="48"/>
                        </a:cxn>
                        <a:cxn ang="0">
                          <a:pos x="8" y="40"/>
                        </a:cxn>
                        <a:cxn ang="0">
                          <a:pos x="0" y="24"/>
                        </a:cxn>
                        <a:cxn ang="0">
                          <a:pos x="0" y="24"/>
                        </a:cxn>
                        <a:cxn ang="0">
                          <a:pos x="8" y="0"/>
                        </a:cxn>
                        <a:cxn ang="0">
                          <a:pos x="32" y="0"/>
                        </a:cxn>
                        <a:cxn ang="0">
                          <a:pos x="32" y="0"/>
                        </a:cxn>
                        <a:cxn ang="0">
                          <a:pos x="48" y="8"/>
                        </a:cxn>
                        <a:cxn ang="0">
                          <a:pos x="48" y="24"/>
                        </a:cxn>
                      </a:cxnLst>
                      <a:rect l="0" t="0" r="r" b="b"/>
                      <a:pathLst>
                        <a:path w="48" h="48">
                          <a:moveTo>
                            <a:pt x="48" y="24"/>
                          </a:moveTo>
                          <a:lnTo>
                            <a:pt x="40" y="40"/>
                          </a:lnTo>
                          <a:lnTo>
                            <a:pt x="24" y="48"/>
                          </a:lnTo>
                          <a:lnTo>
                            <a:pt x="24" y="48"/>
                          </a:lnTo>
                          <a:lnTo>
                            <a:pt x="8" y="40"/>
                          </a:lnTo>
                          <a:lnTo>
                            <a:pt x="0" y="24"/>
                          </a:lnTo>
                          <a:lnTo>
                            <a:pt x="0" y="24"/>
                          </a:lnTo>
                          <a:lnTo>
                            <a:pt x="8" y="0"/>
                          </a:lnTo>
                          <a:lnTo>
                            <a:pt x="32" y="0"/>
                          </a:lnTo>
                          <a:lnTo>
                            <a:pt x="32" y="0"/>
                          </a:lnTo>
                          <a:lnTo>
                            <a:pt x="48" y="8"/>
                          </a:lnTo>
                          <a:lnTo>
                            <a:pt x="48" y="24"/>
                          </a:lnTo>
                          <a:close/>
                        </a:path>
                      </a:pathLst>
                    </a:custGeom>
                    <a:solidFill>
                      <a:srgbClr val="33CC33"/>
                    </a:solidFill>
                    <a:ln w="190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r" rtl="1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+mn-cs"/>
                      </a:endParaRPr>
                    </a:p>
                  </p:txBody>
                </p:sp>
              </p:grpSp>
              <p:sp>
                <p:nvSpPr>
                  <p:cNvPr id="208237" name="Freeform 365"/>
                  <p:cNvSpPr>
                    <a:spLocks/>
                  </p:cNvSpPr>
                  <p:nvPr/>
                </p:nvSpPr>
                <p:spPr bwMode="auto">
                  <a:xfrm rot="20238998" flipH="1">
                    <a:off x="1646" y="3150"/>
                    <a:ext cx="48" cy="56"/>
                  </a:xfrm>
                  <a:custGeom>
                    <a:avLst/>
                    <a:gdLst/>
                    <a:ahLst/>
                    <a:cxnLst>
                      <a:cxn ang="0">
                        <a:pos x="48" y="32"/>
                      </a:cxn>
                      <a:cxn ang="0">
                        <a:pos x="40" y="48"/>
                      </a:cxn>
                      <a:cxn ang="0">
                        <a:pos x="24" y="56"/>
                      </a:cxn>
                      <a:cxn ang="0">
                        <a:pos x="24" y="56"/>
                      </a:cxn>
                      <a:cxn ang="0">
                        <a:pos x="0" y="48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8"/>
                      </a:cxn>
                      <a:cxn ang="0">
                        <a:pos x="24" y="0"/>
                      </a:cxn>
                      <a:cxn ang="0">
                        <a:pos x="24" y="0"/>
                      </a:cxn>
                      <a:cxn ang="0">
                        <a:pos x="40" y="8"/>
                      </a:cxn>
                      <a:cxn ang="0">
                        <a:pos x="48" y="32"/>
                      </a:cxn>
                    </a:cxnLst>
                    <a:rect l="0" t="0" r="r" b="b"/>
                    <a:pathLst>
                      <a:path w="48" h="56">
                        <a:moveTo>
                          <a:pt x="48" y="32"/>
                        </a:moveTo>
                        <a:lnTo>
                          <a:pt x="40" y="48"/>
                        </a:lnTo>
                        <a:lnTo>
                          <a:pt x="24" y="56"/>
                        </a:lnTo>
                        <a:lnTo>
                          <a:pt x="24" y="56"/>
                        </a:lnTo>
                        <a:lnTo>
                          <a:pt x="0" y="48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8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lnTo>
                          <a:pt x="40" y="8"/>
                        </a:lnTo>
                        <a:lnTo>
                          <a:pt x="48" y="32"/>
                        </a:lnTo>
                        <a:close/>
                      </a:path>
                    </a:pathLst>
                  </a:custGeom>
                  <a:solidFill>
                    <a:srgbClr val="33CC33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grpSp>
              <p:nvGrpSpPr>
                <p:cNvPr id="56681" name="Group 366"/>
                <p:cNvGrpSpPr>
                  <a:grpSpLocks/>
                </p:cNvGrpSpPr>
                <p:nvPr/>
              </p:nvGrpSpPr>
              <p:grpSpPr bwMode="auto">
                <a:xfrm>
                  <a:off x="3076" y="2765"/>
                  <a:ext cx="274" cy="138"/>
                  <a:chOff x="1536" y="3120"/>
                  <a:chExt cx="274" cy="138"/>
                </a:xfrm>
              </p:grpSpPr>
              <p:grpSp>
                <p:nvGrpSpPr>
                  <p:cNvPr id="56682" name="Group 367"/>
                  <p:cNvGrpSpPr>
                    <a:grpSpLocks/>
                  </p:cNvGrpSpPr>
                  <p:nvPr/>
                </p:nvGrpSpPr>
                <p:grpSpPr bwMode="auto">
                  <a:xfrm rot="625620">
                    <a:off x="1536" y="3120"/>
                    <a:ext cx="274" cy="138"/>
                    <a:chOff x="1550" y="3072"/>
                    <a:chExt cx="274" cy="138"/>
                  </a:xfrm>
                </p:grpSpPr>
                <p:sp>
                  <p:nvSpPr>
                    <p:cNvPr id="208240" name="Freeform 368"/>
                    <p:cNvSpPr>
                      <a:spLocks/>
                    </p:cNvSpPr>
                    <p:nvPr/>
                  </p:nvSpPr>
                  <p:spPr bwMode="auto">
                    <a:xfrm>
                      <a:off x="1607" y="3108"/>
                      <a:ext cx="137" cy="25"/>
                    </a:xfrm>
                    <a:custGeom>
                      <a:avLst/>
                      <a:gdLst/>
                      <a:ahLst/>
                      <a:cxnLst>
                        <a:cxn ang="0">
                          <a:pos x="137" y="0"/>
                        </a:cxn>
                        <a:cxn ang="0">
                          <a:pos x="0" y="25"/>
                        </a:cxn>
                      </a:cxnLst>
                      <a:rect l="0" t="0" r="r" b="b"/>
                      <a:pathLst>
                        <a:path w="137" h="25">
                          <a:moveTo>
                            <a:pt x="137" y="0"/>
                          </a:moveTo>
                          <a:cubicBezTo>
                            <a:pt x="87" y="7"/>
                            <a:pt x="22" y="20"/>
                            <a:pt x="0" y="25"/>
                          </a:cubicBezTo>
                        </a:path>
                      </a:pathLst>
                    </a:custGeom>
                    <a:noFill/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r" rtl="1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208241" name="Freeform 369"/>
                    <p:cNvSpPr>
                      <a:spLocks/>
                    </p:cNvSpPr>
                    <p:nvPr/>
                  </p:nvSpPr>
                  <p:spPr bwMode="auto">
                    <a:xfrm rot="20238998" flipH="1">
                      <a:off x="1526" y="3100"/>
                      <a:ext cx="96" cy="96"/>
                    </a:xfrm>
                    <a:custGeom>
                      <a:avLst/>
                      <a:gdLst/>
                      <a:ahLst/>
                      <a:cxnLst>
                        <a:cxn ang="0">
                          <a:pos x="48" y="24"/>
                        </a:cxn>
                        <a:cxn ang="0">
                          <a:pos x="40" y="40"/>
                        </a:cxn>
                        <a:cxn ang="0">
                          <a:pos x="16" y="48"/>
                        </a:cxn>
                        <a:cxn ang="0">
                          <a:pos x="16" y="48"/>
                        </a:cxn>
                        <a:cxn ang="0">
                          <a:pos x="0" y="40"/>
                        </a:cxn>
                        <a:cxn ang="0">
                          <a:pos x="0" y="24"/>
                        </a:cxn>
                        <a:cxn ang="0">
                          <a:pos x="0" y="24"/>
                        </a:cxn>
                        <a:cxn ang="0">
                          <a:pos x="8" y="0"/>
                        </a:cxn>
                        <a:cxn ang="0">
                          <a:pos x="24" y="0"/>
                        </a:cxn>
                        <a:cxn ang="0">
                          <a:pos x="24" y="0"/>
                        </a:cxn>
                        <a:cxn ang="0">
                          <a:pos x="40" y="8"/>
                        </a:cxn>
                        <a:cxn ang="0">
                          <a:pos x="48" y="24"/>
                        </a:cxn>
                      </a:cxnLst>
                      <a:rect l="0" t="0" r="r" b="b"/>
                      <a:pathLst>
                        <a:path w="48" h="48">
                          <a:moveTo>
                            <a:pt x="48" y="24"/>
                          </a:moveTo>
                          <a:lnTo>
                            <a:pt x="40" y="40"/>
                          </a:lnTo>
                          <a:lnTo>
                            <a:pt x="16" y="48"/>
                          </a:lnTo>
                          <a:lnTo>
                            <a:pt x="16" y="48"/>
                          </a:lnTo>
                          <a:lnTo>
                            <a:pt x="0" y="40"/>
                          </a:lnTo>
                          <a:lnTo>
                            <a:pt x="0" y="24"/>
                          </a:lnTo>
                          <a:lnTo>
                            <a:pt x="0" y="24"/>
                          </a:lnTo>
                          <a:lnTo>
                            <a:pt x="8" y="0"/>
                          </a:lnTo>
                          <a:lnTo>
                            <a:pt x="24" y="0"/>
                          </a:lnTo>
                          <a:lnTo>
                            <a:pt x="24" y="0"/>
                          </a:lnTo>
                          <a:lnTo>
                            <a:pt x="40" y="8"/>
                          </a:lnTo>
                          <a:lnTo>
                            <a:pt x="48" y="24"/>
                          </a:lnTo>
                          <a:close/>
                        </a:path>
                      </a:pathLst>
                    </a:custGeom>
                    <a:solidFill>
                      <a:srgbClr val="33CC33"/>
                    </a:solidFill>
                    <a:ln w="190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r" rtl="1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208242" name="Freeform 370"/>
                    <p:cNvSpPr>
                      <a:spLocks/>
                    </p:cNvSpPr>
                    <p:nvPr/>
                  </p:nvSpPr>
                  <p:spPr bwMode="auto">
                    <a:xfrm rot="20238998" flipH="1">
                      <a:off x="1728" y="3072"/>
                      <a:ext cx="96" cy="96"/>
                    </a:xfrm>
                    <a:custGeom>
                      <a:avLst/>
                      <a:gdLst/>
                      <a:ahLst/>
                      <a:cxnLst>
                        <a:cxn ang="0">
                          <a:pos x="48" y="24"/>
                        </a:cxn>
                        <a:cxn ang="0">
                          <a:pos x="40" y="40"/>
                        </a:cxn>
                        <a:cxn ang="0">
                          <a:pos x="24" y="48"/>
                        </a:cxn>
                        <a:cxn ang="0">
                          <a:pos x="24" y="48"/>
                        </a:cxn>
                        <a:cxn ang="0">
                          <a:pos x="8" y="40"/>
                        </a:cxn>
                        <a:cxn ang="0">
                          <a:pos x="0" y="24"/>
                        </a:cxn>
                        <a:cxn ang="0">
                          <a:pos x="0" y="24"/>
                        </a:cxn>
                        <a:cxn ang="0">
                          <a:pos x="8" y="0"/>
                        </a:cxn>
                        <a:cxn ang="0">
                          <a:pos x="32" y="0"/>
                        </a:cxn>
                        <a:cxn ang="0">
                          <a:pos x="32" y="0"/>
                        </a:cxn>
                        <a:cxn ang="0">
                          <a:pos x="48" y="8"/>
                        </a:cxn>
                        <a:cxn ang="0">
                          <a:pos x="48" y="24"/>
                        </a:cxn>
                      </a:cxnLst>
                      <a:rect l="0" t="0" r="r" b="b"/>
                      <a:pathLst>
                        <a:path w="48" h="48">
                          <a:moveTo>
                            <a:pt x="48" y="24"/>
                          </a:moveTo>
                          <a:lnTo>
                            <a:pt x="40" y="40"/>
                          </a:lnTo>
                          <a:lnTo>
                            <a:pt x="24" y="48"/>
                          </a:lnTo>
                          <a:lnTo>
                            <a:pt x="24" y="48"/>
                          </a:lnTo>
                          <a:lnTo>
                            <a:pt x="8" y="40"/>
                          </a:lnTo>
                          <a:lnTo>
                            <a:pt x="0" y="24"/>
                          </a:lnTo>
                          <a:lnTo>
                            <a:pt x="0" y="24"/>
                          </a:lnTo>
                          <a:lnTo>
                            <a:pt x="8" y="0"/>
                          </a:lnTo>
                          <a:lnTo>
                            <a:pt x="32" y="0"/>
                          </a:lnTo>
                          <a:lnTo>
                            <a:pt x="32" y="0"/>
                          </a:lnTo>
                          <a:lnTo>
                            <a:pt x="48" y="8"/>
                          </a:lnTo>
                          <a:lnTo>
                            <a:pt x="48" y="24"/>
                          </a:lnTo>
                          <a:close/>
                        </a:path>
                      </a:pathLst>
                    </a:custGeom>
                    <a:solidFill>
                      <a:srgbClr val="33CC33"/>
                    </a:solidFill>
                    <a:ln w="190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r" rtl="1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+mn-cs"/>
                      </a:endParaRPr>
                    </a:p>
                  </p:txBody>
                </p:sp>
              </p:grpSp>
              <p:sp>
                <p:nvSpPr>
                  <p:cNvPr id="208243" name="Freeform 371"/>
                  <p:cNvSpPr>
                    <a:spLocks/>
                  </p:cNvSpPr>
                  <p:nvPr/>
                </p:nvSpPr>
                <p:spPr bwMode="auto">
                  <a:xfrm rot="20238998" flipH="1">
                    <a:off x="1646" y="3150"/>
                    <a:ext cx="48" cy="56"/>
                  </a:xfrm>
                  <a:custGeom>
                    <a:avLst/>
                    <a:gdLst/>
                    <a:ahLst/>
                    <a:cxnLst>
                      <a:cxn ang="0">
                        <a:pos x="48" y="32"/>
                      </a:cxn>
                      <a:cxn ang="0">
                        <a:pos x="40" y="48"/>
                      </a:cxn>
                      <a:cxn ang="0">
                        <a:pos x="24" y="56"/>
                      </a:cxn>
                      <a:cxn ang="0">
                        <a:pos x="24" y="56"/>
                      </a:cxn>
                      <a:cxn ang="0">
                        <a:pos x="0" y="48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8"/>
                      </a:cxn>
                      <a:cxn ang="0">
                        <a:pos x="24" y="0"/>
                      </a:cxn>
                      <a:cxn ang="0">
                        <a:pos x="24" y="0"/>
                      </a:cxn>
                      <a:cxn ang="0">
                        <a:pos x="40" y="8"/>
                      </a:cxn>
                      <a:cxn ang="0">
                        <a:pos x="48" y="32"/>
                      </a:cxn>
                    </a:cxnLst>
                    <a:rect l="0" t="0" r="r" b="b"/>
                    <a:pathLst>
                      <a:path w="48" h="56">
                        <a:moveTo>
                          <a:pt x="48" y="32"/>
                        </a:moveTo>
                        <a:lnTo>
                          <a:pt x="40" y="48"/>
                        </a:lnTo>
                        <a:lnTo>
                          <a:pt x="24" y="56"/>
                        </a:lnTo>
                        <a:lnTo>
                          <a:pt x="24" y="56"/>
                        </a:lnTo>
                        <a:lnTo>
                          <a:pt x="0" y="48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8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lnTo>
                          <a:pt x="40" y="8"/>
                        </a:lnTo>
                        <a:lnTo>
                          <a:pt x="48" y="32"/>
                        </a:lnTo>
                        <a:close/>
                      </a:path>
                    </a:pathLst>
                  </a:custGeom>
                  <a:solidFill>
                    <a:srgbClr val="33CC33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6669" name="Group 372"/>
              <p:cNvGrpSpPr>
                <a:grpSpLocks/>
              </p:cNvGrpSpPr>
              <p:nvPr/>
            </p:nvGrpSpPr>
            <p:grpSpPr bwMode="auto">
              <a:xfrm rot="20911106" flipH="1">
                <a:off x="2522" y="2768"/>
                <a:ext cx="598" cy="112"/>
                <a:chOff x="290" y="1936"/>
                <a:chExt cx="598" cy="112"/>
              </a:xfrm>
            </p:grpSpPr>
            <p:sp>
              <p:nvSpPr>
                <p:cNvPr id="208245" name="Freeform 373"/>
                <p:cNvSpPr>
                  <a:spLocks/>
                </p:cNvSpPr>
                <p:nvPr/>
              </p:nvSpPr>
              <p:spPr bwMode="auto">
                <a:xfrm>
                  <a:off x="306" y="1947"/>
                  <a:ext cx="598" cy="36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136" y="6"/>
                    </a:cxn>
                    <a:cxn ang="0">
                      <a:pos x="224" y="4"/>
                    </a:cxn>
                    <a:cxn ang="0">
                      <a:pos x="316" y="18"/>
                    </a:cxn>
                    <a:cxn ang="0">
                      <a:pos x="408" y="34"/>
                    </a:cxn>
                    <a:cxn ang="0">
                      <a:pos x="478" y="30"/>
                    </a:cxn>
                    <a:cxn ang="0">
                      <a:pos x="598" y="20"/>
                    </a:cxn>
                  </a:cxnLst>
                  <a:rect l="0" t="0" r="r" b="b"/>
                  <a:pathLst>
                    <a:path w="598" h="36">
                      <a:moveTo>
                        <a:pt x="0" y="36"/>
                      </a:moveTo>
                      <a:cubicBezTo>
                        <a:pt x="49" y="23"/>
                        <a:pt x="98" y="11"/>
                        <a:pt x="136" y="6"/>
                      </a:cubicBezTo>
                      <a:cubicBezTo>
                        <a:pt x="173" y="0"/>
                        <a:pt x="194" y="2"/>
                        <a:pt x="224" y="4"/>
                      </a:cubicBezTo>
                      <a:cubicBezTo>
                        <a:pt x="254" y="6"/>
                        <a:pt x="285" y="13"/>
                        <a:pt x="316" y="18"/>
                      </a:cubicBezTo>
                      <a:cubicBezTo>
                        <a:pt x="346" y="23"/>
                        <a:pt x="381" y="32"/>
                        <a:pt x="408" y="34"/>
                      </a:cubicBezTo>
                      <a:cubicBezTo>
                        <a:pt x="435" y="36"/>
                        <a:pt x="446" y="32"/>
                        <a:pt x="478" y="30"/>
                      </a:cubicBezTo>
                      <a:cubicBezTo>
                        <a:pt x="509" y="27"/>
                        <a:pt x="578" y="22"/>
                        <a:pt x="598" y="20"/>
                      </a:cubicBez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grpSp>
              <p:nvGrpSpPr>
                <p:cNvPr id="56671" name="Group 374"/>
                <p:cNvGrpSpPr>
                  <a:grpSpLocks/>
                </p:cNvGrpSpPr>
                <p:nvPr/>
              </p:nvGrpSpPr>
              <p:grpSpPr bwMode="auto">
                <a:xfrm>
                  <a:off x="324" y="1936"/>
                  <a:ext cx="544" cy="112"/>
                  <a:chOff x="324" y="1872"/>
                  <a:chExt cx="544" cy="112"/>
                </a:xfrm>
              </p:grpSpPr>
              <p:sp>
                <p:nvSpPr>
                  <p:cNvPr id="208247" name="Freeform 375"/>
                  <p:cNvSpPr>
                    <a:spLocks/>
                  </p:cNvSpPr>
                  <p:nvPr/>
                </p:nvSpPr>
                <p:spPr bwMode="auto">
                  <a:xfrm>
                    <a:off x="502" y="1853"/>
                    <a:ext cx="48" cy="56"/>
                  </a:xfrm>
                  <a:custGeom>
                    <a:avLst/>
                    <a:gdLst/>
                    <a:ahLst/>
                    <a:cxnLst>
                      <a:cxn ang="0">
                        <a:pos x="48" y="32"/>
                      </a:cxn>
                      <a:cxn ang="0">
                        <a:pos x="40" y="48"/>
                      </a:cxn>
                      <a:cxn ang="0">
                        <a:pos x="24" y="56"/>
                      </a:cxn>
                      <a:cxn ang="0">
                        <a:pos x="24" y="56"/>
                      </a:cxn>
                      <a:cxn ang="0">
                        <a:pos x="8" y="48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8"/>
                      </a:cxn>
                      <a:cxn ang="0">
                        <a:pos x="24" y="0"/>
                      </a:cxn>
                      <a:cxn ang="0">
                        <a:pos x="24" y="0"/>
                      </a:cxn>
                      <a:cxn ang="0">
                        <a:pos x="48" y="8"/>
                      </a:cxn>
                      <a:cxn ang="0">
                        <a:pos x="48" y="32"/>
                      </a:cxn>
                    </a:cxnLst>
                    <a:rect l="0" t="0" r="r" b="b"/>
                    <a:pathLst>
                      <a:path w="48" h="56">
                        <a:moveTo>
                          <a:pt x="48" y="32"/>
                        </a:moveTo>
                        <a:lnTo>
                          <a:pt x="40" y="48"/>
                        </a:lnTo>
                        <a:lnTo>
                          <a:pt x="24" y="56"/>
                        </a:lnTo>
                        <a:lnTo>
                          <a:pt x="24" y="56"/>
                        </a:lnTo>
                        <a:lnTo>
                          <a:pt x="8" y="48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8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lnTo>
                          <a:pt x="48" y="8"/>
                        </a:lnTo>
                        <a:lnTo>
                          <a:pt x="48" y="32"/>
                        </a:lnTo>
                        <a:close/>
                      </a:path>
                    </a:pathLst>
                  </a:custGeom>
                  <a:solidFill>
                    <a:srgbClr val="DD6E00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248" name="Freeform 376"/>
                  <p:cNvSpPr>
                    <a:spLocks/>
                  </p:cNvSpPr>
                  <p:nvPr/>
                </p:nvSpPr>
                <p:spPr bwMode="auto">
                  <a:xfrm>
                    <a:off x="666" y="1899"/>
                    <a:ext cx="48" cy="56"/>
                  </a:xfrm>
                  <a:custGeom>
                    <a:avLst/>
                    <a:gdLst/>
                    <a:ahLst/>
                    <a:cxnLst>
                      <a:cxn ang="0">
                        <a:pos x="48" y="32"/>
                      </a:cxn>
                      <a:cxn ang="0">
                        <a:pos x="40" y="48"/>
                      </a:cxn>
                      <a:cxn ang="0">
                        <a:pos x="24" y="56"/>
                      </a:cxn>
                      <a:cxn ang="0">
                        <a:pos x="24" y="56"/>
                      </a:cxn>
                      <a:cxn ang="0">
                        <a:pos x="0" y="48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8"/>
                      </a:cxn>
                      <a:cxn ang="0">
                        <a:pos x="24" y="0"/>
                      </a:cxn>
                      <a:cxn ang="0">
                        <a:pos x="24" y="0"/>
                      </a:cxn>
                      <a:cxn ang="0">
                        <a:pos x="40" y="16"/>
                      </a:cxn>
                      <a:cxn ang="0">
                        <a:pos x="48" y="32"/>
                      </a:cxn>
                    </a:cxnLst>
                    <a:rect l="0" t="0" r="r" b="b"/>
                    <a:pathLst>
                      <a:path w="48" h="56">
                        <a:moveTo>
                          <a:pt x="48" y="32"/>
                        </a:moveTo>
                        <a:lnTo>
                          <a:pt x="40" y="48"/>
                        </a:lnTo>
                        <a:lnTo>
                          <a:pt x="24" y="56"/>
                        </a:lnTo>
                        <a:lnTo>
                          <a:pt x="24" y="56"/>
                        </a:lnTo>
                        <a:lnTo>
                          <a:pt x="0" y="48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8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lnTo>
                          <a:pt x="40" y="16"/>
                        </a:lnTo>
                        <a:lnTo>
                          <a:pt x="48" y="32"/>
                        </a:lnTo>
                        <a:close/>
                      </a:path>
                    </a:pathLst>
                  </a:custGeom>
                  <a:solidFill>
                    <a:srgbClr val="DD6E00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249" name="Freeform 377"/>
                  <p:cNvSpPr>
                    <a:spLocks/>
                  </p:cNvSpPr>
                  <p:nvPr/>
                </p:nvSpPr>
                <p:spPr bwMode="auto">
                  <a:xfrm>
                    <a:off x="833" y="1858"/>
                    <a:ext cx="48" cy="56"/>
                  </a:xfrm>
                  <a:custGeom>
                    <a:avLst/>
                    <a:gdLst/>
                    <a:ahLst/>
                    <a:cxnLst>
                      <a:cxn ang="0">
                        <a:pos x="48" y="32"/>
                      </a:cxn>
                      <a:cxn ang="0">
                        <a:pos x="40" y="48"/>
                      </a:cxn>
                      <a:cxn ang="0">
                        <a:pos x="24" y="56"/>
                      </a:cxn>
                      <a:cxn ang="0">
                        <a:pos x="24" y="56"/>
                      </a:cxn>
                      <a:cxn ang="0">
                        <a:pos x="0" y="48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8"/>
                      </a:cxn>
                      <a:cxn ang="0">
                        <a:pos x="24" y="0"/>
                      </a:cxn>
                      <a:cxn ang="0">
                        <a:pos x="24" y="0"/>
                      </a:cxn>
                      <a:cxn ang="0">
                        <a:pos x="40" y="8"/>
                      </a:cxn>
                      <a:cxn ang="0">
                        <a:pos x="48" y="32"/>
                      </a:cxn>
                    </a:cxnLst>
                    <a:rect l="0" t="0" r="r" b="b"/>
                    <a:pathLst>
                      <a:path w="48" h="56">
                        <a:moveTo>
                          <a:pt x="48" y="32"/>
                        </a:moveTo>
                        <a:lnTo>
                          <a:pt x="40" y="48"/>
                        </a:lnTo>
                        <a:lnTo>
                          <a:pt x="24" y="56"/>
                        </a:lnTo>
                        <a:lnTo>
                          <a:pt x="24" y="56"/>
                        </a:lnTo>
                        <a:lnTo>
                          <a:pt x="0" y="48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8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lnTo>
                          <a:pt x="40" y="8"/>
                        </a:lnTo>
                        <a:lnTo>
                          <a:pt x="48" y="32"/>
                        </a:lnTo>
                        <a:close/>
                      </a:path>
                    </a:pathLst>
                  </a:custGeom>
                  <a:solidFill>
                    <a:srgbClr val="DD6E00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250" name="Freeform 378"/>
                  <p:cNvSpPr>
                    <a:spLocks/>
                  </p:cNvSpPr>
                  <p:nvPr/>
                </p:nvSpPr>
                <p:spPr bwMode="auto">
                  <a:xfrm>
                    <a:off x="424" y="1857"/>
                    <a:ext cx="48" cy="48"/>
                  </a:xfrm>
                  <a:custGeom>
                    <a:avLst/>
                    <a:gdLst/>
                    <a:ahLst/>
                    <a:cxnLst>
                      <a:cxn ang="0">
                        <a:pos x="48" y="24"/>
                      </a:cxn>
                      <a:cxn ang="0">
                        <a:pos x="40" y="40"/>
                      </a:cxn>
                      <a:cxn ang="0">
                        <a:pos x="16" y="48"/>
                      </a:cxn>
                      <a:cxn ang="0">
                        <a:pos x="16" y="48"/>
                      </a:cxn>
                      <a:cxn ang="0">
                        <a:pos x="0" y="40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0"/>
                      </a:cxn>
                      <a:cxn ang="0">
                        <a:pos x="24" y="0"/>
                      </a:cxn>
                      <a:cxn ang="0">
                        <a:pos x="24" y="0"/>
                      </a:cxn>
                      <a:cxn ang="0">
                        <a:pos x="40" y="8"/>
                      </a:cxn>
                      <a:cxn ang="0">
                        <a:pos x="48" y="24"/>
                      </a:cxn>
                    </a:cxnLst>
                    <a:rect l="0" t="0" r="r" b="b"/>
                    <a:pathLst>
                      <a:path w="48" h="48">
                        <a:moveTo>
                          <a:pt x="48" y="24"/>
                        </a:moveTo>
                        <a:lnTo>
                          <a:pt x="40" y="40"/>
                        </a:lnTo>
                        <a:lnTo>
                          <a:pt x="16" y="48"/>
                        </a:lnTo>
                        <a:lnTo>
                          <a:pt x="16" y="48"/>
                        </a:lnTo>
                        <a:lnTo>
                          <a:pt x="0" y="4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0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lnTo>
                          <a:pt x="40" y="8"/>
                        </a:lnTo>
                        <a:lnTo>
                          <a:pt x="48" y="24"/>
                        </a:lnTo>
                        <a:close/>
                      </a:path>
                    </a:pathLst>
                  </a:custGeom>
                  <a:solidFill>
                    <a:srgbClr val="DD6E00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251" name="Freeform 379"/>
                  <p:cNvSpPr>
                    <a:spLocks/>
                  </p:cNvSpPr>
                  <p:nvPr/>
                </p:nvSpPr>
                <p:spPr bwMode="auto">
                  <a:xfrm>
                    <a:off x="585" y="1883"/>
                    <a:ext cx="48" cy="48"/>
                  </a:xfrm>
                  <a:custGeom>
                    <a:avLst/>
                    <a:gdLst/>
                    <a:ahLst/>
                    <a:cxnLst>
                      <a:cxn ang="0">
                        <a:pos x="48" y="24"/>
                      </a:cxn>
                      <a:cxn ang="0">
                        <a:pos x="40" y="48"/>
                      </a:cxn>
                      <a:cxn ang="0">
                        <a:pos x="24" y="48"/>
                      </a:cxn>
                      <a:cxn ang="0">
                        <a:pos x="24" y="48"/>
                      </a:cxn>
                      <a:cxn ang="0">
                        <a:pos x="0" y="40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8"/>
                      </a:cxn>
                      <a:cxn ang="0">
                        <a:pos x="24" y="0"/>
                      </a:cxn>
                      <a:cxn ang="0">
                        <a:pos x="24" y="0"/>
                      </a:cxn>
                      <a:cxn ang="0">
                        <a:pos x="40" y="8"/>
                      </a:cxn>
                      <a:cxn ang="0">
                        <a:pos x="48" y="24"/>
                      </a:cxn>
                    </a:cxnLst>
                    <a:rect l="0" t="0" r="r" b="b"/>
                    <a:pathLst>
                      <a:path w="48" h="48">
                        <a:moveTo>
                          <a:pt x="48" y="24"/>
                        </a:moveTo>
                        <a:lnTo>
                          <a:pt x="40" y="48"/>
                        </a:lnTo>
                        <a:lnTo>
                          <a:pt x="24" y="48"/>
                        </a:lnTo>
                        <a:lnTo>
                          <a:pt x="24" y="48"/>
                        </a:lnTo>
                        <a:lnTo>
                          <a:pt x="0" y="4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8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lnTo>
                          <a:pt x="40" y="8"/>
                        </a:lnTo>
                        <a:lnTo>
                          <a:pt x="48" y="24"/>
                        </a:lnTo>
                        <a:close/>
                      </a:path>
                    </a:pathLst>
                  </a:custGeom>
                  <a:solidFill>
                    <a:srgbClr val="DD6E00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252" name="Freeform 380"/>
                  <p:cNvSpPr>
                    <a:spLocks/>
                  </p:cNvSpPr>
                  <p:nvPr/>
                </p:nvSpPr>
                <p:spPr bwMode="auto">
                  <a:xfrm>
                    <a:off x="337" y="1880"/>
                    <a:ext cx="48" cy="48"/>
                  </a:xfrm>
                  <a:custGeom>
                    <a:avLst/>
                    <a:gdLst/>
                    <a:ahLst/>
                    <a:cxnLst>
                      <a:cxn ang="0">
                        <a:pos x="48" y="24"/>
                      </a:cxn>
                      <a:cxn ang="0">
                        <a:pos x="40" y="40"/>
                      </a:cxn>
                      <a:cxn ang="0">
                        <a:pos x="24" y="48"/>
                      </a:cxn>
                      <a:cxn ang="0">
                        <a:pos x="24" y="48"/>
                      </a:cxn>
                      <a:cxn ang="0">
                        <a:pos x="8" y="40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0"/>
                      </a:cxn>
                      <a:cxn ang="0">
                        <a:pos x="32" y="0"/>
                      </a:cxn>
                      <a:cxn ang="0">
                        <a:pos x="32" y="0"/>
                      </a:cxn>
                      <a:cxn ang="0">
                        <a:pos x="48" y="8"/>
                      </a:cxn>
                      <a:cxn ang="0">
                        <a:pos x="48" y="24"/>
                      </a:cxn>
                    </a:cxnLst>
                    <a:rect l="0" t="0" r="r" b="b"/>
                    <a:pathLst>
                      <a:path w="48" h="48">
                        <a:moveTo>
                          <a:pt x="48" y="24"/>
                        </a:moveTo>
                        <a:lnTo>
                          <a:pt x="40" y="40"/>
                        </a:lnTo>
                        <a:lnTo>
                          <a:pt x="24" y="48"/>
                        </a:lnTo>
                        <a:lnTo>
                          <a:pt x="24" y="48"/>
                        </a:lnTo>
                        <a:lnTo>
                          <a:pt x="8" y="4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0"/>
                        </a:lnTo>
                        <a:lnTo>
                          <a:pt x="32" y="0"/>
                        </a:lnTo>
                        <a:lnTo>
                          <a:pt x="32" y="0"/>
                        </a:lnTo>
                        <a:lnTo>
                          <a:pt x="48" y="8"/>
                        </a:lnTo>
                        <a:lnTo>
                          <a:pt x="48" y="24"/>
                        </a:lnTo>
                        <a:close/>
                      </a:path>
                    </a:pathLst>
                  </a:custGeom>
                  <a:solidFill>
                    <a:srgbClr val="DD6E00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253" name="Freeform 381"/>
                  <p:cNvSpPr>
                    <a:spLocks/>
                  </p:cNvSpPr>
                  <p:nvPr/>
                </p:nvSpPr>
                <p:spPr bwMode="auto">
                  <a:xfrm>
                    <a:off x="744" y="1890"/>
                    <a:ext cx="48" cy="48"/>
                  </a:xfrm>
                  <a:custGeom>
                    <a:avLst/>
                    <a:gdLst/>
                    <a:ahLst/>
                    <a:cxnLst>
                      <a:cxn ang="0">
                        <a:pos x="48" y="24"/>
                      </a:cxn>
                      <a:cxn ang="0">
                        <a:pos x="40" y="48"/>
                      </a:cxn>
                      <a:cxn ang="0">
                        <a:pos x="24" y="48"/>
                      </a:cxn>
                      <a:cxn ang="0">
                        <a:pos x="24" y="48"/>
                      </a:cxn>
                      <a:cxn ang="0">
                        <a:pos x="8" y="40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8"/>
                      </a:cxn>
                      <a:cxn ang="0">
                        <a:pos x="32" y="0"/>
                      </a:cxn>
                      <a:cxn ang="0">
                        <a:pos x="32" y="0"/>
                      </a:cxn>
                      <a:cxn ang="0">
                        <a:pos x="48" y="8"/>
                      </a:cxn>
                      <a:cxn ang="0">
                        <a:pos x="48" y="24"/>
                      </a:cxn>
                    </a:cxnLst>
                    <a:rect l="0" t="0" r="r" b="b"/>
                    <a:pathLst>
                      <a:path w="48" h="48">
                        <a:moveTo>
                          <a:pt x="48" y="24"/>
                        </a:moveTo>
                        <a:lnTo>
                          <a:pt x="40" y="48"/>
                        </a:lnTo>
                        <a:lnTo>
                          <a:pt x="24" y="48"/>
                        </a:lnTo>
                        <a:lnTo>
                          <a:pt x="24" y="48"/>
                        </a:lnTo>
                        <a:lnTo>
                          <a:pt x="8" y="4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8"/>
                        </a:lnTo>
                        <a:lnTo>
                          <a:pt x="32" y="0"/>
                        </a:lnTo>
                        <a:lnTo>
                          <a:pt x="32" y="0"/>
                        </a:lnTo>
                        <a:lnTo>
                          <a:pt x="48" y="8"/>
                        </a:lnTo>
                        <a:lnTo>
                          <a:pt x="48" y="24"/>
                        </a:lnTo>
                        <a:close/>
                      </a:path>
                    </a:pathLst>
                  </a:custGeom>
                  <a:solidFill>
                    <a:srgbClr val="DD6E00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</p:grpSp>
        </p:grpSp>
      </p:grpSp>
      <p:grpSp>
        <p:nvGrpSpPr>
          <p:cNvPr id="53823" name="Group 382"/>
          <p:cNvGrpSpPr>
            <a:grpSpLocks/>
          </p:cNvGrpSpPr>
          <p:nvPr/>
        </p:nvGrpSpPr>
        <p:grpSpPr bwMode="auto">
          <a:xfrm>
            <a:off x="7289800" y="1785938"/>
            <a:ext cx="1465263" cy="1782762"/>
            <a:chOff x="4656" y="1056"/>
            <a:chExt cx="923" cy="1123"/>
          </a:xfrm>
        </p:grpSpPr>
        <p:sp>
          <p:nvSpPr>
            <p:cNvPr id="208255" name="Freeform 383"/>
            <p:cNvSpPr>
              <a:spLocks/>
            </p:cNvSpPr>
            <p:nvPr/>
          </p:nvSpPr>
          <p:spPr bwMode="auto">
            <a:xfrm>
              <a:off x="4656" y="1056"/>
              <a:ext cx="923" cy="608"/>
            </a:xfrm>
            <a:custGeom>
              <a:avLst/>
              <a:gdLst/>
              <a:ahLst/>
              <a:cxnLst>
                <a:cxn ang="0">
                  <a:pos x="0" y="326"/>
                </a:cxn>
                <a:cxn ang="0">
                  <a:pos x="923" y="608"/>
                </a:cxn>
              </a:cxnLst>
              <a:rect l="0" t="0" r="r" b="b"/>
              <a:pathLst>
                <a:path w="923" h="608">
                  <a:moveTo>
                    <a:pt x="0" y="326"/>
                  </a:moveTo>
                  <a:cubicBezTo>
                    <a:pt x="325" y="0"/>
                    <a:pt x="768" y="288"/>
                    <a:pt x="923" y="608"/>
                  </a:cubicBezTo>
                </a:path>
              </a:pathLst>
            </a:custGeom>
            <a:noFill/>
            <a:ln w="19050">
              <a:solidFill>
                <a:srgbClr val="FFFFFF"/>
              </a:solidFill>
              <a:prstDash val="solid"/>
              <a:round/>
              <a:headEnd/>
              <a:tailEnd type="stealth" w="med" len="lg"/>
            </a:ln>
          </p:spPr>
          <p:txBody>
            <a:bodyPr/>
            <a:lstStyle/>
            <a:p>
              <a:pPr algn="r" rtl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56612" name="Group 384"/>
            <p:cNvGrpSpPr>
              <a:grpSpLocks/>
            </p:cNvGrpSpPr>
            <p:nvPr/>
          </p:nvGrpSpPr>
          <p:grpSpPr bwMode="auto">
            <a:xfrm>
              <a:off x="4758" y="1221"/>
              <a:ext cx="536" cy="958"/>
              <a:chOff x="4758" y="1221"/>
              <a:chExt cx="536" cy="958"/>
            </a:xfrm>
          </p:grpSpPr>
          <p:grpSp>
            <p:nvGrpSpPr>
              <p:cNvPr id="56613" name="Group 385"/>
              <p:cNvGrpSpPr>
                <a:grpSpLocks/>
              </p:cNvGrpSpPr>
              <p:nvPr/>
            </p:nvGrpSpPr>
            <p:grpSpPr bwMode="auto">
              <a:xfrm>
                <a:off x="4758" y="1647"/>
                <a:ext cx="536" cy="384"/>
                <a:chOff x="540" y="1270"/>
                <a:chExt cx="536" cy="384"/>
              </a:xfrm>
            </p:grpSpPr>
            <p:grpSp>
              <p:nvGrpSpPr>
                <p:cNvPr id="56630" name="Group 386"/>
                <p:cNvGrpSpPr>
                  <a:grpSpLocks/>
                </p:cNvGrpSpPr>
                <p:nvPr/>
              </p:nvGrpSpPr>
              <p:grpSpPr bwMode="auto">
                <a:xfrm>
                  <a:off x="540" y="1270"/>
                  <a:ext cx="536" cy="384"/>
                  <a:chOff x="540" y="2248"/>
                  <a:chExt cx="536" cy="384"/>
                </a:xfrm>
              </p:grpSpPr>
              <p:sp>
                <p:nvSpPr>
                  <p:cNvPr id="208259" name="Freeform 387"/>
                  <p:cNvSpPr>
                    <a:spLocks/>
                  </p:cNvSpPr>
                  <p:nvPr/>
                </p:nvSpPr>
                <p:spPr bwMode="auto">
                  <a:xfrm>
                    <a:off x="932" y="2416"/>
                    <a:ext cx="144" cy="40"/>
                  </a:xfrm>
                  <a:custGeom>
                    <a:avLst/>
                    <a:gdLst/>
                    <a:ahLst/>
                    <a:cxnLst>
                      <a:cxn ang="0">
                        <a:pos x="144" y="16"/>
                      </a:cxn>
                      <a:cxn ang="0">
                        <a:pos x="144" y="24"/>
                      </a:cxn>
                      <a:cxn ang="0">
                        <a:pos x="128" y="32"/>
                      </a:cxn>
                      <a:cxn ang="0">
                        <a:pos x="104" y="32"/>
                      </a:cxn>
                      <a:cxn ang="0">
                        <a:pos x="72" y="40"/>
                      </a:cxn>
                      <a:cxn ang="0">
                        <a:pos x="72" y="40"/>
                      </a:cxn>
                      <a:cxn ang="0">
                        <a:pos x="40" y="32"/>
                      </a:cxn>
                      <a:cxn ang="0">
                        <a:pos x="16" y="32"/>
                      </a:cxn>
                      <a:cxn ang="0">
                        <a:pos x="0" y="24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0" y="8"/>
                      </a:cxn>
                      <a:cxn ang="0">
                        <a:pos x="16" y="0"/>
                      </a:cxn>
                      <a:cxn ang="0">
                        <a:pos x="40" y="0"/>
                      </a:cxn>
                      <a:cxn ang="0">
                        <a:pos x="72" y="0"/>
                      </a:cxn>
                      <a:cxn ang="0">
                        <a:pos x="72" y="0"/>
                      </a:cxn>
                      <a:cxn ang="0">
                        <a:pos x="104" y="0"/>
                      </a:cxn>
                      <a:cxn ang="0">
                        <a:pos x="128" y="0"/>
                      </a:cxn>
                      <a:cxn ang="0">
                        <a:pos x="144" y="8"/>
                      </a:cxn>
                      <a:cxn ang="0">
                        <a:pos x="144" y="16"/>
                      </a:cxn>
                    </a:cxnLst>
                    <a:rect l="0" t="0" r="r" b="b"/>
                    <a:pathLst>
                      <a:path w="144" h="40">
                        <a:moveTo>
                          <a:pt x="144" y="16"/>
                        </a:moveTo>
                        <a:lnTo>
                          <a:pt x="144" y="24"/>
                        </a:lnTo>
                        <a:lnTo>
                          <a:pt x="128" y="32"/>
                        </a:lnTo>
                        <a:lnTo>
                          <a:pt x="104" y="32"/>
                        </a:lnTo>
                        <a:lnTo>
                          <a:pt x="72" y="40"/>
                        </a:lnTo>
                        <a:lnTo>
                          <a:pt x="72" y="40"/>
                        </a:lnTo>
                        <a:lnTo>
                          <a:pt x="40" y="32"/>
                        </a:lnTo>
                        <a:lnTo>
                          <a:pt x="16" y="32"/>
                        </a:lnTo>
                        <a:lnTo>
                          <a:pt x="0" y="24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0" y="8"/>
                        </a:lnTo>
                        <a:lnTo>
                          <a:pt x="16" y="0"/>
                        </a:lnTo>
                        <a:lnTo>
                          <a:pt x="40" y="0"/>
                        </a:lnTo>
                        <a:lnTo>
                          <a:pt x="72" y="0"/>
                        </a:lnTo>
                        <a:lnTo>
                          <a:pt x="72" y="0"/>
                        </a:lnTo>
                        <a:lnTo>
                          <a:pt x="104" y="0"/>
                        </a:lnTo>
                        <a:lnTo>
                          <a:pt x="128" y="0"/>
                        </a:lnTo>
                        <a:lnTo>
                          <a:pt x="144" y="8"/>
                        </a:lnTo>
                        <a:lnTo>
                          <a:pt x="144" y="16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260" name="Freeform 388"/>
                  <p:cNvSpPr>
                    <a:spLocks/>
                  </p:cNvSpPr>
                  <p:nvPr/>
                </p:nvSpPr>
                <p:spPr bwMode="auto">
                  <a:xfrm>
                    <a:off x="892" y="2496"/>
                    <a:ext cx="112" cy="80"/>
                  </a:xfrm>
                  <a:custGeom>
                    <a:avLst/>
                    <a:gdLst/>
                    <a:ahLst/>
                    <a:cxnLst>
                      <a:cxn ang="0">
                        <a:pos x="112" y="80"/>
                      </a:cxn>
                      <a:cxn ang="0">
                        <a:pos x="80" y="80"/>
                      </a:cxn>
                      <a:cxn ang="0">
                        <a:pos x="40" y="56"/>
                      </a:cxn>
                      <a:cxn ang="0">
                        <a:pos x="40" y="56"/>
                      </a:cxn>
                      <a:cxn ang="0">
                        <a:pos x="16" y="40"/>
                      </a:cxn>
                      <a:cxn ang="0">
                        <a:pos x="8" y="24"/>
                      </a:cxn>
                      <a:cxn ang="0">
                        <a:pos x="0" y="8"/>
                      </a:cxn>
                      <a:cxn ang="0">
                        <a:pos x="8" y="0"/>
                      </a:cxn>
                      <a:cxn ang="0">
                        <a:pos x="8" y="0"/>
                      </a:cxn>
                      <a:cxn ang="0">
                        <a:pos x="32" y="0"/>
                      </a:cxn>
                      <a:cxn ang="0">
                        <a:pos x="72" y="24"/>
                      </a:cxn>
                      <a:cxn ang="0">
                        <a:pos x="72" y="24"/>
                      </a:cxn>
                      <a:cxn ang="0">
                        <a:pos x="96" y="40"/>
                      </a:cxn>
                      <a:cxn ang="0">
                        <a:pos x="104" y="56"/>
                      </a:cxn>
                      <a:cxn ang="0">
                        <a:pos x="112" y="72"/>
                      </a:cxn>
                      <a:cxn ang="0">
                        <a:pos x="112" y="80"/>
                      </a:cxn>
                    </a:cxnLst>
                    <a:rect l="0" t="0" r="r" b="b"/>
                    <a:pathLst>
                      <a:path w="112" h="80">
                        <a:moveTo>
                          <a:pt x="112" y="80"/>
                        </a:moveTo>
                        <a:lnTo>
                          <a:pt x="80" y="80"/>
                        </a:lnTo>
                        <a:lnTo>
                          <a:pt x="40" y="56"/>
                        </a:lnTo>
                        <a:lnTo>
                          <a:pt x="40" y="56"/>
                        </a:lnTo>
                        <a:lnTo>
                          <a:pt x="16" y="40"/>
                        </a:lnTo>
                        <a:lnTo>
                          <a:pt x="8" y="24"/>
                        </a:lnTo>
                        <a:lnTo>
                          <a:pt x="0" y="8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32" y="0"/>
                        </a:lnTo>
                        <a:lnTo>
                          <a:pt x="72" y="24"/>
                        </a:lnTo>
                        <a:lnTo>
                          <a:pt x="72" y="24"/>
                        </a:lnTo>
                        <a:lnTo>
                          <a:pt x="96" y="40"/>
                        </a:lnTo>
                        <a:lnTo>
                          <a:pt x="104" y="56"/>
                        </a:lnTo>
                        <a:lnTo>
                          <a:pt x="112" y="72"/>
                        </a:lnTo>
                        <a:lnTo>
                          <a:pt x="112" y="8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261" name="Freeform 389"/>
                  <p:cNvSpPr>
                    <a:spLocks/>
                  </p:cNvSpPr>
                  <p:nvPr/>
                </p:nvSpPr>
                <p:spPr bwMode="auto">
                  <a:xfrm>
                    <a:off x="780" y="2248"/>
                    <a:ext cx="48" cy="104"/>
                  </a:xfrm>
                  <a:custGeom>
                    <a:avLst/>
                    <a:gdLst/>
                    <a:ahLst/>
                    <a:cxnLst>
                      <a:cxn ang="0">
                        <a:pos x="24" y="104"/>
                      </a:cxn>
                      <a:cxn ang="0">
                        <a:pos x="8" y="88"/>
                      </a:cxn>
                      <a:cxn ang="0">
                        <a:pos x="0" y="56"/>
                      </a:cxn>
                      <a:cxn ang="0">
                        <a:pos x="0" y="56"/>
                      </a:cxn>
                      <a:cxn ang="0">
                        <a:pos x="8" y="16"/>
                      </a:cxn>
                      <a:cxn ang="0">
                        <a:pos x="24" y="0"/>
                      </a:cxn>
                      <a:cxn ang="0">
                        <a:pos x="24" y="0"/>
                      </a:cxn>
                      <a:cxn ang="0">
                        <a:pos x="40" y="16"/>
                      </a:cxn>
                      <a:cxn ang="0">
                        <a:pos x="48" y="56"/>
                      </a:cxn>
                      <a:cxn ang="0">
                        <a:pos x="48" y="56"/>
                      </a:cxn>
                      <a:cxn ang="0">
                        <a:pos x="40" y="88"/>
                      </a:cxn>
                      <a:cxn ang="0">
                        <a:pos x="24" y="104"/>
                      </a:cxn>
                    </a:cxnLst>
                    <a:rect l="0" t="0" r="r" b="b"/>
                    <a:pathLst>
                      <a:path w="48" h="104">
                        <a:moveTo>
                          <a:pt x="24" y="104"/>
                        </a:moveTo>
                        <a:lnTo>
                          <a:pt x="8" y="88"/>
                        </a:lnTo>
                        <a:lnTo>
                          <a:pt x="0" y="56"/>
                        </a:lnTo>
                        <a:lnTo>
                          <a:pt x="0" y="56"/>
                        </a:lnTo>
                        <a:lnTo>
                          <a:pt x="8" y="16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lnTo>
                          <a:pt x="40" y="16"/>
                        </a:lnTo>
                        <a:lnTo>
                          <a:pt x="48" y="56"/>
                        </a:lnTo>
                        <a:lnTo>
                          <a:pt x="48" y="56"/>
                        </a:lnTo>
                        <a:lnTo>
                          <a:pt x="40" y="88"/>
                        </a:lnTo>
                        <a:lnTo>
                          <a:pt x="24" y="104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262" name="Freeform 390"/>
                  <p:cNvSpPr>
                    <a:spLocks/>
                  </p:cNvSpPr>
                  <p:nvPr/>
                </p:nvSpPr>
                <p:spPr bwMode="auto">
                  <a:xfrm>
                    <a:off x="540" y="2416"/>
                    <a:ext cx="152" cy="40"/>
                  </a:xfrm>
                  <a:custGeom>
                    <a:avLst/>
                    <a:gdLst/>
                    <a:ahLst/>
                    <a:cxnLst>
                      <a:cxn ang="0">
                        <a:pos x="152" y="24"/>
                      </a:cxn>
                      <a:cxn ang="0">
                        <a:pos x="144" y="32"/>
                      </a:cxn>
                      <a:cxn ang="0">
                        <a:pos x="128" y="32"/>
                      </a:cxn>
                      <a:cxn ang="0">
                        <a:pos x="104" y="40"/>
                      </a:cxn>
                      <a:cxn ang="0">
                        <a:pos x="80" y="40"/>
                      </a:cxn>
                      <a:cxn ang="0">
                        <a:pos x="80" y="40"/>
                      </a:cxn>
                      <a:cxn ang="0">
                        <a:pos x="48" y="40"/>
                      </a:cxn>
                      <a:cxn ang="0">
                        <a:pos x="24" y="32"/>
                      </a:cxn>
                      <a:cxn ang="0">
                        <a:pos x="8" y="32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16"/>
                      </a:cxn>
                      <a:cxn ang="0">
                        <a:pos x="24" y="8"/>
                      </a:cxn>
                      <a:cxn ang="0">
                        <a:pos x="48" y="0"/>
                      </a:cxn>
                      <a:cxn ang="0">
                        <a:pos x="80" y="0"/>
                      </a:cxn>
                      <a:cxn ang="0">
                        <a:pos x="80" y="0"/>
                      </a:cxn>
                      <a:cxn ang="0">
                        <a:pos x="104" y="0"/>
                      </a:cxn>
                      <a:cxn ang="0">
                        <a:pos x="128" y="8"/>
                      </a:cxn>
                      <a:cxn ang="0">
                        <a:pos x="144" y="16"/>
                      </a:cxn>
                      <a:cxn ang="0">
                        <a:pos x="152" y="24"/>
                      </a:cxn>
                    </a:cxnLst>
                    <a:rect l="0" t="0" r="r" b="b"/>
                    <a:pathLst>
                      <a:path w="152" h="40">
                        <a:moveTo>
                          <a:pt x="152" y="24"/>
                        </a:moveTo>
                        <a:lnTo>
                          <a:pt x="144" y="32"/>
                        </a:lnTo>
                        <a:lnTo>
                          <a:pt x="128" y="32"/>
                        </a:lnTo>
                        <a:lnTo>
                          <a:pt x="104" y="40"/>
                        </a:lnTo>
                        <a:lnTo>
                          <a:pt x="80" y="40"/>
                        </a:lnTo>
                        <a:lnTo>
                          <a:pt x="80" y="40"/>
                        </a:lnTo>
                        <a:lnTo>
                          <a:pt x="48" y="40"/>
                        </a:lnTo>
                        <a:lnTo>
                          <a:pt x="24" y="32"/>
                        </a:lnTo>
                        <a:lnTo>
                          <a:pt x="8" y="32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16"/>
                        </a:lnTo>
                        <a:lnTo>
                          <a:pt x="24" y="8"/>
                        </a:lnTo>
                        <a:lnTo>
                          <a:pt x="48" y="0"/>
                        </a:lnTo>
                        <a:lnTo>
                          <a:pt x="80" y="0"/>
                        </a:lnTo>
                        <a:lnTo>
                          <a:pt x="80" y="0"/>
                        </a:lnTo>
                        <a:lnTo>
                          <a:pt x="104" y="0"/>
                        </a:lnTo>
                        <a:lnTo>
                          <a:pt x="128" y="8"/>
                        </a:lnTo>
                        <a:lnTo>
                          <a:pt x="144" y="16"/>
                        </a:lnTo>
                        <a:lnTo>
                          <a:pt x="152" y="24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263" name="Freeform 391"/>
                  <p:cNvSpPr>
                    <a:spLocks/>
                  </p:cNvSpPr>
                  <p:nvPr/>
                </p:nvSpPr>
                <p:spPr bwMode="auto">
                  <a:xfrm>
                    <a:off x="780" y="2520"/>
                    <a:ext cx="48" cy="112"/>
                  </a:xfrm>
                  <a:custGeom>
                    <a:avLst/>
                    <a:gdLst/>
                    <a:ahLst/>
                    <a:cxnLst>
                      <a:cxn ang="0">
                        <a:pos x="24" y="112"/>
                      </a:cxn>
                      <a:cxn ang="0">
                        <a:pos x="8" y="96"/>
                      </a:cxn>
                      <a:cxn ang="0">
                        <a:pos x="0" y="56"/>
                      </a:cxn>
                      <a:cxn ang="0">
                        <a:pos x="0" y="56"/>
                      </a:cxn>
                      <a:cxn ang="0">
                        <a:pos x="8" y="16"/>
                      </a:cxn>
                      <a:cxn ang="0">
                        <a:pos x="24" y="0"/>
                      </a:cxn>
                      <a:cxn ang="0">
                        <a:pos x="24" y="0"/>
                      </a:cxn>
                      <a:cxn ang="0">
                        <a:pos x="40" y="16"/>
                      </a:cxn>
                      <a:cxn ang="0">
                        <a:pos x="48" y="56"/>
                      </a:cxn>
                      <a:cxn ang="0">
                        <a:pos x="48" y="56"/>
                      </a:cxn>
                      <a:cxn ang="0">
                        <a:pos x="40" y="96"/>
                      </a:cxn>
                      <a:cxn ang="0">
                        <a:pos x="24" y="112"/>
                      </a:cxn>
                    </a:cxnLst>
                    <a:rect l="0" t="0" r="r" b="b"/>
                    <a:pathLst>
                      <a:path w="48" h="112">
                        <a:moveTo>
                          <a:pt x="24" y="112"/>
                        </a:moveTo>
                        <a:lnTo>
                          <a:pt x="8" y="96"/>
                        </a:lnTo>
                        <a:lnTo>
                          <a:pt x="0" y="56"/>
                        </a:lnTo>
                        <a:lnTo>
                          <a:pt x="0" y="56"/>
                        </a:lnTo>
                        <a:lnTo>
                          <a:pt x="8" y="16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lnTo>
                          <a:pt x="40" y="16"/>
                        </a:lnTo>
                        <a:lnTo>
                          <a:pt x="48" y="56"/>
                        </a:lnTo>
                        <a:lnTo>
                          <a:pt x="48" y="56"/>
                        </a:lnTo>
                        <a:lnTo>
                          <a:pt x="40" y="96"/>
                        </a:lnTo>
                        <a:lnTo>
                          <a:pt x="24" y="112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264" name="Freeform 392"/>
                  <p:cNvSpPr>
                    <a:spLocks/>
                  </p:cNvSpPr>
                  <p:nvPr/>
                </p:nvSpPr>
                <p:spPr bwMode="auto">
                  <a:xfrm>
                    <a:off x="612" y="2304"/>
                    <a:ext cx="112" cy="80"/>
                  </a:xfrm>
                  <a:custGeom>
                    <a:avLst/>
                    <a:gdLst/>
                    <a:ahLst/>
                    <a:cxnLst>
                      <a:cxn ang="0">
                        <a:pos x="112" y="80"/>
                      </a:cxn>
                      <a:cxn ang="0">
                        <a:pos x="80" y="80"/>
                      </a:cxn>
                      <a:cxn ang="0">
                        <a:pos x="40" y="56"/>
                      </a:cxn>
                      <a:cxn ang="0">
                        <a:pos x="40" y="56"/>
                      </a:cxn>
                      <a:cxn ang="0">
                        <a:pos x="16" y="40"/>
                      </a:cxn>
                      <a:cxn ang="0">
                        <a:pos x="8" y="24"/>
                      </a:cxn>
                      <a:cxn ang="0">
                        <a:pos x="0" y="8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32" y="8"/>
                      </a:cxn>
                      <a:cxn ang="0">
                        <a:pos x="72" y="24"/>
                      </a:cxn>
                      <a:cxn ang="0">
                        <a:pos x="72" y="24"/>
                      </a:cxn>
                      <a:cxn ang="0">
                        <a:pos x="96" y="40"/>
                      </a:cxn>
                      <a:cxn ang="0">
                        <a:pos x="104" y="56"/>
                      </a:cxn>
                      <a:cxn ang="0">
                        <a:pos x="112" y="72"/>
                      </a:cxn>
                      <a:cxn ang="0">
                        <a:pos x="112" y="80"/>
                      </a:cxn>
                    </a:cxnLst>
                    <a:rect l="0" t="0" r="r" b="b"/>
                    <a:pathLst>
                      <a:path w="112" h="80">
                        <a:moveTo>
                          <a:pt x="112" y="80"/>
                        </a:moveTo>
                        <a:lnTo>
                          <a:pt x="80" y="80"/>
                        </a:lnTo>
                        <a:lnTo>
                          <a:pt x="40" y="56"/>
                        </a:lnTo>
                        <a:lnTo>
                          <a:pt x="40" y="56"/>
                        </a:lnTo>
                        <a:lnTo>
                          <a:pt x="16" y="40"/>
                        </a:lnTo>
                        <a:lnTo>
                          <a:pt x="8" y="24"/>
                        </a:lnTo>
                        <a:lnTo>
                          <a:pt x="0" y="8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32" y="8"/>
                        </a:lnTo>
                        <a:lnTo>
                          <a:pt x="72" y="24"/>
                        </a:lnTo>
                        <a:lnTo>
                          <a:pt x="72" y="24"/>
                        </a:lnTo>
                        <a:lnTo>
                          <a:pt x="96" y="40"/>
                        </a:lnTo>
                        <a:lnTo>
                          <a:pt x="104" y="56"/>
                        </a:lnTo>
                        <a:lnTo>
                          <a:pt x="112" y="72"/>
                        </a:lnTo>
                        <a:lnTo>
                          <a:pt x="112" y="8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265" name="Freeform 393"/>
                  <p:cNvSpPr>
                    <a:spLocks/>
                  </p:cNvSpPr>
                  <p:nvPr/>
                </p:nvSpPr>
                <p:spPr bwMode="auto">
                  <a:xfrm>
                    <a:off x="876" y="2296"/>
                    <a:ext cx="112" cy="80"/>
                  </a:xfrm>
                  <a:custGeom>
                    <a:avLst/>
                    <a:gdLst/>
                    <a:ahLst/>
                    <a:cxnLst>
                      <a:cxn ang="0">
                        <a:pos x="8" y="80"/>
                      </a:cxn>
                      <a:cxn ang="0">
                        <a:pos x="0" y="72"/>
                      </a:cxn>
                      <a:cxn ang="0">
                        <a:pos x="8" y="56"/>
                      </a:cxn>
                      <a:cxn ang="0">
                        <a:pos x="24" y="40"/>
                      </a:cxn>
                      <a:cxn ang="0">
                        <a:pos x="40" y="24"/>
                      </a:cxn>
                      <a:cxn ang="0">
                        <a:pos x="40" y="24"/>
                      </a:cxn>
                      <a:cxn ang="0">
                        <a:pos x="80" y="8"/>
                      </a:cxn>
                      <a:cxn ang="0">
                        <a:pos x="112" y="0"/>
                      </a:cxn>
                      <a:cxn ang="0">
                        <a:pos x="112" y="0"/>
                      </a:cxn>
                      <a:cxn ang="0">
                        <a:pos x="112" y="8"/>
                      </a:cxn>
                      <a:cxn ang="0">
                        <a:pos x="112" y="24"/>
                      </a:cxn>
                      <a:cxn ang="0">
                        <a:pos x="96" y="40"/>
                      </a:cxn>
                      <a:cxn ang="0">
                        <a:pos x="80" y="56"/>
                      </a:cxn>
                      <a:cxn ang="0">
                        <a:pos x="80" y="56"/>
                      </a:cxn>
                      <a:cxn ang="0">
                        <a:pos x="32" y="80"/>
                      </a:cxn>
                      <a:cxn ang="0">
                        <a:pos x="8" y="80"/>
                      </a:cxn>
                    </a:cxnLst>
                    <a:rect l="0" t="0" r="r" b="b"/>
                    <a:pathLst>
                      <a:path w="112" h="80">
                        <a:moveTo>
                          <a:pt x="8" y="80"/>
                        </a:moveTo>
                        <a:lnTo>
                          <a:pt x="0" y="72"/>
                        </a:lnTo>
                        <a:lnTo>
                          <a:pt x="8" y="56"/>
                        </a:lnTo>
                        <a:lnTo>
                          <a:pt x="24" y="40"/>
                        </a:lnTo>
                        <a:lnTo>
                          <a:pt x="40" y="24"/>
                        </a:lnTo>
                        <a:lnTo>
                          <a:pt x="40" y="24"/>
                        </a:lnTo>
                        <a:lnTo>
                          <a:pt x="80" y="8"/>
                        </a:lnTo>
                        <a:lnTo>
                          <a:pt x="112" y="0"/>
                        </a:lnTo>
                        <a:lnTo>
                          <a:pt x="112" y="0"/>
                        </a:lnTo>
                        <a:lnTo>
                          <a:pt x="112" y="8"/>
                        </a:lnTo>
                        <a:lnTo>
                          <a:pt x="112" y="24"/>
                        </a:lnTo>
                        <a:lnTo>
                          <a:pt x="96" y="40"/>
                        </a:lnTo>
                        <a:lnTo>
                          <a:pt x="80" y="56"/>
                        </a:lnTo>
                        <a:lnTo>
                          <a:pt x="80" y="56"/>
                        </a:lnTo>
                        <a:lnTo>
                          <a:pt x="32" y="80"/>
                        </a:lnTo>
                        <a:lnTo>
                          <a:pt x="8" y="8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266" name="Freeform 394"/>
                  <p:cNvSpPr>
                    <a:spLocks/>
                  </p:cNvSpPr>
                  <p:nvPr/>
                </p:nvSpPr>
                <p:spPr bwMode="auto">
                  <a:xfrm>
                    <a:off x="916" y="2352"/>
                    <a:ext cx="136" cy="56"/>
                  </a:xfrm>
                  <a:custGeom>
                    <a:avLst/>
                    <a:gdLst/>
                    <a:ahLst/>
                    <a:cxnLst>
                      <a:cxn ang="0">
                        <a:pos x="0" y="48"/>
                      </a:cxn>
                      <a:cxn ang="0">
                        <a:pos x="0" y="40"/>
                      </a:cxn>
                      <a:cxn ang="0">
                        <a:pos x="16" y="32"/>
                      </a:cxn>
                      <a:cxn ang="0">
                        <a:pos x="32" y="16"/>
                      </a:cxn>
                      <a:cxn ang="0">
                        <a:pos x="56" y="8"/>
                      </a:cxn>
                      <a:cxn ang="0">
                        <a:pos x="56" y="8"/>
                      </a:cxn>
                      <a:cxn ang="0">
                        <a:pos x="88" y="0"/>
                      </a:cxn>
                      <a:cxn ang="0">
                        <a:pos x="112" y="0"/>
                      </a:cxn>
                      <a:cxn ang="0">
                        <a:pos x="128" y="0"/>
                      </a:cxn>
                      <a:cxn ang="0">
                        <a:pos x="136" y="8"/>
                      </a:cxn>
                      <a:cxn ang="0">
                        <a:pos x="136" y="8"/>
                      </a:cxn>
                      <a:cxn ang="0">
                        <a:pos x="136" y="16"/>
                      </a:cxn>
                      <a:cxn ang="0">
                        <a:pos x="128" y="24"/>
                      </a:cxn>
                      <a:cxn ang="0">
                        <a:pos x="104" y="32"/>
                      </a:cxn>
                      <a:cxn ang="0">
                        <a:pos x="80" y="48"/>
                      </a:cxn>
                      <a:cxn ang="0">
                        <a:pos x="80" y="48"/>
                      </a:cxn>
                      <a:cxn ang="0">
                        <a:pos x="48" y="48"/>
                      </a:cxn>
                      <a:cxn ang="0">
                        <a:pos x="24" y="56"/>
                      </a:cxn>
                      <a:cxn ang="0">
                        <a:pos x="8" y="56"/>
                      </a:cxn>
                      <a:cxn ang="0">
                        <a:pos x="0" y="48"/>
                      </a:cxn>
                    </a:cxnLst>
                    <a:rect l="0" t="0" r="r" b="b"/>
                    <a:pathLst>
                      <a:path w="136" h="56">
                        <a:moveTo>
                          <a:pt x="0" y="48"/>
                        </a:moveTo>
                        <a:lnTo>
                          <a:pt x="0" y="40"/>
                        </a:lnTo>
                        <a:lnTo>
                          <a:pt x="16" y="32"/>
                        </a:lnTo>
                        <a:lnTo>
                          <a:pt x="32" y="16"/>
                        </a:lnTo>
                        <a:lnTo>
                          <a:pt x="56" y="8"/>
                        </a:lnTo>
                        <a:lnTo>
                          <a:pt x="56" y="8"/>
                        </a:lnTo>
                        <a:lnTo>
                          <a:pt x="88" y="0"/>
                        </a:lnTo>
                        <a:lnTo>
                          <a:pt x="112" y="0"/>
                        </a:lnTo>
                        <a:lnTo>
                          <a:pt x="128" y="0"/>
                        </a:lnTo>
                        <a:lnTo>
                          <a:pt x="136" y="8"/>
                        </a:lnTo>
                        <a:lnTo>
                          <a:pt x="136" y="8"/>
                        </a:lnTo>
                        <a:lnTo>
                          <a:pt x="136" y="16"/>
                        </a:lnTo>
                        <a:lnTo>
                          <a:pt x="128" y="24"/>
                        </a:lnTo>
                        <a:lnTo>
                          <a:pt x="104" y="32"/>
                        </a:lnTo>
                        <a:lnTo>
                          <a:pt x="80" y="48"/>
                        </a:lnTo>
                        <a:lnTo>
                          <a:pt x="80" y="48"/>
                        </a:lnTo>
                        <a:lnTo>
                          <a:pt x="48" y="48"/>
                        </a:lnTo>
                        <a:lnTo>
                          <a:pt x="24" y="56"/>
                        </a:lnTo>
                        <a:lnTo>
                          <a:pt x="8" y="56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267" name="Freeform 395"/>
                  <p:cNvSpPr>
                    <a:spLocks/>
                  </p:cNvSpPr>
                  <p:nvPr/>
                </p:nvSpPr>
                <p:spPr bwMode="auto">
                  <a:xfrm>
                    <a:off x="564" y="2472"/>
                    <a:ext cx="136" cy="56"/>
                  </a:xfrm>
                  <a:custGeom>
                    <a:avLst/>
                    <a:gdLst/>
                    <a:ahLst/>
                    <a:cxnLst>
                      <a:cxn ang="0">
                        <a:pos x="0" y="48"/>
                      </a:cxn>
                      <a:cxn ang="0">
                        <a:pos x="0" y="40"/>
                      </a:cxn>
                      <a:cxn ang="0">
                        <a:pos x="8" y="32"/>
                      </a:cxn>
                      <a:cxn ang="0">
                        <a:pos x="32" y="16"/>
                      </a:cxn>
                      <a:cxn ang="0">
                        <a:pos x="56" y="8"/>
                      </a:cxn>
                      <a:cxn ang="0">
                        <a:pos x="56" y="8"/>
                      </a:cxn>
                      <a:cxn ang="0">
                        <a:pos x="88" y="0"/>
                      </a:cxn>
                      <a:cxn ang="0">
                        <a:pos x="112" y="0"/>
                      </a:cxn>
                      <a:cxn ang="0">
                        <a:pos x="128" y="0"/>
                      </a:cxn>
                      <a:cxn ang="0">
                        <a:pos x="136" y="8"/>
                      </a:cxn>
                      <a:cxn ang="0">
                        <a:pos x="136" y="8"/>
                      </a:cxn>
                      <a:cxn ang="0">
                        <a:pos x="136" y="16"/>
                      </a:cxn>
                      <a:cxn ang="0">
                        <a:pos x="120" y="24"/>
                      </a:cxn>
                      <a:cxn ang="0">
                        <a:pos x="104" y="32"/>
                      </a:cxn>
                      <a:cxn ang="0">
                        <a:pos x="80" y="48"/>
                      </a:cxn>
                      <a:cxn ang="0">
                        <a:pos x="80" y="48"/>
                      </a:cxn>
                      <a:cxn ang="0">
                        <a:pos x="48" y="48"/>
                      </a:cxn>
                      <a:cxn ang="0">
                        <a:pos x="24" y="56"/>
                      </a:cxn>
                      <a:cxn ang="0">
                        <a:pos x="8" y="56"/>
                      </a:cxn>
                      <a:cxn ang="0">
                        <a:pos x="0" y="48"/>
                      </a:cxn>
                    </a:cxnLst>
                    <a:rect l="0" t="0" r="r" b="b"/>
                    <a:pathLst>
                      <a:path w="136" h="56">
                        <a:moveTo>
                          <a:pt x="0" y="48"/>
                        </a:moveTo>
                        <a:lnTo>
                          <a:pt x="0" y="40"/>
                        </a:lnTo>
                        <a:lnTo>
                          <a:pt x="8" y="32"/>
                        </a:lnTo>
                        <a:lnTo>
                          <a:pt x="32" y="16"/>
                        </a:lnTo>
                        <a:lnTo>
                          <a:pt x="56" y="8"/>
                        </a:lnTo>
                        <a:lnTo>
                          <a:pt x="56" y="8"/>
                        </a:lnTo>
                        <a:lnTo>
                          <a:pt x="88" y="0"/>
                        </a:lnTo>
                        <a:lnTo>
                          <a:pt x="112" y="0"/>
                        </a:lnTo>
                        <a:lnTo>
                          <a:pt x="128" y="0"/>
                        </a:lnTo>
                        <a:lnTo>
                          <a:pt x="136" y="8"/>
                        </a:lnTo>
                        <a:lnTo>
                          <a:pt x="136" y="8"/>
                        </a:lnTo>
                        <a:lnTo>
                          <a:pt x="136" y="16"/>
                        </a:lnTo>
                        <a:lnTo>
                          <a:pt x="120" y="24"/>
                        </a:lnTo>
                        <a:lnTo>
                          <a:pt x="104" y="32"/>
                        </a:lnTo>
                        <a:lnTo>
                          <a:pt x="80" y="48"/>
                        </a:lnTo>
                        <a:lnTo>
                          <a:pt x="80" y="48"/>
                        </a:lnTo>
                        <a:lnTo>
                          <a:pt x="48" y="48"/>
                        </a:lnTo>
                        <a:lnTo>
                          <a:pt x="24" y="56"/>
                        </a:lnTo>
                        <a:lnTo>
                          <a:pt x="8" y="56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268" name="Freeform 396"/>
                  <p:cNvSpPr>
                    <a:spLocks/>
                  </p:cNvSpPr>
                  <p:nvPr/>
                </p:nvSpPr>
                <p:spPr bwMode="auto">
                  <a:xfrm>
                    <a:off x="628" y="2504"/>
                    <a:ext cx="112" cy="72"/>
                  </a:xfrm>
                  <a:custGeom>
                    <a:avLst/>
                    <a:gdLst/>
                    <a:ahLst/>
                    <a:cxnLst>
                      <a:cxn ang="0">
                        <a:pos x="8" y="72"/>
                      </a:cxn>
                      <a:cxn ang="0">
                        <a:pos x="0" y="64"/>
                      </a:cxn>
                      <a:cxn ang="0">
                        <a:pos x="8" y="56"/>
                      </a:cxn>
                      <a:cxn ang="0">
                        <a:pos x="16" y="40"/>
                      </a:cxn>
                      <a:cxn ang="0">
                        <a:pos x="40" y="24"/>
                      </a:cxn>
                      <a:cxn ang="0">
                        <a:pos x="40" y="24"/>
                      </a:cxn>
                      <a:cxn ang="0">
                        <a:pos x="80" y="0"/>
                      </a:cxn>
                      <a:cxn ang="0">
                        <a:pos x="112" y="0"/>
                      </a:cxn>
                      <a:cxn ang="0">
                        <a:pos x="112" y="0"/>
                      </a:cxn>
                      <a:cxn ang="0">
                        <a:pos x="112" y="8"/>
                      </a:cxn>
                      <a:cxn ang="0">
                        <a:pos x="112" y="16"/>
                      </a:cxn>
                      <a:cxn ang="0">
                        <a:pos x="96" y="32"/>
                      </a:cxn>
                      <a:cxn ang="0">
                        <a:pos x="80" y="48"/>
                      </a:cxn>
                      <a:cxn ang="0">
                        <a:pos x="80" y="48"/>
                      </a:cxn>
                      <a:cxn ang="0">
                        <a:pos x="32" y="72"/>
                      </a:cxn>
                      <a:cxn ang="0">
                        <a:pos x="8" y="72"/>
                      </a:cxn>
                    </a:cxnLst>
                    <a:rect l="0" t="0" r="r" b="b"/>
                    <a:pathLst>
                      <a:path w="112" h="72">
                        <a:moveTo>
                          <a:pt x="8" y="72"/>
                        </a:moveTo>
                        <a:lnTo>
                          <a:pt x="0" y="64"/>
                        </a:lnTo>
                        <a:lnTo>
                          <a:pt x="8" y="56"/>
                        </a:lnTo>
                        <a:lnTo>
                          <a:pt x="16" y="40"/>
                        </a:lnTo>
                        <a:lnTo>
                          <a:pt x="40" y="24"/>
                        </a:lnTo>
                        <a:lnTo>
                          <a:pt x="40" y="24"/>
                        </a:lnTo>
                        <a:lnTo>
                          <a:pt x="80" y="0"/>
                        </a:lnTo>
                        <a:lnTo>
                          <a:pt x="112" y="0"/>
                        </a:lnTo>
                        <a:lnTo>
                          <a:pt x="112" y="0"/>
                        </a:lnTo>
                        <a:lnTo>
                          <a:pt x="112" y="8"/>
                        </a:lnTo>
                        <a:lnTo>
                          <a:pt x="112" y="16"/>
                        </a:lnTo>
                        <a:lnTo>
                          <a:pt x="96" y="32"/>
                        </a:lnTo>
                        <a:lnTo>
                          <a:pt x="80" y="48"/>
                        </a:lnTo>
                        <a:lnTo>
                          <a:pt x="80" y="48"/>
                        </a:lnTo>
                        <a:lnTo>
                          <a:pt x="32" y="72"/>
                        </a:lnTo>
                        <a:lnTo>
                          <a:pt x="8" y="72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269" name="Freeform 397"/>
                  <p:cNvSpPr>
                    <a:spLocks/>
                  </p:cNvSpPr>
                  <p:nvPr/>
                </p:nvSpPr>
                <p:spPr bwMode="auto">
                  <a:xfrm>
                    <a:off x="932" y="2464"/>
                    <a:ext cx="136" cy="56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8" y="0"/>
                      </a:cxn>
                      <a:cxn ang="0">
                        <a:pos x="32" y="0"/>
                      </a:cxn>
                      <a:cxn ang="0">
                        <a:pos x="56" y="0"/>
                      </a:cxn>
                      <a:cxn ang="0">
                        <a:pos x="80" y="8"/>
                      </a:cxn>
                      <a:cxn ang="0">
                        <a:pos x="80" y="8"/>
                      </a:cxn>
                      <a:cxn ang="0">
                        <a:pos x="104" y="16"/>
                      </a:cxn>
                      <a:cxn ang="0">
                        <a:pos x="128" y="32"/>
                      </a:cxn>
                      <a:cxn ang="0">
                        <a:pos x="136" y="40"/>
                      </a:cxn>
                      <a:cxn ang="0">
                        <a:pos x="136" y="48"/>
                      </a:cxn>
                      <a:cxn ang="0">
                        <a:pos x="136" y="48"/>
                      </a:cxn>
                      <a:cxn ang="0">
                        <a:pos x="128" y="56"/>
                      </a:cxn>
                      <a:cxn ang="0">
                        <a:pos x="112" y="56"/>
                      </a:cxn>
                      <a:cxn ang="0">
                        <a:pos x="88" y="56"/>
                      </a:cxn>
                      <a:cxn ang="0">
                        <a:pos x="64" y="48"/>
                      </a:cxn>
                      <a:cxn ang="0">
                        <a:pos x="64" y="48"/>
                      </a:cxn>
                      <a:cxn ang="0">
                        <a:pos x="32" y="40"/>
                      </a:cxn>
                      <a:cxn ang="0">
                        <a:pos x="16" y="24"/>
                      </a:cxn>
                      <a:cxn ang="0">
                        <a:pos x="0" y="16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136" h="56">
                        <a:moveTo>
                          <a:pt x="0" y="8"/>
                        </a:moveTo>
                        <a:lnTo>
                          <a:pt x="8" y="0"/>
                        </a:lnTo>
                        <a:lnTo>
                          <a:pt x="32" y="0"/>
                        </a:lnTo>
                        <a:lnTo>
                          <a:pt x="56" y="0"/>
                        </a:lnTo>
                        <a:lnTo>
                          <a:pt x="80" y="8"/>
                        </a:lnTo>
                        <a:lnTo>
                          <a:pt x="80" y="8"/>
                        </a:lnTo>
                        <a:lnTo>
                          <a:pt x="104" y="16"/>
                        </a:lnTo>
                        <a:lnTo>
                          <a:pt x="128" y="32"/>
                        </a:lnTo>
                        <a:lnTo>
                          <a:pt x="136" y="40"/>
                        </a:lnTo>
                        <a:lnTo>
                          <a:pt x="136" y="48"/>
                        </a:lnTo>
                        <a:lnTo>
                          <a:pt x="136" y="48"/>
                        </a:lnTo>
                        <a:lnTo>
                          <a:pt x="128" y="56"/>
                        </a:lnTo>
                        <a:lnTo>
                          <a:pt x="112" y="56"/>
                        </a:lnTo>
                        <a:lnTo>
                          <a:pt x="88" y="56"/>
                        </a:lnTo>
                        <a:lnTo>
                          <a:pt x="64" y="48"/>
                        </a:lnTo>
                        <a:lnTo>
                          <a:pt x="64" y="48"/>
                        </a:lnTo>
                        <a:lnTo>
                          <a:pt x="32" y="40"/>
                        </a:lnTo>
                        <a:lnTo>
                          <a:pt x="16" y="24"/>
                        </a:lnTo>
                        <a:lnTo>
                          <a:pt x="0" y="16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270" name="Freeform 398"/>
                  <p:cNvSpPr>
                    <a:spLocks/>
                  </p:cNvSpPr>
                  <p:nvPr/>
                </p:nvSpPr>
                <p:spPr bwMode="auto">
                  <a:xfrm>
                    <a:off x="564" y="2360"/>
                    <a:ext cx="136" cy="56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8" y="0"/>
                      </a:cxn>
                      <a:cxn ang="0">
                        <a:pos x="24" y="0"/>
                      </a:cxn>
                      <a:cxn ang="0">
                        <a:pos x="48" y="0"/>
                      </a:cxn>
                      <a:cxn ang="0">
                        <a:pos x="80" y="8"/>
                      </a:cxn>
                      <a:cxn ang="0">
                        <a:pos x="80" y="8"/>
                      </a:cxn>
                      <a:cxn ang="0">
                        <a:pos x="104" y="16"/>
                      </a:cxn>
                      <a:cxn ang="0">
                        <a:pos x="120" y="24"/>
                      </a:cxn>
                      <a:cxn ang="0">
                        <a:pos x="136" y="40"/>
                      </a:cxn>
                      <a:cxn ang="0">
                        <a:pos x="136" y="48"/>
                      </a:cxn>
                      <a:cxn ang="0">
                        <a:pos x="136" y="48"/>
                      </a:cxn>
                      <a:cxn ang="0">
                        <a:pos x="128" y="48"/>
                      </a:cxn>
                      <a:cxn ang="0">
                        <a:pos x="112" y="56"/>
                      </a:cxn>
                      <a:cxn ang="0">
                        <a:pos x="88" y="48"/>
                      </a:cxn>
                      <a:cxn ang="0">
                        <a:pos x="56" y="40"/>
                      </a:cxn>
                      <a:cxn ang="0">
                        <a:pos x="56" y="40"/>
                      </a:cxn>
                      <a:cxn ang="0">
                        <a:pos x="32" y="32"/>
                      </a:cxn>
                      <a:cxn ang="0">
                        <a:pos x="8" y="24"/>
                      </a:cxn>
                      <a:cxn ang="0">
                        <a:pos x="0" y="16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136" h="56">
                        <a:moveTo>
                          <a:pt x="0" y="8"/>
                        </a:moveTo>
                        <a:lnTo>
                          <a:pt x="8" y="0"/>
                        </a:lnTo>
                        <a:lnTo>
                          <a:pt x="24" y="0"/>
                        </a:lnTo>
                        <a:lnTo>
                          <a:pt x="48" y="0"/>
                        </a:lnTo>
                        <a:lnTo>
                          <a:pt x="80" y="8"/>
                        </a:lnTo>
                        <a:lnTo>
                          <a:pt x="80" y="8"/>
                        </a:lnTo>
                        <a:lnTo>
                          <a:pt x="104" y="16"/>
                        </a:lnTo>
                        <a:lnTo>
                          <a:pt x="120" y="24"/>
                        </a:lnTo>
                        <a:lnTo>
                          <a:pt x="136" y="40"/>
                        </a:lnTo>
                        <a:lnTo>
                          <a:pt x="136" y="48"/>
                        </a:lnTo>
                        <a:lnTo>
                          <a:pt x="136" y="48"/>
                        </a:lnTo>
                        <a:lnTo>
                          <a:pt x="128" y="48"/>
                        </a:lnTo>
                        <a:lnTo>
                          <a:pt x="112" y="56"/>
                        </a:lnTo>
                        <a:lnTo>
                          <a:pt x="88" y="48"/>
                        </a:lnTo>
                        <a:lnTo>
                          <a:pt x="56" y="40"/>
                        </a:lnTo>
                        <a:lnTo>
                          <a:pt x="56" y="40"/>
                        </a:lnTo>
                        <a:lnTo>
                          <a:pt x="32" y="32"/>
                        </a:lnTo>
                        <a:lnTo>
                          <a:pt x="8" y="24"/>
                        </a:lnTo>
                        <a:lnTo>
                          <a:pt x="0" y="16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271" name="Freeform 399"/>
                  <p:cNvSpPr>
                    <a:spLocks/>
                  </p:cNvSpPr>
                  <p:nvPr/>
                </p:nvSpPr>
                <p:spPr bwMode="auto">
                  <a:xfrm>
                    <a:off x="692" y="2256"/>
                    <a:ext cx="72" cy="104"/>
                  </a:xfrm>
                  <a:custGeom>
                    <a:avLst/>
                    <a:gdLst/>
                    <a:ahLst/>
                    <a:cxnLst>
                      <a:cxn ang="0">
                        <a:pos x="8" y="0"/>
                      </a:cxn>
                      <a:cxn ang="0">
                        <a:pos x="32" y="8"/>
                      </a:cxn>
                      <a:cxn ang="0">
                        <a:pos x="64" y="48"/>
                      </a:cxn>
                      <a:cxn ang="0">
                        <a:pos x="64" y="48"/>
                      </a:cxn>
                      <a:cxn ang="0">
                        <a:pos x="72" y="80"/>
                      </a:cxn>
                      <a:cxn ang="0">
                        <a:pos x="64" y="104"/>
                      </a:cxn>
                      <a:cxn ang="0">
                        <a:pos x="64" y="104"/>
                      </a:cxn>
                      <a:cxn ang="0">
                        <a:pos x="40" y="96"/>
                      </a:cxn>
                      <a:cxn ang="0">
                        <a:pos x="16" y="56"/>
                      </a:cxn>
                      <a:cxn ang="0">
                        <a:pos x="16" y="56"/>
                      </a:cxn>
                      <a:cxn ang="0">
                        <a:pos x="0" y="24"/>
                      </a:cxn>
                      <a:cxn ang="0">
                        <a:pos x="8" y="0"/>
                      </a:cxn>
                    </a:cxnLst>
                    <a:rect l="0" t="0" r="r" b="b"/>
                    <a:pathLst>
                      <a:path w="72" h="104">
                        <a:moveTo>
                          <a:pt x="8" y="0"/>
                        </a:moveTo>
                        <a:lnTo>
                          <a:pt x="32" y="8"/>
                        </a:lnTo>
                        <a:lnTo>
                          <a:pt x="64" y="48"/>
                        </a:lnTo>
                        <a:lnTo>
                          <a:pt x="64" y="48"/>
                        </a:lnTo>
                        <a:lnTo>
                          <a:pt x="72" y="80"/>
                        </a:lnTo>
                        <a:lnTo>
                          <a:pt x="64" y="104"/>
                        </a:lnTo>
                        <a:lnTo>
                          <a:pt x="64" y="104"/>
                        </a:lnTo>
                        <a:lnTo>
                          <a:pt x="40" y="96"/>
                        </a:lnTo>
                        <a:lnTo>
                          <a:pt x="16" y="56"/>
                        </a:lnTo>
                        <a:lnTo>
                          <a:pt x="16" y="56"/>
                        </a:lnTo>
                        <a:lnTo>
                          <a:pt x="0" y="24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272" name="Freeform 400"/>
                  <p:cNvSpPr>
                    <a:spLocks/>
                  </p:cNvSpPr>
                  <p:nvPr/>
                </p:nvSpPr>
                <p:spPr bwMode="auto">
                  <a:xfrm>
                    <a:off x="852" y="2520"/>
                    <a:ext cx="72" cy="96"/>
                  </a:xfrm>
                  <a:custGeom>
                    <a:avLst/>
                    <a:gdLst/>
                    <a:ahLst/>
                    <a:cxnLst>
                      <a:cxn ang="0">
                        <a:pos x="8" y="0"/>
                      </a:cxn>
                      <a:cxn ang="0">
                        <a:pos x="32" y="8"/>
                      </a:cxn>
                      <a:cxn ang="0">
                        <a:pos x="56" y="40"/>
                      </a:cxn>
                      <a:cxn ang="0">
                        <a:pos x="56" y="40"/>
                      </a:cxn>
                      <a:cxn ang="0">
                        <a:pos x="72" y="80"/>
                      </a:cxn>
                      <a:cxn ang="0">
                        <a:pos x="64" y="96"/>
                      </a:cxn>
                      <a:cxn ang="0">
                        <a:pos x="64" y="96"/>
                      </a:cxn>
                      <a:cxn ang="0">
                        <a:pos x="40" y="88"/>
                      </a:cxn>
                      <a:cxn ang="0">
                        <a:pos x="8" y="56"/>
                      </a:cxn>
                      <a:cxn ang="0">
                        <a:pos x="8" y="56"/>
                      </a:cxn>
                      <a:cxn ang="0">
                        <a:pos x="0" y="16"/>
                      </a:cxn>
                      <a:cxn ang="0">
                        <a:pos x="8" y="0"/>
                      </a:cxn>
                    </a:cxnLst>
                    <a:rect l="0" t="0" r="r" b="b"/>
                    <a:pathLst>
                      <a:path w="72" h="96">
                        <a:moveTo>
                          <a:pt x="8" y="0"/>
                        </a:moveTo>
                        <a:lnTo>
                          <a:pt x="32" y="8"/>
                        </a:lnTo>
                        <a:lnTo>
                          <a:pt x="56" y="40"/>
                        </a:lnTo>
                        <a:lnTo>
                          <a:pt x="56" y="40"/>
                        </a:lnTo>
                        <a:lnTo>
                          <a:pt x="72" y="80"/>
                        </a:lnTo>
                        <a:lnTo>
                          <a:pt x="64" y="96"/>
                        </a:lnTo>
                        <a:lnTo>
                          <a:pt x="64" y="96"/>
                        </a:lnTo>
                        <a:lnTo>
                          <a:pt x="40" y="88"/>
                        </a:lnTo>
                        <a:lnTo>
                          <a:pt x="8" y="56"/>
                        </a:lnTo>
                        <a:lnTo>
                          <a:pt x="8" y="56"/>
                        </a:lnTo>
                        <a:lnTo>
                          <a:pt x="0" y="16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273" name="Freeform 401"/>
                  <p:cNvSpPr>
                    <a:spLocks/>
                  </p:cNvSpPr>
                  <p:nvPr/>
                </p:nvSpPr>
                <p:spPr bwMode="auto">
                  <a:xfrm>
                    <a:off x="844" y="2256"/>
                    <a:ext cx="72" cy="104"/>
                  </a:xfrm>
                  <a:custGeom>
                    <a:avLst/>
                    <a:gdLst/>
                    <a:ahLst/>
                    <a:cxnLst>
                      <a:cxn ang="0">
                        <a:pos x="64" y="0"/>
                      </a:cxn>
                      <a:cxn ang="0">
                        <a:pos x="72" y="24"/>
                      </a:cxn>
                      <a:cxn ang="0">
                        <a:pos x="56" y="56"/>
                      </a:cxn>
                      <a:cxn ang="0">
                        <a:pos x="56" y="56"/>
                      </a:cxn>
                      <a:cxn ang="0">
                        <a:pos x="32" y="88"/>
                      </a:cxn>
                      <a:cxn ang="0">
                        <a:pos x="8" y="104"/>
                      </a:cxn>
                      <a:cxn ang="0">
                        <a:pos x="8" y="104"/>
                      </a:cxn>
                      <a:cxn ang="0">
                        <a:pos x="0" y="80"/>
                      </a:cxn>
                      <a:cxn ang="0">
                        <a:pos x="8" y="40"/>
                      </a:cxn>
                      <a:cxn ang="0">
                        <a:pos x="8" y="40"/>
                      </a:cxn>
                      <a:cxn ang="0">
                        <a:pos x="40" y="8"/>
                      </a:cxn>
                      <a:cxn ang="0">
                        <a:pos x="64" y="0"/>
                      </a:cxn>
                    </a:cxnLst>
                    <a:rect l="0" t="0" r="r" b="b"/>
                    <a:pathLst>
                      <a:path w="72" h="104">
                        <a:moveTo>
                          <a:pt x="64" y="0"/>
                        </a:moveTo>
                        <a:lnTo>
                          <a:pt x="72" y="24"/>
                        </a:lnTo>
                        <a:lnTo>
                          <a:pt x="56" y="56"/>
                        </a:lnTo>
                        <a:lnTo>
                          <a:pt x="56" y="56"/>
                        </a:lnTo>
                        <a:lnTo>
                          <a:pt x="32" y="88"/>
                        </a:lnTo>
                        <a:lnTo>
                          <a:pt x="8" y="104"/>
                        </a:lnTo>
                        <a:lnTo>
                          <a:pt x="8" y="104"/>
                        </a:lnTo>
                        <a:lnTo>
                          <a:pt x="0" y="80"/>
                        </a:lnTo>
                        <a:lnTo>
                          <a:pt x="8" y="40"/>
                        </a:lnTo>
                        <a:lnTo>
                          <a:pt x="8" y="40"/>
                        </a:lnTo>
                        <a:lnTo>
                          <a:pt x="40" y="8"/>
                        </a:lnTo>
                        <a:lnTo>
                          <a:pt x="64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274" name="Freeform 402"/>
                  <p:cNvSpPr>
                    <a:spLocks/>
                  </p:cNvSpPr>
                  <p:nvPr/>
                </p:nvSpPr>
                <p:spPr bwMode="auto">
                  <a:xfrm>
                    <a:off x="700" y="2520"/>
                    <a:ext cx="80" cy="96"/>
                  </a:xfrm>
                  <a:custGeom>
                    <a:avLst/>
                    <a:gdLst/>
                    <a:ahLst/>
                    <a:cxnLst>
                      <a:cxn ang="0">
                        <a:pos x="64" y="0"/>
                      </a:cxn>
                      <a:cxn ang="0">
                        <a:pos x="80" y="16"/>
                      </a:cxn>
                      <a:cxn ang="0">
                        <a:pos x="64" y="56"/>
                      </a:cxn>
                      <a:cxn ang="0">
                        <a:pos x="64" y="56"/>
                      </a:cxn>
                      <a:cxn ang="0">
                        <a:pos x="40" y="88"/>
                      </a:cxn>
                      <a:cxn ang="0">
                        <a:pos x="8" y="96"/>
                      </a:cxn>
                      <a:cxn ang="0">
                        <a:pos x="8" y="96"/>
                      </a:cxn>
                      <a:cxn ang="0">
                        <a:pos x="0" y="80"/>
                      </a:cxn>
                      <a:cxn ang="0">
                        <a:pos x="16" y="40"/>
                      </a:cxn>
                      <a:cxn ang="0">
                        <a:pos x="16" y="40"/>
                      </a:cxn>
                      <a:cxn ang="0">
                        <a:pos x="40" y="8"/>
                      </a:cxn>
                      <a:cxn ang="0">
                        <a:pos x="64" y="0"/>
                      </a:cxn>
                    </a:cxnLst>
                    <a:rect l="0" t="0" r="r" b="b"/>
                    <a:pathLst>
                      <a:path w="80" h="96">
                        <a:moveTo>
                          <a:pt x="64" y="0"/>
                        </a:moveTo>
                        <a:lnTo>
                          <a:pt x="80" y="16"/>
                        </a:lnTo>
                        <a:lnTo>
                          <a:pt x="64" y="56"/>
                        </a:lnTo>
                        <a:lnTo>
                          <a:pt x="64" y="56"/>
                        </a:lnTo>
                        <a:lnTo>
                          <a:pt x="40" y="88"/>
                        </a:lnTo>
                        <a:lnTo>
                          <a:pt x="8" y="96"/>
                        </a:lnTo>
                        <a:lnTo>
                          <a:pt x="8" y="96"/>
                        </a:lnTo>
                        <a:lnTo>
                          <a:pt x="0" y="80"/>
                        </a:lnTo>
                        <a:lnTo>
                          <a:pt x="16" y="40"/>
                        </a:lnTo>
                        <a:lnTo>
                          <a:pt x="16" y="40"/>
                        </a:lnTo>
                        <a:lnTo>
                          <a:pt x="40" y="8"/>
                        </a:lnTo>
                        <a:lnTo>
                          <a:pt x="64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sp>
              <p:nvSpPr>
                <p:cNvPr id="208275" name="Freeform 403"/>
                <p:cNvSpPr>
                  <a:spLocks/>
                </p:cNvSpPr>
                <p:nvPr/>
              </p:nvSpPr>
              <p:spPr bwMode="auto">
                <a:xfrm>
                  <a:off x="572" y="1295"/>
                  <a:ext cx="472" cy="334"/>
                </a:xfrm>
                <a:custGeom>
                  <a:avLst/>
                  <a:gdLst/>
                  <a:ahLst/>
                  <a:cxnLst>
                    <a:cxn ang="0">
                      <a:pos x="672" y="216"/>
                    </a:cxn>
                    <a:cxn ang="0">
                      <a:pos x="664" y="256"/>
                    </a:cxn>
                    <a:cxn ang="0">
                      <a:pos x="648" y="296"/>
                    </a:cxn>
                    <a:cxn ang="0">
                      <a:pos x="616" y="328"/>
                    </a:cxn>
                    <a:cxn ang="0">
                      <a:pos x="576" y="360"/>
                    </a:cxn>
                    <a:cxn ang="0">
                      <a:pos x="464" y="408"/>
                    </a:cxn>
                    <a:cxn ang="0">
                      <a:pos x="336" y="424"/>
                    </a:cxn>
                    <a:cxn ang="0">
                      <a:pos x="336" y="424"/>
                    </a:cxn>
                    <a:cxn ang="0">
                      <a:pos x="208" y="408"/>
                    </a:cxn>
                    <a:cxn ang="0">
                      <a:pos x="96" y="360"/>
                    </a:cxn>
                    <a:cxn ang="0">
                      <a:pos x="56" y="328"/>
                    </a:cxn>
                    <a:cxn ang="0">
                      <a:pos x="24" y="296"/>
                    </a:cxn>
                    <a:cxn ang="0">
                      <a:pos x="8" y="256"/>
                    </a:cxn>
                    <a:cxn ang="0">
                      <a:pos x="0" y="216"/>
                    </a:cxn>
                    <a:cxn ang="0">
                      <a:pos x="0" y="216"/>
                    </a:cxn>
                    <a:cxn ang="0">
                      <a:pos x="8" y="168"/>
                    </a:cxn>
                    <a:cxn ang="0">
                      <a:pos x="24" y="128"/>
                    </a:cxn>
                    <a:cxn ang="0">
                      <a:pos x="56" y="96"/>
                    </a:cxn>
                    <a:cxn ang="0">
                      <a:pos x="96" y="64"/>
                    </a:cxn>
                    <a:cxn ang="0">
                      <a:pos x="208" y="16"/>
                    </a:cxn>
                    <a:cxn ang="0">
                      <a:pos x="336" y="0"/>
                    </a:cxn>
                    <a:cxn ang="0">
                      <a:pos x="336" y="0"/>
                    </a:cxn>
                    <a:cxn ang="0">
                      <a:pos x="464" y="16"/>
                    </a:cxn>
                    <a:cxn ang="0">
                      <a:pos x="576" y="64"/>
                    </a:cxn>
                    <a:cxn ang="0">
                      <a:pos x="616" y="96"/>
                    </a:cxn>
                    <a:cxn ang="0">
                      <a:pos x="648" y="128"/>
                    </a:cxn>
                    <a:cxn ang="0">
                      <a:pos x="664" y="168"/>
                    </a:cxn>
                    <a:cxn ang="0">
                      <a:pos x="672" y="216"/>
                    </a:cxn>
                  </a:cxnLst>
                  <a:rect l="0" t="0" r="r" b="b"/>
                  <a:pathLst>
                    <a:path w="672" h="424">
                      <a:moveTo>
                        <a:pt x="672" y="216"/>
                      </a:moveTo>
                      <a:lnTo>
                        <a:pt x="664" y="256"/>
                      </a:lnTo>
                      <a:lnTo>
                        <a:pt x="648" y="296"/>
                      </a:lnTo>
                      <a:lnTo>
                        <a:pt x="616" y="328"/>
                      </a:lnTo>
                      <a:lnTo>
                        <a:pt x="576" y="360"/>
                      </a:lnTo>
                      <a:lnTo>
                        <a:pt x="464" y="408"/>
                      </a:lnTo>
                      <a:lnTo>
                        <a:pt x="336" y="424"/>
                      </a:lnTo>
                      <a:lnTo>
                        <a:pt x="336" y="424"/>
                      </a:lnTo>
                      <a:lnTo>
                        <a:pt x="208" y="408"/>
                      </a:lnTo>
                      <a:lnTo>
                        <a:pt x="96" y="360"/>
                      </a:lnTo>
                      <a:lnTo>
                        <a:pt x="56" y="328"/>
                      </a:lnTo>
                      <a:lnTo>
                        <a:pt x="24" y="296"/>
                      </a:lnTo>
                      <a:lnTo>
                        <a:pt x="8" y="256"/>
                      </a:lnTo>
                      <a:lnTo>
                        <a:pt x="0" y="216"/>
                      </a:lnTo>
                      <a:lnTo>
                        <a:pt x="0" y="216"/>
                      </a:lnTo>
                      <a:lnTo>
                        <a:pt x="8" y="168"/>
                      </a:lnTo>
                      <a:lnTo>
                        <a:pt x="24" y="128"/>
                      </a:lnTo>
                      <a:lnTo>
                        <a:pt x="56" y="96"/>
                      </a:lnTo>
                      <a:lnTo>
                        <a:pt x="96" y="64"/>
                      </a:lnTo>
                      <a:lnTo>
                        <a:pt x="208" y="16"/>
                      </a:lnTo>
                      <a:lnTo>
                        <a:pt x="336" y="0"/>
                      </a:lnTo>
                      <a:lnTo>
                        <a:pt x="336" y="0"/>
                      </a:lnTo>
                      <a:lnTo>
                        <a:pt x="464" y="16"/>
                      </a:lnTo>
                      <a:lnTo>
                        <a:pt x="576" y="64"/>
                      </a:lnTo>
                      <a:lnTo>
                        <a:pt x="616" y="96"/>
                      </a:lnTo>
                      <a:lnTo>
                        <a:pt x="648" y="128"/>
                      </a:lnTo>
                      <a:lnTo>
                        <a:pt x="664" y="168"/>
                      </a:lnTo>
                      <a:lnTo>
                        <a:pt x="672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808080">
                        <a:gamma/>
                        <a:tint val="59608"/>
                        <a:invGamma/>
                      </a:srgbClr>
                    </a:gs>
                    <a:gs pos="100000">
                      <a:srgbClr val="808080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grpSp>
              <p:nvGrpSpPr>
                <p:cNvPr id="56632" name="Group 404"/>
                <p:cNvGrpSpPr>
                  <a:grpSpLocks/>
                </p:cNvGrpSpPr>
                <p:nvPr/>
              </p:nvGrpSpPr>
              <p:grpSpPr bwMode="auto">
                <a:xfrm>
                  <a:off x="632" y="1338"/>
                  <a:ext cx="352" cy="248"/>
                  <a:chOff x="636" y="2320"/>
                  <a:chExt cx="352" cy="248"/>
                </a:xfrm>
              </p:grpSpPr>
              <p:sp>
                <p:nvSpPr>
                  <p:cNvPr id="208277" name="Freeform 405"/>
                  <p:cNvSpPr>
                    <a:spLocks/>
                  </p:cNvSpPr>
                  <p:nvPr/>
                </p:nvSpPr>
                <p:spPr bwMode="auto">
                  <a:xfrm>
                    <a:off x="788" y="2424"/>
                    <a:ext cx="32" cy="16"/>
                  </a:xfrm>
                  <a:custGeom>
                    <a:avLst/>
                    <a:gdLst/>
                    <a:ahLst/>
                    <a:cxnLst>
                      <a:cxn ang="0">
                        <a:pos x="32" y="8"/>
                      </a:cxn>
                      <a:cxn ang="0">
                        <a:pos x="32" y="16"/>
                      </a:cxn>
                      <a:cxn ang="0">
                        <a:pos x="16" y="16"/>
                      </a:cxn>
                      <a:cxn ang="0">
                        <a:pos x="16" y="16"/>
                      </a:cxn>
                      <a:cxn ang="0">
                        <a:pos x="8" y="16"/>
                      </a:cxn>
                      <a:cxn ang="0">
                        <a:pos x="0" y="8"/>
                      </a:cxn>
                      <a:cxn ang="0">
                        <a:pos x="0" y="8"/>
                      </a:cxn>
                      <a:cxn ang="0">
                        <a:pos x="8" y="0"/>
                      </a:cxn>
                      <a:cxn ang="0">
                        <a:pos x="16" y="0"/>
                      </a:cxn>
                      <a:cxn ang="0">
                        <a:pos x="16" y="0"/>
                      </a:cxn>
                      <a:cxn ang="0">
                        <a:pos x="32" y="0"/>
                      </a:cxn>
                      <a:cxn ang="0">
                        <a:pos x="32" y="8"/>
                      </a:cxn>
                    </a:cxnLst>
                    <a:rect l="0" t="0" r="r" b="b"/>
                    <a:pathLst>
                      <a:path w="32" h="16">
                        <a:moveTo>
                          <a:pt x="32" y="8"/>
                        </a:moveTo>
                        <a:lnTo>
                          <a:pt x="32" y="16"/>
                        </a:lnTo>
                        <a:lnTo>
                          <a:pt x="16" y="16"/>
                        </a:lnTo>
                        <a:lnTo>
                          <a:pt x="16" y="16"/>
                        </a:lnTo>
                        <a:lnTo>
                          <a:pt x="8" y="16"/>
                        </a:lnTo>
                        <a:lnTo>
                          <a:pt x="0" y="8"/>
                        </a:lnTo>
                        <a:lnTo>
                          <a:pt x="0" y="8"/>
                        </a:lnTo>
                        <a:lnTo>
                          <a:pt x="8" y="0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lnTo>
                          <a:pt x="32" y="0"/>
                        </a:lnTo>
                        <a:lnTo>
                          <a:pt x="32" y="8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278" name="Freeform 406"/>
                  <p:cNvSpPr>
                    <a:spLocks/>
                  </p:cNvSpPr>
                  <p:nvPr/>
                </p:nvSpPr>
                <p:spPr bwMode="auto">
                  <a:xfrm>
                    <a:off x="924" y="2416"/>
                    <a:ext cx="64" cy="24"/>
                  </a:xfrm>
                  <a:custGeom>
                    <a:avLst/>
                    <a:gdLst/>
                    <a:ahLst/>
                    <a:cxnLst>
                      <a:cxn ang="0">
                        <a:pos x="64" y="16"/>
                      </a:cxn>
                      <a:cxn ang="0">
                        <a:pos x="56" y="24"/>
                      </a:cxn>
                      <a:cxn ang="0">
                        <a:pos x="32" y="24"/>
                      </a:cxn>
                      <a:cxn ang="0">
                        <a:pos x="32" y="24"/>
                      </a:cxn>
                      <a:cxn ang="0">
                        <a:pos x="16" y="24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16" y="8"/>
                      </a:cxn>
                      <a:cxn ang="0">
                        <a:pos x="32" y="0"/>
                      </a:cxn>
                      <a:cxn ang="0">
                        <a:pos x="32" y="0"/>
                      </a:cxn>
                      <a:cxn ang="0">
                        <a:pos x="56" y="8"/>
                      </a:cxn>
                      <a:cxn ang="0">
                        <a:pos x="64" y="16"/>
                      </a:cxn>
                    </a:cxnLst>
                    <a:rect l="0" t="0" r="r" b="b"/>
                    <a:pathLst>
                      <a:path w="64" h="24">
                        <a:moveTo>
                          <a:pt x="64" y="16"/>
                        </a:moveTo>
                        <a:lnTo>
                          <a:pt x="56" y="24"/>
                        </a:lnTo>
                        <a:lnTo>
                          <a:pt x="32" y="24"/>
                        </a:lnTo>
                        <a:lnTo>
                          <a:pt x="32" y="24"/>
                        </a:lnTo>
                        <a:lnTo>
                          <a:pt x="16" y="24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16" y="8"/>
                        </a:lnTo>
                        <a:lnTo>
                          <a:pt x="32" y="0"/>
                        </a:lnTo>
                        <a:lnTo>
                          <a:pt x="32" y="0"/>
                        </a:lnTo>
                        <a:lnTo>
                          <a:pt x="56" y="8"/>
                        </a:lnTo>
                        <a:lnTo>
                          <a:pt x="64" y="16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279" name="Freeform 407"/>
                  <p:cNvSpPr>
                    <a:spLocks/>
                  </p:cNvSpPr>
                  <p:nvPr/>
                </p:nvSpPr>
                <p:spPr bwMode="auto">
                  <a:xfrm>
                    <a:off x="908" y="2512"/>
                    <a:ext cx="40" cy="32"/>
                  </a:xfrm>
                  <a:custGeom>
                    <a:avLst/>
                    <a:gdLst/>
                    <a:ahLst/>
                    <a:cxnLst>
                      <a:cxn ang="0">
                        <a:pos x="40" y="32"/>
                      </a:cxn>
                      <a:cxn ang="0">
                        <a:pos x="24" y="32"/>
                      </a:cxn>
                      <a:cxn ang="0">
                        <a:pos x="8" y="24"/>
                      </a:cxn>
                      <a:cxn ang="0">
                        <a:pos x="8" y="24"/>
                      </a:cxn>
                      <a:cxn ang="0">
                        <a:pos x="0" y="8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6" y="0"/>
                      </a:cxn>
                      <a:cxn ang="0">
                        <a:pos x="32" y="8"/>
                      </a:cxn>
                      <a:cxn ang="0">
                        <a:pos x="32" y="8"/>
                      </a:cxn>
                      <a:cxn ang="0">
                        <a:pos x="40" y="24"/>
                      </a:cxn>
                      <a:cxn ang="0">
                        <a:pos x="40" y="32"/>
                      </a:cxn>
                    </a:cxnLst>
                    <a:rect l="0" t="0" r="r" b="b"/>
                    <a:pathLst>
                      <a:path w="40" h="32">
                        <a:moveTo>
                          <a:pt x="40" y="32"/>
                        </a:moveTo>
                        <a:lnTo>
                          <a:pt x="24" y="32"/>
                        </a:lnTo>
                        <a:lnTo>
                          <a:pt x="8" y="24"/>
                        </a:lnTo>
                        <a:lnTo>
                          <a:pt x="8" y="24"/>
                        </a:lnTo>
                        <a:lnTo>
                          <a:pt x="0" y="8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6" y="0"/>
                        </a:lnTo>
                        <a:lnTo>
                          <a:pt x="32" y="8"/>
                        </a:lnTo>
                        <a:lnTo>
                          <a:pt x="32" y="8"/>
                        </a:lnTo>
                        <a:lnTo>
                          <a:pt x="40" y="24"/>
                        </a:lnTo>
                        <a:lnTo>
                          <a:pt x="40" y="32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280" name="Freeform 408"/>
                  <p:cNvSpPr>
                    <a:spLocks/>
                  </p:cNvSpPr>
                  <p:nvPr/>
                </p:nvSpPr>
                <p:spPr bwMode="auto">
                  <a:xfrm>
                    <a:off x="780" y="2328"/>
                    <a:ext cx="32" cy="48"/>
                  </a:xfrm>
                  <a:custGeom>
                    <a:avLst/>
                    <a:gdLst/>
                    <a:ahLst/>
                    <a:cxnLst>
                      <a:cxn ang="0">
                        <a:pos x="16" y="48"/>
                      </a:cxn>
                      <a:cxn ang="0">
                        <a:pos x="8" y="48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8"/>
                      </a:cxn>
                      <a:cxn ang="0">
                        <a:pos x="16" y="0"/>
                      </a:cxn>
                      <a:cxn ang="0">
                        <a:pos x="16" y="0"/>
                      </a:cxn>
                      <a:cxn ang="0">
                        <a:pos x="24" y="8"/>
                      </a:cxn>
                      <a:cxn ang="0">
                        <a:pos x="32" y="24"/>
                      </a:cxn>
                      <a:cxn ang="0">
                        <a:pos x="32" y="24"/>
                      </a:cxn>
                      <a:cxn ang="0">
                        <a:pos x="24" y="48"/>
                      </a:cxn>
                      <a:cxn ang="0">
                        <a:pos x="16" y="48"/>
                      </a:cxn>
                    </a:cxnLst>
                    <a:rect l="0" t="0" r="r" b="b"/>
                    <a:pathLst>
                      <a:path w="32" h="48">
                        <a:moveTo>
                          <a:pt x="16" y="48"/>
                        </a:moveTo>
                        <a:lnTo>
                          <a:pt x="8" y="48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8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lnTo>
                          <a:pt x="24" y="8"/>
                        </a:lnTo>
                        <a:lnTo>
                          <a:pt x="32" y="24"/>
                        </a:lnTo>
                        <a:lnTo>
                          <a:pt x="32" y="24"/>
                        </a:lnTo>
                        <a:lnTo>
                          <a:pt x="24" y="48"/>
                        </a:lnTo>
                        <a:lnTo>
                          <a:pt x="16" y="48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281" name="Freeform 409"/>
                  <p:cNvSpPr>
                    <a:spLocks/>
                  </p:cNvSpPr>
                  <p:nvPr/>
                </p:nvSpPr>
                <p:spPr bwMode="auto">
                  <a:xfrm>
                    <a:off x="676" y="2432"/>
                    <a:ext cx="64" cy="24"/>
                  </a:xfrm>
                  <a:custGeom>
                    <a:avLst/>
                    <a:gdLst/>
                    <a:ahLst/>
                    <a:cxnLst>
                      <a:cxn ang="0">
                        <a:pos x="64" y="16"/>
                      </a:cxn>
                      <a:cxn ang="0">
                        <a:pos x="56" y="24"/>
                      </a:cxn>
                      <a:cxn ang="0">
                        <a:pos x="32" y="24"/>
                      </a:cxn>
                      <a:cxn ang="0">
                        <a:pos x="32" y="24"/>
                      </a:cxn>
                      <a:cxn ang="0">
                        <a:pos x="8" y="24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8" y="8"/>
                      </a:cxn>
                      <a:cxn ang="0">
                        <a:pos x="32" y="0"/>
                      </a:cxn>
                      <a:cxn ang="0">
                        <a:pos x="32" y="0"/>
                      </a:cxn>
                      <a:cxn ang="0">
                        <a:pos x="56" y="8"/>
                      </a:cxn>
                      <a:cxn ang="0">
                        <a:pos x="64" y="16"/>
                      </a:cxn>
                    </a:cxnLst>
                    <a:rect l="0" t="0" r="r" b="b"/>
                    <a:pathLst>
                      <a:path w="64" h="24">
                        <a:moveTo>
                          <a:pt x="64" y="16"/>
                        </a:moveTo>
                        <a:lnTo>
                          <a:pt x="56" y="24"/>
                        </a:lnTo>
                        <a:lnTo>
                          <a:pt x="32" y="24"/>
                        </a:lnTo>
                        <a:lnTo>
                          <a:pt x="32" y="24"/>
                        </a:lnTo>
                        <a:lnTo>
                          <a:pt x="8" y="24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8" y="8"/>
                        </a:lnTo>
                        <a:lnTo>
                          <a:pt x="32" y="0"/>
                        </a:lnTo>
                        <a:lnTo>
                          <a:pt x="32" y="0"/>
                        </a:lnTo>
                        <a:lnTo>
                          <a:pt x="56" y="8"/>
                        </a:lnTo>
                        <a:lnTo>
                          <a:pt x="64" y="16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282" name="Freeform 410"/>
                  <p:cNvSpPr>
                    <a:spLocks/>
                  </p:cNvSpPr>
                  <p:nvPr/>
                </p:nvSpPr>
                <p:spPr bwMode="auto">
                  <a:xfrm>
                    <a:off x="788" y="2520"/>
                    <a:ext cx="32" cy="48"/>
                  </a:xfrm>
                  <a:custGeom>
                    <a:avLst/>
                    <a:gdLst/>
                    <a:ahLst/>
                    <a:cxnLst>
                      <a:cxn ang="0">
                        <a:pos x="16" y="48"/>
                      </a:cxn>
                      <a:cxn ang="0">
                        <a:pos x="8" y="40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8"/>
                      </a:cxn>
                      <a:cxn ang="0">
                        <a:pos x="16" y="0"/>
                      </a:cxn>
                      <a:cxn ang="0">
                        <a:pos x="16" y="0"/>
                      </a:cxn>
                      <a:cxn ang="0">
                        <a:pos x="32" y="8"/>
                      </a:cxn>
                      <a:cxn ang="0">
                        <a:pos x="32" y="24"/>
                      </a:cxn>
                      <a:cxn ang="0">
                        <a:pos x="32" y="24"/>
                      </a:cxn>
                      <a:cxn ang="0">
                        <a:pos x="32" y="40"/>
                      </a:cxn>
                      <a:cxn ang="0">
                        <a:pos x="16" y="48"/>
                      </a:cxn>
                    </a:cxnLst>
                    <a:rect l="0" t="0" r="r" b="b"/>
                    <a:pathLst>
                      <a:path w="32" h="48">
                        <a:moveTo>
                          <a:pt x="16" y="48"/>
                        </a:moveTo>
                        <a:lnTo>
                          <a:pt x="8" y="4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8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lnTo>
                          <a:pt x="32" y="8"/>
                        </a:lnTo>
                        <a:lnTo>
                          <a:pt x="32" y="24"/>
                        </a:lnTo>
                        <a:lnTo>
                          <a:pt x="32" y="24"/>
                        </a:lnTo>
                        <a:lnTo>
                          <a:pt x="32" y="40"/>
                        </a:lnTo>
                        <a:lnTo>
                          <a:pt x="16" y="48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283" name="Freeform 411"/>
                  <p:cNvSpPr>
                    <a:spLocks/>
                  </p:cNvSpPr>
                  <p:nvPr/>
                </p:nvSpPr>
                <p:spPr bwMode="auto">
                  <a:xfrm>
                    <a:off x="660" y="2352"/>
                    <a:ext cx="48" cy="40"/>
                  </a:xfrm>
                  <a:custGeom>
                    <a:avLst/>
                    <a:gdLst/>
                    <a:ahLst/>
                    <a:cxnLst>
                      <a:cxn ang="0">
                        <a:pos x="48" y="32"/>
                      </a:cxn>
                      <a:cxn ang="0">
                        <a:pos x="32" y="40"/>
                      </a:cxn>
                      <a:cxn ang="0">
                        <a:pos x="16" y="24"/>
                      </a:cxn>
                      <a:cxn ang="0">
                        <a:pos x="16" y="24"/>
                      </a:cxn>
                      <a:cxn ang="0">
                        <a:pos x="0" y="16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6" y="0"/>
                      </a:cxn>
                      <a:cxn ang="0">
                        <a:pos x="32" y="8"/>
                      </a:cxn>
                      <a:cxn ang="0">
                        <a:pos x="32" y="8"/>
                      </a:cxn>
                      <a:cxn ang="0">
                        <a:pos x="48" y="24"/>
                      </a:cxn>
                      <a:cxn ang="0">
                        <a:pos x="48" y="32"/>
                      </a:cxn>
                    </a:cxnLst>
                    <a:rect l="0" t="0" r="r" b="b"/>
                    <a:pathLst>
                      <a:path w="48" h="40">
                        <a:moveTo>
                          <a:pt x="48" y="32"/>
                        </a:moveTo>
                        <a:lnTo>
                          <a:pt x="32" y="40"/>
                        </a:lnTo>
                        <a:lnTo>
                          <a:pt x="16" y="24"/>
                        </a:lnTo>
                        <a:lnTo>
                          <a:pt x="16" y="24"/>
                        </a:lnTo>
                        <a:lnTo>
                          <a:pt x="0" y="16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6" y="0"/>
                        </a:lnTo>
                        <a:lnTo>
                          <a:pt x="32" y="8"/>
                        </a:lnTo>
                        <a:lnTo>
                          <a:pt x="32" y="8"/>
                        </a:lnTo>
                        <a:lnTo>
                          <a:pt x="48" y="24"/>
                        </a:lnTo>
                        <a:lnTo>
                          <a:pt x="48" y="32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284" name="Freeform 412"/>
                  <p:cNvSpPr>
                    <a:spLocks/>
                  </p:cNvSpPr>
                  <p:nvPr/>
                </p:nvSpPr>
                <p:spPr bwMode="auto">
                  <a:xfrm>
                    <a:off x="892" y="2344"/>
                    <a:ext cx="48" cy="32"/>
                  </a:xfrm>
                  <a:custGeom>
                    <a:avLst/>
                    <a:gdLst/>
                    <a:ahLst/>
                    <a:cxnLst>
                      <a:cxn ang="0">
                        <a:pos x="0" y="32"/>
                      </a:cxn>
                      <a:cxn ang="0">
                        <a:pos x="0" y="24"/>
                      </a:cxn>
                      <a:cxn ang="0">
                        <a:pos x="8" y="8"/>
                      </a:cxn>
                      <a:cxn ang="0">
                        <a:pos x="8" y="8"/>
                      </a:cxn>
                      <a:cxn ang="0">
                        <a:pos x="32" y="0"/>
                      </a:cxn>
                      <a:cxn ang="0">
                        <a:pos x="48" y="0"/>
                      </a:cxn>
                      <a:cxn ang="0">
                        <a:pos x="48" y="0"/>
                      </a:cxn>
                      <a:cxn ang="0">
                        <a:pos x="48" y="8"/>
                      </a:cxn>
                      <a:cxn ang="0">
                        <a:pos x="32" y="24"/>
                      </a:cxn>
                      <a:cxn ang="0">
                        <a:pos x="32" y="24"/>
                      </a:cxn>
                      <a:cxn ang="0">
                        <a:pos x="16" y="32"/>
                      </a:cxn>
                      <a:cxn ang="0">
                        <a:pos x="0" y="32"/>
                      </a:cxn>
                    </a:cxnLst>
                    <a:rect l="0" t="0" r="r" b="b"/>
                    <a:pathLst>
                      <a:path w="48" h="32">
                        <a:moveTo>
                          <a:pt x="0" y="32"/>
                        </a:moveTo>
                        <a:lnTo>
                          <a:pt x="0" y="24"/>
                        </a:lnTo>
                        <a:lnTo>
                          <a:pt x="8" y="8"/>
                        </a:lnTo>
                        <a:lnTo>
                          <a:pt x="8" y="8"/>
                        </a:lnTo>
                        <a:lnTo>
                          <a:pt x="32" y="0"/>
                        </a:lnTo>
                        <a:lnTo>
                          <a:pt x="48" y="0"/>
                        </a:lnTo>
                        <a:lnTo>
                          <a:pt x="48" y="0"/>
                        </a:lnTo>
                        <a:lnTo>
                          <a:pt x="48" y="8"/>
                        </a:lnTo>
                        <a:lnTo>
                          <a:pt x="32" y="24"/>
                        </a:lnTo>
                        <a:lnTo>
                          <a:pt x="32" y="24"/>
                        </a:lnTo>
                        <a:lnTo>
                          <a:pt x="16" y="32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285" name="Freeform 413"/>
                  <p:cNvSpPr>
                    <a:spLocks/>
                  </p:cNvSpPr>
                  <p:nvPr/>
                </p:nvSpPr>
                <p:spPr bwMode="auto">
                  <a:xfrm>
                    <a:off x="876" y="2400"/>
                    <a:ext cx="48" cy="24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0" y="8"/>
                      </a:cxn>
                      <a:cxn ang="0">
                        <a:pos x="16" y="0"/>
                      </a:cxn>
                      <a:cxn ang="0">
                        <a:pos x="16" y="0"/>
                      </a:cxn>
                      <a:cxn ang="0">
                        <a:pos x="32" y="0"/>
                      </a:cxn>
                      <a:cxn ang="0">
                        <a:pos x="48" y="8"/>
                      </a:cxn>
                      <a:cxn ang="0">
                        <a:pos x="48" y="8"/>
                      </a:cxn>
                      <a:cxn ang="0">
                        <a:pos x="48" y="16"/>
                      </a:cxn>
                      <a:cxn ang="0">
                        <a:pos x="32" y="24"/>
                      </a:cxn>
                      <a:cxn ang="0">
                        <a:pos x="32" y="24"/>
                      </a:cxn>
                      <a:cxn ang="0">
                        <a:pos x="8" y="24"/>
                      </a:cxn>
                      <a:cxn ang="0">
                        <a:pos x="0" y="24"/>
                      </a:cxn>
                    </a:cxnLst>
                    <a:rect l="0" t="0" r="r" b="b"/>
                    <a:pathLst>
                      <a:path w="48" h="24">
                        <a:moveTo>
                          <a:pt x="0" y="24"/>
                        </a:moveTo>
                        <a:lnTo>
                          <a:pt x="0" y="8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lnTo>
                          <a:pt x="32" y="0"/>
                        </a:lnTo>
                        <a:lnTo>
                          <a:pt x="48" y="8"/>
                        </a:lnTo>
                        <a:lnTo>
                          <a:pt x="48" y="8"/>
                        </a:lnTo>
                        <a:lnTo>
                          <a:pt x="48" y="16"/>
                        </a:lnTo>
                        <a:lnTo>
                          <a:pt x="32" y="24"/>
                        </a:lnTo>
                        <a:lnTo>
                          <a:pt x="32" y="24"/>
                        </a:lnTo>
                        <a:lnTo>
                          <a:pt x="8" y="24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286" name="Freeform 414"/>
                  <p:cNvSpPr>
                    <a:spLocks/>
                  </p:cNvSpPr>
                  <p:nvPr/>
                </p:nvSpPr>
                <p:spPr bwMode="auto">
                  <a:xfrm>
                    <a:off x="660" y="2480"/>
                    <a:ext cx="48" cy="24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0" y="8"/>
                      </a:cxn>
                      <a:cxn ang="0">
                        <a:pos x="16" y="0"/>
                      </a:cxn>
                      <a:cxn ang="0">
                        <a:pos x="16" y="0"/>
                      </a:cxn>
                      <a:cxn ang="0">
                        <a:pos x="40" y="0"/>
                      </a:cxn>
                      <a:cxn ang="0">
                        <a:pos x="48" y="0"/>
                      </a:cxn>
                      <a:cxn ang="0">
                        <a:pos x="48" y="0"/>
                      </a:cxn>
                      <a:cxn ang="0">
                        <a:pos x="48" y="16"/>
                      </a:cxn>
                      <a:cxn ang="0">
                        <a:pos x="32" y="24"/>
                      </a:cxn>
                      <a:cxn ang="0">
                        <a:pos x="32" y="24"/>
                      </a:cxn>
                      <a:cxn ang="0">
                        <a:pos x="8" y="24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48" h="24">
                        <a:moveTo>
                          <a:pt x="0" y="16"/>
                        </a:moveTo>
                        <a:lnTo>
                          <a:pt x="0" y="8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lnTo>
                          <a:pt x="40" y="0"/>
                        </a:lnTo>
                        <a:lnTo>
                          <a:pt x="48" y="0"/>
                        </a:lnTo>
                        <a:lnTo>
                          <a:pt x="48" y="0"/>
                        </a:lnTo>
                        <a:lnTo>
                          <a:pt x="48" y="16"/>
                        </a:lnTo>
                        <a:lnTo>
                          <a:pt x="32" y="24"/>
                        </a:lnTo>
                        <a:lnTo>
                          <a:pt x="32" y="24"/>
                        </a:lnTo>
                        <a:lnTo>
                          <a:pt x="8" y="24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287" name="Freeform 415"/>
                  <p:cNvSpPr>
                    <a:spLocks/>
                  </p:cNvSpPr>
                  <p:nvPr/>
                </p:nvSpPr>
                <p:spPr bwMode="auto">
                  <a:xfrm>
                    <a:off x="732" y="2456"/>
                    <a:ext cx="48" cy="40"/>
                  </a:xfrm>
                  <a:custGeom>
                    <a:avLst/>
                    <a:gdLst/>
                    <a:ahLst/>
                    <a:cxnLst>
                      <a:cxn ang="0">
                        <a:pos x="8" y="40"/>
                      </a:cxn>
                      <a:cxn ang="0">
                        <a:pos x="0" y="24"/>
                      </a:cxn>
                      <a:cxn ang="0">
                        <a:pos x="16" y="16"/>
                      </a:cxn>
                      <a:cxn ang="0">
                        <a:pos x="16" y="16"/>
                      </a:cxn>
                      <a:cxn ang="0">
                        <a:pos x="32" y="0"/>
                      </a:cxn>
                      <a:cxn ang="0">
                        <a:pos x="48" y="8"/>
                      </a:cxn>
                      <a:cxn ang="0">
                        <a:pos x="48" y="8"/>
                      </a:cxn>
                      <a:cxn ang="0">
                        <a:pos x="48" y="16"/>
                      </a:cxn>
                      <a:cxn ang="0">
                        <a:pos x="40" y="32"/>
                      </a:cxn>
                      <a:cxn ang="0">
                        <a:pos x="40" y="32"/>
                      </a:cxn>
                      <a:cxn ang="0">
                        <a:pos x="16" y="40"/>
                      </a:cxn>
                      <a:cxn ang="0">
                        <a:pos x="8" y="40"/>
                      </a:cxn>
                    </a:cxnLst>
                    <a:rect l="0" t="0" r="r" b="b"/>
                    <a:pathLst>
                      <a:path w="48" h="40">
                        <a:moveTo>
                          <a:pt x="8" y="40"/>
                        </a:moveTo>
                        <a:lnTo>
                          <a:pt x="0" y="24"/>
                        </a:lnTo>
                        <a:lnTo>
                          <a:pt x="16" y="16"/>
                        </a:lnTo>
                        <a:lnTo>
                          <a:pt x="16" y="16"/>
                        </a:lnTo>
                        <a:lnTo>
                          <a:pt x="32" y="0"/>
                        </a:lnTo>
                        <a:lnTo>
                          <a:pt x="48" y="8"/>
                        </a:lnTo>
                        <a:lnTo>
                          <a:pt x="48" y="8"/>
                        </a:lnTo>
                        <a:lnTo>
                          <a:pt x="48" y="16"/>
                        </a:lnTo>
                        <a:lnTo>
                          <a:pt x="40" y="32"/>
                        </a:lnTo>
                        <a:lnTo>
                          <a:pt x="40" y="32"/>
                        </a:lnTo>
                        <a:lnTo>
                          <a:pt x="16" y="40"/>
                        </a:lnTo>
                        <a:lnTo>
                          <a:pt x="8" y="4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288" name="Freeform 416"/>
                  <p:cNvSpPr>
                    <a:spLocks/>
                  </p:cNvSpPr>
                  <p:nvPr/>
                </p:nvSpPr>
                <p:spPr bwMode="auto">
                  <a:xfrm>
                    <a:off x="924" y="2472"/>
                    <a:ext cx="56" cy="32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16" y="0"/>
                      </a:cxn>
                      <a:cxn ang="0">
                        <a:pos x="32" y="8"/>
                      </a:cxn>
                      <a:cxn ang="0">
                        <a:pos x="32" y="8"/>
                      </a:cxn>
                      <a:cxn ang="0">
                        <a:pos x="56" y="16"/>
                      </a:cxn>
                      <a:cxn ang="0">
                        <a:pos x="56" y="24"/>
                      </a:cxn>
                      <a:cxn ang="0">
                        <a:pos x="56" y="24"/>
                      </a:cxn>
                      <a:cxn ang="0">
                        <a:pos x="48" y="32"/>
                      </a:cxn>
                      <a:cxn ang="0">
                        <a:pos x="24" y="24"/>
                      </a:cxn>
                      <a:cxn ang="0">
                        <a:pos x="24" y="24"/>
                      </a:cxn>
                      <a:cxn ang="0">
                        <a:pos x="0" y="16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56" h="32">
                        <a:moveTo>
                          <a:pt x="0" y="8"/>
                        </a:moveTo>
                        <a:lnTo>
                          <a:pt x="16" y="0"/>
                        </a:lnTo>
                        <a:lnTo>
                          <a:pt x="32" y="8"/>
                        </a:lnTo>
                        <a:lnTo>
                          <a:pt x="32" y="8"/>
                        </a:lnTo>
                        <a:lnTo>
                          <a:pt x="56" y="16"/>
                        </a:lnTo>
                        <a:lnTo>
                          <a:pt x="56" y="24"/>
                        </a:lnTo>
                        <a:lnTo>
                          <a:pt x="56" y="24"/>
                        </a:lnTo>
                        <a:lnTo>
                          <a:pt x="48" y="32"/>
                        </a:lnTo>
                        <a:lnTo>
                          <a:pt x="24" y="24"/>
                        </a:lnTo>
                        <a:lnTo>
                          <a:pt x="24" y="24"/>
                        </a:lnTo>
                        <a:lnTo>
                          <a:pt x="0" y="16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289" name="Freeform 417"/>
                  <p:cNvSpPr>
                    <a:spLocks/>
                  </p:cNvSpPr>
                  <p:nvPr/>
                </p:nvSpPr>
                <p:spPr bwMode="auto">
                  <a:xfrm>
                    <a:off x="636" y="2392"/>
                    <a:ext cx="64" cy="32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16" y="0"/>
                      </a:cxn>
                      <a:cxn ang="0">
                        <a:pos x="40" y="8"/>
                      </a:cxn>
                      <a:cxn ang="0">
                        <a:pos x="40" y="8"/>
                      </a:cxn>
                      <a:cxn ang="0">
                        <a:pos x="56" y="16"/>
                      </a:cxn>
                      <a:cxn ang="0">
                        <a:pos x="64" y="24"/>
                      </a:cxn>
                      <a:cxn ang="0">
                        <a:pos x="64" y="24"/>
                      </a:cxn>
                      <a:cxn ang="0">
                        <a:pos x="48" y="32"/>
                      </a:cxn>
                      <a:cxn ang="0">
                        <a:pos x="24" y="32"/>
                      </a:cxn>
                      <a:cxn ang="0">
                        <a:pos x="24" y="32"/>
                      </a:cxn>
                      <a:cxn ang="0">
                        <a:pos x="8" y="16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64" h="32">
                        <a:moveTo>
                          <a:pt x="0" y="8"/>
                        </a:moveTo>
                        <a:lnTo>
                          <a:pt x="16" y="0"/>
                        </a:lnTo>
                        <a:lnTo>
                          <a:pt x="40" y="8"/>
                        </a:lnTo>
                        <a:lnTo>
                          <a:pt x="40" y="8"/>
                        </a:lnTo>
                        <a:lnTo>
                          <a:pt x="56" y="16"/>
                        </a:lnTo>
                        <a:lnTo>
                          <a:pt x="64" y="24"/>
                        </a:lnTo>
                        <a:lnTo>
                          <a:pt x="64" y="24"/>
                        </a:lnTo>
                        <a:lnTo>
                          <a:pt x="48" y="32"/>
                        </a:lnTo>
                        <a:lnTo>
                          <a:pt x="24" y="32"/>
                        </a:lnTo>
                        <a:lnTo>
                          <a:pt x="24" y="32"/>
                        </a:lnTo>
                        <a:lnTo>
                          <a:pt x="8" y="16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290" name="Freeform 418"/>
                  <p:cNvSpPr>
                    <a:spLocks/>
                  </p:cNvSpPr>
                  <p:nvPr/>
                </p:nvSpPr>
                <p:spPr bwMode="auto">
                  <a:xfrm>
                    <a:off x="716" y="2320"/>
                    <a:ext cx="40" cy="48"/>
                  </a:xfrm>
                  <a:custGeom>
                    <a:avLst/>
                    <a:gdLst/>
                    <a:ahLst/>
                    <a:cxnLst>
                      <a:cxn ang="0">
                        <a:pos x="8" y="0"/>
                      </a:cxn>
                      <a:cxn ang="0">
                        <a:pos x="24" y="0"/>
                      </a:cxn>
                      <a:cxn ang="0">
                        <a:pos x="32" y="16"/>
                      </a:cxn>
                      <a:cxn ang="0">
                        <a:pos x="32" y="16"/>
                      </a:cxn>
                      <a:cxn ang="0">
                        <a:pos x="40" y="40"/>
                      </a:cxn>
                      <a:cxn ang="0">
                        <a:pos x="32" y="48"/>
                      </a:cxn>
                      <a:cxn ang="0">
                        <a:pos x="32" y="48"/>
                      </a:cxn>
                      <a:cxn ang="0">
                        <a:pos x="16" y="40"/>
                      </a:cxn>
                      <a:cxn ang="0">
                        <a:pos x="8" y="24"/>
                      </a:cxn>
                      <a:cxn ang="0">
                        <a:pos x="8" y="24"/>
                      </a:cxn>
                      <a:cxn ang="0">
                        <a:pos x="0" y="8"/>
                      </a:cxn>
                      <a:cxn ang="0">
                        <a:pos x="8" y="0"/>
                      </a:cxn>
                    </a:cxnLst>
                    <a:rect l="0" t="0" r="r" b="b"/>
                    <a:pathLst>
                      <a:path w="40" h="48">
                        <a:moveTo>
                          <a:pt x="8" y="0"/>
                        </a:moveTo>
                        <a:lnTo>
                          <a:pt x="24" y="0"/>
                        </a:lnTo>
                        <a:lnTo>
                          <a:pt x="32" y="16"/>
                        </a:lnTo>
                        <a:lnTo>
                          <a:pt x="32" y="16"/>
                        </a:lnTo>
                        <a:lnTo>
                          <a:pt x="40" y="40"/>
                        </a:lnTo>
                        <a:lnTo>
                          <a:pt x="32" y="48"/>
                        </a:lnTo>
                        <a:lnTo>
                          <a:pt x="32" y="48"/>
                        </a:lnTo>
                        <a:lnTo>
                          <a:pt x="16" y="40"/>
                        </a:lnTo>
                        <a:lnTo>
                          <a:pt x="8" y="24"/>
                        </a:lnTo>
                        <a:lnTo>
                          <a:pt x="8" y="24"/>
                        </a:lnTo>
                        <a:lnTo>
                          <a:pt x="0" y="8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291" name="Freeform 419"/>
                  <p:cNvSpPr>
                    <a:spLocks/>
                  </p:cNvSpPr>
                  <p:nvPr/>
                </p:nvSpPr>
                <p:spPr bwMode="auto">
                  <a:xfrm>
                    <a:off x="820" y="2480"/>
                    <a:ext cx="40" cy="40"/>
                  </a:xfrm>
                  <a:custGeom>
                    <a:avLst/>
                    <a:gdLst/>
                    <a:ahLst/>
                    <a:cxnLst>
                      <a:cxn ang="0">
                        <a:pos x="8" y="0"/>
                      </a:cxn>
                      <a:cxn ang="0">
                        <a:pos x="24" y="0"/>
                      </a:cxn>
                      <a:cxn ang="0">
                        <a:pos x="40" y="16"/>
                      </a:cxn>
                      <a:cxn ang="0">
                        <a:pos x="40" y="16"/>
                      </a:cxn>
                      <a:cxn ang="0">
                        <a:pos x="40" y="32"/>
                      </a:cxn>
                      <a:cxn ang="0">
                        <a:pos x="32" y="40"/>
                      </a:cxn>
                      <a:cxn ang="0">
                        <a:pos x="32" y="40"/>
                      </a:cxn>
                      <a:cxn ang="0">
                        <a:pos x="24" y="40"/>
                      </a:cxn>
                      <a:cxn ang="0">
                        <a:pos x="8" y="24"/>
                      </a:cxn>
                      <a:cxn ang="0">
                        <a:pos x="8" y="24"/>
                      </a:cxn>
                      <a:cxn ang="0">
                        <a:pos x="0" y="8"/>
                      </a:cxn>
                      <a:cxn ang="0">
                        <a:pos x="8" y="0"/>
                      </a:cxn>
                    </a:cxnLst>
                    <a:rect l="0" t="0" r="r" b="b"/>
                    <a:pathLst>
                      <a:path w="40" h="40">
                        <a:moveTo>
                          <a:pt x="8" y="0"/>
                        </a:moveTo>
                        <a:lnTo>
                          <a:pt x="24" y="0"/>
                        </a:lnTo>
                        <a:lnTo>
                          <a:pt x="40" y="16"/>
                        </a:lnTo>
                        <a:lnTo>
                          <a:pt x="40" y="16"/>
                        </a:lnTo>
                        <a:lnTo>
                          <a:pt x="40" y="32"/>
                        </a:lnTo>
                        <a:lnTo>
                          <a:pt x="32" y="40"/>
                        </a:lnTo>
                        <a:lnTo>
                          <a:pt x="32" y="40"/>
                        </a:lnTo>
                        <a:lnTo>
                          <a:pt x="24" y="40"/>
                        </a:lnTo>
                        <a:lnTo>
                          <a:pt x="8" y="24"/>
                        </a:lnTo>
                        <a:lnTo>
                          <a:pt x="8" y="24"/>
                        </a:lnTo>
                        <a:lnTo>
                          <a:pt x="0" y="8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292" name="Freeform 420"/>
                  <p:cNvSpPr>
                    <a:spLocks/>
                  </p:cNvSpPr>
                  <p:nvPr/>
                </p:nvSpPr>
                <p:spPr bwMode="auto">
                  <a:xfrm>
                    <a:off x="836" y="2320"/>
                    <a:ext cx="40" cy="48"/>
                  </a:xfrm>
                  <a:custGeom>
                    <a:avLst/>
                    <a:gdLst/>
                    <a:ahLst/>
                    <a:cxnLst>
                      <a:cxn ang="0">
                        <a:pos x="32" y="0"/>
                      </a:cxn>
                      <a:cxn ang="0">
                        <a:pos x="40" y="8"/>
                      </a:cxn>
                      <a:cxn ang="0">
                        <a:pos x="40" y="24"/>
                      </a:cxn>
                      <a:cxn ang="0">
                        <a:pos x="40" y="24"/>
                      </a:cxn>
                      <a:cxn ang="0">
                        <a:pos x="24" y="40"/>
                      </a:cxn>
                      <a:cxn ang="0">
                        <a:pos x="8" y="48"/>
                      </a:cxn>
                      <a:cxn ang="0">
                        <a:pos x="8" y="48"/>
                      </a:cxn>
                      <a:cxn ang="0">
                        <a:pos x="0" y="32"/>
                      </a:cxn>
                      <a:cxn ang="0">
                        <a:pos x="8" y="16"/>
                      </a:cxn>
                      <a:cxn ang="0">
                        <a:pos x="8" y="16"/>
                      </a:cxn>
                      <a:cxn ang="0">
                        <a:pos x="24" y="0"/>
                      </a:cxn>
                      <a:cxn ang="0">
                        <a:pos x="32" y="0"/>
                      </a:cxn>
                    </a:cxnLst>
                    <a:rect l="0" t="0" r="r" b="b"/>
                    <a:pathLst>
                      <a:path w="40" h="48">
                        <a:moveTo>
                          <a:pt x="32" y="0"/>
                        </a:moveTo>
                        <a:lnTo>
                          <a:pt x="40" y="8"/>
                        </a:lnTo>
                        <a:lnTo>
                          <a:pt x="40" y="24"/>
                        </a:lnTo>
                        <a:lnTo>
                          <a:pt x="40" y="24"/>
                        </a:lnTo>
                        <a:lnTo>
                          <a:pt x="24" y="40"/>
                        </a:lnTo>
                        <a:lnTo>
                          <a:pt x="8" y="48"/>
                        </a:lnTo>
                        <a:lnTo>
                          <a:pt x="8" y="48"/>
                        </a:lnTo>
                        <a:lnTo>
                          <a:pt x="0" y="32"/>
                        </a:lnTo>
                        <a:lnTo>
                          <a:pt x="8" y="16"/>
                        </a:lnTo>
                        <a:lnTo>
                          <a:pt x="8" y="16"/>
                        </a:lnTo>
                        <a:lnTo>
                          <a:pt x="24" y="0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293" name="Freeform 421"/>
                  <p:cNvSpPr>
                    <a:spLocks/>
                  </p:cNvSpPr>
                  <p:nvPr/>
                </p:nvSpPr>
                <p:spPr bwMode="auto">
                  <a:xfrm>
                    <a:off x="732" y="2504"/>
                    <a:ext cx="40" cy="48"/>
                  </a:xfrm>
                  <a:custGeom>
                    <a:avLst/>
                    <a:gdLst/>
                    <a:ahLst/>
                    <a:cxnLst>
                      <a:cxn ang="0">
                        <a:pos x="32" y="0"/>
                      </a:cxn>
                      <a:cxn ang="0">
                        <a:pos x="40" y="8"/>
                      </a:cxn>
                      <a:cxn ang="0">
                        <a:pos x="32" y="32"/>
                      </a:cxn>
                      <a:cxn ang="0">
                        <a:pos x="32" y="32"/>
                      </a:cxn>
                      <a:cxn ang="0">
                        <a:pos x="24" y="40"/>
                      </a:cxn>
                      <a:cxn ang="0">
                        <a:pos x="8" y="48"/>
                      </a:cxn>
                      <a:cxn ang="0">
                        <a:pos x="8" y="48"/>
                      </a:cxn>
                      <a:cxn ang="0">
                        <a:pos x="0" y="40"/>
                      </a:cxn>
                      <a:cxn ang="0">
                        <a:pos x="8" y="16"/>
                      </a:cxn>
                      <a:cxn ang="0">
                        <a:pos x="8" y="16"/>
                      </a:cxn>
                      <a:cxn ang="0">
                        <a:pos x="16" y="8"/>
                      </a:cxn>
                      <a:cxn ang="0">
                        <a:pos x="32" y="0"/>
                      </a:cxn>
                    </a:cxnLst>
                    <a:rect l="0" t="0" r="r" b="b"/>
                    <a:pathLst>
                      <a:path w="40" h="48">
                        <a:moveTo>
                          <a:pt x="32" y="0"/>
                        </a:moveTo>
                        <a:lnTo>
                          <a:pt x="40" y="8"/>
                        </a:lnTo>
                        <a:lnTo>
                          <a:pt x="32" y="32"/>
                        </a:lnTo>
                        <a:lnTo>
                          <a:pt x="32" y="32"/>
                        </a:lnTo>
                        <a:lnTo>
                          <a:pt x="24" y="40"/>
                        </a:lnTo>
                        <a:lnTo>
                          <a:pt x="8" y="48"/>
                        </a:lnTo>
                        <a:lnTo>
                          <a:pt x="8" y="48"/>
                        </a:lnTo>
                        <a:lnTo>
                          <a:pt x="0" y="40"/>
                        </a:lnTo>
                        <a:lnTo>
                          <a:pt x="8" y="16"/>
                        </a:lnTo>
                        <a:lnTo>
                          <a:pt x="8" y="16"/>
                        </a:lnTo>
                        <a:lnTo>
                          <a:pt x="16" y="8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6614" name="Group 422"/>
              <p:cNvGrpSpPr>
                <a:grpSpLocks/>
              </p:cNvGrpSpPr>
              <p:nvPr/>
            </p:nvGrpSpPr>
            <p:grpSpPr bwMode="auto">
              <a:xfrm rot="2717479">
                <a:off x="4801" y="1464"/>
                <a:ext cx="598" cy="112"/>
                <a:chOff x="290" y="1936"/>
                <a:chExt cx="598" cy="112"/>
              </a:xfrm>
            </p:grpSpPr>
            <p:sp>
              <p:nvSpPr>
                <p:cNvPr id="208295" name="Freeform 423"/>
                <p:cNvSpPr>
                  <a:spLocks/>
                </p:cNvSpPr>
                <p:nvPr/>
              </p:nvSpPr>
              <p:spPr bwMode="auto">
                <a:xfrm>
                  <a:off x="289" y="1968"/>
                  <a:ext cx="598" cy="36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136" y="6"/>
                    </a:cxn>
                    <a:cxn ang="0">
                      <a:pos x="224" y="4"/>
                    </a:cxn>
                    <a:cxn ang="0">
                      <a:pos x="316" y="18"/>
                    </a:cxn>
                    <a:cxn ang="0">
                      <a:pos x="408" y="34"/>
                    </a:cxn>
                    <a:cxn ang="0">
                      <a:pos x="478" y="30"/>
                    </a:cxn>
                    <a:cxn ang="0">
                      <a:pos x="598" y="20"/>
                    </a:cxn>
                  </a:cxnLst>
                  <a:rect l="0" t="0" r="r" b="b"/>
                  <a:pathLst>
                    <a:path w="598" h="36">
                      <a:moveTo>
                        <a:pt x="0" y="36"/>
                      </a:moveTo>
                      <a:cubicBezTo>
                        <a:pt x="49" y="23"/>
                        <a:pt x="98" y="11"/>
                        <a:pt x="136" y="6"/>
                      </a:cubicBezTo>
                      <a:cubicBezTo>
                        <a:pt x="173" y="0"/>
                        <a:pt x="194" y="2"/>
                        <a:pt x="224" y="4"/>
                      </a:cubicBezTo>
                      <a:cubicBezTo>
                        <a:pt x="254" y="6"/>
                        <a:pt x="285" y="13"/>
                        <a:pt x="316" y="18"/>
                      </a:cubicBezTo>
                      <a:cubicBezTo>
                        <a:pt x="346" y="23"/>
                        <a:pt x="381" y="32"/>
                        <a:pt x="408" y="34"/>
                      </a:cubicBezTo>
                      <a:cubicBezTo>
                        <a:pt x="435" y="36"/>
                        <a:pt x="446" y="32"/>
                        <a:pt x="478" y="30"/>
                      </a:cubicBezTo>
                      <a:cubicBezTo>
                        <a:pt x="509" y="27"/>
                        <a:pt x="578" y="22"/>
                        <a:pt x="598" y="20"/>
                      </a:cubicBez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grpSp>
              <p:nvGrpSpPr>
                <p:cNvPr id="56622" name="Group 424"/>
                <p:cNvGrpSpPr>
                  <a:grpSpLocks/>
                </p:cNvGrpSpPr>
                <p:nvPr/>
              </p:nvGrpSpPr>
              <p:grpSpPr bwMode="auto">
                <a:xfrm>
                  <a:off x="324" y="1936"/>
                  <a:ext cx="544" cy="112"/>
                  <a:chOff x="324" y="1872"/>
                  <a:chExt cx="544" cy="112"/>
                </a:xfrm>
              </p:grpSpPr>
              <p:sp>
                <p:nvSpPr>
                  <p:cNvPr id="208297" name="Freeform 425"/>
                  <p:cNvSpPr>
                    <a:spLocks/>
                  </p:cNvSpPr>
                  <p:nvPr/>
                </p:nvSpPr>
                <p:spPr bwMode="auto">
                  <a:xfrm>
                    <a:off x="432" y="1872"/>
                    <a:ext cx="48" cy="56"/>
                  </a:xfrm>
                  <a:custGeom>
                    <a:avLst/>
                    <a:gdLst/>
                    <a:ahLst/>
                    <a:cxnLst>
                      <a:cxn ang="0">
                        <a:pos x="48" y="32"/>
                      </a:cxn>
                      <a:cxn ang="0">
                        <a:pos x="40" y="48"/>
                      </a:cxn>
                      <a:cxn ang="0">
                        <a:pos x="24" y="56"/>
                      </a:cxn>
                      <a:cxn ang="0">
                        <a:pos x="24" y="56"/>
                      </a:cxn>
                      <a:cxn ang="0">
                        <a:pos x="8" y="48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8"/>
                      </a:cxn>
                      <a:cxn ang="0">
                        <a:pos x="24" y="0"/>
                      </a:cxn>
                      <a:cxn ang="0">
                        <a:pos x="24" y="0"/>
                      </a:cxn>
                      <a:cxn ang="0">
                        <a:pos x="48" y="8"/>
                      </a:cxn>
                      <a:cxn ang="0">
                        <a:pos x="48" y="32"/>
                      </a:cxn>
                    </a:cxnLst>
                    <a:rect l="0" t="0" r="r" b="b"/>
                    <a:pathLst>
                      <a:path w="48" h="56">
                        <a:moveTo>
                          <a:pt x="48" y="32"/>
                        </a:moveTo>
                        <a:lnTo>
                          <a:pt x="40" y="48"/>
                        </a:lnTo>
                        <a:lnTo>
                          <a:pt x="24" y="56"/>
                        </a:lnTo>
                        <a:lnTo>
                          <a:pt x="24" y="56"/>
                        </a:lnTo>
                        <a:lnTo>
                          <a:pt x="8" y="48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8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lnTo>
                          <a:pt x="48" y="8"/>
                        </a:lnTo>
                        <a:lnTo>
                          <a:pt x="48" y="32"/>
                        </a:lnTo>
                        <a:close/>
                      </a:path>
                    </a:pathLst>
                  </a:custGeom>
                  <a:solidFill>
                    <a:srgbClr val="DD6E00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298" name="Freeform 426"/>
                  <p:cNvSpPr>
                    <a:spLocks/>
                  </p:cNvSpPr>
                  <p:nvPr/>
                </p:nvSpPr>
                <p:spPr bwMode="auto">
                  <a:xfrm>
                    <a:off x="593" y="1930"/>
                    <a:ext cx="48" cy="56"/>
                  </a:xfrm>
                  <a:custGeom>
                    <a:avLst/>
                    <a:gdLst/>
                    <a:ahLst/>
                    <a:cxnLst>
                      <a:cxn ang="0">
                        <a:pos x="48" y="32"/>
                      </a:cxn>
                      <a:cxn ang="0">
                        <a:pos x="40" y="48"/>
                      </a:cxn>
                      <a:cxn ang="0">
                        <a:pos x="24" y="56"/>
                      </a:cxn>
                      <a:cxn ang="0">
                        <a:pos x="24" y="56"/>
                      </a:cxn>
                      <a:cxn ang="0">
                        <a:pos x="0" y="48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8"/>
                      </a:cxn>
                      <a:cxn ang="0">
                        <a:pos x="24" y="0"/>
                      </a:cxn>
                      <a:cxn ang="0">
                        <a:pos x="24" y="0"/>
                      </a:cxn>
                      <a:cxn ang="0">
                        <a:pos x="40" y="16"/>
                      </a:cxn>
                      <a:cxn ang="0">
                        <a:pos x="48" y="32"/>
                      </a:cxn>
                    </a:cxnLst>
                    <a:rect l="0" t="0" r="r" b="b"/>
                    <a:pathLst>
                      <a:path w="48" h="56">
                        <a:moveTo>
                          <a:pt x="48" y="32"/>
                        </a:moveTo>
                        <a:lnTo>
                          <a:pt x="40" y="48"/>
                        </a:lnTo>
                        <a:lnTo>
                          <a:pt x="24" y="56"/>
                        </a:lnTo>
                        <a:lnTo>
                          <a:pt x="24" y="56"/>
                        </a:lnTo>
                        <a:lnTo>
                          <a:pt x="0" y="48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8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lnTo>
                          <a:pt x="40" y="16"/>
                        </a:lnTo>
                        <a:lnTo>
                          <a:pt x="48" y="32"/>
                        </a:lnTo>
                        <a:close/>
                      </a:path>
                    </a:pathLst>
                  </a:custGeom>
                  <a:solidFill>
                    <a:srgbClr val="DD6E00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299" name="Freeform 427"/>
                  <p:cNvSpPr>
                    <a:spLocks/>
                  </p:cNvSpPr>
                  <p:nvPr/>
                </p:nvSpPr>
                <p:spPr bwMode="auto">
                  <a:xfrm>
                    <a:off x="761" y="1888"/>
                    <a:ext cx="48" cy="56"/>
                  </a:xfrm>
                  <a:custGeom>
                    <a:avLst/>
                    <a:gdLst/>
                    <a:ahLst/>
                    <a:cxnLst>
                      <a:cxn ang="0">
                        <a:pos x="48" y="32"/>
                      </a:cxn>
                      <a:cxn ang="0">
                        <a:pos x="40" y="48"/>
                      </a:cxn>
                      <a:cxn ang="0">
                        <a:pos x="24" y="56"/>
                      </a:cxn>
                      <a:cxn ang="0">
                        <a:pos x="24" y="56"/>
                      </a:cxn>
                      <a:cxn ang="0">
                        <a:pos x="0" y="48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8"/>
                      </a:cxn>
                      <a:cxn ang="0">
                        <a:pos x="24" y="0"/>
                      </a:cxn>
                      <a:cxn ang="0">
                        <a:pos x="24" y="0"/>
                      </a:cxn>
                      <a:cxn ang="0">
                        <a:pos x="40" y="8"/>
                      </a:cxn>
                      <a:cxn ang="0">
                        <a:pos x="48" y="32"/>
                      </a:cxn>
                    </a:cxnLst>
                    <a:rect l="0" t="0" r="r" b="b"/>
                    <a:pathLst>
                      <a:path w="48" h="56">
                        <a:moveTo>
                          <a:pt x="48" y="32"/>
                        </a:moveTo>
                        <a:lnTo>
                          <a:pt x="40" y="48"/>
                        </a:lnTo>
                        <a:lnTo>
                          <a:pt x="24" y="56"/>
                        </a:lnTo>
                        <a:lnTo>
                          <a:pt x="24" y="56"/>
                        </a:lnTo>
                        <a:lnTo>
                          <a:pt x="0" y="48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8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lnTo>
                          <a:pt x="40" y="8"/>
                        </a:lnTo>
                        <a:lnTo>
                          <a:pt x="48" y="32"/>
                        </a:lnTo>
                        <a:close/>
                      </a:path>
                    </a:pathLst>
                  </a:custGeom>
                  <a:solidFill>
                    <a:srgbClr val="DD6E00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300" name="Freeform 428"/>
                  <p:cNvSpPr>
                    <a:spLocks/>
                  </p:cNvSpPr>
                  <p:nvPr/>
                </p:nvSpPr>
                <p:spPr bwMode="auto">
                  <a:xfrm>
                    <a:off x="353" y="1889"/>
                    <a:ext cx="48" cy="48"/>
                  </a:xfrm>
                  <a:custGeom>
                    <a:avLst/>
                    <a:gdLst/>
                    <a:ahLst/>
                    <a:cxnLst>
                      <a:cxn ang="0">
                        <a:pos x="48" y="24"/>
                      </a:cxn>
                      <a:cxn ang="0">
                        <a:pos x="40" y="40"/>
                      </a:cxn>
                      <a:cxn ang="0">
                        <a:pos x="16" y="48"/>
                      </a:cxn>
                      <a:cxn ang="0">
                        <a:pos x="16" y="48"/>
                      </a:cxn>
                      <a:cxn ang="0">
                        <a:pos x="0" y="40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0"/>
                      </a:cxn>
                      <a:cxn ang="0">
                        <a:pos x="24" y="0"/>
                      </a:cxn>
                      <a:cxn ang="0">
                        <a:pos x="24" y="0"/>
                      </a:cxn>
                      <a:cxn ang="0">
                        <a:pos x="40" y="8"/>
                      </a:cxn>
                      <a:cxn ang="0">
                        <a:pos x="48" y="24"/>
                      </a:cxn>
                    </a:cxnLst>
                    <a:rect l="0" t="0" r="r" b="b"/>
                    <a:pathLst>
                      <a:path w="48" h="48">
                        <a:moveTo>
                          <a:pt x="48" y="24"/>
                        </a:moveTo>
                        <a:lnTo>
                          <a:pt x="40" y="40"/>
                        </a:lnTo>
                        <a:lnTo>
                          <a:pt x="16" y="48"/>
                        </a:lnTo>
                        <a:lnTo>
                          <a:pt x="16" y="48"/>
                        </a:lnTo>
                        <a:lnTo>
                          <a:pt x="0" y="4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0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lnTo>
                          <a:pt x="40" y="8"/>
                        </a:lnTo>
                        <a:lnTo>
                          <a:pt x="48" y="24"/>
                        </a:lnTo>
                        <a:close/>
                      </a:path>
                    </a:pathLst>
                  </a:custGeom>
                  <a:solidFill>
                    <a:srgbClr val="DD6E00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301" name="Freeform 429"/>
                  <p:cNvSpPr>
                    <a:spLocks/>
                  </p:cNvSpPr>
                  <p:nvPr/>
                </p:nvSpPr>
                <p:spPr bwMode="auto">
                  <a:xfrm>
                    <a:off x="514" y="1913"/>
                    <a:ext cx="48" cy="48"/>
                  </a:xfrm>
                  <a:custGeom>
                    <a:avLst/>
                    <a:gdLst/>
                    <a:ahLst/>
                    <a:cxnLst>
                      <a:cxn ang="0">
                        <a:pos x="48" y="24"/>
                      </a:cxn>
                      <a:cxn ang="0">
                        <a:pos x="40" y="48"/>
                      </a:cxn>
                      <a:cxn ang="0">
                        <a:pos x="24" y="48"/>
                      </a:cxn>
                      <a:cxn ang="0">
                        <a:pos x="24" y="48"/>
                      </a:cxn>
                      <a:cxn ang="0">
                        <a:pos x="0" y="40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8"/>
                      </a:cxn>
                      <a:cxn ang="0">
                        <a:pos x="24" y="0"/>
                      </a:cxn>
                      <a:cxn ang="0">
                        <a:pos x="24" y="0"/>
                      </a:cxn>
                      <a:cxn ang="0">
                        <a:pos x="40" y="8"/>
                      </a:cxn>
                      <a:cxn ang="0">
                        <a:pos x="48" y="24"/>
                      </a:cxn>
                    </a:cxnLst>
                    <a:rect l="0" t="0" r="r" b="b"/>
                    <a:pathLst>
                      <a:path w="48" h="48">
                        <a:moveTo>
                          <a:pt x="48" y="24"/>
                        </a:moveTo>
                        <a:lnTo>
                          <a:pt x="40" y="48"/>
                        </a:lnTo>
                        <a:lnTo>
                          <a:pt x="24" y="48"/>
                        </a:lnTo>
                        <a:lnTo>
                          <a:pt x="24" y="48"/>
                        </a:lnTo>
                        <a:lnTo>
                          <a:pt x="0" y="4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8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lnTo>
                          <a:pt x="40" y="8"/>
                        </a:lnTo>
                        <a:lnTo>
                          <a:pt x="48" y="24"/>
                        </a:lnTo>
                        <a:close/>
                      </a:path>
                    </a:pathLst>
                  </a:custGeom>
                  <a:solidFill>
                    <a:srgbClr val="DD6E00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302" name="Freeform 430"/>
                  <p:cNvSpPr>
                    <a:spLocks/>
                  </p:cNvSpPr>
                  <p:nvPr/>
                </p:nvSpPr>
                <p:spPr bwMode="auto">
                  <a:xfrm>
                    <a:off x="263" y="1912"/>
                    <a:ext cx="48" cy="48"/>
                  </a:xfrm>
                  <a:custGeom>
                    <a:avLst/>
                    <a:gdLst/>
                    <a:ahLst/>
                    <a:cxnLst>
                      <a:cxn ang="0">
                        <a:pos x="48" y="24"/>
                      </a:cxn>
                      <a:cxn ang="0">
                        <a:pos x="40" y="40"/>
                      </a:cxn>
                      <a:cxn ang="0">
                        <a:pos x="24" y="48"/>
                      </a:cxn>
                      <a:cxn ang="0">
                        <a:pos x="24" y="48"/>
                      </a:cxn>
                      <a:cxn ang="0">
                        <a:pos x="8" y="40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0"/>
                      </a:cxn>
                      <a:cxn ang="0">
                        <a:pos x="32" y="0"/>
                      </a:cxn>
                      <a:cxn ang="0">
                        <a:pos x="32" y="0"/>
                      </a:cxn>
                      <a:cxn ang="0">
                        <a:pos x="48" y="8"/>
                      </a:cxn>
                      <a:cxn ang="0">
                        <a:pos x="48" y="24"/>
                      </a:cxn>
                    </a:cxnLst>
                    <a:rect l="0" t="0" r="r" b="b"/>
                    <a:pathLst>
                      <a:path w="48" h="48">
                        <a:moveTo>
                          <a:pt x="48" y="24"/>
                        </a:moveTo>
                        <a:lnTo>
                          <a:pt x="40" y="40"/>
                        </a:lnTo>
                        <a:lnTo>
                          <a:pt x="24" y="48"/>
                        </a:lnTo>
                        <a:lnTo>
                          <a:pt x="24" y="48"/>
                        </a:lnTo>
                        <a:lnTo>
                          <a:pt x="8" y="4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0"/>
                        </a:lnTo>
                        <a:lnTo>
                          <a:pt x="32" y="0"/>
                        </a:lnTo>
                        <a:lnTo>
                          <a:pt x="32" y="0"/>
                        </a:lnTo>
                        <a:lnTo>
                          <a:pt x="48" y="8"/>
                        </a:lnTo>
                        <a:lnTo>
                          <a:pt x="48" y="24"/>
                        </a:lnTo>
                        <a:close/>
                      </a:path>
                    </a:pathLst>
                  </a:custGeom>
                  <a:solidFill>
                    <a:srgbClr val="DD6E00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303" name="Freeform 431"/>
                  <p:cNvSpPr>
                    <a:spLocks/>
                  </p:cNvSpPr>
                  <p:nvPr/>
                </p:nvSpPr>
                <p:spPr bwMode="auto">
                  <a:xfrm>
                    <a:off x="673" y="1920"/>
                    <a:ext cx="48" cy="48"/>
                  </a:xfrm>
                  <a:custGeom>
                    <a:avLst/>
                    <a:gdLst/>
                    <a:ahLst/>
                    <a:cxnLst>
                      <a:cxn ang="0">
                        <a:pos x="48" y="24"/>
                      </a:cxn>
                      <a:cxn ang="0">
                        <a:pos x="40" y="48"/>
                      </a:cxn>
                      <a:cxn ang="0">
                        <a:pos x="24" y="48"/>
                      </a:cxn>
                      <a:cxn ang="0">
                        <a:pos x="24" y="48"/>
                      </a:cxn>
                      <a:cxn ang="0">
                        <a:pos x="8" y="40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8"/>
                      </a:cxn>
                      <a:cxn ang="0">
                        <a:pos x="32" y="0"/>
                      </a:cxn>
                      <a:cxn ang="0">
                        <a:pos x="32" y="0"/>
                      </a:cxn>
                      <a:cxn ang="0">
                        <a:pos x="48" y="8"/>
                      </a:cxn>
                      <a:cxn ang="0">
                        <a:pos x="48" y="24"/>
                      </a:cxn>
                    </a:cxnLst>
                    <a:rect l="0" t="0" r="r" b="b"/>
                    <a:pathLst>
                      <a:path w="48" h="48">
                        <a:moveTo>
                          <a:pt x="48" y="24"/>
                        </a:moveTo>
                        <a:lnTo>
                          <a:pt x="40" y="48"/>
                        </a:lnTo>
                        <a:lnTo>
                          <a:pt x="24" y="48"/>
                        </a:lnTo>
                        <a:lnTo>
                          <a:pt x="24" y="48"/>
                        </a:lnTo>
                        <a:lnTo>
                          <a:pt x="8" y="4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8"/>
                        </a:lnTo>
                        <a:lnTo>
                          <a:pt x="32" y="0"/>
                        </a:lnTo>
                        <a:lnTo>
                          <a:pt x="32" y="0"/>
                        </a:lnTo>
                        <a:lnTo>
                          <a:pt x="48" y="8"/>
                        </a:lnTo>
                        <a:lnTo>
                          <a:pt x="48" y="24"/>
                        </a:lnTo>
                        <a:close/>
                      </a:path>
                    </a:pathLst>
                  </a:custGeom>
                  <a:solidFill>
                    <a:srgbClr val="DD6E00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6615" name="Group 432"/>
              <p:cNvGrpSpPr>
                <a:grpSpLocks/>
              </p:cNvGrpSpPr>
              <p:nvPr/>
            </p:nvGrpSpPr>
            <p:grpSpPr bwMode="auto">
              <a:xfrm>
                <a:off x="5039" y="1939"/>
                <a:ext cx="210" cy="240"/>
                <a:chOff x="5516" y="2080"/>
                <a:chExt cx="210" cy="240"/>
              </a:xfrm>
            </p:grpSpPr>
            <p:sp>
              <p:nvSpPr>
                <p:cNvPr id="208305" name="Freeform 433"/>
                <p:cNvSpPr>
                  <a:spLocks/>
                </p:cNvSpPr>
                <p:nvPr/>
              </p:nvSpPr>
              <p:spPr bwMode="auto">
                <a:xfrm>
                  <a:off x="5517" y="2113"/>
                  <a:ext cx="201" cy="197"/>
                </a:xfrm>
                <a:custGeom>
                  <a:avLst/>
                  <a:gdLst/>
                  <a:ahLst/>
                  <a:cxnLst>
                    <a:cxn ang="0">
                      <a:pos x="0" y="197"/>
                    </a:cxn>
                    <a:cxn ang="0">
                      <a:pos x="76" y="143"/>
                    </a:cxn>
                    <a:cxn ang="0">
                      <a:pos x="123" y="91"/>
                    </a:cxn>
                    <a:cxn ang="0">
                      <a:pos x="201" y="0"/>
                    </a:cxn>
                  </a:cxnLst>
                  <a:rect l="0" t="0" r="r" b="b"/>
                  <a:pathLst>
                    <a:path w="201" h="197">
                      <a:moveTo>
                        <a:pt x="0" y="197"/>
                      </a:moveTo>
                      <a:cubicBezTo>
                        <a:pt x="12" y="188"/>
                        <a:pt x="56" y="161"/>
                        <a:pt x="76" y="143"/>
                      </a:cubicBezTo>
                      <a:cubicBezTo>
                        <a:pt x="97" y="126"/>
                        <a:pt x="102" y="115"/>
                        <a:pt x="123" y="91"/>
                      </a:cubicBezTo>
                      <a:cubicBezTo>
                        <a:pt x="143" y="67"/>
                        <a:pt x="189" y="15"/>
                        <a:pt x="201" y="0"/>
                      </a:cubicBez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306" name="Freeform 434"/>
                <p:cNvSpPr>
                  <a:spLocks/>
                </p:cNvSpPr>
                <p:nvPr/>
              </p:nvSpPr>
              <p:spPr bwMode="auto">
                <a:xfrm rot="-2682521">
                  <a:off x="5587" y="2226"/>
                  <a:ext cx="48" cy="56"/>
                </a:xfrm>
                <a:custGeom>
                  <a:avLst/>
                  <a:gdLst/>
                  <a:ahLst/>
                  <a:cxnLst>
                    <a:cxn ang="0">
                      <a:pos x="48" y="32"/>
                    </a:cxn>
                    <a:cxn ang="0">
                      <a:pos x="40" y="48"/>
                    </a:cxn>
                    <a:cxn ang="0">
                      <a:pos x="24" y="56"/>
                    </a:cxn>
                    <a:cxn ang="0">
                      <a:pos x="24" y="56"/>
                    </a:cxn>
                    <a:cxn ang="0">
                      <a:pos x="0" y="48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0" y="16"/>
                    </a:cxn>
                    <a:cxn ang="0">
                      <a:pos x="48" y="32"/>
                    </a:cxn>
                  </a:cxnLst>
                  <a:rect l="0" t="0" r="r" b="b"/>
                  <a:pathLst>
                    <a:path w="48" h="56">
                      <a:moveTo>
                        <a:pt x="48" y="32"/>
                      </a:moveTo>
                      <a:lnTo>
                        <a:pt x="40" y="48"/>
                      </a:lnTo>
                      <a:lnTo>
                        <a:pt x="24" y="56"/>
                      </a:lnTo>
                      <a:lnTo>
                        <a:pt x="24" y="56"/>
                      </a:lnTo>
                      <a:lnTo>
                        <a:pt x="0" y="48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0" y="16"/>
                      </a:lnTo>
                      <a:lnTo>
                        <a:pt x="48" y="32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307" name="Freeform 435"/>
                <p:cNvSpPr>
                  <a:spLocks/>
                </p:cNvSpPr>
                <p:nvPr/>
              </p:nvSpPr>
              <p:spPr bwMode="auto">
                <a:xfrm rot="-2682521">
                  <a:off x="5678" y="2080"/>
                  <a:ext cx="48" cy="56"/>
                </a:xfrm>
                <a:custGeom>
                  <a:avLst/>
                  <a:gdLst/>
                  <a:ahLst/>
                  <a:cxnLst>
                    <a:cxn ang="0">
                      <a:pos x="48" y="32"/>
                    </a:cxn>
                    <a:cxn ang="0">
                      <a:pos x="40" y="48"/>
                    </a:cxn>
                    <a:cxn ang="0">
                      <a:pos x="24" y="56"/>
                    </a:cxn>
                    <a:cxn ang="0">
                      <a:pos x="24" y="56"/>
                    </a:cxn>
                    <a:cxn ang="0">
                      <a:pos x="0" y="48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0" y="8"/>
                    </a:cxn>
                    <a:cxn ang="0">
                      <a:pos x="48" y="32"/>
                    </a:cxn>
                  </a:cxnLst>
                  <a:rect l="0" t="0" r="r" b="b"/>
                  <a:pathLst>
                    <a:path w="48" h="56">
                      <a:moveTo>
                        <a:pt x="48" y="32"/>
                      </a:moveTo>
                      <a:lnTo>
                        <a:pt x="40" y="48"/>
                      </a:lnTo>
                      <a:lnTo>
                        <a:pt x="24" y="56"/>
                      </a:lnTo>
                      <a:lnTo>
                        <a:pt x="24" y="56"/>
                      </a:lnTo>
                      <a:lnTo>
                        <a:pt x="0" y="48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0" y="8"/>
                      </a:lnTo>
                      <a:lnTo>
                        <a:pt x="48" y="32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308" name="Freeform 436"/>
                <p:cNvSpPr>
                  <a:spLocks/>
                </p:cNvSpPr>
                <p:nvPr/>
              </p:nvSpPr>
              <p:spPr bwMode="auto">
                <a:xfrm rot="-2682521">
                  <a:off x="5516" y="2272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24"/>
                    </a:cxn>
                    <a:cxn ang="0">
                      <a:pos x="40" y="48"/>
                    </a:cxn>
                    <a:cxn ang="0">
                      <a:pos x="24" y="48"/>
                    </a:cxn>
                    <a:cxn ang="0">
                      <a:pos x="24" y="48"/>
                    </a:cxn>
                    <a:cxn ang="0">
                      <a:pos x="0" y="4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0" y="8"/>
                    </a:cxn>
                    <a:cxn ang="0">
                      <a:pos x="48" y="24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40" y="4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0" y="4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0" y="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309" name="Freeform 437"/>
                <p:cNvSpPr>
                  <a:spLocks/>
                </p:cNvSpPr>
                <p:nvPr/>
              </p:nvSpPr>
              <p:spPr bwMode="auto">
                <a:xfrm rot="-2682521">
                  <a:off x="5635" y="2165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24"/>
                    </a:cxn>
                    <a:cxn ang="0">
                      <a:pos x="40" y="48"/>
                    </a:cxn>
                    <a:cxn ang="0">
                      <a:pos x="24" y="48"/>
                    </a:cxn>
                    <a:cxn ang="0">
                      <a:pos x="24" y="48"/>
                    </a:cxn>
                    <a:cxn ang="0">
                      <a:pos x="8" y="4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48" y="8"/>
                    </a:cxn>
                    <a:cxn ang="0">
                      <a:pos x="48" y="24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40" y="4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8" y="4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48" y="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</p:grpSp>
        </p:grpSp>
      </p:grpSp>
      <p:grpSp>
        <p:nvGrpSpPr>
          <p:cNvPr id="208655" name="Group 495"/>
          <p:cNvGrpSpPr>
            <a:grpSpLocks/>
          </p:cNvGrpSpPr>
          <p:nvPr/>
        </p:nvGrpSpPr>
        <p:grpSpPr bwMode="auto">
          <a:xfrm>
            <a:off x="7046913" y="3581400"/>
            <a:ext cx="1736725" cy="1989138"/>
            <a:chOff x="4439" y="2232"/>
            <a:chExt cx="1094" cy="1253"/>
          </a:xfrm>
        </p:grpSpPr>
        <p:sp>
          <p:nvSpPr>
            <p:cNvPr id="56502" name="Text Box 496"/>
            <p:cNvSpPr txBox="1">
              <a:spLocks noChangeArrowheads="1"/>
            </p:cNvSpPr>
            <p:nvPr/>
          </p:nvSpPr>
          <p:spPr bwMode="auto">
            <a:xfrm>
              <a:off x="4658" y="3043"/>
              <a:ext cx="875" cy="44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rtl="1" eaLnBrk="0" hangingPunct="0"/>
              <a:r>
                <a:rPr lang="en-US" sz="2000" dirty="0">
                  <a:solidFill>
                    <a:srgbClr val="FF33CC"/>
                  </a:solidFill>
                  <a:latin typeface="Helvetica" charset="0"/>
                </a:rPr>
                <a:t> </a:t>
              </a:r>
              <a:r>
                <a:rPr lang="en-US" sz="2000" dirty="0">
                  <a:solidFill>
                    <a:srgbClr val="FF33CC"/>
                  </a:solidFill>
                </a:rPr>
                <a:t>Plug</a:t>
              </a:r>
            </a:p>
            <a:p>
              <a:pPr algn="ctr" rtl="1" eaLnBrk="0" hangingPunct="0"/>
              <a:r>
                <a:rPr lang="en-US" sz="2000" dirty="0">
                  <a:solidFill>
                    <a:srgbClr val="FF33CC"/>
                  </a:solidFill>
                </a:rPr>
                <a:t>Formation</a:t>
              </a:r>
            </a:p>
          </p:txBody>
        </p:sp>
        <p:grpSp>
          <p:nvGrpSpPr>
            <p:cNvPr id="56503" name="Group 497"/>
            <p:cNvGrpSpPr>
              <a:grpSpLocks/>
            </p:cNvGrpSpPr>
            <p:nvPr/>
          </p:nvGrpSpPr>
          <p:grpSpPr bwMode="auto">
            <a:xfrm>
              <a:off x="4439" y="2232"/>
              <a:ext cx="862" cy="811"/>
              <a:chOff x="4439" y="2232"/>
              <a:chExt cx="862" cy="811"/>
            </a:xfrm>
          </p:grpSpPr>
          <p:grpSp>
            <p:nvGrpSpPr>
              <p:cNvPr id="56504" name="Group 498"/>
              <p:cNvGrpSpPr>
                <a:grpSpLocks/>
              </p:cNvGrpSpPr>
              <p:nvPr/>
            </p:nvGrpSpPr>
            <p:grpSpPr bwMode="auto">
              <a:xfrm>
                <a:off x="4439" y="2549"/>
                <a:ext cx="274" cy="138"/>
                <a:chOff x="1536" y="3120"/>
                <a:chExt cx="274" cy="138"/>
              </a:xfrm>
            </p:grpSpPr>
            <p:grpSp>
              <p:nvGrpSpPr>
                <p:cNvPr id="56606" name="Group 499"/>
                <p:cNvGrpSpPr>
                  <a:grpSpLocks/>
                </p:cNvGrpSpPr>
                <p:nvPr/>
              </p:nvGrpSpPr>
              <p:grpSpPr bwMode="auto">
                <a:xfrm rot="625620">
                  <a:off x="1536" y="3120"/>
                  <a:ext cx="274" cy="138"/>
                  <a:chOff x="1550" y="3072"/>
                  <a:chExt cx="274" cy="138"/>
                </a:xfrm>
              </p:grpSpPr>
              <p:sp>
                <p:nvSpPr>
                  <p:cNvPr id="208372" name="Freeform 500"/>
                  <p:cNvSpPr>
                    <a:spLocks/>
                  </p:cNvSpPr>
                  <p:nvPr/>
                </p:nvSpPr>
                <p:spPr bwMode="auto">
                  <a:xfrm>
                    <a:off x="1607" y="3108"/>
                    <a:ext cx="137" cy="25"/>
                  </a:xfrm>
                  <a:custGeom>
                    <a:avLst/>
                    <a:gdLst/>
                    <a:ahLst/>
                    <a:cxnLst>
                      <a:cxn ang="0">
                        <a:pos x="137" y="0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137" h="25">
                        <a:moveTo>
                          <a:pt x="137" y="0"/>
                        </a:moveTo>
                        <a:cubicBezTo>
                          <a:pt x="87" y="7"/>
                          <a:pt x="22" y="20"/>
                          <a:pt x="0" y="25"/>
                        </a:cubicBez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373" name="Freeform 501"/>
                  <p:cNvSpPr>
                    <a:spLocks/>
                  </p:cNvSpPr>
                  <p:nvPr/>
                </p:nvSpPr>
                <p:spPr bwMode="auto">
                  <a:xfrm rot="20238998" flipH="1">
                    <a:off x="1526" y="3100"/>
                    <a:ext cx="96" cy="96"/>
                  </a:xfrm>
                  <a:custGeom>
                    <a:avLst/>
                    <a:gdLst/>
                    <a:ahLst/>
                    <a:cxnLst>
                      <a:cxn ang="0">
                        <a:pos x="48" y="24"/>
                      </a:cxn>
                      <a:cxn ang="0">
                        <a:pos x="40" y="40"/>
                      </a:cxn>
                      <a:cxn ang="0">
                        <a:pos x="16" y="48"/>
                      </a:cxn>
                      <a:cxn ang="0">
                        <a:pos x="16" y="48"/>
                      </a:cxn>
                      <a:cxn ang="0">
                        <a:pos x="0" y="40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0"/>
                      </a:cxn>
                      <a:cxn ang="0">
                        <a:pos x="24" y="0"/>
                      </a:cxn>
                      <a:cxn ang="0">
                        <a:pos x="24" y="0"/>
                      </a:cxn>
                      <a:cxn ang="0">
                        <a:pos x="40" y="8"/>
                      </a:cxn>
                      <a:cxn ang="0">
                        <a:pos x="48" y="24"/>
                      </a:cxn>
                    </a:cxnLst>
                    <a:rect l="0" t="0" r="r" b="b"/>
                    <a:pathLst>
                      <a:path w="48" h="48">
                        <a:moveTo>
                          <a:pt x="48" y="24"/>
                        </a:moveTo>
                        <a:lnTo>
                          <a:pt x="40" y="40"/>
                        </a:lnTo>
                        <a:lnTo>
                          <a:pt x="16" y="48"/>
                        </a:lnTo>
                        <a:lnTo>
                          <a:pt x="16" y="48"/>
                        </a:lnTo>
                        <a:lnTo>
                          <a:pt x="0" y="4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0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lnTo>
                          <a:pt x="40" y="8"/>
                        </a:lnTo>
                        <a:lnTo>
                          <a:pt x="48" y="24"/>
                        </a:lnTo>
                        <a:close/>
                      </a:path>
                    </a:pathLst>
                  </a:custGeom>
                  <a:solidFill>
                    <a:srgbClr val="33CC33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374" name="Freeform 502"/>
                  <p:cNvSpPr>
                    <a:spLocks/>
                  </p:cNvSpPr>
                  <p:nvPr/>
                </p:nvSpPr>
                <p:spPr bwMode="auto">
                  <a:xfrm rot="20238998" flipH="1">
                    <a:off x="1728" y="3072"/>
                    <a:ext cx="96" cy="96"/>
                  </a:xfrm>
                  <a:custGeom>
                    <a:avLst/>
                    <a:gdLst/>
                    <a:ahLst/>
                    <a:cxnLst>
                      <a:cxn ang="0">
                        <a:pos x="48" y="24"/>
                      </a:cxn>
                      <a:cxn ang="0">
                        <a:pos x="40" y="40"/>
                      </a:cxn>
                      <a:cxn ang="0">
                        <a:pos x="24" y="48"/>
                      </a:cxn>
                      <a:cxn ang="0">
                        <a:pos x="24" y="48"/>
                      </a:cxn>
                      <a:cxn ang="0">
                        <a:pos x="8" y="40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0"/>
                      </a:cxn>
                      <a:cxn ang="0">
                        <a:pos x="32" y="0"/>
                      </a:cxn>
                      <a:cxn ang="0">
                        <a:pos x="32" y="0"/>
                      </a:cxn>
                      <a:cxn ang="0">
                        <a:pos x="48" y="8"/>
                      </a:cxn>
                      <a:cxn ang="0">
                        <a:pos x="48" y="24"/>
                      </a:cxn>
                    </a:cxnLst>
                    <a:rect l="0" t="0" r="r" b="b"/>
                    <a:pathLst>
                      <a:path w="48" h="48">
                        <a:moveTo>
                          <a:pt x="48" y="24"/>
                        </a:moveTo>
                        <a:lnTo>
                          <a:pt x="40" y="40"/>
                        </a:lnTo>
                        <a:lnTo>
                          <a:pt x="24" y="48"/>
                        </a:lnTo>
                        <a:lnTo>
                          <a:pt x="24" y="48"/>
                        </a:lnTo>
                        <a:lnTo>
                          <a:pt x="8" y="4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0"/>
                        </a:lnTo>
                        <a:lnTo>
                          <a:pt x="32" y="0"/>
                        </a:lnTo>
                        <a:lnTo>
                          <a:pt x="32" y="0"/>
                        </a:lnTo>
                        <a:lnTo>
                          <a:pt x="48" y="8"/>
                        </a:lnTo>
                        <a:lnTo>
                          <a:pt x="48" y="24"/>
                        </a:lnTo>
                        <a:close/>
                      </a:path>
                    </a:pathLst>
                  </a:custGeom>
                  <a:solidFill>
                    <a:srgbClr val="33CC33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sp>
              <p:nvSpPr>
                <p:cNvPr id="208375" name="Freeform 503"/>
                <p:cNvSpPr>
                  <a:spLocks/>
                </p:cNvSpPr>
                <p:nvPr/>
              </p:nvSpPr>
              <p:spPr bwMode="auto">
                <a:xfrm rot="20238998" flipH="1">
                  <a:off x="1646" y="3150"/>
                  <a:ext cx="48" cy="56"/>
                </a:xfrm>
                <a:custGeom>
                  <a:avLst/>
                  <a:gdLst/>
                  <a:ahLst/>
                  <a:cxnLst>
                    <a:cxn ang="0">
                      <a:pos x="48" y="32"/>
                    </a:cxn>
                    <a:cxn ang="0">
                      <a:pos x="40" y="48"/>
                    </a:cxn>
                    <a:cxn ang="0">
                      <a:pos x="24" y="56"/>
                    </a:cxn>
                    <a:cxn ang="0">
                      <a:pos x="24" y="56"/>
                    </a:cxn>
                    <a:cxn ang="0">
                      <a:pos x="0" y="48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0" y="8"/>
                    </a:cxn>
                    <a:cxn ang="0">
                      <a:pos x="48" y="32"/>
                    </a:cxn>
                  </a:cxnLst>
                  <a:rect l="0" t="0" r="r" b="b"/>
                  <a:pathLst>
                    <a:path w="48" h="56">
                      <a:moveTo>
                        <a:pt x="48" y="32"/>
                      </a:moveTo>
                      <a:lnTo>
                        <a:pt x="40" y="48"/>
                      </a:lnTo>
                      <a:lnTo>
                        <a:pt x="24" y="56"/>
                      </a:lnTo>
                      <a:lnTo>
                        <a:pt x="24" y="56"/>
                      </a:lnTo>
                      <a:lnTo>
                        <a:pt x="0" y="48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0" y="8"/>
                      </a:lnTo>
                      <a:lnTo>
                        <a:pt x="48" y="32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</p:grpSp>
          <p:grpSp>
            <p:nvGrpSpPr>
              <p:cNvPr id="56505" name="Group 504"/>
              <p:cNvGrpSpPr>
                <a:grpSpLocks/>
              </p:cNvGrpSpPr>
              <p:nvPr/>
            </p:nvGrpSpPr>
            <p:grpSpPr bwMode="auto">
              <a:xfrm>
                <a:off x="4830" y="2736"/>
                <a:ext cx="274" cy="138"/>
                <a:chOff x="1536" y="3120"/>
                <a:chExt cx="274" cy="138"/>
              </a:xfrm>
            </p:grpSpPr>
            <p:grpSp>
              <p:nvGrpSpPr>
                <p:cNvPr id="56601" name="Group 505"/>
                <p:cNvGrpSpPr>
                  <a:grpSpLocks/>
                </p:cNvGrpSpPr>
                <p:nvPr/>
              </p:nvGrpSpPr>
              <p:grpSpPr bwMode="auto">
                <a:xfrm rot="625620">
                  <a:off x="1536" y="3120"/>
                  <a:ext cx="274" cy="138"/>
                  <a:chOff x="1550" y="3072"/>
                  <a:chExt cx="274" cy="138"/>
                </a:xfrm>
              </p:grpSpPr>
              <p:sp>
                <p:nvSpPr>
                  <p:cNvPr id="208378" name="Freeform 506"/>
                  <p:cNvSpPr>
                    <a:spLocks/>
                  </p:cNvSpPr>
                  <p:nvPr/>
                </p:nvSpPr>
                <p:spPr bwMode="auto">
                  <a:xfrm>
                    <a:off x="1607" y="3109"/>
                    <a:ext cx="137" cy="25"/>
                  </a:xfrm>
                  <a:custGeom>
                    <a:avLst/>
                    <a:gdLst/>
                    <a:ahLst/>
                    <a:cxnLst>
                      <a:cxn ang="0">
                        <a:pos x="137" y="0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137" h="25">
                        <a:moveTo>
                          <a:pt x="137" y="0"/>
                        </a:moveTo>
                        <a:cubicBezTo>
                          <a:pt x="87" y="7"/>
                          <a:pt x="22" y="20"/>
                          <a:pt x="0" y="25"/>
                        </a:cubicBez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379" name="Freeform 507"/>
                  <p:cNvSpPr>
                    <a:spLocks/>
                  </p:cNvSpPr>
                  <p:nvPr/>
                </p:nvSpPr>
                <p:spPr bwMode="auto">
                  <a:xfrm rot="20238998" flipH="1">
                    <a:off x="1526" y="3100"/>
                    <a:ext cx="96" cy="96"/>
                  </a:xfrm>
                  <a:custGeom>
                    <a:avLst/>
                    <a:gdLst/>
                    <a:ahLst/>
                    <a:cxnLst>
                      <a:cxn ang="0">
                        <a:pos x="48" y="24"/>
                      </a:cxn>
                      <a:cxn ang="0">
                        <a:pos x="40" y="40"/>
                      </a:cxn>
                      <a:cxn ang="0">
                        <a:pos x="16" y="48"/>
                      </a:cxn>
                      <a:cxn ang="0">
                        <a:pos x="16" y="48"/>
                      </a:cxn>
                      <a:cxn ang="0">
                        <a:pos x="0" y="40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0"/>
                      </a:cxn>
                      <a:cxn ang="0">
                        <a:pos x="24" y="0"/>
                      </a:cxn>
                      <a:cxn ang="0">
                        <a:pos x="24" y="0"/>
                      </a:cxn>
                      <a:cxn ang="0">
                        <a:pos x="40" y="8"/>
                      </a:cxn>
                      <a:cxn ang="0">
                        <a:pos x="48" y="24"/>
                      </a:cxn>
                    </a:cxnLst>
                    <a:rect l="0" t="0" r="r" b="b"/>
                    <a:pathLst>
                      <a:path w="48" h="48">
                        <a:moveTo>
                          <a:pt x="48" y="24"/>
                        </a:moveTo>
                        <a:lnTo>
                          <a:pt x="40" y="40"/>
                        </a:lnTo>
                        <a:lnTo>
                          <a:pt x="16" y="48"/>
                        </a:lnTo>
                        <a:lnTo>
                          <a:pt x="16" y="48"/>
                        </a:lnTo>
                        <a:lnTo>
                          <a:pt x="0" y="4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0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lnTo>
                          <a:pt x="40" y="8"/>
                        </a:lnTo>
                        <a:lnTo>
                          <a:pt x="48" y="24"/>
                        </a:lnTo>
                        <a:close/>
                      </a:path>
                    </a:pathLst>
                  </a:custGeom>
                  <a:solidFill>
                    <a:srgbClr val="33CC33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380" name="Freeform 508"/>
                  <p:cNvSpPr>
                    <a:spLocks/>
                  </p:cNvSpPr>
                  <p:nvPr/>
                </p:nvSpPr>
                <p:spPr bwMode="auto">
                  <a:xfrm rot="20238998" flipH="1">
                    <a:off x="1728" y="3072"/>
                    <a:ext cx="96" cy="96"/>
                  </a:xfrm>
                  <a:custGeom>
                    <a:avLst/>
                    <a:gdLst/>
                    <a:ahLst/>
                    <a:cxnLst>
                      <a:cxn ang="0">
                        <a:pos x="48" y="24"/>
                      </a:cxn>
                      <a:cxn ang="0">
                        <a:pos x="40" y="40"/>
                      </a:cxn>
                      <a:cxn ang="0">
                        <a:pos x="24" y="48"/>
                      </a:cxn>
                      <a:cxn ang="0">
                        <a:pos x="24" y="48"/>
                      </a:cxn>
                      <a:cxn ang="0">
                        <a:pos x="8" y="40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0"/>
                      </a:cxn>
                      <a:cxn ang="0">
                        <a:pos x="32" y="0"/>
                      </a:cxn>
                      <a:cxn ang="0">
                        <a:pos x="32" y="0"/>
                      </a:cxn>
                      <a:cxn ang="0">
                        <a:pos x="48" y="8"/>
                      </a:cxn>
                      <a:cxn ang="0">
                        <a:pos x="48" y="24"/>
                      </a:cxn>
                    </a:cxnLst>
                    <a:rect l="0" t="0" r="r" b="b"/>
                    <a:pathLst>
                      <a:path w="48" h="48">
                        <a:moveTo>
                          <a:pt x="48" y="24"/>
                        </a:moveTo>
                        <a:lnTo>
                          <a:pt x="40" y="40"/>
                        </a:lnTo>
                        <a:lnTo>
                          <a:pt x="24" y="48"/>
                        </a:lnTo>
                        <a:lnTo>
                          <a:pt x="24" y="48"/>
                        </a:lnTo>
                        <a:lnTo>
                          <a:pt x="8" y="4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0"/>
                        </a:lnTo>
                        <a:lnTo>
                          <a:pt x="32" y="0"/>
                        </a:lnTo>
                        <a:lnTo>
                          <a:pt x="32" y="0"/>
                        </a:lnTo>
                        <a:lnTo>
                          <a:pt x="48" y="8"/>
                        </a:lnTo>
                        <a:lnTo>
                          <a:pt x="48" y="24"/>
                        </a:lnTo>
                        <a:close/>
                      </a:path>
                    </a:pathLst>
                  </a:custGeom>
                  <a:solidFill>
                    <a:srgbClr val="33CC33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sp>
              <p:nvSpPr>
                <p:cNvPr id="208381" name="Freeform 509"/>
                <p:cNvSpPr>
                  <a:spLocks/>
                </p:cNvSpPr>
                <p:nvPr/>
              </p:nvSpPr>
              <p:spPr bwMode="auto">
                <a:xfrm rot="20238998" flipH="1">
                  <a:off x="1646" y="3150"/>
                  <a:ext cx="48" cy="56"/>
                </a:xfrm>
                <a:custGeom>
                  <a:avLst/>
                  <a:gdLst/>
                  <a:ahLst/>
                  <a:cxnLst>
                    <a:cxn ang="0">
                      <a:pos x="48" y="32"/>
                    </a:cxn>
                    <a:cxn ang="0">
                      <a:pos x="40" y="48"/>
                    </a:cxn>
                    <a:cxn ang="0">
                      <a:pos x="24" y="56"/>
                    </a:cxn>
                    <a:cxn ang="0">
                      <a:pos x="24" y="56"/>
                    </a:cxn>
                    <a:cxn ang="0">
                      <a:pos x="0" y="48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0" y="8"/>
                    </a:cxn>
                    <a:cxn ang="0">
                      <a:pos x="48" y="32"/>
                    </a:cxn>
                  </a:cxnLst>
                  <a:rect l="0" t="0" r="r" b="b"/>
                  <a:pathLst>
                    <a:path w="48" h="56">
                      <a:moveTo>
                        <a:pt x="48" y="32"/>
                      </a:moveTo>
                      <a:lnTo>
                        <a:pt x="40" y="48"/>
                      </a:lnTo>
                      <a:lnTo>
                        <a:pt x="24" y="56"/>
                      </a:lnTo>
                      <a:lnTo>
                        <a:pt x="24" y="56"/>
                      </a:lnTo>
                      <a:lnTo>
                        <a:pt x="0" y="48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0" y="8"/>
                      </a:lnTo>
                      <a:lnTo>
                        <a:pt x="48" y="32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</p:grpSp>
          <p:grpSp>
            <p:nvGrpSpPr>
              <p:cNvPr id="56506" name="Group 510"/>
              <p:cNvGrpSpPr>
                <a:grpSpLocks/>
              </p:cNvGrpSpPr>
              <p:nvPr/>
            </p:nvGrpSpPr>
            <p:grpSpPr bwMode="auto">
              <a:xfrm>
                <a:off x="4765" y="2304"/>
                <a:ext cx="536" cy="384"/>
                <a:chOff x="540" y="1270"/>
                <a:chExt cx="536" cy="384"/>
              </a:xfrm>
            </p:grpSpPr>
            <p:grpSp>
              <p:nvGrpSpPr>
                <p:cNvPr id="56565" name="Group 511"/>
                <p:cNvGrpSpPr>
                  <a:grpSpLocks/>
                </p:cNvGrpSpPr>
                <p:nvPr/>
              </p:nvGrpSpPr>
              <p:grpSpPr bwMode="auto">
                <a:xfrm>
                  <a:off x="540" y="1270"/>
                  <a:ext cx="536" cy="384"/>
                  <a:chOff x="540" y="2248"/>
                  <a:chExt cx="536" cy="384"/>
                </a:xfrm>
              </p:grpSpPr>
              <p:sp>
                <p:nvSpPr>
                  <p:cNvPr id="208384" name="Freeform 512"/>
                  <p:cNvSpPr>
                    <a:spLocks/>
                  </p:cNvSpPr>
                  <p:nvPr/>
                </p:nvSpPr>
                <p:spPr bwMode="auto">
                  <a:xfrm>
                    <a:off x="932" y="2416"/>
                    <a:ext cx="144" cy="40"/>
                  </a:xfrm>
                  <a:custGeom>
                    <a:avLst/>
                    <a:gdLst/>
                    <a:ahLst/>
                    <a:cxnLst>
                      <a:cxn ang="0">
                        <a:pos x="144" y="16"/>
                      </a:cxn>
                      <a:cxn ang="0">
                        <a:pos x="144" y="24"/>
                      </a:cxn>
                      <a:cxn ang="0">
                        <a:pos x="128" y="32"/>
                      </a:cxn>
                      <a:cxn ang="0">
                        <a:pos x="104" y="32"/>
                      </a:cxn>
                      <a:cxn ang="0">
                        <a:pos x="72" y="40"/>
                      </a:cxn>
                      <a:cxn ang="0">
                        <a:pos x="72" y="40"/>
                      </a:cxn>
                      <a:cxn ang="0">
                        <a:pos x="40" y="32"/>
                      </a:cxn>
                      <a:cxn ang="0">
                        <a:pos x="16" y="32"/>
                      </a:cxn>
                      <a:cxn ang="0">
                        <a:pos x="0" y="24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0" y="8"/>
                      </a:cxn>
                      <a:cxn ang="0">
                        <a:pos x="16" y="0"/>
                      </a:cxn>
                      <a:cxn ang="0">
                        <a:pos x="40" y="0"/>
                      </a:cxn>
                      <a:cxn ang="0">
                        <a:pos x="72" y="0"/>
                      </a:cxn>
                      <a:cxn ang="0">
                        <a:pos x="72" y="0"/>
                      </a:cxn>
                      <a:cxn ang="0">
                        <a:pos x="104" y="0"/>
                      </a:cxn>
                      <a:cxn ang="0">
                        <a:pos x="128" y="0"/>
                      </a:cxn>
                      <a:cxn ang="0">
                        <a:pos x="144" y="8"/>
                      </a:cxn>
                      <a:cxn ang="0">
                        <a:pos x="144" y="16"/>
                      </a:cxn>
                    </a:cxnLst>
                    <a:rect l="0" t="0" r="r" b="b"/>
                    <a:pathLst>
                      <a:path w="144" h="40">
                        <a:moveTo>
                          <a:pt x="144" y="16"/>
                        </a:moveTo>
                        <a:lnTo>
                          <a:pt x="144" y="24"/>
                        </a:lnTo>
                        <a:lnTo>
                          <a:pt x="128" y="32"/>
                        </a:lnTo>
                        <a:lnTo>
                          <a:pt x="104" y="32"/>
                        </a:lnTo>
                        <a:lnTo>
                          <a:pt x="72" y="40"/>
                        </a:lnTo>
                        <a:lnTo>
                          <a:pt x="72" y="40"/>
                        </a:lnTo>
                        <a:lnTo>
                          <a:pt x="40" y="32"/>
                        </a:lnTo>
                        <a:lnTo>
                          <a:pt x="16" y="32"/>
                        </a:lnTo>
                        <a:lnTo>
                          <a:pt x="0" y="24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0" y="8"/>
                        </a:lnTo>
                        <a:lnTo>
                          <a:pt x="16" y="0"/>
                        </a:lnTo>
                        <a:lnTo>
                          <a:pt x="40" y="0"/>
                        </a:lnTo>
                        <a:lnTo>
                          <a:pt x="72" y="0"/>
                        </a:lnTo>
                        <a:lnTo>
                          <a:pt x="72" y="0"/>
                        </a:lnTo>
                        <a:lnTo>
                          <a:pt x="104" y="0"/>
                        </a:lnTo>
                        <a:lnTo>
                          <a:pt x="128" y="0"/>
                        </a:lnTo>
                        <a:lnTo>
                          <a:pt x="144" y="8"/>
                        </a:lnTo>
                        <a:lnTo>
                          <a:pt x="144" y="16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385" name="Freeform 513"/>
                  <p:cNvSpPr>
                    <a:spLocks/>
                  </p:cNvSpPr>
                  <p:nvPr/>
                </p:nvSpPr>
                <p:spPr bwMode="auto">
                  <a:xfrm>
                    <a:off x="892" y="2496"/>
                    <a:ext cx="112" cy="80"/>
                  </a:xfrm>
                  <a:custGeom>
                    <a:avLst/>
                    <a:gdLst/>
                    <a:ahLst/>
                    <a:cxnLst>
                      <a:cxn ang="0">
                        <a:pos x="112" y="80"/>
                      </a:cxn>
                      <a:cxn ang="0">
                        <a:pos x="80" y="80"/>
                      </a:cxn>
                      <a:cxn ang="0">
                        <a:pos x="40" y="56"/>
                      </a:cxn>
                      <a:cxn ang="0">
                        <a:pos x="40" y="56"/>
                      </a:cxn>
                      <a:cxn ang="0">
                        <a:pos x="16" y="40"/>
                      </a:cxn>
                      <a:cxn ang="0">
                        <a:pos x="8" y="24"/>
                      </a:cxn>
                      <a:cxn ang="0">
                        <a:pos x="0" y="8"/>
                      </a:cxn>
                      <a:cxn ang="0">
                        <a:pos x="8" y="0"/>
                      </a:cxn>
                      <a:cxn ang="0">
                        <a:pos x="8" y="0"/>
                      </a:cxn>
                      <a:cxn ang="0">
                        <a:pos x="32" y="0"/>
                      </a:cxn>
                      <a:cxn ang="0">
                        <a:pos x="72" y="24"/>
                      </a:cxn>
                      <a:cxn ang="0">
                        <a:pos x="72" y="24"/>
                      </a:cxn>
                      <a:cxn ang="0">
                        <a:pos x="96" y="40"/>
                      </a:cxn>
                      <a:cxn ang="0">
                        <a:pos x="104" y="56"/>
                      </a:cxn>
                      <a:cxn ang="0">
                        <a:pos x="112" y="72"/>
                      </a:cxn>
                      <a:cxn ang="0">
                        <a:pos x="112" y="80"/>
                      </a:cxn>
                    </a:cxnLst>
                    <a:rect l="0" t="0" r="r" b="b"/>
                    <a:pathLst>
                      <a:path w="112" h="80">
                        <a:moveTo>
                          <a:pt x="112" y="80"/>
                        </a:moveTo>
                        <a:lnTo>
                          <a:pt x="80" y="80"/>
                        </a:lnTo>
                        <a:lnTo>
                          <a:pt x="40" y="56"/>
                        </a:lnTo>
                        <a:lnTo>
                          <a:pt x="40" y="56"/>
                        </a:lnTo>
                        <a:lnTo>
                          <a:pt x="16" y="40"/>
                        </a:lnTo>
                        <a:lnTo>
                          <a:pt x="8" y="24"/>
                        </a:lnTo>
                        <a:lnTo>
                          <a:pt x="0" y="8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32" y="0"/>
                        </a:lnTo>
                        <a:lnTo>
                          <a:pt x="72" y="24"/>
                        </a:lnTo>
                        <a:lnTo>
                          <a:pt x="72" y="24"/>
                        </a:lnTo>
                        <a:lnTo>
                          <a:pt x="96" y="40"/>
                        </a:lnTo>
                        <a:lnTo>
                          <a:pt x="104" y="56"/>
                        </a:lnTo>
                        <a:lnTo>
                          <a:pt x="112" y="72"/>
                        </a:lnTo>
                        <a:lnTo>
                          <a:pt x="112" y="8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386" name="Freeform 514"/>
                  <p:cNvSpPr>
                    <a:spLocks/>
                  </p:cNvSpPr>
                  <p:nvPr/>
                </p:nvSpPr>
                <p:spPr bwMode="auto">
                  <a:xfrm>
                    <a:off x="780" y="2248"/>
                    <a:ext cx="48" cy="104"/>
                  </a:xfrm>
                  <a:custGeom>
                    <a:avLst/>
                    <a:gdLst/>
                    <a:ahLst/>
                    <a:cxnLst>
                      <a:cxn ang="0">
                        <a:pos x="24" y="104"/>
                      </a:cxn>
                      <a:cxn ang="0">
                        <a:pos x="8" y="88"/>
                      </a:cxn>
                      <a:cxn ang="0">
                        <a:pos x="0" y="56"/>
                      </a:cxn>
                      <a:cxn ang="0">
                        <a:pos x="0" y="56"/>
                      </a:cxn>
                      <a:cxn ang="0">
                        <a:pos x="8" y="16"/>
                      </a:cxn>
                      <a:cxn ang="0">
                        <a:pos x="24" y="0"/>
                      </a:cxn>
                      <a:cxn ang="0">
                        <a:pos x="24" y="0"/>
                      </a:cxn>
                      <a:cxn ang="0">
                        <a:pos x="40" y="16"/>
                      </a:cxn>
                      <a:cxn ang="0">
                        <a:pos x="48" y="56"/>
                      </a:cxn>
                      <a:cxn ang="0">
                        <a:pos x="48" y="56"/>
                      </a:cxn>
                      <a:cxn ang="0">
                        <a:pos x="40" y="88"/>
                      </a:cxn>
                      <a:cxn ang="0">
                        <a:pos x="24" y="104"/>
                      </a:cxn>
                    </a:cxnLst>
                    <a:rect l="0" t="0" r="r" b="b"/>
                    <a:pathLst>
                      <a:path w="48" h="104">
                        <a:moveTo>
                          <a:pt x="24" y="104"/>
                        </a:moveTo>
                        <a:lnTo>
                          <a:pt x="8" y="88"/>
                        </a:lnTo>
                        <a:lnTo>
                          <a:pt x="0" y="56"/>
                        </a:lnTo>
                        <a:lnTo>
                          <a:pt x="0" y="56"/>
                        </a:lnTo>
                        <a:lnTo>
                          <a:pt x="8" y="16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lnTo>
                          <a:pt x="40" y="16"/>
                        </a:lnTo>
                        <a:lnTo>
                          <a:pt x="48" y="56"/>
                        </a:lnTo>
                        <a:lnTo>
                          <a:pt x="48" y="56"/>
                        </a:lnTo>
                        <a:lnTo>
                          <a:pt x="40" y="88"/>
                        </a:lnTo>
                        <a:lnTo>
                          <a:pt x="24" y="104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387" name="Freeform 515"/>
                  <p:cNvSpPr>
                    <a:spLocks/>
                  </p:cNvSpPr>
                  <p:nvPr/>
                </p:nvSpPr>
                <p:spPr bwMode="auto">
                  <a:xfrm>
                    <a:off x="540" y="2416"/>
                    <a:ext cx="152" cy="40"/>
                  </a:xfrm>
                  <a:custGeom>
                    <a:avLst/>
                    <a:gdLst/>
                    <a:ahLst/>
                    <a:cxnLst>
                      <a:cxn ang="0">
                        <a:pos x="152" y="24"/>
                      </a:cxn>
                      <a:cxn ang="0">
                        <a:pos x="144" y="32"/>
                      </a:cxn>
                      <a:cxn ang="0">
                        <a:pos x="128" y="32"/>
                      </a:cxn>
                      <a:cxn ang="0">
                        <a:pos x="104" y="40"/>
                      </a:cxn>
                      <a:cxn ang="0">
                        <a:pos x="80" y="40"/>
                      </a:cxn>
                      <a:cxn ang="0">
                        <a:pos x="80" y="40"/>
                      </a:cxn>
                      <a:cxn ang="0">
                        <a:pos x="48" y="40"/>
                      </a:cxn>
                      <a:cxn ang="0">
                        <a:pos x="24" y="32"/>
                      </a:cxn>
                      <a:cxn ang="0">
                        <a:pos x="8" y="32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16"/>
                      </a:cxn>
                      <a:cxn ang="0">
                        <a:pos x="24" y="8"/>
                      </a:cxn>
                      <a:cxn ang="0">
                        <a:pos x="48" y="0"/>
                      </a:cxn>
                      <a:cxn ang="0">
                        <a:pos x="80" y="0"/>
                      </a:cxn>
                      <a:cxn ang="0">
                        <a:pos x="80" y="0"/>
                      </a:cxn>
                      <a:cxn ang="0">
                        <a:pos x="104" y="0"/>
                      </a:cxn>
                      <a:cxn ang="0">
                        <a:pos x="128" y="8"/>
                      </a:cxn>
                      <a:cxn ang="0">
                        <a:pos x="144" y="16"/>
                      </a:cxn>
                      <a:cxn ang="0">
                        <a:pos x="152" y="24"/>
                      </a:cxn>
                    </a:cxnLst>
                    <a:rect l="0" t="0" r="r" b="b"/>
                    <a:pathLst>
                      <a:path w="152" h="40">
                        <a:moveTo>
                          <a:pt x="152" y="24"/>
                        </a:moveTo>
                        <a:lnTo>
                          <a:pt x="144" y="32"/>
                        </a:lnTo>
                        <a:lnTo>
                          <a:pt x="128" y="32"/>
                        </a:lnTo>
                        <a:lnTo>
                          <a:pt x="104" y="40"/>
                        </a:lnTo>
                        <a:lnTo>
                          <a:pt x="80" y="40"/>
                        </a:lnTo>
                        <a:lnTo>
                          <a:pt x="80" y="40"/>
                        </a:lnTo>
                        <a:lnTo>
                          <a:pt x="48" y="40"/>
                        </a:lnTo>
                        <a:lnTo>
                          <a:pt x="24" y="32"/>
                        </a:lnTo>
                        <a:lnTo>
                          <a:pt x="8" y="32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16"/>
                        </a:lnTo>
                        <a:lnTo>
                          <a:pt x="24" y="8"/>
                        </a:lnTo>
                        <a:lnTo>
                          <a:pt x="48" y="0"/>
                        </a:lnTo>
                        <a:lnTo>
                          <a:pt x="80" y="0"/>
                        </a:lnTo>
                        <a:lnTo>
                          <a:pt x="80" y="0"/>
                        </a:lnTo>
                        <a:lnTo>
                          <a:pt x="104" y="0"/>
                        </a:lnTo>
                        <a:lnTo>
                          <a:pt x="128" y="8"/>
                        </a:lnTo>
                        <a:lnTo>
                          <a:pt x="144" y="16"/>
                        </a:lnTo>
                        <a:lnTo>
                          <a:pt x="152" y="24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388" name="Freeform 516"/>
                  <p:cNvSpPr>
                    <a:spLocks/>
                  </p:cNvSpPr>
                  <p:nvPr/>
                </p:nvSpPr>
                <p:spPr bwMode="auto">
                  <a:xfrm>
                    <a:off x="780" y="2520"/>
                    <a:ext cx="48" cy="112"/>
                  </a:xfrm>
                  <a:custGeom>
                    <a:avLst/>
                    <a:gdLst/>
                    <a:ahLst/>
                    <a:cxnLst>
                      <a:cxn ang="0">
                        <a:pos x="24" y="112"/>
                      </a:cxn>
                      <a:cxn ang="0">
                        <a:pos x="8" y="96"/>
                      </a:cxn>
                      <a:cxn ang="0">
                        <a:pos x="0" y="56"/>
                      </a:cxn>
                      <a:cxn ang="0">
                        <a:pos x="0" y="56"/>
                      </a:cxn>
                      <a:cxn ang="0">
                        <a:pos x="8" y="16"/>
                      </a:cxn>
                      <a:cxn ang="0">
                        <a:pos x="24" y="0"/>
                      </a:cxn>
                      <a:cxn ang="0">
                        <a:pos x="24" y="0"/>
                      </a:cxn>
                      <a:cxn ang="0">
                        <a:pos x="40" y="16"/>
                      </a:cxn>
                      <a:cxn ang="0">
                        <a:pos x="48" y="56"/>
                      </a:cxn>
                      <a:cxn ang="0">
                        <a:pos x="48" y="56"/>
                      </a:cxn>
                      <a:cxn ang="0">
                        <a:pos x="40" y="96"/>
                      </a:cxn>
                      <a:cxn ang="0">
                        <a:pos x="24" y="112"/>
                      </a:cxn>
                    </a:cxnLst>
                    <a:rect l="0" t="0" r="r" b="b"/>
                    <a:pathLst>
                      <a:path w="48" h="112">
                        <a:moveTo>
                          <a:pt x="24" y="112"/>
                        </a:moveTo>
                        <a:lnTo>
                          <a:pt x="8" y="96"/>
                        </a:lnTo>
                        <a:lnTo>
                          <a:pt x="0" y="56"/>
                        </a:lnTo>
                        <a:lnTo>
                          <a:pt x="0" y="56"/>
                        </a:lnTo>
                        <a:lnTo>
                          <a:pt x="8" y="16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lnTo>
                          <a:pt x="40" y="16"/>
                        </a:lnTo>
                        <a:lnTo>
                          <a:pt x="48" y="56"/>
                        </a:lnTo>
                        <a:lnTo>
                          <a:pt x="48" y="56"/>
                        </a:lnTo>
                        <a:lnTo>
                          <a:pt x="40" y="96"/>
                        </a:lnTo>
                        <a:lnTo>
                          <a:pt x="24" y="112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389" name="Freeform 517"/>
                  <p:cNvSpPr>
                    <a:spLocks/>
                  </p:cNvSpPr>
                  <p:nvPr/>
                </p:nvSpPr>
                <p:spPr bwMode="auto">
                  <a:xfrm>
                    <a:off x="612" y="2304"/>
                    <a:ext cx="112" cy="80"/>
                  </a:xfrm>
                  <a:custGeom>
                    <a:avLst/>
                    <a:gdLst/>
                    <a:ahLst/>
                    <a:cxnLst>
                      <a:cxn ang="0">
                        <a:pos x="112" y="80"/>
                      </a:cxn>
                      <a:cxn ang="0">
                        <a:pos x="80" y="80"/>
                      </a:cxn>
                      <a:cxn ang="0">
                        <a:pos x="40" y="56"/>
                      </a:cxn>
                      <a:cxn ang="0">
                        <a:pos x="40" y="56"/>
                      </a:cxn>
                      <a:cxn ang="0">
                        <a:pos x="16" y="40"/>
                      </a:cxn>
                      <a:cxn ang="0">
                        <a:pos x="8" y="24"/>
                      </a:cxn>
                      <a:cxn ang="0">
                        <a:pos x="0" y="8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32" y="8"/>
                      </a:cxn>
                      <a:cxn ang="0">
                        <a:pos x="72" y="24"/>
                      </a:cxn>
                      <a:cxn ang="0">
                        <a:pos x="72" y="24"/>
                      </a:cxn>
                      <a:cxn ang="0">
                        <a:pos x="96" y="40"/>
                      </a:cxn>
                      <a:cxn ang="0">
                        <a:pos x="104" y="56"/>
                      </a:cxn>
                      <a:cxn ang="0">
                        <a:pos x="112" y="72"/>
                      </a:cxn>
                      <a:cxn ang="0">
                        <a:pos x="112" y="80"/>
                      </a:cxn>
                    </a:cxnLst>
                    <a:rect l="0" t="0" r="r" b="b"/>
                    <a:pathLst>
                      <a:path w="112" h="80">
                        <a:moveTo>
                          <a:pt x="112" y="80"/>
                        </a:moveTo>
                        <a:lnTo>
                          <a:pt x="80" y="80"/>
                        </a:lnTo>
                        <a:lnTo>
                          <a:pt x="40" y="56"/>
                        </a:lnTo>
                        <a:lnTo>
                          <a:pt x="40" y="56"/>
                        </a:lnTo>
                        <a:lnTo>
                          <a:pt x="16" y="40"/>
                        </a:lnTo>
                        <a:lnTo>
                          <a:pt x="8" y="24"/>
                        </a:lnTo>
                        <a:lnTo>
                          <a:pt x="0" y="8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32" y="8"/>
                        </a:lnTo>
                        <a:lnTo>
                          <a:pt x="72" y="24"/>
                        </a:lnTo>
                        <a:lnTo>
                          <a:pt x="72" y="24"/>
                        </a:lnTo>
                        <a:lnTo>
                          <a:pt x="96" y="40"/>
                        </a:lnTo>
                        <a:lnTo>
                          <a:pt x="104" y="56"/>
                        </a:lnTo>
                        <a:lnTo>
                          <a:pt x="112" y="72"/>
                        </a:lnTo>
                        <a:lnTo>
                          <a:pt x="112" y="8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390" name="Freeform 518"/>
                  <p:cNvSpPr>
                    <a:spLocks/>
                  </p:cNvSpPr>
                  <p:nvPr/>
                </p:nvSpPr>
                <p:spPr bwMode="auto">
                  <a:xfrm>
                    <a:off x="876" y="2296"/>
                    <a:ext cx="112" cy="80"/>
                  </a:xfrm>
                  <a:custGeom>
                    <a:avLst/>
                    <a:gdLst/>
                    <a:ahLst/>
                    <a:cxnLst>
                      <a:cxn ang="0">
                        <a:pos x="8" y="80"/>
                      </a:cxn>
                      <a:cxn ang="0">
                        <a:pos x="0" y="72"/>
                      </a:cxn>
                      <a:cxn ang="0">
                        <a:pos x="8" y="56"/>
                      </a:cxn>
                      <a:cxn ang="0">
                        <a:pos x="24" y="40"/>
                      </a:cxn>
                      <a:cxn ang="0">
                        <a:pos x="40" y="24"/>
                      </a:cxn>
                      <a:cxn ang="0">
                        <a:pos x="40" y="24"/>
                      </a:cxn>
                      <a:cxn ang="0">
                        <a:pos x="80" y="8"/>
                      </a:cxn>
                      <a:cxn ang="0">
                        <a:pos x="112" y="0"/>
                      </a:cxn>
                      <a:cxn ang="0">
                        <a:pos x="112" y="0"/>
                      </a:cxn>
                      <a:cxn ang="0">
                        <a:pos x="112" y="8"/>
                      </a:cxn>
                      <a:cxn ang="0">
                        <a:pos x="112" y="24"/>
                      </a:cxn>
                      <a:cxn ang="0">
                        <a:pos x="96" y="40"/>
                      </a:cxn>
                      <a:cxn ang="0">
                        <a:pos x="80" y="56"/>
                      </a:cxn>
                      <a:cxn ang="0">
                        <a:pos x="80" y="56"/>
                      </a:cxn>
                      <a:cxn ang="0">
                        <a:pos x="32" y="80"/>
                      </a:cxn>
                      <a:cxn ang="0">
                        <a:pos x="8" y="80"/>
                      </a:cxn>
                    </a:cxnLst>
                    <a:rect l="0" t="0" r="r" b="b"/>
                    <a:pathLst>
                      <a:path w="112" h="80">
                        <a:moveTo>
                          <a:pt x="8" y="80"/>
                        </a:moveTo>
                        <a:lnTo>
                          <a:pt x="0" y="72"/>
                        </a:lnTo>
                        <a:lnTo>
                          <a:pt x="8" y="56"/>
                        </a:lnTo>
                        <a:lnTo>
                          <a:pt x="24" y="40"/>
                        </a:lnTo>
                        <a:lnTo>
                          <a:pt x="40" y="24"/>
                        </a:lnTo>
                        <a:lnTo>
                          <a:pt x="40" y="24"/>
                        </a:lnTo>
                        <a:lnTo>
                          <a:pt x="80" y="8"/>
                        </a:lnTo>
                        <a:lnTo>
                          <a:pt x="112" y="0"/>
                        </a:lnTo>
                        <a:lnTo>
                          <a:pt x="112" y="0"/>
                        </a:lnTo>
                        <a:lnTo>
                          <a:pt x="112" y="8"/>
                        </a:lnTo>
                        <a:lnTo>
                          <a:pt x="112" y="24"/>
                        </a:lnTo>
                        <a:lnTo>
                          <a:pt x="96" y="40"/>
                        </a:lnTo>
                        <a:lnTo>
                          <a:pt x="80" y="56"/>
                        </a:lnTo>
                        <a:lnTo>
                          <a:pt x="80" y="56"/>
                        </a:lnTo>
                        <a:lnTo>
                          <a:pt x="32" y="80"/>
                        </a:lnTo>
                        <a:lnTo>
                          <a:pt x="8" y="8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391" name="Freeform 519"/>
                  <p:cNvSpPr>
                    <a:spLocks/>
                  </p:cNvSpPr>
                  <p:nvPr/>
                </p:nvSpPr>
                <p:spPr bwMode="auto">
                  <a:xfrm>
                    <a:off x="916" y="2352"/>
                    <a:ext cx="136" cy="56"/>
                  </a:xfrm>
                  <a:custGeom>
                    <a:avLst/>
                    <a:gdLst/>
                    <a:ahLst/>
                    <a:cxnLst>
                      <a:cxn ang="0">
                        <a:pos x="0" y="48"/>
                      </a:cxn>
                      <a:cxn ang="0">
                        <a:pos x="0" y="40"/>
                      </a:cxn>
                      <a:cxn ang="0">
                        <a:pos x="16" y="32"/>
                      </a:cxn>
                      <a:cxn ang="0">
                        <a:pos x="32" y="16"/>
                      </a:cxn>
                      <a:cxn ang="0">
                        <a:pos x="56" y="8"/>
                      </a:cxn>
                      <a:cxn ang="0">
                        <a:pos x="56" y="8"/>
                      </a:cxn>
                      <a:cxn ang="0">
                        <a:pos x="88" y="0"/>
                      </a:cxn>
                      <a:cxn ang="0">
                        <a:pos x="112" y="0"/>
                      </a:cxn>
                      <a:cxn ang="0">
                        <a:pos x="128" y="0"/>
                      </a:cxn>
                      <a:cxn ang="0">
                        <a:pos x="136" y="8"/>
                      </a:cxn>
                      <a:cxn ang="0">
                        <a:pos x="136" y="8"/>
                      </a:cxn>
                      <a:cxn ang="0">
                        <a:pos x="136" y="16"/>
                      </a:cxn>
                      <a:cxn ang="0">
                        <a:pos x="128" y="24"/>
                      </a:cxn>
                      <a:cxn ang="0">
                        <a:pos x="104" y="32"/>
                      </a:cxn>
                      <a:cxn ang="0">
                        <a:pos x="80" y="48"/>
                      </a:cxn>
                      <a:cxn ang="0">
                        <a:pos x="80" y="48"/>
                      </a:cxn>
                      <a:cxn ang="0">
                        <a:pos x="48" y="48"/>
                      </a:cxn>
                      <a:cxn ang="0">
                        <a:pos x="24" y="56"/>
                      </a:cxn>
                      <a:cxn ang="0">
                        <a:pos x="8" y="56"/>
                      </a:cxn>
                      <a:cxn ang="0">
                        <a:pos x="0" y="48"/>
                      </a:cxn>
                    </a:cxnLst>
                    <a:rect l="0" t="0" r="r" b="b"/>
                    <a:pathLst>
                      <a:path w="136" h="56">
                        <a:moveTo>
                          <a:pt x="0" y="48"/>
                        </a:moveTo>
                        <a:lnTo>
                          <a:pt x="0" y="40"/>
                        </a:lnTo>
                        <a:lnTo>
                          <a:pt x="16" y="32"/>
                        </a:lnTo>
                        <a:lnTo>
                          <a:pt x="32" y="16"/>
                        </a:lnTo>
                        <a:lnTo>
                          <a:pt x="56" y="8"/>
                        </a:lnTo>
                        <a:lnTo>
                          <a:pt x="56" y="8"/>
                        </a:lnTo>
                        <a:lnTo>
                          <a:pt x="88" y="0"/>
                        </a:lnTo>
                        <a:lnTo>
                          <a:pt x="112" y="0"/>
                        </a:lnTo>
                        <a:lnTo>
                          <a:pt x="128" y="0"/>
                        </a:lnTo>
                        <a:lnTo>
                          <a:pt x="136" y="8"/>
                        </a:lnTo>
                        <a:lnTo>
                          <a:pt x="136" y="8"/>
                        </a:lnTo>
                        <a:lnTo>
                          <a:pt x="136" y="16"/>
                        </a:lnTo>
                        <a:lnTo>
                          <a:pt x="128" y="24"/>
                        </a:lnTo>
                        <a:lnTo>
                          <a:pt x="104" y="32"/>
                        </a:lnTo>
                        <a:lnTo>
                          <a:pt x="80" y="48"/>
                        </a:lnTo>
                        <a:lnTo>
                          <a:pt x="80" y="48"/>
                        </a:lnTo>
                        <a:lnTo>
                          <a:pt x="48" y="48"/>
                        </a:lnTo>
                        <a:lnTo>
                          <a:pt x="24" y="56"/>
                        </a:lnTo>
                        <a:lnTo>
                          <a:pt x="8" y="56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392" name="Freeform 520"/>
                  <p:cNvSpPr>
                    <a:spLocks/>
                  </p:cNvSpPr>
                  <p:nvPr/>
                </p:nvSpPr>
                <p:spPr bwMode="auto">
                  <a:xfrm>
                    <a:off x="564" y="2472"/>
                    <a:ext cx="136" cy="56"/>
                  </a:xfrm>
                  <a:custGeom>
                    <a:avLst/>
                    <a:gdLst/>
                    <a:ahLst/>
                    <a:cxnLst>
                      <a:cxn ang="0">
                        <a:pos x="0" y="48"/>
                      </a:cxn>
                      <a:cxn ang="0">
                        <a:pos x="0" y="40"/>
                      </a:cxn>
                      <a:cxn ang="0">
                        <a:pos x="8" y="32"/>
                      </a:cxn>
                      <a:cxn ang="0">
                        <a:pos x="32" y="16"/>
                      </a:cxn>
                      <a:cxn ang="0">
                        <a:pos x="56" y="8"/>
                      </a:cxn>
                      <a:cxn ang="0">
                        <a:pos x="56" y="8"/>
                      </a:cxn>
                      <a:cxn ang="0">
                        <a:pos x="88" y="0"/>
                      </a:cxn>
                      <a:cxn ang="0">
                        <a:pos x="112" y="0"/>
                      </a:cxn>
                      <a:cxn ang="0">
                        <a:pos x="128" y="0"/>
                      </a:cxn>
                      <a:cxn ang="0">
                        <a:pos x="136" y="8"/>
                      </a:cxn>
                      <a:cxn ang="0">
                        <a:pos x="136" y="8"/>
                      </a:cxn>
                      <a:cxn ang="0">
                        <a:pos x="136" y="16"/>
                      </a:cxn>
                      <a:cxn ang="0">
                        <a:pos x="120" y="24"/>
                      </a:cxn>
                      <a:cxn ang="0">
                        <a:pos x="104" y="32"/>
                      </a:cxn>
                      <a:cxn ang="0">
                        <a:pos x="80" y="48"/>
                      </a:cxn>
                      <a:cxn ang="0">
                        <a:pos x="80" y="48"/>
                      </a:cxn>
                      <a:cxn ang="0">
                        <a:pos x="48" y="48"/>
                      </a:cxn>
                      <a:cxn ang="0">
                        <a:pos x="24" y="56"/>
                      </a:cxn>
                      <a:cxn ang="0">
                        <a:pos x="8" y="56"/>
                      </a:cxn>
                      <a:cxn ang="0">
                        <a:pos x="0" y="48"/>
                      </a:cxn>
                    </a:cxnLst>
                    <a:rect l="0" t="0" r="r" b="b"/>
                    <a:pathLst>
                      <a:path w="136" h="56">
                        <a:moveTo>
                          <a:pt x="0" y="48"/>
                        </a:moveTo>
                        <a:lnTo>
                          <a:pt x="0" y="40"/>
                        </a:lnTo>
                        <a:lnTo>
                          <a:pt x="8" y="32"/>
                        </a:lnTo>
                        <a:lnTo>
                          <a:pt x="32" y="16"/>
                        </a:lnTo>
                        <a:lnTo>
                          <a:pt x="56" y="8"/>
                        </a:lnTo>
                        <a:lnTo>
                          <a:pt x="56" y="8"/>
                        </a:lnTo>
                        <a:lnTo>
                          <a:pt x="88" y="0"/>
                        </a:lnTo>
                        <a:lnTo>
                          <a:pt x="112" y="0"/>
                        </a:lnTo>
                        <a:lnTo>
                          <a:pt x="128" y="0"/>
                        </a:lnTo>
                        <a:lnTo>
                          <a:pt x="136" y="8"/>
                        </a:lnTo>
                        <a:lnTo>
                          <a:pt x="136" y="8"/>
                        </a:lnTo>
                        <a:lnTo>
                          <a:pt x="136" y="16"/>
                        </a:lnTo>
                        <a:lnTo>
                          <a:pt x="120" y="24"/>
                        </a:lnTo>
                        <a:lnTo>
                          <a:pt x="104" y="32"/>
                        </a:lnTo>
                        <a:lnTo>
                          <a:pt x="80" y="48"/>
                        </a:lnTo>
                        <a:lnTo>
                          <a:pt x="80" y="48"/>
                        </a:lnTo>
                        <a:lnTo>
                          <a:pt x="48" y="48"/>
                        </a:lnTo>
                        <a:lnTo>
                          <a:pt x="24" y="56"/>
                        </a:lnTo>
                        <a:lnTo>
                          <a:pt x="8" y="56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393" name="Freeform 521"/>
                  <p:cNvSpPr>
                    <a:spLocks/>
                  </p:cNvSpPr>
                  <p:nvPr/>
                </p:nvSpPr>
                <p:spPr bwMode="auto">
                  <a:xfrm>
                    <a:off x="628" y="2504"/>
                    <a:ext cx="112" cy="72"/>
                  </a:xfrm>
                  <a:custGeom>
                    <a:avLst/>
                    <a:gdLst/>
                    <a:ahLst/>
                    <a:cxnLst>
                      <a:cxn ang="0">
                        <a:pos x="8" y="72"/>
                      </a:cxn>
                      <a:cxn ang="0">
                        <a:pos x="0" y="64"/>
                      </a:cxn>
                      <a:cxn ang="0">
                        <a:pos x="8" y="56"/>
                      </a:cxn>
                      <a:cxn ang="0">
                        <a:pos x="16" y="40"/>
                      </a:cxn>
                      <a:cxn ang="0">
                        <a:pos x="40" y="24"/>
                      </a:cxn>
                      <a:cxn ang="0">
                        <a:pos x="40" y="24"/>
                      </a:cxn>
                      <a:cxn ang="0">
                        <a:pos x="80" y="0"/>
                      </a:cxn>
                      <a:cxn ang="0">
                        <a:pos x="112" y="0"/>
                      </a:cxn>
                      <a:cxn ang="0">
                        <a:pos x="112" y="0"/>
                      </a:cxn>
                      <a:cxn ang="0">
                        <a:pos x="112" y="8"/>
                      </a:cxn>
                      <a:cxn ang="0">
                        <a:pos x="112" y="16"/>
                      </a:cxn>
                      <a:cxn ang="0">
                        <a:pos x="96" y="32"/>
                      </a:cxn>
                      <a:cxn ang="0">
                        <a:pos x="80" y="48"/>
                      </a:cxn>
                      <a:cxn ang="0">
                        <a:pos x="80" y="48"/>
                      </a:cxn>
                      <a:cxn ang="0">
                        <a:pos x="32" y="72"/>
                      </a:cxn>
                      <a:cxn ang="0">
                        <a:pos x="8" y="72"/>
                      </a:cxn>
                    </a:cxnLst>
                    <a:rect l="0" t="0" r="r" b="b"/>
                    <a:pathLst>
                      <a:path w="112" h="72">
                        <a:moveTo>
                          <a:pt x="8" y="72"/>
                        </a:moveTo>
                        <a:lnTo>
                          <a:pt x="0" y="64"/>
                        </a:lnTo>
                        <a:lnTo>
                          <a:pt x="8" y="56"/>
                        </a:lnTo>
                        <a:lnTo>
                          <a:pt x="16" y="40"/>
                        </a:lnTo>
                        <a:lnTo>
                          <a:pt x="40" y="24"/>
                        </a:lnTo>
                        <a:lnTo>
                          <a:pt x="40" y="24"/>
                        </a:lnTo>
                        <a:lnTo>
                          <a:pt x="80" y="0"/>
                        </a:lnTo>
                        <a:lnTo>
                          <a:pt x="112" y="0"/>
                        </a:lnTo>
                        <a:lnTo>
                          <a:pt x="112" y="0"/>
                        </a:lnTo>
                        <a:lnTo>
                          <a:pt x="112" y="8"/>
                        </a:lnTo>
                        <a:lnTo>
                          <a:pt x="112" y="16"/>
                        </a:lnTo>
                        <a:lnTo>
                          <a:pt x="96" y="32"/>
                        </a:lnTo>
                        <a:lnTo>
                          <a:pt x="80" y="48"/>
                        </a:lnTo>
                        <a:lnTo>
                          <a:pt x="80" y="48"/>
                        </a:lnTo>
                        <a:lnTo>
                          <a:pt x="32" y="72"/>
                        </a:lnTo>
                        <a:lnTo>
                          <a:pt x="8" y="72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394" name="Freeform 522"/>
                  <p:cNvSpPr>
                    <a:spLocks/>
                  </p:cNvSpPr>
                  <p:nvPr/>
                </p:nvSpPr>
                <p:spPr bwMode="auto">
                  <a:xfrm>
                    <a:off x="932" y="2464"/>
                    <a:ext cx="136" cy="56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8" y="0"/>
                      </a:cxn>
                      <a:cxn ang="0">
                        <a:pos x="32" y="0"/>
                      </a:cxn>
                      <a:cxn ang="0">
                        <a:pos x="56" y="0"/>
                      </a:cxn>
                      <a:cxn ang="0">
                        <a:pos x="80" y="8"/>
                      </a:cxn>
                      <a:cxn ang="0">
                        <a:pos x="80" y="8"/>
                      </a:cxn>
                      <a:cxn ang="0">
                        <a:pos x="104" y="16"/>
                      </a:cxn>
                      <a:cxn ang="0">
                        <a:pos x="128" y="32"/>
                      </a:cxn>
                      <a:cxn ang="0">
                        <a:pos x="136" y="40"/>
                      </a:cxn>
                      <a:cxn ang="0">
                        <a:pos x="136" y="48"/>
                      </a:cxn>
                      <a:cxn ang="0">
                        <a:pos x="136" y="48"/>
                      </a:cxn>
                      <a:cxn ang="0">
                        <a:pos x="128" y="56"/>
                      </a:cxn>
                      <a:cxn ang="0">
                        <a:pos x="112" y="56"/>
                      </a:cxn>
                      <a:cxn ang="0">
                        <a:pos x="88" y="56"/>
                      </a:cxn>
                      <a:cxn ang="0">
                        <a:pos x="64" y="48"/>
                      </a:cxn>
                      <a:cxn ang="0">
                        <a:pos x="64" y="48"/>
                      </a:cxn>
                      <a:cxn ang="0">
                        <a:pos x="32" y="40"/>
                      </a:cxn>
                      <a:cxn ang="0">
                        <a:pos x="16" y="24"/>
                      </a:cxn>
                      <a:cxn ang="0">
                        <a:pos x="0" y="16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136" h="56">
                        <a:moveTo>
                          <a:pt x="0" y="8"/>
                        </a:moveTo>
                        <a:lnTo>
                          <a:pt x="8" y="0"/>
                        </a:lnTo>
                        <a:lnTo>
                          <a:pt x="32" y="0"/>
                        </a:lnTo>
                        <a:lnTo>
                          <a:pt x="56" y="0"/>
                        </a:lnTo>
                        <a:lnTo>
                          <a:pt x="80" y="8"/>
                        </a:lnTo>
                        <a:lnTo>
                          <a:pt x="80" y="8"/>
                        </a:lnTo>
                        <a:lnTo>
                          <a:pt x="104" y="16"/>
                        </a:lnTo>
                        <a:lnTo>
                          <a:pt x="128" y="32"/>
                        </a:lnTo>
                        <a:lnTo>
                          <a:pt x="136" y="40"/>
                        </a:lnTo>
                        <a:lnTo>
                          <a:pt x="136" y="48"/>
                        </a:lnTo>
                        <a:lnTo>
                          <a:pt x="136" y="48"/>
                        </a:lnTo>
                        <a:lnTo>
                          <a:pt x="128" y="56"/>
                        </a:lnTo>
                        <a:lnTo>
                          <a:pt x="112" y="56"/>
                        </a:lnTo>
                        <a:lnTo>
                          <a:pt x="88" y="56"/>
                        </a:lnTo>
                        <a:lnTo>
                          <a:pt x="64" y="48"/>
                        </a:lnTo>
                        <a:lnTo>
                          <a:pt x="64" y="48"/>
                        </a:lnTo>
                        <a:lnTo>
                          <a:pt x="32" y="40"/>
                        </a:lnTo>
                        <a:lnTo>
                          <a:pt x="16" y="24"/>
                        </a:lnTo>
                        <a:lnTo>
                          <a:pt x="0" y="16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395" name="Freeform 523"/>
                  <p:cNvSpPr>
                    <a:spLocks/>
                  </p:cNvSpPr>
                  <p:nvPr/>
                </p:nvSpPr>
                <p:spPr bwMode="auto">
                  <a:xfrm>
                    <a:off x="564" y="2360"/>
                    <a:ext cx="136" cy="56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8" y="0"/>
                      </a:cxn>
                      <a:cxn ang="0">
                        <a:pos x="24" y="0"/>
                      </a:cxn>
                      <a:cxn ang="0">
                        <a:pos x="48" y="0"/>
                      </a:cxn>
                      <a:cxn ang="0">
                        <a:pos x="80" y="8"/>
                      </a:cxn>
                      <a:cxn ang="0">
                        <a:pos x="80" y="8"/>
                      </a:cxn>
                      <a:cxn ang="0">
                        <a:pos x="104" y="16"/>
                      </a:cxn>
                      <a:cxn ang="0">
                        <a:pos x="120" y="24"/>
                      </a:cxn>
                      <a:cxn ang="0">
                        <a:pos x="136" y="40"/>
                      </a:cxn>
                      <a:cxn ang="0">
                        <a:pos x="136" y="48"/>
                      </a:cxn>
                      <a:cxn ang="0">
                        <a:pos x="136" y="48"/>
                      </a:cxn>
                      <a:cxn ang="0">
                        <a:pos x="128" y="48"/>
                      </a:cxn>
                      <a:cxn ang="0">
                        <a:pos x="112" y="56"/>
                      </a:cxn>
                      <a:cxn ang="0">
                        <a:pos x="88" y="48"/>
                      </a:cxn>
                      <a:cxn ang="0">
                        <a:pos x="56" y="40"/>
                      </a:cxn>
                      <a:cxn ang="0">
                        <a:pos x="56" y="40"/>
                      </a:cxn>
                      <a:cxn ang="0">
                        <a:pos x="32" y="32"/>
                      </a:cxn>
                      <a:cxn ang="0">
                        <a:pos x="8" y="24"/>
                      </a:cxn>
                      <a:cxn ang="0">
                        <a:pos x="0" y="16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136" h="56">
                        <a:moveTo>
                          <a:pt x="0" y="8"/>
                        </a:moveTo>
                        <a:lnTo>
                          <a:pt x="8" y="0"/>
                        </a:lnTo>
                        <a:lnTo>
                          <a:pt x="24" y="0"/>
                        </a:lnTo>
                        <a:lnTo>
                          <a:pt x="48" y="0"/>
                        </a:lnTo>
                        <a:lnTo>
                          <a:pt x="80" y="8"/>
                        </a:lnTo>
                        <a:lnTo>
                          <a:pt x="80" y="8"/>
                        </a:lnTo>
                        <a:lnTo>
                          <a:pt x="104" y="16"/>
                        </a:lnTo>
                        <a:lnTo>
                          <a:pt x="120" y="24"/>
                        </a:lnTo>
                        <a:lnTo>
                          <a:pt x="136" y="40"/>
                        </a:lnTo>
                        <a:lnTo>
                          <a:pt x="136" y="48"/>
                        </a:lnTo>
                        <a:lnTo>
                          <a:pt x="136" y="48"/>
                        </a:lnTo>
                        <a:lnTo>
                          <a:pt x="128" y="48"/>
                        </a:lnTo>
                        <a:lnTo>
                          <a:pt x="112" y="56"/>
                        </a:lnTo>
                        <a:lnTo>
                          <a:pt x="88" y="48"/>
                        </a:lnTo>
                        <a:lnTo>
                          <a:pt x="56" y="40"/>
                        </a:lnTo>
                        <a:lnTo>
                          <a:pt x="56" y="40"/>
                        </a:lnTo>
                        <a:lnTo>
                          <a:pt x="32" y="32"/>
                        </a:lnTo>
                        <a:lnTo>
                          <a:pt x="8" y="24"/>
                        </a:lnTo>
                        <a:lnTo>
                          <a:pt x="0" y="16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396" name="Freeform 524"/>
                  <p:cNvSpPr>
                    <a:spLocks/>
                  </p:cNvSpPr>
                  <p:nvPr/>
                </p:nvSpPr>
                <p:spPr bwMode="auto">
                  <a:xfrm>
                    <a:off x="692" y="2256"/>
                    <a:ext cx="72" cy="104"/>
                  </a:xfrm>
                  <a:custGeom>
                    <a:avLst/>
                    <a:gdLst/>
                    <a:ahLst/>
                    <a:cxnLst>
                      <a:cxn ang="0">
                        <a:pos x="8" y="0"/>
                      </a:cxn>
                      <a:cxn ang="0">
                        <a:pos x="32" y="8"/>
                      </a:cxn>
                      <a:cxn ang="0">
                        <a:pos x="64" y="48"/>
                      </a:cxn>
                      <a:cxn ang="0">
                        <a:pos x="64" y="48"/>
                      </a:cxn>
                      <a:cxn ang="0">
                        <a:pos x="72" y="80"/>
                      </a:cxn>
                      <a:cxn ang="0">
                        <a:pos x="64" y="104"/>
                      </a:cxn>
                      <a:cxn ang="0">
                        <a:pos x="64" y="104"/>
                      </a:cxn>
                      <a:cxn ang="0">
                        <a:pos x="40" y="96"/>
                      </a:cxn>
                      <a:cxn ang="0">
                        <a:pos x="16" y="56"/>
                      </a:cxn>
                      <a:cxn ang="0">
                        <a:pos x="16" y="56"/>
                      </a:cxn>
                      <a:cxn ang="0">
                        <a:pos x="0" y="24"/>
                      </a:cxn>
                      <a:cxn ang="0">
                        <a:pos x="8" y="0"/>
                      </a:cxn>
                    </a:cxnLst>
                    <a:rect l="0" t="0" r="r" b="b"/>
                    <a:pathLst>
                      <a:path w="72" h="104">
                        <a:moveTo>
                          <a:pt x="8" y="0"/>
                        </a:moveTo>
                        <a:lnTo>
                          <a:pt x="32" y="8"/>
                        </a:lnTo>
                        <a:lnTo>
                          <a:pt x="64" y="48"/>
                        </a:lnTo>
                        <a:lnTo>
                          <a:pt x="64" y="48"/>
                        </a:lnTo>
                        <a:lnTo>
                          <a:pt x="72" y="80"/>
                        </a:lnTo>
                        <a:lnTo>
                          <a:pt x="64" y="104"/>
                        </a:lnTo>
                        <a:lnTo>
                          <a:pt x="64" y="104"/>
                        </a:lnTo>
                        <a:lnTo>
                          <a:pt x="40" y="96"/>
                        </a:lnTo>
                        <a:lnTo>
                          <a:pt x="16" y="56"/>
                        </a:lnTo>
                        <a:lnTo>
                          <a:pt x="16" y="56"/>
                        </a:lnTo>
                        <a:lnTo>
                          <a:pt x="0" y="24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397" name="Freeform 525"/>
                  <p:cNvSpPr>
                    <a:spLocks/>
                  </p:cNvSpPr>
                  <p:nvPr/>
                </p:nvSpPr>
                <p:spPr bwMode="auto">
                  <a:xfrm>
                    <a:off x="852" y="2520"/>
                    <a:ext cx="72" cy="96"/>
                  </a:xfrm>
                  <a:custGeom>
                    <a:avLst/>
                    <a:gdLst/>
                    <a:ahLst/>
                    <a:cxnLst>
                      <a:cxn ang="0">
                        <a:pos x="8" y="0"/>
                      </a:cxn>
                      <a:cxn ang="0">
                        <a:pos x="32" y="8"/>
                      </a:cxn>
                      <a:cxn ang="0">
                        <a:pos x="56" y="40"/>
                      </a:cxn>
                      <a:cxn ang="0">
                        <a:pos x="56" y="40"/>
                      </a:cxn>
                      <a:cxn ang="0">
                        <a:pos x="72" y="80"/>
                      </a:cxn>
                      <a:cxn ang="0">
                        <a:pos x="64" y="96"/>
                      </a:cxn>
                      <a:cxn ang="0">
                        <a:pos x="64" y="96"/>
                      </a:cxn>
                      <a:cxn ang="0">
                        <a:pos x="40" y="88"/>
                      </a:cxn>
                      <a:cxn ang="0">
                        <a:pos x="8" y="56"/>
                      </a:cxn>
                      <a:cxn ang="0">
                        <a:pos x="8" y="56"/>
                      </a:cxn>
                      <a:cxn ang="0">
                        <a:pos x="0" y="16"/>
                      </a:cxn>
                      <a:cxn ang="0">
                        <a:pos x="8" y="0"/>
                      </a:cxn>
                    </a:cxnLst>
                    <a:rect l="0" t="0" r="r" b="b"/>
                    <a:pathLst>
                      <a:path w="72" h="96">
                        <a:moveTo>
                          <a:pt x="8" y="0"/>
                        </a:moveTo>
                        <a:lnTo>
                          <a:pt x="32" y="8"/>
                        </a:lnTo>
                        <a:lnTo>
                          <a:pt x="56" y="40"/>
                        </a:lnTo>
                        <a:lnTo>
                          <a:pt x="56" y="40"/>
                        </a:lnTo>
                        <a:lnTo>
                          <a:pt x="72" y="80"/>
                        </a:lnTo>
                        <a:lnTo>
                          <a:pt x="64" y="96"/>
                        </a:lnTo>
                        <a:lnTo>
                          <a:pt x="64" y="96"/>
                        </a:lnTo>
                        <a:lnTo>
                          <a:pt x="40" y="88"/>
                        </a:lnTo>
                        <a:lnTo>
                          <a:pt x="8" y="56"/>
                        </a:lnTo>
                        <a:lnTo>
                          <a:pt x="8" y="56"/>
                        </a:lnTo>
                        <a:lnTo>
                          <a:pt x="0" y="16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398" name="Freeform 526"/>
                  <p:cNvSpPr>
                    <a:spLocks/>
                  </p:cNvSpPr>
                  <p:nvPr/>
                </p:nvSpPr>
                <p:spPr bwMode="auto">
                  <a:xfrm>
                    <a:off x="844" y="2256"/>
                    <a:ext cx="72" cy="104"/>
                  </a:xfrm>
                  <a:custGeom>
                    <a:avLst/>
                    <a:gdLst/>
                    <a:ahLst/>
                    <a:cxnLst>
                      <a:cxn ang="0">
                        <a:pos x="64" y="0"/>
                      </a:cxn>
                      <a:cxn ang="0">
                        <a:pos x="72" y="24"/>
                      </a:cxn>
                      <a:cxn ang="0">
                        <a:pos x="56" y="56"/>
                      </a:cxn>
                      <a:cxn ang="0">
                        <a:pos x="56" y="56"/>
                      </a:cxn>
                      <a:cxn ang="0">
                        <a:pos x="32" y="88"/>
                      </a:cxn>
                      <a:cxn ang="0">
                        <a:pos x="8" y="104"/>
                      </a:cxn>
                      <a:cxn ang="0">
                        <a:pos x="8" y="104"/>
                      </a:cxn>
                      <a:cxn ang="0">
                        <a:pos x="0" y="80"/>
                      </a:cxn>
                      <a:cxn ang="0">
                        <a:pos x="8" y="40"/>
                      </a:cxn>
                      <a:cxn ang="0">
                        <a:pos x="8" y="40"/>
                      </a:cxn>
                      <a:cxn ang="0">
                        <a:pos x="40" y="8"/>
                      </a:cxn>
                      <a:cxn ang="0">
                        <a:pos x="64" y="0"/>
                      </a:cxn>
                    </a:cxnLst>
                    <a:rect l="0" t="0" r="r" b="b"/>
                    <a:pathLst>
                      <a:path w="72" h="104">
                        <a:moveTo>
                          <a:pt x="64" y="0"/>
                        </a:moveTo>
                        <a:lnTo>
                          <a:pt x="72" y="24"/>
                        </a:lnTo>
                        <a:lnTo>
                          <a:pt x="56" y="56"/>
                        </a:lnTo>
                        <a:lnTo>
                          <a:pt x="56" y="56"/>
                        </a:lnTo>
                        <a:lnTo>
                          <a:pt x="32" y="88"/>
                        </a:lnTo>
                        <a:lnTo>
                          <a:pt x="8" y="104"/>
                        </a:lnTo>
                        <a:lnTo>
                          <a:pt x="8" y="104"/>
                        </a:lnTo>
                        <a:lnTo>
                          <a:pt x="0" y="80"/>
                        </a:lnTo>
                        <a:lnTo>
                          <a:pt x="8" y="40"/>
                        </a:lnTo>
                        <a:lnTo>
                          <a:pt x="8" y="40"/>
                        </a:lnTo>
                        <a:lnTo>
                          <a:pt x="40" y="8"/>
                        </a:lnTo>
                        <a:lnTo>
                          <a:pt x="64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399" name="Freeform 527"/>
                  <p:cNvSpPr>
                    <a:spLocks/>
                  </p:cNvSpPr>
                  <p:nvPr/>
                </p:nvSpPr>
                <p:spPr bwMode="auto">
                  <a:xfrm>
                    <a:off x="700" y="2520"/>
                    <a:ext cx="80" cy="96"/>
                  </a:xfrm>
                  <a:custGeom>
                    <a:avLst/>
                    <a:gdLst/>
                    <a:ahLst/>
                    <a:cxnLst>
                      <a:cxn ang="0">
                        <a:pos x="64" y="0"/>
                      </a:cxn>
                      <a:cxn ang="0">
                        <a:pos x="80" y="16"/>
                      </a:cxn>
                      <a:cxn ang="0">
                        <a:pos x="64" y="56"/>
                      </a:cxn>
                      <a:cxn ang="0">
                        <a:pos x="64" y="56"/>
                      </a:cxn>
                      <a:cxn ang="0">
                        <a:pos x="40" y="88"/>
                      </a:cxn>
                      <a:cxn ang="0">
                        <a:pos x="8" y="96"/>
                      </a:cxn>
                      <a:cxn ang="0">
                        <a:pos x="8" y="96"/>
                      </a:cxn>
                      <a:cxn ang="0">
                        <a:pos x="0" y="80"/>
                      </a:cxn>
                      <a:cxn ang="0">
                        <a:pos x="16" y="40"/>
                      </a:cxn>
                      <a:cxn ang="0">
                        <a:pos x="16" y="40"/>
                      </a:cxn>
                      <a:cxn ang="0">
                        <a:pos x="40" y="8"/>
                      </a:cxn>
                      <a:cxn ang="0">
                        <a:pos x="64" y="0"/>
                      </a:cxn>
                    </a:cxnLst>
                    <a:rect l="0" t="0" r="r" b="b"/>
                    <a:pathLst>
                      <a:path w="80" h="96">
                        <a:moveTo>
                          <a:pt x="64" y="0"/>
                        </a:moveTo>
                        <a:lnTo>
                          <a:pt x="80" y="16"/>
                        </a:lnTo>
                        <a:lnTo>
                          <a:pt x="64" y="56"/>
                        </a:lnTo>
                        <a:lnTo>
                          <a:pt x="64" y="56"/>
                        </a:lnTo>
                        <a:lnTo>
                          <a:pt x="40" y="88"/>
                        </a:lnTo>
                        <a:lnTo>
                          <a:pt x="8" y="96"/>
                        </a:lnTo>
                        <a:lnTo>
                          <a:pt x="8" y="96"/>
                        </a:lnTo>
                        <a:lnTo>
                          <a:pt x="0" y="80"/>
                        </a:lnTo>
                        <a:lnTo>
                          <a:pt x="16" y="40"/>
                        </a:lnTo>
                        <a:lnTo>
                          <a:pt x="16" y="40"/>
                        </a:lnTo>
                        <a:lnTo>
                          <a:pt x="40" y="8"/>
                        </a:lnTo>
                        <a:lnTo>
                          <a:pt x="64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sp>
              <p:nvSpPr>
                <p:cNvPr id="208400" name="Freeform 528"/>
                <p:cNvSpPr>
                  <a:spLocks/>
                </p:cNvSpPr>
                <p:nvPr/>
              </p:nvSpPr>
              <p:spPr bwMode="auto">
                <a:xfrm>
                  <a:off x="572" y="1295"/>
                  <a:ext cx="472" cy="334"/>
                </a:xfrm>
                <a:custGeom>
                  <a:avLst/>
                  <a:gdLst/>
                  <a:ahLst/>
                  <a:cxnLst>
                    <a:cxn ang="0">
                      <a:pos x="672" y="216"/>
                    </a:cxn>
                    <a:cxn ang="0">
                      <a:pos x="664" y="256"/>
                    </a:cxn>
                    <a:cxn ang="0">
                      <a:pos x="648" y="296"/>
                    </a:cxn>
                    <a:cxn ang="0">
                      <a:pos x="616" y="328"/>
                    </a:cxn>
                    <a:cxn ang="0">
                      <a:pos x="576" y="360"/>
                    </a:cxn>
                    <a:cxn ang="0">
                      <a:pos x="464" y="408"/>
                    </a:cxn>
                    <a:cxn ang="0">
                      <a:pos x="336" y="424"/>
                    </a:cxn>
                    <a:cxn ang="0">
                      <a:pos x="336" y="424"/>
                    </a:cxn>
                    <a:cxn ang="0">
                      <a:pos x="208" y="408"/>
                    </a:cxn>
                    <a:cxn ang="0">
                      <a:pos x="96" y="360"/>
                    </a:cxn>
                    <a:cxn ang="0">
                      <a:pos x="56" y="328"/>
                    </a:cxn>
                    <a:cxn ang="0">
                      <a:pos x="24" y="296"/>
                    </a:cxn>
                    <a:cxn ang="0">
                      <a:pos x="8" y="256"/>
                    </a:cxn>
                    <a:cxn ang="0">
                      <a:pos x="0" y="216"/>
                    </a:cxn>
                    <a:cxn ang="0">
                      <a:pos x="0" y="216"/>
                    </a:cxn>
                    <a:cxn ang="0">
                      <a:pos x="8" y="168"/>
                    </a:cxn>
                    <a:cxn ang="0">
                      <a:pos x="24" y="128"/>
                    </a:cxn>
                    <a:cxn ang="0">
                      <a:pos x="56" y="96"/>
                    </a:cxn>
                    <a:cxn ang="0">
                      <a:pos x="96" y="64"/>
                    </a:cxn>
                    <a:cxn ang="0">
                      <a:pos x="208" y="16"/>
                    </a:cxn>
                    <a:cxn ang="0">
                      <a:pos x="336" y="0"/>
                    </a:cxn>
                    <a:cxn ang="0">
                      <a:pos x="336" y="0"/>
                    </a:cxn>
                    <a:cxn ang="0">
                      <a:pos x="464" y="16"/>
                    </a:cxn>
                    <a:cxn ang="0">
                      <a:pos x="576" y="64"/>
                    </a:cxn>
                    <a:cxn ang="0">
                      <a:pos x="616" y="96"/>
                    </a:cxn>
                    <a:cxn ang="0">
                      <a:pos x="648" y="128"/>
                    </a:cxn>
                    <a:cxn ang="0">
                      <a:pos x="664" y="168"/>
                    </a:cxn>
                    <a:cxn ang="0">
                      <a:pos x="672" y="216"/>
                    </a:cxn>
                  </a:cxnLst>
                  <a:rect l="0" t="0" r="r" b="b"/>
                  <a:pathLst>
                    <a:path w="672" h="424">
                      <a:moveTo>
                        <a:pt x="672" y="216"/>
                      </a:moveTo>
                      <a:lnTo>
                        <a:pt x="664" y="256"/>
                      </a:lnTo>
                      <a:lnTo>
                        <a:pt x="648" y="296"/>
                      </a:lnTo>
                      <a:lnTo>
                        <a:pt x="616" y="328"/>
                      </a:lnTo>
                      <a:lnTo>
                        <a:pt x="576" y="360"/>
                      </a:lnTo>
                      <a:lnTo>
                        <a:pt x="464" y="408"/>
                      </a:lnTo>
                      <a:lnTo>
                        <a:pt x="336" y="424"/>
                      </a:lnTo>
                      <a:lnTo>
                        <a:pt x="336" y="424"/>
                      </a:lnTo>
                      <a:lnTo>
                        <a:pt x="208" y="408"/>
                      </a:lnTo>
                      <a:lnTo>
                        <a:pt x="96" y="360"/>
                      </a:lnTo>
                      <a:lnTo>
                        <a:pt x="56" y="328"/>
                      </a:lnTo>
                      <a:lnTo>
                        <a:pt x="24" y="296"/>
                      </a:lnTo>
                      <a:lnTo>
                        <a:pt x="8" y="256"/>
                      </a:lnTo>
                      <a:lnTo>
                        <a:pt x="0" y="216"/>
                      </a:lnTo>
                      <a:lnTo>
                        <a:pt x="0" y="216"/>
                      </a:lnTo>
                      <a:lnTo>
                        <a:pt x="8" y="168"/>
                      </a:lnTo>
                      <a:lnTo>
                        <a:pt x="24" y="128"/>
                      </a:lnTo>
                      <a:lnTo>
                        <a:pt x="56" y="96"/>
                      </a:lnTo>
                      <a:lnTo>
                        <a:pt x="96" y="64"/>
                      </a:lnTo>
                      <a:lnTo>
                        <a:pt x="208" y="16"/>
                      </a:lnTo>
                      <a:lnTo>
                        <a:pt x="336" y="0"/>
                      </a:lnTo>
                      <a:lnTo>
                        <a:pt x="336" y="0"/>
                      </a:lnTo>
                      <a:lnTo>
                        <a:pt x="464" y="16"/>
                      </a:lnTo>
                      <a:lnTo>
                        <a:pt x="576" y="64"/>
                      </a:lnTo>
                      <a:lnTo>
                        <a:pt x="616" y="96"/>
                      </a:lnTo>
                      <a:lnTo>
                        <a:pt x="648" y="128"/>
                      </a:lnTo>
                      <a:lnTo>
                        <a:pt x="664" y="168"/>
                      </a:lnTo>
                      <a:lnTo>
                        <a:pt x="672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808080">
                        <a:gamma/>
                        <a:tint val="59608"/>
                        <a:invGamma/>
                      </a:srgbClr>
                    </a:gs>
                    <a:gs pos="100000">
                      <a:srgbClr val="808080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grpSp>
              <p:nvGrpSpPr>
                <p:cNvPr id="56567" name="Group 529"/>
                <p:cNvGrpSpPr>
                  <a:grpSpLocks/>
                </p:cNvGrpSpPr>
                <p:nvPr/>
              </p:nvGrpSpPr>
              <p:grpSpPr bwMode="auto">
                <a:xfrm>
                  <a:off x="632" y="1338"/>
                  <a:ext cx="352" cy="248"/>
                  <a:chOff x="636" y="2320"/>
                  <a:chExt cx="352" cy="248"/>
                </a:xfrm>
              </p:grpSpPr>
              <p:sp>
                <p:nvSpPr>
                  <p:cNvPr id="208402" name="Freeform 530"/>
                  <p:cNvSpPr>
                    <a:spLocks/>
                  </p:cNvSpPr>
                  <p:nvPr/>
                </p:nvSpPr>
                <p:spPr bwMode="auto">
                  <a:xfrm>
                    <a:off x="788" y="2424"/>
                    <a:ext cx="32" cy="16"/>
                  </a:xfrm>
                  <a:custGeom>
                    <a:avLst/>
                    <a:gdLst/>
                    <a:ahLst/>
                    <a:cxnLst>
                      <a:cxn ang="0">
                        <a:pos x="32" y="8"/>
                      </a:cxn>
                      <a:cxn ang="0">
                        <a:pos x="32" y="16"/>
                      </a:cxn>
                      <a:cxn ang="0">
                        <a:pos x="16" y="16"/>
                      </a:cxn>
                      <a:cxn ang="0">
                        <a:pos x="16" y="16"/>
                      </a:cxn>
                      <a:cxn ang="0">
                        <a:pos x="8" y="16"/>
                      </a:cxn>
                      <a:cxn ang="0">
                        <a:pos x="0" y="8"/>
                      </a:cxn>
                      <a:cxn ang="0">
                        <a:pos x="0" y="8"/>
                      </a:cxn>
                      <a:cxn ang="0">
                        <a:pos x="8" y="0"/>
                      </a:cxn>
                      <a:cxn ang="0">
                        <a:pos x="16" y="0"/>
                      </a:cxn>
                      <a:cxn ang="0">
                        <a:pos x="16" y="0"/>
                      </a:cxn>
                      <a:cxn ang="0">
                        <a:pos x="32" y="0"/>
                      </a:cxn>
                      <a:cxn ang="0">
                        <a:pos x="32" y="8"/>
                      </a:cxn>
                    </a:cxnLst>
                    <a:rect l="0" t="0" r="r" b="b"/>
                    <a:pathLst>
                      <a:path w="32" h="16">
                        <a:moveTo>
                          <a:pt x="32" y="8"/>
                        </a:moveTo>
                        <a:lnTo>
                          <a:pt x="32" y="16"/>
                        </a:lnTo>
                        <a:lnTo>
                          <a:pt x="16" y="16"/>
                        </a:lnTo>
                        <a:lnTo>
                          <a:pt x="16" y="16"/>
                        </a:lnTo>
                        <a:lnTo>
                          <a:pt x="8" y="16"/>
                        </a:lnTo>
                        <a:lnTo>
                          <a:pt x="0" y="8"/>
                        </a:lnTo>
                        <a:lnTo>
                          <a:pt x="0" y="8"/>
                        </a:lnTo>
                        <a:lnTo>
                          <a:pt x="8" y="0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lnTo>
                          <a:pt x="32" y="0"/>
                        </a:lnTo>
                        <a:lnTo>
                          <a:pt x="32" y="8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403" name="Freeform 531"/>
                  <p:cNvSpPr>
                    <a:spLocks/>
                  </p:cNvSpPr>
                  <p:nvPr/>
                </p:nvSpPr>
                <p:spPr bwMode="auto">
                  <a:xfrm>
                    <a:off x="924" y="2416"/>
                    <a:ext cx="64" cy="24"/>
                  </a:xfrm>
                  <a:custGeom>
                    <a:avLst/>
                    <a:gdLst/>
                    <a:ahLst/>
                    <a:cxnLst>
                      <a:cxn ang="0">
                        <a:pos x="64" y="16"/>
                      </a:cxn>
                      <a:cxn ang="0">
                        <a:pos x="56" y="24"/>
                      </a:cxn>
                      <a:cxn ang="0">
                        <a:pos x="32" y="24"/>
                      </a:cxn>
                      <a:cxn ang="0">
                        <a:pos x="32" y="24"/>
                      </a:cxn>
                      <a:cxn ang="0">
                        <a:pos x="16" y="24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16" y="8"/>
                      </a:cxn>
                      <a:cxn ang="0">
                        <a:pos x="32" y="0"/>
                      </a:cxn>
                      <a:cxn ang="0">
                        <a:pos x="32" y="0"/>
                      </a:cxn>
                      <a:cxn ang="0">
                        <a:pos x="56" y="8"/>
                      </a:cxn>
                      <a:cxn ang="0">
                        <a:pos x="64" y="16"/>
                      </a:cxn>
                    </a:cxnLst>
                    <a:rect l="0" t="0" r="r" b="b"/>
                    <a:pathLst>
                      <a:path w="64" h="24">
                        <a:moveTo>
                          <a:pt x="64" y="16"/>
                        </a:moveTo>
                        <a:lnTo>
                          <a:pt x="56" y="24"/>
                        </a:lnTo>
                        <a:lnTo>
                          <a:pt x="32" y="24"/>
                        </a:lnTo>
                        <a:lnTo>
                          <a:pt x="32" y="24"/>
                        </a:lnTo>
                        <a:lnTo>
                          <a:pt x="16" y="24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16" y="8"/>
                        </a:lnTo>
                        <a:lnTo>
                          <a:pt x="32" y="0"/>
                        </a:lnTo>
                        <a:lnTo>
                          <a:pt x="32" y="0"/>
                        </a:lnTo>
                        <a:lnTo>
                          <a:pt x="56" y="8"/>
                        </a:lnTo>
                        <a:lnTo>
                          <a:pt x="64" y="16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404" name="Freeform 532"/>
                  <p:cNvSpPr>
                    <a:spLocks/>
                  </p:cNvSpPr>
                  <p:nvPr/>
                </p:nvSpPr>
                <p:spPr bwMode="auto">
                  <a:xfrm>
                    <a:off x="908" y="2512"/>
                    <a:ext cx="40" cy="32"/>
                  </a:xfrm>
                  <a:custGeom>
                    <a:avLst/>
                    <a:gdLst/>
                    <a:ahLst/>
                    <a:cxnLst>
                      <a:cxn ang="0">
                        <a:pos x="40" y="32"/>
                      </a:cxn>
                      <a:cxn ang="0">
                        <a:pos x="24" y="32"/>
                      </a:cxn>
                      <a:cxn ang="0">
                        <a:pos x="8" y="24"/>
                      </a:cxn>
                      <a:cxn ang="0">
                        <a:pos x="8" y="24"/>
                      </a:cxn>
                      <a:cxn ang="0">
                        <a:pos x="0" y="8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6" y="0"/>
                      </a:cxn>
                      <a:cxn ang="0">
                        <a:pos x="32" y="8"/>
                      </a:cxn>
                      <a:cxn ang="0">
                        <a:pos x="32" y="8"/>
                      </a:cxn>
                      <a:cxn ang="0">
                        <a:pos x="40" y="24"/>
                      </a:cxn>
                      <a:cxn ang="0">
                        <a:pos x="40" y="32"/>
                      </a:cxn>
                    </a:cxnLst>
                    <a:rect l="0" t="0" r="r" b="b"/>
                    <a:pathLst>
                      <a:path w="40" h="32">
                        <a:moveTo>
                          <a:pt x="40" y="32"/>
                        </a:moveTo>
                        <a:lnTo>
                          <a:pt x="24" y="32"/>
                        </a:lnTo>
                        <a:lnTo>
                          <a:pt x="8" y="24"/>
                        </a:lnTo>
                        <a:lnTo>
                          <a:pt x="8" y="24"/>
                        </a:lnTo>
                        <a:lnTo>
                          <a:pt x="0" y="8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6" y="0"/>
                        </a:lnTo>
                        <a:lnTo>
                          <a:pt x="32" y="8"/>
                        </a:lnTo>
                        <a:lnTo>
                          <a:pt x="32" y="8"/>
                        </a:lnTo>
                        <a:lnTo>
                          <a:pt x="40" y="24"/>
                        </a:lnTo>
                        <a:lnTo>
                          <a:pt x="40" y="32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405" name="Freeform 533"/>
                  <p:cNvSpPr>
                    <a:spLocks/>
                  </p:cNvSpPr>
                  <p:nvPr/>
                </p:nvSpPr>
                <p:spPr bwMode="auto">
                  <a:xfrm>
                    <a:off x="780" y="2328"/>
                    <a:ext cx="32" cy="48"/>
                  </a:xfrm>
                  <a:custGeom>
                    <a:avLst/>
                    <a:gdLst/>
                    <a:ahLst/>
                    <a:cxnLst>
                      <a:cxn ang="0">
                        <a:pos x="16" y="48"/>
                      </a:cxn>
                      <a:cxn ang="0">
                        <a:pos x="8" y="48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8"/>
                      </a:cxn>
                      <a:cxn ang="0">
                        <a:pos x="16" y="0"/>
                      </a:cxn>
                      <a:cxn ang="0">
                        <a:pos x="16" y="0"/>
                      </a:cxn>
                      <a:cxn ang="0">
                        <a:pos x="24" y="8"/>
                      </a:cxn>
                      <a:cxn ang="0">
                        <a:pos x="32" y="24"/>
                      </a:cxn>
                      <a:cxn ang="0">
                        <a:pos x="32" y="24"/>
                      </a:cxn>
                      <a:cxn ang="0">
                        <a:pos x="24" y="48"/>
                      </a:cxn>
                      <a:cxn ang="0">
                        <a:pos x="16" y="48"/>
                      </a:cxn>
                    </a:cxnLst>
                    <a:rect l="0" t="0" r="r" b="b"/>
                    <a:pathLst>
                      <a:path w="32" h="48">
                        <a:moveTo>
                          <a:pt x="16" y="48"/>
                        </a:moveTo>
                        <a:lnTo>
                          <a:pt x="8" y="48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8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lnTo>
                          <a:pt x="24" y="8"/>
                        </a:lnTo>
                        <a:lnTo>
                          <a:pt x="32" y="24"/>
                        </a:lnTo>
                        <a:lnTo>
                          <a:pt x="32" y="24"/>
                        </a:lnTo>
                        <a:lnTo>
                          <a:pt x="24" y="48"/>
                        </a:lnTo>
                        <a:lnTo>
                          <a:pt x="16" y="48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406" name="Freeform 534"/>
                  <p:cNvSpPr>
                    <a:spLocks/>
                  </p:cNvSpPr>
                  <p:nvPr/>
                </p:nvSpPr>
                <p:spPr bwMode="auto">
                  <a:xfrm>
                    <a:off x="676" y="2432"/>
                    <a:ext cx="64" cy="24"/>
                  </a:xfrm>
                  <a:custGeom>
                    <a:avLst/>
                    <a:gdLst/>
                    <a:ahLst/>
                    <a:cxnLst>
                      <a:cxn ang="0">
                        <a:pos x="64" y="16"/>
                      </a:cxn>
                      <a:cxn ang="0">
                        <a:pos x="56" y="24"/>
                      </a:cxn>
                      <a:cxn ang="0">
                        <a:pos x="32" y="24"/>
                      </a:cxn>
                      <a:cxn ang="0">
                        <a:pos x="32" y="24"/>
                      </a:cxn>
                      <a:cxn ang="0">
                        <a:pos x="8" y="24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8" y="8"/>
                      </a:cxn>
                      <a:cxn ang="0">
                        <a:pos x="32" y="0"/>
                      </a:cxn>
                      <a:cxn ang="0">
                        <a:pos x="32" y="0"/>
                      </a:cxn>
                      <a:cxn ang="0">
                        <a:pos x="56" y="8"/>
                      </a:cxn>
                      <a:cxn ang="0">
                        <a:pos x="64" y="16"/>
                      </a:cxn>
                    </a:cxnLst>
                    <a:rect l="0" t="0" r="r" b="b"/>
                    <a:pathLst>
                      <a:path w="64" h="24">
                        <a:moveTo>
                          <a:pt x="64" y="16"/>
                        </a:moveTo>
                        <a:lnTo>
                          <a:pt x="56" y="24"/>
                        </a:lnTo>
                        <a:lnTo>
                          <a:pt x="32" y="24"/>
                        </a:lnTo>
                        <a:lnTo>
                          <a:pt x="32" y="24"/>
                        </a:lnTo>
                        <a:lnTo>
                          <a:pt x="8" y="24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8" y="8"/>
                        </a:lnTo>
                        <a:lnTo>
                          <a:pt x="32" y="0"/>
                        </a:lnTo>
                        <a:lnTo>
                          <a:pt x="32" y="0"/>
                        </a:lnTo>
                        <a:lnTo>
                          <a:pt x="56" y="8"/>
                        </a:lnTo>
                        <a:lnTo>
                          <a:pt x="64" y="16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407" name="Freeform 535"/>
                  <p:cNvSpPr>
                    <a:spLocks/>
                  </p:cNvSpPr>
                  <p:nvPr/>
                </p:nvSpPr>
                <p:spPr bwMode="auto">
                  <a:xfrm>
                    <a:off x="788" y="2520"/>
                    <a:ext cx="32" cy="48"/>
                  </a:xfrm>
                  <a:custGeom>
                    <a:avLst/>
                    <a:gdLst/>
                    <a:ahLst/>
                    <a:cxnLst>
                      <a:cxn ang="0">
                        <a:pos x="16" y="48"/>
                      </a:cxn>
                      <a:cxn ang="0">
                        <a:pos x="8" y="40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8"/>
                      </a:cxn>
                      <a:cxn ang="0">
                        <a:pos x="16" y="0"/>
                      </a:cxn>
                      <a:cxn ang="0">
                        <a:pos x="16" y="0"/>
                      </a:cxn>
                      <a:cxn ang="0">
                        <a:pos x="32" y="8"/>
                      </a:cxn>
                      <a:cxn ang="0">
                        <a:pos x="32" y="24"/>
                      </a:cxn>
                      <a:cxn ang="0">
                        <a:pos x="32" y="24"/>
                      </a:cxn>
                      <a:cxn ang="0">
                        <a:pos x="32" y="40"/>
                      </a:cxn>
                      <a:cxn ang="0">
                        <a:pos x="16" y="48"/>
                      </a:cxn>
                    </a:cxnLst>
                    <a:rect l="0" t="0" r="r" b="b"/>
                    <a:pathLst>
                      <a:path w="32" h="48">
                        <a:moveTo>
                          <a:pt x="16" y="48"/>
                        </a:moveTo>
                        <a:lnTo>
                          <a:pt x="8" y="4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8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lnTo>
                          <a:pt x="32" y="8"/>
                        </a:lnTo>
                        <a:lnTo>
                          <a:pt x="32" y="24"/>
                        </a:lnTo>
                        <a:lnTo>
                          <a:pt x="32" y="24"/>
                        </a:lnTo>
                        <a:lnTo>
                          <a:pt x="32" y="40"/>
                        </a:lnTo>
                        <a:lnTo>
                          <a:pt x="16" y="48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408" name="Freeform 536"/>
                  <p:cNvSpPr>
                    <a:spLocks/>
                  </p:cNvSpPr>
                  <p:nvPr/>
                </p:nvSpPr>
                <p:spPr bwMode="auto">
                  <a:xfrm>
                    <a:off x="660" y="2352"/>
                    <a:ext cx="48" cy="40"/>
                  </a:xfrm>
                  <a:custGeom>
                    <a:avLst/>
                    <a:gdLst/>
                    <a:ahLst/>
                    <a:cxnLst>
                      <a:cxn ang="0">
                        <a:pos x="48" y="32"/>
                      </a:cxn>
                      <a:cxn ang="0">
                        <a:pos x="32" y="40"/>
                      </a:cxn>
                      <a:cxn ang="0">
                        <a:pos x="16" y="24"/>
                      </a:cxn>
                      <a:cxn ang="0">
                        <a:pos x="16" y="24"/>
                      </a:cxn>
                      <a:cxn ang="0">
                        <a:pos x="0" y="16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6" y="0"/>
                      </a:cxn>
                      <a:cxn ang="0">
                        <a:pos x="32" y="8"/>
                      </a:cxn>
                      <a:cxn ang="0">
                        <a:pos x="32" y="8"/>
                      </a:cxn>
                      <a:cxn ang="0">
                        <a:pos x="48" y="24"/>
                      </a:cxn>
                      <a:cxn ang="0">
                        <a:pos x="48" y="32"/>
                      </a:cxn>
                    </a:cxnLst>
                    <a:rect l="0" t="0" r="r" b="b"/>
                    <a:pathLst>
                      <a:path w="48" h="40">
                        <a:moveTo>
                          <a:pt x="48" y="32"/>
                        </a:moveTo>
                        <a:lnTo>
                          <a:pt x="32" y="40"/>
                        </a:lnTo>
                        <a:lnTo>
                          <a:pt x="16" y="24"/>
                        </a:lnTo>
                        <a:lnTo>
                          <a:pt x="16" y="24"/>
                        </a:lnTo>
                        <a:lnTo>
                          <a:pt x="0" y="16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6" y="0"/>
                        </a:lnTo>
                        <a:lnTo>
                          <a:pt x="32" y="8"/>
                        </a:lnTo>
                        <a:lnTo>
                          <a:pt x="32" y="8"/>
                        </a:lnTo>
                        <a:lnTo>
                          <a:pt x="48" y="24"/>
                        </a:lnTo>
                        <a:lnTo>
                          <a:pt x="48" y="32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409" name="Freeform 537"/>
                  <p:cNvSpPr>
                    <a:spLocks/>
                  </p:cNvSpPr>
                  <p:nvPr/>
                </p:nvSpPr>
                <p:spPr bwMode="auto">
                  <a:xfrm>
                    <a:off x="892" y="2344"/>
                    <a:ext cx="48" cy="32"/>
                  </a:xfrm>
                  <a:custGeom>
                    <a:avLst/>
                    <a:gdLst/>
                    <a:ahLst/>
                    <a:cxnLst>
                      <a:cxn ang="0">
                        <a:pos x="0" y="32"/>
                      </a:cxn>
                      <a:cxn ang="0">
                        <a:pos x="0" y="24"/>
                      </a:cxn>
                      <a:cxn ang="0">
                        <a:pos x="8" y="8"/>
                      </a:cxn>
                      <a:cxn ang="0">
                        <a:pos x="8" y="8"/>
                      </a:cxn>
                      <a:cxn ang="0">
                        <a:pos x="32" y="0"/>
                      </a:cxn>
                      <a:cxn ang="0">
                        <a:pos x="48" y="0"/>
                      </a:cxn>
                      <a:cxn ang="0">
                        <a:pos x="48" y="0"/>
                      </a:cxn>
                      <a:cxn ang="0">
                        <a:pos x="48" y="8"/>
                      </a:cxn>
                      <a:cxn ang="0">
                        <a:pos x="32" y="24"/>
                      </a:cxn>
                      <a:cxn ang="0">
                        <a:pos x="32" y="24"/>
                      </a:cxn>
                      <a:cxn ang="0">
                        <a:pos x="16" y="32"/>
                      </a:cxn>
                      <a:cxn ang="0">
                        <a:pos x="0" y="32"/>
                      </a:cxn>
                    </a:cxnLst>
                    <a:rect l="0" t="0" r="r" b="b"/>
                    <a:pathLst>
                      <a:path w="48" h="32">
                        <a:moveTo>
                          <a:pt x="0" y="32"/>
                        </a:moveTo>
                        <a:lnTo>
                          <a:pt x="0" y="24"/>
                        </a:lnTo>
                        <a:lnTo>
                          <a:pt x="8" y="8"/>
                        </a:lnTo>
                        <a:lnTo>
                          <a:pt x="8" y="8"/>
                        </a:lnTo>
                        <a:lnTo>
                          <a:pt x="32" y="0"/>
                        </a:lnTo>
                        <a:lnTo>
                          <a:pt x="48" y="0"/>
                        </a:lnTo>
                        <a:lnTo>
                          <a:pt x="48" y="0"/>
                        </a:lnTo>
                        <a:lnTo>
                          <a:pt x="48" y="8"/>
                        </a:lnTo>
                        <a:lnTo>
                          <a:pt x="32" y="24"/>
                        </a:lnTo>
                        <a:lnTo>
                          <a:pt x="32" y="24"/>
                        </a:lnTo>
                        <a:lnTo>
                          <a:pt x="16" y="32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410" name="Freeform 538"/>
                  <p:cNvSpPr>
                    <a:spLocks/>
                  </p:cNvSpPr>
                  <p:nvPr/>
                </p:nvSpPr>
                <p:spPr bwMode="auto">
                  <a:xfrm>
                    <a:off x="876" y="2400"/>
                    <a:ext cx="48" cy="24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0" y="8"/>
                      </a:cxn>
                      <a:cxn ang="0">
                        <a:pos x="16" y="0"/>
                      </a:cxn>
                      <a:cxn ang="0">
                        <a:pos x="16" y="0"/>
                      </a:cxn>
                      <a:cxn ang="0">
                        <a:pos x="32" y="0"/>
                      </a:cxn>
                      <a:cxn ang="0">
                        <a:pos x="48" y="8"/>
                      </a:cxn>
                      <a:cxn ang="0">
                        <a:pos x="48" y="8"/>
                      </a:cxn>
                      <a:cxn ang="0">
                        <a:pos x="48" y="16"/>
                      </a:cxn>
                      <a:cxn ang="0">
                        <a:pos x="32" y="24"/>
                      </a:cxn>
                      <a:cxn ang="0">
                        <a:pos x="32" y="24"/>
                      </a:cxn>
                      <a:cxn ang="0">
                        <a:pos x="8" y="24"/>
                      </a:cxn>
                      <a:cxn ang="0">
                        <a:pos x="0" y="24"/>
                      </a:cxn>
                    </a:cxnLst>
                    <a:rect l="0" t="0" r="r" b="b"/>
                    <a:pathLst>
                      <a:path w="48" h="24">
                        <a:moveTo>
                          <a:pt x="0" y="24"/>
                        </a:moveTo>
                        <a:lnTo>
                          <a:pt x="0" y="8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lnTo>
                          <a:pt x="32" y="0"/>
                        </a:lnTo>
                        <a:lnTo>
                          <a:pt x="48" y="8"/>
                        </a:lnTo>
                        <a:lnTo>
                          <a:pt x="48" y="8"/>
                        </a:lnTo>
                        <a:lnTo>
                          <a:pt x="48" y="16"/>
                        </a:lnTo>
                        <a:lnTo>
                          <a:pt x="32" y="24"/>
                        </a:lnTo>
                        <a:lnTo>
                          <a:pt x="32" y="24"/>
                        </a:lnTo>
                        <a:lnTo>
                          <a:pt x="8" y="24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411" name="Freeform 539"/>
                  <p:cNvSpPr>
                    <a:spLocks/>
                  </p:cNvSpPr>
                  <p:nvPr/>
                </p:nvSpPr>
                <p:spPr bwMode="auto">
                  <a:xfrm>
                    <a:off x="660" y="2480"/>
                    <a:ext cx="48" cy="24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0" y="8"/>
                      </a:cxn>
                      <a:cxn ang="0">
                        <a:pos x="16" y="0"/>
                      </a:cxn>
                      <a:cxn ang="0">
                        <a:pos x="16" y="0"/>
                      </a:cxn>
                      <a:cxn ang="0">
                        <a:pos x="40" y="0"/>
                      </a:cxn>
                      <a:cxn ang="0">
                        <a:pos x="48" y="0"/>
                      </a:cxn>
                      <a:cxn ang="0">
                        <a:pos x="48" y="0"/>
                      </a:cxn>
                      <a:cxn ang="0">
                        <a:pos x="48" y="16"/>
                      </a:cxn>
                      <a:cxn ang="0">
                        <a:pos x="32" y="24"/>
                      </a:cxn>
                      <a:cxn ang="0">
                        <a:pos x="32" y="24"/>
                      </a:cxn>
                      <a:cxn ang="0">
                        <a:pos x="8" y="24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48" h="24">
                        <a:moveTo>
                          <a:pt x="0" y="16"/>
                        </a:moveTo>
                        <a:lnTo>
                          <a:pt x="0" y="8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lnTo>
                          <a:pt x="40" y="0"/>
                        </a:lnTo>
                        <a:lnTo>
                          <a:pt x="48" y="0"/>
                        </a:lnTo>
                        <a:lnTo>
                          <a:pt x="48" y="0"/>
                        </a:lnTo>
                        <a:lnTo>
                          <a:pt x="48" y="16"/>
                        </a:lnTo>
                        <a:lnTo>
                          <a:pt x="32" y="24"/>
                        </a:lnTo>
                        <a:lnTo>
                          <a:pt x="32" y="24"/>
                        </a:lnTo>
                        <a:lnTo>
                          <a:pt x="8" y="24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412" name="Freeform 540"/>
                  <p:cNvSpPr>
                    <a:spLocks/>
                  </p:cNvSpPr>
                  <p:nvPr/>
                </p:nvSpPr>
                <p:spPr bwMode="auto">
                  <a:xfrm>
                    <a:off x="732" y="2456"/>
                    <a:ext cx="48" cy="40"/>
                  </a:xfrm>
                  <a:custGeom>
                    <a:avLst/>
                    <a:gdLst/>
                    <a:ahLst/>
                    <a:cxnLst>
                      <a:cxn ang="0">
                        <a:pos x="8" y="40"/>
                      </a:cxn>
                      <a:cxn ang="0">
                        <a:pos x="0" y="24"/>
                      </a:cxn>
                      <a:cxn ang="0">
                        <a:pos x="16" y="16"/>
                      </a:cxn>
                      <a:cxn ang="0">
                        <a:pos x="16" y="16"/>
                      </a:cxn>
                      <a:cxn ang="0">
                        <a:pos x="32" y="0"/>
                      </a:cxn>
                      <a:cxn ang="0">
                        <a:pos x="48" y="8"/>
                      </a:cxn>
                      <a:cxn ang="0">
                        <a:pos x="48" y="8"/>
                      </a:cxn>
                      <a:cxn ang="0">
                        <a:pos x="48" y="16"/>
                      </a:cxn>
                      <a:cxn ang="0">
                        <a:pos x="40" y="32"/>
                      </a:cxn>
                      <a:cxn ang="0">
                        <a:pos x="40" y="32"/>
                      </a:cxn>
                      <a:cxn ang="0">
                        <a:pos x="16" y="40"/>
                      </a:cxn>
                      <a:cxn ang="0">
                        <a:pos x="8" y="40"/>
                      </a:cxn>
                    </a:cxnLst>
                    <a:rect l="0" t="0" r="r" b="b"/>
                    <a:pathLst>
                      <a:path w="48" h="40">
                        <a:moveTo>
                          <a:pt x="8" y="40"/>
                        </a:moveTo>
                        <a:lnTo>
                          <a:pt x="0" y="24"/>
                        </a:lnTo>
                        <a:lnTo>
                          <a:pt x="16" y="16"/>
                        </a:lnTo>
                        <a:lnTo>
                          <a:pt x="16" y="16"/>
                        </a:lnTo>
                        <a:lnTo>
                          <a:pt x="32" y="0"/>
                        </a:lnTo>
                        <a:lnTo>
                          <a:pt x="48" y="8"/>
                        </a:lnTo>
                        <a:lnTo>
                          <a:pt x="48" y="8"/>
                        </a:lnTo>
                        <a:lnTo>
                          <a:pt x="48" y="16"/>
                        </a:lnTo>
                        <a:lnTo>
                          <a:pt x="40" y="32"/>
                        </a:lnTo>
                        <a:lnTo>
                          <a:pt x="40" y="32"/>
                        </a:lnTo>
                        <a:lnTo>
                          <a:pt x="16" y="40"/>
                        </a:lnTo>
                        <a:lnTo>
                          <a:pt x="8" y="4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413" name="Freeform 541"/>
                  <p:cNvSpPr>
                    <a:spLocks/>
                  </p:cNvSpPr>
                  <p:nvPr/>
                </p:nvSpPr>
                <p:spPr bwMode="auto">
                  <a:xfrm>
                    <a:off x="924" y="2472"/>
                    <a:ext cx="56" cy="32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16" y="0"/>
                      </a:cxn>
                      <a:cxn ang="0">
                        <a:pos x="32" y="8"/>
                      </a:cxn>
                      <a:cxn ang="0">
                        <a:pos x="32" y="8"/>
                      </a:cxn>
                      <a:cxn ang="0">
                        <a:pos x="56" y="16"/>
                      </a:cxn>
                      <a:cxn ang="0">
                        <a:pos x="56" y="24"/>
                      </a:cxn>
                      <a:cxn ang="0">
                        <a:pos x="56" y="24"/>
                      </a:cxn>
                      <a:cxn ang="0">
                        <a:pos x="48" y="32"/>
                      </a:cxn>
                      <a:cxn ang="0">
                        <a:pos x="24" y="24"/>
                      </a:cxn>
                      <a:cxn ang="0">
                        <a:pos x="24" y="24"/>
                      </a:cxn>
                      <a:cxn ang="0">
                        <a:pos x="0" y="16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56" h="32">
                        <a:moveTo>
                          <a:pt x="0" y="8"/>
                        </a:moveTo>
                        <a:lnTo>
                          <a:pt x="16" y="0"/>
                        </a:lnTo>
                        <a:lnTo>
                          <a:pt x="32" y="8"/>
                        </a:lnTo>
                        <a:lnTo>
                          <a:pt x="32" y="8"/>
                        </a:lnTo>
                        <a:lnTo>
                          <a:pt x="56" y="16"/>
                        </a:lnTo>
                        <a:lnTo>
                          <a:pt x="56" y="24"/>
                        </a:lnTo>
                        <a:lnTo>
                          <a:pt x="56" y="24"/>
                        </a:lnTo>
                        <a:lnTo>
                          <a:pt x="48" y="32"/>
                        </a:lnTo>
                        <a:lnTo>
                          <a:pt x="24" y="24"/>
                        </a:lnTo>
                        <a:lnTo>
                          <a:pt x="24" y="24"/>
                        </a:lnTo>
                        <a:lnTo>
                          <a:pt x="0" y="16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414" name="Freeform 542"/>
                  <p:cNvSpPr>
                    <a:spLocks/>
                  </p:cNvSpPr>
                  <p:nvPr/>
                </p:nvSpPr>
                <p:spPr bwMode="auto">
                  <a:xfrm>
                    <a:off x="636" y="2392"/>
                    <a:ext cx="64" cy="32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16" y="0"/>
                      </a:cxn>
                      <a:cxn ang="0">
                        <a:pos x="40" y="8"/>
                      </a:cxn>
                      <a:cxn ang="0">
                        <a:pos x="40" y="8"/>
                      </a:cxn>
                      <a:cxn ang="0">
                        <a:pos x="56" y="16"/>
                      </a:cxn>
                      <a:cxn ang="0">
                        <a:pos x="64" y="24"/>
                      </a:cxn>
                      <a:cxn ang="0">
                        <a:pos x="64" y="24"/>
                      </a:cxn>
                      <a:cxn ang="0">
                        <a:pos x="48" y="32"/>
                      </a:cxn>
                      <a:cxn ang="0">
                        <a:pos x="24" y="32"/>
                      </a:cxn>
                      <a:cxn ang="0">
                        <a:pos x="24" y="32"/>
                      </a:cxn>
                      <a:cxn ang="0">
                        <a:pos x="8" y="16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64" h="32">
                        <a:moveTo>
                          <a:pt x="0" y="8"/>
                        </a:moveTo>
                        <a:lnTo>
                          <a:pt x="16" y="0"/>
                        </a:lnTo>
                        <a:lnTo>
                          <a:pt x="40" y="8"/>
                        </a:lnTo>
                        <a:lnTo>
                          <a:pt x="40" y="8"/>
                        </a:lnTo>
                        <a:lnTo>
                          <a:pt x="56" y="16"/>
                        </a:lnTo>
                        <a:lnTo>
                          <a:pt x="64" y="24"/>
                        </a:lnTo>
                        <a:lnTo>
                          <a:pt x="64" y="24"/>
                        </a:lnTo>
                        <a:lnTo>
                          <a:pt x="48" y="32"/>
                        </a:lnTo>
                        <a:lnTo>
                          <a:pt x="24" y="32"/>
                        </a:lnTo>
                        <a:lnTo>
                          <a:pt x="24" y="32"/>
                        </a:lnTo>
                        <a:lnTo>
                          <a:pt x="8" y="16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415" name="Freeform 543"/>
                  <p:cNvSpPr>
                    <a:spLocks/>
                  </p:cNvSpPr>
                  <p:nvPr/>
                </p:nvSpPr>
                <p:spPr bwMode="auto">
                  <a:xfrm>
                    <a:off x="716" y="2320"/>
                    <a:ext cx="40" cy="48"/>
                  </a:xfrm>
                  <a:custGeom>
                    <a:avLst/>
                    <a:gdLst/>
                    <a:ahLst/>
                    <a:cxnLst>
                      <a:cxn ang="0">
                        <a:pos x="8" y="0"/>
                      </a:cxn>
                      <a:cxn ang="0">
                        <a:pos x="24" y="0"/>
                      </a:cxn>
                      <a:cxn ang="0">
                        <a:pos x="32" y="16"/>
                      </a:cxn>
                      <a:cxn ang="0">
                        <a:pos x="32" y="16"/>
                      </a:cxn>
                      <a:cxn ang="0">
                        <a:pos x="40" y="40"/>
                      </a:cxn>
                      <a:cxn ang="0">
                        <a:pos x="32" y="48"/>
                      </a:cxn>
                      <a:cxn ang="0">
                        <a:pos x="32" y="48"/>
                      </a:cxn>
                      <a:cxn ang="0">
                        <a:pos x="16" y="40"/>
                      </a:cxn>
                      <a:cxn ang="0">
                        <a:pos x="8" y="24"/>
                      </a:cxn>
                      <a:cxn ang="0">
                        <a:pos x="8" y="24"/>
                      </a:cxn>
                      <a:cxn ang="0">
                        <a:pos x="0" y="8"/>
                      </a:cxn>
                      <a:cxn ang="0">
                        <a:pos x="8" y="0"/>
                      </a:cxn>
                    </a:cxnLst>
                    <a:rect l="0" t="0" r="r" b="b"/>
                    <a:pathLst>
                      <a:path w="40" h="48">
                        <a:moveTo>
                          <a:pt x="8" y="0"/>
                        </a:moveTo>
                        <a:lnTo>
                          <a:pt x="24" y="0"/>
                        </a:lnTo>
                        <a:lnTo>
                          <a:pt x="32" y="16"/>
                        </a:lnTo>
                        <a:lnTo>
                          <a:pt x="32" y="16"/>
                        </a:lnTo>
                        <a:lnTo>
                          <a:pt x="40" y="40"/>
                        </a:lnTo>
                        <a:lnTo>
                          <a:pt x="32" y="48"/>
                        </a:lnTo>
                        <a:lnTo>
                          <a:pt x="32" y="48"/>
                        </a:lnTo>
                        <a:lnTo>
                          <a:pt x="16" y="40"/>
                        </a:lnTo>
                        <a:lnTo>
                          <a:pt x="8" y="24"/>
                        </a:lnTo>
                        <a:lnTo>
                          <a:pt x="8" y="24"/>
                        </a:lnTo>
                        <a:lnTo>
                          <a:pt x="0" y="8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416" name="Freeform 544"/>
                  <p:cNvSpPr>
                    <a:spLocks/>
                  </p:cNvSpPr>
                  <p:nvPr/>
                </p:nvSpPr>
                <p:spPr bwMode="auto">
                  <a:xfrm>
                    <a:off x="820" y="2480"/>
                    <a:ext cx="40" cy="40"/>
                  </a:xfrm>
                  <a:custGeom>
                    <a:avLst/>
                    <a:gdLst/>
                    <a:ahLst/>
                    <a:cxnLst>
                      <a:cxn ang="0">
                        <a:pos x="8" y="0"/>
                      </a:cxn>
                      <a:cxn ang="0">
                        <a:pos x="24" y="0"/>
                      </a:cxn>
                      <a:cxn ang="0">
                        <a:pos x="40" y="16"/>
                      </a:cxn>
                      <a:cxn ang="0">
                        <a:pos x="40" y="16"/>
                      </a:cxn>
                      <a:cxn ang="0">
                        <a:pos x="40" y="32"/>
                      </a:cxn>
                      <a:cxn ang="0">
                        <a:pos x="32" y="40"/>
                      </a:cxn>
                      <a:cxn ang="0">
                        <a:pos x="32" y="40"/>
                      </a:cxn>
                      <a:cxn ang="0">
                        <a:pos x="24" y="40"/>
                      </a:cxn>
                      <a:cxn ang="0">
                        <a:pos x="8" y="24"/>
                      </a:cxn>
                      <a:cxn ang="0">
                        <a:pos x="8" y="24"/>
                      </a:cxn>
                      <a:cxn ang="0">
                        <a:pos x="0" y="8"/>
                      </a:cxn>
                      <a:cxn ang="0">
                        <a:pos x="8" y="0"/>
                      </a:cxn>
                    </a:cxnLst>
                    <a:rect l="0" t="0" r="r" b="b"/>
                    <a:pathLst>
                      <a:path w="40" h="40">
                        <a:moveTo>
                          <a:pt x="8" y="0"/>
                        </a:moveTo>
                        <a:lnTo>
                          <a:pt x="24" y="0"/>
                        </a:lnTo>
                        <a:lnTo>
                          <a:pt x="40" y="16"/>
                        </a:lnTo>
                        <a:lnTo>
                          <a:pt x="40" y="16"/>
                        </a:lnTo>
                        <a:lnTo>
                          <a:pt x="40" y="32"/>
                        </a:lnTo>
                        <a:lnTo>
                          <a:pt x="32" y="40"/>
                        </a:lnTo>
                        <a:lnTo>
                          <a:pt x="32" y="40"/>
                        </a:lnTo>
                        <a:lnTo>
                          <a:pt x="24" y="40"/>
                        </a:lnTo>
                        <a:lnTo>
                          <a:pt x="8" y="24"/>
                        </a:lnTo>
                        <a:lnTo>
                          <a:pt x="8" y="24"/>
                        </a:lnTo>
                        <a:lnTo>
                          <a:pt x="0" y="8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417" name="Freeform 545"/>
                  <p:cNvSpPr>
                    <a:spLocks/>
                  </p:cNvSpPr>
                  <p:nvPr/>
                </p:nvSpPr>
                <p:spPr bwMode="auto">
                  <a:xfrm>
                    <a:off x="836" y="2320"/>
                    <a:ext cx="40" cy="48"/>
                  </a:xfrm>
                  <a:custGeom>
                    <a:avLst/>
                    <a:gdLst/>
                    <a:ahLst/>
                    <a:cxnLst>
                      <a:cxn ang="0">
                        <a:pos x="32" y="0"/>
                      </a:cxn>
                      <a:cxn ang="0">
                        <a:pos x="40" y="8"/>
                      </a:cxn>
                      <a:cxn ang="0">
                        <a:pos x="40" y="24"/>
                      </a:cxn>
                      <a:cxn ang="0">
                        <a:pos x="40" y="24"/>
                      </a:cxn>
                      <a:cxn ang="0">
                        <a:pos x="24" y="40"/>
                      </a:cxn>
                      <a:cxn ang="0">
                        <a:pos x="8" y="48"/>
                      </a:cxn>
                      <a:cxn ang="0">
                        <a:pos x="8" y="48"/>
                      </a:cxn>
                      <a:cxn ang="0">
                        <a:pos x="0" y="32"/>
                      </a:cxn>
                      <a:cxn ang="0">
                        <a:pos x="8" y="16"/>
                      </a:cxn>
                      <a:cxn ang="0">
                        <a:pos x="8" y="16"/>
                      </a:cxn>
                      <a:cxn ang="0">
                        <a:pos x="24" y="0"/>
                      </a:cxn>
                      <a:cxn ang="0">
                        <a:pos x="32" y="0"/>
                      </a:cxn>
                    </a:cxnLst>
                    <a:rect l="0" t="0" r="r" b="b"/>
                    <a:pathLst>
                      <a:path w="40" h="48">
                        <a:moveTo>
                          <a:pt x="32" y="0"/>
                        </a:moveTo>
                        <a:lnTo>
                          <a:pt x="40" y="8"/>
                        </a:lnTo>
                        <a:lnTo>
                          <a:pt x="40" y="24"/>
                        </a:lnTo>
                        <a:lnTo>
                          <a:pt x="40" y="24"/>
                        </a:lnTo>
                        <a:lnTo>
                          <a:pt x="24" y="40"/>
                        </a:lnTo>
                        <a:lnTo>
                          <a:pt x="8" y="48"/>
                        </a:lnTo>
                        <a:lnTo>
                          <a:pt x="8" y="48"/>
                        </a:lnTo>
                        <a:lnTo>
                          <a:pt x="0" y="32"/>
                        </a:lnTo>
                        <a:lnTo>
                          <a:pt x="8" y="16"/>
                        </a:lnTo>
                        <a:lnTo>
                          <a:pt x="8" y="16"/>
                        </a:lnTo>
                        <a:lnTo>
                          <a:pt x="24" y="0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418" name="Freeform 546"/>
                  <p:cNvSpPr>
                    <a:spLocks/>
                  </p:cNvSpPr>
                  <p:nvPr/>
                </p:nvSpPr>
                <p:spPr bwMode="auto">
                  <a:xfrm>
                    <a:off x="732" y="2504"/>
                    <a:ext cx="40" cy="48"/>
                  </a:xfrm>
                  <a:custGeom>
                    <a:avLst/>
                    <a:gdLst/>
                    <a:ahLst/>
                    <a:cxnLst>
                      <a:cxn ang="0">
                        <a:pos x="32" y="0"/>
                      </a:cxn>
                      <a:cxn ang="0">
                        <a:pos x="40" y="8"/>
                      </a:cxn>
                      <a:cxn ang="0">
                        <a:pos x="32" y="32"/>
                      </a:cxn>
                      <a:cxn ang="0">
                        <a:pos x="32" y="32"/>
                      </a:cxn>
                      <a:cxn ang="0">
                        <a:pos x="24" y="40"/>
                      </a:cxn>
                      <a:cxn ang="0">
                        <a:pos x="8" y="48"/>
                      </a:cxn>
                      <a:cxn ang="0">
                        <a:pos x="8" y="48"/>
                      </a:cxn>
                      <a:cxn ang="0">
                        <a:pos x="0" y="40"/>
                      </a:cxn>
                      <a:cxn ang="0">
                        <a:pos x="8" y="16"/>
                      </a:cxn>
                      <a:cxn ang="0">
                        <a:pos x="8" y="16"/>
                      </a:cxn>
                      <a:cxn ang="0">
                        <a:pos x="16" y="8"/>
                      </a:cxn>
                      <a:cxn ang="0">
                        <a:pos x="32" y="0"/>
                      </a:cxn>
                    </a:cxnLst>
                    <a:rect l="0" t="0" r="r" b="b"/>
                    <a:pathLst>
                      <a:path w="40" h="48">
                        <a:moveTo>
                          <a:pt x="32" y="0"/>
                        </a:moveTo>
                        <a:lnTo>
                          <a:pt x="40" y="8"/>
                        </a:lnTo>
                        <a:lnTo>
                          <a:pt x="32" y="32"/>
                        </a:lnTo>
                        <a:lnTo>
                          <a:pt x="32" y="32"/>
                        </a:lnTo>
                        <a:lnTo>
                          <a:pt x="24" y="40"/>
                        </a:lnTo>
                        <a:lnTo>
                          <a:pt x="8" y="48"/>
                        </a:lnTo>
                        <a:lnTo>
                          <a:pt x="8" y="48"/>
                        </a:lnTo>
                        <a:lnTo>
                          <a:pt x="0" y="40"/>
                        </a:lnTo>
                        <a:lnTo>
                          <a:pt x="8" y="16"/>
                        </a:lnTo>
                        <a:lnTo>
                          <a:pt x="8" y="16"/>
                        </a:lnTo>
                        <a:lnTo>
                          <a:pt x="16" y="8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6507" name="Group 547"/>
              <p:cNvGrpSpPr>
                <a:grpSpLocks/>
              </p:cNvGrpSpPr>
              <p:nvPr/>
            </p:nvGrpSpPr>
            <p:grpSpPr bwMode="auto">
              <a:xfrm rot="20911106" flipH="1">
                <a:off x="4538" y="2693"/>
                <a:ext cx="598" cy="112"/>
                <a:chOff x="290" y="1936"/>
                <a:chExt cx="598" cy="112"/>
              </a:xfrm>
            </p:grpSpPr>
            <p:sp>
              <p:nvSpPr>
                <p:cNvPr id="208420" name="Freeform 548"/>
                <p:cNvSpPr>
                  <a:spLocks/>
                </p:cNvSpPr>
                <p:nvPr/>
              </p:nvSpPr>
              <p:spPr bwMode="auto">
                <a:xfrm>
                  <a:off x="306" y="1947"/>
                  <a:ext cx="598" cy="36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136" y="6"/>
                    </a:cxn>
                    <a:cxn ang="0">
                      <a:pos x="224" y="4"/>
                    </a:cxn>
                    <a:cxn ang="0">
                      <a:pos x="316" y="18"/>
                    </a:cxn>
                    <a:cxn ang="0">
                      <a:pos x="408" y="34"/>
                    </a:cxn>
                    <a:cxn ang="0">
                      <a:pos x="478" y="30"/>
                    </a:cxn>
                    <a:cxn ang="0">
                      <a:pos x="598" y="20"/>
                    </a:cxn>
                  </a:cxnLst>
                  <a:rect l="0" t="0" r="r" b="b"/>
                  <a:pathLst>
                    <a:path w="598" h="36">
                      <a:moveTo>
                        <a:pt x="0" y="36"/>
                      </a:moveTo>
                      <a:cubicBezTo>
                        <a:pt x="49" y="23"/>
                        <a:pt x="98" y="11"/>
                        <a:pt x="136" y="6"/>
                      </a:cubicBezTo>
                      <a:cubicBezTo>
                        <a:pt x="173" y="0"/>
                        <a:pt x="194" y="2"/>
                        <a:pt x="224" y="4"/>
                      </a:cubicBezTo>
                      <a:cubicBezTo>
                        <a:pt x="254" y="6"/>
                        <a:pt x="285" y="13"/>
                        <a:pt x="316" y="18"/>
                      </a:cubicBezTo>
                      <a:cubicBezTo>
                        <a:pt x="346" y="23"/>
                        <a:pt x="381" y="32"/>
                        <a:pt x="408" y="34"/>
                      </a:cubicBezTo>
                      <a:cubicBezTo>
                        <a:pt x="435" y="36"/>
                        <a:pt x="446" y="32"/>
                        <a:pt x="478" y="30"/>
                      </a:cubicBezTo>
                      <a:cubicBezTo>
                        <a:pt x="509" y="27"/>
                        <a:pt x="578" y="22"/>
                        <a:pt x="598" y="20"/>
                      </a:cubicBez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grpSp>
              <p:nvGrpSpPr>
                <p:cNvPr id="56557" name="Group 549"/>
                <p:cNvGrpSpPr>
                  <a:grpSpLocks/>
                </p:cNvGrpSpPr>
                <p:nvPr/>
              </p:nvGrpSpPr>
              <p:grpSpPr bwMode="auto">
                <a:xfrm>
                  <a:off x="324" y="1936"/>
                  <a:ext cx="544" cy="112"/>
                  <a:chOff x="324" y="1872"/>
                  <a:chExt cx="544" cy="112"/>
                </a:xfrm>
              </p:grpSpPr>
              <p:sp>
                <p:nvSpPr>
                  <p:cNvPr id="208422" name="Freeform 550"/>
                  <p:cNvSpPr>
                    <a:spLocks/>
                  </p:cNvSpPr>
                  <p:nvPr/>
                </p:nvSpPr>
                <p:spPr bwMode="auto">
                  <a:xfrm>
                    <a:off x="502" y="1853"/>
                    <a:ext cx="48" cy="56"/>
                  </a:xfrm>
                  <a:custGeom>
                    <a:avLst/>
                    <a:gdLst/>
                    <a:ahLst/>
                    <a:cxnLst>
                      <a:cxn ang="0">
                        <a:pos x="48" y="32"/>
                      </a:cxn>
                      <a:cxn ang="0">
                        <a:pos x="40" y="48"/>
                      </a:cxn>
                      <a:cxn ang="0">
                        <a:pos x="24" y="56"/>
                      </a:cxn>
                      <a:cxn ang="0">
                        <a:pos x="24" y="56"/>
                      </a:cxn>
                      <a:cxn ang="0">
                        <a:pos x="8" y="48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8"/>
                      </a:cxn>
                      <a:cxn ang="0">
                        <a:pos x="24" y="0"/>
                      </a:cxn>
                      <a:cxn ang="0">
                        <a:pos x="24" y="0"/>
                      </a:cxn>
                      <a:cxn ang="0">
                        <a:pos x="48" y="8"/>
                      </a:cxn>
                      <a:cxn ang="0">
                        <a:pos x="48" y="32"/>
                      </a:cxn>
                    </a:cxnLst>
                    <a:rect l="0" t="0" r="r" b="b"/>
                    <a:pathLst>
                      <a:path w="48" h="56">
                        <a:moveTo>
                          <a:pt x="48" y="32"/>
                        </a:moveTo>
                        <a:lnTo>
                          <a:pt x="40" y="48"/>
                        </a:lnTo>
                        <a:lnTo>
                          <a:pt x="24" y="56"/>
                        </a:lnTo>
                        <a:lnTo>
                          <a:pt x="24" y="56"/>
                        </a:lnTo>
                        <a:lnTo>
                          <a:pt x="8" y="48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8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lnTo>
                          <a:pt x="48" y="8"/>
                        </a:lnTo>
                        <a:lnTo>
                          <a:pt x="48" y="32"/>
                        </a:lnTo>
                        <a:close/>
                      </a:path>
                    </a:pathLst>
                  </a:custGeom>
                  <a:solidFill>
                    <a:srgbClr val="DD6E00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423" name="Freeform 551"/>
                  <p:cNvSpPr>
                    <a:spLocks/>
                  </p:cNvSpPr>
                  <p:nvPr/>
                </p:nvSpPr>
                <p:spPr bwMode="auto">
                  <a:xfrm>
                    <a:off x="666" y="1899"/>
                    <a:ext cx="48" cy="56"/>
                  </a:xfrm>
                  <a:custGeom>
                    <a:avLst/>
                    <a:gdLst/>
                    <a:ahLst/>
                    <a:cxnLst>
                      <a:cxn ang="0">
                        <a:pos x="48" y="32"/>
                      </a:cxn>
                      <a:cxn ang="0">
                        <a:pos x="40" y="48"/>
                      </a:cxn>
                      <a:cxn ang="0">
                        <a:pos x="24" y="56"/>
                      </a:cxn>
                      <a:cxn ang="0">
                        <a:pos x="24" y="56"/>
                      </a:cxn>
                      <a:cxn ang="0">
                        <a:pos x="0" y="48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8"/>
                      </a:cxn>
                      <a:cxn ang="0">
                        <a:pos x="24" y="0"/>
                      </a:cxn>
                      <a:cxn ang="0">
                        <a:pos x="24" y="0"/>
                      </a:cxn>
                      <a:cxn ang="0">
                        <a:pos x="40" y="16"/>
                      </a:cxn>
                      <a:cxn ang="0">
                        <a:pos x="48" y="32"/>
                      </a:cxn>
                    </a:cxnLst>
                    <a:rect l="0" t="0" r="r" b="b"/>
                    <a:pathLst>
                      <a:path w="48" h="56">
                        <a:moveTo>
                          <a:pt x="48" y="32"/>
                        </a:moveTo>
                        <a:lnTo>
                          <a:pt x="40" y="48"/>
                        </a:lnTo>
                        <a:lnTo>
                          <a:pt x="24" y="56"/>
                        </a:lnTo>
                        <a:lnTo>
                          <a:pt x="24" y="56"/>
                        </a:lnTo>
                        <a:lnTo>
                          <a:pt x="0" y="48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8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lnTo>
                          <a:pt x="40" y="16"/>
                        </a:lnTo>
                        <a:lnTo>
                          <a:pt x="48" y="32"/>
                        </a:lnTo>
                        <a:close/>
                      </a:path>
                    </a:pathLst>
                  </a:custGeom>
                  <a:solidFill>
                    <a:srgbClr val="DD6E00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424" name="Freeform 552"/>
                  <p:cNvSpPr>
                    <a:spLocks/>
                  </p:cNvSpPr>
                  <p:nvPr/>
                </p:nvSpPr>
                <p:spPr bwMode="auto">
                  <a:xfrm>
                    <a:off x="833" y="1858"/>
                    <a:ext cx="48" cy="56"/>
                  </a:xfrm>
                  <a:custGeom>
                    <a:avLst/>
                    <a:gdLst/>
                    <a:ahLst/>
                    <a:cxnLst>
                      <a:cxn ang="0">
                        <a:pos x="48" y="32"/>
                      </a:cxn>
                      <a:cxn ang="0">
                        <a:pos x="40" y="48"/>
                      </a:cxn>
                      <a:cxn ang="0">
                        <a:pos x="24" y="56"/>
                      </a:cxn>
                      <a:cxn ang="0">
                        <a:pos x="24" y="56"/>
                      </a:cxn>
                      <a:cxn ang="0">
                        <a:pos x="0" y="48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8"/>
                      </a:cxn>
                      <a:cxn ang="0">
                        <a:pos x="24" y="0"/>
                      </a:cxn>
                      <a:cxn ang="0">
                        <a:pos x="24" y="0"/>
                      </a:cxn>
                      <a:cxn ang="0">
                        <a:pos x="40" y="8"/>
                      </a:cxn>
                      <a:cxn ang="0">
                        <a:pos x="48" y="32"/>
                      </a:cxn>
                    </a:cxnLst>
                    <a:rect l="0" t="0" r="r" b="b"/>
                    <a:pathLst>
                      <a:path w="48" h="56">
                        <a:moveTo>
                          <a:pt x="48" y="32"/>
                        </a:moveTo>
                        <a:lnTo>
                          <a:pt x="40" y="48"/>
                        </a:lnTo>
                        <a:lnTo>
                          <a:pt x="24" y="56"/>
                        </a:lnTo>
                        <a:lnTo>
                          <a:pt x="24" y="56"/>
                        </a:lnTo>
                        <a:lnTo>
                          <a:pt x="0" y="48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8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lnTo>
                          <a:pt x="40" y="8"/>
                        </a:lnTo>
                        <a:lnTo>
                          <a:pt x="48" y="32"/>
                        </a:lnTo>
                        <a:close/>
                      </a:path>
                    </a:pathLst>
                  </a:custGeom>
                  <a:solidFill>
                    <a:srgbClr val="DD6E00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425" name="Freeform 553"/>
                  <p:cNvSpPr>
                    <a:spLocks/>
                  </p:cNvSpPr>
                  <p:nvPr/>
                </p:nvSpPr>
                <p:spPr bwMode="auto">
                  <a:xfrm>
                    <a:off x="424" y="1857"/>
                    <a:ext cx="48" cy="48"/>
                  </a:xfrm>
                  <a:custGeom>
                    <a:avLst/>
                    <a:gdLst/>
                    <a:ahLst/>
                    <a:cxnLst>
                      <a:cxn ang="0">
                        <a:pos x="48" y="24"/>
                      </a:cxn>
                      <a:cxn ang="0">
                        <a:pos x="40" y="40"/>
                      </a:cxn>
                      <a:cxn ang="0">
                        <a:pos x="16" y="48"/>
                      </a:cxn>
                      <a:cxn ang="0">
                        <a:pos x="16" y="48"/>
                      </a:cxn>
                      <a:cxn ang="0">
                        <a:pos x="0" y="40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0"/>
                      </a:cxn>
                      <a:cxn ang="0">
                        <a:pos x="24" y="0"/>
                      </a:cxn>
                      <a:cxn ang="0">
                        <a:pos x="24" y="0"/>
                      </a:cxn>
                      <a:cxn ang="0">
                        <a:pos x="40" y="8"/>
                      </a:cxn>
                      <a:cxn ang="0">
                        <a:pos x="48" y="24"/>
                      </a:cxn>
                    </a:cxnLst>
                    <a:rect l="0" t="0" r="r" b="b"/>
                    <a:pathLst>
                      <a:path w="48" h="48">
                        <a:moveTo>
                          <a:pt x="48" y="24"/>
                        </a:moveTo>
                        <a:lnTo>
                          <a:pt x="40" y="40"/>
                        </a:lnTo>
                        <a:lnTo>
                          <a:pt x="16" y="48"/>
                        </a:lnTo>
                        <a:lnTo>
                          <a:pt x="16" y="48"/>
                        </a:lnTo>
                        <a:lnTo>
                          <a:pt x="0" y="4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0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lnTo>
                          <a:pt x="40" y="8"/>
                        </a:lnTo>
                        <a:lnTo>
                          <a:pt x="48" y="24"/>
                        </a:lnTo>
                        <a:close/>
                      </a:path>
                    </a:pathLst>
                  </a:custGeom>
                  <a:solidFill>
                    <a:srgbClr val="DD6E00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426" name="Freeform 554"/>
                  <p:cNvSpPr>
                    <a:spLocks/>
                  </p:cNvSpPr>
                  <p:nvPr/>
                </p:nvSpPr>
                <p:spPr bwMode="auto">
                  <a:xfrm>
                    <a:off x="585" y="1883"/>
                    <a:ext cx="48" cy="48"/>
                  </a:xfrm>
                  <a:custGeom>
                    <a:avLst/>
                    <a:gdLst/>
                    <a:ahLst/>
                    <a:cxnLst>
                      <a:cxn ang="0">
                        <a:pos x="48" y="24"/>
                      </a:cxn>
                      <a:cxn ang="0">
                        <a:pos x="40" y="48"/>
                      </a:cxn>
                      <a:cxn ang="0">
                        <a:pos x="24" y="48"/>
                      </a:cxn>
                      <a:cxn ang="0">
                        <a:pos x="24" y="48"/>
                      </a:cxn>
                      <a:cxn ang="0">
                        <a:pos x="0" y="40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8"/>
                      </a:cxn>
                      <a:cxn ang="0">
                        <a:pos x="24" y="0"/>
                      </a:cxn>
                      <a:cxn ang="0">
                        <a:pos x="24" y="0"/>
                      </a:cxn>
                      <a:cxn ang="0">
                        <a:pos x="40" y="8"/>
                      </a:cxn>
                      <a:cxn ang="0">
                        <a:pos x="48" y="24"/>
                      </a:cxn>
                    </a:cxnLst>
                    <a:rect l="0" t="0" r="r" b="b"/>
                    <a:pathLst>
                      <a:path w="48" h="48">
                        <a:moveTo>
                          <a:pt x="48" y="24"/>
                        </a:moveTo>
                        <a:lnTo>
                          <a:pt x="40" y="48"/>
                        </a:lnTo>
                        <a:lnTo>
                          <a:pt x="24" y="48"/>
                        </a:lnTo>
                        <a:lnTo>
                          <a:pt x="24" y="48"/>
                        </a:lnTo>
                        <a:lnTo>
                          <a:pt x="0" y="4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8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lnTo>
                          <a:pt x="40" y="8"/>
                        </a:lnTo>
                        <a:lnTo>
                          <a:pt x="48" y="24"/>
                        </a:lnTo>
                        <a:close/>
                      </a:path>
                    </a:pathLst>
                  </a:custGeom>
                  <a:solidFill>
                    <a:srgbClr val="DD6E00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427" name="Freeform 555"/>
                  <p:cNvSpPr>
                    <a:spLocks/>
                  </p:cNvSpPr>
                  <p:nvPr/>
                </p:nvSpPr>
                <p:spPr bwMode="auto">
                  <a:xfrm>
                    <a:off x="337" y="1880"/>
                    <a:ext cx="48" cy="48"/>
                  </a:xfrm>
                  <a:custGeom>
                    <a:avLst/>
                    <a:gdLst/>
                    <a:ahLst/>
                    <a:cxnLst>
                      <a:cxn ang="0">
                        <a:pos x="48" y="24"/>
                      </a:cxn>
                      <a:cxn ang="0">
                        <a:pos x="40" y="40"/>
                      </a:cxn>
                      <a:cxn ang="0">
                        <a:pos x="24" y="48"/>
                      </a:cxn>
                      <a:cxn ang="0">
                        <a:pos x="24" y="48"/>
                      </a:cxn>
                      <a:cxn ang="0">
                        <a:pos x="8" y="40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0"/>
                      </a:cxn>
                      <a:cxn ang="0">
                        <a:pos x="32" y="0"/>
                      </a:cxn>
                      <a:cxn ang="0">
                        <a:pos x="32" y="0"/>
                      </a:cxn>
                      <a:cxn ang="0">
                        <a:pos x="48" y="8"/>
                      </a:cxn>
                      <a:cxn ang="0">
                        <a:pos x="48" y="24"/>
                      </a:cxn>
                    </a:cxnLst>
                    <a:rect l="0" t="0" r="r" b="b"/>
                    <a:pathLst>
                      <a:path w="48" h="48">
                        <a:moveTo>
                          <a:pt x="48" y="24"/>
                        </a:moveTo>
                        <a:lnTo>
                          <a:pt x="40" y="40"/>
                        </a:lnTo>
                        <a:lnTo>
                          <a:pt x="24" y="48"/>
                        </a:lnTo>
                        <a:lnTo>
                          <a:pt x="24" y="48"/>
                        </a:lnTo>
                        <a:lnTo>
                          <a:pt x="8" y="4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0"/>
                        </a:lnTo>
                        <a:lnTo>
                          <a:pt x="32" y="0"/>
                        </a:lnTo>
                        <a:lnTo>
                          <a:pt x="32" y="0"/>
                        </a:lnTo>
                        <a:lnTo>
                          <a:pt x="48" y="8"/>
                        </a:lnTo>
                        <a:lnTo>
                          <a:pt x="48" y="24"/>
                        </a:lnTo>
                        <a:close/>
                      </a:path>
                    </a:pathLst>
                  </a:custGeom>
                  <a:solidFill>
                    <a:srgbClr val="DD6E00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428" name="Freeform 556"/>
                  <p:cNvSpPr>
                    <a:spLocks/>
                  </p:cNvSpPr>
                  <p:nvPr/>
                </p:nvSpPr>
                <p:spPr bwMode="auto">
                  <a:xfrm>
                    <a:off x="744" y="1890"/>
                    <a:ext cx="48" cy="48"/>
                  </a:xfrm>
                  <a:custGeom>
                    <a:avLst/>
                    <a:gdLst/>
                    <a:ahLst/>
                    <a:cxnLst>
                      <a:cxn ang="0">
                        <a:pos x="48" y="24"/>
                      </a:cxn>
                      <a:cxn ang="0">
                        <a:pos x="40" y="48"/>
                      </a:cxn>
                      <a:cxn ang="0">
                        <a:pos x="24" y="48"/>
                      </a:cxn>
                      <a:cxn ang="0">
                        <a:pos x="24" y="48"/>
                      </a:cxn>
                      <a:cxn ang="0">
                        <a:pos x="8" y="40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8"/>
                      </a:cxn>
                      <a:cxn ang="0">
                        <a:pos x="32" y="0"/>
                      </a:cxn>
                      <a:cxn ang="0">
                        <a:pos x="32" y="0"/>
                      </a:cxn>
                      <a:cxn ang="0">
                        <a:pos x="48" y="8"/>
                      </a:cxn>
                      <a:cxn ang="0">
                        <a:pos x="48" y="24"/>
                      </a:cxn>
                    </a:cxnLst>
                    <a:rect l="0" t="0" r="r" b="b"/>
                    <a:pathLst>
                      <a:path w="48" h="48">
                        <a:moveTo>
                          <a:pt x="48" y="24"/>
                        </a:moveTo>
                        <a:lnTo>
                          <a:pt x="40" y="48"/>
                        </a:lnTo>
                        <a:lnTo>
                          <a:pt x="24" y="48"/>
                        </a:lnTo>
                        <a:lnTo>
                          <a:pt x="24" y="48"/>
                        </a:lnTo>
                        <a:lnTo>
                          <a:pt x="8" y="4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8"/>
                        </a:lnTo>
                        <a:lnTo>
                          <a:pt x="32" y="0"/>
                        </a:lnTo>
                        <a:lnTo>
                          <a:pt x="32" y="0"/>
                        </a:lnTo>
                        <a:lnTo>
                          <a:pt x="48" y="8"/>
                        </a:lnTo>
                        <a:lnTo>
                          <a:pt x="48" y="24"/>
                        </a:lnTo>
                        <a:close/>
                      </a:path>
                    </a:pathLst>
                  </a:custGeom>
                  <a:solidFill>
                    <a:srgbClr val="DD6E00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6508" name="Group 557"/>
              <p:cNvGrpSpPr>
                <a:grpSpLocks/>
              </p:cNvGrpSpPr>
              <p:nvPr/>
            </p:nvGrpSpPr>
            <p:grpSpPr bwMode="auto">
              <a:xfrm>
                <a:off x="4512" y="2832"/>
                <a:ext cx="672" cy="96"/>
                <a:chOff x="540" y="1270"/>
                <a:chExt cx="536" cy="384"/>
              </a:xfrm>
            </p:grpSpPr>
            <p:grpSp>
              <p:nvGrpSpPr>
                <p:cNvPr id="56520" name="Group 558"/>
                <p:cNvGrpSpPr>
                  <a:grpSpLocks/>
                </p:cNvGrpSpPr>
                <p:nvPr/>
              </p:nvGrpSpPr>
              <p:grpSpPr bwMode="auto">
                <a:xfrm>
                  <a:off x="540" y="1270"/>
                  <a:ext cx="536" cy="384"/>
                  <a:chOff x="540" y="2248"/>
                  <a:chExt cx="536" cy="384"/>
                </a:xfrm>
              </p:grpSpPr>
              <p:sp>
                <p:nvSpPr>
                  <p:cNvPr id="208431" name="Freeform 559"/>
                  <p:cNvSpPr>
                    <a:spLocks/>
                  </p:cNvSpPr>
                  <p:nvPr/>
                </p:nvSpPr>
                <p:spPr bwMode="auto">
                  <a:xfrm>
                    <a:off x="932" y="2416"/>
                    <a:ext cx="144" cy="40"/>
                  </a:xfrm>
                  <a:custGeom>
                    <a:avLst/>
                    <a:gdLst/>
                    <a:ahLst/>
                    <a:cxnLst>
                      <a:cxn ang="0">
                        <a:pos x="144" y="16"/>
                      </a:cxn>
                      <a:cxn ang="0">
                        <a:pos x="144" y="24"/>
                      </a:cxn>
                      <a:cxn ang="0">
                        <a:pos x="128" y="32"/>
                      </a:cxn>
                      <a:cxn ang="0">
                        <a:pos x="104" y="32"/>
                      </a:cxn>
                      <a:cxn ang="0">
                        <a:pos x="72" y="40"/>
                      </a:cxn>
                      <a:cxn ang="0">
                        <a:pos x="72" y="40"/>
                      </a:cxn>
                      <a:cxn ang="0">
                        <a:pos x="40" y="32"/>
                      </a:cxn>
                      <a:cxn ang="0">
                        <a:pos x="16" y="32"/>
                      </a:cxn>
                      <a:cxn ang="0">
                        <a:pos x="0" y="24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0" y="8"/>
                      </a:cxn>
                      <a:cxn ang="0">
                        <a:pos x="16" y="0"/>
                      </a:cxn>
                      <a:cxn ang="0">
                        <a:pos x="40" y="0"/>
                      </a:cxn>
                      <a:cxn ang="0">
                        <a:pos x="72" y="0"/>
                      </a:cxn>
                      <a:cxn ang="0">
                        <a:pos x="72" y="0"/>
                      </a:cxn>
                      <a:cxn ang="0">
                        <a:pos x="104" y="0"/>
                      </a:cxn>
                      <a:cxn ang="0">
                        <a:pos x="128" y="0"/>
                      </a:cxn>
                      <a:cxn ang="0">
                        <a:pos x="144" y="8"/>
                      </a:cxn>
                      <a:cxn ang="0">
                        <a:pos x="144" y="16"/>
                      </a:cxn>
                    </a:cxnLst>
                    <a:rect l="0" t="0" r="r" b="b"/>
                    <a:pathLst>
                      <a:path w="144" h="40">
                        <a:moveTo>
                          <a:pt x="144" y="16"/>
                        </a:moveTo>
                        <a:lnTo>
                          <a:pt x="144" y="24"/>
                        </a:lnTo>
                        <a:lnTo>
                          <a:pt x="128" y="32"/>
                        </a:lnTo>
                        <a:lnTo>
                          <a:pt x="104" y="32"/>
                        </a:lnTo>
                        <a:lnTo>
                          <a:pt x="72" y="40"/>
                        </a:lnTo>
                        <a:lnTo>
                          <a:pt x="72" y="40"/>
                        </a:lnTo>
                        <a:lnTo>
                          <a:pt x="40" y="32"/>
                        </a:lnTo>
                        <a:lnTo>
                          <a:pt x="16" y="32"/>
                        </a:lnTo>
                        <a:lnTo>
                          <a:pt x="0" y="24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0" y="8"/>
                        </a:lnTo>
                        <a:lnTo>
                          <a:pt x="16" y="0"/>
                        </a:lnTo>
                        <a:lnTo>
                          <a:pt x="40" y="0"/>
                        </a:lnTo>
                        <a:lnTo>
                          <a:pt x="72" y="0"/>
                        </a:lnTo>
                        <a:lnTo>
                          <a:pt x="72" y="0"/>
                        </a:lnTo>
                        <a:lnTo>
                          <a:pt x="104" y="0"/>
                        </a:lnTo>
                        <a:lnTo>
                          <a:pt x="128" y="0"/>
                        </a:lnTo>
                        <a:lnTo>
                          <a:pt x="144" y="8"/>
                        </a:lnTo>
                        <a:lnTo>
                          <a:pt x="144" y="16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432" name="Freeform 560"/>
                  <p:cNvSpPr>
                    <a:spLocks/>
                  </p:cNvSpPr>
                  <p:nvPr/>
                </p:nvSpPr>
                <p:spPr bwMode="auto">
                  <a:xfrm>
                    <a:off x="892" y="2496"/>
                    <a:ext cx="112" cy="80"/>
                  </a:xfrm>
                  <a:custGeom>
                    <a:avLst/>
                    <a:gdLst/>
                    <a:ahLst/>
                    <a:cxnLst>
                      <a:cxn ang="0">
                        <a:pos x="112" y="80"/>
                      </a:cxn>
                      <a:cxn ang="0">
                        <a:pos x="80" y="80"/>
                      </a:cxn>
                      <a:cxn ang="0">
                        <a:pos x="40" y="56"/>
                      </a:cxn>
                      <a:cxn ang="0">
                        <a:pos x="40" y="56"/>
                      </a:cxn>
                      <a:cxn ang="0">
                        <a:pos x="16" y="40"/>
                      </a:cxn>
                      <a:cxn ang="0">
                        <a:pos x="8" y="24"/>
                      </a:cxn>
                      <a:cxn ang="0">
                        <a:pos x="0" y="8"/>
                      </a:cxn>
                      <a:cxn ang="0">
                        <a:pos x="8" y="0"/>
                      </a:cxn>
                      <a:cxn ang="0">
                        <a:pos x="8" y="0"/>
                      </a:cxn>
                      <a:cxn ang="0">
                        <a:pos x="32" y="0"/>
                      </a:cxn>
                      <a:cxn ang="0">
                        <a:pos x="72" y="24"/>
                      </a:cxn>
                      <a:cxn ang="0">
                        <a:pos x="72" y="24"/>
                      </a:cxn>
                      <a:cxn ang="0">
                        <a:pos x="96" y="40"/>
                      </a:cxn>
                      <a:cxn ang="0">
                        <a:pos x="104" y="56"/>
                      </a:cxn>
                      <a:cxn ang="0">
                        <a:pos x="112" y="72"/>
                      </a:cxn>
                      <a:cxn ang="0">
                        <a:pos x="112" y="80"/>
                      </a:cxn>
                    </a:cxnLst>
                    <a:rect l="0" t="0" r="r" b="b"/>
                    <a:pathLst>
                      <a:path w="112" h="80">
                        <a:moveTo>
                          <a:pt x="112" y="80"/>
                        </a:moveTo>
                        <a:lnTo>
                          <a:pt x="80" y="80"/>
                        </a:lnTo>
                        <a:lnTo>
                          <a:pt x="40" y="56"/>
                        </a:lnTo>
                        <a:lnTo>
                          <a:pt x="40" y="56"/>
                        </a:lnTo>
                        <a:lnTo>
                          <a:pt x="16" y="40"/>
                        </a:lnTo>
                        <a:lnTo>
                          <a:pt x="8" y="24"/>
                        </a:lnTo>
                        <a:lnTo>
                          <a:pt x="0" y="8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32" y="0"/>
                        </a:lnTo>
                        <a:lnTo>
                          <a:pt x="72" y="24"/>
                        </a:lnTo>
                        <a:lnTo>
                          <a:pt x="72" y="24"/>
                        </a:lnTo>
                        <a:lnTo>
                          <a:pt x="96" y="40"/>
                        </a:lnTo>
                        <a:lnTo>
                          <a:pt x="104" y="56"/>
                        </a:lnTo>
                        <a:lnTo>
                          <a:pt x="112" y="72"/>
                        </a:lnTo>
                        <a:lnTo>
                          <a:pt x="112" y="8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433" name="Freeform 561"/>
                  <p:cNvSpPr>
                    <a:spLocks/>
                  </p:cNvSpPr>
                  <p:nvPr/>
                </p:nvSpPr>
                <p:spPr bwMode="auto">
                  <a:xfrm>
                    <a:off x="780" y="2248"/>
                    <a:ext cx="48" cy="104"/>
                  </a:xfrm>
                  <a:custGeom>
                    <a:avLst/>
                    <a:gdLst/>
                    <a:ahLst/>
                    <a:cxnLst>
                      <a:cxn ang="0">
                        <a:pos x="24" y="104"/>
                      </a:cxn>
                      <a:cxn ang="0">
                        <a:pos x="8" y="88"/>
                      </a:cxn>
                      <a:cxn ang="0">
                        <a:pos x="0" y="56"/>
                      </a:cxn>
                      <a:cxn ang="0">
                        <a:pos x="0" y="56"/>
                      </a:cxn>
                      <a:cxn ang="0">
                        <a:pos x="8" y="16"/>
                      </a:cxn>
                      <a:cxn ang="0">
                        <a:pos x="24" y="0"/>
                      </a:cxn>
                      <a:cxn ang="0">
                        <a:pos x="24" y="0"/>
                      </a:cxn>
                      <a:cxn ang="0">
                        <a:pos x="40" y="16"/>
                      </a:cxn>
                      <a:cxn ang="0">
                        <a:pos x="48" y="56"/>
                      </a:cxn>
                      <a:cxn ang="0">
                        <a:pos x="48" y="56"/>
                      </a:cxn>
                      <a:cxn ang="0">
                        <a:pos x="40" y="88"/>
                      </a:cxn>
                      <a:cxn ang="0">
                        <a:pos x="24" y="104"/>
                      </a:cxn>
                    </a:cxnLst>
                    <a:rect l="0" t="0" r="r" b="b"/>
                    <a:pathLst>
                      <a:path w="48" h="104">
                        <a:moveTo>
                          <a:pt x="24" y="104"/>
                        </a:moveTo>
                        <a:lnTo>
                          <a:pt x="8" y="88"/>
                        </a:lnTo>
                        <a:lnTo>
                          <a:pt x="0" y="56"/>
                        </a:lnTo>
                        <a:lnTo>
                          <a:pt x="0" y="56"/>
                        </a:lnTo>
                        <a:lnTo>
                          <a:pt x="8" y="16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lnTo>
                          <a:pt x="40" y="16"/>
                        </a:lnTo>
                        <a:lnTo>
                          <a:pt x="48" y="56"/>
                        </a:lnTo>
                        <a:lnTo>
                          <a:pt x="48" y="56"/>
                        </a:lnTo>
                        <a:lnTo>
                          <a:pt x="40" y="88"/>
                        </a:lnTo>
                        <a:lnTo>
                          <a:pt x="24" y="104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434" name="Freeform 562"/>
                  <p:cNvSpPr>
                    <a:spLocks/>
                  </p:cNvSpPr>
                  <p:nvPr/>
                </p:nvSpPr>
                <p:spPr bwMode="auto">
                  <a:xfrm>
                    <a:off x="540" y="2416"/>
                    <a:ext cx="152" cy="40"/>
                  </a:xfrm>
                  <a:custGeom>
                    <a:avLst/>
                    <a:gdLst/>
                    <a:ahLst/>
                    <a:cxnLst>
                      <a:cxn ang="0">
                        <a:pos x="152" y="24"/>
                      </a:cxn>
                      <a:cxn ang="0">
                        <a:pos x="144" y="32"/>
                      </a:cxn>
                      <a:cxn ang="0">
                        <a:pos x="128" y="32"/>
                      </a:cxn>
                      <a:cxn ang="0">
                        <a:pos x="104" y="40"/>
                      </a:cxn>
                      <a:cxn ang="0">
                        <a:pos x="80" y="40"/>
                      </a:cxn>
                      <a:cxn ang="0">
                        <a:pos x="80" y="40"/>
                      </a:cxn>
                      <a:cxn ang="0">
                        <a:pos x="48" y="40"/>
                      </a:cxn>
                      <a:cxn ang="0">
                        <a:pos x="24" y="32"/>
                      </a:cxn>
                      <a:cxn ang="0">
                        <a:pos x="8" y="32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16"/>
                      </a:cxn>
                      <a:cxn ang="0">
                        <a:pos x="24" y="8"/>
                      </a:cxn>
                      <a:cxn ang="0">
                        <a:pos x="48" y="0"/>
                      </a:cxn>
                      <a:cxn ang="0">
                        <a:pos x="80" y="0"/>
                      </a:cxn>
                      <a:cxn ang="0">
                        <a:pos x="80" y="0"/>
                      </a:cxn>
                      <a:cxn ang="0">
                        <a:pos x="104" y="0"/>
                      </a:cxn>
                      <a:cxn ang="0">
                        <a:pos x="128" y="8"/>
                      </a:cxn>
                      <a:cxn ang="0">
                        <a:pos x="144" y="16"/>
                      </a:cxn>
                      <a:cxn ang="0">
                        <a:pos x="152" y="24"/>
                      </a:cxn>
                    </a:cxnLst>
                    <a:rect l="0" t="0" r="r" b="b"/>
                    <a:pathLst>
                      <a:path w="152" h="40">
                        <a:moveTo>
                          <a:pt x="152" y="24"/>
                        </a:moveTo>
                        <a:lnTo>
                          <a:pt x="144" y="32"/>
                        </a:lnTo>
                        <a:lnTo>
                          <a:pt x="128" y="32"/>
                        </a:lnTo>
                        <a:lnTo>
                          <a:pt x="104" y="40"/>
                        </a:lnTo>
                        <a:lnTo>
                          <a:pt x="80" y="40"/>
                        </a:lnTo>
                        <a:lnTo>
                          <a:pt x="80" y="40"/>
                        </a:lnTo>
                        <a:lnTo>
                          <a:pt x="48" y="40"/>
                        </a:lnTo>
                        <a:lnTo>
                          <a:pt x="24" y="32"/>
                        </a:lnTo>
                        <a:lnTo>
                          <a:pt x="8" y="32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16"/>
                        </a:lnTo>
                        <a:lnTo>
                          <a:pt x="24" y="8"/>
                        </a:lnTo>
                        <a:lnTo>
                          <a:pt x="48" y="0"/>
                        </a:lnTo>
                        <a:lnTo>
                          <a:pt x="80" y="0"/>
                        </a:lnTo>
                        <a:lnTo>
                          <a:pt x="80" y="0"/>
                        </a:lnTo>
                        <a:lnTo>
                          <a:pt x="104" y="0"/>
                        </a:lnTo>
                        <a:lnTo>
                          <a:pt x="128" y="8"/>
                        </a:lnTo>
                        <a:lnTo>
                          <a:pt x="144" y="16"/>
                        </a:lnTo>
                        <a:lnTo>
                          <a:pt x="152" y="24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435" name="Freeform 563"/>
                  <p:cNvSpPr>
                    <a:spLocks/>
                  </p:cNvSpPr>
                  <p:nvPr/>
                </p:nvSpPr>
                <p:spPr bwMode="auto">
                  <a:xfrm>
                    <a:off x="780" y="2520"/>
                    <a:ext cx="48" cy="112"/>
                  </a:xfrm>
                  <a:custGeom>
                    <a:avLst/>
                    <a:gdLst/>
                    <a:ahLst/>
                    <a:cxnLst>
                      <a:cxn ang="0">
                        <a:pos x="24" y="112"/>
                      </a:cxn>
                      <a:cxn ang="0">
                        <a:pos x="8" y="96"/>
                      </a:cxn>
                      <a:cxn ang="0">
                        <a:pos x="0" y="56"/>
                      </a:cxn>
                      <a:cxn ang="0">
                        <a:pos x="0" y="56"/>
                      </a:cxn>
                      <a:cxn ang="0">
                        <a:pos x="8" y="16"/>
                      </a:cxn>
                      <a:cxn ang="0">
                        <a:pos x="24" y="0"/>
                      </a:cxn>
                      <a:cxn ang="0">
                        <a:pos x="24" y="0"/>
                      </a:cxn>
                      <a:cxn ang="0">
                        <a:pos x="40" y="16"/>
                      </a:cxn>
                      <a:cxn ang="0">
                        <a:pos x="48" y="56"/>
                      </a:cxn>
                      <a:cxn ang="0">
                        <a:pos x="48" y="56"/>
                      </a:cxn>
                      <a:cxn ang="0">
                        <a:pos x="40" y="96"/>
                      </a:cxn>
                      <a:cxn ang="0">
                        <a:pos x="24" y="112"/>
                      </a:cxn>
                    </a:cxnLst>
                    <a:rect l="0" t="0" r="r" b="b"/>
                    <a:pathLst>
                      <a:path w="48" h="112">
                        <a:moveTo>
                          <a:pt x="24" y="112"/>
                        </a:moveTo>
                        <a:lnTo>
                          <a:pt x="8" y="96"/>
                        </a:lnTo>
                        <a:lnTo>
                          <a:pt x="0" y="56"/>
                        </a:lnTo>
                        <a:lnTo>
                          <a:pt x="0" y="56"/>
                        </a:lnTo>
                        <a:lnTo>
                          <a:pt x="8" y="16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lnTo>
                          <a:pt x="40" y="16"/>
                        </a:lnTo>
                        <a:lnTo>
                          <a:pt x="48" y="56"/>
                        </a:lnTo>
                        <a:lnTo>
                          <a:pt x="48" y="56"/>
                        </a:lnTo>
                        <a:lnTo>
                          <a:pt x="40" y="96"/>
                        </a:lnTo>
                        <a:lnTo>
                          <a:pt x="24" y="112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436" name="Freeform 564"/>
                  <p:cNvSpPr>
                    <a:spLocks/>
                  </p:cNvSpPr>
                  <p:nvPr/>
                </p:nvSpPr>
                <p:spPr bwMode="auto">
                  <a:xfrm>
                    <a:off x="612" y="2304"/>
                    <a:ext cx="112" cy="80"/>
                  </a:xfrm>
                  <a:custGeom>
                    <a:avLst/>
                    <a:gdLst/>
                    <a:ahLst/>
                    <a:cxnLst>
                      <a:cxn ang="0">
                        <a:pos x="112" y="80"/>
                      </a:cxn>
                      <a:cxn ang="0">
                        <a:pos x="80" y="80"/>
                      </a:cxn>
                      <a:cxn ang="0">
                        <a:pos x="40" y="56"/>
                      </a:cxn>
                      <a:cxn ang="0">
                        <a:pos x="40" y="56"/>
                      </a:cxn>
                      <a:cxn ang="0">
                        <a:pos x="16" y="40"/>
                      </a:cxn>
                      <a:cxn ang="0">
                        <a:pos x="8" y="24"/>
                      </a:cxn>
                      <a:cxn ang="0">
                        <a:pos x="0" y="8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32" y="8"/>
                      </a:cxn>
                      <a:cxn ang="0">
                        <a:pos x="72" y="24"/>
                      </a:cxn>
                      <a:cxn ang="0">
                        <a:pos x="72" y="24"/>
                      </a:cxn>
                      <a:cxn ang="0">
                        <a:pos x="96" y="40"/>
                      </a:cxn>
                      <a:cxn ang="0">
                        <a:pos x="104" y="56"/>
                      </a:cxn>
                      <a:cxn ang="0">
                        <a:pos x="112" y="72"/>
                      </a:cxn>
                      <a:cxn ang="0">
                        <a:pos x="112" y="80"/>
                      </a:cxn>
                    </a:cxnLst>
                    <a:rect l="0" t="0" r="r" b="b"/>
                    <a:pathLst>
                      <a:path w="112" h="80">
                        <a:moveTo>
                          <a:pt x="112" y="80"/>
                        </a:moveTo>
                        <a:lnTo>
                          <a:pt x="80" y="80"/>
                        </a:lnTo>
                        <a:lnTo>
                          <a:pt x="40" y="56"/>
                        </a:lnTo>
                        <a:lnTo>
                          <a:pt x="40" y="56"/>
                        </a:lnTo>
                        <a:lnTo>
                          <a:pt x="16" y="40"/>
                        </a:lnTo>
                        <a:lnTo>
                          <a:pt x="8" y="24"/>
                        </a:lnTo>
                        <a:lnTo>
                          <a:pt x="0" y="8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32" y="8"/>
                        </a:lnTo>
                        <a:lnTo>
                          <a:pt x="72" y="24"/>
                        </a:lnTo>
                        <a:lnTo>
                          <a:pt x="72" y="24"/>
                        </a:lnTo>
                        <a:lnTo>
                          <a:pt x="96" y="40"/>
                        </a:lnTo>
                        <a:lnTo>
                          <a:pt x="104" y="56"/>
                        </a:lnTo>
                        <a:lnTo>
                          <a:pt x="112" y="72"/>
                        </a:lnTo>
                        <a:lnTo>
                          <a:pt x="112" y="8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437" name="Freeform 565"/>
                  <p:cNvSpPr>
                    <a:spLocks/>
                  </p:cNvSpPr>
                  <p:nvPr/>
                </p:nvSpPr>
                <p:spPr bwMode="auto">
                  <a:xfrm>
                    <a:off x="876" y="2296"/>
                    <a:ext cx="112" cy="80"/>
                  </a:xfrm>
                  <a:custGeom>
                    <a:avLst/>
                    <a:gdLst/>
                    <a:ahLst/>
                    <a:cxnLst>
                      <a:cxn ang="0">
                        <a:pos x="8" y="80"/>
                      </a:cxn>
                      <a:cxn ang="0">
                        <a:pos x="0" y="72"/>
                      </a:cxn>
                      <a:cxn ang="0">
                        <a:pos x="8" y="56"/>
                      </a:cxn>
                      <a:cxn ang="0">
                        <a:pos x="24" y="40"/>
                      </a:cxn>
                      <a:cxn ang="0">
                        <a:pos x="40" y="24"/>
                      </a:cxn>
                      <a:cxn ang="0">
                        <a:pos x="40" y="24"/>
                      </a:cxn>
                      <a:cxn ang="0">
                        <a:pos x="80" y="8"/>
                      </a:cxn>
                      <a:cxn ang="0">
                        <a:pos x="112" y="0"/>
                      </a:cxn>
                      <a:cxn ang="0">
                        <a:pos x="112" y="0"/>
                      </a:cxn>
                      <a:cxn ang="0">
                        <a:pos x="112" y="8"/>
                      </a:cxn>
                      <a:cxn ang="0">
                        <a:pos x="112" y="24"/>
                      </a:cxn>
                      <a:cxn ang="0">
                        <a:pos x="96" y="40"/>
                      </a:cxn>
                      <a:cxn ang="0">
                        <a:pos x="80" y="56"/>
                      </a:cxn>
                      <a:cxn ang="0">
                        <a:pos x="80" y="56"/>
                      </a:cxn>
                      <a:cxn ang="0">
                        <a:pos x="32" y="80"/>
                      </a:cxn>
                      <a:cxn ang="0">
                        <a:pos x="8" y="80"/>
                      </a:cxn>
                    </a:cxnLst>
                    <a:rect l="0" t="0" r="r" b="b"/>
                    <a:pathLst>
                      <a:path w="112" h="80">
                        <a:moveTo>
                          <a:pt x="8" y="80"/>
                        </a:moveTo>
                        <a:lnTo>
                          <a:pt x="0" y="72"/>
                        </a:lnTo>
                        <a:lnTo>
                          <a:pt x="8" y="56"/>
                        </a:lnTo>
                        <a:lnTo>
                          <a:pt x="24" y="40"/>
                        </a:lnTo>
                        <a:lnTo>
                          <a:pt x="40" y="24"/>
                        </a:lnTo>
                        <a:lnTo>
                          <a:pt x="40" y="24"/>
                        </a:lnTo>
                        <a:lnTo>
                          <a:pt x="80" y="8"/>
                        </a:lnTo>
                        <a:lnTo>
                          <a:pt x="112" y="0"/>
                        </a:lnTo>
                        <a:lnTo>
                          <a:pt x="112" y="0"/>
                        </a:lnTo>
                        <a:lnTo>
                          <a:pt x="112" y="8"/>
                        </a:lnTo>
                        <a:lnTo>
                          <a:pt x="112" y="24"/>
                        </a:lnTo>
                        <a:lnTo>
                          <a:pt x="96" y="40"/>
                        </a:lnTo>
                        <a:lnTo>
                          <a:pt x="80" y="56"/>
                        </a:lnTo>
                        <a:lnTo>
                          <a:pt x="80" y="56"/>
                        </a:lnTo>
                        <a:lnTo>
                          <a:pt x="32" y="80"/>
                        </a:lnTo>
                        <a:lnTo>
                          <a:pt x="8" y="8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438" name="Freeform 566"/>
                  <p:cNvSpPr>
                    <a:spLocks/>
                  </p:cNvSpPr>
                  <p:nvPr/>
                </p:nvSpPr>
                <p:spPr bwMode="auto">
                  <a:xfrm>
                    <a:off x="916" y="2352"/>
                    <a:ext cx="136" cy="56"/>
                  </a:xfrm>
                  <a:custGeom>
                    <a:avLst/>
                    <a:gdLst/>
                    <a:ahLst/>
                    <a:cxnLst>
                      <a:cxn ang="0">
                        <a:pos x="0" y="48"/>
                      </a:cxn>
                      <a:cxn ang="0">
                        <a:pos x="0" y="40"/>
                      </a:cxn>
                      <a:cxn ang="0">
                        <a:pos x="16" y="32"/>
                      </a:cxn>
                      <a:cxn ang="0">
                        <a:pos x="32" y="16"/>
                      </a:cxn>
                      <a:cxn ang="0">
                        <a:pos x="56" y="8"/>
                      </a:cxn>
                      <a:cxn ang="0">
                        <a:pos x="56" y="8"/>
                      </a:cxn>
                      <a:cxn ang="0">
                        <a:pos x="88" y="0"/>
                      </a:cxn>
                      <a:cxn ang="0">
                        <a:pos x="112" y="0"/>
                      </a:cxn>
                      <a:cxn ang="0">
                        <a:pos x="128" y="0"/>
                      </a:cxn>
                      <a:cxn ang="0">
                        <a:pos x="136" y="8"/>
                      </a:cxn>
                      <a:cxn ang="0">
                        <a:pos x="136" y="8"/>
                      </a:cxn>
                      <a:cxn ang="0">
                        <a:pos x="136" y="16"/>
                      </a:cxn>
                      <a:cxn ang="0">
                        <a:pos x="128" y="24"/>
                      </a:cxn>
                      <a:cxn ang="0">
                        <a:pos x="104" y="32"/>
                      </a:cxn>
                      <a:cxn ang="0">
                        <a:pos x="80" y="48"/>
                      </a:cxn>
                      <a:cxn ang="0">
                        <a:pos x="80" y="48"/>
                      </a:cxn>
                      <a:cxn ang="0">
                        <a:pos x="48" y="48"/>
                      </a:cxn>
                      <a:cxn ang="0">
                        <a:pos x="24" y="56"/>
                      </a:cxn>
                      <a:cxn ang="0">
                        <a:pos x="8" y="56"/>
                      </a:cxn>
                      <a:cxn ang="0">
                        <a:pos x="0" y="48"/>
                      </a:cxn>
                    </a:cxnLst>
                    <a:rect l="0" t="0" r="r" b="b"/>
                    <a:pathLst>
                      <a:path w="136" h="56">
                        <a:moveTo>
                          <a:pt x="0" y="48"/>
                        </a:moveTo>
                        <a:lnTo>
                          <a:pt x="0" y="40"/>
                        </a:lnTo>
                        <a:lnTo>
                          <a:pt x="16" y="32"/>
                        </a:lnTo>
                        <a:lnTo>
                          <a:pt x="32" y="16"/>
                        </a:lnTo>
                        <a:lnTo>
                          <a:pt x="56" y="8"/>
                        </a:lnTo>
                        <a:lnTo>
                          <a:pt x="56" y="8"/>
                        </a:lnTo>
                        <a:lnTo>
                          <a:pt x="88" y="0"/>
                        </a:lnTo>
                        <a:lnTo>
                          <a:pt x="112" y="0"/>
                        </a:lnTo>
                        <a:lnTo>
                          <a:pt x="128" y="0"/>
                        </a:lnTo>
                        <a:lnTo>
                          <a:pt x="136" y="8"/>
                        </a:lnTo>
                        <a:lnTo>
                          <a:pt x="136" y="8"/>
                        </a:lnTo>
                        <a:lnTo>
                          <a:pt x="136" y="16"/>
                        </a:lnTo>
                        <a:lnTo>
                          <a:pt x="128" y="24"/>
                        </a:lnTo>
                        <a:lnTo>
                          <a:pt x="104" y="32"/>
                        </a:lnTo>
                        <a:lnTo>
                          <a:pt x="80" y="48"/>
                        </a:lnTo>
                        <a:lnTo>
                          <a:pt x="80" y="48"/>
                        </a:lnTo>
                        <a:lnTo>
                          <a:pt x="48" y="48"/>
                        </a:lnTo>
                        <a:lnTo>
                          <a:pt x="24" y="56"/>
                        </a:lnTo>
                        <a:lnTo>
                          <a:pt x="8" y="56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439" name="Freeform 567"/>
                  <p:cNvSpPr>
                    <a:spLocks/>
                  </p:cNvSpPr>
                  <p:nvPr/>
                </p:nvSpPr>
                <p:spPr bwMode="auto">
                  <a:xfrm>
                    <a:off x="564" y="2472"/>
                    <a:ext cx="136" cy="56"/>
                  </a:xfrm>
                  <a:custGeom>
                    <a:avLst/>
                    <a:gdLst/>
                    <a:ahLst/>
                    <a:cxnLst>
                      <a:cxn ang="0">
                        <a:pos x="0" y="48"/>
                      </a:cxn>
                      <a:cxn ang="0">
                        <a:pos x="0" y="40"/>
                      </a:cxn>
                      <a:cxn ang="0">
                        <a:pos x="8" y="32"/>
                      </a:cxn>
                      <a:cxn ang="0">
                        <a:pos x="32" y="16"/>
                      </a:cxn>
                      <a:cxn ang="0">
                        <a:pos x="56" y="8"/>
                      </a:cxn>
                      <a:cxn ang="0">
                        <a:pos x="56" y="8"/>
                      </a:cxn>
                      <a:cxn ang="0">
                        <a:pos x="88" y="0"/>
                      </a:cxn>
                      <a:cxn ang="0">
                        <a:pos x="112" y="0"/>
                      </a:cxn>
                      <a:cxn ang="0">
                        <a:pos x="128" y="0"/>
                      </a:cxn>
                      <a:cxn ang="0">
                        <a:pos x="136" y="8"/>
                      </a:cxn>
                      <a:cxn ang="0">
                        <a:pos x="136" y="8"/>
                      </a:cxn>
                      <a:cxn ang="0">
                        <a:pos x="136" y="16"/>
                      </a:cxn>
                      <a:cxn ang="0">
                        <a:pos x="120" y="24"/>
                      </a:cxn>
                      <a:cxn ang="0">
                        <a:pos x="104" y="32"/>
                      </a:cxn>
                      <a:cxn ang="0">
                        <a:pos x="80" y="48"/>
                      </a:cxn>
                      <a:cxn ang="0">
                        <a:pos x="80" y="48"/>
                      </a:cxn>
                      <a:cxn ang="0">
                        <a:pos x="48" y="48"/>
                      </a:cxn>
                      <a:cxn ang="0">
                        <a:pos x="24" y="56"/>
                      </a:cxn>
                      <a:cxn ang="0">
                        <a:pos x="8" y="56"/>
                      </a:cxn>
                      <a:cxn ang="0">
                        <a:pos x="0" y="48"/>
                      </a:cxn>
                    </a:cxnLst>
                    <a:rect l="0" t="0" r="r" b="b"/>
                    <a:pathLst>
                      <a:path w="136" h="56">
                        <a:moveTo>
                          <a:pt x="0" y="48"/>
                        </a:moveTo>
                        <a:lnTo>
                          <a:pt x="0" y="40"/>
                        </a:lnTo>
                        <a:lnTo>
                          <a:pt x="8" y="32"/>
                        </a:lnTo>
                        <a:lnTo>
                          <a:pt x="32" y="16"/>
                        </a:lnTo>
                        <a:lnTo>
                          <a:pt x="56" y="8"/>
                        </a:lnTo>
                        <a:lnTo>
                          <a:pt x="56" y="8"/>
                        </a:lnTo>
                        <a:lnTo>
                          <a:pt x="88" y="0"/>
                        </a:lnTo>
                        <a:lnTo>
                          <a:pt x="112" y="0"/>
                        </a:lnTo>
                        <a:lnTo>
                          <a:pt x="128" y="0"/>
                        </a:lnTo>
                        <a:lnTo>
                          <a:pt x="136" y="8"/>
                        </a:lnTo>
                        <a:lnTo>
                          <a:pt x="136" y="8"/>
                        </a:lnTo>
                        <a:lnTo>
                          <a:pt x="136" y="16"/>
                        </a:lnTo>
                        <a:lnTo>
                          <a:pt x="120" y="24"/>
                        </a:lnTo>
                        <a:lnTo>
                          <a:pt x="104" y="32"/>
                        </a:lnTo>
                        <a:lnTo>
                          <a:pt x="80" y="48"/>
                        </a:lnTo>
                        <a:lnTo>
                          <a:pt x="80" y="48"/>
                        </a:lnTo>
                        <a:lnTo>
                          <a:pt x="48" y="48"/>
                        </a:lnTo>
                        <a:lnTo>
                          <a:pt x="24" y="56"/>
                        </a:lnTo>
                        <a:lnTo>
                          <a:pt x="8" y="56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440" name="Freeform 568"/>
                  <p:cNvSpPr>
                    <a:spLocks/>
                  </p:cNvSpPr>
                  <p:nvPr/>
                </p:nvSpPr>
                <p:spPr bwMode="auto">
                  <a:xfrm>
                    <a:off x="628" y="2504"/>
                    <a:ext cx="112" cy="72"/>
                  </a:xfrm>
                  <a:custGeom>
                    <a:avLst/>
                    <a:gdLst/>
                    <a:ahLst/>
                    <a:cxnLst>
                      <a:cxn ang="0">
                        <a:pos x="8" y="72"/>
                      </a:cxn>
                      <a:cxn ang="0">
                        <a:pos x="0" y="64"/>
                      </a:cxn>
                      <a:cxn ang="0">
                        <a:pos x="8" y="56"/>
                      </a:cxn>
                      <a:cxn ang="0">
                        <a:pos x="16" y="40"/>
                      </a:cxn>
                      <a:cxn ang="0">
                        <a:pos x="40" y="24"/>
                      </a:cxn>
                      <a:cxn ang="0">
                        <a:pos x="40" y="24"/>
                      </a:cxn>
                      <a:cxn ang="0">
                        <a:pos x="80" y="0"/>
                      </a:cxn>
                      <a:cxn ang="0">
                        <a:pos x="112" y="0"/>
                      </a:cxn>
                      <a:cxn ang="0">
                        <a:pos x="112" y="0"/>
                      </a:cxn>
                      <a:cxn ang="0">
                        <a:pos x="112" y="8"/>
                      </a:cxn>
                      <a:cxn ang="0">
                        <a:pos x="112" y="16"/>
                      </a:cxn>
                      <a:cxn ang="0">
                        <a:pos x="96" y="32"/>
                      </a:cxn>
                      <a:cxn ang="0">
                        <a:pos x="80" y="48"/>
                      </a:cxn>
                      <a:cxn ang="0">
                        <a:pos x="80" y="48"/>
                      </a:cxn>
                      <a:cxn ang="0">
                        <a:pos x="32" y="72"/>
                      </a:cxn>
                      <a:cxn ang="0">
                        <a:pos x="8" y="72"/>
                      </a:cxn>
                    </a:cxnLst>
                    <a:rect l="0" t="0" r="r" b="b"/>
                    <a:pathLst>
                      <a:path w="112" h="72">
                        <a:moveTo>
                          <a:pt x="8" y="72"/>
                        </a:moveTo>
                        <a:lnTo>
                          <a:pt x="0" y="64"/>
                        </a:lnTo>
                        <a:lnTo>
                          <a:pt x="8" y="56"/>
                        </a:lnTo>
                        <a:lnTo>
                          <a:pt x="16" y="40"/>
                        </a:lnTo>
                        <a:lnTo>
                          <a:pt x="40" y="24"/>
                        </a:lnTo>
                        <a:lnTo>
                          <a:pt x="40" y="24"/>
                        </a:lnTo>
                        <a:lnTo>
                          <a:pt x="80" y="0"/>
                        </a:lnTo>
                        <a:lnTo>
                          <a:pt x="112" y="0"/>
                        </a:lnTo>
                        <a:lnTo>
                          <a:pt x="112" y="0"/>
                        </a:lnTo>
                        <a:lnTo>
                          <a:pt x="112" y="8"/>
                        </a:lnTo>
                        <a:lnTo>
                          <a:pt x="112" y="16"/>
                        </a:lnTo>
                        <a:lnTo>
                          <a:pt x="96" y="32"/>
                        </a:lnTo>
                        <a:lnTo>
                          <a:pt x="80" y="48"/>
                        </a:lnTo>
                        <a:lnTo>
                          <a:pt x="80" y="48"/>
                        </a:lnTo>
                        <a:lnTo>
                          <a:pt x="32" y="72"/>
                        </a:lnTo>
                        <a:lnTo>
                          <a:pt x="8" y="72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441" name="Freeform 569"/>
                  <p:cNvSpPr>
                    <a:spLocks/>
                  </p:cNvSpPr>
                  <p:nvPr/>
                </p:nvSpPr>
                <p:spPr bwMode="auto">
                  <a:xfrm>
                    <a:off x="932" y="2464"/>
                    <a:ext cx="136" cy="56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8" y="0"/>
                      </a:cxn>
                      <a:cxn ang="0">
                        <a:pos x="32" y="0"/>
                      </a:cxn>
                      <a:cxn ang="0">
                        <a:pos x="56" y="0"/>
                      </a:cxn>
                      <a:cxn ang="0">
                        <a:pos x="80" y="8"/>
                      </a:cxn>
                      <a:cxn ang="0">
                        <a:pos x="80" y="8"/>
                      </a:cxn>
                      <a:cxn ang="0">
                        <a:pos x="104" y="16"/>
                      </a:cxn>
                      <a:cxn ang="0">
                        <a:pos x="128" y="32"/>
                      </a:cxn>
                      <a:cxn ang="0">
                        <a:pos x="136" y="40"/>
                      </a:cxn>
                      <a:cxn ang="0">
                        <a:pos x="136" y="48"/>
                      </a:cxn>
                      <a:cxn ang="0">
                        <a:pos x="136" y="48"/>
                      </a:cxn>
                      <a:cxn ang="0">
                        <a:pos x="128" y="56"/>
                      </a:cxn>
                      <a:cxn ang="0">
                        <a:pos x="112" y="56"/>
                      </a:cxn>
                      <a:cxn ang="0">
                        <a:pos x="88" y="56"/>
                      </a:cxn>
                      <a:cxn ang="0">
                        <a:pos x="64" y="48"/>
                      </a:cxn>
                      <a:cxn ang="0">
                        <a:pos x="64" y="48"/>
                      </a:cxn>
                      <a:cxn ang="0">
                        <a:pos x="32" y="40"/>
                      </a:cxn>
                      <a:cxn ang="0">
                        <a:pos x="16" y="24"/>
                      </a:cxn>
                      <a:cxn ang="0">
                        <a:pos x="0" y="16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136" h="56">
                        <a:moveTo>
                          <a:pt x="0" y="8"/>
                        </a:moveTo>
                        <a:lnTo>
                          <a:pt x="8" y="0"/>
                        </a:lnTo>
                        <a:lnTo>
                          <a:pt x="32" y="0"/>
                        </a:lnTo>
                        <a:lnTo>
                          <a:pt x="56" y="0"/>
                        </a:lnTo>
                        <a:lnTo>
                          <a:pt x="80" y="8"/>
                        </a:lnTo>
                        <a:lnTo>
                          <a:pt x="80" y="8"/>
                        </a:lnTo>
                        <a:lnTo>
                          <a:pt x="104" y="16"/>
                        </a:lnTo>
                        <a:lnTo>
                          <a:pt x="128" y="32"/>
                        </a:lnTo>
                        <a:lnTo>
                          <a:pt x="136" y="40"/>
                        </a:lnTo>
                        <a:lnTo>
                          <a:pt x="136" y="48"/>
                        </a:lnTo>
                        <a:lnTo>
                          <a:pt x="136" y="48"/>
                        </a:lnTo>
                        <a:lnTo>
                          <a:pt x="128" y="56"/>
                        </a:lnTo>
                        <a:lnTo>
                          <a:pt x="112" y="56"/>
                        </a:lnTo>
                        <a:lnTo>
                          <a:pt x="88" y="56"/>
                        </a:lnTo>
                        <a:lnTo>
                          <a:pt x="64" y="48"/>
                        </a:lnTo>
                        <a:lnTo>
                          <a:pt x="64" y="48"/>
                        </a:lnTo>
                        <a:lnTo>
                          <a:pt x="32" y="40"/>
                        </a:lnTo>
                        <a:lnTo>
                          <a:pt x="16" y="24"/>
                        </a:lnTo>
                        <a:lnTo>
                          <a:pt x="0" y="16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442" name="Freeform 570"/>
                  <p:cNvSpPr>
                    <a:spLocks/>
                  </p:cNvSpPr>
                  <p:nvPr/>
                </p:nvSpPr>
                <p:spPr bwMode="auto">
                  <a:xfrm>
                    <a:off x="564" y="2360"/>
                    <a:ext cx="136" cy="56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8" y="0"/>
                      </a:cxn>
                      <a:cxn ang="0">
                        <a:pos x="24" y="0"/>
                      </a:cxn>
                      <a:cxn ang="0">
                        <a:pos x="48" y="0"/>
                      </a:cxn>
                      <a:cxn ang="0">
                        <a:pos x="80" y="8"/>
                      </a:cxn>
                      <a:cxn ang="0">
                        <a:pos x="80" y="8"/>
                      </a:cxn>
                      <a:cxn ang="0">
                        <a:pos x="104" y="16"/>
                      </a:cxn>
                      <a:cxn ang="0">
                        <a:pos x="120" y="24"/>
                      </a:cxn>
                      <a:cxn ang="0">
                        <a:pos x="136" y="40"/>
                      </a:cxn>
                      <a:cxn ang="0">
                        <a:pos x="136" y="48"/>
                      </a:cxn>
                      <a:cxn ang="0">
                        <a:pos x="136" y="48"/>
                      </a:cxn>
                      <a:cxn ang="0">
                        <a:pos x="128" y="48"/>
                      </a:cxn>
                      <a:cxn ang="0">
                        <a:pos x="112" y="56"/>
                      </a:cxn>
                      <a:cxn ang="0">
                        <a:pos x="88" y="48"/>
                      </a:cxn>
                      <a:cxn ang="0">
                        <a:pos x="56" y="40"/>
                      </a:cxn>
                      <a:cxn ang="0">
                        <a:pos x="56" y="40"/>
                      </a:cxn>
                      <a:cxn ang="0">
                        <a:pos x="32" y="32"/>
                      </a:cxn>
                      <a:cxn ang="0">
                        <a:pos x="8" y="24"/>
                      </a:cxn>
                      <a:cxn ang="0">
                        <a:pos x="0" y="16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136" h="56">
                        <a:moveTo>
                          <a:pt x="0" y="8"/>
                        </a:moveTo>
                        <a:lnTo>
                          <a:pt x="8" y="0"/>
                        </a:lnTo>
                        <a:lnTo>
                          <a:pt x="24" y="0"/>
                        </a:lnTo>
                        <a:lnTo>
                          <a:pt x="48" y="0"/>
                        </a:lnTo>
                        <a:lnTo>
                          <a:pt x="80" y="8"/>
                        </a:lnTo>
                        <a:lnTo>
                          <a:pt x="80" y="8"/>
                        </a:lnTo>
                        <a:lnTo>
                          <a:pt x="104" y="16"/>
                        </a:lnTo>
                        <a:lnTo>
                          <a:pt x="120" y="24"/>
                        </a:lnTo>
                        <a:lnTo>
                          <a:pt x="136" y="40"/>
                        </a:lnTo>
                        <a:lnTo>
                          <a:pt x="136" y="48"/>
                        </a:lnTo>
                        <a:lnTo>
                          <a:pt x="136" y="48"/>
                        </a:lnTo>
                        <a:lnTo>
                          <a:pt x="128" y="48"/>
                        </a:lnTo>
                        <a:lnTo>
                          <a:pt x="112" y="56"/>
                        </a:lnTo>
                        <a:lnTo>
                          <a:pt x="88" y="48"/>
                        </a:lnTo>
                        <a:lnTo>
                          <a:pt x="56" y="40"/>
                        </a:lnTo>
                        <a:lnTo>
                          <a:pt x="56" y="40"/>
                        </a:lnTo>
                        <a:lnTo>
                          <a:pt x="32" y="32"/>
                        </a:lnTo>
                        <a:lnTo>
                          <a:pt x="8" y="24"/>
                        </a:lnTo>
                        <a:lnTo>
                          <a:pt x="0" y="16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443" name="Freeform 571"/>
                  <p:cNvSpPr>
                    <a:spLocks/>
                  </p:cNvSpPr>
                  <p:nvPr/>
                </p:nvSpPr>
                <p:spPr bwMode="auto">
                  <a:xfrm>
                    <a:off x="692" y="2256"/>
                    <a:ext cx="72" cy="104"/>
                  </a:xfrm>
                  <a:custGeom>
                    <a:avLst/>
                    <a:gdLst/>
                    <a:ahLst/>
                    <a:cxnLst>
                      <a:cxn ang="0">
                        <a:pos x="8" y="0"/>
                      </a:cxn>
                      <a:cxn ang="0">
                        <a:pos x="32" y="8"/>
                      </a:cxn>
                      <a:cxn ang="0">
                        <a:pos x="64" y="48"/>
                      </a:cxn>
                      <a:cxn ang="0">
                        <a:pos x="64" y="48"/>
                      </a:cxn>
                      <a:cxn ang="0">
                        <a:pos x="72" y="80"/>
                      </a:cxn>
                      <a:cxn ang="0">
                        <a:pos x="64" y="104"/>
                      </a:cxn>
                      <a:cxn ang="0">
                        <a:pos x="64" y="104"/>
                      </a:cxn>
                      <a:cxn ang="0">
                        <a:pos x="40" y="96"/>
                      </a:cxn>
                      <a:cxn ang="0">
                        <a:pos x="16" y="56"/>
                      </a:cxn>
                      <a:cxn ang="0">
                        <a:pos x="16" y="56"/>
                      </a:cxn>
                      <a:cxn ang="0">
                        <a:pos x="0" y="24"/>
                      </a:cxn>
                      <a:cxn ang="0">
                        <a:pos x="8" y="0"/>
                      </a:cxn>
                    </a:cxnLst>
                    <a:rect l="0" t="0" r="r" b="b"/>
                    <a:pathLst>
                      <a:path w="72" h="104">
                        <a:moveTo>
                          <a:pt x="8" y="0"/>
                        </a:moveTo>
                        <a:lnTo>
                          <a:pt x="32" y="8"/>
                        </a:lnTo>
                        <a:lnTo>
                          <a:pt x="64" y="48"/>
                        </a:lnTo>
                        <a:lnTo>
                          <a:pt x="64" y="48"/>
                        </a:lnTo>
                        <a:lnTo>
                          <a:pt x="72" y="80"/>
                        </a:lnTo>
                        <a:lnTo>
                          <a:pt x="64" y="104"/>
                        </a:lnTo>
                        <a:lnTo>
                          <a:pt x="64" y="104"/>
                        </a:lnTo>
                        <a:lnTo>
                          <a:pt x="40" y="96"/>
                        </a:lnTo>
                        <a:lnTo>
                          <a:pt x="16" y="56"/>
                        </a:lnTo>
                        <a:lnTo>
                          <a:pt x="16" y="56"/>
                        </a:lnTo>
                        <a:lnTo>
                          <a:pt x="0" y="24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444" name="Freeform 572"/>
                  <p:cNvSpPr>
                    <a:spLocks/>
                  </p:cNvSpPr>
                  <p:nvPr/>
                </p:nvSpPr>
                <p:spPr bwMode="auto">
                  <a:xfrm>
                    <a:off x="852" y="2520"/>
                    <a:ext cx="72" cy="96"/>
                  </a:xfrm>
                  <a:custGeom>
                    <a:avLst/>
                    <a:gdLst/>
                    <a:ahLst/>
                    <a:cxnLst>
                      <a:cxn ang="0">
                        <a:pos x="8" y="0"/>
                      </a:cxn>
                      <a:cxn ang="0">
                        <a:pos x="32" y="8"/>
                      </a:cxn>
                      <a:cxn ang="0">
                        <a:pos x="56" y="40"/>
                      </a:cxn>
                      <a:cxn ang="0">
                        <a:pos x="56" y="40"/>
                      </a:cxn>
                      <a:cxn ang="0">
                        <a:pos x="72" y="80"/>
                      </a:cxn>
                      <a:cxn ang="0">
                        <a:pos x="64" y="96"/>
                      </a:cxn>
                      <a:cxn ang="0">
                        <a:pos x="64" y="96"/>
                      </a:cxn>
                      <a:cxn ang="0">
                        <a:pos x="40" y="88"/>
                      </a:cxn>
                      <a:cxn ang="0">
                        <a:pos x="8" y="56"/>
                      </a:cxn>
                      <a:cxn ang="0">
                        <a:pos x="8" y="56"/>
                      </a:cxn>
                      <a:cxn ang="0">
                        <a:pos x="0" y="16"/>
                      </a:cxn>
                      <a:cxn ang="0">
                        <a:pos x="8" y="0"/>
                      </a:cxn>
                    </a:cxnLst>
                    <a:rect l="0" t="0" r="r" b="b"/>
                    <a:pathLst>
                      <a:path w="72" h="96">
                        <a:moveTo>
                          <a:pt x="8" y="0"/>
                        </a:moveTo>
                        <a:lnTo>
                          <a:pt x="32" y="8"/>
                        </a:lnTo>
                        <a:lnTo>
                          <a:pt x="56" y="40"/>
                        </a:lnTo>
                        <a:lnTo>
                          <a:pt x="56" y="40"/>
                        </a:lnTo>
                        <a:lnTo>
                          <a:pt x="72" y="80"/>
                        </a:lnTo>
                        <a:lnTo>
                          <a:pt x="64" y="96"/>
                        </a:lnTo>
                        <a:lnTo>
                          <a:pt x="64" y="96"/>
                        </a:lnTo>
                        <a:lnTo>
                          <a:pt x="40" y="88"/>
                        </a:lnTo>
                        <a:lnTo>
                          <a:pt x="8" y="56"/>
                        </a:lnTo>
                        <a:lnTo>
                          <a:pt x="8" y="56"/>
                        </a:lnTo>
                        <a:lnTo>
                          <a:pt x="0" y="16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445" name="Freeform 573"/>
                  <p:cNvSpPr>
                    <a:spLocks/>
                  </p:cNvSpPr>
                  <p:nvPr/>
                </p:nvSpPr>
                <p:spPr bwMode="auto">
                  <a:xfrm>
                    <a:off x="844" y="2256"/>
                    <a:ext cx="72" cy="104"/>
                  </a:xfrm>
                  <a:custGeom>
                    <a:avLst/>
                    <a:gdLst/>
                    <a:ahLst/>
                    <a:cxnLst>
                      <a:cxn ang="0">
                        <a:pos x="64" y="0"/>
                      </a:cxn>
                      <a:cxn ang="0">
                        <a:pos x="72" y="24"/>
                      </a:cxn>
                      <a:cxn ang="0">
                        <a:pos x="56" y="56"/>
                      </a:cxn>
                      <a:cxn ang="0">
                        <a:pos x="56" y="56"/>
                      </a:cxn>
                      <a:cxn ang="0">
                        <a:pos x="32" y="88"/>
                      </a:cxn>
                      <a:cxn ang="0">
                        <a:pos x="8" y="104"/>
                      </a:cxn>
                      <a:cxn ang="0">
                        <a:pos x="8" y="104"/>
                      </a:cxn>
                      <a:cxn ang="0">
                        <a:pos x="0" y="80"/>
                      </a:cxn>
                      <a:cxn ang="0">
                        <a:pos x="8" y="40"/>
                      </a:cxn>
                      <a:cxn ang="0">
                        <a:pos x="8" y="40"/>
                      </a:cxn>
                      <a:cxn ang="0">
                        <a:pos x="40" y="8"/>
                      </a:cxn>
                      <a:cxn ang="0">
                        <a:pos x="64" y="0"/>
                      </a:cxn>
                    </a:cxnLst>
                    <a:rect l="0" t="0" r="r" b="b"/>
                    <a:pathLst>
                      <a:path w="72" h="104">
                        <a:moveTo>
                          <a:pt x="64" y="0"/>
                        </a:moveTo>
                        <a:lnTo>
                          <a:pt x="72" y="24"/>
                        </a:lnTo>
                        <a:lnTo>
                          <a:pt x="56" y="56"/>
                        </a:lnTo>
                        <a:lnTo>
                          <a:pt x="56" y="56"/>
                        </a:lnTo>
                        <a:lnTo>
                          <a:pt x="32" y="88"/>
                        </a:lnTo>
                        <a:lnTo>
                          <a:pt x="8" y="104"/>
                        </a:lnTo>
                        <a:lnTo>
                          <a:pt x="8" y="104"/>
                        </a:lnTo>
                        <a:lnTo>
                          <a:pt x="0" y="80"/>
                        </a:lnTo>
                        <a:lnTo>
                          <a:pt x="8" y="40"/>
                        </a:lnTo>
                        <a:lnTo>
                          <a:pt x="8" y="40"/>
                        </a:lnTo>
                        <a:lnTo>
                          <a:pt x="40" y="8"/>
                        </a:lnTo>
                        <a:lnTo>
                          <a:pt x="64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446" name="Freeform 574"/>
                  <p:cNvSpPr>
                    <a:spLocks/>
                  </p:cNvSpPr>
                  <p:nvPr/>
                </p:nvSpPr>
                <p:spPr bwMode="auto">
                  <a:xfrm>
                    <a:off x="700" y="2520"/>
                    <a:ext cx="80" cy="96"/>
                  </a:xfrm>
                  <a:custGeom>
                    <a:avLst/>
                    <a:gdLst/>
                    <a:ahLst/>
                    <a:cxnLst>
                      <a:cxn ang="0">
                        <a:pos x="64" y="0"/>
                      </a:cxn>
                      <a:cxn ang="0">
                        <a:pos x="80" y="16"/>
                      </a:cxn>
                      <a:cxn ang="0">
                        <a:pos x="64" y="56"/>
                      </a:cxn>
                      <a:cxn ang="0">
                        <a:pos x="64" y="56"/>
                      </a:cxn>
                      <a:cxn ang="0">
                        <a:pos x="40" y="88"/>
                      </a:cxn>
                      <a:cxn ang="0">
                        <a:pos x="8" y="96"/>
                      </a:cxn>
                      <a:cxn ang="0">
                        <a:pos x="8" y="96"/>
                      </a:cxn>
                      <a:cxn ang="0">
                        <a:pos x="0" y="80"/>
                      </a:cxn>
                      <a:cxn ang="0">
                        <a:pos x="16" y="40"/>
                      </a:cxn>
                      <a:cxn ang="0">
                        <a:pos x="16" y="40"/>
                      </a:cxn>
                      <a:cxn ang="0">
                        <a:pos x="40" y="8"/>
                      </a:cxn>
                      <a:cxn ang="0">
                        <a:pos x="64" y="0"/>
                      </a:cxn>
                    </a:cxnLst>
                    <a:rect l="0" t="0" r="r" b="b"/>
                    <a:pathLst>
                      <a:path w="80" h="96">
                        <a:moveTo>
                          <a:pt x="64" y="0"/>
                        </a:moveTo>
                        <a:lnTo>
                          <a:pt x="80" y="16"/>
                        </a:lnTo>
                        <a:lnTo>
                          <a:pt x="64" y="56"/>
                        </a:lnTo>
                        <a:lnTo>
                          <a:pt x="64" y="56"/>
                        </a:lnTo>
                        <a:lnTo>
                          <a:pt x="40" y="88"/>
                        </a:lnTo>
                        <a:lnTo>
                          <a:pt x="8" y="96"/>
                        </a:lnTo>
                        <a:lnTo>
                          <a:pt x="8" y="96"/>
                        </a:lnTo>
                        <a:lnTo>
                          <a:pt x="0" y="80"/>
                        </a:lnTo>
                        <a:lnTo>
                          <a:pt x="16" y="40"/>
                        </a:lnTo>
                        <a:lnTo>
                          <a:pt x="16" y="40"/>
                        </a:lnTo>
                        <a:lnTo>
                          <a:pt x="40" y="8"/>
                        </a:lnTo>
                        <a:lnTo>
                          <a:pt x="64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sp>
              <p:nvSpPr>
                <p:cNvPr id="208447" name="Freeform 575"/>
                <p:cNvSpPr>
                  <a:spLocks/>
                </p:cNvSpPr>
                <p:nvPr/>
              </p:nvSpPr>
              <p:spPr bwMode="auto">
                <a:xfrm>
                  <a:off x="572" y="1294"/>
                  <a:ext cx="472" cy="336"/>
                </a:xfrm>
                <a:custGeom>
                  <a:avLst/>
                  <a:gdLst/>
                  <a:ahLst/>
                  <a:cxnLst>
                    <a:cxn ang="0">
                      <a:pos x="672" y="216"/>
                    </a:cxn>
                    <a:cxn ang="0">
                      <a:pos x="664" y="256"/>
                    </a:cxn>
                    <a:cxn ang="0">
                      <a:pos x="648" y="296"/>
                    </a:cxn>
                    <a:cxn ang="0">
                      <a:pos x="616" y="328"/>
                    </a:cxn>
                    <a:cxn ang="0">
                      <a:pos x="576" y="360"/>
                    </a:cxn>
                    <a:cxn ang="0">
                      <a:pos x="464" y="408"/>
                    </a:cxn>
                    <a:cxn ang="0">
                      <a:pos x="336" y="424"/>
                    </a:cxn>
                    <a:cxn ang="0">
                      <a:pos x="336" y="424"/>
                    </a:cxn>
                    <a:cxn ang="0">
                      <a:pos x="208" y="408"/>
                    </a:cxn>
                    <a:cxn ang="0">
                      <a:pos x="96" y="360"/>
                    </a:cxn>
                    <a:cxn ang="0">
                      <a:pos x="56" y="328"/>
                    </a:cxn>
                    <a:cxn ang="0">
                      <a:pos x="24" y="296"/>
                    </a:cxn>
                    <a:cxn ang="0">
                      <a:pos x="8" y="256"/>
                    </a:cxn>
                    <a:cxn ang="0">
                      <a:pos x="0" y="216"/>
                    </a:cxn>
                    <a:cxn ang="0">
                      <a:pos x="0" y="216"/>
                    </a:cxn>
                    <a:cxn ang="0">
                      <a:pos x="8" y="168"/>
                    </a:cxn>
                    <a:cxn ang="0">
                      <a:pos x="24" y="128"/>
                    </a:cxn>
                    <a:cxn ang="0">
                      <a:pos x="56" y="96"/>
                    </a:cxn>
                    <a:cxn ang="0">
                      <a:pos x="96" y="64"/>
                    </a:cxn>
                    <a:cxn ang="0">
                      <a:pos x="208" y="16"/>
                    </a:cxn>
                    <a:cxn ang="0">
                      <a:pos x="336" y="0"/>
                    </a:cxn>
                    <a:cxn ang="0">
                      <a:pos x="336" y="0"/>
                    </a:cxn>
                    <a:cxn ang="0">
                      <a:pos x="464" y="16"/>
                    </a:cxn>
                    <a:cxn ang="0">
                      <a:pos x="576" y="64"/>
                    </a:cxn>
                    <a:cxn ang="0">
                      <a:pos x="616" y="96"/>
                    </a:cxn>
                    <a:cxn ang="0">
                      <a:pos x="648" y="128"/>
                    </a:cxn>
                    <a:cxn ang="0">
                      <a:pos x="664" y="168"/>
                    </a:cxn>
                    <a:cxn ang="0">
                      <a:pos x="672" y="216"/>
                    </a:cxn>
                  </a:cxnLst>
                  <a:rect l="0" t="0" r="r" b="b"/>
                  <a:pathLst>
                    <a:path w="672" h="424">
                      <a:moveTo>
                        <a:pt x="672" y="216"/>
                      </a:moveTo>
                      <a:lnTo>
                        <a:pt x="664" y="256"/>
                      </a:lnTo>
                      <a:lnTo>
                        <a:pt x="648" y="296"/>
                      </a:lnTo>
                      <a:lnTo>
                        <a:pt x="616" y="328"/>
                      </a:lnTo>
                      <a:lnTo>
                        <a:pt x="576" y="360"/>
                      </a:lnTo>
                      <a:lnTo>
                        <a:pt x="464" y="408"/>
                      </a:lnTo>
                      <a:lnTo>
                        <a:pt x="336" y="424"/>
                      </a:lnTo>
                      <a:lnTo>
                        <a:pt x="336" y="424"/>
                      </a:lnTo>
                      <a:lnTo>
                        <a:pt x="208" y="408"/>
                      </a:lnTo>
                      <a:lnTo>
                        <a:pt x="96" y="360"/>
                      </a:lnTo>
                      <a:lnTo>
                        <a:pt x="56" y="328"/>
                      </a:lnTo>
                      <a:lnTo>
                        <a:pt x="24" y="296"/>
                      </a:lnTo>
                      <a:lnTo>
                        <a:pt x="8" y="256"/>
                      </a:lnTo>
                      <a:lnTo>
                        <a:pt x="0" y="216"/>
                      </a:lnTo>
                      <a:lnTo>
                        <a:pt x="0" y="216"/>
                      </a:lnTo>
                      <a:lnTo>
                        <a:pt x="8" y="168"/>
                      </a:lnTo>
                      <a:lnTo>
                        <a:pt x="24" y="128"/>
                      </a:lnTo>
                      <a:lnTo>
                        <a:pt x="56" y="96"/>
                      </a:lnTo>
                      <a:lnTo>
                        <a:pt x="96" y="64"/>
                      </a:lnTo>
                      <a:lnTo>
                        <a:pt x="208" y="16"/>
                      </a:lnTo>
                      <a:lnTo>
                        <a:pt x="336" y="0"/>
                      </a:lnTo>
                      <a:lnTo>
                        <a:pt x="336" y="0"/>
                      </a:lnTo>
                      <a:lnTo>
                        <a:pt x="464" y="16"/>
                      </a:lnTo>
                      <a:lnTo>
                        <a:pt x="576" y="64"/>
                      </a:lnTo>
                      <a:lnTo>
                        <a:pt x="616" y="96"/>
                      </a:lnTo>
                      <a:lnTo>
                        <a:pt x="648" y="128"/>
                      </a:lnTo>
                      <a:lnTo>
                        <a:pt x="664" y="168"/>
                      </a:lnTo>
                      <a:lnTo>
                        <a:pt x="672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808080">
                        <a:gamma/>
                        <a:tint val="59608"/>
                        <a:invGamma/>
                      </a:srgbClr>
                    </a:gs>
                    <a:gs pos="100000">
                      <a:srgbClr val="808080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grpSp>
              <p:nvGrpSpPr>
                <p:cNvPr id="56522" name="Group 576"/>
                <p:cNvGrpSpPr>
                  <a:grpSpLocks/>
                </p:cNvGrpSpPr>
                <p:nvPr/>
              </p:nvGrpSpPr>
              <p:grpSpPr bwMode="auto">
                <a:xfrm>
                  <a:off x="632" y="1338"/>
                  <a:ext cx="352" cy="248"/>
                  <a:chOff x="636" y="2320"/>
                  <a:chExt cx="352" cy="248"/>
                </a:xfrm>
              </p:grpSpPr>
              <p:sp>
                <p:nvSpPr>
                  <p:cNvPr id="208449" name="Freeform 577"/>
                  <p:cNvSpPr>
                    <a:spLocks/>
                  </p:cNvSpPr>
                  <p:nvPr/>
                </p:nvSpPr>
                <p:spPr bwMode="auto">
                  <a:xfrm>
                    <a:off x="788" y="2424"/>
                    <a:ext cx="32" cy="16"/>
                  </a:xfrm>
                  <a:custGeom>
                    <a:avLst/>
                    <a:gdLst/>
                    <a:ahLst/>
                    <a:cxnLst>
                      <a:cxn ang="0">
                        <a:pos x="32" y="8"/>
                      </a:cxn>
                      <a:cxn ang="0">
                        <a:pos x="32" y="16"/>
                      </a:cxn>
                      <a:cxn ang="0">
                        <a:pos x="16" y="16"/>
                      </a:cxn>
                      <a:cxn ang="0">
                        <a:pos x="16" y="16"/>
                      </a:cxn>
                      <a:cxn ang="0">
                        <a:pos x="8" y="16"/>
                      </a:cxn>
                      <a:cxn ang="0">
                        <a:pos x="0" y="8"/>
                      </a:cxn>
                      <a:cxn ang="0">
                        <a:pos x="0" y="8"/>
                      </a:cxn>
                      <a:cxn ang="0">
                        <a:pos x="8" y="0"/>
                      </a:cxn>
                      <a:cxn ang="0">
                        <a:pos x="16" y="0"/>
                      </a:cxn>
                      <a:cxn ang="0">
                        <a:pos x="16" y="0"/>
                      </a:cxn>
                      <a:cxn ang="0">
                        <a:pos x="32" y="0"/>
                      </a:cxn>
                      <a:cxn ang="0">
                        <a:pos x="32" y="8"/>
                      </a:cxn>
                    </a:cxnLst>
                    <a:rect l="0" t="0" r="r" b="b"/>
                    <a:pathLst>
                      <a:path w="32" h="16">
                        <a:moveTo>
                          <a:pt x="32" y="8"/>
                        </a:moveTo>
                        <a:lnTo>
                          <a:pt x="32" y="16"/>
                        </a:lnTo>
                        <a:lnTo>
                          <a:pt x="16" y="16"/>
                        </a:lnTo>
                        <a:lnTo>
                          <a:pt x="16" y="16"/>
                        </a:lnTo>
                        <a:lnTo>
                          <a:pt x="8" y="16"/>
                        </a:lnTo>
                        <a:lnTo>
                          <a:pt x="0" y="8"/>
                        </a:lnTo>
                        <a:lnTo>
                          <a:pt x="0" y="8"/>
                        </a:lnTo>
                        <a:lnTo>
                          <a:pt x="8" y="0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lnTo>
                          <a:pt x="32" y="0"/>
                        </a:lnTo>
                        <a:lnTo>
                          <a:pt x="32" y="8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450" name="Freeform 578"/>
                  <p:cNvSpPr>
                    <a:spLocks/>
                  </p:cNvSpPr>
                  <p:nvPr/>
                </p:nvSpPr>
                <p:spPr bwMode="auto">
                  <a:xfrm>
                    <a:off x="924" y="2416"/>
                    <a:ext cx="64" cy="24"/>
                  </a:xfrm>
                  <a:custGeom>
                    <a:avLst/>
                    <a:gdLst/>
                    <a:ahLst/>
                    <a:cxnLst>
                      <a:cxn ang="0">
                        <a:pos x="64" y="16"/>
                      </a:cxn>
                      <a:cxn ang="0">
                        <a:pos x="56" y="24"/>
                      </a:cxn>
                      <a:cxn ang="0">
                        <a:pos x="32" y="24"/>
                      </a:cxn>
                      <a:cxn ang="0">
                        <a:pos x="32" y="24"/>
                      </a:cxn>
                      <a:cxn ang="0">
                        <a:pos x="16" y="24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16" y="8"/>
                      </a:cxn>
                      <a:cxn ang="0">
                        <a:pos x="32" y="0"/>
                      </a:cxn>
                      <a:cxn ang="0">
                        <a:pos x="32" y="0"/>
                      </a:cxn>
                      <a:cxn ang="0">
                        <a:pos x="56" y="8"/>
                      </a:cxn>
                      <a:cxn ang="0">
                        <a:pos x="64" y="16"/>
                      </a:cxn>
                    </a:cxnLst>
                    <a:rect l="0" t="0" r="r" b="b"/>
                    <a:pathLst>
                      <a:path w="64" h="24">
                        <a:moveTo>
                          <a:pt x="64" y="16"/>
                        </a:moveTo>
                        <a:lnTo>
                          <a:pt x="56" y="24"/>
                        </a:lnTo>
                        <a:lnTo>
                          <a:pt x="32" y="24"/>
                        </a:lnTo>
                        <a:lnTo>
                          <a:pt x="32" y="24"/>
                        </a:lnTo>
                        <a:lnTo>
                          <a:pt x="16" y="24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16" y="8"/>
                        </a:lnTo>
                        <a:lnTo>
                          <a:pt x="32" y="0"/>
                        </a:lnTo>
                        <a:lnTo>
                          <a:pt x="32" y="0"/>
                        </a:lnTo>
                        <a:lnTo>
                          <a:pt x="56" y="8"/>
                        </a:lnTo>
                        <a:lnTo>
                          <a:pt x="64" y="16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451" name="Freeform 579"/>
                  <p:cNvSpPr>
                    <a:spLocks/>
                  </p:cNvSpPr>
                  <p:nvPr/>
                </p:nvSpPr>
                <p:spPr bwMode="auto">
                  <a:xfrm>
                    <a:off x="909" y="2512"/>
                    <a:ext cx="40" cy="32"/>
                  </a:xfrm>
                  <a:custGeom>
                    <a:avLst/>
                    <a:gdLst/>
                    <a:ahLst/>
                    <a:cxnLst>
                      <a:cxn ang="0">
                        <a:pos x="40" y="32"/>
                      </a:cxn>
                      <a:cxn ang="0">
                        <a:pos x="24" y="32"/>
                      </a:cxn>
                      <a:cxn ang="0">
                        <a:pos x="8" y="24"/>
                      </a:cxn>
                      <a:cxn ang="0">
                        <a:pos x="8" y="24"/>
                      </a:cxn>
                      <a:cxn ang="0">
                        <a:pos x="0" y="8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6" y="0"/>
                      </a:cxn>
                      <a:cxn ang="0">
                        <a:pos x="32" y="8"/>
                      </a:cxn>
                      <a:cxn ang="0">
                        <a:pos x="32" y="8"/>
                      </a:cxn>
                      <a:cxn ang="0">
                        <a:pos x="40" y="24"/>
                      </a:cxn>
                      <a:cxn ang="0">
                        <a:pos x="40" y="32"/>
                      </a:cxn>
                    </a:cxnLst>
                    <a:rect l="0" t="0" r="r" b="b"/>
                    <a:pathLst>
                      <a:path w="40" h="32">
                        <a:moveTo>
                          <a:pt x="40" y="32"/>
                        </a:moveTo>
                        <a:lnTo>
                          <a:pt x="24" y="32"/>
                        </a:lnTo>
                        <a:lnTo>
                          <a:pt x="8" y="24"/>
                        </a:lnTo>
                        <a:lnTo>
                          <a:pt x="8" y="24"/>
                        </a:lnTo>
                        <a:lnTo>
                          <a:pt x="0" y="8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6" y="0"/>
                        </a:lnTo>
                        <a:lnTo>
                          <a:pt x="32" y="8"/>
                        </a:lnTo>
                        <a:lnTo>
                          <a:pt x="32" y="8"/>
                        </a:lnTo>
                        <a:lnTo>
                          <a:pt x="40" y="24"/>
                        </a:lnTo>
                        <a:lnTo>
                          <a:pt x="40" y="32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452" name="Freeform 580"/>
                  <p:cNvSpPr>
                    <a:spLocks/>
                  </p:cNvSpPr>
                  <p:nvPr/>
                </p:nvSpPr>
                <p:spPr bwMode="auto">
                  <a:xfrm>
                    <a:off x="780" y="2328"/>
                    <a:ext cx="32" cy="48"/>
                  </a:xfrm>
                  <a:custGeom>
                    <a:avLst/>
                    <a:gdLst/>
                    <a:ahLst/>
                    <a:cxnLst>
                      <a:cxn ang="0">
                        <a:pos x="16" y="48"/>
                      </a:cxn>
                      <a:cxn ang="0">
                        <a:pos x="8" y="48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8"/>
                      </a:cxn>
                      <a:cxn ang="0">
                        <a:pos x="16" y="0"/>
                      </a:cxn>
                      <a:cxn ang="0">
                        <a:pos x="16" y="0"/>
                      </a:cxn>
                      <a:cxn ang="0">
                        <a:pos x="24" y="8"/>
                      </a:cxn>
                      <a:cxn ang="0">
                        <a:pos x="32" y="24"/>
                      </a:cxn>
                      <a:cxn ang="0">
                        <a:pos x="32" y="24"/>
                      </a:cxn>
                      <a:cxn ang="0">
                        <a:pos x="24" y="48"/>
                      </a:cxn>
                      <a:cxn ang="0">
                        <a:pos x="16" y="48"/>
                      </a:cxn>
                    </a:cxnLst>
                    <a:rect l="0" t="0" r="r" b="b"/>
                    <a:pathLst>
                      <a:path w="32" h="48">
                        <a:moveTo>
                          <a:pt x="16" y="48"/>
                        </a:moveTo>
                        <a:lnTo>
                          <a:pt x="8" y="48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8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lnTo>
                          <a:pt x="24" y="8"/>
                        </a:lnTo>
                        <a:lnTo>
                          <a:pt x="32" y="24"/>
                        </a:lnTo>
                        <a:lnTo>
                          <a:pt x="32" y="24"/>
                        </a:lnTo>
                        <a:lnTo>
                          <a:pt x="24" y="48"/>
                        </a:lnTo>
                        <a:lnTo>
                          <a:pt x="16" y="48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453" name="Freeform 581"/>
                  <p:cNvSpPr>
                    <a:spLocks/>
                  </p:cNvSpPr>
                  <p:nvPr/>
                </p:nvSpPr>
                <p:spPr bwMode="auto">
                  <a:xfrm>
                    <a:off x="676" y="2432"/>
                    <a:ext cx="65" cy="24"/>
                  </a:xfrm>
                  <a:custGeom>
                    <a:avLst/>
                    <a:gdLst/>
                    <a:ahLst/>
                    <a:cxnLst>
                      <a:cxn ang="0">
                        <a:pos x="64" y="16"/>
                      </a:cxn>
                      <a:cxn ang="0">
                        <a:pos x="56" y="24"/>
                      </a:cxn>
                      <a:cxn ang="0">
                        <a:pos x="32" y="24"/>
                      </a:cxn>
                      <a:cxn ang="0">
                        <a:pos x="32" y="24"/>
                      </a:cxn>
                      <a:cxn ang="0">
                        <a:pos x="8" y="24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8" y="8"/>
                      </a:cxn>
                      <a:cxn ang="0">
                        <a:pos x="32" y="0"/>
                      </a:cxn>
                      <a:cxn ang="0">
                        <a:pos x="32" y="0"/>
                      </a:cxn>
                      <a:cxn ang="0">
                        <a:pos x="56" y="8"/>
                      </a:cxn>
                      <a:cxn ang="0">
                        <a:pos x="64" y="16"/>
                      </a:cxn>
                    </a:cxnLst>
                    <a:rect l="0" t="0" r="r" b="b"/>
                    <a:pathLst>
                      <a:path w="64" h="24">
                        <a:moveTo>
                          <a:pt x="64" y="16"/>
                        </a:moveTo>
                        <a:lnTo>
                          <a:pt x="56" y="24"/>
                        </a:lnTo>
                        <a:lnTo>
                          <a:pt x="32" y="24"/>
                        </a:lnTo>
                        <a:lnTo>
                          <a:pt x="32" y="24"/>
                        </a:lnTo>
                        <a:lnTo>
                          <a:pt x="8" y="24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8" y="8"/>
                        </a:lnTo>
                        <a:lnTo>
                          <a:pt x="32" y="0"/>
                        </a:lnTo>
                        <a:lnTo>
                          <a:pt x="32" y="0"/>
                        </a:lnTo>
                        <a:lnTo>
                          <a:pt x="56" y="8"/>
                        </a:lnTo>
                        <a:lnTo>
                          <a:pt x="64" y="16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454" name="Freeform 582"/>
                  <p:cNvSpPr>
                    <a:spLocks/>
                  </p:cNvSpPr>
                  <p:nvPr/>
                </p:nvSpPr>
                <p:spPr bwMode="auto">
                  <a:xfrm>
                    <a:off x="788" y="2520"/>
                    <a:ext cx="32" cy="48"/>
                  </a:xfrm>
                  <a:custGeom>
                    <a:avLst/>
                    <a:gdLst/>
                    <a:ahLst/>
                    <a:cxnLst>
                      <a:cxn ang="0">
                        <a:pos x="16" y="48"/>
                      </a:cxn>
                      <a:cxn ang="0">
                        <a:pos x="8" y="40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8"/>
                      </a:cxn>
                      <a:cxn ang="0">
                        <a:pos x="16" y="0"/>
                      </a:cxn>
                      <a:cxn ang="0">
                        <a:pos x="16" y="0"/>
                      </a:cxn>
                      <a:cxn ang="0">
                        <a:pos x="32" y="8"/>
                      </a:cxn>
                      <a:cxn ang="0">
                        <a:pos x="32" y="24"/>
                      </a:cxn>
                      <a:cxn ang="0">
                        <a:pos x="32" y="24"/>
                      </a:cxn>
                      <a:cxn ang="0">
                        <a:pos x="32" y="40"/>
                      </a:cxn>
                      <a:cxn ang="0">
                        <a:pos x="16" y="48"/>
                      </a:cxn>
                    </a:cxnLst>
                    <a:rect l="0" t="0" r="r" b="b"/>
                    <a:pathLst>
                      <a:path w="32" h="48">
                        <a:moveTo>
                          <a:pt x="16" y="48"/>
                        </a:moveTo>
                        <a:lnTo>
                          <a:pt x="8" y="4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8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lnTo>
                          <a:pt x="32" y="8"/>
                        </a:lnTo>
                        <a:lnTo>
                          <a:pt x="32" y="24"/>
                        </a:lnTo>
                        <a:lnTo>
                          <a:pt x="32" y="24"/>
                        </a:lnTo>
                        <a:lnTo>
                          <a:pt x="32" y="40"/>
                        </a:lnTo>
                        <a:lnTo>
                          <a:pt x="16" y="48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455" name="Freeform 583"/>
                  <p:cNvSpPr>
                    <a:spLocks/>
                  </p:cNvSpPr>
                  <p:nvPr/>
                </p:nvSpPr>
                <p:spPr bwMode="auto">
                  <a:xfrm>
                    <a:off x="660" y="2352"/>
                    <a:ext cx="48" cy="40"/>
                  </a:xfrm>
                  <a:custGeom>
                    <a:avLst/>
                    <a:gdLst/>
                    <a:ahLst/>
                    <a:cxnLst>
                      <a:cxn ang="0">
                        <a:pos x="48" y="32"/>
                      </a:cxn>
                      <a:cxn ang="0">
                        <a:pos x="32" y="40"/>
                      </a:cxn>
                      <a:cxn ang="0">
                        <a:pos x="16" y="24"/>
                      </a:cxn>
                      <a:cxn ang="0">
                        <a:pos x="16" y="24"/>
                      </a:cxn>
                      <a:cxn ang="0">
                        <a:pos x="0" y="16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6" y="0"/>
                      </a:cxn>
                      <a:cxn ang="0">
                        <a:pos x="32" y="8"/>
                      </a:cxn>
                      <a:cxn ang="0">
                        <a:pos x="32" y="8"/>
                      </a:cxn>
                      <a:cxn ang="0">
                        <a:pos x="48" y="24"/>
                      </a:cxn>
                      <a:cxn ang="0">
                        <a:pos x="48" y="32"/>
                      </a:cxn>
                    </a:cxnLst>
                    <a:rect l="0" t="0" r="r" b="b"/>
                    <a:pathLst>
                      <a:path w="48" h="40">
                        <a:moveTo>
                          <a:pt x="48" y="32"/>
                        </a:moveTo>
                        <a:lnTo>
                          <a:pt x="32" y="40"/>
                        </a:lnTo>
                        <a:lnTo>
                          <a:pt x="16" y="24"/>
                        </a:lnTo>
                        <a:lnTo>
                          <a:pt x="16" y="24"/>
                        </a:lnTo>
                        <a:lnTo>
                          <a:pt x="0" y="16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6" y="0"/>
                        </a:lnTo>
                        <a:lnTo>
                          <a:pt x="32" y="8"/>
                        </a:lnTo>
                        <a:lnTo>
                          <a:pt x="32" y="8"/>
                        </a:lnTo>
                        <a:lnTo>
                          <a:pt x="48" y="24"/>
                        </a:lnTo>
                        <a:lnTo>
                          <a:pt x="48" y="32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456" name="Freeform 584"/>
                  <p:cNvSpPr>
                    <a:spLocks/>
                  </p:cNvSpPr>
                  <p:nvPr/>
                </p:nvSpPr>
                <p:spPr bwMode="auto">
                  <a:xfrm>
                    <a:off x="892" y="2344"/>
                    <a:ext cx="49" cy="32"/>
                  </a:xfrm>
                  <a:custGeom>
                    <a:avLst/>
                    <a:gdLst/>
                    <a:ahLst/>
                    <a:cxnLst>
                      <a:cxn ang="0">
                        <a:pos x="0" y="32"/>
                      </a:cxn>
                      <a:cxn ang="0">
                        <a:pos x="0" y="24"/>
                      </a:cxn>
                      <a:cxn ang="0">
                        <a:pos x="8" y="8"/>
                      </a:cxn>
                      <a:cxn ang="0">
                        <a:pos x="8" y="8"/>
                      </a:cxn>
                      <a:cxn ang="0">
                        <a:pos x="32" y="0"/>
                      </a:cxn>
                      <a:cxn ang="0">
                        <a:pos x="48" y="0"/>
                      </a:cxn>
                      <a:cxn ang="0">
                        <a:pos x="48" y="0"/>
                      </a:cxn>
                      <a:cxn ang="0">
                        <a:pos x="48" y="8"/>
                      </a:cxn>
                      <a:cxn ang="0">
                        <a:pos x="32" y="24"/>
                      </a:cxn>
                      <a:cxn ang="0">
                        <a:pos x="32" y="24"/>
                      </a:cxn>
                      <a:cxn ang="0">
                        <a:pos x="16" y="32"/>
                      </a:cxn>
                      <a:cxn ang="0">
                        <a:pos x="0" y="32"/>
                      </a:cxn>
                    </a:cxnLst>
                    <a:rect l="0" t="0" r="r" b="b"/>
                    <a:pathLst>
                      <a:path w="48" h="32">
                        <a:moveTo>
                          <a:pt x="0" y="32"/>
                        </a:moveTo>
                        <a:lnTo>
                          <a:pt x="0" y="24"/>
                        </a:lnTo>
                        <a:lnTo>
                          <a:pt x="8" y="8"/>
                        </a:lnTo>
                        <a:lnTo>
                          <a:pt x="8" y="8"/>
                        </a:lnTo>
                        <a:lnTo>
                          <a:pt x="32" y="0"/>
                        </a:lnTo>
                        <a:lnTo>
                          <a:pt x="48" y="0"/>
                        </a:lnTo>
                        <a:lnTo>
                          <a:pt x="48" y="0"/>
                        </a:lnTo>
                        <a:lnTo>
                          <a:pt x="48" y="8"/>
                        </a:lnTo>
                        <a:lnTo>
                          <a:pt x="32" y="24"/>
                        </a:lnTo>
                        <a:lnTo>
                          <a:pt x="32" y="24"/>
                        </a:lnTo>
                        <a:lnTo>
                          <a:pt x="16" y="32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457" name="Freeform 585"/>
                  <p:cNvSpPr>
                    <a:spLocks/>
                  </p:cNvSpPr>
                  <p:nvPr/>
                </p:nvSpPr>
                <p:spPr bwMode="auto">
                  <a:xfrm>
                    <a:off x="876" y="2400"/>
                    <a:ext cx="49" cy="24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0" y="8"/>
                      </a:cxn>
                      <a:cxn ang="0">
                        <a:pos x="16" y="0"/>
                      </a:cxn>
                      <a:cxn ang="0">
                        <a:pos x="16" y="0"/>
                      </a:cxn>
                      <a:cxn ang="0">
                        <a:pos x="32" y="0"/>
                      </a:cxn>
                      <a:cxn ang="0">
                        <a:pos x="48" y="8"/>
                      </a:cxn>
                      <a:cxn ang="0">
                        <a:pos x="48" y="8"/>
                      </a:cxn>
                      <a:cxn ang="0">
                        <a:pos x="48" y="16"/>
                      </a:cxn>
                      <a:cxn ang="0">
                        <a:pos x="32" y="24"/>
                      </a:cxn>
                      <a:cxn ang="0">
                        <a:pos x="32" y="24"/>
                      </a:cxn>
                      <a:cxn ang="0">
                        <a:pos x="8" y="24"/>
                      </a:cxn>
                      <a:cxn ang="0">
                        <a:pos x="0" y="24"/>
                      </a:cxn>
                    </a:cxnLst>
                    <a:rect l="0" t="0" r="r" b="b"/>
                    <a:pathLst>
                      <a:path w="48" h="24">
                        <a:moveTo>
                          <a:pt x="0" y="24"/>
                        </a:moveTo>
                        <a:lnTo>
                          <a:pt x="0" y="8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lnTo>
                          <a:pt x="32" y="0"/>
                        </a:lnTo>
                        <a:lnTo>
                          <a:pt x="48" y="8"/>
                        </a:lnTo>
                        <a:lnTo>
                          <a:pt x="48" y="8"/>
                        </a:lnTo>
                        <a:lnTo>
                          <a:pt x="48" y="16"/>
                        </a:lnTo>
                        <a:lnTo>
                          <a:pt x="32" y="24"/>
                        </a:lnTo>
                        <a:lnTo>
                          <a:pt x="32" y="24"/>
                        </a:lnTo>
                        <a:lnTo>
                          <a:pt x="8" y="24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458" name="Freeform 586"/>
                  <p:cNvSpPr>
                    <a:spLocks/>
                  </p:cNvSpPr>
                  <p:nvPr/>
                </p:nvSpPr>
                <p:spPr bwMode="auto">
                  <a:xfrm>
                    <a:off x="660" y="2480"/>
                    <a:ext cx="48" cy="24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0" y="8"/>
                      </a:cxn>
                      <a:cxn ang="0">
                        <a:pos x="16" y="0"/>
                      </a:cxn>
                      <a:cxn ang="0">
                        <a:pos x="16" y="0"/>
                      </a:cxn>
                      <a:cxn ang="0">
                        <a:pos x="40" y="0"/>
                      </a:cxn>
                      <a:cxn ang="0">
                        <a:pos x="48" y="0"/>
                      </a:cxn>
                      <a:cxn ang="0">
                        <a:pos x="48" y="0"/>
                      </a:cxn>
                      <a:cxn ang="0">
                        <a:pos x="48" y="16"/>
                      </a:cxn>
                      <a:cxn ang="0">
                        <a:pos x="32" y="24"/>
                      </a:cxn>
                      <a:cxn ang="0">
                        <a:pos x="32" y="24"/>
                      </a:cxn>
                      <a:cxn ang="0">
                        <a:pos x="8" y="24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48" h="24">
                        <a:moveTo>
                          <a:pt x="0" y="16"/>
                        </a:moveTo>
                        <a:lnTo>
                          <a:pt x="0" y="8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lnTo>
                          <a:pt x="40" y="0"/>
                        </a:lnTo>
                        <a:lnTo>
                          <a:pt x="48" y="0"/>
                        </a:lnTo>
                        <a:lnTo>
                          <a:pt x="48" y="0"/>
                        </a:lnTo>
                        <a:lnTo>
                          <a:pt x="48" y="16"/>
                        </a:lnTo>
                        <a:lnTo>
                          <a:pt x="32" y="24"/>
                        </a:lnTo>
                        <a:lnTo>
                          <a:pt x="32" y="24"/>
                        </a:lnTo>
                        <a:lnTo>
                          <a:pt x="8" y="24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459" name="Freeform 587"/>
                  <p:cNvSpPr>
                    <a:spLocks/>
                  </p:cNvSpPr>
                  <p:nvPr/>
                </p:nvSpPr>
                <p:spPr bwMode="auto">
                  <a:xfrm>
                    <a:off x="732" y="2456"/>
                    <a:ext cx="48" cy="40"/>
                  </a:xfrm>
                  <a:custGeom>
                    <a:avLst/>
                    <a:gdLst/>
                    <a:ahLst/>
                    <a:cxnLst>
                      <a:cxn ang="0">
                        <a:pos x="8" y="40"/>
                      </a:cxn>
                      <a:cxn ang="0">
                        <a:pos x="0" y="24"/>
                      </a:cxn>
                      <a:cxn ang="0">
                        <a:pos x="16" y="16"/>
                      </a:cxn>
                      <a:cxn ang="0">
                        <a:pos x="16" y="16"/>
                      </a:cxn>
                      <a:cxn ang="0">
                        <a:pos x="32" y="0"/>
                      </a:cxn>
                      <a:cxn ang="0">
                        <a:pos x="48" y="8"/>
                      </a:cxn>
                      <a:cxn ang="0">
                        <a:pos x="48" y="8"/>
                      </a:cxn>
                      <a:cxn ang="0">
                        <a:pos x="48" y="16"/>
                      </a:cxn>
                      <a:cxn ang="0">
                        <a:pos x="40" y="32"/>
                      </a:cxn>
                      <a:cxn ang="0">
                        <a:pos x="40" y="32"/>
                      </a:cxn>
                      <a:cxn ang="0">
                        <a:pos x="16" y="40"/>
                      </a:cxn>
                      <a:cxn ang="0">
                        <a:pos x="8" y="40"/>
                      </a:cxn>
                    </a:cxnLst>
                    <a:rect l="0" t="0" r="r" b="b"/>
                    <a:pathLst>
                      <a:path w="48" h="40">
                        <a:moveTo>
                          <a:pt x="8" y="40"/>
                        </a:moveTo>
                        <a:lnTo>
                          <a:pt x="0" y="24"/>
                        </a:lnTo>
                        <a:lnTo>
                          <a:pt x="16" y="16"/>
                        </a:lnTo>
                        <a:lnTo>
                          <a:pt x="16" y="16"/>
                        </a:lnTo>
                        <a:lnTo>
                          <a:pt x="32" y="0"/>
                        </a:lnTo>
                        <a:lnTo>
                          <a:pt x="48" y="8"/>
                        </a:lnTo>
                        <a:lnTo>
                          <a:pt x="48" y="8"/>
                        </a:lnTo>
                        <a:lnTo>
                          <a:pt x="48" y="16"/>
                        </a:lnTo>
                        <a:lnTo>
                          <a:pt x="40" y="32"/>
                        </a:lnTo>
                        <a:lnTo>
                          <a:pt x="40" y="32"/>
                        </a:lnTo>
                        <a:lnTo>
                          <a:pt x="16" y="40"/>
                        </a:lnTo>
                        <a:lnTo>
                          <a:pt x="8" y="4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460" name="Freeform 588"/>
                  <p:cNvSpPr>
                    <a:spLocks/>
                  </p:cNvSpPr>
                  <p:nvPr/>
                </p:nvSpPr>
                <p:spPr bwMode="auto">
                  <a:xfrm>
                    <a:off x="924" y="2472"/>
                    <a:ext cx="56" cy="32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16" y="0"/>
                      </a:cxn>
                      <a:cxn ang="0">
                        <a:pos x="32" y="8"/>
                      </a:cxn>
                      <a:cxn ang="0">
                        <a:pos x="32" y="8"/>
                      </a:cxn>
                      <a:cxn ang="0">
                        <a:pos x="56" y="16"/>
                      </a:cxn>
                      <a:cxn ang="0">
                        <a:pos x="56" y="24"/>
                      </a:cxn>
                      <a:cxn ang="0">
                        <a:pos x="56" y="24"/>
                      </a:cxn>
                      <a:cxn ang="0">
                        <a:pos x="48" y="32"/>
                      </a:cxn>
                      <a:cxn ang="0">
                        <a:pos x="24" y="24"/>
                      </a:cxn>
                      <a:cxn ang="0">
                        <a:pos x="24" y="24"/>
                      </a:cxn>
                      <a:cxn ang="0">
                        <a:pos x="0" y="16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56" h="32">
                        <a:moveTo>
                          <a:pt x="0" y="8"/>
                        </a:moveTo>
                        <a:lnTo>
                          <a:pt x="16" y="0"/>
                        </a:lnTo>
                        <a:lnTo>
                          <a:pt x="32" y="8"/>
                        </a:lnTo>
                        <a:lnTo>
                          <a:pt x="32" y="8"/>
                        </a:lnTo>
                        <a:lnTo>
                          <a:pt x="56" y="16"/>
                        </a:lnTo>
                        <a:lnTo>
                          <a:pt x="56" y="24"/>
                        </a:lnTo>
                        <a:lnTo>
                          <a:pt x="56" y="24"/>
                        </a:lnTo>
                        <a:lnTo>
                          <a:pt x="48" y="32"/>
                        </a:lnTo>
                        <a:lnTo>
                          <a:pt x="24" y="24"/>
                        </a:lnTo>
                        <a:lnTo>
                          <a:pt x="24" y="24"/>
                        </a:lnTo>
                        <a:lnTo>
                          <a:pt x="0" y="16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461" name="Freeform 589"/>
                  <p:cNvSpPr>
                    <a:spLocks/>
                  </p:cNvSpPr>
                  <p:nvPr/>
                </p:nvSpPr>
                <p:spPr bwMode="auto">
                  <a:xfrm>
                    <a:off x="636" y="2392"/>
                    <a:ext cx="64" cy="32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16" y="0"/>
                      </a:cxn>
                      <a:cxn ang="0">
                        <a:pos x="40" y="8"/>
                      </a:cxn>
                      <a:cxn ang="0">
                        <a:pos x="40" y="8"/>
                      </a:cxn>
                      <a:cxn ang="0">
                        <a:pos x="56" y="16"/>
                      </a:cxn>
                      <a:cxn ang="0">
                        <a:pos x="64" y="24"/>
                      </a:cxn>
                      <a:cxn ang="0">
                        <a:pos x="64" y="24"/>
                      </a:cxn>
                      <a:cxn ang="0">
                        <a:pos x="48" y="32"/>
                      </a:cxn>
                      <a:cxn ang="0">
                        <a:pos x="24" y="32"/>
                      </a:cxn>
                      <a:cxn ang="0">
                        <a:pos x="24" y="32"/>
                      </a:cxn>
                      <a:cxn ang="0">
                        <a:pos x="8" y="16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64" h="32">
                        <a:moveTo>
                          <a:pt x="0" y="8"/>
                        </a:moveTo>
                        <a:lnTo>
                          <a:pt x="16" y="0"/>
                        </a:lnTo>
                        <a:lnTo>
                          <a:pt x="40" y="8"/>
                        </a:lnTo>
                        <a:lnTo>
                          <a:pt x="40" y="8"/>
                        </a:lnTo>
                        <a:lnTo>
                          <a:pt x="56" y="16"/>
                        </a:lnTo>
                        <a:lnTo>
                          <a:pt x="64" y="24"/>
                        </a:lnTo>
                        <a:lnTo>
                          <a:pt x="64" y="24"/>
                        </a:lnTo>
                        <a:lnTo>
                          <a:pt x="48" y="32"/>
                        </a:lnTo>
                        <a:lnTo>
                          <a:pt x="24" y="32"/>
                        </a:lnTo>
                        <a:lnTo>
                          <a:pt x="24" y="32"/>
                        </a:lnTo>
                        <a:lnTo>
                          <a:pt x="8" y="16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462" name="Freeform 590"/>
                  <p:cNvSpPr>
                    <a:spLocks/>
                  </p:cNvSpPr>
                  <p:nvPr/>
                </p:nvSpPr>
                <p:spPr bwMode="auto">
                  <a:xfrm>
                    <a:off x="715" y="2320"/>
                    <a:ext cx="41" cy="48"/>
                  </a:xfrm>
                  <a:custGeom>
                    <a:avLst/>
                    <a:gdLst/>
                    <a:ahLst/>
                    <a:cxnLst>
                      <a:cxn ang="0">
                        <a:pos x="8" y="0"/>
                      </a:cxn>
                      <a:cxn ang="0">
                        <a:pos x="24" y="0"/>
                      </a:cxn>
                      <a:cxn ang="0">
                        <a:pos x="32" y="16"/>
                      </a:cxn>
                      <a:cxn ang="0">
                        <a:pos x="32" y="16"/>
                      </a:cxn>
                      <a:cxn ang="0">
                        <a:pos x="40" y="40"/>
                      </a:cxn>
                      <a:cxn ang="0">
                        <a:pos x="32" y="48"/>
                      </a:cxn>
                      <a:cxn ang="0">
                        <a:pos x="32" y="48"/>
                      </a:cxn>
                      <a:cxn ang="0">
                        <a:pos x="16" y="40"/>
                      </a:cxn>
                      <a:cxn ang="0">
                        <a:pos x="8" y="24"/>
                      </a:cxn>
                      <a:cxn ang="0">
                        <a:pos x="8" y="24"/>
                      </a:cxn>
                      <a:cxn ang="0">
                        <a:pos x="0" y="8"/>
                      </a:cxn>
                      <a:cxn ang="0">
                        <a:pos x="8" y="0"/>
                      </a:cxn>
                    </a:cxnLst>
                    <a:rect l="0" t="0" r="r" b="b"/>
                    <a:pathLst>
                      <a:path w="40" h="48">
                        <a:moveTo>
                          <a:pt x="8" y="0"/>
                        </a:moveTo>
                        <a:lnTo>
                          <a:pt x="24" y="0"/>
                        </a:lnTo>
                        <a:lnTo>
                          <a:pt x="32" y="16"/>
                        </a:lnTo>
                        <a:lnTo>
                          <a:pt x="32" y="16"/>
                        </a:lnTo>
                        <a:lnTo>
                          <a:pt x="40" y="40"/>
                        </a:lnTo>
                        <a:lnTo>
                          <a:pt x="32" y="48"/>
                        </a:lnTo>
                        <a:lnTo>
                          <a:pt x="32" y="48"/>
                        </a:lnTo>
                        <a:lnTo>
                          <a:pt x="16" y="40"/>
                        </a:lnTo>
                        <a:lnTo>
                          <a:pt x="8" y="24"/>
                        </a:lnTo>
                        <a:lnTo>
                          <a:pt x="8" y="24"/>
                        </a:lnTo>
                        <a:lnTo>
                          <a:pt x="0" y="8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463" name="Freeform 591"/>
                  <p:cNvSpPr>
                    <a:spLocks/>
                  </p:cNvSpPr>
                  <p:nvPr/>
                </p:nvSpPr>
                <p:spPr bwMode="auto">
                  <a:xfrm>
                    <a:off x="820" y="2480"/>
                    <a:ext cx="40" cy="40"/>
                  </a:xfrm>
                  <a:custGeom>
                    <a:avLst/>
                    <a:gdLst/>
                    <a:ahLst/>
                    <a:cxnLst>
                      <a:cxn ang="0">
                        <a:pos x="8" y="0"/>
                      </a:cxn>
                      <a:cxn ang="0">
                        <a:pos x="24" y="0"/>
                      </a:cxn>
                      <a:cxn ang="0">
                        <a:pos x="40" y="16"/>
                      </a:cxn>
                      <a:cxn ang="0">
                        <a:pos x="40" y="16"/>
                      </a:cxn>
                      <a:cxn ang="0">
                        <a:pos x="40" y="32"/>
                      </a:cxn>
                      <a:cxn ang="0">
                        <a:pos x="32" y="40"/>
                      </a:cxn>
                      <a:cxn ang="0">
                        <a:pos x="32" y="40"/>
                      </a:cxn>
                      <a:cxn ang="0">
                        <a:pos x="24" y="40"/>
                      </a:cxn>
                      <a:cxn ang="0">
                        <a:pos x="8" y="24"/>
                      </a:cxn>
                      <a:cxn ang="0">
                        <a:pos x="8" y="24"/>
                      </a:cxn>
                      <a:cxn ang="0">
                        <a:pos x="0" y="8"/>
                      </a:cxn>
                      <a:cxn ang="0">
                        <a:pos x="8" y="0"/>
                      </a:cxn>
                    </a:cxnLst>
                    <a:rect l="0" t="0" r="r" b="b"/>
                    <a:pathLst>
                      <a:path w="40" h="40">
                        <a:moveTo>
                          <a:pt x="8" y="0"/>
                        </a:moveTo>
                        <a:lnTo>
                          <a:pt x="24" y="0"/>
                        </a:lnTo>
                        <a:lnTo>
                          <a:pt x="40" y="16"/>
                        </a:lnTo>
                        <a:lnTo>
                          <a:pt x="40" y="16"/>
                        </a:lnTo>
                        <a:lnTo>
                          <a:pt x="40" y="32"/>
                        </a:lnTo>
                        <a:lnTo>
                          <a:pt x="32" y="40"/>
                        </a:lnTo>
                        <a:lnTo>
                          <a:pt x="32" y="40"/>
                        </a:lnTo>
                        <a:lnTo>
                          <a:pt x="24" y="40"/>
                        </a:lnTo>
                        <a:lnTo>
                          <a:pt x="8" y="24"/>
                        </a:lnTo>
                        <a:lnTo>
                          <a:pt x="8" y="24"/>
                        </a:lnTo>
                        <a:lnTo>
                          <a:pt x="0" y="8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464" name="Freeform 592"/>
                  <p:cNvSpPr>
                    <a:spLocks/>
                  </p:cNvSpPr>
                  <p:nvPr/>
                </p:nvSpPr>
                <p:spPr bwMode="auto">
                  <a:xfrm>
                    <a:off x="836" y="2320"/>
                    <a:ext cx="40" cy="48"/>
                  </a:xfrm>
                  <a:custGeom>
                    <a:avLst/>
                    <a:gdLst/>
                    <a:ahLst/>
                    <a:cxnLst>
                      <a:cxn ang="0">
                        <a:pos x="32" y="0"/>
                      </a:cxn>
                      <a:cxn ang="0">
                        <a:pos x="40" y="8"/>
                      </a:cxn>
                      <a:cxn ang="0">
                        <a:pos x="40" y="24"/>
                      </a:cxn>
                      <a:cxn ang="0">
                        <a:pos x="40" y="24"/>
                      </a:cxn>
                      <a:cxn ang="0">
                        <a:pos x="24" y="40"/>
                      </a:cxn>
                      <a:cxn ang="0">
                        <a:pos x="8" y="48"/>
                      </a:cxn>
                      <a:cxn ang="0">
                        <a:pos x="8" y="48"/>
                      </a:cxn>
                      <a:cxn ang="0">
                        <a:pos x="0" y="32"/>
                      </a:cxn>
                      <a:cxn ang="0">
                        <a:pos x="8" y="16"/>
                      </a:cxn>
                      <a:cxn ang="0">
                        <a:pos x="8" y="16"/>
                      </a:cxn>
                      <a:cxn ang="0">
                        <a:pos x="24" y="0"/>
                      </a:cxn>
                      <a:cxn ang="0">
                        <a:pos x="32" y="0"/>
                      </a:cxn>
                    </a:cxnLst>
                    <a:rect l="0" t="0" r="r" b="b"/>
                    <a:pathLst>
                      <a:path w="40" h="48">
                        <a:moveTo>
                          <a:pt x="32" y="0"/>
                        </a:moveTo>
                        <a:lnTo>
                          <a:pt x="40" y="8"/>
                        </a:lnTo>
                        <a:lnTo>
                          <a:pt x="40" y="24"/>
                        </a:lnTo>
                        <a:lnTo>
                          <a:pt x="40" y="24"/>
                        </a:lnTo>
                        <a:lnTo>
                          <a:pt x="24" y="40"/>
                        </a:lnTo>
                        <a:lnTo>
                          <a:pt x="8" y="48"/>
                        </a:lnTo>
                        <a:lnTo>
                          <a:pt x="8" y="48"/>
                        </a:lnTo>
                        <a:lnTo>
                          <a:pt x="0" y="32"/>
                        </a:lnTo>
                        <a:lnTo>
                          <a:pt x="8" y="16"/>
                        </a:lnTo>
                        <a:lnTo>
                          <a:pt x="8" y="16"/>
                        </a:lnTo>
                        <a:lnTo>
                          <a:pt x="24" y="0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465" name="Freeform 593"/>
                  <p:cNvSpPr>
                    <a:spLocks/>
                  </p:cNvSpPr>
                  <p:nvPr/>
                </p:nvSpPr>
                <p:spPr bwMode="auto">
                  <a:xfrm>
                    <a:off x="732" y="2504"/>
                    <a:ext cx="40" cy="48"/>
                  </a:xfrm>
                  <a:custGeom>
                    <a:avLst/>
                    <a:gdLst/>
                    <a:ahLst/>
                    <a:cxnLst>
                      <a:cxn ang="0">
                        <a:pos x="32" y="0"/>
                      </a:cxn>
                      <a:cxn ang="0">
                        <a:pos x="40" y="8"/>
                      </a:cxn>
                      <a:cxn ang="0">
                        <a:pos x="32" y="32"/>
                      </a:cxn>
                      <a:cxn ang="0">
                        <a:pos x="32" y="32"/>
                      </a:cxn>
                      <a:cxn ang="0">
                        <a:pos x="24" y="40"/>
                      </a:cxn>
                      <a:cxn ang="0">
                        <a:pos x="8" y="48"/>
                      </a:cxn>
                      <a:cxn ang="0">
                        <a:pos x="8" y="48"/>
                      </a:cxn>
                      <a:cxn ang="0">
                        <a:pos x="0" y="40"/>
                      </a:cxn>
                      <a:cxn ang="0">
                        <a:pos x="8" y="16"/>
                      </a:cxn>
                      <a:cxn ang="0">
                        <a:pos x="8" y="16"/>
                      </a:cxn>
                      <a:cxn ang="0">
                        <a:pos x="16" y="8"/>
                      </a:cxn>
                      <a:cxn ang="0">
                        <a:pos x="32" y="0"/>
                      </a:cxn>
                    </a:cxnLst>
                    <a:rect l="0" t="0" r="r" b="b"/>
                    <a:pathLst>
                      <a:path w="40" h="48">
                        <a:moveTo>
                          <a:pt x="32" y="0"/>
                        </a:moveTo>
                        <a:lnTo>
                          <a:pt x="40" y="8"/>
                        </a:lnTo>
                        <a:lnTo>
                          <a:pt x="32" y="32"/>
                        </a:lnTo>
                        <a:lnTo>
                          <a:pt x="32" y="32"/>
                        </a:lnTo>
                        <a:lnTo>
                          <a:pt x="24" y="40"/>
                        </a:lnTo>
                        <a:lnTo>
                          <a:pt x="8" y="48"/>
                        </a:lnTo>
                        <a:lnTo>
                          <a:pt x="8" y="48"/>
                        </a:lnTo>
                        <a:lnTo>
                          <a:pt x="0" y="40"/>
                        </a:lnTo>
                        <a:lnTo>
                          <a:pt x="8" y="16"/>
                        </a:lnTo>
                        <a:lnTo>
                          <a:pt x="8" y="16"/>
                        </a:lnTo>
                        <a:lnTo>
                          <a:pt x="16" y="8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6509" name="Group 594"/>
              <p:cNvGrpSpPr>
                <a:grpSpLocks/>
              </p:cNvGrpSpPr>
              <p:nvPr/>
            </p:nvGrpSpPr>
            <p:grpSpPr bwMode="auto">
              <a:xfrm>
                <a:off x="4688" y="2905"/>
                <a:ext cx="274" cy="138"/>
                <a:chOff x="1536" y="3120"/>
                <a:chExt cx="274" cy="138"/>
              </a:xfrm>
            </p:grpSpPr>
            <p:grpSp>
              <p:nvGrpSpPr>
                <p:cNvPr id="56515" name="Group 595"/>
                <p:cNvGrpSpPr>
                  <a:grpSpLocks/>
                </p:cNvGrpSpPr>
                <p:nvPr/>
              </p:nvGrpSpPr>
              <p:grpSpPr bwMode="auto">
                <a:xfrm rot="625620">
                  <a:off x="1536" y="3120"/>
                  <a:ext cx="274" cy="138"/>
                  <a:chOff x="1550" y="3072"/>
                  <a:chExt cx="274" cy="138"/>
                </a:xfrm>
              </p:grpSpPr>
              <p:sp>
                <p:nvSpPr>
                  <p:cNvPr id="208468" name="Freeform 596"/>
                  <p:cNvSpPr>
                    <a:spLocks/>
                  </p:cNvSpPr>
                  <p:nvPr/>
                </p:nvSpPr>
                <p:spPr bwMode="auto">
                  <a:xfrm>
                    <a:off x="1607" y="3108"/>
                    <a:ext cx="137" cy="25"/>
                  </a:xfrm>
                  <a:custGeom>
                    <a:avLst/>
                    <a:gdLst/>
                    <a:ahLst/>
                    <a:cxnLst>
                      <a:cxn ang="0">
                        <a:pos x="137" y="0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137" h="25">
                        <a:moveTo>
                          <a:pt x="137" y="0"/>
                        </a:moveTo>
                        <a:cubicBezTo>
                          <a:pt x="87" y="7"/>
                          <a:pt x="22" y="20"/>
                          <a:pt x="0" y="25"/>
                        </a:cubicBez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469" name="Freeform 597"/>
                  <p:cNvSpPr>
                    <a:spLocks/>
                  </p:cNvSpPr>
                  <p:nvPr/>
                </p:nvSpPr>
                <p:spPr bwMode="auto">
                  <a:xfrm rot="20238998" flipH="1">
                    <a:off x="1526" y="3100"/>
                    <a:ext cx="96" cy="96"/>
                  </a:xfrm>
                  <a:custGeom>
                    <a:avLst/>
                    <a:gdLst/>
                    <a:ahLst/>
                    <a:cxnLst>
                      <a:cxn ang="0">
                        <a:pos x="48" y="24"/>
                      </a:cxn>
                      <a:cxn ang="0">
                        <a:pos x="40" y="40"/>
                      </a:cxn>
                      <a:cxn ang="0">
                        <a:pos x="16" y="48"/>
                      </a:cxn>
                      <a:cxn ang="0">
                        <a:pos x="16" y="48"/>
                      </a:cxn>
                      <a:cxn ang="0">
                        <a:pos x="0" y="40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0"/>
                      </a:cxn>
                      <a:cxn ang="0">
                        <a:pos x="24" y="0"/>
                      </a:cxn>
                      <a:cxn ang="0">
                        <a:pos x="24" y="0"/>
                      </a:cxn>
                      <a:cxn ang="0">
                        <a:pos x="40" y="8"/>
                      </a:cxn>
                      <a:cxn ang="0">
                        <a:pos x="48" y="24"/>
                      </a:cxn>
                    </a:cxnLst>
                    <a:rect l="0" t="0" r="r" b="b"/>
                    <a:pathLst>
                      <a:path w="48" h="48">
                        <a:moveTo>
                          <a:pt x="48" y="24"/>
                        </a:moveTo>
                        <a:lnTo>
                          <a:pt x="40" y="40"/>
                        </a:lnTo>
                        <a:lnTo>
                          <a:pt x="16" y="48"/>
                        </a:lnTo>
                        <a:lnTo>
                          <a:pt x="16" y="48"/>
                        </a:lnTo>
                        <a:lnTo>
                          <a:pt x="0" y="4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0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lnTo>
                          <a:pt x="40" y="8"/>
                        </a:lnTo>
                        <a:lnTo>
                          <a:pt x="48" y="24"/>
                        </a:lnTo>
                        <a:close/>
                      </a:path>
                    </a:pathLst>
                  </a:custGeom>
                  <a:solidFill>
                    <a:srgbClr val="33CC33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470" name="Freeform 598"/>
                  <p:cNvSpPr>
                    <a:spLocks/>
                  </p:cNvSpPr>
                  <p:nvPr/>
                </p:nvSpPr>
                <p:spPr bwMode="auto">
                  <a:xfrm rot="20238998" flipH="1">
                    <a:off x="1728" y="3072"/>
                    <a:ext cx="96" cy="96"/>
                  </a:xfrm>
                  <a:custGeom>
                    <a:avLst/>
                    <a:gdLst/>
                    <a:ahLst/>
                    <a:cxnLst>
                      <a:cxn ang="0">
                        <a:pos x="48" y="24"/>
                      </a:cxn>
                      <a:cxn ang="0">
                        <a:pos x="40" y="40"/>
                      </a:cxn>
                      <a:cxn ang="0">
                        <a:pos x="24" y="48"/>
                      </a:cxn>
                      <a:cxn ang="0">
                        <a:pos x="24" y="48"/>
                      </a:cxn>
                      <a:cxn ang="0">
                        <a:pos x="8" y="40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0"/>
                      </a:cxn>
                      <a:cxn ang="0">
                        <a:pos x="32" y="0"/>
                      </a:cxn>
                      <a:cxn ang="0">
                        <a:pos x="32" y="0"/>
                      </a:cxn>
                      <a:cxn ang="0">
                        <a:pos x="48" y="8"/>
                      </a:cxn>
                      <a:cxn ang="0">
                        <a:pos x="48" y="24"/>
                      </a:cxn>
                    </a:cxnLst>
                    <a:rect l="0" t="0" r="r" b="b"/>
                    <a:pathLst>
                      <a:path w="48" h="48">
                        <a:moveTo>
                          <a:pt x="48" y="24"/>
                        </a:moveTo>
                        <a:lnTo>
                          <a:pt x="40" y="40"/>
                        </a:lnTo>
                        <a:lnTo>
                          <a:pt x="24" y="48"/>
                        </a:lnTo>
                        <a:lnTo>
                          <a:pt x="24" y="48"/>
                        </a:lnTo>
                        <a:lnTo>
                          <a:pt x="8" y="4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0"/>
                        </a:lnTo>
                        <a:lnTo>
                          <a:pt x="32" y="0"/>
                        </a:lnTo>
                        <a:lnTo>
                          <a:pt x="32" y="0"/>
                        </a:lnTo>
                        <a:lnTo>
                          <a:pt x="48" y="8"/>
                        </a:lnTo>
                        <a:lnTo>
                          <a:pt x="48" y="24"/>
                        </a:lnTo>
                        <a:close/>
                      </a:path>
                    </a:pathLst>
                  </a:custGeom>
                  <a:solidFill>
                    <a:srgbClr val="33CC33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sp>
              <p:nvSpPr>
                <p:cNvPr id="208471" name="Freeform 599"/>
                <p:cNvSpPr>
                  <a:spLocks/>
                </p:cNvSpPr>
                <p:nvPr/>
              </p:nvSpPr>
              <p:spPr bwMode="auto">
                <a:xfrm rot="20238998" flipH="1">
                  <a:off x="1646" y="3150"/>
                  <a:ext cx="48" cy="56"/>
                </a:xfrm>
                <a:custGeom>
                  <a:avLst/>
                  <a:gdLst/>
                  <a:ahLst/>
                  <a:cxnLst>
                    <a:cxn ang="0">
                      <a:pos x="48" y="32"/>
                    </a:cxn>
                    <a:cxn ang="0">
                      <a:pos x="40" y="48"/>
                    </a:cxn>
                    <a:cxn ang="0">
                      <a:pos x="24" y="56"/>
                    </a:cxn>
                    <a:cxn ang="0">
                      <a:pos x="24" y="56"/>
                    </a:cxn>
                    <a:cxn ang="0">
                      <a:pos x="0" y="48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0" y="8"/>
                    </a:cxn>
                    <a:cxn ang="0">
                      <a:pos x="48" y="32"/>
                    </a:cxn>
                  </a:cxnLst>
                  <a:rect l="0" t="0" r="r" b="b"/>
                  <a:pathLst>
                    <a:path w="48" h="56">
                      <a:moveTo>
                        <a:pt x="48" y="32"/>
                      </a:moveTo>
                      <a:lnTo>
                        <a:pt x="40" y="48"/>
                      </a:lnTo>
                      <a:lnTo>
                        <a:pt x="24" y="56"/>
                      </a:lnTo>
                      <a:lnTo>
                        <a:pt x="24" y="56"/>
                      </a:lnTo>
                      <a:lnTo>
                        <a:pt x="0" y="48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0" y="8"/>
                      </a:lnTo>
                      <a:lnTo>
                        <a:pt x="48" y="32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</p:grpSp>
          <p:grpSp>
            <p:nvGrpSpPr>
              <p:cNvPr id="56510" name="Group 600"/>
              <p:cNvGrpSpPr>
                <a:grpSpLocks/>
              </p:cNvGrpSpPr>
              <p:nvPr/>
            </p:nvGrpSpPr>
            <p:grpSpPr bwMode="auto">
              <a:xfrm>
                <a:off x="4812" y="2232"/>
                <a:ext cx="156" cy="215"/>
                <a:chOff x="5326" y="2299"/>
                <a:chExt cx="156" cy="215"/>
              </a:xfrm>
            </p:grpSpPr>
            <p:sp>
              <p:nvSpPr>
                <p:cNvPr id="208473" name="Freeform 601"/>
                <p:cNvSpPr>
                  <a:spLocks/>
                </p:cNvSpPr>
                <p:nvPr/>
              </p:nvSpPr>
              <p:spPr bwMode="auto">
                <a:xfrm>
                  <a:off x="5326" y="2333"/>
                  <a:ext cx="136" cy="181"/>
                </a:xfrm>
                <a:custGeom>
                  <a:avLst/>
                  <a:gdLst/>
                  <a:ahLst/>
                  <a:cxnLst>
                    <a:cxn ang="0">
                      <a:pos x="0" y="181"/>
                    </a:cxn>
                    <a:cxn ang="0">
                      <a:pos x="75" y="64"/>
                    </a:cxn>
                    <a:cxn ang="0">
                      <a:pos x="136" y="0"/>
                    </a:cxn>
                  </a:cxnLst>
                  <a:rect l="0" t="0" r="r" b="b"/>
                  <a:pathLst>
                    <a:path w="136" h="181">
                      <a:moveTo>
                        <a:pt x="0" y="181"/>
                      </a:moveTo>
                      <a:cubicBezTo>
                        <a:pt x="25" y="137"/>
                        <a:pt x="52" y="94"/>
                        <a:pt x="75" y="64"/>
                      </a:cubicBezTo>
                      <a:cubicBezTo>
                        <a:pt x="97" y="33"/>
                        <a:pt x="125" y="10"/>
                        <a:pt x="136" y="0"/>
                      </a:cubicBez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474" name="Freeform 602"/>
                <p:cNvSpPr>
                  <a:spLocks/>
                </p:cNvSpPr>
                <p:nvPr/>
              </p:nvSpPr>
              <p:spPr bwMode="auto">
                <a:xfrm rot="-2682521">
                  <a:off x="5434" y="2299"/>
                  <a:ext cx="48" cy="56"/>
                </a:xfrm>
                <a:custGeom>
                  <a:avLst/>
                  <a:gdLst/>
                  <a:ahLst/>
                  <a:cxnLst>
                    <a:cxn ang="0">
                      <a:pos x="48" y="32"/>
                    </a:cxn>
                    <a:cxn ang="0">
                      <a:pos x="40" y="48"/>
                    </a:cxn>
                    <a:cxn ang="0">
                      <a:pos x="24" y="56"/>
                    </a:cxn>
                    <a:cxn ang="0">
                      <a:pos x="24" y="56"/>
                    </a:cxn>
                    <a:cxn ang="0">
                      <a:pos x="8" y="48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8" y="8"/>
                    </a:cxn>
                    <a:cxn ang="0">
                      <a:pos x="48" y="32"/>
                    </a:cxn>
                  </a:cxnLst>
                  <a:rect l="0" t="0" r="r" b="b"/>
                  <a:pathLst>
                    <a:path w="48" h="56">
                      <a:moveTo>
                        <a:pt x="48" y="32"/>
                      </a:moveTo>
                      <a:lnTo>
                        <a:pt x="40" y="48"/>
                      </a:lnTo>
                      <a:lnTo>
                        <a:pt x="24" y="56"/>
                      </a:lnTo>
                      <a:lnTo>
                        <a:pt x="24" y="56"/>
                      </a:lnTo>
                      <a:lnTo>
                        <a:pt x="8" y="48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8" y="8"/>
                      </a:lnTo>
                      <a:lnTo>
                        <a:pt x="48" y="32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475" name="Freeform 603"/>
                <p:cNvSpPr>
                  <a:spLocks/>
                </p:cNvSpPr>
                <p:nvPr/>
              </p:nvSpPr>
              <p:spPr bwMode="auto">
                <a:xfrm rot="-2682521">
                  <a:off x="5386" y="2368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24"/>
                    </a:cxn>
                    <a:cxn ang="0">
                      <a:pos x="40" y="40"/>
                    </a:cxn>
                    <a:cxn ang="0">
                      <a:pos x="16" y="48"/>
                    </a:cxn>
                    <a:cxn ang="0">
                      <a:pos x="16" y="48"/>
                    </a:cxn>
                    <a:cxn ang="0">
                      <a:pos x="0" y="4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0" y="8"/>
                    </a:cxn>
                    <a:cxn ang="0">
                      <a:pos x="48" y="24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40" y="40"/>
                      </a:lnTo>
                      <a:lnTo>
                        <a:pt x="16" y="48"/>
                      </a:lnTo>
                      <a:lnTo>
                        <a:pt x="16" y="48"/>
                      </a:lnTo>
                      <a:lnTo>
                        <a:pt x="0" y="4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0" y="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476" name="Freeform 604"/>
                <p:cNvSpPr>
                  <a:spLocks/>
                </p:cNvSpPr>
                <p:nvPr/>
              </p:nvSpPr>
              <p:spPr bwMode="auto">
                <a:xfrm rot="-2682521">
                  <a:off x="5340" y="2447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24"/>
                    </a:cxn>
                    <a:cxn ang="0">
                      <a:pos x="40" y="40"/>
                    </a:cxn>
                    <a:cxn ang="0">
                      <a:pos x="24" y="48"/>
                    </a:cxn>
                    <a:cxn ang="0">
                      <a:pos x="24" y="48"/>
                    </a:cxn>
                    <a:cxn ang="0">
                      <a:pos x="8" y="4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0"/>
                    </a:cxn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48" y="8"/>
                    </a:cxn>
                    <a:cxn ang="0">
                      <a:pos x="48" y="24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40" y="40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8" y="4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0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48" y="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DD6E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</p:grpSp>
        </p:grpSp>
      </p:grpSp>
      <p:grpSp>
        <p:nvGrpSpPr>
          <p:cNvPr id="53888" name="Group 608"/>
          <p:cNvGrpSpPr>
            <a:grpSpLocks/>
          </p:cNvGrpSpPr>
          <p:nvPr/>
        </p:nvGrpSpPr>
        <p:grpSpPr bwMode="auto">
          <a:xfrm>
            <a:off x="873125" y="2794004"/>
            <a:ext cx="3292476" cy="787401"/>
            <a:chOff x="550" y="1760"/>
            <a:chExt cx="2074" cy="496"/>
          </a:xfrm>
        </p:grpSpPr>
        <p:grpSp>
          <p:nvGrpSpPr>
            <p:cNvPr id="56492" name="Group 609"/>
            <p:cNvGrpSpPr>
              <a:grpSpLocks/>
            </p:cNvGrpSpPr>
            <p:nvPr/>
          </p:nvGrpSpPr>
          <p:grpSpPr bwMode="auto">
            <a:xfrm>
              <a:off x="1728" y="1821"/>
              <a:ext cx="896" cy="435"/>
              <a:chOff x="1728" y="1821"/>
              <a:chExt cx="896" cy="435"/>
            </a:xfrm>
          </p:grpSpPr>
          <p:sp>
            <p:nvSpPr>
              <p:cNvPr id="56498" name="Text Box 610"/>
              <p:cNvSpPr txBox="1">
                <a:spLocks noChangeArrowheads="1"/>
              </p:cNvSpPr>
              <p:nvPr/>
            </p:nvSpPr>
            <p:spPr bwMode="auto">
              <a:xfrm>
                <a:off x="1728" y="2004"/>
                <a:ext cx="896" cy="25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rtl="1" eaLnBrk="0" hangingPunct="0"/>
                <a:r>
                  <a:rPr lang="en-US" sz="2000" dirty="0" err="1" smtClean="0">
                    <a:solidFill>
                      <a:srgbClr val="FFFF00"/>
                    </a:solidFill>
                    <a:latin typeface="Helvetica" charset="0"/>
                  </a:rPr>
                  <a:t>GPIb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Helvetica" charset="0"/>
                  </a:rPr>
                  <a:t>- 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Helvetica" charset="0"/>
                  </a:rPr>
                  <a:t>IX-V</a:t>
                </a:r>
                <a:endParaRPr lang="en-US" sz="2000" dirty="0">
                  <a:solidFill>
                    <a:srgbClr val="FFFF00"/>
                  </a:solidFill>
                  <a:latin typeface="Helvetica" charset="0"/>
                </a:endParaRPr>
              </a:p>
            </p:txBody>
          </p:sp>
          <p:sp>
            <p:nvSpPr>
              <p:cNvPr id="208483" name="Line 611"/>
              <p:cNvSpPr>
                <a:spLocks noChangeShapeType="1"/>
              </p:cNvSpPr>
              <p:nvPr/>
            </p:nvSpPr>
            <p:spPr bwMode="auto">
              <a:xfrm flipH="1" flipV="1">
                <a:off x="1788" y="1936"/>
                <a:ext cx="163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08484" name="Line 612"/>
              <p:cNvSpPr>
                <a:spLocks noChangeShapeType="1"/>
              </p:cNvSpPr>
              <p:nvPr/>
            </p:nvSpPr>
            <p:spPr bwMode="auto">
              <a:xfrm flipH="1" flipV="1">
                <a:off x="1863" y="1865"/>
                <a:ext cx="94" cy="16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08485" name="Line 613"/>
              <p:cNvSpPr>
                <a:spLocks noChangeShapeType="1"/>
              </p:cNvSpPr>
              <p:nvPr/>
            </p:nvSpPr>
            <p:spPr bwMode="auto">
              <a:xfrm flipH="1" flipV="1">
                <a:off x="1923" y="1821"/>
                <a:ext cx="38" cy="21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endParaRPr>
              </a:p>
            </p:txBody>
          </p:sp>
        </p:grpSp>
        <p:grpSp>
          <p:nvGrpSpPr>
            <p:cNvPr id="56493" name="Group 614"/>
            <p:cNvGrpSpPr>
              <a:grpSpLocks/>
            </p:cNvGrpSpPr>
            <p:nvPr/>
          </p:nvGrpSpPr>
          <p:grpSpPr bwMode="auto">
            <a:xfrm>
              <a:off x="550" y="1760"/>
              <a:ext cx="986" cy="448"/>
              <a:chOff x="550" y="1760"/>
              <a:chExt cx="986" cy="448"/>
            </a:xfrm>
          </p:grpSpPr>
          <p:sp>
            <p:nvSpPr>
              <p:cNvPr id="56494" name="Text Box 615"/>
              <p:cNvSpPr txBox="1">
                <a:spLocks noChangeArrowheads="1"/>
              </p:cNvSpPr>
              <p:nvPr/>
            </p:nvSpPr>
            <p:spPr bwMode="auto">
              <a:xfrm>
                <a:off x="575" y="1958"/>
                <a:ext cx="961" cy="25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rtl="1" eaLnBrk="0" hangingPunct="0"/>
                <a:r>
                  <a:rPr lang="en-US" sz="2000">
                    <a:latin typeface="Helvetica" charset="0"/>
                  </a:rPr>
                  <a:t>A1 domains</a:t>
                </a:r>
              </a:p>
            </p:txBody>
          </p:sp>
          <p:sp>
            <p:nvSpPr>
              <p:cNvPr id="208488" name="Line 616"/>
              <p:cNvSpPr>
                <a:spLocks noChangeShapeType="1"/>
              </p:cNvSpPr>
              <p:nvPr/>
            </p:nvSpPr>
            <p:spPr bwMode="auto">
              <a:xfrm flipH="1" flipV="1">
                <a:off x="550" y="1776"/>
                <a:ext cx="218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08489" name="Line 617"/>
              <p:cNvSpPr>
                <a:spLocks noChangeShapeType="1"/>
              </p:cNvSpPr>
              <p:nvPr/>
            </p:nvSpPr>
            <p:spPr bwMode="auto">
              <a:xfrm flipH="1" flipV="1">
                <a:off x="702" y="1760"/>
                <a:ext cx="66" cy="1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08490" name="Line 618"/>
              <p:cNvSpPr>
                <a:spLocks noChangeShapeType="1"/>
              </p:cNvSpPr>
              <p:nvPr/>
            </p:nvSpPr>
            <p:spPr bwMode="auto">
              <a:xfrm flipV="1">
                <a:off x="768" y="1804"/>
                <a:ext cx="86" cy="14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endParaRPr>
              </a:p>
            </p:txBody>
          </p:sp>
        </p:grpSp>
      </p:grpSp>
      <p:grpSp>
        <p:nvGrpSpPr>
          <p:cNvPr id="53891" name="Group 619"/>
          <p:cNvGrpSpPr>
            <a:grpSpLocks/>
          </p:cNvGrpSpPr>
          <p:nvPr/>
        </p:nvGrpSpPr>
        <p:grpSpPr bwMode="auto">
          <a:xfrm>
            <a:off x="739775" y="3581400"/>
            <a:ext cx="1236663" cy="2120900"/>
            <a:chOff x="466" y="2256"/>
            <a:chExt cx="779" cy="1336"/>
          </a:xfrm>
        </p:grpSpPr>
        <p:sp>
          <p:nvSpPr>
            <p:cNvPr id="56452" name="Text Box 620"/>
            <p:cNvSpPr txBox="1">
              <a:spLocks noChangeArrowheads="1"/>
            </p:cNvSpPr>
            <p:nvPr/>
          </p:nvSpPr>
          <p:spPr bwMode="auto">
            <a:xfrm>
              <a:off x="466" y="3185"/>
              <a:ext cx="779" cy="40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rtl="1" eaLnBrk="0" hangingPunct="0"/>
              <a:r>
                <a:rPr lang="en-US" b="1">
                  <a:solidFill>
                    <a:srgbClr val="FFFF00"/>
                  </a:solidFill>
                </a:rPr>
                <a:t>Adhesion</a:t>
              </a:r>
            </a:p>
            <a:p>
              <a:pPr algn="ctr" rtl="1" eaLnBrk="0" hangingPunct="0"/>
              <a:r>
                <a:rPr lang="en-US" b="1">
                  <a:latin typeface="Helvetica" charset="0"/>
                </a:rPr>
                <a:t> </a:t>
              </a:r>
            </a:p>
          </p:txBody>
        </p:sp>
        <p:grpSp>
          <p:nvGrpSpPr>
            <p:cNvPr id="56453" name="Group 621"/>
            <p:cNvGrpSpPr>
              <a:grpSpLocks/>
            </p:cNvGrpSpPr>
            <p:nvPr/>
          </p:nvGrpSpPr>
          <p:grpSpPr bwMode="auto">
            <a:xfrm>
              <a:off x="550" y="2256"/>
              <a:ext cx="536" cy="720"/>
              <a:chOff x="550" y="2256"/>
              <a:chExt cx="536" cy="720"/>
            </a:xfrm>
          </p:grpSpPr>
          <p:grpSp>
            <p:nvGrpSpPr>
              <p:cNvPr id="56454" name="Group 622"/>
              <p:cNvGrpSpPr>
                <a:grpSpLocks/>
              </p:cNvGrpSpPr>
              <p:nvPr/>
            </p:nvGrpSpPr>
            <p:grpSpPr bwMode="auto">
              <a:xfrm>
                <a:off x="550" y="2256"/>
                <a:ext cx="536" cy="384"/>
                <a:chOff x="540" y="1270"/>
                <a:chExt cx="536" cy="384"/>
              </a:xfrm>
            </p:grpSpPr>
            <p:grpSp>
              <p:nvGrpSpPr>
                <p:cNvPr id="56456" name="Group 623"/>
                <p:cNvGrpSpPr>
                  <a:grpSpLocks/>
                </p:cNvGrpSpPr>
                <p:nvPr/>
              </p:nvGrpSpPr>
              <p:grpSpPr bwMode="auto">
                <a:xfrm>
                  <a:off x="540" y="1270"/>
                  <a:ext cx="536" cy="384"/>
                  <a:chOff x="540" y="2248"/>
                  <a:chExt cx="536" cy="384"/>
                </a:xfrm>
              </p:grpSpPr>
              <p:sp>
                <p:nvSpPr>
                  <p:cNvPr id="208496" name="Freeform 624"/>
                  <p:cNvSpPr>
                    <a:spLocks/>
                  </p:cNvSpPr>
                  <p:nvPr/>
                </p:nvSpPr>
                <p:spPr bwMode="auto">
                  <a:xfrm>
                    <a:off x="932" y="2416"/>
                    <a:ext cx="144" cy="40"/>
                  </a:xfrm>
                  <a:custGeom>
                    <a:avLst/>
                    <a:gdLst/>
                    <a:ahLst/>
                    <a:cxnLst>
                      <a:cxn ang="0">
                        <a:pos x="144" y="16"/>
                      </a:cxn>
                      <a:cxn ang="0">
                        <a:pos x="144" y="24"/>
                      </a:cxn>
                      <a:cxn ang="0">
                        <a:pos x="128" y="32"/>
                      </a:cxn>
                      <a:cxn ang="0">
                        <a:pos x="104" y="32"/>
                      </a:cxn>
                      <a:cxn ang="0">
                        <a:pos x="72" y="40"/>
                      </a:cxn>
                      <a:cxn ang="0">
                        <a:pos x="72" y="40"/>
                      </a:cxn>
                      <a:cxn ang="0">
                        <a:pos x="40" y="32"/>
                      </a:cxn>
                      <a:cxn ang="0">
                        <a:pos x="16" y="32"/>
                      </a:cxn>
                      <a:cxn ang="0">
                        <a:pos x="0" y="24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0" y="8"/>
                      </a:cxn>
                      <a:cxn ang="0">
                        <a:pos x="16" y="0"/>
                      </a:cxn>
                      <a:cxn ang="0">
                        <a:pos x="40" y="0"/>
                      </a:cxn>
                      <a:cxn ang="0">
                        <a:pos x="72" y="0"/>
                      </a:cxn>
                      <a:cxn ang="0">
                        <a:pos x="72" y="0"/>
                      </a:cxn>
                      <a:cxn ang="0">
                        <a:pos x="104" y="0"/>
                      </a:cxn>
                      <a:cxn ang="0">
                        <a:pos x="128" y="0"/>
                      </a:cxn>
                      <a:cxn ang="0">
                        <a:pos x="144" y="8"/>
                      </a:cxn>
                      <a:cxn ang="0">
                        <a:pos x="144" y="16"/>
                      </a:cxn>
                    </a:cxnLst>
                    <a:rect l="0" t="0" r="r" b="b"/>
                    <a:pathLst>
                      <a:path w="144" h="40">
                        <a:moveTo>
                          <a:pt x="144" y="16"/>
                        </a:moveTo>
                        <a:lnTo>
                          <a:pt x="144" y="24"/>
                        </a:lnTo>
                        <a:lnTo>
                          <a:pt x="128" y="32"/>
                        </a:lnTo>
                        <a:lnTo>
                          <a:pt x="104" y="32"/>
                        </a:lnTo>
                        <a:lnTo>
                          <a:pt x="72" y="40"/>
                        </a:lnTo>
                        <a:lnTo>
                          <a:pt x="72" y="40"/>
                        </a:lnTo>
                        <a:lnTo>
                          <a:pt x="40" y="32"/>
                        </a:lnTo>
                        <a:lnTo>
                          <a:pt x="16" y="32"/>
                        </a:lnTo>
                        <a:lnTo>
                          <a:pt x="0" y="24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0" y="8"/>
                        </a:lnTo>
                        <a:lnTo>
                          <a:pt x="16" y="0"/>
                        </a:lnTo>
                        <a:lnTo>
                          <a:pt x="40" y="0"/>
                        </a:lnTo>
                        <a:lnTo>
                          <a:pt x="72" y="0"/>
                        </a:lnTo>
                        <a:lnTo>
                          <a:pt x="72" y="0"/>
                        </a:lnTo>
                        <a:lnTo>
                          <a:pt x="104" y="0"/>
                        </a:lnTo>
                        <a:lnTo>
                          <a:pt x="128" y="0"/>
                        </a:lnTo>
                        <a:lnTo>
                          <a:pt x="144" y="8"/>
                        </a:lnTo>
                        <a:lnTo>
                          <a:pt x="144" y="16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497" name="Freeform 625"/>
                  <p:cNvSpPr>
                    <a:spLocks/>
                  </p:cNvSpPr>
                  <p:nvPr/>
                </p:nvSpPr>
                <p:spPr bwMode="auto">
                  <a:xfrm>
                    <a:off x="892" y="2496"/>
                    <a:ext cx="112" cy="80"/>
                  </a:xfrm>
                  <a:custGeom>
                    <a:avLst/>
                    <a:gdLst/>
                    <a:ahLst/>
                    <a:cxnLst>
                      <a:cxn ang="0">
                        <a:pos x="112" y="80"/>
                      </a:cxn>
                      <a:cxn ang="0">
                        <a:pos x="80" y="80"/>
                      </a:cxn>
                      <a:cxn ang="0">
                        <a:pos x="40" y="56"/>
                      </a:cxn>
                      <a:cxn ang="0">
                        <a:pos x="40" y="56"/>
                      </a:cxn>
                      <a:cxn ang="0">
                        <a:pos x="16" y="40"/>
                      </a:cxn>
                      <a:cxn ang="0">
                        <a:pos x="8" y="24"/>
                      </a:cxn>
                      <a:cxn ang="0">
                        <a:pos x="0" y="8"/>
                      </a:cxn>
                      <a:cxn ang="0">
                        <a:pos x="8" y="0"/>
                      </a:cxn>
                      <a:cxn ang="0">
                        <a:pos x="8" y="0"/>
                      </a:cxn>
                      <a:cxn ang="0">
                        <a:pos x="32" y="0"/>
                      </a:cxn>
                      <a:cxn ang="0">
                        <a:pos x="72" y="24"/>
                      </a:cxn>
                      <a:cxn ang="0">
                        <a:pos x="72" y="24"/>
                      </a:cxn>
                      <a:cxn ang="0">
                        <a:pos x="96" y="40"/>
                      </a:cxn>
                      <a:cxn ang="0">
                        <a:pos x="104" y="56"/>
                      </a:cxn>
                      <a:cxn ang="0">
                        <a:pos x="112" y="72"/>
                      </a:cxn>
                      <a:cxn ang="0">
                        <a:pos x="112" y="80"/>
                      </a:cxn>
                    </a:cxnLst>
                    <a:rect l="0" t="0" r="r" b="b"/>
                    <a:pathLst>
                      <a:path w="112" h="80">
                        <a:moveTo>
                          <a:pt x="112" y="80"/>
                        </a:moveTo>
                        <a:lnTo>
                          <a:pt x="80" y="80"/>
                        </a:lnTo>
                        <a:lnTo>
                          <a:pt x="40" y="56"/>
                        </a:lnTo>
                        <a:lnTo>
                          <a:pt x="40" y="56"/>
                        </a:lnTo>
                        <a:lnTo>
                          <a:pt x="16" y="40"/>
                        </a:lnTo>
                        <a:lnTo>
                          <a:pt x="8" y="24"/>
                        </a:lnTo>
                        <a:lnTo>
                          <a:pt x="0" y="8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32" y="0"/>
                        </a:lnTo>
                        <a:lnTo>
                          <a:pt x="72" y="24"/>
                        </a:lnTo>
                        <a:lnTo>
                          <a:pt x="72" y="24"/>
                        </a:lnTo>
                        <a:lnTo>
                          <a:pt x="96" y="40"/>
                        </a:lnTo>
                        <a:lnTo>
                          <a:pt x="104" y="56"/>
                        </a:lnTo>
                        <a:lnTo>
                          <a:pt x="112" y="72"/>
                        </a:lnTo>
                        <a:lnTo>
                          <a:pt x="112" y="8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498" name="Freeform 626"/>
                  <p:cNvSpPr>
                    <a:spLocks/>
                  </p:cNvSpPr>
                  <p:nvPr/>
                </p:nvSpPr>
                <p:spPr bwMode="auto">
                  <a:xfrm>
                    <a:off x="780" y="2248"/>
                    <a:ext cx="48" cy="104"/>
                  </a:xfrm>
                  <a:custGeom>
                    <a:avLst/>
                    <a:gdLst/>
                    <a:ahLst/>
                    <a:cxnLst>
                      <a:cxn ang="0">
                        <a:pos x="24" y="104"/>
                      </a:cxn>
                      <a:cxn ang="0">
                        <a:pos x="8" y="88"/>
                      </a:cxn>
                      <a:cxn ang="0">
                        <a:pos x="0" y="56"/>
                      </a:cxn>
                      <a:cxn ang="0">
                        <a:pos x="0" y="56"/>
                      </a:cxn>
                      <a:cxn ang="0">
                        <a:pos x="8" y="16"/>
                      </a:cxn>
                      <a:cxn ang="0">
                        <a:pos x="24" y="0"/>
                      </a:cxn>
                      <a:cxn ang="0">
                        <a:pos x="24" y="0"/>
                      </a:cxn>
                      <a:cxn ang="0">
                        <a:pos x="40" y="16"/>
                      </a:cxn>
                      <a:cxn ang="0">
                        <a:pos x="48" y="56"/>
                      </a:cxn>
                      <a:cxn ang="0">
                        <a:pos x="48" y="56"/>
                      </a:cxn>
                      <a:cxn ang="0">
                        <a:pos x="40" y="88"/>
                      </a:cxn>
                      <a:cxn ang="0">
                        <a:pos x="24" y="104"/>
                      </a:cxn>
                    </a:cxnLst>
                    <a:rect l="0" t="0" r="r" b="b"/>
                    <a:pathLst>
                      <a:path w="48" h="104">
                        <a:moveTo>
                          <a:pt x="24" y="104"/>
                        </a:moveTo>
                        <a:lnTo>
                          <a:pt x="8" y="88"/>
                        </a:lnTo>
                        <a:lnTo>
                          <a:pt x="0" y="56"/>
                        </a:lnTo>
                        <a:lnTo>
                          <a:pt x="0" y="56"/>
                        </a:lnTo>
                        <a:lnTo>
                          <a:pt x="8" y="16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lnTo>
                          <a:pt x="40" y="16"/>
                        </a:lnTo>
                        <a:lnTo>
                          <a:pt x="48" y="56"/>
                        </a:lnTo>
                        <a:lnTo>
                          <a:pt x="48" y="56"/>
                        </a:lnTo>
                        <a:lnTo>
                          <a:pt x="40" y="88"/>
                        </a:lnTo>
                        <a:lnTo>
                          <a:pt x="24" y="104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499" name="Freeform 627"/>
                  <p:cNvSpPr>
                    <a:spLocks/>
                  </p:cNvSpPr>
                  <p:nvPr/>
                </p:nvSpPr>
                <p:spPr bwMode="auto">
                  <a:xfrm>
                    <a:off x="540" y="2416"/>
                    <a:ext cx="152" cy="40"/>
                  </a:xfrm>
                  <a:custGeom>
                    <a:avLst/>
                    <a:gdLst/>
                    <a:ahLst/>
                    <a:cxnLst>
                      <a:cxn ang="0">
                        <a:pos x="152" y="24"/>
                      </a:cxn>
                      <a:cxn ang="0">
                        <a:pos x="144" y="32"/>
                      </a:cxn>
                      <a:cxn ang="0">
                        <a:pos x="128" y="32"/>
                      </a:cxn>
                      <a:cxn ang="0">
                        <a:pos x="104" y="40"/>
                      </a:cxn>
                      <a:cxn ang="0">
                        <a:pos x="80" y="40"/>
                      </a:cxn>
                      <a:cxn ang="0">
                        <a:pos x="80" y="40"/>
                      </a:cxn>
                      <a:cxn ang="0">
                        <a:pos x="48" y="40"/>
                      </a:cxn>
                      <a:cxn ang="0">
                        <a:pos x="24" y="32"/>
                      </a:cxn>
                      <a:cxn ang="0">
                        <a:pos x="8" y="32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16"/>
                      </a:cxn>
                      <a:cxn ang="0">
                        <a:pos x="24" y="8"/>
                      </a:cxn>
                      <a:cxn ang="0">
                        <a:pos x="48" y="0"/>
                      </a:cxn>
                      <a:cxn ang="0">
                        <a:pos x="80" y="0"/>
                      </a:cxn>
                      <a:cxn ang="0">
                        <a:pos x="80" y="0"/>
                      </a:cxn>
                      <a:cxn ang="0">
                        <a:pos x="104" y="0"/>
                      </a:cxn>
                      <a:cxn ang="0">
                        <a:pos x="128" y="8"/>
                      </a:cxn>
                      <a:cxn ang="0">
                        <a:pos x="144" y="16"/>
                      </a:cxn>
                      <a:cxn ang="0">
                        <a:pos x="152" y="24"/>
                      </a:cxn>
                    </a:cxnLst>
                    <a:rect l="0" t="0" r="r" b="b"/>
                    <a:pathLst>
                      <a:path w="152" h="40">
                        <a:moveTo>
                          <a:pt x="152" y="24"/>
                        </a:moveTo>
                        <a:lnTo>
                          <a:pt x="144" y="32"/>
                        </a:lnTo>
                        <a:lnTo>
                          <a:pt x="128" y="32"/>
                        </a:lnTo>
                        <a:lnTo>
                          <a:pt x="104" y="40"/>
                        </a:lnTo>
                        <a:lnTo>
                          <a:pt x="80" y="40"/>
                        </a:lnTo>
                        <a:lnTo>
                          <a:pt x="80" y="40"/>
                        </a:lnTo>
                        <a:lnTo>
                          <a:pt x="48" y="40"/>
                        </a:lnTo>
                        <a:lnTo>
                          <a:pt x="24" y="32"/>
                        </a:lnTo>
                        <a:lnTo>
                          <a:pt x="8" y="32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16"/>
                        </a:lnTo>
                        <a:lnTo>
                          <a:pt x="24" y="8"/>
                        </a:lnTo>
                        <a:lnTo>
                          <a:pt x="48" y="0"/>
                        </a:lnTo>
                        <a:lnTo>
                          <a:pt x="80" y="0"/>
                        </a:lnTo>
                        <a:lnTo>
                          <a:pt x="80" y="0"/>
                        </a:lnTo>
                        <a:lnTo>
                          <a:pt x="104" y="0"/>
                        </a:lnTo>
                        <a:lnTo>
                          <a:pt x="128" y="8"/>
                        </a:lnTo>
                        <a:lnTo>
                          <a:pt x="144" y="16"/>
                        </a:lnTo>
                        <a:lnTo>
                          <a:pt x="152" y="24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500" name="Freeform 628"/>
                  <p:cNvSpPr>
                    <a:spLocks/>
                  </p:cNvSpPr>
                  <p:nvPr/>
                </p:nvSpPr>
                <p:spPr bwMode="auto">
                  <a:xfrm>
                    <a:off x="780" y="2520"/>
                    <a:ext cx="48" cy="112"/>
                  </a:xfrm>
                  <a:custGeom>
                    <a:avLst/>
                    <a:gdLst/>
                    <a:ahLst/>
                    <a:cxnLst>
                      <a:cxn ang="0">
                        <a:pos x="24" y="112"/>
                      </a:cxn>
                      <a:cxn ang="0">
                        <a:pos x="8" y="96"/>
                      </a:cxn>
                      <a:cxn ang="0">
                        <a:pos x="0" y="56"/>
                      </a:cxn>
                      <a:cxn ang="0">
                        <a:pos x="0" y="56"/>
                      </a:cxn>
                      <a:cxn ang="0">
                        <a:pos x="8" y="16"/>
                      </a:cxn>
                      <a:cxn ang="0">
                        <a:pos x="24" y="0"/>
                      </a:cxn>
                      <a:cxn ang="0">
                        <a:pos x="24" y="0"/>
                      </a:cxn>
                      <a:cxn ang="0">
                        <a:pos x="40" y="16"/>
                      </a:cxn>
                      <a:cxn ang="0">
                        <a:pos x="48" y="56"/>
                      </a:cxn>
                      <a:cxn ang="0">
                        <a:pos x="48" y="56"/>
                      </a:cxn>
                      <a:cxn ang="0">
                        <a:pos x="40" y="96"/>
                      </a:cxn>
                      <a:cxn ang="0">
                        <a:pos x="24" y="112"/>
                      </a:cxn>
                    </a:cxnLst>
                    <a:rect l="0" t="0" r="r" b="b"/>
                    <a:pathLst>
                      <a:path w="48" h="112">
                        <a:moveTo>
                          <a:pt x="24" y="112"/>
                        </a:moveTo>
                        <a:lnTo>
                          <a:pt x="8" y="96"/>
                        </a:lnTo>
                        <a:lnTo>
                          <a:pt x="0" y="56"/>
                        </a:lnTo>
                        <a:lnTo>
                          <a:pt x="0" y="56"/>
                        </a:lnTo>
                        <a:lnTo>
                          <a:pt x="8" y="16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lnTo>
                          <a:pt x="40" y="16"/>
                        </a:lnTo>
                        <a:lnTo>
                          <a:pt x="48" y="56"/>
                        </a:lnTo>
                        <a:lnTo>
                          <a:pt x="48" y="56"/>
                        </a:lnTo>
                        <a:lnTo>
                          <a:pt x="40" y="96"/>
                        </a:lnTo>
                        <a:lnTo>
                          <a:pt x="24" y="112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501" name="Freeform 629"/>
                  <p:cNvSpPr>
                    <a:spLocks/>
                  </p:cNvSpPr>
                  <p:nvPr/>
                </p:nvSpPr>
                <p:spPr bwMode="auto">
                  <a:xfrm>
                    <a:off x="612" y="2304"/>
                    <a:ext cx="112" cy="80"/>
                  </a:xfrm>
                  <a:custGeom>
                    <a:avLst/>
                    <a:gdLst/>
                    <a:ahLst/>
                    <a:cxnLst>
                      <a:cxn ang="0">
                        <a:pos x="112" y="80"/>
                      </a:cxn>
                      <a:cxn ang="0">
                        <a:pos x="80" y="80"/>
                      </a:cxn>
                      <a:cxn ang="0">
                        <a:pos x="40" y="56"/>
                      </a:cxn>
                      <a:cxn ang="0">
                        <a:pos x="40" y="56"/>
                      </a:cxn>
                      <a:cxn ang="0">
                        <a:pos x="16" y="40"/>
                      </a:cxn>
                      <a:cxn ang="0">
                        <a:pos x="8" y="24"/>
                      </a:cxn>
                      <a:cxn ang="0">
                        <a:pos x="0" y="8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32" y="8"/>
                      </a:cxn>
                      <a:cxn ang="0">
                        <a:pos x="72" y="24"/>
                      </a:cxn>
                      <a:cxn ang="0">
                        <a:pos x="72" y="24"/>
                      </a:cxn>
                      <a:cxn ang="0">
                        <a:pos x="96" y="40"/>
                      </a:cxn>
                      <a:cxn ang="0">
                        <a:pos x="104" y="56"/>
                      </a:cxn>
                      <a:cxn ang="0">
                        <a:pos x="112" y="72"/>
                      </a:cxn>
                      <a:cxn ang="0">
                        <a:pos x="112" y="80"/>
                      </a:cxn>
                    </a:cxnLst>
                    <a:rect l="0" t="0" r="r" b="b"/>
                    <a:pathLst>
                      <a:path w="112" h="80">
                        <a:moveTo>
                          <a:pt x="112" y="80"/>
                        </a:moveTo>
                        <a:lnTo>
                          <a:pt x="80" y="80"/>
                        </a:lnTo>
                        <a:lnTo>
                          <a:pt x="40" y="56"/>
                        </a:lnTo>
                        <a:lnTo>
                          <a:pt x="40" y="56"/>
                        </a:lnTo>
                        <a:lnTo>
                          <a:pt x="16" y="40"/>
                        </a:lnTo>
                        <a:lnTo>
                          <a:pt x="8" y="24"/>
                        </a:lnTo>
                        <a:lnTo>
                          <a:pt x="0" y="8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32" y="8"/>
                        </a:lnTo>
                        <a:lnTo>
                          <a:pt x="72" y="24"/>
                        </a:lnTo>
                        <a:lnTo>
                          <a:pt x="72" y="24"/>
                        </a:lnTo>
                        <a:lnTo>
                          <a:pt x="96" y="40"/>
                        </a:lnTo>
                        <a:lnTo>
                          <a:pt x="104" y="56"/>
                        </a:lnTo>
                        <a:lnTo>
                          <a:pt x="112" y="72"/>
                        </a:lnTo>
                        <a:lnTo>
                          <a:pt x="112" y="8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502" name="Freeform 630"/>
                  <p:cNvSpPr>
                    <a:spLocks/>
                  </p:cNvSpPr>
                  <p:nvPr/>
                </p:nvSpPr>
                <p:spPr bwMode="auto">
                  <a:xfrm>
                    <a:off x="876" y="2296"/>
                    <a:ext cx="112" cy="80"/>
                  </a:xfrm>
                  <a:custGeom>
                    <a:avLst/>
                    <a:gdLst/>
                    <a:ahLst/>
                    <a:cxnLst>
                      <a:cxn ang="0">
                        <a:pos x="8" y="80"/>
                      </a:cxn>
                      <a:cxn ang="0">
                        <a:pos x="0" y="72"/>
                      </a:cxn>
                      <a:cxn ang="0">
                        <a:pos x="8" y="56"/>
                      </a:cxn>
                      <a:cxn ang="0">
                        <a:pos x="24" y="40"/>
                      </a:cxn>
                      <a:cxn ang="0">
                        <a:pos x="40" y="24"/>
                      </a:cxn>
                      <a:cxn ang="0">
                        <a:pos x="40" y="24"/>
                      </a:cxn>
                      <a:cxn ang="0">
                        <a:pos x="80" y="8"/>
                      </a:cxn>
                      <a:cxn ang="0">
                        <a:pos x="112" y="0"/>
                      </a:cxn>
                      <a:cxn ang="0">
                        <a:pos x="112" y="0"/>
                      </a:cxn>
                      <a:cxn ang="0">
                        <a:pos x="112" y="8"/>
                      </a:cxn>
                      <a:cxn ang="0">
                        <a:pos x="112" y="24"/>
                      </a:cxn>
                      <a:cxn ang="0">
                        <a:pos x="96" y="40"/>
                      </a:cxn>
                      <a:cxn ang="0">
                        <a:pos x="80" y="56"/>
                      </a:cxn>
                      <a:cxn ang="0">
                        <a:pos x="80" y="56"/>
                      </a:cxn>
                      <a:cxn ang="0">
                        <a:pos x="32" y="80"/>
                      </a:cxn>
                      <a:cxn ang="0">
                        <a:pos x="8" y="80"/>
                      </a:cxn>
                    </a:cxnLst>
                    <a:rect l="0" t="0" r="r" b="b"/>
                    <a:pathLst>
                      <a:path w="112" h="80">
                        <a:moveTo>
                          <a:pt x="8" y="80"/>
                        </a:moveTo>
                        <a:lnTo>
                          <a:pt x="0" y="72"/>
                        </a:lnTo>
                        <a:lnTo>
                          <a:pt x="8" y="56"/>
                        </a:lnTo>
                        <a:lnTo>
                          <a:pt x="24" y="40"/>
                        </a:lnTo>
                        <a:lnTo>
                          <a:pt x="40" y="24"/>
                        </a:lnTo>
                        <a:lnTo>
                          <a:pt x="40" y="24"/>
                        </a:lnTo>
                        <a:lnTo>
                          <a:pt x="80" y="8"/>
                        </a:lnTo>
                        <a:lnTo>
                          <a:pt x="112" y="0"/>
                        </a:lnTo>
                        <a:lnTo>
                          <a:pt x="112" y="0"/>
                        </a:lnTo>
                        <a:lnTo>
                          <a:pt x="112" y="8"/>
                        </a:lnTo>
                        <a:lnTo>
                          <a:pt x="112" y="24"/>
                        </a:lnTo>
                        <a:lnTo>
                          <a:pt x="96" y="40"/>
                        </a:lnTo>
                        <a:lnTo>
                          <a:pt x="80" y="56"/>
                        </a:lnTo>
                        <a:lnTo>
                          <a:pt x="80" y="56"/>
                        </a:lnTo>
                        <a:lnTo>
                          <a:pt x="32" y="80"/>
                        </a:lnTo>
                        <a:lnTo>
                          <a:pt x="8" y="8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503" name="Freeform 631"/>
                  <p:cNvSpPr>
                    <a:spLocks/>
                  </p:cNvSpPr>
                  <p:nvPr/>
                </p:nvSpPr>
                <p:spPr bwMode="auto">
                  <a:xfrm>
                    <a:off x="916" y="2352"/>
                    <a:ext cx="136" cy="56"/>
                  </a:xfrm>
                  <a:custGeom>
                    <a:avLst/>
                    <a:gdLst/>
                    <a:ahLst/>
                    <a:cxnLst>
                      <a:cxn ang="0">
                        <a:pos x="0" y="48"/>
                      </a:cxn>
                      <a:cxn ang="0">
                        <a:pos x="0" y="40"/>
                      </a:cxn>
                      <a:cxn ang="0">
                        <a:pos x="16" y="32"/>
                      </a:cxn>
                      <a:cxn ang="0">
                        <a:pos x="32" y="16"/>
                      </a:cxn>
                      <a:cxn ang="0">
                        <a:pos x="56" y="8"/>
                      </a:cxn>
                      <a:cxn ang="0">
                        <a:pos x="56" y="8"/>
                      </a:cxn>
                      <a:cxn ang="0">
                        <a:pos x="88" y="0"/>
                      </a:cxn>
                      <a:cxn ang="0">
                        <a:pos x="112" y="0"/>
                      </a:cxn>
                      <a:cxn ang="0">
                        <a:pos x="128" y="0"/>
                      </a:cxn>
                      <a:cxn ang="0">
                        <a:pos x="136" y="8"/>
                      </a:cxn>
                      <a:cxn ang="0">
                        <a:pos x="136" y="8"/>
                      </a:cxn>
                      <a:cxn ang="0">
                        <a:pos x="136" y="16"/>
                      </a:cxn>
                      <a:cxn ang="0">
                        <a:pos x="128" y="24"/>
                      </a:cxn>
                      <a:cxn ang="0">
                        <a:pos x="104" y="32"/>
                      </a:cxn>
                      <a:cxn ang="0">
                        <a:pos x="80" y="48"/>
                      </a:cxn>
                      <a:cxn ang="0">
                        <a:pos x="80" y="48"/>
                      </a:cxn>
                      <a:cxn ang="0">
                        <a:pos x="48" y="48"/>
                      </a:cxn>
                      <a:cxn ang="0">
                        <a:pos x="24" y="56"/>
                      </a:cxn>
                      <a:cxn ang="0">
                        <a:pos x="8" y="56"/>
                      </a:cxn>
                      <a:cxn ang="0">
                        <a:pos x="0" y="48"/>
                      </a:cxn>
                    </a:cxnLst>
                    <a:rect l="0" t="0" r="r" b="b"/>
                    <a:pathLst>
                      <a:path w="136" h="56">
                        <a:moveTo>
                          <a:pt x="0" y="48"/>
                        </a:moveTo>
                        <a:lnTo>
                          <a:pt x="0" y="40"/>
                        </a:lnTo>
                        <a:lnTo>
                          <a:pt x="16" y="32"/>
                        </a:lnTo>
                        <a:lnTo>
                          <a:pt x="32" y="16"/>
                        </a:lnTo>
                        <a:lnTo>
                          <a:pt x="56" y="8"/>
                        </a:lnTo>
                        <a:lnTo>
                          <a:pt x="56" y="8"/>
                        </a:lnTo>
                        <a:lnTo>
                          <a:pt x="88" y="0"/>
                        </a:lnTo>
                        <a:lnTo>
                          <a:pt x="112" y="0"/>
                        </a:lnTo>
                        <a:lnTo>
                          <a:pt x="128" y="0"/>
                        </a:lnTo>
                        <a:lnTo>
                          <a:pt x="136" y="8"/>
                        </a:lnTo>
                        <a:lnTo>
                          <a:pt x="136" y="8"/>
                        </a:lnTo>
                        <a:lnTo>
                          <a:pt x="136" y="16"/>
                        </a:lnTo>
                        <a:lnTo>
                          <a:pt x="128" y="24"/>
                        </a:lnTo>
                        <a:lnTo>
                          <a:pt x="104" y="32"/>
                        </a:lnTo>
                        <a:lnTo>
                          <a:pt x="80" y="48"/>
                        </a:lnTo>
                        <a:lnTo>
                          <a:pt x="80" y="48"/>
                        </a:lnTo>
                        <a:lnTo>
                          <a:pt x="48" y="48"/>
                        </a:lnTo>
                        <a:lnTo>
                          <a:pt x="24" y="56"/>
                        </a:lnTo>
                        <a:lnTo>
                          <a:pt x="8" y="56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504" name="Freeform 632"/>
                  <p:cNvSpPr>
                    <a:spLocks/>
                  </p:cNvSpPr>
                  <p:nvPr/>
                </p:nvSpPr>
                <p:spPr bwMode="auto">
                  <a:xfrm>
                    <a:off x="564" y="2472"/>
                    <a:ext cx="136" cy="56"/>
                  </a:xfrm>
                  <a:custGeom>
                    <a:avLst/>
                    <a:gdLst/>
                    <a:ahLst/>
                    <a:cxnLst>
                      <a:cxn ang="0">
                        <a:pos x="0" y="48"/>
                      </a:cxn>
                      <a:cxn ang="0">
                        <a:pos x="0" y="40"/>
                      </a:cxn>
                      <a:cxn ang="0">
                        <a:pos x="8" y="32"/>
                      </a:cxn>
                      <a:cxn ang="0">
                        <a:pos x="32" y="16"/>
                      </a:cxn>
                      <a:cxn ang="0">
                        <a:pos x="56" y="8"/>
                      </a:cxn>
                      <a:cxn ang="0">
                        <a:pos x="56" y="8"/>
                      </a:cxn>
                      <a:cxn ang="0">
                        <a:pos x="88" y="0"/>
                      </a:cxn>
                      <a:cxn ang="0">
                        <a:pos x="112" y="0"/>
                      </a:cxn>
                      <a:cxn ang="0">
                        <a:pos x="128" y="0"/>
                      </a:cxn>
                      <a:cxn ang="0">
                        <a:pos x="136" y="8"/>
                      </a:cxn>
                      <a:cxn ang="0">
                        <a:pos x="136" y="8"/>
                      </a:cxn>
                      <a:cxn ang="0">
                        <a:pos x="136" y="16"/>
                      </a:cxn>
                      <a:cxn ang="0">
                        <a:pos x="120" y="24"/>
                      </a:cxn>
                      <a:cxn ang="0">
                        <a:pos x="104" y="32"/>
                      </a:cxn>
                      <a:cxn ang="0">
                        <a:pos x="80" y="48"/>
                      </a:cxn>
                      <a:cxn ang="0">
                        <a:pos x="80" y="48"/>
                      </a:cxn>
                      <a:cxn ang="0">
                        <a:pos x="48" y="48"/>
                      </a:cxn>
                      <a:cxn ang="0">
                        <a:pos x="24" y="56"/>
                      </a:cxn>
                      <a:cxn ang="0">
                        <a:pos x="8" y="56"/>
                      </a:cxn>
                      <a:cxn ang="0">
                        <a:pos x="0" y="48"/>
                      </a:cxn>
                    </a:cxnLst>
                    <a:rect l="0" t="0" r="r" b="b"/>
                    <a:pathLst>
                      <a:path w="136" h="56">
                        <a:moveTo>
                          <a:pt x="0" y="48"/>
                        </a:moveTo>
                        <a:lnTo>
                          <a:pt x="0" y="40"/>
                        </a:lnTo>
                        <a:lnTo>
                          <a:pt x="8" y="32"/>
                        </a:lnTo>
                        <a:lnTo>
                          <a:pt x="32" y="16"/>
                        </a:lnTo>
                        <a:lnTo>
                          <a:pt x="56" y="8"/>
                        </a:lnTo>
                        <a:lnTo>
                          <a:pt x="56" y="8"/>
                        </a:lnTo>
                        <a:lnTo>
                          <a:pt x="88" y="0"/>
                        </a:lnTo>
                        <a:lnTo>
                          <a:pt x="112" y="0"/>
                        </a:lnTo>
                        <a:lnTo>
                          <a:pt x="128" y="0"/>
                        </a:lnTo>
                        <a:lnTo>
                          <a:pt x="136" y="8"/>
                        </a:lnTo>
                        <a:lnTo>
                          <a:pt x="136" y="8"/>
                        </a:lnTo>
                        <a:lnTo>
                          <a:pt x="136" y="16"/>
                        </a:lnTo>
                        <a:lnTo>
                          <a:pt x="120" y="24"/>
                        </a:lnTo>
                        <a:lnTo>
                          <a:pt x="104" y="32"/>
                        </a:lnTo>
                        <a:lnTo>
                          <a:pt x="80" y="48"/>
                        </a:lnTo>
                        <a:lnTo>
                          <a:pt x="80" y="48"/>
                        </a:lnTo>
                        <a:lnTo>
                          <a:pt x="48" y="48"/>
                        </a:lnTo>
                        <a:lnTo>
                          <a:pt x="24" y="56"/>
                        </a:lnTo>
                        <a:lnTo>
                          <a:pt x="8" y="56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505" name="Freeform 633"/>
                  <p:cNvSpPr>
                    <a:spLocks/>
                  </p:cNvSpPr>
                  <p:nvPr/>
                </p:nvSpPr>
                <p:spPr bwMode="auto">
                  <a:xfrm>
                    <a:off x="628" y="2504"/>
                    <a:ext cx="112" cy="72"/>
                  </a:xfrm>
                  <a:custGeom>
                    <a:avLst/>
                    <a:gdLst/>
                    <a:ahLst/>
                    <a:cxnLst>
                      <a:cxn ang="0">
                        <a:pos x="8" y="72"/>
                      </a:cxn>
                      <a:cxn ang="0">
                        <a:pos x="0" y="64"/>
                      </a:cxn>
                      <a:cxn ang="0">
                        <a:pos x="8" y="56"/>
                      </a:cxn>
                      <a:cxn ang="0">
                        <a:pos x="16" y="40"/>
                      </a:cxn>
                      <a:cxn ang="0">
                        <a:pos x="40" y="24"/>
                      </a:cxn>
                      <a:cxn ang="0">
                        <a:pos x="40" y="24"/>
                      </a:cxn>
                      <a:cxn ang="0">
                        <a:pos x="80" y="0"/>
                      </a:cxn>
                      <a:cxn ang="0">
                        <a:pos x="112" y="0"/>
                      </a:cxn>
                      <a:cxn ang="0">
                        <a:pos x="112" y="0"/>
                      </a:cxn>
                      <a:cxn ang="0">
                        <a:pos x="112" y="8"/>
                      </a:cxn>
                      <a:cxn ang="0">
                        <a:pos x="112" y="16"/>
                      </a:cxn>
                      <a:cxn ang="0">
                        <a:pos x="96" y="32"/>
                      </a:cxn>
                      <a:cxn ang="0">
                        <a:pos x="80" y="48"/>
                      </a:cxn>
                      <a:cxn ang="0">
                        <a:pos x="80" y="48"/>
                      </a:cxn>
                      <a:cxn ang="0">
                        <a:pos x="32" y="72"/>
                      </a:cxn>
                      <a:cxn ang="0">
                        <a:pos x="8" y="72"/>
                      </a:cxn>
                    </a:cxnLst>
                    <a:rect l="0" t="0" r="r" b="b"/>
                    <a:pathLst>
                      <a:path w="112" h="72">
                        <a:moveTo>
                          <a:pt x="8" y="72"/>
                        </a:moveTo>
                        <a:lnTo>
                          <a:pt x="0" y="64"/>
                        </a:lnTo>
                        <a:lnTo>
                          <a:pt x="8" y="56"/>
                        </a:lnTo>
                        <a:lnTo>
                          <a:pt x="16" y="40"/>
                        </a:lnTo>
                        <a:lnTo>
                          <a:pt x="40" y="24"/>
                        </a:lnTo>
                        <a:lnTo>
                          <a:pt x="40" y="24"/>
                        </a:lnTo>
                        <a:lnTo>
                          <a:pt x="80" y="0"/>
                        </a:lnTo>
                        <a:lnTo>
                          <a:pt x="112" y="0"/>
                        </a:lnTo>
                        <a:lnTo>
                          <a:pt x="112" y="0"/>
                        </a:lnTo>
                        <a:lnTo>
                          <a:pt x="112" y="8"/>
                        </a:lnTo>
                        <a:lnTo>
                          <a:pt x="112" y="16"/>
                        </a:lnTo>
                        <a:lnTo>
                          <a:pt x="96" y="32"/>
                        </a:lnTo>
                        <a:lnTo>
                          <a:pt x="80" y="48"/>
                        </a:lnTo>
                        <a:lnTo>
                          <a:pt x="80" y="48"/>
                        </a:lnTo>
                        <a:lnTo>
                          <a:pt x="32" y="72"/>
                        </a:lnTo>
                        <a:lnTo>
                          <a:pt x="8" y="72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506" name="Freeform 634"/>
                  <p:cNvSpPr>
                    <a:spLocks/>
                  </p:cNvSpPr>
                  <p:nvPr/>
                </p:nvSpPr>
                <p:spPr bwMode="auto">
                  <a:xfrm>
                    <a:off x="932" y="2464"/>
                    <a:ext cx="136" cy="56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8" y="0"/>
                      </a:cxn>
                      <a:cxn ang="0">
                        <a:pos x="32" y="0"/>
                      </a:cxn>
                      <a:cxn ang="0">
                        <a:pos x="56" y="0"/>
                      </a:cxn>
                      <a:cxn ang="0">
                        <a:pos x="80" y="8"/>
                      </a:cxn>
                      <a:cxn ang="0">
                        <a:pos x="80" y="8"/>
                      </a:cxn>
                      <a:cxn ang="0">
                        <a:pos x="104" y="16"/>
                      </a:cxn>
                      <a:cxn ang="0">
                        <a:pos x="128" y="32"/>
                      </a:cxn>
                      <a:cxn ang="0">
                        <a:pos x="136" y="40"/>
                      </a:cxn>
                      <a:cxn ang="0">
                        <a:pos x="136" y="48"/>
                      </a:cxn>
                      <a:cxn ang="0">
                        <a:pos x="136" y="48"/>
                      </a:cxn>
                      <a:cxn ang="0">
                        <a:pos x="128" y="56"/>
                      </a:cxn>
                      <a:cxn ang="0">
                        <a:pos x="112" y="56"/>
                      </a:cxn>
                      <a:cxn ang="0">
                        <a:pos x="88" y="56"/>
                      </a:cxn>
                      <a:cxn ang="0">
                        <a:pos x="64" y="48"/>
                      </a:cxn>
                      <a:cxn ang="0">
                        <a:pos x="64" y="48"/>
                      </a:cxn>
                      <a:cxn ang="0">
                        <a:pos x="32" y="40"/>
                      </a:cxn>
                      <a:cxn ang="0">
                        <a:pos x="16" y="24"/>
                      </a:cxn>
                      <a:cxn ang="0">
                        <a:pos x="0" y="16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136" h="56">
                        <a:moveTo>
                          <a:pt x="0" y="8"/>
                        </a:moveTo>
                        <a:lnTo>
                          <a:pt x="8" y="0"/>
                        </a:lnTo>
                        <a:lnTo>
                          <a:pt x="32" y="0"/>
                        </a:lnTo>
                        <a:lnTo>
                          <a:pt x="56" y="0"/>
                        </a:lnTo>
                        <a:lnTo>
                          <a:pt x="80" y="8"/>
                        </a:lnTo>
                        <a:lnTo>
                          <a:pt x="80" y="8"/>
                        </a:lnTo>
                        <a:lnTo>
                          <a:pt x="104" y="16"/>
                        </a:lnTo>
                        <a:lnTo>
                          <a:pt x="128" y="32"/>
                        </a:lnTo>
                        <a:lnTo>
                          <a:pt x="136" y="40"/>
                        </a:lnTo>
                        <a:lnTo>
                          <a:pt x="136" y="48"/>
                        </a:lnTo>
                        <a:lnTo>
                          <a:pt x="136" y="48"/>
                        </a:lnTo>
                        <a:lnTo>
                          <a:pt x="128" y="56"/>
                        </a:lnTo>
                        <a:lnTo>
                          <a:pt x="112" y="56"/>
                        </a:lnTo>
                        <a:lnTo>
                          <a:pt x="88" y="56"/>
                        </a:lnTo>
                        <a:lnTo>
                          <a:pt x="64" y="48"/>
                        </a:lnTo>
                        <a:lnTo>
                          <a:pt x="64" y="48"/>
                        </a:lnTo>
                        <a:lnTo>
                          <a:pt x="32" y="40"/>
                        </a:lnTo>
                        <a:lnTo>
                          <a:pt x="16" y="24"/>
                        </a:lnTo>
                        <a:lnTo>
                          <a:pt x="0" y="16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507" name="Freeform 635"/>
                  <p:cNvSpPr>
                    <a:spLocks/>
                  </p:cNvSpPr>
                  <p:nvPr/>
                </p:nvSpPr>
                <p:spPr bwMode="auto">
                  <a:xfrm>
                    <a:off x="564" y="2360"/>
                    <a:ext cx="136" cy="56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8" y="0"/>
                      </a:cxn>
                      <a:cxn ang="0">
                        <a:pos x="24" y="0"/>
                      </a:cxn>
                      <a:cxn ang="0">
                        <a:pos x="48" y="0"/>
                      </a:cxn>
                      <a:cxn ang="0">
                        <a:pos x="80" y="8"/>
                      </a:cxn>
                      <a:cxn ang="0">
                        <a:pos x="80" y="8"/>
                      </a:cxn>
                      <a:cxn ang="0">
                        <a:pos x="104" y="16"/>
                      </a:cxn>
                      <a:cxn ang="0">
                        <a:pos x="120" y="24"/>
                      </a:cxn>
                      <a:cxn ang="0">
                        <a:pos x="136" y="40"/>
                      </a:cxn>
                      <a:cxn ang="0">
                        <a:pos x="136" y="48"/>
                      </a:cxn>
                      <a:cxn ang="0">
                        <a:pos x="136" y="48"/>
                      </a:cxn>
                      <a:cxn ang="0">
                        <a:pos x="128" y="48"/>
                      </a:cxn>
                      <a:cxn ang="0">
                        <a:pos x="112" y="56"/>
                      </a:cxn>
                      <a:cxn ang="0">
                        <a:pos x="88" y="48"/>
                      </a:cxn>
                      <a:cxn ang="0">
                        <a:pos x="56" y="40"/>
                      </a:cxn>
                      <a:cxn ang="0">
                        <a:pos x="56" y="40"/>
                      </a:cxn>
                      <a:cxn ang="0">
                        <a:pos x="32" y="32"/>
                      </a:cxn>
                      <a:cxn ang="0">
                        <a:pos x="8" y="24"/>
                      </a:cxn>
                      <a:cxn ang="0">
                        <a:pos x="0" y="16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136" h="56">
                        <a:moveTo>
                          <a:pt x="0" y="8"/>
                        </a:moveTo>
                        <a:lnTo>
                          <a:pt x="8" y="0"/>
                        </a:lnTo>
                        <a:lnTo>
                          <a:pt x="24" y="0"/>
                        </a:lnTo>
                        <a:lnTo>
                          <a:pt x="48" y="0"/>
                        </a:lnTo>
                        <a:lnTo>
                          <a:pt x="80" y="8"/>
                        </a:lnTo>
                        <a:lnTo>
                          <a:pt x="80" y="8"/>
                        </a:lnTo>
                        <a:lnTo>
                          <a:pt x="104" y="16"/>
                        </a:lnTo>
                        <a:lnTo>
                          <a:pt x="120" y="24"/>
                        </a:lnTo>
                        <a:lnTo>
                          <a:pt x="136" y="40"/>
                        </a:lnTo>
                        <a:lnTo>
                          <a:pt x="136" y="48"/>
                        </a:lnTo>
                        <a:lnTo>
                          <a:pt x="136" y="48"/>
                        </a:lnTo>
                        <a:lnTo>
                          <a:pt x="128" y="48"/>
                        </a:lnTo>
                        <a:lnTo>
                          <a:pt x="112" y="56"/>
                        </a:lnTo>
                        <a:lnTo>
                          <a:pt x="88" y="48"/>
                        </a:lnTo>
                        <a:lnTo>
                          <a:pt x="56" y="40"/>
                        </a:lnTo>
                        <a:lnTo>
                          <a:pt x="56" y="40"/>
                        </a:lnTo>
                        <a:lnTo>
                          <a:pt x="32" y="32"/>
                        </a:lnTo>
                        <a:lnTo>
                          <a:pt x="8" y="24"/>
                        </a:lnTo>
                        <a:lnTo>
                          <a:pt x="0" y="16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508" name="Freeform 636"/>
                  <p:cNvSpPr>
                    <a:spLocks/>
                  </p:cNvSpPr>
                  <p:nvPr/>
                </p:nvSpPr>
                <p:spPr bwMode="auto">
                  <a:xfrm>
                    <a:off x="692" y="2256"/>
                    <a:ext cx="72" cy="104"/>
                  </a:xfrm>
                  <a:custGeom>
                    <a:avLst/>
                    <a:gdLst/>
                    <a:ahLst/>
                    <a:cxnLst>
                      <a:cxn ang="0">
                        <a:pos x="8" y="0"/>
                      </a:cxn>
                      <a:cxn ang="0">
                        <a:pos x="32" y="8"/>
                      </a:cxn>
                      <a:cxn ang="0">
                        <a:pos x="64" y="48"/>
                      </a:cxn>
                      <a:cxn ang="0">
                        <a:pos x="64" y="48"/>
                      </a:cxn>
                      <a:cxn ang="0">
                        <a:pos x="72" y="80"/>
                      </a:cxn>
                      <a:cxn ang="0">
                        <a:pos x="64" y="104"/>
                      </a:cxn>
                      <a:cxn ang="0">
                        <a:pos x="64" y="104"/>
                      </a:cxn>
                      <a:cxn ang="0">
                        <a:pos x="40" y="96"/>
                      </a:cxn>
                      <a:cxn ang="0">
                        <a:pos x="16" y="56"/>
                      </a:cxn>
                      <a:cxn ang="0">
                        <a:pos x="16" y="56"/>
                      </a:cxn>
                      <a:cxn ang="0">
                        <a:pos x="0" y="24"/>
                      </a:cxn>
                      <a:cxn ang="0">
                        <a:pos x="8" y="0"/>
                      </a:cxn>
                    </a:cxnLst>
                    <a:rect l="0" t="0" r="r" b="b"/>
                    <a:pathLst>
                      <a:path w="72" h="104">
                        <a:moveTo>
                          <a:pt x="8" y="0"/>
                        </a:moveTo>
                        <a:lnTo>
                          <a:pt x="32" y="8"/>
                        </a:lnTo>
                        <a:lnTo>
                          <a:pt x="64" y="48"/>
                        </a:lnTo>
                        <a:lnTo>
                          <a:pt x="64" y="48"/>
                        </a:lnTo>
                        <a:lnTo>
                          <a:pt x="72" y="80"/>
                        </a:lnTo>
                        <a:lnTo>
                          <a:pt x="64" y="104"/>
                        </a:lnTo>
                        <a:lnTo>
                          <a:pt x="64" y="104"/>
                        </a:lnTo>
                        <a:lnTo>
                          <a:pt x="40" y="96"/>
                        </a:lnTo>
                        <a:lnTo>
                          <a:pt x="16" y="56"/>
                        </a:lnTo>
                        <a:lnTo>
                          <a:pt x="16" y="56"/>
                        </a:lnTo>
                        <a:lnTo>
                          <a:pt x="0" y="24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509" name="Freeform 637"/>
                  <p:cNvSpPr>
                    <a:spLocks/>
                  </p:cNvSpPr>
                  <p:nvPr/>
                </p:nvSpPr>
                <p:spPr bwMode="auto">
                  <a:xfrm>
                    <a:off x="852" y="2520"/>
                    <a:ext cx="72" cy="96"/>
                  </a:xfrm>
                  <a:custGeom>
                    <a:avLst/>
                    <a:gdLst/>
                    <a:ahLst/>
                    <a:cxnLst>
                      <a:cxn ang="0">
                        <a:pos x="8" y="0"/>
                      </a:cxn>
                      <a:cxn ang="0">
                        <a:pos x="32" y="8"/>
                      </a:cxn>
                      <a:cxn ang="0">
                        <a:pos x="56" y="40"/>
                      </a:cxn>
                      <a:cxn ang="0">
                        <a:pos x="56" y="40"/>
                      </a:cxn>
                      <a:cxn ang="0">
                        <a:pos x="72" y="80"/>
                      </a:cxn>
                      <a:cxn ang="0">
                        <a:pos x="64" y="96"/>
                      </a:cxn>
                      <a:cxn ang="0">
                        <a:pos x="64" y="96"/>
                      </a:cxn>
                      <a:cxn ang="0">
                        <a:pos x="40" y="88"/>
                      </a:cxn>
                      <a:cxn ang="0">
                        <a:pos x="8" y="56"/>
                      </a:cxn>
                      <a:cxn ang="0">
                        <a:pos x="8" y="56"/>
                      </a:cxn>
                      <a:cxn ang="0">
                        <a:pos x="0" y="16"/>
                      </a:cxn>
                      <a:cxn ang="0">
                        <a:pos x="8" y="0"/>
                      </a:cxn>
                    </a:cxnLst>
                    <a:rect l="0" t="0" r="r" b="b"/>
                    <a:pathLst>
                      <a:path w="72" h="96">
                        <a:moveTo>
                          <a:pt x="8" y="0"/>
                        </a:moveTo>
                        <a:lnTo>
                          <a:pt x="32" y="8"/>
                        </a:lnTo>
                        <a:lnTo>
                          <a:pt x="56" y="40"/>
                        </a:lnTo>
                        <a:lnTo>
                          <a:pt x="56" y="40"/>
                        </a:lnTo>
                        <a:lnTo>
                          <a:pt x="72" y="80"/>
                        </a:lnTo>
                        <a:lnTo>
                          <a:pt x="64" y="96"/>
                        </a:lnTo>
                        <a:lnTo>
                          <a:pt x="64" y="96"/>
                        </a:lnTo>
                        <a:lnTo>
                          <a:pt x="40" y="88"/>
                        </a:lnTo>
                        <a:lnTo>
                          <a:pt x="8" y="56"/>
                        </a:lnTo>
                        <a:lnTo>
                          <a:pt x="8" y="56"/>
                        </a:lnTo>
                        <a:lnTo>
                          <a:pt x="0" y="16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510" name="Freeform 638"/>
                  <p:cNvSpPr>
                    <a:spLocks/>
                  </p:cNvSpPr>
                  <p:nvPr/>
                </p:nvSpPr>
                <p:spPr bwMode="auto">
                  <a:xfrm>
                    <a:off x="844" y="2256"/>
                    <a:ext cx="72" cy="104"/>
                  </a:xfrm>
                  <a:custGeom>
                    <a:avLst/>
                    <a:gdLst/>
                    <a:ahLst/>
                    <a:cxnLst>
                      <a:cxn ang="0">
                        <a:pos x="64" y="0"/>
                      </a:cxn>
                      <a:cxn ang="0">
                        <a:pos x="72" y="24"/>
                      </a:cxn>
                      <a:cxn ang="0">
                        <a:pos x="56" y="56"/>
                      </a:cxn>
                      <a:cxn ang="0">
                        <a:pos x="56" y="56"/>
                      </a:cxn>
                      <a:cxn ang="0">
                        <a:pos x="32" y="88"/>
                      </a:cxn>
                      <a:cxn ang="0">
                        <a:pos x="8" y="104"/>
                      </a:cxn>
                      <a:cxn ang="0">
                        <a:pos x="8" y="104"/>
                      </a:cxn>
                      <a:cxn ang="0">
                        <a:pos x="0" y="80"/>
                      </a:cxn>
                      <a:cxn ang="0">
                        <a:pos x="8" y="40"/>
                      </a:cxn>
                      <a:cxn ang="0">
                        <a:pos x="8" y="40"/>
                      </a:cxn>
                      <a:cxn ang="0">
                        <a:pos x="40" y="8"/>
                      </a:cxn>
                      <a:cxn ang="0">
                        <a:pos x="64" y="0"/>
                      </a:cxn>
                    </a:cxnLst>
                    <a:rect l="0" t="0" r="r" b="b"/>
                    <a:pathLst>
                      <a:path w="72" h="104">
                        <a:moveTo>
                          <a:pt x="64" y="0"/>
                        </a:moveTo>
                        <a:lnTo>
                          <a:pt x="72" y="24"/>
                        </a:lnTo>
                        <a:lnTo>
                          <a:pt x="56" y="56"/>
                        </a:lnTo>
                        <a:lnTo>
                          <a:pt x="56" y="56"/>
                        </a:lnTo>
                        <a:lnTo>
                          <a:pt x="32" y="88"/>
                        </a:lnTo>
                        <a:lnTo>
                          <a:pt x="8" y="104"/>
                        </a:lnTo>
                        <a:lnTo>
                          <a:pt x="8" y="104"/>
                        </a:lnTo>
                        <a:lnTo>
                          <a:pt x="0" y="80"/>
                        </a:lnTo>
                        <a:lnTo>
                          <a:pt x="8" y="40"/>
                        </a:lnTo>
                        <a:lnTo>
                          <a:pt x="8" y="40"/>
                        </a:lnTo>
                        <a:lnTo>
                          <a:pt x="40" y="8"/>
                        </a:lnTo>
                        <a:lnTo>
                          <a:pt x="64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511" name="Freeform 639"/>
                  <p:cNvSpPr>
                    <a:spLocks/>
                  </p:cNvSpPr>
                  <p:nvPr/>
                </p:nvSpPr>
                <p:spPr bwMode="auto">
                  <a:xfrm>
                    <a:off x="700" y="2520"/>
                    <a:ext cx="80" cy="96"/>
                  </a:xfrm>
                  <a:custGeom>
                    <a:avLst/>
                    <a:gdLst/>
                    <a:ahLst/>
                    <a:cxnLst>
                      <a:cxn ang="0">
                        <a:pos x="64" y="0"/>
                      </a:cxn>
                      <a:cxn ang="0">
                        <a:pos x="80" y="16"/>
                      </a:cxn>
                      <a:cxn ang="0">
                        <a:pos x="64" y="56"/>
                      </a:cxn>
                      <a:cxn ang="0">
                        <a:pos x="64" y="56"/>
                      </a:cxn>
                      <a:cxn ang="0">
                        <a:pos x="40" y="88"/>
                      </a:cxn>
                      <a:cxn ang="0">
                        <a:pos x="8" y="96"/>
                      </a:cxn>
                      <a:cxn ang="0">
                        <a:pos x="8" y="96"/>
                      </a:cxn>
                      <a:cxn ang="0">
                        <a:pos x="0" y="80"/>
                      </a:cxn>
                      <a:cxn ang="0">
                        <a:pos x="16" y="40"/>
                      </a:cxn>
                      <a:cxn ang="0">
                        <a:pos x="16" y="40"/>
                      </a:cxn>
                      <a:cxn ang="0">
                        <a:pos x="40" y="8"/>
                      </a:cxn>
                      <a:cxn ang="0">
                        <a:pos x="64" y="0"/>
                      </a:cxn>
                    </a:cxnLst>
                    <a:rect l="0" t="0" r="r" b="b"/>
                    <a:pathLst>
                      <a:path w="80" h="96">
                        <a:moveTo>
                          <a:pt x="64" y="0"/>
                        </a:moveTo>
                        <a:lnTo>
                          <a:pt x="80" y="16"/>
                        </a:lnTo>
                        <a:lnTo>
                          <a:pt x="64" y="56"/>
                        </a:lnTo>
                        <a:lnTo>
                          <a:pt x="64" y="56"/>
                        </a:lnTo>
                        <a:lnTo>
                          <a:pt x="40" y="88"/>
                        </a:lnTo>
                        <a:lnTo>
                          <a:pt x="8" y="96"/>
                        </a:lnTo>
                        <a:lnTo>
                          <a:pt x="8" y="96"/>
                        </a:lnTo>
                        <a:lnTo>
                          <a:pt x="0" y="80"/>
                        </a:lnTo>
                        <a:lnTo>
                          <a:pt x="16" y="40"/>
                        </a:lnTo>
                        <a:lnTo>
                          <a:pt x="16" y="40"/>
                        </a:lnTo>
                        <a:lnTo>
                          <a:pt x="40" y="8"/>
                        </a:lnTo>
                        <a:lnTo>
                          <a:pt x="64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sp>
              <p:nvSpPr>
                <p:cNvPr id="208512" name="Freeform 640"/>
                <p:cNvSpPr>
                  <a:spLocks/>
                </p:cNvSpPr>
                <p:nvPr/>
              </p:nvSpPr>
              <p:spPr bwMode="auto">
                <a:xfrm>
                  <a:off x="572" y="1295"/>
                  <a:ext cx="472" cy="334"/>
                </a:xfrm>
                <a:custGeom>
                  <a:avLst/>
                  <a:gdLst/>
                  <a:ahLst/>
                  <a:cxnLst>
                    <a:cxn ang="0">
                      <a:pos x="672" y="216"/>
                    </a:cxn>
                    <a:cxn ang="0">
                      <a:pos x="664" y="256"/>
                    </a:cxn>
                    <a:cxn ang="0">
                      <a:pos x="648" y="296"/>
                    </a:cxn>
                    <a:cxn ang="0">
                      <a:pos x="616" y="328"/>
                    </a:cxn>
                    <a:cxn ang="0">
                      <a:pos x="576" y="360"/>
                    </a:cxn>
                    <a:cxn ang="0">
                      <a:pos x="464" y="408"/>
                    </a:cxn>
                    <a:cxn ang="0">
                      <a:pos x="336" y="424"/>
                    </a:cxn>
                    <a:cxn ang="0">
                      <a:pos x="336" y="424"/>
                    </a:cxn>
                    <a:cxn ang="0">
                      <a:pos x="208" y="408"/>
                    </a:cxn>
                    <a:cxn ang="0">
                      <a:pos x="96" y="360"/>
                    </a:cxn>
                    <a:cxn ang="0">
                      <a:pos x="56" y="328"/>
                    </a:cxn>
                    <a:cxn ang="0">
                      <a:pos x="24" y="296"/>
                    </a:cxn>
                    <a:cxn ang="0">
                      <a:pos x="8" y="256"/>
                    </a:cxn>
                    <a:cxn ang="0">
                      <a:pos x="0" y="216"/>
                    </a:cxn>
                    <a:cxn ang="0">
                      <a:pos x="0" y="216"/>
                    </a:cxn>
                    <a:cxn ang="0">
                      <a:pos x="8" y="168"/>
                    </a:cxn>
                    <a:cxn ang="0">
                      <a:pos x="24" y="128"/>
                    </a:cxn>
                    <a:cxn ang="0">
                      <a:pos x="56" y="96"/>
                    </a:cxn>
                    <a:cxn ang="0">
                      <a:pos x="96" y="64"/>
                    </a:cxn>
                    <a:cxn ang="0">
                      <a:pos x="208" y="16"/>
                    </a:cxn>
                    <a:cxn ang="0">
                      <a:pos x="336" y="0"/>
                    </a:cxn>
                    <a:cxn ang="0">
                      <a:pos x="336" y="0"/>
                    </a:cxn>
                    <a:cxn ang="0">
                      <a:pos x="464" y="16"/>
                    </a:cxn>
                    <a:cxn ang="0">
                      <a:pos x="576" y="64"/>
                    </a:cxn>
                    <a:cxn ang="0">
                      <a:pos x="616" y="96"/>
                    </a:cxn>
                    <a:cxn ang="0">
                      <a:pos x="648" y="128"/>
                    </a:cxn>
                    <a:cxn ang="0">
                      <a:pos x="664" y="168"/>
                    </a:cxn>
                    <a:cxn ang="0">
                      <a:pos x="672" y="216"/>
                    </a:cxn>
                  </a:cxnLst>
                  <a:rect l="0" t="0" r="r" b="b"/>
                  <a:pathLst>
                    <a:path w="672" h="424">
                      <a:moveTo>
                        <a:pt x="672" y="216"/>
                      </a:moveTo>
                      <a:lnTo>
                        <a:pt x="664" y="256"/>
                      </a:lnTo>
                      <a:lnTo>
                        <a:pt x="648" y="296"/>
                      </a:lnTo>
                      <a:lnTo>
                        <a:pt x="616" y="328"/>
                      </a:lnTo>
                      <a:lnTo>
                        <a:pt x="576" y="360"/>
                      </a:lnTo>
                      <a:lnTo>
                        <a:pt x="464" y="408"/>
                      </a:lnTo>
                      <a:lnTo>
                        <a:pt x="336" y="424"/>
                      </a:lnTo>
                      <a:lnTo>
                        <a:pt x="336" y="424"/>
                      </a:lnTo>
                      <a:lnTo>
                        <a:pt x="208" y="408"/>
                      </a:lnTo>
                      <a:lnTo>
                        <a:pt x="96" y="360"/>
                      </a:lnTo>
                      <a:lnTo>
                        <a:pt x="56" y="328"/>
                      </a:lnTo>
                      <a:lnTo>
                        <a:pt x="24" y="296"/>
                      </a:lnTo>
                      <a:lnTo>
                        <a:pt x="8" y="256"/>
                      </a:lnTo>
                      <a:lnTo>
                        <a:pt x="0" y="216"/>
                      </a:lnTo>
                      <a:lnTo>
                        <a:pt x="0" y="216"/>
                      </a:lnTo>
                      <a:lnTo>
                        <a:pt x="8" y="168"/>
                      </a:lnTo>
                      <a:lnTo>
                        <a:pt x="24" y="128"/>
                      </a:lnTo>
                      <a:lnTo>
                        <a:pt x="56" y="96"/>
                      </a:lnTo>
                      <a:lnTo>
                        <a:pt x="96" y="64"/>
                      </a:lnTo>
                      <a:lnTo>
                        <a:pt x="208" y="16"/>
                      </a:lnTo>
                      <a:lnTo>
                        <a:pt x="336" y="0"/>
                      </a:lnTo>
                      <a:lnTo>
                        <a:pt x="336" y="0"/>
                      </a:lnTo>
                      <a:lnTo>
                        <a:pt x="464" y="16"/>
                      </a:lnTo>
                      <a:lnTo>
                        <a:pt x="576" y="64"/>
                      </a:lnTo>
                      <a:lnTo>
                        <a:pt x="616" y="96"/>
                      </a:lnTo>
                      <a:lnTo>
                        <a:pt x="648" y="128"/>
                      </a:lnTo>
                      <a:lnTo>
                        <a:pt x="664" y="168"/>
                      </a:lnTo>
                      <a:lnTo>
                        <a:pt x="672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808080">
                        <a:gamma/>
                        <a:tint val="59608"/>
                        <a:invGamma/>
                      </a:srgbClr>
                    </a:gs>
                    <a:gs pos="100000">
                      <a:srgbClr val="808080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grpSp>
              <p:nvGrpSpPr>
                <p:cNvPr id="56458" name="Group 641"/>
                <p:cNvGrpSpPr>
                  <a:grpSpLocks/>
                </p:cNvGrpSpPr>
                <p:nvPr/>
              </p:nvGrpSpPr>
              <p:grpSpPr bwMode="auto">
                <a:xfrm>
                  <a:off x="632" y="1338"/>
                  <a:ext cx="352" cy="248"/>
                  <a:chOff x="636" y="2320"/>
                  <a:chExt cx="352" cy="248"/>
                </a:xfrm>
              </p:grpSpPr>
              <p:sp>
                <p:nvSpPr>
                  <p:cNvPr id="208514" name="Freeform 642"/>
                  <p:cNvSpPr>
                    <a:spLocks/>
                  </p:cNvSpPr>
                  <p:nvPr/>
                </p:nvSpPr>
                <p:spPr bwMode="auto">
                  <a:xfrm>
                    <a:off x="788" y="2424"/>
                    <a:ext cx="32" cy="16"/>
                  </a:xfrm>
                  <a:custGeom>
                    <a:avLst/>
                    <a:gdLst/>
                    <a:ahLst/>
                    <a:cxnLst>
                      <a:cxn ang="0">
                        <a:pos x="32" y="8"/>
                      </a:cxn>
                      <a:cxn ang="0">
                        <a:pos x="32" y="16"/>
                      </a:cxn>
                      <a:cxn ang="0">
                        <a:pos x="16" y="16"/>
                      </a:cxn>
                      <a:cxn ang="0">
                        <a:pos x="16" y="16"/>
                      </a:cxn>
                      <a:cxn ang="0">
                        <a:pos x="8" y="16"/>
                      </a:cxn>
                      <a:cxn ang="0">
                        <a:pos x="0" y="8"/>
                      </a:cxn>
                      <a:cxn ang="0">
                        <a:pos x="0" y="8"/>
                      </a:cxn>
                      <a:cxn ang="0">
                        <a:pos x="8" y="0"/>
                      </a:cxn>
                      <a:cxn ang="0">
                        <a:pos x="16" y="0"/>
                      </a:cxn>
                      <a:cxn ang="0">
                        <a:pos x="16" y="0"/>
                      </a:cxn>
                      <a:cxn ang="0">
                        <a:pos x="32" y="0"/>
                      </a:cxn>
                      <a:cxn ang="0">
                        <a:pos x="32" y="8"/>
                      </a:cxn>
                    </a:cxnLst>
                    <a:rect l="0" t="0" r="r" b="b"/>
                    <a:pathLst>
                      <a:path w="32" h="16">
                        <a:moveTo>
                          <a:pt x="32" y="8"/>
                        </a:moveTo>
                        <a:lnTo>
                          <a:pt x="32" y="16"/>
                        </a:lnTo>
                        <a:lnTo>
                          <a:pt x="16" y="16"/>
                        </a:lnTo>
                        <a:lnTo>
                          <a:pt x="16" y="16"/>
                        </a:lnTo>
                        <a:lnTo>
                          <a:pt x="8" y="16"/>
                        </a:lnTo>
                        <a:lnTo>
                          <a:pt x="0" y="8"/>
                        </a:lnTo>
                        <a:lnTo>
                          <a:pt x="0" y="8"/>
                        </a:lnTo>
                        <a:lnTo>
                          <a:pt x="8" y="0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lnTo>
                          <a:pt x="32" y="0"/>
                        </a:lnTo>
                        <a:lnTo>
                          <a:pt x="32" y="8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515" name="Freeform 643"/>
                  <p:cNvSpPr>
                    <a:spLocks/>
                  </p:cNvSpPr>
                  <p:nvPr/>
                </p:nvSpPr>
                <p:spPr bwMode="auto">
                  <a:xfrm>
                    <a:off x="924" y="2416"/>
                    <a:ext cx="64" cy="24"/>
                  </a:xfrm>
                  <a:custGeom>
                    <a:avLst/>
                    <a:gdLst/>
                    <a:ahLst/>
                    <a:cxnLst>
                      <a:cxn ang="0">
                        <a:pos x="64" y="16"/>
                      </a:cxn>
                      <a:cxn ang="0">
                        <a:pos x="56" y="24"/>
                      </a:cxn>
                      <a:cxn ang="0">
                        <a:pos x="32" y="24"/>
                      </a:cxn>
                      <a:cxn ang="0">
                        <a:pos x="32" y="24"/>
                      </a:cxn>
                      <a:cxn ang="0">
                        <a:pos x="16" y="24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16" y="8"/>
                      </a:cxn>
                      <a:cxn ang="0">
                        <a:pos x="32" y="0"/>
                      </a:cxn>
                      <a:cxn ang="0">
                        <a:pos x="32" y="0"/>
                      </a:cxn>
                      <a:cxn ang="0">
                        <a:pos x="56" y="8"/>
                      </a:cxn>
                      <a:cxn ang="0">
                        <a:pos x="64" y="16"/>
                      </a:cxn>
                    </a:cxnLst>
                    <a:rect l="0" t="0" r="r" b="b"/>
                    <a:pathLst>
                      <a:path w="64" h="24">
                        <a:moveTo>
                          <a:pt x="64" y="16"/>
                        </a:moveTo>
                        <a:lnTo>
                          <a:pt x="56" y="24"/>
                        </a:lnTo>
                        <a:lnTo>
                          <a:pt x="32" y="24"/>
                        </a:lnTo>
                        <a:lnTo>
                          <a:pt x="32" y="24"/>
                        </a:lnTo>
                        <a:lnTo>
                          <a:pt x="16" y="24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16" y="8"/>
                        </a:lnTo>
                        <a:lnTo>
                          <a:pt x="32" y="0"/>
                        </a:lnTo>
                        <a:lnTo>
                          <a:pt x="32" y="0"/>
                        </a:lnTo>
                        <a:lnTo>
                          <a:pt x="56" y="8"/>
                        </a:lnTo>
                        <a:lnTo>
                          <a:pt x="64" y="16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516" name="Freeform 644"/>
                  <p:cNvSpPr>
                    <a:spLocks/>
                  </p:cNvSpPr>
                  <p:nvPr/>
                </p:nvSpPr>
                <p:spPr bwMode="auto">
                  <a:xfrm>
                    <a:off x="908" y="2512"/>
                    <a:ext cx="40" cy="32"/>
                  </a:xfrm>
                  <a:custGeom>
                    <a:avLst/>
                    <a:gdLst/>
                    <a:ahLst/>
                    <a:cxnLst>
                      <a:cxn ang="0">
                        <a:pos x="40" y="32"/>
                      </a:cxn>
                      <a:cxn ang="0">
                        <a:pos x="24" y="32"/>
                      </a:cxn>
                      <a:cxn ang="0">
                        <a:pos x="8" y="24"/>
                      </a:cxn>
                      <a:cxn ang="0">
                        <a:pos x="8" y="24"/>
                      </a:cxn>
                      <a:cxn ang="0">
                        <a:pos x="0" y="8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6" y="0"/>
                      </a:cxn>
                      <a:cxn ang="0">
                        <a:pos x="32" y="8"/>
                      </a:cxn>
                      <a:cxn ang="0">
                        <a:pos x="32" y="8"/>
                      </a:cxn>
                      <a:cxn ang="0">
                        <a:pos x="40" y="24"/>
                      </a:cxn>
                      <a:cxn ang="0">
                        <a:pos x="40" y="32"/>
                      </a:cxn>
                    </a:cxnLst>
                    <a:rect l="0" t="0" r="r" b="b"/>
                    <a:pathLst>
                      <a:path w="40" h="32">
                        <a:moveTo>
                          <a:pt x="40" y="32"/>
                        </a:moveTo>
                        <a:lnTo>
                          <a:pt x="24" y="32"/>
                        </a:lnTo>
                        <a:lnTo>
                          <a:pt x="8" y="24"/>
                        </a:lnTo>
                        <a:lnTo>
                          <a:pt x="8" y="24"/>
                        </a:lnTo>
                        <a:lnTo>
                          <a:pt x="0" y="8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6" y="0"/>
                        </a:lnTo>
                        <a:lnTo>
                          <a:pt x="32" y="8"/>
                        </a:lnTo>
                        <a:lnTo>
                          <a:pt x="32" y="8"/>
                        </a:lnTo>
                        <a:lnTo>
                          <a:pt x="40" y="24"/>
                        </a:lnTo>
                        <a:lnTo>
                          <a:pt x="40" y="32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517" name="Freeform 645"/>
                  <p:cNvSpPr>
                    <a:spLocks/>
                  </p:cNvSpPr>
                  <p:nvPr/>
                </p:nvSpPr>
                <p:spPr bwMode="auto">
                  <a:xfrm>
                    <a:off x="780" y="2328"/>
                    <a:ext cx="32" cy="48"/>
                  </a:xfrm>
                  <a:custGeom>
                    <a:avLst/>
                    <a:gdLst/>
                    <a:ahLst/>
                    <a:cxnLst>
                      <a:cxn ang="0">
                        <a:pos x="16" y="48"/>
                      </a:cxn>
                      <a:cxn ang="0">
                        <a:pos x="8" y="48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8"/>
                      </a:cxn>
                      <a:cxn ang="0">
                        <a:pos x="16" y="0"/>
                      </a:cxn>
                      <a:cxn ang="0">
                        <a:pos x="16" y="0"/>
                      </a:cxn>
                      <a:cxn ang="0">
                        <a:pos x="24" y="8"/>
                      </a:cxn>
                      <a:cxn ang="0">
                        <a:pos x="32" y="24"/>
                      </a:cxn>
                      <a:cxn ang="0">
                        <a:pos x="32" y="24"/>
                      </a:cxn>
                      <a:cxn ang="0">
                        <a:pos x="24" y="48"/>
                      </a:cxn>
                      <a:cxn ang="0">
                        <a:pos x="16" y="48"/>
                      </a:cxn>
                    </a:cxnLst>
                    <a:rect l="0" t="0" r="r" b="b"/>
                    <a:pathLst>
                      <a:path w="32" h="48">
                        <a:moveTo>
                          <a:pt x="16" y="48"/>
                        </a:moveTo>
                        <a:lnTo>
                          <a:pt x="8" y="48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8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lnTo>
                          <a:pt x="24" y="8"/>
                        </a:lnTo>
                        <a:lnTo>
                          <a:pt x="32" y="24"/>
                        </a:lnTo>
                        <a:lnTo>
                          <a:pt x="32" y="24"/>
                        </a:lnTo>
                        <a:lnTo>
                          <a:pt x="24" y="48"/>
                        </a:lnTo>
                        <a:lnTo>
                          <a:pt x="16" y="48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518" name="Freeform 646"/>
                  <p:cNvSpPr>
                    <a:spLocks/>
                  </p:cNvSpPr>
                  <p:nvPr/>
                </p:nvSpPr>
                <p:spPr bwMode="auto">
                  <a:xfrm>
                    <a:off x="676" y="2432"/>
                    <a:ext cx="64" cy="24"/>
                  </a:xfrm>
                  <a:custGeom>
                    <a:avLst/>
                    <a:gdLst/>
                    <a:ahLst/>
                    <a:cxnLst>
                      <a:cxn ang="0">
                        <a:pos x="64" y="16"/>
                      </a:cxn>
                      <a:cxn ang="0">
                        <a:pos x="56" y="24"/>
                      </a:cxn>
                      <a:cxn ang="0">
                        <a:pos x="32" y="24"/>
                      </a:cxn>
                      <a:cxn ang="0">
                        <a:pos x="32" y="24"/>
                      </a:cxn>
                      <a:cxn ang="0">
                        <a:pos x="8" y="24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8" y="8"/>
                      </a:cxn>
                      <a:cxn ang="0">
                        <a:pos x="32" y="0"/>
                      </a:cxn>
                      <a:cxn ang="0">
                        <a:pos x="32" y="0"/>
                      </a:cxn>
                      <a:cxn ang="0">
                        <a:pos x="56" y="8"/>
                      </a:cxn>
                      <a:cxn ang="0">
                        <a:pos x="64" y="16"/>
                      </a:cxn>
                    </a:cxnLst>
                    <a:rect l="0" t="0" r="r" b="b"/>
                    <a:pathLst>
                      <a:path w="64" h="24">
                        <a:moveTo>
                          <a:pt x="64" y="16"/>
                        </a:moveTo>
                        <a:lnTo>
                          <a:pt x="56" y="24"/>
                        </a:lnTo>
                        <a:lnTo>
                          <a:pt x="32" y="24"/>
                        </a:lnTo>
                        <a:lnTo>
                          <a:pt x="32" y="24"/>
                        </a:lnTo>
                        <a:lnTo>
                          <a:pt x="8" y="24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8" y="8"/>
                        </a:lnTo>
                        <a:lnTo>
                          <a:pt x="32" y="0"/>
                        </a:lnTo>
                        <a:lnTo>
                          <a:pt x="32" y="0"/>
                        </a:lnTo>
                        <a:lnTo>
                          <a:pt x="56" y="8"/>
                        </a:lnTo>
                        <a:lnTo>
                          <a:pt x="64" y="16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519" name="Freeform 647"/>
                  <p:cNvSpPr>
                    <a:spLocks/>
                  </p:cNvSpPr>
                  <p:nvPr/>
                </p:nvSpPr>
                <p:spPr bwMode="auto">
                  <a:xfrm>
                    <a:off x="788" y="2520"/>
                    <a:ext cx="32" cy="48"/>
                  </a:xfrm>
                  <a:custGeom>
                    <a:avLst/>
                    <a:gdLst/>
                    <a:ahLst/>
                    <a:cxnLst>
                      <a:cxn ang="0">
                        <a:pos x="16" y="48"/>
                      </a:cxn>
                      <a:cxn ang="0">
                        <a:pos x="8" y="40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8" y="8"/>
                      </a:cxn>
                      <a:cxn ang="0">
                        <a:pos x="16" y="0"/>
                      </a:cxn>
                      <a:cxn ang="0">
                        <a:pos x="16" y="0"/>
                      </a:cxn>
                      <a:cxn ang="0">
                        <a:pos x="32" y="8"/>
                      </a:cxn>
                      <a:cxn ang="0">
                        <a:pos x="32" y="24"/>
                      </a:cxn>
                      <a:cxn ang="0">
                        <a:pos x="32" y="24"/>
                      </a:cxn>
                      <a:cxn ang="0">
                        <a:pos x="32" y="40"/>
                      </a:cxn>
                      <a:cxn ang="0">
                        <a:pos x="16" y="48"/>
                      </a:cxn>
                    </a:cxnLst>
                    <a:rect l="0" t="0" r="r" b="b"/>
                    <a:pathLst>
                      <a:path w="32" h="48">
                        <a:moveTo>
                          <a:pt x="16" y="48"/>
                        </a:moveTo>
                        <a:lnTo>
                          <a:pt x="8" y="4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8" y="8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lnTo>
                          <a:pt x="32" y="8"/>
                        </a:lnTo>
                        <a:lnTo>
                          <a:pt x="32" y="24"/>
                        </a:lnTo>
                        <a:lnTo>
                          <a:pt x="32" y="24"/>
                        </a:lnTo>
                        <a:lnTo>
                          <a:pt x="32" y="40"/>
                        </a:lnTo>
                        <a:lnTo>
                          <a:pt x="16" y="48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520" name="Freeform 648"/>
                  <p:cNvSpPr>
                    <a:spLocks/>
                  </p:cNvSpPr>
                  <p:nvPr/>
                </p:nvSpPr>
                <p:spPr bwMode="auto">
                  <a:xfrm>
                    <a:off x="660" y="2352"/>
                    <a:ext cx="48" cy="40"/>
                  </a:xfrm>
                  <a:custGeom>
                    <a:avLst/>
                    <a:gdLst/>
                    <a:ahLst/>
                    <a:cxnLst>
                      <a:cxn ang="0">
                        <a:pos x="48" y="32"/>
                      </a:cxn>
                      <a:cxn ang="0">
                        <a:pos x="32" y="40"/>
                      </a:cxn>
                      <a:cxn ang="0">
                        <a:pos x="16" y="24"/>
                      </a:cxn>
                      <a:cxn ang="0">
                        <a:pos x="16" y="24"/>
                      </a:cxn>
                      <a:cxn ang="0">
                        <a:pos x="0" y="16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6" y="0"/>
                      </a:cxn>
                      <a:cxn ang="0">
                        <a:pos x="32" y="8"/>
                      </a:cxn>
                      <a:cxn ang="0">
                        <a:pos x="32" y="8"/>
                      </a:cxn>
                      <a:cxn ang="0">
                        <a:pos x="48" y="24"/>
                      </a:cxn>
                      <a:cxn ang="0">
                        <a:pos x="48" y="32"/>
                      </a:cxn>
                    </a:cxnLst>
                    <a:rect l="0" t="0" r="r" b="b"/>
                    <a:pathLst>
                      <a:path w="48" h="40">
                        <a:moveTo>
                          <a:pt x="48" y="32"/>
                        </a:moveTo>
                        <a:lnTo>
                          <a:pt x="32" y="40"/>
                        </a:lnTo>
                        <a:lnTo>
                          <a:pt x="16" y="24"/>
                        </a:lnTo>
                        <a:lnTo>
                          <a:pt x="16" y="24"/>
                        </a:lnTo>
                        <a:lnTo>
                          <a:pt x="0" y="16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6" y="0"/>
                        </a:lnTo>
                        <a:lnTo>
                          <a:pt x="32" y="8"/>
                        </a:lnTo>
                        <a:lnTo>
                          <a:pt x="32" y="8"/>
                        </a:lnTo>
                        <a:lnTo>
                          <a:pt x="48" y="24"/>
                        </a:lnTo>
                        <a:lnTo>
                          <a:pt x="48" y="32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521" name="Freeform 649"/>
                  <p:cNvSpPr>
                    <a:spLocks/>
                  </p:cNvSpPr>
                  <p:nvPr/>
                </p:nvSpPr>
                <p:spPr bwMode="auto">
                  <a:xfrm>
                    <a:off x="892" y="2344"/>
                    <a:ext cx="48" cy="32"/>
                  </a:xfrm>
                  <a:custGeom>
                    <a:avLst/>
                    <a:gdLst/>
                    <a:ahLst/>
                    <a:cxnLst>
                      <a:cxn ang="0">
                        <a:pos x="0" y="32"/>
                      </a:cxn>
                      <a:cxn ang="0">
                        <a:pos x="0" y="24"/>
                      </a:cxn>
                      <a:cxn ang="0">
                        <a:pos x="8" y="8"/>
                      </a:cxn>
                      <a:cxn ang="0">
                        <a:pos x="8" y="8"/>
                      </a:cxn>
                      <a:cxn ang="0">
                        <a:pos x="32" y="0"/>
                      </a:cxn>
                      <a:cxn ang="0">
                        <a:pos x="48" y="0"/>
                      </a:cxn>
                      <a:cxn ang="0">
                        <a:pos x="48" y="0"/>
                      </a:cxn>
                      <a:cxn ang="0">
                        <a:pos x="48" y="8"/>
                      </a:cxn>
                      <a:cxn ang="0">
                        <a:pos x="32" y="24"/>
                      </a:cxn>
                      <a:cxn ang="0">
                        <a:pos x="32" y="24"/>
                      </a:cxn>
                      <a:cxn ang="0">
                        <a:pos x="16" y="32"/>
                      </a:cxn>
                      <a:cxn ang="0">
                        <a:pos x="0" y="32"/>
                      </a:cxn>
                    </a:cxnLst>
                    <a:rect l="0" t="0" r="r" b="b"/>
                    <a:pathLst>
                      <a:path w="48" h="32">
                        <a:moveTo>
                          <a:pt x="0" y="32"/>
                        </a:moveTo>
                        <a:lnTo>
                          <a:pt x="0" y="24"/>
                        </a:lnTo>
                        <a:lnTo>
                          <a:pt x="8" y="8"/>
                        </a:lnTo>
                        <a:lnTo>
                          <a:pt x="8" y="8"/>
                        </a:lnTo>
                        <a:lnTo>
                          <a:pt x="32" y="0"/>
                        </a:lnTo>
                        <a:lnTo>
                          <a:pt x="48" y="0"/>
                        </a:lnTo>
                        <a:lnTo>
                          <a:pt x="48" y="0"/>
                        </a:lnTo>
                        <a:lnTo>
                          <a:pt x="48" y="8"/>
                        </a:lnTo>
                        <a:lnTo>
                          <a:pt x="32" y="24"/>
                        </a:lnTo>
                        <a:lnTo>
                          <a:pt x="32" y="24"/>
                        </a:lnTo>
                        <a:lnTo>
                          <a:pt x="16" y="32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522" name="Freeform 650"/>
                  <p:cNvSpPr>
                    <a:spLocks/>
                  </p:cNvSpPr>
                  <p:nvPr/>
                </p:nvSpPr>
                <p:spPr bwMode="auto">
                  <a:xfrm>
                    <a:off x="876" y="2400"/>
                    <a:ext cx="48" cy="24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0" y="8"/>
                      </a:cxn>
                      <a:cxn ang="0">
                        <a:pos x="16" y="0"/>
                      </a:cxn>
                      <a:cxn ang="0">
                        <a:pos x="16" y="0"/>
                      </a:cxn>
                      <a:cxn ang="0">
                        <a:pos x="32" y="0"/>
                      </a:cxn>
                      <a:cxn ang="0">
                        <a:pos x="48" y="8"/>
                      </a:cxn>
                      <a:cxn ang="0">
                        <a:pos x="48" y="8"/>
                      </a:cxn>
                      <a:cxn ang="0">
                        <a:pos x="48" y="16"/>
                      </a:cxn>
                      <a:cxn ang="0">
                        <a:pos x="32" y="24"/>
                      </a:cxn>
                      <a:cxn ang="0">
                        <a:pos x="32" y="24"/>
                      </a:cxn>
                      <a:cxn ang="0">
                        <a:pos x="8" y="24"/>
                      </a:cxn>
                      <a:cxn ang="0">
                        <a:pos x="0" y="24"/>
                      </a:cxn>
                    </a:cxnLst>
                    <a:rect l="0" t="0" r="r" b="b"/>
                    <a:pathLst>
                      <a:path w="48" h="24">
                        <a:moveTo>
                          <a:pt x="0" y="24"/>
                        </a:moveTo>
                        <a:lnTo>
                          <a:pt x="0" y="8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lnTo>
                          <a:pt x="32" y="0"/>
                        </a:lnTo>
                        <a:lnTo>
                          <a:pt x="48" y="8"/>
                        </a:lnTo>
                        <a:lnTo>
                          <a:pt x="48" y="8"/>
                        </a:lnTo>
                        <a:lnTo>
                          <a:pt x="48" y="16"/>
                        </a:lnTo>
                        <a:lnTo>
                          <a:pt x="32" y="24"/>
                        </a:lnTo>
                        <a:lnTo>
                          <a:pt x="32" y="24"/>
                        </a:lnTo>
                        <a:lnTo>
                          <a:pt x="8" y="24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523" name="Freeform 651"/>
                  <p:cNvSpPr>
                    <a:spLocks/>
                  </p:cNvSpPr>
                  <p:nvPr/>
                </p:nvSpPr>
                <p:spPr bwMode="auto">
                  <a:xfrm>
                    <a:off x="660" y="2480"/>
                    <a:ext cx="48" cy="24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0" y="8"/>
                      </a:cxn>
                      <a:cxn ang="0">
                        <a:pos x="16" y="0"/>
                      </a:cxn>
                      <a:cxn ang="0">
                        <a:pos x="16" y="0"/>
                      </a:cxn>
                      <a:cxn ang="0">
                        <a:pos x="40" y="0"/>
                      </a:cxn>
                      <a:cxn ang="0">
                        <a:pos x="48" y="0"/>
                      </a:cxn>
                      <a:cxn ang="0">
                        <a:pos x="48" y="0"/>
                      </a:cxn>
                      <a:cxn ang="0">
                        <a:pos x="48" y="16"/>
                      </a:cxn>
                      <a:cxn ang="0">
                        <a:pos x="32" y="24"/>
                      </a:cxn>
                      <a:cxn ang="0">
                        <a:pos x="32" y="24"/>
                      </a:cxn>
                      <a:cxn ang="0">
                        <a:pos x="8" y="24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48" h="24">
                        <a:moveTo>
                          <a:pt x="0" y="16"/>
                        </a:moveTo>
                        <a:lnTo>
                          <a:pt x="0" y="8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lnTo>
                          <a:pt x="40" y="0"/>
                        </a:lnTo>
                        <a:lnTo>
                          <a:pt x="48" y="0"/>
                        </a:lnTo>
                        <a:lnTo>
                          <a:pt x="48" y="0"/>
                        </a:lnTo>
                        <a:lnTo>
                          <a:pt x="48" y="16"/>
                        </a:lnTo>
                        <a:lnTo>
                          <a:pt x="32" y="24"/>
                        </a:lnTo>
                        <a:lnTo>
                          <a:pt x="32" y="24"/>
                        </a:lnTo>
                        <a:lnTo>
                          <a:pt x="8" y="24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524" name="Freeform 652"/>
                  <p:cNvSpPr>
                    <a:spLocks/>
                  </p:cNvSpPr>
                  <p:nvPr/>
                </p:nvSpPr>
                <p:spPr bwMode="auto">
                  <a:xfrm>
                    <a:off x="732" y="2456"/>
                    <a:ext cx="48" cy="40"/>
                  </a:xfrm>
                  <a:custGeom>
                    <a:avLst/>
                    <a:gdLst/>
                    <a:ahLst/>
                    <a:cxnLst>
                      <a:cxn ang="0">
                        <a:pos x="8" y="40"/>
                      </a:cxn>
                      <a:cxn ang="0">
                        <a:pos x="0" y="24"/>
                      </a:cxn>
                      <a:cxn ang="0">
                        <a:pos x="16" y="16"/>
                      </a:cxn>
                      <a:cxn ang="0">
                        <a:pos x="16" y="16"/>
                      </a:cxn>
                      <a:cxn ang="0">
                        <a:pos x="32" y="0"/>
                      </a:cxn>
                      <a:cxn ang="0">
                        <a:pos x="48" y="8"/>
                      </a:cxn>
                      <a:cxn ang="0">
                        <a:pos x="48" y="8"/>
                      </a:cxn>
                      <a:cxn ang="0">
                        <a:pos x="48" y="16"/>
                      </a:cxn>
                      <a:cxn ang="0">
                        <a:pos x="40" y="32"/>
                      </a:cxn>
                      <a:cxn ang="0">
                        <a:pos x="40" y="32"/>
                      </a:cxn>
                      <a:cxn ang="0">
                        <a:pos x="16" y="40"/>
                      </a:cxn>
                      <a:cxn ang="0">
                        <a:pos x="8" y="40"/>
                      </a:cxn>
                    </a:cxnLst>
                    <a:rect l="0" t="0" r="r" b="b"/>
                    <a:pathLst>
                      <a:path w="48" h="40">
                        <a:moveTo>
                          <a:pt x="8" y="40"/>
                        </a:moveTo>
                        <a:lnTo>
                          <a:pt x="0" y="24"/>
                        </a:lnTo>
                        <a:lnTo>
                          <a:pt x="16" y="16"/>
                        </a:lnTo>
                        <a:lnTo>
                          <a:pt x="16" y="16"/>
                        </a:lnTo>
                        <a:lnTo>
                          <a:pt x="32" y="0"/>
                        </a:lnTo>
                        <a:lnTo>
                          <a:pt x="48" y="8"/>
                        </a:lnTo>
                        <a:lnTo>
                          <a:pt x="48" y="8"/>
                        </a:lnTo>
                        <a:lnTo>
                          <a:pt x="48" y="16"/>
                        </a:lnTo>
                        <a:lnTo>
                          <a:pt x="40" y="32"/>
                        </a:lnTo>
                        <a:lnTo>
                          <a:pt x="40" y="32"/>
                        </a:lnTo>
                        <a:lnTo>
                          <a:pt x="16" y="40"/>
                        </a:lnTo>
                        <a:lnTo>
                          <a:pt x="8" y="4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525" name="Freeform 653"/>
                  <p:cNvSpPr>
                    <a:spLocks/>
                  </p:cNvSpPr>
                  <p:nvPr/>
                </p:nvSpPr>
                <p:spPr bwMode="auto">
                  <a:xfrm>
                    <a:off x="924" y="2472"/>
                    <a:ext cx="56" cy="32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16" y="0"/>
                      </a:cxn>
                      <a:cxn ang="0">
                        <a:pos x="32" y="8"/>
                      </a:cxn>
                      <a:cxn ang="0">
                        <a:pos x="32" y="8"/>
                      </a:cxn>
                      <a:cxn ang="0">
                        <a:pos x="56" y="16"/>
                      </a:cxn>
                      <a:cxn ang="0">
                        <a:pos x="56" y="24"/>
                      </a:cxn>
                      <a:cxn ang="0">
                        <a:pos x="56" y="24"/>
                      </a:cxn>
                      <a:cxn ang="0">
                        <a:pos x="48" y="32"/>
                      </a:cxn>
                      <a:cxn ang="0">
                        <a:pos x="24" y="24"/>
                      </a:cxn>
                      <a:cxn ang="0">
                        <a:pos x="24" y="24"/>
                      </a:cxn>
                      <a:cxn ang="0">
                        <a:pos x="0" y="16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56" h="32">
                        <a:moveTo>
                          <a:pt x="0" y="8"/>
                        </a:moveTo>
                        <a:lnTo>
                          <a:pt x="16" y="0"/>
                        </a:lnTo>
                        <a:lnTo>
                          <a:pt x="32" y="8"/>
                        </a:lnTo>
                        <a:lnTo>
                          <a:pt x="32" y="8"/>
                        </a:lnTo>
                        <a:lnTo>
                          <a:pt x="56" y="16"/>
                        </a:lnTo>
                        <a:lnTo>
                          <a:pt x="56" y="24"/>
                        </a:lnTo>
                        <a:lnTo>
                          <a:pt x="56" y="24"/>
                        </a:lnTo>
                        <a:lnTo>
                          <a:pt x="48" y="32"/>
                        </a:lnTo>
                        <a:lnTo>
                          <a:pt x="24" y="24"/>
                        </a:lnTo>
                        <a:lnTo>
                          <a:pt x="24" y="24"/>
                        </a:lnTo>
                        <a:lnTo>
                          <a:pt x="0" y="16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526" name="Freeform 654"/>
                  <p:cNvSpPr>
                    <a:spLocks/>
                  </p:cNvSpPr>
                  <p:nvPr/>
                </p:nvSpPr>
                <p:spPr bwMode="auto">
                  <a:xfrm>
                    <a:off x="636" y="2392"/>
                    <a:ext cx="64" cy="32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16" y="0"/>
                      </a:cxn>
                      <a:cxn ang="0">
                        <a:pos x="40" y="8"/>
                      </a:cxn>
                      <a:cxn ang="0">
                        <a:pos x="40" y="8"/>
                      </a:cxn>
                      <a:cxn ang="0">
                        <a:pos x="56" y="16"/>
                      </a:cxn>
                      <a:cxn ang="0">
                        <a:pos x="64" y="24"/>
                      </a:cxn>
                      <a:cxn ang="0">
                        <a:pos x="64" y="24"/>
                      </a:cxn>
                      <a:cxn ang="0">
                        <a:pos x="48" y="32"/>
                      </a:cxn>
                      <a:cxn ang="0">
                        <a:pos x="24" y="32"/>
                      </a:cxn>
                      <a:cxn ang="0">
                        <a:pos x="24" y="32"/>
                      </a:cxn>
                      <a:cxn ang="0">
                        <a:pos x="8" y="16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64" h="32">
                        <a:moveTo>
                          <a:pt x="0" y="8"/>
                        </a:moveTo>
                        <a:lnTo>
                          <a:pt x="16" y="0"/>
                        </a:lnTo>
                        <a:lnTo>
                          <a:pt x="40" y="8"/>
                        </a:lnTo>
                        <a:lnTo>
                          <a:pt x="40" y="8"/>
                        </a:lnTo>
                        <a:lnTo>
                          <a:pt x="56" y="16"/>
                        </a:lnTo>
                        <a:lnTo>
                          <a:pt x="64" y="24"/>
                        </a:lnTo>
                        <a:lnTo>
                          <a:pt x="64" y="24"/>
                        </a:lnTo>
                        <a:lnTo>
                          <a:pt x="48" y="32"/>
                        </a:lnTo>
                        <a:lnTo>
                          <a:pt x="24" y="32"/>
                        </a:lnTo>
                        <a:lnTo>
                          <a:pt x="24" y="32"/>
                        </a:lnTo>
                        <a:lnTo>
                          <a:pt x="8" y="16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527" name="Freeform 655"/>
                  <p:cNvSpPr>
                    <a:spLocks/>
                  </p:cNvSpPr>
                  <p:nvPr/>
                </p:nvSpPr>
                <p:spPr bwMode="auto">
                  <a:xfrm>
                    <a:off x="716" y="2320"/>
                    <a:ext cx="40" cy="48"/>
                  </a:xfrm>
                  <a:custGeom>
                    <a:avLst/>
                    <a:gdLst/>
                    <a:ahLst/>
                    <a:cxnLst>
                      <a:cxn ang="0">
                        <a:pos x="8" y="0"/>
                      </a:cxn>
                      <a:cxn ang="0">
                        <a:pos x="24" y="0"/>
                      </a:cxn>
                      <a:cxn ang="0">
                        <a:pos x="32" y="16"/>
                      </a:cxn>
                      <a:cxn ang="0">
                        <a:pos x="32" y="16"/>
                      </a:cxn>
                      <a:cxn ang="0">
                        <a:pos x="40" y="40"/>
                      </a:cxn>
                      <a:cxn ang="0">
                        <a:pos x="32" y="48"/>
                      </a:cxn>
                      <a:cxn ang="0">
                        <a:pos x="32" y="48"/>
                      </a:cxn>
                      <a:cxn ang="0">
                        <a:pos x="16" y="40"/>
                      </a:cxn>
                      <a:cxn ang="0">
                        <a:pos x="8" y="24"/>
                      </a:cxn>
                      <a:cxn ang="0">
                        <a:pos x="8" y="24"/>
                      </a:cxn>
                      <a:cxn ang="0">
                        <a:pos x="0" y="8"/>
                      </a:cxn>
                      <a:cxn ang="0">
                        <a:pos x="8" y="0"/>
                      </a:cxn>
                    </a:cxnLst>
                    <a:rect l="0" t="0" r="r" b="b"/>
                    <a:pathLst>
                      <a:path w="40" h="48">
                        <a:moveTo>
                          <a:pt x="8" y="0"/>
                        </a:moveTo>
                        <a:lnTo>
                          <a:pt x="24" y="0"/>
                        </a:lnTo>
                        <a:lnTo>
                          <a:pt x="32" y="16"/>
                        </a:lnTo>
                        <a:lnTo>
                          <a:pt x="32" y="16"/>
                        </a:lnTo>
                        <a:lnTo>
                          <a:pt x="40" y="40"/>
                        </a:lnTo>
                        <a:lnTo>
                          <a:pt x="32" y="48"/>
                        </a:lnTo>
                        <a:lnTo>
                          <a:pt x="32" y="48"/>
                        </a:lnTo>
                        <a:lnTo>
                          <a:pt x="16" y="40"/>
                        </a:lnTo>
                        <a:lnTo>
                          <a:pt x="8" y="24"/>
                        </a:lnTo>
                        <a:lnTo>
                          <a:pt x="8" y="24"/>
                        </a:lnTo>
                        <a:lnTo>
                          <a:pt x="0" y="8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528" name="Freeform 656"/>
                  <p:cNvSpPr>
                    <a:spLocks/>
                  </p:cNvSpPr>
                  <p:nvPr/>
                </p:nvSpPr>
                <p:spPr bwMode="auto">
                  <a:xfrm>
                    <a:off x="820" y="2480"/>
                    <a:ext cx="40" cy="40"/>
                  </a:xfrm>
                  <a:custGeom>
                    <a:avLst/>
                    <a:gdLst/>
                    <a:ahLst/>
                    <a:cxnLst>
                      <a:cxn ang="0">
                        <a:pos x="8" y="0"/>
                      </a:cxn>
                      <a:cxn ang="0">
                        <a:pos x="24" y="0"/>
                      </a:cxn>
                      <a:cxn ang="0">
                        <a:pos x="40" y="16"/>
                      </a:cxn>
                      <a:cxn ang="0">
                        <a:pos x="40" y="16"/>
                      </a:cxn>
                      <a:cxn ang="0">
                        <a:pos x="40" y="32"/>
                      </a:cxn>
                      <a:cxn ang="0">
                        <a:pos x="32" y="40"/>
                      </a:cxn>
                      <a:cxn ang="0">
                        <a:pos x="32" y="40"/>
                      </a:cxn>
                      <a:cxn ang="0">
                        <a:pos x="24" y="40"/>
                      </a:cxn>
                      <a:cxn ang="0">
                        <a:pos x="8" y="24"/>
                      </a:cxn>
                      <a:cxn ang="0">
                        <a:pos x="8" y="24"/>
                      </a:cxn>
                      <a:cxn ang="0">
                        <a:pos x="0" y="8"/>
                      </a:cxn>
                      <a:cxn ang="0">
                        <a:pos x="8" y="0"/>
                      </a:cxn>
                    </a:cxnLst>
                    <a:rect l="0" t="0" r="r" b="b"/>
                    <a:pathLst>
                      <a:path w="40" h="40">
                        <a:moveTo>
                          <a:pt x="8" y="0"/>
                        </a:moveTo>
                        <a:lnTo>
                          <a:pt x="24" y="0"/>
                        </a:lnTo>
                        <a:lnTo>
                          <a:pt x="40" y="16"/>
                        </a:lnTo>
                        <a:lnTo>
                          <a:pt x="40" y="16"/>
                        </a:lnTo>
                        <a:lnTo>
                          <a:pt x="40" y="32"/>
                        </a:lnTo>
                        <a:lnTo>
                          <a:pt x="32" y="40"/>
                        </a:lnTo>
                        <a:lnTo>
                          <a:pt x="32" y="40"/>
                        </a:lnTo>
                        <a:lnTo>
                          <a:pt x="24" y="40"/>
                        </a:lnTo>
                        <a:lnTo>
                          <a:pt x="8" y="24"/>
                        </a:lnTo>
                        <a:lnTo>
                          <a:pt x="8" y="24"/>
                        </a:lnTo>
                        <a:lnTo>
                          <a:pt x="0" y="8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529" name="Freeform 657"/>
                  <p:cNvSpPr>
                    <a:spLocks/>
                  </p:cNvSpPr>
                  <p:nvPr/>
                </p:nvSpPr>
                <p:spPr bwMode="auto">
                  <a:xfrm>
                    <a:off x="836" y="2320"/>
                    <a:ext cx="40" cy="48"/>
                  </a:xfrm>
                  <a:custGeom>
                    <a:avLst/>
                    <a:gdLst/>
                    <a:ahLst/>
                    <a:cxnLst>
                      <a:cxn ang="0">
                        <a:pos x="32" y="0"/>
                      </a:cxn>
                      <a:cxn ang="0">
                        <a:pos x="40" y="8"/>
                      </a:cxn>
                      <a:cxn ang="0">
                        <a:pos x="40" y="24"/>
                      </a:cxn>
                      <a:cxn ang="0">
                        <a:pos x="40" y="24"/>
                      </a:cxn>
                      <a:cxn ang="0">
                        <a:pos x="24" y="40"/>
                      </a:cxn>
                      <a:cxn ang="0">
                        <a:pos x="8" y="48"/>
                      </a:cxn>
                      <a:cxn ang="0">
                        <a:pos x="8" y="48"/>
                      </a:cxn>
                      <a:cxn ang="0">
                        <a:pos x="0" y="32"/>
                      </a:cxn>
                      <a:cxn ang="0">
                        <a:pos x="8" y="16"/>
                      </a:cxn>
                      <a:cxn ang="0">
                        <a:pos x="8" y="16"/>
                      </a:cxn>
                      <a:cxn ang="0">
                        <a:pos x="24" y="0"/>
                      </a:cxn>
                      <a:cxn ang="0">
                        <a:pos x="32" y="0"/>
                      </a:cxn>
                    </a:cxnLst>
                    <a:rect l="0" t="0" r="r" b="b"/>
                    <a:pathLst>
                      <a:path w="40" h="48">
                        <a:moveTo>
                          <a:pt x="32" y="0"/>
                        </a:moveTo>
                        <a:lnTo>
                          <a:pt x="40" y="8"/>
                        </a:lnTo>
                        <a:lnTo>
                          <a:pt x="40" y="24"/>
                        </a:lnTo>
                        <a:lnTo>
                          <a:pt x="40" y="24"/>
                        </a:lnTo>
                        <a:lnTo>
                          <a:pt x="24" y="40"/>
                        </a:lnTo>
                        <a:lnTo>
                          <a:pt x="8" y="48"/>
                        </a:lnTo>
                        <a:lnTo>
                          <a:pt x="8" y="48"/>
                        </a:lnTo>
                        <a:lnTo>
                          <a:pt x="0" y="32"/>
                        </a:lnTo>
                        <a:lnTo>
                          <a:pt x="8" y="16"/>
                        </a:lnTo>
                        <a:lnTo>
                          <a:pt x="8" y="16"/>
                        </a:lnTo>
                        <a:lnTo>
                          <a:pt x="24" y="0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208530" name="Freeform 658"/>
                  <p:cNvSpPr>
                    <a:spLocks/>
                  </p:cNvSpPr>
                  <p:nvPr/>
                </p:nvSpPr>
                <p:spPr bwMode="auto">
                  <a:xfrm>
                    <a:off x="732" y="2504"/>
                    <a:ext cx="40" cy="48"/>
                  </a:xfrm>
                  <a:custGeom>
                    <a:avLst/>
                    <a:gdLst/>
                    <a:ahLst/>
                    <a:cxnLst>
                      <a:cxn ang="0">
                        <a:pos x="32" y="0"/>
                      </a:cxn>
                      <a:cxn ang="0">
                        <a:pos x="40" y="8"/>
                      </a:cxn>
                      <a:cxn ang="0">
                        <a:pos x="32" y="32"/>
                      </a:cxn>
                      <a:cxn ang="0">
                        <a:pos x="32" y="32"/>
                      </a:cxn>
                      <a:cxn ang="0">
                        <a:pos x="24" y="40"/>
                      </a:cxn>
                      <a:cxn ang="0">
                        <a:pos x="8" y="48"/>
                      </a:cxn>
                      <a:cxn ang="0">
                        <a:pos x="8" y="48"/>
                      </a:cxn>
                      <a:cxn ang="0">
                        <a:pos x="0" y="40"/>
                      </a:cxn>
                      <a:cxn ang="0">
                        <a:pos x="8" y="16"/>
                      </a:cxn>
                      <a:cxn ang="0">
                        <a:pos x="8" y="16"/>
                      </a:cxn>
                      <a:cxn ang="0">
                        <a:pos x="16" y="8"/>
                      </a:cxn>
                      <a:cxn ang="0">
                        <a:pos x="32" y="0"/>
                      </a:cxn>
                    </a:cxnLst>
                    <a:rect l="0" t="0" r="r" b="b"/>
                    <a:pathLst>
                      <a:path w="40" h="48">
                        <a:moveTo>
                          <a:pt x="32" y="0"/>
                        </a:moveTo>
                        <a:lnTo>
                          <a:pt x="40" y="8"/>
                        </a:lnTo>
                        <a:lnTo>
                          <a:pt x="32" y="32"/>
                        </a:lnTo>
                        <a:lnTo>
                          <a:pt x="32" y="32"/>
                        </a:lnTo>
                        <a:lnTo>
                          <a:pt x="24" y="40"/>
                        </a:lnTo>
                        <a:lnTo>
                          <a:pt x="8" y="48"/>
                        </a:lnTo>
                        <a:lnTo>
                          <a:pt x="8" y="48"/>
                        </a:lnTo>
                        <a:lnTo>
                          <a:pt x="0" y="40"/>
                        </a:lnTo>
                        <a:lnTo>
                          <a:pt x="8" y="16"/>
                        </a:lnTo>
                        <a:lnTo>
                          <a:pt x="8" y="16"/>
                        </a:lnTo>
                        <a:lnTo>
                          <a:pt x="16" y="8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</p:grpSp>
          <p:sp>
            <p:nvSpPr>
              <p:cNvPr id="208531" name="Freeform 659"/>
              <p:cNvSpPr>
                <a:spLocks/>
              </p:cNvSpPr>
              <p:nvPr/>
            </p:nvSpPr>
            <p:spPr bwMode="auto">
              <a:xfrm>
                <a:off x="869" y="2672"/>
                <a:ext cx="112" cy="3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04"/>
                  </a:cxn>
                </a:cxnLst>
                <a:rect l="0" t="0" r="r" b="b"/>
                <a:pathLst>
                  <a:path w="112" h="304">
                    <a:moveTo>
                      <a:pt x="0" y="0"/>
                    </a:moveTo>
                    <a:cubicBezTo>
                      <a:pt x="112" y="69"/>
                      <a:pt x="95" y="139"/>
                      <a:pt x="96" y="304"/>
                    </a:cubicBez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 type="stealth" w="med" len="lg"/>
              </a:ln>
            </p:spPr>
            <p:txBody>
              <a:bodyPr/>
              <a:lstStyle/>
              <a:p>
                <a:pPr algn="r" rtl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endParaRPr>
              </a:p>
            </p:txBody>
          </p:sp>
        </p:grpSp>
      </p:grpSp>
      <p:grpSp>
        <p:nvGrpSpPr>
          <p:cNvPr id="56335" name="Group 660"/>
          <p:cNvGrpSpPr>
            <a:grpSpLocks/>
          </p:cNvGrpSpPr>
          <p:nvPr/>
        </p:nvGrpSpPr>
        <p:grpSpPr bwMode="auto">
          <a:xfrm>
            <a:off x="7872413" y="2895600"/>
            <a:ext cx="850900" cy="1038225"/>
            <a:chOff x="1503" y="1362"/>
            <a:chExt cx="536" cy="654"/>
          </a:xfrm>
        </p:grpSpPr>
        <p:grpSp>
          <p:nvGrpSpPr>
            <p:cNvPr id="56414" name="Group 661"/>
            <p:cNvGrpSpPr>
              <a:grpSpLocks/>
            </p:cNvGrpSpPr>
            <p:nvPr/>
          </p:nvGrpSpPr>
          <p:grpSpPr bwMode="auto">
            <a:xfrm>
              <a:off x="1503" y="1632"/>
              <a:ext cx="536" cy="384"/>
              <a:chOff x="540" y="1270"/>
              <a:chExt cx="536" cy="384"/>
            </a:xfrm>
          </p:grpSpPr>
          <p:grpSp>
            <p:nvGrpSpPr>
              <p:cNvPr id="56416" name="Group 662"/>
              <p:cNvGrpSpPr>
                <a:grpSpLocks/>
              </p:cNvGrpSpPr>
              <p:nvPr/>
            </p:nvGrpSpPr>
            <p:grpSpPr bwMode="auto">
              <a:xfrm>
                <a:off x="540" y="1270"/>
                <a:ext cx="536" cy="384"/>
                <a:chOff x="540" y="2248"/>
                <a:chExt cx="536" cy="384"/>
              </a:xfrm>
            </p:grpSpPr>
            <p:sp>
              <p:nvSpPr>
                <p:cNvPr id="208535" name="Freeform 663"/>
                <p:cNvSpPr>
                  <a:spLocks/>
                </p:cNvSpPr>
                <p:nvPr/>
              </p:nvSpPr>
              <p:spPr bwMode="auto">
                <a:xfrm>
                  <a:off x="932" y="2416"/>
                  <a:ext cx="144" cy="40"/>
                </a:xfrm>
                <a:custGeom>
                  <a:avLst/>
                  <a:gdLst/>
                  <a:ahLst/>
                  <a:cxnLst>
                    <a:cxn ang="0">
                      <a:pos x="144" y="16"/>
                    </a:cxn>
                    <a:cxn ang="0">
                      <a:pos x="144" y="24"/>
                    </a:cxn>
                    <a:cxn ang="0">
                      <a:pos x="128" y="32"/>
                    </a:cxn>
                    <a:cxn ang="0">
                      <a:pos x="104" y="32"/>
                    </a:cxn>
                    <a:cxn ang="0">
                      <a:pos x="72" y="40"/>
                    </a:cxn>
                    <a:cxn ang="0">
                      <a:pos x="72" y="40"/>
                    </a:cxn>
                    <a:cxn ang="0">
                      <a:pos x="40" y="32"/>
                    </a:cxn>
                    <a:cxn ang="0">
                      <a:pos x="16" y="32"/>
                    </a:cxn>
                    <a:cxn ang="0">
                      <a:pos x="0" y="24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8"/>
                    </a:cxn>
                    <a:cxn ang="0">
                      <a:pos x="16" y="0"/>
                    </a:cxn>
                    <a:cxn ang="0">
                      <a:pos x="40" y="0"/>
                    </a:cxn>
                    <a:cxn ang="0">
                      <a:pos x="72" y="0"/>
                    </a:cxn>
                    <a:cxn ang="0">
                      <a:pos x="72" y="0"/>
                    </a:cxn>
                    <a:cxn ang="0">
                      <a:pos x="104" y="0"/>
                    </a:cxn>
                    <a:cxn ang="0">
                      <a:pos x="128" y="0"/>
                    </a:cxn>
                    <a:cxn ang="0">
                      <a:pos x="144" y="8"/>
                    </a:cxn>
                    <a:cxn ang="0">
                      <a:pos x="144" y="16"/>
                    </a:cxn>
                  </a:cxnLst>
                  <a:rect l="0" t="0" r="r" b="b"/>
                  <a:pathLst>
                    <a:path w="144" h="40">
                      <a:moveTo>
                        <a:pt x="144" y="16"/>
                      </a:moveTo>
                      <a:lnTo>
                        <a:pt x="144" y="24"/>
                      </a:lnTo>
                      <a:lnTo>
                        <a:pt x="128" y="32"/>
                      </a:lnTo>
                      <a:lnTo>
                        <a:pt x="104" y="32"/>
                      </a:lnTo>
                      <a:lnTo>
                        <a:pt x="72" y="40"/>
                      </a:lnTo>
                      <a:lnTo>
                        <a:pt x="72" y="40"/>
                      </a:lnTo>
                      <a:lnTo>
                        <a:pt x="40" y="32"/>
                      </a:lnTo>
                      <a:lnTo>
                        <a:pt x="16" y="32"/>
                      </a:lnTo>
                      <a:lnTo>
                        <a:pt x="0" y="2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16" y="0"/>
                      </a:lnTo>
                      <a:lnTo>
                        <a:pt x="40" y="0"/>
                      </a:lnTo>
                      <a:lnTo>
                        <a:pt x="72" y="0"/>
                      </a:lnTo>
                      <a:lnTo>
                        <a:pt x="72" y="0"/>
                      </a:lnTo>
                      <a:lnTo>
                        <a:pt x="104" y="0"/>
                      </a:lnTo>
                      <a:lnTo>
                        <a:pt x="128" y="0"/>
                      </a:lnTo>
                      <a:lnTo>
                        <a:pt x="144" y="8"/>
                      </a:lnTo>
                      <a:lnTo>
                        <a:pt x="144" y="16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536" name="Freeform 664"/>
                <p:cNvSpPr>
                  <a:spLocks/>
                </p:cNvSpPr>
                <p:nvPr/>
              </p:nvSpPr>
              <p:spPr bwMode="auto">
                <a:xfrm>
                  <a:off x="892" y="2496"/>
                  <a:ext cx="112" cy="80"/>
                </a:xfrm>
                <a:custGeom>
                  <a:avLst/>
                  <a:gdLst/>
                  <a:ahLst/>
                  <a:cxnLst>
                    <a:cxn ang="0">
                      <a:pos x="112" y="80"/>
                    </a:cxn>
                    <a:cxn ang="0">
                      <a:pos x="80" y="80"/>
                    </a:cxn>
                    <a:cxn ang="0">
                      <a:pos x="40" y="56"/>
                    </a:cxn>
                    <a:cxn ang="0">
                      <a:pos x="40" y="56"/>
                    </a:cxn>
                    <a:cxn ang="0">
                      <a:pos x="16" y="40"/>
                    </a:cxn>
                    <a:cxn ang="0">
                      <a:pos x="8" y="24"/>
                    </a:cxn>
                    <a:cxn ang="0">
                      <a:pos x="0" y="8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32" y="0"/>
                    </a:cxn>
                    <a:cxn ang="0">
                      <a:pos x="72" y="24"/>
                    </a:cxn>
                    <a:cxn ang="0">
                      <a:pos x="72" y="24"/>
                    </a:cxn>
                    <a:cxn ang="0">
                      <a:pos x="96" y="40"/>
                    </a:cxn>
                    <a:cxn ang="0">
                      <a:pos x="104" y="56"/>
                    </a:cxn>
                    <a:cxn ang="0">
                      <a:pos x="112" y="72"/>
                    </a:cxn>
                    <a:cxn ang="0">
                      <a:pos x="112" y="80"/>
                    </a:cxn>
                  </a:cxnLst>
                  <a:rect l="0" t="0" r="r" b="b"/>
                  <a:pathLst>
                    <a:path w="112" h="80">
                      <a:moveTo>
                        <a:pt x="112" y="80"/>
                      </a:moveTo>
                      <a:lnTo>
                        <a:pt x="80" y="80"/>
                      </a:lnTo>
                      <a:lnTo>
                        <a:pt x="40" y="56"/>
                      </a:lnTo>
                      <a:lnTo>
                        <a:pt x="40" y="56"/>
                      </a:lnTo>
                      <a:lnTo>
                        <a:pt x="16" y="40"/>
                      </a:lnTo>
                      <a:lnTo>
                        <a:pt x="8" y="24"/>
                      </a:ln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32" y="0"/>
                      </a:lnTo>
                      <a:lnTo>
                        <a:pt x="72" y="24"/>
                      </a:lnTo>
                      <a:lnTo>
                        <a:pt x="72" y="24"/>
                      </a:lnTo>
                      <a:lnTo>
                        <a:pt x="96" y="40"/>
                      </a:lnTo>
                      <a:lnTo>
                        <a:pt x="104" y="56"/>
                      </a:lnTo>
                      <a:lnTo>
                        <a:pt x="112" y="72"/>
                      </a:lnTo>
                      <a:lnTo>
                        <a:pt x="112" y="8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537" name="Freeform 665"/>
                <p:cNvSpPr>
                  <a:spLocks/>
                </p:cNvSpPr>
                <p:nvPr/>
              </p:nvSpPr>
              <p:spPr bwMode="auto">
                <a:xfrm>
                  <a:off x="780" y="2248"/>
                  <a:ext cx="48" cy="104"/>
                </a:xfrm>
                <a:custGeom>
                  <a:avLst/>
                  <a:gdLst/>
                  <a:ahLst/>
                  <a:cxnLst>
                    <a:cxn ang="0">
                      <a:pos x="24" y="104"/>
                    </a:cxn>
                    <a:cxn ang="0">
                      <a:pos x="8" y="88"/>
                    </a:cxn>
                    <a:cxn ang="0">
                      <a:pos x="0" y="56"/>
                    </a:cxn>
                    <a:cxn ang="0">
                      <a:pos x="0" y="56"/>
                    </a:cxn>
                    <a:cxn ang="0">
                      <a:pos x="8" y="16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0" y="16"/>
                    </a:cxn>
                    <a:cxn ang="0">
                      <a:pos x="48" y="56"/>
                    </a:cxn>
                    <a:cxn ang="0">
                      <a:pos x="48" y="56"/>
                    </a:cxn>
                    <a:cxn ang="0">
                      <a:pos x="40" y="88"/>
                    </a:cxn>
                    <a:cxn ang="0">
                      <a:pos x="24" y="104"/>
                    </a:cxn>
                  </a:cxnLst>
                  <a:rect l="0" t="0" r="r" b="b"/>
                  <a:pathLst>
                    <a:path w="48" h="104">
                      <a:moveTo>
                        <a:pt x="24" y="104"/>
                      </a:moveTo>
                      <a:lnTo>
                        <a:pt x="8" y="88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8" y="16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0" y="16"/>
                      </a:lnTo>
                      <a:lnTo>
                        <a:pt x="48" y="56"/>
                      </a:lnTo>
                      <a:lnTo>
                        <a:pt x="48" y="56"/>
                      </a:lnTo>
                      <a:lnTo>
                        <a:pt x="40" y="88"/>
                      </a:lnTo>
                      <a:lnTo>
                        <a:pt x="24" y="104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538" name="Freeform 666"/>
                <p:cNvSpPr>
                  <a:spLocks/>
                </p:cNvSpPr>
                <p:nvPr/>
              </p:nvSpPr>
              <p:spPr bwMode="auto">
                <a:xfrm>
                  <a:off x="540" y="2416"/>
                  <a:ext cx="152" cy="40"/>
                </a:xfrm>
                <a:custGeom>
                  <a:avLst/>
                  <a:gdLst/>
                  <a:ahLst/>
                  <a:cxnLst>
                    <a:cxn ang="0">
                      <a:pos x="152" y="24"/>
                    </a:cxn>
                    <a:cxn ang="0">
                      <a:pos x="144" y="32"/>
                    </a:cxn>
                    <a:cxn ang="0">
                      <a:pos x="128" y="32"/>
                    </a:cxn>
                    <a:cxn ang="0">
                      <a:pos x="104" y="40"/>
                    </a:cxn>
                    <a:cxn ang="0">
                      <a:pos x="80" y="40"/>
                    </a:cxn>
                    <a:cxn ang="0">
                      <a:pos x="80" y="40"/>
                    </a:cxn>
                    <a:cxn ang="0">
                      <a:pos x="48" y="40"/>
                    </a:cxn>
                    <a:cxn ang="0">
                      <a:pos x="24" y="32"/>
                    </a:cxn>
                    <a:cxn ang="0">
                      <a:pos x="8" y="32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16"/>
                    </a:cxn>
                    <a:cxn ang="0">
                      <a:pos x="24" y="8"/>
                    </a:cxn>
                    <a:cxn ang="0">
                      <a:pos x="48" y="0"/>
                    </a:cxn>
                    <a:cxn ang="0">
                      <a:pos x="80" y="0"/>
                    </a:cxn>
                    <a:cxn ang="0">
                      <a:pos x="80" y="0"/>
                    </a:cxn>
                    <a:cxn ang="0">
                      <a:pos x="104" y="0"/>
                    </a:cxn>
                    <a:cxn ang="0">
                      <a:pos x="128" y="8"/>
                    </a:cxn>
                    <a:cxn ang="0">
                      <a:pos x="144" y="16"/>
                    </a:cxn>
                    <a:cxn ang="0">
                      <a:pos x="152" y="24"/>
                    </a:cxn>
                  </a:cxnLst>
                  <a:rect l="0" t="0" r="r" b="b"/>
                  <a:pathLst>
                    <a:path w="152" h="40">
                      <a:moveTo>
                        <a:pt x="152" y="24"/>
                      </a:moveTo>
                      <a:lnTo>
                        <a:pt x="144" y="32"/>
                      </a:lnTo>
                      <a:lnTo>
                        <a:pt x="128" y="32"/>
                      </a:lnTo>
                      <a:lnTo>
                        <a:pt x="104" y="40"/>
                      </a:lnTo>
                      <a:lnTo>
                        <a:pt x="80" y="40"/>
                      </a:lnTo>
                      <a:lnTo>
                        <a:pt x="80" y="40"/>
                      </a:lnTo>
                      <a:lnTo>
                        <a:pt x="48" y="40"/>
                      </a:lnTo>
                      <a:lnTo>
                        <a:pt x="24" y="32"/>
                      </a:lnTo>
                      <a:lnTo>
                        <a:pt x="8" y="32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16"/>
                      </a:lnTo>
                      <a:lnTo>
                        <a:pt x="24" y="8"/>
                      </a:lnTo>
                      <a:lnTo>
                        <a:pt x="48" y="0"/>
                      </a:lnTo>
                      <a:lnTo>
                        <a:pt x="80" y="0"/>
                      </a:lnTo>
                      <a:lnTo>
                        <a:pt x="80" y="0"/>
                      </a:lnTo>
                      <a:lnTo>
                        <a:pt x="104" y="0"/>
                      </a:lnTo>
                      <a:lnTo>
                        <a:pt x="128" y="8"/>
                      </a:lnTo>
                      <a:lnTo>
                        <a:pt x="144" y="16"/>
                      </a:lnTo>
                      <a:lnTo>
                        <a:pt x="152" y="24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539" name="Freeform 667"/>
                <p:cNvSpPr>
                  <a:spLocks/>
                </p:cNvSpPr>
                <p:nvPr/>
              </p:nvSpPr>
              <p:spPr bwMode="auto">
                <a:xfrm>
                  <a:off x="780" y="2520"/>
                  <a:ext cx="48" cy="112"/>
                </a:xfrm>
                <a:custGeom>
                  <a:avLst/>
                  <a:gdLst/>
                  <a:ahLst/>
                  <a:cxnLst>
                    <a:cxn ang="0">
                      <a:pos x="24" y="112"/>
                    </a:cxn>
                    <a:cxn ang="0">
                      <a:pos x="8" y="96"/>
                    </a:cxn>
                    <a:cxn ang="0">
                      <a:pos x="0" y="56"/>
                    </a:cxn>
                    <a:cxn ang="0">
                      <a:pos x="0" y="56"/>
                    </a:cxn>
                    <a:cxn ang="0">
                      <a:pos x="8" y="16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0" y="16"/>
                    </a:cxn>
                    <a:cxn ang="0">
                      <a:pos x="48" y="56"/>
                    </a:cxn>
                    <a:cxn ang="0">
                      <a:pos x="48" y="56"/>
                    </a:cxn>
                    <a:cxn ang="0">
                      <a:pos x="40" y="96"/>
                    </a:cxn>
                    <a:cxn ang="0">
                      <a:pos x="24" y="112"/>
                    </a:cxn>
                  </a:cxnLst>
                  <a:rect l="0" t="0" r="r" b="b"/>
                  <a:pathLst>
                    <a:path w="48" h="112">
                      <a:moveTo>
                        <a:pt x="24" y="112"/>
                      </a:moveTo>
                      <a:lnTo>
                        <a:pt x="8" y="96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8" y="16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0" y="16"/>
                      </a:lnTo>
                      <a:lnTo>
                        <a:pt x="48" y="56"/>
                      </a:lnTo>
                      <a:lnTo>
                        <a:pt x="48" y="56"/>
                      </a:lnTo>
                      <a:lnTo>
                        <a:pt x="40" y="96"/>
                      </a:lnTo>
                      <a:lnTo>
                        <a:pt x="24" y="112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540" name="Freeform 668"/>
                <p:cNvSpPr>
                  <a:spLocks/>
                </p:cNvSpPr>
                <p:nvPr/>
              </p:nvSpPr>
              <p:spPr bwMode="auto">
                <a:xfrm>
                  <a:off x="612" y="2304"/>
                  <a:ext cx="112" cy="80"/>
                </a:xfrm>
                <a:custGeom>
                  <a:avLst/>
                  <a:gdLst/>
                  <a:ahLst/>
                  <a:cxnLst>
                    <a:cxn ang="0">
                      <a:pos x="112" y="80"/>
                    </a:cxn>
                    <a:cxn ang="0">
                      <a:pos x="80" y="80"/>
                    </a:cxn>
                    <a:cxn ang="0">
                      <a:pos x="40" y="56"/>
                    </a:cxn>
                    <a:cxn ang="0">
                      <a:pos x="40" y="56"/>
                    </a:cxn>
                    <a:cxn ang="0">
                      <a:pos x="16" y="40"/>
                    </a:cxn>
                    <a:cxn ang="0">
                      <a:pos x="8" y="24"/>
                    </a:cxn>
                    <a:cxn ang="0">
                      <a:pos x="0" y="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2" y="8"/>
                    </a:cxn>
                    <a:cxn ang="0">
                      <a:pos x="72" y="24"/>
                    </a:cxn>
                    <a:cxn ang="0">
                      <a:pos x="72" y="24"/>
                    </a:cxn>
                    <a:cxn ang="0">
                      <a:pos x="96" y="40"/>
                    </a:cxn>
                    <a:cxn ang="0">
                      <a:pos x="104" y="56"/>
                    </a:cxn>
                    <a:cxn ang="0">
                      <a:pos x="112" y="72"/>
                    </a:cxn>
                    <a:cxn ang="0">
                      <a:pos x="112" y="80"/>
                    </a:cxn>
                  </a:cxnLst>
                  <a:rect l="0" t="0" r="r" b="b"/>
                  <a:pathLst>
                    <a:path w="112" h="80">
                      <a:moveTo>
                        <a:pt x="112" y="80"/>
                      </a:moveTo>
                      <a:lnTo>
                        <a:pt x="80" y="80"/>
                      </a:lnTo>
                      <a:lnTo>
                        <a:pt x="40" y="56"/>
                      </a:lnTo>
                      <a:lnTo>
                        <a:pt x="40" y="56"/>
                      </a:lnTo>
                      <a:lnTo>
                        <a:pt x="16" y="40"/>
                      </a:lnTo>
                      <a:lnTo>
                        <a:pt x="8" y="24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2" y="8"/>
                      </a:lnTo>
                      <a:lnTo>
                        <a:pt x="72" y="24"/>
                      </a:lnTo>
                      <a:lnTo>
                        <a:pt x="72" y="24"/>
                      </a:lnTo>
                      <a:lnTo>
                        <a:pt x="96" y="40"/>
                      </a:lnTo>
                      <a:lnTo>
                        <a:pt x="104" y="56"/>
                      </a:lnTo>
                      <a:lnTo>
                        <a:pt x="112" y="72"/>
                      </a:lnTo>
                      <a:lnTo>
                        <a:pt x="112" y="8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541" name="Freeform 669"/>
                <p:cNvSpPr>
                  <a:spLocks/>
                </p:cNvSpPr>
                <p:nvPr/>
              </p:nvSpPr>
              <p:spPr bwMode="auto">
                <a:xfrm>
                  <a:off x="876" y="2296"/>
                  <a:ext cx="112" cy="80"/>
                </a:xfrm>
                <a:custGeom>
                  <a:avLst/>
                  <a:gdLst/>
                  <a:ahLst/>
                  <a:cxnLst>
                    <a:cxn ang="0">
                      <a:pos x="8" y="80"/>
                    </a:cxn>
                    <a:cxn ang="0">
                      <a:pos x="0" y="72"/>
                    </a:cxn>
                    <a:cxn ang="0">
                      <a:pos x="8" y="56"/>
                    </a:cxn>
                    <a:cxn ang="0">
                      <a:pos x="24" y="40"/>
                    </a:cxn>
                    <a:cxn ang="0">
                      <a:pos x="40" y="24"/>
                    </a:cxn>
                    <a:cxn ang="0">
                      <a:pos x="40" y="24"/>
                    </a:cxn>
                    <a:cxn ang="0">
                      <a:pos x="80" y="8"/>
                    </a:cxn>
                    <a:cxn ang="0">
                      <a:pos x="112" y="0"/>
                    </a:cxn>
                    <a:cxn ang="0">
                      <a:pos x="112" y="0"/>
                    </a:cxn>
                    <a:cxn ang="0">
                      <a:pos x="112" y="8"/>
                    </a:cxn>
                    <a:cxn ang="0">
                      <a:pos x="112" y="24"/>
                    </a:cxn>
                    <a:cxn ang="0">
                      <a:pos x="96" y="40"/>
                    </a:cxn>
                    <a:cxn ang="0">
                      <a:pos x="80" y="56"/>
                    </a:cxn>
                    <a:cxn ang="0">
                      <a:pos x="80" y="56"/>
                    </a:cxn>
                    <a:cxn ang="0">
                      <a:pos x="32" y="80"/>
                    </a:cxn>
                    <a:cxn ang="0">
                      <a:pos x="8" y="80"/>
                    </a:cxn>
                  </a:cxnLst>
                  <a:rect l="0" t="0" r="r" b="b"/>
                  <a:pathLst>
                    <a:path w="112" h="80">
                      <a:moveTo>
                        <a:pt x="8" y="80"/>
                      </a:moveTo>
                      <a:lnTo>
                        <a:pt x="0" y="72"/>
                      </a:lnTo>
                      <a:lnTo>
                        <a:pt x="8" y="56"/>
                      </a:lnTo>
                      <a:lnTo>
                        <a:pt x="24" y="40"/>
                      </a:lnTo>
                      <a:lnTo>
                        <a:pt x="40" y="24"/>
                      </a:lnTo>
                      <a:lnTo>
                        <a:pt x="40" y="24"/>
                      </a:lnTo>
                      <a:lnTo>
                        <a:pt x="80" y="8"/>
                      </a:lnTo>
                      <a:lnTo>
                        <a:pt x="112" y="0"/>
                      </a:lnTo>
                      <a:lnTo>
                        <a:pt x="112" y="0"/>
                      </a:lnTo>
                      <a:lnTo>
                        <a:pt x="112" y="8"/>
                      </a:lnTo>
                      <a:lnTo>
                        <a:pt x="112" y="24"/>
                      </a:lnTo>
                      <a:lnTo>
                        <a:pt x="96" y="40"/>
                      </a:lnTo>
                      <a:lnTo>
                        <a:pt x="80" y="56"/>
                      </a:lnTo>
                      <a:lnTo>
                        <a:pt x="80" y="56"/>
                      </a:lnTo>
                      <a:lnTo>
                        <a:pt x="32" y="80"/>
                      </a:lnTo>
                      <a:lnTo>
                        <a:pt x="8" y="8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542" name="Freeform 670"/>
                <p:cNvSpPr>
                  <a:spLocks/>
                </p:cNvSpPr>
                <p:nvPr/>
              </p:nvSpPr>
              <p:spPr bwMode="auto">
                <a:xfrm>
                  <a:off x="916" y="2352"/>
                  <a:ext cx="136" cy="56"/>
                </a:xfrm>
                <a:custGeom>
                  <a:avLst/>
                  <a:gdLst/>
                  <a:ahLst/>
                  <a:cxnLst>
                    <a:cxn ang="0">
                      <a:pos x="0" y="48"/>
                    </a:cxn>
                    <a:cxn ang="0">
                      <a:pos x="0" y="40"/>
                    </a:cxn>
                    <a:cxn ang="0">
                      <a:pos x="16" y="32"/>
                    </a:cxn>
                    <a:cxn ang="0">
                      <a:pos x="32" y="16"/>
                    </a:cxn>
                    <a:cxn ang="0">
                      <a:pos x="56" y="8"/>
                    </a:cxn>
                    <a:cxn ang="0">
                      <a:pos x="56" y="8"/>
                    </a:cxn>
                    <a:cxn ang="0">
                      <a:pos x="88" y="0"/>
                    </a:cxn>
                    <a:cxn ang="0">
                      <a:pos x="112" y="0"/>
                    </a:cxn>
                    <a:cxn ang="0">
                      <a:pos x="128" y="0"/>
                    </a:cxn>
                    <a:cxn ang="0">
                      <a:pos x="136" y="8"/>
                    </a:cxn>
                    <a:cxn ang="0">
                      <a:pos x="136" y="8"/>
                    </a:cxn>
                    <a:cxn ang="0">
                      <a:pos x="136" y="16"/>
                    </a:cxn>
                    <a:cxn ang="0">
                      <a:pos x="128" y="24"/>
                    </a:cxn>
                    <a:cxn ang="0">
                      <a:pos x="104" y="32"/>
                    </a:cxn>
                    <a:cxn ang="0">
                      <a:pos x="80" y="48"/>
                    </a:cxn>
                    <a:cxn ang="0">
                      <a:pos x="80" y="48"/>
                    </a:cxn>
                    <a:cxn ang="0">
                      <a:pos x="48" y="48"/>
                    </a:cxn>
                    <a:cxn ang="0">
                      <a:pos x="24" y="56"/>
                    </a:cxn>
                    <a:cxn ang="0">
                      <a:pos x="8" y="56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136" h="56">
                      <a:moveTo>
                        <a:pt x="0" y="48"/>
                      </a:moveTo>
                      <a:lnTo>
                        <a:pt x="0" y="40"/>
                      </a:lnTo>
                      <a:lnTo>
                        <a:pt x="16" y="32"/>
                      </a:lnTo>
                      <a:lnTo>
                        <a:pt x="32" y="16"/>
                      </a:lnTo>
                      <a:lnTo>
                        <a:pt x="56" y="8"/>
                      </a:lnTo>
                      <a:lnTo>
                        <a:pt x="56" y="8"/>
                      </a:lnTo>
                      <a:lnTo>
                        <a:pt x="88" y="0"/>
                      </a:lnTo>
                      <a:lnTo>
                        <a:pt x="112" y="0"/>
                      </a:lnTo>
                      <a:lnTo>
                        <a:pt x="128" y="0"/>
                      </a:lnTo>
                      <a:lnTo>
                        <a:pt x="136" y="8"/>
                      </a:lnTo>
                      <a:lnTo>
                        <a:pt x="136" y="8"/>
                      </a:lnTo>
                      <a:lnTo>
                        <a:pt x="136" y="16"/>
                      </a:lnTo>
                      <a:lnTo>
                        <a:pt x="128" y="24"/>
                      </a:lnTo>
                      <a:lnTo>
                        <a:pt x="104" y="32"/>
                      </a:lnTo>
                      <a:lnTo>
                        <a:pt x="80" y="48"/>
                      </a:lnTo>
                      <a:lnTo>
                        <a:pt x="80" y="48"/>
                      </a:lnTo>
                      <a:lnTo>
                        <a:pt x="48" y="48"/>
                      </a:lnTo>
                      <a:lnTo>
                        <a:pt x="24" y="56"/>
                      </a:lnTo>
                      <a:lnTo>
                        <a:pt x="8" y="56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543" name="Freeform 671"/>
                <p:cNvSpPr>
                  <a:spLocks/>
                </p:cNvSpPr>
                <p:nvPr/>
              </p:nvSpPr>
              <p:spPr bwMode="auto">
                <a:xfrm>
                  <a:off x="564" y="2472"/>
                  <a:ext cx="136" cy="56"/>
                </a:xfrm>
                <a:custGeom>
                  <a:avLst/>
                  <a:gdLst/>
                  <a:ahLst/>
                  <a:cxnLst>
                    <a:cxn ang="0">
                      <a:pos x="0" y="48"/>
                    </a:cxn>
                    <a:cxn ang="0">
                      <a:pos x="0" y="40"/>
                    </a:cxn>
                    <a:cxn ang="0">
                      <a:pos x="8" y="32"/>
                    </a:cxn>
                    <a:cxn ang="0">
                      <a:pos x="32" y="16"/>
                    </a:cxn>
                    <a:cxn ang="0">
                      <a:pos x="56" y="8"/>
                    </a:cxn>
                    <a:cxn ang="0">
                      <a:pos x="56" y="8"/>
                    </a:cxn>
                    <a:cxn ang="0">
                      <a:pos x="88" y="0"/>
                    </a:cxn>
                    <a:cxn ang="0">
                      <a:pos x="112" y="0"/>
                    </a:cxn>
                    <a:cxn ang="0">
                      <a:pos x="128" y="0"/>
                    </a:cxn>
                    <a:cxn ang="0">
                      <a:pos x="136" y="8"/>
                    </a:cxn>
                    <a:cxn ang="0">
                      <a:pos x="136" y="8"/>
                    </a:cxn>
                    <a:cxn ang="0">
                      <a:pos x="136" y="16"/>
                    </a:cxn>
                    <a:cxn ang="0">
                      <a:pos x="120" y="24"/>
                    </a:cxn>
                    <a:cxn ang="0">
                      <a:pos x="104" y="32"/>
                    </a:cxn>
                    <a:cxn ang="0">
                      <a:pos x="80" y="48"/>
                    </a:cxn>
                    <a:cxn ang="0">
                      <a:pos x="80" y="48"/>
                    </a:cxn>
                    <a:cxn ang="0">
                      <a:pos x="48" y="48"/>
                    </a:cxn>
                    <a:cxn ang="0">
                      <a:pos x="24" y="56"/>
                    </a:cxn>
                    <a:cxn ang="0">
                      <a:pos x="8" y="56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136" h="56">
                      <a:moveTo>
                        <a:pt x="0" y="48"/>
                      </a:moveTo>
                      <a:lnTo>
                        <a:pt x="0" y="40"/>
                      </a:lnTo>
                      <a:lnTo>
                        <a:pt x="8" y="32"/>
                      </a:lnTo>
                      <a:lnTo>
                        <a:pt x="32" y="16"/>
                      </a:lnTo>
                      <a:lnTo>
                        <a:pt x="56" y="8"/>
                      </a:lnTo>
                      <a:lnTo>
                        <a:pt x="56" y="8"/>
                      </a:lnTo>
                      <a:lnTo>
                        <a:pt x="88" y="0"/>
                      </a:lnTo>
                      <a:lnTo>
                        <a:pt x="112" y="0"/>
                      </a:lnTo>
                      <a:lnTo>
                        <a:pt x="128" y="0"/>
                      </a:lnTo>
                      <a:lnTo>
                        <a:pt x="136" y="8"/>
                      </a:lnTo>
                      <a:lnTo>
                        <a:pt x="136" y="8"/>
                      </a:lnTo>
                      <a:lnTo>
                        <a:pt x="136" y="16"/>
                      </a:lnTo>
                      <a:lnTo>
                        <a:pt x="120" y="24"/>
                      </a:lnTo>
                      <a:lnTo>
                        <a:pt x="104" y="32"/>
                      </a:lnTo>
                      <a:lnTo>
                        <a:pt x="80" y="48"/>
                      </a:lnTo>
                      <a:lnTo>
                        <a:pt x="80" y="48"/>
                      </a:lnTo>
                      <a:lnTo>
                        <a:pt x="48" y="48"/>
                      </a:lnTo>
                      <a:lnTo>
                        <a:pt x="24" y="56"/>
                      </a:lnTo>
                      <a:lnTo>
                        <a:pt x="8" y="56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544" name="Freeform 672"/>
                <p:cNvSpPr>
                  <a:spLocks/>
                </p:cNvSpPr>
                <p:nvPr/>
              </p:nvSpPr>
              <p:spPr bwMode="auto">
                <a:xfrm>
                  <a:off x="628" y="2504"/>
                  <a:ext cx="112" cy="72"/>
                </a:xfrm>
                <a:custGeom>
                  <a:avLst/>
                  <a:gdLst/>
                  <a:ahLst/>
                  <a:cxnLst>
                    <a:cxn ang="0">
                      <a:pos x="8" y="72"/>
                    </a:cxn>
                    <a:cxn ang="0">
                      <a:pos x="0" y="64"/>
                    </a:cxn>
                    <a:cxn ang="0">
                      <a:pos x="8" y="56"/>
                    </a:cxn>
                    <a:cxn ang="0">
                      <a:pos x="16" y="40"/>
                    </a:cxn>
                    <a:cxn ang="0">
                      <a:pos x="40" y="24"/>
                    </a:cxn>
                    <a:cxn ang="0">
                      <a:pos x="40" y="24"/>
                    </a:cxn>
                    <a:cxn ang="0">
                      <a:pos x="80" y="0"/>
                    </a:cxn>
                    <a:cxn ang="0">
                      <a:pos x="112" y="0"/>
                    </a:cxn>
                    <a:cxn ang="0">
                      <a:pos x="112" y="0"/>
                    </a:cxn>
                    <a:cxn ang="0">
                      <a:pos x="112" y="8"/>
                    </a:cxn>
                    <a:cxn ang="0">
                      <a:pos x="112" y="16"/>
                    </a:cxn>
                    <a:cxn ang="0">
                      <a:pos x="96" y="32"/>
                    </a:cxn>
                    <a:cxn ang="0">
                      <a:pos x="80" y="48"/>
                    </a:cxn>
                    <a:cxn ang="0">
                      <a:pos x="80" y="48"/>
                    </a:cxn>
                    <a:cxn ang="0">
                      <a:pos x="32" y="72"/>
                    </a:cxn>
                    <a:cxn ang="0">
                      <a:pos x="8" y="72"/>
                    </a:cxn>
                  </a:cxnLst>
                  <a:rect l="0" t="0" r="r" b="b"/>
                  <a:pathLst>
                    <a:path w="112" h="72">
                      <a:moveTo>
                        <a:pt x="8" y="72"/>
                      </a:moveTo>
                      <a:lnTo>
                        <a:pt x="0" y="64"/>
                      </a:lnTo>
                      <a:lnTo>
                        <a:pt x="8" y="56"/>
                      </a:lnTo>
                      <a:lnTo>
                        <a:pt x="16" y="40"/>
                      </a:lnTo>
                      <a:lnTo>
                        <a:pt x="40" y="24"/>
                      </a:lnTo>
                      <a:lnTo>
                        <a:pt x="40" y="24"/>
                      </a:lnTo>
                      <a:lnTo>
                        <a:pt x="80" y="0"/>
                      </a:lnTo>
                      <a:lnTo>
                        <a:pt x="112" y="0"/>
                      </a:lnTo>
                      <a:lnTo>
                        <a:pt x="112" y="0"/>
                      </a:lnTo>
                      <a:lnTo>
                        <a:pt x="112" y="8"/>
                      </a:lnTo>
                      <a:lnTo>
                        <a:pt x="112" y="16"/>
                      </a:lnTo>
                      <a:lnTo>
                        <a:pt x="96" y="32"/>
                      </a:lnTo>
                      <a:lnTo>
                        <a:pt x="80" y="48"/>
                      </a:lnTo>
                      <a:lnTo>
                        <a:pt x="80" y="48"/>
                      </a:lnTo>
                      <a:lnTo>
                        <a:pt x="32" y="72"/>
                      </a:lnTo>
                      <a:lnTo>
                        <a:pt x="8" y="72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545" name="Freeform 673"/>
                <p:cNvSpPr>
                  <a:spLocks/>
                </p:cNvSpPr>
                <p:nvPr/>
              </p:nvSpPr>
              <p:spPr bwMode="auto">
                <a:xfrm>
                  <a:off x="932" y="2464"/>
                  <a:ext cx="136" cy="56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8" y="0"/>
                    </a:cxn>
                    <a:cxn ang="0">
                      <a:pos x="32" y="0"/>
                    </a:cxn>
                    <a:cxn ang="0">
                      <a:pos x="56" y="0"/>
                    </a:cxn>
                    <a:cxn ang="0">
                      <a:pos x="80" y="8"/>
                    </a:cxn>
                    <a:cxn ang="0">
                      <a:pos x="80" y="8"/>
                    </a:cxn>
                    <a:cxn ang="0">
                      <a:pos x="104" y="16"/>
                    </a:cxn>
                    <a:cxn ang="0">
                      <a:pos x="128" y="32"/>
                    </a:cxn>
                    <a:cxn ang="0">
                      <a:pos x="136" y="40"/>
                    </a:cxn>
                    <a:cxn ang="0">
                      <a:pos x="136" y="48"/>
                    </a:cxn>
                    <a:cxn ang="0">
                      <a:pos x="136" y="48"/>
                    </a:cxn>
                    <a:cxn ang="0">
                      <a:pos x="128" y="56"/>
                    </a:cxn>
                    <a:cxn ang="0">
                      <a:pos x="112" y="56"/>
                    </a:cxn>
                    <a:cxn ang="0">
                      <a:pos x="88" y="56"/>
                    </a:cxn>
                    <a:cxn ang="0">
                      <a:pos x="64" y="48"/>
                    </a:cxn>
                    <a:cxn ang="0">
                      <a:pos x="64" y="48"/>
                    </a:cxn>
                    <a:cxn ang="0">
                      <a:pos x="32" y="40"/>
                    </a:cxn>
                    <a:cxn ang="0">
                      <a:pos x="16" y="24"/>
                    </a:cxn>
                    <a:cxn ang="0">
                      <a:pos x="0" y="16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136" h="56">
                      <a:moveTo>
                        <a:pt x="0" y="8"/>
                      </a:moveTo>
                      <a:lnTo>
                        <a:pt x="8" y="0"/>
                      </a:lnTo>
                      <a:lnTo>
                        <a:pt x="32" y="0"/>
                      </a:lnTo>
                      <a:lnTo>
                        <a:pt x="56" y="0"/>
                      </a:lnTo>
                      <a:lnTo>
                        <a:pt x="80" y="8"/>
                      </a:lnTo>
                      <a:lnTo>
                        <a:pt x="80" y="8"/>
                      </a:lnTo>
                      <a:lnTo>
                        <a:pt x="104" y="16"/>
                      </a:lnTo>
                      <a:lnTo>
                        <a:pt x="128" y="32"/>
                      </a:lnTo>
                      <a:lnTo>
                        <a:pt x="136" y="40"/>
                      </a:lnTo>
                      <a:lnTo>
                        <a:pt x="136" y="48"/>
                      </a:lnTo>
                      <a:lnTo>
                        <a:pt x="136" y="48"/>
                      </a:lnTo>
                      <a:lnTo>
                        <a:pt x="128" y="56"/>
                      </a:lnTo>
                      <a:lnTo>
                        <a:pt x="112" y="56"/>
                      </a:lnTo>
                      <a:lnTo>
                        <a:pt x="88" y="56"/>
                      </a:lnTo>
                      <a:lnTo>
                        <a:pt x="64" y="48"/>
                      </a:lnTo>
                      <a:lnTo>
                        <a:pt x="64" y="48"/>
                      </a:lnTo>
                      <a:lnTo>
                        <a:pt x="32" y="40"/>
                      </a:lnTo>
                      <a:lnTo>
                        <a:pt x="16" y="24"/>
                      </a:lnTo>
                      <a:lnTo>
                        <a:pt x="0" y="16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546" name="Freeform 674"/>
                <p:cNvSpPr>
                  <a:spLocks/>
                </p:cNvSpPr>
                <p:nvPr/>
              </p:nvSpPr>
              <p:spPr bwMode="auto">
                <a:xfrm>
                  <a:off x="564" y="2360"/>
                  <a:ext cx="136" cy="56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8" y="0"/>
                    </a:cxn>
                    <a:cxn ang="0">
                      <a:pos x="24" y="0"/>
                    </a:cxn>
                    <a:cxn ang="0">
                      <a:pos x="48" y="0"/>
                    </a:cxn>
                    <a:cxn ang="0">
                      <a:pos x="80" y="8"/>
                    </a:cxn>
                    <a:cxn ang="0">
                      <a:pos x="80" y="8"/>
                    </a:cxn>
                    <a:cxn ang="0">
                      <a:pos x="104" y="16"/>
                    </a:cxn>
                    <a:cxn ang="0">
                      <a:pos x="120" y="24"/>
                    </a:cxn>
                    <a:cxn ang="0">
                      <a:pos x="136" y="40"/>
                    </a:cxn>
                    <a:cxn ang="0">
                      <a:pos x="136" y="48"/>
                    </a:cxn>
                    <a:cxn ang="0">
                      <a:pos x="136" y="48"/>
                    </a:cxn>
                    <a:cxn ang="0">
                      <a:pos x="128" y="48"/>
                    </a:cxn>
                    <a:cxn ang="0">
                      <a:pos x="112" y="56"/>
                    </a:cxn>
                    <a:cxn ang="0">
                      <a:pos x="88" y="48"/>
                    </a:cxn>
                    <a:cxn ang="0">
                      <a:pos x="56" y="40"/>
                    </a:cxn>
                    <a:cxn ang="0">
                      <a:pos x="56" y="40"/>
                    </a:cxn>
                    <a:cxn ang="0">
                      <a:pos x="32" y="32"/>
                    </a:cxn>
                    <a:cxn ang="0">
                      <a:pos x="8" y="24"/>
                    </a:cxn>
                    <a:cxn ang="0">
                      <a:pos x="0" y="16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136" h="56">
                      <a:moveTo>
                        <a:pt x="0" y="8"/>
                      </a:moveTo>
                      <a:lnTo>
                        <a:pt x="8" y="0"/>
                      </a:lnTo>
                      <a:lnTo>
                        <a:pt x="24" y="0"/>
                      </a:lnTo>
                      <a:lnTo>
                        <a:pt x="48" y="0"/>
                      </a:lnTo>
                      <a:lnTo>
                        <a:pt x="80" y="8"/>
                      </a:lnTo>
                      <a:lnTo>
                        <a:pt x="80" y="8"/>
                      </a:lnTo>
                      <a:lnTo>
                        <a:pt x="104" y="16"/>
                      </a:lnTo>
                      <a:lnTo>
                        <a:pt x="120" y="24"/>
                      </a:lnTo>
                      <a:lnTo>
                        <a:pt x="136" y="40"/>
                      </a:lnTo>
                      <a:lnTo>
                        <a:pt x="136" y="48"/>
                      </a:lnTo>
                      <a:lnTo>
                        <a:pt x="136" y="48"/>
                      </a:lnTo>
                      <a:lnTo>
                        <a:pt x="128" y="48"/>
                      </a:lnTo>
                      <a:lnTo>
                        <a:pt x="112" y="56"/>
                      </a:lnTo>
                      <a:lnTo>
                        <a:pt x="88" y="48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32" y="32"/>
                      </a:lnTo>
                      <a:lnTo>
                        <a:pt x="8" y="24"/>
                      </a:lnTo>
                      <a:lnTo>
                        <a:pt x="0" y="16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547" name="Freeform 675"/>
                <p:cNvSpPr>
                  <a:spLocks/>
                </p:cNvSpPr>
                <p:nvPr/>
              </p:nvSpPr>
              <p:spPr bwMode="auto">
                <a:xfrm>
                  <a:off x="692" y="2256"/>
                  <a:ext cx="72" cy="104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32" y="8"/>
                    </a:cxn>
                    <a:cxn ang="0">
                      <a:pos x="64" y="48"/>
                    </a:cxn>
                    <a:cxn ang="0">
                      <a:pos x="64" y="48"/>
                    </a:cxn>
                    <a:cxn ang="0">
                      <a:pos x="72" y="80"/>
                    </a:cxn>
                    <a:cxn ang="0">
                      <a:pos x="64" y="104"/>
                    </a:cxn>
                    <a:cxn ang="0">
                      <a:pos x="64" y="104"/>
                    </a:cxn>
                    <a:cxn ang="0">
                      <a:pos x="40" y="96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0" y="24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72" h="104">
                      <a:moveTo>
                        <a:pt x="8" y="0"/>
                      </a:moveTo>
                      <a:lnTo>
                        <a:pt x="32" y="8"/>
                      </a:lnTo>
                      <a:lnTo>
                        <a:pt x="64" y="48"/>
                      </a:lnTo>
                      <a:lnTo>
                        <a:pt x="64" y="48"/>
                      </a:lnTo>
                      <a:lnTo>
                        <a:pt x="72" y="80"/>
                      </a:lnTo>
                      <a:lnTo>
                        <a:pt x="64" y="104"/>
                      </a:lnTo>
                      <a:lnTo>
                        <a:pt x="64" y="104"/>
                      </a:lnTo>
                      <a:lnTo>
                        <a:pt x="40" y="96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0" y="2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548" name="Freeform 676"/>
                <p:cNvSpPr>
                  <a:spLocks/>
                </p:cNvSpPr>
                <p:nvPr/>
              </p:nvSpPr>
              <p:spPr bwMode="auto">
                <a:xfrm>
                  <a:off x="852" y="2520"/>
                  <a:ext cx="72" cy="96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32" y="8"/>
                    </a:cxn>
                    <a:cxn ang="0">
                      <a:pos x="56" y="40"/>
                    </a:cxn>
                    <a:cxn ang="0">
                      <a:pos x="56" y="40"/>
                    </a:cxn>
                    <a:cxn ang="0">
                      <a:pos x="72" y="80"/>
                    </a:cxn>
                    <a:cxn ang="0">
                      <a:pos x="64" y="96"/>
                    </a:cxn>
                    <a:cxn ang="0">
                      <a:pos x="64" y="96"/>
                    </a:cxn>
                    <a:cxn ang="0">
                      <a:pos x="40" y="88"/>
                    </a:cxn>
                    <a:cxn ang="0">
                      <a:pos x="8" y="56"/>
                    </a:cxn>
                    <a:cxn ang="0">
                      <a:pos x="8" y="56"/>
                    </a:cxn>
                    <a:cxn ang="0">
                      <a:pos x="0" y="16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72" h="96">
                      <a:moveTo>
                        <a:pt x="8" y="0"/>
                      </a:moveTo>
                      <a:lnTo>
                        <a:pt x="32" y="8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72" y="80"/>
                      </a:lnTo>
                      <a:lnTo>
                        <a:pt x="64" y="96"/>
                      </a:lnTo>
                      <a:lnTo>
                        <a:pt x="64" y="96"/>
                      </a:lnTo>
                      <a:lnTo>
                        <a:pt x="40" y="88"/>
                      </a:lnTo>
                      <a:lnTo>
                        <a:pt x="8" y="56"/>
                      </a:lnTo>
                      <a:lnTo>
                        <a:pt x="8" y="56"/>
                      </a:lnTo>
                      <a:lnTo>
                        <a:pt x="0" y="1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549" name="Freeform 677"/>
                <p:cNvSpPr>
                  <a:spLocks/>
                </p:cNvSpPr>
                <p:nvPr/>
              </p:nvSpPr>
              <p:spPr bwMode="auto">
                <a:xfrm>
                  <a:off x="844" y="2256"/>
                  <a:ext cx="72" cy="104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72" y="24"/>
                    </a:cxn>
                    <a:cxn ang="0">
                      <a:pos x="56" y="56"/>
                    </a:cxn>
                    <a:cxn ang="0">
                      <a:pos x="56" y="56"/>
                    </a:cxn>
                    <a:cxn ang="0">
                      <a:pos x="32" y="88"/>
                    </a:cxn>
                    <a:cxn ang="0">
                      <a:pos x="8" y="104"/>
                    </a:cxn>
                    <a:cxn ang="0">
                      <a:pos x="8" y="104"/>
                    </a:cxn>
                    <a:cxn ang="0">
                      <a:pos x="0" y="80"/>
                    </a:cxn>
                    <a:cxn ang="0">
                      <a:pos x="8" y="40"/>
                    </a:cxn>
                    <a:cxn ang="0">
                      <a:pos x="8" y="40"/>
                    </a:cxn>
                    <a:cxn ang="0">
                      <a:pos x="40" y="8"/>
                    </a:cxn>
                    <a:cxn ang="0">
                      <a:pos x="64" y="0"/>
                    </a:cxn>
                  </a:cxnLst>
                  <a:rect l="0" t="0" r="r" b="b"/>
                  <a:pathLst>
                    <a:path w="72" h="104">
                      <a:moveTo>
                        <a:pt x="64" y="0"/>
                      </a:moveTo>
                      <a:lnTo>
                        <a:pt x="72" y="24"/>
                      </a:lnTo>
                      <a:lnTo>
                        <a:pt x="56" y="56"/>
                      </a:lnTo>
                      <a:lnTo>
                        <a:pt x="56" y="56"/>
                      </a:lnTo>
                      <a:lnTo>
                        <a:pt x="32" y="88"/>
                      </a:lnTo>
                      <a:lnTo>
                        <a:pt x="8" y="104"/>
                      </a:lnTo>
                      <a:lnTo>
                        <a:pt x="8" y="104"/>
                      </a:lnTo>
                      <a:lnTo>
                        <a:pt x="0" y="80"/>
                      </a:lnTo>
                      <a:lnTo>
                        <a:pt x="8" y="40"/>
                      </a:lnTo>
                      <a:lnTo>
                        <a:pt x="8" y="40"/>
                      </a:lnTo>
                      <a:lnTo>
                        <a:pt x="40" y="8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550" name="Freeform 678"/>
                <p:cNvSpPr>
                  <a:spLocks/>
                </p:cNvSpPr>
                <p:nvPr/>
              </p:nvSpPr>
              <p:spPr bwMode="auto">
                <a:xfrm>
                  <a:off x="700" y="2520"/>
                  <a:ext cx="80" cy="96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80" y="16"/>
                    </a:cxn>
                    <a:cxn ang="0">
                      <a:pos x="64" y="56"/>
                    </a:cxn>
                    <a:cxn ang="0">
                      <a:pos x="64" y="56"/>
                    </a:cxn>
                    <a:cxn ang="0">
                      <a:pos x="40" y="88"/>
                    </a:cxn>
                    <a:cxn ang="0">
                      <a:pos x="8" y="96"/>
                    </a:cxn>
                    <a:cxn ang="0">
                      <a:pos x="8" y="96"/>
                    </a:cxn>
                    <a:cxn ang="0">
                      <a:pos x="0" y="80"/>
                    </a:cxn>
                    <a:cxn ang="0">
                      <a:pos x="16" y="40"/>
                    </a:cxn>
                    <a:cxn ang="0">
                      <a:pos x="16" y="40"/>
                    </a:cxn>
                    <a:cxn ang="0">
                      <a:pos x="40" y="8"/>
                    </a:cxn>
                    <a:cxn ang="0">
                      <a:pos x="64" y="0"/>
                    </a:cxn>
                  </a:cxnLst>
                  <a:rect l="0" t="0" r="r" b="b"/>
                  <a:pathLst>
                    <a:path w="80" h="96">
                      <a:moveTo>
                        <a:pt x="64" y="0"/>
                      </a:moveTo>
                      <a:lnTo>
                        <a:pt x="80" y="16"/>
                      </a:lnTo>
                      <a:lnTo>
                        <a:pt x="64" y="56"/>
                      </a:lnTo>
                      <a:lnTo>
                        <a:pt x="64" y="56"/>
                      </a:lnTo>
                      <a:lnTo>
                        <a:pt x="40" y="88"/>
                      </a:lnTo>
                      <a:lnTo>
                        <a:pt x="8" y="96"/>
                      </a:lnTo>
                      <a:lnTo>
                        <a:pt x="8" y="96"/>
                      </a:lnTo>
                      <a:lnTo>
                        <a:pt x="0" y="80"/>
                      </a:lnTo>
                      <a:lnTo>
                        <a:pt x="16" y="40"/>
                      </a:lnTo>
                      <a:lnTo>
                        <a:pt x="16" y="40"/>
                      </a:lnTo>
                      <a:lnTo>
                        <a:pt x="40" y="8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</p:grpSp>
          <p:sp>
            <p:nvSpPr>
              <p:cNvPr id="208551" name="Freeform 679"/>
              <p:cNvSpPr>
                <a:spLocks/>
              </p:cNvSpPr>
              <p:nvPr/>
            </p:nvSpPr>
            <p:spPr bwMode="auto">
              <a:xfrm>
                <a:off x="572" y="1295"/>
                <a:ext cx="472" cy="334"/>
              </a:xfrm>
              <a:custGeom>
                <a:avLst/>
                <a:gdLst/>
                <a:ahLst/>
                <a:cxnLst>
                  <a:cxn ang="0">
                    <a:pos x="672" y="216"/>
                  </a:cxn>
                  <a:cxn ang="0">
                    <a:pos x="664" y="256"/>
                  </a:cxn>
                  <a:cxn ang="0">
                    <a:pos x="648" y="296"/>
                  </a:cxn>
                  <a:cxn ang="0">
                    <a:pos x="616" y="328"/>
                  </a:cxn>
                  <a:cxn ang="0">
                    <a:pos x="576" y="360"/>
                  </a:cxn>
                  <a:cxn ang="0">
                    <a:pos x="464" y="408"/>
                  </a:cxn>
                  <a:cxn ang="0">
                    <a:pos x="336" y="424"/>
                  </a:cxn>
                  <a:cxn ang="0">
                    <a:pos x="336" y="424"/>
                  </a:cxn>
                  <a:cxn ang="0">
                    <a:pos x="208" y="408"/>
                  </a:cxn>
                  <a:cxn ang="0">
                    <a:pos x="96" y="360"/>
                  </a:cxn>
                  <a:cxn ang="0">
                    <a:pos x="56" y="328"/>
                  </a:cxn>
                  <a:cxn ang="0">
                    <a:pos x="24" y="296"/>
                  </a:cxn>
                  <a:cxn ang="0">
                    <a:pos x="8" y="256"/>
                  </a:cxn>
                  <a:cxn ang="0">
                    <a:pos x="0" y="216"/>
                  </a:cxn>
                  <a:cxn ang="0">
                    <a:pos x="0" y="216"/>
                  </a:cxn>
                  <a:cxn ang="0">
                    <a:pos x="8" y="168"/>
                  </a:cxn>
                  <a:cxn ang="0">
                    <a:pos x="24" y="128"/>
                  </a:cxn>
                  <a:cxn ang="0">
                    <a:pos x="56" y="96"/>
                  </a:cxn>
                  <a:cxn ang="0">
                    <a:pos x="96" y="64"/>
                  </a:cxn>
                  <a:cxn ang="0">
                    <a:pos x="208" y="16"/>
                  </a:cxn>
                  <a:cxn ang="0">
                    <a:pos x="336" y="0"/>
                  </a:cxn>
                  <a:cxn ang="0">
                    <a:pos x="336" y="0"/>
                  </a:cxn>
                  <a:cxn ang="0">
                    <a:pos x="464" y="16"/>
                  </a:cxn>
                  <a:cxn ang="0">
                    <a:pos x="576" y="64"/>
                  </a:cxn>
                  <a:cxn ang="0">
                    <a:pos x="616" y="96"/>
                  </a:cxn>
                  <a:cxn ang="0">
                    <a:pos x="648" y="128"/>
                  </a:cxn>
                  <a:cxn ang="0">
                    <a:pos x="664" y="168"/>
                  </a:cxn>
                  <a:cxn ang="0">
                    <a:pos x="672" y="216"/>
                  </a:cxn>
                </a:cxnLst>
                <a:rect l="0" t="0" r="r" b="b"/>
                <a:pathLst>
                  <a:path w="672" h="424">
                    <a:moveTo>
                      <a:pt x="672" y="216"/>
                    </a:moveTo>
                    <a:lnTo>
                      <a:pt x="664" y="256"/>
                    </a:lnTo>
                    <a:lnTo>
                      <a:pt x="648" y="296"/>
                    </a:lnTo>
                    <a:lnTo>
                      <a:pt x="616" y="328"/>
                    </a:lnTo>
                    <a:lnTo>
                      <a:pt x="576" y="360"/>
                    </a:lnTo>
                    <a:lnTo>
                      <a:pt x="464" y="408"/>
                    </a:lnTo>
                    <a:lnTo>
                      <a:pt x="336" y="424"/>
                    </a:lnTo>
                    <a:lnTo>
                      <a:pt x="336" y="424"/>
                    </a:lnTo>
                    <a:lnTo>
                      <a:pt x="208" y="408"/>
                    </a:lnTo>
                    <a:lnTo>
                      <a:pt x="96" y="360"/>
                    </a:lnTo>
                    <a:lnTo>
                      <a:pt x="56" y="328"/>
                    </a:lnTo>
                    <a:lnTo>
                      <a:pt x="24" y="296"/>
                    </a:lnTo>
                    <a:lnTo>
                      <a:pt x="8" y="256"/>
                    </a:lnTo>
                    <a:lnTo>
                      <a:pt x="0" y="216"/>
                    </a:lnTo>
                    <a:lnTo>
                      <a:pt x="0" y="216"/>
                    </a:lnTo>
                    <a:lnTo>
                      <a:pt x="8" y="168"/>
                    </a:lnTo>
                    <a:lnTo>
                      <a:pt x="24" y="128"/>
                    </a:lnTo>
                    <a:lnTo>
                      <a:pt x="56" y="96"/>
                    </a:lnTo>
                    <a:lnTo>
                      <a:pt x="96" y="64"/>
                    </a:lnTo>
                    <a:lnTo>
                      <a:pt x="208" y="16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464" y="16"/>
                    </a:lnTo>
                    <a:lnTo>
                      <a:pt x="576" y="64"/>
                    </a:lnTo>
                    <a:lnTo>
                      <a:pt x="616" y="96"/>
                    </a:lnTo>
                    <a:lnTo>
                      <a:pt x="648" y="128"/>
                    </a:lnTo>
                    <a:lnTo>
                      <a:pt x="664" y="168"/>
                    </a:lnTo>
                    <a:lnTo>
                      <a:pt x="672" y="21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8080">
                      <a:gamma/>
                      <a:tint val="59608"/>
                      <a:invGamma/>
                    </a:srgbClr>
                  </a:gs>
                  <a:gs pos="100000">
                    <a:srgbClr val="808080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endParaRPr>
              </a:p>
            </p:txBody>
          </p:sp>
          <p:grpSp>
            <p:nvGrpSpPr>
              <p:cNvPr id="56418" name="Group 680"/>
              <p:cNvGrpSpPr>
                <a:grpSpLocks/>
              </p:cNvGrpSpPr>
              <p:nvPr/>
            </p:nvGrpSpPr>
            <p:grpSpPr bwMode="auto">
              <a:xfrm>
                <a:off x="632" y="1338"/>
                <a:ext cx="352" cy="248"/>
                <a:chOff x="636" y="2320"/>
                <a:chExt cx="352" cy="248"/>
              </a:xfrm>
            </p:grpSpPr>
            <p:sp>
              <p:nvSpPr>
                <p:cNvPr id="208553" name="Freeform 681"/>
                <p:cNvSpPr>
                  <a:spLocks/>
                </p:cNvSpPr>
                <p:nvPr/>
              </p:nvSpPr>
              <p:spPr bwMode="auto">
                <a:xfrm>
                  <a:off x="788" y="2424"/>
                  <a:ext cx="32" cy="16"/>
                </a:xfrm>
                <a:custGeom>
                  <a:avLst/>
                  <a:gdLst/>
                  <a:ahLst/>
                  <a:cxnLst>
                    <a:cxn ang="0">
                      <a:pos x="32" y="8"/>
                    </a:cxn>
                    <a:cxn ang="0">
                      <a:pos x="32" y="16"/>
                    </a:cxn>
                    <a:cxn ang="0">
                      <a:pos x="16" y="16"/>
                    </a:cxn>
                    <a:cxn ang="0">
                      <a:pos x="16" y="16"/>
                    </a:cxn>
                    <a:cxn ang="0">
                      <a:pos x="8" y="1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8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32" y="0"/>
                    </a:cxn>
                    <a:cxn ang="0">
                      <a:pos x="32" y="8"/>
                    </a:cxn>
                  </a:cxnLst>
                  <a:rect l="0" t="0" r="r" b="b"/>
                  <a:pathLst>
                    <a:path w="32" h="16">
                      <a:moveTo>
                        <a:pt x="32" y="8"/>
                      </a:moveTo>
                      <a:lnTo>
                        <a:pt x="32" y="16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8" y="1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32" y="0"/>
                      </a:lnTo>
                      <a:lnTo>
                        <a:pt x="32" y="8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554" name="Freeform 682"/>
                <p:cNvSpPr>
                  <a:spLocks/>
                </p:cNvSpPr>
                <p:nvPr/>
              </p:nvSpPr>
              <p:spPr bwMode="auto">
                <a:xfrm>
                  <a:off x="924" y="2416"/>
                  <a:ext cx="64" cy="24"/>
                </a:xfrm>
                <a:custGeom>
                  <a:avLst/>
                  <a:gdLst/>
                  <a:ahLst/>
                  <a:cxnLst>
                    <a:cxn ang="0">
                      <a:pos x="64" y="16"/>
                    </a:cxn>
                    <a:cxn ang="0">
                      <a:pos x="56" y="24"/>
                    </a:cxn>
                    <a:cxn ang="0">
                      <a:pos x="32" y="24"/>
                    </a:cxn>
                    <a:cxn ang="0">
                      <a:pos x="32" y="24"/>
                    </a:cxn>
                    <a:cxn ang="0">
                      <a:pos x="16" y="24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16" y="8"/>
                    </a:cxn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56" y="8"/>
                    </a:cxn>
                    <a:cxn ang="0">
                      <a:pos x="64" y="16"/>
                    </a:cxn>
                  </a:cxnLst>
                  <a:rect l="0" t="0" r="r" b="b"/>
                  <a:pathLst>
                    <a:path w="64" h="24">
                      <a:moveTo>
                        <a:pt x="64" y="16"/>
                      </a:moveTo>
                      <a:lnTo>
                        <a:pt x="56" y="24"/>
                      </a:lnTo>
                      <a:lnTo>
                        <a:pt x="32" y="24"/>
                      </a:lnTo>
                      <a:lnTo>
                        <a:pt x="32" y="24"/>
                      </a:lnTo>
                      <a:lnTo>
                        <a:pt x="16" y="2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16" y="8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56" y="8"/>
                      </a:lnTo>
                      <a:lnTo>
                        <a:pt x="64" y="16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555" name="Freeform 683"/>
                <p:cNvSpPr>
                  <a:spLocks/>
                </p:cNvSpPr>
                <p:nvPr/>
              </p:nvSpPr>
              <p:spPr bwMode="auto">
                <a:xfrm>
                  <a:off x="908" y="2512"/>
                  <a:ext cx="40" cy="32"/>
                </a:xfrm>
                <a:custGeom>
                  <a:avLst/>
                  <a:gdLst/>
                  <a:ahLst/>
                  <a:cxnLst>
                    <a:cxn ang="0">
                      <a:pos x="40" y="32"/>
                    </a:cxn>
                    <a:cxn ang="0">
                      <a:pos x="24" y="32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0" y="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32" y="8"/>
                    </a:cxn>
                    <a:cxn ang="0">
                      <a:pos x="32" y="8"/>
                    </a:cxn>
                    <a:cxn ang="0">
                      <a:pos x="40" y="24"/>
                    </a:cxn>
                    <a:cxn ang="0">
                      <a:pos x="40" y="32"/>
                    </a:cxn>
                  </a:cxnLst>
                  <a:rect l="0" t="0" r="r" b="b"/>
                  <a:pathLst>
                    <a:path w="40" h="32">
                      <a:moveTo>
                        <a:pt x="40" y="32"/>
                      </a:moveTo>
                      <a:lnTo>
                        <a:pt x="24" y="32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40" y="24"/>
                      </a:lnTo>
                      <a:lnTo>
                        <a:pt x="40" y="32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556" name="Freeform 684"/>
                <p:cNvSpPr>
                  <a:spLocks/>
                </p:cNvSpPr>
                <p:nvPr/>
              </p:nvSpPr>
              <p:spPr bwMode="auto">
                <a:xfrm>
                  <a:off x="780" y="2328"/>
                  <a:ext cx="32" cy="48"/>
                </a:xfrm>
                <a:custGeom>
                  <a:avLst/>
                  <a:gdLst/>
                  <a:ahLst/>
                  <a:cxnLst>
                    <a:cxn ang="0">
                      <a:pos x="16" y="48"/>
                    </a:cxn>
                    <a:cxn ang="0">
                      <a:pos x="8" y="48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4" y="8"/>
                    </a:cxn>
                    <a:cxn ang="0">
                      <a:pos x="32" y="24"/>
                    </a:cxn>
                    <a:cxn ang="0">
                      <a:pos x="32" y="24"/>
                    </a:cxn>
                    <a:cxn ang="0">
                      <a:pos x="24" y="48"/>
                    </a:cxn>
                    <a:cxn ang="0">
                      <a:pos x="16" y="48"/>
                    </a:cxn>
                  </a:cxnLst>
                  <a:rect l="0" t="0" r="r" b="b"/>
                  <a:pathLst>
                    <a:path w="32" h="48">
                      <a:moveTo>
                        <a:pt x="16" y="48"/>
                      </a:moveTo>
                      <a:lnTo>
                        <a:pt x="8" y="48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4" y="8"/>
                      </a:lnTo>
                      <a:lnTo>
                        <a:pt x="32" y="24"/>
                      </a:lnTo>
                      <a:lnTo>
                        <a:pt x="32" y="24"/>
                      </a:lnTo>
                      <a:lnTo>
                        <a:pt x="24" y="48"/>
                      </a:lnTo>
                      <a:lnTo>
                        <a:pt x="16" y="48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557" name="Freeform 685"/>
                <p:cNvSpPr>
                  <a:spLocks/>
                </p:cNvSpPr>
                <p:nvPr/>
              </p:nvSpPr>
              <p:spPr bwMode="auto">
                <a:xfrm>
                  <a:off x="676" y="2432"/>
                  <a:ext cx="64" cy="24"/>
                </a:xfrm>
                <a:custGeom>
                  <a:avLst/>
                  <a:gdLst/>
                  <a:ahLst/>
                  <a:cxnLst>
                    <a:cxn ang="0">
                      <a:pos x="64" y="16"/>
                    </a:cxn>
                    <a:cxn ang="0">
                      <a:pos x="56" y="24"/>
                    </a:cxn>
                    <a:cxn ang="0">
                      <a:pos x="32" y="24"/>
                    </a:cxn>
                    <a:cxn ang="0">
                      <a:pos x="32" y="24"/>
                    </a:cxn>
                    <a:cxn ang="0">
                      <a:pos x="8" y="24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8" y="8"/>
                    </a:cxn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56" y="8"/>
                    </a:cxn>
                    <a:cxn ang="0">
                      <a:pos x="64" y="16"/>
                    </a:cxn>
                  </a:cxnLst>
                  <a:rect l="0" t="0" r="r" b="b"/>
                  <a:pathLst>
                    <a:path w="64" h="24">
                      <a:moveTo>
                        <a:pt x="64" y="16"/>
                      </a:moveTo>
                      <a:lnTo>
                        <a:pt x="56" y="24"/>
                      </a:lnTo>
                      <a:lnTo>
                        <a:pt x="32" y="24"/>
                      </a:lnTo>
                      <a:lnTo>
                        <a:pt x="32" y="24"/>
                      </a:lnTo>
                      <a:lnTo>
                        <a:pt x="8" y="2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8" y="8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56" y="8"/>
                      </a:lnTo>
                      <a:lnTo>
                        <a:pt x="64" y="16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558" name="Freeform 686"/>
                <p:cNvSpPr>
                  <a:spLocks/>
                </p:cNvSpPr>
                <p:nvPr/>
              </p:nvSpPr>
              <p:spPr bwMode="auto">
                <a:xfrm>
                  <a:off x="788" y="2520"/>
                  <a:ext cx="32" cy="48"/>
                </a:xfrm>
                <a:custGeom>
                  <a:avLst/>
                  <a:gdLst/>
                  <a:ahLst/>
                  <a:cxnLst>
                    <a:cxn ang="0">
                      <a:pos x="16" y="48"/>
                    </a:cxn>
                    <a:cxn ang="0">
                      <a:pos x="8" y="4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32" y="8"/>
                    </a:cxn>
                    <a:cxn ang="0">
                      <a:pos x="32" y="24"/>
                    </a:cxn>
                    <a:cxn ang="0">
                      <a:pos x="32" y="24"/>
                    </a:cxn>
                    <a:cxn ang="0">
                      <a:pos x="32" y="40"/>
                    </a:cxn>
                    <a:cxn ang="0">
                      <a:pos x="16" y="48"/>
                    </a:cxn>
                  </a:cxnLst>
                  <a:rect l="0" t="0" r="r" b="b"/>
                  <a:pathLst>
                    <a:path w="32" h="48">
                      <a:moveTo>
                        <a:pt x="16" y="48"/>
                      </a:moveTo>
                      <a:lnTo>
                        <a:pt x="8" y="4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32" y="8"/>
                      </a:lnTo>
                      <a:lnTo>
                        <a:pt x="32" y="24"/>
                      </a:lnTo>
                      <a:lnTo>
                        <a:pt x="32" y="24"/>
                      </a:lnTo>
                      <a:lnTo>
                        <a:pt x="32" y="40"/>
                      </a:lnTo>
                      <a:lnTo>
                        <a:pt x="16" y="48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559" name="Freeform 687"/>
                <p:cNvSpPr>
                  <a:spLocks/>
                </p:cNvSpPr>
                <p:nvPr/>
              </p:nvSpPr>
              <p:spPr bwMode="auto">
                <a:xfrm>
                  <a:off x="660" y="2352"/>
                  <a:ext cx="48" cy="40"/>
                </a:xfrm>
                <a:custGeom>
                  <a:avLst/>
                  <a:gdLst/>
                  <a:ahLst/>
                  <a:cxnLst>
                    <a:cxn ang="0">
                      <a:pos x="48" y="32"/>
                    </a:cxn>
                    <a:cxn ang="0">
                      <a:pos x="32" y="40"/>
                    </a:cxn>
                    <a:cxn ang="0">
                      <a:pos x="16" y="24"/>
                    </a:cxn>
                    <a:cxn ang="0">
                      <a:pos x="16" y="24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32" y="8"/>
                    </a:cxn>
                    <a:cxn ang="0">
                      <a:pos x="32" y="8"/>
                    </a:cxn>
                    <a:cxn ang="0">
                      <a:pos x="48" y="24"/>
                    </a:cxn>
                    <a:cxn ang="0">
                      <a:pos x="48" y="32"/>
                    </a:cxn>
                  </a:cxnLst>
                  <a:rect l="0" t="0" r="r" b="b"/>
                  <a:pathLst>
                    <a:path w="48" h="40">
                      <a:moveTo>
                        <a:pt x="48" y="32"/>
                      </a:moveTo>
                      <a:lnTo>
                        <a:pt x="32" y="40"/>
                      </a:lnTo>
                      <a:lnTo>
                        <a:pt x="16" y="24"/>
                      </a:lnTo>
                      <a:lnTo>
                        <a:pt x="16" y="24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48" y="24"/>
                      </a:lnTo>
                      <a:lnTo>
                        <a:pt x="48" y="32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560" name="Freeform 688"/>
                <p:cNvSpPr>
                  <a:spLocks/>
                </p:cNvSpPr>
                <p:nvPr/>
              </p:nvSpPr>
              <p:spPr bwMode="auto">
                <a:xfrm>
                  <a:off x="892" y="2344"/>
                  <a:ext cx="48" cy="32"/>
                </a:xfrm>
                <a:custGeom>
                  <a:avLst/>
                  <a:gdLst/>
                  <a:ahLst/>
                  <a:cxnLst>
                    <a:cxn ang="0">
                      <a:pos x="0" y="32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32" y="0"/>
                    </a:cxn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48" y="8"/>
                    </a:cxn>
                    <a:cxn ang="0">
                      <a:pos x="32" y="24"/>
                    </a:cxn>
                    <a:cxn ang="0">
                      <a:pos x="32" y="24"/>
                    </a:cxn>
                    <a:cxn ang="0">
                      <a:pos x="16" y="32"/>
                    </a:cxn>
                    <a:cxn ang="0">
                      <a:pos x="0" y="32"/>
                    </a:cxn>
                  </a:cxnLst>
                  <a:rect l="0" t="0" r="r" b="b"/>
                  <a:pathLst>
                    <a:path w="48" h="32">
                      <a:moveTo>
                        <a:pt x="0" y="32"/>
                      </a:move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32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8" y="8"/>
                      </a:lnTo>
                      <a:lnTo>
                        <a:pt x="32" y="24"/>
                      </a:lnTo>
                      <a:lnTo>
                        <a:pt x="32" y="24"/>
                      </a:lnTo>
                      <a:lnTo>
                        <a:pt x="16" y="32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561" name="Freeform 689"/>
                <p:cNvSpPr>
                  <a:spLocks/>
                </p:cNvSpPr>
                <p:nvPr/>
              </p:nvSpPr>
              <p:spPr bwMode="auto">
                <a:xfrm>
                  <a:off x="876" y="2400"/>
                  <a:ext cx="48" cy="24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8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32" y="0"/>
                    </a:cxn>
                    <a:cxn ang="0">
                      <a:pos x="48" y="8"/>
                    </a:cxn>
                    <a:cxn ang="0">
                      <a:pos x="48" y="8"/>
                    </a:cxn>
                    <a:cxn ang="0">
                      <a:pos x="48" y="16"/>
                    </a:cxn>
                    <a:cxn ang="0">
                      <a:pos x="32" y="24"/>
                    </a:cxn>
                    <a:cxn ang="0">
                      <a:pos x="32" y="24"/>
                    </a:cxn>
                    <a:cxn ang="0">
                      <a:pos x="8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48" h="24">
                      <a:moveTo>
                        <a:pt x="0" y="24"/>
                      </a:moveTo>
                      <a:lnTo>
                        <a:pt x="0" y="8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32" y="0"/>
                      </a:lnTo>
                      <a:lnTo>
                        <a:pt x="48" y="8"/>
                      </a:lnTo>
                      <a:lnTo>
                        <a:pt x="48" y="8"/>
                      </a:lnTo>
                      <a:lnTo>
                        <a:pt x="48" y="16"/>
                      </a:lnTo>
                      <a:lnTo>
                        <a:pt x="32" y="24"/>
                      </a:lnTo>
                      <a:lnTo>
                        <a:pt x="32" y="24"/>
                      </a:lnTo>
                      <a:lnTo>
                        <a:pt x="8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562" name="Freeform 690"/>
                <p:cNvSpPr>
                  <a:spLocks/>
                </p:cNvSpPr>
                <p:nvPr/>
              </p:nvSpPr>
              <p:spPr bwMode="auto">
                <a:xfrm>
                  <a:off x="660" y="2480"/>
                  <a:ext cx="48" cy="24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0" y="8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40" y="0"/>
                    </a:cxn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48" y="16"/>
                    </a:cxn>
                    <a:cxn ang="0">
                      <a:pos x="32" y="24"/>
                    </a:cxn>
                    <a:cxn ang="0">
                      <a:pos x="32" y="24"/>
                    </a:cxn>
                    <a:cxn ang="0">
                      <a:pos x="8" y="24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48" h="24">
                      <a:moveTo>
                        <a:pt x="0" y="16"/>
                      </a:moveTo>
                      <a:lnTo>
                        <a:pt x="0" y="8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40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8" y="16"/>
                      </a:lnTo>
                      <a:lnTo>
                        <a:pt x="32" y="24"/>
                      </a:lnTo>
                      <a:lnTo>
                        <a:pt x="32" y="24"/>
                      </a:lnTo>
                      <a:lnTo>
                        <a:pt x="8" y="24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563" name="Freeform 691"/>
                <p:cNvSpPr>
                  <a:spLocks/>
                </p:cNvSpPr>
                <p:nvPr/>
              </p:nvSpPr>
              <p:spPr bwMode="auto">
                <a:xfrm>
                  <a:off x="732" y="2456"/>
                  <a:ext cx="48" cy="40"/>
                </a:xfrm>
                <a:custGeom>
                  <a:avLst/>
                  <a:gdLst/>
                  <a:ahLst/>
                  <a:cxnLst>
                    <a:cxn ang="0">
                      <a:pos x="8" y="40"/>
                    </a:cxn>
                    <a:cxn ang="0">
                      <a:pos x="0" y="24"/>
                    </a:cxn>
                    <a:cxn ang="0">
                      <a:pos x="16" y="16"/>
                    </a:cxn>
                    <a:cxn ang="0">
                      <a:pos x="16" y="16"/>
                    </a:cxn>
                    <a:cxn ang="0">
                      <a:pos x="32" y="0"/>
                    </a:cxn>
                    <a:cxn ang="0">
                      <a:pos x="48" y="8"/>
                    </a:cxn>
                    <a:cxn ang="0">
                      <a:pos x="48" y="8"/>
                    </a:cxn>
                    <a:cxn ang="0">
                      <a:pos x="48" y="16"/>
                    </a:cxn>
                    <a:cxn ang="0">
                      <a:pos x="40" y="32"/>
                    </a:cxn>
                    <a:cxn ang="0">
                      <a:pos x="40" y="32"/>
                    </a:cxn>
                    <a:cxn ang="0">
                      <a:pos x="16" y="40"/>
                    </a:cxn>
                    <a:cxn ang="0">
                      <a:pos x="8" y="40"/>
                    </a:cxn>
                  </a:cxnLst>
                  <a:rect l="0" t="0" r="r" b="b"/>
                  <a:pathLst>
                    <a:path w="48" h="40">
                      <a:moveTo>
                        <a:pt x="8" y="40"/>
                      </a:moveTo>
                      <a:lnTo>
                        <a:pt x="0" y="24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32" y="0"/>
                      </a:lnTo>
                      <a:lnTo>
                        <a:pt x="48" y="8"/>
                      </a:lnTo>
                      <a:lnTo>
                        <a:pt x="48" y="8"/>
                      </a:lnTo>
                      <a:lnTo>
                        <a:pt x="48" y="16"/>
                      </a:lnTo>
                      <a:lnTo>
                        <a:pt x="40" y="32"/>
                      </a:lnTo>
                      <a:lnTo>
                        <a:pt x="40" y="32"/>
                      </a:lnTo>
                      <a:lnTo>
                        <a:pt x="16" y="40"/>
                      </a:lnTo>
                      <a:lnTo>
                        <a:pt x="8" y="4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564" name="Freeform 692"/>
                <p:cNvSpPr>
                  <a:spLocks/>
                </p:cNvSpPr>
                <p:nvPr/>
              </p:nvSpPr>
              <p:spPr bwMode="auto">
                <a:xfrm>
                  <a:off x="924" y="2472"/>
                  <a:ext cx="56" cy="32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6" y="0"/>
                    </a:cxn>
                    <a:cxn ang="0">
                      <a:pos x="32" y="8"/>
                    </a:cxn>
                    <a:cxn ang="0">
                      <a:pos x="32" y="8"/>
                    </a:cxn>
                    <a:cxn ang="0">
                      <a:pos x="56" y="16"/>
                    </a:cxn>
                    <a:cxn ang="0">
                      <a:pos x="56" y="24"/>
                    </a:cxn>
                    <a:cxn ang="0">
                      <a:pos x="56" y="24"/>
                    </a:cxn>
                    <a:cxn ang="0">
                      <a:pos x="48" y="32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0" y="16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56" h="32">
                      <a:moveTo>
                        <a:pt x="0" y="8"/>
                      </a:moveTo>
                      <a:lnTo>
                        <a:pt x="16" y="0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56" y="16"/>
                      </a:lnTo>
                      <a:lnTo>
                        <a:pt x="56" y="24"/>
                      </a:lnTo>
                      <a:lnTo>
                        <a:pt x="56" y="24"/>
                      </a:lnTo>
                      <a:lnTo>
                        <a:pt x="48" y="32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0" y="16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565" name="Freeform 693"/>
                <p:cNvSpPr>
                  <a:spLocks/>
                </p:cNvSpPr>
                <p:nvPr/>
              </p:nvSpPr>
              <p:spPr bwMode="auto">
                <a:xfrm>
                  <a:off x="636" y="2392"/>
                  <a:ext cx="64" cy="32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6" y="0"/>
                    </a:cxn>
                    <a:cxn ang="0">
                      <a:pos x="40" y="8"/>
                    </a:cxn>
                    <a:cxn ang="0">
                      <a:pos x="40" y="8"/>
                    </a:cxn>
                    <a:cxn ang="0">
                      <a:pos x="56" y="16"/>
                    </a:cxn>
                    <a:cxn ang="0">
                      <a:pos x="64" y="24"/>
                    </a:cxn>
                    <a:cxn ang="0">
                      <a:pos x="64" y="24"/>
                    </a:cxn>
                    <a:cxn ang="0">
                      <a:pos x="48" y="32"/>
                    </a:cxn>
                    <a:cxn ang="0">
                      <a:pos x="24" y="32"/>
                    </a:cxn>
                    <a:cxn ang="0">
                      <a:pos x="24" y="32"/>
                    </a:cxn>
                    <a:cxn ang="0">
                      <a:pos x="8" y="16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64" h="32">
                      <a:moveTo>
                        <a:pt x="0" y="8"/>
                      </a:moveTo>
                      <a:lnTo>
                        <a:pt x="16" y="0"/>
                      </a:lnTo>
                      <a:lnTo>
                        <a:pt x="40" y="8"/>
                      </a:lnTo>
                      <a:lnTo>
                        <a:pt x="40" y="8"/>
                      </a:lnTo>
                      <a:lnTo>
                        <a:pt x="56" y="16"/>
                      </a:lnTo>
                      <a:lnTo>
                        <a:pt x="64" y="24"/>
                      </a:lnTo>
                      <a:lnTo>
                        <a:pt x="64" y="24"/>
                      </a:lnTo>
                      <a:lnTo>
                        <a:pt x="48" y="32"/>
                      </a:lnTo>
                      <a:lnTo>
                        <a:pt x="24" y="32"/>
                      </a:lnTo>
                      <a:lnTo>
                        <a:pt x="24" y="32"/>
                      </a:lnTo>
                      <a:lnTo>
                        <a:pt x="8" y="16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566" name="Freeform 694"/>
                <p:cNvSpPr>
                  <a:spLocks/>
                </p:cNvSpPr>
                <p:nvPr/>
              </p:nvSpPr>
              <p:spPr bwMode="auto">
                <a:xfrm>
                  <a:off x="716" y="2320"/>
                  <a:ext cx="40" cy="48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24" y="0"/>
                    </a:cxn>
                    <a:cxn ang="0">
                      <a:pos x="32" y="16"/>
                    </a:cxn>
                    <a:cxn ang="0">
                      <a:pos x="32" y="16"/>
                    </a:cxn>
                    <a:cxn ang="0">
                      <a:pos x="40" y="40"/>
                    </a:cxn>
                    <a:cxn ang="0">
                      <a:pos x="32" y="48"/>
                    </a:cxn>
                    <a:cxn ang="0">
                      <a:pos x="32" y="48"/>
                    </a:cxn>
                    <a:cxn ang="0">
                      <a:pos x="16" y="40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0" y="8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40" h="48">
                      <a:moveTo>
                        <a:pt x="8" y="0"/>
                      </a:moveTo>
                      <a:lnTo>
                        <a:pt x="24" y="0"/>
                      </a:lnTo>
                      <a:lnTo>
                        <a:pt x="32" y="16"/>
                      </a:lnTo>
                      <a:lnTo>
                        <a:pt x="32" y="16"/>
                      </a:lnTo>
                      <a:lnTo>
                        <a:pt x="40" y="40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16" y="40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0" y="8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567" name="Freeform 695"/>
                <p:cNvSpPr>
                  <a:spLocks/>
                </p:cNvSpPr>
                <p:nvPr/>
              </p:nvSpPr>
              <p:spPr bwMode="auto">
                <a:xfrm>
                  <a:off x="820" y="2480"/>
                  <a:ext cx="40" cy="40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24" y="0"/>
                    </a:cxn>
                    <a:cxn ang="0">
                      <a:pos x="40" y="16"/>
                    </a:cxn>
                    <a:cxn ang="0">
                      <a:pos x="40" y="16"/>
                    </a:cxn>
                    <a:cxn ang="0">
                      <a:pos x="40" y="32"/>
                    </a:cxn>
                    <a:cxn ang="0">
                      <a:pos x="32" y="40"/>
                    </a:cxn>
                    <a:cxn ang="0">
                      <a:pos x="32" y="40"/>
                    </a:cxn>
                    <a:cxn ang="0">
                      <a:pos x="24" y="40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0" y="8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40" h="40">
                      <a:moveTo>
                        <a:pt x="8" y="0"/>
                      </a:moveTo>
                      <a:lnTo>
                        <a:pt x="24" y="0"/>
                      </a:lnTo>
                      <a:lnTo>
                        <a:pt x="40" y="16"/>
                      </a:lnTo>
                      <a:lnTo>
                        <a:pt x="40" y="16"/>
                      </a:lnTo>
                      <a:lnTo>
                        <a:pt x="40" y="32"/>
                      </a:lnTo>
                      <a:lnTo>
                        <a:pt x="32" y="40"/>
                      </a:lnTo>
                      <a:lnTo>
                        <a:pt x="32" y="40"/>
                      </a:lnTo>
                      <a:lnTo>
                        <a:pt x="24" y="40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0" y="8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568" name="Freeform 696"/>
                <p:cNvSpPr>
                  <a:spLocks/>
                </p:cNvSpPr>
                <p:nvPr/>
              </p:nvSpPr>
              <p:spPr bwMode="auto">
                <a:xfrm>
                  <a:off x="836" y="2320"/>
                  <a:ext cx="40" cy="48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40" y="8"/>
                    </a:cxn>
                    <a:cxn ang="0">
                      <a:pos x="40" y="24"/>
                    </a:cxn>
                    <a:cxn ang="0">
                      <a:pos x="40" y="24"/>
                    </a:cxn>
                    <a:cxn ang="0">
                      <a:pos x="24" y="40"/>
                    </a:cxn>
                    <a:cxn ang="0">
                      <a:pos x="8" y="48"/>
                    </a:cxn>
                    <a:cxn ang="0">
                      <a:pos x="8" y="48"/>
                    </a:cxn>
                    <a:cxn ang="0">
                      <a:pos x="0" y="3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24" y="0"/>
                    </a:cxn>
                    <a:cxn ang="0">
                      <a:pos x="32" y="0"/>
                    </a:cxn>
                  </a:cxnLst>
                  <a:rect l="0" t="0" r="r" b="b"/>
                  <a:pathLst>
                    <a:path w="40" h="48">
                      <a:moveTo>
                        <a:pt x="32" y="0"/>
                      </a:moveTo>
                      <a:lnTo>
                        <a:pt x="40" y="8"/>
                      </a:lnTo>
                      <a:lnTo>
                        <a:pt x="40" y="24"/>
                      </a:lnTo>
                      <a:lnTo>
                        <a:pt x="40" y="24"/>
                      </a:lnTo>
                      <a:lnTo>
                        <a:pt x="24" y="40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0" y="3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24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569" name="Freeform 697"/>
                <p:cNvSpPr>
                  <a:spLocks/>
                </p:cNvSpPr>
                <p:nvPr/>
              </p:nvSpPr>
              <p:spPr bwMode="auto">
                <a:xfrm>
                  <a:off x="732" y="2504"/>
                  <a:ext cx="40" cy="48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40" y="8"/>
                    </a:cxn>
                    <a:cxn ang="0">
                      <a:pos x="32" y="32"/>
                    </a:cxn>
                    <a:cxn ang="0">
                      <a:pos x="32" y="32"/>
                    </a:cxn>
                    <a:cxn ang="0">
                      <a:pos x="24" y="40"/>
                    </a:cxn>
                    <a:cxn ang="0">
                      <a:pos x="8" y="48"/>
                    </a:cxn>
                    <a:cxn ang="0">
                      <a:pos x="8" y="48"/>
                    </a:cxn>
                    <a:cxn ang="0">
                      <a:pos x="0" y="40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6" y="8"/>
                    </a:cxn>
                    <a:cxn ang="0">
                      <a:pos x="32" y="0"/>
                    </a:cxn>
                  </a:cxnLst>
                  <a:rect l="0" t="0" r="r" b="b"/>
                  <a:pathLst>
                    <a:path w="40" h="48">
                      <a:moveTo>
                        <a:pt x="32" y="0"/>
                      </a:moveTo>
                      <a:lnTo>
                        <a:pt x="40" y="8"/>
                      </a:lnTo>
                      <a:lnTo>
                        <a:pt x="32" y="32"/>
                      </a:lnTo>
                      <a:lnTo>
                        <a:pt x="32" y="32"/>
                      </a:lnTo>
                      <a:lnTo>
                        <a:pt x="24" y="40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0" y="40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6" y="8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</p:grpSp>
        </p:grpSp>
        <p:sp>
          <p:nvSpPr>
            <p:cNvPr id="56415" name="Text Box 698"/>
            <p:cNvSpPr txBox="1">
              <a:spLocks noChangeArrowheads="1"/>
            </p:cNvSpPr>
            <p:nvPr/>
          </p:nvSpPr>
          <p:spPr bwMode="auto">
            <a:xfrm>
              <a:off x="1686" y="1362"/>
              <a:ext cx="169" cy="2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rtl="1" eaLnBrk="0" hangingPunct="0"/>
              <a:r>
                <a:rPr lang="en-US">
                  <a:latin typeface="Helvetica" charset="0"/>
                </a:rPr>
                <a:t> </a:t>
              </a:r>
            </a:p>
          </p:txBody>
        </p:sp>
      </p:grpSp>
      <p:grpSp>
        <p:nvGrpSpPr>
          <p:cNvPr id="56336" name="Group 699"/>
          <p:cNvGrpSpPr>
            <a:grpSpLocks/>
          </p:cNvGrpSpPr>
          <p:nvPr/>
        </p:nvGrpSpPr>
        <p:grpSpPr bwMode="auto">
          <a:xfrm>
            <a:off x="7924800" y="2971800"/>
            <a:ext cx="850900" cy="1038225"/>
            <a:chOff x="1503" y="1362"/>
            <a:chExt cx="536" cy="654"/>
          </a:xfrm>
        </p:grpSpPr>
        <p:grpSp>
          <p:nvGrpSpPr>
            <p:cNvPr id="56376" name="Group 700"/>
            <p:cNvGrpSpPr>
              <a:grpSpLocks/>
            </p:cNvGrpSpPr>
            <p:nvPr/>
          </p:nvGrpSpPr>
          <p:grpSpPr bwMode="auto">
            <a:xfrm>
              <a:off x="1503" y="1632"/>
              <a:ext cx="536" cy="384"/>
              <a:chOff x="540" y="1270"/>
              <a:chExt cx="536" cy="384"/>
            </a:xfrm>
          </p:grpSpPr>
          <p:grpSp>
            <p:nvGrpSpPr>
              <p:cNvPr id="56378" name="Group 701"/>
              <p:cNvGrpSpPr>
                <a:grpSpLocks/>
              </p:cNvGrpSpPr>
              <p:nvPr/>
            </p:nvGrpSpPr>
            <p:grpSpPr bwMode="auto">
              <a:xfrm>
                <a:off x="540" y="1270"/>
                <a:ext cx="536" cy="384"/>
                <a:chOff x="540" y="2248"/>
                <a:chExt cx="536" cy="384"/>
              </a:xfrm>
            </p:grpSpPr>
            <p:sp>
              <p:nvSpPr>
                <p:cNvPr id="208574" name="Freeform 702"/>
                <p:cNvSpPr>
                  <a:spLocks/>
                </p:cNvSpPr>
                <p:nvPr/>
              </p:nvSpPr>
              <p:spPr bwMode="auto">
                <a:xfrm>
                  <a:off x="932" y="2416"/>
                  <a:ext cx="144" cy="40"/>
                </a:xfrm>
                <a:custGeom>
                  <a:avLst/>
                  <a:gdLst/>
                  <a:ahLst/>
                  <a:cxnLst>
                    <a:cxn ang="0">
                      <a:pos x="144" y="16"/>
                    </a:cxn>
                    <a:cxn ang="0">
                      <a:pos x="144" y="24"/>
                    </a:cxn>
                    <a:cxn ang="0">
                      <a:pos x="128" y="32"/>
                    </a:cxn>
                    <a:cxn ang="0">
                      <a:pos x="104" y="32"/>
                    </a:cxn>
                    <a:cxn ang="0">
                      <a:pos x="72" y="40"/>
                    </a:cxn>
                    <a:cxn ang="0">
                      <a:pos x="72" y="40"/>
                    </a:cxn>
                    <a:cxn ang="0">
                      <a:pos x="40" y="32"/>
                    </a:cxn>
                    <a:cxn ang="0">
                      <a:pos x="16" y="32"/>
                    </a:cxn>
                    <a:cxn ang="0">
                      <a:pos x="0" y="24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8"/>
                    </a:cxn>
                    <a:cxn ang="0">
                      <a:pos x="16" y="0"/>
                    </a:cxn>
                    <a:cxn ang="0">
                      <a:pos x="40" y="0"/>
                    </a:cxn>
                    <a:cxn ang="0">
                      <a:pos x="72" y="0"/>
                    </a:cxn>
                    <a:cxn ang="0">
                      <a:pos x="72" y="0"/>
                    </a:cxn>
                    <a:cxn ang="0">
                      <a:pos x="104" y="0"/>
                    </a:cxn>
                    <a:cxn ang="0">
                      <a:pos x="128" y="0"/>
                    </a:cxn>
                    <a:cxn ang="0">
                      <a:pos x="144" y="8"/>
                    </a:cxn>
                    <a:cxn ang="0">
                      <a:pos x="144" y="16"/>
                    </a:cxn>
                  </a:cxnLst>
                  <a:rect l="0" t="0" r="r" b="b"/>
                  <a:pathLst>
                    <a:path w="144" h="40">
                      <a:moveTo>
                        <a:pt x="144" y="16"/>
                      </a:moveTo>
                      <a:lnTo>
                        <a:pt x="144" y="24"/>
                      </a:lnTo>
                      <a:lnTo>
                        <a:pt x="128" y="32"/>
                      </a:lnTo>
                      <a:lnTo>
                        <a:pt x="104" y="32"/>
                      </a:lnTo>
                      <a:lnTo>
                        <a:pt x="72" y="40"/>
                      </a:lnTo>
                      <a:lnTo>
                        <a:pt x="72" y="40"/>
                      </a:lnTo>
                      <a:lnTo>
                        <a:pt x="40" y="32"/>
                      </a:lnTo>
                      <a:lnTo>
                        <a:pt x="16" y="32"/>
                      </a:lnTo>
                      <a:lnTo>
                        <a:pt x="0" y="2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16" y="0"/>
                      </a:lnTo>
                      <a:lnTo>
                        <a:pt x="40" y="0"/>
                      </a:lnTo>
                      <a:lnTo>
                        <a:pt x="72" y="0"/>
                      </a:lnTo>
                      <a:lnTo>
                        <a:pt x="72" y="0"/>
                      </a:lnTo>
                      <a:lnTo>
                        <a:pt x="104" y="0"/>
                      </a:lnTo>
                      <a:lnTo>
                        <a:pt x="128" y="0"/>
                      </a:lnTo>
                      <a:lnTo>
                        <a:pt x="144" y="8"/>
                      </a:lnTo>
                      <a:lnTo>
                        <a:pt x="144" y="16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575" name="Freeform 703"/>
                <p:cNvSpPr>
                  <a:spLocks/>
                </p:cNvSpPr>
                <p:nvPr/>
              </p:nvSpPr>
              <p:spPr bwMode="auto">
                <a:xfrm>
                  <a:off x="892" y="2496"/>
                  <a:ext cx="112" cy="80"/>
                </a:xfrm>
                <a:custGeom>
                  <a:avLst/>
                  <a:gdLst/>
                  <a:ahLst/>
                  <a:cxnLst>
                    <a:cxn ang="0">
                      <a:pos x="112" y="80"/>
                    </a:cxn>
                    <a:cxn ang="0">
                      <a:pos x="80" y="80"/>
                    </a:cxn>
                    <a:cxn ang="0">
                      <a:pos x="40" y="56"/>
                    </a:cxn>
                    <a:cxn ang="0">
                      <a:pos x="40" y="56"/>
                    </a:cxn>
                    <a:cxn ang="0">
                      <a:pos x="16" y="40"/>
                    </a:cxn>
                    <a:cxn ang="0">
                      <a:pos x="8" y="24"/>
                    </a:cxn>
                    <a:cxn ang="0">
                      <a:pos x="0" y="8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32" y="0"/>
                    </a:cxn>
                    <a:cxn ang="0">
                      <a:pos x="72" y="24"/>
                    </a:cxn>
                    <a:cxn ang="0">
                      <a:pos x="72" y="24"/>
                    </a:cxn>
                    <a:cxn ang="0">
                      <a:pos x="96" y="40"/>
                    </a:cxn>
                    <a:cxn ang="0">
                      <a:pos x="104" y="56"/>
                    </a:cxn>
                    <a:cxn ang="0">
                      <a:pos x="112" y="72"/>
                    </a:cxn>
                    <a:cxn ang="0">
                      <a:pos x="112" y="80"/>
                    </a:cxn>
                  </a:cxnLst>
                  <a:rect l="0" t="0" r="r" b="b"/>
                  <a:pathLst>
                    <a:path w="112" h="80">
                      <a:moveTo>
                        <a:pt x="112" y="80"/>
                      </a:moveTo>
                      <a:lnTo>
                        <a:pt x="80" y="80"/>
                      </a:lnTo>
                      <a:lnTo>
                        <a:pt x="40" y="56"/>
                      </a:lnTo>
                      <a:lnTo>
                        <a:pt x="40" y="56"/>
                      </a:lnTo>
                      <a:lnTo>
                        <a:pt x="16" y="40"/>
                      </a:lnTo>
                      <a:lnTo>
                        <a:pt x="8" y="24"/>
                      </a:ln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32" y="0"/>
                      </a:lnTo>
                      <a:lnTo>
                        <a:pt x="72" y="24"/>
                      </a:lnTo>
                      <a:lnTo>
                        <a:pt x="72" y="24"/>
                      </a:lnTo>
                      <a:lnTo>
                        <a:pt x="96" y="40"/>
                      </a:lnTo>
                      <a:lnTo>
                        <a:pt x="104" y="56"/>
                      </a:lnTo>
                      <a:lnTo>
                        <a:pt x="112" y="72"/>
                      </a:lnTo>
                      <a:lnTo>
                        <a:pt x="112" y="8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576" name="Freeform 704"/>
                <p:cNvSpPr>
                  <a:spLocks/>
                </p:cNvSpPr>
                <p:nvPr/>
              </p:nvSpPr>
              <p:spPr bwMode="auto">
                <a:xfrm>
                  <a:off x="780" y="2248"/>
                  <a:ext cx="48" cy="104"/>
                </a:xfrm>
                <a:custGeom>
                  <a:avLst/>
                  <a:gdLst/>
                  <a:ahLst/>
                  <a:cxnLst>
                    <a:cxn ang="0">
                      <a:pos x="24" y="104"/>
                    </a:cxn>
                    <a:cxn ang="0">
                      <a:pos x="8" y="88"/>
                    </a:cxn>
                    <a:cxn ang="0">
                      <a:pos x="0" y="56"/>
                    </a:cxn>
                    <a:cxn ang="0">
                      <a:pos x="0" y="56"/>
                    </a:cxn>
                    <a:cxn ang="0">
                      <a:pos x="8" y="16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0" y="16"/>
                    </a:cxn>
                    <a:cxn ang="0">
                      <a:pos x="48" y="56"/>
                    </a:cxn>
                    <a:cxn ang="0">
                      <a:pos x="48" y="56"/>
                    </a:cxn>
                    <a:cxn ang="0">
                      <a:pos x="40" y="88"/>
                    </a:cxn>
                    <a:cxn ang="0">
                      <a:pos x="24" y="104"/>
                    </a:cxn>
                  </a:cxnLst>
                  <a:rect l="0" t="0" r="r" b="b"/>
                  <a:pathLst>
                    <a:path w="48" h="104">
                      <a:moveTo>
                        <a:pt x="24" y="104"/>
                      </a:moveTo>
                      <a:lnTo>
                        <a:pt x="8" y="88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8" y="16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0" y="16"/>
                      </a:lnTo>
                      <a:lnTo>
                        <a:pt x="48" y="56"/>
                      </a:lnTo>
                      <a:lnTo>
                        <a:pt x="48" y="56"/>
                      </a:lnTo>
                      <a:lnTo>
                        <a:pt x="40" y="88"/>
                      </a:lnTo>
                      <a:lnTo>
                        <a:pt x="24" y="104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577" name="Freeform 705"/>
                <p:cNvSpPr>
                  <a:spLocks/>
                </p:cNvSpPr>
                <p:nvPr/>
              </p:nvSpPr>
              <p:spPr bwMode="auto">
                <a:xfrm>
                  <a:off x="540" y="2416"/>
                  <a:ext cx="152" cy="40"/>
                </a:xfrm>
                <a:custGeom>
                  <a:avLst/>
                  <a:gdLst/>
                  <a:ahLst/>
                  <a:cxnLst>
                    <a:cxn ang="0">
                      <a:pos x="152" y="24"/>
                    </a:cxn>
                    <a:cxn ang="0">
                      <a:pos x="144" y="32"/>
                    </a:cxn>
                    <a:cxn ang="0">
                      <a:pos x="128" y="32"/>
                    </a:cxn>
                    <a:cxn ang="0">
                      <a:pos x="104" y="40"/>
                    </a:cxn>
                    <a:cxn ang="0">
                      <a:pos x="80" y="40"/>
                    </a:cxn>
                    <a:cxn ang="0">
                      <a:pos x="80" y="40"/>
                    </a:cxn>
                    <a:cxn ang="0">
                      <a:pos x="48" y="40"/>
                    </a:cxn>
                    <a:cxn ang="0">
                      <a:pos x="24" y="32"/>
                    </a:cxn>
                    <a:cxn ang="0">
                      <a:pos x="8" y="32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16"/>
                    </a:cxn>
                    <a:cxn ang="0">
                      <a:pos x="24" y="8"/>
                    </a:cxn>
                    <a:cxn ang="0">
                      <a:pos x="48" y="0"/>
                    </a:cxn>
                    <a:cxn ang="0">
                      <a:pos x="80" y="0"/>
                    </a:cxn>
                    <a:cxn ang="0">
                      <a:pos x="80" y="0"/>
                    </a:cxn>
                    <a:cxn ang="0">
                      <a:pos x="104" y="0"/>
                    </a:cxn>
                    <a:cxn ang="0">
                      <a:pos x="128" y="8"/>
                    </a:cxn>
                    <a:cxn ang="0">
                      <a:pos x="144" y="16"/>
                    </a:cxn>
                    <a:cxn ang="0">
                      <a:pos x="152" y="24"/>
                    </a:cxn>
                  </a:cxnLst>
                  <a:rect l="0" t="0" r="r" b="b"/>
                  <a:pathLst>
                    <a:path w="152" h="40">
                      <a:moveTo>
                        <a:pt x="152" y="24"/>
                      </a:moveTo>
                      <a:lnTo>
                        <a:pt x="144" y="32"/>
                      </a:lnTo>
                      <a:lnTo>
                        <a:pt x="128" y="32"/>
                      </a:lnTo>
                      <a:lnTo>
                        <a:pt x="104" y="40"/>
                      </a:lnTo>
                      <a:lnTo>
                        <a:pt x="80" y="40"/>
                      </a:lnTo>
                      <a:lnTo>
                        <a:pt x="80" y="40"/>
                      </a:lnTo>
                      <a:lnTo>
                        <a:pt x="48" y="40"/>
                      </a:lnTo>
                      <a:lnTo>
                        <a:pt x="24" y="32"/>
                      </a:lnTo>
                      <a:lnTo>
                        <a:pt x="8" y="32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16"/>
                      </a:lnTo>
                      <a:lnTo>
                        <a:pt x="24" y="8"/>
                      </a:lnTo>
                      <a:lnTo>
                        <a:pt x="48" y="0"/>
                      </a:lnTo>
                      <a:lnTo>
                        <a:pt x="80" y="0"/>
                      </a:lnTo>
                      <a:lnTo>
                        <a:pt x="80" y="0"/>
                      </a:lnTo>
                      <a:lnTo>
                        <a:pt x="104" y="0"/>
                      </a:lnTo>
                      <a:lnTo>
                        <a:pt x="128" y="8"/>
                      </a:lnTo>
                      <a:lnTo>
                        <a:pt x="144" y="16"/>
                      </a:lnTo>
                      <a:lnTo>
                        <a:pt x="152" y="24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578" name="Freeform 706"/>
                <p:cNvSpPr>
                  <a:spLocks/>
                </p:cNvSpPr>
                <p:nvPr/>
              </p:nvSpPr>
              <p:spPr bwMode="auto">
                <a:xfrm>
                  <a:off x="780" y="2520"/>
                  <a:ext cx="48" cy="112"/>
                </a:xfrm>
                <a:custGeom>
                  <a:avLst/>
                  <a:gdLst/>
                  <a:ahLst/>
                  <a:cxnLst>
                    <a:cxn ang="0">
                      <a:pos x="24" y="112"/>
                    </a:cxn>
                    <a:cxn ang="0">
                      <a:pos x="8" y="96"/>
                    </a:cxn>
                    <a:cxn ang="0">
                      <a:pos x="0" y="56"/>
                    </a:cxn>
                    <a:cxn ang="0">
                      <a:pos x="0" y="56"/>
                    </a:cxn>
                    <a:cxn ang="0">
                      <a:pos x="8" y="16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0" y="16"/>
                    </a:cxn>
                    <a:cxn ang="0">
                      <a:pos x="48" y="56"/>
                    </a:cxn>
                    <a:cxn ang="0">
                      <a:pos x="48" y="56"/>
                    </a:cxn>
                    <a:cxn ang="0">
                      <a:pos x="40" y="96"/>
                    </a:cxn>
                    <a:cxn ang="0">
                      <a:pos x="24" y="112"/>
                    </a:cxn>
                  </a:cxnLst>
                  <a:rect l="0" t="0" r="r" b="b"/>
                  <a:pathLst>
                    <a:path w="48" h="112">
                      <a:moveTo>
                        <a:pt x="24" y="112"/>
                      </a:moveTo>
                      <a:lnTo>
                        <a:pt x="8" y="96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8" y="16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0" y="16"/>
                      </a:lnTo>
                      <a:lnTo>
                        <a:pt x="48" y="56"/>
                      </a:lnTo>
                      <a:lnTo>
                        <a:pt x="48" y="56"/>
                      </a:lnTo>
                      <a:lnTo>
                        <a:pt x="40" y="96"/>
                      </a:lnTo>
                      <a:lnTo>
                        <a:pt x="24" y="112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579" name="Freeform 707"/>
                <p:cNvSpPr>
                  <a:spLocks/>
                </p:cNvSpPr>
                <p:nvPr/>
              </p:nvSpPr>
              <p:spPr bwMode="auto">
                <a:xfrm>
                  <a:off x="612" y="2304"/>
                  <a:ext cx="112" cy="80"/>
                </a:xfrm>
                <a:custGeom>
                  <a:avLst/>
                  <a:gdLst/>
                  <a:ahLst/>
                  <a:cxnLst>
                    <a:cxn ang="0">
                      <a:pos x="112" y="80"/>
                    </a:cxn>
                    <a:cxn ang="0">
                      <a:pos x="80" y="80"/>
                    </a:cxn>
                    <a:cxn ang="0">
                      <a:pos x="40" y="56"/>
                    </a:cxn>
                    <a:cxn ang="0">
                      <a:pos x="40" y="56"/>
                    </a:cxn>
                    <a:cxn ang="0">
                      <a:pos x="16" y="40"/>
                    </a:cxn>
                    <a:cxn ang="0">
                      <a:pos x="8" y="24"/>
                    </a:cxn>
                    <a:cxn ang="0">
                      <a:pos x="0" y="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2" y="8"/>
                    </a:cxn>
                    <a:cxn ang="0">
                      <a:pos x="72" y="24"/>
                    </a:cxn>
                    <a:cxn ang="0">
                      <a:pos x="72" y="24"/>
                    </a:cxn>
                    <a:cxn ang="0">
                      <a:pos x="96" y="40"/>
                    </a:cxn>
                    <a:cxn ang="0">
                      <a:pos x="104" y="56"/>
                    </a:cxn>
                    <a:cxn ang="0">
                      <a:pos x="112" y="72"/>
                    </a:cxn>
                    <a:cxn ang="0">
                      <a:pos x="112" y="80"/>
                    </a:cxn>
                  </a:cxnLst>
                  <a:rect l="0" t="0" r="r" b="b"/>
                  <a:pathLst>
                    <a:path w="112" h="80">
                      <a:moveTo>
                        <a:pt x="112" y="80"/>
                      </a:moveTo>
                      <a:lnTo>
                        <a:pt x="80" y="80"/>
                      </a:lnTo>
                      <a:lnTo>
                        <a:pt x="40" y="56"/>
                      </a:lnTo>
                      <a:lnTo>
                        <a:pt x="40" y="56"/>
                      </a:lnTo>
                      <a:lnTo>
                        <a:pt x="16" y="40"/>
                      </a:lnTo>
                      <a:lnTo>
                        <a:pt x="8" y="24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2" y="8"/>
                      </a:lnTo>
                      <a:lnTo>
                        <a:pt x="72" y="24"/>
                      </a:lnTo>
                      <a:lnTo>
                        <a:pt x="72" y="24"/>
                      </a:lnTo>
                      <a:lnTo>
                        <a:pt x="96" y="40"/>
                      </a:lnTo>
                      <a:lnTo>
                        <a:pt x="104" y="56"/>
                      </a:lnTo>
                      <a:lnTo>
                        <a:pt x="112" y="72"/>
                      </a:lnTo>
                      <a:lnTo>
                        <a:pt x="112" y="8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580" name="Freeform 708"/>
                <p:cNvSpPr>
                  <a:spLocks/>
                </p:cNvSpPr>
                <p:nvPr/>
              </p:nvSpPr>
              <p:spPr bwMode="auto">
                <a:xfrm>
                  <a:off x="876" y="2296"/>
                  <a:ext cx="112" cy="80"/>
                </a:xfrm>
                <a:custGeom>
                  <a:avLst/>
                  <a:gdLst/>
                  <a:ahLst/>
                  <a:cxnLst>
                    <a:cxn ang="0">
                      <a:pos x="8" y="80"/>
                    </a:cxn>
                    <a:cxn ang="0">
                      <a:pos x="0" y="72"/>
                    </a:cxn>
                    <a:cxn ang="0">
                      <a:pos x="8" y="56"/>
                    </a:cxn>
                    <a:cxn ang="0">
                      <a:pos x="24" y="40"/>
                    </a:cxn>
                    <a:cxn ang="0">
                      <a:pos x="40" y="24"/>
                    </a:cxn>
                    <a:cxn ang="0">
                      <a:pos x="40" y="24"/>
                    </a:cxn>
                    <a:cxn ang="0">
                      <a:pos x="80" y="8"/>
                    </a:cxn>
                    <a:cxn ang="0">
                      <a:pos x="112" y="0"/>
                    </a:cxn>
                    <a:cxn ang="0">
                      <a:pos x="112" y="0"/>
                    </a:cxn>
                    <a:cxn ang="0">
                      <a:pos x="112" y="8"/>
                    </a:cxn>
                    <a:cxn ang="0">
                      <a:pos x="112" y="24"/>
                    </a:cxn>
                    <a:cxn ang="0">
                      <a:pos x="96" y="40"/>
                    </a:cxn>
                    <a:cxn ang="0">
                      <a:pos x="80" y="56"/>
                    </a:cxn>
                    <a:cxn ang="0">
                      <a:pos x="80" y="56"/>
                    </a:cxn>
                    <a:cxn ang="0">
                      <a:pos x="32" y="80"/>
                    </a:cxn>
                    <a:cxn ang="0">
                      <a:pos x="8" y="80"/>
                    </a:cxn>
                  </a:cxnLst>
                  <a:rect l="0" t="0" r="r" b="b"/>
                  <a:pathLst>
                    <a:path w="112" h="80">
                      <a:moveTo>
                        <a:pt x="8" y="80"/>
                      </a:moveTo>
                      <a:lnTo>
                        <a:pt x="0" y="72"/>
                      </a:lnTo>
                      <a:lnTo>
                        <a:pt x="8" y="56"/>
                      </a:lnTo>
                      <a:lnTo>
                        <a:pt x="24" y="40"/>
                      </a:lnTo>
                      <a:lnTo>
                        <a:pt x="40" y="24"/>
                      </a:lnTo>
                      <a:lnTo>
                        <a:pt x="40" y="24"/>
                      </a:lnTo>
                      <a:lnTo>
                        <a:pt x="80" y="8"/>
                      </a:lnTo>
                      <a:lnTo>
                        <a:pt x="112" y="0"/>
                      </a:lnTo>
                      <a:lnTo>
                        <a:pt x="112" y="0"/>
                      </a:lnTo>
                      <a:lnTo>
                        <a:pt x="112" y="8"/>
                      </a:lnTo>
                      <a:lnTo>
                        <a:pt x="112" y="24"/>
                      </a:lnTo>
                      <a:lnTo>
                        <a:pt x="96" y="40"/>
                      </a:lnTo>
                      <a:lnTo>
                        <a:pt x="80" y="56"/>
                      </a:lnTo>
                      <a:lnTo>
                        <a:pt x="80" y="56"/>
                      </a:lnTo>
                      <a:lnTo>
                        <a:pt x="32" y="80"/>
                      </a:lnTo>
                      <a:lnTo>
                        <a:pt x="8" y="8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581" name="Freeform 709"/>
                <p:cNvSpPr>
                  <a:spLocks/>
                </p:cNvSpPr>
                <p:nvPr/>
              </p:nvSpPr>
              <p:spPr bwMode="auto">
                <a:xfrm>
                  <a:off x="916" y="2352"/>
                  <a:ext cx="136" cy="56"/>
                </a:xfrm>
                <a:custGeom>
                  <a:avLst/>
                  <a:gdLst/>
                  <a:ahLst/>
                  <a:cxnLst>
                    <a:cxn ang="0">
                      <a:pos x="0" y="48"/>
                    </a:cxn>
                    <a:cxn ang="0">
                      <a:pos x="0" y="40"/>
                    </a:cxn>
                    <a:cxn ang="0">
                      <a:pos x="16" y="32"/>
                    </a:cxn>
                    <a:cxn ang="0">
                      <a:pos x="32" y="16"/>
                    </a:cxn>
                    <a:cxn ang="0">
                      <a:pos x="56" y="8"/>
                    </a:cxn>
                    <a:cxn ang="0">
                      <a:pos x="56" y="8"/>
                    </a:cxn>
                    <a:cxn ang="0">
                      <a:pos x="88" y="0"/>
                    </a:cxn>
                    <a:cxn ang="0">
                      <a:pos x="112" y="0"/>
                    </a:cxn>
                    <a:cxn ang="0">
                      <a:pos x="128" y="0"/>
                    </a:cxn>
                    <a:cxn ang="0">
                      <a:pos x="136" y="8"/>
                    </a:cxn>
                    <a:cxn ang="0">
                      <a:pos x="136" y="8"/>
                    </a:cxn>
                    <a:cxn ang="0">
                      <a:pos x="136" y="16"/>
                    </a:cxn>
                    <a:cxn ang="0">
                      <a:pos x="128" y="24"/>
                    </a:cxn>
                    <a:cxn ang="0">
                      <a:pos x="104" y="32"/>
                    </a:cxn>
                    <a:cxn ang="0">
                      <a:pos x="80" y="48"/>
                    </a:cxn>
                    <a:cxn ang="0">
                      <a:pos x="80" y="48"/>
                    </a:cxn>
                    <a:cxn ang="0">
                      <a:pos x="48" y="48"/>
                    </a:cxn>
                    <a:cxn ang="0">
                      <a:pos x="24" y="56"/>
                    </a:cxn>
                    <a:cxn ang="0">
                      <a:pos x="8" y="56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136" h="56">
                      <a:moveTo>
                        <a:pt x="0" y="48"/>
                      </a:moveTo>
                      <a:lnTo>
                        <a:pt x="0" y="40"/>
                      </a:lnTo>
                      <a:lnTo>
                        <a:pt x="16" y="32"/>
                      </a:lnTo>
                      <a:lnTo>
                        <a:pt x="32" y="16"/>
                      </a:lnTo>
                      <a:lnTo>
                        <a:pt x="56" y="8"/>
                      </a:lnTo>
                      <a:lnTo>
                        <a:pt x="56" y="8"/>
                      </a:lnTo>
                      <a:lnTo>
                        <a:pt x="88" y="0"/>
                      </a:lnTo>
                      <a:lnTo>
                        <a:pt x="112" y="0"/>
                      </a:lnTo>
                      <a:lnTo>
                        <a:pt x="128" y="0"/>
                      </a:lnTo>
                      <a:lnTo>
                        <a:pt x="136" y="8"/>
                      </a:lnTo>
                      <a:lnTo>
                        <a:pt x="136" y="8"/>
                      </a:lnTo>
                      <a:lnTo>
                        <a:pt x="136" y="16"/>
                      </a:lnTo>
                      <a:lnTo>
                        <a:pt x="128" y="24"/>
                      </a:lnTo>
                      <a:lnTo>
                        <a:pt x="104" y="32"/>
                      </a:lnTo>
                      <a:lnTo>
                        <a:pt x="80" y="48"/>
                      </a:lnTo>
                      <a:lnTo>
                        <a:pt x="80" y="48"/>
                      </a:lnTo>
                      <a:lnTo>
                        <a:pt x="48" y="48"/>
                      </a:lnTo>
                      <a:lnTo>
                        <a:pt x="24" y="56"/>
                      </a:lnTo>
                      <a:lnTo>
                        <a:pt x="8" y="56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582" name="Freeform 710"/>
                <p:cNvSpPr>
                  <a:spLocks/>
                </p:cNvSpPr>
                <p:nvPr/>
              </p:nvSpPr>
              <p:spPr bwMode="auto">
                <a:xfrm>
                  <a:off x="564" y="2472"/>
                  <a:ext cx="136" cy="56"/>
                </a:xfrm>
                <a:custGeom>
                  <a:avLst/>
                  <a:gdLst/>
                  <a:ahLst/>
                  <a:cxnLst>
                    <a:cxn ang="0">
                      <a:pos x="0" y="48"/>
                    </a:cxn>
                    <a:cxn ang="0">
                      <a:pos x="0" y="40"/>
                    </a:cxn>
                    <a:cxn ang="0">
                      <a:pos x="8" y="32"/>
                    </a:cxn>
                    <a:cxn ang="0">
                      <a:pos x="32" y="16"/>
                    </a:cxn>
                    <a:cxn ang="0">
                      <a:pos x="56" y="8"/>
                    </a:cxn>
                    <a:cxn ang="0">
                      <a:pos x="56" y="8"/>
                    </a:cxn>
                    <a:cxn ang="0">
                      <a:pos x="88" y="0"/>
                    </a:cxn>
                    <a:cxn ang="0">
                      <a:pos x="112" y="0"/>
                    </a:cxn>
                    <a:cxn ang="0">
                      <a:pos x="128" y="0"/>
                    </a:cxn>
                    <a:cxn ang="0">
                      <a:pos x="136" y="8"/>
                    </a:cxn>
                    <a:cxn ang="0">
                      <a:pos x="136" y="8"/>
                    </a:cxn>
                    <a:cxn ang="0">
                      <a:pos x="136" y="16"/>
                    </a:cxn>
                    <a:cxn ang="0">
                      <a:pos x="120" y="24"/>
                    </a:cxn>
                    <a:cxn ang="0">
                      <a:pos x="104" y="32"/>
                    </a:cxn>
                    <a:cxn ang="0">
                      <a:pos x="80" y="48"/>
                    </a:cxn>
                    <a:cxn ang="0">
                      <a:pos x="80" y="48"/>
                    </a:cxn>
                    <a:cxn ang="0">
                      <a:pos x="48" y="48"/>
                    </a:cxn>
                    <a:cxn ang="0">
                      <a:pos x="24" y="56"/>
                    </a:cxn>
                    <a:cxn ang="0">
                      <a:pos x="8" y="56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136" h="56">
                      <a:moveTo>
                        <a:pt x="0" y="48"/>
                      </a:moveTo>
                      <a:lnTo>
                        <a:pt x="0" y="40"/>
                      </a:lnTo>
                      <a:lnTo>
                        <a:pt x="8" y="32"/>
                      </a:lnTo>
                      <a:lnTo>
                        <a:pt x="32" y="16"/>
                      </a:lnTo>
                      <a:lnTo>
                        <a:pt x="56" y="8"/>
                      </a:lnTo>
                      <a:lnTo>
                        <a:pt x="56" y="8"/>
                      </a:lnTo>
                      <a:lnTo>
                        <a:pt x="88" y="0"/>
                      </a:lnTo>
                      <a:lnTo>
                        <a:pt x="112" y="0"/>
                      </a:lnTo>
                      <a:lnTo>
                        <a:pt x="128" y="0"/>
                      </a:lnTo>
                      <a:lnTo>
                        <a:pt x="136" y="8"/>
                      </a:lnTo>
                      <a:lnTo>
                        <a:pt x="136" y="8"/>
                      </a:lnTo>
                      <a:lnTo>
                        <a:pt x="136" y="16"/>
                      </a:lnTo>
                      <a:lnTo>
                        <a:pt x="120" y="24"/>
                      </a:lnTo>
                      <a:lnTo>
                        <a:pt x="104" y="32"/>
                      </a:lnTo>
                      <a:lnTo>
                        <a:pt x="80" y="48"/>
                      </a:lnTo>
                      <a:lnTo>
                        <a:pt x="80" y="48"/>
                      </a:lnTo>
                      <a:lnTo>
                        <a:pt x="48" y="48"/>
                      </a:lnTo>
                      <a:lnTo>
                        <a:pt x="24" y="56"/>
                      </a:lnTo>
                      <a:lnTo>
                        <a:pt x="8" y="56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583" name="Freeform 711"/>
                <p:cNvSpPr>
                  <a:spLocks/>
                </p:cNvSpPr>
                <p:nvPr/>
              </p:nvSpPr>
              <p:spPr bwMode="auto">
                <a:xfrm>
                  <a:off x="628" y="2504"/>
                  <a:ext cx="112" cy="72"/>
                </a:xfrm>
                <a:custGeom>
                  <a:avLst/>
                  <a:gdLst/>
                  <a:ahLst/>
                  <a:cxnLst>
                    <a:cxn ang="0">
                      <a:pos x="8" y="72"/>
                    </a:cxn>
                    <a:cxn ang="0">
                      <a:pos x="0" y="64"/>
                    </a:cxn>
                    <a:cxn ang="0">
                      <a:pos x="8" y="56"/>
                    </a:cxn>
                    <a:cxn ang="0">
                      <a:pos x="16" y="40"/>
                    </a:cxn>
                    <a:cxn ang="0">
                      <a:pos x="40" y="24"/>
                    </a:cxn>
                    <a:cxn ang="0">
                      <a:pos x="40" y="24"/>
                    </a:cxn>
                    <a:cxn ang="0">
                      <a:pos x="80" y="0"/>
                    </a:cxn>
                    <a:cxn ang="0">
                      <a:pos x="112" y="0"/>
                    </a:cxn>
                    <a:cxn ang="0">
                      <a:pos x="112" y="0"/>
                    </a:cxn>
                    <a:cxn ang="0">
                      <a:pos x="112" y="8"/>
                    </a:cxn>
                    <a:cxn ang="0">
                      <a:pos x="112" y="16"/>
                    </a:cxn>
                    <a:cxn ang="0">
                      <a:pos x="96" y="32"/>
                    </a:cxn>
                    <a:cxn ang="0">
                      <a:pos x="80" y="48"/>
                    </a:cxn>
                    <a:cxn ang="0">
                      <a:pos x="80" y="48"/>
                    </a:cxn>
                    <a:cxn ang="0">
                      <a:pos x="32" y="72"/>
                    </a:cxn>
                    <a:cxn ang="0">
                      <a:pos x="8" y="72"/>
                    </a:cxn>
                  </a:cxnLst>
                  <a:rect l="0" t="0" r="r" b="b"/>
                  <a:pathLst>
                    <a:path w="112" h="72">
                      <a:moveTo>
                        <a:pt x="8" y="72"/>
                      </a:moveTo>
                      <a:lnTo>
                        <a:pt x="0" y="64"/>
                      </a:lnTo>
                      <a:lnTo>
                        <a:pt x="8" y="56"/>
                      </a:lnTo>
                      <a:lnTo>
                        <a:pt x="16" y="40"/>
                      </a:lnTo>
                      <a:lnTo>
                        <a:pt x="40" y="24"/>
                      </a:lnTo>
                      <a:lnTo>
                        <a:pt x="40" y="24"/>
                      </a:lnTo>
                      <a:lnTo>
                        <a:pt x="80" y="0"/>
                      </a:lnTo>
                      <a:lnTo>
                        <a:pt x="112" y="0"/>
                      </a:lnTo>
                      <a:lnTo>
                        <a:pt x="112" y="0"/>
                      </a:lnTo>
                      <a:lnTo>
                        <a:pt x="112" y="8"/>
                      </a:lnTo>
                      <a:lnTo>
                        <a:pt x="112" y="16"/>
                      </a:lnTo>
                      <a:lnTo>
                        <a:pt x="96" y="32"/>
                      </a:lnTo>
                      <a:lnTo>
                        <a:pt x="80" y="48"/>
                      </a:lnTo>
                      <a:lnTo>
                        <a:pt x="80" y="48"/>
                      </a:lnTo>
                      <a:lnTo>
                        <a:pt x="32" y="72"/>
                      </a:lnTo>
                      <a:lnTo>
                        <a:pt x="8" y="72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584" name="Freeform 712"/>
                <p:cNvSpPr>
                  <a:spLocks/>
                </p:cNvSpPr>
                <p:nvPr/>
              </p:nvSpPr>
              <p:spPr bwMode="auto">
                <a:xfrm>
                  <a:off x="932" y="2464"/>
                  <a:ext cx="136" cy="56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8" y="0"/>
                    </a:cxn>
                    <a:cxn ang="0">
                      <a:pos x="32" y="0"/>
                    </a:cxn>
                    <a:cxn ang="0">
                      <a:pos x="56" y="0"/>
                    </a:cxn>
                    <a:cxn ang="0">
                      <a:pos x="80" y="8"/>
                    </a:cxn>
                    <a:cxn ang="0">
                      <a:pos x="80" y="8"/>
                    </a:cxn>
                    <a:cxn ang="0">
                      <a:pos x="104" y="16"/>
                    </a:cxn>
                    <a:cxn ang="0">
                      <a:pos x="128" y="32"/>
                    </a:cxn>
                    <a:cxn ang="0">
                      <a:pos x="136" y="40"/>
                    </a:cxn>
                    <a:cxn ang="0">
                      <a:pos x="136" y="48"/>
                    </a:cxn>
                    <a:cxn ang="0">
                      <a:pos x="136" y="48"/>
                    </a:cxn>
                    <a:cxn ang="0">
                      <a:pos x="128" y="56"/>
                    </a:cxn>
                    <a:cxn ang="0">
                      <a:pos x="112" y="56"/>
                    </a:cxn>
                    <a:cxn ang="0">
                      <a:pos x="88" y="56"/>
                    </a:cxn>
                    <a:cxn ang="0">
                      <a:pos x="64" y="48"/>
                    </a:cxn>
                    <a:cxn ang="0">
                      <a:pos x="64" y="48"/>
                    </a:cxn>
                    <a:cxn ang="0">
                      <a:pos x="32" y="40"/>
                    </a:cxn>
                    <a:cxn ang="0">
                      <a:pos x="16" y="24"/>
                    </a:cxn>
                    <a:cxn ang="0">
                      <a:pos x="0" y="16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136" h="56">
                      <a:moveTo>
                        <a:pt x="0" y="8"/>
                      </a:moveTo>
                      <a:lnTo>
                        <a:pt x="8" y="0"/>
                      </a:lnTo>
                      <a:lnTo>
                        <a:pt x="32" y="0"/>
                      </a:lnTo>
                      <a:lnTo>
                        <a:pt x="56" y="0"/>
                      </a:lnTo>
                      <a:lnTo>
                        <a:pt x="80" y="8"/>
                      </a:lnTo>
                      <a:lnTo>
                        <a:pt x="80" y="8"/>
                      </a:lnTo>
                      <a:lnTo>
                        <a:pt x="104" y="16"/>
                      </a:lnTo>
                      <a:lnTo>
                        <a:pt x="128" y="32"/>
                      </a:lnTo>
                      <a:lnTo>
                        <a:pt x="136" y="40"/>
                      </a:lnTo>
                      <a:lnTo>
                        <a:pt x="136" y="48"/>
                      </a:lnTo>
                      <a:lnTo>
                        <a:pt x="136" y="48"/>
                      </a:lnTo>
                      <a:lnTo>
                        <a:pt x="128" y="56"/>
                      </a:lnTo>
                      <a:lnTo>
                        <a:pt x="112" y="56"/>
                      </a:lnTo>
                      <a:lnTo>
                        <a:pt x="88" y="56"/>
                      </a:lnTo>
                      <a:lnTo>
                        <a:pt x="64" y="48"/>
                      </a:lnTo>
                      <a:lnTo>
                        <a:pt x="64" y="48"/>
                      </a:lnTo>
                      <a:lnTo>
                        <a:pt x="32" y="40"/>
                      </a:lnTo>
                      <a:lnTo>
                        <a:pt x="16" y="24"/>
                      </a:lnTo>
                      <a:lnTo>
                        <a:pt x="0" y="16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585" name="Freeform 713"/>
                <p:cNvSpPr>
                  <a:spLocks/>
                </p:cNvSpPr>
                <p:nvPr/>
              </p:nvSpPr>
              <p:spPr bwMode="auto">
                <a:xfrm>
                  <a:off x="564" y="2360"/>
                  <a:ext cx="136" cy="56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8" y="0"/>
                    </a:cxn>
                    <a:cxn ang="0">
                      <a:pos x="24" y="0"/>
                    </a:cxn>
                    <a:cxn ang="0">
                      <a:pos x="48" y="0"/>
                    </a:cxn>
                    <a:cxn ang="0">
                      <a:pos x="80" y="8"/>
                    </a:cxn>
                    <a:cxn ang="0">
                      <a:pos x="80" y="8"/>
                    </a:cxn>
                    <a:cxn ang="0">
                      <a:pos x="104" y="16"/>
                    </a:cxn>
                    <a:cxn ang="0">
                      <a:pos x="120" y="24"/>
                    </a:cxn>
                    <a:cxn ang="0">
                      <a:pos x="136" y="40"/>
                    </a:cxn>
                    <a:cxn ang="0">
                      <a:pos x="136" y="48"/>
                    </a:cxn>
                    <a:cxn ang="0">
                      <a:pos x="136" y="48"/>
                    </a:cxn>
                    <a:cxn ang="0">
                      <a:pos x="128" y="48"/>
                    </a:cxn>
                    <a:cxn ang="0">
                      <a:pos x="112" y="56"/>
                    </a:cxn>
                    <a:cxn ang="0">
                      <a:pos x="88" y="48"/>
                    </a:cxn>
                    <a:cxn ang="0">
                      <a:pos x="56" y="40"/>
                    </a:cxn>
                    <a:cxn ang="0">
                      <a:pos x="56" y="40"/>
                    </a:cxn>
                    <a:cxn ang="0">
                      <a:pos x="32" y="32"/>
                    </a:cxn>
                    <a:cxn ang="0">
                      <a:pos x="8" y="24"/>
                    </a:cxn>
                    <a:cxn ang="0">
                      <a:pos x="0" y="16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136" h="56">
                      <a:moveTo>
                        <a:pt x="0" y="8"/>
                      </a:moveTo>
                      <a:lnTo>
                        <a:pt x="8" y="0"/>
                      </a:lnTo>
                      <a:lnTo>
                        <a:pt x="24" y="0"/>
                      </a:lnTo>
                      <a:lnTo>
                        <a:pt x="48" y="0"/>
                      </a:lnTo>
                      <a:lnTo>
                        <a:pt x="80" y="8"/>
                      </a:lnTo>
                      <a:lnTo>
                        <a:pt x="80" y="8"/>
                      </a:lnTo>
                      <a:lnTo>
                        <a:pt x="104" y="16"/>
                      </a:lnTo>
                      <a:lnTo>
                        <a:pt x="120" y="24"/>
                      </a:lnTo>
                      <a:lnTo>
                        <a:pt x="136" y="40"/>
                      </a:lnTo>
                      <a:lnTo>
                        <a:pt x="136" y="48"/>
                      </a:lnTo>
                      <a:lnTo>
                        <a:pt x="136" y="48"/>
                      </a:lnTo>
                      <a:lnTo>
                        <a:pt x="128" y="48"/>
                      </a:lnTo>
                      <a:lnTo>
                        <a:pt x="112" y="56"/>
                      </a:lnTo>
                      <a:lnTo>
                        <a:pt x="88" y="48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32" y="32"/>
                      </a:lnTo>
                      <a:lnTo>
                        <a:pt x="8" y="24"/>
                      </a:lnTo>
                      <a:lnTo>
                        <a:pt x="0" y="16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586" name="Freeform 714"/>
                <p:cNvSpPr>
                  <a:spLocks/>
                </p:cNvSpPr>
                <p:nvPr/>
              </p:nvSpPr>
              <p:spPr bwMode="auto">
                <a:xfrm>
                  <a:off x="692" y="2256"/>
                  <a:ext cx="72" cy="104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32" y="8"/>
                    </a:cxn>
                    <a:cxn ang="0">
                      <a:pos x="64" y="48"/>
                    </a:cxn>
                    <a:cxn ang="0">
                      <a:pos x="64" y="48"/>
                    </a:cxn>
                    <a:cxn ang="0">
                      <a:pos x="72" y="80"/>
                    </a:cxn>
                    <a:cxn ang="0">
                      <a:pos x="64" y="104"/>
                    </a:cxn>
                    <a:cxn ang="0">
                      <a:pos x="64" y="104"/>
                    </a:cxn>
                    <a:cxn ang="0">
                      <a:pos x="40" y="96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0" y="24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72" h="104">
                      <a:moveTo>
                        <a:pt x="8" y="0"/>
                      </a:moveTo>
                      <a:lnTo>
                        <a:pt x="32" y="8"/>
                      </a:lnTo>
                      <a:lnTo>
                        <a:pt x="64" y="48"/>
                      </a:lnTo>
                      <a:lnTo>
                        <a:pt x="64" y="48"/>
                      </a:lnTo>
                      <a:lnTo>
                        <a:pt x="72" y="80"/>
                      </a:lnTo>
                      <a:lnTo>
                        <a:pt x="64" y="104"/>
                      </a:lnTo>
                      <a:lnTo>
                        <a:pt x="64" y="104"/>
                      </a:lnTo>
                      <a:lnTo>
                        <a:pt x="40" y="96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0" y="2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587" name="Freeform 715"/>
                <p:cNvSpPr>
                  <a:spLocks/>
                </p:cNvSpPr>
                <p:nvPr/>
              </p:nvSpPr>
              <p:spPr bwMode="auto">
                <a:xfrm>
                  <a:off x="852" y="2520"/>
                  <a:ext cx="72" cy="96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32" y="8"/>
                    </a:cxn>
                    <a:cxn ang="0">
                      <a:pos x="56" y="40"/>
                    </a:cxn>
                    <a:cxn ang="0">
                      <a:pos x="56" y="40"/>
                    </a:cxn>
                    <a:cxn ang="0">
                      <a:pos x="72" y="80"/>
                    </a:cxn>
                    <a:cxn ang="0">
                      <a:pos x="64" y="96"/>
                    </a:cxn>
                    <a:cxn ang="0">
                      <a:pos x="64" y="96"/>
                    </a:cxn>
                    <a:cxn ang="0">
                      <a:pos x="40" y="88"/>
                    </a:cxn>
                    <a:cxn ang="0">
                      <a:pos x="8" y="56"/>
                    </a:cxn>
                    <a:cxn ang="0">
                      <a:pos x="8" y="56"/>
                    </a:cxn>
                    <a:cxn ang="0">
                      <a:pos x="0" y="16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72" h="96">
                      <a:moveTo>
                        <a:pt x="8" y="0"/>
                      </a:moveTo>
                      <a:lnTo>
                        <a:pt x="32" y="8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72" y="80"/>
                      </a:lnTo>
                      <a:lnTo>
                        <a:pt x="64" y="96"/>
                      </a:lnTo>
                      <a:lnTo>
                        <a:pt x="64" y="96"/>
                      </a:lnTo>
                      <a:lnTo>
                        <a:pt x="40" y="88"/>
                      </a:lnTo>
                      <a:lnTo>
                        <a:pt x="8" y="56"/>
                      </a:lnTo>
                      <a:lnTo>
                        <a:pt x="8" y="56"/>
                      </a:lnTo>
                      <a:lnTo>
                        <a:pt x="0" y="1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588" name="Freeform 716"/>
                <p:cNvSpPr>
                  <a:spLocks/>
                </p:cNvSpPr>
                <p:nvPr/>
              </p:nvSpPr>
              <p:spPr bwMode="auto">
                <a:xfrm>
                  <a:off x="844" y="2256"/>
                  <a:ext cx="72" cy="104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72" y="24"/>
                    </a:cxn>
                    <a:cxn ang="0">
                      <a:pos x="56" y="56"/>
                    </a:cxn>
                    <a:cxn ang="0">
                      <a:pos x="56" y="56"/>
                    </a:cxn>
                    <a:cxn ang="0">
                      <a:pos x="32" y="88"/>
                    </a:cxn>
                    <a:cxn ang="0">
                      <a:pos x="8" y="104"/>
                    </a:cxn>
                    <a:cxn ang="0">
                      <a:pos x="8" y="104"/>
                    </a:cxn>
                    <a:cxn ang="0">
                      <a:pos x="0" y="80"/>
                    </a:cxn>
                    <a:cxn ang="0">
                      <a:pos x="8" y="40"/>
                    </a:cxn>
                    <a:cxn ang="0">
                      <a:pos x="8" y="40"/>
                    </a:cxn>
                    <a:cxn ang="0">
                      <a:pos x="40" y="8"/>
                    </a:cxn>
                    <a:cxn ang="0">
                      <a:pos x="64" y="0"/>
                    </a:cxn>
                  </a:cxnLst>
                  <a:rect l="0" t="0" r="r" b="b"/>
                  <a:pathLst>
                    <a:path w="72" h="104">
                      <a:moveTo>
                        <a:pt x="64" y="0"/>
                      </a:moveTo>
                      <a:lnTo>
                        <a:pt x="72" y="24"/>
                      </a:lnTo>
                      <a:lnTo>
                        <a:pt x="56" y="56"/>
                      </a:lnTo>
                      <a:lnTo>
                        <a:pt x="56" y="56"/>
                      </a:lnTo>
                      <a:lnTo>
                        <a:pt x="32" y="88"/>
                      </a:lnTo>
                      <a:lnTo>
                        <a:pt x="8" y="104"/>
                      </a:lnTo>
                      <a:lnTo>
                        <a:pt x="8" y="104"/>
                      </a:lnTo>
                      <a:lnTo>
                        <a:pt x="0" y="80"/>
                      </a:lnTo>
                      <a:lnTo>
                        <a:pt x="8" y="40"/>
                      </a:lnTo>
                      <a:lnTo>
                        <a:pt x="8" y="40"/>
                      </a:lnTo>
                      <a:lnTo>
                        <a:pt x="40" y="8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589" name="Freeform 717"/>
                <p:cNvSpPr>
                  <a:spLocks/>
                </p:cNvSpPr>
                <p:nvPr/>
              </p:nvSpPr>
              <p:spPr bwMode="auto">
                <a:xfrm>
                  <a:off x="700" y="2520"/>
                  <a:ext cx="80" cy="96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80" y="16"/>
                    </a:cxn>
                    <a:cxn ang="0">
                      <a:pos x="64" y="56"/>
                    </a:cxn>
                    <a:cxn ang="0">
                      <a:pos x="64" y="56"/>
                    </a:cxn>
                    <a:cxn ang="0">
                      <a:pos x="40" y="88"/>
                    </a:cxn>
                    <a:cxn ang="0">
                      <a:pos x="8" y="96"/>
                    </a:cxn>
                    <a:cxn ang="0">
                      <a:pos x="8" y="96"/>
                    </a:cxn>
                    <a:cxn ang="0">
                      <a:pos x="0" y="80"/>
                    </a:cxn>
                    <a:cxn ang="0">
                      <a:pos x="16" y="40"/>
                    </a:cxn>
                    <a:cxn ang="0">
                      <a:pos x="16" y="40"/>
                    </a:cxn>
                    <a:cxn ang="0">
                      <a:pos x="40" y="8"/>
                    </a:cxn>
                    <a:cxn ang="0">
                      <a:pos x="64" y="0"/>
                    </a:cxn>
                  </a:cxnLst>
                  <a:rect l="0" t="0" r="r" b="b"/>
                  <a:pathLst>
                    <a:path w="80" h="96">
                      <a:moveTo>
                        <a:pt x="64" y="0"/>
                      </a:moveTo>
                      <a:lnTo>
                        <a:pt x="80" y="16"/>
                      </a:lnTo>
                      <a:lnTo>
                        <a:pt x="64" y="56"/>
                      </a:lnTo>
                      <a:lnTo>
                        <a:pt x="64" y="56"/>
                      </a:lnTo>
                      <a:lnTo>
                        <a:pt x="40" y="88"/>
                      </a:lnTo>
                      <a:lnTo>
                        <a:pt x="8" y="96"/>
                      </a:lnTo>
                      <a:lnTo>
                        <a:pt x="8" y="96"/>
                      </a:lnTo>
                      <a:lnTo>
                        <a:pt x="0" y="80"/>
                      </a:lnTo>
                      <a:lnTo>
                        <a:pt x="16" y="40"/>
                      </a:lnTo>
                      <a:lnTo>
                        <a:pt x="16" y="40"/>
                      </a:lnTo>
                      <a:lnTo>
                        <a:pt x="40" y="8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</p:grpSp>
          <p:sp>
            <p:nvSpPr>
              <p:cNvPr id="208590" name="Freeform 718"/>
              <p:cNvSpPr>
                <a:spLocks/>
              </p:cNvSpPr>
              <p:nvPr/>
            </p:nvSpPr>
            <p:spPr bwMode="auto">
              <a:xfrm>
                <a:off x="572" y="1295"/>
                <a:ext cx="472" cy="334"/>
              </a:xfrm>
              <a:custGeom>
                <a:avLst/>
                <a:gdLst/>
                <a:ahLst/>
                <a:cxnLst>
                  <a:cxn ang="0">
                    <a:pos x="672" y="216"/>
                  </a:cxn>
                  <a:cxn ang="0">
                    <a:pos x="664" y="256"/>
                  </a:cxn>
                  <a:cxn ang="0">
                    <a:pos x="648" y="296"/>
                  </a:cxn>
                  <a:cxn ang="0">
                    <a:pos x="616" y="328"/>
                  </a:cxn>
                  <a:cxn ang="0">
                    <a:pos x="576" y="360"/>
                  </a:cxn>
                  <a:cxn ang="0">
                    <a:pos x="464" y="408"/>
                  </a:cxn>
                  <a:cxn ang="0">
                    <a:pos x="336" y="424"/>
                  </a:cxn>
                  <a:cxn ang="0">
                    <a:pos x="336" y="424"/>
                  </a:cxn>
                  <a:cxn ang="0">
                    <a:pos x="208" y="408"/>
                  </a:cxn>
                  <a:cxn ang="0">
                    <a:pos x="96" y="360"/>
                  </a:cxn>
                  <a:cxn ang="0">
                    <a:pos x="56" y="328"/>
                  </a:cxn>
                  <a:cxn ang="0">
                    <a:pos x="24" y="296"/>
                  </a:cxn>
                  <a:cxn ang="0">
                    <a:pos x="8" y="256"/>
                  </a:cxn>
                  <a:cxn ang="0">
                    <a:pos x="0" y="216"/>
                  </a:cxn>
                  <a:cxn ang="0">
                    <a:pos x="0" y="216"/>
                  </a:cxn>
                  <a:cxn ang="0">
                    <a:pos x="8" y="168"/>
                  </a:cxn>
                  <a:cxn ang="0">
                    <a:pos x="24" y="128"/>
                  </a:cxn>
                  <a:cxn ang="0">
                    <a:pos x="56" y="96"/>
                  </a:cxn>
                  <a:cxn ang="0">
                    <a:pos x="96" y="64"/>
                  </a:cxn>
                  <a:cxn ang="0">
                    <a:pos x="208" y="16"/>
                  </a:cxn>
                  <a:cxn ang="0">
                    <a:pos x="336" y="0"/>
                  </a:cxn>
                  <a:cxn ang="0">
                    <a:pos x="336" y="0"/>
                  </a:cxn>
                  <a:cxn ang="0">
                    <a:pos x="464" y="16"/>
                  </a:cxn>
                  <a:cxn ang="0">
                    <a:pos x="576" y="64"/>
                  </a:cxn>
                  <a:cxn ang="0">
                    <a:pos x="616" y="96"/>
                  </a:cxn>
                  <a:cxn ang="0">
                    <a:pos x="648" y="128"/>
                  </a:cxn>
                  <a:cxn ang="0">
                    <a:pos x="664" y="168"/>
                  </a:cxn>
                  <a:cxn ang="0">
                    <a:pos x="672" y="216"/>
                  </a:cxn>
                </a:cxnLst>
                <a:rect l="0" t="0" r="r" b="b"/>
                <a:pathLst>
                  <a:path w="672" h="424">
                    <a:moveTo>
                      <a:pt x="672" y="216"/>
                    </a:moveTo>
                    <a:lnTo>
                      <a:pt x="664" y="256"/>
                    </a:lnTo>
                    <a:lnTo>
                      <a:pt x="648" y="296"/>
                    </a:lnTo>
                    <a:lnTo>
                      <a:pt x="616" y="328"/>
                    </a:lnTo>
                    <a:lnTo>
                      <a:pt x="576" y="360"/>
                    </a:lnTo>
                    <a:lnTo>
                      <a:pt x="464" y="408"/>
                    </a:lnTo>
                    <a:lnTo>
                      <a:pt x="336" y="424"/>
                    </a:lnTo>
                    <a:lnTo>
                      <a:pt x="336" y="424"/>
                    </a:lnTo>
                    <a:lnTo>
                      <a:pt x="208" y="408"/>
                    </a:lnTo>
                    <a:lnTo>
                      <a:pt x="96" y="360"/>
                    </a:lnTo>
                    <a:lnTo>
                      <a:pt x="56" y="328"/>
                    </a:lnTo>
                    <a:lnTo>
                      <a:pt x="24" y="296"/>
                    </a:lnTo>
                    <a:lnTo>
                      <a:pt x="8" y="256"/>
                    </a:lnTo>
                    <a:lnTo>
                      <a:pt x="0" y="216"/>
                    </a:lnTo>
                    <a:lnTo>
                      <a:pt x="0" y="216"/>
                    </a:lnTo>
                    <a:lnTo>
                      <a:pt x="8" y="168"/>
                    </a:lnTo>
                    <a:lnTo>
                      <a:pt x="24" y="128"/>
                    </a:lnTo>
                    <a:lnTo>
                      <a:pt x="56" y="96"/>
                    </a:lnTo>
                    <a:lnTo>
                      <a:pt x="96" y="64"/>
                    </a:lnTo>
                    <a:lnTo>
                      <a:pt x="208" y="16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464" y="16"/>
                    </a:lnTo>
                    <a:lnTo>
                      <a:pt x="576" y="64"/>
                    </a:lnTo>
                    <a:lnTo>
                      <a:pt x="616" y="96"/>
                    </a:lnTo>
                    <a:lnTo>
                      <a:pt x="648" y="128"/>
                    </a:lnTo>
                    <a:lnTo>
                      <a:pt x="664" y="168"/>
                    </a:lnTo>
                    <a:lnTo>
                      <a:pt x="672" y="21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8080">
                      <a:gamma/>
                      <a:tint val="59608"/>
                      <a:invGamma/>
                    </a:srgbClr>
                  </a:gs>
                  <a:gs pos="100000">
                    <a:srgbClr val="808080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endParaRPr>
              </a:p>
            </p:txBody>
          </p:sp>
          <p:grpSp>
            <p:nvGrpSpPr>
              <p:cNvPr id="56380" name="Group 719"/>
              <p:cNvGrpSpPr>
                <a:grpSpLocks/>
              </p:cNvGrpSpPr>
              <p:nvPr/>
            </p:nvGrpSpPr>
            <p:grpSpPr bwMode="auto">
              <a:xfrm>
                <a:off x="632" y="1338"/>
                <a:ext cx="352" cy="248"/>
                <a:chOff x="636" y="2320"/>
                <a:chExt cx="352" cy="248"/>
              </a:xfrm>
            </p:grpSpPr>
            <p:sp>
              <p:nvSpPr>
                <p:cNvPr id="208592" name="Freeform 720"/>
                <p:cNvSpPr>
                  <a:spLocks/>
                </p:cNvSpPr>
                <p:nvPr/>
              </p:nvSpPr>
              <p:spPr bwMode="auto">
                <a:xfrm>
                  <a:off x="788" y="2424"/>
                  <a:ext cx="32" cy="16"/>
                </a:xfrm>
                <a:custGeom>
                  <a:avLst/>
                  <a:gdLst/>
                  <a:ahLst/>
                  <a:cxnLst>
                    <a:cxn ang="0">
                      <a:pos x="32" y="8"/>
                    </a:cxn>
                    <a:cxn ang="0">
                      <a:pos x="32" y="16"/>
                    </a:cxn>
                    <a:cxn ang="0">
                      <a:pos x="16" y="16"/>
                    </a:cxn>
                    <a:cxn ang="0">
                      <a:pos x="16" y="16"/>
                    </a:cxn>
                    <a:cxn ang="0">
                      <a:pos x="8" y="1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8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32" y="0"/>
                    </a:cxn>
                    <a:cxn ang="0">
                      <a:pos x="32" y="8"/>
                    </a:cxn>
                  </a:cxnLst>
                  <a:rect l="0" t="0" r="r" b="b"/>
                  <a:pathLst>
                    <a:path w="32" h="16">
                      <a:moveTo>
                        <a:pt x="32" y="8"/>
                      </a:moveTo>
                      <a:lnTo>
                        <a:pt x="32" y="16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8" y="1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32" y="0"/>
                      </a:lnTo>
                      <a:lnTo>
                        <a:pt x="32" y="8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593" name="Freeform 721"/>
                <p:cNvSpPr>
                  <a:spLocks/>
                </p:cNvSpPr>
                <p:nvPr/>
              </p:nvSpPr>
              <p:spPr bwMode="auto">
                <a:xfrm>
                  <a:off x="924" y="2416"/>
                  <a:ext cx="64" cy="24"/>
                </a:xfrm>
                <a:custGeom>
                  <a:avLst/>
                  <a:gdLst/>
                  <a:ahLst/>
                  <a:cxnLst>
                    <a:cxn ang="0">
                      <a:pos x="64" y="16"/>
                    </a:cxn>
                    <a:cxn ang="0">
                      <a:pos x="56" y="24"/>
                    </a:cxn>
                    <a:cxn ang="0">
                      <a:pos x="32" y="24"/>
                    </a:cxn>
                    <a:cxn ang="0">
                      <a:pos x="32" y="24"/>
                    </a:cxn>
                    <a:cxn ang="0">
                      <a:pos x="16" y="24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16" y="8"/>
                    </a:cxn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56" y="8"/>
                    </a:cxn>
                    <a:cxn ang="0">
                      <a:pos x="64" y="16"/>
                    </a:cxn>
                  </a:cxnLst>
                  <a:rect l="0" t="0" r="r" b="b"/>
                  <a:pathLst>
                    <a:path w="64" h="24">
                      <a:moveTo>
                        <a:pt x="64" y="16"/>
                      </a:moveTo>
                      <a:lnTo>
                        <a:pt x="56" y="24"/>
                      </a:lnTo>
                      <a:lnTo>
                        <a:pt x="32" y="24"/>
                      </a:lnTo>
                      <a:lnTo>
                        <a:pt x="32" y="24"/>
                      </a:lnTo>
                      <a:lnTo>
                        <a:pt x="16" y="2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16" y="8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56" y="8"/>
                      </a:lnTo>
                      <a:lnTo>
                        <a:pt x="64" y="16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594" name="Freeform 722"/>
                <p:cNvSpPr>
                  <a:spLocks/>
                </p:cNvSpPr>
                <p:nvPr/>
              </p:nvSpPr>
              <p:spPr bwMode="auto">
                <a:xfrm>
                  <a:off x="908" y="2512"/>
                  <a:ext cx="40" cy="32"/>
                </a:xfrm>
                <a:custGeom>
                  <a:avLst/>
                  <a:gdLst/>
                  <a:ahLst/>
                  <a:cxnLst>
                    <a:cxn ang="0">
                      <a:pos x="40" y="32"/>
                    </a:cxn>
                    <a:cxn ang="0">
                      <a:pos x="24" y="32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0" y="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32" y="8"/>
                    </a:cxn>
                    <a:cxn ang="0">
                      <a:pos x="32" y="8"/>
                    </a:cxn>
                    <a:cxn ang="0">
                      <a:pos x="40" y="24"/>
                    </a:cxn>
                    <a:cxn ang="0">
                      <a:pos x="40" y="32"/>
                    </a:cxn>
                  </a:cxnLst>
                  <a:rect l="0" t="0" r="r" b="b"/>
                  <a:pathLst>
                    <a:path w="40" h="32">
                      <a:moveTo>
                        <a:pt x="40" y="32"/>
                      </a:moveTo>
                      <a:lnTo>
                        <a:pt x="24" y="32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40" y="24"/>
                      </a:lnTo>
                      <a:lnTo>
                        <a:pt x="40" y="32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595" name="Freeform 723"/>
                <p:cNvSpPr>
                  <a:spLocks/>
                </p:cNvSpPr>
                <p:nvPr/>
              </p:nvSpPr>
              <p:spPr bwMode="auto">
                <a:xfrm>
                  <a:off x="780" y="2328"/>
                  <a:ext cx="32" cy="48"/>
                </a:xfrm>
                <a:custGeom>
                  <a:avLst/>
                  <a:gdLst/>
                  <a:ahLst/>
                  <a:cxnLst>
                    <a:cxn ang="0">
                      <a:pos x="16" y="48"/>
                    </a:cxn>
                    <a:cxn ang="0">
                      <a:pos x="8" y="48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4" y="8"/>
                    </a:cxn>
                    <a:cxn ang="0">
                      <a:pos x="32" y="24"/>
                    </a:cxn>
                    <a:cxn ang="0">
                      <a:pos x="32" y="24"/>
                    </a:cxn>
                    <a:cxn ang="0">
                      <a:pos x="24" y="48"/>
                    </a:cxn>
                    <a:cxn ang="0">
                      <a:pos x="16" y="48"/>
                    </a:cxn>
                  </a:cxnLst>
                  <a:rect l="0" t="0" r="r" b="b"/>
                  <a:pathLst>
                    <a:path w="32" h="48">
                      <a:moveTo>
                        <a:pt x="16" y="48"/>
                      </a:moveTo>
                      <a:lnTo>
                        <a:pt x="8" y="48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4" y="8"/>
                      </a:lnTo>
                      <a:lnTo>
                        <a:pt x="32" y="24"/>
                      </a:lnTo>
                      <a:lnTo>
                        <a:pt x="32" y="24"/>
                      </a:lnTo>
                      <a:lnTo>
                        <a:pt x="24" y="48"/>
                      </a:lnTo>
                      <a:lnTo>
                        <a:pt x="16" y="48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596" name="Freeform 724"/>
                <p:cNvSpPr>
                  <a:spLocks/>
                </p:cNvSpPr>
                <p:nvPr/>
              </p:nvSpPr>
              <p:spPr bwMode="auto">
                <a:xfrm>
                  <a:off x="676" y="2432"/>
                  <a:ext cx="64" cy="24"/>
                </a:xfrm>
                <a:custGeom>
                  <a:avLst/>
                  <a:gdLst/>
                  <a:ahLst/>
                  <a:cxnLst>
                    <a:cxn ang="0">
                      <a:pos x="64" y="16"/>
                    </a:cxn>
                    <a:cxn ang="0">
                      <a:pos x="56" y="24"/>
                    </a:cxn>
                    <a:cxn ang="0">
                      <a:pos x="32" y="24"/>
                    </a:cxn>
                    <a:cxn ang="0">
                      <a:pos x="32" y="24"/>
                    </a:cxn>
                    <a:cxn ang="0">
                      <a:pos x="8" y="24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8" y="8"/>
                    </a:cxn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56" y="8"/>
                    </a:cxn>
                    <a:cxn ang="0">
                      <a:pos x="64" y="16"/>
                    </a:cxn>
                  </a:cxnLst>
                  <a:rect l="0" t="0" r="r" b="b"/>
                  <a:pathLst>
                    <a:path w="64" h="24">
                      <a:moveTo>
                        <a:pt x="64" y="16"/>
                      </a:moveTo>
                      <a:lnTo>
                        <a:pt x="56" y="24"/>
                      </a:lnTo>
                      <a:lnTo>
                        <a:pt x="32" y="24"/>
                      </a:lnTo>
                      <a:lnTo>
                        <a:pt x="32" y="24"/>
                      </a:lnTo>
                      <a:lnTo>
                        <a:pt x="8" y="2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8" y="8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56" y="8"/>
                      </a:lnTo>
                      <a:lnTo>
                        <a:pt x="64" y="16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597" name="Freeform 725"/>
                <p:cNvSpPr>
                  <a:spLocks/>
                </p:cNvSpPr>
                <p:nvPr/>
              </p:nvSpPr>
              <p:spPr bwMode="auto">
                <a:xfrm>
                  <a:off x="788" y="2520"/>
                  <a:ext cx="32" cy="48"/>
                </a:xfrm>
                <a:custGeom>
                  <a:avLst/>
                  <a:gdLst/>
                  <a:ahLst/>
                  <a:cxnLst>
                    <a:cxn ang="0">
                      <a:pos x="16" y="48"/>
                    </a:cxn>
                    <a:cxn ang="0">
                      <a:pos x="8" y="4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32" y="8"/>
                    </a:cxn>
                    <a:cxn ang="0">
                      <a:pos x="32" y="24"/>
                    </a:cxn>
                    <a:cxn ang="0">
                      <a:pos x="32" y="24"/>
                    </a:cxn>
                    <a:cxn ang="0">
                      <a:pos x="32" y="40"/>
                    </a:cxn>
                    <a:cxn ang="0">
                      <a:pos x="16" y="48"/>
                    </a:cxn>
                  </a:cxnLst>
                  <a:rect l="0" t="0" r="r" b="b"/>
                  <a:pathLst>
                    <a:path w="32" h="48">
                      <a:moveTo>
                        <a:pt x="16" y="48"/>
                      </a:moveTo>
                      <a:lnTo>
                        <a:pt x="8" y="4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32" y="8"/>
                      </a:lnTo>
                      <a:lnTo>
                        <a:pt x="32" y="24"/>
                      </a:lnTo>
                      <a:lnTo>
                        <a:pt x="32" y="24"/>
                      </a:lnTo>
                      <a:lnTo>
                        <a:pt x="32" y="40"/>
                      </a:lnTo>
                      <a:lnTo>
                        <a:pt x="16" y="48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598" name="Freeform 726"/>
                <p:cNvSpPr>
                  <a:spLocks/>
                </p:cNvSpPr>
                <p:nvPr/>
              </p:nvSpPr>
              <p:spPr bwMode="auto">
                <a:xfrm>
                  <a:off x="660" y="2352"/>
                  <a:ext cx="48" cy="40"/>
                </a:xfrm>
                <a:custGeom>
                  <a:avLst/>
                  <a:gdLst/>
                  <a:ahLst/>
                  <a:cxnLst>
                    <a:cxn ang="0">
                      <a:pos x="48" y="32"/>
                    </a:cxn>
                    <a:cxn ang="0">
                      <a:pos x="32" y="40"/>
                    </a:cxn>
                    <a:cxn ang="0">
                      <a:pos x="16" y="24"/>
                    </a:cxn>
                    <a:cxn ang="0">
                      <a:pos x="16" y="24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32" y="8"/>
                    </a:cxn>
                    <a:cxn ang="0">
                      <a:pos x="32" y="8"/>
                    </a:cxn>
                    <a:cxn ang="0">
                      <a:pos x="48" y="24"/>
                    </a:cxn>
                    <a:cxn ang="0">
                      <a:pos x="48" y="32"/>
                    </a:cxn>
                  </a:cxnLst>
                  <a:rect l="0" t="0" r="r" b="b"/>
                  <a:pathLst>
                    <a:path w="48" h="40">
                      <a:moveTo>
                        <a:pt x="48" y="32"/>
                      </a:moveTo>
                      <a:lnTo>
                        <a:pt x="32" y="40"/>
                      </a:lnTo>
                      <a:lnTo>
                        <a:pt x="16" y="24"/>
                      </a:lnTo>
                      <a:lnTo>
                        <a:pt x="16" y="24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48" y="24"/>
                      </a:lnTo>
                      <a:lnTo>
                        <a:pt x="48" y="32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599" name="Freeform 727"/>
                <p:cNvSpPr>
                  <a:spLocks/>
                </p:cNvSpPr>
                <p:nvPr/>
              </p:nvSpPr>
              <p:spPr bwMode="auto">
                <a:xfrm>
                  <a:off x="892" y="2344"/>
                  <a:ext cx="48" cy="32"/>
                </a:xfrm>
                <a:custGeom>
                  <a:avLst/>
                  <a:gdLst/>
                  <a:ahLst/>
                  <a:cxnLst>
                    <a:cxn ang="0">
                      <a:pos x="0" y="32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32" y="0"/>
                    </a:cxn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48" y="8"/>
                    </a:cxn>
                    <a:cxn ang="0">
                      <a:pos x="32" y="24"/>
                    </a:cxn>
                    <a:cxn ang="0">
                      <a:pos x="32" y="24"/>
                    </a:cxn>
                    <a:cxn ang="0">
                      <a:pos x="16" y="32"/>
                    </a:cxn>
                    <a:cxn ang="0">
                      <a:pos x="0" y="32"/>
                    </a:cxn>
                  </a:cxnLst>
                  <a:rect l="0" t="0" r="r" b="b"/>
                  <a:pathLst>
                    <a:path w="48" h="32">
                      <a:moveTo>
                        <a:pt x="0" y="32"/>
                      </a:move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32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8" y="8"/>
                      </a:lnTo>
                      <a:lnTo>
                        <a:pt x="32" y="24"/>
                      </a:lnTo>
                      <a:lnTo>
                        <a:pt x="32" y="24"/>
                      </a:lnTo>
                      <a:lnTo>
                        <a:pt x="16" y="32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600" name="Freeform 728"/>
                <p:cNvSpPr>
                  <a:spLocks/>
                </p:cNvSpPr>
                <p:nvPr/>
              </p:nvSpPr>
              <p:spPr bwMode="auto">
                <a:xfrm>
                  <a:off x="876" y="2400"/>
                  <a:ext cx="48" cy="24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8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32" y="0"/>
                    </a:cxn>
                    <a:cxn ang="0">
                      <a:pos x="48" y="8"/>
                    </a:cxn>
                    <a:cxn ang="0">
                      <a:pos x="48" y="8"/>
                    </a:cxn>
                    <a:cxn ang="0">
                      <a:pos x="48" y="16"/>
                    </a:cxn>
                    <a:cxn ang="0">
                      <a:pos x="32" y="24"/>
                    </a:cxn>
                    <a:cxn ang="0">
                      <a:pos x="32" y="24"/>
                    </a:cxn>
                    <a:cxn ang="0">
                      <a:pos x="8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48" h="24">
                      <a:moveTo>
                        <a:pt x="0" y="24"/>
                      </a:moveTo>
                      <a:lnTo>
                        <a:pt x="0" y="8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32" y="0"/>
                      </a:lnTo>
                      <a:lnTo>
                        <a:pt x="48" y="8"/>
                      </a:lnTo>
                      <a:lnTo>
                        <a:pt x="48" y="8"/>
                      </a:lnTo>
                      <a:lnTo>
                        <a:pt x="48" y="16"/>
                      </a:lnTo>
                      <a:lnTo>
                        <a:pt x="32" y="24"/>
                      </a:lnTo>
                      <a:lnTo>
                        <a:pt x="32" y="24"/>
                      </a:lnTo>
                      <a:lnTo>
                        <a:pt x="8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601" name="Freeform 729"/>
                <p:cNvSpPr>
                  <a:spLocks/>
                </p:cNvSpPr>
                <p:nvPr/>
              </p:nvSpPr>
              <p:spPr bwMode="auto">
                <a:xfrm>
                  <a:off x="660" y="2480"/>
                  <a:ext cx="48" cy="24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0" y="8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40" y="0"/>
                    </a:cxn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48" y="16"/>
                    </a:cxn>
                    <a:cxn ang="0">
                      <a:pos x="32" y="24"/>
                    </a:cxn>
                    <a:cxn ang="0">
                      <a:pos x="32" y="24"/>
                    </a:cxn>
                    <a:cxn ang="0">
                      <a:pos x="8" y="24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48" h="24">
                      <a:moveTo>
                        <a:pt x="0" y="16"/>
                      </a:moveTo>
                      <a:lnTo>
                        <a:pt x="0" y="8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40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8" y="16"/>
                      </a:lnTo>
                      <a:lnTo>
                        <a:pt x="32" y="24"/>
                      </a:lnTo>
                      <a:lnTo>
                        <a:pt x="32" y="24"/>
                      </a:lnTo>
                      <a:lnTo>
                        <a:pt x="8" y="24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602" name="Freeform 730"/>
                <p:cNvSpPr>
                  <a:spLocks/>
                </p:cNvSpPr>
                <p:nvPr/>
              </p:nvSpPr>
              <p:spPr bwMode="auto">
                <a:xfrm>
                  <a:off x="732" y="2456"/>
                  <a:ext cx="48" cy="40"/>
                </a:xfrm>
                <a:custGeom>
                  <a:avLst/>
                  <a:gdLst/>
                  <a:ahLst/>
                  <a:cxnLst>
                    <a:cxn ang="0">
                      <a:pos x="8" y="40"/>
                    </a:cxn>
                    <a:cxn ang="0">
                      <a:pos x="0" y="24"/>
                    </a:cxn>
                    <a:cxn ang="0">
                      <a:pos x="16" y="16"/>
                    </a:cxn>
                    <a:cxn ang="0">
                      <a:pos x="16" y="16"/>
                    </a:cxn>
                    <a:cxn ang="0">
                      <a:pos x="32" y="0"/>
                    </a:cxn>
                    <a:cxn ang="0">
                      <a:pos x="48" y="8"/>
                    </a:cxn>
                    <a:cxn ang="0">
                      <a:pos x="48" y="8"/>
                    </a:cxn>
                    <a:cxn ang="0">
                      <a:pos x="48" y="16"/>
                    </a:cxn>
                    <a:cxn ang="0">
                      <a:pos x="40" y="32"/>
                    </a:cxn>
                    <a:cxn ang="0">
                      <a:pos x="40" y="32"/>
                    </a:cxn>
                    <a:cxn ang="0">
                      <a:pos x="16" y="40"/>
                    </a:cxn>
                    <a:cxn ang="0">
                      <a:pos x="8" y="40"/>
                    </a:cxn>
                  </a:cxnLst>
                  <a:rect l="0" t="0" r="r" b="b"/>
                  <a:pathLst>
                    <a:path w="48" h="40">
                      <a:moveTo>
                        <a:pt x="8" y="40"/>
                      </a:moveTo>
                      <a:lnTo>
                        <a:pt x="0" y="24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32" y="0"/>
                      </a:lnTo>
                      <a:lnTo>
                        <a:pt x="48" y="8"/>
                      </a:lnTo>
                      <a:lnTo>
                        <a:pt x="48" y="8"/>
                      </a:lnTo>
                      <a:lnTo>
                        <a:pt x="48" y="16"/>
                      </a:lnTo>
                      <a:lnTo>
                        <a:pt x="40" y="32"/>
                      </a:lnTo>
                      <a:lnTo>
                        <a:pt x="40" y="32"/>
                      </a:lnTo>
                      <a:lnTo>
                        <a:pt x="16" y="40"/>
                      </a:lnTo>
                      <a:lnTo>
                        <a:pt x="8" y="4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603" name="Freeform 731"/>
                <p:cNvSpPr>
                  <a:spLocks/>
                </p:cNvSpPr>
                <p:nvPr/>
              </p:nvSpPr>
              <p:spPr bwMode="auto">
                <a:xfrm>
                  <a:off x="924" y="2472"/>
                  <a:ext cx="56" cy="32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6" y="0"/>
                    </a:cxn>
                    <a:cxn ang="0">
                      <a:pos x="32" y="8"/>
                    </a:cxn>
                    <a:cxn ang="0">
                      <a:pos x="32" y="8"/>
                    </a:cxn>
                    <a:cxn ang="0">
                      <a:pos x="56" y="16"/>
                    </a:cxn>
                    <a:cxn ang="0">
                      <a:pos x="56" y="24"/>
                    </a:cxn>
                    <a:cxn ang="0">
                      <a:pos x="56" y="24"/>
                    </a:cxn>
                    <a:cxn ang="0">
                      <a:pos x="48" y="32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0" y="16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56" h="32">
                      <a:moveTo>
                        <a:pt x="0" y="8"/>
                      </a:moveTo>
                      <a:lnTo>
                        <a:pt x="16" y="0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56" y="16"/>
                      </a:lnTo>
                      <a:lnTo>
                        <a:pt x="56" y="24"/>
                      </a:lnTo>
                      <a:lnTo>
                        <a:pt x="56" y="24"/>
                      </a:lnTo>
                      <a:lnTo>
                        <a:pt x="48" y="32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0" y="16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604" name="Freeform 732"/>
                <p:cNvSpPr>
                  <a:spLocks/>
                </p:cNvSpPr>
                <p:nvPr/>
              </p:nvSpPr>
              <p:spPr bwMode="auto">
                <a:xfrm>
                  <a:off x="636" y="2392"/>
                  <a:ext cx="64" cy="32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6" y="0"/>
                    </a:cxn>
                    <a:cxn ang="0">
                      <a:pos x="40" y="8"/>
                    </a:cxn>
                    <a:cxn ang="0">
                      <a:pos x="40" y="8"/>
                    </a:cxn>
                    <a:cxn ang="0">
                      <a:pos x="56" y="16"/>
                    </a:cxn>
                    <a:cxn ang="0">
                      <a:pos x="64" y="24"/>
                    </a:cxn>
                    <a:cxn ang="0">
                      <a:pos x="64" y="24"/>
                    </a:cxn>
                    <a:cxn ang="0">
                      <a:pos x="48" y="32"/>
                    </a:cxn>
                    <a:cxn ang="0">
                      <a:pos x="24" y="32"/>
                    </a:cxn>
                    <a:cxn ang="0">
                      <a:pos x="24" y="32"/>
                    </a:cxn>
                    <a:cxn ang="0">
                      <a:pos x="8" y="16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64" h="32">
                      <a:moveTo>
                        <a:pt x="0" y="8"/>
                      </a:moveTo>
                      <a:lnTo>
                        <a:pt x="16" y="0"/>
                      </a:lnTo>
                      <a:lnTo>
                        <a:pt x="40" y="8"/>
                      </a:lnTo>
                      <a:lnTo>
                        <a:pt x="40" y="8"/>
                      </a:lnTo>
                      <a:lnTo>
                        <a:pt x="56" y="16"/>
                      </a:lnTo>
                      <a:lnTo>
                        <a:pt x="64" y="24"/>
                      </a:lnTo>
                      <a:lnTo>
                        <a:pt x="64" y="24"/>
                      </a:lnTo>
                      <a:lnTo>
                        <a:pt x="48" y="32"/>
                      </a:lnTo>
                      <a:lnTo>
                        <a:pt x="24" y="32"/>
                      </a:lnTo>
                      <a:lnTo>
                        <a:pt x="24" y="32"/>
                      </a:lnTo>
                      <a:lnTo>
                        <a:pt x="8" y="16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605" name="Freeform 733"/>
                <p:cNvSpPr>
                  <a:spLocks/>
                </p:cNvSpPr>
                <p:nvPr/>
              </p:nvSpPr>
              <p:spPr bwMode="auto">
                <a:xfrm>
                  <a:off x="716" y="2320"/>
                  <a:ext cx="40" cy="48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24" y="0"/>
                    </a:cxn>
                    <a:cxn ang="0">
                      <a:pos x="32" y="16"/>
                    </a:cxn>
                    <a:cxn ang="0">
                      <a:pos x="32" y="16"/>
                    </a:cxn>
                    <a:cxn ang="0">
                      <a:pos x="40" y="40"/>
                    </a:cxn>
                    <a:cxn ang="0">
                      <a:pos x="32" y="48"/>
                    </a:cxn>
                    <a:cxn ang="0">
                      <a:pos x="32" y="48"/>
                    </a:cxn>
                    <a:cxn ang="0">
                      <a:pos x="16" y="40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0" y="8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40" h="48">
                      <a:moveTo>
                        <a:pt x="8" y="0"/>
                      </a:moveTo>
                      <a:lnTo>
                        <a:pt x="24" y="0"/>
                      </a:lnTo>
                      <a:lnTo>
                        <a:pt x="32" y="16"/>
                      </a:lnTo>
                      <a:lnTo>
                        <a:pt x="32" y="16"/>
                      </a:lnTo>
                      <a:lnTo>
                        <a:pt x="40" y="40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16" y="40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0" y="8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606" name="Freeform 734"/>
                <p:cNvSpPr>
                  <a:spLocks/>
                </p:cNvSpPr>
                <p:nvPr/>
              </p:nvSpPr>
              <p:spPr bwMode="auto">
                <a:xfrm>
                  <a:off x="820" y="2480"/>
                  <a:ext cx="40" cy="40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24" y="0"/>
                    </a:cxn>
                    <a:cxn ang="0">
                      <a:pos x="40" y="16"/>
                    </a:cxn>
                    <a:cxn ang="0">
                      <a:pos x="40" y="16"/>
                    </a:cxn>
                    <a:cxn ang="0">
                      <a:pos x="40" y="32"/>
                    </a:cxn>
                    <a:cxn ang="0">
                      <a:pos x="32" y="40"/>
                    </a:cxn>
                    <a:cxn ang="0">
                      <a:pos x="32" y="40"/>
                    </a:cxn>
                    <a:cxn ang="0">
                      <a:pos x="24" y="40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0" y="8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40" h="40">
                      <a:moveTo>
                        <a:pt x="8" y="0"/>
                      </a:moveTo>
                      <a:lnTo>
                        <a:pt x="24" y="0"/>
                      </a:lnTo>
                      <a:lnTo>
                        <a:pt x="40" y="16"/>
                      </a:lnTo>
                      <a:lnTo>
                        <a:pt x="40" y="16"/>
                      </a:lnTo>
                      <a:lnTo>
                        <a:pt x="40" y="32"/>
                      </a:lnTo>
                      <a:lnTo>
                        <a:pt x="32" y="40"/>
                      </a:lnTo>
                      <a:lnTo>
                        <a:pt x="32" y="40"/>
                      </a:lnTo>
                      <a:lnTo>
                        <a:pt x="24" y="40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0" y="8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607" name="Freeform 735"/>
                <p:cNvSpPr>
                  <a:spLocks/>
                </p:cNvSpPr>
                <p:nvPr/>
              </p:nvSpPr>
              <p:spPr bwMode="auto">
                <a:xfrm>
                  <a:off x="836" y="2320"/>
                  <a:ext cx="40" cy="48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40" y="8"/>
                    </a:cxn>
                    <a:cxn ang="0">
                      <a:pos x="40" y="24"/>
                    </a:cxn>
                    <a:cxn ang="0">
                      <a:pos x="40" y="24"/>
                    </a:cxn>
                    <a:cxn ang="0">
                      <a:pos x="24" y="40"/>
                    </a:cxn>
                    <a:cxn ang="0">
                      <a:pos x="8" y="48"/>
                    </a:cxn>
                    <a:cxn ang="0">
                      <a:pos x="8" y="48"/>
                    </a:cxn>
                    <a:cxn ang="0">
                      <a:pos x="0" y="3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24" y="0"/>
                    </a:cxn>
                    <a:cxn ang="0">
                      <a:pos x="32" y="0"/>
                    </a:cxn>
                  </a:cxnLst>
                  <a:rect l="0" t="0" r="r" b="b"/>
                  <a:pathLst>
                    <a:path w="40" h="48">
                      <a:moveTo>
                        <a:pt x="32" y="0"/>
                      </a:moveTo>
                      <a:lnTo>
                        <a:pt x="40" y="8"/>
                      </a:lnTo>
                      <a:lnTo>
                        <a:pt x="40" y="24"/>
                      </a:lnTo>
                      <a:lnTo>
                        <a:pt x="40" y="24"/>
                      </a:lnTo>
                      <a:lnTo>
                        <a:pt x="24" y="40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0" y="3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24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608" name="Freeform 736"/>
                <p:cNvSpPr>
                  <a:spLocks/>
                </p:cNvSpPr>
                <p:nvPr/>
              </p:nvSpPr>
              <p:spPr bwMode="auto">
                <a:xfrm>
                  <a:off x="732" y="2504"/>
                  <a:ext cx="40" cy="48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40" y="8"/>
                    </a:cxn>
                    <a:cxn ang="0">
                      <a:pos x="32" y="32"/>
                    </a:cxn>
                    <a:cxn ang="0">
                      <a:pos x="32" y="32"/>
                    </a:cxn>
                    <a:cxn ang="0">
                      <a:pos x="24" y="40"/>
                    </a:cxn>
                    <a:cxn ang="0">
                      <a:pos x="8" y="48"/>
                    </a:cxn>
                    <a:cxn ang="0">
                      <a:pos x="8" y="48"/>
                    </a:cxn>
                    <a:cxn ang="0">
                      <a:pos x="0" y="40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6" y="8"/>
                    </a:cxn>
                    <a:cxn ang="0">
                      <a:pos x="32" y="0"/>
                    </a:cxn>
                  </a:cxnLst>
                  <a:rect l="0" t="0" r="r" b="b"/>
                  <a:pathLst>
                    <a:path w="40" h="48">
                      <a:moveTo>
                        <a:pt x="32" y="0"/>
                      </a:moveTo>
                      <a:lnTo>
                        <a:pt x="40" y="8"/>
                      </a:lnTo>
                      <a:lnTo>
                        <a:pt x="32" y="32"/>
                      </a:lnTo>
                      <a:lnTo>
                        <a:pt x="32" y="32"/>
                      </a:lnTo>
                      <a:lnTo>
                        <a:pt x="24" y="40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0" y="40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6" y="8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</p:grpSp>
        </p:grpSp>
        <p:sp>
          <p:nvSpPr>
            <p:cNvPr id="56377" name="Text Box 737"/>
            <p:cNvSpPr txBox="1">
              <a:spLocks noChangeArrowheads="1"/>
            </p:cNvSpPr>
            <p:nvPr/>
          </p:nvSpPr>
          <p:spPr bwMode="auto">
            <a:xfrm>
              <a:off x="1686" y="1362"/>
              <a:ext cx="169" cy="2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rtl="1" eaLnBrk="0" hangingPunct="0"/>
              <a:r>
                <a:rPr lang="en-US">
                  <a:latin typeface="Helvetica" charset="0"/>
                </a:rPr>
                <a:t> </a:t>
              </a:r>
            </a:p>
          </p:txBody>
        </p:sp>
      </p:grpSp>
      <p:grpSp>
        <p:nvGrpSpPr>
          <p:cNvPr id="56337" name="Group 738"/>
          <p:cNvGrpSpPr>
            <a:grpSpLocks/>
          </p:cNvGrpSpPr>
          <p:nvPr/>
        </p:nvGrpSpPr>
        <p:grpSpPr bwMode="auto">
          <a:xfrm>
            <a:off x="7239000" y="2667000"/>
            <a:ext cx="850900" cy="1038225"/>
            <a:chOff x="1503" y="1362"/>
            <a:chExt cx="536" cy="654"/>
          </a:xfrm>
        </p:grpSpPr>
        <p:grpSp>
          <p:nvGrpSpPr>
            <p:cNvPr id="56338" name="Group 739"/>
            <p:cNvGrpSpPr>
              <a:grpSpLocks/>
            </p:cNvGrpSpPr>
            <p:nvPr/>
          </p:nvGrpSpPr>
          <p:grpSpPr bwMode="auto">
            <a:xfrm>
              <a:off x="1503" y="1632"/>
              <a:ext cx="536" cy="384"/>
              <a:chOff x="540" y="1270"/>
              <a:chExt cx="536" cy="384"/>
            </a:xfrm>
          </p:grpSpPr>
          <p:grpSp>
            <p:nvGrpSpPr>
              <p:cNvPr id="56340" name="Group 740"/>
              <p:cNvGrpSpPr>
                <a:grpSpLocks/>
              </p:cNvGrpSpPr>
              <p:nvPr/>
            </p:nvGrpSpPr>
            <p:grpSpPr bwMode="auto">
              <a:xfrm>
                <a:off x="540" y="1270"/>
                <a:ext cx="536" cy="384"/>
                <a:chOff x="540" y="2248"/>
                <a:chExt cx="536" cy="384"/>
              </a:xfrm>
            </p:grpSpPr>
            <p:sp>
              <p:nvSpPr>
                <p:cNvPr id="208613" name="Freeform 741"/>
                <p:cNvSpPr>
                  <a:spLocks/>
                </p:cNvSpPr>
                <p:nvPr/>
              </p:nvSpPr>
              <p:spPr bwMode="auto">
                <a:xfrm>
                  <a:off x="932" y="2416"/>
                  <a:ext cx="144" cy="40"/>
                </a:xfrm>
                <a:custGeom>
                  <a:avLst/>
                  <a:gdLst/>
                  <a:ahLst/>
                  <a:cxnLst>
                    <a:cxn ang="0">
                      <a:pos x="144" y="16"/>
                    </a:cxn>
                    <a:cxn ang="0">
                      <a:pos x="144" y="24"/>
                    </a:cxn>
                    <a:cxn ang="0">
                      <a:pos x="128" y="32"/>
                    </a:cxn>
                    <a:cxn ang="0">
                      <a:pos x="104" y="32"/>
                    </a:cxn>
                    <a:cxn ang="0">
                      <a:pos x="72" y="40"/>
                    </a:cxn>
                    <a:cxn ang="0">
                      <a:pos x="72" y="40"/>
                    </a:cxn>
                    <a:cxn ang="0">
                      <a:pos x="40" y="32"/>
                    </a:cxn>
                    <a:cxn ang="0">
                      <a:pos x="16" y="32"/>
                    </a:cxn>
                    <a:cxn ang="0">
                      <a:pos x="0" y="24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8"/>
                    </a:cxn>
                    <a:cxn ang="0">
                      <a:pos x="16" y="0"/>
                    </a:cxn>
                    <a:cxn ang="0">
                      <a:pos x="40" y="0"/>
                    </a:cxn>
                    <a:cxn ang="0">
                      <a:pos x="72" y="0"/>
                    </a:cxn>
                    <a:cxn ang="0">
                      <a:pos x="72" y="0"/>
                    </a:cxn>
                    <a:cxn ang="0">
                      <a:pos x="104" y="0"/>
                    </a:cxn>
                    <a:cxn ang="0">
                      <a:pos x="128" y="0"/>
                    </a:cxn>
                    <a:cxn ang="0">
                      <a:pos x="144" y="8"/>
                    </a:cxn>
                    <a:cxn ang="0">
                      <a:pos x="144" y="16"/>
                    </a:cxn>
                  </a:cxnLst>
                  <a:rect l="0" t="0" r="r" b="b"/>
                  <a:pathLst>
                    <a:path w="144" h="40">
                      <a:moveTo>
                        <a:pt x="144" y="16"/>
                      </a:moveTo>
                      <a:lnTo>
                        <a:pt x="144" y="24"/>
                      </a:lnTo>
                      <a:lnTo>
                        <a:pt x="128" y="32"/>
                      </a:lnTo>
                      <a:lnTo>
                        <a:pt x="104" y="32"/>
                      </a:lnTo>
                      <a:lnTo>
                        <a:pt x="72" y="40"/>
                      </a:lnTo>
                      <a:lnTo>
                        <a:pt x="72" y="40"/>
                      </a:lnTo>
                      <a:lnTo>
                        <a:pt x="40" y="32"/>
                      </a:lnTo>
                      <a:lnTo>
                        <a:pt x="16" y="32"/>
                      </a:lnTo>
                      <a:lnTo>
                        <a:pt x="0" y="2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16" y="0"/>
                      </a:lnTo>
                      <a:lnTo>
                        <a:pt x="40" y="0"/>
                      </a:lnTo>
                      <a:lnTo>
                        <a:pt x="72" y="0"/>
                      </a:lnTo>
                      <a:lnTo>
                        <a:pt x="72" y="0"/>
                      </a:lnTo>
                      <a:lnTo>
                        <a:pt x="104" y="0"/>
                      </a:lnTo>
                      <a:lnTo>
                        <a:pt x="128" y="0"/>
                      </a:lnTo>
                      <a:lnTo>
                        <a:pt x="144" y="8"/>
                      </a:lnTo>
                      <a:lnTo>
                        <a:pt x="144" y="16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614" name="Freeform 742"/>
                <p:cNvSpPr>
                  <a:spLocks/>
                </p:cNvSpPr>
                <p:nvPr/>
              </p:nvSpPr>
              <p:spPr bwMode="auto">
                <a:xfrm>
                  <a:off x="892" y="2496"/>
                  <a:ext cx="112" cy="80"/>
                </a:xfrm>
                <a:custGeom>
                  <a:avLst/>
                  <a:gdLst/>
                  <a:ahLst/>
                  <a:cxnLst>
                    <a:cxn ang="0">
                      <a:pos x="112" y="80"/>
                    </a:cxn>
                    <a:cxn ang="0">
                      <a:pos x="80" y="80"/>
                    </a:cxn>
                    <a:cxn ang="0">
                      <a:pos x="40" y="56"/>
                    </a:cxn>
                    <a:cxn ang="0">
                      <a:pos x="40" y="56"/>
                    </a:cxn>
                    <a:cxn ang="0">
                      <a:pos x="16" y="40"/>
                    </a:cxn>
                    <a:cxn ang="0">
                      <a:pos x="8" y="24"/>
                    </a:cxn>
                    <a:cxn ang="0">
                      <a:pos x="0" y="8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32" y="0"/>
                    </a:cxn>
                    <a:cxn ang="0">
                      <a:pos x="72" y="24"/>
                    </a:cxn>
                    <a:cxn ang="0">
                      <a:pos x="72" y="24"/>
                    </a:cxn>
                    <a:cxn ang="0">
                      <a:pos x="96" y="40"/>
                    </a:cxn>
                    <a:cxn ang="0">
                      <a:pos x="104" y="56"/>
                    </a:cxn>
                    <a:cxn ang="0">
                      <a:pos x="112" y="72"/>
                    </a:cxn>
                    <a:cxn ang="0">
                      <a:pos x="112" y="80"/>
                    </a:cxn>
                  </a:cxnLst>
                  <a:rect l="0" t="0" r="r" b="b"/>
                  <a:pathLst>
                    <a:path w="112" h="80">
                      <a:moveTo>
                        <a:pt x="112" y="80"/>
                      </a:moveTo>
                      <a:lnTo>
                        <a:pt x="80" y="80"/>
                      </a:lnTo>
                      <a:lnTo>
                        <a:pt x="40" y="56"/>
                      </a:lnTo>
                      <a:lnTo>
                        <a:pt x="40" y="56"/>
                      </a:lnTo>
                      <a:lnTo>
                        <a:pt x="16" y="40"/>
                      </a:lnTo>
                      <a:lnTo>
                        <a:pt x="8" y="24"/>
                      </a:ln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32" y="0"/>
                      </a:lnTo>
                      <a:lnTo>
                        <a:pt x="72" y="24"/>
                      </a:lnTo>
                      <a:lnTo>
                        <a:pt x="72" y="24"/>
                      </a:lnTo>
                      <a:lnTo>
                        <a:pt x="96" y="40"/>
                      </a:lnTo>
                      <a:lnTo>
                        <a:pt x="104" y="56"/>
                      </a:lnTo>
                      <a:lnTo>
                        <a:pt x="112" y="72"/>
                      </a:lnTo>
                      <a:lnTo>
                        <a:pt x="112" y="8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615" name="Freeform 743"/>
                <p:cNvSpPr>
                  <a:spLocks/>
                </p:cNvSpPr>
                <p:nvPr/>
              </p:nvSpPr>
              <p:spPr bwMode="auto">
                <a:xfrm>
                  <a:off x="780" y="2248"/>
                  <a:ext cx="48" cy="104"/>
                </a:xfrm>
                <a:custGeom>
                  <a:avLst/>
                  <a:gdLst/>
                  <a:ahLst/>
                  <a:cxnLst>
                    <a:cxn ang="0">
                      <a:pos x="24" y="104"/>
                    </a:cxn>
                    <a:cxn ang="0">
                      <a:pos x="8" y="88"/>
                    </a:cxn>
                    <a:cxn ang="0">
                      <a:pos x="0" y="56"/>
                    </a:cxn>
                    <a:cxn ang="0">
                      <a:pos x="0" y="56"/>
                    </a:cxn>
                    <a:cxn ang="0">
                      <a:pos x="8" y="16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0" y="16"/>
                    </a:cxn>
                    <a:cxn ang="0">
                      <a:pos x="48" y="56"/>
                    </a:cxn>
                    <a:cxn ang="0">
                      <a:pos x="48" y="56"/>
                    </a:cxn>
                    <a:cxn ang="0">
                      <a:pos x="40" y="88"/>
                    </a:cxn>
                    <a:cxn ang="0">
                      <a:pos x="24" y="104"/>
                    </a:cxn>
                  </a:cxnLst>
                  <a:rect l="0" t="0" r="r" b="b"/>
                  <a:pathLst>
                    <a:path w="48" h="104">
                      <a:moveTo>
                        <a:pt x="24" y="104"/>
                      </a:moveTo>
                      <a:lnTo>
                        <a:pt x="8" y="88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8" y="16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0" y="16"/>
                      </a:lnTo>
                      <a:lnTo>
                        <a:pt x="48" y="56"/>
                      </a:lnTo>
                      <a:lnTo>
                        <a:pt x="48" y="56"/>
                      </a:lnTo>
                      <a:lnTo>
                        <a:pt x="40" y="88"/>
                      </a:lnTo>
                      <a:lnTo>
                        <a:pt x="24" y="104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616" name="Freeform 744"/>
                <p:cNvSpPr>
                  <a:spLocks/>
                </p:cNvSpPr>
                <p:nvPr/>
              </p:nvSpPr>
              <p:spPr bwMode="auto">
                <a:xfrm>
                  <a:off x="540" y="2416"/>
                  <a:ext cx="152" cy="40"/>
                </a:xfrm>
                <a:custGeom>
                  <a:avLst/>
                  <a:gdLst/>
                  <a:ahLst/>
                  <a:cxnLst>
                    <a:cxn ang="0">
                      <a:pos x="152" y="24"/>
                    </a:cxn>
                    <a:cxn ang="0">
                      <a:pos x="144" y="32"/>
                    </a:cxn>
                    <a:cxn ang="0">
                      <a:pos x="128" y="32"/>
                    </a:cxn>
                    <a:cxn ang="0">
                      <a:pos x="104" y="40"/>
                    </a:cxn>
                    <a:cxn ang="0">
                      <a:pos x="80" y="40"/>
                    </a:cxn>
                    <a:cxn ang="0">
                      <a:pos x="80" y="40"/>
                    </a:cxn>
                    <a:cxn ang="0">
                      <a:pos x="48" y="40"/>
                    </a:cxn>
                    <a:cxn ang="0">
                      <a:pos x="24" y="32"/>
                    </a:cxn>
                    <a:cxn ang="0">
                      <a:pos x="8" y="32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16"/>
                    </a:cxn>
                    <a:cxn ang="0">
                      <a:pos x="24" y="8"/>
                    </a:cxn>
                    <a:cxn ang="0">
                      <a:pos x="48" y="0"/>
                    </a:cxn>
                    <a:cxn ang="0">
                      <a:pos x="80" y="0"/>
                    </a:cxn>
                    <a:cxn ang="0">
                      <a:pos x="80" y="0"/>
                    </a:cxn>
                    <a:cxn ang="0">
                      <a:pos x="104" y="0"/>
                    </a:cxn>
                    <a:cxn ang="0">
                      <a:pos x="128" y="8"/>
                    </a:cxn>
                    <a:cxn ang="0">
                      <a:pos x="144" y="16"/>
                    </a:cxn>
                    <a:cxn ang="0">
                      <a:pos x="152" y="24"/>
                    </a:cxn>
                  </a:cxnLst>
                  <a:rect l="0" t="0" r="r" b="b"/>
                  <a:pathLst>
                    <a:path w="152" h="40">
                      <a:moveTo>
                        <a:pt x="152" y="24"/>
                      </a:moveTo>
                      <a:lnTo>
                        <a:pt x="144" y="32"/>
                      </a:lnTo>
                      <a:lnTo>
                        <a:pt x="128" y="32"/>
                      </a:lnTo>
                      <a:lnTo>
                        <a:pt x="104" y="40"/>
                      </a:lnTo>
                      <a:lnTo>
                        <a:pt x="80" y="40"/>
                      </a:lnTo>
                      <a:lnTo>
                        <a:pt x="80" y="40"/>
                      </a:lnTo>
                      <a:lnTo>
                        <a:pt x="48" y="40"/>
                      </a:lnTo>
                      <a:lnTo>
                        <a:pt x="24" y="32"/>
                      </a:lnTo>
                      <a:lnTo>
                        <a:pt x="8" y="32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16"/>
                      </a:lnTo>
                      <a:lnTo>
                        <a:pt x="24" y="8"/>
                      </a:lnTo>
                      <a:lnTo>
                        <a:pt x="48" y="0"/>
                      </a:lnTo>
                      <a:lnTo>
                        <a:pt x="80" y="0"/>
                      </a:lnTo>
                      <a:lnTo>
                        <a:pt x="80" y="0"/>
                      </a:lnTo>
                      <a:lnTo>
                        <a:pt x="104" y="0"/>
                      </a:lnTo>
                      <a:lnTo>
                        <a:pt x="128" y="8"/>
                      </a:lnTo>
                      <a:lnTo>
                        <a:pt x="144" y="16"/>
                      </a:lnTo>
                      <a:lnTo>
                        <a:pt x="152" y="24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617" name="Freeform 745"/>
                <p:cNvSpPr>
                  <a:spLocks/>
                </p:cNvSpPr>
                <p:nvPr/>
              </p:nvSpPr>
              <p:spPr bwMode="auto">
                <a:xfrm>
                  <a:off x="780" y="2520"/>
                  <a:ext cx="48" cy="112"/>
                </a:xfrm>
                <a:custGeom>
                  <a:avLst/>
                  <a:gdLst/>
                  <a:ahLst/>
                  <a:cxnLst>
                    <a:cxn ang="0">
                      <a:pos x="24" y="112"/>
                    </a:cxn>
                    <a:cxn ang="0">
                      <a:pos x="8" y="96"/>
                    </a:cxn>
                    <a:cxn ang="0">
                      <a:pos x="0" y="56"/>
                    </a:cxn>
                    <a:cxn ang="0">
                      <a:pos x="0" y="56"/>
                    </a:cxn>
                    <a:cxn ang="0">
                      <a:pos x="8" y="16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40" y="16"/>
                    </a:cxn>
                    <a:cxn ang="0">
                      <a:pos x="48" y="56"/>
                    </a:cxn>
                    <a:cxn ang="0">
                      <a:pos x="48" y="56"/>
                    </a:cxn>
                    <a:cxn ang="0">
                      <a:pos x="40" y="96"/>
                    </a:cxn>
                    <a:cxn ang="0">
                      <a:pos x="24" y="112"/>
                    </a:cxn>
                  </a:cxnLst>
                  <a:rect l="0" t="0" r="r" b="b"/>
                  <a:pathLst>
                    <a:path w="48" h="112">
                      <a:moveTo>
                        <a:pt x="24" y="112"/>
                      </a:moveTo>
                      <a:lnTo>
                        <a:pt x="8" y="96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8" y="16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40" y="16"/>
                      </a:lnTo>
                      <a:lnTo>
                        <a:pt x="48" y="56"/>
                      </a:lnTo>
                      <a:lnTo>
                        <a:pt x="48" y="56"/>
                      </a:lnTo>
                      <a:lnTo>
                        <a:pt x="40" y="96"/>
                      </a:lnTo>
                      <a:lnTo>
                        <a:pt x="24" y="112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618" name="Freeform 746"/>
                <p:cNvSpPr>
                  <a:spLocks/>
                </p:cNvSpPr>
                <p:nvPr/>
              </p:nvSpPr>
              <p:spPr bwMode="auto">
                <a:xfrm>
                  <a:off x="612" y="2304"/>
                  <a:ext cx="112" cy="80"/>
                </a:xfrm>
                <a:custGeom>
                  <a:avLst/>
                  <a:gdLst/>
                  <a:ahLst/>
                  <a:cxnLst>
                    <a:cxn ang="0">
                      <a:pos x="112" y="80"/>
                    </a:cxn>
                    <a:cxn ang="0">
                      <a:pos x="80" y="80"/>
                    </a:cxn>
                    <a:cxn ang="0">
                      <a:pos x="40" y="56"/>
                    </a:cxn>
                    <a:cxn ang="0">
                      <a:pos x="40" y="56"/>
                    </a:cxn>
                    <a:cxn ang="0">
                      <a:pos x="16" y="40"/>
                    </a:cxn>
                    <a:cxn ang="0">
                      <a:pos x="8" y="24"/>
                    </a:cxn>
                    <a:cxn ang="0">
                      <a:pos x="0" y="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2" y="8"/>
                    </a:cxn>
                    <a:cxn ang="0">
                      <a:pos x="72" y="24"/>
                    </a:cxn>
                    <a:cxn ang="0">
                      <a:pos x="72" y="24"/>
                    </a:cxn>
                    <a:cxn ang="0">
                      <a:pos x="96" y="40"/>
                    </a:cxn>
                    <a:cxn ang="0">
                      <a:pos x="104" y="56"/>
                    </a:cxn>
                    <a:cxn ang="0">
                      <a:pos x="112" y="72"/>
                    </a:cxn>
                    <a:cxn ang="0">
                      <a:pos x="112" y="80"/>
                    </a:cxn>
                  </a:cxnLst>
                  <a:rect l="0" t="0" r="r" b="b"/>
                  <a:pathLst>
                    <a:path w="112" h="80">
                      <a:moveTo>
                        <a:pt x="112" y="80"/>
                      </a:moveTo>
                      <a:lnTo>
                        <a:pt x="80" y="80"/>
                      </a:lnTo>
                      <a:lnTo>
                        <a:pt x="40" y="56"/>
                      </a:lnTo>
                      <a:lnTo>
                        <a:pt x="40" y="56"/>
                      </a:lnTo>
                      <a:lnTo>
                        <a:pt x="16" y="40"/>
                      </a:lnTo>
                      <a:lnTo>
                        <a:pt x="8" y="24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2" y="8"/>
                      </a:lnTo>
                      <a:lnTo>
                        <a:pt x="72" y="24"/>
                      </a:lnTo>
                      <a:lnTo>
                        <a:pt x="72" y="24"/>
                      </a:lnTo>
                      <a:lnTo>
                        <a:pt x="96" y="40"/>
                      </a:lnTo>
                      <a:lnTo>
                        <a:pt x="104" y="56"/>
                      </a:lnTo>
                      <a:lnTo>
                        <a:pt x="112" y="72"/>
                      </a:lnTo>
                      <a:lnTo>
                        <a:pt x="112" y="8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619" name="Freeform 747"/>
                <p:cNvSpPr>
                  <a:spLocks/>
                </p:cNvSpPr>
                <p:nvPr/>
              </p:nvSpPr>
              <p:spPr bwMode="auto">
                <a:xfrm>
                  <a:off x="876" y="2296"/>
                  <a:ext cx="112" cy="80"/>
                </a:xfrm>
                <a:custGeom>
                  <a:avLst/>
                  <a:gdLst/>
                  <a:ahLst/>
                  <a:cxnLst>
                    <a:cxn ang="0">
                      <a:pos x="8" y="80"/>
                    </a:cxn>
                    <a:cxn ang="0">
                      <a:pos x="0" y="72"/>
                    </a:cxn>
                    <a:cxn ang="0">
                      <a:pos x="8" y="56"/>
                    </a:cxn>
                    <a:cxn ang="0">
                      <a:pos x="24" y="40"/>
                    </a:cxn>
                    <a:cxn ang="0">
                      <a:pos x="40" y="24"/>
                    </a:cxn>
                    <a:cxn ang="0">
                      <a:pos x="40" y="24"/>
                    </a:cxn>
                    <a:cxn ang="0">
                      <a:pos x="80" y="8"/>
                    </a:cxn>
                    <a:cxn ang="0">
                      <a:pos x="112" y="0"/>
                    </a:cxn>
                    <a:cxn ang="0">
                      <a:pos x="112" y="0"/>
                    </a:cxn>
                    <a:cxn ang="0">
                      <a:pos x="112" y="8"/>
                    </a:cxn>
                    <a:cxn ang="0">
                      <a:pos x="112" y="24"/>
                    </a:cxn>
                    <a:cxn ang="0">
                      <a:pos x="96" y="40"/>
                    </a:cxn>
                    <a:cxn ang="0">
                      <a:pos x="80" y="56"/>
                    </a:cxn>
                    <a:cxn ang="0">
                      <a:pos x="80" y="56"/>
                    </a:cxn>
                    <a:cxn ang="0">
                      <a:pos x="32" y="80"/>
                    </a:cxn>
                    <a:cxn ang="0">
                      <a:pos x="8" y="80"/>
                    </a:cxn>
                  </a:cxnLst>
                  <a:rect l="0" t="0" r="r" b="b"/>
                  <a:pathLst>
                    <a:path w="112" h="80">
                      <a:moveTo>
                        <a:pt x="8" y="80"/>
                      </a:moveTo>
                      <a:lnTo>
                        <a:pt x="0" y="72"/>
                      </a:lnTo>
                      <a:lnTo>
                        <a:pt x="8" y="56"/>
                      </a:lnTo>
                      <a:lnTo>
                        <a:pt x="24" y="40"/>
                      </a:lnTo>
                      <a:lnTo>
                        <a:pt x="40" y="24"/>
                      </a:lnTo>
                      <a:lnTo>
                        <a:pt x="40" y="24"/>
                      </a:lnTo>
                      <a:lnTo>
                        <a:pt x="80" y="8"/>
                      </a:lnTo>
                      <a:lnTo>
                        <a:pt x="112" y="0"/>
                      </a:lnTo>
                      <a:lnTo>
                        <a:pt x="112" y="0"/>
                      </a:lnTo>
                      <a:lnTo>
                        <a:pt x="112" y="8"/>
                      </a:lnTo>
                      <a:lnTo>
                        <a:pt x="112" y="24"/>
                      </a:lnTo>
                      <a:lnTo>
                        <a:pt x="96" y="40"/>
                      </a:lnTo>
                      <a:lnTo>
                        <a:pt x="80" y="56"/>
                      </a:lnTo>
                      <a:lnTo>
                        <a:pt x="80" y="56"/>
                      </a:lnTo>
                      <a:lnTo>
                        <a:pt x="32" y="80"/>
                      </a:lnTo>
                      <a:lnTo>
                        <a:pt x="8" y="8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620" name="Freeform 748"/>
                <p:cNvSpPr>
                  <a:spLocks/>
                </p:cNvSpPr>
                <p:nvPr/>
              </p:nvSpPr>
              <p:spPr bwMode="auto">
                <a:xfrm>
                  <a:off x="916" y="2352"/>
                  <a:ext cx="136" cy="56"/>
                </a:xfrm>
                <a:custGeom>
                  <a:avLst/>
                  <a:gdLst/>
                  <a:ahLst/>
                  <a:cxnLst>
                    <a:cxn ang="0">
                      <a:pos x="0" y="48"/>
                    </a:cxn>
                    <a:cxn ang="0">
                      <a:pos x="0" y="40"/>
                    </a:cxn>
                    <a:cxn ang="0">
                      <a:pos x="16" y="32"/>
                    </a:cxn>
                    <a:cxn ang="0">
                      <a:pos x="32" y="16"/>
                    </a:cxn>
                    <a:cxn ang="0">
                      <a:pos x="56" y="8"/>
                    </a:cxn>
                    <a:cxn ang="0">
                      <a:pos x="56" y="8"/>
                    </a:cxn>
                    <a:cxn ang="0">
                      <a:pos x="88" y="0"/>
                    </a:cxn>
                    <a:cxn ang="0">
                      <a:pos x="112" y="0"/>
                    </a:cxn>
                    <a:cxn ang="0">
                      <a:pos x="128" y="0"/>
                    </a:cxn>
                    <a:cxn ang="0">
                      <a:pos x="136" y="8"/>
                    </a:cxn>
                    <a:cxn ang="0">
                      <a:pos x="136" y="8"/>
                    </a:cxn>
                    <a:cxn ang="0">
                      <a:pos x="136" y="16"/>
                    </a:cxn>
                    <a:cxn ang="0">
                      <a:pos x="128" y="24"/>
                    </a:cxn>
                    <a:cxn ang="0">
                      <a:pos x="104" y="32"/>
                    </a:cxn>
                    <a:cxn ang="0">
                      <a:pos x="80" y="48"/>
                    </a:cxn>
                    <a:cxn ang="0">
                      <a:pos x="80" y="48"/>
                    </a:cxn>
                    <a:cxn ang="0">
                      <a:pos x="48" y="48"/>
                    </a:cxn>
                    <a:cxn ang="0">
                      <a:pos x="24" y="56"/>
                    </a:cxn>
                    <a:cxn ang="0">
                      <a:pos x="8" y="56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136" h="56">
                      <a:moveTo>
                        <a:pt x="0" y="48"/>
                      </a:moveTo>
                      <a:lnTo>
                        <a:pt x="0" y="40"/>
                      </a:lnTo>
                      <a:lnTo>
                        <a:pt x="16" y="32"/>
                      </a:lnTo>
                      <a:lnTo>
                        <a:pt x="32" y="16"/>
                      </a:lnTo>
                      <a:lnTo>
                        <a:pt x="56" y="8"/>
                      </a:lnTo>
                      <a:lnTo>
                        <a:pt x="56" y="8"/>
                      </a:lnTo>
                      <a:lnTo>
                        <a:pt x="88" y="0"/>
                      </a:lnTo>
                      <a:lnTo>
                        <a:pt x="112" y="0"/>
                      </a:lnTo>
                      <a:lnTo>
                        <a:pt x="128" y="0"/>
                      </a:lnTo>
                      <a:lnTo>
                        <a:pt x="136" y="8"/>
                      </a:lnTo>
                      <a:lnTo>
                        <a:pt x="136" y="8"/>
                      </a:lnTo>
                      <a:lnTo>
                        <a:pt x="136" y="16"/>
                      </a:lnTo>
                      <a:lnTo>
                        <a:pt x="128" y="24"/>
                      </a:lnTo>
                      <a:lnTo>
                        <a:pt x="104" y="32"/>
                      </a:lnTo>
                      <a:lnTo>
                        <a:pt x="80" y="48"/>
                      </a:lnTo>
                      <a:lnTo>
                        <a:pt x="80" y="48"/>
                      </a:lnTo>
                      <a:lnTo>
                        <a:pt x="48" y="48"/>
                      </a:lnTo>
                      <a:lnTo>
                        <a:pt x="24" y="56"/>
                      </a:lnTo>
                      <a:lnTo>
                        <a:pt x="8" y="56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621" name="Freeform 749"/>
                <p:cNvSpPr>
                  <a:spLocks/>
                </p:cNvSpPr>
                <p:nvPr/>
              </p:nvSpPr>
              <p:spPr bwMode="auto">
                <a:xfrm>
                  <a:off x="564" y="2472"/>
                  <a:ext cx="136" cy="56"/>
                </a:xfrm>
                <a:custGeom>
                  <a:avLst/>
                  <a:gdLst/>
                  <a:ahLst/>
                  <a:cxnLst>
                    <a:cxn ang="0">
                      <a:pos x="0" y="48"/>
                    </a:cxn>
                    <a:cxn ang="0">
                      <a:pos x="0" y="40"/>
                    </a:cxn>
                    <a:cxn ang="0">
                      <a:pos x="8" y="32"/>
                    </a:cxn>
                    <a:cxn ang="0">
                      <a:pos x="32" y="16"/>
                    </a:cxn>
                    <a:cxn ang="0">
                      <a:pos x="56" y="8"/>
                    </a:cxn>
                    <a:cxn ang="0">
                      <a:pos x="56" y="8"/>
                    </a:cxn>
                    <a:cxn ang="0">
                      <a:pos x="88" y="0"/>
                    </a:cxn>
                    <a:cxn ang="0">
                      <a:pos x="112" y="0"/>
                    </a:cxn>
                    <a:cxn ang="0">
                      <a:pos x="128" y="0"/>
                    </a:cxn>
                    <a:cxn ang="0">
                      <a:pos x="136" y="8"/>
                    </a:cxn>
                    <a:cxn ang="0">
                      <a:pos x="136" y="8"/>
                    </a:cxn>
                    <a:cxn ang="0">
                      <a:pos x="136" y="16"/>
                    </a:cxn>
                    <a:cxn ang="0">
                      <a:pos x="120" y="24"/>
                    </a:cxn>
                    <a:cxn ang="0">
                      <a:pos x="104" y="32"/>
                    </a:cxn>
                    <a:cxn ang="0">
                      <a:pos x="80" y="48"/>
                    </a:cxn>
                    <a:cxn ang="0">
                      <a:pos x="80" y="48"/>
                    </a:cxn>
                    <a:cxn ang="0">
                      <a:pos x="48" y="48"/>
                    </a:cxn>
                    <a:cxn ang="0">
                      <a:pos x="24" y="56"/>
                    </a:cxn>
                    <a:cxn ang="0">
                      <a:pos x="8" y="56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136" h="56">
                      <a:moveTo>
                        <a:pt x="0" y="48"/>
                      </a:moveTo>
                      <a:lnTo>
                        <a:pt x="0" y="40"/>
                      </a:lnTo>
                      <a:lnTo>
                        <a:pt x="8" y="32"/>
                      </a:lnTo>
                      <a:lnTo>
                        <a:pt x="32" y="16"/>
                      </a:lnTo>
                      <a:lnTo>
                        <a:pt x="56" y="8"/>
                      </a:lnTo>
                      <a:lnTo>
                        <a:pt x="56" y="8"/>
                      </a:lnTo>
                      <a:lnTo>
                        <a:pt x="88" y="0"/>
                      </a:lnTo>
                      <a:lnTo>
                        <a:pt x="112" y="0"/>
                      </a:lnTo>
                      <a:lnTo>
                        <a:pt x="128" y="0"/>
                      </a:lnTo>
                      <a:lnTo>
                        <a:pt x="136" y="8"/>
                      </a:lnTo>
                      <a:lnTo>
                        <a:pt x="136" y="8"/>
                      </a:lnTo>
                      <a:lnTo>
                        <a:pt x="136" y="16"/>
                      </a:lnTo>
                      <a:lnTo>
                        <a:pt x="120" y="24"/>
                      </a:lnTo>
                      <a:lnTo>
                        <a:pt x="104" y="32"/>
                      </a:lnTo>
                      <a:lnTo>
                        <a:pt x="80" y="48"/>
                      </a:lnTo>
                      <a:lnTo>
                        <a:pt x="80" y="48"/>
                      </a:lnTo>
                      <a:lnTo>
                        <a:pt x="48" y="48"/>
                      </a:lnTo>
                      <a:lnTo>
                        <a:pt x="24" y="56"/>
                      </a:lnTo>
                      <a:lnTo>
                        <a:pt x="8" y="56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622" name="Freeform 750"/>
                <p:cNvSpPr>
                  <a:spLocks/>
                </p:cNvSpPr>
                <p:nvPr/>
              </p:nvSpPr>
              <p:spPr bwMode="auto">
                <a:xfrm>
                  <a:off x="628" y="2504"/>
                  <a:ext cx="112" cy="72"/>
                </a:xfrm>
                <a:custGeom>
                  <a:avLst/>
                  <a:gdLst/>
                  <a:ahLst/>
                  <a:cxnLst>
                    <a:cxn ang="0">
                      <a:pos x="8" y="72"/>
                    </a:cxn>
                    <a:cxn ang="0">
                      <a:pos x="0" y="64"/>
                    </a:cxn>
                    <a:cxn ang="0">
                      <a:pos x="8" y="56"/>
                    </a:cxn>
                    <a:cxn ang="0">
                      <a:pos x="16" y="40"/>
                    </a:cxn>
                    <a:cxn ang="0">
                      <a:pos x="40" y="24"/>
                    </a:cxn>
                    <a:cxn ang="0">
                      <a:pos x="40" y="24"/>
                    </a:cxn>
                    <a:cxn ang="0">
                      <a:pos x="80" y="0"/>
                    </a:cxn>
                    <a:cxn ang="0">
                      <a:pos x="112" y="0"/>
                    </a:cxn>
                    <a:cxn ang="0">
                      <a:pos x="112" y="0"/>
                    </a:cxn>
                    <a:cxn ang="0">
                      <a:pos x="112" y="8"/>
                    </a:cxn>
                    <a:cxn ang="0">
                      <a:pos x="112" y="16"/>
                    </a:cxn>
                    <a:cxn ang="0">
                      <a:pos x="96" y="32"/>
                    </a:cxn>
                    <a:cxn ang="0">
                      <a:pos x="80" y="48"/>
                    </a:cxn>
                    <a:cxn ang="0">
                      <a:pos x="80" y="48"/>
                    </a:cxn>
                    <a:cxn ang="0">
                      <a:pos x="32" y="72"/>
                    </a:cxn>
                    <a:cxn ang="0">
                      <a:pos x="8" y="72"/>
                    </a:cxn>
                  </a:cxnLst>
                  <a:rect l="0" t="0" r="r" b="b"/>
                  <a:pathLst>
                    <a:path w="112" h="72">
                      <a:moveTo>
                        <a:pt x="8" y="72"/>
                      </a:moveTo>
                      <a:lnTo>
                        <a:pt x="0" y="64"/>
                      </a:lnTo>
                      <a:lnTo>
                        <a:pt x="8" y="56"/>
                      </a:lnTo>
                      <a:lnTo>
                        <a:pt x="16" y="40"/>
                      </a:lnTo>
                      <a:lnTo>
                        <a:pt x="40" y="24"/>
                      </a:lnTo>
                      <a:lnTo>
                        <a:pt x="40" y="24"/>
                      </a:lnTo>
                      <a:lnTo>
                        <a:pt x="80" y="0"/>
                      </a:lnTo>
                      <a:lnTo>
                        <a:pt x="112" y="0"/>
                      </a:lnTo>
                      <a:lnTo>
                        <a:pt x="112" y="0"/>
                      </a:lnTo>
                      <a:lnTo>
                        <a:pt x="112" y="8"/>
                      </a:lnTo>
                      <a:lnTo>
                        <a:pt x="112" y="16"/>
                      </a:lnTo>
                      <a:lnTo>
                        <a:pt x="96" y="32"/>
                      </a:lnTo>
                      <a:lnTo>
                        <a:pt x="80" y="48"/>
                      </a:lnTo>
                      <a:lnTo>
                        <a:pt x="80" y="48"/>
                      </a:lnTo>
                      <a:lnTo>
                        <a:pt x="32" y="72"/>
                      </a:lnTo>
                      <a:lnTo>
                        <a:pt x="8" y="72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623" name="Freeform 751"/>
                <p:cNvSpPr>
                  <a:spLocks/>
                </p:cNvSpPr>
                <p:nvPr/>
              </p:nvSpPr>
              <p:spPr bwMode="auto">
                <a:xfrm>
                  <a:off x="932" y="2464"/>
                  <a:ext cx="136" cy="56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8" y="0"/>
                    </a:cxn>
                    <a:cxn ang="0">
                      <a:pos x="32" y="0"/>
                    </a:cxn>
                    <a:cxn ang="0">
                      <a:pos x="56" y="0"/>
                    </a:cxn>
                    <a:cxn ang="0">
                      <a:pos x="80" y="8"/>
                    </a:cxn>
                    <a:cxn ang="0">
                      <a:pos x="80" y="8"/>
                    </a:cxn>
                    <a:cxn ang="0">
                      <a:pos x="104" y="16"/>
                    </a:cxn>
                    <a:cxn ang="0">
                      <a:pos x="128" y="32"/>
                    </a:cxn>
                    <a:cxn ang="0">
                      <a:pos x="136" y="40"/>
                    </a:cxn>
                    <a:cxn ang="0">
                      <a:pos x="136" y="48"/>
                    </a:cxn>
                    <a:cxn ang="0">
                      <a:pos x="136" y="48"/>
                    </a:cxn>
                    <a:cxn ang="0">
                      <a:pos x="128" y="56"/>
                    </a:cxn>
                    <a:cxn ang="0">
                      <a:pos x="112" y="56"/>
                    </a:cxn>
                    <a:cxn ang="0">
                      <a:pos x="88" y="56"/>
                    </a:cxn>
                    <a:cxn ang="0">
                      <a:pos x="64" y="48"/>
                    </a:cxn>
                    <a:cxn ang="0">
                      <a:pos x="64" y="48"/>
                    </a:cxn>
                    <a:cxn ang="0">
                      <a:pos x="32" y="40"/>
                    </a:cxn>
                    <a:cxn ang="0">
                      <a:pos x="16" y="24"/>
                    </a:cxn>
                    <a:cxn ang="0">
                      <a:pos x="0" y="16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136" h="56">
                      <a:moveTo>
                        <a:pt x="0" y="8"/>
                      </a:moveTo>
                      <a:lnTo>
                        <a:pt x="8" y="0"/>
                      </a:lnTo>
                      <a:lnTo>
                        <a:pt x="32" y="0"/>
                      </a:lnTo>
                      <a:lnTo>
                        <a:pt x="56" y="0"/>
                      </a:lnTo>
                      <a:lnTo>
                        <a:pt x="80" y="8"/>
                      </a:lnTo>
                      <a:lnTo>
                        <a:pt x="80" y="8"/>
                      </a:lnTo>
                      <a:lnTo>
                        <a:pt x="104" y="16"/>
                      </a:lnTo>
                      <a:lnTo>
                        <a:pt x="128" y="32"/>
                      </a:lnTo>
                      <a:lnTo>
                        <a:pt x="136" y="40"/>
                      </a:lnTo>
                      <a:lnTo>
                        <a:pt x="136" y="48"/>
                      </a:lnTo>
                      <a:lnTo>
                        <a:pt x="136" y="48"/>
                      </a:lnTo>
                      <a:lnTo>
                        <a:pt x="128" y="56"/>
                      </a:lnTo>
                      <a:lnTo>
                        <a:pt x="112" y="56"/>
                      </a:lnTo>
                      <a:lnTo>
                        <a:pt x="88" y="56"/>
                      </a:lnTo>
                      <a:lnTo>
                        <a:pt x="64" y="48"/>
                      </a:lnTo>
                      <a:lnTo>
                        <a:pt x="64" y="48"/>
                      </a:lnTo>
                      <a:lnTo>
                        <a:pt x="32" y="40"/>
                      </a:lnTo>
                      <a:lnTo>
                        <a:pt x="16" y="24"/>
                      </a:lnTo>
                      <a:lnTo>
                        <a:pt x="0" y="16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624" name="Freeform 752"/>
                <p:cNvSpPr>
                  <a:spLocks/>
                </p:cNvSpPr>
                <p:nvPr/>
              </p:nvSpPr>
              <p:spPr bwMode="auto">
                <a:xfrm>
                  <a:off x="564" y="2360"/>
                  <a:ext cx="136" cy="56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8" y="0"/>
                    </a:cxn>
                    <a:cxn ang="0">
                      <a:pos x="24" y="0"/>
                    </a:cxn>
                    <a:cxn ang="0">
                      <a:pos x="48" y="0"/>
                    </a:cxn>
                    <a:cxn ang="0">
                      <a:pos x="80" y="8"/>
                    </a:cxn>
                    <a:cxn ang="0">
                      <a:pos x="80" y="8"/>
                    </a:cxn>
                    <a:cxn ang="0">
                      <a:pos x="104" y="16"/>
                    </a:cxn>
                    <a:cxn ang="0">
                      <a:pos x="120" y="24"/>
                    </a:cxn>
                    <a:cxn ang="0">
                      <a:pos x="136" y="40"/>
                    </a:cxn>
                    <a:cxn ang="0">
                      <a:pos x="136" y="48"/>
                    </a:cxn>
                    <a:cxn ang="0">
                      <a:pos x="136" y="48"/>
                    </a:cxn>
                    <a:cxn ang="0">
                      <a:pos x="128" y="48"/>
                    </a:cxn>
                    <a:cxn ang="0">
                      <a:pos x="112" y="56"/>
                    </a:cxn>
                    <a:cxn ang="0">
                      <a:pos x="88" y="48"/>
                    </a:cxn>
                    <a:cxn ang="0">
                      <a:pos x="56" y="40"/>
                    </a:cxn>
                    <a:cxn ang="0">
                      <a:pos x="56" y="40"/>
                    </a:cxn>
                    <a:cxn ang="0">
                      <a:pos x="32" y="32"/>
                    </a:cxn>
                    <a:cxn ang="0">
                      <a:pos x="8" y="24"/>
                    </a:cxn>
                    <a:cxn ang="0">
                      <a:pos x="0" y="16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136" h="56">
                      <a:moveTo>
                        <a:pt x="0" y="8"/>
                      </a:moveTo>
                      <a:lnTo>
                        <a:pt x="8" y="0"/>
                      </a:lnTo>
                      <a:lnTo>
                        <a:pt x="24" y="0"/>
                      </a:lnTo>
                      <a:lnTo>
                        <a:pt x="48" y="0"/>
                      </a:lnTo>
                      <a:lnTo>
                        <a:pt x="80" y="8"/>
                      </a:lnTo>
                      <a:lnTo>
                        <a:pt x="80" y="8"/>
                      </a:lnTo>
                      <a:lnTo>
                        <a:pt x="104" y="16"/>
                      </a:lnTo>
                      <a:lnTo>
                        <a:pt x="120" y="24"/>
                      </a:lnTo>
                      <a:lnTo>
                        <a:pt x="136" y="40"/>
                      </a:lnTo>
                      <a:lnTo>
                        <a:pt x="136" y="48"/>
                      </a:lnTo>
                      <a:lnTo>
                        <a:pt x="136" y="48"/>
                      </a:lnTo>
                      <a:lnTo>
                        <a:pt x="128" y="48"/>
                      </a:lnTo>
                      <a:lnTo>
                        <a:pt x="112" y="56"/>
                      </a:lnTo>
                      <a:lnTo>
                        <a:pt x="88" y="48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32" y="32"/>
                      </a:lnTo>
                      <a:lnTo>
                        <a:pt x="8" y="24"/>
                      </a:lnTo>
                      <a:lnTo>
                        <a:pt x="0" y="16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625" name="Freeform 753"/>
                <p:cNvSpPr>
                  <a:spLocks/>
                </p:cNvSpPr>
                <p:nvPr/>
              </p:nvSpPr>
              <p:spPr bwMode="auto">
                <a:xfrm>
                  <a:off x="692" y="2256"/>
                  <a:ext cx="72" cy="104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32" y="8"/>
                    </a:cxn>
                    <a:cxn ang="0">
                      <a:pos x="64" y="48"/>
                    </a:cxn>
                    <a:cxn ang="0">
                      <a:pos x="64" y="48"/>
                    </a:cxn>
                    <a:cxn ang="0">
                      <a:pos x="72" y="80"/>
                    </a:cxn>
                    <a:cxn ang="0">
                      <a:pos x="64" y="104"/>
                    </a:cxn>
                    <a:cxn ang="0">
                      <a:pos x="64" y="104"/>
                    </a:cxn>
                    <a:cxn ang="0">
                      <a:pos x="40" y="96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0" y="24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72" h="104">
                      <a:moveTo>
                        <a:pt x="8" y="0"/>
                      </a:moveTo>
                      <a:lnTo>
                        <a:pt x="32" y="8"/>
                      </a:lnTo>
                      <a:lnTo>
                        <a:pt x="64" y="48"/>
                      </a:lnTo>
                      <a:lnTo>
                        <a:pt x="64" y="48"/>
                      </a:lnTo>
                      <a:lnTo>
                        <a:pt x="72" y="80"/>
                      </a:lnTo>
                      <a:lnTo>
                        <a:pt x="64" y="104"/>
                      </a:lnTo>
                      <a:lnTo>
                        <a:pt x="64" y="104"/>
                      </a:lnTo>
                      <a:lnTo>
                        <a:pt x="40" y="96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0" y="2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626" name="Freeform 754"/>
                <p:cNvSpPr>
                  <a:spLocks/>
                </p:cNvSpPr>
                <p:nvPr/>
              </p:nvSpPr>
              <p:spPr bwMode="auto">
                <a:xfrm>
                  <a:off x="852" y="2520"/>
                  <a:ext cx="72" cy="96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32" y="8"/>
                    </a:cxn>
                    <a:cxn ang="0">
                      <a:pos x="56" y="40"/>
                    </a:cxn>
                    <a:cxn ang="0">
                      <a:pos x="56" y="40"/>
                    </a:cxn>
                    <a:cxn ang="0">
                      <a:pos x="72" y="80"/>
                    </a:cxn>
                    <a:cxn ang="0">
                      <a:pos x="64" y="96"/>
                    </a:cxn>
                    <a:cxn ang="0">
                      <a:pos x="64" y="96"/>
                    </a:cxn>
                    <a:cxn ang="0">
                      <a:pos x="40" y="88"/>
                    </a:cxn>
                    <a:cxn ang="0">
                      <a:pos x="8" y="56"/>
                    </a:cxn>
                    <a:cxn ang="0">
                      <a:pos x="8" y="56"/>
                    </a:cxn>
                    <a:cxn ang="0">
                      <a:pos x="0" y="16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72" h="96">
                      <a:moveTo>
                        <a:pt x="8" y="0"/>
                      </a:moveTo>
                      <a:lnTo>
                        <a:pt x="32" y="8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72" y="80"/>
                      </a:lnTo>
                      <a:lnTo>
                        <a:pt x="64" y="96"/>
                      </a:lnTo>
                      <a:lnTo>
                        <a:pt x="64" y="96"/>
                      </a:lnTo>
                      <a:lnTo>
                        <a:pt x="40" y="88"/>
                      </a:lnTo>
                      <a:lnTo>
                        <a:pt x="8" y="56"/>
                      </a:lnTo>
                      <a:lnTo>
                        <a:pt x="8" y="56"/>
                      </a:lnTo>
                      <a:lnTo>
                        <a:pt x="0" y="1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627" name="Freeform 755"/>
                <p:cNvSpPr>
                  <a:spLocks/>
                </p:cNvSpPr>
                <p:nvPr/>
              </p:nvSpPr>
              <p:spPr bwMode="auto">
                <a:xfrm>
                  <a:off x="844" y="2256"/>
                  <a:ext cx="72" cy="104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72" y="24"/>
                    </a:cxn>
                    <a:cxn ang="0">
                      <a:pos x="56" y="56"/>
                    </a:cxn>
                    <a:cxn ang="0">
                      <a:pos x="56" y="56"/>
                    </a:cxn>
                    <a:cxn ang="0">
                      <a:pos x="32" y="88"/>
                    </a:cxn>
                    <a:cxn ang="0">
                      <a:pos x="8" y="104"/>
                    </a:cxn>
                    <a:cxn ang="0">
                      <a:pos x="8" y="104"/>
                    </a:cxn>
                    <a:cxn ang="0">
                      <a:pos x="0" y="80"/>
                    </a:cxn>
                    <a:cxn ang="0">
                      <a:pos x="8" y="40"/>
                    </a:cxn>
                    <a:cxn ang="0">
                      <a:pos x="8" y="40"/>
                    </a:cxn>
                    <a:cxn ang="0">
                      <a:pos x="40" y="8"/>
                    </a:cxn>
                    <a:cxn ang="0">
                      <a:pos x="64" y="0"/>
                    </a:cxn>
                  </a:cxnLst>
                  <a:rect l="0" t="0" r="r" b="b"/>
                  <a:pathLst>
                    <a:path w="72" h="104">
                      <a:moveTo>
                        <a:pt x="64" y="0"/>
                      </a:moveTo>
                      <a:lnTo>
                        <a:pt x="72" y="24"/>
                      </a:lnTo>
                      <a:lnTo>
                        <a:pt x="56" y="56"/>
                      </a:lnTo>
                      <a:lnTo>
                        <a:pt x="56" y="56"/>
                      </a:lnTo>
                      <a:lnTo>
                        <a:pt x="32" y="88"/>
                      </a:lnTo>
                      <a:lnTo>
                        <a:pt x="8" y="104"/>
                      </a:lnTo>
                      <a:lnTo>
                        <a:pt x="8" y="104"/>
                      </a:lnTo>
                      <a:lnTo>
                        <a:pt x="0" y="80"/>
                      </a:lnTo>
                      <a:lnTo>
                        <a:pt x="8" y="40"/>
                      </a:lnTo>
                      <a:lnTo>
                        <a:pt x="8" y="40"/>
                      </a:lnTo>
                      <a:lnTo>
                        <a:pt x="40" y="8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628" name="Freeform 756"/>
                <p:cNvSpPr>
                  <a:spLocks/>
                </p:cNvSpPr>
                <p:nvPr/>
              </p:nvSpPr>
              <p:spPr bwMode="auto">
                <a:xfrm>
                  <a:off x="700" y="2520"/>
                  <a:ext cx="80" cy="96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80" y="16"/>
                    </a:cxn>
                    <a:cxn ang="0">
                      <a:pos x="64" y="56"/>
                    </a:cxn>
                    <a:cxn ang="0">
                      <a:pos x="64" y="56"/>
                    </a:cxn>
                    <a:cxn ang="0">
                      <a:pos x="40" y="88"/>
                    </a:cxn>
                    <a:cxn ang="0">
                      <a:pos x="8" y="96"/>
                    </a:cxn>
                    <a:cxn ang="0">
                      <a:pos x="8" y="96"/>
                    </a:cxn>
                    <a:cxn ang="0">
                      <a:pos x="0" y="80"/>
                    </a:cxn>
                    <a:cxn ang="0">
                      <a:pos x="16" y="40"/>
                    </a:cxn>
                    <a:cxn ang="0">
                      <a:pos x="16" y="40"/>
                    </a:cxn>
                    <a:cxn ang="0">
                      <a:pos x="40" y="8"/>
                    </a:cxn>
                    <a:cxn ang="0">
                      <a:pos x="64" y="0"/>
                    </a:cxn>
                  </a:cxnLst>
                  <a:rect l="0" t="0" r="r" b="b"/>
                  <a:pathLst>
                    <a:path w="80" h="96">
                      <a:moveTo>
                        <a:pt x="64" y="0"/>
                      </a:moveTo>
                      <a:lnTo>
                        <a:pt x="80" y="16"/>
                      </a:lnTo>
                      <a:lnTo>
                        <a:pt x="64" y="56"/>
                      </a:lnTo>
                      <a:lnTo>
                        <a:pt x="64" y="56"/>
                      </a:lnTo>
                      <a:lnTo>
                        <a:pt x="40" y="88"/>
                      </a:lnTo>
                      <a:lnTo>
                        <a:pt x="8" y="96"/>
                      </a:lnTo>
                      <a:lnTo>
                        <a:pt x="8" y="96"/>
                      </a:lnTo>
                      <a:lnTo>
                        <a:pt x="0" y="80"/>
                      </a:lnTo>
                      <a:lnTo>
                        <a:pt x="16" y="40"/>
                      </a:lnTo>
                      <a:lnTo>
                        <a:pt x="16" y="40"/>
                      </a:lnTo>
                      <a:lnTo>
                        <a:pt x="40" y="8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</p:grpSp>
          <p:sp>
            <p:nvSpPr>
              <p:cNvPr id="208629" name="Freeform 757"/>
              <p:cNvSpPr>
                <a:spLocks/>
              </p:cNvSpPr>
              <p:nvPr/>
            </p:nvSpPr>
            <p:spPr bwMode="auto">
              <a:xfrm>
                <a:off x="572" y="1295"/>
                <a:ext cx="472" cy="334"/>
              </a:xfrm>
              <a:custGeom>
                <a:avLst/>
                <a:gdLst/>
                <a:ahLst/>
                <a:cxnLst>
                  <a:cxn ang="0">
                    <a:pos x="672" y="216"/>
                  </a:cxn>
                  <a:cxn ang="0">
                    <a:pos x="664" y="256"/>
                  </a:cxn>
                  <a:cxn ang="0">
                    <a:pos x="648" y="296"/>
                  </a:cxn>
                  <a:cxn ang="0">
                    <a:pos x="616" y="328"/>
                  </a:cxn>
                  <a:cxn ang="0">
                    <a:pos x="576" y="360"/>
                  </a:cxn>
                  <a:cxn ang="0">
                    <a:pos x="464" y="408"/>
                  </a:cxn>
                  <a:cxn ang="0">
                    <a:pos x="336" y="424"/>
                  </a:cxn>
                  <a:cxn ang="0">
                    <a:pos x="336" y="424"/>
                  </a:cxn>
                  <a:cxn ang="0">
                    <a:pos x="208" y="408"/>
                  </a:cxn>
                  <a:cxn ang="0">
                    <a:pos x="96" y="360"/>
                  </a:cxn>
                  <a:cxn ang="0">
                    <a:pos x="56" y="328"/>
                  </a:cxn>
                  <a:cxn ang="0">
                    <a:pos x="24" y="296"/>
                  </a:cxn>
                  <a:cxn ang="0">
                    <a:pos x="8" y="256"/>
                  </a:cxn>
                  <a:cxn ang="0">
                    <a:pos x="0" y="216"/>
                  </a:cxn>
                  <a:cxn ang="0">
                    <a:pos x="0" y="216"/>
                  </a:cxn>
                  <a:cxn ang="0">
                    <a:pos x="8" y="168"/>
                  </a:cxn>
                  <a:cxn ang="0">
                    <a:pos x="24" y="128"/>
                  </a:cxn>
                  <a:cxn ang="0">
                    <a:pos x="56" y="96"/>
                  </a:cxn>
                  <a:cxn ang="0">
                    <a:pos x="96" y="64"/>
                  </a:cxn>
                  <a:cxn ang="0">
                    <a:pos x="208" y="16"/>
                  </a:cxn>
                  <a:cxn ang="0">
                    <a:pos x="336" y="0"/>
                  </a:cxn>
                  <a:cxn ang="0">
                    <a:pos x="336" y="0"/>
                  </a:cxn>
                  <a:cxn ang="0">
                    <a:pos x="464" y="16"/>
                  </a:cxn>
                  <a:cxn ang="0">
                    <a:pos x="576" y="64"/>
                  </a:cxn>
                  <a:cxn ang="0">
                    <a:pos x="616" y="96"/>
                  </a:cxn>
                  <a:cxn ang="0">
                    <a:pos x="648" y="128"/>
                  </a:cxn>
                  <a:cxn ang="0">
                    <a:pos x="664" y="168"/>
                  </a:cxn>
                  <a:cxn ang="0">
                    <a:pos x="672" y="216"/>
                  </a:cxn>
                </a:cxnLst>
                <a:rect l="0" t="0" r="r" b="b"/>
                <a:pathLst>
                  <a:path w="672" h="424">
                    <a:moveTo>
                      <a:pt x="672" y="216"/>
                    </a:moveTo>
                    <a:lnTo>
                      <a:pt x="664" y="256"/>
                    </a:lnTo>
                    <a:lnTo>
                      <a:pt x="648" y="296"/>
                    </a:lnTo>
                    <a:lnTo>
                      <a:pt x="616" y="328"/>
                    </a:lnTo>
                    <a:lnTo>
                      <a:pt x="576" y="360"/>
                    </a:lnTo>
                    <a:lnTo>
                      <a:pt x="464" y="408"/>
                    </a:lnTo>
                    <a:lnTo>
                      <a:pt x="336" y="424"/>
                    </a:lnTo>
                    <a:lnTo>
                      <a:pt x="336" y="424"/>
                    </a:lnTo>
                    <a:lnTo>
                      <a:pt x="208" y="408"/>
                    </a:lnTo>
                    <a:lnTo>
                      <a:pt x="96" y="360"/>
                    </a:lnTo>
                    <a:lnTo>
                      <a:pt x="56" y="328"/>
                    </a:lnTo>
                    <a:lnTo>
                      <a:pt x="24" y="296"/>
                    </a:lnTo>
                    <a:lnTo>
                      <a:pt x="8" y="256"/>
                    </a:lnTo>
                    <a:lnTo>
                      <a:pt x="0" y="216"/>
                    </a:lnTo>
                    <a:lnTo>
                      <a:pt x="0" y="216"/>
                    </a:lnTo>
                    <a:lnTo>
                      <a:pt x="8" y="168"/>
                    </a:lnTo>
                    <a:lnTo>
                      <a:pt x="24" y="128"/>
                    </a:lnTo>
                    <a:lnTo>
                      <a:pt x="56" y="96"/>
                    </a:lnTo>
                    <a:lnTo>
                      <a:pt x="96" y="64"/>
                    </a:lnTo>
                    <a:lnTo>
                      <a:pt x="208" y="16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464" y="16"/>
                    </a:lnTo>
                    <a:lnTo>
                      <a:pt x="576" y="64"/>
                    </a:lnTo>
                    <a:lnTo>
                      <a:pt x="616" y="96"/>
                    </a:lnTo>
                    <a:lnTo>
                      <a:pt x="648" y="128"/>
                    </a:lnTo>
                    <a:lnTo>
                      <a:pt x="664" y="168"/>
                    </a:lnTo>
                    <a:lnTo>
                      <a:pt x="672" y="21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8080">
                      <a:gamma/>
                      <a:tint val="59608"/>
                      <a:invGamma/>
                    </a:srgbClr>
                  </a:gs>
                  <a:gs pos="100000">
                    <a:srgbClr val="808080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endParaRPr>
              </a:p>
            </p:txBody>
          </p:sp>
          <p:grpSp>
            <p:nvGrpSpPr>
              <p:cNvPr id="56342" name="Group 758"/>
              <p:cNvGrpSpPr>
                <a:grpSpLocks/>
              </p:cNvGrpSpPr>
              <p:nvPr/>
            </p:nvGrpSpPr>
            <p:grpSpPr bwMode="auto">
              <a:xfrm>
                <a:off x="632" y="1338"/>
                <a:ext cx="352" cy="248"/>
                <a:chOff x="636" y="2320"/>
                <a:chExt cx="352" cy="248"/>
              </a:xfrm>
            </p:grpSpPr>
            <p:sp>
              <p:nvSpPr>
                <p:cNvPr id="208631" name="Freeform 759"/>
                <p:cNvSpPr>
                  <a:spLocks/>
                </p:cNvSpPr>
                <p:nvPr/>
              </p:nvSpPr>
              <p:spPr bwMode="auto">
                <a:xfrm>
                  <a:off x="788" y="2424"/>
                  <a:ext cx="32" cy="16"/>
                </a:xfrm>
                <a:custGeom>
                  <a:avLst/>
                  <a:gdLst/>
                  <a:ahLst/>
                  <a:cxnLst>
                    <a:cxn ang="0">
                      <a:pos x="32" y="8"/>
                    </a:cxn>
                    <a:cxn ang="0">
                      <a:pos x="32" y="16"/>
                    </a:cxn>
                    <a:cxn ang="0">
                      <a:pos x="16" y="16"/>
                    </a:cxn>
                    <a:cxn ang="0">
                      <a:pos x="16" y="16"/>
                    </a:cxn>
                    <a:cxn ang="0">
                      <a:pos x="8" y="1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8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32" y="0"/>
                    </a:cxn>
                    <a:cxn ang="0">
                      <a:pos x="32" y="8"/>
                    </a:cxn>
                  </a:cxnLst>
                  <a:rect l="0" t="0" r="r" b="b"/>
                  <a:pathLst>
                    <a:path w="32" h="16">
                      <a:moveTo>
                        <a:pt x="32" y="8"/>
                      </a:moveTo>
                      <a:lnTo>
                        <a:pt x="32" y="16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8" y="1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32" y="0"/>
                      </a:lnTo>
                      <a:lnTo>
                        <a:pt x="32" y="8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632" name="Freeform 760"/>
                <p:cNvSpPr>
                  <a:spLocks/>
                </p:cNvSpPr>
                <p:nvPr/>
              </p:nvSpPr>
              <p:spPr bwMode="auto">
                <a:xfrm>
                  <a:off x="924" y="2416"/>
                  <a:ext cx="64" cy="24"/>
                </a:xfrm>
                <a:custGeom>
                  <a:avLst/>
                  <a:gdLst/>
                  <a:ahLst/>
                  <a:cxnLst>
                    <a:cxn ang="0">
                      <a:pos x="64" y="16"/>
                    </a:cxn>
                    <a:cxn ang="0">
                      <a:pos x="56" y="24"/>
                    </a:cxn>
                    <a:cxn ang="0">
                      <a:pos x="32" y="24"/>
                    </a:cxn>
                    <a:cxn ang="0">
                      <a:pos x="32" y="24"/>
                    </a:cxn>
                    <a:cxn ang="0">
                      <a:pos x="16" y="24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16" y="8"/>
                    </a:cxn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56" y="8"/>
                    </a:cxn>
                    <a:cxn ang="0">
                      <a:pos x="64" y="16"/>
                    </a:cxn>
                  </a:cxnLst>
                  <a:rect l="0" t="0" r="r" b="b"/>
                  <a:pathLst>
                    <a:path w="64" h="24">
                      <a:moveTo>
                        <a:pt x="64" y="16"/>
                      </a:moveTo>
                      <a:lnTo>
                        <a:pt x="56" y="24"/>
                      </a:lnTo>
                      <a:lnTo>
                        <a:pt x="32" y="24"/>
                      </a:lnTo>
                      <a:lnTo>
                        <a:pt x="32" y="24"/>
                      </a:lnTo>
                      <a:lnTo>
                        <a:pt x="16" y="2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16" y="8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56" y="8"/>
                      </a:lnTo>
                      <a:lnTo>
                        <a:pt x="64" y="16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633" name="Freeform 761"/>
                <p:cNvSpPr>
                  <a:spLocks/>
                </p:cNvSpPr>
                <p:nvPr/>
              </p:nvSpPr>
              <p:spPr bwMode="auto">
                <a:xfrm>
                  <a:off x="908" y="2512"/>
                  <a:ext cx="40" cy="32"/>
                </a:xfrm>
                <a:custGeom>
                  <a:avLst/>
                  <a:gdLst/>
                  <a:ahLst/>
                  <a:cxnLst>
                    <a:cxn ang="0">
                      <a:pos x="40" y="32"/>
                    </a:cxn>
                    <a:cxn ang="0">
                      <a:pos x="24" y="32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0" y="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32" y="8"/>
                    </a:cxn>
                    <a:cxn ang="0">
                      <a:pos x="32" y="8"/>
                    </a:cxn>
                    <a:cxn ang="0">
                      <a:pos x="40" y="24"/>
                    </a:cxn>
                    <a:cxn ang="0">
                      <a:pos x="40" y="32"/>
                    </a:cxn>
                  </a:cxnLst>
                  <a:rect l="0" t="0" r="r" b="b"/>
                  <a:pathLst>
                    <a:path w="40" h="32">
                      <a:moveTo>
                        <a:pt x="40" y="32"/>
                      </a:moveTo>
                      <a:lnTo>
                        <a:pt x="24" y="32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40" y="24"/>
                      </a:lnTo>
                      <a:lnTo>
                        <a:pt x="40" y="32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634" name="Freeform 762"/>
                <p:cNvSpPr>
                  <a:spLocks/>
                </p:cNvSpPr>
                <p:nvPr/>
              </p:nvSpPr>
              <p:spPr bwMode="auto">
                <a:xfrm>
                  <a:off x="780" y="2328"/>
                  <a:ext cx="32" cy="48"/>
                </a:xfrm>
                <a:custGeom>
                  <a:avLst/>
                  <a:gdLst/>
                  <a:ahLst/>
                  <a:cxnLst>
                    <a:cxn ang="0">
                      <a:pos x="16" y="48"/>
                    </a:cxn>
                    <a:cxn ang="0">
                      <a:pos x="8" y="48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4" y="8"/>
                    </a:cxn>
                    <a:cxn ang="0">
                      <a:pos x="32" y="24"/>
                    </a:cxn>
                    <a:cxn ang="0">
                      <a:pos x="32" y="24"/>
                    </a:cxn>
                    <a:cxn ang="0">
                      <a:pos x="24" y="48"/>
                    </a:cxn>
                    <a:cxn ang="0">
                      <a:pos x="16" y="48"/>
                    </a:cxn>
                  </a:cxnLst>
                  <a:rect l="0" t="0" r="r" b="b"/>
                  <a:pathLst>
                    <a:path w="32" h="48">
                      <a:moveTo>
                        <a:pt x="16" y="48"/>
                      </a:moveTo>
                      <a:lnTo>
                        <a:pt x="8" y="48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4" y="8"/>
                      </a:lnTo>
                      <a:lnTo>
                        <a:pt x="32" y="24"/>
                      </a:lnTo>
                      <a:lnTo>
                        <a:pt x="32" y="24"/>
                      </a:lnTo>
                      <a:lnTo>
                        <a:pt x="24" y="48"/>
                      </a:lnTo>
                      <a:lnTo>
                        <a:pt x="16" y="48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635" name="Freeform 763"/>
                <p:cNvSpPr>
                  <a:spLocks/>
                </p:cNvSpPr>
                <p:nvPr/>
              </p:nvSpPr>
              <p:spPr bwMode="auto">
                <a:xfrm>
                  <a:off x="676" y="2432"/>
                  <a:ext cx="64" cy="24"/>
                </a:xfrm>
                <a:custGeom>
                  <a:avLst/>
                  <a:gdLst/>
                  <a:ahLst/>
                  <a:cxnLst>
                    <a:cxn ang="0">
                      <a:pos x="64" y="16"/>
                    </a:cxn>
                    <a:cxn ang="0">
                      <a:pos x="56" y="24"/>
                    </a:cxn>
                    <a:cxn ang="0">
                      <a:pos x="32" y="24"/>
                    </a:cxn>
                    <a:cxn ang="0">
                      <a:pos x="32" y="24"/>
                    </a:cxn>
                    <a:cxn ang="0">
                      <a:pos x="8" y="24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8" y="8"/>
                    </a:cxn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56" y="8"/>
                    </a:cxn>
                    <a:cxn ang="0">
                      <a:pos x="64" y="16"/>
                    </a:cxn>
                  </a:cxnLst>
                  <a:rect l="0" t="0" r="r" b="b"/>
                  <a:pathLst>
                    <a:path w="64" h="24">
                      <a:moveTo>
                        <a:pt x="64" y="16"/>
                      </a:moveTo>
                      <a:lnTo>
                        <a:pt x="56" y="24"/>
                      </a:lnTo>
                      <a:lnTo>
                        <a:pt x="32" y="24"/>
                      </a:lnTo>
                      <a:lnTo>
                        <a:pt x="32" y="24"/>
                      </a:lnTo>
                      <a:lnTo>
                        <a:pt x="8" y="2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8" y="8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56" y="8"/>
                      </a:lnTo>
                      <a:lnTo>
                        <a:pt x="64" y="16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636" name="Freeform 764"/>
                <p:cNvSpPr>
                  <a:spLocks/>
                </p:cNvSpPr>
                <p:nvPr/>
              </p:nvSpPr>
              <p:spPr bwMode="auto">
                <a:xfrm>
                  <a:off x="788" y="2520"/>
                  <a:ext cx="32" cy="48"/>
                </a:xfrm>
                <a:custGeom>
                  <a:avLst/>
                  <a:gdLst/>
                  <a:ahLst/>
                  <a:cxnLst>
                    <a:cxn ang="0">
                      <a:pos x="16" y="48"/>
                    </a:cxn>
                    <a:cxn ang="0">
                      <a:pos x="8" y="4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32" y="8"/>
                    </a:cxn>
                    <a:cxn ang="0">
                      <a:pos x="32" y="24"/>
                    </a:cxn>
                    <a:cxn ang="0">
                      <a:pos x="32" y="24"/>
                    </a:cxn>
                    <a:cxn ang="0">
                      <a:pos x="32" y="40"/>
                    </a:cxn>
                    <a:cxn ang="0">
                      <a:pos x="16" y="48"/>
                    </a:cxn>
                  </a:cxnLst>
                  <a:rect l="0" t="0" r="r" b="b"/>
                  <a:pathLst>
                    <a:path w="32" h="48">
                      <a:moveTo>
                        <a:pt x="16" y="48"/>
                      </a:moveTo>
                      <a:lnTo>
                        <a:pt x="8" y="4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32" y="8"/>
                      </a:lnTo>
                      <a:lnTo>
                        <a:pt x="32" y="24"/>
                      </a:lnTo>
                      <a:lnTo>
                        <a:pt x="32" y="24"/>
                      </a:lnTo>
                      <a:lnTo>
                        <a:pt x="32" y="40"/>
                      </a:lnTo>
                      <a:lnTo>
                        <a:pt x="16" y="48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637" name="Freeform 765"/>
                <p:cNvSpPr>
                  <a:spLocks/>
                </p:cNvSpPr>
                <p:nvPr/>
              </p:nvSpPr>
              <p:spPr bwMode="auto">
                <a:xfrm>
                  <a:off x="660" y="2352"/>
                  <a:ext cx="48" cy="40"/>
                </a:xfrm>
                <a:custGeom>
                  <a:avLst/>
                  <a:gdLst/>
                  <a:ahLst/>
                  <a:cxnLst>
                    <a:cxn ang="0">
                      <a:pos x="48" y="32"/>
                    </a:cxn>
                    <a:cxn ang="0">
                      <a:pos x="32" y="40"/>
                    </a:cxn>
                    <a:cxn ang="0">
                      <a:pos x="16" y="24"/>
                    </a:cxn>
                    <a:cxn ang="0">
                      <a:pos x="16" y="24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32" y="8"/>
                    </a:cxn>
                    <a:cxn ang="0">
                      <a:pos x="32" y="8"/>
                    </a:cxn>
                    <a:cxn ang="0">
                      <a:pos x="48" y="24"/>
                    </a:cxn>
                    <a:cxn ang="0">
                      <a:pos x="48" y="32"/>
                    </a:cxn>
                  </a:cxnLst>
                  <a:rect l="0" t="0" r="r" b="b"/>
                  <a:pathLst>
                    <a:path w="48" h="40">
                      <a:moveTo>
                        <a:pt x="48" y="32"/>
                      </a:moveTo>
                      <a:lnTo>
                        <a:pt x="32" y="40"/>
                      </a:lnTo>
                      <a:lnTo>
                        <a:pt x="16" y="24"/>
                      </a:lnTo>
                      <a:lnTo>
                        <a:pt x="16" y="24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48" y="24"/>
                      </a:lnTo>
                      <a:lnTo>
                        <a:pt x="48" y="32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638" name="Freeform 766"/>
                <p:cNvSpPr>
                  <a:spLocks/>
                </p:cNvSpPr>
                <p:nvPr/>
              </p:nvSpPr>
              <p:spPr bwMode="auto">
                <a:xfrm>
                  <a:off x="892" y="2344"/>
                  <a:ext cx="48" cy="32"/>
                </a:xfrm>
                <a:custGeom>
                  <a:avLst/>
                  <a:gdLst/>
                  <a:ahLst/>
                  <a:cxnLst>
                    <a:cxn ang="0">
                      <a:pos x="0" y="32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32" y="0"/>
                    </a:cxn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48" y="8"/>
                    </a:cxn>
                    <a:cxn ang="0">
                      <a:pos x="32" y="24"/>
                    </a:cxn>
                    <a:cxn ang="0">
                      <a:pos x="32" y="24"/>
                    </a:cxn>
                    <a:cxn ang="0">
                      <a:pos x="16" y="32"/>
                    </a:cxn>
                    <a:cxn ang="0">
                      <a:pos x="0" y="32"/>
                    </a:cxn>
                  </a:cxnLst>
                  <a:rect l="0" t="0" r="r" b="b"/>
                  <a:pathLst>
                    <a:path w="48" h="32">
                      <a:moveTo>
                        <a:pt x="0" y="32"/>
                      </a:move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32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8" y="8"/>
                      </a:lnTo>
                      <a:lnTo>
                        <a:pt x="32" y="24"/>
                      </a:lnTo>
                      <a:lnTo>
                        <a:pt x="32" y="24"/>
                      </a:lnTo>
                      <a:lnTo>
                        <a:pt x="16" y="32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639" name="Freeform 767"/>
                <p:cNvSpPr>
                  <a:spLocks/>
                </p:cNvSpPr>
                <p:nvPr/>
              </p:nvSpPr>
              <p:spPr bwMode="auto">
                <a:xfrm>
                  <a:off x="876" y="2400"/>
                  <a:ext cx="48" cy="24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8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32" y="0"/>
                    </a:cxn>
                    <a:cxn ang="0">
                      <a:pos x="48" y="8"/>
                    </a:cxn>
                    <a:cxn ang="0">
                      <a:pos x="48" y="8"/>
                    </a:cxn>
                    <a:cxn ang="0">
                      <a:pos x="48" y="16"/>
                    </a:cxn>
                    <a:cxn ang="0">
                      <a:pos x="32" y="24"/>
                    </a:cxn>
                    <a:cxn ang="0">
                      <a:pos x="32" y="24"/>
                    </a:cxn>
                    <a:cxn ang="0">
                      <a:pos x="8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48" h="24">
                      <a:moveTo>
                        <a:pt x="0" y="24"/>
                      </a:moveTo>
                      <a:lnTo>
                        <a:pt x="0" y="8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32" y="0"/>
                      </a:lnTo>
                      <a:lnTo>
                        <a:pt x="48" y="8"/>
                      </a:lnTo>
                      <a:lnTo>
                        <a:pt x="48" y="8"/>
                      </a:lnTo>
                      <a:lnTo>
                        <a:pt x="48" y="16"/>
                      </a:lnTo>
                      <a:lnTo>
                        <a:pt x="32" y="24"/>
                      </a:lnTo>
                      <a:lnTo>
                        <a:pt x="32" y="24"/>
                      </a:lnTo>
                      <a:lnTo>
                        <a:pt x="8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640" name="Freeform 768"/>
                <p:cNvSpPr>
                  <a:spLocks/>
                </p:cNvSpPr>
                <p:nvPr/>
              </p:nvSpPr>
              <p:spPr bwMode="auto">
                <a:xfrm>
                  <a:off x="660" y="2480"/>
                  <a:ext cx="48" cy="24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0" y="8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40" y="0"/>
                    </a:cxn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48" y="16"/>
                    </a:cxn>
                    <a:cxn ang="0">
                      <a:pos x="32" y="24"/>
                    </a:cxn>
                    <a:cxn ang="0">
                      <a:pos x="32" y="24"/>
                    </a:cxn>
                    <a:cxn ang="0">
                      <a:pos x="8" y="24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48" h="24">
                      <a:moveTo>
                        <a:pt x="0" y="16"/>
                      </a:moveTo>
                      <a:lnTo>
                        <a:pt x="0" y="8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40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8" y="16"/>
                      </a:lnTo>
                      <a:lnTo>
                        <a:pt x="32" y="24"/>
                      </a:lnTo>
                      <a:lnTo>
                        <a:pt x="32" y="24"/>
                      </a:lnTo>
                      <a:lnTo>
                        <a:pt x="8" y="24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641" name="Freeform 769"/>
                <p:cNvSpPr>
                  <a:spLocks/>
                </p:cNvSpPr>
                <p:nvPr/>
              </p:nvSpPr>
              <p:spPr bwMode="auto">
                <a:xfrm>
                  <a:off x="732" y="2456"/>
                  <a:ext cx="48" cy="40"/>
                </a:xfrm>
                <a:custGeom>
                  <a:avLst/>
                  <a:gdLst/>
                  <a:ahLst/>
                  <a:cxnLst>
                    <a:cxn ang="0">
                      <a:pos x="8" y="40"/>
                    </a:cxn>
                    <a:cxn ang="0">
                      <a:pos x="0" y="24"/>
                    </a:cxn>
                    <a:cxn ang="0">
                      <a:pos x="16" y="16"/>
                    </a:cxn>
                    <a:cxn ang="0">
                      <a:pos x="16" y="16"/>
                    </a:cxn>
                    <a:cxn ang="0">
                      <a:pos x="32" y="0"/>
                    </a:cxn>
                    <a:cxn ang="0">
                      <a:pos x="48" y="8"/>
                    </a:cxn>
                    <a:cxn ang="0">
                      <a:pos x="48" y="8"/>
                    </a:cxn>
                    <a:cxn ang="0">
                      <a:pos x="48" y="16"/>
                    </a:cxn>
                    <a:cxn ang="0">
                      <a:pos x="40" y="32"/>
                    </a:cxn>
                    <a:cxn ang="0">
                      <a:pos x="40" y="32"/>
                    </a:cxn>
                    <a:cxn ang="0">
                      <a:pos x="16" y="40"/>
                    </a:cxn>
                    <a:cxn ang="0">
                      <a:pos x="8" y="40"/>
                    </a:cxn>
                  </a:cxnLst>
                  <a:rect l="0" t="0" r="r" b="b"/>
                  <a:pathLst>
                    <a:path w="48" h="40">
                      <a:moveTo>
                        <a:pt x="8" y="40"/>
                      </a:moveTo>
                      <a:lnTo>
                        <a:pt x="0" y="24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32" y="0"/>
                      </a:lnTo>
                      <a:lnTo>
                        <a:pt x="48" y="8"/>
                      </a:lnTo>
                      <a:lnTo>
                        <a:pt x="48" y="8"/>
                      </a:lnTo>
                      <a:lnTo>
                        <a:pt x="48" y="16"/>
                      </a:lnTo>
                      <a:lnTo>
                        <a:pt x="40" y="32"/>
                      </a:lnTo>
                      <a:lnTo>
                        <a:pt x="40" y="32"/>
                      </a:lnTo>
                      <a:lnTo>
                        <a:pt x="16" y="40"/>
                      </a:lnTo>
                      <a:lnTo>
                        <a:pt x="8" y="4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642" name="Freeform 770"/>
                <p:cNvSpPr>
                  <a:spLocks/>
                </p:cNvSpPr>
                <p:nvPr/>
              </p:nvSpPr>
              <p:spPr bwMode="auto">
                <a:xfrm>
                  <a:off x="924" y="2472"/>
                  <a:ext cx="56" cy="32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6" y="0"/>
                    </a:cxn>
                    <a:cxn ang="0">
                      <a:pos x="32" y="8"/>
                    </a:cxn>
                    <a:cxn ang="0">
                      <a:pos x="32" y="8"/>
                    </a:cxn>
                    <a:cxn ang="0">
                      <a:pos x="56" y="16"/>
                    </a:cxn>
                    <a:cxn ang="0">
                      <a:pos x="56" y="24"/>
                    </a:cxn>
                    <a:cxn ang="0">
                      <a:pos x="56" y="24"/>
                    </a:cxn>
                    <a:cxn ang="0">
                      <a:pos x="48" y="32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0" y="16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56" h="32">
                      <a:moveTo>
                        <a:pt x="0" y="8"/>
                      </a:moveTo>
                      <a:lnTo>
                        <a:pt x="16" y="0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56" y="16"/>
                      </a:lnTo>
                      <a:lnTo>
                        <a:pt x="56" y="24"/>
                      </a:lnTo>
                      <a:lnTo>
                        <a:pt x="56" y="24"/>
                      </a:lnTo>
                      <a:lnTo>
                        <a:pt x="48" y="32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0" y="16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643" name="Freeform 771"/>
                <p:cNvSpPr>
                  <a:spLocks/>
                </p:cNvSpPr>
                <p:nvPr/>
              </p:nvSpPr>
              <p:spPr bwMode="auto">
                <a:xfrm>
                  <a:off x="636" y="2392"/>
                  <a:ext cx="64" cy="32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6" y="0"/>
                    </a:cxn>
                    <a:cxn ang="0">
                      <a:pos x="40" y="8"/>
                    </a:cxn>
                    <a:cxn ang="0">
                      <a:pos x="40" y="8"/>
                    </a:cxn>
                    <a:cxn ang="0">
                      <a:pos x="56" y="16"/>
                    </a:cxn>
                    <a:cxn ang="0">
                      <a:pos x="64" y="24"/>
                    </a:cxn>
                    <a:cxn ang="0">
                      <a:pos x="64" y="24"/>
                    </a:cxn>
                    <a:cxn ang="0">
                      <a:pos x="48" y="32"/>
                    </a:cxn>
                    <a:cxn ang="0">
                      <a:pos x="24" y="32"/>
                    </a:cxn>
                    <a:cxn ang="0">
                      <a:pos x="24" y="32"/>
                    </a:cxn>
                    <a:cxn ang="0">
                      <a:pos x="8" y="16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64" h="32">
                      <a:moveTo>
                        <a:pt x="0" y="8"/>
                      </a:moveTo>
                      <a:lnTo>
                        <a:pt x="16" y="0"/>
                      </a:lnTo>
                      <a:lnTo>
                        <a:pt x="40" y="8"/>
                      </a:lnTo>
                      <a:lnTo>
                        <a:pt x="40" y="8"/>
                      </a:lnTo>
                      <a:lnTo>
                        <a:pt x="56" y="16"/>
                      </a:lnTo>
                      <a:lnTo>
                        <a:pt x="64" y="24"/>
                      </a:lnTo>
                      <a:lnTo>
                        <a:pt x="64" y="24"/>
                      </a:lnTo>
                      <a:lnTo>
                        <a:pt x="48" y="32"/>
                      </a:lnTo>
                      <a:lnTo>
                        <a:pt x="24" y="32"/>
                      </a:lnTo>
                      <a:lnTo>
                        <a:pt x="24" y="32"/>
                      </a:lnTo>
                      <a:lnTo>
                        <a:pt x="8" y="16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644" name="Freeform 772"/>
                <p:cNvSpPr>
                  <a:spLocks/>
                </p:cNvSpPr>
                <p:nvPr/>
              </p:nvSpPr>
              <p:spPr bwMode="auto">
                <a:xfrm>
                  <a:off x="716" y="2320"/>
                  <a:ext cx="40" cy="48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24" y="0"/>
                    </a:cxn>
                    <a:cxn ang="0">
                      <a:pos x="32" y="16"/>
                    </a:cxn>
                    <a:cxn ang="0">
                      <a:pos x="32" y="16"/>
                    </a:cxn>
                    <a:cxn ang="0">
                      <a:pos x="40" y="40"/>
                    </a:cxn>
                    <a:cxn ang="0">
                      <a:pos x="32" y="48"/>
                    </a:cxn>
                    <a:cxn ang="0">
                      <a:pos x="32" y="48"/>
                    </a:cxn>
                    <a:cxn ang="0">
                      <a:pos x="16" y="40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0" y="8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40" h="48">
                      <a:moveTo>
                        <a:pt x="8" y="0"/>
                      </a:moveTo>
                      <a:lnTo>
                        <a:pt x="24" y="0"/>
                      </a:lnTo>
                      <a:lnTo>
                        <a:pt x="32" y="16"/>
                      </a:lnTo>
                      <a:lnTo>
                        <a:pt x="32" y="16"/>
                      </a:lnTo>
                      <a:lnTo>
                        <a:pt x="40" y="40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16" y="40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0" y="8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645" name="Freeform 773"/>
                <p:cNvSpPr>
                  <a:spLocks/>
                </p:cNvSpPr>
                <p:nvPr/>
              </p:nvSpPr>
              <p:spPr bwMode="auto">
                <a:xfrm>
                  <a:off x="820" y="2480"/>
                  <a:ext cx="40" cy="40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24" y="0"/>
                    </a:cxn>
                    <a:cxn ang="0">
                      <a:pos x="40" y="16"/>
                    </a:cxn>
                    <a:cxn ang="0">
                      <a:pos x="40" y="16"/>
                    </a:cxn>
                    <a:cxn ang="0">
                      <a:pos x="40" y="32"/>
                    </a:cxn>
                    <a:cxn ang="0">
                      <a:pos x="32" y="40"/>
                    </a:cxn>
                    <a:cxn ang="0">
                      <a:pos x="32" y="40"/>
                    </a:cxn>
                    <a:cxn ang="0">
                      <a:pos x="24" y="40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0" y="8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40" h="40">
                      <a:moveTo>
                        <a:pt x="8" y="0"/>
                      </a:moveTo>
                      <a:lnTo>
                        <a:pt x="24" y="0"/>
                      </a:lnTo>
                      <a:lnTo>
                        <a:pt x="40" y="16"/>
                      </a:lnTo>
                      <a:lnTo>
                        <a:pt x="40" y="16"/>
                      </a:lnTo>
                      <a:lnTo>
                        <a:pt x="40" y="32"/>
                      </a:lnTo>
                      <a:lnTo>
                        <a:pt x="32" y="40"/>
                      </a:lnTo>
                      <a:lnTo>
                        <a:pt x="32" y="40"/>
                      </a:lnTo>
                      <a:lnTo>
                        <a:pt x="24" y="40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0" y="8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646" name="Freeform 774"/>
                <p:cNvSpPr>
                  <a:spLocks/>
                </p:cNvSpPr>
                <p:nvPr/>
              </p:nvSpPr>
              <p:spPr bwMode="auto">
                <a:xfrm>
                  <a:off x="836" y="2320"/>
                  <a:ext cx="40" cy="48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40" y="8"/>
                    </a:cxn>
                    <a:cxn ang="0">
                      <a:pos x="40" y="24"/>
                    </a:cxn>
                    <a:cxn ang="0">
                      <a:pos x="40" y="24"/>
                    </a:cxn>
                    <a:cxn ang="0">
                      <a:pos x="24" y="40"/>
                    </a:cxn>
                    <a:cxn ang="0">
                      <a:pos x="8" y="48"/>
                    </a:cxn>
                    <a:cxn ang="0">
                      <a:pos x="8" y="48"/>
                    </a:cxn>
                    <a:cxn ang="0">
                      <a:pos x="0" y="3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24" y="0"/>
                    </a:cxn>
                    <a:cxn ang="0">
                      <a:pos x="32" y="0"/>
                    </a:cxn>
                  </a:cxnLst>
                  <a:rect l="0" t="0" r="r" b="b"/>
                  <a:pathLst>
                    <a:path w="40" h="48">
                      <a:moveTo>
                        <a:pt x="32" y="0"/>
                      </a:moveTo>
                      <a:lnTo>
                        <a:pt x="40" y="8"/>
                      </a:lnTo>
                      <a:lnTo>
                        <a:pt x="40" y="24"/>
                      </a:lnTo>
                      <a:lnTo>
                        <a:pt x="40" y="24"/>
                      </a:lnTo>
                      <a:lnTo>
                        <a:pt x="24" y="40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0" y="3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24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8647" name="Freeform 775"/>
                <p:cNvSpPr>
                  <a:spLocks/>
                </p:cNvSpPr>
                <p:nvPr/>
              </p:nvSpPr>
              <p:spPr bwMode="auto">
                <a:xfrm>
                  <a:off x="732" y="2504"/>
                  <a:ext cx="40" cy="48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40" y="8"/>
                    </a:cxn>
                    <a:cxn ang="0">
                      <a:pos x="32" y="32"/>
                    </a:cxn>
                    <a:cxn ang="0">
                      <a:pos x="32" y="32"/>
                    </a:cxn>
                    <a:cxn ang="0">
                      <a:pos x="24" y="40"/>
                    </a:cxn>
                    <a:cxn ang="0">
                      <a:pos x="8" y="48"/>
                    </a:cxn>
                    <a:cxn ang="0">
                      <a:pos x="8" y="48"/>
                    </a:cxn>
                    <a:cxn ang="0">
                      <a:pos x="0" y="40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6" y="8"/>
                    </a:cxn>
                    <a:cxn ang="0">
                      <a:pos x="32" y="0"/>
                    </a:cxn>
                  </a:cxnLst>
                  <a:rect l="0" t="0" r="r" b="b"/>
                  <a:pathLst>
                    <a:path w="40" h="48">
                      <a:moveTo>
                        <a:pt x="32" y="0"/>
                      </a:moveTo>
                      <a:lnTo>
                        <a:pt x="40" y="8"/>
                      </a:lnTo>
                      <a:lnTo>
                        <a:pt x="32" y="32"/>
                      </a:lnTo>
                      <a:lnTo>
                        <a:pt x="32" y="32"/>
                      </a:lnTo>
                      <a:lnTo>
                        <a:pt x="24" y="40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0" y="40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6" y="8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</p:grpSp>
        </p:grpSp>
        <p:sp>
          <p:nvSpPr>
            <p:cNvPr id="56339" name="Text Box 776"/>
            <p:cNvSpPr txBox="1">
              <a:spLocks noChangeArrowheads="1"/>
            </p:cNvSpPr>
            <p:nvPr/>
          </p:nvSpPr>
          <p:spPr bwMode="auto">
            <a:xfrm>
              <a:off x="1686" y="1362"/>
              <a:ext cx="169" cy="2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rtl="1" eaLnBrk="0" hangingPunct="0"/>
              <a:r>
                <a:rPr lang="en-US">
                  <a:latin typeface="Helvetica" charset="0"/>
                </a:rPr>
                <a:t> </a:t>
              </a:r>
            </a:p>
          </p:txBody>
        </p:sp>
      </p:grpSp>
    </p:spTree>
  </p:cSld>
  <p:clrMapOvr>
    <a:masterClrMapping/>
  </p:clrMapOvr>
  <p:transition advTm="715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3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14400" y="4191000"/>
            <a:ext cx="2514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Secretion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478088" y="111125"/>
            <a:ext cx="45323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Platelet function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04800" y="1828800"/>
            <a:ext cx="4000500" cy="2114550"/>
            <a:chOff x="304800" y="1828800"/>
            <a:chExt cx="4000500" cy="2114550"/>
          </a:xfrm>
        </p:grpSpPr>
        <p:pic>
          <p:nvPicPr>
            <p:cNvPr id="15360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" y="1828800"/>
              <a:ext cx="4000500" cy="2114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 rot="18943555">
              <a:off x="1325624" y="2302648"/>
              <a:ext cx="990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/>
                <a:t>TXA</a:t>
              </a:r>
              <a:r>
                <a:rPr lang="en-GB" sz="1400" b="1" dirty="0" smtClean="0"/>
                <a:t>2</a:t>
              </a:r>
              <a:r>
                <a:rPr lang="en-GB" sz="2000" b="1" dirty="0" smtClean="0"/>
                <a:t> </a:t>
              </a:r>
            </a:p>
            <a:p>
              <a:r>
                <a:rPr lang="en-GB" sz="2000" b="1" dirty="0" smtClean="0"/>
                <a:t>ADP</a:t>
              </a:r>
              <a:endParaRPr lang="en-GB" sz="2000" b="1" dirty="0"/>
            </a:p>
          </p:txBody>
        </p:sp>
        <p:cxnSp>
          <p:nvCxnSpPr>
            <p:cNvPr id="9" name="Straight Arrow Connector 8"/>
            <p:cNvCxnSpPr>
              <a:endCxn id="7" idx="2"/>
            </p:cNvCxnSpPr>
            <p:nvPr/>
          </p:nvCxnSpPr>
          <p:spPr bwMode="auto">
            <a:xfrm flipH="1" flipV="1">
              <a:off x="2068009" y="2910017"/>
              <a:ext cx="370391" cy="13798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11" name="Picture 5" descr="discoidPlt_cross_PP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47800"/>
            <a:ext cx="4343400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75" y="233363"/>
            <a:ext cx="7334250" cy="639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FF00"/>
                </a:solidFill>
                <a:latin typeface="Comic Sans MS" pitchFamily="66" charset="0"/>
              </a:rPr>
              <a:t>Activated Platelets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25538"/>
            <a:ext cx="8062913" cy="5399087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Comic Sans MS" pitchFamily="66" charset="0"/>
              </a:rPr>
              <a:t>Secrete:</a:t>
            </a:r>
          </a:p>
          <a:p>
            <a:pPr marL="1066800" lvl="1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3200" b="1" dirty="0" smtClean="0">
                <a:solidFill>
                  <a:srgbClr val="FF9933"/>
                </a:solidFill>
                <a:latin typeface="Comic Sans MS" pitchFamily="66" charset="0"/>
              </a:rPr>
              <a:t>5HT </a:t>
            </a:r>
            <a:r>
              <a:rPr lang="en-US" sz="3200" b="1" dirty="0" smtClean="0">
                <a:solidFill>
                  <a:srgbClr val="D60093"/>
                </a:solidFill>
                <a:latin typeface="Comic Sans MS" pitchFamily="66" charset="0"/>
              </a:rPr>
              <a:t>(</a:t>
            </a:r>
            <a:r>
              <a:rPr lang="en-GB" sz="3200" dirty="0" smtClean="0">
                <a:solidFill>
                  <a:srgbClr val="D60093"/>
                </a:solidFill>
              </a:rPr>
              <a:t>serotonin)</a:t>
            </a:r>
            <a:r>
              <a:rPr lang="en-US" sz="3200" b="1" dirty="0" smtClean="0">
                <a:solidFill>
                  <a:srgbClr val="FF9933"/>
                </a:solidFill>
                <a:latin typeface="Comic Sans MS" pitchFamily="66" charset="0"/>
                <a:sym typeface="Symbol" pitchFamily="18" charset="2"/>
              </a:rPr>
              <a:t></a:t>
            </a:r>
            <a:r>
              <a:rPr lang="en-US" sz="3200" b="1" dirty="0" smtClean="0">
                <a:solidFill>
                  <a:srgbClr val="FF9933"/>
                </a:solidFill>
                <a:latin typeface="Comic Sans MS" pitchFamily="66" charset="0"/>
              </a:rPr>
              <a:t> </a:t>
            </a:r>
            <a:r>
              <a:rPr lang="en-US" sz="3200" b="1" dirty="0" smtClean="0">
                <a:solidFill>
                  <a:srgbClr val="FF9933"/>
                </a:solidFill>
                <a:latin typeface="Comic Sans MS" pitchFamily="66" charset="0"/>
              </a:rPr>
              <a:t>vasoconstriction</a:t>
            </a:r>
          </a:p>
          <a:p>
            <a:pPr marL="1066800" lvl="1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3200" b="1" dirty="0" smtClean="0">
                <a:solidFill>
                  <a:srgbClr val="99FF66"/>
                </a:solidFill>
                <a:latin typeface="Comic Sans MS" pitchFamily="66" charset="0"/>
              </a:rPr>
              <a:t>Platelet </a:t>
            </a:r>
            <a:r>
              <a:rPr lang="en-US" sz="3200" b="1" dirty="0" err="1" smtClean="0">
                <a:solidFill>
                  <a:srgbClr val="99FF66"/>
                </a:solidFill>
                <a:latin typeface="Comic Sans MS" pitchFamily="66" charset="0"/>
              </a:rPr>
              <a:t>phospholipid</a:t>
            </a:r>
            <a:r>
              <a:rPr lang="en-US" sz="3200" b="1" dirty="0" smtClean="0">
                <a:solidFill>
                  <a:srgbClr val="99FF66"/>
                </a:solidFill>
                <a:latin typeface="Comic Sans MS" pitchFamily="66" charset="0"/>
              </a:rPr>
              <a:t> (PF3) </a:t>
            </a:r>
            <a:r>
              <a:rPr lang="en-US" sz="3200" b="1" dirty="0" smtClean="0">
                <a:solidFill>
                  <a:srgbClr val="99FF66"/>
                </a:solidFill>
                <a:latin typeface="Comic Sans MS" pitchFamily="66" charset="0"/>
                <a:sym typeface="Symbol" pitchFamily="18" charset="2"/>
              </a:rPr>
              <a:t></a:t>
            </a:r>
            <a:r>
              <a:rPr lang="en-US" sz="3200" b="1" dirty="0" smtClean="0">
                <a:solidFill>
                  <a:srgbClr val="99FF66"/>
                </a:solidFill>
                <a:latin typeface="Comic Sans MS" pitchFamily="66" charset="0"/>
              </a:rPr>
              <a:t> clot formation</a:t>
            </a:r>
          </a:p>
          <a:p>
            <a:pPr marL="1066800" lvl="1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3200" b="1" dirty="0" err="1" smtClean="0">
                <a:solidFill>
                  <a:srgbClr val="FFFF00"/>
                </a:solidFill>
                <a:latin typeface="Comic Sans MS" pitchFamily="66" charset="0"/>
              </a:rPr>
              <a:t>Thromboxane</a:t>
            </a:r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 A</a:t>
            </a: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</a:rPr>
              <a:t>2</a:t>
            </a:r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 (TXA</a:t>
            </a: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</a:rPr>
              <a:t>2</a:t>
            </a:r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) is a prostaglandin formed from </a:t>
            </a:r>
            <a:r>
              <a:rPr lang="en-US" sz="3200" b="1" dirty="0" err="1" smtClean="0">
                <a:solidFill>
                  <a:srgbClr val="FFFF00"/>
                </a:solidFill>
                <a:latin typeface="Comic Sans MS" pitchFamily="66" charset="0"/>
              </a:rPr>
              <a:t>arachidonic</a:t>
            </a:r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 acid</a:t>
            </a:r>
          </a:p>
          <a:p>
            <a:pPr marL="1066800" lvl="1" indent="-609600" eaLnBrk="1" hangingPunct="1">
              <a:lnSpc>
                <a:spcPct val="80000"/>
              </a:lnSpc>
              <a:buFontTx/>
              <a:buNone/>
            </a:pPr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	</a:t>
            </a:r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Function:</a:t>
            </a:r>
          </a:p>
          <a:p>
            <a:pPr marL="1066800" lvl="1" indent="-609600" eaLnBrk="1" hangingPunct="1">
              <a:lnSpc>
                <a:spcPct val="80000"/>
              </a:lnSpc>
            </a:pPr>
            <a:r>
              <a:rPr lang="en-US" sz="3200" b="1" dirty="0" smtClean="0">
                <a:solidFill>
                  <a:srgbClr val="99FF66"/>
                </a:solidFill>
                <a:latin typeface="Comic Sans MS" pitchFamily="66" charset="0"/>
              </a:rPr>
              <a:t>Vasoconstriction</a:t>
            </a:r>
            <a:endParaRPr lang="en-US" sz="3200" b="1" dirty="0" smtClean="0">
              <a:solidFill>
                <a:srgbClr val="99FF66"/>
              </a:solidFill>
              <a:latin typeface="Comic Sans MS" pitchFamily="66" charset="0"/>
            </a:endParaRPr>
          </a:p>
          <a:p>
            <a:pPr marL="1066800" lvl="1" indent="-609600" eaLnBrk="1" hangingPunct="1">
              <a:lnSpc>
                <a:spcPct val="80000"/>
              </a:lnSpc>
            </a:pPr>
            <a:r>
              <a:rPr lang="en-US" sz="3200" b="1" dirty="0" smtClean="0">
                <a:solidFill>
                  <a:srgbClr val="FF7C80"/>
                </a:solidFill>
                <a:latin typeface="Comic Sans MS" pitchFamily="66" charset="0"/>
              </a:rPr>
              <a:t>Platelet aggregation</a:t>
            </a:r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  <a:p>
            <a:pPr marL="1066800" lvl="1" indent="-609600" eaLnBrk="1" hangingPunct="1">
              <a:lnSpc>
                <a:spcPct val="80000"/>
              </a:lnSpc>
              <a:buFontTx/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		(</a:t>
            </a:r>
            <a:r>
              <a:rPr lang="en-US" sz="3200" b="1" u="sng" dirty="0" smtClean="0">
                <a:solidFill>
                  <a:schemeClr val="bg1"/>
                </a:solidFill>
                <a:latin typeface="Comic Sans MS" pitchFamily="66" charset="0"/>
              </a:rPr>
              <a:t>TXA</a:t>
            </a:r>
            <a:r>
              <a:rPr lang="en-US" sz="2400" b="1" u="sng" dirty="0" smtClean="0">
                <a:solidFill>
                  <a:schemeClr val="bg1"/>
                </a:solidFill>
                <a:latin typeface="Comic Sans MS" pitchFamily="66" charset="0"/>
              </a:rPr>
              <a:t>2</a:t>
            </a:r>
            <a:r>
              <a:rPr lang="en-US" sz="3200" b="1" u="sng" dirty="0" smtClean="0">
                <a:solidFill>
                  <a:schemeClr val="bg1"/>
                </a:solidFill>
                <a:latin typeface="Comic Sans MS" pitchFamily="66" charset="0"/>
              </a:rPr>
              <a:t> inhibited by aspirin)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38200" y="2209800"/>
            <a:ext cx="7391400" cy="285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Myosin</a:t>
            </a:r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  <a:latin typeface="Comic Sans MS" pitchFamily="66" charset="0"/>
              </a:rPr>
              <a:t>actin</a:t>
            </a:r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filaments </a:t>
            </a:r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and</a:t>
            </a:r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Comic Sans MS" pitchFamily="66" charset="0"/>
              </a:rPr>
              <a:t>thrombosthenin</a:t>
            </a:r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in </a:t>
            </a:r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</a:rPr>
              <a:t>platelets are stimulated to </a:t>
            </a:r>
          </a:p>
          <a:p>
            <a:pPr algn="ctr">
              <a:lnSpc>
                <a:spcPct val="80000"/>
              </a:lnSpc>
            </a:pPr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</a:rPr>
              <a:t>contract during aggregation </a:t>
            </a:r>
          </a:p>
          <a:p>
            <a:pPr algn="ctr">
              <a:lnSpc>
                <a:spcPct val="80000"/>
              </a:lnSpc>
            </a:pPr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</a:rPr>
              <a:t>further reinforcing the plug </a:t>
            </a:r>
          </a:p>
          <a:p>
            <a:pPr algn="ctr">
              <a:lnSpc>
                <a:spcPct val="80000"/>
              </a:lnSpc>
            </a:pPr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</a:rPr>
              <a:t>and help release of </a:t>
            </a:r>
          </a:p>
          <a:p>
            <a:pPr algn="ctr">
              <a:lnSpc>
                <a:spcPct val="80000"/>
              </a:lnSpc>
            </a:pPr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</a:rPr>
              <a:t>granule contents</a:t>
            </a:r>
          </a:p>
        </p:txBody>
      </p:sp>
      <p:sp>
        <p:nvSpPr>
          <p:cNvPr id="5529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  <a:latin typeface="Comic Sans MS" pitchFamily="66" charset="0"/>
              </a:rPr>
              <a:t>Clot Retraction</a:t>
            </a:r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Pictur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3350" y="544513"/>
            <a:ext cx="36957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icture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138" y="3436938"/>
            <a:ext cx="37433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icture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8688" y="3436938"/>
            <a:ext cx="38862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52400" y="1447800"/>
            <a:ext cx="8915400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Platelets activated by adhesion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Blip>
                <a:blip r:embed="rId2"/>
              </a:buBlip>
              <a:defRPr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Extend projections to make contact with each other 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Blip>
                <a:blip r:embed="rId2"/>
              </a:buBlip>
              <a:defRPr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Release:</a:t>
            </a:r>
          </a:p>
          <a:p>
            <a:pPr marL="342900" indent="-342900">
              <a:lnSpc>
                <a:spcPct val="80000"/>
              </a:lnSpc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	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thromboxane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 A2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,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serotonin &amp; ADP &gt;&gt;&gt; activating other platelets</a:t>
            </a:r>
          </a:p>
          <a:p>
            <a:pPr marL="342900" indent="-342900">
              <a:lnSpc>
                <a:spcPct val="80000"/>
              </a:lnSpc>
              <a:defRPr/>
            </a:pP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Serotonin &amp;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thromboxane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 A2 are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vasoconstrictors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 decreasing blood flow through the injured vessel.</a:t>
            </a:r>
          </a:p>
          <a:p>
            <a:pPr marL="342900" indent="-342900">
              <a:lnSpc>
                <a:spcPct val="80000"/>
              </a:lnSpc>
              <a:defRPr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ADP causes stickiness and enhances aggregation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762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rgbClr val="FFFF00"/>
                </a:solidFill>
                <a:latin typeface="Comic Sans MS" pitchFamily="66" charset="0"/>
                <a:ea typeface="+mj-ea"/>
                <a:cs typeface="+mj-cs"/>
              </a:rPr>
              <a:t>Platelet haemostatic plug 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35000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solidFill>
                  <a:srgbClr val="FFFF00"/>
                </a:solidFill>
              </a:rPr>
              <a:t>Platelet Activation</a:t>
            </a:r>
            <a:r>
              <a:rPr lang="en-US" sz="2400" b="1" dirty="0" smtClean="0">
                <a:solidFill>
                  <a:srgbClr val="FFFF00"/>
                </a:solidFill>
              </a:rPr>
              <a:t>- </a:t>
            </a:r>
            <a:r>
              <a:rPr lang="en-US" sz="2400" b="1" dirty="0" smtClean="0">
                <a:solidFill>
                  <a:schemeClr val="bg1"/>
                </a:solidFill>
              </a:rPr>
              <a:t>summary</a:t>
            </a:r>
            <a:endParaRPr lang="en-US" sz="4800" b="1" dirty="0" smtClean="0">
              <a:solidFill>
                <a:schemeClr val="bg1"/>
              </a:solidFill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838200"/>
            <a:ext cx="8229600" cy="49815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Platelets are activated when brought into contact with collagen exposed when the endothelial blood vessel lining is damaged</a:t>
            </a:r>
          </a:p>
          <a:p>
            <a:pPr eaLnBrk="1" hangingPunct="1">
              <a:lnSpc>
                <a:spcPct val="80000"/>
              </a:lnSpc>
            </a:pPr>
            <a:endParaRPr lang="en-US" sz="20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Activated platelets release a number of different coagulation and platelet activating factors</a:t>
            </a:r>
          </a:p>
          <a:p>
            <a:pPr eaLnBrk="1" hangingPunct="1">
              <a:lnSpc>
                <a:spcPct val="80000"/>
              </a:lnSpc>
            </a:pPr>
            <a:endParaRPr lang="en-US" sz="2000" b="1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FFFF00"/>
                </a:solidFill>
                <a:latin typeface="Comic Sans MS" pitchFamily="66" charset="0"/>
              </a:rPr>
              <a:t>Transport of negatively charged </a:t>
            </a:r>
            <a:r>
              <a:rPr lang="en-US" sz="2000" b="1" u="sng" dirty="0" smtClean="0">
                <a:solidFill>
                  <a:schemeClr val="bg1"/>
                </a:solidFill>
                <a:latin typeface="Comic Sans MS" pitchFamily="66" charset="0"/>
              </a:rPr>
              <a:t>phospholipids</a:t>
            </a:r>
            <a:r>
              <a:rPr lang="en-US" sz="2000" b="1" dirty="0" smtClean="0">
                <a:solidFill>
                  <a:srgbClr val="FFFF00"/>
                </a:solidFill>
                <a:latin typeface="Comic Sans MS" pitchFamily="66" charset="0"/>
              </a:rPr>
              <a:t> to the platelet surface; provide a catalytic surface for coagulation cascade to occur</a:t>
            </a:r>
          </a:p>
          <a:p>
            <a:pPr eaLnBrk="1" hangingPunct="1">
              <a:lnSpc>
                <a:spcPct val="80000"/>
              </a:lnSpc>
            </a:pPr>
            <a:endParaRPr lang="en-US" sz="20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FFFF00"/>
                </a:solidFill>
                <a:latin typeface="Comic Sans MS" pitchFamily="66" charset="0"/>
              </a:rPr>
              <a:t>Platelets adhesion receptors (</a:t>
            </a:r>
            <a:r>
              <a:rPr lang="en-US" sz="2000" b="1" dirty="0" err="1" smtClean="0">
                <a:solidFill>
                  <a:srgbClr val="FFFF00"/>
                </a:solidFill>
                <a:latin typeface="Comic Sans MS" pitchFamily="66" charset="0"/>
              </a:rPr>
              <a:t>integrins</a:t>
            </a:r>
            <a:r>
              <a:rPr lang="en-US" sz="2000" b="1" dirty="0" smtClean="0">
                <a:solidFill>
                  <a:srgbClr val="FFFF00"/>
                </a:solidFill>
                <a:latin typeface="Comic Sans MS" pitchFamily="66" charset="0"/>
              </a:rPr>
              <a:t>):  Platelets  adhere to each other via adhesion receptors forming a </a:t>
            </a:r>
            <a:r>
              <a:rPr lang="en-US" sz="2000" b="1" dirty="0" err="1" smtClean="0">
                <a:solidFill>
                  <a:srgbClr val="FFFF00"/>
                </a:solidFill>
                <a:latin typeface="Comic Sans MS" pitchFamily="66" charset="0"/>
              </a:rPr>
              <a:t>hemostatic</a:t>
            </a:r>
            <a:r>
              <a:rPr lang="en-US" sz="2000" b="1" dirty="0" smtClean="0">
                <a:solidFill>
                  <a:srgbClr val="FFFF00"/>
                </a:solidFill>
                <a:latin typeface="Comic Sans MS" pitchFamily="66" charset="0"/>
              </a:rPr>
              <a:t> plug with fibrin</a:t>
            </a:r>
          </a:p>
          <a:p>
            <a:pPr eaLnBrk="1" hangingPunct="1">
              <a:lnSpc>
                <a:spcPct val="80000"/>
              </a:lnSpc>
            </a:pPr>
            <a:endParaRPr lang="en-US" sz="2000" b="1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Myosin and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actin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filaments in platelets are stimulated to contract during aggregation further reinforcing the plug and help release of granule contents</a:t>
            </a:r>
          </a:p>
          <a:p>
            <a:pPr eaLnBrk="1" hangingPunct="1">
              <a:lnSpc>
                <a:spcPct val="80000"/>
              </a:lnSpc>
            </a:pPr>
            <a:endParaRPr lang="en-US" sz="2000" b="1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dirty="0" err="1" smtClean="0">
                <a:solidFill>
                  <a:srgbClr val="FFFF00"/>
                </a:solidFill>
                <a:latin typeface="Comic Sans MS" pitchFamily="66" charset="0"/>
              </a:rPr>
              <a:t>GPIIb</a:t>
            </a:r>
            <a:r>
              <a:rPr lang="en-US" sz="2000" b="1" dirty="0" smtClean="0">
                <a:solidFill>
                  <a:srgbClr val="FFFF00"/>
                </a:solidFill>
                <a:latin typeface="Comic Sans MS" pitchFamily="66" charset="0"/>
              </a:rPr>
              <a:t>/</a:t>
            </a:r>
            <a:r>
              <a:rPr lang="en-US" sz="2000" b="1" dirty="0" err="1" smtClean="0">
                <a:solidFill>
                  <a:srgbClr val="FFFF00"/>
                </a:solidFill>
                <a:latin typeface="Comic Sans MS" pitchFamily="66" charset="0"/>
              </a:rPr>
              <a:t>IIIa</a:t>
            </a:r>
            <a:r>
              <a:rPr lang="en-US" sz="2000" b="1" dirty="0" smtClean="0">
                <a:solidFill>
                  <a:srgbClr val="FFFF00"/>
                </a:solidFill>
                <a:latin typeface="Comic Sans MS" pitchFamily="66" charset="0"/>
              </a:rPr>
              <a:t>: the most common platelet adhesion receptor for fibrinogen and von </a:t>
            </a:r>
            <a:r>
              <a:rPr lang="en-US" sz="2000" b="1" dirty="0" err="1" smtClean="0">
                <a:solidFill>
                  <a:srgbClr val="FFFF00"/>
                </a:solidFill>
                <a:latin typeface="Comic Sans MS" pitchFamily="66" charset="0"/>
              </a:rPr>
              <a:t>Willebrand</a:t>
            </a:r>
            <a:r>
              <a:rPr lang="en-US" sz="2000" b="1" dirty="0" smtClean="0">
                <a:solidFill>
                  <a:srgbClr val="FFFF00"/>
                </a:solidFill>
                <a:latin typeface="Comic Sans MS" pitchFamily="66" charset="0"/>
              </a:rPr>
              <a:t> factor (</a:t>
            </a:r>
            <a:r>
              <a:rPr lang="en-US" sz="2000" b="1" dirty="0" err="1" smtClean="0">
                <a:solidFill>
                  <a:srgbClr val="FFFF00"/>
                </a:solidFill>
                <a:latin typeface="Comic Sans MS" pitchFamily="66" charset="0"/>
              </a:rPr>
              <a:t>vWF</a:t>
            </a:r>
            <a:r>
              <a:rPr lang="en-US" sz="2000" b="1" dirty="0" smtClean="0">
                <a:solidFill>
                  <a:srgbClr val="FFFF00"/>
                </a:solidFill>
                <a:latin typeface="Comic Sans MS" pitchFamily="66" charset="0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3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884488" y="1344613"/>
            <a:ext cx="23399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BLOOD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233488" y="2960688"/>
            <a:ext cx="17668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Plasma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768850" y="2960688"/>
            <a:ext cx="13065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Cells</a:t>
            </a:r>
          </a:p>
        </p:txBody>
      </p:sp>
      <p:pic>
        <p:nvPicPr>
          <p:cNvPr id="30725" name="Picture 4" descr="rbc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4525" y="4906963"/>
            <a:ext cx="9144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5" descr="basophi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0813" y="5564188"/>
            <a:ext cx="9144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8" descr="neutrophil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2200" y="5016500"/>
            <a:ext cx="9144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9" descr="platele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3050" y="4749800"/>
            <a:ext cx="91440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7" descr="lymph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49888" y="5053013"/>
            <a:ext cx="9144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6" descr="eosinophil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10100" y="5454650"/>
            <a:ext cx="9144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rot="10800000" flipV="1">
            <a:off x="2601913" y="2157413"/>
            <a:ext cx="1277937" cy="98583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208463" y="2157413"/>
            <a:ext cx="1058862" cy="83978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632450" y="3654425"/>
            <a:ext cx="1350963" cy="8763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3697288" y="3654425"/>
            <a:ext cx="1570037" cy="8763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H="1">
            <a:off x="5002212" y="4094163"/>
            <a:ext cx="887413" cy="793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36" name="Picture 28" descr="platele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24073">
            <a:off x="6446838" y="4878388"/>
            <a:ext cx="914400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7" name="Picture 29" descr="platele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456586">
            <a:off x="6567488" y="5092700"/>
            <a:ext cx="8874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8" name="Picture 30" descr="platelet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1074377">
            <a:off x="6707188" y="4875213"/>
            <a:ext cx="8874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3306763" y="4603750"/>
            <a:ext cx="67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RBC</a:t>
            </a: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5087938" y="4603750"/>
            <a:ext cx="73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WBC</a:t>
            </a: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6438900" y="4603750"/>
            <a:ext cx="1004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Platelet</a:t>
            </a:r>
          </a:p>
        </p:txBody>
      </p:sp>
      <p:sp>
        <p:nvSpPr>
          <p:cNvPr id="30742" name="Text Box 2"/>
          <p:cNvSpPr txBox="1">
            <a:spLocks noChangeArrowheads="1"/>
          </p:cNvSpPr>
          <p:nvPr/>
        </p:nvSpPr>
        <p:spPr bwMode="auto">
          <a:xfrm>
            <a:off x="1655763" y="136525"/>
            <a:ext cx="5229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latin typeface="Comic Sans MS" pitchFamily="66" charset="0"/>
              </a:rPr>
              <a:t>What are platelets?</a:t>
            </a:r>
          </a:p>
        </p:txBody>
      </p:sp>
      <p:grpSp>
        <p:nvGrpSpPr>
          <p:cNvPr id="30744" name="Group 5"/>
          <p:cNvGrpSpPr>
            <a:grpSpLocks/>
          </p:cNvGrpSpPr>
          <p:nvPr/>
        </p:nvGrpSpPr>
        <p:grpSpPr bwMode="auto">
          <a:xfrm>
            <a:off x="990600" y="3657600"/>
            <a:ext cx="1905000" cy="3027363"/>
            <a:chOff x="2160" y="1584"/>
            <a:chExt cx="1453" cy="2339"/>
          </a:xfrm>
        </p:grpSpPr>
        <p:pic>
          <p:nvPicPr>
            <p:cNvPr id="30745" name="Picture 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160" y="1584"/>
              <a:ext cx="1453" cy="1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6" name="Picture 7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160" y="2736"/>
              <a:ext cx="1453" cy="1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5"/>
          <p:cNvSpPr txBox="1">
            <a:spLocks noChangeArrowheads="1"/>
          </p:cNvSpPr>
          <p:nvPr/>
        </p:nvSpPr>
        <p:spPr bwMode="auto">
          <a:xfrm>
            <a:off x="381000" y="533400"/>
            <a:ext cx="838200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Comic Sans MS" pitchFamily="66" charset="0"/>
              </a:rPr>
              <a:t>General functions of the platelets:</a:t>
            </a:r>
          </a:p>
          <a:p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6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Platelet plug formation</a:t>
            </a:r>
          </a:p>
          <a:p>
            <a:pPr>
              <a:buFont typeface="Arial" charset="0"/>
              <a:buChar char="•"/>
            </a:pP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Platelets and blood coagulation</a:t>
            </a:r>
          </a:p>
          <a:p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  <a:p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2198655" y="800064"/>
            <a:ext cx="4564125" cy="3870378"/>
          </a:xfrm>
          <a:prstGeom prst="triangle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Blip>
                <a:blip r:embed="rId2"/>
              </a:buBlip>
              <a:defRPr/>
            </a:pPr>
            <a:endParaRPr lang="en-US" sz="2800" dirty="0"/>
          </a:p>
        </p:txBody>
      </p:sp>
      <p:sp>
        <p:nvSpPr>
          <p:cNvPr id="69637" name="TextBox 3"/>
          <p:cNvSpPr txBox="1">
            <a:spLocks noChangeArrowheads="1"/>
          </p:cNvSpPr>
          <p:nvPr/>
        </p:nvSpPr>
        <p:spPr bwMode="auto">
          <a:xfrm>
            <a:off x="3111500" y="2443163"/>
            <a:ext cx="2755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Adequate number 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</a:rPr>
              <a:t>and function of </a:t>
            </a:r>
            <a:r>
              <a:rPr lang="en-US" sz="1600" b="1" u="sng" dirty="0">
                <a:solidFill>
                  <a:srgbClr val="FF0000"/>
                </a:solidFill>
              </a:rPr>
              <a:t>platelet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</a:rPr>
              <a:t> is essential to participate 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</a:rPr>
              <a:t>optimally in </a:t>
            </a:r>
          </a:p>
          <a:p>
            <a:pPr algn="ctr"/>
            <a:r>
              <a:rPr lang="en-US" sz="1600" b="1" dirty="0" err="1" smtClean="0">
                <a:solidFill>
                  <a:srgbClr val="002060"/>
                </a:solidFill>
              </a:rPr>
              <a:t>hemostasis</a:t>
            </a:r>
            <a:endParaRPr lang="en-GB" sz="1600" b="1" dirty="0">
              <a:solidFill>
                <a:srgbClr val="002060"/>
              </a:solidFill>
            </a:endParaRPr>
          </a:p>
        </p:txBody>
      </p:sp>
      <p:sp>
        <p:nvSpPr>
          <p:cNvPr id="69638" name="TextBox 4"/>
          <p:cNvSpPr txBox="1">
            <a:spLocks noChangeArrowheads="1"/>
          </p:cNvSpPr>
          <p:nvPr/>
        </p:nvSpPr>
        <p:spPr bwMode="auto">
          <a:xfrm>
            <a:off x="2023481" y="304800"/>
            <a:ext cx="544411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Maintenance of vascular integrity</a:t>
            </a:r>
          </a:p>
          <a:p>
            <a:endParaRPr lang="en-GB" sz="2800" dirty="0"/>
          </a:p>
        </p:txBody>
      </p:sp>
      <p:sp>
        <p:nvSpPr>
          <p:cNvPr id="69639" name="TextBox 7"/>
          <p:cNvSpPr txBox="1">
            <a:spLocks noChangeArrowheads="1"/>
          </p:cNvSpPr>
          <p:nvPr/>
        </p:nvSpPr>
        <p:spPr bwMode="auto">
          <a:xfrm>
            <a:off x="847725" y="4718050"/>
            <a:ext cx="2190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Initial arrest of bleeding by </a:t>
            </a:r>
          </a:p>
          <a:p>
            <a:r>
              <a:rPr lang="en-US">
                <a:solidFill>
                  <a:srgbClr val="FFFF00"/>
                </a:solidFill>
              </a:rPr>
              <a:t>platelet plug formation</a:t>
            </a:r>
          </a:p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638800" y="4706938"/>
            <a:ext cx="272415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Clr>
                <a:srgbClr val="FF0000"/>
              </a:buClr>
              <a:defRPr/>
            </a:pPr>
            <a:r>
              <a:rPr lang="en-US" dirty="0">
                <a:solidFill>
                  <a:srgbClr val="FFFF00"/>
                </a:solidFill>
                <a:cs typeface="+mn-cs"/>
              </a:rPr>
              <a:t>Stabilization of </a:t>
            </a:r>
            <a:r>
              <a:rPr lang="en-US" dirty="0" err="1">
                <a:solidFill>
                  <a:srgbClr val="FFFF00"/>
                </a:solidFill>
                <a:cs typeface="+mn-cs"/>
              </a:rPr>
              <a:t>hemostatic</a:t>
            </a:r>
            <a:r>
              <a:rPr lang="en-US" dirty="0">
                <a:solidFill>
                  <a:srgbClr val="FFFF00"/>
                </a:solidFill>
                <a:cs typeface="+mn-cs"/>
              </a:rPr>
              <a:t> plug </a:t>
            </a:r>
          </a:p>
          <a:p>
            <a:pPr marL="342900" indent="-342900">
              <a:buClr>
                <a:srgbClr val="FF0000"/>
              </a:buClr>
              <a:defRPr/>
            </a:pPr>
            <a:r>
              <a:rPr lang="en-US" dirty="0">
                <a:solidFill>
                  <a:srgbClr val="FFFF00"/>
                </a:solidFill>
                <a:cs typeface="+mn-cs"/>
              </a:rPr>
              <a:t>by contributing to fibrin formation</a:t>
            </a:r>
          </a:p>
          <a:p>
            <a:pPr>
              <a:defRPr/>
            </a:pPr>
            <a:endParaRPr lang="en-GB" dirty="0">
              <a:cs typeface="+mn-cs"/>
            </a:endParaRPr>
          </a:p>
        </p:txBody>
      </p:sp>
      <p:pic>
        <p:nvPicPr>
          <p:cNvPr id="69641" name="Picture 13" descr="3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3775" y="5441950"/>
            <a:ext cx="1676400" cy="1339850"/>
          </a:xfrm>
          <a:prstGeom prst="rect">
            <a:avLst/>
          </a:prstGeom>
          <a:noFill/>
          <a:ln w="5080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15" name="Picture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1774" y="5357794"/>
            <a:ext cx="1847826" cy="142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990600"/>
            <a:ext cx="86106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FFFF00"/>
                </a:solidFill>
              </a:rPr>
              <a:t>Bleeding Disorders</a:t>
            </a:r>
          </a:p>
          <a:p>
            <a:pPr algn="ctr"/>
            <a:endParaRPr lang="en-GB" sz="3000" b="1" dirty="0" smtClean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3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• </a:t>
            </a:r>
            <a:r>
              <a:rPr lang="en-GB" sz="3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Bleeding can result from:</a:t>
            </a:r>
          </a:p>
          <a:p>
            <a:pPr>
              <a:lnSpc>
                <a:spcPct val="150000"/>
              </a:lnSpc>
            </a:pPr>
            <a:r>
              <a:rPr lang="en-GB" sz="3000" dirty="0" smtClean="0">
                <a:solidFill>
                  <a:srgbClr val="D60093"/>
                </a:solidFill>
              </a:rPr>
              <a:t>– </a:t>
            </a:r>
            <a:r>
              <a:rPr lang="en-GB" sz="3000" b="1" dirty="0" smtClean="0">
                <a:solidFill>
                  <a:srgbClr val="D60093"/>
                </a:solidFill>
              </a:rPr>
              <a:t>Platelet defects: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800" b="1" dirty="0" smtClean="0">
                <a:solidFill>
                  <a:schemeClr val="bg1"/>
                </a:solidFill>
              </a:rPr>
              <a:t> Deficiency </a:t>
            </a:r>
            <a:r>
              <a:rPr lang="en-GB" sz="2800" b="1" dirty="0" smtClean="0">
                <a:solidFill>
                  <a:schemeClr val="bg1"/>
                </a:solidFill>
              </a:rPr>
              <a:t>in number (thrombocytopenia)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800" b="1" dirty="0" smtClean="0">
                <a:solidFill>
                  <a:schemeClr val="bg1"/>
                </a:solidFill>
              </a:rPr>
              <a:t> </a:t>
            </a:r>
            <a:r>
              <a:rPr lang="en-GB" sz="2800" b="1" dirty="0" err="1" smtClean="0">
                <a:solidFill>
                  <a:schemeClr val="bg1"/>
                </a:solidFill>
              </a:rPr>
              <a:t>Defeciency</a:t>
            </a:r>
            <a:r>
              <a:rPr lang="en-GB" sz="2800" b="1" dirty="0" smtClean="0">
                <a:solidFill>
                  <a:schemeClr val="bg1"/>
                </a:solidFill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</a:rPr>
              <a:t>in function (acquired or congenital</a:t>
            </a:r>
            <a:r>
              <a:rPr lang="en-GB" sz="2800" b="1" dirty="0" smtClean="0">
                <a:solidFill>
                  <a:schemeClr val="bg1"/>
                </a:solidFill>
              </a:rPr>
              <a:t>)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2198655" y="800064"/>
            <a:ext cx="4564125" cy="3870378"/>
          </a:xfrm>
          <a:prstGeom prst="triangle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Blip>
                <a:blip r:embed="rId2"/>
              </a:buBlip>
              <a:defRPr/>
            </a:pPr>
            <a:endParaRPr lang="en-US" sz="2800" dirty="0"/>
          </a:p>
        </p:txBody>
      </p:sp>
      <p:sp>
        <p:nvSpPr>
          <p:cNvPr id="70661" name="TextBox 3"/>
          <p:cNvSpPr txBox="1">
            <a:spLocks noChangeArrowheads="1"/>
          </p:cNvSpPr>
          <p:nvPr/>
        </p:nvSpPr>
        <p:spPr bwMode="auto">
          <a:xfrm>
            <a:off x="3048000" y="2744788"/>
            <a:ext cx="28019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002060"/>
                </a:solidFill>
              </a:rPr>
              <a:t>abnormal number </a:t>
            </a:r>
          </a:p>
          <a:p>
            <a:pPr algn="ctr"/>
            <a:r>
              <a:rPr lang="en-US" sz="2000" b="1">
                <a:solidFill>
                  <a:srgbClr val="002060"/>
                </a:solidFill>
              </a:rPr>
              <a:t>or function of platelet</a:t>
            </a:r>
          </a:p>
          <a:p>
            <a:pPr algn="ctr"/>
            <a:r>
              <a:rPr lang="en-US" sz="2000" b="1">
                <a:solidFill>
                  <a:srgbClr val="002060"/>
                </a:solidFill>
              </a:rPr>
              <a:t> </a:t>
            </a:r>
            <a:endParaRPr lang="en-GB" sz="2000" b="1">
              <a:solidFill>
                <a:srgbClr val="002060"/>
              </a:solidFill>
            </a:endParaRPr>
          </a:p>
        </p:txBody>
      </p:sp>
      <p:sp>
        <p:nvSpPr>
          <p:cNvPr id="16390" name="TextBox 4"/>
          <p:cNvSpPr txBox="1">
            <a:spLocks noChangeArrowheads="1"/>
          </p:cNvSpPr>
          <p:nvPr/>
        </p:nvSpPr>
        <p:spPr bwMode="auto">
          <a:xfrm>
            <a:off x="3125788" y="304800"/>
            <a:ext cx="29702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Bleeding disorders</a:t>
            </a:r>
          </a:p>
          <a:p>
            <a:endParaRPr lang="en-GB" sz="2400" b="1" dirty="0"/>
          </a:p>
        </p:txBody>
      </p:sp>
      <p:sp>
        <p:nvSpPr>
          <p:cNvPr id="70663" name="Text Box 2"/>
          <p:cNvSpPr txBox="1">
            <a:spLocks noChangeArrowheads="1"/>
          </p:cNvSpPr>
          <p:nvPr/>
        </p:nvSpPr>
        <p:spPr bwMode="auto">
          <a:xfrm>
            <a:off x="39688" y="-39688"/>
            <a:ext cx="1574800" cy="30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FF00"/>
                </a:solidFill>
              </a:rPr>
              <a:t>Platelet function</a:t>
            </a:r>
          </a:p>
        </p:txBody>
      </p:sp>
      <p:pic>
        <p:nvPicPr>
          <p:cNvPr id="16392" name="Picture 2" descr="http://teachingcases.hematology.org/Gernsheimer/images/Thrombo-pe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9813" y="4852988"/>
            <a:ext cx="18510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6" descr="http://www.pediatrics.wisc.edu/education/derm/tutb/85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852988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sz="4000" b="1" smtClean="0">
                <a:solidFill>
                  <a:srgbClr val="FFFF00"/>
                </a:solidFill>
                <a:latin typeface="Comic Sans MS" pitchFamily="66" charset="0"/>
              </a:rPr>
              <a:t>Congenital Platelet Disorders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447800"/>
            <a:ext cx="8610600" cy="41910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800" b="1" smtClean="0">
                <a:solidFill>
                  <a:srgbClr val="FFFF00"/>
                </a:solidFill>
                <a:latin typeface="Comic Sans MS" pitchFamily="66" charset="0"/>
              </a:rPr>
              <a:t>Disorders of </a:t>
            </a:r>
            <a:r>
              <a:rPr lang="en-US" sz="2800" b="1" smtClean="0">
                <a:solidFill>
                  <a:schemeClr val="bg1"/>
                </a:solidFill>
                <a:latin typeface="Comic Sans MS" pitchFamily="66" charset="0"/>
              </a:rPr>
              <a:t>Adhesion:</a:t>
            </a:r>
          </a:p>
          <a:p>
            <a:pPr algn="l">
              <a:lnSpc>
                <a:spcPct val="80000"/>
              </a:lnSpc>
            </a:pPr>
            <a:r>
              <a:rPr lang="en-US" sz="2800" smtClean="0">
                <a:solidFill>
                  <a:srgbClr val="FFFF00"/>
                </a:solidFill>
                <a:latin typeface="Comic Sans MS" pitchFamily="66" charset="0"/>
              </a:rPr>
              <a:t>	. Bernard-Soulier Syndrome</a:t>
            </a:r>
          </a:p>
          <a:p>
            <a:pPr algn="l">
              <a:lnSpc>
                <a:spcPct val="80000"/>
              </a:lnSpc>
            </a:pPr>
            <a:r>
              <a:rPr lang="en-US" sz="2800" b="1" smtClean="0">
                <a:solidFill>
                  <a:srgbClr val="FFFF00"/>
                </a:solidFill>
                <a:latin typeface="Comic Sans MS" pitchFamily="66" charset="0"/>
              </a:rPr>
              <a:t>Disorder of </a:t>
            </a:r>
            <a:r>
              <a:rPr lang="en-US" sz="2800" b="1" smtClean="0">
                <a:solidFill>
                  <a:schemeClr val="bg1"/>
                </a:solidFill>
                <a:latin typeface="Comic Sans MS" pitchFamily="66" charset="0"/>
              </a:rPr>
              <a:t>Aggregation:</a:t>
            </a:r>
          </a:p>
          <a:p>
            <a:pPr algn="l">
              <a:lnSpc>
                <a:spcPct val="80000"/>
              </a:lnSpc>
            </a:pPr>
            <a:r>
              <a:rPr lang="en-US" sz="2800" b="1" smtClean="0">
                <a:solidFill>
                  <a:srgbClr val="FFFF00"/>
                </a:solidFill>
                <a:latin typeface="Comic Sans MS" pitchFamily="66" charset="0"/>
              </a:rPr>
              <a:t>	. </a:t>
            </a:r>
            <a:r>
              <a:rPr lang="en-US" sz="2800" smtClean="0">
                <a:solidFill>
                  <a:srgbClr val="FFFF00"/>
                </a:solidFill>
                <a:latin typeface="Comic Sans MS" pitchFamily="66" charset="0"/>
              </a:rPr>
              <a:t>Glanzmann thrombosthenia</a:t>
            </a:r>
          </a:p>
          <a:p>
            <a:pPr algn="l">
              <a:lnSpc>
                <a:spcPct val="80000"/>
              </a:lnSpc>
            </a:pPr>
            <a:r>
              <a:rPr lang="en-US" sz="2800" b="1" smtClean="0">
                <a:solidFill>
                  <a:srgbClr val="FFFF00"/>
                </a:solidFill>
                <a:latin typeface="Comic Sans MS" pitchFamily="66" charset="0"/>
              </a:rPr>
              <a:t>Disorders of </a:t>
            </a:r>
            <a:r>
              <a:rPr lang="en-US" sz="2800" b="1" smtClean="0">
                <a:solidFill>
                  <a:schemeClr val="bg1"/>
                </a:solidFill>
                <a:latin typeface="Comic Sans MS" pitchFamily="66" charset="0"/>
              </a:rPr>
              <a:t>Granules:</a:t>
            </a:r>
          </a:p>
          <a:p>
            <a:pPr algn="l">
              <a:lnSpc>
                <a:spcPct val="80000"/>
              </a:lnSpc>
            </a:pPr>
            <a:r>
              <a:rPr lang="en-US" sz="2800" b="1" smtClean="0">
                <a:solidFill>
                  <a:srgbClr val="FFFF00"/>
                </a:solidFill>
                <a:latin typeface="Comic Sans MS" pitchFamily="66" charset="0"/>
              </a:rPr>
              <a:t>	. </a:t>
            </a:r>
            <a:r>
              <a:rPr lang="en-US" sz="2800" smtClean="0">
                <a:solidFill>
                  <a:srgbClr val="FFFF00"/>
                </a:solidFill>
                <a:latin typeface="Comic Sans MS" pitchFamily="66" charset="0"/>
              </a:rPr>
              <a:t>Grey Platelet Syndrome</a:t>
            </a:r>
          </a:p>
          <a:p>
            <a:pPr algn="l">
              <a:lnSpc>
                <a:spcPct val="80000"/>
              </a:lnSpc>
            </a:pPr>
            <a:r>
              <a:rPr lang="en-US" sz="2800" smtClean="0">
                <a:solidFill>
                  <a:srgbClr val="FFFF00"/>
                </a:solidFill>
                <a:latin typeface="Comic Sans MS" pitchFamily="66" charset="0"/>
              </a:rPr>
              <a:t>	. Storage Pool deficiency</a:t>
            </a:r>
          </a:p>
          <a:p>
            <a:pPr algn="l">
              <a:lnSpc>
                <a:spcPct val="80000"/>
              </a:lnSpc>
            </a:pPr>
            <a:r>
              <a:rPr lang="en-US" sz="2800" smtClean="0">
                <a:solidFill>
                  <a:srgbClr val="FFFF00"/>
                </a:solidFill>
                <a:latin typeface="Comic Sans MS" pitchFamily="66" charset="0"/>
              </a:rPr>
              <a:t>	. Hermansky-Pudlak syndrome</a:t>
            </a:r>
          </a:p>
          <a:p>
            <a:pPr algn="l">
              <a:lnSpc>
                <a:spcPct val="80000"/>
              </a:lnSpc>
            </a:pPr>
            <a:r>
              <a:rPr lang="en-US" sz="2800" b="1" smtClean="0">
                <a:solidFill>
                  <a:srgbClr val="FFFF00"/>
                </a:solidFill>
                <a:latin typeface="Comic Sans MS" pitchFamily="66" charset="0"/>
              </a:rPr>
              <a:t>	.</a:t>
            </a:r>
            <a:r>
              <a:rPr lang="en-US" sz="2800" smtClean="0">
                <a:solidFill>
                  <a:srgbClr val="FFFF00"/>
                </a:solidFill>
                <a:latin typeface="Comic Sans MS" pitchFamily="66" charset="0"/>
              </a:rPr>
              <a:t>Chediak-Higashi syndrome</a:t>
            </a:r>
          </a:p>
          <a:p>
            <a:pPr algn="l">
              <a:lnSpc>
                <a:spcPct val="80000"/>
              </a:lnSpc>
            </a:pPr>
            <a:r>
              <a:rPr lang="en-US" sz="2800" b="1" smtClean="0">
                <a:solidFill>
                  <a:srgbClr val="FFFF00"/>
                </a:solidFill>
                <a:latin typeface="Comic Sans MS" pitchFamily="66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65188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Bernard-</a:t>
            </a:r>
            <a:r>
              <a:rPr lang="en-US" b="1" dirty="0" err="1" smtClean="0">
                <a:solidFill>
                  <a:srgbClr val="FFFF00"/>
                </a:solidFill>
                <a:latin typeface="Comic Sans MS" pitchFamily="66" charset="0"/>
              </a:rPr>
              <a:t>Soulier</a:t>
            </a: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  Syndrome</a:t>
            </a:r>
          </a:p>
        </p:txBody>
      </p:sp>
      <p:sp>
        <p:nvSpPr>
          <p:cNvPr id="81923" name="Oval 3"/>
          <p:cNvSpPr>
            <a:spLocks noGrp="1" noChangeArrowheads="1"/>
          </p:cNvSpPr>
          <p:nvPr>
            <p:ph type="body" sz="half" idx="1"/>
          </p:nvPr>
        </p:nvSpPr>
        <p:spPr>
          <a:xfrm>
            <a:off x="2133600" y="1600200"/>
            <a:ext cx="4038600" cy="4530725"/>
          </a:xfrm>
          <a:prstGeom prst="ellipse">
            <a:avLst/>
          </a:prstGeom>
          <a:gradFill rotWithShape="1">
            <a:gsLst>
              <a:gs pos="0">
                <a:srgbClr val="761800"/>
              </a:gs>
              <a:gs pos="50000">
                <a:srgbClr val="FF3300"/>
              </a:gs>
              <a:gs pos="100000">
                <a:srgbClr val="761800"/>
              </a:gs>
            </a:gsLst>
            <a:lin ang="5400000" scaled="1"/>
          </a:gradFill>
          <a:ln>
            <a:solidFill>
              <a:srgbClr val="993366"/>
            </a:solidFill>
            <a:round/>
          </a:ln>
        </p:spPr>
        <p:txBody>
          <a:bodyPr/>
          <a:lstStyle/>
          <a:p>
            <a:pPr marL="0" indent="0" algn="ctr" rtl="1">
              <a:spcBef>
                <a:spcPct val="0"/>
              </a:spcBef>
              <a:buFontTx/>
              <a:buNone/>
            </a:pPr>
            <a:r>
              <a:rPr lang="en-US" sz="2800" b="1" smtClean="0">
                <a:solidFill>
                  <a:srgbClr val="FFFF00"/>
                </a:solidFill>
                <a:latin typeface="Comic Sans MS" pitchFamily="66" charset="0"/>
              </a:rPr>
              <a:t>Platelet</a:t>
            </a:r>
          </a:p>
        </p:txBody>
      </p:sp>
      <p:sp>
        <p:nvSpPr>
          <p:cNvPr id="81924" name="AutoShape 4"/>
          <p:cNvSpPr>
            <a:spLocks noChangeArrowheads="1"/>
          </p:cNvSpPr>
          <p:nvPr/>
        </p:nvSpPr>
        <p:spPr bwMode="auto">
          <a:xfrm>
            <a:off x="5638800" y="2514600"/>
            <a:ext cx="1143000" cy="53340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 rot="2226497">
            <a:off x="5943600" y="4267200"/>
            <a:ext cx="838200" cy="457200"/>
            <a:chOff x="1440" y="1632"/>
            <a:chExt cx="528" cy="288"/>
          </a:xfrm>
        </p:grpSpPr>
        <p:sp>
          <p:nvSpPr>
            <p:cNvPr id="81934" name="AutoShape 6"/>
            <p:cNvSpPr>
              <a:spLocks noChangeArrowheads="1"/>
            </p:cNvSpPr>
            <p:nvPr/>
          </p:nvSpPr>
          <p:spPr bwMode="auto">
            <a:xfrm>
              <a:off x="1440" y="1776"/>
              <a:ext cx="144" cy="144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81935" name="Line 7"/>
            <p:cNvSpPr>
              <a:spLocks noChangeShapeType="1"/>
            </p:cNvSpPr>
            <p:nvPr/>
          </p:nvSpPr>
          <p:spPr bwMode="auto">
            <a:xfrm flipV="1">
              <a:off x="1536" y="1728"/>
              <a:ext cx="336" cy="96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936" name="AutoShape 8"/>
            <p:cNvSpPr>
              <a:spLocks noChangeArrowheads="1"/>
            </p:cNvSpPr>
            <p:nvPr/>
          </p:nvSpPr>
          <p:spPr bwMode="auto">
            <a:xfrm>
              <a:off x="1824" y="1632"/>
              <a:ext cx="144" cy="144"/>
            </a:xfrm>
            <a:prstGeom prst="flowChartConnector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227337" name="Rectangle 9"/>
          <p:cNvSpPr>
            <a:spLocks noChangeArrowheads="1"/>
          </p:cNvSpPr>
          <p:nvPr/>
        </p:nvSpPr>
        <p:spPr bwMode="auto">
          <a:xfrm>
            <a:off x="6400800" y="2667000"/>
            <a:ext cx="160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           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GP </a:t>
            </a:r>
            <a:r>
              <a:rPr lang="en-US" sz="24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Ib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-IX-V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          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(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  <a:cs typeface="+mn-cs"/>
              </a:rPr>
              <a:t>vW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 Factor)</a:t>
            </a:r>
          </a:p>
          <a:p>
            <a:pPr algn="ctr">
              <a:defRPr/>
            </a:pPr>
            <a:endParaRPr lang="en-US" sz="2400" dirty="0">
              <a:latin typeface="Comic Sans MS" pitchFamily="66" charset="0"/>
              <a:cs typeface="+mn-cs"/>
            </a:endParaRPr>
          </a:p>
        </p:txBody>
      </p:sp>
      <p:sp>
        <p:nvSpPr>
          <p:cNvPr id="227338" name="Rectangle 10"/>
          <p:cNvSpPr>
            <a:spLocks noChangeArrowheads="1"/>
          </p:cNvSpPr>
          <p:nvPr/>
        </p:nvSpPr>
        <p:spPr bwMode="auto">
          <a:xfrm>
            <a:off x="6096000" y="4648200"/>
            <a:ext cx="266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        </a:t>
            </a:r>
            <a:r>
              <a:rPr lang="en-US" sz="2400" b="1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GP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66" charset="0"/>
                <a:cs typeface="+mn-cs"/>
              </a:rPr>
              <a:t>IIb-IIIa</a:t>
            </a:r>
            <a:r>
              <a:rPr lang="en-US" sz="2400" b="1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    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(Fibrinogen, vWF)</a:t>
            </a:r>
          </a:p>
          <a:p>
            <a:pPr algn="ctr">
              <a:defRPr/>
            </a:pPr>
            <a:endParaRPr lang="en-US" sz="2400" dirty="0">
              <a:latin typeface="Comic Sans MS" pitchFamily="66" charset="0"/>
              <a:cs typeface="+mn-cs"/>
            </a:endParaRPr>
          </a:p>
        </p:txBody>
      </p:sp>
      <p:sp>
        <p:nvSpPr>
          <p:cNvPr id="81928" name="AutoShape 11"/>
          <p:cNvSpPr>
            <a:spLocks noChangeArrowheads="1"/>
          </p:cNvSpPr>
          <p:nvPr/>
        </p:nvSpPr>
        <p:spPr bwMode="auto">
          <a:xfrm rot="-132383">
            <a:off x="1617663" y="3657600"/>
            <a:ext cx="1125537" cy="461963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81929" name="AutoShape 12"/>
          <p:cNvSpPr>
            <a:spLocks noChangeArrowheads="1"/>
          </p:cNvSpPr>
          <p:nvPr/>
        </p:nvSpPr>
        <p:spPr bwMode="auto">
          <a:xfrm rot="10610340">
            <a:off x="1681163" y="2438400"/>
            <a:ext cx="1214437" cy="381000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81930" name="AutoShape 13"/>
          <p:cNvSpPr>
            <a:spLocks noChangeArrowheads="1"/>
          </p:cNvSpPr>
          <p:nvPr/>
        </p:nvSpPr>
        <p:spPr bwMode="auto">
          <a:xfrm rot="7344659">
            <a:off x="2174081" y="5064919"/>
            <a:ext cx="1062038" cy="533400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27342" name="Rectangle 14"/>
          <p:cNvSpPr>
            <a:spLocks noChangeArrowheads="1"/>
          </p:cNvSpPr>
          <p:nvPr/>
        </p:nvSpPr>
        <p:spPr bwMode="auto">
          <a:xfrm>
            <a:off x="304800" y="2667000"/>
            <a:ext cx="152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Collagen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(GP </a:t>
            </a:r>
            <a:r>
              <a:rPr lang="en-US" sz="2000" dirty="0" err="1">
                <a:solidFill>
                  <a:schemeClr val="bg1"/>
                </a:solidFill>
                <a:latin typeface="Comic Sans MS" pitchFamily="66" charset="0"/>
                <a:cs typeface="+mn-cs"/>
              </a:rPr>
              <a:t>Ia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, GP VI)</a:t>
            </a:r>
          </a:p>
          <a:p>
            <a:pPr algn="ctr">
              <a:defRPr/>
            </a:pPr>
            <a:endParaRPr lang="en-US" sz="2000" dirty="0">
              <a:latin typeface="Comic Sans MS" pitchFamily="66" charset="0"/>
              <a:cs typeface="+mn-cs"/>
            </a:endParaRPr>
          </a:p>
        </p:txBody>
      </p:sp>
      <p:sp>
        <p:nvSpPr>
          <p:cNvPr id="227343" name="Rectangle 15"/>
          <p:cNvSpPr>
            <a:spLocks noChangeArrowheads="1"/>
          </p:cNvSpPr>
          <p:nvPr/>
        </p:nvSpPr>
        <p:spPr bwMode="auto">
          <a:xfrm>
            <a:off x="609600" y="38862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TXA2</a:t>
            </a:r>
          </a:p>
          <a:p>
            <a:pPr algn="ctr">
              <a:defRPr/>
            </a:pPr>
            <a:endParaRPr lang="en-US" sz="2400">
              <a:solidFill>
                <a:srgbClr val="FF99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27344" name="Rectangle 16"/>
          <p:cNvSpPr>
            <a:spLocks noChangeArrowheads="1"/>
          </p:cNvSpPr>
          <p:nvPr/>
        </p:nvSpPr>
        <p:spPr bwMode="auto">
          <a:xfrm>
            <a:off x="1295400" y="5867400"/>
            <a:ext cx="121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ADP</a:t>
            </a:r>
          </a:p>
          <a:p>
            <a:pPr algn="ctr">
              <a:defRPr/>
            </a:pPr>
            <a:endParaRPr lang="en-US" sz="2800">
              <a:solidFill>
                <a:srgbClr val="FF9900"/>
              </a:solidFill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65188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Bernard-</a:t>
            </a:r>
            <a:r>
              <a:rPr lang="en-US" b="1" dirty="0" err="1" smtClean="0">
                <a:solidFill>
                  <a:srgbClr val="FFFF00"/>
                </a:solidFill>
                <a:latin typeface="Comic Sans MS" pitchFamily="66" charset="0"/>
              </a:rPr>
              <a:t>Soulier</a:t>
            </a: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  Syndrome</a:t>
            </a:r>
          </a:p>
        </p:txBody>
      </p:sp>
      <p:sp>
        <p:nvSpPr>
          <p:cNvPr id="82947" name="Oval 3"/>
          <p:cNvSpPr>
            <a:spLocks noGrp="1" noChangeArrowheads="1"/>
          </p:cNvSpPr>
          <p:nvPr>
            <p:ph type="body" sz="half" idx="1"/>
          </p:nvPr>
        </p:nvSpPr>
        <p:spPr>
          <a:xfrm>
            <a:off x="2133600" y="1600200"/>
            <a:ext cx="4038600" cy="4530725"/>
          </a:xfrm>
          <a:prstGeom prst="ellipse">
            <a:avLst/>
          </a:prstGeom>
          <a:gradFill rotWithShape="1">
            <a:gsLst>
              <a:gs pos="0">
                <a:srgbClr val="761800"/>
              </a:gs>
              <a:gs pos="50000">
                <a:srgbClr val="FF3300"/>
              </a:gs>
              <a:gs pos="100000">
                <a:srgbClr val="761800"/>
              </a:gs>
            </a:gsLst>
            <a:lin ang="5400000" scaled="1"/>
          </a:gradFill>
          <a:ln>
            <a:solidFill>
              <a:srgbClr val="993366"/>
            </a:solidFill>
            <a:round/>
          </a:ln>
        </p:spPr>
        <p:txBody>
          <a:bodyPr/>
          <a:lstStyle/>
          <a:p>
            <a:pPr marL="0" indent="0" algn="ctr" rtl="1">
              <a:spcBef>
                <a:spcPct val="0"/>
              </a:spcBef>
              <a:buFontTx/>
              <a:buNone/>
            </a:pPr>
            <a:r>
              <a:rPr lang="en-US" sz="2800" b="1" smtClean="0">
                <a:solidFill>
                  <a:srgbClr val="FFFF00"/>
                </a:solidFill>
                <a:latin typeface="Comic Sans MS" pitchFamily="66" charset="0"/>
              </a:rPr>
              <a:t>Platelet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2226497">
            <a:off x="5943600" y="4267200"/>
            <a:ext cx="838200" cy="457200"/>
            <a:chOff x="1440" y="1632"/>
            <a:chExt cx="528" cy="288"/>
          </a:xfrm>
        </p:grpSpPr>
        <p:sp>
          <p:nvSpPr>
            <p:cNvPr id="82957" name="AutoShape 5"/>
            <p:cNvSpPr>
              <a:spLocks noChangeArrowheads="1"/>
            </p:cNvSpPr>
            <p:nvPr/>
          </p:nvSpPr>
          <p:spPr bwMode="auto">
            <a:xfrm>
              <a:off x="1440" y="1776"/>
              <a:ext cx="144" cy="144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82958" name="Line 6"/>
            <p:cNvSpPr>
              <a:spLocks noChangeShapeType="1"/>
            </p:cNvSpPr>
            <p:nvPr/>
          </p:nvSpPr>
          <p:spPr bwMode="auto">
            <a:xfrm flipV="1">
              <a:off x="1536" y="1728"/>
              <a:ext cx="336" cy="96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959" name="AutoShape 7"/>
            <p:cNvSpPr>
              <a:spLocks noChangeArrowheads="1"/>
            </p:cNvSpPr>
            <p:nvPr/>
          </p:nvSpPr>
          <p:spPr bwMode="auto">
            <a:xfrm>
              <a:off x="1824" y="1632"/>
              <a:ext cx="144" cy="144"/>
            </a:xfrm>
            <a:prstGeom prst="flowChartConnector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228360" name="Rectangle 8"/>
          <p:cNvSpPr>
            <a:spLocks noChangeArrowheads="1"/>
          </p:cNvSpPr>
          <p:nvPr/>
        </p:nvSpPr>
        <p:spPr bwMode="auto">
          <a:xfrm>
            <a:off x="6096000" y="4648200"/>
            <a:ext cx="266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      GP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IIb-IIIa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    (Fibrinogen,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vWF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)</a:t>
            </a:r>
          </a:p>
          <a:p>
            <a:pPr algn="ctr">
              <a:defRPr/>
            </a:pPr>
            <a:endParaRPr lang="en-US" sz="2400" dirty="0">
              <a:solidFill>
                <a:schemeClr val="bg1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82950" name="AutoShape 9"/>
          <p:cNvSpPr>
            <a:spLocks noChangeArrowheads="1"/>
          </p:cNvSpPr>
          <p:nvPr/>
        </p:nvSpPr>
        <p:spPr bwMode="auto">
          <a:xfrm rot="-132383">
            <a:off x="1617663" y="3657600"/>
            <a:ext cx="1125537" cy="461963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82951" name="AutoShape 10"/>
          <p:cNvSpPr>
            <a:spLocks noChangeArrowheads="1"/>
          </p:cNvSpPr>
          <p:nvPr/>
        </p:nvSpPr>
        <p:spPr bwMode="auto">
          <a:xfrm rot="10610340">
            <a:off x="1681163" y="2438400"/>
            <a:ext cx="1214437" cy="381000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82952" name="AutoShape 11"/>
          <p:cNvSpPr>
            <a:spLocks noChangeArrowheads="1"/>
          </p:cNvSpPr>
          <p:nvPr/>
        </p:nvSpPr>
        <p:spPr bwMode="auto">
          <a:xfrm rot="7344659">
            <a:off x="2174081" y="5064919"/>
            <a:ext cx="1062038" cy="533400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28364" name="Rectangle 12"/>
          <p:cNvSpPr>
            <a:spLocks noChangeArrowheads="1"/>
          </p:cNvSpPr>
          <p:nvPr/>
        </p:nvSpPr>
        <p:spPr bwMode="auto">
          <a:xfrm>
            <a:off x="304800" y="2667000"/>
            <a:ext cx="152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Collagen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(GP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Ia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, GP VI)</a:t>
            </a:r>
          </a:p>
          <a:p>
            <a:pPr algn="ctr">
              <a:defRPr/>
            </a:pPr>
            <a:endParaRPr lang="en-US" sz="2000" dirty="0">
              <a:solidFill>
                <a:schemeClr val="bg1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28365" name="Rectangle 13"/>
          <p:cNvSpPr>
            <a:spLocks noChangeArrowheads="1"/>
          </p:cNvSpPr>
          <p:nvPr/>
        </p:nvSpPr>
        <p:spPr bwMode="auto">
          <a:xfrm>
            <a:off x="609600" y="38862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TXA2</a:t>
            </a:r>
          </a:p>
          <a:p>
            <a:pPr algn="ctr">
              <a:defRPr/>
            </a:pPr>
            <a:endParaRPr lang="en-US" sz="2400">
              <a:solidFill>
                <a:srgbClr val="FF99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28366" name="Rectangle 14"/>
          <p:cNvSpPr>
            <a:spLocks noChangeArrowheads="1"/>
          </p:cNvSpPr>
          <p:nvPr/>
        </p:nvSpPr>
        <p:spPr bwMode="auto">
          <a:xfrm>
            <a:off x="1295400" y="5867400"/>
            <a:ext cx="121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ADP</a:t>
            </a:r>
          </a:p>
          <a:p>
            <a:pPr algn="ctr">
              <a:defRPr/>
            </a:pPr>
            <a:endParaRPr lang="en-US" sz="2800">
              <a:solidFill>
                <a:srgbClr val="FF99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28367" name="Rectangle 15"/>
          <p:cNvSpPr>
            <a:spLocks noChangeArrowheads="1"/>
          </p:cNvSpPr>
          <p:nvPr/>
        </p:nvSpPr>
        <p:spPr bwMode="auto">
          <a:xfrm>
            <a:off x="6324600" y="24384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(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vW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Factor)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r>
              <a:rPr lang="en-US" smtClean="0">
                <a:solidFill>
                  <a:srgbClr val="FFFF00"/>
                </a:solidFill>
                <a:latin typeface="Comic Sans MS" pitchFamily="66" charset="0"/>
              </a:rPr>
              <a:t>Glanzmann  Thromasthenia</a:t>
            </a:r>
          </a:p>
        </p:txBody>
      </p:sp>
      <p:sp>
        <p:nvSpPr>
          <p:cNvPr id="84995" name="Oval 3"/>
          <p:cNvSpPr>
            <a:spLocks noGrp="1" noChangeArrowheads="1"/>
          </p:cNvSpPr>
          <p:nvPr>
            <p:ph type="body" sz="half" idx="1"/>
          </p:nvPr>
        </p:nvSpPr>
        <p:spPr>
          <a:xfrm>
            <a:off x="2133600" y="1600200"/>
            <a:ext cx="4038600" cy="4530725"/>
          </a:xfrm>
          <a:prstGeom prst="ellipse">
            <a:avLst/>
          </a:prstGeom>
          <a:gradFill rotWithShape="1">
            <a:gsLst>
              <a:gs pos="0">
                <a:srgbClr val="761800"/>
              </a:gs>
              <a:gs pos="50000">
                <a:srgbClr val="FF3300"/>
              </a:gs>
              <a:gs pos="100000">
                <a:srgbClr val="761800"/>
              </a:gs>
            </a:gsLst>
            <a:lin ang="5400000" scaled="1"/>
          </a:gradFill>
          <a:ln>
            <a:solidFill>
              <a:srgbClr val="993366"/>
            </a:solidFill>
            <a:round/>
          </a:ln>
        </p:spPr>
        <p:txBody>
          <a:bodyPr/>
          <a:lstStyle/>
          <a:p>
            <a:pPr marL="0" indent="0" algn="ctr" rtl="1">
              <a:spcBef>
                <a:spcPct val="0"/>
              </a:spcBef>
              <a:buFontTx/>
              <a:buNone/>
            </a:pPr>
            <a:r>
              <a:rPr lang="en-US" sz="2800" b="1" smtClean="0">
                <a:latin typeface="Comic Sans MS" pitchFamily="66" charset="0"/>
              </a:rPr>
              <a:t>Platelet</a:t>
            </a:r>
          </a:p>
        </p:txBody>
      </p:sp>
      <p:sp>
        <p:nvSpPr>
          <p:cNvPr id="84996" name="AutoShape 4"/>
          <p:cNvSpPr>
            <a:spLocks noChangeArrowheads="1"/>
          </p:cNvSpPr>
          <p:nvPr/>
        </p:nvSpPr>
        <p:spPr bwMode="auto">
          <a:xfrm>
            <a:off x="5638800" y="2514600"/>
            <a:ext cx="1143000" cy="53340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26309" name="Rectangle 5"/>
          <p:cNvSpPr>
            <a:spLocks noChangeArrowheads="1"/>
          </p:cNvSpPr>
          <p:nvPr/>
        </p:nvSpPr>
        <p:spPr bwMode="auto">
          <a:xfrm>
            <a:off x="6400800" y="2667000"/>
            <a:ext cx="160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             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GP </a:t>
            </a:r>
            <a:r>
              <a:rPr lang="en-US" sz="24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Ib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-IX-V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           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(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vW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Factor)</a:t>
            </a:r>
          </a:p>
          <a:p>
            <a:pPr algn="ctr">
              <a:defRPr/>
            </a:pPr>
            <a:endParaRPr lang="en-US" sz="2400" dirty="0">
              <a:latin typeface="Comic Sans MS" pitchFamily="66" charset="0"/>
              <a:cs typeface="+mn-cs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943600" y="4267200"/>
            <a:ext cx="2895600" cy="1295400"/>
            <a:chOff x="3744" y="2688"/>
            <a:chExt cx="1824" cy="816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 rot="2226497">
              <a:off x="3744" y="2688"/>
              <a:ext cx="528" cy="288"/>
              <a:chOff x="1440" y="1632"/>
              <a:chExt cx="528" cy="288"/>
            </a:xfrm>
          </p:grpSpPr>
          <p:sp>
            <p:nvSpPr>
              <p:cNvPr id="85007" name="AutoShape 8"/>
              <p:cNvSpPr>
                <a:spLocks noChangeArrowheads="1"/>
              </p:cNvSpPr>
              <p:nvPr/>
            </p:nvSpPr>
            <p:spPr bwMode="auto">
              <a:xfrm>
                <a:off x="1440" y="1776"/>
                <a:ext cx="144" cy="144"/>
              </a:xfrm>
              <a:prstGeom prst="flowChartConnector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85008" name="Line 9"/>
              <p:cNvSpPr>
                <a:spLocks noChangeShapeType="1"/>
              </p:cNvSpPr>
              <p:nvPr/>
            </p:nvSpPr>
            <p:spPr bwMode="auto">
              <a:xfrm flipV="1">
                <a:off x="1536" y="1728"/>
                <a:ext cx="336" cy="96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5009" name="AutoShape 10"/>
              <p:cNvSpPr>
                <a:spLocks noChangeArrowheads="1"/>
              </p:cNvSpPr>
              <p:nvPr/>
            </p:nvSpPr>
            <p:spPr bwMode="auto">
              <a:xfrm>
                <a:off x="1824" y="1632"/>
                <a:ext cx="144" cy="144"/>
              </a:xfrm>
              <a:prstGeom prst="flowChartConnector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sp>
          <p:nvSpPr>
            <p:cNvPr id="226315" name="Rectangle 11"/>
            <p:cNvSpPr>
              <a:spLocks noChangeArrowheads="1"/>
            </p:cNvSpPr>
            <p:nvPr/>
          </p:nvSpPr>
          <p:spPr bwMode="auto">
            <a:xfrm>
              <a:off x="3888" y="2928"/>
              <a:ext cx="16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cs typeface="+mn-cs"/>
                </a:rPr>
                <a:t>       </a:t>
              </a:r>
              <a:r>
                <a:rPr lang="en-US" sz="2400" b="1" dirty="0">
                  <a:solidFill>
                    <a:srgbClr val="FFC000"/>
                  </a:solidFill>
                  <a:latin typeface="Comic Sans MS" pitchFamily="66" charset="0"/>
                  <a:cs typeface="+mn-cs"/>
                </a:rPr>
                <a:t>GP </a:t>
              </a:r>
              <a:r>
                <a:rPr lang="en-US" sz="2400" b="1" dirty="0" err="1">
                  <a:solidFill>
                    <a:srgbClr val="FFC000"/>
                  </a:solidFill>
                  <a:latin typeface="Comic Sans MS" pitchFamily="66" charset="0"/>
                  <a:cs typeface="+mn-cs"/>
                </a:rPr>
                <a:t>IIb-IIIa</a:t>
              </a:r>
              <a:r>
                <a:rPr lang="en-US" sz="2400" b="1" dirty="0">
                  <a:solidFill>
                    <a:srgbClr val="FFC000"/>
                  </a:solidFill>
                  <a:latin typeface="Comic Sans MS" pitchFamily="66" charset="0"/>
                  <a:cs typeface="+mn-cs"/>
                </a:rPr>
                <a:t> </a:t>
              </a:r>
            </a:p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cs typeface="+mn-cs"/>
                </a:rPr>
                <a:t>     (Fibrinogen, vWF)</a:t>
              </a:r>
            </a:p>
            <a:p>
              <a:pPr algn="ctr">
                <a:defRPr/>
              </a:pPr>
              <a:endParaRPr lang="en-US" sz="2400" dirty="0">
                <a:solidFill>
                  <a:schemeClr val="bg1"/>
                </a:solidFill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84999" name="AutoShape 12"/>
          <p:cNvSpPr>
            <a:spLocks noChangeArrowheads="1"/>
          </p:cNvSpPr>
          <p:nvPr/>
        </p:nvSpPr>
        <p:spPr bwMode="auto">
          <a:xfrm rot="-132383">
            <a:off x="1617663" y="3657600"/>
            <a:ext cx="1125537" cy="461963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85000" name="AutoShape 13"/>
          <p:cNvSpPr>
            <a:spLocks noChangeArrowheads="1"/>
          </p:cNvSpPr>
          <p:nvPr/>
        </p:nvSpPr>
        <p:spPr bwMode="auto">
          <a:xfrm rot="10610340">
            <a:off x="1681163" y="2438400"/>
            <a:ext cx="1214437" cy="381000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85001" name="AutoShape 14"/>
          <p:cNvSpPr>
            <a:spLocks noChangeArrowheads="1"/>
          </p:cNvSpPr>
          <p:nvPr/>
        </p:nvSpPr>
        <p:spPr bwMode="auto">
          <a:xfrm rot="7344659">
            <a:off x="2174081" y="5064919"/>
            <a:ext cx="1062038" cy="533400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26319" name="Rectangle 15"/>
          <p:cNvSpPr>
            <a:spLocks noChangeArrowheads="1"/>
          </p:cNvSpPr>
          <p:nvPr/>
        </p:nvSpPr>
        <p:spPr bwMode="auto">
          <a:xfrm>
            <a:off x="304800" y="2667000"/>
            <a:ext cx="152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Collagen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(GP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Ia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, GP VI)</a:t>
            </a:r>
          </a:p>
          <a:p>
            <a:pPr algn="ctr">
              <a:defRPr/>
            </a:pPr>
            <a:endParaRPr lang="en-US" sz="2000" dirty="0">
              <a:latin typeface="Comic Sans MS" pitchFamily="66" charset="0"/>
              <a:cs typeface="+mn-cs"/>
            </a:endParaRPr>
          </a:p>
        </p:txBody>
      </p:sp>
      <p:sp>
        <p:nvSpPr>
          <p:cNvPr id="226320" name="Rectangle 16"/>
          <p:cNvSpPr>
            <a:spLocks noChangeArrowheads="1"/>
          </p:cNvSpPr>
          <p:nvPr/>
        </p:nvSpPr>
        <p:spPr bwMode="auto">
          <a:xfrm>
            <a:off x="609600" y="38862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TXA2</a:t>
            </a:r>
          </a:p>
          <a:p>
            <a:pPr algn="ctr">
              <a:defRPr/>
            </a:pPr>
            <a:endParaRPr lang="en-US" sz="2400">
              <a:solidFill>
                <a:srgbClr val="FF99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26321" name="Rectangle 17"/>
          <p:cNvSpPr>
            <a:spLocks noChangeArrowheads="1"/>
          </p:cNvSpPr>
          <p:nvPr/>
        </p:nvSpPr>
        <p:spPr bwMode="auto">
          <a:xfrm>
            <a:off x="1295400" y="5867400"/>
            <a:ext cx="121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ADP</a:t>
            </a:r>
          </a:p>
          <a:p>
            <a:pPr algn="ctr">
              <a:defRPr/>
            </a:pPr>
            <a:endParaRPr lang="en-US" sz="2800">
              <a:solidFill>
                <a:srgbClr val="FF9900"/>
              </a:solidFill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r>
              <a:rPr lang="en-US" smtClean="0">
                <a:solidFill>
                  <a:srgbClr val="FFFF00"/>
                </a:solidFill>
                <a:latin typeface="Comic Sans MS" pitchFamily="66" charset="0"/>
              </a:rPr>
              <a:t>Glanzmann  Thromasthenia</a:t>
            </a:r>
          </a:p>
        </p:txBody>
      </p:sp>
      <p:sp>
        <p:nvSpPr>
          <p:cNvPr id="86019" name="Oval 3"/>
          <p:cNvSpPr>
            <a:spLocks noGrp="1" noChangeArrowheads="1"/>
          </p:cNvSpPr>
          <p:nvPr>
            <p:ph type="body" sz="half" idx="1"/>
          </p:nvPr>
        </p:nvSpPr>
        <p:spPr>
          <a:xfrm>
            <a:off x="2133600" y="1600200"/>
            <a:ext cx="4038600" cy="4530725"/>
          </a:xfrm>
          <a:prstGeom prst="ellipse">
            <a:avLst/>
          </a:prstGeom>
          <a:gradFill rotWithShape="1">
            <a:gsLst>
              <a:gs pos="0">
                <a:srgbClr val="761800"/>
              </a:gs>
              <a:gs pos="50000">
                <a:srgbClr val="FF3300"/>
              </a:gs>
              <a:gs pos="100000">
                <a:srgbClr val="761800"/>
              </a:gs>
            </a:gsLst>
            <a:lin ang="5400000" scaled="1"/>
          </a:gradFill>
          <a:ln>
            <a:solidFill>
              <a:srgbClr val="993366"/>
            </a:solidFill>
            <a:round/>
          </a:ln>
        </p:spPr>
        <p:txBody>
          <a:bodyPr/>
          <a:lstStyle/>
          <a:p>
            <a:pPr marL="0" indent="0" algn="ctr" rtl="1">
              <a:spcBef>
                <a:spcPct val="0"/>
              </a:spcBef>
              <a:buFontTx/>
              <a:buNone/>
            </a:pPr>
            <a:r>
              <a:rPr lang="en-US" sz="2800" b="1" smtClean="0">
                <a:solidFill>
                  <a:srgbClr val="FFFF00"/>
                </a:solidFill>
                <a:latin typeface="Comic Sans MS" pitchFamily="66" charset="0"/>
              </a:rPr>
              <a:t>Platelet</a:t>
            </a:r>
          </a:p>
        </p:txBody>
      </p:sp>
      <p:sp>
        <p:nvSpPr>
          <p:cNvPr id="86020" name="AutoShape 4"/>
          <p:cNvSpPr>
            <a:spLocks noChangeArrowheads="1"/>
          </p:cNvSpPr>
          <p:nvPr/>
        </p:nvSpPr>
        <p:spPr bwMode="auto">
          <a:xfrm>
            <a:off x="5638800" y="2514600"/>
            <a:ext cx="1143000" cy="53340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26309" name="Rectangle 5"/>
          <p:cNvSpPr>
            <a:spLocks noChangeArrowheads="1"/>
          </p:cNvSpPr>
          <p:nvPr/>
        </p:nvSpPr>
        <p:spPr bwMode="auto">
          <a:xfrm>
            <a:off x="6705600" y="2667000"/>
            <a:ext cx="160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        </a:t>
            </a:r>
            <a:r>
              <a:rPr lang="en-US" sz="2400" b="1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GP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66" charset="0"/>
                <a:cs typeface="+mn-cs"/>
              </a:rPr>
              <a:t>Ib</a:t>
            </a:r>
            <a:r>
              <a:rPr lang="en-US" sz="2400" b="1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-IX-V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      (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vW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Factor)</a:t>
            </a:r>
          </a:p>
          <a:p>
            <a:pPr algn="ctr">
              <a:defRPr/>
            </a:pPr>
            <a:endParaRPr lang="en-US" sz="2400" dirty="0">
              <a:solidFill>
                <a:schemeClr val="bg1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86022" name="AutoShape 12"/>
          <p:cNvSpPr>
            <a:spLocks noChangeArrowheads="1"/>
          </p:cNvSpPr>
          <p:nvPr/>
        </p:nvSpPr>
        <p:spPr bwMode="auto">
          <a:xfrm rot="-132383">
            <a:off x="1617663" y="3657600"/>
            <a:ext cx="1125537" cy="461963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86023" name="AutoShape 13"/>
          <p:cNvSpPr>
            <a:spLocks noChangeArrowheads="1"/>
          </p:cNvSpPr>
          <p:nvPr/>
        </p:nvSpPr>
        <p:spPr bwMode="auto">
          <a:xfrm rot="10610340">
            <a:off x="1681163" y="2438400"/>
            <a:ext cx="1214437" cy="381000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86024" name="AutoShape 14"/>
          <p:cNvSpPr>
            <a:spLocks noChangeArrowheads="1"/>
          </p:cNvSpPr>
          <p:nvPr/>
        </p:nvSpPr>
        <p:spPr bwMode="auto">
          <a:xfrm rot="7344659">
            <a:off x="2174081" y="5064919"/>
            <a:ext cx="1062038" cy="533400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86025" name="Rectangle 15"/>
          <p:cNvSpPr>
            <a:spLocks noChangeArrowheads="1"/>
          </p:cNvSpPr>
          <p:nvPr/>
        </p:nvSpPr>
        <p:spPr bwMode="auto">
          <a:xfrm>
            <a:off x="304800" y="2667000"/>
            <a:ext cx="152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2400" b="1">
                <a:solidFill>
                  <a:srgbClr val="FFFF00"/>
                </a:solidFill>
                <a:latin typeface="Comic Sans MS" pitchFamily="66" charset="0"/>
              </a:rPr>
              <a:t>Collagen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2000" b="1">
                <a:solidFill>
                  <a:schemeClr val="bg1"/>
                </a:solidFill>
                <a:latin typeface="Comic Sans MS" pitchFamily="66" charset="0"/>
              </a:rPr>
              <a:t>(GP Ia, GP VI)</a:t>
            </a:r>
          </a:p>
          <a:p>
            <a:pPr algn="ctr"/>
            <a:endParaRPr lang="en-US" sz="20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6026" name="Rectangle 16"/>
          <p:cNvSpPr>
            <a:spLocks noChangeArrowheads="1"/>
          </p:cNvSpPr>
          <p:nvPr/>
        </p:nvSpPr>
        <p:spPr bwMode="auto">
          <a:xfrm>
            <a:off x="609600" y="38862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2400" b="1">
                <a:solidFill>
                  <a:srgbClr val="FF9900"/>
                </a:solidFill>
                <a:latin typeface="Comic Sans MS" pitchFamily="66" charset="0"/>
              </a:rPr>
              <a:t>TXA2</a:t>
            </a:r>
          </a:p>
          <a:p>
            <a:pPr algn="ctr"/>
            <a:endParaRPr lang="en-US" sz="2400" b="1">
              <a:solidFill>
                <a:srgbClr val="FF9900"/>
              </a:solidFill>
              <a:latin typeface="Comic Sans MS" pitchFamily="66" charset="0"/>
            </a:endParaRPr>
          </a:p>
        </p:txBody>
      </p:sp>
      <p:sp>
        <p:nvSpPr>
          <p:cNvPr id="86027" name="Rectangle 17"/>
          <p:cNvSpPr>
            <a:spLocks noChangeArrowheads="1"/>
          </p:cNvSpPr>
          <p:nvPr/>
        </p:nvSpPr>
        <p:spPr bwMode="auto">
          <a:xfrm>
            <a:off x="1295400" y="5867400"/>
            <a:ext cx="121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2800" b="1">
                <a:solidFill>
                  <a:srgbClr val="FF9900"/>
                </a:solidFill>
                <a:latin typeface="Comic Sans MS" pitchFamily="66" charset="0"/>
              </a:rPr>
              <a:t>ADP</a:t>
            </a:r>
          </a:p>
          <a:p>
            <a:pPr algn="ctr"/>
            <a:endParaRPr lang="en-US" sz="2800" b="1">
              <a:solidFill>
                <a:srgbClr val="FF99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63" y="125413"/>
            <a:ext cx="9139237" cy="1143000"/>
          </a:xfrm>
        </p:spPr>
        <p:txBody>
          <a:bodyPr/>
          <a:lstStyle/>
          <a:p>
            <a:pPr eaLnBrk="1" hangingPunct="1"/>
            <a:r>
              <a:rPr lang="en-US" sz="3600" b="1" dirty="0" err="1" smtClean="0">
                <a:solidFill>
                  <a:srgbClr val="FFFF00"/>
                </a:solidFill>
                <a:latin typeface="Comic Sans MS" pitchFamily="66" charset="0"/>
              </a:rPr>
              <a:t>Glanzmann</a:t>
            </a:r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Comic Sans MS" pitchFamily="66" charset="0"/>
              </a:rPr>
              <a:t>Thrombasthenia</a:t>
            </a:r>
            <a:endParaRPr lang="en-US" sz="3600" b="1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524000"/>
            <a:ext cx="9075738" cy="4511675"/>
            <a:chOff x="192" y="1344"/>
            <a:chExt cx="6432" cy="2842"/>
          </a:xfrm>
        </p:grpSpPr>
        <p:sp>
          <p:nvSpPr>
            <p:cNvPr id="87044" name="Freeform 4"/>
            <p:cNvSpPr>
              <a:spLocks/>
            </p:cNvSpPr>
            <p:nvPr/>
          </p:nvSpPr>
          <p:spPr bwMode="auto">
            <a:xfrm>
              <a:off x="377" y="2359"/>
              <a:ext cx="1197" cy="1195"/>
            </a:xfrm>
            <a:custGeom>
              <a:avLst/>
              <a:gdLst>
                <a:gd name="T0" fmla="*/ 599 w 1197"/>
                <a:gd name="T1" fmla="*/ 1195 h 1195"/>
                <a:gd name="T2" fmla="*/ 658 w 1197"/>
                <a:gd name="T3" fmla="*/ 1195 h 1195"/>
                <a:gd name="T4" fmla="*/ 718 w 1197"/>
                <a:gd name="T5" fmla="*/ 1183 h 1195"/>
                <a:gd name="T6" fmla="*/ 832 w 1197"/>
                <a:gd name="T7" fmla="*/ 1147 h 1195"/>
                <a:gd name="T8" fmla="*/ 933 w 1197"/>
                <a:gd name="T9" fmla="*/ 1093 h 1195"/>
                <a:gd name="T10" fmla="*/ 1023 w 1197"/>
                <a:gd name="T11" fmla="*/ 1022 h 1195"/>
                <a:gd name="T12" fmla="*/ 1095 w 1197"/>
                <a:gd name="T13" fmla="*/ 932 h 1195"/>
                <a:gd name="T14" fmla="*/ 1149 w 1197"/>
                <a:gd name="T15" fmla="*/ 830 h 1195"/>
                <a:gd name="T16" fmla="*/ 1185 w 1197"/>
                <a:gd name="T17" fmla="*/ 717 h 1195"/>
                <a:gd name="T18" fmla="*/ 1197 w 1197"/>
                <a:gd name="T19" fmla="*/ 657 h 1195"/>
                <a:gd name="T20" fmla="*/ 1197 w 1197"/>
                <a:gd name="T21" fmla="*/ 598 h 1195"/>
                <a:gd name="T22" fmla="*/ 1197 w 1197"/>
                <a:gd name="T23" fmla="*/ 538 h 1195"/>
                <a:gd name="T24" fmla="*/ 1185 w 1197"/>
                <a:gd name="T25" fmla="*/ 478 h 1195"/>
                <a:gd name="T26" fmla="*/ 1149 w 1197"/>
                <a:gd name="T27" fmla="*/ 365 h 1195"/>
                <a:gd name="T28" fmla="*/ 1095 w 1197"/>
                <a:gd name="T29" fmla="*/ 263 h 1195"/>
                <a:gd name="T30" fmla="*/ 1023 w 1197"/>
                <a:gd name="T31" fmla="*/ 173 h 1195"/>
                <a:gd name="T32" fmla="*/ 933 w 1197"/>
                <a:gd name="T33" fmla="*/ 102 h 1195"/>
                <a:gd name="T34" fmla="*/ 832 w 1197"/>
                <a:gd name="T35" fmla="*/ 48 h 1195"/>
                <a:gd name="T36" fmla="*/ 718 w 1197"/>
                <a:gd name="T37" fmla="*/ 12 h 1195"/>
                <a:gd name="T38" fmla="*/ 658 w 1197"/>
                <a:gd name="T39" fmla="*/ 6 h 1195"/>
                <a:gd name="T40" fmla="*/ 599 w 1197"/>
                <a:gd name="T41" fmla="*/ 0 h 1195"/>
                <a:gd name="T42" fmla="*/ 539 w 1197"/>
                <a:gd name="T43" fmla="*/ 6 h 1195"/>
                <a:gd name="T44" fmla="*/ 479 w 1197"/>
                <a:gd name="T45" fmla="*/ 12 h 1195"/>
                <a:gd name="T46" fmla="*/ 365 w 1197"/>
                <a:gd name="T47" fmla="*/ 48 h 1195"/>
                <a:gd name="T48" fmla="*/ 264 w 1197"/>
                <a:gd name="T49" fmla="*/ 102 h 1195"/>
                <a:gd name="T50" fmla="*/ 174 w 1197"/>
                <a:gd name="T51" fmla="*/ 173 h 1195"/>
                <a:gd name="T52" fmla="*/ 102 w 1197"/>
                <a:gd name="T53" fmla="*/ 263 h 1195"/>
                <a:gd name="T54" fmla="*/ 48 w 1197"/>
                <a:gd name="T55" fmla="*/ 365 h 1195"/>
                <a:gd name="T56" fmla="*/ 12 w 1197"/>
                <a:gd name="T57" fmla="*/ 478 h 1195"/>
                <a:gd name="T58" fmla="*/ 6 w 1197"/>
                <a:gd name="T59" fmla="*/ 538 h 1195"/>
                <a:gd name="T60" fmla="*/ 0 w 1197"/>
                <a:gd name="T61" fmla="*/ 598 h 1195"/>
                <a:gd name="T62" fmla="*/ 6 w 1197"/>
                <a:gd name="T63" fmla="*/ 657 h 1195"/>
                <a:gd name="T64" fmla="*/ 12 w 1197"/>
                <a:gd name="T65" fmla="*/ 717 h 1195"/>
                <a:gd name="T66" fmla="*/ 48 w 1197"/>
                <a:gd name="T67" fmla="*/ 830 h 1195"/>
                <a:gd name="T68" fmla="*/ 102 w 1197"/>
                <a:gd name="T69" fmla="*/ 932 h 1195"/>
                <a:gd name="T70" fmla="*/ 174 w 1197"/>
                <a:gd name="T71" fmla="*/ 1022 h 1195"/>
                <a:gd name="T72" fmla="*/ 264 w 1197"/>
                <a:gd name="T73" fmla="*/ 1093 h 1195"/>
                <a:gd name="T74" fmla="*/ 365 w 1197"/>
                <a:gd name="T75" fmla="*/ 1147 h 1195"/>
                <a:gd name="T76" fmla="*/ 479 w 1197"/>
                <a:gd name="T77" fmla="*/ 1183 h 1195"/>
                <a:gd name="T78" fmla="*/ 539 w 1197"/>
                <a:gd name="T79" fmla="*/ 1195 h 1195"/>
                <a:gd name="T80" fmla="*/ 599 w 1197"/>
                <a:gd name="T81" fmla="*/ 1195 h 1195"/>
                <a:gd name="T82" fmla="*/ 599 w 1197"/>
                <a:gd name="T83" fmla="*/ 1195 h 119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97"/>
                <a:gd name="T127" fmla="*/ 0 h 1195"/>
                <a:gd name="T128" fmla="*/ 1197 w 1197"/>
                <a:gd name="T129" fmla="*/ 1195 h 119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97" h="1195">
                  <a:moveTo>
                    <a:pt x="599" y="1195"/>
                  </a:moveTo>
                  <a:lnTo>
                    <a:pt x="658" y="1195"/>
                  </a:lnTo>
                  <a:lnTo>
                    <a:pt x="718" y="1183"/>
                  </a:lnTo>
                  <a:lnTo>
                    <a:pt x="832" y="1147"/>
                  </a:lnTo>
                  <a:lnTo>
                    <a:pt x="933" y="1093"/>
                  </a:lnTo>
                  <a:lnTo>
                    <a:pt x="1023" y="1022"/>
                  </a:lnTo>
                  <a:lnTo>
                    <a:pt x="1095" y="932"/>
                  </a:lnTo>
                  <a:lnTo>
                    <a:pt x="1149" y="830"/>
                  </a:lnTo>
                  <a:lnTo>
                    <a:pt x="1185" y="717"/>
                  </a:lnTo>
                  <a:lnTo>
                    <a:pt x="1197" y="657"/>
                  </a:lnTo>
                  <a:lnTo>
                    <a:pt x="1197" y="598"/>
                  </a:lnTo>
                  <a:lnTo>
                    <a:pt x="1197" y="538"/>
                  </a:lnTo>
                  <a:lnTo>
                    <a:pt x="1185" y="478"/>
                  </a:lnTo>
                  <a:lnTo>
                    <a:pt x="1149" y="365"/>
                  </a:lnTo>
                  <a:lnTo>
                    <a:pt x="1095" y="263"/>
                  </a:lnTo>
                  <a:lnTo>
                    <a:pt x="1023" y="173"/>
                  </a:lnTo>
                  <a:lnTo>
                    <a:pt x="933" y="102"/>
                  </a:lnTo>
                  <a:lnTo>
                    <a:pt x="832" y="48"/>
                  </a:lnTo>
                  <a:lnTo>
                    <a:pt x="718" y="12"/>
                  </a:lnTo>
                  <a:lnTo>
                    <a:pt x="658" y="6"/>
                  </a:lnTo>
                  <a:lnTo>
                    <a:pt x="599" y="0"/>
                  </a:lnTo>
                  <a:lnTo>
                    <a:pt x="539" y="6"/>
                  </a:lnTo>
                  <a:lnTo>
                    <a:pt x="479" y="12"/>
                  </a:lnTo>
                  <a:lnTo>
                    <a:pt x="365" y="48"/>
                  </a:lnTo>
                  <a:lnTo>
                    <a:pt x="264" y="102"/>
                  </a:lnTo>
                  <a:lnTo>
                    <a:pt x="174" y="173"/>
                  </a:lnTo>
                  <a:lnTo>
                    <a:pt x="102" y="263"/>
                  </a:lnTo>
                  <a:lnTo>
                    <a:pt x="48" y="365"/>
                  </a:lnTo>
                  <a:lnTo>
                    <a:pt x="12" y="478"/>
                  </a:lnTo>
                  <a:lnTo>
                    <a:pt x="6" y="538"/>
                  </a:lnTo>
                  <a:lnTo>
                    <a:pt x="0" y="598"/>
                  </a:lnTo>
                  <a:lnTo>
                    <a:pt x="6" y="657"/>
                  </a:lnTo>
                  <a:lnTo>
                    <a:pt x="12" y="717"/>
                  </a:lnTo>
                  <a:lnTo>
                    <a:pt x="48" y="830"/>
                  </a:lnTo>
                  <a:lnTo>
                    <a:pt x="102" y="932"/>
                  </a:lnTo>
                  <a:lnTo>
                    <a:pt x="174" y="1022"/>
                  </a:lnTo>
                  <a:lnTo>
                    <a:pt x="264" y="1093"/>
                  </a:lnTo>
                  <a:lnTo>
                    <a:pt x="365" y="1147"/>
                  </a:lnTo>
                  <a:lnTo>
                    <a:pt x="479" y="1183"/>
                  </a:lnTo>
                  <a:lnTo>
                    <a:pt x="539" y="1195"/>
                  </a:lnTo>
                  <a:lnTo>
                    <a:pt x="599" y="1195"/>
                  </a:lnTo>
                  <a:close/>
                </a:path>
              </a:pathLst>
            </a:custGeom>
            <a:solidFill>
              <a:srgbClr val="095B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045" name="Freeform 5"/>
            <p:cNvSpPr>
              <a:spLocks/>
            </p:cNvSpPr>
            <p:nvPr/>
          </p:nvSpPr>
          <p:spPr bwMode="auto">
            <a:xfrm>
              <a:off x="377" y="2359"/>
              <a:ext cx="1197" cy="1189"/>
            </a:xfrm>
            <a:custGeom>
              <a:avLst/>
              <a:gdLst>
                <a:gd name="T0" fmla="*/ 599 w 1197"/>
                <a:gd name="T1" fmla="*/ 1189 h 1189"/>
                <a:gd name="T2" fmla="*/ 539 w 1197"/>
                <a:gd name="T3" fmla="*/ 1189 h 1189"/>
                <a:gd name="T4" fmla="*/ 479 w 1197"/>
                <a:gd name="T5" fmla="*/ 1177 h 1189"/>
                <a:gd name="T6" fmla="*/ 365 w 1197"/>
                <a:gd name="T7" fmla="*/ 1141 h 1189"/>
                <a:gd name="T8" fmla="*/ 264 w 1197"/>
                <a:gd name="T9" fmla="*/ 1087 h 1189"/>
                <a:gd name="T10" fmla="*/ 174 w 1197"/>
                <a:gd name="T11" fmla="*/ 1016 h 1189"/>
                <a:gd name="T12" fmla="*/ 102 w 1197"/>
                <a:gd name="T13" fmla="*/ 932 h 1189"/>
                <a:gd name="T14" fmla="*/ 48 w 1197"/>
                <a:gd name="T15" fmla="*/ 830 h 1189"/>
                <a:gd name="T16" fmla="*/ 12 w 1197"/>
                <a:gd name="T17" fmla="*/ 717 h 1189"/>
                <a:gd name="T18" fmla="*/ 6 w 1197"/>
                <a:gd name="T19" fmla="*/ 657 h 1189"/>
                <a:gd name="T20" fmla="*/ 0 w 1197"/>
                <a:gd name="T21" fmla="*/ 598 h 1189"/>
                <a:gd name="T22" fmla="*/ 6 w 1197"/>
                <a:gd name="T23" fmla="*/ 538 h 1189"/>
                <a:gd name="T24" fmla="*/ 12 w 1197"/>
                <a:gd name="T25" fmla="*/ 478 h 1189"/>
                <a:gd name="T26" fmla="*/ 48 w 1197"/>
                <a:gd name="T27" fmla="*/ 365 h 1189"/>
                <a:gd name="T28" fmla="*/ 102 w 1197"/>
                <a:gd name="T29" fmla="*/ 263 h 1189"/>
                <a:gd name="T30" fmla="*/ 174 w 1197"/>
                <a:gd name="T31" fmla="*/ 173 h 1189"/>
                <a:gd name="T32" fmla="*/ 264 w 1197"/>
                <a:gd name="T33" fmla="*/ 102 h 1189"/>
                <a:gd name="T34" fmla="*/ 365 w 1197"/>
                <a:gd name="T35" fmla="*/ 48 h 1189"/>
                <a:gd name="T36" fmla="*/ 479 w 1197"/>
                <a:gd name="T37" fmla="*/ 12 h 1189"/>
                <a:gd name="T38" fmla="*/ 539 w 1197"/>
                <a:gd name="T39" fmla="*/ 6 h 1189"/>
                <a:gd name="T40" fmla="*/ 599 w 1197"/>
                <a:gd name="T41" fmla="*/ 0 h 1189"/>
                <a:gd name="T42" fmla="*/ 658 w 1197"/>
                <a:gd name="T43" fmla="*/ 6 h 1189"/>
                <a:gd name="T44" fmla="*/ 718 w 1197"/>
                <a:gd name="T45" fmla="*/ 12 h 1189"/>
                <a:gd name="T46" fmla="*/ 832 w 1197"/>
                <a:gd name="T47" fmla="*/ 48 h 1189"/>
                <a:gd name="T48" fmla="*/ 933 w 1197"/>
                <a:gd name="T49" fmla="*/ 102 h 1189"/>
                <a:gd name="T50" fmla="*/ 1023 w 1197"/>
                <a:gd name="T51" fmla="*/ 173 h 1189"/>
                <a:gd name="T52" fmla="*/ 1095 w 1197"/>
                <a:gd name="T53" fmla="*/ 263 h 1189"/>
                <a:gd name="T54" fmla="*/ 1149 w 1197"/>
                <a:gd name="T55" fmla="*/ 365 h 1189"/>
                <a:gd name="T56" fmla="*/ 1185 w 1197"/>
                <a:gd name="T57" fmla="*/ 478 h 1189"/>
                <a:gd name="T58" fmla="*/ 1197 w 1197"/>
                <a:gd name="T59" fmla="*/ 538 h 1189"/>
                <a:gd name="T60" fmla="*/ 1197 w 1197"/>
                <a:gd name="T61" fmla="*/ 598 h 1189"/>
                <a:gd name="T62" fmla="*/ 1197 w 1197"/>
                <a:gd name="T63" fmla="*/ 657 h 1189"/>
                <a:gd name="T64" fmla="*/ 1185 w 1197"/>
                <a:gd name="T65" fmla="*/ 717 h 1189"/>
                <a:gd name="T66" fmla="*/ 1149 w 1197"/>
                <a:gd name="T67" fmla="*/ 830 h 1189"/>
                <a:gd name="T68" fmla="*/ 1095 w 1197"/>
                <a:gd name="T69" fmla="*/ 932 h 1189"/>
                <a:gd name="T70" fmla="*/ 1023 w 1197"/>
                <a:gd name="T71" fmla="*/ 1016 h 1189"/>
                <a:gd name="T72" fmla="*/ 933 w 1197"/>
                <a:gd name="T73" fmla="*/ 1087 h 1189"/>
                <a:gd name="T74" fmla="*/ 832 w 1197"/>
                <a:gd name="T75" fmla="*/ 1141 h 1189"/>
                <a:gd name="T76" fmla="*/ 718 w 1197"/>
                <a:gd name="T77" fmla="*/ 1177 h 1189"/>
                <a:gd name="T78" fmla="*/ 658 w 1197"/>
                <a:gd name="T79" fmla="*/ 1189 h 1189"/>
                <a:gd name="T80" fmla="*/ 599 w 1197"/>
                <a:gd name="T81" fmla="*/ 1189 h 1189"/>
                <a:gd name="T82" fmla="*/ 599 w 1197"/>
                <a:gd name="T83" fmla="*/ 1189 h 118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97"/>
                <a:gd name="T127" fmla="*/ 0 h 1189"/>
                <a:gd name="T128" fmla="*/ 1197 w 1197"/>
                <a:gd name="T129" fmla="*/ 1189 h 118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97" h="1189">
                  <a:moveTo>
                    <a:pt x="599" y="1189"/>
                  </a:moveTo>
                  <a:lnTo>
                    <a:pt x="539" y="1189"/>
                  </a:lnTo>
                  <a:lnTo>
                    <a:pt x="479" y="1177"/>
                  </a:lnTo>
                  <a:lnTo>
                    <a:pt x="365" y="1141"/>
                  </a:lnTo>
                  <a:lnTo>
                    <a:pt x="264" y="1087"/>
                  </a:lnTo>
                  <a:lnTo>
                    <a:pt x="174" y="1016"/>
                  </a:lnTo>
                  <a:lnTo>
                    <a:pt x="102" y="932"/>
                  </a:lnTo>
                  <a:lnTo>
                    <a:pt x="48" y="830"/>
                  </a:lnTo>
                  <a:lnTo>
                    <a:pt x="12" y="717"/>
                  </a:lnTo>
                  <a:lnTo>
                    <a:pt x="6" y="657"/>
                  </a:lnTo>
                  <a:lnTo>
                    <a:pt x="0" y="598"/>
                  </a:lnTo>
                  <a:lnTo>
                    <a:pt x="6" y="538"/>
                  </a:lnTo>
                  <a:lnTo>
                    <a:pt x="12" y="478"/>
                  </a:lnTo>
                  <a:lnTo>
                    <a:pt x="48" y="365"/>
                  </a:lnTo>
                  <a:lnTo>
                    <a:pt x="102" y="263"/>
                  </a:lnTo>
                  <a:lnTo>
                    <a:pt x="174" y="173"/>
                  </a:lnTo>
                  <a:lnTo>
                    <a:pt x="264" y="102"/>
                  </a:lnTo>
                  <a:lnTo>
                    <a:pt x="365" y="48"/>
                  </a:lnTo>
                  <a:lnTo>
                    <a:pt x="479" y="12"/>
                  </a:lnTo>
                  <a:lnTo>
                    <a:pt x="539" y="6"/>
                  </a:lnTo>
                  <a:lnTo>
                    <a:pt x="599" y="0"/>
                  </a:lnTo>
                  <a:lnTo>
                    <a:pt x="658" y="6"/>
                  </a:lnTo>
                  <a:lnTo>
                    <a:pt x="718" y="12"/>
                  </a:lnTo>
                  <a:lnTo>
                    <a:pt x="832" y="48"/>
                  </a:lnTo>
                  <a:lnTo>
                    <a:pt x="933" y="102"/>
                  </a:lnTo>
                  <a:lnTo>
                    <a:pt x="1023" y="173"/>
                  </a:lnTo>
                  <a:lnTo>
                    <a:pt x="1095" y="263"/>
                  </a:lnTo>
                  <a:lnTo>
                    <a:pt x="1149" y="365"/>
                  </a:lnTo>
                  <a:lnTo>
                    <a:pt x="1185" y="478"/>
                  </a:lnTo>
                  <a:lnTo>
                    <a:pt x="1197" y="538"/>
                  </a:lnTo>
                  <a:lnTo>
                    <a:pt x="1197" y="598"/>
                  </a:lnTo>
                  <a:lnTo>
                    <a:pt x="1197" y="657"/>
                  </a:lnTo>
                  <a:lnTo>
                    <a:pt x="1185" y="717"/>
                  </a:lnTo>
                  <a:lnTo>
                    <a:pt x="1149" y="830"/>
                  </a:lnTo>
                  <a:lnTo>
                    <a:pt x="1095" y="932"/>
                  </a:lnTo>
                  <a:lnTo>
                    <a:pt x="1023" y="1016"/>
                  </a:lnTo>
                  <a:lnTo>
                    <a:pt x="933" y="1087"/>
                  </a:lnTo>
                  <a:lnTo>
                    <a:pt x="832" y="1141"/>
                  </a:lnTo>
                  <a:lnTo>
                    <a:pt x="718" y="1177"/>
                  </a:lnTo>
                  <a:lnTo>
                    <a:pt x="658" y="1189"/>
                  </a:lnTo>
                  <a:lnTo>
                    <a:pt x="599" y="1189"/>
                  </a:lnTo>
                  <a:close/>
                </a:path>
              </a:pathLst>
            </a:custGeom>
            <a:solidFill>
              <a:srgbClr val="095C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046" name="Freeform 6"/>
            <p:cNvSpPr>
              <a:spLocks/>
            </p:cNvSpPr>
            <p:nvPr/>
          </p:nvSpPr>
          <p:spPr bwMode="auto">
            <a:xfrm>
              <a:off x="383" y="2359"/>
              <a:ext cx="1185" cy="1189"/>
            </a:xfrm>
            <a:custGeom>
              <a:avLst/>
              <a:gdLst>
                <a:gd name="T0" fmla="*/ 593 w 1185"/>
                <a:gd name="T1" fmla="*/ 1189 h 1189"/>
                <a:gd name="T2" fmla="*/ 533 w 1185"/>
                <a:gd name="T3" fmla="*/ 1189 h 1189"/>
                <a:gd name="T4" fmla="*/ 473 w 1185"/>
                <a:gd name="T5" fmla="*/ 1177 h 1189"/>
                <a:gd name="T6" fmla="*/ 359 w 1185"/>
                <a:gd name="T7" fmla="*/ 1141 h 1189"/>
                <a:gd name="T8" fmla="*/ 264 w 1185"/>
                <a:gd name="T9" fmla="*/ 1087 h 1189"/>
                <a:gd name="T10" fmla="*/ 174 w 1185"/>
                <a:gd name="T11" fmla="*/ 1016 h 1189"/>
                <a:gd name="T12" fmla="*/ 102 w 1185"/>
                <a:gd name="T13" fmla="*/ 926 h 1189"/>
                <a:gd name="T14" fmla="*/ 48 w 1185"/>
                <a:gd name="T15" fmla="*/ 824 h 1189"/>
                <a:gd name="T16" fmla="*/ 12 w 1185"/>
                <a:gd name="T17" fmla="*/ 711 h 1189"/>
                <a:gd name="T18" fmla="*/ 6 w 1185"/>
                <a:gd name="T19" fmla="*/ 651 h 1189"/>
                <a:gd name="T20" fmla="*/ 0 w 1185"/>
                <a:gd name="T21" fmla="*/ 592 h 1189"/>
                <a:gd name="T22" fmla="*/ 6 w 1185"/>
                <a:gd name="T23" fmla="*/ 532 h 1189"/>
                <a:gd name="T24" fmla="*/ 12 w 1185"/>
                <a:gd name="T25" fmla="*/ 472 h 1189"/>
                <a:gd name="T26" fmla="*/ 48 w 1185"/>
                <a:gd name="T27" fmla="*/ 365 h 1189"/>
                <a:gd name="T28" fmla="*/ 102 w 1185"/>
                <a:gd name="T29" fmla="*/ 263 h 1189"/>
                <a:gd name="T30" fmla="*/ 174 w 1185"/>
                <a:gd name="T31" fmla="*/ 173 h 1189"/>
                <a:gd name="T32" fmla="*/ 264 w 1185"/>
                <a:gd name="T33" fmla="*/ 102 h 1189"/>
                <a:gd name="T34" fmla="*/ 359 w 1185"/>
                <a:gd name="T35" fmla="*/ 48 h 1189"/>
                <a:gd name="T36" fmla="*/ 473 w 1185"/>
                <a:gd name="T37" fmla="*/ 12 h 1189"/>
                <a:gd name="T38" fmla="*/ 533 w 1185"/>
                <a:gd name="T39" fmla="*/ 6 h 1189"/>
                <a:gd name="T40" fmla="*/ 593 w 1185"/>
                <a:gd name="T41" fmla="*/ 0 h 1189"/>
                <a:gd name="T42" fmla="*/ 652 w 1185"/>
                <a:gd name="T43" fmla="*/ 6 h 1189"/>
                <a:gd name="T44" fmla="*/ 712 w 1185"/>
                <a:gd name="T45" fmla="*/ 12 h 1189"/>
                <a:gd name="T46" fmla="*/ 826 w 1185"/>
                <a:gd name="T47" fmla="*/ 48 h 1189"/>
                <a:gd name="T48" fmla="*/ 927 w 1185"/>
                <a:gd name="T49" fmla="*/ 102 h 1189"/>
                <a:gd name="T50" fmla="*/ 1011 w 1185"/>
                <a:gd name="T51" fmla="*/ 173 h 1189"/>
                <a:gd name="T52" fmla="*/ 1083 w 1185"/>
                <a:gd name="T53" fmla="*/ 263 h 1189"/>
                <a:gd name="T54" fmla="*/ 1137 w 1185"/>
                <a:gd name="T55" fmla="*/ 365 h 1189"/>
                <a:gd name="T56" fmla="*/ 1173 w 1185"/>
                <a:gd name="T57" fmla="*/ 472 h 1189"/>
                <a:gd name="T58" fmla="*/ 1185 w 1185"/>
                <a:gd name="T59" fmla="*/ 532 h 1189"/>
                <a:gd name="T60" fmla="*/ 1185 w 1185"/>
                <a:gd name="T61" fmla="*/ 592 h 1189"/>
                <a:gd name="T62" fmla="*/ 1185 w 1185"/>
                <a:gd name="T63" fmla="*/ 651 h 1189"/>
                <a:gd name="T64" fmla="*/ 1173 w 1185"/>
                <a:gd name="T65" fmla="*/ 711 h 1189"/>
                <a:gd name="T66" fmla="*/ 1137 w 1185"/>
                <a:gd name="T67" fmla="*/ 824 h 1189"/>
                <a:gd name="T68" fmla="*/ 1083 w 1185"/>
                <a:gd name="T69" fmla="*/ 926 h 1189"/>
                <a:gd name="T70" fmla="*/ 1011 w 1185"/>
                <a:gd name="T71" fmla="*/ 1016 h 1189"/>
                <a:gd name="T72" fmla="*/ 927 w 1185"/>
                <a:gd name="T73" fmla="*/ 1087 h 1189"/>
                <a:gd name="T74" fmla="*/ 826 w 1185"/>
                <a:gd name="T75" fmla="*/ 1141 h 1189"/>
                <a:gd name="T76" fmla="*/ 712 w 1185"/>
                <a:gd name="T77" fmla="*/ 1177 h 1189"/>
                <a:gd name="T78" fmla="*/ 652 w 1185"/>
                <a:gd name="T79" fmla="*/ 1189 h 1189"/>
                <a:gd name="T80" fmla="*/ 593 w 1185"/>
                <a:gd name="T81" fmla="*/ 1189 h 1189"/>
                <a:gd name="T82" fmla="*/ 593 w 1185"/>
                <a:gd name="T83" fmla="*/ 1189 h 118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85"/>
                <a:gd name="T127" fmla="*/ 0 h 1189"/>
                <a:gd name="T128" fmla="*/ 1185 w 1185"/>
                <a:gd name="T129" fmla="*/ 1189 h 118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85" h="1189">
                  <a:moveTo>
                    <a:pt x="593" y="1189"/>
                  </a:moveTo>
                  <a:lnTo>
                    <a:pt x="533" y="1189"/>
                  </a:lnTo>
                  <a:lnTo>
                    <a:pt x="473" y="1177"/>
                  </a:lnTo>
                  <a:lnTo>
                    <a:pt x="359" y="1141"/>
                  </a:lnTo>
                  <a:lnTo>
                    <a:pt x="264" y="1087"/>
                  </a:lnTo>
                  <a:lnTo>
                    <a:pt x="174" y="1016"/>
                  </a:lnTo>
                  <a:lnTo>
                    <a:pt x="102" y="926"/>
                  </a:lnTo>
                  <a:lnTo>
                    <a:pt x="48" y="824"/>
                  </a:lnTo>
                  <a:lnTo>
                    <a:pt x="12" y="711"/>
                  </a:lnTo>
                  <a:lnTo>
                    <a:pt x="6" y="651"/>
                  </a:lnTo>
                  <a:lnTo>
                    <a:pt x="0" y="592"/>
                  </a:lnTo>
                  <a:lnTo>
                    <a:pt x="6" y="532"/>
                  </a:lnTo>
                  <a:lnTo>
                    <a:pt x="12" y="472"/>
                  </a:lnTo>
                  <a:lnTo>
                    <a:pt x="48" y="365"/>
                  </a:lnTo>
                  <a:lnTo>
                    <a:pt x="102" y="263"/>
                  </a:lnTo>
                  <a:lnTo>
                    <a:pt x="174" y="173"/>
                  </a:lnTo>
                  <a:lnTo>
                    <a:pt x="264" y="102"/>
                  </a:lnTo>
                  <a:lnTo>
                    <a:pt x="359" y="48"/>
                  </a:lnTo>
                  <a:lnTo>
                    <a:pt x="473" y="12"/>
                  </a:lnTo>
                  <a:lnTo>
                    <a:pt x="533" y="6"/>
                  </a:lnTo>
                  <a:lnTo>
                    <a:pt x="593" y="0"/>
                  </a:lnTo>
                  <a:lnTo>
                    <a:pt x="652" y="6"/>
                  </a:lnTo>
                  <a:lnTo>
                    <a:pt x="712" y="12"/>
                  </a:lnTo>
                  <a:lnTo>
                    <a:pt x="826" y="48"/>
                  </a:lnTo>
                  <a:lnTo>
                    <a:pt x="927" y="102"/>
                  </a:lnTo>
                  <a:lnTo>
                    <a:pt x="1011" y="173"/>
                  </a:lnTo>
                  <a:lnTo>
                    <a:pt x="1083" y="263"/>
                  </a:lnTo>
                  <a:lnTo>
                    <a:pt x="1137" y="365"/>
                  </a:lnTo>
                  <a:lnTo>
                    <a:pt x="1173" y="472"/>
                  </a:lnTo>
                  <a:lnTo>
                    <a:pt x="1185" y="532"/>
                  </a:lnTo>
                  <a:lnTo>
                    <a:pt x="1185" y="592"/>
                  </a:lnTo>
                  <a:lnTo>
                    <a:pt x="1185" y="651"/>
                  </a:lnTo>
                  <a:lnTo>
                    <a:pt x="1173" y="711"/>
                  </a:lnTo>
                  <a:lnTo>
                    <a:pt x="1137" y="824"/>
                  </a:lnTo>
                  <a:lnTo>
                    <a:pt x="1083" y="926"/>
                  </a:lnTo>
                  <a:lnTo>
                    <a:pt x="1011" y="1016"/>
                  </a:lnTo>
                  <a:lnTo>
                    <a:pt x="927" y="1087"/>
                  </a:lnTo>
                  <a:lnTo>
                    <a:pt x="826" y="1141"/>
                  </a:lnTo>
                  <a:lnTo>
                    <a:pt x="712" y="1177"/>
                  </a:lnTo>
                  <a:lnTo>
                    <a:pt x="652" y="1189"/>
                  </a:lnTo>
                  <a:lnTo>
                    <a:pt x="593" y="1189"/>
                  </a:lnTo>
                  <a:close/>
                </a:path>
              </a:pathLst>
            </a:custGeom>
            <a:solidFill>
              <a:srgbClr val="0B5C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047" name="Freeform 7"/>
            <p:cNvSpPr>
              <a:spLocks/>
            </p:cNvSpPr>
            <p:nvPr/>
          </p:nvSpPr>
          <p:spPr bwMode="auto">
            <a:xfrm>
              <a:off x="383" y="2359"/>
              <a:ext cx="1179" cy="1183"/>
            </a:xfrm>
            <a:custGeom>
              <a:avLst/>
              <a:gdLst>
                <a:gd name="T0" fmla="*/ 593 w 1179"/>
                <a:gd name="T1" fmla="*/ 1183 h 1183"/>
                <a:gd name="T2" fmla="*/ 533 w 1179"/>
                <a:gd name="T3" fmla="*/ 1183 h 1183"/>
                <a:gd name="T4" fmla="*/ 473 w 1179"/>
                <a:gd name="T5" fmla="*/ 1171 h 1183"/>
                <a:gd name="T6" fmla="*/ 359 w 1179"/>
                <a:gd name="T7" fmla="*/ 1135 h 1183"/>
                <a:gd name="T8" fmla="*/ 264 w 1179"/>
                <a:gd name="T9" fmla="*/ 1081 h 1183"/>
                <a:gd name="T10" fmla="*/ 174 w 1179"/>
                <a:gd name="T11" fmla="*/ 1010 h 1183"/>
                <a:gd name="T12" fmla="*/ 102 w 1179"/>
                <a:gd name="T13" fmla="*/ 926 h 1183"/>
                <a:gd name="T14" fmla="*/ 48 w 1179"/>
                <a:gd name="T15" fmla="*/ 824 h 1183"/>
                <a:gd name="T16" fmla="*/ 12 w 1179"/>
                <a:gd name="T17" fmla="*/ 711 h 1183"/>
                <a:gd name="T18" fmla="*/ 6 w 1179"/>
                <a:gd name="T19" fmla="*/ 651 h 1183"/>
                <a:gd name="T20" fmla="*/ 0 w 1179"/>
                <a:gd name="T21" fmla="*/ 592 h 1183"/>
                <a:gd name="T22" fmla="*/ 6 w 1179"/>
                <a:gd name="T23" fmla="*/ 532 h 1183"/>
                <a:gd name="T24" fmla="*/ 12 w 1179"/>
                <a:gd name="T25" fmla="*/ 472 h 1183"/>
                <a:gd name="T26" fmla="*/ 48 w 1179"/>
                <a:gd name="T27" fmla="*/ 365 h 1183"/>
                <a:gd name="T28" fmla="*/ 102 w 1179"/>
                <a:gd name="T29" fmla="*/ 263 h 1183"/>
                <a:gd name="T30" fmla="*/ 174 w 1179"/>
                <a:gd name="T31" fmla="*/ 173 h 1183"/>
                <a:gd name="T32" fmla="*/ 264 w 1179"/>
                <a:gd name="T33" fmla="*/ 102 h 1183"/>
                <a:gd name="T34" fmla="*/ 359 w 1179"/>
                <a:gd name="T35" fmla="*/ 48 h 1183"/>
                <a:gd name="T36" fmla="*/ 473 w 1179"/>
                <a:gd name="T37" fmla="*/ 12 h 1183"/>
                <a:gd name="T38" fmla="*/ 533 w 1179"/>
                <a:gd name="T39" fmla="*/ 6 h 1183"/>
                <a:gd name="T40" fmla="*/ 593 w 1179"/>
                <a:gd name="T41" fmla="*/ 0 h 1183"/>
                <a:gd name="T42" fmla="*/ 652 w 1179"/>
                <a:gd name="T43" fmla="*/ 6 h 1183"/>
                <a:gd name="T44" fmla="*/ 712 w 1179"/>
                <a:gd name="T45" fmla="*/ 12 h 1183"/>
                <a:gd name="T46" fmla="*/ 820 w 1179"/>
                <a:gd name="T47" fmla="*/ 48 h 1183"/>
                <a:gd name="T48" fmla="*/ 922 w 1179"/>
                <a:gd name="T49" fmla="*/ 102 h 1183"/>
                <a:gd name="T50" fmla="*/ 1005 w 1179"/>
                <a:gd name="T51" fmla="*/ 173 h 1183"/>
                <a:gd name="T52" fmla="*/ 1077 w 1179"/>
                <a:gd name="T53" fmla="*/ 263 h 1183"/>
                <a:gd name="T54" fmla="*/ 1131 w 1179"/>
                <a:gd name="T55" fmla="*/ 365 h 1183"/>
                <a:gd name="T56" fmla="*/ 1167 w 1179"/>
                <a:gd name="T57" fmla="*/ 472 h 1183"/>
                <a:gd name="T58" fmla="*/ 1179 w 1179"/>
                <a:gd name="T59" fmla="*/ 532 h 1183"/>
                <a:gd name="T60" fmla="*/ 1179 w 1179"/>
                <a:gd name="T61" fmla="*/ 592 h 1183"/>
                <a:gd name="T62" fmla="*/ 1179 w 1179"/>
                <a:gd name="T63" fmla="*/ 651 h 1183"/>
                <a:gd name="T64" fmla="*/ 1167 w 1179"/>
                <a:gd name="T65" fmla="*/ 711 h 1183"/>
                <a:gd name="T66" fmla="*/ 1131 w 1179"/>
                <a:gd name="T67" fmla="*/ 824 h 1183"/>
                <a:gd name="T68" fmla="*/ 1077 w 1179"/>
                <a:gd name="T69" fmla="*/ 926 h 1183"/>
                <a:gd name="T70" fmla="*/ 1005 w 1179"/>
                <a:gd name="T71" fmla="*/ 1010 h 1183"/>
                <a:gd name="T72" fmla="*/ 922 w 1179"/>
                <a:gd name="T73" fmla="*/ 1081 h 1183"/>
                <a:gd name="T74" fmla="*/ 820 w 1179"/>
                <a:gd name="T75" fmla="*/ 1135 h 1183"/>
                <a:gd name="T76" fmla="*/ 712 w 1179"/>
                <a:gd name="T77" fmla="*/ 1171 h 1183"/>
                <a:gd name="T78" fmla="*/ 652 w 1179"/>
                <a:gd name="T79" fmla="*/ 1183 h 1183"/>
                <a:gd name="T80" fmla="*/ 593 w 1179"/>
                <a:gd name="T81" fmla="*/ 1183 h 1183"/>
                <a:gd name="T82" fmla="*/ 593 w 1179"/>
                <a:gd name="T83" fmla="*/ 1183 h 118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79"/>
                <a:gd name="T127" fmla="*/ 0 h 1183"/>
                <a:gd name="T128" fmla="*/ 1179 w 1179"/>
                <a:gd name="T129" fmla="*/ 1183 h 118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79" h="1183">
                  <a:moveTo>
                    <a:pt x="593" y="1183"/>
                  </a:moveTo>
                  <a:lnTo>
                    <a:pt x="533" y="1183"/>
                  </a:lnTo>
                  <a:lnTo>
                    <a:pt x="473" y="1171"/>
                  </a:lnTo>
                  <a:lnTo>
                    <a:pt x="359" y="1135"/>
                  </a:lnTo>
                  <a:lnTo>
                    <a:pt x="264" y="1081"/>
                  </a:lnTo>
                  <a:lnTo>
                    <a:pt x="174" y="1010"/>
                  </a:lnTo>
                  <a:lnTo>
                    <a:pt x="102" y="926"/>
                  </a:lnTo>
                  <a:lnTo>
                    <a:pt x="48" y="824"/>
                  </a:lnTo>
                  <a:lnTo>
                    <a:pt x="12" y="711"/>
                  </a:lnTo>
                  <a:lnTo>
                    <a:pt x="6" y="651"/>
                  </a:lnTo>
                  <a:lnTo>
                    <a:pt x="0" y="592"/>
                  </a:lnTo>
                  <a:lnTo>
                    <a:pt x="6" y="532"/>
                  </a:lnTo>
                  <a:lnTo>
                    <a:pt x="12" y="472"/>
                  </a:lnTo>
                  <a:lnTo>
                    <a:pt x="48" y="365"/>
                  </a:lnTo>
                  <a:lnTo>
                    <a:pt x="102" y="263"/>
                  </a:lnTo>
                  <a:lnTo>
                    <a:pt x="174" y="173"/>
                  </a:lnTo>
                  <a:lnTo>
                    <a:pt x="264" y="102"/>
                  </a:lnTo>
                  <a:lnTo>
                    <a:pt x="359" y="48"/>
                  </a:lnTo>
                  <a:lnTo>
                    <a:pt x="473" y="12"/>
                  </a:lnTo>
                  <a:lnTo>
                    <a:pt x="533" y="6"/>
                  </a:lnTo>
                  <a:lnTo>
                    <a:pt x="593" y="0"/>
                  </a:lnTo>
                  <a:lnTo>
                    <a:pt x="652" y="6"/>
                  </a:lnTo>
                  <a:lnTo>
                    <a:pt x="712" y="12"/>
                  </a:lnTo>
                  <a:lnTo>
                    <a:pt x="820" y="48"/>
                  </a:lnTo>
                  <a:lnTo>
                    <a:pt x="922" y="102"/>
                  </a:lnTo>
                  <a:lnTo>
                    <a:pt x="1005" y="173"/>
                  </a:lnTo>
                  <a:lnTo>
                    <a:pt x="1077" y="263"/>
                  </a:lnTo>
                  <a:lnTo>
                    <a:pt x="1131" y="365"/>
                  </a:lnTo>
                  <a:lnTo>
                    <a:pt x="1167" y="472"/>
                  </a:lnTo>
                  <a:lnTo>
                    <a:pt x="1179" y="532"/>
                  </a:lnTo>
                  <a:lnTo>
                    <a:pt x="1179" y="592"/>
                  </a:lnTo>
                  <a:lnTo>
                    <a:pt x="1179" y="651"/>
                  </a:lnTo>
                  <a:lnTo>
                    <a:pt x="1167" y="711"/>
                  </a:lnTo>
                  <a:lnTo>
                    <a:pt x="1131" y="824"/>
                  </a:lnTo>
                  <a:lnTo>
                    <a:pt x="1077" y="926"/>
                  </a:lnTo>
                  <a:lnTo>
                    <a:pt x="1005" y="1010"/>
                  </a:lnTo>
                  <a:lnTo>
                    <a:pt x="922" y="1081"/>
                  </a:lnTo>
                  <a:lnTo>
                    <a:pt x="820" y="1135"/>
                  </a:lnTo>
                  <a:lnTo>
                    <a:pt x="712" y="1171"/>
                  </a:lnTo>
                  <a:lnTo>
                    <a:pt x="652" y="1183"/>
                  </a:lnTo>
                  <a:lnTo>
                    <a:pt x="593" y="1183"/>
                  </a:lnTo>
                  <a:close/>
                </a:path>
              </a:pathLst>
            </a:custGeom>
            <a:solidFill>
              <a:srgbClr val="0B5C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048" name="Freeform 8"/>
            <p:cNvSpPr>
              <a:spLocks/>
            </p:cNvSpPr>
            <p:nvPr/>
          </p:nvSpPr>
          <p:spPr bwMode="auto">
            <a:xfrm>
              <a:off x="383" y="2365"/>
              <a:ext cx="1179" cy="1171"/>
            </a:xfrm>
            <a:custGeom>
              <a:avLst/>
              <a:gdLst>
                <a:gd name="T0" fmla="*/ 587 w 1179"/>
                <a:gd name="T1" fmla="*/ 1171 h 1171"/>
                <a:gd name="T2" fmla="*/ 527 w 1179"/>
                <a:gd name="T3" fmla="*/ 1171 h 1171"/>
                <a:gd name="T4" fmla="*/ 467 w 1179"/>
                <a:gd name="T5" fmla="*/ 1159 h 1171"/>
                <a:gd name="T6" fmla="*/ 359 w 1179"/>
                <a:gd name="T7" fmla="*/ 1123 h 1171"/>
                <a:gd name="T8" fmla="*/ 258 w 1179"/>
                <a:gd name="T9" fmla="*/ 1069 h 1171"/>
                <a:gd name="T10" fmla="*/ 174 w 1179"/>
                <a:gd name="T11" fmla="*/ 998 h 1171"/>
                <a:gd name="T12" fmla="*/ 102 w 1179"/>
                <a:gd name="T13" fmla="*/ 914 h 1171"/>
                <a:gd name="T14" fmla="*/ 48 w 1179"/>
                <a:gd name="T15" fmla="*/ 812 h 1171"/>
                <a:gd name="T16" fmla="*/ 12 w 1179"/>
                <a:gd name="T17" fmla="*/ 705 h 1171"/>
                <a:gd name="T18" fmla="*/ 6 w 1179"/>
                <a:gd name="T19" fmla="*/ 645 h 1171"/>
                <a:gd name="T20" fmla="*/ 0 w 1179"/>
                <a:gd name="T21" fmla="*/ 586 h 1171"/>
                <a:gd name="T22" fmla="*/ 6 w 1179"/>
                <a:gd name="T23" fmla="*/ 526 h 1171"/>
                <a:gd name="T24" fmla="*/ 12 w 1179"/>
                <a:gd name="T25" fmla="*/ 466 h 1171"/>
                <a:gd name="T26" fmla="*/ 48 w 1179"/>
                <a:gd name="T27" fmla="*/ 359 h 1171"/>
                <a:gd name="T28" fmla="*/ 102 w 1179"/>
                <a:gd name="T29" fmla="*/ 257 h 1171"/>
                <a:gd name="T30" fmla="*/ 174 w 1179"/>
                <a:gd name="T31" fmla="*/ 173 h 1171"/>
                <a:gd name="T32" fmla="*/ 258 w 1179"/>
                <a:gd name="T33" fmla="*/ 102 h 1171"/>
                <a:gd name="T34" fmla="*/ 359 w 1179"/>
                <a:gd name="T35" fmla="*/ 48 h 1171"/>
                <a:gd name="T36" fmla="*/ 467 w 1179"/>
                <a:gd name="T37" fmla="*/ 12 h 1171"/>
                <a:gd name="T38" fmla="*/ 527 w 1179"/>
                <a:gd name="T39" fmla="*/ 6 h 1171"/>
                <a:gd name="T40" fmla="*/ 587 w 1179"/>
                <a:gd name="T41" fmla="*/ 0 h 1171"/>
                <a:gd name="T42" fmla="*/ 646 w 1179"/>
                <a:gd name="T43" fmla="*/ 6 h 1171"/>
                <a:gd name="T44" fmla="*/ 706 w 1179"/>
                <a:gd name="T45" fmla="*/ 12 h 1171"/>
                <a:gd name="T46" fmla="*/ 820 w 1179"/>
                <a:gd name="T47" fmla="*/ 48 h 1171"/>
                <a:gd name="T48" fmla="*/ 922 w 1179"/>
                <a:gd name="T49" fmla="*/ 102 h 1171"/>
                <a:gd name="T50" fmla="*/ 1005 w 1179"/>
                <a:gd name="T51" fmla="*/ 173 h 1171"/>
                <a:gd name="T52" fmla="*/ 1077 w 1179"/>
                <a:gd name="T53" fmla="*/ 257 h 1171"/>
                <a:gd name="T54" fmla="*/ 1131 w 1179"/>
                <a:gd name="T55" fmla="*/ 359 h 1171"/>
                <a:gd name="T56" fmla="*/ 1167 w 1179"/>
                <a:gd name="T57" fmla="*/ 466 h 1171"/>
                <a:gd name="T58" fmla="*/ 1179 w 1179"/>
                <a:gd name="T59" fmla="*/ 526 h 1171"/>
                <a:gd name="T60" fmla="*/ 1179 w 1179"/>
                <a:gd name="T61" fmla="*/ 586 h 1171"/>
                <a:gd name="T62" fmla="*/ 1179 w 1179"/>
                <a:gd name="T63" fmla="*/ 645 h 1171"/>
                <a:gd name="T64" fmla="*/ 1167 w 1179"/>
                <a:gd name="T65" fmla="*/ 705 h 1171"/>
                <a:gd name="T66" fmla="*/ 1131 w 1179"/>
                <a:gd name="T67" fmla="*/ 812 h 1171"/>
                <a:gd name="T68" fmla="*/ 1077 w 1179"/>
                <a:gd name="T69" fmla="*/ 914 h 1171"/>
                <a:gd name="T70" fmla="*/ 1005 w 1179"/>
                <a:gd name="T71" fmla="*/ 998 h 1171"/>
                <a:gd name="T72" fmla="*/ 922 w 1179"/>
                <a:gd name="T73" fmla="*/ 1069 h 1171"/>
                <a:gd name="T74" fmla="*/ 820 w 1179"/>
                <a:gd name="T75" fmla="*/ 1123 h 1171"/>
                <a:gd name="T76" fmla="*/ 706 w 1179"/>
                <a:gd name="T77" fmla="*/ 1159 h 1171"/>
                <a:gd name="T78" fmla="*/ 646 w 1179"/>
                <a:gd name="T79" fmla="*/ 1171 h 1171"/>
                <a:gd name="T80" fmla="*/ 587 w 1179"/>
                <a:gd name="T81" fmla="*/ 1171 h 1171"/>
                <a:gd name="T82" fmla="*/ 587 w 1179"/>
                <a:gd name="T83" fmla="*/ 1171 h 117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79"/>
                <a:gd name="T127" fmla="*/ 0 h 1171"/>
                <a:gd name="T128" fmla="*/ 1179 w 1179"/>
                <a:gd name="T129" fmla="*/ 1171 h 117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79" h="1171">
                  <a:moveTo>
                    <a:pt x="587" y="1171"/>
                  </a:moveTo>
                  <a:lnTo>
                    <a:pt x="527" y="1171"/>
                  </a:lnTo>
                  <a:lnTo>
                    <a:pt x="467" y="1159"/>
                  </a:lnTo>
                  <a:lnTo>
                    <a:pt x="359" y="1123"/>
                  </a:lnTo>
                  <a:lnTo>
                    <a:pt x="258" y="1069"/>
                  </a:lnTo>
                  <a:lnTo>
                    <a:pt x="174" y="998"/>
                  </a:lnTo>
                  <a:lnTo>
                    <a:pt x="102" y="914"/>
                  </a:lnTo>
                  <a:lnTo>
                    <a:pt x="48" y="812"/>
                  </a:lnTo>
                  <a:lnTo>
                    <a:pt x="12" y="705"/>
                  </a:lnTo>
                  <a:lnTo>
                    <a:pt x="6" y="645"/>
                  </a:lnTo>
                  <a:lnTo>
                    <a:pt x="0" y="586"/>
                  </a:lnTo>
                  <a:lnTo>
                    <a:pt x="6" y="526"/>
                  </a:lnTo>
                  <a:lnTo>
                    <a:pt x="12" y="466"/>
                  </a:lnTo>
                  <a:lnTo>
                    <a:pt x="48" y="359"/>
                  </a:lnTo>
                  <a:lnTo>
                    <a:pt x="102" y="257"/>
                  </a:lnTo>
                  <a:lnTo>
                    <a:pt x="174" y="173"/>
                  </a:lnTo>
                  <a:lnTo>
                    <a:pt x="258" y="102"/>
                  </a:lnTo>
                  <a:lnTo>
                    <a:pt x="359" y="48"/>
                  </a:lnTo>
                  <a:lnTo>
                    <a:pt x="467" y="12"/>
                  </a:lnTo>
                  <a:lnTo>
                    <a:pt x="527" y="6"/>
                  </a:lnTo>
                  <a:lnTo>
                    <a:pt x="587" y="0"/>
                  </a:lnTo>
                  <a:lnTo>
                    <a:pt x="646" y="6"/>
                  </a:lnTo>
                  <a:lnTo>
                    <a:pt x="706" y="12"/>
                  </a:lnTo>
                  <a:lnTo>
                    <a:pt x="820" y="48"/>
                  </a:lnTo>
                  <a:lnTo>
                    <a:pt x="922" y="102"/>
                  </a:lnTo>
                  <a:lnTo>
                    <a:pt x="1005" y="173"/>
                  </a:lnTo>
                  <a:lnTo>
                    <a:pt x="1077" y="257"/>
                  </a:lnTo>
                  <a:lnTo>
                    <a:pt x="1131" y="359"/>
                  </a:lnTo>
                  <a:lnTo>
                    <a:pt x="1167" y="466"/>
                  </a:lnTo>
                  <a:lnTo>
                    <a:pt x="1179" y="526"/>
                  </a:lnTo>
                  <a:lnTo>
                    <a:pt x="1179" y="586"/>
                  </a:lnTo>
                  <a:lnTo>
                    <a:pt x="1179" y="645"/>
                  </a:lnTo>
                  <a:lnTo>
                    <a:pt x="1167" y="705"/>
                  </a:lnTo>
                  <a:lnTo>
                    <a:pt x="1131" y="812"/>
                  </a:lnTo>
                  <a:lnTo>
                    <a:pt x="1077" y="914"/>
                  </a:lnTo>
                  <a:lnTo>
                    <a:pt x="1005" y="998"/>
                  </a:lnTo>
                  <a:lnTo>
                    <a:pt x="922" y="1069"/>
                  </a:lnTo>
                  <a:lnTo>
                    <a:pt x="820" y="1123"/>
                  </a:lnTo>
                  <a:lnTo>
                    <a:pt x="706" y="1159"/>
                  </a:lnTo>
                  <a:lnTo>
                    <a:pt x="646" y="1171"/>
                  </a:lnTo>
                  <a:lnTo>
                    <a:pt x="587" y="1171"/>
                  </a:lnTo>
                  <a:close/>
                </a:path>
              </a:pathLst>
            </a:custGeom>
            <a:solidFill>
              <a:srgbClr val="0C5C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049" name="Freeform 9"/>
            <p:cNvSpPr>
              <a:spLocks/>
            </p:cNvSpPr>
            <p:nvPr/>
          </p:nvSpPr>
          <p:spPr bwMode="auto">
            <a:xfrm>
              <a:off x="383" y="2365"/>
              <a:ext cx="1173" cy="1165"/>
            </a:xfrm>
            <a:custGeom>
              <a:avLst/>
              <a:gdLst>
                <a:gd name="T0" fmla="*/ 587 w 1173"/>
                <a:gd name="T1" fmla="*/ 1165 h 1165"/>
                <a:gd name="T2" fmla="*/ 527 w 1173"/>
                <a:gd name="T3" fmla="*/ 1165 h 1165"/>
                <a:gd name="T4" fmla="*/ 467 w 1173"/>
                <a:gd name="T5" fmla="*/ 1153 h 1165"/>
                <a:gd name="T6" fmla="*/ 359 w 1173"/>
                <a:gd name="T7" fmla="*/ 1117 h 1165"/>
                <a:gd name="T8" fmla="*/ 258 w 1173"/>
                <a:gd name="T9" fmla="*/ 1069 h 1165"/>
                <a:gd name="T10" fmla="*/ 174 w 1173"/>
                <a:gd name="T11" fmla="*/ 998 h 1165"/>
                <a:gd name="T12" fmla="*/ 102 w 1173"/>
                <a:gd name="T13" fmla="*/ 908 h 1165"/>
                <a:gd name="T14" fmla="*/ 48 w 1173"/>
                <a:gd name="T15" fmla="*/ 812 h 1165"/>
                <a:gd name="T16" fmla="*/ 12 w 1173"/>
                <a:gd name="T17" fmla="*/ 705 h 1165"/>
                <a:gd name="T18" fmla="*/ 6 w 1173"/>
                <a:gd name="T19" fmla="*/ 645 h 1165"/>
                <a:gd name="T20" fmla="*/ 0 w 1173"/>
                <a:gd name="T21" fmla="*/ 586 h 1165"/>
                <a:gd name="T22" fmla="*/ 6 w 1173"/>
                <a:gd name="T23" fmla="*/ 526 h 1165"/>
                <a:gd name="T24" fmla="*/ 12 w 1173"/>
                <a:gd name="T25" fmla="*/ 466 h 1165"/>
                <a:gd name="T26" fmla="*/ 48 w 1173"/>
                <a:gd name="T27" fmla="*/ 359 h 1165"/>
                <a:gd name="T28" fmla="*/ 102 w 1173"/>
                <a:gd name="T29" fmla="*/ 257 h 1165"/>
                <a:gd name="T30" fmla="*/ 174 w 1173"/>
                <a:gd name="T31" fmla="*/ 173 h 1165"/>
                <a:gd name="T32" fmla="*/ 258 w 1173"/>
                <a:gd name="T33" fmla="*/ 102 h 1165"/>
                <a:gd name="T34" fmla="*/ 359 w 1173"/>
                <a:gd name="T35" fmla="*/ 48 h 1165"/>
                <a:gd name="T36" fmla="*/ 467 w 1173"/>
                <a:gd name="T37" fmla="*/ 12 h 1165"/>
                <a:gd name="T38" fmla="*/ 527 w 1173"/>
                <a:gd name="T39" fmla="*/ 6 h 1165"/>
                <a:gd name="T40" fmla="*/ 587 w 1173"/>
                <a:gd name="T41" fmla="*/ 0 h 1165"/>
                <a:gd name="T42" fmla="*/ 646 w 1173"/>
                <a:gd name="T43" fmla="*/ 6 h 1165"/>
                <a:gd name="T44" fmla="*/ 706 w 1173"/>
                <a:gd name="T45" fmla="*/ 12 h 1165"/>
                <a:gd name="T46" fmla="*/ 814 w 1173"/>
                <a:gd name="T47" fmla="*/ 48 h 1165"/>
                <a:gd name="T48" fmla="*/ 916 w 1173"/>
                <a:gd name="T49" fmla="*/ 102 h 1165"/>
                <a:gd name="T50" fmla="*/ 999 w 1173"/>
                <a:gd name="T51" fmla="*/ 173 h 1165"/>
                <a:gd name="T52" fmla="*/ 1071 w 1173"/>
                <a:gd name="T53" fmla="*/ 257 h 1165"/>
                <a:gd name="T54" fmla="*/ 1125 w 1173"/>
                <a:gd name="T55" fmla="*/ 359 h 1165"/>
                <a:gd name="T56" fmla="*/ 1161 w 1173"/>
                <a:gd name="T57" fmla="*/ 466 h 1165"/>
                <a:gd name="T58" fmla="*/ 1173 w 1173"/>
                <a:gd name="T59" fmla="*/ 526 h 1165"/>
                <a:gd name="T60" fmla="*/ 1173 w 1173"/>
                <a:gd name="T61" fmla="*/ 586 h 1165"/>
                <a:gd name="T62" fmla="*/ 1173 w 1173"/>
                <a:gd name="T63" fmla="*/ 645 h 1165"/>
                <a:gd name="T64" fmla="*/ 1161 w 1173"/>
                <a:gd name="T65" fmla="*/ 705 h 1165"/>
                <a:gd name="T66" fmla="*/ 1125 w 1173"/>
                <a:gd name="T67" fmla="*/ 812 h 1165"/>
                <a:gd name="T68" fmla="*/ 1071 w 1173"/>
                <a:gd name="T69" fmla="*/ 908 h 1165"/>
                <a:gd name="T70" fmla="*/ 999 w 1173"/>
                <a:gd name="T71" fmla="*/ 998 h 1165"/>
                <a:gd name="T72" fmla="*/ 916 w 1173"/>
                <a:gd name="T73" fmla="*/ 1069 h 1165"/>
                <a:gd name="T74" fmla="*/ 814 w 1173"/>
                <a:gd name="T75" fmla="*/ 1117 h 1165"/>
                <a:gd name="T76" fmla="*/ 706 w 1173"/>
                <a:gd name="T77" fmla="*/ 1153 h 1165"/>
                <a:gd name="T78" fmla="*/ 646 w 1173"/>
                <a:gd name="T79" fmla="*/ 1165 h 1165"/>
                <a:gd name="T80" fmla="*/ 587 w 1173"/>
                <a:gd name="T81" fmla="*/ 1165 h 1165"/>
                <a:gd name="T82" fmla="*/ 587 w 1173"/>
                <a:gd name="T83" fmla="*/ 1165 h 116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73"/>
                <a:gd name="T127" fmla="*/ 0 h 1165"/>
                <a:gd name="T128" fmla="*/ 1173 w 1173"/>
                <a:gd name="T129" fmla="*/ 1165 h 116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73" h="1165">
                  <a:moveTo>
                    <a:pt x="587" y="1165"/>
                  </a:moveTo>
                  <a:lnTo>
                    <a:pt x="527" y="1165"/>
                  </a:lnTo>
                  <a:lnTo>
                    <a:pt x="467" y="1153"/>
                  </a:lnTo>
                  <a:lnTo>
                    <a:pt x="359" y="1117"/>
                  </a:lnTo>
                  <a:lnTo>
                    <a:pt x="258" y="1069"/>
                  </a:lnTo>
                  <a:lnTo>
                    <a:pt x="174" y="998"/>
                  </a:lnTo>
                  <a:lnTo>
                    <a:pt x="102" y="908"/>
                  </a:lnTo>
                  <a:lnTo>
                    <a:pt x="48" y="812"/>
                  </a:lnTo>
                  <a:lnTo>
                    <a:pt x="12" y="705"/>
                  </a:lnTo>
                  <a:lnTo>
                    <a:pt x="6" y="645"/>
                  </a:lnTo>
                  <a:lnTo>
                    <a:pt x="0" y="586"/>
                  </a:lnTo>
                  <a:lnTo>
                    <a:pt x="6" y="526"/>
                  </a:lnTo>
                  <a:lnTo>
                    <a:pt x="12" y="466"/>
                  </a:lnTo>
                  <a:lnTo>
                    <a:pt x="48" y="359"/>
                  </a:lnTo>
                  <a:lnTo>
                    <a:pt x="102" y="257"/>
                  </a:lnTo>
                  <a:lnTo>
                    <a:pt x="174" y="173"/>
                  </a:lnTo>
                  <a:lnTo>
                    <a:pt x="258" y="102"/>
                  </a:lnTo>
                  <a:lnTo>
                    <a:pt x="359" y="48"/>
                  </a:lnTo>
                  <a:lnTo>
                    <a:pt x="467" y="12"/>
                  </a:lnTo>
                  <a:lnTo>
                    <a:pt x="527" y="6"/>
                  </a:lnTo>
                  <a:lnTo>
                    <a:pt x="587" y="0"/>
                  </a:lnTo>
                  <a:lnTo>
                    <a:pt x="646" y="6"/>
                  </a:lnTo>
                  <a:lnTo>
                    <a:pt x="706" y="12"/>
                  </a:lnTo>
                  <a:lnTo>
                    <a:pt x="814" y="48"/>
                  </a:lnTo>
                  <a:lnTo>
                    <a:pt x="916" y="102"/>
                  </a:lnTo>
                  <a:lnTo>
                    <a:pt x="999" y="173"/>
                  </a:lnTo>
                  <a:lnTo>
                    <a:pt x="1071" y="257"/>
                  </a:lnTo>
                  <a:lnTo>
                    <a:pt x="1125" y="359"/>
                  </a:lnTo>
                  <a:lnTo>
                    <a:pt x="1161" y="466"/>
                  </a:lnTo>
                  <a:lnTo>
                    <a:pt x="1173" y="526"/>
                  </a:lnTo>
                  <a:lnTo>
                    <a:pt x="1173" y="586"/>
                  </a:lnTo>
                  <a:lnTo>
                    <a:pt x="1173" y="645"/>
                  </a:lnTo>
                  <a:lnTo>
                    <a:pt x="1161" y="705"/>
                  </a:lnTo>
                  <a:lnTo>
                    <a:pt x="1125" y="812"/>
                  </a:lnTo>
                  <a:lnTo>
                    <a:pt x="1071" y="908"/>
                  </a:lnTo>
                  <a:lnTo>
                    <a:pt x="999" y="998"/>
                  </a:lnTo>
                  <a:lnTo>
                    <a:pt x="916" y="1069"/>
                  </a:lnTo>
                  <a:lnTo>
                    <a:pt x="814" y="1117"/>
                  </a:lnTo>
                  <a:lnTo>
                    <a:pt x="706" y="1153"/>
                  </a:lnTo>
                  <a:lnTo>
                    <a:pt x="646" y="1165"/>
                  </a:lnTo>
                  <a:lnTo>
                    <a:pt x="587" y="1165"/>
                  </a:lnTo>
                  <a:close/>
                </a:path>
              </a:pathLst>
            </a:custGeom>
            <a:solidFill>
              <a:srgbClr val="0D5D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050" name="Freeform 10"/>
            <p:cNvSpPr>
              <a:spLocks/>
            </p:cNvSpPr>
            <p:nvPr/>
          </p:nvSpPr>
          <p:spPr bwMode="auto">
            <a:xfrm>
              <a:off x="389" y="2365"/>
              <a:ext cx="1161" cy="1165"/>
            </a:xfrm>
            <a:custGeom>
              <a:avLst/>
              <a:gdLst>
                <a:gd name="T0" fmla="*/ 581 w 1161"/>
                <a:gd name="T1" fmla="*/ 1165 h 1165"/>
                <a:gd name="T2" fmla="*/ 521 w 1161"/>
                <a:gd name="T3" fmla="*/ 1165 h 1165"/>
                <a:gd name="T4" fmla="*/ 461 w 1161"/>
                <a:gd name="T5" fmla="*/ 1153 h 1165"/>
                <a:gd name="T6" fmla="*/ 353 w 1161"/>
                <a:gd name="T7" fmla="*/ 1117 h 1165"/>
                <a:gd name="T8" fmla="*/ 258 w 1161"/>
                <a:gd name="T9" fmla="*/ 1063 h 1165"/>
                <a:gd name="T10" fmla="*/ 168 w 1161"/>
                <a:gd name="T11" fmla="*/ 992 h 1165"/>
                <a:gd name="T12" fmla="*/ 96 w 1161"/>
                <a:gd name="T13" fmla="*/ 908 h 1165"/>
                <a:gd name="T14" fmla="*/ 48 w 1161"/>
                <a:gd name="T15" fmla="*/ 807 h 1165"/>
                <a:gd name="T16" fmla="*/ 12 w 1161"/>
                <a:gd name="T17" fmla="*/ 699 h 1165"/>
                <a:gd name="T18" fmla="*/ 6 w 1161"/>
                <a:gd name="T19" fmla="*/ 639 h 1165"/>
                <a:gd name="T20" fmla="*/ 0 w 1161"/>
                <a:gd name="T21" fmla="*/ 580 h 1165"/>
                <a:gd name="T22" fmla="*/ 6 w 1161"/>
                <a:gd name="T23" fmla="*/ 520 h 1165"/>
                <a:gd name="T24" fmla="*/ 12 w 1161"/>
                <a:gd name="T25" fmla="*/ 466 h 1165"/>
                <a:gd name="T26" fmla="*/ 48 w 1161"/>
                <a:gd name="T27" fmla="*/ 359 h 1165"/>
                <a:gd name="T28" fmla="*/ 96 w 1161"/>
                <a:gd name="T29" fmla="*/ 257 h 1165"/>
                <a:gd name="T30" fmla="*/ 168 w 1161"/>
                <a:gd name="T31" fmla="*/ 173 h 1165"/>
                <a:gd name="T32" fmla="*/ 258 w 1161"/>
                <a:gd name="T33" fmla="*/ 102 h 1165"/>
                <a:gd name="T34" fmla="*/ 353 w 1161"/>
                <a:gd name="T35" fmla="*/ 48 h 1165"/>
                <a:gd name="T36" fmla="*/ 461 w 1161"/>
                <a:gd name="T37" fmla="*/ 12 h 1165"/>
                <a:gd name="T38" fmla="*/ 521 w 1161"/>
                <a:gd name="T39" fmla="*/ 6 h 1165"/>
                <a:gd name="T40" fmla="*/ 581 w 1161"/>
                <a:gd name="T41" fmla="*/ 0 h 1165"/>
                <a:gd name="T42" fmla="*/ 640 w 1161"/>
                <a:gd name="T43" fmla="*/ 6 h 1165"/>
                <a:gd name="T44" fmla="*/ 700 w 1161"/>
                <a:gd name="T45" fmla="*/ 12 h 1165"/>
                <a:gd name="T46" fmla="*/ 808 w 1161"/>
                <a:gd name="T47" fmla="*/ 48 h 1165"/>
                <a:gd name="T48" fmla="*/ 904 w 1161"/>
                <a:gd name="T49" fmla="*/ 102 h 1165"/>
                <a:gd name="T50" fmla="*/ 993 w 1161"/>
                <a:gd name="T51" fmla="*/ 173 h 1165"/>
                <a:gd name="T52" fmla="*/ 1065 w 1161"/>
                <a:gd name="T53" fmla="*/ 257 h 1165"/>
                <a:gd name="T54" fmla="*/ 1113 w 1161"/>
                <a:gd name="T55" fmla="*/ 359 h 1165"/>
                <a:gd name="T56" fmla="*/ 1149 w 1161"/>
                <a:gd name="T57" fmla="*/ 466 h 1165"/>
                <a:gd name="T58" fmla="*/ 1161 w 1161"/>
                <a:gd name="T59" fmla="*/ 520 h 1165"/>
                <a:gd name="T60" fmla="*/ 1161 w 1161"/>
                <a:gd name="T61" fmla="*/ 580 h 1165"/>
                <a:gd name="T62" fmla="*/ 1161 w 1161"/>
                <a:gd name="T63" fmla="*/ 639 h 1165"/>
                <a:gd name="T64" fmla="*/ 1149 w 1161"/>
                <a:gd name="T65" fmla="*/ 699 h 1165"/>
                <a:gd name="T66" fmla="*/ 1113 w 1161"/>
                <a:gd name="T67" fmla="*/ 807 h 1165"/>
                <a:gd name="T68" fmla="*/ 1065 w 1161"/>
                <a:gd name="T69" fmla="*/ 908 h 1165"/>
                <a:gd name="T70" fmla="*/ 993 w 1161"/>
                <a:gd name="T71" fmla="*/ 992 h 1165"/>
                <a:gd name="T72" fmla="*/ 904 w 1161"/>
                <a:gd name="T73" fmla="*/ 1063 h 1165"/>
                <a:gd name="T74" fmla="*/ 808 w 1161"/>
                <a:gd name="T75" fmla="*/ 1117 h 1165"/>
                <a:gd name="T76" fmla="*/ 700 w 1161"/>
                <a:gd name="T77" fmla="*/ 1153 h 1165"/>
                <a:gd name="T78" fmla="*/ 640 w 1161"/>
                <a:gd name="T79" fmla="*/ 1165 h 1165"/>
                <a:gd name="T80" fmla="*/ 581 w 1161"/>
                <a:gd name="T81" fmla="*/ 1165 h 1165"/>
                <a:gd name="T82" fmla="*/ 581 w 1161"/>
                <a:gd name="T83" fmla="*/ 1165 h 116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61"/>
                <a:gd name="T127" fmla="*/ 0 h 1165"/>
                <a:gd name="T128" fmla="*/ 1161 w 1161"/>
                <a:gd name="T129" fmla="*/ 1165 h 116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61" h="1165">
                  <a:moveTo>
                    <a:pt x="581" y="1165"/>
                  </a:moveTo>
                  <a:lnTo>
                    <a:pt x="521" y="1165"/>
                  </a:lnTo>
                  <a:lnTo>
                    <a:pt x="461" y="1153"/>
                  </a:lnTo>
                  <a:lnTo>
                    <a:pt x="353" y="1117"/>
                  </a:lnTo>
                  <a:lnTo>
                    <a:pt x="258" y="1063"/>
                  </a:lnTo>
                  <a:lnTo>
                    <a:pt x="168" y="992"/>
                  </a:lnTo>
                  <a:lnTo>
                    <a:pt x="96" y="908"/>
                  </a:lnTo>
                  <a:lnTo>
                    <a:pt x="48" y="807"/>
                  </a:lnTo>
                  <a:lnTo>
                    <a:pt x="12" y="699"/>
                  </a:lnTo>
                  <a:lnTo>
                    <a:pt x="6" y="639"/>
                  </a:lnTo>
                  <a:lnTo>
                    <a:pt x="0" y="580"/>
                  </a:lnTo>
                  <a:lnTo>
                    <a:pt x="6" y="520"/>
                  </a:lnTo>
                  <a:lnTo>
                    <a:pt x="12" y="466"/>
                  </a:lnTo>
                  <a:lnTo>
                    <a:pt x="48" y="359"/>
                  </a:lnTo>
                  <a:lnTo>
                    <a:pt x="96" y="257"/>
                  </a:lnTo>
                  <a:lnTo>
                    <a:pt x="168" y="173"/>
                  </a:lnTo>
                  <a:lnTo>
                    <a:pt x="258" y="102"/>
                  </a:lnTo>
                  <a:lnTo>
                    <a:pt x="353" y="48"/>
                  </a:lnTo>
                  <a:lnTo>
                    <a:pt x="461" y="12"/>
                  </a:lnTo>
                  <a:lnTo>
                    <a:pt x="521" y="6"/>
                  </a:lnTo>
                  <a:lnTo>
                    <a:pt x="581" y="0"/>
                  </a:lnTo>
                  <a:lnTo>
                    <a:pt x="640" y="6"/>
                  </a:lnTo>
                  <a:lnTo>
                    <a:pt x="700" y="12"/>
                  </a:lnTo>
                  <a:lnTo>
                    <a:pt x="808" y="48"/>
                  </a:lnTo>
                  <a:lnTo>
                    <a:pt x="904" y="102"/>
                  </a:lnTo>
                  <a:lnTo>
                    <a:pt x="993" y="173"/>
                  </a:lnTo>
                  <a:lnTo>
                    <a:pt x="1065" y="257"/>
                  </a:lnTo>
                  <a:lnTo>
                    <a:pt x="1113" y="359"/>
                  </a:lnTo>
                  <a:lnTo>
                    <a:pt x="1149" y="466"/>
                  </a:lnTo>
                  <a:lnTo>
                    <a:pt x="1161" y="520"/>
                  </a:lnTo>
                  <a:lnTo>
                    <a:pt x="1161" y="580"/>
                  </a:lnTo>
                  <a:lnTo>
                    <a:pt x="1161" y="639"/>
                  </a:lnTo>
                  <a:lnTo>
                    <a:pt x="1149" y="699"/>
                  </a:lnTo>
                  <a:lnTo>
                    <a:pt x="1113" y="807"/>
                  </a:lnTo>
                  <a:lnTo>
                    <a:pt x="1065" y="908"/>
                  </a:lnTo>
                  <a:lnTo>
                    <a:pt x="993" y="992"/>
                  </a:lnTo>
                  <a:lnTo>
                    <a:pt x="904" y="1063"/>
                  </a:lnTo>
                  <a:lnTo>
                    <a:pt x="808" y="1117"/>
                  </a:lnTo>
                  <a:lnTo>
                    <a:pt x="700" y="1153"/>
                  </a:lnTo>
                  <a:lnTo>
                    <a:pt x="640" y="1165"/>
                  </a:lnTo>
                  <a:lnTo>
                    <a:pt x="581" y="1165"/>
                  </a:lnTo>
                  <a:close/>
                </a:path>
              </a:pathLst>
            </a:custGeom>
            <a:solidFill>
              <a:srgbClr val="0F5D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051" name="Freeform 11"/>
            <p:cNvSpPr>
              <a:spLocks/>
            </p:cNvSpPr>
            <p:nvPr/>
          </p:nvSpPr>
          <p:spPr bwMode="auto">
            <a:xfrm>
              <a:off x="389" y="2365"/>
              <a:ext cx="1155" cy="1159"/>
            </a:xfrm>
            <a:custGeom>
              <a:avLst/>
              <a:gdLst>
                <a:gd name="T0" fmla="*/ 581 w 1155"/>
                <a:gd name="T1" fmla="*/ 1159 h 1159"/>
                <a:gd name="T2" fmla="*/ 521 w 1155"/>
                <a:gd name="T3" fmla="*/ 1159 h 1159"/>
                <a:gd name="T4" fmla="*/ 461 w 1155"/>
                <a:gd name="T5" fmla="*/ 1147 h 1159"/>
                <a:gd name="T6" fmla="*/ 353 w 1155"/>
                <a:gd name="T7" fmla="*/ 1111 h 1159"/>
                <a:gd name="T8" fmla="*/ 258 w 1155"/>
                <a:gd name="T9" fmla="*/ 1057 h 1159"/>
                <a:gd name="T10" fmla="*/ 168 w 1155"/>
                <a:gd name="T11" fmla="*/ 986 h 1159"/>
                <a:gd name="T12" fmla="*/ 96 w 1155"/>
                <a:gd name="T13" fmla="*/ 902 h 1159"/>
                <a:gd name="T14" fmla="*/ 48 w 1155"/>
                <a:gd name="T15" fmla="*/ 807 h 1159"/>
                <a:gd name="T16" fmla="*/ 12 w 1155"/>
                <a:gd name="T17" fmla="*/ 693 h 1159"/>
                <a:gd name="T18" fmla="*/ 6 w 1155"/>
                <a:gd name="T19" fmla="*/ 639 h 1159"/>
                <a:gd name="T20" fmla="*/ 0 w 1155"/>
                <a:gd name="T21" fmla="*/ 580 h 1159"/>
                <a:gd name="T22" fmla="*/ 6 w 1155"/>
                <a:gd name="T23" fmla="*/ 520 h 1159"/>
                <a:gd name="T24" fmla="*/ 12 w 1155"/>
                <a:gd name="T25" fmla="*/ 466 h 1159"/>
                <a:gd name="T26" fmla="*/ 48 w 1155"/>
                <a:gd name="T27" fmla="*/ 359 h 1159"/>
                <a:gd name="T28" fmla="*/ 96 w 1155"/>
                <a:gd name="T29" fmla="*/ 257 h 1159"/>
                <a:gd name="T30" fmla="*/ 168 w 1155"/>
                <a:gd name="T31" fmla="*/ 173 h 1159"/>
                <a:gd name="T32" fmla="*/ 258 w 1155"/>
                <a:gd name="T33" fmla="*/ 102 h 1159"/>
                <a:gd name="T34" fmla="*/ 353 w 1155"/>
                <a:gd name="T35" fmla="*/ 48 h 1159"/>
                <a:gd name="T36" fmla="*/ 461 w 1155"/>
                <a:gd name="T37" fmla="*/ 12 h 1159"/>
                <a:gd name="T38" fmla="*/ 521 w 1155"/>
                <a:gd name="T39" fmla="*/ 6 h 1159"/>
                <a:gd name="T40" fmla="*/ 581 w 1155"/>
                <a:gd name="T41" fmla="*/ 0 h 1159"/>
                <a:gd name="T42" fmla="*/ 640 w 1155"/>
                <a:gd name="T43" fmla="*/ 6 h 1159"/>
                <a:gd name="T44" fmla="*/ 694 w 1155"/>
                <a:gd name="T45" fmla="*/ 12 h 1159"/>
                <a:gd name="T46" fmla="*/ 802 w 1155"/>
                <a:gd name="T47" fmla="*/ 48 h 1159"/>
                <a:gd name="T48" fmla="*/ 904 w 1155"/>
                <a:gd name="T49" fmla="*/ 102 h 1159"/>
                <a:gd name="T50" fmla="*/ 987 w 1155"/>
                <a:gd name="T51" fmla="*/ 173 h 1159"/>
                <a:gd name="T52" fmla="*/ 1059 w 1155"/>
                <a:gd name="T53" fmla="*/ 257 h 1159"/>
                <a:gd name="T54" fmla="*/ 1107 w 1155"/>
                <a:gd name="T55" fmla="*/ 359 h 1159"/>
                <a:gd name="T56" fmla="*/ 1143 w 1155"/>
                <a:gd name="T57" fmla="*/ 466 h 1159"/>
                <a:gd name="T58" fmla="*/ 1155 w 1155"/>
                <a:gd name="T59" fmla="*/ 520 h 1159"/>
                <a:gd name="T60" fmla="*/ 1155 w 1155"/>
                <a:gd name="T61" fmla="*/ 580 h 1159"/>
                <a:gd name="T62" fmla="*/ 1155 w 1155"/>
                <a:gd name="T63" fmla="*/ 639 h 1159"/>
                <a:gd name="T64" fmla="*/ 1143 w 1155"/>
                <a:gd name="T65" fmla="*/ 693 h 1159"/>
                <a:gd name="T66" fmla="*/ 1107 w 1155"/>
                <a:gd name="T67" fmla="*/ 807 h 1159"/>
                <a:gd name="T68" fmla="*/ 1059 w 1155"/>
                <a:gd name="T69" fmla="*/ 902 h 1159"/>
                <a:gd name="T70" fmla="*/ 987 w 1155"/>
                <a:gd name="T71" fmla="*/ 986 h 1159"/>
                <a:gd name="T72" fmla="*/ 904 w 1155"/>
                <a:gd name="T73" fmla="*/ 1057 h 1159"/>
                <a:gd name="T74" fmla="*/ 802 w 1155"/>
                <a:gd name="T75" fmla="*/ 1111 h 1159"/>
                <a:gd name="T76" fmla="*/ 694 w 1155"/>
                <a:gd name="T77" fmla="*/ 1147 h 1159"/>
                <a:gd name="T78" fmla="*/ 640 w 1155"/>
                <a:gd name="T79" fmla="*/ 1159 h 1159"/>
                <a:gd name="T80" fmla="*/ 581 w 1155"/>
                <a:gd name="T81" fmla="*/ 1159 h 1159"/>
                <a:gd name="T82" fmla="*/ 581 w 1155"/>
                <a:gd name="T83" fmla="*/ 1159 h 115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5"/>
                <a:gd name="T127" fmla="*/ 0 h 1159"/>
                <a:gd name="T128" fmla="*/ 1155 w 1155"/>
                <a:gd name="T129" fmla="*/ 1159 h 115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5" h="1159">
                  <a:moveTo>
                    <a:pt x="581" y="1159"/>
                  </a:moveTo>
                  <a:lnTo>
                    <a:pt x="521" y="1159"/>
                  </a:lnTo>
                  <a:lnTo>
                    <a:pt x="461" y="1147"/>
                  </a:lnTo>
                  <a:lnTo>
                    <a:pt x="353" y="1111"/>
                  </a:lnTo>
                  <a:lnTo>
                    <a:pt x="258" y="1057"/>
                  </a:lnTo>
                  <a:lnTo>
                    <a:pt x="168" y="986"/>
                  </a:lnTo>
                  <a:lnTo>
                    <a:pt x="96" y="902"/>
                  </a:lnTo>
                  <a:lnTo>
                    <a:pt x="48" y="807"/>
                  </a:lnTo>
                  <a:lnTo>
                    <a:pt x="12" y="693"/>
                  </a:lnTo>
                  <a:lnTo>
                    <a:pt x="6" y="639"/>
                  </a:lnTo>
                  <a:lnTo>
                    <a:pt x="0" y="580"/>
                  </a:lnTo>
                  <a:lnTo>
                    <a:pt x="6" y="520"/>
                  </a:lnTo>
                  <a:lnTo>
                    <a:pt x="12" y="466"/>
                  </a:lnTo>
                  <a:lnTo>
                    <a:pt x="48" y="359"/>
                  </a:lnTo>
                  <a:lnTo>
                    <a:pt x="96" y="257"/>
                  </a:lnTo>
                  <a:lnTo>
                    <a:pt x="168" y="173"/>
                  </a:lnTo>
                  <a:lnTo>
                    <a:pt x="258" y="102"/>
                  </a:lnTo>
                  <a:lnTo>
                    <a:pt x="353" y="48"/>
                  </a:lnTo>
                  <a:lnTo>
                    <a:pt x="461" y="12"/>
                  </a:lnTo>
                  <a:lnTo>
                    <a:pt x="521" y="6"/>
                  </a:lnTo>
                  <a:lnTo>
                    <a:pt x="581" y="0"/>
                  </a:lnTo>
                  <a:lnTo>
                    <a:pt x="640" y="6"/>
                  </a:lnTo>
                  <a:lnTo>
                    <a:pt x="694" y="12"/>
                  </a:lnTo>
                  <a:lnTo>
                    <a:pt x="802" y="48"/>
                  </a:lnTo>
                  <a:lnTo>
                    <a:pt x="904" y="102"/>
                  </a:lnTo>
                  <a:lnTo>
                    <a:pt x="987" y="173"/>
                  </a:lnTo>
                  <a:lnTo>
                    <a:pt x="1059" y="257"/>
                  </a:lnTo>
                  <a:lnTo>
                    <a:pt x="1107" y="359"/>
                  </a:lnTo>
                  <a:lnTo>
                    <a:pt x="1143" y="466"/>
                  </a:lnTo>
                  <a:lnTo>
                    <a:pt x="1155" y="520"/>
                  </a:lnTo>
                  <a:lnTo>
                    <a:pt x="1155" y="580"/>
                  </a:lnTo>
                  <a:lnTo>
                    <a:pt x="1155" y="639"/>
                  </a:lnTo>
                  <a:lnTo>
                    <a:pt x="1143" y="693"/>
                  </a:lnTo>
                  <a:lnTo>
                    <a:pt x="1107" y="807"/>
                  </a:lnTo>
                  <a:lnTo>
                    <a:pt x="1059" y="902"/>
                  </a:lnTo>
                  <a:lnTo>
                    <a:pt x="987" y="986"/>
                  </a:lnTo>
                  <a:lnTo>
                    <a:pt x="904" y="1057"/>
                  </a:lnTo>
                  <a:lnTo>
                    <a:pt x="802" y="1111"/>
                  </a:lnTo>
                  <a:lnTo>
                    <a:pt x="694" y="1147"/>
                  </a:lnTo>
                  <a:lnTo>
                    <a:pt x="640" y="1159"/>
                  </a:lnTo>
                  <a:lnTo>
                    <a:pt x="581" y="1159"/>
                  </a:lnTo>
                  <a:close/>
                </a:path>
              </a:pathLst>
            </a:custGeom>
            <a:solidFill>
              <a:srgbClr val="0F5D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052" name="Freeform 12"/>
            <p:cNvSpPr>
              <a:spLocks/>
            </p:cNvSpPr>
            <p:nvPr/>
          </p:nvSpPr>
          <p:spPr bwMode="auto">
            <a:xfrm>
              <a:off x="389" y="2371"/>
              <a:ext cx="1155" cy="1147"/>
            </a:xfrm>
            <a:custGeom>
              <a:avLst/>
              <a:gdLst>
                <a:gd name="T0" fmla="*/ 581 w 1155"/>
                <a:gd name="T1" fmla="*/ 1147 h 1147"/>
                <a:gd name="T2" fmla="*/ 521 w 1155"/>
                <a:gd name="T3" fmla="*/ 1147 h 1147"/>
                <a:gd name="T4" fmla="*/ 461 w 1155"/>
                <a:gd name="T5" fmla="*/ 1135 h 1147"/>
                <a:gd name="T6" fmla="*/ 353 w 1155"/>
                <a:gd name="T7" fmla="*/ 1099 h 1147"/>
                <a:gd name="T8" fmla="*/ 258 w 1155"/>
                <a:gd name="T9" fmla="*/ 1051 h 1147"/>
                <a:gd name="T10" fmla="*/ 168 w 1155"/>
                <a:gd name="T11" fmla="*/ 980 h 1147"/>
                <a:gd name="T12" fmla="*/ 96 w 1155"/>
                <a:gd name="T13" fmla="*/ 896 h 1147"/>
                <a:gd name="T14" fmla="*/ 48 w 1155"/>
                <a:gd name="T15" fmla="*/ 795 h 1147"/>
                <a:gd name="T16" fmla="*/ 12 w 1155"/>
                <a:gd name="T17" fmla="*/ 687 h 1147"/>
                <a:gd name="T18" fmla="*/ 6 w 1155"/>
                <a:gd name="T19" fmla="*/ 633 h 1147"/>
                <a:gd name="T20" fmla="*/ 0 w 1155"/>
                <a:gd name="T21" fmla="*/ 574 h 1147"/>
                <a:gd name="T22" fmla="*/ 6 w 1155"/>
                <a:gd name="T23" fmla="*/ 514 h 1147"/>
                <a:gd name="T24" fmla="*/ 12 w 1155"/>
                <a:gd name="T25" fmla="*/ 460 h 1147"/>
                <a:gd name="T26" fmla="*/ 48 w 1155"/>
                <a:gd name="T27" fmla="*/ 353 h 1147"/>
                <a:gd name="T28" fmla="*/ 96 w 1155"/>
                <a:gd name="T29" fmla="*/ 251 h 1147"/>
                <a:gd name="T30" fmla="*/ 168 w 1155"/>
                <a:gd name="T31" fmla="*/ 167 h 1147"/>
                <a:gd name="T32" fmla="*/ 258 w 1155"/>
                <a:gd name="T33" fmla="*/ 96 h 1147"/>
                <a:gd name="T34" fmla="*/ 353 w 1155"/>
                <a:gd name="T35" fmla="*/ 48 h 1147"/>
                <a:gd name="T36" fmla="*/ 461 w 1155"/>
                <a:gd name="T37" fmla="*/ 12 h 1147"/>
                <a:gd name="T38" fmla="*/ 521 w 1155"/>
                <a:gd name="T39" fmla="*/ 6 h 1147"/>
                <a:gd name="T40" fmla="*/ 581 w 1155"/>
                <a:gd name="T41" fmla="*/ 0 h 1147"/>
                <a:gd name="T42" fmla="*/ 640 w 1155"/>
                <a:gd name="T43" fmla="*/ 6 h 1147"/>
                <a:gd name="T44" fmla="*/ 694 w 1155"/>
                <a:gd name="T45" fmla="*/ 12 h 1147"/>
                <a:gd name="T46" fmla="*/ 802 w 1155"/>
                <a:gd name="T47" fmla="*/ 48 h 1147"/>
                <a:gd name="T48" fmla="*/ 904 w 1155"/>
                <a:gd name="T49" fmla="*/ 96 h 1147"/>
                <a:gd name="T50" fmla="*/ 987 w 1155"/>
                <a:gd name="T51" fmla="*/ 167 h 1147"/>
                <a:gd name="T52" fmla="*/ 1059 w 1155"/>
                <a:gd name="T53" fmla="*/ 251 h 1147"/>
                <a:gd name="T54" fmla="*/ 1107 w 1155"/>
                <a:gd name="T55" fmla="*/ 353 h 1147"/>
                <a:gd name="T56" fmla="*/ 1143 w 1155"/>
                <a:gd name="T57" fmla="*/ 460 h 1147"/>
                <a:gd name="T58" fmla="*/ 1155 w 1155"/>
                <a:gd name="T59" fmla="*/ 514 h 1147"/>
                <a:gd name="T60" fmla="*/ 1155 w 1155"/>
                <a:gd name="T61" fmla="*/ 574 h 1147"/>
                <a:gd name="T62" fmla="*/ 1155 w 1155"/>
                <a:gd name="T63" fmla="*/ 633 h 1147"/>
                <a:gd name="T64" fmla="*/ 1143 w 1155"/>
                <a:gd name="T65" fmla="*/ 687 h 1147"/>
                <a:gd name="T66" fmla="*/ 1107 w 1155"/>
                <a:gd name="T67" fmla="*/ 795 h 1147"/>
                <a:gd name="T68" fmla="*/ 1059 w 1155"/>
                <a:gd name="T69" fmla="*/ 896 h 1147"/>
                <a:gd name="T70" fmla="*/ 987 w 1155"/>
                <a:gd name="T71" fmla="*/ 980 h 1147"/>
                <a:gd name="T72" fmla="*/ 904 w 1155"/>
                <a:gd name="T73" fmla="*/ 1051 h 1147"/>
                <a:gd name="T74" fmla="*/ 802 w 1155"/>
                <a:gd name="T75" fmla="*/ 1099 h 1147"/>
                <a:gd name="T76" fmla="*/ 694 w 1155"/>
                <a:gd name="T77" fmla="*/ 1135 h 1147"/>
                <a:gd name="T78" fmla="*/ 640 w 1155"/>
                <a:gd name="T79" fmla="*/ 1147 h 1147"/>
                <a:gd name="T80" fmla="*/ 581 w 1155"/>
                <a:gd name="T81" fmla="*/ 1147 h 1147"/>
                <a:gd name="T82" fmla="*/ 581 w 1155"/>
                <a:gd name="T83" fmla="*/ 1147 h 114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5"/>
                <a:gd name="T127" fmla="*/ 0 h 1147"/>
                <a:gd name="T128" fmla="*/ 1155 w 1155"/>
                <a:gd name="T129" fmla="*/ 1147 h 114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5" h="1147">
                  <a:moveTo>
                    <a:pt x="581" y="1147"/>
                  </a:moveTo>
                  <a:lnTo>
                    <a:pt x="521" y="1147"/>
                  </a:lnTo>
                  <a:lnTo>
                    <a:pt x="461" y="1135"/>
                  </a:lnTo>
                  <a:lnTo>
                    <a:pt x="353" y="1099"/>
                  </a:lnTo>
                  <a:lnTo>
                    <a:pt x="258" y="1051"/>
                  </a:lnTo>
                  <a:lnTo>
                    <a:pt x="168" y="980"/>
                  </a:lnTo>
                  <a:lnTo>
                    <a:pt x="96" y="896"/>
                  </a:lnTo>
                  <a:lnTo>
                    <a:pt x="48" y="795"/>
                  </a:lnTo>
                  <a:lnTo>
                    <a:pt x="12" y="687"/>
                  </a:lnTo>
                  <a:lnTo>
                    <a:pt x="6" y="633"/>
                  </a:lnTo>
                  <a:lnTo>
                    <a:pt x="0" y="574"/>
                  </a:lnTo>
                  <a:lnTo>
                    <a:pt x="6" y="514"/>
                  </a:lnTo>
                  <a:lnTo>
                    <a:pt x="12" y="460"/>
                  </a:lnTo>
                  <a:lnTo>
                    <a:pt x="48" y="353"/>
                  </a:lnTo>
                  <a:lnTo>
                    <a:pt x="96" y="251"/>
                  </a:lnTo>
                  <a:lnTo>
                    <a:pt x="168" y="167"/>
                  </a:lnTo>
                  <a:lnTo>
                    <a:pt x="258" y="96"/>
                  </a:lnTo>
                  <a:lnTo>
                    <a:pt x="353" y="48"/>
                  </a:lnTo>
                  <a:lnTo>
                    <a:pt x="461" y="12"/>
                  </a:lnTo>
                  <a:lnTo>
                    <a:pt x="521" y="6"/>
                  </a:lnTo>
                  <a:lnTo>
                    <a:pt x="581" y="0"/>
                  </a:lnTo>
                  <a:lnTo>
                    <a:pt x="640" y="6"/>
                  </a:lnTo>
                  <a:lnTo>
                    <a:pt x="694" y="12"/>
                  </a:lnTo>
                  <a:lnTo>
                    <a:pt x="802" y="48"/>
                  </a:lnTo>
                  <a:lnTo>
                    <a:pt x="904" y="96"/>
                  </a:lnTo>
                  <a:lnTo>
                    <a:pt x="987" y="167"/>
                  </a:lnTo>
                  <a:lnTo>
                    <a:pt x="1059" y="251"/>
                  </a:lnTo>
                  <a:lnTo>
                    <a:pt x="1107" y="353"/>
                  </a:lnTo>
                  <a:lnTo>
                    <a:pt x="1143" y="460"/>
                  </a:lnTo>
                  <a:lnTo>
                    <a:pt x="1155" y="514"/>
                  </a:lnTo>
                  <a:lnTo>
                    <a:pt x="1155" y="574"/>
                  </a:lnTo>
                  <a:lnTo>
                    <a:pt x="1155" y="633"/>
                  </a:lnTo>
                  <a:lnTo>
                    <a:pt x="1143" y="687"/>
                  </a:lnTo>
                  <a:lnTo>
                    <a:pt x="1107" y="795"/>
                  </a:lnTo>
                  <a:lnTo>
                    <a:pt x="1059" y="896"/>
                  </a:lnTo>
                  <a:lnTo>
                    <a:pt x="987" y="980"/>
                  </a:lnTo>
                  <a:lnTo>
                    <a:pt x="904" y="1051"/>
                  </a:lnTo>
                  <a:lnTo>
                    <a:pt x="802" y="1099"/>
                  </a:lnTo>
                  <a:lnTo>
                    <a:pt x="694" y="1135"/>
                  </a:lnTo>
                  <a:lnTo>
                    <a:pt x="640" y="1147"/>
                  </a:lnTo>
                  <a:lnTo>
                    <a:pt x="581" y="1147"/>
                  </a:lnTo>
                  <a:close/>
                </a:path>
              </a:pathLst>
            </a:custGeom>
            <a:solidFill>
              <a:srgbClr val="105E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053" name="Freeform 13"/>
            <p:cNvSpPr>
              <a:spLocks/>
            </p:cNvSpPr>
            <p:nvPr/>
          </p:nvSpPr>
          <p:spPr bwMode="auto">
            <a:xfrm>
              <a:off x="395" y="2371"/>
              <a:ext cx="1143" cy="1141"/>
            </a:xfrm>
            <a:custGeom>
              <a:avLst/>
              <a:gdLst>
                <a:gd name="T0" fmla="*/ 569 w 1143"/>
                <a:gd name="T1" fmla="*/ 1141 h 1141"/>
                <a:gd name="T2" fmla="*/ 509 w 1143"/>
                <a:gd name="T3" fmla="*/ 1141 h 1141"/>
                <a:gd name="T4" fmla="*/ 455 w 1143"/>
                <a:gd name="T5" fmla="*/ 1129 h 1141"/>
                <a:gd name="T6" fmla="*/ 347 w 1143"/>
                <a:gd name="T7" fmla="*/ 1099 h 1141"/>
                <a:gd name="T8" fmla="*/ 252 w 1143"/>
                <a:gd name="T9" fmla="*/ 1045 h 1141"/>
                <a:gd name="T10" fmla="*/ 168 w 1143"/>
                <a:gd name="T11" fmla="*/ 974 h 1141"/>
                <a:gd name="T12" fmla="*/ 96 w 1143"/>
                <a:gd name="T13" fmla="*/ 890 h 1141"/>
                <a:gd name="T14" fmla="*/ 42 w 1143"/>
                <a:gd name="T15" fmla="*/ 795 h 1141"/>
                <a:gd name="T16" fmla="*/ 12 w 1143"/>
                <a:gd name="T17" fmla="*/ 687 h 1141"/>
                <a:gd name="T18" fmla="*/ 0 w 1143"/>
                <a:gd name="T19" fmla="*/ 574 h 1141"/>
                <a:gd name="T20" fmla="*/ 12 w 1143"/>
                <a:gd name="T21" fmla="*/ 460 h 1141"/>
                <a:gd name="T22" fmla="*/ 42 w 1143"/>
                <a:gd name="T23" fmla="*/ 353 h 1141"/>
                <a:gd name="T24" fmla="*/ 96 w 1143"/>
                <a:gd name="T25" fmla="*/ 251 h 1141"/>
                <a:gd name="T26" fmla="*/ 168 w 1143"/>
                <a:gd name="T27" fmla="*/ 167 h 1141"/>
                <a:gd name="T28" fmla="*/ 252 w 1143"/>
                <a:gd name="T29" fmla="*/ 96 h 1141"/>
                <a:gd name="T30" fmla="*/ 347 w 1143"/>
                <a:gd name="T31" fmla="*/ 48 h 1141"/>
                <a:gd name="T32" fmla="*/ 455 w 1143"/>
                <a:gd name="T33" fmla="*/ 12 h 1141"/>
                <a:gd name="T34" fmla="*/ 509 w 1143"/>
                <a:gd name="T35" fmla="*/ 6 h 1141"/>
                <a:gd name="T36" fmla="*/ 569 w 1143"/>
                <a:gd name="T37" fmla="*/ 0 h 1141"/>
                <a:gd name="T38" fmla="*/ 628 w 1143"/>
                <a:gd name="T39" fmla="*/ 6 h 1141"/>
                <a:gd name="T40" fmla="*/ 682 w 1143"/>
                <a:gd name="T41" fmla="*/ 12 h 1141"/>
                <a:gd name="T42" fmla="*/ 790 w 1143"/>
                <a:gd name="T43" fmla="*/ 48 h 1141"/>
                <a:gd name="T44" fmla="*/ 892 w 1143"/>
                <a:gd name="T45" fmla="*/ 96 h 1141"/>
                <a:gd name="T46" fmla="*/ 975 w 1143"/>
                <a:gd name="T47" fmla="*/ 167 h 1141"/>
                <a:gd name="T48" fmla="*/ 1047 w 1143"/>
                <a:gd name="T49" fmla="*/ 251 h 1141"/>
                <a:gd name="T50" fmla="*/ 1095 w 1143"/>
                <a:gd name="T51" fmla="*/ 353 h 1141"/>
                <a:gd name="T52" fmla="*/ 1131 w 1143"/>
                <a:gd name="T53" fmla="*/ 460 h 1141"/>
                <a:gd name="T54" fmla="*/ 1143 w 1143"/>
                <a:gd name="T55" fmla="*/ 514 h 1141"/>
                <a:gd name="T56" fmla="*/ 1143 w 1143"/>
                <a:gd name="T57" fmla="*/ 574 h 1141"/>
                <a:gd name="T58" fmla="*/ 1143 w 1143"/>
                <a:gd name="T59" fmla="*/ 633 h 1141"/>
                <a:gd name="T60" fmla="*/ 1131 w 1143"/>
                <a:gd name="T61" fmla="*/ 687 h 1141"/>
                <a:gd name="T62" fmla="*/ 1095 w 1143"/>
                <a:gd name="T63" fmla="*/ 795 h 1141"/>
                <a:gd name="T64" fmla="*/ 1047 w 1143"/>
                <a:gd name="T65" fmla="*/ 890 h 1141"/>
                <a:gd name="T66" fmla="*/ 975 w 1143"/>
                <a:gd name="T67" fmla="*/ 974 h 1141"/>
                <a:gd name="T68" fmla="*/ 892 w 1143"/>
                <a:gd name="T69" fmla="*/ 1045 h 1141"/>
                <a:gd name="T70" fmla="*/ 790 w 1143"/>
                <a:gd name="T71" fmla="*/ 1099 h 1141"/>
                <a:gd name="T72" fmla="*/ 682 w 1143"/>
                <a:gd name="T73" fmla="*/ 1129 h 1141"/>
                <a:gd name="T74" fmla="*/ 628 w 1143"/>
                <a:gd name="T75" fmla="*/ 1141 h 1141"/>
                <a:gd name="T76" fmla="*/ 569 w 1143"/>
                <a:gd name="T77" fmla="*/ 1141 h 1141"/>
                <a:gd name="T78" fmla="*/ 569 w 1143"/>
                <a:gd name="T79" fmla="*/ 1141 h 11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43"/>
                <a:gd name="T121" fmla="*/ 0 h 1141"/>
                <a:gd name="T122" fmla="*/ 1143 w 1143"/>
                <a:gd name="T123" fmla="*/ 1141 h 114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43" h="1141">
                  <a:moveTo>
                    <a:pt x="569" y="1141"/>
                  </a:moveTo>
                  <a:lnTo>
                    <a:pt x="509" y="1141"/>
                  </a:lnTo>
                  <a:lnTo>
                    <a:pt x="455" y="1129"/>
                  </a:lnTo>
                  <a:lnTo>
                    <a:pt x="347" y="1099"/>
                  </a:lnTo>
                  <a:lnTo>
                    <a:pt x="252" y="1045"/>
                  </a:lnTo>
                  <a:lnTo>
                    <a:pt x="168" y="974"/>
                  </a:lnTo>
                  <a:lnTo>
                    <a:pt x="96" y="890"/>
                  </a:lnTo>
                  <a:lnTo>
                    <a:pt x="42" y="795"/>
                  </a:lnTo>
                  <a:lnTo>
                    <a:pt x="12" y="687"/>
                  </a:lnTo>
                  <a:lnTo>
                    <a:pt x="0" y="574"/>
                  </a:lnTo>
                  <a:lnTo>
                    <a:pt x="12" y="460"/>
                  </a:lnTo>
                  <a:lnTo>
                    <a:pt x="42" y="353"/>
                  </a:lnTo>
                  <a:lnTo>
                    <a:pt x="96" y="251"/>
                  </a:lnTo>
                  <a:lnTo>
                    <a:pt x="168" y="167"/>
                  </a:lnTo>
                  <a:lnTo>
                    <a:pt x="252" y="96"/>
                  </a:lnTo>
                  <a:lnTo>
                    <a:pt x="347" y="48"/>
                  </a:lnTo>
                  <a:lnTo>
                    <a:pt x="455" y="12"/>
                  </a:lnTo>
                  <a:lnTo>
                    <a:pt x="509" y="6"/>
                  </a:lnTo>
                  <a:lnTo>
                    <a:pt x="569" y="0"/>
                  </a:lnTo>
                  <a:lnTo>
                    <a:pt x="628" y="6"/>
                  </a:lnTo>
                  <a:lnTo>
                    <a:pt x="682" y="12"/>
                  </a:lnTo>
                  <a:lnTo>
                    <a:pt x="790" y="48"/>
                  </a:lnTo>
                  <a:lnTo>
                    <a:pt x="892" y="96"/>
                  </a:lnTo>
                  <a:lnTo>
                    <a:pt x="975" y="167"/>
                  </a:lnTo>
                  <a:lnTo>
                    <a:pt x="1047" y="251"/>
                  </a:lnTo>
                  <a:lnTo>
                    <a:pt x="1095" y="353"/>
                  </a:lnTo>
                  <a:lnTo>
                    <a:pt x="1131" y="460"/>
                  </a:lnTo>
                  <a:lnTo>
                    <a:pt x="1143" y="514"/>
                  </a:lnTo>
                  <a:lnTo>
                    <a:pt x="1143" y="574"/>
                  </a:lnTo>
                  <a:lnTo>
                    <a:pt x="1143" y="633"/>
                  </a:lnTo>
                  <a:lnTo>
                    <a:pt x="1131" y="687"/>
                  </a:lnTo>
                  <a:lnTo>
                    <a:pt x="1095" y="795"/>
                  </a:lnTo>
                  <a:lnTo>
                    <a:pt x="1047" y="890"/>
                  </a:lnTo>
                  <a:lnTo>
                    <a:pt x="975" y="974"/>
                  </a:lnTo>
                  <a:lnTo>
                    <a:pt x="892" y="1045"/>
                  </a:lnTo>
                  <a:lnTo>
                    <a:pt x="790" y="1099"/>
                  </a:lnTo>
                  <a:lnTo>
                    <a:pt x="682" y="1129"/>
                  </a:lnTo>
                  <a:lnTo>
                    <a:pt x="628" y="1141"/>
                  </a:lnTo>
                  <a:lnTo>
                    <a:pt x="569" y="1141"/>
                  </a:lnTo>
                  <a:close/>
                </a:path>
              </a:pathLst>
            </a:custGeom>
            <a:solidFill>
              <a:srgbClr val="115E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054" name="Freeform 14"/>
            <p:cNvSpPr>
              <a:spLocks/>
            </p:cNvSpPr>
            <p:nvPr/>
          </p:nvSpPr>
          <p:spPr bwMode="auto">
            <a:xfrm>
              <a:off x="395" y="2371"/>
              <a:ext cx="1137" cy="1141"/>
            </a:xfrm>
            <a:custGeom>
              <a:avLst/>
              <a:gdLst>
                <a:gd name="T0" fmla="*/ 569 w 1137"/>
                <a:gd name="T1" fmla="*/ 1141 h 1141"/>
                <a:gd name="T2" fmla="*/ 509 w 1137"/>
                <a:gd name="T3" fmla="*/ 1141 h 1141"/>
                <a:gd name="T4" fmla="*/ 455 w 1137"/>
                <a:gd name="T5" fmla="*/ 1129 h 1141"/>
                <a:gd name="T6" fmla="*/ 347 w 1137"/>
                <a:gd name="T7" fmla="*/ 1093 h 1141"/>
                <a:gd name="T8" fmla="*/ 252 w 1137"/>
                <a:gd name="T9" fmla="*/ 1045 h 1141"/>
                <a:gd name="T10" fmla="*/ 168 w 1137"/>
                <a:gd name="T11" fmla="*/ 974 h 1141"/>
                <a:gd name="T12" fmla="*/ 96 w 1137"/>
                <a:gd name="T13" fmla="*/ 890 h 1141"/>
                <a:gd name="T14" fmla="*/ 48 w 1137"/>
                <a:gd name="T15" fmla="*/ 789 h 1141"/>
                <a:gd name="T16" fmla="*/ 12 w 1137"/>
                <a:gd name="T17" fmla="*/ 681 h 1141"/>
                <a:gd name="T18" fmla="*/ 6 w 1137"/>
                <a:gd name="T19" fmla="*/ 627 h 1141"/>
                <a:gd name="T20" fmla="*/ 0 w 1137"/>
                <a:gd name="T21" fmla="*/ 568 h 1141"/>
                <a:gd name="T22" fmla="*/ 6 w 1137"/>
                <a:gd name="T23" fmla="*/ 508 h 1141"/>
                <a:gd name="T24" fmla="*/ 12 w 1137"/>
                <a:gd name="T25" fmla="*/ 454 h 1141"/>
                <a:gd name="T26" fmla="*/ 48 w 1137"/>
                <a:gd name="T27" fmla="*/ 347 h 1141"/>
                <a:gd name="T28" fmla="*/ 96 w 1137"/>
                <a:gd name="T29" fmla="*/ 251 h 1141"/>
                <a:gd name="T30" fmla="*/ 168 w 1137"/>
                <a:gd name="T31" fmla="*/ 167 h 1141"/>
                <a:gd name="T32" fmla="*/ 252 w 1137"/>
                <a:gd name="T33" fmla="*/ 96 h 1141"/>
                <a:gd name="T34" fmla="*/ 347 w 1137"/>
                <a:gd name="T35" fmla="*/ 48 h 1141"/>
                <a:gd name="T36" fmla="*/ 455 w 1137"/>
                <a:gd name="T37" fmla="*/ 12 h 1141"/>
                <a:gd name="T38" fmla="*/ 509 w 1137"/>
                <a:gd name="T39" fmla="*/ 6 h 1141"/>
                <a:gd name="T40" fmla="*/ 569 w 1137"/>
                <a:gd name="T41" fmla="*/ 0 h 1141"/>
                <a:gd name="T42" fmla="*/ 628 w 1137"/>
                <a:gd name="T43" fmla="*/ 6 h 1141"/>
                <a:gd name="T44" fmla="*/ 682 w 1137"/>
                <a:gd name="T45" fmla="*/ 12 h 1141"/>
                <a:gd name="T46" fmla="*/ 790 w 1137"/>
                <a:gd name="T47" fmla="*/ 48 h 1141"/>
                <a:gd name="T48" fmla="*/ 886 w 1137"/>
                <a:gd name="T49" fmla="*/ 96 h 1141"/>
                <a:gd name="T50" fmla="*/ 969 w 1137"/>
                <a:gd name="T51" fmla="*/ 167 h 1141"/>
                <a:gd name="T52" fmla="*/ 1041 w 1137"/>
                <a:gd name="T53" fmla="*/ 251 h 1141"/>
                <a:gd name="T54" fmla="*/ 1095 w 1137"/>
                <a:gd name="T55" fmla="*/ 347 h 1141"/>
                <a:gd name="T56" fmla="*/ 1125 w 1137"/>
                <a:gd name="T57" fmla="*/ 454 h 1141"/>
                <a:gd name="T58" fmla="*/ 1137 w 1137"/>
                <a:gd name="T59" fmla="*/ 568 h 1141"/>
                <a:gd name="T60" fmla="*/ 1125 w 1137"/>
                <a:gd name="T61" fmla="*/ 681 h 1141"/>
                <a:gd name="T62" fmla="*/ 1095 w 1137"/>
                <a:gd name="T63" fmla="*/ 789 h 1141"/>
                <a:gd name="T64" fmla="*/ 1041 w 1137"/>
                <a:gd name="T65" fmla="*/ 890 h 1141"/>
                <a:gd name="T66" fmla="*/ 969 w 1137"/>
                <a:gd name="T67" fmla="*/ 974 h 1141"/>
                <a:gd name="T68" fmla="*/ 886 w 1137"/>
                <a:gd name="T69" fmla="*/ 1045 h 1141"/>
                <a:gd name="T70" fmla="*/ 790 w 1137"/>
                <a:gd name="T71" fmla="*/ 1093 h 1141"/>
                <a:gd name="T72" fmla="*/ 682 w 1137"/>
                <a:gd name="T73" fmla="*/ 1129 h 1141"/>
                <a:gd name="T74" fmla="*/ 628 w 1137"/>
                <a:gd name="T75" fmla="*/ 1141 h 1141"/>
                <a:gd name="T76" fmla="*/ 569 w 1137"/>
                <a:gd name="T77" fmla="*/ 1141 h 1141"/>
                <a:gd name="T78" fmla="*/ 569 w 1137"/>
                <a:gd name="T79" fmla="*/ 1141 h 11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37"/>
                <a:gd name="T121" fmla="*/ 0 h 1141"/>
                <a:gd name="T122" fmla="*/ 1137 w 1137"/>
                <a:gd name="T123" fmla="*/ 1141 h 114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37" h="1141">
                  <a:moveTo>
                    <a:pt x="569" y="1141"/>
                  </a:moveTo>
                  <a:lnTo>
                    <a:pt x="509" y="1141"/>
                  </a:lnTo>
                  <a:lnTo>
                    <a:pt x="455" y="1129"/>
                  </a:lnTo>
                  <a:lnTo>
                    <a:pt x="347" y="1093"/>
                  </a:lnTo>
                  <a:lnTo>
                    <a:pt x="252" y="1045"/>
                  </a:lnTo>
                  <a:lnTo>
                    <a:pt x="168" y="974"/>
                  </a:lnTo>
                  <a:lnTo>
                    <a:pt x="96" y="890"/>
                  </a:lnTo>
                  <a:lnTo>
                    <a:pt x="48" y="789"/>
                  </a:lnTo>
                  <a:lnTo>
                    <a:pt x="12" y="681"/>
                  </a:lnTo>
                  <a:lnTo>
                    <a:pt x="6" y="627"/>
                  </a:lnTo>
                  <a:lnTo>
                    <a:pt x="0" y="568"/>
                  </a:lnTo>
                  <a:lnTo>
                    <a:pt x="6" y="508"/>
                  </a:lnTo>
                  <a:lnTo>
                    <a:pt x="12" y="454"/>
                  </a:lnTo>
                  <a:lnTo>
                    <a:pt x="48" y="347"/>
                  </a:lnTo>
                  <a:lnTo>
                    <a:pt x="96" y="251"/>
                  </a:lnTo>
                  <a:lnTo>
                    <a:pt x="168" y="167"/>
                  </a:lnTo>
                  <a:lnTo>
                    <a:pt x="252" y="96"/>
                  </a:lnTo>
                  <a:lnTo>
                    <a:pt x="347" y="48"/>
                  </a:lnTo>
                  <a:lnTo>
                    <a:pt x="455" y="12"/>
                  </a:lnTo>
                  <a:lnTo>
                    <a:pt x="509" y="6"/>
                  </a:lnTo>
                  <a:lnTo>
                    <a:pt x="569" y="0"/>
                  </a:lnTo>
                  <a:lnTo>
                    <a:pt x="628" y="6"/>
                  </a:lnTo>
                  <a:lnTo>
                    <a:pt x="682" y="12"/>
                  </a:lnTo>
                  <a:lnTo>
                    <a:pt x="790" y="48"/>
                  </a:lnTo>
                  <a:lnTo>
                    <a:pt x="886" y="96"/>
                  </a:lnTo>
                  <a:lnTo>
                    <a:pt x="969" y="167"/>
                  </a:lnTo>
                  <a:lnTo>
                    <a:pt x="1041" y="251"/>
                  </a:lnTo>
                  <a:lnTo>
                    <a:pt x="1095" y="347"/>
                  </a:lnTo>
                  <a:lnTo>
                    <a:pt x="1125" y="454"/>
                  </a:lnTo>
                  <a:lnTo>
                    <a:pt x="1137" y="568"/>
                  </a:lnTo>
                  <a:lnTo>
                    <a:pt x="1125" y="681"/>
                  </a:lnTo>
                  <a:lnTo>
                    <a:pt x="1095" y="789"/>
                  </a:lnTo>
                  <a:lnTo>
                    <a:pt x="1041" y="890"/>
                  </a:lnTo>
                  <a:lnTo>
                    <a:pt x="969" y="974"/>
                  </a:lnTo>
                  <a:lnTo>
                    <a:pt x="886" y="1045"/>
                  </a:lnTo>
                  <a:lnTo>
                    <a:pt x="790" y="1093"/>
                  </a:lnTo>
                  <a:lnTo>
                    <a:pt x="682" y="1129"/>
                  </a:lnTo>
                  <a:lnTo>
                    <a:pt x="628" y="1141"/>
                  </a:lnTo>
                  <a:lnTo>
                    <a:pt x="569" y="1141"/>
                  </a:lnTo>
                  <a:close/>
                </a:path>
              </a:pathLst>
            </a:custGeom>
            <a:solidFill>
              <a:srgbClr val="125F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055" name="Freeform 15"/>
            <p:cNvSpPr>
              <a:spLocks/>
            </p:cNvSpPr>
            <p:nvPr/>
          </p:nvSpPr>
          <p:spPr bwMode="auto">
            <a:xfrm>
              <a:off x="395" y="2371"/>
              <a:ext cx="1137" cy="1135"/>
            </a:xfrm>
            <a:custGeom>
              <a:avLst/>
              <a:gdLst>
                <a:gd name="T0" fmla="*/ 569 w 1137"/>
                <a:gd name="T1" fmla="*/ 1135 h 1135"/>
                <a:gd name="T2" fmla="*/ 509 w 1137"/>
                <a:gd name="T3" fmla="*/ 1135 h 1135"/>
                <a:gd name="T4" fmla="*/ 455 w 1137"/>
                <a:gd name="T5" fmla="*/ 1123 h 1135"/>
                <a:gd name="T6" fmla="*/ 347 w 1137"/>
                <a:gd name="T7" fmla="*/ 1093 h 1135"/>
                <a:gd name="T8" fmla="*/ 252 w 1137"/>
                <a:gd name="T9" fmla="*/ 1039 h 1135"/>
                <a:gd name="T10" fmla="*/ 168 w 1137"/>
                <a:gd name="T11" fmla="*/ 968 h 1135"/>
                <a:gd name="T12" fmla="*/ 96 w 1137"/>
                <a:gd name="T13" fmla="*/ 884 h 1135"/>
                <a:gd name="T14" fmla="*/ 48 w 1137"/>
                <a:gd name="T15" fmla="*/ 789 h 1135"/>
                <a:gd name="T16" fmla="*/ 12 w 1137"/>
                <a:gd name="T17" fmla="*/ 681 h 1135"/>
                <a:gd name="T18" fmla="*/ 6 w 1137"/>
                <a:gd name="T19" fmla="*/ 627 h 1135"/>
                <a:gd name="T20" fmla="*/ 0 w 1137"/>
                <a:gd name="T21" fmla="*/ 568 h 1135"/>
                <a:gd name="T22" fmla="*/ 6 w 1137"/>
                <a:gd name="T23" fmla="*/ 508 h 1135"/>
                <a:gd name="T24" fmla="*/ 12 w 1137"/>
                <a:gd name="T25" fmla="*/ 454 h 1135"/>
                <a:gd name="T26" fmla="*/ 48 w 1137"/>
                <a:gd name="T27" fmla="*/ 347 h 1135"/>
                <a:gd name="T28" fmla="*/ 96 w 1137"/>
                <a:gd name="T29" fmla="*/ 251 h 1135"/>
                <a:gd name="T30" fmla="*/ 168 w 1137"/>
                <a:gd name="T31" fmla="*/ 167 h 1135"/>
                <a:gd name="T32" fmla="*/ 252 w 1137"/>
                <a:gd name="T33" fmla="*/ 96 h 1135"/>
                <a:gd name="T34" fmla="*/ 347 w 1137"/>
                <a:gd name="T35" fmla="*/ 48 h 1135"/>
                <a:gd name="T36" fmla="*/ 455 w 1137"/>
                <a:gd name="T37" fmla="*/ 12 h 1135"/>
                <a:gd name="T38" fmla="*/ 509 w 1137"/>
                <a:gd name="T39" fmla="*/ 6 h 1135"/>
                <a:gd name="T40" fmla="*/ 569 w 1137"/>
                <a:gd name="T41" fmla="*/ 0 h 1135"/>
                <a:gd name="T42" fmla="*/ 628 w 1137"/>
                <a:gd name="T43" fmla="*/ 6 h 1135"/>
                <a:gd name="T44" fmla="*/ 682 w 1137"/>
                <a:gd name="T45" fmla="*/ 12 h 1135"/>
                <a:gd name="T46" fmla="*/ 790 w 1137"/>
                <a:gd name="T47" fmla="*/ 48 h 1135"/>
                <a:gd name="T48" fmla="*/ 886 w 1137"/>
                <a:gd name="T49" fmla="*/ 96 h 1135"/>
                <a:gd name="T50" fmla="*/ 969 w 1137"/>
                <a:gd name="T51" fmla="*/ 167 h 1135"/>
                <a:gd name="T52" fmla="*/ 1041 w 1137"/>
                <a:gd name="T53" fmla="*/ 251 h 1135"/>
                <a:gd name="T54" fmla="*/ 1095 w 1137"/>
                <a:gd name="T55" fmla="*/ 347 h 1135"/>
                <a:gd name="T56" fmla="*/ 1125 w 1137"/>
                <a:gd name="T57" fmla="*/ 454 h 1135"/>
                <a:gd name="T58" fmla="*/ 1137 w 1137"/>
                <a:gd name="T59" fmla="*/ 508 h 1135"/>
                <a:gd name="T60" fmla="*/ 1137 w 1137"/>
                <a:gd name="T61" fmla="*/ 568 h 1135"/>
                <a:gd name="T62" fmla="*/ 1137 w 1137"/>
                <a:gd name="T63" fmla="*/ 627 h 1135"/>
                <a:gd name="T64" fmla="*/ 1125 w 1137"/>
                <a:gd name="T65" fmla="*/ 681 h 1135"/>
                <a:gd name="T66" fmla="*/ 1095 w 1137"/>
                <a:gd name="T67" fmla="*/ 789 h 1135"/>
                <a:gd name="T68" fmla="*/ 1041 w 1137"/>
                <a:gd name="T69" fmla="*/ 884 h 1135"/>
                <a:gd name="T70" fmla="*/ 969 w 1137"/>
                <a:gd name="T71" fmla="*/ 968 h 1135"/>
                <a:gd name="T72" fmla="*/ 886 w 1137"/>
                <a:gd name="T73" fmla="*/ 1039 h 1135"/>
                <a:gd name="T74" fmla="*/ 790 w 1137"/>
                <a:gd name="T75" fmla="*/ 1093 h 1135"/>
                <a:gd name="T76" fmla="*/ 682 w 1137"/>
                <a:gd name="T77" fmla="*/ 1123 h 1135"/>
                <a:gd name="T78" fmla="*/ 628 w 1137"/>
                <a:gd name="T79" fmla="*/ 1135 h 1135"/>
                <a:gd name="T80" fmla="*/ 569 w 1137"/>
                <a:gd name="T81" fmla="*/ 1135 h 1135"/>
                <a:gd name="T82" fmla="*/ 569 w 1137"/>
                <a:gd name="T83" fmla="*/ 1135 h 113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37"/>
                <a:gd name="T127" fmla="*/ 0 h 1135"/>
                <a:gd name="T128" fmla="*/ 1137 w 1137"/>
                <a:gd name="T129" fmla="*/ 1135 h 113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37" h="1135">
                  <a:moveTo>
                    <a:pt x="569" y="1135"/>
                  </a:moveTo>
                  <a:lnTo>
                    <a:pt x="509" y="1135"/>
                  </a:lnTo>
                  <a:lnTo>
                    <a:pt x="455" y="1123"/>
                  </a:lnTo>
                  <a:lnTo>
                    <a:pt x="347" y="1093"/>
                  </a:lnTo>
                  <a:lnTo>
                    <a:pt x="252" y="1039"/>
                  </a:lnTo>
                  <a:lnTo>
                    <a:pt x="168" y="968"/>
                  </a:lnTo>
                  <a:lnTo>
                    <a:pt x="96" y="884"/>
                  </a:lnTo>
                  <a:lnTo>
                    <a:pt x="48" y="789"/>
                  </a:lnTo>
                  <a:lnTo>
                    <a:pt x="12" y="681"/>
                  </a:lnTo>
                  <a:lnTo>
                    <a:pt x="6" y="627"/>
                  </a:lnTo>
                  <a:lnTo>
                    <a:pt x="0" y="568"/>
                  </a:lnTo>
                  <a:lnTo>
                    <a:pt x="6" y="508"/>
                  </a:lnTo>
                  <a:lnTo>
                    <a:pt x="12" y="454"/>
                  </a:lnTo>
                  <a:lnTo>
                    <a:pt x="48" y="347"/>
                  </a:lnTo>
                  <a:lnTo>
                    <a:pt x="96" y="251"/>
                  </a:lnTo>
                  <a:lnTo>
                    <a:pt x="168" y="167"/>
                  </a:lnTo>
                  <a:lnTo>
                    <a:pt x="252" y="96"/>
                  </a:lnTo>
                  <a:lnTo>
                    <a:pt x="347" y="48"/>
                  </a:lnTo>
                  <a:lnTo>
                    <a:pt x="455" y="12"/>
                  </a:lnTo>
                  <a:lnTo>
                    <a:pt x="509" y="6"/>
                  </a:lnTo>
                  <a:lnTo>
                    <a:pt x="569" y="0"/>
                  </a:lnTo>
                  <a:lnTo>
                    <a:pt x="628" y="6"/>
                  </a:lnTo>
                  <a:lnTo>
                    <a:pt x="682" y="12"/>
                  </a:lnTo>
                  <a:lnTo>
                    <a:pt x="790" y="48"/>
                  </a:lnTo>
                  <a:lnTo>
                    <a:pt x="886" y="96"/>
                  </a:lnTo>
                  <a:lnTo>
                    <a:pt x="969" y="167"/>
                  </a:lnTo>
                  <a:lnTo>
                    <a:pt x="1041" y="251"/>
                  </a:lnTo>
                  <a:lnTo>
                    <a:pt x="1095" y="347"/>
                  </a:lnTo>
                  <a:lnTo>
                    <a:pt x="1125" y="454"/>
                  </a:lnTo>
                  <a:lnTo>
                    <a:pt x="1137" y="508"/>
                  </a:lnTo>
                  <a:lnTo>
                    <a:pt x="1137" y="568"/>
                  </a:lnTo>
                  <a:lnTo>
                    <a:pt x="1137" y="627"/>
                  </a:lnTo>
                  <a:lnTo>
                    <a:pt x="1125" y="681"/>
                  </a:lnTo>
                  <a:lnTo>
                    <a:pt x="1095" y="789"/>
                  </a:lnTo>
                  <a:lnTo>
                    <a:pt x="1041" y="884"/>
                  </a:lnTo>
                  <a:lnTo>
                    <a:pt x="969" y="968"/>
                  </a:lnTo>
                  <a:lnTo>
                    <a:pt x="886" y="1039"/>
                  </a:lnTo>
                  <a:lnTo>
                    <a:pt x="790" y="1093"/>
                  </a:lnTo>
                  <a:lnTo>
                    <a:pt x="682" y="1123"/>
                  </a:lnTo>
                  <a:lnTo>
                    <a:pt x="628" y="1135"/>
                  </a:lnTo>
                  <a:lnTo>
                    <a:pt x="569" y="1135"/>
                  </a:lnTo>
                  <a:close/>
                </a:path>
              </a:pathLst>
            </a:custGeom>
            <a:solidFill>
              <a:srgbClr val="135F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056" name="Freeform 16"/>
            <p:cNvSpPr>
              <a:spLocks/>
            </p:cNvSpPr>
            <p:nvPr/>
          </p:nvSpPr>
          <p:spPr bwMode="auto">
            <a:xfrm>
              <a:off x="395" y="2377"/>
              <a:ext cx="1131" cy="1123"/>
            </a:xfrm>
            <a:custGeom>
              <a:avLst/>
              <a:gdLst>
                <a:gd name="T0" fmla="*/ 569 w 1131"/>
                <a:gd name="T1" fmla="*/ 1123 h 1123"/>
                <a:gd name="T2" fmla="*/ 455 w 1131"/>
                <a:gd name="T3" fmla="*/ 1111 h 1123"/>
                <a:gd name="T4" fmla="*/ 347 w 1131"/>
                <a:gd name="T5" fmla="*/ 1081 h 1123"/>
                <a:gd name="T6" fmla="*/ 252 w 1131"/>
                <a:gd name="T7" fmla="*/ 1027 h 1123"/>
                <a:gd name="T8" fmla="*/ 168 w 1131"/>
                <a:gd name="T9" fmla="*/ 962 h 1123"/>
                <a:gd name="T10" fmla="*/ 96 w 1131"/>
                <a:gd name="T11" fmla="*/ 878 h 1123"/>
                <a:gd name="T12" fmla="*/ 48 w 1131"/>
                <a:gd name="T13" fmla="*/ 783 h 1123"/>
                <a:gd name="T14" fmla="*/ 12 w 1131"/>
                <a:gd name="T15" fmla="*/ 675 h 1123"/>
                <a:gd name="T16" fmla="*/ 6 w 1131"/>
                <a:gd name="T17" fmla="*/ 621 h 1123"/>
                <a:gd name="T18" fmla="*/ 0 w 1131"/>
                <a:gd name="T19" fmla="*/ 562 h 1123"/>
                <a:gd name="T20" fmla="*/ 6 w 1131"/>
                <a:gd name="T21" fmla="*/ 502 h 1123"/>
                <a:gd name="T22" fmla="*/ 12 w 1131"/>
                <a:gd name="T23" fmla="*/ 448 h 1123"/>
                <a:gd name="T24" fmla="*/ 48 w 1131"/>
                <a:gd name="T25" fmla="*/ 341 h 1123"/>
                <a:gd name="T26" fmla="*/ 96 w 1131"/>
                <a:gd name="T27" fmla="*/ 245 h 1123"/>
                <a:gd name="T28" fmla="*/ 168 w 1131"/>
                <a:gd name="T29" fmla="*/ 167 h 1123"/>
                <a:gd name="T30" fmla="*/ 252 w 1131"/>
                <a:gd name="T31" fmla="*/ 96 h 1123"/>
                <a:gd name="T32" fmla="*/ 347 w 1131"/>
                <a:gd name="T33" fmla="*/ 42 h 1123"/>
                <a:gd name="T34" fmla="*/ 455 w 1131"/>
                <a:gd name="T35" fmla="*/ 12 h 1123"/>
                <a:gd name="T36" fmla="*/ 569 w 1131"/>
                <a:gd name="T37" fmla="*/ 0 h 1123"/>
                <a:gd name="T38" fmla="*/ 682 w 1131"/>
                <a:gd name="T39" fmla="*/ 12 h 1123"/>
                <a:gd name="T40" fmla="*/ 790 w 1131"/>
                <a:gd name="T41" fmla="*/ 42 h 1123"/>
                <a:gd name="T42" fmla="*/ 886 w 1131"/>
                <a:gd name="T43" fmla="*/ 96 h 1123"/>
                <a:gd name="T44" fmla="*/ 969 w 1131"/>
                <a:gd name="T45" fmla="*/ 167 h 1123"/>
                <a:gd name="T46" fmla="*/ 1035 w 1131"/>
                <a:gd name="T47" fmla="*/ 245 h 1123"/>
                <a:gd name="T48" fmla="*/ 1089 w 1131"/>
                <a:gd name="T49" fmla="*/ 341 h 1123"/>
                <a:gd name="T50" fmla="*/ 1119 w 1131"/>
                <a:gd name="T51" fmla="*/ 448 h 1123"/>
                <a:gd name="T52" fmla="*/ 1131 w 1131"/>
                <a:gd name="T53" fmla="*/ 562 h 1123"/>
                <a:gd name="T54" fmla="*/ 1119 w 1131"/>
                <a:gd name="T55" fmla="*/ 675 h 1123"/>
                <a:gd name="T56" fmla="*/ 1089 w 1131"/>
                <a:gd name="T57" fmla="*/ 783 h 1123"/>
                <a:gd name="T58" fmla="*/ 1035 w 1131"/>
                <a:gd name="T59" fmla="*/ 878 h 1123"/>
                <a:gd name="T60" fmla="*/ 969 w 1131"/>
                <a:gd name="T61" fmla="*/ 962 h 1123"/>
                <a:gd name="T62" fmla="*/ 886 w 1131"/>
                <a:gd name="T63" fmla="*/ 1027 h 1123"/>
                <a:gd name="T64" fmla="*/ 790 w 1131"/>
                <a:gd name="T65" fmla="*/ 1081 h 1123"/>
                <a:gd name="T66" fmla="*/ 682 w 1131"/>
                <a:gd name="T67" fmla="*/ 1111 h 1123"/>
                <a:gd name="T68" fmla="*/ 569 w 1131"/>
                <a:gd name="T69" fmla="*/ 1123 h 1123"/>
                <a:gd name="T70" fmla="*/ 569 w 1131"/>
                <a:gd name="T71" fmla="*/ 1123 h 112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31"/>
                <a:gd name="T109" fmla="*/ 0 h 1123"/>
                <a:gd name="T110" fmla="*/ 1131 w 1131"/>
                <a:gd name="T111" fmla="*/ 1123 h 112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31" h="1123">
                  <a:moveTo>
                    <a:pt x="569" y="1123"/>
                  </a:moveTo>
                  <a:lnTo>
                    <a:pt x="455" y="1111"/>
                  </a:lnTo>
                  <a:lnTo>
                    <a:pt x="347" y="1081"/>
                  </a:lnTo>
                  <a:lnTo>
                    <a:pt x="252" y="1027"/>
                  </a:lnTo>
                  <a:lnTo>
                    <a:pt x="168" y="962"/>
                  </a:lnTo>
                  <a:lnTo>
                    <a:pt x="96" y="878"/>
                  </a:lnTo>
                  <a:lnTo>
                    <a:pt x="48" y="783"/>
                  </a:lnTo>
                  <a:lnTo>
                    <a:pt x="12" y="675"/>
                  </a:lnTo>
                  <a:lnTo>
                    <a:pt x="6" y="621"/>
                  </a:lnTo>
                  <a:lnTo>
                    <a:pt x="0" y="562"/>
                  </a:lnTo>
                  <a:lnTo>
                    <a:pt x="6" y="502"/>
                  </a:lnTo>
                  <a:lnTo>
                    <a:pt x="12" y="448"/>
                  </a:lnTo>
                  <a:lnTo>
                    <a:pt x="48" y="341"/>
                  </a:lnTo>
                  <a:lnTo>
                    <a:pt x="96" y="245"/>
                  </a:lnTo>
                  <a:lnTo>
                    <a:pt x="168" y="167"/>
                  </a:lnTo>
                  <a:lnTo>
                    <a:pt x="252" y="96"/>
                  </a:lnTo>
                  <a:lnTo>
                    <a:pt x="347" y="42"/>
                  </a:lnTo>
                  <a:lnTo>
                    <a:pt x="455" y="12"/>
                  </a:lnTo>
                  <a:lnTo>
                    <a:pt x="569" y="0"/>
                  </a:lnTo>
                  <a:lnTo>
                    <a:pt x="682" y="12"/>
                  </a:lnTo>
                  <a:lnTo>
                    <a:pt x="790" y="42"/>
                  </a:lnTo>
                  <a:lnTo>
                    <a:pt x="886" y="96"/>
                  </a:lnTo>
                  <a:lnTo>
                    <a:pt x="969" y="167"/>
                  </a:lnTo>
                  <a:lnTo>
                    <a:pt x="1035" y="245"/>
                  </a:lnTo>
                  <a:lnTo>
                    <a:pt x="1089" y="341"/>
                  </a:lnTo>
                  <a:lnTo>
                    <a:pt x="1119" y="448"/>
                  </a:lnTo>
                  <a:lnTo>
                    <a:pt x="1131" y="562"/>
                  </a:lnTo>
                  <a:lnTo>
                    <a:pt x="1119" y="675"/>
                  </a:lnTo>
                  <a:lnTo>
                    <a:pt x="1089" y="783"/>
                  </a:lnTo>
                  <a:lnTo>
                    <a:pt x="1035" y="878"/>
                  </a:lnTo>
                  <a:lnTo>
                    <a:pt x="969" y="962"/>
                  </a:lnTo>
                  <a:lnTo>
                    <a:pt x="886" y="1027"/>
                  </a:lnTo>
                  <a:lnTo>
                    <a:pt x="790" y="1081"/>
                  </a:lnTo>
                  <a:lnTo>
                    <a:pt x="682" y="1111"/>
                  </a:lnTo>
                  <a:lnTo>
                    <a:pt x="569" y="1123"/>
                  </a:lnTo>
                  <a:close/>
                </a:path>
              </a:pathLst>
            </a:custGeom>
            <a:solidFill>
              <a:srgbClr val="135F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057" name="Freeform 17"/>
            <p:cNvSpPr>
              <a:spLocks/>
            </p:cNvSpPr>
            <p:nvPr/>
          </p:nvSpPr>
          <p:spPr bwMode="auto">
            <a:xfrm>
              <a:off x="401" y="2377"/>
              <a:ext cx="1119" cy="1117"/>
            </a:xfrm>
            <a:custGeom>
              <a:avLst/>
              <a:gdLst>
                <a:gd name="T0" fmla="*/ 557 w 1119"/>
                <a:gd name="T1" fmla="*/ 1117 h 1117"/>
                <a:gd name="T2" fmla="*/ 443 w 1119"/>
                <a:gd name="T3" fmla="*/ 1105 h 1117"/>
                <a:gd name="T4" fmla="*/ 341 w 1119"/>
                <a:gd name="T5" fmla="*/ 1075 h 1117"/>
                <a:gd name="T6" fmla="*/ 246 w 1119"/>
                <a:gd name="T7" fmla="*/ 1021 h 1117"/>
                <a:gd name="T8" fmla="*/ 162 w 1119"/>
                <a:gd name="T9" fmla="*/ 956 h 1117"/>
                <a:gd name="T10" fmla="*/ 96 w 1119"/>
                <a:gd name="T11" fmla="*/ 872 h 1117"/>
                <a:gd name="T12" fmla="*/ 42 w 1119"/>
                <a:gd name="T13" fmla="*/ 777 h 1117"/>
                <a:gd name="T14" fmla="*/ 12 w 1119"/>
                <a:gd name="T15" fmla="*/ 675 h 1117"/>
                <a:gd name="T16" fmla="*/ 0 w 1119"/>
                <a:gd name="T17" fmla="*/ 562 h 1117"/>
                <a:gd name="T18" fmla="*/ 12 w 1119"/>
                <a:gd name="T19" fmla="*/ 448 h 1117"/>
                <a:gd name="T20" fmla="*/ 42 w 1119"/>
                <a:gd name="T21" fmla="*/ 341 h 1117"/>
                <a:gd name="T22" fmla="*/ 96 w 1119"/>
                <a:gd name="T23" fmla="*/ 245 h 1117"/>
                <a:gd name="T24" fmla="*/ 162 w 1119"/>
                <a:gd name="T25" fmla="*/ 167 h 1117"/>
                <a:gd name="T26" fmla="*/ 246 w 1119"/>
                <a:gd name="T27" fmla="*/ 96 h 1117"/>
                <a:gd name="T28" fmla="*/ 341 w 1119"/>
                <a:gd name="T29" fmla="*/ 42 h 1117"/>
                <a:gd name="T30" fmla="*/ 443 w 1119"/>
                <a:gd name="T31" fmla="*/ 12 h 1117"/>
                <a:gd name="T32" fmla="*/ 557 w 1119"/>
                <a:gd name="T33" fmla="*/ 0 h 1117"/>
                <a:gd name="T34" fmla="*/ 670 w 1119"/>
                <a:gd name="T35" fmla="*/ 12 h 1117"/>
                <a:gd name="T36" fmla="*/ 778 w 1119"/>
                <a:gd name="T37" fmla="*/ 42 h 1117"/>
                <a:gd name="T38" fmla="*/ 874 w 1119"/>
                <a:gd name="T39" fmla="*/ 96 h 1117"/>
                <a:gd name="T40" fmla="*/ 957 w 1119"/>
                <a:gd name="T41" fmla="*/ 167 h 1117"/>
                <a:gd name="T42" fmla="*/ 1023 w 1119"/>
                <a:gd name="T43" fmla="*/ 245 h 1117"/>
                <a:gd name="T44" fmla="*/ 1077 w 1119"/>
                <a:gd name="T45" fmla="*/ 341 h 1117"/>
                <a:gd name="T46" fmla="*/ 1107 w 1119"/>
                <a:gd name="T47" fmla="*/ 448 h 1117"/>
                <a:gd name="T48" fmla="*/ 1119 w 1119"/>
                <a:gd name="T49" fmla="*/ 562 h 1117"/>
                <a:gd name="T50" fmla="*/ 1107 w 1119"/>
                <a:gd name="T51" fmla="*/ 675 h 1117"/>
                <a:gd name="T52" fmla="*/ 1077 w 1119"/>
                <a:gd name="T53" fmla="*/ 777 h 1117"/>
                <a:gd name="T54" fmla="*/ 1023 w 1119"/>
                <a:gd name="T55" fmla="*/ 872 h 1117"/>
                <a:gd name="T56" fmla="*/ 957 w 1119"/>
                <a:gd name="T57" fmla="*/ 956 h 1117"/>
                <a:gd name="T58" fmla="*/ 874 w 1119"/>
                <a:gd name="T59" fmla="*/ 1021 h 1117"/>
                <a:gd name="T60" fmla="*/ 778 w 1119"/>
                <a:gd name="T61" fmla="*/ 1075 h 1117"/>
                <a:gd name="T62" fmla="*/ 670 w 1119"/>
                <a:gd name="T63" fmla="*/ 1105 h 1117"/>
                <a:gd name="T64" fmla="*/ 557 w 1119"/>
                <a:gd name="T65" fmla="*/ 1117 h 1117"/>
                <a:gd name="T66" fmla="*/ 557 w 1119"/>
                <a:gd name="T67" fmla="*/ 1117 h 11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19"/>
                <a:gd name="T103" fmla="*/ 0 h 1117"/>
                <a:gd name="T104" fmla="*/ 1119 w 1119"/>
                <a:gd name="T105" fmla="*/ 1117 h 11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19" h="1117">
                  <a:moveTo>
                    <a:pt x="557" y="1117"/>
                  </a:moveTo>
                  <a:lnTo>
                    <a:pt x="443" y="1105"/>
                  </a:lnTo>
                  <a:lnTo>
                    <a:pt x="341" y="1075"/>
                  </a:lnTo>
                  <a:lnTo>
                    <a:pt x="246" y="1021"/>
                  </a:lnTo>
                  <a:lnTo>
                    <a:pt x="162" y="956"/>
                  </a:lnTo>
                  <a:lnTo>
                    <a:pt x="96" y="872"/>
                  </a:lnTo>
                  <a:lnTo>
                    <a:pt x="42" y="777"/>
                  </a:lnTo>
                  <a:lnTo>
                    <a:pt x="12" y="675"/>
                  </a:lnTo>
                  <a:lnTo>
                    <a:pt x="0" y="562"/>
                  </a:lnTo>
                  <a:lnTo>
                    <a:pt x="12" y="448"/>
                  </a:lnTo>
                  <a:lnTo>
                    <a:pt x="42" y="341"/>
                  </a:lnTo>
                  <a:lnTo>
                    <a:pt x="96" y="245"/>
                  </a:lnTo>
                  <a:lnTo>
                    <a:pt x="162" y="167"/>
                  </a:lnTo>
                  <a:lnTo>
                    <a:pt x="246" y="96"/>
                  </a:lnTo>
                  <a:lnTo>
                    <a:pt x="341" y="42"/>
                  </a:lnTo>
                  <a:lnTo>
                    <a:pt x="443" y="12"/>
                  </a:lnTo>
                  <a:lnTo>
                    <a:pt x="557" y="0"/>
                  </a:lnTo>
                  <a:lnTo>
                    <a:pt x="670" y="12"/>
                  </a:lnTo>
                  <a:lnTo>
                    <a:pt x="778" y="42"/>
                  </a:lnTo>
                  <a:lnTo>
                    <a:pt x="874" y="96"/>
                  </a:lnTo>
                  <a:lnTo>
                    <a:pt x="957" y="167"/>
                  </a:lnTo>
                  <a:lnTo>
                    <a:pt x="1023" y="245"/>
                  </a:lnTo>
                  <a:lnTo>
                    <a:pt x="1077" y="341"/>
                  </a:lnTo>
                  <a:lnTo>
                    <a:pt x="1107" y="448"/>
                  </a:lnTo>
                  <a:lnTo>
                    <a:pt x="1119" y="562"/>
                  </a:lnTo>
                  <a:lnTo>
                    <a:pt x="1107" y="675"/>
                  </a:lnTo>
                  <a:lnTo>
                    <a:pt x="1077" y="777"/>
                  </a:lnTo>
                  <a:lnTo>
                    <a:pt x="1023" y="872"/>
                  </a:lnTo>
                  <a:lnTo>
                    <a:pt x="957" y="956"/>
                  </a:lnTo>
                  <a:lnTo>
                    <a:pt x="874" y="1021"/>
                  </a:lnTo>
                  <a:lnTo>
                    <a:pt x="778" y="1075"/>
                  </a:lnTo>
                  <a:lnTo>
                    <a:pt x="670" y="1105"/>
                  </a:lnTo>
                  <a:lnTo>
                    <a:pt x="557" y="1117"/>
                  </a:lnTo>
                  <a:close/>
                </a:path>
              </a:pathLst>
            </a:custGeom>
            <a:solidFill>
              <a:srgbClr val="145F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058" name="Freeform 18"/>
            <p:cNvSpPr>
              <a:spLocks/>
            </p:cNvSpPr>
            <p:nvPr/>
          </p:nvSpPr>
          <p:spPr bwMode="auto">
            <a:xfrm>
              <a:off x="401" y="2377"/>
              <a:ext cx="1119" cy="1117"/>
            </a:xfrm>
            <a:custGeom>
              <a:avLst/>
              <a:gdLst>
                <a:gd name="T0" fmla="*/ 557 w 1119"/>
                <a:gd name="T1" fmla="*/ 1117 h 1117"/>
                <a:gd name="T2" fmla="*/ 443 w 1119"/>
                <a:gd name="T3" fmla="*/ 1105 h 1117"/>
                <a:gd name="T4" fmla="*/ 341 w 1119"/>
                <a:gd name="T5" fmla="*/ 1075 h 1117"/>
                <a:gd name="T6" fmla="*/ 246 w 1119"/>
                <a:gd name="T7" fmla="*/ 1021 h 1117"/>
                <a:gd name="T8" fmla="*/ 162 w 1119"/>
                <a:gd name="T9" fmla="*/ 956 h 1117"/>
                <a:gd name="T10" fmla="*/ 96 w 1119"/>
                <a:gd name="T11" fmla="*/ 872 h 1117"/>
                <a:gd name="T12" fmla="*/ 42 w 1119"/>
                <a:gd name="T13" fmla="*/ 777 h 1117"/>
                <a:gd name="T14" fmla="*/ 12 w 1119"/>
                <a:gd name="T15" fmla="*/ 669 h 1117"/>
                <a:gd name="T16" fmla="*/ 0 w 1119"/>
                <a:gd name="T17" fmla="*/ 556 h 1117"/>
                <a:gd name="T18" fmla="*/ 12 w 1119"/>
                <a:gd name="T19" fmla="*/ 442 h 1117"/>
                <a:gd name="T20" fmla="*/ 42 w 1119"/>
                <a:gd name="T21" fmla="*/ 341 h 1117"/>
                <a:gd name="T22" fmla="*/ 96 w 1119"/>
                <a:gd name="T23" fmla="*/ 245 h 1117"/>
                <a:gd name="T24" fmla="*/ 162 w 1119"/>
                <a:gd name="T25" fmla="*/ 161 h 1117"/>
                <a:gd name="T26" fmla="*/ 246 w 1119"/>
                <a:gd name="T27" fmla="*/ 96 h 1117"/>
                <a:gd name="T28" fmla="*/ 341 w 1119"/>
                <a:gd name="T29" fmla="*/ 42 h 1117"/>
                <a:gd name="T30" fmla="*/ 443 w 1119"/>
                <a:gd name="T31" fmla="*/ 12 h 1117"/>
                <a:gd name="T32" fmla="*/ 557 w 1119"/>
                <a:gd name="T33" fmla="*/ 0 h 1117"/>
                <a:gd name="T34" fmla="*/ 670 w 1119"/>
                <a:gd name="T35" fmla="*/ 12 h 1117"/>
                <a:gd name="T36" fmla="*/ 778 w 1119"/>
                <a:gd name="T37" fmla="*/ 42 h 1117"/>
                <a:gd name="T38" fmla="*/ 874 w 1119"/>
                <a:gd name="T39" fmla="*/ 96 h 1117"/>
                <a:gd name="T40" fmla="*/ 957 w 1119"/>
                <a:gd name="T41" fmla="*/ 161 h 1117"/>
                <a:gd name="T42" fmla="*/ 1023 w 1119"/>
                <a:gd name="T43" fmla="*/ 245 h 1117"/>
                <a:gd name="T44" fmla="*/ 1077 w 1119"/>
                <a:gd name="T45" fmla="*/ 341 h 1117"/>
                <a:gd name="T46" fmla="*/ 1107 w 1119"/>
                <a:gd name="T47" fmla="*/ 442 h 1117"/>
                <a:gd name="T48" fmla="*/ 1119 w 1119"/>
                <a:gd name="T49" fmla="*/ 556 h 1117"/>
                <a:gd name="T50" fmla="*/ 1107 w 1119"/>
                <a:gd name="T51" fmla="*/ 669 h 1117"/>
                <a:gd name="T52" fmla="*/ 1077 w 1119"/>
                <a:gd name="T53" fmla="*/ 777 h 1117"/>
                <a:gd name="T54" fmla="*/ 1023 w 1119"/>
                <a:gd name="T55" fmla="*/ 872 h 1117"/>
                <a:gd name="T56" fmla="*/ 957 w 1119"/>
                <a:gd name="T57" fmla="*/ 956 h 1117"/>
                <a:gd name="T58" fmla="*/ 874 w 1119"/>
                <a:gd name="T59" fmla="*/ 1021 h 1117"/>
                <a:gd name="T60" fmla="*/ 778 w 1119"/>
                <a:gd name="T61" fmla="*/ 1075 h 1117"/>
                <a:gd name="T62" fmla="*/ 670 w 1119"/>
                <a:gd name="T63" fmla="*/ 1105 h 1117"/>
                <a:gd name="T64" fmla="*/ 557 w 1119"/>
                <a:gd name="T65" fmla="*/ 1117 h 1117"/>
                <a:gd name="T66" fmla="*/ 557 w 1119"/>
                <a:gd name="T67" fmla="*/ 1117 h 11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19"/>
                <a:gd name="T103" fmla="*/ 0 h 1117"/>
                <a:gd name="T104" fmla="*/ 1119 w 1119"/>
                <a:gd name="T105" fmla="*/ 1117 h 11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19" h="1117">
                  <a:moveTo>
                    <a:pt x="557" y="1117"/>
                  </a:moveTo>
                  <a:lnTo>
                    <a:pt x="443" y="1105"/>
                  </a:lnTo>
                  <a:lnTo>
                    <a:pt x="341" y="1075"/>
                  </a:lnTo>
                  <a:lnTo>
                    <a:pt x="246" y="1021"/>
                  </a:lnTo>
                  <a:lnTo>
                    <a:pt x="162" y="956"/>
                  </a:lnTo>
                  <a:lnTo>
                    <a:pt x="96" y="872"/>
                  </a:lnTo>
                  <a:lnTo>
                    <a:pt x="42" y="777"/>
                  </a:lnTo>
                  <a:lnTo>
                    <a:pt x="12" y="669"/>
                  </a:lnTo>
                  <a:lnTo>
                    <a:pt x="0" y="556"/>
                  </a:lnTo>
                  <a:lnTo>
                    <a:pt x="12" y="442"/>
                  </a:lnTo>
                  <a:lnTo>
                    <a:pt x="42" y="341"/>
                  </a:lnTo>
                  <a:lnTo>
                    <a:pt x="96" y="245"/>
                  </a:lnTo>
                  <a:lnTo>
                    <a:pt x="162" y="161"/>
                  </a:lnTo>
                  <a:lnTo>
                    <a:pt x="246" y="96"/>
                  </a:lnTo>
                  <a:lnTo>
                    <a:pt x="341" y="42"/>
                  </a:lnTo>
                  <a:lnTo>
                    <a:pt x="443" y="12"/>
                  </a:lnTo>
                  <a:lnTo>
                    <a:pt x="557" y="0"/>
                  </a:lnTo>
                  <a:lnTo>
                    <a:pt x="670" y="12"/>
                  </a:lnTo>
                  <a:lnTo>
                    <a:pt x="778" y="42"/>
                  </a:lnTo>
                  <a:lnTo>
                    <a:pt x="874" y="96"/>
                  </a:lnTo>
                  <a:lnTo>
                    <a:pt x="957" y="161"/>
                  </a:lnTo>
                  <a:lnTo>
                    <a:pt x="1023" y="245"/>
                  </a:lnTo>
                  <a:lnTo>
                    <a:pt x="1077" y="341"/>
                  </a:lnTo>
                  <a:lnTo>
                    <a:pt x="1107" y="442"/>
                  </a:lnTo>
                  <a:lnTo>
                    <a:pt x="1119" y="556"/>
                  </a:lnTo>
                  <a:lnTo>
                    <a:pt x="1107" y="669"/>
                  </a:lnTo>
                  <a:lnTo>
                    <a:pt x="1077" y="777"/>
                  </a:lnTo>
                  <a:lnTo>
                    <a:pt x="1023" y="872"/>
                  </a:lnTo>
                  <a:lnTo>
                    <a:pt x="957" y="956"/>
                  </a:lnTo>
                  <a:lnTo>
                    <a:pt x="874" y="1021"/>
                  </a:lnTo>
                  <a:lnTo>
                    <a:pt x="778" y="1075"/>
                  </a:lnTo>
                  <a:lnTo>
                    <a:pt x="670" y="1105"/>
                  </a:lnTo>
                  <a:lnTo>
                    <a:pt x="557" y="1117"/>
                  </a:lnTo>
                  <a:close/>
                </a:path>
              </a:pathLst>
            </a:custGeom>
            <a:solidFill>
              <a:srgbClr val="1560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059" name="Freeform 19"/>
            <p:cNvSpPr>
              <a:spLocks/>
            </p:cNvSpPr>
            <p:nvPr/>
          </p:nvSpPr>
          <p:spPr bwMode="auto">
            <a:xfrm>
              <a:off x="401" y="2377"/>
              <a:ext cx="1113" cy="1111"/>
            </a:xfrm>
            <a:custGeom>
              <a:avLst/>
              <a:gdLst>
                <a:gd name="T0" fmla="*/ 557 w 1113"/>
                <a:gd name="T1" fmla="*/ 1111 h 1111"/>
                <a:gd name="T2" fmla="*/ 443 w 1113"/>
                <a:gd name="T3" fmla="*/ 1099 h 1111"/>
                <a:gd name="T4" fmla="*/ 341 w 1113"/>
                <a:gd name="T5" fmla="*/ 1069 h 1111"/>
                <a:gd name="T6" fmla="*/ 246 w 1113"/>
                <a:gd name="T7" fmla="*/ 1015 h 1111"/>
                <a:gd name="T8" fmla="*/ 162 w 1113"/>
                <a:gd name="T9" fmla="*/ 950 h 1111"/>
                <a:gd name="T10" fmla="*/ 96 w 1113"/>
                <a:gd name="T11" fmla="*/ 866 h 1111"/>
                <a:gd name="T12" fmla="*/ 42 w 1113"/>
                <a:gd name="T13" fmla="*/ 771 h 1111"/>
                <a:gd name="T14" fmla="*/ 12 w 1113"/>
                <a:gd name="T15" fmla="*/ 669 h 1111"/>
                <a:gd name="T16" fmla="*/ 0 w 1113"/>
                <a:gd name="T17" fmla="*/ 556 h 1111"/>
                <a:gd name="T18" fmla="*/ 12 w 1113"/>
                <a:gd name="T19" fmla="*/ 442 h 1111"/>
                <a:gd name="T20" fmla="*/ 42 w 1113"/>
                <a:gd name="T21" fmla="*/ 341 h 1111"/>
                <a:gd name="T22" fmla="*/ 96 w 1113"/>
                <a:gd name="T23" fmla="*/ 245 h 1111"/>
                <a:gd name="T24" fmla="*/ 162 w 1113"/>
                <a:gd name="T25" fmla="*/ 161 h 1111"/>
                <a:gd name="T26" fmla="*/ 246 w 1113"/>
                <a:gd name="T27" fmla="*/ 96 h 1111"/>
                <a:gd name="T28" fmla="*/ 341 w 1113"/>
                <a:gd name="T29" fmla="*/ 42 h 1111"/>
                <a:gd name="T30" fmla="*/ 443 w 1113"/>
                <a:gd name="T31" fmla="*/ 12 h 1111"/>
                <a:gd name="T32" fmla="*/ 557 w 1113"/>
                <a:gd name="T33" fmla="*/ 0 h 1111"/>
                <a:gd name="T34" fmla="*/ 670 w 1113"/>
                <a:gd name="T35" fmla="*/ 12 h 1111"/>
                <a:gd name="T36" fmla="*/ 772 w 1113"/>
                <a:gd name="T37" fmla="*/ 42 h 1111"/>
                <a:gd name="T38" fmla="*/ 868 w 1113"/>
                <a:gd name="T39" fmla="*/ 96 h 1111"/>
                <a:gd name="T40" fmla="*/ 951 w 1113"/>
                <a:gd name="T41" fmla="*/ 161 h 1111"/>
                <a:gd name="T42" fmla="*/ 1017 w 1113"/>
                <a:gd name="T43" fmla="*/ 245 h 1111"/>
                <a:gd name="T44" fmla="*/ 1071 w 1113"/>
                <a:gd name="T45" fmla="*/ 341 h 1111"/>
                <a:gd name="T46" fmla="*/ 1101 w 1113"/>
                <a:gd name="T47" fmla="*/ 442 h 1111"/>
                <a:gd name="T48" fmla="*/ 1113 w 1113"/>
                <a:gd name="T49" fmla="*/ 556 h 1111"/>
                <a:gd name="T50" fmla="*/ 1101 w 1113"/>
                <a:gd name="T51" fmla="*/ 669 h 1111"/>
                <a:gd name="T52" fmla="*/ 1071 w 1113"/>
                <a:gd name="T53" fmla="*/ 771 h 1111"/>
                <a:gd name="T54" fmla="*/ 1017 w 1113"/>
                <a:gd name="T55" fmla="*/ 866 h 1111"/>
                <a:gd name="T56" fmla="*/ 951 w 1113"/>
                <a:gd name="T57" fmla="*/ 950 h 1111"/>
                <a:gd name="T58" fmla="*/ 868 w 1113"/>
                <a:gd name="T59" fmla="*/ 1015 h 1111"/>
                <a:gd name="T60" fmla="*/ 772 w 1113"/>
                <a:gd name="T61" fmla="*/ 1069 h 1111"/>
                <a:gd name="T62" fmla="*/ 670 w 1113"/>
                <a:gd name="T63" fmla="*/ 1099 h 1111"/>
                <a:gd name="T64" fmla="*/ 557 w 1113"/>
                <a:gd name="T65" fmla="*/ 1111 h 1111"/>
                <a:gd name="T66" fmla="*/ 557 w 1113"/>
                <a:gd name="T67" fmla="*/ 1111 h 111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13"/>
                <a:gd name="T103" fmla="*/ 0 h 1111"/>
                <a:gd name="T104" fmla="*/ 1113 w 1113"/>
                <a:gd name="T105" fmla="*/ 1111 h 111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13" h="1111">
                  <a:moveTo>
                    <a:pt x="557" y="1111"/>
                  </a:moveTo>
                  <a:lnTo>
                    <a:pt x="443" y="1099"/>
                  </a:lnTo>
                  <a:lnTo>
                    <a:pt x="341" y="1069"/>
                  </a:lnTo>
                  <a:lnTo>
                    <a:pt x="246" y="1015"/>
                  </a:lnTo>
                  <a:lnTo>
                    <a:pt x="162" y="950"/>
                  </a:lnTo>
                  <a:lnTo>
                    <a:pt x="96" y="866"/>
                  </a:lnTo>
                  <a:lnTo>
                    <a:pt x="42" y="771"/>
                  </a:lnTo>
                  <a:lnTo>
                    <a:pt x="12" y="669"/>
                  </a:lnTo>
                  <a:lnTo>
                    <a:pt x="0" y="556"/>
                  </a:lnTo>
                  <a:lnTo>
                    <a:pt x="12" y="442"/>
                  </a:lnTo>
                  <a:lnTo>
                    <a:pt x="42" y="341"/>
                  </a:lnTo>
                  <a:lnTo>
                    <a:pt x="96" y="245"/>
                  </a:lnTo>
                  <a:lnTo>
                    <a:pt x="162" y="161"/>
                  </a:lnTo>
                  <a:lnTo>
                    <a:pt x="246" y="96"/>
                  </a:lnTo>
                  <a:lnTo>
                    <a:pt x="341" y="42"/>
                  </a:lnTo>
                  <a:lnTo>
                    <a:pt x="443" y="12"/>
                  </a:lnTo>
                  <a:lnTo>
                    <a:pt x="557" y="0"/>
                  </a:lnTo>
                  <a:lnTo>
                    <a:pt x="670" y="12"/>
                  </a:lnTo>
                  <a:lnTo>
                    <a:pt x="772" y="42"/>
                  </a:lnTo>
                  <a:lnTo>
                    <a:pt x="868" y="96"/>
                  </a:lnTo>
                  <a:lnTo>
                    <a:pt x="951" y="161"/>
                  </a:lnTo>
                  <a:lnTo>
                    <a:pt x="1017" y="245"/>
                  </a:lnTo>
                  <a:lnTo>
                    <a:pt x="1071" y="341"/>
                  </a:lnTo>
                  <a:lnTo>
                    <a:pt x="1101" y="442"/>
                  </a:lnTo>
                  <a:lnTo>
                    <a:pt x="1113" y="556"/>
                  </a:lnTo>
                  <a:lnTo>
                    <a:pt x="1101" y="669"/>
                  </a:lnTo>
                  <a:lnTo>
                    <a:pt x="1071" y="771"/>
                  </a:lnTo>
                  <a:lnTo>
                    <a:pt x="1017" y="866"/>
                  </a:lnTo>
                  <a:lnTo>
                    <a:pt x="951" y="950"/>
                  </a:lnTo>
                  <a:lnTo>
                    <a:pt x="868" y="1015"/>
                  </a:lnTo>
                  <a:lnTo>
                    <a:pt x="772" y="1069"/>
                  </a:lnTo>
                  <a:lnTo>
                    <a:pt x="670" y="1099"/>
                  </a:lnTo>
                  <a:lnTo>
                    <a:pt x="557" y="1111"/>
                  </a:lnTo>
                  <a:close/>
                </a:path>
              </a:pathLst>
            </a:custGeom>
            <a:solidFill>
              <a:srgbClr val="1660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060" name="Freeform 20"/>
            <p:cNvSpPr>
              <a:spLocks/>
            </p:cNvSpPr>
            <p:nvPr/>
          </p:nvSpPr>
          <p:spPr bwMode="auto">
            <a:xfrm>
              <a:off x="407" y="2383"/>
              <a:ext cx="1101" cy="1099"/>
            </a:xfrm>
            <a:custGeom>
              <a:avLst/>
              <a:gdLst>
                <a:gd name="T0" fmla="*/ 551 w 1101"/>
                <a:gd name="T1" fmla="*/ 1099 h 1099"/>
                <a:gd name="T2" fmla="*/ 437 w 1101"/>
                <a:gd name="T3" fmla="*/ 1087 h 1099"/>
                <a:gd name="T4" fmla="*/ 335 w 1101"/>
                <a:gd name="T5" fmla="*/ 1057 h 1099"/>
                <a:gd name="T6" fmla="*/ 246 w 1101"/>
                <a:gd name="T7" fmla="*/ 1004 h 1099"/>
                <a:gd name="T8" fmla="*/ 162 w 1101"/>
                <a:gd name="T9" fmla="*/ 938 h 1099"/>
                <a:gd name="T10" fmla="*/ 96 w 1101"/>
                <a:gd name="T11" fmla="*/ 860 h 1099"/>
                <a:gd name="T12" fmla="*/ 42 w 1101"/>
                <a:gd name="T13" fmla="*/ 765 h 1099"/>
                <a:gd name="T14" fmla="*/ 12 w 1101"/>
                <a:gd name="T15" fmla="*/ 663 h 1099"/>
                <a:gd name="T16" fmla="*/ 0 w 1101"/>
                <a:gd name="T17" fmla="*/ 550 h 1099"/>
                <a:gd name="T18" fmla="*/ 12 w 1101"/>
                <a:gd name="T19" fmla="*/ 436 h 1099"/>
                <a:gd name="T20" fmla="*/ 42 w 1101"/>
                <a:gd name="T21" fmla="*/ 335 h 1099"/>
                <a:gd name="T22" fmla="*/ 96 w 1101"/>
                <a:gd name="T23" fmla="*/ 245 h 1099"/>
                <a:gd name="T24" fmla="*/ 162 w 1101"/>
                <a:gd name="T25" fmla="*/ 161 h 1099"/>
                <a:gd name="T26" fmla="*/ 246 w 1101"/>
                <a:gd name="T27" fmla="*/ 96 h 1099"/>
                <a:gd name="T28" fmla="*/ 335 w 1101"/>
                <a:gd name="T29" fmla="*/ 42 h 1099"/>
                <a:gd name="T30" fmla="*/ 437 w 1101"/>
                <a:gd name="T31" fmla="*/ 12 h 1099"/>
                <a:gd name="T32" fmla="*/ 551 w 1101"/>
                <a:gd name="T33" fmla="*/ 0 h 1099"/>
                <a:gd name="T34" fmla="*/ 664 w 1101"/>
                <a:gd name="T35" fmla="*/ 12 h 1099"/>
                <a:gd name="T36" fmla="*/ 766 w 1101"/>
                <a:gd name="T37" fmla="*/ 42 h 1099"/>
                <a:gd name="T38" fmla="*/ 862 w 1101"/>
                <a:gd name="T39" fmla="*/ 96 h 1099"/>
                <a:gd name="T40" fmla="*/ 939 w 1101"/>
                <a:gd name="T41" fmla="*/ 161 h 1099"/>
                <a:gd name="T42" fmla="*/ 1005 w 1101"/>
                <a:gd name="T43" fmla="*/ 245 h 1099"/>
                <a:gd name="T44" fmla="*/ 1059 w 1101"/>
                <a:gd name="T45" fmla="*/ 335 h 1099"/>
                <a:gd name="T46" fmla="*/ 1089 w 1101"/>
                <a:gd name="T47" fmla="*/ 436 h 1099"/>
                <a:gd name="T48" fmla="*/ 1101 w 1101"/>
                <a:gd name="T49" fmla="*/ 550 h 1099"/>
                <a:gd name="T50" fmla="*/ 1089 w 1101"/>
                <a:gd name="T51" fmla="*/ 663 h 1099"/>
                <a:gd name="T52" fmla="*/ 1059 w 1101"/>
                <a:gd name="T53" fmla="*/ 765 h 1099"/>
                <a:gd name="T54" fmla="*/ 1005 w 1101"/>
                <a:gd name="T55" fmla="*/ 860 h 1099"/>
                <a:gd name="T56" fmla="*/ 939 w 1101"/>
                <a:gd name="T57" fmla="*/ 938 h 1099"/>
                <a:gd name="T58" fmla="*/ 862 w 1101"/>
                <a:gd name="T59" fmla="*/ 1004 h 1099"/>
                <a:gd name="T60" fmla="*/ 766 w 1101"/>
                <a:gd name="T61" fmla="*/ 1057 h 1099"/>
                <a:gd name="T62" fmla="*/ 664 w 1101"/>
                <a:gd name="T63" fmla="*/ 1087 h 1099"/>
                <a:gd name="T64" fmla="*/ 551 w 1101"/>
                <a:gd name="T65" fmla="*/ 1099 h 1099"/>
                <a:gd name="T66" fmla="*/ 551 w 1101"/>
                <a:gd name="T67" fmla="*/ 1099 h 109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01"/>
                <a:gd name="T103" fmla="*/ 0 h 1099"/>
                <a:gd name="T104" fmla="*/ 1101 w 1101"/>
                <a:gd name="T105" fmla="*/ 1099 h 109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01" h="1099">
                  <a:moveTo>
                    <a:pt x="551" y="1099"/>
                  </a:moveTo>
                  <a:lnTo>
                    <a:pt x="437" y="1087"/>
                  </a:lnTo>
                  <a:lnTo>
                    <a:pt x="335" y="1057"/>
                  </a:lnTo>
                  <a:lnTo>
                    <a:pt x="246" y="1004"/>
                  </a:lnTo>
                  <a:lnTo>
                    <a:pt x="162" y="938"/>
                  </a:lnTo>
                  <a:lnTo>
                    <a:pt x="96" y="860"/>
                  </a:lnTo>
                  <a:lnTo>
                    <a:pt x="42" y="765"/>
                  </a:lnTo>
                  <a:lnTo>
                    <a:pt x="12" y="663"/>
                  </a:lnTo>
                  <a:lnTo>
                    <a:pt x="0" y="550"/>
                  </a:lnTo>
                  <a:lnTo>
                    <a:pt x="12" y="436"/>
                  </a:lnTo>
                  <a:lnTo>
                    <a:pt x="42" y="335"/>
                  </a:lnTo>
                  <a:lnTo>
                    <a:pt x="96" y="245"/>
                  </a:lnTo>
                  <a:lnTo>
                    <a:pt x="162" y="161"/>
                  </a:lnTo>
                  <a:lnTo>
                    <a:pt x="246" y="96"/>
                  </a:lnTo>
                  <a:lnTo>
                    <a:pt x="335" y="42"/>
                  </a:lnTo>
                  <a:lnTo>
                    <a:pt x="437" y="12"/>
                  </a:lnTo>
                  <a:lnTo>
                    <a:pt x="551" y="0"/>
                  </a:lnTo>
                  <a:lnTo>
                    <a:pt x="664" y="12"/>
                  </a:lnTo>
                  <a:lnTo>
                    <a:pt x="766" y="42"/>
                  </a:lnTo>
                  <a:lnTo>
                    <a:pt x="862" y="96"/>
                  </a:lnTo>
                  <a:lnTo>
                    <a:pt x="939" y="161"/>
                  </a:lnTo>
                  <a:lnTo>
                    <a:pt x="1005" y="245"/>
                  </a:lnTo>
                  <a:lnTo>
                    <a:pt x="1059" y="335"/>
                  </a:lnTo>
                  <a:lnTo>
                    <a:pt x="1089" y="436"/>
                  </a:lnTo>
                  <a:lnTo>
                    <a:pt x="1101" y="550"/>
                  </a:lnTo>
                  <a:lnTo>
                    <a:pt x="1089" y="663"/>
                  </a:lnTo>
                  <a:lnTo>
                    <a:pt x="1059" y="765"/>
                  </a:lnTo>
                  <a:lnTo>
                    <a:pt x="1005" y="860"/>
                  </a:lnTo>
                  <a:lnTo>
                    <a:pt x="939" y="938"/>
                  </a:lnTo>
                  <a:lnTo>
                    <a:pt x="862" y="1004"/>
                  </a:lnTo>
                  <a:lnTo>
                    <a:pt x="766" y="1057"/>
                  </a:lnTo>
                  <a:lnTo>
                    <a:pt x="664" y="1087"/>
                  </a:lnTo>
                  <a:lnTo>
                    <a:pt x="551" y="1099"/>
                  </a:lnTo>
                  <a:close/>
                </a:path>
              </a:pathLst>
            </a:custGeom>
            <a:solidFill>
              <a:srgbClr val="1661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061" name="Freeform 21"/>
            <p:cNvSpPr>
              <a:spLocks/>
            </p:cNvSpPr>
            <p:nvPr/>
          </p:nvSpPr>
          <p:spPr bwMode="auto">
            <a:xfrm>
              <a:off x="407" y="2383"/>
              <a:ext cx="1095" cy="1093"/>
            </a:xfrm>
            <a:custGeom>
              <a:avLst/>
              <a:gdLst>
                <a:gd name="T0" fmla="*/ 551 w 1095"/>
                <a:gd name="T1" fmla="*/ 1093 h 1093"/>
                <a:gd name="T2" fmla="*/ 437 w 1095"/>
                <a:gd name="T3" fmla="*/ 1081 h 1093"/>
                <a:gd name="T4" fmla="*/ 335 w 1095"/>
                <a:gd name="T5" fmla="*/ 1051 h 1093"/>
                <a:gd name="T6" fmla="*/ 246 w 1095"/>
                <a:gd name="T7" fmla="*/ 998 h 1093"/>
                <a:gd name="T8" fmla="*/ 162 w 1095"/>
                <a:gd name="T9" fmla="*/ 932 h 1093"/>
                <a:gd name="T10" fmla="*/ 96 w 1095"/>
                <a:gd name="T11" fmla="*/ 854 h 1093"/>
                <a:gd name="T12" fmla="*/ 42 w 1095"/>
                <a:gd name="T13" fmla="*/ 759 h 1093"/>
                <a:gd name="T14" fmla="*/ 12 w 1095"/>
                <a:gd name="T15" fmla="*/ 657 h 1093"/>
                <a:gd name="T16" fmla="*/ 0 w 1095"/>
                <a:gd name="T17" fmla="*/ 550 h 1093"/>
                <a:gd name="T18" fmla="*/ 12 w 1095"/>
                <a:gd name="T19" fmla="*/ 436 h 1093"/>
                <a:gd name="T20" fmla="*/ 42 w 1095"/>
                <a:gd name="T21" fmla="*/ 335 h 1093"/>
                <a:gd name="T22" fmla="*/ 96 w 1095"/>
                <a:gd name="T23" fmla="*/ 245 h 1093"/>
                <a:gd name="T24" fmla="*/ 162 w 1095"/>
                <a:gd name="T25" fmla="*/ 161 h 1093"/>
                <a:gd name="T26" fmla="*/ 246 w 1095"/>
                <a:gd name="T27" fmla="*/ 96 h 1093"/>
                <a:gd name="T28" fmla="*/ 335 w 1095"/>
                <a:gd name="T29" fmla="*/ 42 h 1093"/>
                <a:gd name="T30" fmla="*/ 437 w 1095"/>
                <a:gd name="T31" fmla="*/ 12 h 1093"/>
                <a:gd name="T32" fmla="*/ 551 w 1095"/>
                <a:gd name="T33" fmla="*/ 0 h 1093"/>
                <a:gd name="T34" fmla="*/ 658 w 1095"/>
                <a:gd name="T35" fmla="*/ 12 h 1093"/>
                <a:gd name="T36" fmla="*/ 760 w 1095"/>
                <a:gd name="T37" fmla="*/ 42 h 1093"/>
                <a:gd name="T38" fmla="*/ 856 w 1095"/>
                <a:gd name="T39" fmla="*/ 96 h 1093"/>
                <a:gd name="T40" fmla="*/ 933 w 1095"/>
                <a:gd name="T41" fmla="*/ 161 h 1093"/>
                <a:gd name="T42" fmla="*/ 999 w 1095"/>
                <a:gd name="T43" fmla="*/ 245 h 1093"/>
                <a:gd name="T44" fmla="*/ 1053 w 1095"/>
                <a:gd name="T45" fmla="*/ 335 h 1093"/>
                <a:gd name="T46" fmla="*/ 1083 w 1095"/>
                <a:gd name="T47" fmla="*/ 436 h 1093"/>
                <a:gd name="T48" fmla="*/ 1095 w 1095"/>
                <a:gd name="T49" fmla="*/ 550 h 1093"/>
                <a:gd name="T50" fmla="*/ 1083 w 1095"/>
                <a:gd name="T51" fmla="*/ 657 h 1093"/>
                <a:gd name="T52" fmla="*/ 1053 w 1095"/>
                <a:gd name="T53" fmla="*/ 759 h 1093"/>
                <a:gd name="T54" fmla="*/ 999 w 1095"/>
                <a:gd name="T55" fmla="*/ 854 h 1093"/>
                <a:gd name="T56" fmla="*/ 933 w 1095"/>
                <a:gd name="T57" fmla="*/ 932 h 1093"/>
                <a:gd name="T58" fmla="*/ 856 w 1095"/>
                <a:gd name="T59" fmla="*/ 998 h 1093"/>
                <a:gd name="T60" fmla="*/ 760 w 1095"/>
                <a:gd name="T61" fmla="*/ 1051 h 1093"/>
                <a:gd name="T62" fmla="*/ 658 w 1095"/>
                <a:gd name="T63" fmla="*/ 1081 h 1093"/>
                <a:gd name="T64" fmla="*/ 551 w 1095"/>
                <a:gd name="T65" fmla="*/ 1093 h 1093"/>
                <a:gd name="T66" fmla="*/ 551 w 1095"/>
                <a:gd name="T67" fmla="*/ 1093 h 109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95"/>
                <a:gd name="T103" fmla="*/ 0 h 1093"/>
                <a:gd name="T104" fmla="*/ 1095 w 1095"/>
                <a:gd name="T105" fmla="*/ 1093 h 109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95" h="1093">
                  <a:moveTo>
                    <a:pt x="551" y="1093"/>
                  </a:moveTo>
                  <a:lnTo>
                    <a:pt x="437" y="1081"/>
                  </a:lnTo>
                  <a:lnTo>
                    <a:pt x="335" y="1051"/>
                  </a:lnTo>
                  <a:lnTo>
                    <a:pt x="246" y="998"/>
                  </a:lnTo>
                  <a:lnTo>
                    <a:pt x="162" y="932"/>
                  </a:lnTo>
                  <a:lnTo>
                    <a:pt x="96" y="854"/>
                  </a:lnTo>
                  <a:lnTo>
                    <a:pt x="42" y="759"/>
                  </a:lnTo>
                  <a:lnTo>
                    <a:pt x="12" y="657"/>
                  </a:lnTo>
                  <a:lnTo>
                    <a:pt x="0" y="550"/>
                  </a:lnTo>
                  <a:lnTo>
                    <a:pt x="12" y="436"/>
                  </a:lnTo>
                  <a:lnTo>
                    <a:pt x="42" y="335"/>
                  </a:lnTo>
                  <a:lnTo>
                    <a:pt x="96" y="245"/>
                  </a:lnTo>
                  <a:lnTo>
                    <a:pt x="162" y="161"/>
                  </a:lnTo>
                  <a:lnTo>
                    <a:pt x="246" y="96"/>
                  </a:lnTo>
                  <a:lnTo>
                    <a:pt x="335" y="42"/>
                  </a:lnTo>
                  <a:lnTo>
                    <a:pt x="437" y="12"/>
                  </a:lnTo>
                  <a:lnTo>
                    <a:pt x="551" y="0"/>
                  </a:lnTo>
                  <a:lnTo>
                    <a:pt x="658" y="12"/>
                  </a:lnTo>
                  <a:lnTo>
                    <a:pt x="760" y="42"/>
                  </a:lnTo>
                  <a:lnTo>
                    <a:pt x="856" y="96"/>
                  </a:lnTo>
                  <a:lnTo>
                    <a:pt x="933" y="161"/>
                  </a:lnTo>
                  <a:lnTo>
                    <a:pt x="999" y="245"/>
                  </a:lnTo>
                  <a:lnTo>
                    <a:pt x="1053" y="335"/>
                  </a:lnTo>
                  <a:lnTo>
                    <a:pt x="1083" y="436"/>
                  </a:lnTo>
                  <a:lnTo>
                    <a:pt x="1095" y="550"/>
                  </a:lnTo>
                  <a:lnTo>
                    <a:pt x="1083" y="657"/>
                  </a:lnTo>
                  <a:lnTo>
                    <a:pt x="1053" y="759"/>
                  </a:lnTo>
                  <a:lnTo>
                    <a:pt x="999" y="854"/>
                  </a:lnTo>
                  <a:lnTo>
                    <a:pt x="933" y="932"/>
                  </a:lnTo>
                  <a:lnTo>
                    <a:pt x="856" y="998"/>
                  </a:lnTo>
                  <a:lnTo>
                    <a:pt x="760" y="1051"/>
                  </a:lnTo>
                  <a:lnTo>
                    <a:pt x="658" y="1081"/>
                  </a:lnTo>
                  <a:lnTo>
                    <a:pt x="551" y="1093"/>
                  </a:lnTo>
                  <a:close/>
                </a:path>
              </a:pathLst>
            </a:custGeom>
            <a:solidFill>
              <a:srgbClr val="1661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062" name="Freeform 22"/>
            <p:cNvSpPr>
              <a:spLocks/>
            </p:cNvSpPr>
            <p:nvPr/>
          </p:nvSpPr>
          <p:spPr bwMode="auto">
            <a:xfrm>
              <a:off x="407" y="2383"/>
              <a:ext cx="1095" cy="1093"/>
            </a:xfrm>
            <a:custGeom>
              <a:avLst/>
              <a:gdLst>
                <a:gd name="T0" fmla="*/ 545 w 1095"/>
                <a:gd name="T1" fmla="*/ 1093 h 1093"/>
                <a:gd name="T2" fmla="*/ 437 w 1095"/>
                <a:gd name="T3" fmla="*/ 1081 h 1093"/>
                <a:gd name="T4" fmla="*/ 335 w 1095"/>
                <a:gd name="T5" fmla="*/ 1051 h 1093"/>
                <a:gd name="T6" fmla="*/ 240 w 1095"/>
                <a:gd name="T7" fmla="*/ 998 h 1093"/>
                <a:gd name="T8" fmla="*/ 162 w 1095"/>
                <a:gd name="T9" fmla="*/ 932 h 1093"/>
                <a:gd name="T10" fmla="*/ 96 w 1095"/>
                <a:gd name="T11" fmla="*/ 854 h 1093"/>
                <a:gd name="T12" fmla="*/ 42 w 1095"/>
                <a:gd name="T13" fmla="*/ 759 h 1093"/>
                <a:gd name="T14" fmla="*/ 12 w 1095"/>
                <a:gd name="T15" fmla="*/ 657 h 1093"/>
                <a:gd name="T16" fmla="*/ 0 w 1095"/>
                <a:gd name="T17" fmla="*/ 544 h 1093"/>
                <a:gd name="T18" fmla="*/ 12 w 1095"/>
                <a:gd name="T19" fmla="*/ 436 h 1093"/>
                <a:gd name="T20" fmla="*/ 42 w 1095"/>
                <a:gd name="T21" fmla="*/ 335 h 1093"/>
                <a:gd name="T22" fmla="*/ 96 w 1095"/>
                <a:gd name="T23" fmla="*/ 239 h 1093"/>
                <a:gd name="T24" fmla="*/ 162 w 1095"/>
                <a:gd name="T25" fmla="*/ 161 h 1093"/>
                <a:gd name="T26" fmla="*/ 240 w 1095"/>
                <a:gd name="T27" fmla="*/ 96 h 1093"/>
                <a:gd name="T28" fmla="*/ 335 w 1095"/>
                <a:gd name="T29" fmla="*/ 42 h 1093"/>
                <a:gd name="T30" fmla="*/ 437 w 1095"/>
                <a:gd name="T31" fmla="*/ 12 h 1093"/>
                <a:gd name="T32" fmla="*/ 545 w 1095"/>
                <a:gd name="T33" fmla="*/ 0 h 1093"/>
                <a:gd name="T34" fmla="*/ 658 w 1095"/>
                <a:gd name="T35" fmla="*/ 12 h 1093"/>
                <a:gd name="T36" fmla="*/ 760 w 1095"/>
                <a:gd name="T37" fmla="*/ 42 h 1093"/>
                <a:gd name="T38" fmla="*/ 856 w 1095"/>
                <a:gd name="T39" fmla="*/ 96 h 1093"/>
                <a:gd name="T40" fmla="*/ 933 w 1095"/>
                <a:gd name="T41" fmla="*/ 161 h 1093"/>
                <a:gd name="T42" fmla="*/ 999 w 1095"/>
                <a:gd name="T43" fmla="*/ 239 h 1093"/>
                <a:gd name="T44" fmla="*/ 1053 w 1095"/>
                <a:gd name="T45" fmla="*/ 335 h 1093"/>
                <a:gd name="T46" fmla="*/ 1083 w 1095"/>
                <a:gd name="T47" fmla="*/ 436 h 1093"/>
                <a:gd name="T48" fmla="*/ 1095 w 1095"/>
                <a:gd name="T49" fmla="*/ 544 h 1093"/>
                <a:gd name="T50" fmla="*/ 1083 w 1095"/>
                <a:gd name="T51" fmla="*/ 657 h 1093"/>
                <a:gd name="T52" fmla="*/ 1053 w 1095"/>
                <a:gd name="T53" fmla="*/ 759 h 1093"/>
                <a:gd name="T54" fmla="*/ 999 w 1095"/>
                <a:gd name="T55" fmla="*/ 854 h 1093"/>
                <a:gd name="T56" fmla="*/ 933 w 1095"/>
                <a:gd name="T57" fmla="*/ 932 h 1093"/>
                <a:gd name="T58" fmla="*/ 856 w 1095"/>
                <a:gd name="T59" fmla="*/ 998 h 1093"/>
                <a:gd name="T60" fmla="*/ 760 w 1095"/>
                <a:gd name="T61" fmla="*/ 1051 h 1093"/>
                <a:gd name="T62" fmla="*/ 658 w 1095"/>
                <a:gd name="T63" fmla="*/ 1081 h 1093"/>
                <a:gd name="T64" fmla="*/ 545 w 1095"/>
                <a:gd name="T65" fmla="*/ 1093 h 1093"/>
                <a:gd name="T66" fmla="*/ 545 w 1095"/>
                <a:gd name="T67" fmla="*/ 1093 h 109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95"/>
                <a:gd name="T103" fmla="*/ 0 h 1093"/>
                <a:gd name="T104" fmla="*/ 1095 w 1095"/>
                <a:gd name="T105" fmla="*/ 1093 h 109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95" h="1093">
                  <a:moveTo>
                    <a:pt x="545" y="1093"/>
                  </a:moveTo>
                  <a:lnTo>
                    <a:pt x="437" y="1081"/>
                  </a:lnTo>
                  <a:lnTo>
                    <a:pt x="335" y="1051"/>
                  </a:lnTo>
                  <a:lnTo>
                    <a:pt x="240" y="998"/>
                  </a:lnTo>
                  <a:lnTo>
                    <a:pt x="162" y="932"/>
                  </a:lnTo>
                  <a:lnTo>
                    <a:pt x="96" y="854"/>
                  </a:lnTo>
                  <a:lnTo>
                    <a:pt x="42" y="759"/>
                  </a:lnTo>
                  <a:lnTo>
                    <a:pt x="12" y="657"/>
                  </a:lnTo>
                  <a:lnTo>
                    <a:pt x="0" y="544"/>
                  </a:lnTo>
                  <a:lnTo>
                    <a:pt x="12" y="436"/>
                  </a:lnTo>
                  <a:lnTo>
                    <a:pt x="42" y="335"/>
                  </a:lnTo>
                  <a:lnTo>
                    <a:pt x="96" y="239"/>
                  </a:lnTo>
                  <a:lnTo>
                    <a:pt x="162" y="161"/>
                  </a:lnTo>
                  <a:lnTo>
                    <a:pt x="240" y="96"/>
                  </a:lnTo>
                  <a:lnTo>
                    <a:pt x="335" y="42"/>
                  </a:lnTo>
                  <a:lnTo>
                    <a:pt x="437" y="12"/>
                  </a:lnTo>
                  <a:lnTo>
                    <a:pt x="545" y="0"/>
                  </a:lnTo>
                  <a:lnTo>
                    <a:pt x="658" y="12"/>
                  </a:lnTo>
                  <a:lnTo>
                    <a:pt x="760" y="42"/>
                  </a:lnTo>
                  <a:lnTo>
                    <a:pt x="856" y="96"/>
                  </a:lnTo>
                  <a:lnTo>
                    <a:pt x="933" y="161"/>
                  </a:lnTo>
                  <a:lnTo>
                    <a:pt x="999" y="239"/>
                  </a:lnTo>
                  <a:lnTo>
                    <a:pt x="1053" y="335"/>
                  </a:lnTo>
                  <a:lnTo>
                    <a:pt x="1083" y="436"/>
                  </a:lnTo>
                  <a:lnTo>
                    <a:pt x="1095" y="544"/>
                  </a:lnTo>
                  <a:lnTo>
                    <a:pt x="1083" y="657"/>
                  </a:lnTo>
                  <a:lnTo>
                    <a:pt x="1053" y="759"/>
                  </a:lnTo>
                  <a:lnTo>
                    <a:pt x="999" y="854"/>
                  </a:lnTo>
                  <a:lnTo>
                    <a:pt x="933" y="932"/>
                  </a:lnTo>
                  <a:lnTo>
                    <a:pt x="856" y="998"/>
                  </a:lnTo>
                  <a:lnTo>
                    <a:pt x="760" y="1051"/>
                  </a:lnTo>
                  <a:lnTo>
                    <a:pt x="658" y="1081"/>
                  </a:lnTo>
                  <a:lnTo>
                    <a:pt x="545" y="1093"/>
                  </a:lnTo>
                  <a:close/>
                </a:path>
              </a:pathLst>
            </a:custGeom>
            <a:solidFill>
              <a:srgbClr val="1761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063" name="Freeform 23"/>
            <p:cNvSpPr>
              <a:spLocks/>
            </p:cNvSpPr>
            <p:nvPr/>
          </p:nvSpPr>
          <p:spPr bwMode="auto">
            <a:xfrm>
              <a:off x="413" y="2383"/>
              <a:ext cx="1083" cy="1087"/>
            </a:xfrm>
            <a:custGeom>
              <a:avLst/>
              <a:gdLst>
                <a:gd name="T0" fmla="*/ 539 w 1083"/>
                <a:gd name="T1" fmla="*/ 1087 h 1087"/>
                <a:gd name="T2" fmla="*/ 431 w 1083"/>
                <a:gd name="T3" fmla="*/ 1075 h 1087"/>
                <a:gd name="T4" fmla="*/ 329 w 1083"/>
                <a:gd name="T5" fmla="*/ 1045 h 1087"/>
                <a:gd name="T6" fmla="*/ 240 w 1083"/>
                <a:gd name="T7" fmla="*/ 992 h 1087"/>
                <a:gd name="T8" fmla="*/ 156 w 1083"/>
                <a:gd name="T9" fmla="*/ 926 h 1087"/>
                <a:gd name="T10" fmla="*/ 90 w 1083"/>
                <a:gd name="T11" fmla="*/ 848 h 1087"/>
                <a:gd name="T12" fmla="*/ 42 w 1083"/>
                <a:gd name="T13" fmla="*/ 753 h 1087"/>
                <a:gd name="T14" fmla="*/ 12 w 1083"/>
                <a:gd name="T15" fmla="*/ 651 h 1087"/>
                <a:gd name="T16" fmla="*/ 0 w 1083"/>
                <a:gd name="T17" fmla="*/ 544 h 1087"/>
                <a:gd name="T18" fmla="*/ 12 w 1083"/>
                <a:gd name="T19" fmla="*/ 436 h 1087"/>
                <a:gd name="T20" fmla="*/ 42 w 1083"/>
                <a:gd name="T21" fmla="*/ 335 h 1087"/>
                <a:gd name="T22" fmla="*/ 90 w 1083"/>
                <a:gd name="T23" fmla="*/ 239 h 1087"/>
                <a:gd name="T24" fmla="*/ 156 w 1083"/>
                <a:gd name="T25" fmla="*/ 161 h 1087"/>
                <a:gd name="T26" fmla="*/ 240 w 1083"/>
                <a:gd name="T27" fmla="*/ 96 h 1087"/>
                <a:gd name="T28" fmla="*/ 329 w 1083"/>
                <a:gd name="T29" fmla="*/ 42 h 1087"/>
                <a:gd name="T30" fmla="*/ 431 w 1083"/>
                <a:gd name="T31" fmla="*/ 12 h 1087"/>
                <a:gd name="T32" fmla="*/ 539 w 1083"/>
                <a:gd name="T33" fmla="*/ 0 h 1087"/>
                <a:gd name="T34" fmla="*/ 646 w 1083"/>
                <a:gd name="T35" fmla="*/ 12 h 1087"/>
                <a:gd name="T36" fmla="*/ 748 w 1083"/>
                <a:gd name="T37" fmla="*/ 42 h 1087"/>
                <a:gd name="T38" fmla="*/ 844 w 1083"/>
                <a:gd name="T39" fmla="*/ 96 h 1087"/>
                <a:gd name="T40" fmla="*/ 921 w 1083"/>
                <a:gd name="T41" fmla="*/ 161 h 1087"/>
                <a:gd name="T42" fmla="*/ 987 w 1083"/>
                <a:gd name="T43" fmla="*/ 239 h 1087"/>
                <a:gd name="T44" fmla="*/ 1041 w 1083"/>
                <a:gd name="T45" fmla="*/ 335 h 1087"/>
                <a:gd name="T46" fmla="*/ 1071 w 1083"/>
                <a:gd name="T47" fmla="*/ 436 h 1087"/>
                <a:gd name="T48" fmla="*/ 1083 w 1083"/>
                <a:gd name="T49" fmla="*/ 544 h 1087"/>
                <a:gd name="T50" fmla="*/ 1071 w 1083"/>
                <a:gd name="T51" fmla="*/ 651 h 1087"/>
                <a:gd name="T52" fmla="*/ 1041 w 1083"/>
                <a:gd name="T53" fmla="*/ 753 h 1087"/>
                <a:gd name="T54" fmla="*/ 987 w 1083"/>
                <a:gd name="T55" fmla="*/ 848 h 1087"/>
                <a:gd name="T56" fmla="*/ 921 w 1083"/>
                <a:gd name="T57" fmla="*/ 926 h 1087"/>
                <a:gd name="T58" fmla="*/ 844 w 1083"/>
                <a:gd name="T59" fmla="*/ 992 h 1087"/>
                <a:gd name="T60" fmla="*/ 748 w 1083"/>
                <a:gd name="T61" fmla="*/ 1045 h 1087"/>
                <a:gd name="T62" fmla="*/ 646 w 1083"/>
                <a:gd name="T63" fmla="*/ 1075 h 1087"/>
                <a:gd name="T64" fmla="*/ 539 w 1083"/>
                <a:gd name="T65" fmla="*/ 1087 h 1087"/>
                <a:gd name="T66" fmla="*/ 539 w 1083"/>
                <a:gd name="T67" fmla="*/ 1087 h 108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83"/>
                <a:gd name="T103" fmla="*/ 0 h 1087"/>
                <a:gd name="T104" fmla="*/ 1083 w 1083"/>
                <a:gd name="T105" fmla="*/ 1087 h 108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83" h="1087">
                  <a:moveTo>
                    <a:pt x="539" y="1087"/>
                  </a:moveTo>
                  <a:lnTo>
                    <a:pt x="431" y="1075"/>
                  </a:lnTo>
                  <a:lnTo>
                    <a:pt x="329" y="1045"/>
                  </a:lnTo>
                  <a:lnTo>
                    <a:pt x="240" y="992"/>
                  </a:lnTo>
                  <a:lnTo>
                    <a:pt x="156" y="926"/>
                  </a:lnTo>
                  <a:lnTo>
                    <a:pt x="90" y="848"/>
                  </a:lnTo>
                  <a:lnTo>
                    <a:pt x="42" y="753"/>
                  </a:lnTo>
                  <a:lnTo>
                    <a:pt x="12" y="651"/>
                  </a:lnTo>
                  <a:lnTo>
                    <a:pt x="0" y="544"/>
                  </a:lnTo>
                  <a:lnTo>
                    <a:pt x="12" y="436"/>
                  </a:lnTo>
                  <a:lnTo>
                    <a:pt x="42" y="335"/>
                  </a:lnTo>
                  <a:lnTo>
                    <a:pt x="90" y="239"/>
                  </a:lnTo>
                  <a:lnTo>
                    <a:pt x="156" y="161"/>
                  </a:lnTo>
                  <a:lnTo>
                    <a:pt x="240" y="96"/>
                  </a:lnTo>
                  <a:lnTo>
                    <a:pt x="329" y="42"/>
                  </a:lnTo>
                  <a:lnTo>
                    <a:pt x="431" y="12"/>
                  </a:lnTo>
                  <a:lnTo>
                    <a:pt x="539" y="0"/>
                  </a:lnTo>
                  <a:lnTo>
                    <a:pt x="646" y="12"/>
                  </a:lnTo>
                  <a:lnTo>
                    <a:pt x="748" y="42"/>
                  </a:lnTo>
                  <a:lnTo>
                    <a:pt x="844" y="96"/>
                  </a:lnTo>
                  <a:lnTo>
                    <a:pt x="921" y="161"/>
                  </a:lnTo>
                  <a:lnTo>
                    <a:pt x="987" y="239"/>
                  </a:lnTo>
                  <a:lnTo>
                    <a:pt x="1041" y="335"/>
                  </a:lnTo>
                  <a:lnTo>
                    <a:pt x="1071" y="436"/>
                  </a:lnTo>
                  <a:lnTo>
                    <a:pt x="1083" y="544"/>
                  </a:lnTo>
                  <a:lnTo>
                    <a:pt x="1071" y="651"/>
                  </a:lnTo>
                  <a:lnTo>
                    <a:pt x="1041" y="753"/>
                  </a:lnTo>
                  <a:lnTo>
                    <a:pt x="987" y="848"/>
                  </a:lnTo>
                  <a:lnTo>
                    <a:pt x="921" y="926"/>
                  </a:lnTo>
                  <a:lnTo>
                    <a:pt x="844" y="992"/>
                  </a:lnTo>
                  <a:lnTo>
                    <a:pt x="748" y="1045"/>
                  </a:lnTo>
                  <a:lnTo>
                    <a:pt x="646" y="1075"/>
                  </a:lnTo>
                  <a:lnTo>
                    <a:pt x="539" y="1087"/>
                  </a:lnTo>
                  <a:close/>
                </a:path>
              </a:pathLst>
            </a:custGeom>
            <a:solidFill>
              <a:srgbClr val="1862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064" name="Freeform 24"/>
            <p:cNvSpPr>
              <a:spLocks/>
            </p:cNvSpPr>
            <p:nvPr/>
          </p:nvSpPr>
          <p:spPr bwMode="auto">
            <a:xfrm>
              <a:off x="413" y="2389"/>
              <a:ext cx="1077" cy="1075"/>
            </a:xfrm>
            <a:custGeom>
              <a:avLst/>
              <a:gdLst>
                <a:gd name="T0" fmla="*/ 539 w 1077"/>
                <a:gd name="T1" fmla="*/ 1075 h 1075"/>
                <a:gd name="T2" fmla="*/ 431 w 1077"/>
                <a:gd name="T3" fmla="*/ 1063 h 1075"/>
                <a:gd name="T4" fmla="*/ 329 w 1077"/>
                <a:gd name="T5" fmla="*/ 1033 h 1075"/>
                <a:gd name="T6" fmla="*/ 240 w 1077"/>
                <a:gd name="T7" fmla="*/ 986 h 1075"/>
                <a:gd name="T8" fmla="*/ 156 w 1077"/>
                <a:gd name="T9" fmla="*/ 920 h 1075"/>
                <a:gd name="T10" fmla="*/ 90 w 1077"/>
                <a:gd name="T11" fmla="*/ 836 h 1075"/>
                <a:gd name="T12" fmla="*/ 42 w 1077"/>
                <a:gd name="T13" fmla="*/ 747 h 1075"/>
                <a:gd name="T14" fmla="*/ 12 w 1077"/>
                <a:gd name="T15" fmla="*/ 645 h 1075"/>
                <a:gd name="T16" fmla="*/ 0 w 1077"/>
                <a:gd name="T17" fmla="*/ 538 h 1075"/>
                <a:gd name="T18" fmla="*/ 12 w 1077"/>
                <a:gd name="T19" fmla="*/ 430 h 1075"/>
                <a:gd name="T20" fmla="*/ 42 w 1077"/>
                <a:gd name="T21" fmla="*/ 329 h 1075"/>
                <a:gd name="T22" fmla="*/ 90 w 1077"/>
                <a:gd name="T23" fmla="*/ 239 h 1075"/>
                <a:gd name="T24" fmla="*/ 156 w 1077"/>
                <a:gd name="T25" fmla="*/ 155 h 1075"/>
                <a:gd name="T26" fmla="*/ 240 w 1077"/>
                <a:gd name="T27" fmla="*/ 90 h 1075"/>
                <a:gd name="T28" fmla="*/ 329 w 1077"/>
                <a:gd name="T29" fmla="*/ 42 h 1075"/>
                <a:gd name="T30" fmla="*/ 431 w 1077"/>
                <a:gd name="T31" fmla="*/ 12 h 1075"/>
                <a:gd name="T32" fmla="*/ 539 w 1077"/>
                <a:gd name="T33" fmla="*/ 0 h 1075"/>
                <a:gd name="T34" fmla="*/ 646 w 1077"/>
                <a:gd name="T35" fmla="*/ 12 h 1075"/>
                <a:gd name="T36" fmla="*/ 748 w 1077"/>
                <a:gd name="T37" fmla="*/ 42 h 1075"/>
                <a:gd name="T38" fmla="*/ 838 w 1077"/>
                <a:gd name="T39" fmla="*/ 90 h 1075"/>
                <a:gd name="T40" fmla="*/ 921 w 1077"/>
                <a:gd name="T41" fmla="*/ 155 h 1075"/>
                <a:gd name="T42" fmla="*/ 987 w 1077"/>
                <a:gd name="T43" fmla="*/ 239 h 1075"/>
                <a:gd name="T44" fmla="*/ 1035 w 1077"/>
                <a:gd name="T45" fmla="*/ 329 h 1075"/>
                <a:gd name="T46" fmla="*/ 1065 w 1077"/>
                <a:gd name="T47" fmla="*/ 430 h 1075"/>
                <a:gd name="T48" fmla="*/ 1077 w 1077"/>
                <a:gd name="T49" fmla="*/ 538 h 1075"/>
                <a:gd name="T50" fmla="*/ 1065 w 1077"/>
                <a:gd name="T51" fmla="*/ 645 h 1075"/>
                <a:gd name="T52" fmla="*/ 1035 w 1077"/>
                <a:gd name="T53" fmla="*/ 747 h 1075"/>
                <a:gd name="T54" fmla="*/ 987 w 1077"/>
                <a:gd name="T55" fmla="*/ 836 h 1075"/>
                <a:gd name="T56" fmla="*/ 921 w 1077"/>
                <a:gd name="T57" fmla="*/ 920 h 1075"/>
                <a:gd name="T58" fmla="*/ 838 w 1077"/>
                <a:gd name="T59" fmla="*/ 986 h 1075"/>
                <a:gd name="T60" fmla="*/ 748 w 1077"/>
                <a:gd name="T61" fmla="*/ 1033 h 1075"/>
                <a:gd name="T62" fmla="*/ 646 w 1077"/>
                <a:gd name="T63" fmla="*/ 1063 h 1075"/>
                <a:gd name="T64" fmla="*/ 539 w 1077"/>
                <a:gd name="T65" fmla="*/ 1075 h 1075"/>
                <a:gd name="T66" fmla="*/ 539 w 1077"/>
                <a:gd name="T67" fmla="*/ 1075 h 107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7"/>
                <a:gd name="T103" fmla="*/ 0 h 1075"/>
                <a:gd name="T104" fmla="*/ 1077 w 1077"/>
                <a:gd name="T105" fmla="*/ 1075 h 107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7" h="1075">
                  <a:moveTo>
                    <a:pt x="539" y="1075"/>
                  </a:moveTo>
                  <a:lnTo>
                    <a:pt x="431" y="1063"/>
                  </a:lnTo>
                  <a:lnTo>
                    <a:pt x="329" y="1033"/>
                  </a:lnTo>
                  <a:lnTo>
                    <a:pt x="240" y="986"/>
                  </a:lnTo>
                  <a:lnTo>
                    <a:pt x="156" y="920"/>
                  </a:lnTo>
                  <a:lnTo>
                    <a:pt x="90" y="836"/>
                  </a:lnTo>
                  <a:lnTo>
                    <a:pt x="42" y="747"/>
                  </a:lnTo>
                  <a:lnTo>
                    <a:pt x="12" y="645"/>
                  </a:lnTo>
                  <a:lnTo>
                    <a:pt x="0" y="538"/>
                  </a:lnTo>
                  <a:lnTo>
                    <a:pt x="12" y="430"/>
                  </a:lnTo>
                  <a:lnTo>
                    <a:pt x="42" y="329"/>
                  </a:lnTo>
                  <a:lnTo>
                    <a:pt x="90" y="239"/>
                  </a:lnTo>
                  <a:lnTo>
                    <a:pt x="156" y="155"/>
                  </a:lnTo>
                  <a:lnTo>
                    <a:pt x="240" y="90"/>
                  </a:lnTo>
                  <a:lnTo>
                    <a:pt x="329" y="42"/>
                  </a:lnTo>
                  <a:lnTo>
                    <a:pt x="431" y="12"/>
                  </a:lnTo>
                  <a:lnTo>
                    <a:pt x="539" y="0"/>
                  </a:lnTo>
                  <a:lnTo>
                    <a:pt x="646" y="12"/>
                  </a:lnTo>
                  <a:lnTo>
                    <a:pt x="748" y="42"/>
                  </a:lnTo>
                  <a:lnTo>
                    <a:pt x="838" y="90"/>
                  </a:lnTo>
                  <a:lnTo>
                    <a:pt x="921" y="155"/>
                  </a:lnTo>
                  <a:lnTo>
                    <a:pt x="987" y="239"/>
                  </a:lnTo>
                  <a:lnTo>
                    <a:pt x="1035" y="329"/>
                  </a:lnTo>
                  <a:lnTo>
                    <a:pt x="1065" y="430"/>
                  </a:lnTo>
                  <a:lnTo>
                    <a:pt x="1077" y="538"/>
                  </a:lnTo>
                  <a:lnTo>
                    <a:pt x="1065" y="645"/>
                  </a:lnTo>
                  <a:lnTo>
                    <a:pt x="1035" y="747"/>
                  </a:lnTo>
                  <a:lnTo>
                    <a:pt x="987" y="836"/>
                  </a:lnTo>
                  <a:lnTo>
                    <a:pt x="921" y="920"/>
                  </a:lnTo>
                  <a:lnTo>
                    <a:pt x="838" y="986"/>
                  </a:lnTo>
                  <a:lnTo>
                    <a:pt x="748" y="1033"/>
                  </a:lnTo>
                  <a:lnTo>
                    <a:pt x="646" y="1063"/>
                  </a:lnTo>
                  <a:lnTo>
                    <a:pt x="539" y="1075"/>
                  </a:lnTo>
                  <a:close/>
                </a:path>
              </a:pathLst>
            </a:custGeom>
            <a:solidFill>
              <a:srgbClr val="1962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065" name="Freeform 25"/>
            <p:cNvSpPr>
              <a:spLocks/>
            </p:cNvSpPr>
            <p:nvPr/>
          </p:nvSpPr>
          <p:spPr bwMode="auto">
            <a:xfrm>
              <a:off x="413" y="2389"/>
              <a:ext cx="1077" cy="1069"/>
            </a:xfrm>
            <a:custGeom>
              <a:avLst/>
              <a:gdLst>
                <a:gd name="T0" fmla="*/ 539 w 1077"/>
                <a:gd name="T1" fmla="*/ 1069 h 1069"/>
                <a:gd name="T2" fmla="*/ 431 w 1077"/>
                <a:gd name="T3" fmla="*/ 1057 h 1069"/>
                <a:gd name="T4" fmla="*/ 329 w 1077"/>
                <a:gd name="T5" fmla="*/ 1027 h 1069"/>
                <a:gd name="T6" fmla="*/ 240 w 1077"/>
                <a:gd name="T7" fmla="*/ 980 h 1069"/>
                <a:gd name="T8" fmla="*/ 156 w 1077"/>
                <a:gd name="T9" fmla="*/ 914 h 1069"/>
                <a:gd name="T10" fmla="*/ 90 w 1077"/>
                <a:gd name="T11" fmla="*/ 836 h 1069"/>
                <a:gd name="T12" fmla="*/ 42 w 1077"/>
                <a:gd name="T13" fmla="*/ 747 h 1069"/>
                <a:gd name="T14" fmla="*/ 12 w 1077"/>
                <a:gd name="T15" fmla="*/ 645 h 1069"/>
                <a:gd name="T16" fmla="*/ 0 w 1077"/>
                <a:gd name="T17" fmla="*/ 538 h 1069"/>
                <a:gd name="T18" fmla="*/ 12 w 1077"/>
                <a:gd name="T19" fmla="*/ 430 h 1069"/>
                <a:gd name="T20" fmla="*/ 42 w 1077"/>
                <a:gd name="T21" fmla="*/ 329 h 1069"/>
                <a:gd name="T22" fmla="*/ 90 w 1077"/>
                <a:gd name="T23" fmla="*/ 239 h 1069"/>
                <a:gd name="T24" fmla="*/ 156 w 1077"/>
                <a:gd name="T25" fmla="*/ 155 h 1069"/>
                <a:gd name="T26" fmla="*/ 240 w 1077"/>
                <a:gd name="T27" fmla="*/ 90 h 1069"/>
                <a:gd name="T28" fmla="*/ 329 w 1077"/>
                <a:gd name="T29" fmla="*/ 42 h 1069"/>
                <a:gd name="T30" fmla="*/ 431 w 1077"/>
                <a:gd name="T31" fmla="*/ 12 h 1069"/>
                <a:gd name="T32" fmla="*/ 539 w 1077"/>
                <a:gd name="T33" fmla="*/ 0 h 1069"/>
                <a:gd name="T34" fmla="*/ 646 w 1077"/>
                <a:gd name="T35" fmla="*/ 12 h 1069"/>
                <a:gd name="T36" fmla="*/ 748 w 1077"/>
                <a:gd name="T37" fmla="*/ 42 h 1069"/>
                <a:gd name="T38" fmla="*/ 838 w 1077"/>
                <a:gd name="T39" fmla="*/ 90 h 1069"/>
                <a:gd name="T40" fmla="*/ 915 w 1077"/>
                <a:gd name="T41" fmla="*/ 155 h 1069"/>
                <a:gd name="T42" fmla="*/ 981 w 1077"/>
                <a:gd name="T43" fmla="*/ 239 h 1069"/>
                <a:gd name="T44" fmla="*/ 1035 w 1077"/>
                <a:gd name="T45" fmla="*/ 329 h 1069"/>
                <a:gd name="T46" fmla="*/ 1065 w 1077"/>
                <a:gd name="T47" fmla="*/ 430 h 1069"/>
                <a:gd name="T48" fmla="*/ 1077 w 1077"/>
                <a:gd name="T49" fmla="*/ 538 h 1069"/>
                <a:gd name="T50" fmla="*/ 1065 w 1077"/>
                <a:gd name="T51" fmla="*/ 645 h 1069"/>
                <a:gd name="T52" fmla="*/ 1035 w 1077"/>
                <a:gd name="T53" fmla="*/ 747 h 1069"/>
                <a:gd name="T54" fmla="*/ 981 w 1077"/>
                <a:gd name="T55" fmla="*/ 836 h 1069"/>
                <a:gd name="T56" fmla="*/ 915 w 1077"/>
                <a:gd name="T57" fmla="*/ 914 h 1069"/>
                <a:gd name="T58" fmla="*/ 838 w 1077"/>
                <a:gd name="T59" fmla="*/ 980 h 1069"/>
                <a:gd name="T60" fmla="*/ 748 w 1077"/>
                <a:gd name="T61" fmla="*/ 1027 h 1069"/>
                <a:gd name="T62" fmla="*/ 646 w 1077"/>
                <a:gd name="T63" fmla="*/ 1057 h 1069"/>
                <a:gd name="T64" fmla="*/ 539 w 1077"/>
                <a:gd name="T65" fmla="*/ 1069 h 1069"/>
                <a:gd name="T66" fmla="*/ 539 w 1077"/>
                <a:gd name="T67" fmla="*/ 1069 h 106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7"/>
                <a:gd name="T103" fmla="*/ 0 h 1069"/>
                <a:gd name="T104" fmla="*/ 1077 w 1077"/>
                <a:gd name="T105" fmla="*/ 1069 h 106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7" h="1069">
                  <a:moveTo>
                    <a:pt x="539" y="1069"/>
                  </a:moveTo>
                  <a:lnTo>
                    <a:pt x="431" y="1057"/>
                  </a:lnTo>
                  <a:lnTo>
                    <a:pt x="329" y="1027"/>
                  </a:lnTo>
                  <a:lnTo>
                    <a:pt x="240" y="980"/>
                  </a:lnTo>
                  <a:lnTo>
                    <a:pt x="156" y="914"/>
                  </a:lnTo>
                  <a:lnTo>
                    <a:pt x="90" y="836"/>
                  </a:lnTo>
                  <a:lnTo>
                    <a:pt x="42" y="747"/>
                  </a:lnTo>
                  <a:lnTo>
                    <a:pt x="12" y="645"/>
                  </a:lnTo>
                  <a:lnTo>
                    <a:pt x="0" y="538"/>
                  </a:lnTo>
                  <a:lnTo>
                    <a:pt x="12" y="430"/>
                  </a:lnTo>
                  <a:lnTo>
                    <a:pt x="42" y="329"/>
                  </a:lnTo>
                  <a:lnTo>
                    <a:pt x="90" y="239"/>
                  </a:lnTo>
                  <a:lnTo>
                    <a:pt x="156" y="155"/>
                  </a:lnTo>
                  <a:lnTo>
                    <a:pt x="240" y="90"/>
                  </a:lnTo>
                  <a:lnTo>
                    <a:pt x="329" y="42"/>
                  </a:lnTo>
                  <a:lnTo>
                    <a:pt x="431" y="12"/>
                  </a:lnTo>
                  <a:lnTo>
                    <a:pt x="539" y="0"/>
                  </a:lnTo>
                  <a:lnTo>
                    <a:pt x="646" y="12"/>
                  </a:lnTo>
                  <a:lnTo>
                    <a:pt x="748" y="42"/>
                  </a:lnTo>
                  <a:lnTo>
                    <a:pt x="838" y="90"/>
                  </a:lnTo>
                  <a:lnTo>
                    <a:pt x="915" y="155"/>
                  </a:lnTo>
                  <a:lnTo>
                    <a:pt x="981" y="239"/>
                  </a:lnTo>
                  <a:lnTo>
                    <a:pt x="1035" y="329"/>
                  </a:lnTo>
                  <a:lnTo>
                    <a:pt x="1065" y="430"/>
                  </a:lnTo>
                  <a:lnTo>
                    <a:pt x="1077" y="538"/>
                  </a:lnTo>
                  <a:lnTo>
                    <a:pt x="1065" y="645"/>
                  </a:lnTo>
                  <a:lnTo>
                    <a:pt x="1035" y="747"/>
                  </a:lnTo>
                  <a:lnTo>
                    <a:pt x="981" y="836"/>
                  </a:lnTo>
                  <a:lnTo>
                    <a:pt x="915" y="914"/>
                  </a:lnTo>
                  <a:lnTo>
                    <a:pt x="838" y="980"/>
                  </a:lnTo>
                  <a:lnTo>
                    <a:pt x="748" y="1027"/>
                  </a:lnTo>
                  <a:lnTo>
                    <a:pt x="646" y="1057"/>
                  </a:lnTo>
                  <a:lnTo>
                    <a:pt x="539" y="1069"/>
                  </a:lnTo>
                  <a:close/>
                </a:path>
              </a:pathLst>
            </a:custGeom>
            <a:solidFill>
              <a:srgbClr val="1962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066" name="Freeform 26"/>
            <p:cNvSpPr>
              <a:spLocks/>
            </p:cNvSpPr>
            <p:nvPr/>
          </p:nvSpPr>
          <p:spPr bwMode="auto">
            <a:xfrm>
              <a:off x="413" y="2389"/>
              <a:ext cx="1071" cy="1069"/>
            </a:xfrm>
            <a:custGeom>
              <a:avLst/>
              <a:gdLst>
                <a:gd name="T0" fmla="*/ 539 w 1071"/>
                <a:gd name="T1" fmla="*/ 1069 h 1069"/>
                <a:gd name="T2" fmla="*/ 431 w 1071"/>
                <a:gd name="T3" fmla="*/ 1057 h 1069"/>
                <a:gd name="T4" fmla="*/ 329 w 1071"/>
                <a:gd name="T5" fmla="*/ 1027 h 1069"/>
                <a:gd name="T6" fmla="*/ 240 w 1071"/>
                <a:gd name="T7" fmla="*/ 980 h 1069"/>
                <a:gd name="T8" fmla="*/ 156 w 1071"/>
                <a:gd name="T9" fmla="*/ 914 h 1069"/>
                <a:gd name="T10" fmla="*/ 90 w 1071"/>
                <a:gd name="T11" fmla="*/ 830 h 1069"/>
                <a:gd name="T12" fmla="*/ 42 w 1071"/>
                <a:gd name="T13" fmla="*/ 741 h 1069"/>
                <a:gd name="T14" fmla="*/ 12 w 1071"/>
                <a:gd name="T15" fmla="*/ 639 h 1069"/>
                <a:gd name="T16" fmla="*/ 0 w 1071"/>
                <a:gd name="T17" fmla="*/ 532 h 1069"/>
                <a:gd name="T18" fmla="*/ 12 w 1071"/>
                <a:gd name="T19" fmla="*/ 424 h 1069"/>
                <a:gd name="T20" fmla="*/ 42 w 1071"/>
                <a:gd name="T21" fmla="*/ 323 h 1069"/>
                <a:gd name="T22" fmla="*/ 90 w 1071"/>
                <a:gd name="T23" fmla="*/ 233 h 1069"/>
                <a:gd name="T24" fmla="*/ 156 w 1071"/>
                <a:gd name="T25" fmla="*/ 155 h 1069"/>
                <a:gd name="T26" fmla="*/ 240 w 1071"/>
                <a:gd name="T27" fmla="*/ 90 h 1069"/>
                <a:gd name="T28" fmla="*/ 329 w 1071"/>
                <a:gd name="T29" fmla="*/ 42 h 1069"/>
                <a:gd name="T30" fmla="*/ 431 w 1071"/>
                <a:gd name="T31" fmla="*/ 12 h 1069"/>
                <a:gd name="T32" fmla="*/ 539 w 1071"/>
                <a:gd name="T33" fmla="*/ 0 h 1069"/>
                <a:gd name="T34" fmla="*/ 646 w 1071"/>
                <a:gd name="T35" fmla="*/ 12 h 1069"/>
                <a:gd name="T36" fmla="*/ 748 w 1071"/>
                <a:gd name="T37" fmla="*/ 42 h 1069"/>
                <a:gd name="T38" fmla="*/ 838 w 1071"/>
                <a:gd name="T39" fmla="*/ 90 h 1069"/>
                <a:gd name="T40" fmla="*/ 915 w 1071"/>
                <a:gd name="T41" fmla="*/ 155 h 1069"/>
                <a:gd name="T42" fmla="*/ 981 w 1071"/>
                <a:gd name="T43" fmla="*/ 233 h 1069"/>
                <a:gd name="T44" fmla="*/ 1029 w 1071"/>
                <a:gd name="T45" fmla="*/ 323 h 1069"/>
                <a:gd name="T46" fmla="*/ 1059 w 1071"/>
                <a:gd name="T47" fmla="*/ 424 h 1069"/>
                <a:gd name="T48" fmla="*/ 1071 w 1071"/>
                <a:gd name="T49" fmla="*/ 532 h 1069"/>
                <a:gd name="T50" fmla="*/ 1059 w 1071"/>
                <a:gd name="T51" fmla="*/ 639 h 1069"/>
                <a:gd name="T52" fmla="*/ 1029 w 1071"/>
                <a:gd name="T53" fmla="*/ 741 h 1069"/>
                <a:gd name="T54" fmla="*/ 981 w 1071"/>
                <a:gd name="T55" fmla="*/ 830 h 1069"/>
                <a:gd name="T56" fmla="*/ 915 w 1071"/>
                <a:gd name="T57" fmla="*/ 914 h 1069"/>
                <a:gd name="T58" fmla="*/ 838 w 1071"/>
                <a:gd name="T59" fmla="*/ 980 h 1069"/>
                <a:gd name="T60" fmla="*/ 748 w 1071"/>
                <a:gd name="T61" fmla="*/ 1027 h 1069"/>
                <a:gd name="T62" fmla="*/ 646 w 1071"/>
                <a:gd name="T63" fmla="*/ 1057 h 1069"/>
                <a:gd name="T64" fmla="*/ 539 w 1071"/>
                <a:gd name="T65" fmla="*/ 1069 h 1069"/>
                <a:gd name="T66" fmla="*/ 539 w 1071"/>
                <a:gd name="T67" fmla="*/ 1069 h 106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1"/>
                <a:gd name="T103" fmla="*/ 0 h 1069"/>
                <a:gd name="T104" fmla="*/ 1071 w 1071"/>
                <a:gd name="T105" fmla="*/ 1069 h 106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1" h="1069">
                  <a:moveTo>
                    <a:pt x="539" y="1069"/>
                  </a:moveTo>
                  <a:lnTo>
                    <a:pt x="431" y="1057"/>
                  </a:lnTo>
                  <a:lnTo>
                    <a:pt x="329" y="1027"/>
                  </a:lnTo>
                  <a:lnTo>
                    <a:pt x="240" y="980"/>
                  </a:lnTo>
                  <a:lnTo>
                    <a:pt x="156" y="914"/>
                  </a:lnTo>
                  <a:lnTo>
                    <a:pt x="90" y="830"/>
                  </a:lnTo>
                  <a:lnTo>
                    <a:pt x="42" y="741"/>
                  </a:lnTo>
                  <a:lnTo>
                    <a:pt x="12" y="639"/>
                  </a:lnTo>
                  <a:lnTo>
                    <a:pt x="0" y="532"/>
                  </a:lnTo>
                  <a:lnTo>
                    <a:pt x="12" y="424"/>
                  </a:lnTo>
                  <a:lnTo>
                    <a:pt x="42" y="323"/>
                  </a:lnTo>
                  <a:lnTo>
                    <a:pt x="90" y="233"/>
                  </a:lnTo>
                  <a:lnTo>
                    <a:pt x="156" y="155"/>
                  </a:lnTo>
                  <a:lnTo>
                    <a:pt x="240" y="90"/>
                  </a:lnTo>
                  <a:lnTo>
                    <a:pt x="329" y="42"/>
                  </a:lnTo>
                  <a:lnTo>
                    <a:pt x="431" y="12"/>
                  </a:lnTo>
                  <a:lnTo>
                    <a:pt x="539" y="0"/>
                  </a:lnTo>
                  <a:lnTo>
                    <a:pt x="646" y="12"/>
                  </a:lnTo>
                  <a:lnTo>
                    <a:pt x="748" y="42"/>
                  </a:lnTo>
                  <a:lnTo>
                    <a:pt x="838" y="90"/>
                  </a:lnTo>
                  <a:lnTo>
                    <a:pt x="915" y="155"/>
                  </a:lnTo>
                  <a:lnTo>
                    <a:pt x="981" y="233"/>
                  </a:lnTo>
                  <a:lnTo>
                    <a:pt x="1029" y="323"/>
                  </a:lnTo>
                  <a:lnTo>
                    <a:pt x="1059" y="424"/>
                  </a:lnTo>
                  <a:lnTo>
                    <a:pt x="1071" y="532"/>
                  </a:lnTo>
                  <a:lnTo>
                    <a:pt x="1059" y="639"/>
                  </a:lnTo>
                  <a:lnTo>
                    <a:pt x="1029" y="741"/>
                  </a:lnTo>
                  <a:lnTo>
                    <a:pt x="981" y="830"/>
                  </a:lnTo>
                  <a:lnTo>
                    <a:pt x="915" y="914"/>
                  </a:lnTo>
                  <a:lnTo>
                    <a:pt x="838" y="980"/>
                  </a:lnTo>
                  <a:lnTo>
                    <a:pt x="748" y="1027"/>
                  </a:lnTo>
                  <a:lnTo>
                    <a:pt x="646" y="1057"/>
                  </a:lnTo>
                  <a:lnTo>
                    <a:pt x="539" y="1069"/>
                  </a:lnTo>
                  <a:close/>
                </a:path>
              </a:pathLst>
            </a:custGeom>
            <a:solidFill>
              <a:srgbClr val="1A62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067" name="Freeform 27"/>
            <p:cNvSpPr>
              <a:spLocks/>
            </p:cNvSpPr>
            <p:nvPr/>
          </p:nvSpPr>
          <p:spPr bwMode="auto">
            <a:xfrm>
              <a:off x="419" y="2389"/>
              <a:ext cx="1059" cy="1063"/>
            </a:xfrm>
            <a:custGeom>
              <a:avLst/>
              <a:gdLst>
                <a:gd name="T0" fmla="*/ 527 w 1059"/>
                <a:gd name="T1" fmla="*/ 1063 h 1063"/>
                <a:gd name="T2" fmla="*/ 419 w 1059"/>
                <a:gd name="T3" fmla="*/ 1051 h 1063"/>
                <a:gd name="T4" fmla="*/ 323 w 1059"/>
                <a:gd name="T5" fmla="*/ 1021 h 1063"/>
                <a:gd name="T6" fmla="*/ 234 w 1059"/>
                <a:gd name="T7" fmla="*/ 974 h 1063"/>
                <a:gd name="T8" fmla="*/ 156 w 1059"/>
                <a:gd name="T9" fmla="*/ 908 h 1063"/>
                <a:gd name="T10" fmla="*/ 90 w 1059"/>
                <a:gd name="T11" fmla="*/ 830 h 1063"/>
                <a:gd name="T12" fmla="*/ 42 w 1059"/>
                <a:gd name="T13" fmla="*/ 741 h 1063"/>
                <a:gd name="T14" fmla="*/ 12 w 1059"/>
                <a:gd name="T15" fmla="*/ 639 h 1063"/>
                <a:gd name="T16" fmla="*/ 0 w 1059"/>
                <a:gd name="T17" fmla="*/ 532 h 1063"/>
                <a:gd name="T18" fmla="*/ 12 w 1059"/>
                <a:gd name="T19" fmla="*/ 424 h 1063"/>
                <a:gd name="T20" fmla="*/ 42 w 1059"/>
                <a:gd name="T21" fmla="*/ 323 h 1063"/>
                <a:gd name="T22" fmla="*/ 90 w 1059"/>
                <a:gd name="T23" fmla="*/ 233 h 1063"/>
                <a:gd name="T24" fmla="*/ 156 w 1059"/>
                <a:gd name="T25" fmla="*/ 155 h 1063"/>
                <a:gd name="T26" fmla="*/ 234 w 1059"/>
                <a:gd name="T27" fmla="*/ 90 h 1063"/>
                <a:gd name="T28" fmla="*/ 323 w 1059"/>
                <a:gd name="T29" fmla="*/ 42 h 1063"/>
                <a:gd name="T30" fmla="*/ 419 w 1059"/>
                <a:gd name="T31" fmla="*/ 12 h 1063"/>
                <a:gd name="T32" fmla="*/ 527 w 1059"/>
                <a:gd name="T33" fmla="*/ 0 h 1063"/>
                <a:gd name="T34" fmla="*/ 634 w 1059"/>
                <a:gd name="T35" fmla="*/ 12 h 1063"/>
                <a:gd name="T36" fmla="*/ 736 w 1059"/>
                <a:gd name="T37" fmla="*/ 42 h 1063"/>
                <a:gd name="T38" fmla="*/ 826 w 1059"/>
                <a:gd name="T39" fmla="*/ 90 h 1063"/>
                <a:gd name="T40" fmla="*/ 903 w 1059"/>
                <a:gd name="T41" fmla="*/ 155 h 1063"/>
                <a:gd name="T42" fmla="*/ 969 w 1059"/>
                <a:gd name="T43" fmla="*/ 233 h 1063"/>
                <a:gd name="T44" fmla="*/ 1017 w 1059"/>
                <a:gd name="T45" fmla="*/ 323 h 1063"/>
                <a:gd name="T46" fmla="*/ 1047 w 1059"/>
                <a:gd name="T47" fmla="*/ 424 h 1063"/>
                <a:gd name="T48" fmla="*/ 1059 w 1059"/>
                <a:gd name="T49" fmla="*/ 532 h 1063"/>
                <a:gd name="T50" fmla="*/ 1047 w 1059"/>
                <a:gd name="T51" fmla="*/ 639 h 1063"/>
                <a:gd name="T52" fmla="*/ 1017 w 1059"/>
                <a:gd name="T53" fmla="*/ 741 h 1063"/>
                <a:gd name="T54" fmla="*/ 969 w 1059"/>
                <a:gd name="T55" fmla="*/ 830 h 1063"/>
                <a:gd name="T56" fmla="*/ 903 w 1059"/>
                <a:gd name="T57" fmla="*/ 908 h 1063"/>
                <a:gd name="T58" fmla="*/ 826 w 1059"/>
                <a:gd name="T59" fmla="*/ 974 h 1063"/>
                <a:gd name="T60" fmla="*/ 736 w 1059"/>
                <a:gd name="T61" fmla="*/ 1021 h 1063"/>
                <a:gd name="T62" fmla="*/ 634 w 1059"/>
                <a:gd name="T63" fmla="*/ 1051 h 1063"/>
                <a:gd name="T64" fmla="*/ 527 w 1059"/>
                <a:gd name="T65" fmla="*/ 1063 h 1063"/>
                <a:gd name="T66" fmla="*/ 527 w 1059"/>
                <a:gd name="T67" fmla="*/ 1063 h 10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59"/>
                <a:gd name="T103" fmla="*/ 0 h 1063"/>
                <a:gd name="T104" fmla="*/ 1059 w 1059"/>
                <a:gd name="T105" fmla="*/ 1063 h 10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59" h="1063">
                  <a:moveTo>
                    <a:pt x="527" y="1063"/>
                  </a:moveTo>
                  <a:lnTo>
                    <a:pt x="419" y="1051"/>
                  </a:lnTo>
                  <a:lnTo>
                    <a:pt x="323" y="1021"/>
                  </a:lnTo>
                  <a:lnTo>
                    <a:pt x="234" y="974"/>
                  </a:lnTo>
                  <a:lnTo>
                    <a:pt x="156" y="908"/>
                  </a:lnTo>
                  <a:lnTo>
                    <a:pt x="90" y="830"/>
                  </a:lnTo>
                  <a:lnTo>
                    <a:pt x="42" y="741"/>
                  </a:lnTo>
                  <a:lnTo>
                    <a:pt x="12" y="639"/>
                  </a:lnTo>
                  <a:lnTo>
                    <a:pt x="0" y="532"/>
                  </a:lnTo>
                  <a:lnTo>
                    <a:pt x="12" y="424"/>
                  </a:lnTo>
                  <a:lnTo>
                    <a:pt x="42" y="323"/>
                  </a:lnTo>
                  <a:lnTo>
                    <a:pt x="90" y="233"/>
                  </a:lnTo>
                  <a:lnTo>
                    <a:pt x="156" y="155"/>
                  </a:lnTo>
                  <a:lnTo>
                    <a:pt x="234" y="90"/>
                  </a:lnTo>
                  <a:lnTo>
                    <a:pt x="323" y="42"/>
                  </a:lnTo>
                  <a:lnTo>
                    <a:pt x="419" y="12"/>
                  </a:lnTo>
                  <a:lnTo>
                    <a:pt x="527" y="0"/>
                  </a:lnTo>
                  <a:lnTo>
                    <a:pt x="634" y="12"/>
                  </a:lnTo>
                  <a:lnTo>
                    <a:pt x="736" y="42"/>
                  </a:lnTo>
                  <a:lnTo>
                    <a:pt x="826" y="90"/>
                  </a:lnTo>
                  <a:lnTo>
                    <a:pt x="903" y="155"/>
                  </a:lnTo>
                  <a:lnTo>
                    <a:pt x="969" y="233"/>
                  </a:lnTo>
                  <a:lnTo>
                    <a:pt x="1017" y="323"/>
                  </a:lnTo>
                  <a:lnTo>
                    <a:pt x="1047" y="424"/>
                  </a:lnTo>
                  <a:lnTo>
                    <a:pt x="1059" y="532"/>
                  </a:lnTo>
                  <a:lnTo>
                    <a:pt x="1047" y="639"/>
                  </a:lnTo>
                  <a:lnTo>
                    <a:pt x="1017" y="741"/>
                  </a:lnTo>
                  <a:lnTo>
                    <a:pt x="969" y="830"/>
                  </a:lnTo>
                  <a:lnTo>
                    <a:pt x="903" y="908"/>
                  </a:lnTo>
                  <a:lnTo>
                    <a:pt x="826" y="974"/>
                  </a:lnTo>
                  <a:lnTo>
                    <a:pt x="736" y="1021"/>
                  </a:lnTo>
                  <a:lnTo>
                    <a:pt x="634" y="1051"/>
                  </a:lnTo>
                  <a:lnTo>
                    <a:pt x="527" y="1063"/>
                  </a:lnTo>
                  <a:close/>
                </a:path>
              </a:pathLst>
            </a:custGeom>
            <a:solidFill>
              <a:srgbClr val="1A63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068" name="Freeform 28"/>
            <p:cNvSpPr>
              <a:spLocks/>
            </p:cNvSpPr>
            <p:nvPr/>
          </p:nvSpPr>
          <p:spPr bwMode="auto">
            <a:xfrm>
              <a:off x="419" y="2395"/>
              <a:ext cx="1053" cy="1051"/>
            </a:xfrm>
            <a:custGeom>
              <a:avLst/>
              <a:gdLst>
                <a:gd name="T0" fmla="*/ 527 w 1053"/>
                <a:gd name="T1" fmla="*/ 1051 h 1051"/>
                <a:gd name="T2" fmla="*/ 419 w 1053"/>
                <a:gd name="T3" fmla="*/ 1039 h 1051"/>
                <a:gd name="T4" fmla="*/ 323 w 1053"/>
                <a:gd name="T5" fmla="*/ 1009 h 1051"/>
                <a:gd name="T6" fmla="*/ 234 w 1053"/>
                <a:gd name="T7" fmla="*/ 962 h 1051"/>
                <a:gd name="T8" fmla="*/ 156 w 1053"/>
                <a:gd name="T9" fmla="*/ 896 h 1051"/>
                <a:gd name="T10" fmla="*/ 90 w 1053"/>
                <a:gd name="T11" fmla="*/ 818 h 1051"/>
                <a:gd name="T12" fmla="*/ 42 w 1053"/>
                <a:gd name="T13" fmla="*/ 729 h 1051"/>
                <a:gd name="T14" fmla="*/ 12 w 1053"/>
                <a:gd name="T15" fmla="*/ 633 h 1051"/>
                <a:gd name="T16" fmla="*/ 0 w 1053"/>
                <a:gd name="T17" fmla="*/ 526 h 1051"/>
                <a:gd name="T18" fmla="*/ 12 w 1053"/>
                <a:gd name="T19" fmla="*/ 418 h 1051"/>
                <a:gd name="T20" fmla="*/ 42 w 1053"/>
                <a:gd name="T21" fmla="*/ 323 h 1051"/>
                <a:gd name="T22" fmla="*/ 90 w 1053"/>
                <a:gd name="T23" fmla="*/ 233 h 1051"/>
                <a:gd name="T24" fmla="*/ 156 w 1053"/>
                <a:gd name="T25" fmla="*/ 155 h 1051"/>
                <a:gd name="T26" fmla="*/ 234 w 1053"/>
                <a:gd name="T27" fmla="*/ 90 h 1051"/>
                <a:gd name="T28" fmla="*/ 323 w 1053"/>
                <a:gd name="T29" fmla="*/ 42 h 1051"/>
                <a:gd name="T30" fmla="*/ 419 w 1053"/>
                <a:gd name="T31" fmla="*/ 12 h 1051"/>
                <a:gd name="T32" fmla="*/ 527 w 1053"/>
                <a:gd name="T33" fmla="*/ 0 h 1051"/>
                <a:gd name="T34" fmla="*/ 634 w 1053"/>
                <a:gd name="T35" fmla="*/ 12 h 1051"/>
                <a:gd name="T36" fmla="*/ 730 w 1053"/>
                <a:gd name="T37" fmla="*/ 42 h 1051"/>
                <a:gd name="T38" fmla="*/ 820 w 1053"/>
                <a:gd name="T39" fmla="*/ 90 h 1051"/>
                <a:gd name="T40" fmla="*/ 897 w 1053"/>
                <a:gd name="T41" fmla="*/ 155 h 1051"/>
                <a:gd name="T42" fmla="*/ 963 w 1053"/>
                <a:gd name="T43" fmla="*/ 233 h 1051"/>
                <a:gd name="T44" fmla="*/ 1011 w 1053"/>
                <a:gd name="T45" fmla="*/ 323 h 1051"/>
                <a:gd name="T46" fmla="*/ 1041 w 1053"/>
                <a:gd name="T47" fmla="*/ 418 h 1051"/>
                <a:gd name="T48" fmla="*/ 1053 w 1053"/>
                <a:gd name="T49" fmla="*/ 526 h 1051"/>
                <a:gd name="T50" fmla="*/ 1041 w 1053"/>
                <a:gd name="T51" fmla="*/ 633 h 1051"/>
                <a:gd name="T52" fmla="*/ 1011 w 1053"/>
                <a:gd name="T53" fmla="*/ 729 h 1051"/>
                <a:gd name="T54" fmla="*/ 963 w 1053"/>
                <a:gd name="T55" fmla="*/ 818 h 1051"/>
                <a:gd name="T56" fmla="*/ 897 w 1053"/>
                <a:gd name="T57" fmla="*/ 896 h 1051"/>
                <a:gd name="T58" fmla="*/ 820 w 1053"/>
                <a:gd name="T59" fmla="*/ 962 h 1051"/>
                <a:gd name="T60" fmla="*/ 730 w 1053"/>
                <a:gd name="T61" fmla="*/ 1009 h 1051"/>
                <a:gd name="T62" fmla="*/ 634 w 1053"/>
                <a:gd name="T63" fmla="*/ 1039 h 1051"/>
                <a:gd name="T64" fmla="*/ 527 w 1053"/>
                <a:gd name="T65" fmla="*/ 1051 h 1051"/>
                <a:gd name="T66" fmla="*/ 527 w 1053"/>
                <a:gd name="T67" fmla="*/ 1051 h 10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53"/>
                <a:gd name="T103" fmla="*/ 0 h 1051"/>
                <a:gd name="T104" fmla="*/ 1053 w 1053"/>
                <a:gd name="T105" fmla="*/ 1051 h 10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53" h="1051">
                  <a:moveTo>
                    <a:pt x="527" y="1051"/>
                  </a:moveTo>
                  <a:lnTo>
                    <a:pt x="419" y="1039"/>
                  </a:lnTo>
                  <a:lnTo>
                    <a:pt x="323" y="1009"/>
                  </a:lnTo>
                  <a:lnTo>
                    <a:pt x="234" y="962"/>
                  </a:lnTo>
                  <a:lnTo>
                    <a:pt x="156" y="896"/>
                  </a:lnTo>
                  <a:lnTo>
                    <a:pt x="90" y="818"/>
                  </a:lnTo>
                  <a:lnTo>
                    <a:pt x="42" y="729"/>
                  </a:lnTo>
                  <a:lnTo>
                    <a:pt x="12" y="633"/>
                  </a:lnTo>
                  <a:lnTo>
                    <a:pt x="0" y="526"/>
                  </a:lnTo>
                  <a:lnTo>
                    <a:pt x="12" y="418"/>
                  </a:lnTo>
                  <a:lnTo>
                    <a:pt x="42" y="323"/>
                  </a:lnTo>
                  <a:lnTo>
                    <a:pt x="90" y="233"/>
                  </a:lnTo>
                  <a:lnTo>
                    <a:pt x="156" y="155"/>
                  </a:lnTo>
                  <a:lnTo>
                    <a:pt x="234" y="90"/>
                  </a:lnTo>
                  <a:lnTo>
                    <a:pt x="323" y="42"/>
                  </a:lnTo>
                  <a:lnTo>
                    <a:pt x="419" y="12"/>
                  </a:lnTo>
                  <a:lnTo>
                    <a:pt x="527" y="0"/>
                  </a:lnTo>
                  <a:lnTo>
                    <a:pt x="634" y="12"/>
                  </a:lnTo>
                  <a:lnTo>
                    <a:pt x="730" y="42"/>
                  </a:lnTo>
                  <a:lnTo>
                    <a:pt x="820" y="90"/>
                  </a:lnTo>
                  <a:lnTo>
                    <a:pt x="897" y="155"/>
                  </a:lnTo>
                  <a:lnTo>
                    <a:pt x="963" y="233"/>
                  </a:lnTo>
                  <a:lnTo>
                    <a:pt x="1011" y="323"/>
                  </a:lnTo>
                  <a:lnTo>
                    <a:pt x="1041" y="418"/>
                  </a:lnTo>
                  <a:lnTo>
                    <a:pt x="1053" y="526"/>
                  </a:lnTo>
                  <a:lnTo>
                    <a:pt x="1041" y="633"/>
                  </a:lnTo>
                  <a:lnTo>
                    <a:pt x="1011" y="729"/>
                  </a:lnTo>
                  <a:lnTo>
                    <a:pt x="963" y="818"/>
                  </a:lnTo>
                  <a:lnTo>
                    <a:pt x="897" y="896"/>
                  </a:lnTo>
                  <a:lnTo>
                    <a:pt x="820" y="962"/>
                  </a:lnTo>
                  <a:lnTo>
                    <a:pt x="730" y="1009"/>
                  </a:lnTo>
                  <a:lnTo>
                    <a:pt x="634" y="1039"/>
                  </a:lnTo>
                  <a:lnTo>
                    <a:pt x="527" y="1051"/>
                  </a:lnTo>
                  <a:close/>
                </a:path>
              </a:pathLst>
            </a:custGeom>
            <a:solidFill>
              <a:srgbClr val="1B63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069" name="Freeform 29"/>
            <p:cNvSpPr>
              <a:spLocks/>
            </p:cNvSpPr>
            <p:nvPr/>
          </p:nvSpPr>
          <p:spPr bwMode="auto">
            <a:xfrm>
              <a:off x="419" y="2395"/>
              <a:ext cx="1053" cy="1045"/>
            </a:xfrm>
            <a:custGeom>
              <a:avLst/>
              <a:gdLst>
                <a:gd name="T0" fmla="*/ 527 w 1053"/>
                <a:gd name="T1" fmla="*/ 1045 h 1045"/>
                <a:gd name="T2" fmla="*/ 419 w 1053"/>
                <a:gd name="T3" fmla="*/ 1033 h 1045"/>
                <a:gd name="T4" fmla="*/ 323 w 1053"/>
                <a:gd name="T5" fmla="*/ 1003 h 1045"/>
                <a:gd name="T6" fmla="*/ 234 w 1053"/>
                <a:gd name="T7" fmla="*/ 956 h 1045"/>
                <a:gd name="T8" fmla="*/ 156 w 1053"/>
                <a:gd name="T9" fmla="*/ 896 h 1045"/>
                <a:gd name="T10" fmla="*/ 90 w 1053"/>
                <a:gd name="T11" fmla="*/ 818 h 1045"/>
                <a:gd name="T12" fmla="*/ 42 w 1053"/>
                <a:gd name="T13" fmla="*/ 729 h 1045"/>
                <a:gd name="T14" fmla="*/ 12 w 1053"/>
                <a:gd name="T15" fmla="*/ 633 h 1045"/>
                <a:gd name="T16" fmla="*/ 0 w 1053"/>
                <a:gd name="T17" fmla="*/ 526 h 1045"/>
                <a:gd name="T18" fmla="*/ 12 w 1053"/>
                <a:gd name="T19" fmla="*/ 418 h 1045"/>
                <a:gd name="T20" fmla="*/ 42 w 1053"/>
                <a:gd name="T21" fmla="*/ 323 h 1045"/>
                <a:gd name="T22" fmla="*/ 90 w 1053"/>
                <a:gd name="T23" fmla="*/ 233 h 1045"/>
                <a:gd name="T24" fmla="*/ 156 w 1053"/>
                <a:gd name="T25" fmla="*/ 155 h 1045"/>
                <a:gd name="T26" fmla="*/ 234 w 1053"/>
                <a:gd name="T27" fmla="*/ 90 h 1045"/>
                <a:gd name="T28" fmla="*/ 323 w 1053"/>
                <a:gd name="T29" fmla="*/ 42 h 1045"/>
                <a:gd name="T30" fmla="*/ 419 w 1053"/>
                <a:gd name="T31" fmla="*/ 12 h 1045"/>
                <a:gd name="T32" fmla="*/ 527 w 1053"/>
                <a:gd name="T33" fmla="*/ 0 h 1045"/>
                <a:gd name="T34" fmla="*/ 634 w 1053"/>
                <a:gd name="T35" fmla="*/ 12 h 1045"/>
                <a:gd name="T36" fmla="*/ 730 w 1053"/>
                <a:gd name="T37" fmla="*/ 42 h 1045"/>
                <a:gd name="T38" fmla="*/ 820 w 1053"/>
                <a:gd name="T39" fmla="*/ 90 h 1045"/>
                <a:gd name="T40" fmla="*/ 897 w 1053"/>
                <a:gd name="T41" fmla="*/ 155 h 1045"/>
                <a:gd name="T42" fmla="*/ 963 w 1053"/>
                <a:gd name="T43" fmla="*/ 233 h 1045"/>
                <a:gd name="T44" fmla="*/ 1011 w 1053"/>
                <a:gd name="T45" fmla="*/ 323 h 1045"/>
                <a:gd name="T46" fmla="*/ 1041 w 1053"/>
                <a:gd name="T47" fmla="*/ 418 h 1045"/>
                <a:gd name="T48" fmla="*/ 1053 w 1053"/>
                <a:gd name="T49" fmla="*/ 526 h 1045"/>
                <a:gd name="T50" fmla="*/ 1041 w 1053"/>
                <a:gd name="T51" fmla="*/ 633 h 1045"/>
                <a:gd name="T52" fmla="*/ 1011 w 1053"/>
                <a:gd name="T53" fmla="*/ 729 h 1045"/>
                <a:gd name="T54" fmla="*/ 963 w 1053"/>
                <a:gd name="T55" fmla="*/ 818 h 1045"/>
                <a:gd name="T56" fmla="*/ 897 w 1053"/>
                <a:gd name="T57" fmla="*/ 896 h 1045"/>
                <a:gd name="T58" fmla="*/ 820 w 1053"/>
                <a:gd name="T59" fmla="*/ 956 h 1045"/>
                <a:gd name="T60" fmla="*/ 730 w 1053"/>
                <a:gd name="T61" fmla="*/ 1003 h 1045"/>
                <a:gd name="T62" fmla="*/ 634 w 1053"/>
                <a:gd name="T63" fmla="*/ 1033 h 1045"/>
                <a:gd name="T64" fmla="*/ 527 w 1053"/>
                <a:gd name="T65" fmla="*/ 1045 h 1045"/>
                <a:gd name="T66" fmla="*/ 527 w 1053"/>
                <a:gd name="T67" fmla="*/ 1045 h 10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53"/>
                <a:gd name="T103" fmla="*/ 0 h 1045"/>
                <a:gd name="T104" fmla="*/ 1053 w 1053"/>
                <a:gd name="T105" fmla="*/ 1045 h 10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53" h="1045">
                  <a:moveTo>
                    <a:pt x="527" y="1045"/>
                  </a:moveTo>
                  <a:lnTo>
                    <a:pt x="419" y="1033"/>
                  </a:lnTo>
                  <a:lnTo>
                    <a:pt x="323" y="1003"/>
                  </a:lnTo>
                  <a:lnTo>
                    <a:pt x="234" y="956"/>
                  </a:lnTo>
                  <a:lnTo>
                    <a:pt x="156" y="896"/>
                  </a:lnTo>
                  <a:lnTo>
                    <a:pt x="90" y="818"/>
                  </a:lnTo>
                  <a:lnTo>
                    <a:pt x="42" y="729"/>
                  </a:lnTo>
                  <a:lnTo>
                    <a:pt x="12" y="633"/>
                  </a:lnTo>
                  <a:lnTo>
                    <a:pt x="0" y="526"/>
                  </a:lnTo>
                  <a:lnTo>
                    <a:pt x="12" y="418"/>
                  </a:lnTo>
                  <a:lnTo>
                    <a:pt x="42" y="323"/>
                  </a:lnTo>
                  <a:lnTo>
                    <a:pt x="90" y="233"/>
                  </a:lnTo>
                  <a:lnTo>
                    <a:pt x="156" y="155"/>
                  </a:lnTo>
                  <a:lnTo>
                    <a:pt x="234" y="90"/>
                  </a:lnTo>
                  <a:lnTo>
                    <a:pt x="323" y="42"/>
                  </a:lnTo>
                  <a:lnTo>
                    <a:pt x="419" y="12"/>
                  </a:lnTo>
                  <a:lnTo>
                    <a:pt x="527" y="0"/>
                  </a:lnTo>
                  <a:lnTo>
                    <a:pt x="634" y="12"/>
                  </a:lnTo>
                  <a:lnTo>
                    <a:pt x="730" y="42"/>
                  </a:lnTo>
                  <a:lnTo>
                    <a:pt x="820" y="90"/>
                  </a:lnTo>
                  <a:lnTo>
                    <a:pt x="897" y="155"/>
                  </a:lnTo>
                  <a:lnTo>
                    <a:pt x="963" y="233"/>
                  </a:lnTo>
                  <a:lnTo>
                    <a:pt x="1011" y="323"/>
                  </a:lnTo>
                  <a:lnTo>
                    <a:pt x="1041" y="418"/>
                  </a:lnTo>
                  <a:lnTo>
                    <a:pt x="1053" y="526"/>
                  </a:lnTo>
                  <a:lnTo>
                    <a:pt x="1041" y="633"/>
                  </a:lnTo>
                  <a:lnTo>
                    <a:pt x="1011" y="729"/>
                  </a:lnTo>
                  <a:lnTo>
                    <a:pt x="963" y="818"/>
                  </a:lnTo>
                  <a:lnTo>
                    <a:pt x="897" y="896"/>
                  </a:lnTo>
                  <a:lnTo>
                    <a:pt x="820" y="956"/>
                  </a:lnTo>
                  <a:lnTo>
                    <a:pt x="730" y="1003"/>
                  </a:lnTo>
                  <a:lnTo>
                    <a:pt x="634" y="1033"/>
                  </a:lnTo>
                  <a:lnTo>
                    <a:pt x="527" y="1045"/>
                  </a:lnTo>
                  <a:close/>
                </a:path>
              </a:pathLst>
            </a:custGeom>
            <a:solidFill>
              <a:srgbClr val="1C63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070" name="Freeform 30"/>
            <p:cNvSpPr>
              <a:spLocks/>
            </p:cNvSpPr>
            <p:nvPr/>
          </p:nvSpPr>
          <p:spPr bwMode="auto">
            <a:xfrm>
              <a:off x="425" y="2395"/>
              <a:ext cx="1041" cy="1045"/>
            </a:xfrm>
            <a:custGeom>
              <a:avLst/>
              <a:gdLst>
                <a:gd name="T0" fmla="*/ 521 w 1041"/>
                <a:gd name="T1" fmla="*/ 1045 h 1045"/>
                <a:gd name="T2" fmla="*/ 419 w 1041"/>
                <a:gd name="T3" fmla="*/ 1033 h 1045"/>
                <a:gd name="T4" fmla="*/ 317 w 1041"/>
                <a:gd name="T5" fmla="*/ 1003 h 1045"/>
                <a:gd name="T6" fmla="*/ 228 w 1041"/>
                <a:gd name="T7" fmla="*/ 956 h 1045"/>
                <a:gd name="T8" fmla="*/ 156 w 1041"/>
                <a:gd name="T9" fmla="*/ 890 h 1045"/>
                <a:gd name="T10" fmla="*/ 90 w 1041"/>
                <a:gd name="T11" fmla="*/ 812 h 1045"/>
                <a:gd name="T12" fmla="*/ 42 w 1041"/>
                <a:gd name="T13" fmla="*/ 723 h 1045"/>
                <a:gd name="T14" fmla="*/ 12 w 1041"/>
                <a:gd name="T15" fmla="*/ 627 h 1045"/>
                <a:gd name="T16" fmla="*/ 0 w 1041"/>
                <a:gd name="T17" fmla="*/ 520 h 1045"/>
                <a:gd name="T18" fmla="*/ 12 w 1041"/>
                <a:gd name="T19" fmla="*/ 418 h 1045"/>
                <a:gd name="T20" fmla="*/ 42 w 1041"/>
                <a:gd name="T21" fmla="*/ 317 h 1045"/>
                <a:gd name="T22" fmla="*/ 90 w 1041"/>
                <a:gd name="T23" fmla="*/ 227 h 1045"/>
                <a:gd name="T24" fmla="*/ 156 w 1041"/>
                <a:gd name="T25" fmla="*/ 155 h 1045"/>
                <a:gd name="T26" fmla="*/ 228 w 1041"/>
                <a:gd name="T27" fmla="*/ 90 h 1045"/>
                <a:gd name="T28" fmla="*/ 317 w 1041"/>
                <a:gd name="T29" fmla="*/ 42 h 1045"/>
                <a:gd name="T30" fmla="*/ 419 w 1041"/>
                <a:gd name="T31" fmla="*/ 12 h 1045"/>
                <a:gd name="T32" fmla="*/ 521 w 1041"/>
                <a:gd name="T33" fmla="*/ 0 h 1045"/>
                <a:gd name="T34" fmla="*/ 628 w 1041"/>
                <a:gd name="T35" fmla="*/ 12 h 1045"/>
                <a:gd name="T36" fmla="*/ 724 w 1041"/>
                <a:gd name="T37" fmla="*/ 42 h 1045"/>
                <a:gd name="T38" fmla="*/ 814 w 1041"/>
                <a:gd name="T39" fmla="*/ 90 h 1045"/>
                <a:gd name="T40" fmla="*/ 891 w 1041"/>
                <a:gd name="T41" fmla="*/ 155 h 1045"/>
                <a:gd name="T42" fmla="*/ 951 w 1041"/>
                <a:gd name="T43" fmla="*/ 227 h 1045"/>
                <a:gd name="T44" fmla="*/ 999 w 1041"/>
                <a:gd name="T45" fmla="*/ 317 h 1045"/>
                <a:gd name="T46" fmla="*/ 1029 w 1041"/>
                <a:gd name="T47" fmla="*/ 418 h 1045"/>
                <a:gd name="T48" fmla="*/ 1041 w 1041"/>
                <a:gd name="T49" fmla="*/ 520 h 1045"/>
                <a:gd name="T50" fmla="*/ 1029 w 1041"/>
                <a:gd name="T51" fmla="*/ 627 h 1045"/>
                <a:gd name="T52" fmla="*/ 999 w 1041"/>
                <a:gd name="T53" fmla="*/ 723 h 1045"/>
                <a:gd name="T54" fmla="*/ 951 w 1041"/>
                <a:gd name="T55" fmla="*/ 812 h 1045"/>
                <a:gd name="T56" fmla="*/ 891 w 1041"/>
                <a:gd name="T57" fmla="*/ 890 h 1045"/>
                <a:gd name="T58" fmla="*/ 814 w 1041"/>
                <a:gd name="T59" fmla="*/ 956 h 1045"/>
                <a:gd name="T60" fmla="*/ 724 w 1041"/>
                <a:gd name="T61" fmla="*/ 1003 h 1045"/>
                <a:gd name="T62" fmla="*/ 628 w 1041"/>
                <a:gd name="T63" fmla="*/ 1033 h 1045"/>
                <a:gd name="T64" fmla="*/ 521 w 1041"/>
                <a:gd name="T65" fmla="*/ 1045 h 1045"/>
                <a:gd name="T66" fmla="*/ 521 w 1041"/>
                <a:gd name="T67" fmla="*/ 1045 h 10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41"/>
                <a:gd name="T103" fmla="*/ 0 h 1045"/>
                <a:gd name="T104" fmla="*/ 1041 w 1041"/>
                <a:gd name="T105" fmla="*/ 1045 h 10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41" h="1045">
                  <a:moveTo>
                    <a:pt x="521" y="1045"/>
                  </a:moveTo>
                  <a:lnTo>
                    <a:pt x="419" y="1033"/>
                  </a:lnTo>
                  <a:lnTo>
                    <a:pt x="317" y="1003"/>
                  </a:lnTo>
                  <a:lnTo>
                    <a:pt x="228" y="956"/>
                  </a:lnTo>
                  <a:lnTo>
                    <a:pt x="156" y="890"/>
                  </a:lnTo>
                  <a:lnTo>
                    <a:pt x="90" y="812"/>
                  </a:lnTo>
                  <a:lnTo>
                    <a:pt x="42" y="723"/>
                  </a:lnTo>
                  <a:lnTo>
                    <a:pt x="12" y="627"/>
                  </a:lnTo>
                  <a:lnTo>
                    <a:pt x="0" y="520"/>
                  </a:lnTo>
                  <a:lnTo>
                    <a:pt x="12" y="418"/>
                  </a:lnTo>
                  <a:lnTo>
                    <a:pt x="42" y="317"/>
                  </a:lnTo>
                  <a:lnTo>
                    <a:pt x="90" y="227"/>
                  </a:lnTo>
                  <a:lnTo>
                    <a:pt x="156" y="155"/>
                  </a:lnTo>
                  <a:lnTo>
                    <a:pt x="228" y="90"/>
                  </a:lnTo>
                  <a:lnTo>
                    <a:pt x="317" y="42"/>
                  </a:lnTo>
                  <a:lnTo>
                    <a:pt x="419" y="12"/>
                  </a:lnTo>
                  <a:lnTo>
                    <a:pt x="521" y="0"/>
                  </a:lnTo>
                  <a:lnTo>
                    <a:pt x="628" y="12"/>
                  </a:lnTo>
                  <a:lnTo>
                    <a:pt x="724" y="42"/>
                  </a:lnTo>
                  <a:lnTo>
                    <a:pt x="814" y="90"/>
                  </a:lnTo>
                  <a:lnTo>
                    <a:pt x="891" y="155"/>
                  </a:lnTo>
                  <a:lnTo>
                    <a:pt x="951" y="227"/>
                  </a:lnTo>
                  <a:lnTo>
                    <a:pt x="999" y="317"/>
                  </a:lnTo>
                  <a:lnTo>
                    <a:pt x="1029" y="418"/>
                  </a:lnTo>
                  <a:lnTo>
                    <a:pt x="1041" y="520"/>
                  </a:lnTo>
                  <a:lnTo>
                    <a:pt x="1029" y="627"/>
                  </a:lnTo>
                  <a:lnTo>
                    <a:pt x="999" y="723"/>
                  </a:lnTo>
                  <a:lnTo>
                    <a:pt x="951" y="812"/>
                  </a:lnTo>
                  <a:lnTo>
                    <a:pt x="891" y="890"/>
                  </a:lnTo>
                  <a:lnTo>
                    <a:pt x="814" y="956"/>
                  </a:lnTo>
                  <a:lnTo>
                    <a:pt x="724" y="1003"/>
                  </a:lnTo>
                  <a:lnTo>
                    <a:pt x="628" y="1033"/>
                  </a:lnTo>
                  <a:lnTo>
                    <a:pt x="521" y="1045"/>
                  </a:lnTo>
                  <a:close/>
                </a:path>
              </a:pathLst>
            </a:custGeom>
            <a:solidFill>
              <a:srgbClr val="1C63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071" name="Freeform 31"/>
            <p:cNvSpPr>
              <a:spLocks/>
            </p:cNvSpPr>
            <p:nvPr/>
          </p:nvSpPr>
          <p:spPr bwMode="auto">
            <a:xfrm>
              <a:off x="425" y="2395"/>
              <a:ext cx="1035" cy="1039"/>
            </a:xfrm>
            <a:custGeom>
              <a:avLst/>
              <a:gdLst>
                <a:gd name="T0" fmla="*/ 521 w 1035"/>
                <a:gd name="T1" fmla="*/ 1039 h 1039"/>
                <a:gd name="T2" fmla="*/ 419 w 1035"/>
                <a:gd name="T3" fmla="*/ 1027 h 1039"/>
                <a:gd name="T4" fmla="*/ 317 w 1035"/>
                <a:gd name="T5" fmla="*/ 997 h 1039"/>
                <a:gd name="T6" fmla="*/ 228 w 1035"/>
                <a:gd name="T7" fmla="*/ 950 h 1039"/>
                <a:gd name="T8" fmla="*/ 156 w 1035"/>
                <a:gd name="T9" fmla="*/ 890 h 1039"/>
                <a:gd name="T10" fmla="*/ 90 w 1035"/>
                <a:gd name="T11" fmla="*/ 812 h 1039"/>
                <a:gd name="T12" fmla="*/ 42 w 1035"/>
                <a:gd name="T13" fmla="*/ 723 h 1039"/>
                <a:gd name="T14" fmla="*/ 12 w 1035"/>
                <a:gd name="T15" fmla="*/ 627 h 1039"/>
                <a:gd name="T16" fmla="*/ 0 w 1035"/>
                <a:gd name="T17" fmla="*/ 520 h 1039"/>
                <a:gd name="T18" fmla="*/ 12 w 1035"/>
                <a:gd name="T19" fmla="*/ 418 h 1039"/>
                <a:gd name="T20" fmla="*/ 42 w 1035"/>
                <a:gd name="T21" fmla="*/ 317 h 1039"/>
                <a:gd name="T22" fmla="*/ 90 w 1035"/>
                <a:gd name="T23" fmla="*/ 227 h 1039"/>
                <a:gd name="T24" fmla="*/ 156 w 1035"/>
                <a:gd name="T25" fmla="*/ 155 h 1039"/>
                <a:gd name="T26" fmla="*/ 228 w 1035"/>
                <a:gd name="T27" fmla="*/ 90 h 1039"/>
                <a:gd name="T28" fmla="*/ 317 w 1035"/>
                <a:gd name="T29" fmla="*/ 42 h 1039"/>
                <a:gd name="T30" fmla="*/ 419 w 1035"/>
                <a:gd name="T31" fmla="*/ 12 h 1039"/>
                <a:gd name="T32" fmla="*/ 521 w 1035"/>
                <a:gd name="T33" fmla="*/ 0 h 1039"/>
                <a:gd name="T34" fmla="*/ 628 w 1035"/>
                <a:gd name="T35" fmla="*/ 12 h 1039"/>
                <a:gd name="T36" fmla="*/ 724 w 1035"/>
                <a:gd name="T37" fmla="*/ 42 h 1039"/>
                <a:gd name="T38" fmla="*/ 808 w 1035"/>
                <a:gd name="T39" fmla="*/ 90 h 1039"/>
                <a:gd name="T40" fmla="*/ 885 w 1035"/>
                <a:gd name="T41" fmla="*/ 155 h 1039"/>
                <a:gd name="T42" fmla="*/ 945 w 1035"/>
                <a:gd name="T43" fmla="*/ 227 h 1039"/>
                <a:gd name="T44" fmla="*/ 993 w 1035"/>
                <a:gd name="T45" fmla="*/ 317 h 1039"/>
                <a:gd name="T46" fmla="*/ 1023 w 1035"/>
                <a:gd name="T47" fmla="*/ 418 h 1039"/>
                <a:gd name="T48" fmla="*/ 1035 w 1035"/>
                <a:gd name="T49" fmla="*/ 520 h 1039"/>
                <a:gd name="T50" fmla="*/ 1023 w 1035"/>
                <a:gd name="T51" fmla="*/ 627 h 1039"/>
                <a:gd name="T52" fmla="*/ 993 w 1035"/>
                <a:gd name="T53" fmla="*/ 723 h 1039"/>
                <a:gd name="T54" fmla="*/ 945 w 1035"/>
                <a:gd name="T55" fmla="*/ 812 h 1039"/>
                <a:gd name="T56" fmla="*/ 885 w 1035"/>
                <a:gd name="T57" fmla="*/ 890 h 1039"/>
                <a:gd name="T58" fmla="*/ 808 w 1035"/>
                <a:gd name="T59" fmla="*/ 950 h 1039"/>
                <a:gd name="T60" fmla="*/ 724 w 1035"/>
                <a:gd name="T61" fmla="*/ 997 h 1039"/>
                <a:gd name="T62" fmla="*/ 628 w 1035"/>
                <a:gd name="T63" fmla="*/ 1027 h 1039"/>
                <a:gd name="T64" fmla="*/ 521 w 1035"/>
                <a:gd name="T65" fmla="*/ 1039 h 1039"/>
                <a:gd name="T66" fmla="*/ 521 w 1035"/>
                <a:gd name="T67" fmla="*/ 1039 h 103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35"/>
                <a:gd name="T103" fmla="*/ 0 h 1039"/>
                <a:gd name="T104" fmla="*/ 1035 w 1035"/>
                <a:gd name="T105" fmla="*/ 1039 h 103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35" h="1039">
                  <a:moveTo>
                    <a:pt x="521" y="1039"/>
                  </a:moveTo>
                  <a:lnTo>
                    <a:pt x="419" y="1027"/>
                  </a:lnTo>
                  <a:lnTo>
                    <a:pt x="317" y="997"/>
                  </a:lnTo>
                  <a:lnTo>
                    <a:pt x="228" y="950"/>
                  </a:lnTo>
                  <a:lnTo>
                    <a:pt x="156" y="890"/>
                  </a:lnTo>
                  <a:lnTo>
                    <a:pt x="90" y="812"/>
                  </a:lnTo>
                  <a:lnTo>
                    <a:pt x="42" y="723"/>
                  </a:lnTo>
                  <a:lnTo>
                    <a:pt x="12" y="627"/>
                  </a:lnTo>
                  <a:lnTo>
                    <a:pt x="0" y="520"/>
                  </a:lnTo>
                  <a:lnTo>
                    <a:pt x="12" y="418"/>
                  </a:lnTo>
                  <a:lnTo>
                    <a:pt x="42" y="317"/>
                  </a:lnTo>
                  <a:lnTo>
                    <a:pt x="90" y="227"/>
                  </a:lnTo>
                  <a:lnTo>
                    <a:pt x="156" y="155"/>
                  </a:lnTo>
                  <a:lnTo>
                    <a:pt x="228" y="90"/>
                  </a:lnTo>
                  <a:lnTo>
                    <a:pt x="317" y="42"/>
                  </a:lnTo>
                  <a:lnTo>
                    <a:pt x="419" y="12"/>
                  </a:lnTo>
                  <a:lnTo>
                    <a:pt x="521" y="0"/>
                  </a:lnTo>
                  <a:lnTo>
                    <a:pt x="628" y="12"/>
                  </a:lnTo>
                  <a:lnTo>
                    <a:pt x="724" y="42"/>
                  </a:lnTo>
                  <a:lnTo>
                    <a:pt x="808" y="90"/>
                  </a:lnTo>
                  <a:lnTo>
                    <a:pt x="885" y="155"/>
                  </a:lnTo>
                  <a:lnTo>
                    <a:pt x="945" y="227"/>
                  </a:lnTo>
                  <a:lnTo>
                    <a:pt x="993" y="317"/>
                  </a:lnTo>
                  <a:lnTo>
                    <a:pt x="1023" y="418"/>
                  </a:lnTo>
                  <a:lnTo>
                    <a:pt x="1035" y="520"/>
                  </a:lnTo>
                  <a:lnTo>
                    <a:pt x="1023" y="627"/>
                  </a:lnTo>
                  <a:lnTo>
                    <a:pt x="993" y="723"/>
                  </a:lnTo>
                  <a:lnTo>
                    <a:pt x="945" y="812"/>
                  </a:lnTo>
                  <a:lnTo>
                    <a:pt x="885" y="890"/>
                  </a:lnTo>
                  <a:lnTo>
                    <a:pt x="808" y="950"/>
                  </a:lnTo>
                  <a:lnTo>
                    <a:pt x="724" y="997"/>
                  </a:lnTo>
                  <a:lnTo>
                    <a:pt x="628" y="1027"/>
                  </a:lnTo>
                  <a:lnTo>
                    <a:pt x="521" y="1039"/>
                  </a:lnTo>
                  <a:close/>
                </a:path>
              </a:pathLst>
            </a:custGeom>
            <a:solidFill>
              <a:srgbClr val="1D64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072" name="Freeform 32"/>
            <p:cNvSpPr>
              <a:spLocks/>
            </p:cNvSpPr>
            <p:nvPr/>
          </p:nvSpPr>
          <p:spPr bwMode="auto">
            <a:xfrm>
              <a:off x="425" y="2401"/>
              <a:ext cx="1035" cy="1027"/>
            </a:xfrm>
            <a:custGeom>
              <a:avLst/>
              <a:gdLst>
                <a:gd name="T0" fmla="*/ 515 w 1035"/>
                <a:gd name="T1" fmla="*/ 1027 h 1027"/>
                <a:gd name="T2" fmla="*/ 413 w 1035"/>
                <a:gd name="T3" fmla="*/ 1015 h 1027"/>
                <a:gd name="T4" fmla="*/ 317 w 1035"/>
                <a:gd name="T5" fmla="*/ 986 h 1027"/>
                <a:gd name="T6" fmla="*/ 228 w 1035"/>
                <a:gd name="T7" fmla="*/ 938 h 1027"/>
                <a:gd name="T8" fmla="*/ 150 w 1035"/>
                <a:gd name="T9" fmla="*/ 878 h 1027"/>
                <a:gd name="T10" fmla="*/ 90 w 1035"/>
                <a:gd name="T11" fmla="*/ 800 h 1027"/>
                <a:gd name="T12" fmla="*/ 42 w 1035"/>
                <a:gd name="T13" fmla="*/ 711 h 1027"/>
                <a:gd name="T14" fmla="*/ 12 w 1035"/>
                <a:gd name="T15" fmla="*/ 615 h 1027"/>
                <a:gd name="T16" fmla="*/ 0 w 1035"/>
                <a:gd name="T17" fmla="*/ 514 h 1027"/>
                <a:gd name="T18" fmla="*/ 12 w 1035"/>
                <a:gd name="T19" fmla="*/ 412 h 1027"/>
                <a:gd name="T20" fmla="*/ 42 w 1035"/>
                <a:gd name="T21" fmla="*/ 311 h 1027"/>
                <a:gd name="T22" fmla="*/ 90 w 1035"/>
                <a:gd name="T23" fmla="*/ 227 h 1027"/>
                <a:gd name="T24" fmla="*/ 150 w 1035"/>
                <a:gd name="T25" fmla="*/ 149 h 1027"/>
                <a:gd name="T26" fmla="*/ 228 w 1035"/>
                <a:gd name="T27" fmla="*/ 90 h 1027"/>
                <a:gd name="T28" fmla="*/ 317 w 1035"/>
                <a:gd name="T29" fmla="*/ 42 h 1027"/>
                <a:gd name="T30" fmla="*/ 413 w 1035"/>
                <a:gd name="T31" fmla="*/ 12 h 1027"/>
                <a:gd name="T32" fmla="*/ 515 w 1035"/>
                <a:gd name="T33" fmla="*/ 0 h 1027"/>
                <a:gd name="T34" fmla="*/ 622 w 1035"/>
                <a:gd name="T35" fmla="*/ 12 h 1027"/>
                <a:gd name="T36" fmla="*/ 718 w 1035"/>
                <a:gd name="T37" fmla="*/ 42 h 1027"/>
                <a:gd name="T38" fmla="*/ 808 w 1035"/>
                <a:gd name="T39" fmla="*/ 90 h 1027"/>
                <a:gd name="T40" fmla="*/ 885 w 1035"/>
                <a:gd name="T41" fmla="*/ 149 h 1027"/>
                <a:gd name="T42" fmla="*/ 945 w 1035"/>
                <a:gd name="T43" fmla="*/ 227 h 1027"/>
                <a:gd name="T44" fmla="*/ 993 w 1035"/>
                <a:gd name="T45" fmla="*/ 311 h 1027"/>
                <a:gd name="T46" fmla="*/ 1023 w 1035"/>
                <a:gd name="T47" fmla="*/ 412 h 1027"/>
                <a:gd name="T48" fmla="*/ 1035 w 1035"/>
                <a:gd name="T49" fmla="*/ 514 h 1027"/>
                <a:gd name="T50" fmla="*/ 1023 w 1035"/>
                <a:gd name="T51" fmla="*/ 615 h 1027"/>
                <a:gd name="T52" fmla="*/ 993 w 1035"/>
                <a:gd name="T53" fmla="*/ 711 h 1027"/>
                <a:gd name="T54" fmla="*/ 945 w 1035"/>
                <a:gd name="T55" fmla="*/ 800 h 1027"/>
                <a:gd name="T56" fmla="*/ 885 w 1035"/>
                <a:gd name="T57" fmla="*/ 878 h 1027"/>
                <a:gd name="T58" fmla="*/ 808 w 1035"/>
                <a:gd name="T59" fmla="*/ 938 h 1027"/>
                <a:gd name="T60" fmla="*/ 718 w 1035"/>
                <a:gd name="T61" fmla="*/ 986 h 1027"/>
                <a:gd name="T62" fmla="*/ 622 w 1035"/>
                <a:gd name="T63" fmla="*/ 1015 h 1027"/>
                <a:gd name="T64" fmla="*/ 515 w 1035"/>
                <a:gd name="T65" fmla="*/ 1027 h 1027"/>
                <a:gd name="T66" fmla="*/ 515 w 1035"/>
                <a:gd name="T67" fmla="*/ 1027 h 102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35"/>
                <a:gd name="T103" fmla="*/ 0 h 1027"/>
                <a:gd name="T104" fmla="*/ 1035 w 1035"/>
                <a:gd name="T105" fmla="*/ 1027 h 102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35" h="1027">
                  <a:moveTo>
                    <a:pt x="515" y="1027"/>
                  </a:moveTo>
                  <a:lnTo>
                    <a:pt x="413" y="1015"/>
                  </a:lnTo>
                  <a:lnTo>
                    <a:pt x="317" y="986"/>
                  </a:lnTo>
                  <a:lnTo>
                    <a:pt x="228" y="938"/>
                  </a:lnTo>
                  <a:lnTo>
                    <a:pt x="150" y="878"/>
                  </a:lnTo>
                  <a:lnTo>
                    <a:pt x="90" y="800"/>
                  </a:lnTo>
                  <a:lnTo>
                    <a:pt x="42" y="711"/>
                  </a:lnTo>
                  <a:lnTo>
                    <a:pt x="12" y="615"/>
                  </a:lnTo>
                  <a:lnTo>
                    <a:pt x="0" y="514"/>
                  </a:lnTo>
                  <a:lnTo>
                    <a:pt x="12" y="412"/>
                  </a:lnTo>
                  <a:lnTo>
                    <a:pt x="42" y="311"/>
                  </a:lnTo>
                  <a:lnTo>
                    <a:pt x="90" y="227"/>
                  </a:lnTo>
                  <a:lnTo>
                    <a:pt x="150" y="149"/>
                  </a:lnTo>
                  <a:lnTo>
                    <a:pt x="228" y="90"/>
                  </a:lnTo>
                  <a:lnTo>
                    <a:pt x="317" y="42"/>
                  </a:lnTo>
                  <a:lnTo>
                    <a:pt x="413" y="12"/>
                  </a:lnTo>
                  <a:lnTo>
                    <a:pt x="515" y="0"/>
                  </a:lnTo>
                  <a:lnTo>
                    <a:pt x="622" y="12"/>
                  </a:lnTo>
                  <a:lnTo>
                    <a:pt x="718" y="42"/>
                  </a:lnTo>
                  <a:lnTo>
                    <a:pt x="808" y="90"/>
                  </a:lnTo>
                  <a:lnTo>
                    <a:pt x="885" y="149"/>
                  </a:lnTo>
                  <a:lnTo>
                    <a:pt x="945" y="227"/>
                  </a:lnTo>
                  <a:lnTo>
                    <a:pt x="993" y="311"/>
                  </a:lnTo>
                  <a:lnTo>
                    <a:pt x="1023" y="412"/>
                  </a:lnTo>
                  <a:lnTo>
                    <a:pt x="1035" y="514"/>
                  </a:lnTo>
                  <a:lnTo>
                    <a:pt x="1023" y="615"/>
                  </a:lnTo>
                  <a:lnTo>
                    <a:pt x="993" y="711"/>
                  </a:lnTo>
                  <a:lnTo>
                    <a:pt x="945" y="800"/>
                  </a:lnTo>
                  <a:lnTo>
                    <a:pt x="885" y="878"/>
                  </a:lnTo>
                  <a:lnTo>
                    <a:pt x="808" y="938"/>
                  </a:lnTo>
                  <a:lnTo>
                    <a:pt x="718" y="986"/>
                  </a:lnTo>
                  <a:lnTo>
                    <a:pt x="622" y="1015"/>
                  </a:lnTo>
                  <a:lnTo>
                    <a:pt x="515" y="1027"/>
                  </a:lnTo>
                  <a:close/>
                </a:path>
              </a:pathLst>
            </a:custGeom>
            <a:solidFill>
              <a:srgbClr val="1D65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073" name="Freeform 33"/>
            <p:cNvSpPr>
              <a:spLocks/>
            </p:cNvSpPr>
            <p:nvPr/>
          </p:nvSpPr>
          <p:spPr bwMode="auto">
            <a:xfrm>
              <a:off x="425" y="2401"/>
              <a:ext cx="1029" cy="1021"/>
            </a:xfrm>
            <a:custGeom>
              <a:avLst/>
              <a:gdLst>
                <a:gd name="T0" fmla="*/ 515 w 1029"/>
                <a:gd name="T1" fmla="*/ 1021 h 1021"/>
                <a:gd name="T2" fmla="*/ 413 w 1029"/>
                <a:gd name="T3" fmla="*/ 1009 h 1021"/>
                <a:gd name="T4" fmla="*/ 317 w 1029"/>
                <a:gd name="T5" fmla="*/ 980 h 1021"/>
                <a:gd name="T6" fmla="*/ 228 w 1029"/>
                <a:gd name="T7" fmla="*/ 938 h 1021"/>
                <a:gd name="T8" fmla="*/ 150 w 1029"/>
                <a:gd name="T9" fmla="*/ 872 h 1021"/>
                <a:gd name="T10" fmla="*/ 90 w 1029"/>
                <a:gd name="T11" fmla="*/ 800 h 1021"/>
                <a:gd name="T12" fmla="*/ 42 w 1029"/>
                <a:gd name="T13" fmla="*/ 711 h 1021"/>
                <a:gd name="T14" fmla="*/ 12 w 1029"/>
                <a:gd name="T15" fmla="*/ 615 h 1021"/>
                <a:gd name="T16" fmla="*/ 0 w 1029"/>
                <a:gd name="T17" fmla="*/ 514 h 1021"/>
                <a:gd name="T18" fmla="*/ 12 w 1029"/>
                <a:gd name="T19" fmla="*/ 412 h 1021"/>
                <a:gd name="T20" fmla="*/ 42 w 1029"/>
                <a:gd name="T21" fmla="*/ 311 h 1021"/>
                <a:gd name="T22" fmla="*/ 90 w 1029"/>
                <a:gd name="T23" fmla="*/ 227 h 1021"/>
                <a:gd name="T24" fmla="*/ 150 w 1029"/>
                <a:gd name="T25" fmla="*/ 149 h 1021"/>
                <a:gd name="T26" fmla="*/ 228 w 1029"/>
                <a:gd name="T27" fmla="*/ 90 h 1021"/>
                <a:gd name="T28" fmla="*/ 317 w 1029"/>
                <a:gd name="T29" fmla="*/ 42 h 1021"/>
                <a:gd name="T30" fmla="*/ 413 w 1029"/>
                <a:gd name="T31" fmla="*/ 12 h 1021"/>
                <a:gd name="T32" fmla="*/ 515 w 1029"/>
                <a:gd name="T33" fmla="*/ 0 h 1021"/>
                <a:gd name="T34" fmla="*/ 622 w 1029"/>
                <a:gd name="T35" fmla="*/ 12 h 1021"/>
                <a:gd name="T36" fmla="*/ 718 w 1029"/>
                <a:gd name="T37" fmla="*/ 42 h 1021"/>
                <a:gd name="T38" fmla="*/ 802 w 1029"/>
                <a:gd name="T39" fmla="*/ 90 h 1021"/>
                <a:gd name="T40" fmla="*/ 880 w 1029"/>
                <a:gd name="T41" fmla="*/ 149 h 1021"/>
                <a:gd name="T42" fmla="*/ 939 w 1029"/>
                <a:gd name="T43" fmla="*/ 227 h 1021"/>
                <a:gd name="T44" fmla="*/ 987 w 1029"/>
                <a:gd name="T45" fmla="*/ 311 h 1021"/>
                <a:gd name="T46" fmla="*/ 1017 w 1029"/>
                <a:gd name="T47" fmla="*/ 412 h 1021"/>
                <a:gd name="T48" fmla="*/ 1029 w 1029"/>
                <a:gd name="T49" fmla="*/ 514 h 1021"/>
                <a:gd name="T50" fmla="*/ 1017 w 1029"/>
                <a:gd name="T51" fmla="*/ 615 h 1021"/>
                <a:gd name="T52" fmla="*/ 987 w 1029"/>
                <a:gd name="T53" fmla="*/ 711 h 1021"/>
                <a:gd name="T54" fmla="*/ 939 w 1029"/>
                <a:gd name="T55" fmla="*/ 800 h 1021"/>
                <a:gd name="T56" fmla="*/ 880 w 1029"/>
                <a:gd name="T57" fmla="*/ 872 h 1021"/>
                <a:gd name="T58" fmla="*/ 802 w 1029"/>
                <a:gd name="T59" fmla="*/ 938 h 1021"/>
                <a:gd name="T60" fmla="*/ 718 w 1029"/>
                <a:gd name="T61" fmla="*/ 980 h 1021"/>
                <a:gd name="T62" fmla="*/ 622 w 1029"/>
                <a:gd name="T63" fmla="*/ 1009 h 1021"/>
                <a:gd name="T64" fmla="*/ 515 w 1029"/>
                <a:gd name="T65" fmla="*/ 1021 h 1021"/>
                <a:gd name="T66" fmla="*/ 515 w 1029"/>
                <a:gd name="T67" fmla="*/ 1021 h 102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29"/>
                <a:gd name="T103" fmla="*/ 0 h 1021"/>
                <a:gd name="T104" fmla="*/ 1029 w 1029"/>
                <a:gd name="T105" fmla="*/ 1021 h 102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29" h="1021">
                  <a:moveTo>
                    <a:pt x="515" y="1021"/>
                  </a:moveTo>
                  <a:lnTo>
                    <a:pt x="413" y="1009"/>
                  </a:lnTo>
                  <a:lnTo>
                    <a:pt x="317" y="980"/>
                  </a:lnTo>
                  <a:lnTo>
                    <a:pt x="228" y="938"/>
                  </a:lnTo>
                  <a:lnTo>
                    <a:pt x="150" y="872"/>
                  </a:lnTo>
                  <a:lnTo>
                    <a:pt x="90" y="800"/>
                  </a:lnTo>
                  <a:lnTo>
                    <a:pt x="42" y="711"/>
                  </a:lnTo>
                  <a:lnTo>
                    <a:pt x="12" y="615"/>
                  </a:lnTo>
                  <a:lnTo>
                    <a:pt x="0" y="514"/>
                  </a:lnTo>
                  <a:lnTo>
                    <a:pt x="12" y="412"/>
                  </a:lnTo>
                  <a:lnTo>
                    <a:pt x="42" y="311"/>
                  </a:lnTo>
                  <a:lnTo>
                    <a:pt x="90" y="227"/>
                  </a:lnTo>
                  <a:lnTo>
                    <a:pt x="150" y="149"/>
                  </a:lnTo>
                  <a:lnTo>
                    <a:pt x="228" y="90"/>
                  </a:lnTo>
                  <a:lnTo>
                    <a:pt x="317" y="42"/>
                  </a:lnTo>
                  <a:lnTo>
                    <a:pt x="413" y="12"/>
                  </a:lnTo>
                  <a:lnTo>
                    <a:pt x="515" y="0"/>
                  </a:lnTo>
                  <a:lnTo>
                    <a:pt x="622" y="12"/>
                  </a:lnTo>
                  <a:lnTo>
                    <a:pt x="718" y="42"/>
                  </a:lnTo>
                  <a:lnTo>
                    <a:pt x="802" y="90"/>
                  </a:lnTo>
                  <a:lnTo>
                    <a:pt x="880" y="149"/>
                  </a:lnTo>
                  <a:lnTo>
                    <a:pt x="939" y="227"/>
                  </a:lnTo>
                  <a:lnTo>
                    <a:pt x="987" y="311"/>
                  </a:lnTo>
                  <a:lnTo>
                    <a:pt x="1017" y="412"/>
                  </a:lnTo>
                  <a:lnTo>
                    <a:pt x="1029" y="514"/>
                  </a:lnTo>
                  <a:lnTo>
                    <a:pt x="1017" y="615"/>
                  </a:lnTo>
                  <a:lnTo>
                    <a:pt x="987" y="711"/>
                  </a:lnTo>
                  <a:lnTo>
                    <a:pt x="939" y="800"/>
                  </a:lnTo>
                  <a:lnTo>
                    <a:pt x="880" y="872"/>
                  </a:lnTo>
                  <a:lnTo>
                    <a:pt x="802" y="938"/>
                  </a:lnTo>
                  <a:lnTo>
                    <a:pt x="718" y="980"/>
                  </a:lnTo>
                  <a:lnTo>
                    <a:pt x="622" y="1009"/>
                  </a:lnTo>
                  <a:lnTo>
                    <a:pt x="515" y="1021"/>
                  </a:lnTo>
                  <a:close/>
                </a:path>
              </a:pathLst>
            </a:custGeom>
            <a:solidFill>
              <a:srgbClr val="1E65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074" name="Freeform 34"/>
            <p:cNvSpPr>
              <a:spLocks/>
            </p:cNvSpPr>
            <p:nvPr/>
          </p:nvSpPr>
          <p:spPr bwMode="auto">
            <a:xfrm>
              <a:off x="431" y="2401"/>
              <a:ext cx="1017" cy="1021"/>
            </a:xfrm>
            <a:custGeom>
              <a:avLst/>
              <a:gdLst>
                <a:gd name="T0" fmla="*/ 509 w 1017"/>
                <a:gd name="T1" fmla="*/ 1021 h 1021"/>
                <a:gd name="T2" fmla="*/ 407 w 1017"/>
                <a:gd name="T3" fmla="*/ 1009 h 1021"/>
                <a:gd name="T4" fmla="*/ 311 w 1017"/>
                <a:gd name="T5" fmla="*/ 980 h 1021"/>
                <a:gd name="T6" fmla="*/ 222 w 1017"/>
                <a:gd name="T7" fmla="*/ 932 h 1021"/>
                <a:gd name="T8" fmla="*/ 150 w 1017"/>
                <a:gd name="T9" fmla="*/ 872 h 1021"/>
                <a:gd name="T10" fmla="*/ 90 w 1017"/>
                <a:gd name="T11" fmla="*/ 794 h 1021"/>
                <a:gd name="T12" fmla="*/ 42 w 1017"/>
                <a:gd name="T13" fmla="*/ 705 h 1021"/>
                <a:gd name="T14" fmla="*/ 12 w 1017"/>
                <a:gd name="T15" fmla="*/ 609 h 1021"/>
                <a:gd name="T16" fmla="*/ 0 w 1017"/>
                <a:gd name="T17" fmla="*/ 508 h 1021"/>
                <a:gd name="T18" fmla="*/ 12 w 1017"/>
                <a:gd name="T19" fmla="*/ 406 h 1021"/>
                <a:gd name="T20" fmla="*/ 42 w 1017"/>
                <a:gd name="T21" fmla="*/ 311 h 1021"/>
                <a:gd name="T22" fmla="*/ 90 w 1017"/>
                <a:gd name="T23" fmla="*/ 221 h 1021"/>
                <a:gd name="T24" fmla="*/ 150 w 1017"/>
                <a:gd name="T25" fmla="*/ 149 h 1021"/>
                <a:gd name="T26" fmla="*/ 222 w 1017"/>
                <a:gd name="T27" fmla="*/ 90 h 1021"/>
                <a:gd name="T28" fmla="*/ 311 w 1017"/>
                <a:gd name="T29" fmla="*/ 42 h 1021"/>
                <a:gd name="T30" fmla="*/ 407 w 1017"/>
                <a:gd name="T31" fmla="*/ 12 h 1021"/>
                <a:gd name="T32" fmla="*/ 509 w 1017"/>
                <a:gd name="T33" fmla="*/ 0 h 1021"/>
                <a:gd name="T34" fmla="*/ 610 w 1017"/>
                <a:gd name="T35" fmla="*/ 12 h 1021"/>
                <a:gd name="T36" fmla="*/ 706 w 1017"/>
                <a:gd name="T37" fmla="*/ 42 h 1021"/>
                <a:gd name="T38" fmla="*/ 796 w 1017"/>
                <a:gd name="T39" fmla="*/ 90 h 1021"/>
                <a:gd name="T40" fmla="*/ 868 w 1017"/>
                <a:gd name="T41" fmla="*/ 149 h 1021"/>
                <a:gd name="T42" fmla="*/ 933 w 1017"/>
                <a:gd name="T43" fmla="*/ 221 h 1021"/>
                <a:gd name="T44" fmla="*/ 975 w 1017"/>
                <a:gd name="T45" fmla="*/ 311 h 1021"/>
                <a:gd name="T46" fmla="*/ 1005 w 1017"/>
                <a:gd name="T47" fmla="*/ 406 h 1021"/>
                <a:gd name="T48" fmla="*/ 1017 w 1017"/>
                <a:gd name="T49" fmla="*/ 508 h 1021"/>
                <a:gd name="T50" fmla="*/ 1005 w 1017"/>
                <a:gd name="T51" fmla="*/ 609 h 1021"/>
                <a:gd name="T52" fmla="*/ 975 w 1017"/>
                <a:gd name="T53" fmla="*/ 705 h 1021"/>
                <a:gd name="T54" fmla="*/ 933 w 1017"/>
                <a:gd name="T55" fmla="*/ 794 h 1021"/>
                <a:gd name="T56" fmla="*/ 868 w 1017"/>
                <a:gd name="T57" fmla="*/ 872 h 1021"/>
                <a:gd name="T58" fmla="*/ 796 w 1017"/>
                <a:gd name="T59" fmla="*/ 932 h 1021"/>
                <a:gd name="T60" fmla="*/ 706 w 1017"/>
                <a:gd name="T61" fmla="*/ 980 h 1021"/>
                <a:gd name="T62" fmla="*/ 610 w 1017"/>
                <a:gd name="T63" fmla="*/ 1009 h 1021"/>
                <a:gd name="T64" fmla="*/ 509 w 1017"/>
                <a:gd name="T65" fmla="*/ 1021 h 1021"/>
                <a:gd name="T66" fmla="*/ 509 w 1017"/>
                <a:gd name="T67" fmla="*/ 1021 h 102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17"/>
                <a:gd name="T103" fmla="*/ 0 h 1021"/>
                <a:gd name="T104" fmla="*/ 1017 w 1017"/>
                <a:gd name="T105" fmla="*/ 1021 h 102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17" h="1021">
                  <a:moveTo>
                    <a:pt x="509" y="1021"/>
                  </a:moveTo>
                  <a:lnTo>
                    <a:pt x="407" y="1009"/>
                  </a:lnTo>
                  <a:lnTo>
                    <a:pt x="311" y="980"/>
                  </a:lnTo>
                  <a:lnTo>
                    <a:pt x="222" y="932"/>
                  </a:lnTo>
                  <a:lnTo>
                    <a:pt x="150" y="872"/>
                  </a:lnTo>
                  <a:lnTo>
                    <a:pt x="90" y="794"/>
                  </a:lnTo>
                  <a:lnTo>
                    <a:pt x="42" y="705"/>
                  </a:lnTo>
                  <a:lnTo>
                    <a:pt x="12" y="609"/>
                  </a:lnTo>
                  <a:lnTo>
                    <a:pt x="0" y="508"/>
                  </a:lnTo>
                  <a:lnTo>
                    <a:pt x="12" y="406"/>
                  </a:lnTo>
                  <a:lnTo>
                    <a:pt x="42" y="311"/>
                  </a:lnTo>
                  <a:lnTo>
                    <a:pt x="90" y="221"/>
                  </a:lnTo>
                  <a:lnTo>
                    <a:pt x="150" y="149"/>
                  </a:lnTo>
                  <a:lnTo>
                    <a:pt x="222" y="90"/>
                  </a:lnTo>
                  <a:lnTo>
                    <a:pt x="311" y="42"/>
                  </a:lnTo>
                  <a:lnTo>
                    <a:pt x="407" y="12"/>
                  </a:lnTo>
                  <a:lnTo>
                    <a:pt x="509" y="0"/>
                  </a:lnTo>
                  <a:lnTo>
                    <a:pt x="610" y="12"/>
                  </a:lnTo>
                  <a:lnTo>
                    <a:pt x="706" y="42"/>
                  </a:lnTo>
                  <a:lnTo>
                    <a:pt x="796" y="90"/>
                  </a:lnTo>
                  <a:lnTo>
                    <a:pt x="868" y="149"/>
                  </a:lnTo>
                  <a:lnTo>
                    <a:pt x="933" y="221"/>
                  </a:lnTo>
                  <a:lnTo>
                    <a:pt x="975" y="311"/>
                  </a:lnTo>
                  <a:lnTo>
                    <a:pt x="1005" y="406"/>
                  </a:lnTo>
                  <a:lnTo>
                    <a:pt x="1017" y="508"/>
                  </a:lnTo>
                  <a:lnTo>
                    <a:pt x="1005" y="609"/>
                  </a:lnTo>
                  <a:lnTo>
                    <a:pt x="975" y="705"/>
                  </a:lnTo>
                  <a:lnTo>
                    <a:pt x="933" y="794"/>
                  </a:lnTo>
                  <a:lnTo>
                    <a:pt x="868" y="872"/>
                  </a:lnTo>
                  <a:lnTo>
                    <a:pt x="796" y="932"/>
                  </a:lnTo>
                  <a:lnTo>
                    <a:pt x="706" y="980"/>
                  </a:lnTo>
                  <a:lnTo>
                    <a:pt x="610" y="1009"/>
                  </a:lnTo>
                  <a:lnTo>
                    <a:pt x="509" y="1021"/>
                  </a:lnTo>
                  <a:close/>
                </a:path>
              </a:pathLst>
            </a:custGeom>
            <a:solidFill>
              <a:srgbClr val="1E65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075" name="Freeform 35"/>
            <p:cNvSpPr>
              <a:spLocks/>
            </p:cNvSpPr>
            <p:nvPr/>
          </p:nvSpPr>
          <p:spPr bwMode="auto">
            <a:xfrm>
              <a:off x="431" y="2401"/>
              <a:ext cx="1017" cy="1015"/>
            </a:xfrm>
            <a:custGeom>
              <a:avLst/>
              <a:gdLst>
                <a:gd name="T0" fmla="*/ 509 w 1017"/>
                <a:gd name="T1" fmla="*/ 1015 h 1015"/>
                <a:gd name="T2" fmla="*/ 407 w 1017"/>
                <a:gd name="T3" fmla="*/ 1003 h 1015"/>
                <a:gd name="T4" fmla="*/ 311 w 1017"/>
                <a:gd name="T5" fmla="*/ 974 h 1015"/>
                <a:gd name="T6" fmla="*/ 222 w 1017"/>
                <a:gd name="T7" fmla="*/ 932 h 1015"/>
                <a:gd name="T8" fmla="*/ 150 w 1017"/>
                <a:gd name="T9" fmla="*/ 866 h 1015"/>
                <a:gd name="T10" fmla="*/ 90 w 1017"/>
                <a:gd name="T11" fmla="*/ 794 h 1015"/>
                <a:gd name="T12" fmla="*/ 42 w 1017"/>
                <a:gd name="T13" fmla="*/ 705 h 1015"/>
                <a:gd name="T14" fmla="*/ 12 w 1017"/>
                <a:gd name="T15" fmla="*/ 609 h 1015"/>
                <a:gd name="T16" fmla="*/ 0 w 1017"/>
                <a:gd name="T17" fmla="*/ 508 h 1015"/>
                <a:gd name="T18" fmla="*/ 12 w 1017"/>
                <a:gd name="T19" fmla="*/ 406 h 1015"/>
                <a:gd name="T20" fmla="*/ 42 w 1017"/>
                <a:gd name="T21" fmla="*/ 311 h 1015"/>
                <a:gd name="T22" fmla="*/ 90 w 1017"/>
                <a:gd name="T23" fmla="*/ 221 h 1015"/>
                <a:gd name="T24" fmla="*/ 150 w 1017"/>
                <a:gd name="T25" fmla="*/ 149 h 1015"/>
                <a:gd name="T26" fmla="*/ 222 w 1017"/>
                <a:gd name="T27" fmla="*/ 90 h 1015"/>
                <a:gd name="T28" fmla="*/ 311 w 1017"/>
                <a:gd name="T29" fmla="*/ 42 h 1015"/>
                <a:gd name="T30" fmla="*/ 407 w 1017"/>
                <a:gd name="T31" fmla="*/ 12 h 1015"/>
                <a:gd name="T32" fmla="*/ 509 w 1017"/>
                <a:gd name="T33" fmla="*/ 0 h 1015"/>
                <a:gd name="T34" fmla="*/ 610 w 1017"/>
                <a:gd name="T35" fmla="*/ 12 h 1015"/>
                <a:gd name="T36" fmla="*/ 706 w 1017"/>
                <a:gd name="T37" fmla="*/ 42 h 1015"/>
                <a:gd name="T38" fmla="*/ 796 w 1017"/>
                <a:gd name="T39" fmla="*/ 90 h 1015"/>
                <a:gd name="T40" fmla="*/ 868 w 1017"/>
                <a:gd name="T41" fmla="*/ 149 h 1015"/>
                <a:gd name="T42" fmla="*/ 933 w 1017"/>
                <a:gd name="T43" fmla="*/ 221 h 1015"/>
                <a:gd name="T44" fmla="*/ 975 w 1017"/>
                <a:gd name="T45" fmla="*/ 311 h 1015"/>
                <a:gd name="T46" fmla="*/ 1005 w 1017"/>
                <a:gd name="T47" fmla="*/ 406 h 1015"/>
                <a:gd name="T48" fmla="*/ 1017 w 1017"/>
                <a:gd name="T49" fmla="*/ 508 h 1015"/>
                <a:gd name="T50" fmla="*/ 1005 w 1017"/>
                <a:gd name="T51" fmla="*/ 609 h 1015"/>
                <a:gd name="T52" fmla="*/ 975 w 1017"/>
                <a:gd name="T53" fmla="*/ 705 h 1015"/>
                <a:gd name="T54" fmla="*/ 933 w 1017"/>
                <a:gd name="T55" fmla="*/ 794 h 1015"/>
                <a:gd name="T56" fmla="*/ 868 w 1017"/>
                <a:gd name="T57" fmla="*/ 866 h 1015"/>
                <a:gd name="T58" fmla="*/ 796 w 1017"/>
                <a:gd name="T59" fmla="*/ 932 h 1015"/>
                <a:gd name="T60" fmla="*/ 706 w 1017"/>
                <a:gd name="T61" fmla="*/ 974 h 1015"/>
                <a:gd name="T62" fmla="*/ 610 w 1017"/>
                <a:gd name="T63" fmla="*/ 1003 h 1015"/>
                <a:gd name="T64" fmla="*/ 509 w 1017"/>
                <a:gd name="T65" fmla="*/ 1015 h 1015"/>
                <a:gd name="T66" fmla="*/ 509 w 1017"/>
                <a:gd name="T67" fmla="*/ 1015 h 101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17"/>
                <a:gd name="T103" fmla="*/ 0 h 1015"/>
                <a:gd name="T104" fmla="*/ 1017 w 1017"/>
                <a:gd name="T105" fmla="*/ 1015 h 101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17" h="1015">
                  <a:moveTo>
                    <a:pt x="509" y="1015"/>
                  </a:moveTo>
                  <a:lnTo>
                    <a:pt x="407" y="1003"/>
                  </a:lnTo>
                  <a:lnTo>
                    <a:pt x="311" y="974"/>
                  </a:lnTo>
                  <a:lnTo>
                    <a:pt x="222" y="932"/>
                  </a:lnTo>
                  <a:lnTo>
                    <a:pt x="150" y="866"/>
                  </a:lnTo>
                  <a:lnTo>
                    <a:pt x="90" y="794"/>
                  </a:lnTo>
                  <a:lnTo>
                    <a:pt x="42" y="705"/>
                  </a:lnTo>
                  <a:lnTo>
                    <a:pt x="12" y="609"/>
                  </a:lnTo>
                  <a:lnTo>
                    <a:pt x="0" y="508"/>
                  </a:lnTo>
                  <a:lnTo>
                    <a:pt x="12" y="406"/>
                  </a:lnTo>
                  <a:lnTo>
                    <a:pt x="42" y="311"/>
                  </a:lnTo>
                  <a:lnTo>
                    <a:pt x="90" y="221"/>
                  </a:lnTo>
                  <a:lnTo>
                    <a:pt x="150" y="149"/>
                  </a:lnTo>
                  <a:lnTo>
                    <a:pt x="222" y="90"/>
                  </a:lnTo>
                  <a:lnTo>
                    <a:pt x="311" y="42"/>
                  </a:lnTo>
                  <a:lnTo>
                    <a:pt x="407" y="12"/>
                  </a:lnTo>
                  <a:lnTo>
                    <a:pt x="509" y="0"/>
                  </a:lnTo>
                  <a:lnTo>
                    <a:pt x="610" y="12"/>
                  </a:lnTo>
                  <a:lnTo>
                    <a:pt x="706" y="42"/>
                  </a:lnTo>
                  <a:lnTo>
                    <a:pt x="796" y="90"/>
                  </a:lnTo>
                  <a:lnTo>
                    <a:pt x="868" y="149"/>
                  </a:lnTo>
                  <a:lnTo>
                    <a:pt x="933" y="221"/>
                  </a:lnTo>
                  <a:lnTo>
                    <a:pt x="975" y="311"/>
                  </a:lnTo>
                  <a:lnTo>
                    <a:pt x="1005" y="406"/>
                  </a:lnTo>
                  <a:lnTo>
                    <a:pt x="1017" y="508"/>
                  </a:lnTo>
                  <a:lnTo>
                    <a:pt x="1005" y="609"/>
                  </a:lnTo>
                  <a:lnTo>
                    <a:pt x="975" y="705"/>
                  </a:lnTo>
                  <a:lnTo>
                    <a:pt x="933" y="794"/>
                  </a:lnTo>
                  <a:lnTo>
                    <a:pt x="868" y="866"/>
                  </a:lnTo>
                  <a:lnTo>
                    <a:pt x="796" y="932"/>
                  </a:lnTo>
                  <a:lnTo>
                    <a:pt x="706" y="974"/>
                  </a:lnTo>
                  <a:lnTo>
                    <a:pt x="610" y="1003"/>
                  </a:lnTo>
                  <a:lnTo>
                    <a:pt x="509" y="1015"/>
                  </a:lnTo>
                  <a:close/>
                </a:path>
              </a:pathLst>
            </a:custGeom>
            <a:solidFill>
              <a:srgbClr val="1F65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076" name="Freeform 36"/>
            <p:cNvSpPr>
              <a:spLocks/>
            </p:cNvSpPr>
            <p:nvPr/>
          </p:nvSpPr>
          <p:spPr bwMode="auto">
            <a:xfrm>
              <a:off x="431" y="2407"/>
              <a:ext cx="1011" cy="1003"/>
            </a:xfrm>
            <a:custGeom>
              <a:avLst/>
              <a:gdLst>
                <a:gd name="T0" fmla="*/ 509 w 1011"/>
                <a:gd name="T1" fmla="*/ 1003 h 1003"/>
                <a:gd name="T2" fmla="*/ 407 w 1011"/>
                <a:gd name="T3" fmla="*/ 991 h 1003"/>
                <a:gd name="T4" fmla="*/ 311 w 1011"/>
                <a:gd name="T5" fmla="*/ 962 h 1003"/>
                <a:gd name="T6" fmla="*/ 222 w 1011"/>
                <a:gd name="T7" fmla="*/ 920 h 1003"/>
                <a:gd name="T8" fmla="*/ 150 w 1011"/>
                <a:gd name="T9" fmla="*/ 854 h 1003"/>
                <a:gd name="T10" fmla="*/ 90 w 1011"/>
                <a:gd name="T11" fmla="*/ 782 h 1003"/>
                <a:gd name="T12" fmla="*/ 42 w 1011"/>
                <a:gd name="T13" fmla="*/ 699 h 1003"/>
                <a:gd name="T14" fmla="*/ 12 w 1011"/>
                <a:gd name="T15" fmla="*/ 603 h 1003"/>
                <a:gd name="T16" fmla="*/ 0 w 1011"/>
                <a:gd name="T17" fmla="*/ 502 h 1003"/>
                <a:gd name="T18" fmla="*/ 12 w 1011"/>
                <a:gd name="T19" fmla="*/ 400 h 1003"/>
                <a:gd name="T20" fmla="*/ 42 w 1011"/>
                <a:gd name="T21" fmla="*/ 305 h 1003"/>
                <a:gd name="T22" fmla="*/ 90 w 1011"/>
                <a:gd name="T23" fmla="*/ 221 h 1003"/>
                <a:gd name="T24" fmla="*/ 150 w 1011"/>
                <a:gd name="T25" fmla="*/ 143 h 1003"/>
                <a:gd name="T26" fmla="*/ 222 w 1011"/>
                <a:gd name="T27" fmla="*/ 84 h 1003"/>
                <a:gd name="T28" fmla="*/ 311 w 1011"/>
                <a:gd name="T29" fmla="*/ 42 h 1003"/>
                <a:gd name="T30" fmla="*/ 407 w 1011"/>
                <a:gd name="T31" fmla="*/ 12 h 1003"/>
                <a:gd name="T32" fmla="*/ 509 w 1011"/>
                <a:gd name="T33" fmla="*/ 0 h 1003"/>
                <a:gd name="T34" fmla="*/ 610 w 1011"/>
                <a:gd name="T35" fmla="*/ 12 h 1003"/>
                <a:gd name="T36" fmla="*/ 706 w 1011"/>
                <a:gd name="T37" fmla="*/ 42 h 1003"/>
                <a:gd name="T38" fmla="*/ 790 w 1011"/>
                <a:gd name="T39" fmla="*/ 84 h 1003"/>
                <a:gd name="T40" fmla="*/ 862 w 1011"/>
                <a:gd name="T41" fmla="*/ 143 h 1003"/>
                <a:gd name="T42" fmla="*/ 927 w 1011"/>
                <a:gd name="T43" fmla="*/ 221 h 1003"/>
                <a:gd name="T44" fmla="*/ 969 w 1011"/>
                <a:gd name="T45" fmla="*/ 305 h 1003"/>
                <a:gd name="T46" fmla="*/ 999 w 1011"/>
                <a:gd name="T47" fmla="*/ 400 h 1003"/>
                <a:gd name="T48" fmla="*/ 1011 w 1011"/>
                <a:gd name="T49" fmla="*/ 502 h 1003"/>
                <a:gd name="T50" fmla="*/ 999 w 1011"/>
                <a:gd name="T51" fmla="*/ 603 h 1003"/>
                <a:gd name="T52" fmla="*/ 969 w 1011"/>
                <a:gd name="T53" fmla="*/ 699 h 1003"/>
                <a:gd name="T54" fmla="*/ 927 w 1011"/>
                <a:gd name="T55" fmla="*/ 782 h 1003"/>
                <a:gd name="T56" fmla="*/ 862 w 1011"/>
                <a:gd name="T57" fmla="*/ 854 h 1003"/>
                <a:gd name="T58" fmla="*/ 790 w 1011"/>
                <a:gd name="T59" fmla="*/ 920 h 1003"/>
                <a:gd name="T60" fmla="*/ 706 w 1011"/>
                <a:gd name="T61" fmla="*/ 962 h 1003"/>
                <a:gd name="T62" fmla="*/ 610 w 1011"/>
                <a:gd name="T63" fmla="*/ 991 h 1003"/>
                <a:gd name="T64" fmla="*/ 509 w 1011"/>
                <a:gd name="T65" fmla="*/ 1003 h 1003"/>
                <a:gd name="T66" fmla="*/ 509 w 1011"/>
                <a:gd name="T67" fmla="*/ 1003 h 100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11"/>
                <a:gd name="T103" fmla="*/ 0 h 1003"/>
                <a:gd name="T104" fmla="*/ 1011 w 1011"/>
                <a:gd name="T105" fmla="*/ 1003 h 100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11" h="1003">
                  <a:moveTo>
                    <a:pt x="509" y="1003"/>
                  </a:moveTo>
                  <a:lnTo>
                    <a:pt x="407" y="991"/>
                  </a:lnTo>
                  <a:lnTo>
                    <a:pt x="311" y="962"/>
                  </a:lnTo>
                  <a:lnTo>
                    <a:pt x="222" y="920"/>
                  </a:lnTo>
                  <a:lnTo>
                    <a:pt x="150" y="854"/>
                  </a:lnTo>
                  <a:lnTo>
                    <a:pt x="90" y="782"/>
                  </a:lnTo>
                  <a:lnTo>
                    <a:pt x="42" y="699"/>
                  </a:lnTo>
                  <a:lnTo>
                    <a:pt x="12" y="603"/>
                  </a:lnTo>
                  <a:lnTo>
                    <a:pt x="0" y="502"/>
                  </a:lnTo>
                  <a:lnTo>
                    <a:pt x="12" y="400"/>
                  </a:lnTo>
                  <a:lnTo>
                    <a:pt x="42" y="305"/>
                  </a:lnTo>
                  <a:lnTo>
                    <a:pt x="90" y="221"/>
                  </a:lnTo>
                  <a:lnTo>
                    <a:pt x="150" y="143"/>
                  </a:lnTo>
                  <a:lnTo>
                    <a:pt x="222" y="84"/>
                  </a:lnTo>
                  <a:lnTo>
                    <a:pt x="311" y="42"/>
                  </a:lnTo>
                  <a:lnTo>
                    <a:pt x="407" y="12"/>
                  </a:lnTo>
                  <a:lnTo>
                    <a:pt x="509" y="0"/>
                  </a:lnTo>
                  <a:lnTo>
                    <a:pt x="610" y="12"/>
                  </a:lnTo>
                  <a:lnTo>
                    <a:pt x="706" y="42"/>
                  </a:lnTo>
                  <a:lnTo>
                    <a:pt x="790" y="84"/>
                  </a:lnTo>
                  <a:lnTo>
                    <a:pt x="862" y="143"/>
                  </a:lnTo>
                  <a:lnTo>
                    <a:pt x="927" y="221"/>
                  </a:lnTo>
                  <a:lnTo>
                    <a:pt x="969" y="305"/>
                  </a:lnTo>
                  <a:lnTo>
                    <a:pt x="999" y="400"/>
                  </a:lnTo>
                  <a:lnTo>
                    <a:pt x="1011" y="502"/>
                  </a:lnTo>
                  <a:lnTo>
                    <a:pt x="999" y="603"/>
                  </a:lnTo>
                  <a:lnTo>
                    <a:pt x="969" y="699"/>
                  </a:lnTo>
                  <a:lnTo>
                    <a:pt x="927" y="782"/>
                  </a:lnTo>
                  <a:lnTo>
                    <a:pt x="862" y="854"/>
                  </a:lnTo>
                  <a:lnTo>
                    <a:pt x="790" y="920"/>
                  </a:lnTo>
                  <a:lnTo>
                    <a:pt x="706" y="962"/>
                  </a:lnTo>
                  <a:lnTo>
                    <a:pt x="610" y="991"/>
                  </a:lnTo>
                  <a:lnTo>
                    <a:pt x="509" y="1003"/>
                  </a:lnTo>
                  <a:close/>
                </a:path>
              </a:pathLst>
            </a:custGeom>
            <a:solidFill>
              <a:srgbClr val="1F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077" name="Freeform 37"/>
            <p:cNvSpPr>
              <a:spLocks/>
            </p:cNvSpPr>
            <p:nvPr/>
          </p:nvSpPr>
          <p:spPr bwMode="auto">
            <a:xfrm>
              <a:off x="437" y="2407"/>
              <a:ext cx="999" cy="997"/>
            </a:xfrm>
            <a:custGeom>
              <a:avLst/>
              <a:gdLst>
                <a:gd name="T0" fmla="*/ 497 w 999"/>
                <a:gd name="T1" fmla="*/ 997 h 997"/>
                <a:gd name="T2" fmla="*/ 395 w 999"/>
                <a:gd name="T3" fmla="*/ 985 h 997"/>
                <a:gd name="T4" fmla="*/ 305 w 999"/>
                <a:gd name="T5" fmla="*/ 962 h 997"/>
                <a:gd name="T6" fmla="*/ 222 w 999"/>
                <a:gd name="T7" fmla="*/ 914 h 997"/>
                <a:gd name="T8" fmla="*/ 144 w 999"/>
                <a:gd name="T9" fmla="*/ 854 h 997"/>
                <a:gd name="T10" fmla="*/ 84 w 999"/>
                <a:gd name="T11" fmla="*/ 782 h 997"/>
                <a:gd name="T12" fmla="*/ 42 w 999"/>
                <a:gd name="T13" fmla="*/ 693 h 997"/>
                <a:gd name="T14" fmla="*/ 12 w 999"/>
                <a:gd name="T15" fmla="*/ 603 h 997"/>
                <a:gd name="T16" fmla="*/ 0 w 999"/>
                <a:gd name="T17" fmla="*/ 502 h 997"/>
                <a:gd name="T18" fmla="*/ 12 w 999"/>
                <a:gd name="T19" fmla="*/ 400 h 997"/>
                <a:gd name="T20" fmla="*/ 42 w 999"/>
                <a:gd name="T21" fmla="*/ 305 h 997"/>
                <a:gd name="T22" fmla="*/ 84 w 999"/>
                <a:gd name="T23" fmla="*/ 221 h 997"/>
                <a:gd name="T24" fmla="*/ 144 w 999"/>
                <a:gd name="T25" fmla="*/ 143 h 997"/>
                <a:gd name="T26" fmla="*/ 222 w 999"/>
                <a:gd name="T27" fmla="*/ 84 h 997"/>
                <a:gd name="T28" fmla="*/ 305 w 999"/>
                <a:gd name="T29" fmla="*/ 42 h 997"/>
                <a:gd name="T30" fmla="*/ 395 w 999"/>
                <a:gd name="T31" fmla="*/ 12 h 997"/>
                <a:gd name="T32" fmla="*/ 497 w 999"/>
                <a:gd name="T33" fmla="*/ 0 h 997"/>
                <a:gd name="T34" fmla="*/ 598 w 999"/>
                <a:gd name="T35" fmla="*/ 12 h 997"/>
                <a:gd name="T36" fmla="*/ 694 w 999"/>
                <a:gd name="T37" fmla="*/ 42 h 997"/>
                <a:gd name="T38" fmla="*/ 778 w 999"/>
                <a:gd name="T39" fmla="*/ 84 h 997"/>
                <a:gd name="T40" fmla="*/ 856 w 999"/>
                <a:gd name="T41" fmla="*/ 143 h 997"/>
                <a:gd name="T42" fmla="*/ 915 w 999"/>
                <a:gd name="T43" fmla="*/ 221 h 997"/>
                <a:gd name="T44" fmla="*/ 963 w 999"/>
                <a:gd name="T45" fmla="*/ 305 h 997"/>
                <a:gd name="T46" fmla="*/ 987 w 999"/>
                <a:gd name="T47" fmla="*/ 400 h 997"/>
                <a:gd name="T48" fmla="*/ 999 w 999"/>
                <a:gd name="T49" fmla="*/ 502 h 997"/>
                <a:gd name="T50" fmla="*/ 987 w 999"/>
                <a:gd name="T51" fmla="*/ 603 h 997"/>
                <a:gd name="T52" fmla="*/ 963 w 999"/>
                <a:gd name="T53" fmla="*/ 693 h 997"/>
                <a:gd name="T54" fmla="*/ 915 w 999"/>
                <a:gd name="T55" fmla="*/ 782 h 997"/>
                <a:gd name="T56" fmla="*/ 856 w 999"/>
                <a:gd name="T57" fmla="*/ 854 h 997"/>
                <a:gd name="T58" fmla="*/ 778 w 999"/>
                <a:gd name="T59" fmla="*/ 914 h 997"/>
                <a:gd name="T60" fmla="*/ 694 w 999"/>
                <a:gd name="T61" fmla="*/ 962 h 997"/>
                <a:gd name="T62" fmla="*/ 598 w 999"/>
                <a:gd name="T63" fmla="*/ 985 h 997"/>
                <a:gd name="T64" fmla="*/ 497 w 999"/>
                <a:gd name="T65" fmla="*/ 997 h 997"/>
                <a:gd name="T66" fmla="*/ 497 w 999"/>
                <a:gd name="T67" fmla="*/ 997 h 99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99"/>
                <a:gd name="T103" fmla="*/ 0 h 997"/>
                <a:gd name="T104" fmla="*/ 999 w 999"/>
                <a:gd name="T105" fmla="*/ 997 h 99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99" h="997">
                  <a:moveTo>
                    <a:pt x="497" y="997"/>
                  </a:moveTo>
                  <a:lnTo>
                    <a:pt x="395" y="985"/>
                  </a:lnTo>
                  <a:lnTo>
                    <a:pt x="305" y="962"/>
                  </a:lnTo>
                  <a:lnTo>
                    <a:pt x="222" y="914"/>
                  </a:lnTo>
                  <a:lnTo>
                    <a:pt x="144" y="854"/>
                  </a:lnTo>
                  <a:lnTo>
                    <a:pt x="84" y="782"/>
                  </a:lnTo>
                  <a:lnTo>
                    <a:pt x="42" y="693"/>
                  </a:lnTo>
                  <a:lnTo>
                    <a:pt x="12" y="603"/>
                  </a:lnTo>
                  <a:lnTo>
                    <a:pt x="0" y="502"/>
                  </a:lnTo>
                  <a:lnTo>
                    <a:pt x="12" y="400"/>
                  </a:lnTo>
                  <a:lnTo>
                    <a:pt x="42" y="305"/>
                  </a:lnTo>
                  <a:lnTo>
                    <a:pt x="84" y="221"/>
                  </a:lnTo>
                  <a:lnTo>
                    <a:pt x="144" y="143"/>
                  </a:lnTo>
                  <a:lnTo>
                    <a:pt x="222" y="84"/>
                  </a:lnTo>
                  <a:lnTo>
                    <a:pt x="305" y="42"/>
                  </a:lnTo>
                  <a:lnTo>
                    <a:pt x="395" y="12"/>
                  </a:lnTo>
                  <a:lnTo>
                    <a:pt x="497" y="0"/>
                  </a:lnTo>
                  <a:lnTo>
                    <a:pt x="598" y="12"/>
                  </a:lnTo>
                  <a:lnTo>
                    <a:pt x="694" y="42"/>
                  </a:lnTo>
                  <a:lnTo>
                    <a:pt x="778" y="84"/>
                  </a:lnTo>
                  <a:lnTo>
                    <a:pt x="856" y="143"/>
                  </a:lnTo>
                  <a:lnTo>
                    <a:pt x="915" y="221"/>
                  </a:lnTo>
                  <a:lnTo>
                    <a:pt x="963" y="305"/>
                  </a:lnTo>
                  <a:lnTo>
                    <a:pt x="987" y="400"/>
                  </a:lnTo>
                  <a:lnTo>
                    <a:pt x="999" y="502"/>
                  </a:lnTo>
                  <a:lnTo>
                    <a:pt x="987" y="603"/>
                  </a:lnTo>
                  <a:lnTo>
                    <a:pt x="963" y="693"/>
                  </a:lnTo>
                  <a:lnTo>
                    <a:pt x="915" y="782"/>
                  </a:lnTo>
                  <a:lnTo>
                    <a:pt x="856" y="854"/>
                  </a:lnTo>
                  <a:lnTo>
                    <a:pt x="778" y="914"/>
                  </a:lnTo>
                  <a:lnTo>
                    <a:pt x="694" y="962"/>
                  </a:lnTo>
                  <a:lnTo>
                    <a:pt x="598" y="985"/>
                  </a:lnTo>
                  <a:lnTo>
                    <a:pt x="497" y="997"/>
                  </a:lnTo>
                  <a:close/>
                </a:path>
              </a:pathLst>
            </a:custGeom>
            <a:solidFill>
              <a:srgbClr val="20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078" name="Freeform 38"/>
            <p:cNvSpPr>
              <a:spLocks/>
            </p:cNvSpPr>
            <p:nvPr/>
          </p:nvSpPr>
          <p:spPr bwMode="auto">
            <a:xfrm>
              <a:off x="437" y="2407"/>
              <a:ext cx="993" cy="997"/>
            </a:xfrm>
            <a:custGeom>
              <a:avLst/>
              <a:gdLst>
                <a:gd name="T0" fmla="*/ 497 w 993"/>
                <a:gd name="T1" fmla="*/ 997 h 997"/>
                <a:gd name="T2" fmla="*/ 395 w 993"/>
                <a:gd name="T3" fmla="*/ 985 h 997"/>
                <a:gd name="T4" fmla="*/ 305 w 993"/>
                <a:gd name="T5" fmla="*/ 956 h 997"/>
                <a:gd name="T6" fmla="*/ 222 w 993"/>
                <a:gd name="T7" fmla="*/ 914 h 997"/>
                <a:gd name="T8" fmla="*/ 144 w 993"/>
                <a:gd name="T9" fmla="*/ 848 h 997"/>
                <a:gd name="T10" fmla="*/ 84 w 993"/>
                <a:gd name="T11" fmla="*/ 776 h 997"/>
                <a:gd name="T12" fmla="*/ 42 w 993"/>
                <a:gd name="T13" fmla="*/ 693 h 997"/>
                <a:gd name="T14" fmla="*/ 12 w 993"/>
                <a:gd name="T15" fmla="*/ 597 h 997"/>
                <a:gd name="T16" fmla="*/ 0 w 993"/>
                <a:gd name="T17" fmla="*/ 496 h 997"/>
                <a:gd name="T18" fmla="*/ 12 w 993"/>
                <a:gd name="T19" fmla="*/ 394 h 997"/>
                <a:gd name="T20" fmla="*/ 42 w 993"/>
                <a:gd name="T21" fmla="*/ 305 h 997"/>
                <a:gd name="T22" fmla="*/ 84 w 993"/>
                <a:gd name="T23" fmla="*/ 221 h 997"/>
                <a:gd name="T24" fmla="*/ 144 w 993"/>
                <a:gd name="T25" fmla="*/ 143 h 997"/>
                <a:gd name="T26" fmla="*/ 222 w 993"/>
                <a:gd name="T27" fmla="*/ 84 h 997"/>
                <a:gd name="T28" fmla="*/ 305 w 993"/>
                <a:gd name="T29" fmla="*/ 42 h 997"/>
                <a:gd name="T30" fmla="*/ 395 w 993"/>
                <a:gd name="T31" fmla="*/ 12 h 997"/>
                <a:gd name="T32" fmla="*/ 497 w 993"/>
                <a:gd name="T33" fmla="*/ 0 h 997"/>
                <a:gd name="T34" fmla="*/ 598 w 993"/>
                <a:gd name="T35" fmla="*/ 12 h 997"/>
                <a:gd name="T36" fmla="*/ 688 w 993"/>
                <a:gd name="T37" fmla="*/ 42 h 997"/>
                <a:gd name="T38" fmla="*/ 778 w 993"/>
                <a:gd name="T39" fmla="*/ 84 h 997"/>
                <a:gd name="T40" fmla="*/ 850 w 993"/>
                <a:gd name="T41" fmla="*/ 143 h 997"/>
                <a:gd name="T42" fmla="*/ 909 w 993"/>
                <a:gd name="T43" fmla="*/ 221 h 997"/>
                <a:gd name="T44" fmla="*/ 957 w 993"/>
                <a:gd name="T45" fmla="*/ 305 h 997"/>
                <a:gd name="T46" fmla="*/ 981 w 993"/>
                <a:gd name="T47" fmla="*/ 394 h 997"/>
                <a:gd name="T48" fmla="*/ 993 w 993"/>
                <a:gd name="T49" fmla="*/ 496 h 997"/>
                <a:gd name="T50" fmla="*/ 981 w 993"/>
                <a:gd name="T51" fmla="*/ 597 h 997"/>
                <a:gd name="T52" fmla="*/ 957 w 993"/>
                <a:gd name="T53" fmla="*/ 693 h 997"/>
                <a:gd name="T54" fmla="*/ 909 w 993"/>
                <a:gd name="T55" fmla="*/ 776 h 997"/>
                <a:gd name="T56" fmla="*/ 850 w 993"/>
                <a:gd name="T57" fmla="*/ 848 h 997"/>
                <a:gd name="T58" fmla="*/ 778 w 993"/>
                <a:gd name="T59" fmla="*/ 914 h 997"/>
                <a:gd name="T60" fmla="*/ 688 w 993"/>
                <a:gd name="T61" fmla="*/ 956 h 997"/>
                <a:gd name="T62" fmla="*/ 598 w 993"/>
                <a:gd name="T63" fmla="*/ 985 h 997"/>
                <a:gd name="T64" fmla="*/ 497 w 993"/>
                <a:gd name="T65" fmla="*/ 997 h 997"/>
                <a:gd name="T66" fmla="*/ 497 w 993"/>
                <a:gd name="T67" fmla="*/ 997 h 99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93"/>
                <a:gd name="T103" fmla="*/ 0 h 997"/>
                <a:gd name="T104" fmla="*/ 993 w 993"/>
                <a:gd name="T105" fmla="*/ 997 h 99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93" h="997">
                  <a:moveTo>
                    <a:pt x="497" y="997"/>
                  </a:moveTo>
                  <a:lnTo>
                    <a:pt x="395" y="985"/>
                  </a:lnTo>
                  <a:lnTo>
                    <a:pt x="305" y="956"/>
                  </a:lnTo>
                  <a:lnTo>
                    <a:pt x="222" y="914"/>
                  </a:lnTo>
                  <a:lnTo>
                    <a:pt x="144" y="848"/>
                  </a:lnTo>
                  <a:lnTo>
                    <a:pt x="84" y="776"/>
                  </a:lnTo>
                  <a:lnTo>
                    <a:pt x="42" y="693"/>
                  </a:lnTo>
                  <a:lnTo>
                    <a:pt x="12" y="597"/>
                  </a:lnTo>
                  <a:lnTo>
                    <a:pt x="0" y="496"/>
                  </a:lnTo>
                  <a:lnTo>
                    <a:pt x="12" y="394"/>
                  </a:lnTo>
                  <a:lnTo>
                    <a:pt x="42" y="305"/>
                  </a:lnTo>
                  <a:lnTo>
                    <a:pt x="84" y="221"/>
                  </a:lnTo>
                  <a:lnTo>
                    <a:pt x="144" y="143"/>
                  </a:lnTo>
                  <a:lnTo>
                    <a:pt x="222" y="84"/>
                  </a:lnTo>
                  <a:lnTo>
                    <a:pt x="305" y="42"/>
                  </a:lnTo>
                  <a:lnTo>
                    <a:pt x="395" y="12"/>
                  </a:lnTo>
                  <a:lnTo>
                    <a:pt x="497" y="0"/>
                  </a:lnTo>
                  <a:lnTo>
                    <a:pt x="598" y="12"/>
                  </a:lnTo>
                  <a:lnTo>
                    <a:pt x="688" y="42"/>
                  </a:lnTo>
                  <a:lnTo>
                    <a:pt x="778" y="84"/>
                  </a:lnTo>
                  <a:lnTo>
                    <a:pt x="850" y="143"/>
                  </a:lnTo>
                  <a:lnTo>
                    <a:pt x="909" y="221"/>
                  </a:lnTo>
                  <a:lnTo>
                    <a:pt x="957" y="305"/>
                  </a:lnTo>
                  <a:lnTo>
                    <a:pt x="981" y="394"/>
                  </a:lnTo>
                  <a:lnTo>
                    <a:pt x="993" y="496"/>
                  </a:lnTo>
                  <a:lnTo>
                    <a:pt x="981" y="597"/>
                  </a:lnTo>
                  <a:lnTo>
                    <a:pt x="957" y="693"/>
                  </a:lnTo>
                  <a:lnTo>
                    <a:pt x="909" y="776"/>
                  </a:lnTo>
                  <a:lnTo>
                    <a:pt x="850" y="848"/>
                  </a:lnTo>
                  <a:lnTo>
                    <a:pt x="778" y="914"/>
                  </a:lnTo>
                  <a:lnTo>
                    <a:pt x="688" y="956"/>
                  </a:lnTo>
                  <a:lnTo>
                    <a:pt x="598" y="985"/>
                  </a:lnTo>
                  <a:lnTo>
                    <a:pt x="497" y="997"/>
                  </a:lnTo>
                  <a:close/>
                </a:path>
              </a:pathLst>
            </a:custGeom>
            <a:solidFill>
              <a:srgbClr val="21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079" name="Freeform 39"/>
            <p:cNvSpPr>
              <a:spLocks/>
            </p:cNvSpPr>
            <p:nvPr/>
          </p:nvSpPr>
          <p:spPr bwMode="auto">
            <a:xfrm>
              <a:off x="437" y="2407"/>
              <a:ext cx="993" cy="991"/>
            </a:xfrm>
            <a:custGeom>
              <a:avLst/>
              <a:gdLst>
                <a:gd name="T0" fmla="*/ 497 w 993"/>
                <a:gd name="T1" fmla="*/ 991 h 991"/>
                <a:gd name="T2" fmla="*/ 395 w 993"/>
                <a:gd name="T3" fmla="*/ 980 h 991"/>
                <a:gd name="T4" fmla="*/ 305 w 993"/>
                <a:gd name="T5" fmla="*/ 956 h 991"/>
                <a:gd name="T6" fmla="*/ 222 w 993"/>
                <a:gd name="T7" fmla="*/ 908 h 991"/>
                <a:gd name="T8" fmla="*/ 144 w 993"/>
                <a:gd name="T9" fmla="*/ 848 h 991"/>
                <a:gd name="T10" fmla="*/ 84 w 993"/>
                <a:gd name="T11" fmla="*/ 776 h 991"/>
                <a:gd name="T12" fmla="*/ 42 w 993"/>
                <a:gd name="T13" fmla="*/ 687 h 991"/>
                <a:gd name="T14" fmla="*/ 12 w 993"/>
                <a:gd name="T15" fmla="*/ 597 h 991"/>
                <a:gd name="T16" fmla="*/ 0 w 993"/>
                <a:gd name="T17" fmla="*/ 496 h 991"/>
                <a:gd name="T18" fmla="*/ 12 w 993"/>
                <a:gd name="T19" fmla="*/ 394 h 991"/>
                <a:gd name="T20" fmla="*/ 42 w 993"/>
                <a:gd name="T21" fmla="*/ 305 h 991"/>
                <a:gd name="T22" fmla="*/ 84 w 993"/>
                <a:gd name="T23" fmla="*/ 221 h 991"/>
                <a:gd name="T24" fmla="*/ 144 w 993"/>
                <a:gd name="T25" fmla="*/ 143 h 991"/>
                <a:gd name="T26" fmla="*/ 222 w 993"/>
                <a:gd name="T27" fmla="*/ 84 h 991"/>
                <a:gd name="T28" fmla="*/ 305 w 993"/>
                <a:gd name="T29" fmla="*/ 42 h 991"/>
                <a:gd name="T30" fmla="*/ 395 w 993"/>
                <a:gd name="T31" fmla="*/ 12 h 991"/>
                <a:gd name="T32" fmla="*/ 497 w 993"/>
                <a:gd name="T33" fmla="*/ 0 h 991"/>
                <a:gd name="T34" fmla="*/ 598 w 993"/>
                <a:gd name="T35" fmla="*/ 12 h 991"/>
                <a:gd name="T36" fmla="*/ 688 w 993"/>
                <a:gd name="T37" fmla="*/ 42 h 991"/>
                <a:gd name="T38" fmla="*/ 778 w 993"/>
                <a:gd name="T39" fmla="*/ 84 h 991"/>
                <a:gd name="T40" fmla="*/ 850 w 993"/>
                <a:gd name="T41" fmla="*/ 143 h 991"/>
                <a:gd name="T42" fmla="*/ 909 w 993"/>
                <a:gd name="T43" fmla="*/ 221 h 991"/>
                <a:gd name="T44" fmla="*/ 957 w 993"/>
                <a:gd name="T45" fmla="*/ 305 h 991"/>
                <a:gd name="T46" fmla="*/ 981 w 993"/>
                <a:gd name="T47" fmla="*/ 394 h 991"/>
                <a:gd name="T48" fmla="*/ 993 w 993"/>
                <a:gd name="T49" fmla="*/ 496 h 991"/>
                <a:gd name="T50" fmla="*/ 981 w 993"/>
                <a:gd name="T51" fmla="*/ 597 h 991"/>
                <a:gd name="T52" fmla="*/ 957 w 993"/>
                <a:gd name="T53" fmla="*/ 687 h 991"/>
                <a:gd name="T54" fmla="*/ 909 w 993"/>
                <a:gd name="T55" fmla="*/ 776 h 991"/>
                <a:gd name="T56" fmla="*/ 850 w 993"/>
                <a:gd name="T57" fmla="*/ 848 h 991"/>
                <a:gd name="T58" fmla="*/ 778 w 993"/>
                <a:gd name="T59" fmla="*/ 908 h 991"/>
                <a:gd name="T60" fmla="*/ 688 w 993"/>
                <a:gd name="T61" fmla="*/ 956 h 991"/>
                <a:gd name="T62" fmla="*/ 598 w 993"/>
                <a:gd name="T63" fmla="*/ 980 h 991"/>
                <a:gd name="T64" fmla="*/ 497 w 993"/>
                <a:gd name="T65" fmla="*/ 991 h 991"/>
                <a:gd name="T66" fmla="*/ 497 w 993"/>
                <a:gd name="T67" fmla="*/ 991 h 99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93"/>
                <a:gd name="T103" fmla="*/ 0 h 991"/>
                <a:gd name="T104" fmla="*/ 993 w 993"/>
                <a:gd name="T105" fmla="*/ 991 h 99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93" h="991">
                  <a:moveTo>
                    <a:pt x="497" y="991"/>
                  </a:moveTo>
                  <a:lnTo>
                    <a:pt x="395" y="980"/>
                  </a:lnTo>
                  <a:lnTo>
                    <a:pt x="305" y="956"/>
                  </a:lnTo>
                  <a:lnTo>
                    <a:pt x="222" y="908"/>
                  </a:lnTo>
                  <a:lnTo>
                    <a:pt x="144" y="848"/>
                  </a:lnTo>
                  <a:lnTo>
                    <a:pt x="84" y="776"/>
                  </a:lnTo>
                  <a:lnTo>
                    <a:pt x="42" y="687"/>
                  </a:lnTo>
                  <a:lnTo>
                    <a:pt x="12" y="597"/>
                  </a:lnTo>
                  <a:lnTo>
                    <a:pt x="0" y="496"/>
                  </a:lnTo>
                  <a:lnTo>
                    <a:pt x="12" y="394"/>
                  </a:lnTo>
                  <a:lnTo>
                    <a:pt x="42" y="305"/>
                  </a:lnTo>
                  <a:lnTo>
                    <a:pt x="84" y="221"/>
                  </a:lnTo>
                  <a:lnTo>
                    <a:pt x="144" y="143"/>
                  </a:lnTo>
                  <a:lnTo>
                    <a:pt x="222" y="84"/>
                  </a:lnTo>
                  <a:lnTo>
                    <a:pt x="305" y="42"/>
                  </a:lnTo>
                  <a:lnTo>
                    <a:pt x="395" y="12"/>
                  </a:lnTo>
                  <a:lnTo>
                    <a:pt x="497" y="0"/>
                  </a:lnTo>
                  <a:lnTo>
                    <a:pt x="598" y="12"/>
                  </a:lnTo>
                  <a:lnTo>
                    <a:pt x="688" y="42"/>
                  </a:lnTo>
                  <a:lnTo>
                    <a:pt x="778" y="84"/>
                  </a:lnTo>
                  <a:lnTo>
                    <a:pt x="850" y="143"/>
                  </a:lnTo>
                  <a:lnTo>
                    <a:pt x="909" y="221"/>
                  </a:lnTo>
                  <a:lnTo>
                    <a:pt x="957" y="305"/>
                  </a:lnTo>
                  <a:lnTo>
                    <a:pt x="981" y="394"/>
                  </a:lnTo>
                  <a:lnTo>
                    <a:pt x="993" y="496"/>
                  </a:lnTo>
                  <a:lnTo>
                    <a:pt x="981" y="597"/>
                  </a:lnTo>
                  <a:lnTo>
                    <a:pt x="957" y="687"/>
                  </a:lnTo>
                  <a:lnTo>
                    <a:pt x="909" y="776"/>
                  </a:lnTo>
                  <a:lnTo>
                    <a:pt x="850" y="848"/>
                  </a:lnTo>
                  <a:lnTo>
                    <a:pt x="778" y="908"/>
                  </a:lnTo>
                  <a:lnTo>
                    <a:pt x="688" y="956"/>
                  </a:lnTo>
                  <a:lnTo>
                    <a:pt x="598" y="980"/>
                  </a:lnTo>
                  <a:lnTo>
                    <a:pt x="497" y="991"/>
                  </a:lnTo>
                  <a:close/>
                </a:path>
              </a:pathLst>
            </a:custGeom>
            <a:solidFill>
              <a:srgbClr val="21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080" name="Freeform 40"/>
            <p:cNvSpPr>
              <a:spLocks/>
            </p:cNvSpPr>
            <p:nvPr/>
          </p:nvSpPr>
          <p:spPr bwMode="auto">
            <a:xfrm>
              <a:off x="443" y="2413"/>
              <a:ext cx="981" cy="979"/>
            </a:xfrm>
            <a:custGeom>
              <a:avLst/>
              <a:gdLst>
                <a:gd name="T0" fmla="*/ 491 w 981"/>
                <a:gd name="T1" fmla="*/ 979 h 979"/>
                <a:gd name="T2" fmla="*/ 389 w 981"/>
                <a:gd name="T3" fmla="*/ 968 h 979"/>
                <a:gd name="T4" fmla="*/ 299 w 981"/>
                <a:gd name="T5" fmla="*/ 944 h 979"/>
                <a:gd name="T6" fmla="*/ 216 w 981"/>
                <a:gd name="T7" fmla="*/ 896 h 979"/>
                <a:gd name="T8" fmla="*/ 144 w 981"/>
                <a:gd name="T9" fmla="*/ 836 h 979"/>
                <a:gd name="T10" fmla="*/ 84 w 981"/>
                <a:gd name="T11" fmla="*/ 764 h 979"/>
                <a:gd name="T12" fmla="*/ 36 w 981"/>
                <a:gd name="T13" fmla="*/ 681 h 979"/>
                <a:gd name="T14" fmla="*/ 12 w 981"/>
                <a:gd name="T15" fmla="*/ 585 h 979"/>
                <a:gd name="T16" fmla="*/ 0 w 981"/>
                <a:gd name="T17" fmla="*/ 490 h 979"/>
                <a:gd name="T18" fmla="*/ 12 w 981"/>
                <a:gd name="T19" fmla="*/ 388 h 979"/>
                <a:gd name="T20" fmla="*/ 36 w 981"/>
                <a:gd name="T21" fmla="*/ 299 h 979"/>
                <a:gd name="T22" fmla="*/ 84 w 981"/>
                <a:gd name="T23" fmla="*/ 215 h 979"/>
                <a:gd name="T24" fmla="*/ 144 w 981"/>
                <a:gd name="T25" fmla="*/ 143 h 979"/>
                <a:gd name="T26" fmla="*/ 216 w 981"/>
                <a:gd name="T27" fmla="*/ 84 h 979"/>
                <a:gd name="T28" fmla="*/ 299 w 981"/>
                <a:gd name="T29" fmla="*/ 36 h 979"/>
                <a:gd name="T30" fmla="*/ 389 w 981"/>
                <a:gd name="T31" fmla="*/ 12 h 979"/>
                <a:gd name="T32" fmla="*/ 491 w 981"/>
                <a:gd name="T33" fmla="*/ 0 h 979"/>
                <a:gd name="T34" fmla="*/ 586 w 981"/>
                <a:gd name="T35" fmla="*/ 12 h 979"/>
                <a:gd name="T36" fmla="*/ 682 w 981"/>
                <a:gd name="T37" fmla="*/ 36 h 979"/>
                <a:gd name="T38" fmla="*/ 766 w 981"/>
                <a:gd name="T39" fmla="*/ 84 h 979"/>
                <a:gd name="T40" fmla="*/ 838 w 981"/>
                <a:gd name="T41" fmla="*/ 143 h 979"/>
                <a:gd name="T42" fmla="*/ 897 w 981"/>
                <a:gd name="T43" fmla="*/ 215 h 979"/>
                <a:gd name="T44" fmla="*/ 945 w 981"/>
                <a:gd name="T45" fmla="*/ 299 h 979"/>
                <a:gd name="T46" fmla="*/ 969 w 981"/>
                <a:gd name="T47" fmla="*/ 388 h 979"/>
                <a:gd name="T48" fmla="*/ 981 w 981"/>
                <a:gd name="T49" fmla="*/ 490 h 979"/>
                <a:gd name="T50" fmla="*/ 969 w 981"/>
                <a:gd name="T51" fmla="*/ 585 h 979"/>
                <a:gd name="T52" fmla="*/ 945 w 981"/>
                <a:gd name="T53" fmla="*/ 681 h 979"/>
                <a:gd name="T54" fmla="*/ 897 w 981"/>
                <a:gd name="T55" fmla="*/ 764 h 979"/>
                <a:gd name="T56" fmla="*/ 838 w 981"/>
                <a:gd name="T57" fmla="*/ 836 h 979"/>
                <a:gd name="T58" fmla="*/ 766 w 981"/>
                <a:gd name="T59" fmla="*/ 896 h 979"/>
                <a:gd name="T60" fmla="*/ 682 w 981"/>
                <a:gd name="T61" fmla="*/ 944 h 979"/>
                <a:gd name="T62" fmla="*/ 586 w 981"/>
                <a:gd name="T63" fmla="*/ 968 h 979"/>
                <a:gd name="T64" fmla="*/ 491 w 981"/>
                <a:gd name="T65" fmla="*/ 979 h 979"/>
                <a:gd name="T66" fmla="*/ 491 w 981"/>
                <a:gd name="T67" fmla="*/ 979 h 97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81"/>
                <a:gd name="T103" fmla="*/ 0 h 979"/>
                <a:gd name="T104" fmla="*/ 981 w 981"/>
                <a:gd name="T105" fmla="*/ 979 h 97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81" h="979">
                  <a:moveTo>
                    <a:pt x="491" y="979"/>
                  </a:moveTo>
                  <a:lnTo>
                    <a:pt x="389" y="968"/>
                  </a:lnTo>
                  <a:lnTo>
                    <a:pt x="299" y="944"/>
                  </a:lnTo>
                  <a:lnTo>
                    <a:pt x="216" y="896"/>
                  </a:lnTo>
                  <a:lnTo>
                    <a:pt x="144" y="836"/>
                  </a:lnTo>
                  <a:lnTo>
                    <a:pt x="84" y="764"/>
                  </a:lnTo>
                  <a:lnTo>
                    <a:pt x="36" y="681"/>
                  </a:lnTo>
                  <a:lnTo>
                    <a:pt x="12" y="585"/>
                  </a:lnTo>
                  <a:lnTo>
                    <a:pt x="0" y="490"/>
                  </a:lnTo>
                  <a:lnTo>
                    <a:pt x="12" y="388"/>
                  </a:lnTo>
                  <a:lnTo>
                    <a:pt x="36" y="299"/>
                  </a:lnTo>
                  <a:lnTo>
                    <a:pt x="84" y="215"/>
                  </a:lnTo>
                  <a:lnTo>
                    <a:pt x="144" y="143"/>
                  </a:lnTo>
                  <a:lnTo>
                    <a:pt x="216" y="84"/>
                  </a:lnTo>
                  <a:lnTo>
                    <a:pt x="299" y="36"/>
                  </a:lnTo>
                  <a:lnTo>
                    <a:pt x="389" y="12"/>
                  </a:lnTo>
                  <a:lnTo>
                    <a:pt x="491" y="0"/>
                  </a:lnTo>
                  <a:lnTo>
                    <a:pt x="586" y="12"/>
                  </a:lnTo>
                  <a:lnTo>
                    <a:pt x="682" y="36"/>
                  </a:lnTo>
                  <a:lnTo>
                    <a:pt x="766" y="84"/>
                  </a:lnTo>
                  <a:lnTo>
                    <a:pt x="838" y="143"/>
                  </a:lnTo>
                  <a:lnTo>
                    <a:pt x="897" y="215"/>
                  </a:lnTo>
                  <a:lnTo>
                    <a:pt x="945" y="299"/>
                  </a:lnTo>
                  <a:lnTo>
                    <a:pt x="969" y="388"/>
                  </a:lnTo>
                  <a:lnTo>
                    <a:pt x="981" y="490"/>
                  </a:lnTo>
                  <a:lnTo>
                    <a:pt x="969" y="585"/>
                  </a:lnTo>
                  <a:lnTo>
                    <a:pt x="945" y="681"/>
                  </a:lnTo>
                  <a:lnTo>
                    <a:pt x="897" y="764"/>
                  </a:lnTo>
                  <a:lnTo>
                    <a:pt x="838" y="836"/>
                  </a:lnTo>
                  <a:lnTo>
                    <a:pt x="766" y="896"/>
                  </a:lnTo>
                  <a:lnTo>
                    <a:pt x="682" y="944"/>
                  </a:lnTo>
                  <a:lnTo>
                    <a:pt x="586" y="968"/>
                  </a:lnTo>
                  <a:lnTo>
                    <a:pt x="491" y="979"/>
                  </a:lnTo>
                  <a:close/>
                </a:path>
              </a:pathLst>
            </a:custGeom>
            <a:solidFill>
              <a:srgbClr val="2267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081" name="Freeform 41"/>
            <p:cNvSpPr>
              <a:spLocks/>
            </p:cNvSpPr>
            <p:nvPr/>
          </p:nvSpPr>
          <p:spPr bwMode="auto">
            <a:xfrm>
              <a:off x="443" y="2413"/>
              <a:ext cx="975" cy="974"/>
            </a:xfrm>
            <a:custGeom>
              <a:avLst/>
              <a:gdLst>
                <a:gd name="T0" fmla="*/ 491 w 975"/>
                <a:gd name="T1" fmla="*/ 974 h 974"/>
                <a:gd name="T2" fmla="*/ 389 w 975"/>
                <a:gd name="T3" fmla="*/ 962 h 974"/>
                <a:gd name="T4" fmla="*/ 299 w 975"/>
                <a:gd name="T5" fmla="*/ 938 h 974"/>
                <a:gd name="T6" fmla="*/ 216 w 975"/>
                <a:gd name="T7" fmla="*/ 890 h 974"/>
                <a:gd name="T8" fmla="*/ 144 w 975"/>
                <a:gd name="T9" fmla="*/ 830 h 974"/>
                <a:gd name="T10" fmla="*/ 84 w 975"/>
                <a:gd name="T11" fmla="*/ 759 h 974"/>
                <a:gd name="T12" fmla="*/ 36 w 975"/>
                <a:gd name="T13" fmla="*/ 675 h 974"/>
                <a:gd name="T14" fmla="*/ 12 w 975"/>
                <a:gd name="T15" fmla="*/ 585 h 974"/>
                <a:gd name="T16" fmla="*/ 0 w 975"/>
                <a:gd name="T17" fmla="*/ 484 h 974"/>
                <a:gd name="T18" fmla="*/ 12 w 975"/>
                <a:gd name="T19" fmla="*/ 388 h 974"/>
                <a:gd name="T20" fmla="*/ 36 w 975"/>
                <a:gd name="T21" fmla="*/ 293 h 974"/>
                <a:gd name="T22" fmla="*/ 84 w 975"/>
                <a:gd name="T23" fmla="*/ 215 h 974"/>
                <a:gd name="T24" fmla="*/ 144 w 975"/>
                <a:gd name="T25" fmla="*/ 143 h 974"/>
                <a:gd name="T26" fmla="*/ 216 w 975"/>
                <a:gd name="T27" fmla="*/ 84 h 974"/>
                <a:gd name="T28" fmla="*/ 299 w 975"/>
                <a:gd name="T29" fmla="*/ 36 h 974"/>
                <a:gd name="T30" fmla="*/ 389 w 975"/>
                <a:gd name="T31" fmla="*/ 12 h 974"/>
                <a:gd name="T32" fmla="*/ 491 w 975"/>
                <a:gd name="T33" fmla="*/ 0 h 974"/>
                <a:gd name="T34" fmla="*/ 586 w 975"/>
                <a:gd name="T35" fmla="*/ 12 h 974"/>
                <a:gd name="T36" fmla="*/ 682 w 975"/>
                <a:gd name="T37" fmla="*/ 36 h 974"/>
                <a:gd name="T38" fmla="*/ 760 w 975"/>
                <a:gd name="T39" fmla="*/ 84 h 974"/>
                <a:gd name="T40" fmla="*/ 832 w 975"/>
                <a:gd name="T41" fmla="*/ 143 h 974"/>
                <a:gd name="T42" fmla="*/ 891 w 975"/>
                <a:gd name="T43" fmla="*/ 215 h 974"/>
                <a:gd name="T44" fmla="*/ 939 w 975"/>
                <a:gd name="T45" fmla="*/ 293 h 974"/>
                <a:gd name="T46" fmla="*/ 963 w 975"/>
                <a:gd name="T47" fmla="*/ 388 h 974"/>
                <a:gd name="T48" fmla="*/ 975 w 975"/>
                <a:gd name="T49" fmla="*/ 484 h 974"/>
                <a:gd name="T50" fmla="*/ 963 w 975"/>
                <a:gd name="T51" fmla="*/ 585 h 974"/>
                <a:gd name="T52" fmla="*/ 939 w 975"/>
                <a:gd name="T53" fmla="*/ 675 h 974"/>
                <a:gd name="T54" fmla="*/ 891 w 975"/>
                <a:gd name="T55" fmla="*/ 759 h 974"/>
                <a:gd name="T56" fmla="*/ 832 w 975"/>
                <a:gd name="T57" fmla="*/ 830 h 974"/>
                <a:gd name="T58" fmla="*/ 760 w 975"/>
                <a:gd name="T59" fmla="*/ 890 h 974"/>
                <a:gd name="T60" fmla="*/ 682 w 975"/>
                <a:gd name="T61" fmla="*/ 938 h 974"/>
                <a:gd name="T62" fmla="*/ 586 w 975"/>
                <a:gd name="T63" fmla="*/ 962 h 974"/>
                <a:gd name="T64" fmla="*/ 491 w 975"/>
                <a:gd name="T65" fmla="*/ 974 h 974"/>
                <a:gd name="T66" fmla="*/ 491 w 975"/>
                <a:gd name="T67" fmla="*/ 974 h 97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75"/>
                <a:gd name="T103" fmla="*/ 0 h 974"/>
                <a:gd name="T104" fmla="*/ 975 w 975"/>
                <a:gd name="T105" fmla="*/ 974 h 97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75" h="974">
                  <a:moveTo>
                    <a:pt x="491" y="974"/>
                  </a:moveTo>
                  <a:lnTo>
                    <a:pt x="389" y="962"/>
                  </a:lnTo>
                  <a:lnTo>
                    <a:pt x="299" y="938"/>
                  </a:lnTo>
                  <a:lnTo>
                    <a:pt x="216" y="890"/>
                  </a:lnTo>
                  <a:lnTo>
                    <a:pt x="144" y="830"/>
                  </a:lnTo>
                  <a:lnTo>
                    <a:pt x="84" y="759"/>
                  </a:lnTo>
                  <a:lnTo>
                    <a:pt x="36" y="675"/>
                  </a:lnTo>
                  <a:lnTo>
                    <a:pt x="12" y="585"/>
                  </a:lnTo>
                  <a:lnTo>
                    <a:pt x="0" y="484"/>
                  </a:lnTo>
                  <a:lnTo>
                    <a:pt x="12" y="388"/>
                  </a:lnTo>
                  <a:lnTo>
                    <a:pt x="36" y="293"/>
                  </a:lnTo>
                  <a:lnTo>
                    <a:pt x="84" y="215"/>
                  </a:lnTo>
                  <a:lnTo>
                    <a:pt x="144" y="143"/>
                  </a:lnTo>
                  <a:lnTo>
                    <a:pt x="216" y="84"/>
                  </a:lnTo>
                  <a:lnTo>
                    <a:pt x="299" y="36"/>
                  </a:lnTo>
                  <a:lnTo>
                    <a:pt x="389" y="12"/>
                  </a:lnTo>
                  <a:lnTo>
                    <a:pt x="491" y="0"/>
                  </a:lnTo>
                  <a:lnTo>
                    <a:pt x="586" y="12"/>
                  </a:lnTo>
                  <a:lnTo>
                    <a:pt x="682" y="36"/>
                  </a:lnTo>
                  <a:lnTo>
                    <a:pt x="760" y="84"/>
                  </a:lnTo>
                  <a:lnTo>
                    <a:pt x="832" y="143"/>
                  </a:lnTo>
                  <a:lnTo>
                    <a:pt x="891" y="215"/>
                  </a:lnTo>
                  <a:lnTo>
                    <a:pt x="939" y="293"/>
                  </a:lnTo>
                  <a:lnTo>
                    <a:pt x="963" y="388"/>
                  </a:lnTo>
                  <a:lnTo>
                    <a:pt x="975" y="484"/>
                  </a:lnTo>
                  <a:lnTo>
                    <a:pt x="963" y="585"/>
                  </a:lnTo>
                  <a:lnTo>
                    <a:pt x="939" y="675"/>
                  </a:lnTo>
                  <a:lnTo>
                    <a:pt x="891" y="759"/>
                  </a:lnTo>
                  <a:lnTo>
                    <a:pt x="832" y="830"/>
                  </a:lnTo>
                  <a:lnTo>
                    <a:pt x="760" y="890"/>
                  </a:lnTo>
                  <a:lnTo>
                    <a:pt x="682" y="938"/>
                  </a:lnTo>
                  <a:lnTo>
                    <a:pt x="586" y="962"/>
                  </a:lnTo>
                  <a:lnTo>
                    <a:pt x="491" y="974"/>
                  </a:lnTo>
                  <a:close/>
                </a:path>
              </a:pathLst>
            </a:custGeom>
            <a:solidFill>
              <a:srgbClr val="2367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082" name="Freeform 42"/>
            <p:cNvSpPr>
              <a:spLocks/>
            </p:cNvSpPr>
            <p:nvPr/>
          </p:nvSpPr>
          <p:spPr bwMode="auto">
            <a:xfrm>
              <a:off x="443" y="2413"/>
              <a:ext cx="975" cy="968"/>
            </a:xfrm>
            <a:custGeom>
              <a:avLst/>
              <a:gdLst>
                <a:gd name="T0" fmla="*/ 485 w 975"/>
                <a:gd name="T1" fmla="*/ 968 h 968"/>
                <a:gd name="T2" fmla="*/ 389 w 975"/>
                <a:gd name="T3" fmla="*/ 956 h 968"/>
                <a:gd name="T4" fmla="*/ 293 w 975"/>
                <a:gd name="T5" fmla="*/ 932 h 968"/>
                <a:gd name="T6" fmla="*/ 216 w 975"/>
                <a:gd name="T7" fmla="*/ 884 h 968"/>
                <a:gd name="T8" fmla="*/ 144 w 975"/>
                <a:gd name="T9" fmla="*/ 824 h 968"/>
                <a:gd name="T10" fmla="*/ 84 w 975"/>
                <a:gd name="T11" fmla="*/ 753 h 968"/>
                <a:gd name="T12" fmla="*/ 36 w 975"/>
                <a:gd name="T13" fmla="*/ 675 h 968"/>
                <a:gd name="T14" fmla="*/ 12 w 975"/>
                <a:gd name="T15" fmla="*/ 579 h 968"/>
                <a:gd name="T16" fmla="*/ 0 w 975"/>
                <a:gd name="T17" fmla="*/ 484 h 968"/>
                <a:gd name="T18" fmla="*/ 12 w 975"/>
                <a:gd name="T19" fmla="*/ 388 h 968"/>
                <a:gd name="T20" fmla="*/ 36 w 975"/>
                <a:gd name="T21" fmla="*/ 293 h 968"/>
                <a:gd name="T22" fmla="*/ 84 w 975"/>
                <a:gd name="T23" fmla="*/ 215 h 968"/>
                <a:gd name="T24" fmla="*/ 144 w 975"/>
                <a:gd name="T25" fmla="*/ 143 h 968"/>
                <a:gd name="T26" fmla="*/ 216 w 975"/>
                <a:gd name="T27" fmla="*/ 84 h 968"/>
                <a:gd name="T28" fmla="*/ 293 w 975"/>
                <a:gd name="T29" fmla="*/ 36 h 968"/>
                <a:gd name="T30" fmla="*/ 389 w 975"/>
                <a:gd name="T31" fmla="*/ 12 h 968"/>
                <a:gd name="T32" fmla="*/ 485 w 975"/>
                <a:gd name="T33" fmla="*/ 0 h 968"/>
                <a:gd name="T34" fmla="*/ 580 w 975"/>
                <a:gd name="T35" fmla="*/ 12 h 968"/>
                <a:gd name="T36" fmla="*/ 676 w 975"/>
                <a:gd name="T37" fmla="*/ 36 h 968"/>
                <a:gd name="T38" fmla="*/ 760 w 975"/>
                <a:gd name="T39" fmla="*/ 84 h 968"/>
                <a:gd name="T40" fmla="*/ 832 w 975"/>
                <a:gd name="T41" fmla="*/ 143 h 968"/>
                <a:gd name="T42" fmla="*/ 891 w 975"/>
                <a:gd name="T43" fmla="*/ 215 h 968"/>
                <a:gd name="T44" fmla="*/ 939 w 975"/>
                <a:gd name="T45" fmla="*/ 293 h 968"/>
                <a:gd name="T46" fmla="*/ 963 w 975"/>
                <a:gd name="T47" fmla="*/ 388 h 968"/>
                <a:gd name="T48" fmla="*/ 975 w 975"/>
                <a:gd name="T49" fmla="*/ 484 h 968"/>
                <a:gd name="T50" fmla="*/ 963 w 975"/>
                <a:gd name="T51" fmla="*/ 579 h 968"/>
                <a:gd name="T52" fmla="*/ 939 w 975"/>
                <a:gd name="T53" fmla="*/ 675 h 968"/>
                <a:gd name="T54" fmla="*/ 891 w 975"/>
                <a:gd name="T55" fmla="*/ 753 h 968"/>
                <a:gd name="T56" fmla="*/ 832 w 975"/>
                <a:gd name="T57" fmla="*/ 824 h 968"/>
                <a:gd name="T58" fmla="*/ 760 w 975"/>
                <a:gd name="T59" fmla="*/ 884 h 968"/>
                <a:gd name="T60" fmla="*/ 676 w 975"/>
                <a:gd name="T61" fmla="*/ 932 h 968"/>
                <a:gd name="T62" fmla="*/ 580 w 975"/>
                <a:gd name="T63" fmla="*/ 956 h 968"/>
                <a:gd name="T64" fmla="*/ 485 w 975"/>
                <a:gd name="T65" fmla="*/ 968 h 968"/>
                <a:gd name="T66" fmla="*/ 485 w 975"/>
                <a:gd name="T67" fmla="*/ 968 h 9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75"/>
                <a:gd name="T103" fmla="*/ 0 h 968"/>
                <a:gd name="T104" fmla="*/ 975 w 975"/>
                <a:gd name="T105" fmla="*/ 968 h 9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75" h="968">
                  <a:moveTo>
                    <a:pt x="485" y="968"/>
                  </a:moveTo>
                  <a:lnTo>
                    <a:pt x="389" y="956"/>
                  </a:lnTo>
                  <a:lnTo>
                    <a:pt x="293" y="932"/>
                  </a:lnTo>
                  <a:lnTo>
                    <a:pt x="216" y="884"/>
                  </a:lnTo>
                  <a:lnTo>
                    <a:pt x="144" y="824"/>
                  </a:lnTo>
                  <a:lnTo>
                    <a:pt x="84" y="753"/>
                  </a:lnTo>
                  <a:lnTo>
                    <a:pt x="36" y="675"/>
                  </a:lnTo>
                  <a:lnTo>
                    <a:pt x="12" y="579"/>
                  </a:lnTo>
                  <a:lnTo>
                    <a:pt x="0" y="484"/>
                  </a:lnTo>
                  <a:lnTo>
                    <a:pt x="12" y="388"/>
                  </a:lnTo>
                  <a:lnTo>
                    <a:pt x="36" y="293"/>
                  </a:lnTo>
                  <a:lnTo>
                    <a:pt x="84" y="215"/>
                  </a:lnTo>
                  <a:lnTo>
                    <a:pt x="144" y="143"/>
                  </a:lnTo>
                  <a:lnTo>
                    <a:pt x="216" y="84"/>
                  </a:lnTo>
                  <a:lnTo>
                    <a:pt x="293" y="36"/>
                  </a:lnTo>
                  <a:lnTo>
                    <a:pt x="389" y="12"/>
                  </a:lnTo>
                  <a:lnTo>
                    <a:pt x="485" y="0"/>
                  </a:lnTo>
                  <a:lnTo>
                    <a:pt x="580" y="12"/>
                  </a:lnTo>
                  <a:lnTo>
                    <a:pt x="676" y="36"/>
                  </a:lnTo>
                  <a:lnTo>
                    <a:pt x="760" y="84"/>
                  </a:lnTo>
                  <a:lnTo>
                    <a:pt x="832" y="143"/>
                  </a:lnTo>
                  <a:lnTo>
                    <a:pt x="891" y="215"/>
                  </a:lnTo>
                  <a:lnTo>
                    <a:pt x="939" y="293"/>
                  </a:lnTo>
                  <a:lnTo>
                    <a:pt x="963" y="388"/>
                  </a:lnTo>
                  <a:lnTo>
                    <a:pt x="975" y="484"/>
                  </a:lnTo>
                  <a:lnTo>
                    <a:pt x="963" y="579"/>
                  </a:lnTo>
                  <a:lnTo>
                    <a:pt x="939" y="675"/>
                  </a:lnTo>
                  <a:lnTo>
                    <a:pt x="891" y="753"/>
                  </a:lnTo>
                  <a:lnTo>
                    <a:pt x="832" y="824"/>
                  </a:lnTo>
                  <a:lnTo>
                    <a:pt x="760" y="884"/>
                  </a:lnTo>
                  <a:lnTo>
                    <a:pt x="676" y="932"/>
                  </a:lnTo>
                  <a:lnTo>
                    <a:pt x="580" y="956"/>
                  </a:lnTo>
                  <a:lnTo>
                    <a:pt x="485" y="968"/>
                  </a:lnTo>
                  <a:close/>
                </a:path>
              </a:pathLst>
            </a:custGeom>
            <a:solidFill>
              <a:srgbClr val="2468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083" name="Freeform 43"/>
            <p:cNvSpPr>
              <a:spLocks/>
            </p:cNvSpPr>
            <p:nvPr/>
          </p:nvSpPr>
          <p:spPr bwMode="auto">
            <a:xfrm>
              <a:off x="443" y="2413"/>
              <a:ext cx="969" cy="968"/>
            </a:xfrm>
            <a:custGeom>
              <a:avLst/>
              <a:gdLst>
                <a:gd name="T0" fmla="*/ 485 w 969"/>
                <a:gd name="T1" fmla="*/ 968 h 968"/>
                <a:gd name="T2" fmla="*/ 389 w 969"/>
                <a:gd name="T3" fmla="*/ 956 h 968"/>
                <a:gd name="T4" fmla="*/ 299 w 969"/>
                <a:gd name="T5" fmla="*/ 932 h 968"/>
                <a:gd name="T6" fmla="*/ 216 w 969"/>
                <a:gd name="T7" fmla="*/ 884 h 968"/>
                <a:gd name="T8" fmla="*/ 144 w 969"/>
                <a:gd name="T9" fmla="*/ 824 h 968"/>
                <a:gd name="T10" fmla="*/ 84 w 969"/>
                <a:gd name="T11" fmla="*/ 753 h 968"/>
                <a:gd name="T12" fmla="*/ 42 w 969"/>
                <a:gd name="T13" fmla="*/ 675 h 968"/>
                <a:gd name="T14" fmla="*/ 12 w 969"/>
                <a:gd name="T15" fmla="*/ 579 h 968"/>
                <a:gd name="T16" fmla="*/ 0 w 969"/>
                <a:gd name="T17" fmla="*/ 484 h 968"/>
                <a:gd name="T18" fmla="*/ 12 w 969"/>
                <a:gd name="T19" fmla="*/ 388 h 968"/>
                <a:gd name="T20" fmla="*/ 42 w 969"/>
                <a:gd name="T21" fmla="*/ 293 h 968"/>
                <a:gd name="T22" fmla="*/ 84 w 969"/>
                <a:gd name="T23" fmla="*/ 215 h 968"/>
                <a:gd name="T24" fmla="*/ 144 w 969"/>
                <a:gd name="T25" fmla="*/ 143 h 968"/>
                <a:gd name="T26" fmla="*/ 216 w 969"/>
                <a:gd name="T27" fmla="*/ 84 h 968"/>
                <a:gd name="T28" fmla="*/ 299 w 969"/>
                <a:gd name="T29" fmla="*/ 36 h 968"/>
                <a:gd name="T30" fmla="*/ 389 w 969"/>
                <a:gd name="T31" fmla="*/ 12 h 968"/>
                <a:gd name="T32" fmla="*/ 485 w 969"/>
                <a:gd name="T33" fmla="*/ 0 h 968"/>
                <a:gd name="T34" fmla="*/ 580 w 969"/>
                <a:gd name="T35" fmla="*/ 12 h 968"/>
                <a:gd name="T36" fmla="*/ 676 w 969"/>
                <a:gd name="T37" fmla="*/ 36 h 968"/>
                <a:gd name="T38" fmla="*/ 754 w 969"/>
                <a:gd name="T39" fmla="*/ 84 h 968"/>
                <a:gd name="T40" fmla="*/ 826 w 969"/>
                <a:gd name="T41" fmla="*/ 143 h 968"/>
                <a:gd name="T42" fmla="*/ 885 w 969"/>
                <a:gd name="T43" fmla="*/ 215 h 968"/>
                <a:gd name="T44" fmla="*/ 933 w 969"/>
                <a:gd name="T45" fmla="*/ 293 h 968"/>
                <a:gd name="T46" fmla="*/ 957 w 969"/>
                <a:gd name="T47" fmla="*/ 388 h 968"/>
                <a:gd name="T48" fmla="*/ 969 w 969"/>
                <a:gd name="T49" fmla="*/ 484 h 968"/>
                <a:gd name="T50" fmla="*/ 957 w 969"/>
                <a:gd name="T51" fmla="*/ 579 h 968"/>
                <a:gd name="T52" fmla="*/ 933 w 969"/>
                <a:gd name="T53" fmla="*/ 675 h 968"/>
                <a:gd name="T54" fmla="*/ 885 w 969"/>
                <a:gd name="T55" fmla="*/ 753 h 968"/>
                <a:gd name="T56" fmla="*/ 826 w 969"/>
                <a:gd name="T57" fmla="*/ 824 h 968"/>
                <a:gd name="T58" fmla="*/ 754 w 969"/>
                <a:gd name="T59" fmla="*/ 884 h 968"/>
                <a:gd name="T60" fmla="*/ 676 w 969"/>
                <a:gd name="T61" fmla="*/ 932 h 968"/>
                <a:gd name="T62" fmla="*/ 580 w 969"/>
                <a:gd name="T63" fmla="*/ 956 h 968"/>
                <a:gd name="T64" fmla="*/ 485 w 969"/>
                <a:gd name="T65" fmla="*/ 968 h 968"/>
                <a:gd name="T66" fmla="*/ 485 w 969"/>
                <a:gd name="T67" fmla="*/ 968 h 9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69"/>
                <a:gd name="T103" fmla="*/ 0 h 968"/>
                <a:gd name="T104" fmla="*/ 969 w 969"/>
                <a:gd name="T105" fmla="*/ 968 h 9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69" h="968">
                  <a:moveTo>
                    <a:pt x="485" y="968"/>
                  </a:moveTo>
                  <a:lnTo>
                    <a:pt x="389" y="956"/>
                  </a:lnTo>
                  <a:lnTo>
                    <a:pt x="299" y="932"/>
                  </a:lnTo>
                  <a:lnTo>
                    <a:pt x="216" y="884"/>
                  </a:lnTo>
                  <a:lnTo>
                    <a:pt x="144" y="824"/>
                  </a:lnTo>
                  <a:lnTo>
                    <a:pt x="84" y="753"/>
                  </a:lnTo>
                  <a:lnTo>
                    <a:pt x="42" y="675"/>
                  </a:lnTo>
                  <a:lnTo>
                    <a:pt x="12" y="579"/>
                  </a:lnTo>
                  <a:lnTo>
                    <a:pt x="0" y="484"/>
                  </a:lnTo>
                  <a:lnTo>
                    <a:pt x="12" y="388"/>
                  </a:lnTo>
                  <a:lnTo>
                    <a:pt x="42" y="293"/>
                  </a:lnTo>
                  <a:lnTo>
                    <a:pt x="84" y="215"/>
                  </a:lnTo>
                  <a:lnTo>
                    <a:pt x="144" y="143"/>
                  </a:lnTo>
                  <a:lnTo>
                    <a:pt x="216" y="84"/>
                  </a:lnTo>
                  <a:lnTo>
                    <a:pt x="299" y="36"/>
                  </a:lnTo>
                  <a:lnTo>
                    <a:pt x="389" y="12"/>
                  </a:lnTo>
                  <a:lnTo>
                    <a:pt x="485" y="0"/>
                  </a:lnTo>
                  <a:lnTo>
                    <a:pt x="580" y="12"/>
                  </a:lnTo>
                  <a:lnTo>
                    <a:pt x="676" y="36"/>
                  </a:lnTo>
                  <a:lnTo>
                    <a:pt x="754" y="84"/>
                  </a:lnTo>
                  <a:lnTo>
                    <a:pt x="826" y="143"/>
                  </a:lnTo>
                  <a:lnTo>
                    <a:pt x="885" y="215"/>
                  </a:lnTo>
                  <a:lnTo>
                    <a:pt x="933" y="293"/>
                  </a:lnTo>
                  <a:lnTo>
                    <a:pt x="957" y="388"/>
                  </a:lnTo>
                  <a:lnTo>
                    <a:pt x="969" y="484"/>
                  </a:lnTo>
                  <a:lnTo>
                    <a:pt x="957" y="579"/>
                  </a:lnTo>
                  <a:lnTo>
                    <a:pt x="933" y="675"/>
                  </a:lnTo>
                  <a:lnTo>
                    <a:pt x="885" y="753"/>
                  </a:lnTo>
                  <a:lnTo>
                    <a:pt x="826" y="824"/>
                  </a:lnTo>
                  <a:lnTo>
                    <a:pt x="754" y="884"/>
                  </a:lnTo>
                  <a:lnTo>
                    <a:pt x="676" y="932"/>
                  </a:lnTo>
                  <a:lnTo>
                    <a:pt x="580" y="956"/>
                  </a:lnTo>
                  <a:lnTo>
                    <a:pt x="485" y="968"/>
                  </a:lnTo>
                  <a:close/>
                </a:path>
              </a:pathLst>
            </a:custGeom>
            <a:solidFill>
              <a:srgbClr val="2568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084" name="Freeform 44"/>
            <p:cNvSpPr>
              <a:spLocks/>
            </p:cNvSpPr>
            <p:nvPr/>
          </p:nvSpPr>
          <p:spPr bwMode="auto">
            <a:xfrm>
              <a:off x="449" y="2413"/>
              <a:ext cx="957" cy="962"/>
            </a:xfrm>
            <a:custGeom>
              <a:avLst/>
              <a:gdLst>
                <a:gd name="T0" fmla="*/ 479 w 957"/>
                <a:gd name="T1" fmla="*/ 962 h 962"/>
                <a:gd name="T2" fmla="*/ 383 w 957"/>
                <a:gd name="T3" fmla="*/ 950 h 962"/>
                <a:gd name="T4" fmla="*/ 293 w 957"/>
                <a:gd name="T5" fmla="*/ 926 h 962"/>
                <a:gd name="T6" fmla="*/ 210 w 957"/>
                <a:gd name="T7" fmla="*/ 878 h 962"/>
                <a:gd name="T8" fmla="*/ 144 w 957"/>
                <a:gd name="T9" fmla="*/ 824 h 962"/>
                <a:gd name="T10" fmla="*/ 84 w 957"/>
                <a:gd name="T11" fmla="*/ 753 h 962"/>
                <a:gd name="T12" fmla="*/ 36 w 957"/>
                <a:gd name="T13" fmla="*/ 669 h 962"/>
                <a:gd name="T14" fmla="*/ 12 w 957"/>
                <a:gd name="T15" fmla="*/ 579 h 962"/>
                <a:gd name="T16" fmla="*/ 0 w 957"/>
                <a:gd name="T17" fmla="*/ 484 h 962"/>
                <a:gd name="T18" fmla="*/ 12 w 957"/>
                <a:gd name="T19" fmla="*/ 388 h 962"/>
                <a:gd name="T20" fmla="*/ 36 w 957"/>
                <a:gd name="T21" fmla="*/ 293 h 962"/>
                <a:gd name="T22" fmla="*/ 84 w 957"/>
                <a:gd name="T23" fmla="*/ 215 h 962"/>
                <a:gd name="T24" fmla="*/ 144 w 957"/>
                <a:gd name="T25" fmla="*/ 143 h 962"/>
                <a:gd name="T26" fmla="*/ 210 w 957"/>
                <a:gd name="T27" fmla="*/ 84 h 962"/>
                <a:gd name="T28" fmla="*/ 293 w 957"/>
                <a:gd name="T29" fmla="*/ 36 h 962"/>
                <a:gd name="T30" fmla="*/ 383 w 957"/>
                <a:gd name="T31" fmla="*/ 12 h 962"/>
                <a:gd name="T32" fmla="*/ 479 w 957"/>
                <a:gd name="T33" fmla="*/ 0 h 962"/>
                <a:gd name="T34" fmla="*/ 574 w 957"/>
                <a:gd name="T35" fmla="*/ 12 h 962"/>
                <a:gd name="T36" fmla="*/ 664 w 957"/>
                <a:gd name="T37" fmla="*/ 36 h 962"/>
                <a:gd name="T38" fmla="*/ 748 w 957"/>
                <a:gd name="T39" fmla="*/ 84 h 962"/>
                <a:gd name="T40" fmla="*/ 820 w 957"/>
                <a:gd name="T41" fmla="*/ 143 h 962"/>
                <a:gd name="T42" fmla="*/ 873 w 957"/>
                <a:gd name="T43" fmla="*/ 215 h 962"/>
                <a:gd name="T44" fmla="*/ 921 w 957"/>
                <a:gd name="T45" fmla="*/ 293 h 962"/>
                <a:gd name="T46" fmla="*/ 945 w 957"/>
                <a:gd name="T47" fmla="*/ 388 h 962"/>
                <a:gd name="T48" fmla="*/ 957 w 957"/>
                <a:gd name="T49" fmla="*/ 484 h 962"/>
                <a:gd name="T50" fmla="*/ 945 w 957"/>
                <a:gd name="T51" fmla="*/ 579 h 962"/>
                <a:gd name="T52" fmla="*/ 921 w 957"/>
                <a:gd name="T53" fmla="*/ 669 h 962"/>
                <a:gd name="T54" fmla="*/ 873 w 957"/>
                <a:gd name="T55" fmla="*/ 753 h 962"/>
                <a:gd name="T56" fmla="*/ 820 w 957"/>
                <a:gd name="T57" fmla="*/ 824 h 962"/>
                <a:gd name="T58" fmla="*/ 748 w 957"/>
                <a:gd name="T59" fmla="*/ 878 h 962"/>
                <a:gd name="T60" fmla="*/ 664 w 957"/>
                <a:gd name="T61" fmla="*/ 926 h 962"/>
                <a:gd name="T62" fmla="*/ 574 w 957"/>
                <a:gd name="T63" fmla="*/ 950 h 962"/>
                <a:gd name="T64" fmla="*/ 479 w 957"/>
                <a:gd name="T65" fmla="*/ 962 h 962"/>
                <a:gd name="T66" fmla="*/ 479 w 957"/>
                <a:gd name="T67" fmla="*/ 962 h 9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57"/>
                <a:gd name="T103" fmla="*/ 0 h 962"/>
                <a:gd name="T104" fmla="*/ 957 w 957"/>
                <a:gd name="T105" fmla="*/ 962 h 96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57" h="962">
                  <a:moveTo>
                    <a:pt x="479" y="962"/>
                  </a:moveTo>
                  <a:lnTo>
                    <a:pt x="383" y="950"/>
                  </a:lnTo>
                  <a:lnTo>
                    <a:pt x="293" y="926"/>
                  </a:lnTo>
                  <a:lnTo>
                    <a:pt x="210" y="878"/>
                  </a:lnTo>
                  <a:lnTo>
                    <a:pt x="144" y="824"/>
                  </a:lnTo>
                  <a:lnTo>
                    <a:pt x="84" y="753"/>
                  </a:lnTo>
                  <a:lnTo>
                    <a:pt x="36" y="669"/>
                  </a:lnTo>
                  <a:lnTo>
                    <a:pt x="12" y="579"/>
                  </a:lnTo>
                  <a:lnTo>
                    <a:pt x="0" y="484"/>
                  </a:lnTo>
                  <a:lnTo>
                    <a:pt x="12" y="388"/>
                  </a:lnTo>
                  <a:lnTo>
                    <a:pt x="36" y="293"/>
                  </a:lnTo>
                  <a:lnTo>
                    <a:pt x="84" y="215"/>
                  </a:lnTo>
                  <a:lnTo>
                    <a:pt x="144" y="143"/>
                  </a:lnTo>
                  <a:lnTo>
                    <a:pt x="210" y="84"/>
                  </a:lnTo>
                  <a:lnTo>
                    <a:pt x="293" y="36"/>
                  </a:lnTo>
                  <a:lnTo>
                    <a:pt x="383" y="12"/>
                  </a:lnTo>
                  <a:lnTo>
                    <a:pt x="479" y="0"/>
                  </a:lnTo>
                  <a:lnTo>
                    <a:pt x="574" y="12"/>
                  </a:lnTo>
                  <a:lnTo>
                    <a:pt x="664" y="36"/>
                  </a:lnTo>
                  <a:lnTo>
                    <a:pt x="748" y="84"/>
                  </a:lnTo>
                  <a:lnTo>
                    <a:pt x="820" y="143"/>
                  </a:lnTo>
                  <a:lnTo>
                    <a:pt x="873" y="215"/>
                  </a:lnTo>
                  <a:lnTo>
                    <a:pt x="921" y="293"/>
                  </a:lnTo>
                  <a:lnTo>
                    <a:pt x="945" y="388"/>
                  </a:lnTo>
                  <a:lnTo>
                    <a:pt x="957" y="484"/>
                  </a:lnTo>
                  <a:lnTo>
                    <a:pt x="945" y="579"/>
                  </a:lnTo>
                  <a:lnTo>
                    <a:pt x="921" y="669"/>
                  </a:lnTo>
                  <a:lnTo>
                    <a:pt x="873" y="753"/>
                  </a:lnTo>
                  <a:lnTo>
                    <a:pt x="820" y="824"/>
                  </a:lnTo>
                  <a:lnTo>
                    <a:pt x="748" y="878"/>
                  </a:lnTo>
                  <a:lnTo>
                    <a:pt x="664" y="926"/>
                  </a:lnTo>
                  <a:lnTo>
                    <a:pt x="574" y="950"/>
                  </a:lnTo>
                  <a:lnTo>
                    <a:pt x="479" y="962"/>
                  </a:lnTo>
                  <a:close/>
                </a:path>
              </a:pathLst>
            </a:custGeom>
            <a:solidFill>
              <a:srgbClr val="2568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085" name="Freeform 45"/>
            <p:cNvSpPr>
              <a:spLocks/>
            </p:cNvSpPr>
            <p:nvPr/>
          </p:nvSpPr>
          <p:spPr bwMode="auto">
            <a:xfrm>
              <a:off x="449" y="2419"/>
              <a:ext cx="951" cy="950"/>
            </a:xfrm>
            <a:custGeom>
              <a:avLst/>
              <a:gdLst>
                <a:gd name="T0" fmla="*/ 479 w 951"/>
                <a:gd name="T1" fmla="*/ 950 h 950"/>
                <a:gd name="T2" fmla="*/ 383 w 951"/>
                <a:gd name="T3" fmla="*/ 938 h 950"/>
                <a:gd name="T4" fmla="*/ 293 w 951"/>
                <a:gd name="T5" fmla="*/ 914 h 950"/>
                <a:gd name="T6" fmla="*/ 210 w 951"/>
                <a:gd name="T7" fmla="*/ 872 h 950"/>
                <a:gd name="T8" fmla="*/ 144 w 951"/>
                <a:gd name="T9" fmla="*/ 812 h 950"/>
                <a:gd name="T10" fmla="*/ 84 w 951"/>
                <a:gd name="T11" fmla="*/ 741 h 950"/>
                <a:gd name="T12" fmla="*/ 36 w 951"/>
                <a:gd name="T13" fmla="*/ 663 h 950"/>
                <a:gd name="T14" fmla="*/ 12 w 951"/>
                <a:gd name="T15" fmla="*/ 567 h 950"/>
                <a:gd name="T16" fmla="*/ 0 w 951"/>
                <a:gd name="T17" fmla="*/ 472 h 950"/>
                <a:gd name="T18" fmla="*/ 12 w 951"/>
                <a:gd name="T19" fmla="*/ 376 h 950"/>
                <a:gd name="T20" fmla="*/ 36 w 951"/>
                <a:gd name="T21" fmla="*/ 287 h 950"/>
                <a:gd name="T22" fmla="*/ 84 w 951"/>
                <a:gd name="T23" fmla="*/ 209 h 950"/>
                <a:gd name="T24" fmla="*/ 144 w 951"/>
                <a:gd name="T25" fmla="*/ 137 h 950"/>
                <a:gd name="T26" fmla="*/ 210 w 951"/>
                <a:gd name="T27" fmla="*/ 78 h 950"/>
                <a:gd name="T28" fmla="*/ 293 w 951"/>
                <a:gd name="T29" fmla="*/ 36 h 950"/>
                <a:gd name="T30" fmla="*/ 383 w 951"/>
                <a:gd name="T31" fmla="*/ 12 h 950"/>
                <a:gd name="T32" fmla="*/ 479 w 951"/>
                <a:gd name="T33" fmla="*/ 0 h 950"/>
                <a:gd name="T34" fmla="*/ 574 w 951"/>
                <a:gd name="T35" fmla="*/ 12 h 950"/>
                <a:gd name="T36" fmla="*/ 664 w 951"/>
                <a:gd name="T37" fmla="*/ 36 h 950"/>
                <a:gd name="T38" fmla="*/ 742 w 951"/>
                <a:gd name="T39" fmla="*/ 78 h 950"/>
                <a:gd name="T40" fmla="*/ 814 w 951"/>
                <a:gd name="T41" fmla="*/ 137 h 950"/>
                <a:gd name="T42" fmla="*/ 873 w 951"/>
                <a:gd name="T43" fmla="*/ 209 h 950"/>
                <a:gd name="T44" fmla="*/ 915 w 951"/>
                <a:gd name="T45" fmla="*/ 287 h 950"/>
                <a:gd name="T46" fmla="*/ 939 w 951"/>
                <a:gd name="T47" fmla="*/ 376 h 950"/>
                <a:gd name="T48" fmla="*/ 951 w 951"/>
                <a:gd name="T49" fmla="*/ 472 h 950"/>
                <a:gd name="T50" fmla="*/ 939 w 951"/>
                <a:gd name="T51" fmla="*/ 567 h 950"/>
                <a:gd name="T52" fmla="*/ 915 w 951"/>
                <a:gd name="T53" fmla="*/ 663 h 950"/>
                <a:gd name="T54" fmla="*/ 873 w 951"/>
                <a:gd name="T55" fmla="*/ 741 h 950"/>
                <a:gd name="T56" fmla="*/ 814 w 951"/>
                <a:gd name="T57" fmla="*/ 812 h 950"/>
                <a:gd name="T58" fmla="*/ 742 w 951"/>
                <a:gd name="T59" fmla="*/ 872 h 950"/>
                <a:gd name="T60" fmla="*/ 664 w 951"/>
                <a:gd name="T61" fmla="*/ 914 h 950"/>
                <a:gd name="T62" fmla="*/ 574 w 951"/>
                <a:gd name="T63" fmla="*/ 938 h 950"/>
                <a:gd name="T64" fmla="*/ 479 w 951"/>
                <a:gd name="T65" fmla="*/ 950 h 950"/>
                <a:gd name="T66" fmla="*/ 479 w 951"/>
                <a:gd name="T67" fmla="*/ 950 h 95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51"/>
                <a:gd name="T103" fmla="*/ 0 h 950"/>
                <a:gd name="T104" fmla="*/ 951 w 951"/>
                <a:gd name="T105" fmla="*/ 950 h 95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51" h="950">
                  <a:moveTo>
                    <a:pt x="479" y="950"/>
                  </a:moveTo>
                  <a:lnTo>
                    <a:pt x="383" y="938"/>
                  </a:lnTo>
                  <a:lnTo>
                    <a:pt x="293" y="914"/>
                  </a:lnTo>
                  <a:lnTo>
                    <a:pt x="210" y="872"/>
                  </a:lnTo>
                  <a:lnTo>
                    <a:pt x="144" y="812"/>
                  </a:lnTo>
                  <a:lnTo>
                    <a:pt x="84" y="741"/>
                  </a:lnTo>
                  <a:lnTo>
                    <a:pt x="36" y="663"/>
                  </a:lnTo>
                  <a:lnTo>
                    <a:pt x="12" y="567"/>
                  </a:lnTo>
                  <a:lnTo>
                    <a:pt x="0" y="472"/>
                  </a:lnTo>
                  <a:lnTo>
                    <a:pt x="12" y="376"/>
                  </a:lnTo>
                  <a:lnTo>
                    <a:pt x="36" y="287"/>
                  </a:lnTo>
                  <a:lnTo>
                    <a:pt x="84" y="209"/>
                  </a:lnTo>
                  <a:lnTo>
                    <a:pt x="144" y="137"/>
                  </a:lnTo>
                  <a:lnTo>
                    <a:pt x="210" y="78"/>
                  </a:lnTo>
                  <a:lnTo>
                    <a:pt x="293" y="36"/>
                  </a:lnTo>
                  <a:lnTo>
                    <a:pt x="383" y="12"/>
                  </a:lnTo>
                  <a:lnTo>
                    <a:pt x="479" y="0"/>
                  </a:lnTo>
                  <a:lnTo>
                    <a:pt x="574" y="12"/>
                  </a:lnTo>
                  <a:lnTo>
                    <a:pt x="664" y="36"/>
                  </a:lnTo>
                  <a:lnTo>
                    <a:pt x="742" y="78"/>
                  </a:lnTo>
                  <a:lnTo>
                    <a:pt x="814" y="137"/>
                  </a:lnTo>
                  <a:lnTo>
                    <a:pt x="873" y="209"/>
                  </a:lnTo>
                  <a:lnTo>
                    <a:pt x="915" y="287"/>
                  </a:lnTo>
                  <a:lnTo>
                    <a:pt x="939" y="376"/>
                  </a:lnTo>
                  <a:lnTo>
                    <a:pt x="951" y="472"/>
                  </a:lnTo>
                  <a:lnTo>
                    <a:pt x="939" y="567"/>
                  </a:lnTo>
                  <a:lnTo>
                    <a:pt x="915" y="663"/>
                  </a:lnTo>
                  <a:lnTo>
                    <a:pt x="873" y="741"/>
                  </a:lnTo>
                  <a:lnTo>
                    <a:pt x="814" y="812"/>
                  </a:lnTo>
                  <a:lnTo>
                    <a:pt x="742" y="872"/>
                  </a:lnTo>
                  <a:lnTo>
                    <a:pt x="664" y="914"/>
                  </a:lnTo>
                  <a:lnTo>
                    <a:pt x="574" y="938"/>
                  </a:lnTo>
                  <a:lnTo>
                    <a:pt x="479" y="950"/>
                  </a:lnTo>
                  <a:close/>
                </a:path>
              </a:pathLst>
            </a:custGeom>
            <a:solidFill>
              <a:srgbClr val="2669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086" name="Freeform 46"/>
            <p:cNvSpPr>
              <a:spLocks/>
            </p:cNvSpPr>
            <p:nvPr/>
          </p:nvSpPr>
          <p:spPr bwMode="auto">
            <a:xfrm>
              <a:off x="449" y="2419"/>
              <a:ext cx="951" cy="944"/>
            </a:xfrm>
            <a:custGeom>
              <a:avLst/>
              <a:gdLst>
                <a:gd name="T0" fmla="*/ 479 w 951"/>
                <a:gd name="T1" fmla="*/ 944 h 944"/>
                <a:gd name="T2" fmla="*/ 383 w 951"/>
                <a:gd name="T3" fmla="*/ 932 h 944"/>
                <a:gd name="T4" fmla="*/ 293 w 951"/>
                <a:gd name="T5" fmla="*/ 908 h 944"/>
                <a:gd name="T6" fmla="*/ 210 w 951"/>
                <a:gd name="T7" fmla="*/ 866 h 944"/>
                <a:gd name="T8" fmla="*/ 144 w 951"/>
                <a:gd name="T9" fmla="*/ 806 h 944"/>
                <a:gd name="T10" fmla="*/ 84 w 951"/>
                <a:gd name="T11" fmla="*/ 735 h 944"/>
                <a:gd name="T12" fmla="*/ 36 w 951"/>
                <a:gd name="T13" fmla="*/ 657 h 944"/>
                <a:gd name="T14" fmla="*/ 12 w 951"/>
                <a:gd name="T15" fmla="*/ 567 h 944"/>
                <a:gd name="T16" fmla="*/ 0 w 951"/>
                <a:gd name="T17" fmla="*/ 472 h 944"/>
                <a:gd name="T18" fmla="*/ 12 w 951"/>
                <a:gd name="T19" fmla="*/ 376 h 944"/>
                <a:gd name="T20" fmla="*/ 36 w 951"/>
                <a:gd name="T21" fmla="*/ 287 h 944"/>
                <a:gd name="T22" fmla="*/ 84 w 951"/>
                <a:gd name="T23" fmla="*/ 209 h 944"/>
                <a:gd name="T24" fmla="*/ 144 w 951"/>
                <a:gd name="T25" fmla="*/ 137 h 944"/>
                <a:gd name="T26" fmla="*/ 210 w 951"/>
                <a:gd name="T27" fmla="*/ 78 h 944"/>
                <a:gd name="T28" fmla="*/ 293 w 951"/>
                <a:gd name="T29" fmla="*/ 36 h 944"/>
                <a:gd name="T30" fmla="*/ 383 w 951"/>
                <a:gd name="T31" fmla="*/ 12 h 944"/>
                <a:gd name="T32" fmla="*/ 479 w 951"/>
                <a:gd name="T33" fmla="*/ 0 h 944"/>
                <a:gd name="T34" fmla="*/ 574 w 951"/>
                <a:gd name="T35" fmla="*/ 12 h 944"/>
                <a:gd name="T36" fmla="*/ 664 w 951"/>
                <a:gd name="T37" fmla="*/ 36 h 944"/>
                <a:gd name="T38" fmla="*/ 742 w 951"/>
                <a:gd name="T39" fmla="*/ 78 h 944"/>
                <a:gd name="T40" fmla="*/ 814 w 951"/>
                <a:gd name="T41" fmla="*/ 137 h 944"/>
                <a:gd name="T42" fmla="*/ 867 w 951"/>
                <a:gd name="T43" fmla="*/ 209 h 944"/>
                <a:gd name="T44" fmla="*/ 915 w 951"/>
                <a:gd name="T45" fmla="*/ 287 h 944"/>
                <a:gd name="T46" fmla="*/ 939 w 951"/>
                <a:gd name="T47" fmla="*/ 376 h 944"/>
                <a:gd name="T48" fmla="*/ 951 w 951"/>
                <a:gd name="T49" fmla="*/ 472 h 944"/>
                <a:gd name="T50" fmla="*/ 939 w 951"/>
                <a:gd name="T51" fmla="*/ 567 h 944"/>
                <a:gd name="T52" fmla="*/ 915 w 951"/>
                <a:gd name="T53" fmla="*/ 657 h 944"/>
                <a:gd name="T54" fmla="*/ 867 w 951"/>
                <a:gd name="T55" fmla="*/ 735 h 944"/>
                <a:gd name="T56" fmla="*/ 814 w 951"/>
                <a:gd name="T57" fmla="*/ 806 h 944"/>
                <a:gd name="T58" fmla="*/ 742 w 951"/>
                <a:gd name="T59" fmla="*/ 866 h 944"/>
                <a:gd name="T60" fmla="*/ 664 w 951"/>
                <a:gd name="T61" fmla="*/ 908 h 944"/>
                <a:gd name="T62" fmla="*/ 574 w 951"/>
                <a:gd name="T63" fmla="*/ 932 h 944"/>
                <a:gd name="T64" fmla="*/ 479 w 951"/>
                <a:gd name="T65" fmla="*/ 944 h 944"/>
                <a:gd name="T66" fmla="*/ 479 w 951"/>
                <a:gd name="T67" fmla="*/ 944 h 9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51"/>
                <a:gd name="T103" fmla="*/ 0 h 944"/>
                <a:gd name="T104" fmla="*/ 951 w 951"/>
                <a:gd name="T105" fmla="*/ 944 h 94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51" h="944">
                  <a:moveTo>
                    <a:pt x="479" y="944"/>
                  </a:moveTo>
                  <a:lnTo>
                    <a:pt x="383" y="932"/>
                  </a:lnTo>
                  <a:lnTo>
                    <a:pt x="293" y="908"/>
                  </a:lnTo>
                  <a:lnTo>
                    <a:pt x="210" y="866"/>
                  </a:lnTo>
                  <a:lnTo>
                    <a:pt x="144" y="806"/>
                  </a:lnTo>
                  <a:lnTo>
                    <a:pt x="84" y="735"/>
                  </a:lnTo>
                  <a:lnTo>
                    <a:pt x="36" y="657"/>
                  </a:lnTo>
                  <a:lnTo>
                    <a:pt x="12" y="567"/>
                  </a:lnTo>
                  <a:lnTo>
                    <a:pt x="0" y="472"/>
                  </a:lnTo>
                  <a:lnTo>
                    <a:pt x="12" y="376"/>
                  </a:lnTo>
                  <a:lnTo>
                    <a:pt x="36" y="287"/>
                  </a:lnTo>
                  <a:lnTo>
                    <a:pt x="84" y="209"/>
                  </a:lnTo>
                  <a:lnTo>
                    <a:pt x="144" y="137"/>
                  </a:lnTo>
                  <a:lnTo>
                    <a:pt x="210" y="78"/>
                  </a:lnTo>
                  <a:lnTo>
                    <a:pt x="293" y="36"/>
                  </a:lnTo>
                  <a:lnTo>
                    <a:pt x="383" y="12"/>
                  </a:lnTo>
                  <a:lnTo>
                    <a:pt x="479" y="0"/>
                  </a:lnTo>
                  <a:lnTo>
                    <a:pt x="574" y="12"/>
                  </a:lnTo>
                  <a:lnTo>
                    <a:pt x="664" y="36"/>
                  </a:lnTo>
                  <a:lnTo>
                    <a:pt x="742" y="78"/>
                  </a:lnTo>
                  <a:lnTo>
                    <a:pt x="814" y="137"/>
                  </a:lnTo>
                  <a:lnTo>
                    <a:pt x="867" y="209"/>
                  </a:lnTo>
                  <a:lnTo>
                    <a:pt x="915" y="287"/>
                  </a:lnTo>
                  <a:lnTo>
                    <a:pt x="939" y="376"/>
                  </a:lnTo>
                  <a:lnTo>
                    <a:pt x="951" y="472"/>
                  </a:lnTo>
                  <a:lnTo>
                    <a:pt x="939" y="567"/>
                  </a:lnTo>
                  <a:lnTo>
                    <a:pt x="915" y="657"/>
                  </a:lnTo>
                  <a:lnTo>
                    <a:pt x="867" y="735"/>
                  </a:lnTo>
                  <a:lnTo>
                    <a:pt x="814" y="806"/>
                  </a:lnTo>
                  <a:lnTo>
                    <a:pt x="742" y="866"/>
                  </a:lnTo>
                  <a:lnTo>
                    <a:pt x="664" y="908"/>
                  </a:lnTo>
                  <a:lnTo>
                    <a:pt x="574" y="932"/>
                  </a:lnTo>
                  <a:lnTo>
                    <a:pt x="479" y="944"/>
                  </a:lnTo>
                  <a:close/>
                </a:path>
              </a:pathLst>
            </a:custGeom>
            <a:solidFill>
              <a:srgbClr val="2769A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087" name="Freeform 47"/>
            <p:cNvSpPr>
              <a:spLocks/>
            </p:cNvSpPr>
            <p:nvPr/>
          </p:nvSpPr>
          <p:spPr bwMode="auto">
            <a:xfrm>
              <a:off x="455" y="2419"/>
              <a:ext cx="939" cy="944"/>
            </a:xfrm>
            <a:custGeom>
              <a:avLst/>
              <a:gdLst>
                <a:gd name="T0" fmla="*/ 467 w 939"/>
                <a:gd name="T1" fmla="*/ 944 h 944"/>
                <a:gd name="T2" fmla="*/ 371 w 939"/>
                <a:gd name="T3" fmla="*/ 932 h 944"/>
                <a:gd name="T4" fmla="*/ 287 w 939"/>
                <a:gd name="T5" fmla="*/ 908 h 944"/>
                <a:gd name="T6" fmla="*/ 204 w 939"/>
                <a:gd name="T7" fmla="*/ 860 h 944"/>
                <a:gd name="T8" fmla="*/ 138 w 939"/>
                <a:gd name="T9" fmla="*/ 806 h 944"/>
                <a:gd name="T10" fmla="*/ 78 w 939"/>
                <a:gd name="T11" fmla="*/ 735 h 944"/>
                <a:gd name="T12" fmla="*/ 36 w 939"/>
                <a:gd name="T13" fmla="*/ 657 h 944"/>
                <a:gd name="T14" fmla="*/ 12 w 939"/>
                <a:gd name="T15" fmla="*/ 567 h 944"/>
                <a:gd name="T16" fmla="*/ 0 w 939"/>
                <a:gd name="T17" fmla="*/ 472 h 944"/>
                <a:gd name="T18" fmla="*/ 12 w 939"/>
                <a:gd name="T19" fmla="*/ 376 h 944"/>
                <a:gd name="T20" fmla="*/ 36 w 939"/>
                <a:gd name="T21" fmla="*/ 287 h 944"/>
                <a:gd name="T22" fmla="*/ 78 w 939"/>
                <a:gd name="T23" fmla="*/ 209 h 944"/>
                <a:gd name="T24" fmla="*/ 138 w 939"/>
                <a:gd name="T25" fmla="*/ 137 h 944"/>
                <a:gd name="T26" fmla="*/ 204 w 939"/>
                <a:gd name="T27" fmla="*/ 78 h 944"/>
                <a:gd name="T28" fmla="*/ 287 w 939"/>
                <a:gd name="T29" fmla="*/ 36 h 944"/>
                <a:gd name="T30" fmla="*/ 371 w 939"/>
                <a:gd name="T31" fmla="*/ 12 h 944"/>
                <a:gd name="T32" fmla="*/ 467 w 939"/>
                <a:gd name="T33" fmla="*/ 0 h 944"/>
                <a:gd name="T34" fmla="*/ 562 w 939"/>
                <a:gd name="T35" fmla="*/ 12 h 944"/>
                <a:gd name="T36" fmla="*/ 652 w 939"/>
                <a:gd name="T37" fmla="*/ 36 h 944"/>
                <a:gd name="T38" fmla="*/ 730 w 939"/>
                <a:gd name="T39" fmla="*/ 78 h 944"/>
                <a:gd name="T40" fmla="*/ 802 w 939"/>
                <a:gd name="T41" fmla="*/ 137 h 944"/>
                <a:gd name="T42" fmla="*/ 861 w 939"/>
                <a:gd name="T43" fmla="*/ 209 h 944"/>
                <a:gd name="T44" fmla="*/ 903 w 939"/>
                <a:gd name="T45" fmla="*/ 287 h 944"/>
                <a:gd name="T46" fmla="*/ 927 w 939"/>
                <a:gd name="T47" fmla="*/ 376 h 944"/>
                <a:gd name="T48" fmla="*/ 939 w 939"/>
                <a:gd name="T49" fmla="*/ 472 h 944"/>
                <a:gd name="T50" fmla="*/ 927 w 939"/>
                <a:gd name="T51" fmla="*/ 567 h 944"/>
                <a:gd name="T52" fmla="*/ 903 w 939"/>
                <a:gd name="T53" fmla="*/ 657 h 944"/>
                <a:gd name="T54" fmla="*/ 861 w 939"/>
                <a:gd name="T55" fmla="*/ 735 h 944"/>
                <a:gd name="T56" fmla="*/ 802 w 939"/>
                <a:gd name="T57" fmla="*/ 806 h 944"/>
                <a:gd name="T58" fmla="*/ 730 w 939"/>
                <a:gd name="T59" fmla="*/ 860 h 944"/>
                <a:gd name="T60" fmla="*/ 652 w 939"/>
                <a:gd name="T61" fmla="*/ 908 h 944"/>
                <a:gd name="T62" fmla="*/ 562 w 939"/>
                <a:gd name="T63" fmla="*/ 932 h 944"/>
                <a:gd name="T64" fmla="*/ 467 w 939"/>
                <a:gd name="T65" fmla="*/ 944 h 944"/>
                <a:gd name="T66" fmla="*/ 467 w 939"/>
                <a:gd name="T67" fmla="*/ 944 h 9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39"/>
                <a:gd name="T103" fmla="*/ 0 h 944"/>
                <a:gd name="T104" fmla="*/ 939 w 939"/>
                <a:gd name="T105" fmla="*/ 944 h 94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39" h="944">
                  <a:moveTo>
                    <a:pt x="467" y="944"/>
                  </a:moveTo>
                  <a:lnTo>
                    <a:pt x="371" y="932"/>
                  </a:lnTo>
                  <a:lnTo>
                    <a:pt x="287" y="908"/>
                  </a:lnTo>
                  <a:lnTo>
                    <a:pt x="204" y="860"/>
                  </a:lnTo>
                  <a:lnTo>
                    <a:pt x="138" y="806"/>
                  </a:lnTo>
                  <a:lnTo>
                    <a:pt x="78" y="735"/>
                  </a:lnTo>
                  <a:lnTo>
                    <a:pt x="36" y="657"/>
                  </a:lnTo>
                  <a:lnTo>
                    <a:pt x="12" y="567"/>
                  </a:lnTo>
                  <a:lnTo>
                    <a:pt x="0" y="472"/>
                  </a:lnTo>
                  <a:lnTo>
                    <a:pt x="12" y="376"/>
                  </a:lnTo>
                  <a:lnTo>
                    <a:pt x="36" y="287"/>
                  </a:lnTo>
                  <a:lnTo>
                    <a:pt x="78" y="209"/>
                  </a:lnTo>
                  <a:lnTo>
                    <a:pt x="138" y="137"/>
                  </a:lnTo>
                  <a:lnTo>
                    <a:pt x="204" y="78"/>
                  </a:lnTo>
                  <a:lnTo>
                    <a:pt x="287" y="36"/>
                  </a:lnTo>
                  <a:lnTo>
                    <a:pt x="371" y="12"/>
                  </a:lnTo>
                  <a:lnTo>
                    <a:pt x="467" y="0"/>
                  </a:lnTo>
                  <a:lnTo>
                    <a:pt x="562" y="12"/>
                  </a:lnTo>
                  <a:lnTo>
                    <a:pt x="652" y="36"/>
                  </a:lnTo>
                  <a:lnTo>
                    <a:pt x="730" y="78"/>
                  </a:lnTo>
                  <a:lnTo>
                    <a:pt x="802" y="137"/>
                  </a:lnTo>
                  <a:lnTo>
                    <a:pt x="861" y="209"/>
                  </a:lnTo>
                  <a:lnTo>
                    <a:pt x="903" y="287"/>
                  </a:lnTo>
                  <a:lnTo>
                    <a:pt x="927" y="376"/>
                  </a:lnTo>
                  <a:lnTo>
                    <a:pt x="939" y="472"/>
                  </a:lnTo>
                  <a:lnTo>
                    <a:pt x="927" y="567"/>
                  </a:lnTo>
                  <a:lnTo>
                    <a:pt x="903" y="657"/>
                  </a:lnTo>
                  <a:lnTo>
                    <a:pt x="861" y="735"/>
                  </a:lnTo>
                  <a:lnTo>
                    <a:pt x="802" y="806"/>
                  </a:lnTo>
                  <a:lnTo>
                    <a:pt x="730" y="860"/>
                  </a:lnTo>
                  <a:lnTo>
                    <a:pt x="652" y="908"/>
                  </a:lnTo>
                  <a:lnTo>
                    <a:pt x="562" y="932"/>
                  </a:lnTo>
                  <a:lnTo>
                    <a:pt x="467" y="944"/>
                  </a:lnTo>
                  <a:close/>
                </a:path>
              </a:pathLst>
            </a:custGeom>
            <a:solidFill>
              <a:srgbClr val="2869A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088" name="Freeform 48"/>
            <p:cNvSpPr>
              <a:spLocks/>
            </p:cNvSpPr>
            <p:nvPr/>
          </p:nvSpPr>
          <p:spPr bwMode="auto">
            <a:xfrm>
              <a:off x="455" y="2419"/>
              <a:ext cx="933" cy="938"/>
            </a:xfrm>
            <a:custGeom>
              <a:avLst/>
              <a:gdLst>
                <a:gd name="T0" fmla="*/ 467 w 933"/>
                <a:gd name="T1" fmla="*/ 938 h 938"/>
                <a:gd name="T2" fmla="*/ 371 w 933"/>
                <a:gd name="T3" fmla="*/ 926 h 938"/>
                <a:gd name="T4" fmla="*/ 287 w 933"/>
                <a:gd name="T5" fmla="*/ 902 h 938"/>
                <a:gd name="T6" fmla="*/ 204 w 933"/>
                <a:gd name="T7" fmla="*/ 860 h 938"/>
                <a:gd name="T8" fmla="*/ 138 w 933"/>
                <a:gd name="T9" fmla="*/ 800 h 938"/>
                <a:gd name="T10" fmla="*/ 78 w 933"/>
                <a:gd name="T11" fmla="*/ 735 h 938"/>
                <a:gd name="T12" fmla="*/ 36 w 933"/>
                <a:gd name="T13" fmla="*/ 651 h 938"/>
                <a:gd name="T14" fmla="*/ 12 w 933"/>
                <a:gd name="T15" fmla="*/ 567 h 938"/>
                <a:gd name="T16" fmla="*/ 0 w 933"/>
                <a:gd name="T17" fmla="*/ 472 h 938"/>
                <a:gd name="T18" fmla="*/ 12 w 933"/>
                <a:gd name="T19" fmla="*/ 376 h 938"/>
                <a:gd name="T20" fmla="*/ 36 w 933"/>
                <a:gd name="T21" fmla="*/ 293 h 938"/>
                <a:gd name="T22" fmla="*/ 78 w 933"/>
                <a:gd name="T23" fmla="*/ 209 h 938"/>
                <a:gd name="T24" fmla="*/ 138 w 933"/>
                <a:gd name="T25" fmla="*/ 137 h 938"/>
                <a:gd name="T26" fmla="*/ 204 w 933"/>
                <a:gd name="T27" fmla="*/ 84 h 938"/>
                <a:gd name="T28" fmla="*/ 287 w 933"/>
                <a:gd name="T29" fmla="*/ 36 h 938"/>
                <a:gd name="T30" fmla="*/ 371 w 933"/>
                <a:gd name="T31" fmla="*/ 12 h 938"/>
                <a:gd name="T32" fmla="*/ 467 w 933"/>
                <a:gd name="T33" fmla="*/ 0 h 938"/>
                <a:gd name="T34" fmla="*/ 562 w 933"/>
                <a:gd name="T35" fmla="*/ 12 h 938"/>
                <a:gd name="T36" fmla="*/ 646 w 933"/>
                <a:gd name="T37" fmla="*/ 36 h 938"/>
                <a:gd name="T38" fmla="*/ 730 w 933"/>
                <a:gd name="T39" fmla="*/ 84 h 938"/>
                <a:gd name="T40" fmla="*/ 796 w 933"/>
                <a:gd name="T41" fmla="*/ 137 h 938"/>
                <a:gd name="T42" fmla="*/ 855 w 933"/>
                <a:gd name="T43" fmla="*/ 209 h 938"/>
                <a:gd name="T44" fmla="*/ 897 w 933"/>
                <a:gd name="T45" fmla="*/ 293 h 938"/>
                <a:gd name="T46" fmla="*/ 921 w 933"/>
                <a:gd name="T47" fmla="*/ 376 h 938"/>
                <a:gd name="T48" fmla="*/ 933 w 933"/>
                <a:gd name="T49" fmla="*/ 472 h 938"/>
                <a:gd name="T50" fmla="*/ 921 w 933"/>
                <a:gd name="T51" fmla="*/ 567 h 938"/>
                <a:gd name="T52" fmla="*/ 897 w 933"/>
                <a:gd name="T53" fmla="*/ 651 h 938"/>
                <a:gd name="T54" fmla="*/ 855 w 933"/>
                <a:gd name="T55" fmla="*/ 735 h 938"/>
                <a:gd name="T56" fmla="*/ 796 w 933"/>
                <a:gd name="T57" fmla="*/ 800 h 938"/>
                <a:gd name="T58" fmla="*/ 730 w 933"/>
                <a:gd name="T59" fmla="*/ 860 h 938"/>
                <a:gd name="T60" fmla="*/ 646 w 933"/>
                <a:gd name="T61" fmla="*/ 902 h 938"/>
                <a:gd name="T62" fmla="*/ 562 w 933"/>
                <a:gd name="T63" fmla="*/ 926 h 938"/>
                <a:gd name="T64" fmla="*/ 467 w 933"/>
                <a:gd name="T65" fmla="*/ 938 h 938"/>
                <a:gd name="T66" fmla="*/ 467 w 933"/>
                <a:gd name="T67" fmla="*/ 938 h 93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33"/>
                <a:gd name="T103" fmla="*/ 0 h 938"/>
                <a:gd name="T104" fmla="*/ 933 w 933"/>
                <a:gd name="T105" fmla="*/ 938 h 93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33" h="938">
                  <a:moveTo>
                    <a:pt x="467" y="938"/>
                  </a:moveTo>
                  <a:lnTo>
                    <a:pt x="371" y="926"/>
                  </a:lnTo>
                  <a:lnTo>
                    <a:pt x="287" y="902"/>
                  </a:lnTo>
                  <a:lnTo>
                    <a:pt x="204" y="860"/>
                  </a:lnTo>
                  <a:lnTo>
                    <a:pt x="138" y="800"/>
                  </a:lnTo>
                  <a:lnTo>
                    <a:pt x="78" y="735"/>
                  </a:lnTo>
                  <a:lnTo>
                    <a:pt x="36" y="651"/>
                  </a:lnTo>
                  <a:lnTo>
                    <a:pt x="12" y="567"/>
                  </a:lnTo>
                  <a:lnTo>
                    <a:pt x="0" y="472"/>
                  </a:lnTo>
                  <a:lnTo>
                    <a:pt x="12" y="376"/>
                  </a:lnTo>
                  <a:lnTo>
                    <a:pt x="36" y="293"/>
                  </a:lnTo>
                  <a:lnTo>
                    <a:pt x="78" y="209"/>
                  </a:lnTo>
                  <a:lnTo>
                    <a:pt x="138" y="137"/>
                  </a:lnTo>
                  <a:lnTo>
                    <a:pt x="204" y="84"/>
                  </a:lnTo>
                  <a:lnTo>
                    <a:pt x="287" y="36"/>
                  </a:lnTo>
                  <a:lnTo>
                    <a:pt x="371" y="12"/>
                  </a:lnTo>
                  <a:lnTo>
                    <a:pt x="467" y="0"/>
                  </a:lnTo>
                  <a:lnTo>
                    <a:pt x="562" y="12"/>
                  </a:lnTo>
                  <a:lnTo>
                    <a:pt x="646" y="36"/>
                  </a:lnTo>
                  <a:lnTo>
                    <a:pt x="730" y="84"/>
                  </a:lnTo>
                  <a:lnTo>
                    <a:pt x="796" y="137"/>
                  </a:lnTo>
                  <a:lnTo>
                    <a:pt x="855" y="209"/>
                  </a:lnTo>
                  <a:lnTo>
                    <a:pt x="897" y="293"/>
                  </a:lnTo>
                  <a:lnTo>
                    <a:pt x="921" y="376"/>
                  </a:lnTo>
                  <a:lnTo>
                    <a:pt x="933" y="472"/>
                  </a:lnTo>
                  <a:lnTo>
                    <a:pt x="921" y="567"/>
                  </a:lnTo>
                  <a:lnTo>
                    <a:pt x="897" y="651"/>
                  </a:lnTo>
                  <a:lnTo>
                    <a:pt x="855" y="735"/>
                  </a:lnTo>
                  <a:lnTo>
                    <a:pt x="796" y="800"/>
                  </a:lnTo>
                  <a:lnTo>
                    <a:pt x="730" y="860"/>
                  </a:lnTo>
                  <a:lnTo>
                    <a:pt x="646" y="902"/>
                  </a:lnTo>
                  <a:lnTo>
                    <a:pt x="562" y="926"/>
                  </a:lnTo>
                  <a:lnTo>
                    <a:pt x="467" y="938"/>
                  </a:lnTo>
                  <a:close/>
                </a:path>
              </a:pathLst>
            </a:custGeom>
            <a:solidFill>
              <a:srgbClr val="2869A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089" name="Freeform 49"/>
            <p:cNvSpPr>
              <a:spLocks/>
            </p:cNvSpPr>
            <p:nvPr/>
          </p:nvSpPr>
          <p:spPr bwMode="auto">
            <a:xfrm>
              <a:off x="455" y="2425"/>
              <a:ext cx="933" cy="926"/>
            </a:xfrm>
            <a:custGeom>
              <a:avLst/>
              <a:gdLst>
                <a:gd name="T0" fmla="*/ 467 w 933"/>
                <a:gd name="T1" fmla="*/ 926 h 926"/>
                <a:gd name="T2" fmla="*/ 371 w 933"/>
                <a:gd name="T3" fmla="*/ 914 h 926"/>
                <a:gd name="T4" fmla="*/ 287 w 933"/>
                <a:gd name="T5" fmla="*/ 890 h 926"/>
                <a:gd name="T6" fmla="*/ 204 w 933"/>
                <a:gd name="T7" fmla="*/ 848 h 926"/>
                <a:gd name="T8" fmla="*/ 138 w 933"/>
                <a:gd name="T9" fmla="*/ 788 h 926"/>
                <a:gd name="T10" fmla="*/ 78 w 933"/>
                <a:gd name="T11" fmla="*/ 723 h 926"/>
                <a:gd name="T12" fmla="*/ 36 w 933"/>
                <a:gd name="T13" fmla="*/ 639 h 926"/>
                <a:gd name="T14" fmla="*/ 12 w 933"/>
                <a:gd name="T15" fmla="*/ 555 h 926"/>
                <a:gd name="T16" fmla="*/ 0 w 933"/>
                <a:gd name="T17" fmla="*/ 460 h 926"/>
                <a:gd name="T18" fmla="*/ 12 w 933"/>
                <a:gd name="T19" fmla="*/ 370 h 926"/>
                <a:gd name="T20" fmla="*/ 36 w 933"/>
                <a:gd name="T21" fmla="*/ 281 h 926"/>
                <a:gd name="T22" fmla="*/ 78 w 933"/>
                <a:gd name="T23" fmla="*/ 203 h 926"/>
                <a:gd name="T24" fmla="*/ 138 w 933"/>
                <a:gd name="T25" fmla="*/ 137 h 926"/>
                <a:gd name="T26" fmla="*/ 204 w 933"/>
                <a:gd name="T27" fmla="*/ 78 h 926"/>
                <a:gd name="T28" fmla="*/ 287 w 933"/>
                <a:gd name="T29" fmla="*/ 36 h 926"/>
                <a:gd name="T30" fmla="*/ 371 w 933"/>
                <a:gd name="T31" fmla="*/ 12 h 926"/>
                <a:gd name="T32" fmla="*/ 467 w 933"/>
                <a:gd name="T33" fmla="*/ 0 h 926"/>
                <a:gd name="T34" fmla="*/ 562 w 933"/>
                <a:gd name="T35" fmla="*/ 12 h 926"/>
                <a:gd name="T36" fmla="*/ 646 w 933"/>
                <a:gd name="T37" fmla="*/ 36 h 926"/>
                <a:gd name="T38" fmla="*/ 730 w 933"/>
                <a:gd name="T39" fmla="*/ 78 h 926"/>
                <a:gd name="T40" fmla="*/ 796 w 933"/>
                <a:gd name="T41" fmla="*/ 137 h 926"/>
                <a:gd name="T42" fmla="*/ 855 w 933"/>
                <a:gd name="T43" fmla="*/ 203 h 926"/>
                <a:gd name="T44" fmla="*/ 897 w 933"/>
                <a:gd name="T45" fmla="*/ 281 h 926"/>
                <a:gd name="T46" fmla="*/ 921 w 933"/>
                <a:gd name="T47" fmla="*/ 370 h 926"/>
                <a:gd name="T48" fmla="*/ 933 w 933"/>
                <a:gd name="T49" fmla="*/ 460 h 926"/>
                <a:gd name="T50" fmla="*/ 921 w 933"/>
                <a:gd name="T51" fmla="*/ 555 h 926"/>
                <a:gd name="T52" fmla="*/ 897 w 933"/>
                <a:gd name="T53" fmla="*/ 639 h 926"/>
                <a:gd name="T54" fmla="*/ 855 w 933"/>
                <a:gd name="T55" fmla="*/ 723 h 926"/>
                <a:gd name="T56" fmla="*/ 796 w 933"/>
                <a:gd name="T57" fmla="*/ 788 h 926"/>
                <a:gd name="T58" fmla="*/ 730 w 933"/>
                <a:gd name="T59" fmla="*/ 848 h 926"/>
                <a:gd name="T60" fmla="*/ 646 w 933"/>
                <a:gd name="T61" fmla="*/ 890 h 926"/>
                <a:gd name="T62" fmla="*/ 562 w 933"/>
                <a:gd name="T63" fmla="*/ 914 h 926"/>
                <a:gd name="T64" fmla="*/ 467 w 933"/>
                <a:gd name="T65" fmla="*/ 926 h 926"/>
                <a:gd name="T66" fmla="*/ 467 w 933"/>
                <a:gd name="T67" fmla="*/ 926 h 9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33"/>
                <a:gd name="T103" fmla="*/ 0 h 926"/>
                <a:gd name="T104" fmla="*/ 933 w 933"/>
                <a:gd name="T105" fmla="*/ 926 h 92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33" h="926">
                  <a:moveTo>
                    <a:pt x="467" y="926"/>
                  </a:moveTo>
                  <a:lnTo>
                    <a:pt x="371" y="914"/>
                  </a:lnTo>
                  <a:lnTo>
                    <a:pt x="287" y="890"/>
                  </a:lnTo>
                  <a:lnTo>
                    <a:pt x="204" y="848"/>
                  </a:lnTo>
                  <a:lnTo>
                    <a:pt x="138" y="788"/>
                  </a:lnTo>
                  <a:lnTo>
                    <a:pt x="78" y="723"/>
                  </a:lnTo>
                  <a:lnTo>
                    <a:pt x="36" y="639"/>
                  </a:lnTo>
                  <a:lnTo>
                    <a:pt x="12" y="555"/>
                  </a:lnTo>
                  <a:lnTo>
                    <a:pt x="0" y="460"/>
                  </a:lnTo>
                  <a:lnTo>
                    <a:pt x="12" y="370"/>
                  </a:lnTo>
                  <a:lnTo>
                    <a:pt x="36" y="281"/>
                  </a:lnTo>
                  <a:lnTo>
                    <a:pt x="78" y="203"/>
                  </a:lnTo>
                  <a:lnTo>
                    <a:pt x="138" y="137"/>
                  </a:lnTo>
                  <a:lnTo>
                    <a:pt x="204" y="78"/>
                  </a:lnTo>
                  <a:lnTo>
                    <a:pt x="287" y="36"/>
                  </a:lnTo>
                  <a:lnTo>
                    <a:pt x="371" y="12"/>
                  </a:lnTo>
                  <a:lnTo>
                    <a:pt x="467" y="0"/>
                  </a:lnTo>
                  <a:lnTo>
                    <a:pt x="562" y="12"/>
                  </a:lnTo>
                  <a:lnTo>
                    <a:pt x="646" y="36"/>
                  </a:lnTo>
                  <a:lnTo>
                    <a:pt x="730" y="78"/>
                  </a:lnTo>
                  <a:lnTo>
                    <a:pt x="796" y="137"/>
                  </a:lnTo>
                  <a:lnTo>
                    <a:pt x="855" y="203"/>
                  </a:lnTo>
                  <a:lnTo>
                    <a:pt x="897" y="281"/>
                  </a:lnTo>
                  <a:lnTo>
                    <a:pt x="921" y="370"/>
                  </a:lnTo>
                  <a:lnTo>
                    <a:pt x="933" y="460"/>
                  </a:lnTo>
                  <a:lnTo>
                    <a:pt x="921" y="555"/>
                  </a:lnTo>
                  <a:lnTo>
                    <a:pt x="897" y="639"/>
                  </a:lnTo>
                  <a:lnTo>
                    <a:pt x="855" y="723"/>
                  </a:lnTo>
                  <a:lnTo>
                    <a:pt x="796" y="788"/>
                  </a:lnTo>
                  <a:lnTo>
                    <a:pt x="730" y="848"/>
                  </a:lnTo>
                  <a:lnTo>
                    <a:pt x="646" y="890"/>
                  </a:lnTo>
                  <a:lnTo>
                    <a:pt x="562" y="914"/>
                  </a:lnTo>
                  <a:lnTo>
                    <a:pt x="467" y="926"/>
                  </a:lnTo>
                  <a:close/>
                </a:path>
              </a:pathLst>
            </a:custGeom>
            <a:solidFill>
              <a:srgbClr val="296AA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090" name="Freeform 50"/>
            <p:cNvSpPr>
              <a:spLocks/>
            </p:cNvSpPr>
            <p:nvPr/>
          </p:nvSpPr>
          <p:spPr bwMode="auto">
            <a:xfrm>
              <a:off x="455" y="2425"/>
              <a:ext cx="927" cy="920"/>
            </a:xfrm>
            <a:custGeom>
              <a:avLst/>
              <a:gdLst>
                <a:gd name="T0" fmla="*/ 467 w 927"/>
                <a:gd name="T1" fmla="*/ 920 h 920"/>
                <a:gd name="T2" fmla="*/ 371 w 927"/>
                <a:gd name="T3" fmla="*/ 908 h 920"/>
                <a:gd name="T4" fmla="*/ 287 w 927"/>
                <a:gd name="T5" fmla="*/ 884 h 920"/>
                <a:gd name="T6" fmla="*/ 204 w 927"/>
                <a:gd name="T7" fmla="*/ 842 h 920"/>
                <a:gd name="T8" fmla="*/ 138 w 927"/>
                <a:gd name="T9" fmla="*/ 788 h 920"/>
                <a:gd name="T10" fmla="*/ 78 w 927"/>
                <a:gd name="T11" fmla="*/ 717 h 920"/>
                <a:gd name="T12" fmla="*/ 36 w 927"/>
                <a:gd name="T13" fmla="*/ 639 h 920"/>
                <a:gd name="T14" fmla="*/ 12 w 927"/>
                <a:gd name="T15" fmla="*/ 555 h 920"/>
                <a:gd name="T16" fmla="*/ 0 w 927"/>
                <a:gd name="T17" fmla="*/ 460 h 920"/>
                <a:gd name="T18" fmla="*/ 12 w 927"/>
                <a:gd name="T19" fmla="*/ 370 h 920"/>
                <a:gd name="T20" fmla="*/ 36 w 927"/>
                <a:gd name="T21" fmla="*/ 281 h 920"/>
                <a:gd name="T22" fmla="*/ 78 w 927"/>
                <a:gd name="T23" fmla="*/ 203 h 920"/>
                <a:gd name="T24" fmla="*/ 138 w 927"/>
                <a:gd name="T25" fmla="*/ 137 h 920"/>
                <a:gd name="T26" fmla="*/ 204 w 927"/>
                <a:gd name="T27" fmla="*/ 78 h 920"/>
                <a:gd name="T28" fmla="*/ 287 w 927"/>
                <a:gd name="T29" fmla="*/ 36 h 920"/>
                <a:gd name="T30" fmla="*/ 371 w 927"/>
                <a:gd name="T31" fmla="*/ 12 h 920"/>
                <a:gd name="T32" fmla="*/ 467 w 927"/>
                <a:gd name="T33" fmla="*/ 0 h 920"/>
                <a:gd name="T34" fmla="*/ 556 w 927"/>
                <a:gd name="T35" fmla="*/ 12 h 920"/>
                <a:gd name="T36" fmla="*/ 646 w 927"/>
                <a:gd name="T37" fmla="*/ 36 h 920"/>
                <a:gd name="T38" fmla="*/ 724 w 927"/>
                <a:gd name="T39" fmla="*/ 78 h 920"/>
                <a:gd name="T40" fmla="*/ 790 w 927"/>
                <a:gd name="T41" fmla="*/ 137 h 920"/>
                <a:gd name="T42" fmla="*/ 850 w 927"/>
                <a:gd name="T43" fmla="*/ 203 h 920"/>
                <a:gd name="T44" fmla="*/ 891 w 927"/>
                <a:gd name="T45" fmla="*/ 281 h 920"/>
                <a:gd name="T46" fmla="*/ 915 w 927"/>
                <a:gd name="T47" fmla="*/ 370 h 920"/>
                <a:gd name="T48" fmla="*/ 927 w 927"/>
                <a:gd name="T49" fmla="*/ 460 h 920"/>
                <a:gd name="T50" fmla="*/ 915 w 927"/>
                <a:gd name="T51" fmla="*/ 555 h 920"/>
                <a:gd name="T52" fmla="*/ 891 w 927"/>
                <a:gd name="T53" fmla="*/ 639 h 920"/>
                <a:gd name="T54" fmla="*/ 850 w 927"/>
                <a:gd name="T55" fmla="*/ 717 h 920"/>
                <a:gd name="T56" fmla="*/ 790 w 927"/>
                <a:gd name="T57" fmla="*/ 788 h 920"/>
                <a:gd name="T58" fmla="*/ 724 w 927"/>
                <a:gd name="T59" fmla="*/ 842 h 920"/>
                <a:gd name="T60" fmla="*/ 646 w 927"/>
                <a:gd name="T61" fmla="*/ 884 h 920"/>
                <a:gd name="T62" fmla="*/ 556 w 927"/>
                <a:gd name="T63" fmla="*/ 908 h 920"/>
                <a:gd name="T64" fmla="*/ 467 w 927"/>
                <a:gd name="T65" fmla="*/ 920 h 920"/>
                <a:gd name="T66" fmla="*/ 467 w 927"/>
                <a:gd name="T67" fmla="*/ 920 h 9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27"/>
                <a:gd name="T103" fmla="*/ 0 h 920"/>
                <a:gd name="T104" fmla="*/ 927 w 927"/>
                <a:gd name="T105" fmla="*/ 920 h 9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27" h="920">
                  <a:moveTo>
                    <a:pt x="467" y="920"/>
                  </a:moveTo>
                  <a:lnTo>
                    <a:pt x="371" y="908"/>
                  </a:lnTo>
                  <a:lnTo>
                    <a:pt x="287" y="884"/>
                  </a:lnTo>
                  <a:lnTo>
                    <a:pt x="204" y="842"/>
                  </a:lnTo>
                  <a:lnTo>
                    <a:pt x="138" y="788"/>
                  </a:lnTo>
                  <a:lnTo>
                    <a:pt x="78" y="717"/>
                  </a:lnTo>
                  <a:lnTo>
                    <a:pt x="36" y="639"/>
                  </a:lnTo>
                  <a:lnTo>
                    <a:pt x="12" y="555"/>
                  </a:lnTo>
                  <a:lnTo>
                    <a:pt x="0" y="460"/>
                  </a:lnTo>
                  <a:lnTo>
                    <a:pt x="12" y="370"/>
                  </a:lnTo>
                  <a:lnTo>
                    <a:pt x="36" y="281"/>
                  </a:lnTo>
                  <a:lnTo>
                    <a:pt x="78" y="203"/>
                  </a:lnTo>
                  <a:lnTo>
                    <a:pt x="138" y="137"/>
                  </a:lnTo>
                  <a:lnTo>
                    <a:pt x="204" y="78"/>
                  </a:lnTo>
                  <a:lnTo>
                    <a:pt x="287" y="36"/>
                  </a:lnTo>
                  <a:lnTo>
                    <a:pt x="371" y="12"/>
                  </a:lnTo>
                  <a:lnTo>
                    <a:pt x="467" y="0"/>
                  </a:lnTo>
                  <a:lnTo>
                    <a:pt x="556" y="12"/>
                  </a:lnTo>
                  <a:lnTo>
                    <a:pt x="646" y="36"/>
                  </a:lnTo>
                  <a:lnTo>
                    <a:pt x="724" y="78"/>
                  </a:lnTo>
                  <a:lnTo>
                    <a:pt x="790" y="137"/>
                  </a:lnTo>
                  <a:lnTo>
                    <a:pt x="850" y="203"/>
                  </a:lnTo>
                  <a:lnTo>
                    <a:pt x="891" y="281"/>
                  </a:lnTo>
                  <a:lnTo>
                    <a:pt x="915" y="370"/>
                  </a:lnTo>
                  <a:lnTo>
                    <a:pt x="927" y="460"/>
                  </a:lnTo>
                  <a:lnTo>
                    <a:pt x="915" y="555"/>
                  </a:lnTo>
                  <a:lnTo>
                    <a:pt x="891" y="639"/>
                  </a:lnTo>
                  <a:lnTo>
                    <a:pt x="850" y="717"/>
                  </a:lnTo>
                  <a:lnTo>
                    <a:pt x="790" y="788"/>
                  </a:lnTo>
                  <a:lnTo>
                    <a:pt x="724" y="842"/>
                  </a:lnTo>
                  <a:lnTo>
                    <a:pt x="646" y="884"/>
                  </a:lnTo>
                  <a:lnTo>
                    <a:pt x="556" y="908"/>
                  </a:lnTo>
                  <a:lnTo>
                    <a:pt x="467" y="920"/>
                  </a:lnTo>
                  <a:close/>
                </a:path>
              </a:pathLst>
            </a:custGeom>
            <a:solidFill>
              <a:srgbClr val="2A6AA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091" name="Freeform 51"/>
            <p:cNvSpPr>
              <a:spLocks/>
            </p:cNvSpPr>
            <p:nvPr/>
          </p:nvSpPr>
          <p:spPr bwMode="auto">
            <a:xfrm>
              <a:off x="461" y="2425"/>
              <a:ext cx="915" cy="920"/>
            </a:xfrm>
            <a:custGeom>
              <a:avLst/>
              <a:gdLst>
                <a:gd name="T0" fmla="*/ 455 w 915"/>
                <a:gd name="T1" fmla="*/ 920 h 920"/>
                <a:gd name="T2" fmla="*/ 365 w 915"/>
                <a:gd name="T3" fmla="*/ 908 h 920"/>
                <a:gd name="T4" fmla="*/ 275 w 915"/>
                <a:gd name="T5" fmla="*/ 884 h 920"/>
                <a:gd name="T6" fmla="*/ 204 w 915"/>
                <a:gd name="T7" fmla="*/ 842 h 920"/>
                <a:gd name="T8" fmla="*/ 132 w 915"/>
                <a:gd name="T9" fmla="*/ 782 h 920"/>
                <a:gd name="T10" fmla="*/ 78 w 915"/>
                <a:gd name="T11" fmla="*/ 717 h 920"/>
                <a:gd name="T12" fmla="*/ 36 w 915"/>
                <a:gd name="T13" fmla="*/ 639 h 920"/>
                <a:gd name="T14" fmla="*/ 12 w 915"/>
                <a:gd name="T15" fmla="*/ 549 h 920"/>
                <a:gd name="T16" fmla="*/ 0 w 915"/>
                <a:gd name="T17" fmla="*/ 460 h 920"/>
                <a:gd name="T18" fmla="*/ 12 w 915"/>
                <a:gd name="T19" fmla="*/ 370 h 920"/>
                <a:gd name="T20" fmla="*/ 36 w 915"/>
                <a:gd name="T21" fmla="*/ 281 h 920"/>
                <a:gd name="T22" fmla="*/ 78 w 915"/>
                <a:gd name="T23" fmla="*/ 203 h 920"/>
                <a:gd name="T24" fmla="*/ 132 w 915"/>
                <a:gd name="T25" fmla="*/ 137 h 920"/>
                <a:gd name="T26" fmla="*/ 204 w 915"/>
                <a:gd name="T27" fmla="*/ 78 h 920"/>
                <a:gd name="T28" fmla="*/ 275 w 915"/>
                <a:gd name="T29" fmla="*/ 36 h 920"/>
                <a:gd name="T30" fmla="*/ 365 w 915"/>
                <a:gd name="T31" fmla="*/ 12 h 920"/>
                <a:gd name="T32" fmla="*/ 455 w 915"/>
                <a:gd name="T33" fmla="*/ 0 h 920"/>
                <a:gd name="T34" fmla="*/ 550 w 915"/>
                <a:gd name="T35" fmla="*/ 12 h 920"/>
                <a:gd name="T36" fmla="*/ 634 w 915"/>
                <a:gd name="T37" fmla="*/ 36 h 920"/>
                <a:gd name="T38" fmla="*/ 712 w 915"/>
                <a:gd name="T39" fmla="*/ 78 h 920"/>
                <a:gd name="T40" fmla="*/ 784 w 915"/>
                <a:gd name="T41" fmla="*/ 137 h 920"/>
                <a:gd name="T42" fmla="*/ 838 w 915"/>
                <a:gd name="T43" fmla="*/ 203 h 920"/>
                <a:gd name="T44" fmla="*/ 879 w 915"/>
                <a:gd name="T45" fmla="*/ 281 h 920"/>
                <a:gd name="T46" fmla="*/ 903 w 915"/>
                <a:gd name="T47" fmla="*/ 370 h 920"/>
                <a:gd name="T48" fmla="*/ 915 w 915"/>
                <a:gd name="T49" fmla="*/ 460 h 920"/>
                <a:gd name="T50" fmla="*/ 903 w 915"/>
                <a:gd name="T51" fmla="*/ 549 h 920"/>
                <a:gd name="T52" fmla="*/ 879 w 915"/>
                <a:gd name="T53" fmla="*/ 639 h 920"/>
                <a:gd name="T54" fmla="*/ 838 w 915"/>
                <a:gd name="T55" fmla="*/ 717 h 920"/>
                <a:gd name="T56" fmla="*/ 784 w 915"/>
                <a:gd name="T57" fmla="*/ 782 h 920"/>
                <a:gd name="T58" fmla="*/ 712 w 915"/>
                <a:gd name="T59" fmla="*/ 842 h 920"/>
                <a:gd name="T60" fmla="*/ 634 w 915"/>
                <a:gd name="T61" fmla="*/ 884 h 920"/>
                <a:gd name="T62" fmla="*/ 550 w 915"/>
                <a:gd name="T63" fmla="*/ 908 h 920"/>
                <a:gd name="T64" fmla="*/ 455 w 915"/>
                <a:gd name="T65" fmla="*/ 920 h 920"/>
                <a:gd name="T66" fmla="*/ 455 w 915"/>
                <a:gd name="T67" fmla="*/ 920 h 9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15"/>
                <a:gd name="T103" fmla="*/ 0 h 920"/>
                <a:gd name="T104" fmla="*/ 915 w 915"/>
                <a:gd name="T105" fmla="*/ 920 h 9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15" h="920">
                  <a:moveTo>
                    <a:pt x="455" y="920"/>
                  </a:moveTo>
                  <a:lnTo>
                    <a:pt x="365" y="908"/>
                  </a:lnTo>
                  <a:lnTo>
                    <a:pt x="275" y="884"/>
                  </a:lnTo>
                  <a:lnTo>
                    <a:pt x="204" y="842"/>
                  </a:lnTo>
                  <a:lnTo>
                    <a:pt x="132" y="782"/>
                  </a:lnTo>
                  <a:lnTo>
                    <a:pt x="78" y="717"/>
                  </a:lnTo>
                  <a:lnTo>
                    <a:pt x="36" y="639"/>
                  </a:lnTo>
                  <a:lnTo>
                    <a:pt x="12" y="549"/>
                  </a:lnTo>
                  <a:lnTo>
                    <a:pt x="0" y="460"/>
                  </a:lnTo>
                  <a:lnTo>
                    <a:pt x="12" y="370"/>
                  </a:lnTo>
                  <a:lnTo>
                    <a:pt x="36" y="281"/>
                  </a:lnTo>
                  <a:lnTo>
                    <a:pt x="78" y="203"/>
                  </a:lnTo>
                  <a:lnTo>
                    <a:pt x="132" y="137"/>
                  </a:lnTo>
                  <a:lnTo>
                    <a:pt x="204" y="78"/>
                  </a:lnTo>
                  <a:lnTo>
                    <a:pt x="275" y="36"/>
                  </a:lnTo>
                  <a:lnTo>
                    <a:pt x="365" y="12"/>
                  </a:lnTo>
                  <a:lnTo>
                    <a:pt x="455" y="0"/>
                  </a:lnTo>
                  <a:lnTo>
                    <a:pt x="550" y="12"/>
                  </a:lnTo>
                  <a:lnTo>
                    <a:pt x="634" y="36"/>
                  </a:lnTo>
                  <a:lnTo>
                    <a:pt x="712" y="78"/>
                  </a:lnTo>
                  <a:lnTo>
                    <a:pt x="784" y="137"/>
                  </a:lnTo>
                  <a:lnTo>
                    <a:pt x="838" y="203"/>
                  </a:lnTo>
                  <a:lnTo>
                    <a:pt x="879" y="281"/>
                  </a:lnTo>
                  <a:lnTo>
                    <a:pt x="903" y="370"/>
                  </a:lnTo>
                  <a:lnTo>
                    <a:pt x="915" y="460"/>
                  </a:lnTo>
                  <a:lnTo>
                    <a:pt x="903" y="549"/>
                  </a:lnTo>
                  <a:lnTo>
                    <a:pt x="879" y="639"/>
                  </a:lnTo>
                  <a:lnTo>
                    <a:pt x="838" y="717"/>
                  </a:lnTo>
                  <a:lnTo>
                    <a:pt x="784" y="782"/>
                  </a:lnTo>
                  <a:lnTo>
                    <a:pt x="712" y="842"/>
                  </a:lnTo>
                  <a:lnTo>
                    <a:pt x="634" y="884"/>
                  </a:lnTo>
                  <a:lnTo>
                    <a:pt x="550" y="908"/>
                  </a:lnTo>
                  <a:lnTo>
                    <a:pt x="455" y="920"/>
                  </a:lnTo>
                  <a:close/>
                </a:path>
              </a:pathLst>
            </a:custGeom>
            <a:solidFill>
              <a:srgbClr val="2B6BA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092" name="Freeform 52"/>
            <p:cNvSpPr>
              <a:spLocks/>
            </p:cNvSpPr>
            <p:nvPr/>
          </p:nvSpPr>
          <p:spPr bwMode="auto">
            <a:xfrm>
              <a:off x="461" y="2425"/>
              <a:ext cx="915" cy="914"/>
            </a:xfrm>
            <a:custGeom>
              <a:avLst/>
              <a:gdLst>
                <a:gd name="T0" fmla="*/ 455 w 915"/>
                <a:gd name="T1" fmla="*/ 914 h 914"/>
                <a:gd name="T2" fmla="*/ 365 w 915"/>
                <a:gd name="T3" fmla="*/ 902 h 914"/>
                <a:gd name="T4" fmla="*/ 275 w 915"/>
                <a:gd name="T5" fmla="*/ 878 h 914"/>
                <a:gd name="T6" fmla="*/ 204 w 915"/>
                <a:gd name="T7" fmla="*/ 836 h 914"/>
                <a:gd name="T8" fmla="*/ 132 w 915"/>
                <a:gd name="T9" fmla="*/ 782 h 914"/>
                <a:gd name="T10" fmla="*/ 78 w 915"/>
                <a:gd name="T11" fmla="*/ 717 h 914"/>
                <a:gd name="T12" fmla="*/ 36 w 915"/>
                <a:gd name="T13" fmla="*/ 639 h 914"/>
                <a:gd name="T14" fmla="*/ 12 w 915"/>
                <a:gd name="T15" fmla="*/ 549 h 914"/>
                <a:gd name="T16" fmla="*/ 0 w 915"/>
                <a:gd name="T17" fmla="*/ 460 h 914"/>
                <a:gd name="T18" fmla="*/ 12 w 915"/>
                <a:gd name="T19" fmla="*/ 370 h 914"/>
                <a:gd name="T20" fmla="*/ 36 w 915"/>
                <a:gd name="T21" fmla="*/ 281 h 914"/>
                <a:gd name="T22" fmla="*/ 78 w 915"/>
                <a:gd name="T23" fmla="*/ 203 h 914"/>
                <a:gd name="T24" fmla="*/ 132 w 915"/>
                <a:gd name="T25" fmla="*/ 137 h 914"/>
                <a:gd name="T26" fmla="*/ 204 w 915"/>
                <a:gd name="T27" fmla="*/ 78 h 914"/>
                <a:gd name="T28" fmla="*/ 275 w 915"/>
                <a:gd name="T29" fmla="*/ 36 h 914"/>
                <a:gd name="T30" fmla="*/ 365 w 915"/>
                <a:gd name="T31" fmla="*/ 12 h 914"/>
                <a:gd name="T32" fmla="*/ 455 w 915"/>
                <a:gd name="T33" fmla="*/ 0 h 914"/>
                <a:gd name="T34" fmla="*/ 544 w 915"/>
                <a:gd name="T35" fmla="*/ 12 h 914"/>
                <a:gd name="T36" fmla="*/ 634 w 915"/>
                <a:gd name="T37" fmla="*/ 36 h 914"/>
                <a:gd name="T38" fmla="*/ 712 w 915"/>
                <a:gd name="T39" fmla="*/ 78 h 914"/>
                <a:gd name="T40" fmla="*/ 778 w 915"/>
                <a:gd name="T41" fmla="*/ 137 h 914"/>
                <a:gd name="T42" fmla="*/ 838 w 915"/>
                <a:gd name="T43" fmla="*/ 203 h 914"/>
                <a:gd name="T44" fmla="*/ 879 w 915"/>
                <a:gd name="T45" fmla="*/ 281 h 914"/>
                <a:gd name="T46" fmla="*/ 903 w 915"/>
                <a:gd name="T47" fmla="*/ 370 h 914"/>
                <a:gd name="T48" fmla="*/ 915 w 915"/>
                <a:gd name="T49" fmla="*/ 460 h 914"/>
                <a:gd name="T50" fmla="*/ 903 w 915"/>
                <a:gd name="T51" fmla="*/ 549 h 914"/>
                <a:gd name="T52" fmla="*/ 879 w 915"/>
                <a:gd name="T53" fmla="*/ 639 h 914"/>
                <a:gd name="T54" fmla="*/ 838 w 915"/>
                <a:gd name="T55" fmla="*/ 717 h 914"/>
                <a:gd name="T56" fmla="*/ 778 w 915"/>
                <a:gd name="T57" fmla="*/ 782 h 914"/>
                <a:gd name="T58" fmla="*/ 712 w 915"/>
                <a:gd name="T59" fmla="*/ 836 h 914"/>
                <a:gd name="T60" fmla="*/ 634 w 915"/>
                <a:gd name="T61" fmla="*/ 878 h 914"/>
                <a:gd name="T62" fmla="*/ 544 w 915"/>
                <a:gd name="T63" fmla="*/ 902 h 914"/>
                <a:gd name="T64" fmla="*/ 455 w 915"/>
                <a:gd name="T65" fmla="*/ 914 h 914"/>
                <a:gd name="T66" fmla="*/ 455 w 915"/>
                <a:gd name="T67" fmla="*/ 914 h 9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15"/>
                <a:gd name="T103" fmla="*/ 0 h 914"/>
                <a:gd name="T104" fmla="*/ 915 w 915"/>
                <a:gd name="T105" fmla="*/ 914 h 9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15" h="914">
                  <a:moveTo>
                    <a:pt x="455" y="914"/>
                  </a:moveTo>
                  <a:lnTo>
                    <a:pt x="365" y="902"/>
                  </a:lnTo>
                  <a:lnTo>
                    <a:pt x="275" y="878"/>
                  </a:lnTo>
                  <a:lnTo>
                    <a:pt x="204" y="836"/>
                  </a:lnTo>
                  <a:lnTo>
                    <a:pt x="132" y="782"/>
                  </a:lnTo>
                  <a:lnTo>
                    <a:pt x="78" y="717"/>
                  </a:lnTo>
                  <a:lnTo>
                    <a:pt x="36" y="639"/>
                  </a:lnTo>
                  <a:lnTo>
                    <a:pt x="12" y="549"/>
                  </a:lnTo>
                  <a:lnTo>
                    <a:pt x="0" y="460"/>
                  </a:lnTo>
                  <a:lnTo>
                    <a:pt x="12" y="370"/>
                  </a:lnTo>
                  <a:lnTo>
                    <a:pt x="36" y="281"/>
                  </a:lnTo>
                  <a:lnTo>
                    <a:pt x="78" y="203"/>
                  </a:lnTo>
                  <a:lnTo>
                    <a:pt x="132" y="137"/>
                  </a:lnTo>
                  <a:lnTo>
                    <a:pt x="204" y="78"/>
                  </a:lnTo>
                  <a:lnTo>
                    <a:pt x="275" y="36"/>
                  </a:lnTo>
                  <a:lnTo>
                    <a:pt x="365" y="12"/>
                  </a:lnTo>
                  <a:lnTo>
                    <a:pt x="455" y="0"/>
                  </a:lnTo>
                  <a:lnTo>
                    <a:pt x="544" y="12"/>
                  </a:lnTo>
                  <a:lnTo>
                    <a:pt x="634" y="36"/>
                  </a:lnTo>
                  <a:lnTo>
                    <a:pt x="712" y="78"/>
                  </a:lnTo>
                  <a:lnTo>
                    <a:pt x="778" y="137"/>
                  </a:lnTo>
                  <a:lnTo>
                    <a:pt x="838" y="203"/>
                  </a:lnTo>
                  <a:lnTo>
                    <a:pt x="879" y="281"/>
                  </a:lnTo>
                  <a:lnTo>
                    <a:pt x="903" y="370"/>
                  </a:lnTo>
                  <a:lnTo>
                    <a:pt x="915" y="460"/>
                  </a:lnTo>
                  <a:lnTo>
                    <a:pt x="903" y="549"/>
                  </a:lnTo>
                  <a:lnTo>
                    <a:pt x="879" y="639"/>
                  </a:lnTo>
                  <a:lnTo>
                    <a:pt x="838" y="717"/>
                  </a:lnTo>
                  <a:lnTo>
                    <a:pt x="778" y="782"/>
                  </a:lnTo>
                  <a:lnTo>
                    <a:pt x="712" y="836"/>
                  </a:lnTo>
                  <a:lnTo>
                    <a:pt x="634" y="878"/>
                  </a:lnTo>
                  <a:lnTo>
                    <a:pt x="544" y="902"/>
                  </a:lnTo>
                  <a:lnTo>
                    <a:pt x="455" y="914"/>
                  </a:lnTo>
                  <a:close/>
                </a:path>
              </a:pathLst>
            </a:custGeom>
            <a:solidFill>
              <a:srgbClr val="2C6B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093" name="Freeform 53"/>
            <p:cNvSpPr>
              <a:spLocks/>
            </p:cNvSpPr>
            <p:nvPr/>
          </p:nvSpPr>
          <p:spPr bwMode="auto">
            <a:xfrm>
              <a:off x="461" y="2431"/>
              <a:ext cx="909" cy="902"/>
            </a:xfrm>
            <a:custGeom>
              <a:avLst/>
              <a:gdLst>
                <a:gd name="T0" fmla="*/ 455 w 909"/>
                <a:gd name="T1" fmla="*/ 902 h 902"/>
                <a:gd name="T2" fmla="*/ 365 w 909"/>
                <a:gd name="T3" fmla="*/ 890 h 902"/>
                <a:gd name="T4" fmla="*/ 275 w 909"/>
                <a:gd name="T5" fmla="*/ 866 h 902"/>
                <a:gd name="T6" fmla="*/ 204 w 909"/>
                <a:gd name="T7" fmla="*/ 824 h 902"/>
                <a:gd name="T8" fmla="*/ 132 w 909"/>
                <a:gd name="T9" fmla="*/ 770 h 902"/>
                <a:gd name="T10" fmla="*/ 78 w 909"/>
                <a:gd name="T11" fmla="*/ 705 h 902"/>
                <a:gd name="T12" fmla="*/ 36 w 909"/>
                <a:gd name="T13" fmla="*/ 627 h 902"/>
                <a:gd name="T14" fmla="*/ 12 w 909"/>
                <a:gd name="T15" fmla="*/ 537 h 902"/>
                <a:gd name="T16" fmla="*/ 0 w 909"/>
                <a:gd name="T17" fmla="*/ 448 h 902"/>
                <a:gd name="T18" fmla="*/ 12 w 909"/>
                <a:gd name="T19" fmla="*/ 358 h 902"/>
                <a:gd name="T20" fmla="*/ 36 w 909"/>
                <a:gd name="T21" fmla="*/ 275 h 902"/>
                <a:gd name="T22" fmla="*/ 78 w 909"/>
                <a:gd name="T23" fmla="*/ 197 h 902"/>
                <a:gd name="T24" fmla="*/ 132 w 909"/>
                <a:gd name="T25" fmla="*/ 131 h 902"/>
                <a:gd name="T26" fmla="*/ 204 w 909"/>
                <a:gd name="T27" fmla="*/ 78 h 902"/>
                <a:gd name="T28" fmla="*/ 275 w 909"/>
                <a:gd name="T29" fmla="*/ 36 h 902"/>
                <a:gd name="T30" fmla="*/ 365 w 909"/>
                <a:gd name="T31" fmla="*/ 12 h 902"/>
                <a:gd name="T32" fmla="*/ 455 w 909"/>
                <a:gd name="T33" fmla="*/ 0 h 902"/>
                <a:gd name="T34" fmla="*/ 544 w 909"/>
                <a:gd name="T35" fmla="*/ 12 h 902"/>
                <a:gd name="T36" fmla="*/ 634 w 909"/>
                <a:gd name="T37" fmla="*/ 36 h 902"/>
                <a:gd name="T38" fmla="*/ 712 w 909"/>
                <a:gd name="T39" fmla="*/ 78 h 902"/>
                <a:gd name="T40" fmla="*/ 778 w 909"/>
                <a:gd name="T41" fmla="*/ 131 h 902"/>
                <a:gd name="T42" fmla="*/ 832 w 909"/>
                <a:gd name="T43" fmla="*/ 197 h 902"/>
                <a:gd name="T44" fmla="*/ 873 w 909"/>
                <a:gd name="T45" fmla="*/ 275 h 902"/>
                <a:gd name="T46" fmla="*/ 897 w 909"/>
                <a:gd name="T47" fmla="*/ 358 h 902"/>
                <a:gd name="T48" fmla="*/ 909 w 909"/>
                <a:gd name="T49" fmla="*/ 448 h 902"/>
                <a:gd name="T50" fmla="*/ 897 w 909"/>
                <a:gd name="T51" fmla="*/ 537 h 902"/>
                <a:gd name="T52" fmla="*/ 873 w 909"/>
                <a:gd name="T53" fmla="*/ 627 h 902"/>
                <a:gd name="T54" fmla="*/ 832 w 909"/>
                <a:gd name="T55" fmla="*/ 705 h 902"/>
                <a:gd name="T56" fmla="*/ 778 w 909"/>
                <a:gd name="T57" fmla="*/ 770 h 902"/>
                <a:gd name="T58" fmla="*/ 712 w 909"/>
                <a:gd name="T59" fmla="*/ 824 h 902"/>
                <a:gd name="T60" fmla="*/ 634 w 909"/>
                <a:gd name="T61" fmla="*/ 866 h 902"/>
                <a:gd name="T62" fmla="*/ 544 w 909"/>
                <a:gd name="T63" fmla="*/ 890 h 902"/>
                <a:gd name="T64" fmla="*/ 455 w 909"/>
                <a:gd name="T65" fmla="*/ 902 h 902"/>
                <a:gd name="T66" fmla="*/ 455 w 909"/>
                <a:gd name="T67" fmla="*/ 902 h 9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09"/>
                <a:gd name="T103" fmla="*/ 0 h 902"/>
                <a:gd name="T104" fmla="*/ 909 w 909"/>
                <a:gd name="T105" fmla="*/ 902 h 9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09" h="902">
                  <a:moveTo>
                    <a:pt x="455" y="902"/>
                  </a:moveTo>
                  <a:lnTo>
                    <a:pt x="365" y="890"/>
                  </a:lnTo>
                  <a:lnTo>
                    <a:pt x="275" y="866"/>
                  </a:lnTo>
                  <a:lnTo>
                    <a:pt x="204" y="824"/>
                  </a:lnTo>
                  <a:lnTo>
                    <a:pt x="132" y="770"/>
                  </a:lnTo>
                  <a:lnTo>
                    <a:pt x="78" y="705"/>
                  </a:lnTo>
                  <a:lnTo>
                    <a:pt x="36" y="627"/>
                  </a:lnTo>
                  <a:lnTo>
                    <a:pt x="12" y="537"/>
                  </a:lnTo>
                  <a:lnTo>
                    <a:pt x="0" y="448"/>
                  </a:lnTo>
                  <a:lnTo>
                    <a:pt x="12" y="358"/>
                  </a:lnTo>
                  <a:lnTo>
                    <a:pt x="36" y="275"/>
                  </a:lnTo>
                  <a:lnTo>
                    <a:pt x="78" y="197"/>
                  </a:lnTo>
                  <a:lnTo>
                    <a:pt x="132" y="131"/>
                  </a:lnTo>
                  <a:lnTo>
                    <a:pt x="204" y="78"/>
                  </a:lnTo>
                  <a:lnTo>
                    <a:pt x="275" y="36"/>
                  </a:lnTo>
                  <a:lnTo>
                    <a:pt x="365" y="12"/>
                  </a:lnTo>
                  <a:lnTo>
                    <a:pt x="455" y="0"/>
                  </a:lnTo>
                  <a:lnTo>
                    <a:pt x="544" y="12"/>
                  </a:lnTo>
                  <a:lnTo>
                    <a:pt x="634" y="36"/>
                  </a:lnTo>
                  <a:lnTo>
                    <a:pt x="712" y="78"/>
                  </a:lnTo>
                  <a:lnTo>
                    <a:pt x="778" y="131"/>
                  </a:lnTo>
                  <a:lnTo>
                    <a:pt x="832" y="197"/>
                  </a:lnTo>
                  <a:lnTo>
                    <a:pt x="873" y="275"/>
                  </a:lnTo>
                  <a:lnTo>
                    <a:pt x="897" y="358"/>
                  </a:lnTo>
                  <a:lnTo>
                    <a:pt x="909" y="448"/>
                  </a:lnTo>
                  <a:lnTo>
                    <a:pt x="897" y="537"/>
                  </a:lnTo>
                  <a:lnTo>
                    <a:pt x="873" y="627"/>
                  </a:lnTo>
                  <a:lnTo>
                    <a:pt x="832" y="705"/>
                  </a:lnTo>
                  <a:lnTo>
                    <a:pt x="778" y="770"/>
                  </a:lnTo>
                  <a:lnTo>
                    <a:pt x="712" y="824"/>
                  </a:lnTo>
                  <a:lnTo>
                    <a:pt x="634" y="866"/>
                  </a:lnTo>
                  <a:lnTo>
                    <a:pt x="544" y="890"/>
                  </a:lnTo>
                  <a:lnTo>
                    <a:pt x="455" y="902"/>
                  </a:lnTo>
                  <a:close/>
                </a:path>
              </a:pathLst>
            </a:custGeom>
            <a:solidFill>
              <a:srgbClr val="2C6B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094" name="Freeform 54"/>
            <p:cNvSpPr>
              <a:spLocks/>
            </p:cNvSpPr>
            <p:nvPr/>
          </p:nvSpPr>
          <p:spPr bwMode="auto">
            <a:xfrm>
              <a:off x="467" y="2431"/>
              <a:ext cx="897" cy="896"/>
            </a:xfrm>
            <a:custGeom>
              <a:avLst/>
              <a:gdLst>
                <a:gd name="T0" fmla="*/ 449 w 897"/>
                <a:gd name="T1" fmla="*/ 896 h 896"/>
                <a:gd name="T2" fmla="*/ 359 w 897"/>
                <a:gd name="T3" fmla="*/ 890 h 896"/>
                <a:gd name="T4" fmla="*/ 275 w 897"/>
                <a:gd name="T5" fmla="*/ 860 h 896"/>
                <a:gd name="T6" fmla="*/ 198 w 897"/>
                <a:gd name="T7" fmla="*/ 818 h 896"/>
                <a:gd name="T8" fmla="*/ 132 w 897"/>
                <a:gd name="T9" fmla="*/ 764 h 896"/>
                <a:gd name="T10" fmla="*/ 78 w 897"/>
                <a:gd name="T11" fmla="*/ 699 h 896"/>
                <a:gd name="T12" fmla="*/ 36 w 897"/>
                <a:gd name="T13" fmla="*/ 621 h 896"/>
                <a:gd name="T14" fmla="*/ 12 w 897"/>
                <a:gd name="T15" fmla="*/ 537 h 896"/>
                <a:gd name="T16" fmla="*/ 0 w 897"/>
                <a:gd name="T17" fmla="*/ 448 h 896"/>
                <a:gd name="T18" fmla="*/ 12 w 897"/>
                <a:gd name="T19" fmla="*/ 358 h 896"/>
                <a:gd name="T20" fmla="*/ 36 w 897"/>
                <a:gd name="T21" fmla="*/ 275 h 896"/>
                <a:gd name="T22" fmla="*/ 78 w 897"/>
                <a:gd name="T23" fmla="*/ 197 h 896"/>
                <a:gd name="T24" fmla="*/ 132 w 897"/>
                <a:gd name="T25" fmla="*/ 131 h 896"/>
                <a:gd name="T26" fmla="*/ 198 w 897"/>
                <a:gd name="T27" fmla="*/ 78 h 896"/>
                <a:gd name="T28" fmla="*/ 275 w 897"/>
                <a:gd name="T29" fmla="*/ 36 h 896"/>
                <a:gd name="T30" fmla="*/ 359 w 897"/>
                <a:gd name="T31" fmla="*/ 12 h 896"/>
                <a:gd name="T32" fmla="*/ 449 w 897"/>
                <a:gd name="T33" fmla="*/ 0 h 896"/>
                <a:gd name="T34" fmla="*/ 538 w 897"/>
                <a:gd name="T35" fmla="*/ 12 h 896"/>
                <a:gd name="T36" fmla="*/ 622 w 897"/>
                <a:gd name="T37" fmla="*/ 36 h 896"/>
                <a:gd name="T38" fmla="*/ 700 w 897"/>
                <a:gd name="T39" fmla="*/ 78 h 896"/>
                <a:gd name="T40" fmla="*/ 766 w 897"/>
                <a:gd name="T41" fmla="*/ 131 h 896"/>
                <a:gd name="T42" fmla="*/ 820 w 897"/>
                <a:gd name="T43" fmla="*/ 197 h 896"/>
                <a:gd name="T44" fmla="*/ 861 w 897"/>
                <a:gd name="T45" fmla="*/ 275 h 896"/>
                <a:gd name="T46" fmla="*/ 885 w 897"/>
                <a:gd name="T47" fmla="*/ 358 h 896"/>
                <a:gd name="T48" fmla="*/ 897 w 897"/>
                <a:gd name="T49" fmla="*/ 448 h 896"/>
                <a:gd name="T50" fmla="*/ 885 w 897"/>
                <a:gd name="T51" fmla="*/ 537 h 896"/>
                <a:gd name="T52" fmla="*/ 861 w 897"/>
                <a:gd name="T53" fmla="*/ 621 h 896"/>
                <a:gd name="T54" fmla="*/ 820 w 897"/>
                <a:gd name="T55" fmla="*/ 699 h 896"/>
                <a:gd name="T56" fmla="*/ 766 w 897"/>
                <a:gd name="T57" fmla="*/ 764 h 896"/>
                <a:gd name="T58" fmla="*/ 700 w 897"/>
                <a:gd name="T59" fmla="*/ 818 h 896"/>
                <a:gd name="T60" fmla="*/ 622 w 897"/>
                <a:gd name="T61" fmla="*/ 860 h 896"/>
                <a:gd name="T62" fmla="*/ 538 w 897"/>
                <a:gd name="T63" fmla="*/ 890 h 896"/>
                <a:gd name="T64" fmla="*/ 449 w 897"/>
                <a:gd name="T65" fmla="*/ 896 h 896"/>
                <a:gd name="T66" fmla="*/ 449 w 897"/>
                <a:gd name="T67" fmla="*/ 896 h 8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97"/>
                <a:gd name="T103" fmla="*/ 0 h 896"/>
                <a:gd name="T104" fmla="*/ 897 w 897"/>
                <a:gd name="T105" fmla="*/ 896 h 8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97" h="896">
                  <a:moveTo>
                    <a:pt x="449" y="896"/>
                  </a:moveTo>
                  <a:lnTo>
                    <a:pt x="359" y="890"/>
                  </a:lnTo>
                  <a:lnTo>
                    <a:pt x="275" y="860"/>
                  </a:lnTo>
                  <a:lnTo>
                    <a:pt x="198" y="818"/>
                  </a:lnTo>
                  <a:lnTo>
                    <a:pt x="132" y="764"/>
                  </a:lnTo>
                  <a:lnTo>
                    <a:pt x="78" y="699"/>
                  </a:lnTo>
                  <a:lnTo>
                    <a:pt x="36" y="621"/>
                  </a:lnTo>
                  <a:lnTo>
                    <a:pt x="12" y="537"/>
                  </a:lnTo>
                  <a:lnTo>
                    <a:pt x="0" y="448"/>
                  </a:lnTo>
                  <a:lnTo>
                    <a:pt x="12" y="358"/>
                  </a:lnTo>
                  <a:lnTo>
                    <a:pt x="36" y="275"/>
                  </a:lnTo>
                  <a:lnTo>
                    <a:pt x="78" y="197"/>
                  </a:lnTo>
                  <a:lnTo>
                    <a:pt x="132" y="131"/>
                  </a:lnTo>
                  <a:lnTo>
                    <a:pt x="198" y="78"/>
                  </a:lnTo>
                  <a:lnTo>
                    <a:pt x="275" y="36"/>
                  </a:lnTo>
                  <a:lnTo>
                    <a:pt x="359" y="12"/>
                  </a:lnTo>
                  <a:lnTo>
                    <a:pt x="449" y="0"/>
                  </a:lnTo>
                  <a:lnTo>
                    <a:pt x="538" y="12"/>
                  </a:lnTo>
                  <a:lnTo>
                    <a:pt x="622" y="36"/>
                  </a:lnTo>
                  <a:lnTo>
                    <a:pt x="700" y="78"/>
                  </a:lnTo>
                  <a:lnTo>
                    <a:pt x="766" y="131"/>
                  </a:lnTo>
                  <a:lnTo>
                    <a:pt x="820" y="197"/>
                  </a:lnTo>
                  <a:lnTo>
                    <a:pt x="861" y="275"/>
                  </a:lnTo>
                  <a:lnTo>
                    <a:pt x="885" y="358"/>
                  </a:lnTo>
                  <a:lnTo>
                    <a:pt x="897" y="448"/>
                  </a:lnTo>
                  <a:lnTo>
                    <a:pt x="885" y="537"/>
                  </a:lnTo>
                  <a:lnTo>
                    <a:pt x="861" y="621"/>
                  </a:lnTo>
                  <a:lnTo>
                    <a:pt x="820" y="699"/>
                  </a:lnTo>
                  <a:lnTo>
                    <a:pt x="766" y="764"/>
                  </a:lnTo>
                  <a:lnTo>
                    <a:pt x="700" y="818"/>
                  </a:lnTo>
                  <a:lnTo>
                    <a:pt x="622" y="860"/>
                  </a:lnTo>
                  <a:lnTo>
                    <a:pt x="538" y="890"/>
                  </a:lnTo>
                  <a:lnTo>
                    <a:pt x="449" y="896"/>
                  </a:lnTo>
                  <a:close/>
                </a:path>
              </a:pathLst>
            </a:custGeom>
            <a:solidFill>
              <a:srgbClr val="2D6C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095" name="Freeform 55"/>
            <p:cNvSpPr>
              <a:spLocks/>
            </p:cNvSpPr>
            <p:nvPr/>
          </p:nvSpPr>
          <p:spPr bwMode="auto">
            <a:xfrm>
              <a:off x="467" y="2431"/>
              <a:ext cx="891" cy="896"/>
            </a:xfrm>
            <a:custGeom>
              <a:avLst/>
              <a:gdLst>
                <a:gd name="T0" fmla="*/ 449 w 891"/>
                <a:gd name="T1" fmla="*/ 896 h 896"/>
                <a:gd name="T2" fmla="*/ 359 w 891"/>
                <a:gd name="T3" fmla="*/ 884 h 896"/>
                <a:gd name="T4" fmla="*/ 275 w 891"/>
                <a:gd name="T5" fmla="*/ 860 h 896"/>
                <a:gd name="T6" fmla="*/ 198 w 891"/>
                <a:gd name="T7" fmla="*/ 818 h 896"/>
                <a:gd name="T8" fmla="*/ 132 w 891"/>
                <a:gd name="T9" fmla="*/ 764 h 896"/>
                <a:gd name="T10" fmla="*/ 78 w 891"/>
                <a:gd name="T11" fmla="*/ 699 h 896"/>
                <a:gd name="T12" fmla="*/ 36 w 891"/>
                <a:gd name="T13" fmla="*/ 621 h 896"/>
                <a:gd name="T14" fmla="*/ 12 w 891"/>
                <a:gd name="T15" fmla="*/ 537 h 896"/>
                <a:gd name="T16" fmla="*/ 0 w 891"/>
                <a:gd name="T17" fmla="*/ 448 h 896"/>
                <a:gd name="T18" fmla="*/ 12 w 891"/>
                <a:gd name="T19" fmla="*/ 358 h 896"/>
                <a:gd name="T20" fmla="*/ 36 w 891"/>
                <a:gd name="T21" fmla="*/ 275 h 896"/>
                <a:gd name="T22" fmla="*/ 78 w 891"/>
                <a:gd name="T23" fmla="*/ 197 h 896"/>
                <a:gd name="T24" fmla="*/ 132 w 891"/>
                <a:gd name="T25" fmla="*/ 131 h 896"/>
                <a:gd name="T26" fmla="*/ 198 w 891"/>
                <a:gd name="T27" fmla="*/ 78 h 896"/>
                <a:gd name="T28" fmla="*/ 275 w 891"/>
                <a:gd name="T29" fmla="*/ 36 h 896"/>
                <a:gd name="T30" fmla="*/ 359 w 891"/>
                <a:gd name="T31" fmla="*/ 12 h 896"/>
                <a:gd name="T32" fmla="*/ 449 w 891"/>
                <a:gd name="T33" fmla="*/ 0 h 896"/>
                <a:gd name="T34" fmla="*/ 538 w 891"/>
                <a:gd name="T35" fmla="*/ 12 h 896"/>
                <a:gd name="T36" fmla="*/ 622 w 891"/>
                <a:gd name="T37" fmla="*/ 36 h 896"/>
                <a:gd name="T38" fmla="*/ 694 w 891"/>
                <a:gd name="T39" fmla="*/ 78 h 896"/>
                <a:gd name="T40" fmla="*/ 760 w 891"/>
                <a:gd name="T41" fmla="*/ 131 h 896"/>
                <a:gd name="T42" fmla="*/ 814 w 891"/>
                <a:gd name="T43" fmla="*/ 197 h 896"/>
                <a:gd name="T44" fmla="*/ 855 w 891"/>
                <a:gd name="T45" fmla="*/ 275 h 896"/>
                <a:gd name="T46" fmla="*/ 885 w 891"/>
                <a:gd name="T47" fmla="*/ 358 h 896"/>
                <a:gd name="T48" fmla="*/ 891 w 891"/>
                <a:gd name="T49" fmla="*/ 448 h 896"/>
                <a:gd name="T50" fmla="*/ 885 w 891"/>
                <a:gd name="T51" fmla="*/ 537 h 896"/>
                <a:gd name="T52" fmla="*/ 855 w 891"/>
                <a:gd name="T53" fmla="*/ 621 h 896"/>
                <a:gd name="T54" fmla="*/ 814 w 891"/>
                <a:gd name="T55" fmla="*/ 699 h 896"/>
                <a:gd name="T56" fmla="*/ 760 w 891"/>
                <a:gd name="T57" fmla="*/ 764 h 896"/>
                <a:gd name="T58" fmla="*/ 694 w 891"/>
                <a:gd name="T59" fmla="*/ 818 h 896"/>
                <a:gd name="T60" fmla="*/ 622 w 891"/>
                <a:gd name="T61" fmla="*/ 860 h 896"/>
                <a:gd name="T62" fmla="*/ 538 w 891"/>
                <a:gd name="T63" fmla="*/ 884 h 896"/>
                <a:gd name="T64" fmla="*/ 449 w 891"/>
                <a:gd name="T65" fmla="*/ 896 h 896"/>
                <a:gd name="T66" fmla="*/ 449 w 891"/>
                <a:gd name="T67" fmla="*/ 896 h 8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91"/>
                <a:gd name="T103" fmla="*/ 0 h 896"/>
                <a:gd name="T104" fmla="*/ 891 w 891"/>
                <a:gd name="T105" fmla="*/ 896 h 8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91" h="896">
                  <a:moveTo>
                    <a:pt x="449" y="896"/>
                  </a:moveTo>
                  <a:lnTo>
                    <a:pt x="359" y="884"/>
                  </a:lnTo>
                  <a:lnTo>
                    <a:pt x="275" y="860"/>
                  </a:lnTo>
                  <a:lnTo>
                    <a:pt x="198" y="818"/>
                  </a:lnTo>
                  <a:lnTo>
                    <a:pt x="132" y="764"/>
                  </a:lnTo>
                  <a:lnTo>
                    <a:pt x="78" y="699"/>
                  </a:lnTo>
                  <a:lnTo>
                    <a:pt x="36" y="621"/>
                  </a:lnTo>
                  <a:lnTo>
                    <a:pt x="12" y="537"/>
                  </a:lnTo>
                  <a:lnTo>
                    <a:pt x="0" y="448"/>
                  </a:lnTo>
                  <a:lnTo>
                    <a:pt x="12" y="358"/>
                  </a:lnTo>
                  <a:lnTo>
                    <a:pt x="36" y="275"/>
                  </a:lnTo>
                  <a:lnTo>
                    <a:pt x="78" y="197"/>
                  </a:lnTo>
                  <a:lnTo>
                    <a:pt x="132" y="131"/>
                  </a:lnTo>
                  <a:lnTo>
                    <a:pt x="198" y="78"/>
                  </a:lnTo>
                  <a:lnTo>
                    <a:pt x="275" y="36"/>
                  </a:lnTo>
                  <a:lnTo>
                    <a:pt x="359" y="12"/>
                  </a:lnTo>
                  <a:lnTo>
                    <a:pt x="449" y="0"/>
                  </a:lnTo>
                  <a:lnTo>
                    <a:pt x="538" y="12"/>
                  </a:lnTo>
                  <a:lnTo>
                    <a:pt x="622" y="36"/>
                  </a:lnTo>
                  <a:lnTo>
                    <a:pt x="694" y="78"/>
                  </a:lnTo>
                  <a:lnTo>
                    <a:pt x="760" y="131"/>
                  </a:lnTo>
                  <a:lnTo>
                    <a:pt x="814" y="197"/>
                  </a:lnTo>
                  <a:lnTo>
                    <a:pt x="855" y="275"/>
                  </a:lnTo>
                  <a:lnTo>
                    <a:pt x="885" y="358"/>
                  </a:lnTo>
                  <a:lnTo>
                    <a:pt x="891" y="448"/>
                  </a:lnTo>
                  <a:lnTo>
                    <a:pt x="885" y="537"/>
                  </a:lnTo>
                  <a:lnTo>
                    <a:pt x="855" y="621"/>
                  </a:lnTo>
                  <a:lnTo>
                    <a:pt x="814" y="699"/>
                  </a:lnTo>
                  <a:lnTo>
                    <a:pt x="760" y="764"/>
                  </a:lnTo>
                  <a:lnTo>
                    <a:pt x="694" y="818"/>
                  </a:lnTo>
                  <a:lnTo>
                    <a:pt x="622" y="860"/>
                  </a:lnTo>
                  <a:lnTo>
                    <a:pt x="538" y="884"/>
                  </a:lnTo>
                  <a:lnTo>
                    <a:pt x="449" y="896"/>
                  </a:lnTo>
                  <a:close/>
                </a:path>
              </a:pathLst>
            </a:custGeom>
            <a:solidFill>
              <a:srgbClr val="2E6C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096" name="Freeform 56"/>
            <p:cNvSpPr>
              <a:spLocks/>
            </p:cNvSpPr>
            <p:nvPr/>
          </p:nvSpPr>
          <p:spPr bwMode="auto">
            <a:xfrm>
              <a:off x="467" y="2431"/>
              <a:ext cx="891" cy="890"/>
            </a:xfrm>
            <a:custGeom>
              <a:avLst/>
              <a:gdLst>
                <a:gd name="T0" fmla="*/ 443 w 891"/>
                <a:gd name="T1" fmla="*/ 890 h 890"/>
                <a:gd name="T2" fmla="*/ 353 w 891"/>
                <a:gd name="T3" fmla="*/ 884 h 890"/>
                <a:gd name="T4" fmla="*/ 269 w 891"/>
                <a:gd name="T5" fmla="*/ 854 h 890"/>
                <a:gd name="T6" fmla="*/ 198 w 891"/>
                <a:gd name="T7" fmla="*/ 812 h 890"/>
                <a:gd name="T8" fmla="*/ 132 w 891"/>
                <a:gd name="T9" fmla="*/ 758 h 890"/>
                <a:gd name="T10" fmla="*/ 78 w 891"/>
                <a:gd name="T11" fmla="*/ 693 h 890"/>
                <a:gd name="T12" fmla="*/ 36 w 891"/>
                <a:gd name="T13" fmla="*/ 621 h 890"/>
                <a:gd name="T14" fmla="*/ 12 w 891"/>
                <a:gd name="T15" fmla="*/ 537 h 890"/>
                <a:gd name="T16" fmla="*/ 0 w 891"/>
                <a:gd name="T17" fmla="*/ 448 h 890"/>
                <a:gd name="T18" fmla="*/ 12 w 891"/>
                <a:gd name="T19" fmla="*/ 358 h 890"/>
                <a:gd name="T20" fmla="*/ 36 w 891"/>
                <a:gd name="T21" fmla="*/ 275 h 890"/>
                <a:gd name="T22" fmla="*/ 78 w 891"/>
                <a:gd name="T23" fmla="*/ 197 h 890"/>
                <a:gd name="T24" fmla="*/ 132 w 891"/>
                <a:gd name="T25" fmla="*/ 131 h 890"/>
                <a:gd name="T26" fmla="*/ 198 w 891"/>
                <a:gd name="T27" fmla="*/ 78 h 890"/>
                <a:gd name="T28" fmla="*/ 269 w 891"/>
                <a:gd name="T29" fmla="*/ 36 h 890"/>
                <a:gd name="T30" fmla="*/ 353 w 891"/>
                <a:gd name="T31" fmla="*/ 12 h 890"/>
                <a:gd name="T32" fmla="*/ 443 w 891"/>
                <a:gd name="T33" fmla="*/ 0 h 890"/>
                <a:gd name="T34" fmla="*/ 532 w 891"/>
                <a:gd name="T35" fmla="*/ 12 h 890"/>
                <a:gd name="T36" fmla="*/ 616 w 891"/>
                <a:gd name="T37" fmla="*/ 36 h 890"/>
                <a:gd name="T38" fmla="*/ 694 w 891"/>
                <a:gd name="T39" fmla="*/ 78 h 890"/>
                <a:gd name="T40" fmla="*/ 760 w 891"/>
                <a:gd name="T41" fmla="*/ 131 h 890"/>
                <a:gd name="T42" fmla="*/ 814 w 891"/>
                <a:gd name="T43" fmla="*/ 197 h 890"/>
                <a:gd name="T44" fmla="*/ 855 w 891"/>
                <a:gd name="T45" fmla="*/ 275 h 890"/>
                <a:gd name="T46" fmla="*/ 879 w 891"/>
                <a:gd name="T47" fmla="*/ 358 h 890"/>
                <a:gd name="T48" fmla="*/ 891 w 891"/>
                <a:gd name="T49" fmla="*/ 448 h 890"/>
                <a:gd name="T50" fmla="*/ 879 w 891"/>
                <a:gd name="T51" fmla="*/ 537 h 890"/>
                <a:gd name="T52" fmla="*/ 855 w 891"/>
                <a:gd name="T53" fmla="*/ 621 h 890"/>
                <a:gd name="T54" fmla="*/ 814 w 891"/>
                <a:gd name="T55" fmla="*/ 693 h 890"/>
                <a:gd name="T56" fmla="*/ 760 w 891"/>
                <a:gd name="T57" fmla="*/ 758 h 890"/>
                <a:gd name="T58" fmla="*/ 694 w 891"/>
                <a:gd name="T59" fmla="*/ 812 h 890"/>
                <a:gd name="T60" fmla="*/ 616 w 891"/>
                <a:gd name="T61" fmla="*/ 854 h 890"/>
                <a:gd name="T62" fmla="*/ 532 w 891"/>
                <a:gd name="T63" fmla="*/ 884 h 890"/>
                <a:gd name="T64" fmla="*/ 443 w 891"/>
                <a:gd name="T65" fmla="*/ 890 h 890"/>
                <a:gd name="T66" fmla="*/ 443 w 891"/>
                <a:gd name="T67" fmla="*/ 890 h 8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91"/>
                <a:gd name="T103" fmla="*/ 0 h 890"/>
                <a:gd name="T104" fmla="*/ 891 w 891"/>
                <a:gd name="T105" fmla="*/ 890 h 8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91" h="890">
                  <a:moveTo>
                    <a:pt x="443" y="890"/>
                  </a:moveTo>
                  <a:lnTo>
                    <a:pt x="353" y="884"/>
                  </a:lnTo>
                  <a:lnTo>
                    <a:pt x="269" y="854"/>
                  </a:lnTo>
                  <a:lnTo>
                    <a:pt x="198" y="812"/>
                  </a:lnTo>
                  <a:lnTo>
                    <a:pt x="132" y="758"/>
                  </a:lnTo>
                  <a:lnTo>
                    <a:pt x="78" y="693"/>
                  </a:lnTo>
                  <a:lnTo>
                    <a:pt x="36" y="621"/>
                  </a:lnTo>
                  <a:lnTo>
                    <a:pt x="12" y="537"/>
                  </a:lnTo>
                  <a:lnTo>
                    <a:pt x="0" y="448"/>
                  </a:lnTo>
                  <a:lnTo>
                    <a:pt x="12" y="358"/>
                  </a:lnTo>
                  <a:lnTo>
                    <a:pt x="36" y="275"/>
                  </a:lnTo>
                  <a:lnTo>
                    <a:pt x="78" y="197"/>
                  </a:lnTo>
                  <a:lnTo>
                    <a:pt x="132" y="131"/>
                  </a:lnTo>
                  <a:lnTo>
                    <a:pt x="198" y="78"/>
                  </a:lnTo>
                  <a:lnTo>
                    <a:pt x="269" y="36"/>
                  </a:lnTo>
                  <a:lnTo>
                    <a:pt x="353" y="12"/>
                  </a:lnTo>
                  <a:lnTo>
                    <a:pt x="443" y="0"/>
                  </a:lnTo>
                  <a:lnTo>
                    <a:pt x="532" y="12"/>
                  </a:lnTo>
                  <a:lnTo>
                    <a:pt x="616" y="36"/>
                  </a:lnTo>
                  <a:lnTo>
                    <a:pt x="694" y="78"/>
                  </a:lnTo>
                  <a:lnTo>
                    <a:pt x="760" y="131"/>
                  </a:lnTo>
                  <a:lnTo>
                    <a:pt x="814" y="197"/>
                  </a:lnTo>
                  <a:lnTo>
                    <a:pt x="855" y="275"/>
                  </a:lnTo>
                  <a:lnTo>
                    <a:pt x="879" y="358"/>
                  </a:lnTo>
                  <a:lnTo>
                    <a:pt x="891" y="448"/>
                  </a:lnTo>
                  <a:lnTo>
                    <a:pt x="879" y="537"/>
                  </a:lnTo>
                  <a:lnTo>
                    <a:pt x="855" y="621"/>
                  </a:lnTo>
                  <a:lnTo>
                    <a:pt x="814" y="693"/>
                  </a:lnTo>
                  <a:lnTo>
                    <a:pt x="760" y="758"/>
                  </a:lnTo>
                  <a:lnTo>
                    <a:pt x="694" y="812"/>
                  </a:lnTo>
                  <a:lnTo>
                    <a:pt x="616" y="854"/>
                  </a:lnTo>
                  <a:lnTo>
                    <a:pt x="532" y="884"/>
                  </a:lnTo>
                  <a:lnTo>
                    <a:pt x="443" y="890"/>
                  </a:lnTo>
                  <a:close/>
                </a:path>
              </a:pathLst>
            </a:custGeom>
            <a:solidFill>
              <a:srgbClr val="2F6C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097" name="Freeform 57"/>
            <p:cNvSpPr>
              <a:spLocks/>
            </p:cNvSpPr>
            <p:nvPr/>
          </p:nvSpPr>
          <p:spPr bwMode="auto">
            <a:xfrm>
              <a:off x="467" y="2437"/>
              <a:ext cx="885" cy="878"/>
            </a:xfrm>
            <a:custGeom>
              <a:avLst/>
              <a:gdLst>
                <a:gd name="T0" fmla="*/ 443 w 885"/>
                <a:gd name="T1" fmla="*/ 878 h 878"/>
                <a:gd name="T2" fmla="*/ 353 w 885"/>
                <a:gd name="T3" fmla="*/ 872 h 878"/>
                <a:gd name="T4" fmla="*/ 275 w 885"/>
                <a:gd name="T5" fmla="*/ 842 h 878"/>
                <a:gd name="T6" fmla="*/ 198 w 885"/>
                <a:gd name="T7" fmla="*/ 800 h 878"/>
                <a:gd name="T8" fmla="*/ 132 w 885"/>
                <a:gd name="T9" fmla="*/ 746 h 878"/>
                <a:gd name="T10" fmla="*/ 78 w 885"/>
                <a:gd name="T11" fmla="*/ 681 h 878"/>
                <a:gd name="T12" fmla="*/ 36 w 885"/>
                <a:gd name="T13" fmla="*/ 609 h 878"/>
                <a:gd name="T14" fmla="*/ 12 w 885"/>
                <a:gd name="T15" fmla="*/ 525 h 878"/>
                <a:gd name="T16" fmla="*/ 0 w 885"/>
                <a:gd name="T17" fmla="*/ 436 h 878"/>
                <a:gd name="T18" fmla="*/ 12 w 885"/>
                <a:gd name="T19" fmla="*/ 346 h 878"/>
                <a:gd name="T20" fmla="*/ 36 w 885"/>
                <a:gd name="T21" fmla="*/ 269 h 878"/>
                <a:gd name="T22" fmla="*/ 78 w 885"/>
                <a:gd name="T23" fmla="*/ 191 h 878"/>
                <a:gd name="T24" fmla="*/ 132 w 885"/>
                <a:gd name="T25" fmla="*/ 131 h 878"/>
                <a:gd name="T26" fmla="*/ 198 w 885"/>
                <a:gd name="T27" fmla="*/ 78 h 878"/>
                <a:gd name="T28" fmla="*/ 275 w 885"/>
                <a:gd name="T29" fmla="*/ 36 h 878"/>
                <a:gd name="T30" fmla="*/ 353 w 885"/>
                <a:gd name="T31" fmla="*/ 12 h 878"/>
                <a:gd name="T32" fmla="*/ 443 w 885"/>
                <a:gd name="T33" fmla="*/ 0 h 878"/>
                <a:gd name="T34" fmla="*/ 532 w 885"/>
                <a:gd name="T35" fmla="*/ 12 h 878"/>
                <a:gd name="T36" fmla="*/ 616 w 885"/>
                <a:gd name="T37" fmla="*/ 36 h 878"/>
                <a:gd name="T38" fmla="*/ 688 w 885"/>
                <a:gd name="T39" fmla="*/ 78 h 878"/>
                <a:gd name="T40" fmla="*/ 754 w 885"/>
                <a:gd name="T41" fmla="*/ 131 h 878"/>
                <a:gd name="T42" fmla="*/ 808 w 885"/>
                <a:gd name="T43" fmla="*/ 191 h 878"/>
                <a:gd name="T44" fmla="*/ 849 w 885"/>
                <a:gd name="T45" fmla="*/ 269 h 878"/>
                <a:gd name="T46" fmla="*/ 879 w 885"/>
                <a:gd name="T47" fmla="*/ 346 h 878"/>
                <a:gd name="T48" fmla="*/ 885 w 885"/>
                <a:gd name="T49" fmla="*/ 436 h 878"/>
                <a:gd name="T50" fmla="*/ 879 w 885"/>
                <a:gd name="T51" fmla="*/ 525 h 878"/>
                <a:gd name="T52" fmla="*/ 849 w 885"/>
                <a:gd name="T53" fmla="*/ 609 h 878"/>
                <a:gd name="T54" fmla="*/ 808 w 885"/>
                <a:gd name="T55" fmla="*/ 681 h 878"/>
                <a:gd name="T56" fmla="*/ 754 w 885"/>
                <a:gd name="T57" fmla="*/ 746 h 878"/>
                <a:gd name="T58" fmla="*/ 688 w 885"/>
                <a:gd name="T59" fmla="*/ 800 h 878"/>
                <a:gd name="T60" fmla="*/ 616 w 885"/>
                <a:gd name="T61" fmla="*/ 842 h 878"/>
                <a:gd name="T62" fmla="*/ 532 w 885"/>
                <a:gd name="T63" fmla="*/ 872 h 878"/>
                <a:gd name="T64" fmla="*/ 443 w 885"/>
                <a:gd name="T65" fmla="*/ 878 h 878"/>
                <a:gd name="T66" fmla="*/ 443 w 885"/>
                <a:gd name="T67" fmla="*/ 878 h 87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85"/>
                <a:gd name="T103" fmla="*/ 0 h 878"/>
                <a:gd name="T104" fmla="*/ 885 w 885"/>
                <a:gd name="T105" fmla="*/ 878 h 87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85" h="878">
                  <a:moveTo>
                    <a:pt x="443" y="878"/>
                  </a:moveTo>
                  <a:lnTo>
                    <a:pt x="353" y="872"/>
                  </a:lnTo>
                  <a:lnTo>
                    <a:pt x="275" y="842"/>
                  </a:lnTo>
                  <a:lnTo>
                    <a:pt x="198" y="800"/>
                  </a:lnTo>
                  <a:lnTo>
                    <a:pt x="132" y="746"/>
                  </a:lnTo>
                  <a:lnTo>
                    <a:pt x="78" y="681"/>
                  </a:lnTo>
                  <a:lnTo>
                    <a:pt x="36" y="609"/>
                  </a:lnTo>
                  <a:lnTo>
                    <a:pt x="12" y="525"/>
                  </a:lnTo>
                  <a:lnTo>
                    <a:pt x="0" y="436"/>
                  </a:lnTo>
                  <a:lnTo>
                    <a:pt x="12" y="346"/>
                  </a:lnTo>
                  <a:lnTo>
                    <a:pt x="36" y="269"/>
                  </a:lnTo>
                  <a:lnTo>
                    <a:pt x="78" y="191"/>
                  </a:lnTo>
                  <a:lnTo>
                    <a:pt x="132" y="131"/>
                  </a:lnTo>
                  <a:lnTo>
                    <a:pt x="198" y="78"/>
                  </a:lnTo>
                  <a:lnTo>
                    <a:pt x="275" y="36"/>
                  </a:lnTo>
                  <a:lnTo>
                    <a:pt x="353" y="12"/>
                  </a:lnTo>
                  <a:lnTo>
                    <a:pt x="443" y="0"/>
                  </a:lnTo>
                  <a:lnTo>
                    <a:pt x="532" y="12"/>
                  </a:lnTo>
                  <a:lnTo>
                    <a:pt x="616" y="36"/>
                  </a:lnTo>
                  <a:lnTo>
                    <a:pt x="688" y="78"/>
                  </a:lnTo>
                  <a:lnTo>
                    <a:pt x="754" y="131"/>
                  </a:lnTo>
                  <a:lnTo>
                    <a:pt x="808" y="191"/>
                  </a:lnTo>
                  <a:lnTo>
                    <a:pt x="849" y="269"/>
                  </a:lnTo>
                  <a:lnTo>
                    <a:pt x="879" y="346"/>
                  </a:lnTo>
                  <a:lnTo>
                    <a:pt x="885" y="436"/>
                  </a:lnTo>
                  <a:lnTo>
                    <a:pt x="879" y="525"/>
                  </a:lnTo>
                  <a:lnTo>
                    <a:pt x="849" y="609"/>
                  </a:lnTo>
                  <a:lnTo>
                    <a:pt x="808" y="681"/>
                  </a:lnTo>
                  <a:lnTo>
                    <a:pt x="754" y="746"/>
                  </a:lnTo>
                  <a:lnTo>
                    <a:pt x="688" y="800"/>
                  </a:lnTo>
                  <a:lnTo>
                    <a:pt x="616" y="842"/>
                  </a:lnTo>
                  <a:lnTo>
                    <a:pt x="532" y="872"/>
                  </a:lnTo>
                  <a:lnTo>
                    <a:pt x="443" y="878"/>
                  </a:lnTo>
                  <a:close/>
                </a:path>
              </a:pathLst>
            </a:custGeom>
            <a:solidFill>
              <a:srgbClr val="2F6C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098" name="Freeform 58"/>
            <p:cNvSpPr>
              <a:spLocks/>
            </p:cNvSpPr>
            <p:nvPr/>
          </p:nvSpPr>
          <p:spPr bwMode="auto">
            <a:xfrm>
              <a:off x="473" y="2437"/>
              <a:ext cx="873" cy="872"/>
            </a:xfrm>
            <a:custGeom>
              <a:avLst/>
              <a:gdLst>
                <a:gd name="T0" fmla="*/ 437 w 873"/>
                <a:gd name="T1" fmla="*/ 872 h 872"/>
                <a:gd name="T2" fmla="*/ 347 w 873"/>
                <a:gd name="T3" fmla="*/ 866 h 872"/>
                <a:gd name="T4" fmla="*/ 269 w 873"/>
                <a:gd name="T5" fmla="*/ 836 h 872"/>
                <a:gd name="T6" fmla="*/ 192 w 873"/>
                <a:gd name="T7" fmla="*/ 800 h 872"/>
                <a:gd name="T8" fmla="*/ 132 w 873"/>
                <a:gd name="T9" fmla="*/ 746 h 872"/>
                <a:gd name="T10" fmla="*/ 78 w 873"/>
                <a:gd name="T11" fmla="*/ 681 h 872"/>
                <a:gd name="T12" fmla="*/ 36 w 873"/>
                <a:gd name="T13" fmla="*/ 609 h 872"/>
                <a:gd name="T14" fmla="*/ 12 w 873"/>
                <a:gd name="T15" fmla="*/ 525 h 872"/>
                <a:gd name="T16" fmla="*/ 0 w 873"/>
                <a:gd name="T17" fmla="*/ 436 h 872"/>
                <a:gd name="T18" fmla="*/ 12 w 873"/>
                <a:gd name="T19" fmla="*/ 346 h 872"/>
                <a:gd name="T20" fmla="*/ 36 w 873"/>
                <a:gd name="T21" fmla="*/ 269 h 872"/>
                <a:gd name="T22" fmla="*/ 78 w 873"/>
                <a:gd name="T23" fmla="*/ 191 h 872"/>
                <a:gd name="T24" fmla="*/ 132 w 873"/>
                <a:gd name="T25" fmla="*/ 131 h 872"/>
                <a:gd name="T26" fmla="*/ 192 w 873"/>
                <a:gd name="T27" fmla="*/ 78 h 872"/>
                <a:gd name="T28" fmla="*/ 269 w 873"/>
                <a:gd name="T29" fmla="*/ 36 h 872"/>
                <a:gd name="T30" fmla="*/ 347 w 873"/>
                <a:gd name="T31" fmla="*/ 12 h 872"/>
                <a:gd name="T32" fmla="*/ 437 w 873"/>
                <a:gd name="T33" fmla="*/ 0 h 872"/>
                <a:gd name="T34" fmla="*/ 526 w 873"/>
                <a:gd name="T35" fmla="*/ 12 h 872"/>
                <a:gd name="T36" fmla="*/ 604 w 873"/>
                <a:gd name="T37" fmla="*/ 36 h 872"/>
                <a:gd name="T38" fmla="*/ 682 w 873"/>
                <a:gd name="T39" fmla="*/ 78 h 872"/>
                <a:gd name="T40" fmla="*/ 748 w 873"/>
                <a:gd name="T41" fmla="*/ 131 h 872"/>
                <a:gd name="T42" fmla="*/ 796 w 873"/>
                <a:gd name="T43" fmla="*/ 191 h 872"/>
                <a:gd name="T44" fmla="*/ 837 w 873"/>
                <a:gd name="T45" fmla="*/ 269 h 872"/>
                <a:gd name="T46" fmla="*/ 867 w 873"/>
                <a:gd name="T47" fmla="*/ 346 h 872"/>
                <a:gd name="T48" fmla="*/ 873 w 873"/>
                <a:gd name="T49" fmla="*/ 436 h 872"/>
                <a:gd name="T50" fmla="*/ 867 w 873"/>
                <a:gd name="T51" fmla="*/ 525 h 872"/>
                <a:gd name="T52" fmla="*/ 837 w 873"/>
                <a:gd name="T53" fmla="*/ 609 h 872"/>
                <a:gd name="T54" fmla="*/ 796 w 873"/>
                <a:gd name="T55" fmla="*/ 681 h 872"/>
                <a:gd name="T56" fmla="*/ 748 w 873"/>
                <a:gd name="T57" fmla="*/ 746 h 872"/>
                <a:gd name="T58" fmla="*/ 682 w 873"/>
                <a:gd name="T59" fmla="*/ 800 h 872"/>
                <a:gd name="T60" fmla="*/ 604 w 873"/>
                <a:gd name="T61" fmla="*/ 836 h 872"/>
                <a:gd name="T62" fmla="*/ 526 w 873"/>
                <a:gd name="T63" fmla="*/ 866 h 872"/>
                <a:gd name="T64" fmla="*/ 437 w 873"/>
                <a:gd name="T65" fmla="*/ 872 h 872"/>
                <a:gd name="T66" fmla="*/ 437 w 873"/>
                <a:gd name="T67" fmla="*/ 872 h 87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73"/>
                <a:gd name="T103" fmla="*/ 0 h 872"/>
                <a:gd name="T104" fmla="*/ 873 w 873"/>
                <a:gd name="T105" fmla="*/ 872 h 87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73" h="872">
                  <a:moveTo>
                    <a:pt x="437" y="872"/>
                  </a:moveTo>
                  <a:lnTo>
                    <a:pt x="347" y="866"/>
                  </a:lnTo>
                  <a:lnTo>
                    <a:pt x="269" y="836"/>
                  </a:lnTo>
                  <a:lnTo>
                    <a:pt x="192" y="800"/>
                  </a:lnTo>
                  <a:lnTo>
                    <a:pt x="132" y="746"/>
                  </a:lnTo>
                  <a:lnTo>
                    <a:pt x="78" y="681"/>
                  </a:lnTo>
                  <a:lnTo>
                    <a:pt x="36" y="609"/>
                  </a:lnTo>
                  <a:lnTo>
                    <a:pt x="12" y="525"/>
                  </a:lnTo>
                  <a:lnTo>
                    <a:pt x="0" y="436"/>
                  </a:lnTo>
                  <a:lnTo>
                    <a:pt x="12" y="346"/>
                  </a:lnTo>
                  <a:lnTo>
                    <a:pt x="36" y="269"/>
                  </a:lnTo>
                  <a:lnTo>
                    <a:pt x="78" y="191"/>
                  </a:lnTo>
                  <a:lnTo>
                    <a:pt x="132" y="131"/>
                  </a:lnTo>
                  <a:lnTo>
                    <a:pt x="192" y="78"/>
                  </a:lnTo>
                  <a:lnTo>
                    <a:pt x="269" y="36"/>
                  </a:lnTo>
                  <a:lnTo>
                    <a:pt x="347" y="12"/>
                  </a:lnTo>
                  <a:lnTo>
                    <a:pt x="437" y="0"/>
                  </a:lnTo>
                  <a:lnTo>
                    <a:pt x="526" y="12"/>
                  </a:lnTo>
                  <a:lnTo>
                    <a:pt x="604" y="36"/>
                  </a:lnTo>
                  <a:lnTo>
                    <a:pt x="682" y="78"/>
                  </a:lnTo>
                  <a:lnTo>
                    <a:pt x="748" y="131"/>
                  </a:lnTo>
                  <a:lnTo>
                    <a:pt x="796" y="191"/>
                  </a:lnTo>
                  <a:lnTo>
                    <a:pt x="837" y="269"/>
                  </a:lnTo>
                  <a:lnTo>
                    <a:pt x="867" y="346"/>
                  </a:lnTo>
                  <a:lnTo>
                    <a:pt x="873" y="436"/>
                  </a:lnTo>
                  <a:lnTo>
                    <a:pt x="867" y="525"/>
                  </a:lnTo>
                  <a:lnTo>
                    <a:pt x="837" y="609"/>
                  </a:lnTo>
                  <a:lnTo>
                    <a:pt x="796" y="681"/>
                  </a:lnTo>
                  <a:lnTo>
                    <a:pt x="748" y="746"/>
                  </a:lnTo>
                  <a:lnTo>
                    <a:pt x="682" y="800"/>
                  </a:lnTo>
                  <a:lnTo>
                    <a:pt x="604" y="836"/>
                  </a:lnTo>
                  <a:lnTo>
                    <a:pt x="526" y="866"/>
                  </a:lnTo>
                  <a:lnTo>
                    <a:pt x="437" y="872"/>
                  </a:lnTo>
                  <a:close/>
                </a:path>
              </a:pathLst>
            </a:custGeom>
            <a:solidFill>
              <a:srgbClr val="306D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099" name="Freeform 59"/>
            <p:cNvSpPr>
              <a:spLocks/>
            </p:cNvSpPr>
            <p:nvPr/>
          </p:nvSpPr>
          <p:spPr bwMode="auto">
            <a:xfrm>
              <a:off x="473" y="2437"/>
              <a:ext cx="873" cy="872"/>
            </a:xfrm>
            <a:custGeom>
              <a:avLst/>
              <a:gdLst>
                <a:gd name="T0" fmla="*/ 437 w 873"/>
                <a:gd name="T1" fmla="*/ 872 h 872"/>
                <a:gd name="T2" fmla="*/ 347 w 873"/>
                <a:gd name="T3" fmla="*/ 866 h 872"/>
                <a:gd name="T4" fmla="*/ 269 w 873"/>
                <a:gd name="T5" fmla="*/ 836 h 872"/>
                <a:gd name="T6" fmla="*/ 192 w 873"/>
                <a:gd name="T7" fmla="*/ 794 h 872"/>
                <a:gd name="T8" fmla="*/ 132 w 873"/>
                <a:gd name="T9" fmla="*/ 746 h 872"/>
                <a:gd name="T10" fmla="*/ 78 w 873"/>
                <a:gd name="T11" fmla="*/ 681 h 872"/>
                <a:gd name="T12" fmla="*/ 36 w 873"/>
                <a:gd name="T13" fmla="*/ 603 h 872"/>
                <a:gd name="T14" fmla="*/ 12 w 873"/>
                <a:gd name="T15" fmla="*/ 525 h 872"/>
                <a:gd name="T16" fmla="*/ 0 w 873"/>
                <a:gd name="T17" fmla="*/ 436 h 872"/>
                <a:gd name="T18" fmla="*/ 12 w 873"/>
                <a:gd name="T19" fmla="*/ 346 h 872"/>
                <a:gd name="T20" fmla="*/ 36 w 873"/>
                <a:gd name="T21" fmla="*/ 269 h 872"/>
                <a:gd name="T22" fmla="*/ 78 w 873"/>
                <a:gd name="T23" fmla="*/ 191 h 872"/>
                <a:gd name="T24" fmla="*/ 132 w 873"/>
                <a:gd name="T25" fmla="*/ 131 h 872"/>
                <a:gd name="T26" fmla="*/ 192 w 873"/>
                <a:gd name="T27" fmla="*/ 78 h 872"/>
                <a:gd name="T28" fmla="*/ 269 w 873"/>
                <a:gd name="T29" fmla="*/ 36 h 872"/>
                <a:gd name="T30" fmla="*/ 347 w 873"/>
                <a:gd name="T31" fmla="*/ 12 h 872"/>
                <a:gd name="T32" fmla="*/ 437 w 873"/>
                <a:gd name="T33" fmla="*/ 0 h 872"/>
                <a:gd name="T34" fmla="*/ 526 w 873"/>
                <a:gd name="T35" fmla="*/ 12 h 872"/>
                <a:gd name="T36" fmla="*/ 604 w 873"/>
                <a:gd name="T37" fmla="*/ 36 h 872"/>
                <a:gd name="T38" fmla="*/ 682 w 873"/>
                <a:gd name="T39" fmla="*/ 78 h 872"/>
                <a:gd name="T40" fmla="*/ 748 w 873"/>
                <a:gd name="T41" fmla="*/ 131 h 872"/>
                <a:gd name="T42" fmla="*/ 796 w 873"/>
                <a:gd name="T43" fmla="*/ 191 h 872"/>
                <a:gd name="T44" fmla="*/ 837 w 873"/>
                <a:gd name="T45" fmla="*/ 269 h 872"/>
                <a:gd name="T46" fmla="*/ 867 w 873"/>
                <a:gd name="T47" fmla="*/ 346 h 872"/>
                <a:gd name="T48" fmla="*/ 873 w 873"/>
                <a:gd name="T49" fmla="*/ 436 h 872"/>
                <a:gd name="T50" fmla="*/ 867 w 873"/>
                <a:gd name="T51" fmla="*/ 525 h 872"/>
                <a:gd name="T52" fmla="*/ 837 w 873"/>
                <a:gd name="T53" fmla="*/ 603 h 872"/>
                <a:gd name="T54" fmla="*/ 796 w 873"/>
                <a:gd name="T55" fmla="*/ 681 h 872"/>
                <a:gd name="T56" fmla="*/ 748 w 873"/>
                <a:gd name="T57" fmla="*/ 746 h 872"/>
                <a:gd name="T58" fmla="*/ 682 w 873"/>
                <a:gd name="T59" fmla="*/ 794 h 872"/>
                <a:gd name="T60" fmla="*/ 604 w 873"/>
                <a:gd name="T61" fmla="*/ 836 h 872"/>
                <a:gd name="T62" fmla="*/ 526 w 873"/>
                <a:gd name="T63" fmla="*/ 866 h 872"/>
                <a:gd name="T64" fmla="*/ 437 w 873"/>
                <a:gd name="T65" fmla="*/ 872 h 872"/>
                <a:gd name="T66" fmla="*/ 437 w 873"/>
                <a:gd name="T67" fmla="*/ 872 h 87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73"/>
                <a:gd name="T103" fmla="*/ 0 h 872"/>
                <a:gd name="T104" fmla="*/ 873 w 873"/>
                <a:gd name="T105" fmla="*/ 872 h 87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73" h="872">
                  <a:moveTo>
                    <a:pt x="437" y="872"/>
                  </a:moveTo>
                  <a:lnTo>
                    <a:pt x="347" y="866"/>
                  </a:lnTo>
                  <a:lnTo>
                    <a:pt x="269" y="836"/>
                  </a:lnTo>
                  <a:lnTo>
                    <a:pt x="192" y="794"/>
                  </a:lnTo>
                  <a:lnTo>
                    <a:pt x="132" y="746"/>
                  </a:lnTo>
                  <a:lnTo>
                    <a:pt x="78" y="681"/>
                  </a:lnTo>
                  <a:lnTo>
                    <a:pt x="36" y="603"/>
                  </a:lnTo>
                  <a:lnTo>
                    <a:pt x="12" y="525"/>
                  </a:lnTo>
                  <a:lnTo>
                    <a:pt x="0" y="436"/>
                  </a:lnTo>
                  <a:lnTo>
                    <a:pt x="12" y="346"/>
                  </a:lnTo>
                  <a:lnTo>
                    <a:pt x="36" y="269"/>
                  </a:lnTo>
                  <a:lnTo>
                    <a:pt x="78" y="191"/>
                  </a:lnTo>
                  <a:lnTo>
                    <a:pt x="132" y="131"/>
                  </a:lnTo>
                  <a:lnTo>
                    <a:pt x="192" y="78"/>
                  </a:lnTo>
                  <a:lnTo>
                    <a:pt x="269" y="36"/>
                  </a:lnTo>
                  <a:lnTo>
                    <a:pt x="347" y="12"/>
                  </a:lnTo>
                  <a:lnTo>
                    <a:pt x="437" y="0"/>
                  </a:lnTo>
                  <a:lnTo>
                    <a:pt x="526" y="12"/>
                  </a:lnTo>
                  <a:lnTo>
                    <a:pt x="604" y="36"/>
                  </a:lnTo>
                  <a:lnTo>
                    <a:pt x="682" y="78"/>
                  </a:lnTo>
                  <a:lnTo>
                    <a:pt x="748" y="131"/>
                  </a:lnTo>
                  <a:lnTo>
                    <a:pt x="796" y="191"/>
                  </a:lnTo>
                  <a:lnTo>
                    <a:pt x="837" y="269"/>
                  </a:lnTo>
                  <a:lnTo>
                    <a:pt x="867" y="346"/>
                  </a:lnTo>
                  <a:lnTo>
                    <a:pt x="873" y="436"/>
                  </a:lnTo>
                  <a:lnTo>
                    <a:pt x="867" y="525"/>
                  </a:lnTo>
                  <a:lnTo>
                    <a:pt x="837" y="603"/>
                  </a:lnTo>
                  <a:lnTo>
                    <a:pt x="796" y="681"/>
                  </a:lnTo>
                  <a:lnTo>
                    <a:pt x="748" y="746"/>
                  </a:lnTo>
                  <a:lnTo>
                    <a:pt x="682" y="794"/>
                  </a:lnTo>
                  <a:lnTo>
                    <a:pt x="604" y="836"/>
                  </a:lnTo>
                  <a:lnTo>
                    <a:pt x="526" y="866"/>
                  </a:lnTo>
                  <a:lnTo>
                    <a:pt x="437" y="872"/>
                  </a:lnTo>
                  <a:close/>
                </a:path>
              </a:pathLst>
            </a:custGeom>
            <a:solidFill>
              <a:srgbClr val="316D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00" name="Freeform 60"/>
            <p:cNvSpPr>
              <a:spLocks/>
            </p:cNvSpPr>
            <p:nvPr/>
          </p:nvSpPr>
          <p:spPr bwMode="auto">
            <a:xfrm>
              <a:off x="473" y="2437"/>
              <a:ext cx="867" cy="866"/>
            </a:xfrm>
            <a:custGeom>
              <a:avLst/>
              <a:gdLst>
                <a:gd name="T0" fmla="*/ 437 w 867"/>
                <a:gd name="T1" fmla="*/ 866 h 866"/>
                <a:gd name="T2" fmla="*/ 347 w 867"/>
                <a:gd name="T3" fmla="*/ 860 h 866"/>
                <a:gd name="T4" fmla="*/ 269 w 867"/>
                <a:gd name="T5" fmla="*/ 830 h 866"/>
                <a:gd name="T6" fmla="*/ 192 w 867"/>
                <a:gd name="T7" fmla="*/ 794 h 866"/>
                <a:gd name="T8" fmla="*/ 132 w 867"/>
                <a:gd name="T9" fmla="*/ 740 h 866"/>
                <a:gd name="T10" fmla="*/ 78 w 867"/>
                <a:gd name="T11" fmla="*/ 675 h 866"/>
                <a:gd name="T12" fmla="*/ 36 w 867"/>
                <a:gd name="T13" fmla="*/ 603 h 866"/>
                <a:gd name="T14" fmla="*/ 12 w 867"/>
                <a:gd name="T15" fmla="*/ 525 h 866"/>
                <a:gd name="T16" fmla="*/ 0 w 867"/>
                <a:gd name="T17" fmla="*/ 436 h 866"/>
                <a:gd name="T18" fmla="*/ 12 w 867"/>
                <a:gd name="T19" fmla="*/ 346 h 866"/>
                <a:gd name="T20" fmla="*/ 36 w 867"/>
                <a:gd name="T21" fmla="*/ 269 h 866"/>
                <a:gd name="T22" fmla="*/ 78 w 867"/>
                <a:gd name="T23" fmla="*/ 191 h 866"/>
                <a:gd name="T24" fmla="*/ 132 w 867"/>
                <a:gd name="T25" fmla="*/ 131 h 866"/>
                <a:gd name="T26" fmla="*/ 192 w 867"/>
                <a:gd name="T27" fmla="*/ 78 h 866"/>
                <a:gd name="T28" fmla="*/ 269 w 867"/>
                <a:gd name="T29" fmla="*/ 36 h 866"/>
                <a:gd name="T30" fmla="*/ 347 w 867"/>
                <a:gd name="T31" fmla="*/ 12 h 866"/>
                <a:gd name="T32" fmla="*/ 437 w 867"/>
                <a:gd name="T33" fmla="*/ 0 h 866"/>
                <a:gd name="T34" fmla="*/ 526 w 867"/>
                <a:gd name="T35" fmla="*/ 12 h 866"/>
                <a:gd name="T36" fmla="*/ 604 w 867"/>
                <a:gd name="T37" fmla="*/ 36 h 866"/>
                <a:gd name="T38" fmla="*/ 676 w 867"/>
                <a:gd name="T39" fmla="*/ 78 h 866"/>
                <a:gd name="T40" fmla="*/ 742 w 867"/>
                <a:gd name="T41" fmla="*/ 131 h 866"/>
                <a:gd name="T42" fmla="*/ 796 w 867"/>
                <a:gd name="T43" fmla="*/ 191 h 866"/>
                <a:gd name="T44" fmla="*/ 832 w 867"/>
                <a:gd name="T45" fmla="*/ 269 h 866"/>
                <a:gd name="T46" fmla="*/ 861 w 867"/>
                <a:gd name="T47" fmla="*/ 346 h 866"/>
                <a:gd name="T48" fmla="*/ 867 w 867"/>
                <a:gd name="T49" fmla="*/ 436 h 866"/>
                <a:gd name="T50" fmla="*/ 861 w 867"/>
                <a:gd name="T51" fmla="*/ 525 h 866"/>
                <a:gd name="T52" fmla="*/ 832 w 867"/>
                <a:gd name="T53" fmla="*/ 603 h 866"/>
                <a:gd name="T54" fmla="*/ 796 w 867"/>
                <a:gd name="T55" fmla="*/ 675 h 866"/>
                <a:gd name="T56" fmla="*/ 742 w 867"/>
                <a:gd name="T57" fmla="*/ 740 h 866"/>
                <a:gd name="T58" fmla="*/ 676 w 867"/>
                <a:gd name="T59" fmla="*/ 794 h 866"/>
                <a:gd name="T60" fmla="*/ 604 w 867"/>
                <a:gd name="T61" fmla="*/ 830 h 866"/>
                <a:gd name="T62" fmla="*/ 526 w 867"/>
                <a:gd name="T63" fmla="*/ 860 h 866"/>
                <a:gd name="T64" fmla="*/ 437 w 867"/>
                <a:gd name="T65" fmla="*/ 866 h 866"/>
                <a:gd name="T66" fmla="*/ 437 w 867"/>
                <a:gd name="T67" fmla="*/ 866 h 86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67"/>
                <a:gd name="T103" fmla="*/ 0 h 866"/>
                <a:gd name="T104" fmla="*/ 867 w 867"/>
                <a:gd name="T105" fmla="*/ 866 h 86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67" h="866">
                  <a:moveTo>
                    <a:pt x="437" y="866"/>
                  </a:moveTo>
                  <a:lnTo>
                    <a:pt x="347" y="860"/>
                  </a:lnTo>
                  <a:lnTo>
                    <a:pt x="269" y="830"/>
                  </a:lnTo>
                  <a:lnTo>
                    <a:pt x="192" y="794"/>
                  </a:lnTo>
                  <a:lnTo>
                    <a:pt x="132" y="740"/>
                  </a:lnTo>
                  <a:lnTo>
                    <a:pt x="78" y="675"/>
                  </a:lnTo>
                  <a:lnTo>
                    <a:pt x="36" y="603"/>
                  </a:lnTo>
                  <a:lnTo>
                    <a:pt x="12" y="525"/>
                  </a:lnTo>
                  <a:lnTo>
                    <a:pt x="0" y="436"/>
                  </a:lnTo>
                  <a:lnTo>
                    <a:pt x="12" y="346"/>
                  </a:lnTo>
                  <a:lnTo>
                    <a:pt x="36" y="269"/>
                  </a:lnTo>
                  <a:lnTo>
                    <a:pt x="78" y="191"/>
                  </a:lnTo>
                  <a:lnTo>
                    <a:pt x="132" y="131"/>
                  </a:lnTo>
                  <a:lnTo>
                    <a:pt x="192" y="78"/>
                  </a:lnTo>
                  <a:lnTo>
                    <a:pt x="269" y="36"/>
                  </a:lnTo>
                  <a:lnTo>
                    <a:pt x="347" y="12"/>
                  </a:lnTo>
                  <a:lnTo>
                    <a:pt x="437" y="0"/>
                  </a:lnTo>
                  <a:lnTo>
                    <a:pt x="526" y="12"/>
                  </a:lnTo>
                  <a:lnTo>
                    <a:pt x="604" y="36"/>
                  </a:lnTo>
                  <a:lnTo>
                    <a:pt x="676" y="78"/>
                  </a:lnTo>
                  <a:lnTo>
                    <a:pt x="742" y="131"/>
                  </a:lnTo>
                  <a:lnTo>
                    <a:pt x="796" y="191"/>
                  </a:lnTo>
                  <a:lnTo>
                    <a:pt x="832" y="269"/>
                  </a:lnTo>
                  <a:lnTo>
                    <a:pt x="861" y="346"/>
                  </a:lnTo>
                  <a:lnTo>
                    <a:pt x="867" y="436"/>
                  </a:lnTo>
                  <a:lnTo>
                    <a:pt x="861" y="525"/>
                  </a:lnTo>
                  <a:lnTo>
                    <a:pt x="832" y="603"/>
                  </a:lnTo>
                  <a:lnTo>
                    <a:pt x="796" y="675"/>
                  </a:lnTo>
                  <a:lnTo>
                    <a:pt x="742" y="740"/>
                  </a:lnTo>
                  <a:lnTo>
                    <a:pt x="676" y="794"/>
                  </a:lnTo>
                  <a:lnTo>
                    <a:pt x="604" y="830"/>
                  </a:lnTo>
                  <a:lnTo>
                    <a:pt x="526" y="860"/>
                  </a:lnTo>
                  <a:lnTo>
                    <a:pt x="437" y="866"/>
                  </a:lnTo>
                  <a:close/>
                </a:path>
              </a:pathLst>
            </a:custGeom>
            <a:solidFill>
              <a:srgbClr val="326E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01" name="Freeform 61"/>
            <p:cNvSpPr>
              <a:spLocks/>
            </p:cNvSpPr>
            <p:nvPr/>
          </p:nvSpPr>
          <p:spPr bwMode="auto">
            <a:xfrm>
              <a:off x="479" y="2443"/>
              <a:ext cx="855" cy="854"/>
            </a:xfrm>
            <a:custGeom>
              <a:avLst/>
              <a:gdLst>
                <a:gd name="T0" fmla="*/ 425 w 855"/>
                <a:gd name="T1" fmla="*/ 854 h 854"/>
                <a:gd name="T2" fmla="*/ 341 w 855"/>
                <a:gd name="T3" fmla="*/ 848 h 854"/>
                <a:gd name="T4" fmla="*/ 257 w 855"/>
                <a:gd name="T5" fmla="*/ 818 h 854"/>
                <a:gd name="T6" fmla="*/ 186 w 855"/>
                <a:gd name="T7" fmla="*/ 782 h 854"/>
                <a:gd name="T8" fmla="*/ 126 w 855"/>
                <a:gd name="T9" fmla="*/ 729 h 854"/>
                <a:gd name="T10" fmla="*/ 72 w 855"/>
                <a:gd name="T11" fmla="*/ 663 h 854"/>
                <a:gd name="T12" fmla="*/ 36 w 855"/>
                <a:gd name="T13" fmla="*/ 591 h 854"/>
                <a:gd name="T14" fmla="*/ 6 w 855"/>
                <a:gd name="T15" fmla="*/ 514 h 854"/>
                <a:gd name="T16" fmla="*/ 0 w 855"/>
                <a:gd name="T17" fmla="*/ 424 h 854"/>
                <a:gd name="T18" fmla="*/ 6 w 855"/>
                <a:gd name="T19" fmla="*/ 340 h 854"/>
                <a:gd name="T20" fmla="*/ 36 w 855"/>
                <a:gd name="T21" fmla="*/ 257 h 854"/>
                <a:gd name="T22" fmla="*/ 72 w 855"/>
                <a:gd name="T23" fmla="*/ 185 h 854"/>
                <a:gd name="T24" fmla="*/ 126 w 855"/>
                <a:gd name="T25" fmla="*/ 125 h 854"/>
                <a:gd name="T26" fmla="*/ 186 w 855"/>
                <a:gd name="T27" fmla="*/ 72 h 854"/>
                <a:gd name="T28" fmla="*/ 257 w 855"/>
                <a:gd name="T29" fmla="*/ 36 h 854"/>
                <a:gd name="T30" fmla="*/ 341 w 855"/>
                <a:gd name="T31" fmla="*/ 6 h 854"/>
                <a:gd name="T32" fmla="*/ 425 w 855"/>
                <a:gd name="T33" fmla="*/ 0 h 854"/>
                <a:gd name="T34" fmla="*/ 514 w 855"/>
                <a:gd name="T35" fmla="*/ 6 h 854"/>
                <a:gd name="T36" fmla="*/ 592 w 855"/>
                <a:gd name="T37" fmla="*/ 36 h 854"/>
                <a:gd name="T38" fmla="*/ 664 w 855"/>
                <a:gd name="T39" fmla="*/ 72 h 854"/>
                <a:gd name="T40" fmla="*/ 730 w 855"/>
                <a:gd name="T41" fmla="*/ 125 h 854"/>
                <a:gd name="T42" fmla="*/ 784 w 855"/>
                <a:gd name="T43" fmla="*/ 185 h 854"/>
                <a:gd name="T44" fmla="*/ 820 w 855"/>
                <a:gd name="T45" fmla="*/ 257 h 854"/>
                <a:gd name="T46" fmla="*/ 849 w 855"/>
                <a:gd name="T47" fmla="*/ 340 h 854"/>
                <a:gd name="T48" fmla="*/ 855 w 855"/>
                <a:gd name="T49" fmla="*/ 424 h 854"/>
                <a:gd name="T50" fmla="*/ 849 w 855"/>
                <a:gd name="T51" fmla="*/ 514 h 854"/>
                <a:gd name="T52" fmla="*/ 820 w 855"/>
                <a:gd name="T53" fmla="*/ 591 h 854"/>
                <a:gd name="T54" fmla="*/ 784 w 855"/>
                <a:gd name="T55" fmla="*/ 663 h 854"/>
                <a:gd name="T56" fmla="*/ 730 w 855"/>
                <a:gd name="T57" fmla="*/ 729 h 854"/>
                <a:gd name="T58" fmla="*/ 664 w 855"/>
                <a:gd name="T59" fmla="*/ 782 h 854"/>
                <a:gd name="T60" fmla="*/ 592 w 855"/>
                <a:gd name="T61" fmla="*/ 818 h 854"/>
                <a:gd name="T62" fmla="*/ 514 w 855"/>
                <a:gd name="T63" fmla="*/ 848 h 854"/>
                <a:gd name="T64" fmla="*/ 425 w 855"/>
                <a:gd name="T65" fmla="*/ 854 h 854"/>
                <a:gd name="T66" fmla="*/ 425 w 855"/>
                <a:gd name="T67" fmla="*/ 854 h 8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55"/>
                <a:gd name="T103" fmla="*/ 0 h 854"/>
                <a:gd name="T104" fmla="*/ 855 w 855"/>
                <a:gd name="T105" fmla="*/ 854 h 8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55" h="854">
                  <a:moveTo>
                    <a:pt x="425" y="854"/>
                  </a:moveTo>
                  <a:lnTo>
                    <a:pt x="341" y="848"/>
                  </a:lnTo>
                  <a:lnTo>
                    <a:pt x="257" y="818"/>
                  </a:lnTo>
                  <a:lnTo>
                    <a:pt x="186" y="782"/>
                  </a:lnTo>
                  <a:lnTo>
                    <a:pt x="126" y="729"/>
                  </a:lnTo>
                  <a:lnTo>
                    <a:pt x="72" y="663"/>
                  </a:lnTo>
                  <a:lnTo>
                    <a:pt x="36" y="591"/>
                  </a:lnTo>
                  <a:lnTo>
                    <a:pt x="6" y="514"/>
                  </a:lnTo>
                  <a:lnTo>
                    <a:pt x="0" y="424"/>
                  </a:lnTo>
                  <a:lnTo>
                    <a:pt x="6" y="340"/>
                  </a:lnTo>
                  <a:lnTo>
                    <a:pt x="36" y="257"/>
                  </a:lnTo>
                  <a:lnTo>
                    <a:pt x="72" y="185"/>
                  </a:lnTo>
                  <a:lnTo>
                    <a:pt x="126" y="125"/>
                  </a:lnTo>
                  <a:lnTo>
                    <a:pt x="186" y="72"/>
                  </a:lnTo>
                  <a:lnTo>
                    <a:pt x="257" y="36"/>
                  </a:lnTo>
                  <a:lnTo>
                    <a:pt x="341" y="6"/>
                  </a:lnTo>
                  <a:lnTo>
                    <a:pt x="425" y="0"/>
                  </a:lnTo>
                  <a:lnTo>
                    <a:pt x="514" y="6"/>
                  </a:lnTo>
                  <a:lnTo>
                    <a:pt x="592" y="36"/>
                  </a:lnTo>
                  <a:lnTo>
                    <a:pt x="664" y="72"/>
                  </a:lnTo>
                  <a:lnTo>
                    <a:pt x="730" y="125"/>
                  </a:lnTo>
                  <a:lnTo>
                    <a:pt x="784" y="185"/>
                  </a:lnTo>
                  <a:lnTo>
                    <a:pt x="820" y="257"/>
                  </a:lnTo>
                  <a:lnTo>
                    <a:pt x="849" y="340"/>
                  </a:lnTo>
                  <a:lnTo>
                    <a:pt x="855" y="424"/>
                  </a:lnTo>
                  <a:lnTo>
                    <a:pt x="849" y="514"/>
                  </a:lnTo>
                  <a:lnTo>
                    <a:pt x="820" y="591"/>
                  </a:lnTo>
                  <a:lnTo>
                    <a:pt x="784" y="663"/>
                  </a:lnTo>
                  <a:lnTo>
                    <a:pt x="730" y="729"/>
                  </a:lnTo>
                  <a:lnTo>
                    <a:pt x="664" y="782"/>
                  </a:lnTo>
                  <a:lnTo>
                    <a:pt x="592" y="818"/>
                  </a:lnTo>
                  <a:lnTo>
                    <a:pt x="514" y="848"/>
                  </a:lnTo>
                  <a:lnTo>
                    <a:pt x="425" y="854"/>
                  </a:lnTo>
                  <a:close/>
                </a:path>
              </a:pathLst>
            </a:custGeom>
            <a:solidFill>
              <a:srgbClr val="326E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02" name="Freeform 62"/>
            <p:cNvSpPr>
              <a:spLocks/>
            </p:cNvSpPr>
            <p:nvPr/>
          </p:nvSpPr>
          <p:spPr bwMode="auto">
            <a:xfrm>
              <a:off x="479" y="2443"/>
              <a:ext cx="849" cy="848"/>
            </a:xfrm>
            <a:custGeom>
              <a:avLst/>
              <a:gdLst>
                <a:gd name="T0" fmla="*/ 425 w 849"/>
                <a:gd name="T1" fmla="*/ 848 h 848"/>
                <a:gd name="T2" fmla="*/ 341 w 849"/>
                <a:gd name="T3" fmla="*/ 842 h 848"/>
                <a:gd name="T4" fmla="*/ 257 w 849"/>
                <a:gd name="T5" fmla="*/ 818 h 848"/>
                <a:gd name="T6" fmla="*/ 186 w 849"/>
                <a:gd name="T7" fmla="*/ 776 h 848"/>
                <a:gd name="T8" fmla="*/ 126 w 849"/>
                <a:gd name="T9" fmla="*/ 729 h 848"/>
                <a:gd name="T10" fmla="*/ 72 w 849"/>
                <a:gd name="T11" fmla="*/ 663 h 848"/>
                <a:gd name="T12" fmla="*/ 36 w 849"/>
                <a:gd name="T13" fmla="*/ 591 h 848"/>
                <a:gd name="T14" fmla="*/ 6 w 849"/>
                <a:gd name="T15" fmla="*/ 514 h 848"/>
                <a:gd name="T16" fmla="*/ 0 w 849"/>
                <a:gd name="T17" fmla="*/ 424 h 848"/>
                <a:gd name="T18" fmla="*/ 6 w 849"/>
                <a:gd name="T19" fmla="*/ 340 h 848"/>
                <a:gd name="T20" fmla="*/ 36 w 849"/>
                <a:gd name="T21" fmla="*/ 257 h 848"/>
                <a:gd name="T22" fmla="*/ 72 w 849"/>
                <a:gd name="T23" fmla="*/ 185 h 848"/>
                <a:gd name="T24" fmla="*/ 126 w 849"/>
                <a:gd name="T25" fmla="*/ 125 h 848"/>
                <a:gd name="T26" fmla="*/ 186 w 849"/>
                <a:gd name="T27" fmla="*/ 72 h 848"/>
                <a:gd name="T28" fmla="*/ 257 w 849"/>
                <a:gd name="T29" fmla="*/ 36 h 848"/>
                <a:gd name="T30" fmla="*/ 341 w 849"/>
                <a:gd name="T31" fmla="*/ 6 h 848"/>
                <a:gd name="T32" fmla="*/ 425 w 849"/>
                <a:gd name="T33" fmla="*/ 0 h 848"/>
                <a:gd name="T34" fmla="*/ 514 w 849"/>
                <a:gd name="T35" fmla="*/ 6 h 848"/>
                <a:gd name="T36" fmla="*/ 592 w 849"/>
                <a:gd name="T37" fmla="*/ 36 h 848"/>
                <a:gd name="T38" fmla="*/ 664 w 849"/>
                <a:gd name="T39" fmla="*/ 72 h 848"/>
                <a:gd name="T40" fmla="*/ 730 w 849"/>
                <a:gd name="T41" fmla="*/ 125 h 848"/>
                <a:gd name="T42" fmla="*/ 778 w 849"/>
                <a:gd name="T43" fmla="*/ 185 h 848"/>
                <a:gd name="T44" fmla="*/ 820 w 849"/>
                <a:gd name="T45" fmla="*/ 257 h 848"/>
                <a:gd name="T46" fmla="*/ 843 w 849"/>
                <a:gd name="T47" fmla="*/ 340 h 848"/>
                <a:gd name="T48" fmla="*/ 849 w 849"/>
                <a:gd name="T49" fmla="*/ 424 h 848"/>
                <a:gd name="T50" fmla="*/ 843 w 849"/>
                <a:gd name="T51" fmla="*/ 514 h 848"/>
                <a:gd name="T52" fmla="*/ 820 w 849"/>
                <a:gd name="T53" fmla="*/ 591 h 848"/>
                <a:gd name="T54" fmla="*/ 778 w 849"/>
                <a:gd name="T55" fmla="*/ 663 h 848"/>
                <a:gd name="T56" fmla="*/ 730 w 849"/>
                <a:gd name="T57" fmla="*/ 729 h 848"/>
                <a:gd name="T58" fmla="*/ 664 w 849"/>
                <a:gd name="T59" fmla="*/ 776 h 848"/>
                <a:gd name="T60" fmla="*/ 592 w 849"/>
                <a:gd name="T61" fmla="*/ 818 h 848"/>
                <a:gd name="T62" fmla="*/ 514 w 849"/>
                <a:gd name="T63" fmla="*/ 842 h 848"/>
                <a:gd name="T64" fmla="*/ 425 w 849"/>
                <a:gd name="T65" fmla="*/ 848 h 848"/>
                <a:gd name="T66" fmla="*/ 425 w 849"/>
                <a:gd name="T67" fmla="*/ 848 h 8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49"/>
                <a:gd name="T103" fmla="*/ 0 h 848"/>
                <a:gd name="T104" fmla="*/ 849 w 849"/>
                <a:gd name="T105" fmla="*/ 848 h 8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49" h="848">
                  <a:moveTo>
                    <a:pt x="425" y="848"/>
                  </a:moveTo>
                  <a:lnTo>
                    <a:pt x="341" y="842"/>
                  </a:lnTo>
                  <a:lnTo>
                    <a:pt x="257" y="818"/>
                  </a:lnTo>
                  <a:lnTo>
                    <a:pt x="186" y="776"/>
                  </a:lnTo>
                  <a:lnTo>
                    <a:pt x="126" y="729"/>
                  </a:lnTo>
                  <a:lnTo>
                    <a:pt x="72" y="663"/>
                  </a:lnTo>
                  <a:lnTo>
                    <a:pt x="36" y="591"/>
                  </a:lnTo>
                  <a:lnTo>
                    <a:pt x="6" y="514"/>
                  </a:lnTo>
                  <a:lnTo>
                    <a:pt x="0" y="424"/>
                  </a:lnTo>
                  <a:lnTo>
                    <a:pt x="6" y="340"/>
                  </a:lnTo>
                  <a:lnTo>
                    <a:pt x="36" y="257"/>
                  </a:lnTo>
                  <a:lnTo>
                    <a:pt x="72" y="185"/>
                  </a:lnTo>
                  <a:lnTo>
                    <a:pt x="126" y="125"/>
                  </a:lnTo>
                  <a:lnTo>
                    <a:pt x="186" y="72"/>
                  </a:lnTo>
                  <a:lnTo>
                    <a:pt x="257" y="36"/>
                  </a:lnTo>
                  <a:lnTo>
                    <a:pt x="341" y="6"/>
                  </a:lnTo>
                  <a:lnTo>
                    <a:pt x="425" y="0"/>
                  </a:lnTo>
                  <a:lnTo>
                    <a:pt x="514" y="6"/>
                  </a:lnTo>
                  <a:lnTo>
                    <a:pt x="592" y="36"/>
                  </a:lnTo>
                  <a:lnTo>
                    <a:pt x="664" y="72"/>
                  </a:lnTo>
                  <a:lnTo>
                    <a:pt x="730" y="125"/>
                  </a:lnTo>
                  <a:lnTo>
                    <a:pt x="778" y="185"/>
                  </a:lnTo>
                  <a:lnTo>
                    <a:pt x="820" y="257"/>
                  </a:lnTo>
                  <a:lnTo>
                    <a:pt x="843" y="340"/>
                  </a:lnTo>
                  <a:lnTo>
                    <a:pt x="849" y="424"/>
                  </a:lnTo>
                  <a:lnTo>
                    <a:pt x="843" y="514"/>
                  </a:lnTo>
                  <a:lnTo>
                    <a:pt x="820" y="591"/>
                  </a:lnTo>
                  <a:lnTo>
                    <a:pt x="778" y="663"/>
                  </a:lnTo>
                  <a:lnTo>
                    <a:pt x="730" y="729"/>
                  </a:lnTo>
                  <a:lnTo>
                    <a:pt x="664" y="776"/>
                  </a:lnTo>
                  <a:lnTo>
                    <a:pt x="592" y="818"/>
                  </a:lnTo>
                  <a:lnTo>
                    <a:pt x="514" y="842"/>
                  </a:lnTo>
                  <a:lnTo>
                    <a:pt x="425" y="848"/>
                  </a:lnTo>
                  <a:close/>
                </a:path>
              </a:pathLst>
            </a:custGeom>
            <a:solidFill>
              <a:srgbClr val="326F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03" name="Freeform 63"/>
            <p:cNvSpPr>
              <a:spLocks/>
            </p:cNvSpPr>
            <p:nvPr/>
          </p:nvSpPr>
          <p:spPr bwMode="auto">
            <a:xfrm>
              <a:off x="479" y="2443"/>
              <a:ext cx="849" cy="848"/>
            </a:xfrm>
            <a:custGeom>
              <a:avLst/>
              <a:gdLst>
                <a:gd name="T0" fmla="*/ 425 w 849"/>
                <a:gd name="T1" fmla="*/ 848 h 848"/>
                <a:gd name="T2" fmla="*/ 341 w 849"/>
                <a:gd name="T3" fmla="*/ 842 h 848"/>
                <a:gd name="T4" fmla="*/ 257 w 849"/>
                <a:gd name="T5" fmla="*/ 812 h 848"/>
                <a:gd name="T6" fmla="*/ 186 w 849"/>
                <a:gd name="T7" fmla="*/ 776 h 848"/>
                <a:gd name="T8" fmla="*/ 126 w 849"/>
                <a:gd name="T9" fmla="*/ 723 h 848"/>
                <a:gd name="T10" fmla="*/ 72 w 849"/>
                <a:gd name="T11" fmla="*/ 663 h 848"/>
                <a:gd name="T12" fmla="*/ 36 w 849"/>
                <a:gd name="T13" fmla="*/ 591 h 848"/>
                <a:gd name="T14" fmla="*/ 6 w 849"/>
                <a:gd name="T15" fmla="*/ 508 h 848"/>
                <a:gd name="T16" fmla="*/ 0 w 849"/>
                <a:gd name="T17" fmla="*/ 424 h 848"/>
                <a:gd name="T18" fmla="*/ 6 w 849"/>
                <a:gd name="T19" fmla="*/ 340 h 848"/>
                <a:gd name="T20" fmla="*/ 36 w 849"/>
                <a:gd name="T21" fmla="*/ 257 h 848"/>
                <a:gd name="T22" fmla="*/ 72 w 849"/>
                <a:gd name="T23" fmla="*/ 185 h 848"/>
                <a:gd name="T24" fmla="*/ 126 w 849"/>
                <a:gd name="T25" fmla="*/ 125 h 848"/>
                <a:gd name="T26" fmla="*/ 186 w 849"/>
                <a:gd name="T27" fmla="*/ 72 h 848"/>
                <a:gd name="T28" fmla="*/ 257 w 849"/>
                <a:gd name="T29" fmla="*/ 36 h 848"/>
                <a:gd name="T30" fmla="*/ 341 w 849"/>
                <a:gd name="T31" fmla="*/ 6 h 848"/>
                <a:gd name="T32" fmla="*/ 425 w 849"/>
                <a:gd name="T33" fmla="*/ 0 h 848"/>
                <a:gd name="T34" fmla="*/ 509 w 849"/>
                <a:gd name="T35" fmla="*/ 6 h 848"/>
                <a:gd name="T36" fmla="*/ 592 w 849"/>
                <a:gd name="T37" fmla="*/ 36 h 848"/>
                <a:gd name="T38" fmla="*/ 664 w 849"/>
                <a:gd name="T39" fmla="*/ 72 h 848"/>
                <a:gd name="T40" fmla="*/ 724 w 849"/>
                <a:gd name="T41" fmla="*/ 125 h 848"/>
                <a:gd name="T42" fmla="*/ 778 w 849"/>
                <a:gd name="T43" fmla="*/ 185 h 848"/>
                <a:gd name="T44" fmla="*/ 814 w 849"/>
                <a:gd name="T45" fmla="*/ 257 h 848"/>
                <a:gd name="T46" fmla="*/ 843 w 849"/>
                <a:gd name="T47" fmla="*/ 340 h 848"/>
                <a:gd name="T48" fmla="*/ 849 w 849"/>
                <a:gd name="T49" fmla="*/ 424 h 848"/>
                <a:gd name="T50" fmla="*/ 843 w 849"/>
                <a:gd name="T51" fmla="*/ 508 h 848"/>
                <a:gd name="T52" fmla="*/ 814 w 849"/>
                <a:gd name="T53" fmla="*/ 591 h 848"/>
                <a:gd name="T54" fmla="*/ 778 w 849"/>
                <a:gd name="T55" fmla="*/ 663 h 848"/>
                <a:gd name="T56" fmla="*/ 724 w 849"/>
                <a:gd name="T57" fmla="*/ 723 h 848"/>
                <a:gd name="T58" fmla="*/ 664 w 849"/>
                <a:gd name="T59" fmla="*/ 776 h 848"/>
                <a:gd name="T60" fmla="*/ 592 w 849"/>
                <a:gd name="T61" fmla="*/ 812 h 848"/>
                <a:gd name="T62" fmla="*/ 509 w 849"/>
                <a:gd name="T63" fmla="*/ 842 h 848"/>
                <a:gd name="T64" fmla="*/ 425 w 849"/>
                <a:gd name="T65" fmla="*/ 848 h 848"/>
                <a:gd name="T66" fmla="*/ 425 w 849"/>
                <a:gd name="T67" fmla="*/ 848 h 8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49"/>
                <a:gd name="T103" fmla="*/ 0 h 848"/>
                <a:gd name="T104" fmla="*/ 849 w 849"/>
                <a:gd name="T105" fmla="*/ 848 h 8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49" h="848">
                  <a:moveTo>
                    <a:pt x="425" y="848"/>
                  </a:moveTo>
                  <a:lnTo>
                    <a:pt x="341" y="842"/>
                  </a:lnTo>
                  <a:lnTo>
                    <a:pt x="257" y="812"/>
                  </a:lnTo>
                  <a:lnTo>
                    <a:pt x="186" y="776"/>
                  </a:lnTo>
                  <a:lnTo>
                    <a:pt x="126" y="723"/>
                  </a:lnTo>
                  <a:lnTo>
                    <a:pt x="72" y="663"/>
                  </a:lnTo>
                  <a:lnTo>
                    <a:pt x="36" y="591"/>
                  </a:lnTo>
                  <a:lnTo>
                    <a:pt x="6" y="508"/>
                  </a:lnTo>
                  <a:lnTo>
                    <a:pt x="0" y="424"/>
                  </a:lnTo>
                  <a:lnTo>
                    <a:pt x="6" y="340"/>
                  </a:lnTo>
                  <a:lnTo>
                    <a:pt x="36" y="257"/>
                  </a:lnTo>
                  <a:lnTo>
                    <a:pt x="72" y="185"/>
                  </a:lnTo>
                  <a:lnTo>
                    <a:pt x="126" y="125"/>
                  </a:lnTo>
                  <a:lnTo>
                    <a:pt x="186" y="72"/>
                  </a:lnTo>
                  <a:lnTo>
                    <a:pt x="257" y="36"/>
                  </a:lnTo>
                  <a:lnTo>
                    <a:pt x="341" y="6"/>
                  </a:lnTo>
                  <a:lnTo>
                    <a:pt x="425" y="0"/>
                  </a:lnTo>
                  <a:lnTo>
                    <a:pt x="509" y="6"/>
                  </a:lnTo>
                  <a:lnTo>
                    <a:pt x="592" y="36"/>
                  </a:lnTo>
                  <a:lnTo>
                    <a:pt x="664" y="72"/>
                  </a:lnTo>
                  <a:lnTo>
                    <a:pt x="724" y="125"/>
                  </a:lnTo>
                  <a:lnTo>
                    <a:pt x="778" y="185"/>
                  </a:lnTo>
                  <a:lnTo>
                    <a:pt x="814" y="257"/>
                  </a:lnTo>
                  <a:lnTo>
                    <a:pt x="843" y="340"/>
                  </a:lnTo>
                  <a:lnTo>
                    <a:pt x="849" y="424"/>
                  </a:lnTo>
                  <a:lnTo>
                    <a:pt x="843" y="508"/>
                  </a:lnTo>
                  <a:lnTo>
                    <a:pt x="814" y="591"/>
                  </a:lnTo>
                  <a:lnTo>
                    <a:pt x="778" y="663"/>
                  </a:lnTo>
                  <a:lnTo>
                    <a:pt x="724" y="723"/>
                  </a:lnTo>
                  <a:lnTo>
                    <a:pt x="664" y="776"/>
                  </a:lnTo>
                  <a:lnTo>
                    <a:pt x="592" y="812"/>
                  </a:lnTo>
                  <a:lnTo>
                    <a:pt x="509" y="842"/>
                  </a:lnTo>
                  <a:lnTo>
                    <a:pt x="425" y="848"/>
                  </a:lnTo>
                  <a:close/>
                </a:path>
              </a:pathLst>
            </a:custGeom>
            <a:solidFill>
              <a:srgbClr val="336F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04" name="Freeform 64"/>
            <p:cNvSpPr>
              <a:spLocks/>
            </p:cNvSpPr>
            <p:nvPr/>
          </p:nvSpPr>
          <p:spPr bwMode="auto">
            <a:xfrm>
              <a:off x="485" y="2443"/>
              <a:ext cx="837" cy="842"/>
            </a:xfrm>
            <a:custGeom>
              <a:avLst/>
              <a:gdLst>
                <a:gd name="T0" fmla="*/ 419 w 837"/>
                <a:gd name="T1" fmla="*/ 842 h 842"/>
                <a:gd name="T2" fmla="*/ 335 w 837"/>
                <a:gd name="T3" fmla="*/ 836 h 842"/>
                <a:gd name="T4" fmla="*/ 257 w 837"/>
                <a:gd name="T5" fmla="*/ 806 h 842"/>
                <a:gd name="T6" fmla="*/ 186 w 837"/>
                <a:gd name="T7" fmla="*/ 770 h 842"/>
                <a:gd name="T8" fmla="*/ 120 w 837"/>
                <a:gd name="T9" fmla="*/ 717 h 842"/>
                <a:gd name="T10" fmla="*/ 72 w 837"/>
                <a:gd name="T11" fmla="*/ 657 h 842"/>
                <a:gd name="T12" fmla="*/ 30 w 837"/>
                <a:gd name="T13" fmla="*/ 585 h 842"/>
                <a:gd name="T14" fmla="*/ 6 w 837"/>
                <a:gd name="T15" fmla="*/ 508 h 842"/>
                <a:gd name="T16" fmla="*/ 0 w 837"/>
                <a:gd name="T17" fmla="*/ 424 h 842"/>
                <a:gd name="T18" fmla="*/ 6 w 837"/>
                <a:gd name="T19" fmla="*/ 340 h 842"/>
                <a:gd name="T20" fmla="*/ 30 w 837"/>
                <a:gd name="T21" fmla="*/ 257 h 842"/>
                <a:gd name="T22" fmla="*/ 72 w 837"/>
                <a:gd name="T23" fmla="*/ 185 h 842"/>
                <a:gd name="T24" fmla="*/ 120 w 837"/>
                <a:gd name="T25" fmla="*/ 125 h 842"/>
                <a:gd name="T26" fmla="*/ 186 w 837"/>
                <a:gd name="T27" fmla="*/ 72 h 842"/>
                <a:gd name="T28" fmla="*/ 257 w 837"/>
                <a:gd name="T29" fmla="*/ 36 h 842"/>
                <a:gd name="T30" fmla="*/ 335 w 837"/>
                <a:gd name="T31" fmla="*/ 6 h 842"/>
                <a:gd name="T32" fmla="*/ 419 w 837"/>
                <a:gd name="T33" fmla="*/ 0 h 842"/>
                <a:gd name="T34" fmla="*/ 503 w 837"/>
                <a:gd name="T35" fmla="*/ 6 h 842"/>
                <a:gd name="T36" fmla="*/ 580 w 837"/>
                <a:gd name="T37" fmla="*/ 36 h 842"/>
                <a:gd name="T38" fmla="*/ 652 w 837"/>
                <a:gd name="T39" fmla="*/ 72 h 842"/>
                <a:gd name="T40" fmla="*/ 718 w 837"/>
                <a:gd name="T41" fmla="*/ 125 h 842"/>
                <a:gd name="T42" fmla="*/ 766 w 837"/>
                <a:gd name="T43" fmla="*/ 185 h 842"/>
                <a:gd name="T44" fmla="*/ 808 w 837"/>
                <a:gd name="T45" fmla="*/ 257 h 842"/>
                <a:gd name="T46" fmla="*/ 831 w 837"/>
                <a:gd name="T47" fmla="*/ 340 h 842"/>
                <a:gd name="T48" fmla="*/ 837 w 837"/>
                <a:gd name="T49" fmla="*/ 424 h 842"/>
                <a:gd name="T50" fmla="*/ 831 w 837"/>
                <a:gd name="T51" fmla="*/ 508 h 842"/>
                <a:gd name="T52" fmla="*/ 808 w 837"/>
                <a:gd name="T53" fmla="*/ 585 h 842"/>
                <a:gd name="T54" fmla="*/ 766 w 837"/>
                <a:gd name="T55" fmla="*/ 657 h 842"/>
                <a:gd name="T56" fmla="*/ 718 w 837"/>
                <a:gd name="T57" fmla="*/ 717 h 842"/>
                <a:gd name="T58" fmla="*/ 652 w 837"/>
                <a:gd name="T59" fmla="*/ 770 h 842"/>
                <a:gd name="T60" fmla="*/ 580 w 837"/>
                <a:gd name="T61" fmla="*/ 806 h 842"/>
                <a:gd name="T62" fmla="*/ 503 w 837"/>
                <a:gd name="T63" fmla="*/ 836 h 842"/>
                <a:gd name="T64" fmla="*/ 419 w 837"/>
                <a:gd name="T65" fmla="*/ 842 h 842"/>
                <a:gd name="T66" fmla="*/ 419 w 837"/>
                <a:gd name="T67" fmla="*/ 842 h 8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37"/>
                <a:gd name="T103" fmla="*/ 0 h 842"/>
                <a:gd name="T104" fmla="*/ 837 w 837"/>
                <a:gd name="T105" fmla="*/ 842 h 8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37" h="842">
                  <a:moveTo>
                    <a:pt x="419" y="842"/>
                  </a:moveTo>
                  <a:lnTo>
                    <a:pt x="335" y="836"/>
                  </a:lnTo>
                  <a:lnTo>
                    <a:pt x="257" y="806"/>
                  </a:lnTo>
                  <a:lnTo>
                    <a:pt x="186" y="770"/>
                  </a:lnTo>
                  <a:lnTo>
                    <a:pt x="120" y="717"/>
                  </a:lnTo>
                  <a:lnTo>
                    <a:pt x="72" y="657"/>
                  </a:lnTo>
                  <a:lnTo>
                    <a:pt x="30" y="585"/>
                  </a:lnTo>
                  <a:lnTo>
                    <a:pt x="6" y="508"/>
                  </a:lnTo>
                  <a:lnTo>
                    <a:pt x="0" y="424"/>
                  </a:lnTo>
                  <a:lnTo>
                    <a:pt x="6" y="340"/>
                  </a:lnTo>
                  <a:lnTo>
                    <a:pt x="30" y="257"/>
                  </a:lnTo>
                  <a:lnTo>
                    <a:pt x="72" y="185"/>
                  </a:lnTo>
                  <a:lnTo>
                    <a:pt x="120" y="125"/>
                  </a:lnTo>
                  <a:lnTo>
                    <a:pt x="186" y="72"/>
                  </a:lnTo>
                  <a:lnTo>
                    <a:pt x="257" y="36"/>
                  </a:lnTo>
                  <a:lnTo>
                    <a:pt x="335" y="6"/>
                  </a:lnTo>
                  <a:lnTo>
                    <a:pt x="419" y="0"/>
                  </a:lnTo>
                  <a:lnTo>
                    <a:pt x="503" y="6"/>
                  </a:lnTo>
                  <a:lnTo>
                    <a:pt x="580" y="36"/>
                  </a:lnTo>
                  <a:lnTo>
                    <a:pt x="652" y="72"/>
                  </a:lnTo>
                  <a:lnTo>
                    <a:pt x="718" y="125"/>
                  </a:lnTo>
                  <a:lnTo>
                    <a:pt x="766" y="185"/>
                  </a:lnTo>
                  <a:lnTo>
                    <a:pt x="808" y="257"/>
                  </a:lnTo>
                  <a:lnTo>
                    <a:pt x="831" y="340"/>
                  </a:lnTo>
                  <a:lnTo>
                    <a:pt x="837" y="424"/>
                  </a:lnTo>
                  <a:lnTo>
                    <a:pt x="831" y="508"/>
                  </a:lnTo>
                  <a:lnTo>
                    <a:pt x="808" y="585"/>
                  </a:lnTo>
                  <a:lnTo>
                    <a:pt x="766" y="657"/>
                  </a:lnTo>
                  <a:lnTo>
                    <a:pt x="718" y="717"/>
                  </a:lnTo>
                  <a:lnTo>
                    <a:pt x="652" y="770"/>
                  </a:lnTo>
                  <a:lnTo>
                    <a:pt x="580" y="806"/>
                  </a:lnTo>
                  <a:lnTo>
                    <a:pt x="503" y="836"/>
                  </a:lnTo>
                  <a:lnTo>
                    <a:pt x="419" y="842"/>
                  </a:lnTo>
                  <a:close/>
                </a:path>
              </a:pathLst>
            </a:custGeom>
            <a:solidFill>
              <a:srgbClr val="346F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05" name="Freeform 65"/>
            <p:cNvSpPr>
              <a:spLocks/>
            </p:cNvSpPr>
            <p:nvPr/>
          </p:nvSpPr>
          <p:spPr bwMode="auto">
            <a:xfrm>
              <a:off x="485" y="2449"/>
              <a:ext cx="831" cy="830"/>
            </a:xfrm>
            <a:custGeom>
              <a:avLst/>
              <a:gdLst>
                <a:gd name="T0" fmla="*/ 419 w 831"/>
                <a:gd name="T1" fmla="*/ 830 h 830"/>
                <a:gd name="T2" fmla="*/ 335 w 831"/>
                <a:gd name="T3" fmla="*/ 824 h 830"/>
                <a:gd name="T4" fmla="*/ 257 w 831"/>
                <a:gd name="T5" fmla="*/ 800 h 830"/>
                <a:gd name="T6" fmla="*/ 186 w 831"/>
                <a:gd name="T7" fmla="*/ 758 h 830"/>
                <a:gd name="T8" fmla="*/ 120 w 831"/>
                <a:gd name="T9" fmla="*/ 711 h 830"/>
                <a:gd name="T10" fmla="*/ 72 w 831"/>
                <a:gd name="T11" fmla="*/ 645 h 830"/>
                <a:gd name="T12" fmla="*/ 30 w 831"/>
                <a:gd name="T13" fmla="*/ 573 h 830"/>
                <a:gd name="T14" fmla="*/ 6 w 831"/>
                <a:gd name="T15" fmla="*/ 496 h 830"/>
                <a:gd name="T16" fmla="*/ 0 w 831"/>
                <a:gd name="T17" fmla="*/ 412 h 830"/>
                <a:gd name="T18" fmla="*/ 6 w 831"/>
                <a:gd name="T19" fmla="*/ 328 h 830"/>
                <a:gd name="T20" fmla="*/ 30 w 831"/>
                <a:gd name="T21" fmla="*/ 251 h 830"/>
                <a:gd name="T22" fmla="*/ 72 w 831"/>
                <a:gd name="T23" fmla="*/ 185 h 830"/>
                <a:gd name="T24" fmla="*/ 120 w 831"/>
                <a:gd name="T25" fmla="*/ 119 h 830"/>
                <a:gd name="T26" fmla="*/ 186 w 831"/>
                <a:gd name="T27" fmla="*/ 72 h 830"/>
                <a:gd name="T28" fmla="*/ 257 w 831"/>
                <a:gd name="T29" fmla="*/ 30 h 830"/>
                <a:gd name="T30" fmla="*/ 335 w 831"/>
                <a:gd name="T31" fmla="*/ 6 h 830"/>
                <a:gd name="T32" fmla="*/ 419 w 831"/>
                <a:gd name="T33" fmla="*/ 0 h 830"/>
                <a:gd name="T34" fmla="*/ 503 w 831"/>
                <a:gd name="T35" fmla="*/ 6 h 830"/>
                <a:gd name="T36" fmla="*/ 580 w 831"/>
                <a:gd name="T37" fmla="*/ 30 h 830"/>
                <a:gd name="T38" fmla="*/ 652 w 831"/>
                <a:gd name="T39" fmla="*/ 72 h 830"/>
                <a:gd name="T40" fmla="*/ 712 w 831"/>
                <a:gd name="T41" fmla="*/ 119 h 830"/>
                <a:gd name="T42" fmla="*/ 760 w 831"/>
                <a:gd name="T43" fmla="*/ 185 h 830"/>
                <a:gd name="T44" fmla="*/ 802 w 831"/>
                <a:gd name="T45" fmla="*/ 251 h 830"/>
                <a:gd name="T46" fmla="*/ 825 w 831"/>
                <a:gd name="T47" fmla="*/ 328 h 830"/>
                <a:gd name="T48" fmla="*/ 831 w 831"/>
                <a:gd name="T49" fmla="*/ 412 h 830"/>
                <a:gd name="T50" fmla="*/ 825 w 831"/>
                <a:gd name="T51" fmla="*/ 496 h 830"/>
                <a:gd name="T52" fmla="*/ 802 w 831"/>
                <a:gd name="T53" fmla="*/ 573 h 830"/>
                <a:gd name="T54" fmla="*/ 760 w 831"/>
                <a:gd name="T55" fmla="*/ 645 h 830"/>
                <a:gd name="T56" fmla="*/ 712 w 831"/>
                <a:gd name="T57" fmla="*/ 711 h 830"/>
                <a:gd name="T58" fmla="*/ 652 w 831"/>
                <a:gd name="T59" fmla="*/ 758 h 830"/>
                <a:gd name="T60" fmla="*/ 580 w 831"/>
                <a:gd name="T61" fmla="*/ 800 h 830"/>
                <a:gd name="T62" fmla="*/ 503 w 831"/>
                <a:gd name="T63" fmla="*/ 824 h 830"/>
                <a:gd name="T64" fmla="*/ 419 w 831"/>
                <a:gd name="T65" fmla="*/ 830 h 830"/>
                <a:gd name="T66" fmla="*/ 419 w 831"/>
                <a:gd name="T67" fmla="*/ 830 h 83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31"/>
                <a:gd name="T103" fmla="*/ 0 h 830"/>
                <a:gd name="T104" fmla="*/ 831 w 831"/>
                <a:gd name="T105" fmla="*/ 830 h 83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31" h="830">
                  <a:moveTo>
                    <a:pt x="419" y="830"/>
                  </a:moveTo>
                  <a:lnTo>
                    <a:pt x="335" y="824"/>
                  </a:lnTo>
                  <a:lnTo>
                    <a:pt x="257" y="800"/>
                  </a:lnTo>
                  <a:lnTo>
                    <a:pt x="186" y="758"/>
                  </a:lnTo>
                  <a:lnTo>
                    <a:pt x="120" y="711"/>
                  </a:lnTo>
                  <a:lnTo>
                    <a:pt x="72" y="645"/>
                  </a:lnTo>
                  <a:lnTo>
                    <a:pt x="30" y="573"/>
                  </a:lnTo>
                  <a:lnTo>
                    <a:pt x="6" y="496"/>
                  </a:lnTo>
                  <a:lnTo>
                    <a:pt x="0" y="412"/>
                  </a:lnTo>
                  <a:lnTo>
                    <a:pt x="6" y="328"/>
                  </a:lnTo>
                  <a:lnTo>
                    <a:pt x="30" y="251"/>
                  </a:lnTo>
                  <a:lnTo>
                    <a:pt x="72" y="185"/>
                  </a:lnTo>
                  <a:lnTo>
                    <a:pt x="120" y="119"/>
                  </a:lnTo>
                  <a:lnTo>
                    <a:pt x="186" y="72"/>
                  </a:lnTo>
                  <a:lnTo>
                    <a:pt x="257" y="30"/>
                  </a:lnTo>
                  <a:lnTo>
                    <a:pt x="335" y="6"/>
                  </a:lnTo>
                  <a:lnTo>
                    <a:pt x="419" y="0"/>
                  </a:lnTo>
                  <a:lnTo>
                    <a:pt x="503" y="6"/>
                  </a:lnTo>
                  <a:lnTo>
                    <a:pt x="580" y="30"/>
                  </a:lnTo>
                  <a:lnTo>
                    <a:pt x="652" y="72"/>
                  </a:lnTo>
                  <a:lnTo>
                    <a:pt x="712" y="119"/>
                  </a:lnTo>
                  <a:lnTo>
                    <a:pt x="760" y="185"/>
                  </a:lnTo>
                  <a:lnTo>
                    <a:pt x="802" y="251"/>
                  </a:lnTo>
                  <a:lnTo>
                    <a:pt x="825" y="328"/>
                  </a:lnTo>
                  <a:lnTo>
                    <a:pt x="831" y="412"/>
                  </a:lnTo>
                  <a:lnTo>
                    <a:pt x="825" y="496"/>
                  </a:lnTo>
                  <a:lnTo>
                    <a:pt x="802" y="573"/>
                  </a:lnTo>
                  <a:lnTo>
                    <a:pt x="760" y="645"/>
                  </a:lnTo>
                  <a:lnTo>
                    <a:pt x="712" y="711"/>
                  </a:lnTo>
                  <a:lnTo>
                    <a:pt x="652" y="758"/>
                  </a:lnTo>
                  <a:lnTo>
                    <a:pt x="580" y="800"/>
                  </a:lnTo>
                  <a:lnTo>
                    <a:pt x="503" y="824"/>
                  </a:lnTo>
                  <a:lnTo>
                    <a:pt x="419" y="830"/>
                  </a:lnTo>
                  <a:close/>
                </a:path>
              </a:pathLst>
            </a:custGeom>
            <a:solidFill>
              <a:srgbClr val="356F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06" name="Freeform 66"/>
            <p:cNvSpPr>
              <a:spLocks/>
            </p:cNvSpPr>
            <p:nvPr/>
          </p:nvSpPr>
          <p:spPr bwMode="auto">
            <a:xfrm>
              <a:off x="485" y="2449"/>
              <a:ext cx="831" cy="824"/>
            </a:xfrm>
            <a:custGeom>
              <a:avLst/>
              <a:gdLst>
                <a:gd name="T0" fmla="*/ 413 w 831"/>
                <a:gd name="T1" fmla="*/ 824 h 824"/>
                <a:gd name="T2" fmla="*/ 329 w 831"/>
                <a:gd name="T3" fmla="*/ 818 h 824"/>
                <a:gd name="T4" fmla="*/ 251 w 831"/>
                <a:gd name="T5" fmla="*/ 794 h 824"/>
                <a:gd name="T6" fmla="*/ 186 w 831"/>
                <a:gd name="T7" fmla="*/ 752 h 824"/>
                <a:gd name="T8" fmla="*/ 120 w 831"/>
                <a:gd name="T9" fmla="*/ 705 h 824"/>
                <a:gd name="T10" fmla="*/ 72 w 831"/>
                <a:gd name="T11" fmla="*/ 645 h 824"/>
                <a:gd name="T12" fmla="*/ 30 w 831"/>
                <a:gd name="T13" fmla="*/ 573 h 824"/>
                <a:gd name="T14" fmla="*/ 6 w 831"/>
                <a:gd name="T15" fmla="*/ 496 h 824"/>
                <a:gd name="T16" fmla="*/ 0 w 831"/>
                <a:gd name="T17" fmla="*/ 412 h 824"/>
                <a:gd name="T18" fmla="*/ 6 w 831"/>
                <a:gd name="T19" fmla="*/ 328 h 824"/>
                <a:gd name="T20" fmla="*/ 30 w 831"/>
                <a:gd name="T21" fmla="*/ 251 h 824"/>
                <a:gd name="T22" fmla="*/ 72 w 831"/>
                <a:gd name="T23" fmla="*/ 185 h 824"/>
                <a:gd name="T24" fmla="*/ 120 w 831"/>
                <a:gd name="T25" fmla="*/ 119 h 824"/>
                <a:gd name="T26" fmla="*/ 186 w 831"/>
                <a:gd name="T27" fmla="*/ 72 h 824"/>
                <a:gd name="T28" fmla="*/ 251 w 831"/>
                <a:gd name="T29" fmla="*/ 30 h 824"/>
                <a:gd name="T30" fmla="*/ 329 w 831"/>
                <a:gd name="T31" fmla="*/ 6 h 824"/>
                <a:gd name="T32" fmla="*/ 413 w 831"/>
                <a:gd name="T33" fmla="*/ 0 h 824"/>
                <a:gd name="T34" fmla="*/ 497 w 831"/>
                <a:gd name="T35" fmla="*/ 6 h 824"/>
                <a:gd name="T36" fmla="*/ 574 w 831"/>
                <a:gd name="T37" fmla="*/ 30 h 824"/>
                <a:gd name="T38" fmla="*/ 646 w 831"/>
                <a:gd name="T39" fmla="*/ 72 h 824"/>
                <a:gd name="T40" fmla="*/ 712 w 831"/>
                <a:gd name="T41" fmla="*/ 119 h 824"/>
                <a:gd name="T42" fmla="*/ 760 w 831"/>
                <a:gd name="T43" fmla="*/ 185 h 824"/>
                <a:gd name="T44" fmla="*/ 802 w 831"/>
                <a:gd name="T45" fmla="*/ 251 h 824"/>
                <a:gd name="T46" fmla="*/ 825 w 831"/>
                <a:gd name="T47" fmla="*/ 328 h 824"/>
                <a:gd name="T48" fmla="*/ 831 w 831"/>
                <a:gd name="T49" fmla="*/ 412 h 824"/>
                <a:gd name="T50" fmla="*/ 825 w 831"/>
                <a:gd name="T51" fmla="*/ 496 h 824"/>
                <a:gd name="T52" fmla="*/ 802 w 831"/>
                <a:gd name="T53" fmla="*/ 573 h 824"/>
                <a:gd name="T54" fmla="*/ 760 w 831"/>
                <a:gd name="T55" fmla="*/ 645 h 824"/>
                <a:gd name="T56" fmla="*/ 712 w 831"/>
                <a:gd name="T57" fmla="*/ 705 h 824"/>
                <a:gd name="T58" fmla="*/ 646 w 831"/>
                <a:gd name="T59" fmla="*/ 752 h 824"/>
                <a:gd name="T60" fmla="*/ 574 w 831"/>
                <a:gd name="T61" fmla="*/ 794 h 824"/>
                <a:gd name="T62" fmla="*/ 497 w 831"/>
                <a:gd name="T63" fmla="*/ 818 h 824"/>
                <a:gd name="T64" fmla="*/ 413 w 831"/>
                <a:gd name="T65" fmla="*/ 824 h 824"/>
                <a:gd name="T66" fmla="*/ 413 w 831"/>
                <a:gd name="T67" fmla="*/ 824 h 8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31"/>
                <a:gd name="T103" fmla="*/ 0 h 824"/>
                <a:gd name="T104" fmla="*/ 831 w 831"/>
                <a:gd name="T105" fmla="*/ 824 h 8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31" h="824">
                  <a:moveTo>
                    <a:pt x="413" y="824"/>
                  </a:moveTo>
                  <a:lnTo>
                    <a:pt x="329" y="818"/>
                  </a:lnTo>
                  <a:lnTo>
                    <a:pt x="251" y="794"/>
                  </a:lnTo>
                  <a:lnTo>
                    <a:pt x="186" y="752"/>
                  </a:lnTo>
                  <a:lnTo>
                    <a:pt x="120" y="705"/>
                  </a:lnTo>
                  <a:lnTo>
                    <a:pt x="72" y="645"/>
                  </a:lnTo>
                  <a:lnTo>
                    <a:pt x="30" y="573"/>
                  </a:lnTo>
                  <a:lnTo>
                    <a:pt x="6" y="496"/>
                  </a:lnTo>
                  <a:lnTo>
                    <a:pt x="0" y="412"/>
                  </a:lnTo>
                  <a:lnTo>
                    <a:pt x="6" y="328"/>
                  </a:lnTo>
                  <a:lnTo>
                    <a:pt x="30" y="251"/>
                  </a:lnTo>
                  <a:lnTo>
                    <a:pt x="72" y="185"/>
                  </a:lnTo>
                  <a:lnTo>
                    <a:pt x="120" y="119"/>
                  </a:lnTo>
                  <a:lnTo>
                    <a:pt x="186" y="72"/>
                  </a:lnTo>
                  <a:lnTo>
                    <a:pt x="251" y="30"/>
                  </a:lnTo>
                  <a:lnTo>
                    <a:pt x="329" y="6"/>
                  </a:lnTo>
                  <a:lnTo>
                    <a:pt x="413" y="0"/>
                  </a:lnTo>
                  <a:lnTo>
                    <a:pt x="497" y="6"/>
                  </a:lnTo>
                  <a:lnTo>
                    <a:pt x="574" y="30"/>
                  </a:lnTo>
                  <a:lnTo>
                    <a:pt x="646" y="72"/>
                  </a:lnTo>
                  <a:lnTo>
                    <a:pt x="712" y="119"/>
                  </a:lnTo>
                  <a:lnTo>
                    <a:pt x="760" y="185"/>
                  </a:lnTo>
                  <a:lnTo>
                    <a:pt x="802" y="251"/>
                  </a:lnTo>
                  <a:lnTo>
                    <a:pt x="825" y="328"/>
                  </a:lnTo>
                  <a:lnTo>
                    <a:pt x="831" y="412"/>
                  </a:lnTo>
                  <a:lnTo>
                    <a:pt x="825" y="496"/>
                  </a:lnTo>
                  <a:lnTo>
                    <a:pt x="802" y="573"/>
                  </a:lnTo>
                  <a:lnTo>
                    <a:pt x="760" y="645"/>
                  </a:lnTo>
                  <a:lnTo>
                    <a:pt x="712" y="705"/>
                  </a:lnTo>
                  <a:lnTo>
                    <a:pt x="646" y="752"/>
                  </a:lnTo>
                  <a:lnTo>
                    <a:pt x="574" y="794"/>
                  </a:lnTo>
                  <a:lnTo>
                    <a:pt x="497" y="818"/>
                  </a:lnTo>
                  <a:lnTo>
                    <a:pt x="413" y="824"/>
                  </a:lnTo>
                  <a:close/>
                </a:path>
              </a:pathLst>
            </a:custGeom>
            <a:solidFill>
              <a:srgbClr val="3670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07" name="Freeform 67"/>
            <p:cNvSpPr>
              <a:spLocks/>
            </p:cNvSpPr>
            <p:nvPr/>
          </p:nvSpPr>
          <p:spPr bwMode="auto">
            <a:xfrm>
              <a:off x="485" y="2449"/>
              <a:ext cx="825" cy="824"/>
            </a:xfrm>
            <a:custGeom>
              <a:avLst/>
              <a:gdLst>
                <a:gd name="T0" fmla="*/ 413 w 825"/>
                <a:gd name="T1" fmla="*/ 824 h 824"/>
                <a:gd name="T2" fmla="*/ 329 w 825"/>
                <a:gd name="T3" fmla="*/ 818 h 824"/>
                <a:gd name="T4" fmla="*/ 251 w 825"/>
                <a:gd name="T5" fmla="*/ 794 h 824"/>
                <a:gd name="T6" fmla="*/ 186 w 825"/>
                <a:gd name="T7" fmla="*/ 752 h 824"/>
                <a:gd name="T8" fmla="*/ 120 w 825"/>
                <a:gd name="T9" fmla="*/ 705 h 824"/>
                <a:gd name="T10" fmla="*/ 72 w 825"/>
                <a:gd name="T11" fmla="*/ 645 h 824"/>
                <a:gd name="T12" fmla="*/ 30 w 825"/>
                <a:gd name="T13" fmla="*/ 573 h 824"/>
                <a:gd name="T14" fmla="*/ 6 w 825"/>
                <a:gd name="T15" fmla="*/ 496 h 824"/>
                <a:gd name="T16" fmla="*/ 0 w 825"/>
                <a:gd name="T17" fmla="*/ 412 h 824"/>
                <a:gd name="T18" fmla="*/ 6 w 825"/>
                <a:gd name="T19" fmla="*/ 328 h 824"/>
                <a:gd name="T20" fmla="*/ 30 w 825"/>
                <a:gd name="T21" fmla="*/ 251 h 824"/>
                <a:gd name="T22" fmla="*/ 72 w 825"/>
                <a:gd name="T23" fmla="*/ 185 h 824"/>
                <a:gd name="T24" fmla="*/ 120 w 825"/>
                <a:gd name="T25" fmla="*/ 119 h 824"/>
                <a:gd name="T26" fmla="*/ 186 w 825"/>
                <a:gd name="T27" fmla="*/ 72 h 824"/>
                <a:gd name="T28" fmla="*/ 251 w 825"/>
                <a:gd name="T29" fmla="*/ 30 h 824"/>
                <a:gd name="T30" fmla="*/ 329 w 825"/>
                <a:gd name="T31" fmla="*/ 6 h 824"/>
                <a:gd name="T32" fmla="*/ 413 w 825"/>
                <a:gd name="T33" fmla="*/ 0 h 824"/>
                <a:gd name="T34" fmla="*/ 497 w 825"/>
                <a:gd name="T35" fmla="*/ 6 h 824"/>
                <a:gd name="T36" fmla="*/ 574 w 825"/>
                <a:gd name="T37" fmla="*/ 30 h 824"/>
                <a:gd name="T38" fmla="*/ 646 w 825"/>
                <a:gd name="T39" fmla="*/ 72 h 824"/>
                <a:gd name="T40" fmla="*/ 706 w 825"/>
                <a:gd name="T41" fmla="*/ 119 h 824"/>
                <a:gd name="T42" fmla="*/ 754 w 825"/>
                <a:gd name="T43" fmla="*/ 185 h 824"/>
                <a:gd name="T44" fmla="*/ 796 w 825"/>
                <a:gd name="T45" fmla="*/ 251 h 824"/>
                <a:gd name="T46" fmla="*/ 820 w 825"/>
                <a:gd name="T47" fmla="*/ 328 h 824"/>
                <a:gd name="T48" fmla="*/ 825 w 825"/>
                <a:gd name="T49" fmla="*/ 412 h 824"/>
                <a:gd name="T50" fmla="*/ 820 w 825"/>
                <a:gd name="T51" fmla="*/ 496 h 824"/>
                <a:gd name="T52" fmla="*/ 796 w 825"/>
                <a:gd name="T53" fmla="*/ 573 h 824"/>
                <a:gd name="T54" fmla="*/ 754 w 825"/>
                <a:gd name="T55" fmla="*/ 645 h 824"/>
                <a:gd name="T56" fmla="*/ 706 w 825"/>
                <a:gd name="T57" fmla="*/ 705 h 824"/>
                <a:gd name="T58" fmla="*/ 646 w 825"/>
                <a:gd name="T59" fmla="*/ 752 h 824"/>
                <a:gd name="T60" fmla="*/ 574 w 825"/>
                <a:gd name="T61" fmla="*/ 794 h 824"/>
                <a:gd name="T62" fmla="*/ 497 w 825"/>
                <a:gd name="T63" fmla="*/ 818 h 824"/>
                <a:gd name="T64" fmla="*/ 413 w 825"/>
                <a:gd name="T65" fmla="*/ 824 h 824"/>
                <a:gd name="T66" fmla="*/ 413 w 825"/>
                <a:gd name="T67" fmla="*/ 824 h 8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25"/>
                <a:gd name="T103" fmla="*/ 0 h 824"/>
                <a:gd name="T104" fmla="*/ 825 w 825"/>
                <a:gd name="T105" fmla="*/ 824 h 8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25" h="824">
                  <a:moveTo>
                    <a:pt x="413" y="824"/>
                  </a:moveTo>
                  <a:lnTo>
                    <a:pt x="329" y="818"/>
                  </a:lnTo>
                  <a:lnTo>
                    <a:pt x="251" y="794"/>
                  </a:lnTo>
                  <a:lnTo>
                    <a:pt x="186" y="752"/>
                  </a:lnTo>
                  <a:lnTo>
                    <a:pt x="120" y="705"/>
                  </a:lnTo>
                  <a:lnTo>
                    <a:pt x="72" y="645"/>
                  </a:lnTo>
                  <a:lnTo>
                    <a:pt x="30" y="573"/>
                  </a:lnTo>
                  <a:lnTo>
                    <a:pt x="6" y="496"/>
                  </a:lnTo>
                  <a:lnTo>
                    <a:pt x="0" y="412"/>
                  </a:lnTo>
                  <a:lnTo>
                    <a:pt x="6" y="328"/>
                  </a:lnTo>
                  <a:lnTo>
                    <a:pt x="30" y="251"/>
                  </a:lnTo>
                  <a:lnTo>
                    <a:pt x="72" y="185"/>
                  </a:lnTo>
                  <a:lnTo>
                    <a:pt x="120" y="119"/>
                  </a:lnTo>
                  <a:lnTo>
                    <a:pt x="186" y="72"/>
                  </a:lnTo>
                  <a:lnTo>
                    <a:pt x="251" y="30"/>
                  </a:lnTo>
                  <a:lnTo>
                    <a:pt x="329" y="6"/>
                  </a:lnTo>
                  <a:lnTo>
                    <a:pt x="413" y="0"/>
                  </a:lnTo>
                  <a:lnTo>
                    <a:pt x="497" y="6"/>
                  </a:lnTo>
                  <a:lnTo>
                    <a:pt x="574" y="30"/>
                  </a:lnTo>
                  <a:lnTo>
                    <a:pt x="646" y="72"/>
                  </a:lnTo>
                  <a:lnTo>
                    <a:pt x="706" y="119"/>
                  </a:lnTo>
                  <a:lnTo>
                    <a:pt x="754" y="185"/>
                  </a:lnTo>
                  <a:lnTo>
                    <a:pt x="796" y="251"/>
                  </a:lnTo>
                  <a:lnTo>
                    <a:pt x="820" y="328"/>
                  </a:lnTo>
                  <a:lnTo>
                    <a:pt x="825" y="412"/>
                  </a:lnTo>
                  <a:lnTo>
                    <a:pt x="820" y="496"/>
                  </a:lnTo>
                  <a:lnTo>
                    <a:pt x="796" y="573"/>
                  </a:lnTo>
                  <a:lnTo>
                    <a:pt x="754" y="645"/>
                  </a:lnTo>
                  <a:lnTo>
                    <a:pt x="706" y="705"/>
                  </a:lnTo>
                  <a:lnTo>
                    <a:pt x="646" y="752"/>
                  </a:lnTo>
                  <a:lnTo>
                    <a:pt x="574" y="794"/>
                  </a:lnTo>
                  <a:lnTo>
                    <a:pt x="497" y="818"/>
                  </a:lnTo>
                  <a:lnTo>
                    <a:pt x="413" y="824"/>
                  </a:lnTo>
                  <a:close/>
                </a:path>
              </a:pathLst>
            </a:custGeom>
            <a:solidFill>
              <a:srgbClr val="3670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08" name="Freeform 68"/>
            <p:cNvSpPr>
              <a:spLocks/>
            </p:cNvSpPr>
            <p:nvPr/>
          </p:nvSpPr>
          <p:spPr bwMode="auto">
            <a:xfrm>
              <a:off x="491" y="2449"/>
              <a:ext cx="814" cy="818"/>
            </a:xfrm>
            <a:custGeom>
              <a:avLst/>
              <a:gdLst>
                <a:gd name="T0" fmla="*/ 407 w 814"/>
                <a:gd name="T1" fmla="*/ 818 h 818"/>
                <a:gd name="T2" fmla="*/ 323 w 814"/>
                <a:gd name="T3" fmla="*/ 812 h 818"/>
                <a:gd name="T4" fmla="*/ 245 w 814"/>
                <a:gd name="T5" fmla="*/ 788 h 818"/>
                <a:gd name="T6" fmla="*/ 180 w 814"/>
                <a:gd name="T7" fmla="*/ 746 h 818"/>
                <a:gd name="T8" fmla="*/ 120 w 814"/>
                <a:gd name="T9" fmla="*/ 699 h 818"/>
                <a:gd name="T10" fmla="*/ 72 w 814"/>
                <a:gd name="T11" fmla="*/ 639 h 818"/>
                <a:gd name="T12" fmla="*/ 30 w 814"/>
                <a:gd name="T13" fmla="*/ 567 h 818"/>
                <a:gd name="T14" fmla="*/ 6 w 814"/>
                <a:gd name="T15" fmla="*/ 496 h 818"/>
                <a:gd name="T16" fmla="*/ 0 w 814"/>
                <a:gd name="T17" fmla="*/ 412 h 818"/>
                <a:gd name="T18" fmla="*/ 6 w 814"/>
                <a:gd name="T19" fmla="*/ 328 h 818"/>
                <a:gd name="T20" fmla="*/ 30 w 814"/>
                <a:gd name="T21" fmla="*/ 251 h 818"/>
                <a:gd name="T22" fmla="*/ 72 w 814"/>
                <a:gd name="T23" fmla="*/ 185 h 818"/>
                <a:gd name="T24" fmla="*/ 120 w 814"/>
                <a:gd name="T25" fmla="*/ 119 h 818"/>
                <a:gd name="T26" fmla="*/ 180 w 814"/>
                <a:gd name="T27" fmla="*/ 72 h 818"/>
                <a:gd name="T28" fmla="*/ 245 w 814"/>
                <a:gd name="T29" fmla="*/ 30 h 818"/>
                <a:gd name="T30" fmla="*/ 323 w 814"/>
                <a:gd name="T31" fmla="*/ 6 h 818"/>
                <a:gd name="T32" fmla="*/ 407 w 814"/>
                <a:gd name="T33" fmla="*/ 0 h 818"/>
                <a:gd name="T34" fmla="*/ 491 w 814"/>
                <a:gd name="T35" fmla="*/ 6 h 818"/>
                <a:gd name="T36" fmla="*/ 568 w 814"/>
                <a:gd name="T37" fmla="*/ 30 h 818"/>
                <a:gd name="T38" fmla="*/ 634 w 814"/>
                <a:gd name="T39" fmla="*/ 72 h 818"/>
                <a:gd name="T40" fmla="*/ 694 w 814"/>
                <a:gd name="T41" fmla="*/ 119 h 818"/>
                <a:gd name="T42" fmla="*/ 748 w 814"/>
                <a:gd name="T43" fmla="*/ 185 h 818"/>
                <a:gd name="T44" fmla="*/ 784 w 814"/>
                <a:gd name="T45" fmla="*/ 251 h 818"/>
                <a:gd name="T46" fmla="*/ 808 w 814"/>
                <a:gd name="T47" fmla="*/ 328 h 818"/>
                <a:gd name="T48" fmla="*/ 814 w 814"/>
                <a:gd name="T49" fmla="*/ 412 h 818"/>
                <a:gd name="T50" fmla="*/ 808 w 814"/>
                <a:gd name="T51" fmla="*/ 496 h 818"/>
                <a:gd name="T52" fmla="*/ 784 w 814"/>
                <a:gd name="T53" fmla="*/ 567 h 818"/>
                <a:gd name="T54" fmla="*/ 748 w 814"/>
                <a:gd name="T55" fmla="*/ 639 h 818"/>
                <a:gd name="T56" fmla="*/ 694 w 814"/>
                <a:gd name="T57" fmla="*/ 699 h 818"/>
                <a:gd name="T58" fmla="*/ 634 w 814"/>
                <a:gd name="T59" fmla="*/ 746 h 818"/>
                <a:gd name="T60" fmla="*/ 568 w 814"/>
                <a:gd name="T61" fmla="*/ 788 h 818"/>
                <a:gd name="T62" fmla="*/ 491 w 814"/>
                <a:gd name="T63" fmla="*/ 812 h 818"/>
                <a:gd name="T64" fmla="*/ 407 w 814"/>
                <a:gd name="T65" fmla="*/ 818 h 818"/>
                <a:gd name="T66" fmla="*/ 407 w 814"/>
                <a:gd name="T67" fmla="*/ 818 h 8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14"/>
                <a:gd name="T103" fmla="*/ 0 h 818"/>
                <a:gd name="T104" fmla="*/ 814 w 814"/>
                <a:gd name="T105" fmla="*/ 818 h 8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14" h="818">
                  <a:moveTo>
                    <a:pt x="407" y="818"/>
                  </a:moveTo>
                  <a:lnTo>
                    <a:pt x="323" y="812"/>
                  </a:lnTo>
                  <a:lnTo>
                    <a:pt x="245" y="788"/>
                  </a:lnTo>
                  <a:lnTo>
                    <a:pt x="180" y="746"/>
                  </a:lnTo>
                  <a:lnTo>
                    <a:pt x="120" y="699"/>
                  </a:lnTo>
                  <a:lnTo>
                    <a:pt x="72" y="639"/>
                  </a:lnTo>
                  <a:lnTo>
                    <a:pt x="30" y="567"/>
                  </a:lnTo>
                  <a:lnTo>
                    <a:pt x="6" y="496"/>
                  </a:lnTo>
                  <a:lnTo>
                    <a:pt x="0" y="412"/>
                  </a:lnTo>
                  <a:lnTo>
                    <a:pt x="6" y="328"/>
                  </a:lnTo>
                  <a:lnTo>
                    <a:pt x="30" y="251"/>
                  </a:lnTo>
                  <a:lnTo>
                    <a:pt x="72" y="185"/>
                  </a:lnTo>
                  <a:lnTo>
                    <a:pt x="120" y="119"/>
                  </a:lnTo>
                  <a:lnTo>
                    <a:pt x="180" y="72"/>
                  </a:lnTo>
                  <a:lnTo>
                    <a:pt x="245" y="30"/>
                  </a:lnTo>
                  <a:lnTo>
                    <a:pt x="323" y="6"/>
                  </a:lnTo>
                  <a:lnTo>
                    <a:pt x="407" y="0"/>
                  </a:lnTo>
                  <a:lnTo>
                    <a:pt x="491" y="6"/>
                  </a:lnTo>
                  <a:lnTo>
                    <a:pt x="568" y="30"/>
                  </a:lnTo>
                  <a:lnTo>
                    <a:pt x="634" y="72"/>
                  </a:lnTo>
                  <a:lnTo>
                    <a:pt x="694" y="119"/>
                  </a:lnTo>
                  <a:lnTo>
                    <a:pt x="748" y="185"/>
                  </a:lnTo>
                  <a:lnTo>
                    <a:pt x="784" y="251"/>
                  </a:lnTo>
                  <a:lnTo>
                    <a:pt x="808" y="328"/>
                  </a:lnTo>
                  <a:lnTo>
                    <a:pt x="814" y="412"/>
                  </a:lnTo>
                  <a:lnTo>
                    <a:pt x="808" y="496"/>
                  </a:lnTo>
                  <a:lnTo>
                    <a:pt x="784" y="567"/>
                  </a:lnTo>
                  <a:lnTo>
                    <a:pt x="748" y="639"/>
                  </a:lnTo>
                  <a:lnTo>
                    <a:pt x="694" y="699"/>
                  </a:lnTo>
                  <a:lnTo>
                    <a:pt x="634" y="746"/>
                  </a:lnTo>
                  <a:lnTo>
                    <a:pt x="568" y="788"/>
                  </a:lnTo>
                  <a:lnTo>
                    <a:pt x="491" y="812"/>
                  </a:lnTo>
                  <a:lnTo>
                    <a:pt x="407" y="818"/>
                  </a:lnTo>
                  <a:close/>
                </a:path>
              </a:pathLst>
            </a:custGeom>
            <a:solidFill>
              <a:srgbClr val="3770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09" name="Freeform 69"/>
            <p:cNvSpPr>
              <a:spLocks/>
            </p:cNvSpPr>
            <p:nvPr/>
          </p:nvSpPr>
          <p:spPr bwMode="auto">
            <a:xfrm>
              <a:off x="491" y="2455"/>
              <a:ext cx="814" cy="806"/>
            </a:xfrm>
            <a:custGeom>
              <a:avLst/>
              <a:gdLst>
                <a:gd name="T0" fmla="*/ 407 w 814"/>
                <a:gd name="T1" fmla="*/ 806 h 806"/>
                <a:gd name="T2" fmla="*/ 323 w 814"/>
                <a:gd name="T3" fmla="*/ 800 h 806"/>
                <a:gd name="T4" fmla="*/ 245 w 814"/>
                <a:gd name="T5" fmla="*/ 776 h 806"/>
                <a:gd name="T6" fmla="*/ 180 w 814"/>
                <a:gd name="T7" fmla="*/ 740 h 806"/>
                <a:gd name="T8" fmla="*/ 120 w 814"/>
                <a:gd name="T9" fmla="*/ 687 h 806"/>
                <a:gd name="T10" fmla="*/ 72 w 814"/>
                <a:gd name="T11" fmla="*/ 627 h 806"/>
                <a:gd name="T12" fmla="*/ 30 w 814"/>
                <a:gd name="T13" fmla="*/ 561 h 806"/>
                <a:gd name="T14" fmla="*/ 6 w 814"/>
                <a:gd name="T15" fmla="*/ 484 h 806"/>
                <a:gd name="T16" fmla="*/ 0 w 814"/>
                <a:gd name="T17" fmla="*/ 400 h 806"/>
                <a:gd name="T18" fmla="*/ 6 w 814"/>
                <a:gd name="T19" fmla="*/ 322 h 806"/>
                <a:gd name="T20" fmla="*/ 30 w 814"/>
                <a:gd name="T21" fmla="*/ 245 h 806"/>
                <a:gd name="T22" fmla="*/ 72 w 814"/>
                <a:gd name="T23" fmla="*/ 179 h 806"/>
                <a:gd name="T24" fmla="*/ 120 w 814"/>
                <a:gd name="T25" fmla="*/ 119 h 806"/>
                <a:gd name="T26" fmla="*/ 180 w 814"/>
                <a:gd name="T27" fmla="*/ 66 h 806"/>
                <a:gd name="T28" fmla="*/ 245 w 814"/>
                <a:gd name="T29" fmla="*/ 30 h 806"/>
                <a:gd name="T30" fmla="*/ 323 w 814"/>
                <a:gd name="T31" fmla="*/ 6 h 806"/>
                <a:gd name="T32" fmla="*/ 407 w 814"/>
                <a:gd name="T33" fmla="*/ 0 h 806"/>
                <a:gd name="T34" fmla="*/ 491 w 814"/>
                <a:gd name="T35" fmla="*/ 6 h 806"/>
                <a:gd name="T36" fmla="*/ 562 w 814"/>
                <a:gd name="T37" fmla="*/ 30 h 806"/>
                <a:gd name="T38" fmla="*/ 634 w 814"/>
                <a:gd name="T39" fmla="*/ 66 h 806"/>
                <a:gd name="T40" fmla="*/ 694 w 814"/>
                <a:gd name="T41" fmla="*/ 119 h 806"/>
                <a:gd name="T42" fmla="*/ 742 w 814"/>
                <a:gd name="T43" fmla="*/ 179 h 806"/>
                <a:gd name="T44" fmla="*/ 784 w 814"/>
                <a:gd name="T45" fmla="*/ 245 h 806"/>
                <a:gd name="T46" fmla="*/ 808 w 814"/>
                <a:gd name="T47" fmla="*/ 322 h 806"/>
                <a:gd name="T48" fmla="*/ 814 w 814"/>
                <a:gd name="T49" fmla="*/ 400 h 806"/>
                <a:gd name="T50" fmla="*/ 808 w 814"/>
                <a:gd name="T51" fmla="*/ 484 h 806"/>
                <a:gd name="T52" fmla="*/ 784 w 814"/>
                <a:gd name="T53" fmla="*/ 561 h 806"/>
                <a:gd name="T54" fmla="*/ 742 w 814"/>
                <a:gd name="T55" fmla="*/ 627 h 806"/>
                <a:gd name="T56" fmla="*/ 694 w 814"/>
                <a:gd name="T57" fmla="*/ 687 h 806"/>
                <a:gd name="T58" fmla="*/ 634 w 814"/>
                <a:gd name="T59" fmla="*/ 740 h 806"/>
                <a:gd name="T60" fmla="*/ 562 w 814"/>
                <a:gd name="T61" fmla="*/ 776 h 806"/>
                <a:gd name="T62" fmla="*/ 491 w 814"/>
                <a:gd name="T63" fmla="*/ 800 h 806"/>
                <a:gd name="T64" fmla="*/ 407 w 814"/>
                <a:gd name="T65" fmla="*/ 806 h 806"/>
                <a:gd name="T66" fmla="*/ 407 w 814"/>
                <a:gd name="T67" fmla="*/ 806 h 80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14"/>
                <a:gd name="T103" fmla="*/ 0 h 806"/>
                <a:gd name="T104" fmla="*/ 814 w 814"/>
                <a:gd name="T105" fmla="*/ 806 h 80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14" h="806">
                  <a:moveTo>
                    <a:pt x="407" y="806"/>
                  </a:moveTo>
                  <a:lnTo>
                    <a:pt x="323" y="800"/>
                  </a:lnTo>
                  <a:lnTo>
                    <a:pt x="245" y="776"/>
                  </a:lnTo>
                  <a:lnTo>
                    <a:pt x="180" y="740"/>
                  </a:lnTo>
                  <a:lnTo>
                    <a:pt x="120" y="687"/>
                  </a:lnTo>
                  <a:lnTo>
                    <a:pt x="72" y="627"/>
                  </a:lnTo>
                  <a:lnTo>
                    <a:pt x="30" y="561"/>
                  </a:lnTo>
                  <a:lnTo>
                    <a:pt x="6" y="484"/>
                  </a:lnTo>
                  <a:lnTo>
                    <a:pt x="0" y="400"/>
                  </a:lnTo>
                  <a:lnTo>
                    <a:pt x="6" y="322"/>
                  </a:lnTo>
                  <a:lnTo>
                    <a:pt x="30" y="245"/>
                  </a:lnTo>
                  <a:lnTo>
                    <a:pt x="72" y="179"/>
                  </a:lnTo>
                  <a:lnTo>
                    <a:pt x="120" y="119"/>
                  </a:lnTo>
                  <a:lnTo>
                    <a:pt x="180" y="66"/>
                  </a:lnTo>
                  <a:lnTo>
                    <a:pt x="245" y="30"/>
                  </a:lnTo>
                  <a:lnTo>
                    <a:pt x="323" y="6"/>
                  </a:lnTo>
                  <a:lnTo>
                    <a:pt x="407" y="0"/>
                  </a:lnTo>
                  <a:lnTo>
                    <a:pt x="491" y="6"/>
                  </a:lnTo>
                  <a:lnTo>
                    <a:pt x="562" y="30"/>
                  </a:lnTo>
                  <a:lnTo>
                    <a:pt x="634" y="66"/>
                  </a:lnTo>
                  <a:lnTo>
                    <a:pt x="694" y="119"/>
                  </a:lnTo>
                  <a:lnTo>
                    <a:pt x="742" y="179"/>
                  </a:lnTo>
                  <a:lnTo>
                    <a:pt x="784" y="245"/>
                  </a:lnTo>
                  <a:lnTo>
                    <a:pt x="808" y="322"/>
                  </a:lnTo>
                  <a:lnTo>
                    <a:pt x="814" y="400"/>
                  </a:lnTo>
                  <a:lnTo>
                    <a:pt x="808" y="484"/>
                  </a:lnTo>
                  <a:lnTo>
                    <a:pt x="784" y="561"/>
                  </a:lnTo>
                  <a:lnTo>
                    <a:pt x="742" y="627"/>
                  </a:lnTo>
                  <a:lnTo>
                    <a:pt x="694" y="687"/>
                  </a:lnTo>
                  <a:lnTo>
                    <a:pt x="634" y="740"/>
                  </a:lnTo>
                  <a:lnTo>
                    <a:pt x="562" y="776"/>
                  </a:lnTo>
                  <a:lnTo>
                    <a:pt x="491" y="800"/>
                  </a:lnTo>
                  <a:lnTo>
                    <a:pt x="407" y="806"/>
                  </a:lnTo>
                  <a:close/>
                </a:path>
              </a:pathLst>
            </a:custGeom>
            <a:solidFill>
              <a:srgbClr val="3871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10" name="Freeform 70"/>
            <p:cNvSpPr>
              <a:spLocks/>
            </p:cNvSpPr>
            <p:nvPr/>
          </p:nvSpPr>
          <p:spPr bwMode="auto">
            <a:xfrm>
              <a:off x="491" y="2455"/>
              <a:ext cx="808" cy="800"/>
            </a:xfrm>
            <a:custGeom>
              <a:avLst/>
              <a:gdLst>
                <a:gd name="T0" fmla="*/ 407 w 808"/>
                <a:gd name="T1" fmla="*/ 800 h 800"/>
                <a:gd name="T2" fmla="*/ 323 w 808"/>
                <a:gd name="T3" fmla="*/ 794 h 800"/>
                <a:gd name="T4" fmla="*/ 245 w 808"/>
                <a:gd name="T5" fmla="*/ 770 h 800"/>
                <a:gd name="T6" fmla="*/ 180 w 808"/>
                <a:gd name="T7" fmla="*/ 734 h 800"/>
                <a:gd name="T8" fmla="*/ 120 w 808"/>
                <a:gd name="T9" fmla="*/ 681 h 800"/>
                <a:gd name="T10" fmla="*/ 72 w 808"/>
                <a:gd name="T11" fmla="*/ 621 h 800"/>
                <a:gd name="T12" fmla="*/ 30 w 808"/>
                <a:gd name="T13" fmla="*/ 555 h 800"/>
                <a:gd name="T14" fmla="*/ 6 w 808"/>
                <a:gd name="T15" fmla="*/ 484 h 800"/>
                <a:gd name="T16" fmla="*/ 0 w 808"/>
                <a:gd name="T17" fmla="*/ 400 h 800"/>
                <a:gd name="T18" fmla="*/ 6 w 808"/>
                <a:gd name="T19" fmla="*/ 322 h 800"/>
                <a:gd name="T20" fmla="*/ 30 w 808"/>
                <a:gd name="T21" fmla="*/ 245 h 800"/>
                <a:gd name="T22" fmla="*/ 72 w 808"/>
                <a:gd name="T23" fmla="*/ 179 h 800"/>
                <a:gd name="T24" fmla="*/ 120 w 808"/>
                <a:gd name="T25" fmla="*/ 119 h 800"/>
                <a:gd name="T26" fmla="*/ 180 w 808"/>
                <a:gd name="T27" fmla="*/ 66 h 800"/>
                <a:gd name="T28" fmla="*/ 245 w 808"/>
                <a:gd name="T29" fmla="*/ 30 h 800"/>
                <a:gd name="T30" fmla="*/ 323 w 808"/>
                <a:gd name="T31" fmla="*/ 6 h 800"/>
                <a:gd name="T32" fmla="*/ 407 w 808"/>
                <a:gd name="T33" fmla="*/ 0 h 800"/>
                <a:gd name="T34" fmla="*/ 491 w 808"/>
                <a:gd name="T35" fmla="*/ 6 h 800"/>
                <a:gd name="T36" fmla="*/ 562 w 808"/>
                <a:gd name="T37" fmla="*/ 30 h 800"/>
                <a:gd name="T38" fmla="*/ 628 w 808"/>
                <a:gd name="T39" fmla="*/ 66 h 800"/>
                <a:gd name="T40" fmla="*/ 688 w 808"/>
                <a:gd name="T41" fmla="*/ 119 h 800"/>
                <a:gd name="T42" fmla="*/ 742 w 808"/>
                <a:gd name="T43" fmla="*/ 179 h 800"/>
                <a:gd name="T44" fmla="*/ 778 w 808"/>
                <a:gd name="T45" fmla="*/ 245 h 800"/>
                <a:gd name="T46" fmla="*/ 802 w 808"/>
                <a:gd name="T47" fmla="*/ 322 h 800"/>
                <a:gd name="T48" fmla="*/ 808 w 808"/>
                <a:gd name="T49" fmla="*/ 400 h 800"/>
                <a:gd name="T50" fmla="*/ 802 w 808"/>
                <a:gd name="T51" fmla="*/ 484 h 800"/>
                <a:gd name="T52" fmla="*/ 778 w 808"/>
                <a:gd name="T53" fmla="*/ 555 h 800"/>
                <a:gd name="T54" fmla="*/ 742 w 808"/>
                <a:gd name="T55" fmla="*/ 621 h 800"/>
                <a:gd name="T56" fmla="*/ 688 w 808"/>
                <a:gd name="T57" fmla="*/ 681 h 800"/>
                <a:gd name="T58" fmla="*/ 628 w 808"/>
                <a:gd name="T59" fmla="*/ 734 h 800"/>
                <a:gd name="T60" fmla="*/ 562 w 808"/>
                <a:gd name="T61" fmla="*/ 770 h 800"/>
                <a:gd name="T62" fmla="*/ 491 w 808"/>
                <a:gd name="T63" fmla="*/ 794 h 800"/>
                <a:gd name="T64" fmla="*/ 407 w 808"/>
                <a:gd name="T65" fmla="*/ 800 h 800"/>
                <a:gd name="T66" fmla="*/ 407 w 808"/>
                <a:gd name="T67" fmla="*/ 800 h 8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08"/>
                <a:gd name="T103" fmla="*/ 0 h 800"/>
                <a:gd name="T104" fmla="*/ 808 w 808"/>
                <a:gd name="T105" fmla="*/ 800 h 8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08" h="800">
                  <a:moveTo>
                    <a:pt x="407" y="800"/>
                  </a:moveTo>
                  <a:lnTo>
                    <a:pt x="323" y="794"/>
                  </a:lnTo>
                  <a:lnTo>
                    <a:pt x="245" y="770"/>
                  </a:lnTo>
                  <a:lnTo>
                    <a:pt x="180" y="734"/>
                  </a:lnTo>
                  <a:lnTo>
                    <a:pt x="120" y="681"/>
                  </a:lnTo>
                  <a:lnTo>
                    <a:pt x="72" y="621"/>
                  </a:lnTo>
                  <a:lnTo>
                    <a:pt x="30" y="555"/>
                  </a:lnTo>
                  <a:lnTo>
                    <a:pt x="6" y="484"/>
                  </a:lnTo>
                  <a:lnTo>
                    <a:pt x="0" y="400"/>
                  </a:lnTo>
                  <a:lnTo>
                    <a:pt x="6" y="322"/>
                  </a:lnTo>
                  <a:lnTo>
                    <a:pt x="30" y="245"/>
                  </a:lnTo>
                  <a:lnTo>
                    <a:pt x="72" y="179"/>
                  </a:lnTo>
                  <a:lnTo>
                    <a:pt x="120" y="119"/>
                  </a:lnTo>
                  <a:lnTo>
                    <a:pt x="180" y="66"/>
                  </a:lnTo>
                  <a:lnTo>
                    <a:pt x="245" y="30"/>
                  </a:lnTo>
                  <a:lnTo>
                    <a:pt x="323" y="6"/>
                  </a:lnTo>
                  <a:lnTo>
                    <a:pt x="407" y="0"/>
                  </a:lnTo>
                  <a:lnTo>
                    <a:pt x="491" y="6"/>
                  </a:lnTo>
                  <a:lnTo>
                    <a:pt x="562" y="30"/>
                  </a:lnTo>
                  <a:lnTo>
                    <a:pt x="628" y="66"/>
                  </a:lnTo>
                  <a:lnTo>
                    <a:pt x="688" y="119"/>
                  </a:lnTo>
                  <a:lnTo>
                    <a:pt x="742" y="179"/>
                  </a:lnTo>
                  <a:lnTo>
                    <a:pt x="778" y="245"/>
                  </a:lnTo>
                  <a:lnTo>
                    <a:pt x="802" y="322"/>
                  </a:lnTo>
                  <a:lnTo>
                    <a:pt x="808" y="400"/>
                  </a:lnTo>
                  <a:lnTo>
                    <a:pt x="802" y="484"/>
                  </a:lnTo>
                  <a:lnTo>
                    <a:pt x="778" y="555"/>
                  </a:lnTo>
                  <a:lnTo>
                    <a:pt x="742" y="621"/>
                  </a:lnTo>
                  <a:lnTo>
                    <a:pt x="688" y="681"/>
                  </a:lnTo>
                  <a:lnTo>
                    <a:pt x="628" y="734"/>
                  </a:lnTo>
                  <a:lnTo>
                    <a:pt x="562" y="770"/>
                  </a:lnTo>
                  <a:lnTo>
                    <a:pt x="491" y="794"/>
                  </a:lnTo>
                  <a:lnTo>
                    <a:pt x="407" y="800"/>
                  </a:lnTo>
                  <a:close/>
                </a:path>
              </a:pathLst>
            </a:custGeom>
            <a:solidFill>
              <a:srgbClr val="3871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11" name="Freeform 71"/>
            <p:cNvSpPr>
              <a:spLocks/>
            </p:cNvSpPr>
            <p:nvPr/>
          </p:nvSpPr>
          <p:spPr bwMode="auto">
            <a:xfrm>
              <a:off x="497" y="2455"/>
              <a:ext cx="796" cy="800"/>
            </a:xfrm>
            <a:custGeom>
              <a:avLst/>
              <a:gdLst>
                <a:gd name="T0" fmla="*/ 395 w 796"/>
                <a:gd name="T1" fmla="*/ 800 h 800"/>
                <a:gd name="T2" fmla="*/ 317 w 796"/>
                <a:gd name="T3" fmla="*/ 794 h 800"/>
                <a:gd name="T4" fmla="*/ 239 w 796"/>
                <a:gd name="T5" fmla="*/ 770 h 800"/>
                <a:gd name="T6" fmla="*/ 174 w 796"/>
                <a:gd name="T7" fmla="*/ 734 h 800"/>
                <a:gd name="T8" fmla="*/ 114 w 796"/>
                <a:gd name="T9" fmla="*/ 681 h 800"/>
                <a:gd name="T10" fmla="*/ 66 w 796"/>
                <a:gd name="T11" fmla="*/ 621 h 800"/>
                <a:gd name="T12" fmla="*/ 30 w 796"/>
                <a:gd name="T13" fmla="*/ 555 h 800"/>
                <a:gd name="T14" fmla="*/ 6 w 796"/>
                <a:gd name="T15" fmla="*/ 484 h 800"/>
                <a:gd name="T16" fmla="*/ 0 w 796"/>
                <a:gd name="T17" fmla="*/ 400 h 800"/>
                <a:gd name="T18" fmla="*/ 6 w 796"/>
                <a:gd name="T19" fmla="*/ 322 h 800"/>
                <a:gd name="T20" fmla="*/ 30 w 796"/>
                <a:gd name="T21" fmla="*/ 245 h 800"/>
                <a:gd name="T22" fmla="*/ 66 w 796"/>
                <a:gd name="T23" fmla="*/ 179 h 800"/>
                <a:gd name="T24" fmla="*/ 114 w 796"/>
                <a:gd name="T25" fmla="*/ 119 h 800"/>
                <a:gd name="T26" fmla="*/ 174 w 796"/>
                <a:gd name="T27" fmla="*/ 66 h 800"/>
                <a:gd name="T28" fmla="*/ 239 w 796"/>
                <a:gd name="T29" fmla="*/ 30 h 800"/>
                <a:gd name="T30" fmla="*/ 317 w 796"/>
                <a:gd name="T31" fmla="*/ 6 h 800"/>
                <a:gd name="T32" fmla="*/ 395 w 796"/>
                <a:gd name="T33" fmla="*/ 0 h 800"/>
                <a:gd name="T34" fmla="*/ 479 w 796"/>
                <a:gd name="T35" fmla="*/ 6 h 800"/>
                <a:gd name="T36" fmla="*/ 550 w 796"/>
                <a:gd name="T37" fmla="*/ 30 h 800"/>
                <a:gd name="T38" fmla="*/ 616 w 796"/>
                <a:gd name="T39" fmla="*/ 66 h 800"/>
                <a:gd name="T40" fmla="*/ 676 w 796"/>
                <a:gd name="T41" fmla="*/ 119 h 800"/>
                <a:gd name="T42" fmla="*/ 730 w 796"/>
                <a:gd name="T43" fmla="*/ 179 h 800"/>
                <a:gd name="T44" fmla="*/ 766 w 796"/>
                <a:gd name="T45" fmla="*/ 245 h 800"/>
                <a:gd name="T46" fmla="*/ 790 w 796"/>
                <a:gd name="T47" fmla="*/ 322 h 800"/>
                <a:gd name="T48" fmla="*/ 796 w 796"/>
                <a:gd name="T49" fmla="*/ 400 h 800"/>
                <a:gd name="T50" fmla="*/ 790 w 796"/>
                <a:gd name="T51" fmla="*/ 484 h 800"/>
                <a:gd name="T52" fmla="*/ 766 w 796"/>
                <a:gd name="T53" fmla="*/ 555 h 800"/>
                <a:gd name="T54" fmla="*/ 730 w 796"/>
                <a:gd name="T55" fmla="*/ 621 h 800"/>
                <a:gd name="T56" fmla="*/ 676 w 796"/>
                <a:gd name="T57" fmla="*/ 681 h 800"/>
                <a:gd name="T58" fmla="*/ 616 w 796"/>
                <a:gd name="T59" fmla="*/ 734 h 800"/>
                <a:gd name="T60" fmla="*/ 550 w 796"/>
                <a:gd name="T61" fmla="*/ 770 h 800"/>
                <a:gd name="T62" fmla="*/ 479 w 796"/>
                <a:gd name="T63" fmla="*/ 794 h 800"/>
                <a:gd name="T64" fmla="*/ 395 w 796"/>
                <a:gd name="T65" fmla="*/ 800 h 800"/>
                <a:gd name="T66" fmla="*/ 395 w 796"/>
                <a:gd name="T67" fmla="*/ 800 h 8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96"/>
                <a:gd name="T103" fmla="*/ 0 h 800"/>
                <a:gd name="T104" fmla="*/ 796 w 796"/>
                <a:gd name="T105" fmla="*/ 800 h 8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96" h="800">
                  <a:moveTo>
                    <a:pt x="395" y="800"/>
                  </a:moveTo>
                  <a:lnTo>
                    <a:pt x="317" y="794"/>
                  </a:lnTo>
                  <a:lnTo>
                    <a:pt x="239" y="770"/>
                  </a:lnTo>
                  <a:lnTo>
                    <a:pt x="174" y="734"/>
                  </a:lnTo>
                  <a:lnTo>
                    <a:pt x="114" y="681"/>
                  </a:lnTo>
                  <a:lnTo>
                    <a:pt x="66" y="621"/>
                  </a:lnTo>
                  <a:lnTo>
                    <a:pt x="30" y="555"/>
                  </a:lnTo>
                  <a:lnTo>
                    <a:pt x="6" y="484"/>
                  </a:lnTo>
                  <a:lnTo>
                    <a:pt x="0" y="400"/>
                  </a:lnTo>
                  <a:lnTo>
                    <a:pt x="6" y="322"/>
                  </a:lnTo>
                  <a:lnTo>
                    <a:pt x="30" y="245"/>
                  </a:lnTo>
                  <a:lnTo>
                    <a:pt x="66" y="179"/>
                  </a:lnTo>
                  <a:lnTo>
                    <a:pt x="114" y="119"/>
                  </a:lnTo>
                  <a:lnTo>
                    <a:pt x="174" y="66"/>
                  </a:lnTo>
                  <a:lnTo>
                    <a:pt x="239" y="30"/>
                  </a:lnTo>
                  <a:lnTo>
                    <a:pt x="317" y="6"/>
                  </a:lnTo>
                  <a:lnTo>
                    <a:pt x="395" y="0"/>
                  </a:lnTo>
                  <a:lnTo>
                    <a:pt x="479" y="6"/>
                  </a:lnTo>
                  <a:lnTo>
                    <a:pt x="550" y="30"/>
                  </a:lnTo>
                  <a:lnTo>
                    <a:pt x="616" y="66"/>
                  </a:lnTo>
                  <a:lnTo>
                    <a:pt x="676" y="119"/>
                  </a:lnTo>
                  <a:lnTo>
                    <a:pt x="730" y="179"/>
                  </a:lnTo>
                  <a:lnTo>
                    <a:pt x="766" y="245"/>
                  </a:lnTo>
                  <a:lnTo>
                    <a:pt x="790" y="322"/>
                  </a:lnTo>
                  <a:lnTo>
                    <a:pt x="796" y="400"/>
                  </a:lnTo>
                  <a:lnTo>
                    <a:pt x="790" y="484"/>
                  </a:lnTo>
                  <a:lnTo>
                    <a:pt x="766" y="555"/>
                  </a:lnTo>
                  <a:lnTo>
                    <a:pt x="730" y="621"/>
                  </a:lnTo>
                  <a:lnTo>
                    <a:pt x="676" y="681"/>
                  </a:lnTo>
                  <a:lnTo>
                    <a:pt x="616" y="734"/>
                  </a:lnTo>
                  <a:lnTo>
                    <a:pt x="550" y="770"/>
                  </a:lnTo>
                  <a:lnTo>
                    <a:pt x="479" y="794"/>
                  </a:lnTo>
                  <a:lnTo>
                    <a:pt x="395" y="800"/>
                  </a:lnTo>
                  <a:close/>
                </a:path>
              </a:pathLst>
            </a:custGeom>
            <a:solidFill>
              <a:srgbClr val="387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12" name="Freeform 72"/>
            <p:cNvSpPr>
              <a:spLocks/>
            </p:cNvSpPr>
            <p:nvPr/>
          </p:nvSpPr>
          <p:spPr bwMode="auto">
            <a:xfrm>
              <a:off x="497" y="2455"/>
              <a:ext cx="790" cy="794"/>
            </a:xfrm>
            <a:custGeom>
              <a:avLst/>
              <a:gdLst>
                <a:gd name="T0" fmla="*/ 395 w 790"/>
                <a:gd name="T1" fmla="*/ 794 h 794"/>
                <a:gd name="T2" fmla="*/ 317 w 790"/>
                <a:gd name="T3" fmla="*/ 788 h 794"/>
                <a:gd name="T4" fmla="*/ 245 w 790"/>
                <a:gd name="T5" fmla="*/ 764 h 794"/>
                <a:gd name="T6" fmla="*/ 174 w 790"/>
                <a:gd name="T7" fmla="*/ 728 h 794"/>
                <a:gd name="T8" fmla="*/ 120 w 790"/>
                <a:gd name="T9" fmla="*/ 681 h 794"/>
                <a:gd name="T10" fmla="*/ 66 w 790"/>
                <a:gd name="T11" fmla="*/ 621 h 794"/>
                <a:gd name="T12" fmla="*/ 30 w 790"/>
                <a:gd name="T13" fmla="*/ 555 h 794"/>
                <a:gd name="T14" fmla="*/ 6 w 790"/>
                <a:gd name="T15" fmla="*/ 478 h 794"/>
                <a:gd name="T16" fmla="*/ 0 w 790"/>
                <a:gd name="T17" fmla="*/ 400 h 794"/>
                <a:gd name="T18" fmla="*/ 6 w 790"/>
                <a:gd name="T19" fmla="*/ 322 h 794"/>
                <a:gd name="T20" fmla="*/ 30 w 790"/>
                <a:gd name="T21" fmla="*/ 245 h 794"/>
                <a:gd name="T22" fmla="*/ 66 w 790"/>
                <a:gd name="T23" fmla="*/ 179 h 794"/>
                <a:gd name="T24" fmla="*/ 120 w 790"/>
                <a:gd name="T25" fmla="*/ 119 h 794"/>
                <a:gd name="T26" fmla="*/ 174 w 790"/>
                <a:gd name="T27" fmla="*/ 66 h 794"/>
                <a:gd name="T28" fmla="*/ 245 w 790"/>
                <a:gd name="T29" fmla="*/ 30 h 794"/>
                <a:gd name="T30" fmla="*/ 317 w 790"/>
                <a:gd name="T31" fmla="*/ 6 h 794"/>
                <a:gd name="T32" fmla="*/ 395 w 790"/>
                <a:gd name="T33" fmla="*/ 0 h 794"/>
                <a:gd name="T34" fmla="*/ 473 w 790"/>
                <a:gd name="T35" fmla="*/ 6 h 794"/>
                <a:gd name="T36" fmla="*/ 550 w 790"/>
                <a:gd name="T37" fmla="*/ 30 h 794"/>
                <a:gd name="T38" fmla="*/ 616 w 790"/>
                <a:gd name="T39" fmla="*/ 66 h 794"/>
                <a:gd name="T40" fmla="*/ 676 w 790"/>
                <a:gd name="T41" fmla="*/ 119 h 794"/>
                <a:gd name="T42" fmla="*/ 724 w 790"/>
                <a:gd name="T43" fmla="*/ 179 h 794"/>
                <a:gd name="T44" fmla="*/ 760 w 790"/>
                <a:gd name="T45" fmla="*/ 245 h 794"/>
                <a:gd name="T46" fmla="*/ 784 w 790"/>
                <a:gd name="T47" fmla="*/ 322 h 794"/>
                <a:gd name="T48" fmla="*/ 790 w 790"/>
                <a:gd name="T49" fmla="*/ 400 h 794"/>
                <a:gd name="T50" fmla="*/ 784 w 790"/>
                <a:gd name="T51" fmla="*/ 478 h 794"/>
                <a:gd name="T52" fmla="*/ 760 w 790"/>
                <a:gd name="T53" fmla="*/ 555 h 794"/>
                <a:gd name="T54" fmla="*/ 724 w 790"/>
                <a:gd name="T55" fmla="*/ 621 h 794"/>
                <a:gd name="T56" fmla="*/ 676 w 790"/>
                <a:gd name="T57" fmla="*/ 681 h 794"/>
                <a:gd name="T58" fmla="*/ 616 w 790"/>
                <a:gd name="T59" fmla="*/ 728 h 794"/>
                <a:gd name="T60" fmla="*/ 550 w 790"/>
                <a:gd name="T61" fmla="*/ 764 h 794"/>
                <a:gd name="T62" fmla="*/ 473 w 790"/>
                <a:gd name="T63" fmla="*/ 788 h 794"/>
                <a:gd name="T64" fmla="*/ 395 w 790"/>
                <a:gd name="T65" fmla="*/ 794 h 794"/>
                <a:gd name="T66" fmla="*/ 395 w 790"/>
                <a:gd name="T67" fmla="*/ 794 h 79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90"/>
                <a:gd name="T103" fmla="*/ 0 h 794"/>
                <a:gd name="T104" fmla="*/ 790 w 790"/>
                <a:gd name="T105" fmla="*/ 794 h 79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90" h="794">
                  <a:moveTo>
                    <a:pt x="395" y="794"/>
                  </a:moveTo>
                  <a:lnTo>
                    <a:pt x="317" y="788"/>
                  </a:lnTo>
                  <a:lnTo>
                    <a:pt x="245" y="764"/>
                  </a:lnTo>
                  <a:lnTo>
                    <a:pt x="174" y="728"/>
                  </a:lnTo>
                  <a:lnTo>
                    <a:pt x="120" y="681"/>
                  </a:lnTo>
                  <a:lnTo>
                    <a:pt x="66" y="621"/>
                  </a:lnTo>
                  <a:lnTo>
                    <a:pt x="30" y="555"/>
                  </a:lnTo>
                  <a:lnTo>
                    <a:pt x="6" y="478"/>
                  </a:lnTo>
                  <a:lnTo>
                    <a:pt x="0" y="400"/>
                  </a:lnTo>
                  <a:lnTo>
                    <a:pt x="6" y="322"/>
                  </a:lnTo>
                  <a:lnTo>
                    <a:pt x="30" y="245"/>
                  </a:lnTo>
                  <a:lnTo>
                    <a:pt x="66" y="179"/>
                  </a:lnTo>
                  <a:lnTo>
                    <a:pt x="120" y="119"/>
                  </a:lnTo>
                  <a:lnTo>
                    <a:pt x="174" y="66"/>
                  </a:lnTo>
                  <a:lnTo>
                    <a:pt x="245" y="30"/>
                  </a:lnTo>
                  <a:lnTo>
                    <a:pt x="317" y="6"/>
                  </a:lnTo>
                  <a:lnTo>
                    <a:pt x="395" y="0"/>
                  </a:lnTo>
                  <a:lnTo>
                    <a:pt x="473" y="6"/>
                  </a:lnTo>
                  <a:lnTo>
                    <a:pt x="550" y="30"/>
                  </a:lnTo>
                  <a:lnTo>
                    <a:pt x="616" y="66"/>
                  </a:lnTo>
                  <a:lnTo>
                    <a:pt x="676" y="119"/>
                  </a:lnTo>
                  <a:lnTo>
                    <a:pt x="724" y="179"/>
                  </a:lnTo>
                  <a:lnTo>
                    <a:pt x="760" y="245"/>
                  </a:lnTo>
                  <a:lnTo>
                    <a:pt x="784" y="322"/>
                  </a:lnTo>
                  <a:lnTo>
                    <a:pt x="790" y="400"/>
                  </a:lnTo>
                  <a:lnTo>
                    <a:pt x="784" y="478"/>
                  </a:lnTo>
                  <a:lnTo>
                    <a:pt x="760" y="555"/>
                  </a:lnTo>
                  <a:lnTo>
                    <a:pt x="724" y="621"/>
                  </a:lnTo>
                  <a:lnTo>
                    <a:pt x="676" y="681"/>
                  </a:lnTo>
                  <a:lnTo>
                    <a:pt x="616" y="728"/>
                  </a:lnTo>
                  <a:lnTo>
                    <a:pt x="550" y="764"/>
                  </a:lnTo>
                  <a:lnTo>
                    <a:pt x="473" y="788"/>
                  </a:lnTo>
                  <a:lnTo>
                    <a:pt x="395" y="794"/>
                  </a:lnTo>
                  <a:close/>
                </a:path>
              </a:pathLst>
            </a:custGeom>
            <a:solidFill>
              <a:srgbClr val="397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13" name="Freeform 73"/>
            <p:cNvSpPr>
              <a:spLocks/>
            </p:cNvSpPr>
            <p:nvPr/>
          </p:nvSpPr>
          <p:spPr bwMode="auto">
            <a:xfrm>
              <a:off x="497" y="2461"/>
              <a:ext cx="790" cy="782"/>
            </a:xfrm>
            <a:custGeom>
              <a:avLst/>
              <a:gdLst>
                <a:gd name="T0" fmla="*/ 395 w 790"/>
                <a:gd name="T1" fmla="*/ 782 h 782"/>
                <a:gd name="T2" fmla="*/ 317 w 790"/>
                <a:gd name="T3" fmla="*/ 776 h 782"/>
                <a:gd name="T4" fmla="*/ 245 w 790"/>
                <a:gd name="T5" fmla="*/ 752 h 782"/>
                <a:gd name="T6" fmla="*/ 174 w 790"/>
                <a:gd name="T7" fmla="*/ 716 h 782"/>
                <a:gd name="T8" fmla="*/ 120 w 790"/>
                <a:gd name="T9" fmla="*/ 669 h 782"/>
                <a:gd name="T10" fmla="*/ 66 w 790"/>
                <a:gd name="T11" fmla="*/ 609 h 782"/>
                <a:gd name="T12" fmla="*/ 30 w 790"/>
                <a:gd name="T13" fmla="*/ 543 h 782"/>
                <a:gd name="T14" fmla="*/ 6 w 790"/>
                <a:gd name="T15" fmla="*/ 466 h 782"/>
                <a:gd name="T16" fmla="*/ 0 w 790"/>
                <a:gd name="T17" fmla="*/ 388 h 782"/>
                <a:gd name="T18" fmla="*/ 6 w 790"/>
                <a:gd name="T19" fmla="*/ 310 h 782"/>
                <a:gd name="T20" fmla="*/ 30 w 790"/>
                <a:gd name="T21" fmla="*/ 239 h 782"/>
                <a:gd name="T22" fmla="*/ 66 w 790"/>
                <a:gd name="T23" fmla="*/ 173 h 782"/>
                <a:gd name="T24" fmla="*/ 120 w 790"/>
                <a:gd name="T25" fmla="*/ 113 h 782"/>
                <a:gd name="T26" fmla="*/ 174 w 790"/>
                <a:gd name="T27" fmla="*/ 66 h 782"/>
                <a:gd name="T28" fmla="*/ 245 w 790"/>
                <a:gd name="T29" fmla="*/ 30 h 782"/>
                <a:gd name="T30" fmla="*/ 317 w 790"/>
                <a:gd name="T31" fmla="*/ 6 h 782"/>
                <a:gd name="T32" fmla="*/ 395 w 790"/>
                <a:gd name="T33" fmla="*/ 0 h 782"/>
                <a:gd name="T34" fmla="*/ 473 w 790"/>
                <a:gd name="T35" fmla="*/ 6 h 782"/>
                <a:gd name="T36" fmla="*/ 550 w 790"/>
                <a:gd name="T37" fmla="*/ 30 h 782"/>
                <a:gd name="T38" fmla="*/ 616 w 790"/>
                <a:gd name="T39" fmla="*/ 66 h 782"/>
                <a:gd name="T40" fmla="*/ 676 w 790"/>
                <a:gd name="T41" fmla="*/ 113 h 782"/>
                <a:gd name="T42" fmla="*/ 724 w 790"/>
                <a:gd name="T43" fmla="*/ 173 h 782"/>
                <a:gd name="T44" fmla="*/ 760 w 790"/>
                <a:gd name="T45" fmla="*/ 239 h 782"/>
                <a:gd name="T46" fmla="*/ 784 w 790"/>
                <a:gd name="T47" fmla="*/ 310 h 782"/>
                <a:gd name="T48" fmla="*/ 790 w 790"/>
                <a:gd name="T49" fmla="*/ 388 h 782"/>
                <a:gd name="T50" fmla="*/ 784 w 790"/>
                <a:gd name="T51" fmla="*/ 466 h 782"/>
                <a:gd name="T52" fmla="*/ 760 w 790"/>
                <a:gd name="T53" fmla="*/ 543 h 782"/>
                <a:gd name="T54" fmla="*/ 724 w 790"/>
                <a:gd name="T55" fmla="*/ 609 h 782"/>
                <a:gd name="T56" fmla="*/ 676 w 790"/>
                <a:gd name="T57" fmla="*/ 669 h 782"/>
                <a:gd name="T58" fmla="*/ 616 w 790"/>
                <a:gd name="T59" fmla="*/ 716 h 782"/>
                <a:gd name="T60" fmla="*/ 550 w 790"/>
                <a:gd name="T61" fmla="*/ 752 h 782"/>
                <a:gd name="T62" fmla="*/ 473 w 790"/>
                <a:gd name="T63" fmla="*/ 776 h 782"/>
                <a:gd name="T64" fmla="*/ 395 w 790"/>
                <a:gd name="T65" fmla="*/ 782 h 782"/>
                <a:gd name="T66" fmla="*/ 395 w 790"/>
                <a:gd name="T67" fmla="*/ 782 h 78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90"/>
                <a:gd name="T103" fmla="*/ 0 h 782"/>
                <a:gd name="T104" fmla="*/ 790 w 790"/>
                <a:gd name="T105" fmla="*/ 782 h 78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90" h="782">
                  <a:moveTo>
                    <a:pt x="395" y="782"/>
                  </a:moveTo>
                  <a:lnTo>
                    <a:pt x="317" y="776"/>
                  </a:lnTo>
                  <a:lnTo>
                    <a:pt x="245" y="752"/>
                  </a:lnTo>
                  <a:lnTo>
                    <a:pt x="174" y="716"/>
                  </a:lnTo>
                  <a:lnTo>
                    <a:pt x="120" y="669"/>
                  </a:lnTo>
                  <a:lnTo>
                    <a:pt x="66" y="609"/>
                  </a:lnTo>
                  <a:lnTo>
                    <a:pt x="30" y="543"/>
                  </a:lnTo>
                  <a:lnTo>
                    <a:pt x="6" y="466"/>
                  </a:lnTo>
                  <a:lnTo>
                    <a:pt x="0" y="388"/>
                  </a:lnTo>
                  <a:lnTo>
                    <a:pt x="6" y="310"/>
                  </a:lnTo>
                  <a:lnTo>
                    <a:pt x="30" y="239"/>
                  </a:lnTo>
                  <a:lnTo>
                    <a:pt x="66" y="173"/>
                  </a:lnTo>
                  <a:lnTo>
                    <a:pt x="120" y="113"/>
                  </a:lnTo>
                  <a:lnTo>
                    <a:pt x="174" y="66"/>
                  </a:lnTo>
                  <a:lnTo>
                    <a:pt x="245" y="30"/>
                  </a:lnTo>
                  <a:lnTo>
                    <a:pt x="317" y="6"/>
                  </a:lnTo>
                  <a:lnTo>
                    <a:pt x="395" y="0"/>
                  </a:lnTo>
                  <a:lnTo>
                    <a:pt x="473" y="6"/>
                  </a:lnTo>
                  <a:lnTo>
                    <a:pt x="550" y="30"/>
                  </a:lnTo>
                  <a:lnTo>
                    <a:pt x="616" y="66"/>
                  </a:lnTo>
                  <a:lnTo>
                    <a:pt x="676" y="113"/>
                  </a:lnTo>
                  <a:lnTo>
                    <a:pt x="724" y="173"/>
                  </a:lnTo>
                  <a:lnTo>
                    <a:pt x="760" y="239"/>
                  </a:lnTo>
                  <a:lnTo>
                    <a:pt x="784" y="310"/>
                  </a:lnTo>
                  <a:lnTo>
                    <a:pt x="790" y="388"/>
                  </a:lnTo>
                  <a:lnTo>
                    <a:pt x="784" y="466"/>
                  </a:lnTo>
                  <a:lnTo>
                    <a:pt x="760" y="543"/>
                  </a:lnTo>
                  <a:lnTo>
                    <a:pt x="724" y="609"/>
                  </a:lnTo>
                  <a:lnTo>
                    <a:pt x="676" y="669"/>
                  </a:lnTo>
                  <a:lnTo>
                    <a:pt x="616" y="716"/>
                  </a:lnTo>
                  <a:lnTo>
                    <a:pt x="550" y="752"/>
                  </a:lnTo>
                  <a:lnTo>
                    <a:pt x="473" y="776"/>
                  </a:lnTo>
                  <a:lnTo>
                    <a:pt x="395" y="782"/>
                  </a:lnTo>
                  <a:close/>
                </a:path>
              </a:pathLst>
            </a:custGeom>
            <a:solidFill>
              <a:srgbClr val="3A7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14" name="Freeform 74"/>
            <p:cNvSpPr>
              <a:spLocks/>
            </p:cNvSpPr>
            <p:nvPr/>
          </p:nvSpPr>
          <p:spPr bwMode="auto">
            <a:xfrm>
              <a:off x="497" y="2461"/>
              <a:ext cx="784" cy="776"/>
            </a:xfrm>
            <a:custGeom>
              <a:avLst/>
              <a:gdLst>
                <a:gd name="T0" fmla="*/ 395 w 784"/>
                <a:gd name="T1" fmla="*/ 776 h 776"/>
                <a:gd name="T2" fmla="*/ 317 w 784"/>
                <a:gd name="T3" fmla="*/ 770 h 776"/>
                <a:gd name="T4" fmla="*/ 245 w 784"/>
                <a:gd name="T5" fmla="*/ 746 h 776"/>
                <a:gd name="T6" fmla="*/ 174 w 784"/>
                <a:gd name="T7" fmla="*/ 711 h 776"/>
                <a:gd name="T8" fmla="*/ 120 w 784"/>
                <a:gd name="T9" fmla="*/ 663 h 776"/>
                <a:gd name="T10" fmla="*/ 66 w 784"/>
                <a:gd name="T11" fmla="*/ 603 h 776"/>
                <a:gd name="T12" fmla="*/ 30 w 784"/>
                <a:gd name="T13" fmla="*/ 537 h 776"/>
                <a:gd name="T14" fmla="*/ 6 w 784"/>
                <a:gd name="T15" fmla="*/ 466 h 776"/>
                <a:gd name="T16" fmla="*/ 0 w 784"/>
                <a:gd name="T17" fmla="*/ 388 h 776"/>
                <a:gd name="T18" fmla="*/ 6 w 784"/>
                <a:gd name="T19" fmla="*/ 310 h 776"/>
                <a:gd name="T20" fmla="*/ 30 w 784"/>
                <a:gd name="T21" fmla="*/ 239 h 776"/>
                <a:gd name="T22" fmla="*/ 66 w 784"/>
                <a:gd name="T23" fmla="*/ 173 h 776"/>
                <a:gd name="T24" fmla="*/ 120 w 784"/>
                <a:gd name="T25" fmla="*/ 113 h 776"/>
                <a:gd name="T26" fmla="*/ 174 w 784"/>
                <a:gd name="T27" fmla="*/ 66 h 776"/>
                <a:gd name="T28" fmla="*/ 245 w 784"/>
                <a:gd name="T29" fmla="*/ 30 h 776"/>
                <a:gd name="T30" fmla="*/ 317 w 784"/>
                <a:gd name="T31" fmla="*/ 6 h 776"/>
                <a:gd name="T32" fmla="*/ 395 w 784"/>
                <a:gd name="T33" fmla="*/ 0 h 776"/>
                <a:gd name="T34" fmla="*/ 473 w 784"/>
                <a:gd name="T35" fmla="*/ 6 h 776"/>
                <a:gd name="T36" fmla="*/ 544 w 784"/>
                <a:gd name="T37" fmla="*/ 30 h 776"/>
                <a:gd name="T38" fmla="*/ 610 w 784"/>
                <a:gd name="T39" fmla="*/ 66 h 776"/>
                <a:gd name="T40" fmla="*/ 670 w 784"/>
                <a:gd name="T41" fmla="*/ 113 h 776"/>
                <a:gd name="T42" fmla="*/ 718 w 784"/>
                <a:gd name="T43" fmla="*/ 173 h 776"/>
                <a:gd name="T44" fmla="*/ 754 w 784"/>
                <a:gd name="T45" fmla="*/ 239 h 776"/>
                <a:gd name="T46" fmla="*/ 778 w 784"/>
                <a:gd name="T47" fmla="*/ 310 h 776"/>
                <a:gd name="T48" fmla="*/ 784 w 784"/>
                <a:gd name="T49" fmla="*/ 388 h 776"/>
                <a:gd name="T50" fmla="*/ 778 w 784"/>
                <a:gd name="T51" fmla="*/ 466 h 776"/>
                <a:gd name="T52" fmla="*/ 754 w 784"/>
                <a:gd name="T53" fmla="*/ 537 h 776"/>
                <a:gd name="T54" fmla="*/ 718 w 784"/>
                <a:gd name="T55" fmla="*/ 603 h 776"/>
                <a:gd name="T56" fmla="*/ 670 w 784"/>
                <a:gd name="T57" fmla="*/ 663 h 776"/>
                <a:gd name="T58" fmla="*/ 610 w 784"/>
                <a:gd name="T59" fmla="*/ 711 h 776"/>
                <a:gd name="T60" fmla="*/ 544 w 784"/>
                <a:gd name="T61" fmla="*/ 746 h 776"/>
                <a:gd name="T62" fmla="*/ 473 w 784"/>
                <a:gd name="T63" fmla="*/ 770 h 776"/>
                <a:gd name="T64" fmla="*/ 395 w 784"/>
                <a:gd name="T65" fmla="*/ 776 h 776"/>
                <a:gd name="T66" fmla="*/ 395 w 784"/>
                <a:gd name="T67" fmla="*/ 776 h 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84"/>
                <a:gd name="T103" fmla="*/ 0 h 776"/>
                <a:gd name="T104" fmla="*/ 784 w 784"/>
                <a:gd name="T105" fmla="*/ 776 h 7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84" h="776">
                  <a:moveTo>
                    <a:pt x="395" y="776"/>
                  </a:moveTo>
                  <a:lnTo>
                    <a:pt x="317" y="770"/>
                  </a:lnTo>
                  <a:lnTo>
                    <a:pt x="245" y="746"/>
                  </a:lnTo>
                  <a:lnTo>
                    <a:pt x="174" y="711"/>
                  </a:lnTo>
                  <a:lnTo>
                    <a:pt x="120" y="663"/>
                  </a:lnTo>
                  <a:lnTo>
                    <a:pt x="66" y="603"/>
                  </a:lnTo>
                  <a:lnTo>
                    <a:pt x="30" y="537"/>
                  </a:lnTo>
                  <a:lnTo>
                    <a:pt x="6" y="466"/>
                  </a:lnTo>
                  <a:lnTo>
                    <a:pt x="0" y="388"/>
                  </a:lnTo>
                  <a:lnTo>
                    <a:pt x="6" y="310"/>
                  </a:lnTo>
                  <a:lnTo>
                    <a:pt x="30" y="239"/>
                  </a:lnTo>
                  <a:lnTo>
                    <a:pt x="66" y="173"/>
                  </a:lnTo>
                  <a:lnTo>
                    <a:pt x="120" y="113"/>
                  </a:lnTo>
                  <a:lnTo>
                    <a:pt x="174" y="66"/>
                  </a:lnTo>
                  <a:lnTo>
                    <a:pt x="245" y="30"/>
                  </a:lnTo>
                  <a:lnTo>
                    <a:pt x="317" y="6"/>
                  </a:lnTo>
                  <a:lnTo>
                    <a:pt x="395" y="0"/>
                  </a:lnTo>
                  <a:lnTo>
                    <a:pt x="473" y="6"/>
                  </a:lnTo>
                  <a:lnTo>
                    <a:pt x="544" y="30"/>
                  </a:lnTo>
                  <a:lnTo>
                    <a:pt x="610" y="66"/>
                  </a:lnTo>
                  <a:lnTo>
                    <a:pt x="670" y="113"/>
                  </a:lnTo>
                  <a:lnTo>
                    <a:pt x="718" y="173"/>
                  </a:lnTo>
                  <a:lnTo>
                    <a:pt x="754" y="239"/>
                  </a:lnTo>
                  <a:lnTo>
                    <a:pt x="778" y="310"/>
                  </a:lnTo>
                  <a:lnTo>
                    <a:pt x="784" y="388"/>
                  </a:lnTo>
                  <a:lnTo>
                    <a:pt x="778" y="466"/>
                  </a:lnTo>
                  <a:lnTo>
                    <a:pt x="754" y="537"/>
                  </a:lnTo>
                  <a:lnTo>
                    <a:pt x="718" y="603"/>
                  </a:lnTo>
                  <a:lnTo>
                    <a:pt x="670" y="663"/>
                  </a:lnTo>
                  <a:lnTo>
                    <a:pt x="610" y="711"/>
                  </a:lnTo>
                  <a:lnTo>
                    <a:pt x="544" y="746"/>
                  </a:lnTo>
                  <a:lnTo>
                    <a:pt x="473" y="770"/>
                  </a:lnTo>
                  <a:lnTo>
                    <a:pt x="395" y="776"/>
                  </a:lnTo>
                  <a:close/>
                </a:path>
              </a:pathLst>
            </a:custGeom>
            <a:solidFill>
              <a:srgbClr val="3B72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15" name="Freeform 75"/>
            <p:cNvSpPr>
              <a:spLocks/>
            </p:cNvSpPr>
            <p:nvPr/>
          </p:nvSpPr>
          <p:spPr bwMode="auto">
            <a:xfrm>
              <a:off x="503" y="2461"/>
              <a:ext cx="772" cy="776"/>
            </a:xfrm>
            <a:custGeom>
              <a:avLst/>
              <a:gdLst>
                <a:gd name="T0" fmla="*/ 389 w 772"/>
                <a:gd name="T1" fmla="*/ 776 h 776"/>
                <a:gd name="T2" fmla="*/ 311 w 772"/>
                <a:gd name="T3" fmla="*/ 770 h 776"/>
                <a:gd name="T4" fmla="*/ 239 w 772"/>
                <a:gd name="T5" fmla="*/ 746 h 776"/>
                <a:gd name="T6" fmla="*/ 173 w 772"/>
                <a:gd name="T7" fmla="*/ 711 h 776"/>
                <a:gd name="T8" fmla="*/ 114 w 772"/>
                <a:gd name="T9" fmla="*/ 663 h 776"/>
                <a:gd name="T10" fmla="*/ 66 w 772"/>
                <a:gd name="T11" fmla="*/ 603 h 776"/>
                <a:gd name="T12" fmla="*/ 30 w 772"/>
                <a:gd name="T13" fmla="*/ 537 h 776"/>
                <a:gd name="T14" fmla="*/ 6 w 772"/>
                <a:gd name="T15" fmla="*/ 466 h 776"/>
                <a:gd name="T16" fmla="*/ 0 w 772"/>
                <a:gd name="T17" fmla="*/ 388 h 776"/>
                <a:gd name="T18" fmla="*/ 6 w 772"/>
                <a:gd name="T19" fmla="*/ 310 h 776"/>
                <a:gd name="T20" fmla="*/ 30 w 772"/>
                <a:gd name="T21" fmla="*/ 239 h 776"/>
                <a:gd name="T22" fmla="*/ 66 w 772"/>
                <a:gd name="T23" fmla="*/ 173 h 776"/>
                <a:gd name="T24" fmla="*/ 114 w 772"/>
                <a:gd name="T25" fmla="*/ 113 h 776"/>
                <a:gd name="T26" fmla="*/ 173 w 772"/>
                <a:gd name="T27" fmla="*/ 66 h 776"/>
                <a:gd name="T28" fmla="*/ 239 w 772"/>
                <a:gd name="T29" fmla="*/ 30 h 776"/>
                <a:gd name="T30" fmla="*/ 311 w 772"/>
                <a:gd name="T31" fmla="*/ 6 h 776"/>
                <a:gd name="T32" fmla="*/ 389 w 772"/>
                <a:gd name="T33" fmla="*/ 0 h 776"/>
                <a:gd name="T34" fmla="*/ 467 w 772"/>
                <a:gd name="T35" fmla="*/ 6 h 776"/>
                <a:gd name="T36" fmla="*/ 538 w 772"/>
                <a:gd name="T37" fmla="*/ 30 h 776"/>
                <a:gd name="T38" fmla="*/ 604 w 772"/>
                <a:gd name="T39" fmla="*/ 66 h 776"/>
                <a:gd name="T40" fmla="*/ 658 w 772"/>
                <a:gd name="T41" fmla="*/ 113 h 776"/>
                <a:gd name="T42" fmla="*/ 706 w 772"/>
                <a:gd name="T43" fmla="*/ 173 h 776"/>
                <a:gd name="T44" fmla="*/ 742 w 772"/>
                <a:gd name="T45" fmla="*/ 239 h 776"/>
                <a:gd name="T46" fmla="*/ 766 w 772"/>
                <a:gd name="T47" fmla="*/ 310 h 776"/>
                <a:gd name="T48" fmla="*/ 772 w 772"/>
                <a:gd name="T49" fmla="*/ 388 h 776"/>
                <a:gd name="T50" fmla="*/ 766 w 772"/>
                <a:gd name="T51" fmla="*/ 466 h 776"/>
                <a:gd name="T52" fmla="*/ 742 w 772"/>
                <a:gd name="T53" fmla="*/ 537 h 776"/>
                <a:gd name="T54" fmla="*/ 706 w 772"/>
                <a:gd name="T55" fmla="*/ 603 h 776"/>
                <a:gd name="T56" fmla="*/ 658 w 772"/>
                <a:gd name="T57" fmla="*/ 663 h 776"/>
                <a:gd name="T58" fmla="*/ 604 w 772"/>
                <a:gd name="T59" fmla="*/ 711 h 776"/>
                <a:gd name="T60" fmla="*/ 538 w 772"/>
                <a:gd name="T61" fmla="*/ 746 h 776"/>
                <a:gd name="T62" fmla="*/ 467 w 772"/>
                <a:gd name="T63" fmla="*/ 770 h 776"/>
                <a:gd name="T64" fmla="*/ 389 w 772"/>
                <a:gd name="T65" fmla="*/ 776 h 776"/>
                <a:gd name="T66" fmla="*/ 389 w 772"/>
                <a:gd name="T67" fmla="*/ 776 h 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72"/>
                <a:gd name="T103" fmla="*/ 0 h 776"/>
                <a:gd name="T104" fmla="*/ 772 w 772"/>
                <a:gd name="T105" fmla="*/ 776 h 7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72" h="776">
                  <a:moveTo>
                    <a:pt x="389" y="776"/>
                  </a:moveTo>
                  <a:lnTo>
                    <a:pt x="311" y="770"/>
                  </a:lnTo>
                  <a:lnTo>
                    <a:pt x="239" y="746"/>
                  </a:lnTo>
                  <a:lnTo>
                    <a:pt x="173" y="711"/>
                  </a:lnTo>
                  <a:lnTo>
                    <a:pt x="114" y="663"/>
                  </a:lnTo>
                  <a:lnTo>
                    <a:pt x="66" y="603"/>
                  </a:lnTo>
                  <a:lnTo>
                    <a:pt x="30" y="537"/>
                  </a:lnTo>
                  <a:lnTo>
                    <a:pt x="6" y="466"/>
                  </a:lnTo>
                  <a:lnTo>
                    <a:pt x="0" y="388"/>
                  </a:lnTo>
                  <a:lnTo>
                    <a:pt x="6" y="310"/>
                  </a:lnTo>
                  <a:lnTo>
                    <a:pt x="30" y="239"/>
                  </a:lnTo>
                  <a:lnTo>
                    <a:pt x="66" y="173"/>
                  </a:lnTo>
                  <a:lnTo>
                    <a:pt x="114" y="113"/>
                  </a:lnTo>
                  <a:lnTo>
                    <a:pt x="173" y="66"/>
                  </a:lnTo>
                  <a:lnTo>
                    <a:pt x="239" y="30"/>
                  </a:lnTo>
                  <a:lnTo>
                    <a:pt x="311" y="6"/>
                  </a:lnTo>
                  <a:lnTo>
                    <a:pt x="389" y="0"/>
                  </a:lnTo>
                  <a:lnTo>
                    <a:pt x="467" y="6"/>
                  </a:lnTo>
                  <a:lnTo>
                    <a:pt x="538" y="30"/>
                  </a:lnTo>
                  <a:lnTo>
                    <a:pt x="604" y="66"/>
                  </a:lnTo>
                  <a:lnTo>
                    <a:pt x="658" y="113"/>
                  </a:lnTo>
                  <a:lnTo>
                    <a:pt x="706" y="173"/>
                  </a:lnTo>
                  <a:lnTo>
                    <a:pt x="742" y="239"/>
                  </a:lnTo>
                  <a:lnTo>
                    <a:pt x="766" y="310"/>
                  </a:lnTo>
                  <a:lnTo>
                    <a:pt x="772" y="388"/>
                  </a:lnTo>
                  <a:lnTo>
                    <a:pt x="766" y="466"/>
                  </a:lnTo>
                  <a:lnTo>
                    <a:pt x="742" y="537"/>
                  </a:lnTo>
                  <a:lnTo>
                    <a:pt x="706" y="603"/>
                  </a:lnTo>
                  <a:lnTo>
                    <a:pt x="658" y="663"/>
                  </a:lnTo>
                  <a:lnTo>
                    <a:pt x="604" y="711"/>
                  </a:lnTo>
                  <a:lnTo>
                    <a:pt x="538" y="746"/>
                  </a:lnTo>
                  <a:lnTo>
                    <a:pt x="467" y="770"/>
                  </a:lnTo>
                  <a:lnTo>
                    <a:pt x="389" y="776"/>
                  </a:lnTo>
                  <a:close/>
                </a:path>
              </a:pathLst>
            </a:custGeom>
            <a:solidFill>
              <a:srgbClr val="3C7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16" name="Freeform 76"/>
            <p:cNvSpPr>
              <a:spLocks/>
            </p:cNvSpPr>
            <p:nvPr/>
          </p:nvSpPr>
          <p:spPr bwMode="auto">
            <a:xfrm>
              <a:off x="503" y="2461"/>
              <a:ext cx="772" cy="770"/>
            </a:xfrm>
            <a:custGeom>
              <a:avLst/>
              <a:gdLst>
                <a:gd name="T0" fmla="*/ 383 w 772"/>
                <a:gd name="T1" fmla="*/ 770 h 770"/>
                <a:gd name="T2" fmla="*/ 305 w 772"/>
                <a:gd name="T3" fmla="*/ 764 h 770"/>
                <a:gd name="T4" fmla="*/ 233 w 772"/>
                <a:gd name="T5" fmla="*/ 740 h 770"/>
                <a:gd name="T6" fmla="*/ 168 w 772"/>
                <a:gd name="T7" fmla="*/ 705 h 770"/>
                <a:gd name="T8" fmla="*/ 114 w 772"/>
                <a:gd name="T9" fmla="*/ 657 h 770"/>
                <a:gd name="T10" fmla="*/ 66 w 772"/>
                <a:gd name="T11" fmla="*/ 603 h 770"/>
                <a:gd name="T12" fmla="*/ 30 w 772"/>
                <a:gd name="T13" fmla="*/ 537 h 770"/>
                <a:gd name="T14" fmla="*/ 6 w 772"/>
                <a:gd name="T15" fmla="*/ 466 h 770"/>
                <a:gd name="T16" fmla="*/ 0 w 772"/>
                <a:gd name="T17" fmla="*/ 388 h 770"/>
                <a:gd name="T18" fmla="*/ 6 w 772"/>
                <a:gd name="T19" fmla="*/ 310 h 770"/>
                <a:gd name="T20" fmla="*/ 30 w 772"/>
                <a:gd name="T21" fmla="*/ 239 h 770"/>
                <a:gd name="T22" fmla="*/ 66 w 772"/>
                <a:gd name="T23" fmla="*/ 173 h 770"/>
                <a:gd name="T24" fmla="*/ 114 w 772"/>
                <a:gd name="T25" fmla="*/ 113 h 770"/>
                <a:gd name="T26" fmla="*/ 168 w 772"/>
                <a:gd name="T27" fmla="*/ 66 h 770"/>
                <a:gd name="T28" fmla="*/ 233 w 772"/>
                <a:gd name="T29" fmla="*/ 30 h 770"/>
                <a:gd name="T30" fmla="*/ 305 w 772"/>
                <a:gd name="T31" fmla="*/ 6 h 770"/>
                <a:gd name="T32" fmla="*/ 383 w 772"/>
                <a:gd name="T33" fmla="*/ 0 h 770"/>
                <a:gd name="T34" fmla="*/ 461 w 772"/>
                <a:gd name="T35" fmla="*/ 6 h 770"/>
                <a:gd name="T36" fmla="*/ 532 w 772"/>
                <a:gd name="T37" fmla="*/ 30 h 770"/>
                <a:gd name="T38" fmla="*/ 598 w 772"/>
                <a:gd name="T39" fmla="*/ 66 h 770"/>
                <a:gd name="T40" fmla="*/ 658 w 772"/>
                <a:gd name="T41" fmla="*/ 113 h 770"/>
                <a:gd name="T42" fmla="*/ 706 w 772"/>
                <a:gd name="T43" fmla="*/ 173 h 770"/>
                <a:gd name="T44" fmla="*/ 742 w 772"/>
                <a:gd name="T45" fmla="*/ 239 h 770"/>
                <a:gd name="T46" fmla="*/ 766 w 772"/>
                <a:gd name="T47" fmla="*/ 310 h 770"/>
                <a:gd name="T48" fmla="*/ 772 w 772"/>
                <a:gd name="T49" fmla="*/ 388 h 770"/>
                <a:gd name="T50" fmla="*/ 766 w 772"/>
                <a:gd name="T51" fmla="*/ 466 h 770"/>
                <a:gd name="T52" fmla="*/ 742 w 772"/>
                <a:gd name="T53" fmla="*/ 537 h 770"/>
                <a:gd name="T54" fmla="*/ 706 w 772"/>
                <a:gd name="T55" fmla="*/ 603 h 770"/>
                <a:gd name="T56" fmla="*/ 658 w 772"/>
                <a:gd name="T57" fmla="*/ 657 h 770"/>
                <a:gd name="T58" fmla="*/ 598 w 772"/>
                <a:gd name="T59" fmla="*/ 705 h 770"/>
                <a:gd name="T60" fmla="*/ 532 w 772"/>
                <a:gd name="T61" fmla="*/ 740 h 770"/>
                <a:gd name="T62" fmla="*/ 461 w 772"/>
                <a:gd name="T63" fmla="*/ 764 h 770"/>
                <a:gd name="T64" fmla="*/ 383 w 772"/>
                <a:gd name="T65" fmla="*/ 770 h 770"/>
                <a:gd name="T66" fmla="*/ 383 w 772"/>
                <a:gd name="T67" fmla="*/ 770 h 7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72"/>
                <a:gd name="T103" fmla="*/ 0 h 770"/>
                <a:gd name="T104" fmla="*/ 772 w 772"/>
                <a:gd name="T105" fmla="*/ 770 h 7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72" h="770">
                  <a:moveTo>
                    <a:pt x="383" y="770"/>
                  </a:moveTo>
                  <a:lnTo>
                    <a:pt x="305" y="764"/>
                  </a:lnTo>
                  <a:lnTo>
                    <a:pt x="233" y="740"/>
                  </a:lnTo>
                  <a:lnTo>
                    <a:pt x="168" y="705"/>
                  </a:lnTo>
                  <a:lnTo>
                    <a:pt x="114" y="657"/>
                  </a:lnTo>
                  <a:lnTo>
                    <a:pt x="66" y="603"/>
                  </a:lnTo>
                  <a:lnTo>
                    <a:pt x="30" y="537"/>
                  </a:lnTo>
                  <a:lnTo>
                    <a:pt x="6" y="466"/>
                  </a:lnTo>
                  <a:lnTo>
                    <a:pt x="0" y="388"/>
                  </a:lnTo>
                  <a:lnTo>
                    <a:pt x="6" y="310"/>
                  </a:lnTo>
                  <a:lnTo>
                    <a:pt x="30" y="239"/>
                  </a:lnTo>
                  <a:lnTo>
                    <a:pt x="66" y="173"/>
                  </a:lnTo>
                  <a:lnTo>
                    <a:pt x="114" y="113"/>
                  </a:lnTo>
                  <a:lnTo>
                    <a:pt x="168" y="66"/>
                  </a:lnTo>
                  <a:lnTo>
                    <a:pt x="233" y="30"/>
                  </a:lnTo>
                  <a:lnTo>
                    <a:pt x="305" y="6"/>
                  </a:lnTo>
                  <a:lnTo>
                    <a:pt x="383" y="0"/>
                  </a:lnTo>
                  <a:lnTo>
                    <a:pt x="461" y="6"/>
                  </a:lnTo>
                  <a:lnTo>
                    <a:pt x="532" y="30"/>
                  </a:lnTo>
                  <a:lnTo>
                    <a:pt x="598" y="66"/>
                  </a:lnTo>
                  <a:lnTo>
                    <a:pt x="658" y="113"/>
                  </a:lnTo>
                  <a:lnTo>
                    <a:pt x="706" y="173"/>
                  </a:lnTo>
                  <a:lnTo>
                    <a:pt x="742" y="239"/>
                  </a:lnTo>
                  <a:lnTo>
                    <a:pt x="766" y="310"/>
                  </a:lnTo>
                  <a:lnTo>
                    <a:pt x="772" y="388"/>
                  </a:lnTo>
                  <a:lnTo>
                    <a:pt x="766" y="466"/>
                  </a:lnTo>
                  <a:lnTo>
                    <a:pt x="742" y="537"/>
                  </a:lnTo>
                  <a:lnTo>
                    <a:pt x="706" y="603"/>
                  </a:lnTo>
                  <a:lnTo>
                    <a:pt x="658" y="657"/>
                  </a:lnTo>
                  <a:lnTo>
                    <a:pt x="598" y="705"/>
                  </a:lnTo>
                  <a:lnTo>
                    <a:pt x="532" y="740"/>
                  </a:lnTo>
                  <a:lnTo>
                    <a:pt x="461" y="764"/>
                  </a:lnTo>
                  <a:lnTo>
                    <a:pt x="383" y="770"/>
                  </a:lnTo>
                  <a:close/>
                </a:path>
              </a:pathLst>
            </a:custGeom>
            <a:solidFill>
              <a:srgbClr val="3C7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17" name="Freeform 77"/>
            <p:cNvSpPr>
              <a:spLocks/>
            </p:cNvSpPr>
            <p:nvPr/>
          </p:nvSpPr>
          <p:spPr bwMode="auto">
            <a:xfrm>
              <a:off x="503" y="2467"/>
              <a:ext cx="766" cy="758"/>
            </a:xfrm>
            <a:custGeom>
              <a:avLst/>
              <a:gdLst>
                <a:gd name="T0" fmla="*/ 383 w 766"/>
                <a:gd name="T1" fmla="*/ 758 h 758"/>
                <a:gd name="T2" fmla="*/ 305 w 766"/>
                <a:gd name="T3" fmla="*/ 752 h 758"/>
                <a:gd name="T4" fmla="*/ 233 w 766"/>
                <a:gd name="T5" fmla="*/ 728 h 758"/>
                <a:gd name="T6" fmla="*/ 168 w 766"/>
                <a:gd name="T7" fmla="*/ 693 h 758"/>
                <a:gd name="T8" fmla="*/ 114 w 766"/>
                <a:gd name="T9" fmla="*/ 651 h 758"/>
                <a:gd name="T10" fmla="*/ 66 w 766"/>
                <a:gd name="T11" fmla="*/ 591 h 758"/>
                <a:gd name="T12" fmla="*/ 30 w 766"/>
                <a:gd name="T13" fmla="*/ 525 h 758"/>
                <a:gd name="T14" fmla="*/ 6 w 766"/>
                <a:gd name="T15" fmla="*/ 454 h 758"/>
                <a:gd name="T16" fmla="*/ 0 w 766"/>
                <a:gd name="T17" fmla="*/ 376 h 758"/>
                <a:gd name="T18" fmla="*/ 6 w 766"/>
                <a:gd name="T19" fmla="*/ 298 h 758"/>
                <a:gd name="T20" fmla="*/ 30 w 766"/>
                <a:gd name="T21" fmla="*/ 227 h 758"/>
                <a:gd name="T22" fmla="*/ 66 w 766"/>
                <a:gd name="T23" fmla="*/ 167 h 758"/>
                <a:gd name="T24" fmla="*/ 114 w 766"/>
                <a:gd name="T25" fmla="*/ 107 h 758"/>
                <a:gd name="T26" fmla="*/ 168 w 766"/>
                <a:gd name="T27" fmla="*/ 65 h 758"/>
                <a:gd name="T28" fmla="*/ 233 w 766"/>
                <a:gd name="T29" fmla="*/ 30 h 758"/>
                <a:gd name="T30" fmla="*/ 305 w 766"/>
                <a:gd name="T31" fmla="*/ 6 h 758"/>
                <a:gd name="T32" fmla="*/ 383 w 766"/>
                <a:gd name="T33" fmla="*/ 0 h 758"/>
                <a:gd name="T34" fmla="*/ 461 w 766"/>
                <a:gd name="T35" fmla="*/ 6 h 758"/>
                <a:gd name="T36" fmla="*/ 532 w 766"/>
                <a:gd name="T37" fmla="*/ 30 h 758"/>
                <a:gd name="T38" fmla="*/ 598 w 766"/>
                <a:gd name="T39" fmla="*/ 65 h 758"/>
                <a:gd name="T40" fmla="*/ 652 w 766"/>
                <a:gd name="T41" fmla="*/ 107 h 758"/>
                <a:gd name="T42" fmla="*/ 700 w 766"/>
                <a:gd name="T43" fmla="*/ 167 h 758"/>
                <a:gd name="T44" fmla="*/ 736 w 766"/>
                <a:gd name="T45" fmla="*/ 227 h 758"/>
                <a:gd name="T46" fmla="*/ 760 w 766"/>
                <a:gd name="T47" fmla="*/ 298 h 758"/>
                <a:gd name="T48" fmla="*/ 766 w 766"/>
                <a:gd name="T49" fmla="*/ 376 h 758"/>
                <a:gd name="T50" fmla="*/ 760 w 766"/>
                <a:gd name="T51" fmla="*/ 454 h 758"/>
                <a:gd name="T52" fmla="*/ 736 w 766"/>
                <a:gd name="T53" fmla="*/ 525 h 758"/>
                <a:gd name="T54" fmla="*/ 700 w 766"/>
                <a:gd name="T55" fmla="*/ 591 h 758"/>
                <a:gd name="T56" fmla="*/ 652 w 766"/>
                <a:gd name="T57" fmla="*/ 651 h 758"/>
                <a:gd name="T58" fmla="*/ 598 w 766"/>
                <a:gd name="T59" fmla="*/ 693 h 758"/>
                <a:gd name="T60" fmla="*/ 532 w 766"/>
                <a:gd name="T61" fmla="*/ 728 h 758"/>
                <a:gd name="T62" fmla="*/ 461 w 766"/>
                <a:gd name="T63" fmla="*/ 752 h 758"/>
                <a:gd name="T64" fmla="*/ 383 w 766"/>
                <a:gd name="T65" fmla="*/ 758 h 758"/>
                <a:gd name="T66" fmla="*/ 383 w 766"/>
                <a:gd name="T67" fmla="*/ 758 h 7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66"/>
                <a:gd name="T103" fmla="*/ 0 h 758"/>
                <a:gd name="T104" fmla="*/ 766 w 766"/>
                <a:gd name="T105" fmla="*/ 758 h 75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66" h="758">
                  <a:moveTo>
                    <a:pt x="383" y="758"/>
                  </a:moveTo>
                  <a:lnTo>
                    <a:pt x="305" y="752"/>
                  </a:lnTo>
                  <a:lnTo>
                    <a:pt x="233" y="728"/>
                  </a:lnTo>
                  <a:lnTo>
                    <a:pt x="168" y="693"/>
                  </a:lnTo>
                  <a:lnTo>
                    <a:pt x="114" y="651"/>
                  </a:lnTo>
                  <a:lnTo>
                    <a:pt x="66" y="591"/>
                  </a:lnTo>
                  <a:lnTo>
                    <a:pt x="30" y="525"/>
                  </a:lnTo>
                  <a:lnTo>
                    <a:pt x="6" y="454"/>
                  </a:lnTo>
                  <a:lnTo>
                    <a:pt x="0" y="376"/>
                  </a:lnTo>
                  <a:lnTo>
                    <a:pt x="6" y="298"/>
                  </a:lnTo>
                  <a:lnTo>
                    <a:pt x="30" y="227"/>
                  </a:lnTo>
                  <a:lnTo>
                    <a:pt x="66" y="167"/>
                  </a:lnTo>
                  <a:lnTo>
                    <a:pt x="114" y="107"/>
                  </a:lnTo>
                  <a:lnTo>
                    <a:pt x="168" y="65"/>
                  </a:lnTo>
                  <a:lnTo>
                    <a:pt x="233" y="30"/>
                  </a:lnTo>
                  <a:lnTo>
                    <a:pt x="305" y="6"/>
                  </a:lnTo>
                  <a:lnTo>
                    <a:pt x="383" y="0"/>
                  </a:lnTo>
                  <a:lnTo>
                    <a:pt x="461" y="6"/>
                  </a:lnTo>
                  <a:lnTo>
                    <a:pt x="532" y="30"/>
                  </a:lnTo>
                  <a:lnTo>
                    <a:pt x="598" y="65"/>
                  </a:lnTo>
                  <a:lnTo>
                    <a:pt x="652" y="107"/>
                  </a:lnTo>
                  <a:lnTo>
                    <a:pt x="700" y="167"/>
                  </a:lnTo>
                  <a:lnTo>
                    <a:pt x="736" y="227"/>
                  </a:lnTo>
                  <a:lnTo>
                    <a:pt x="760" y="298"/>
                  </a:lnTo>
                  <a:lnTo>
                    <a:pt x="766" y="376"/>
                  </a:lnTo>
                  <a:lnTo>
                    <a:pt x="760" y="454"/>
                  </a:lnTo>
                  <a:lnTo>
                    <a:pt x="736" y="525"/>
                  </a:lnTo>
                  <a:lnTo>
                    <a:pt x="700" y="591"/>
                  </a:lnTo>
                  <a:lnTo>
                    <a:pt x="652" y="651"/>
                  </a:lnTo>
                  <a:lnTo>
                    <a:pt x="598" y="693"/>
                  </a:lnTo>
                  <a:lnTo>
                    <a:pt x="532" y="728"/>
                  </a:lnTo>
                  <a:lnTo>
                    <a:pt x="461" y="752"/>
                  </a:lnTo>
                  <a:lnTo>
                    <a:pt x="383" y="758"/>
                  </a:lnTo>
                  <a:close/>
                </a:path>
              </a:pathLst>
            </a:custGeom>
            <a:solidFill>
              <a:srgbClr val="3D74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18" name="Freeform 78"/>
            <p:cNvSpPr>
              <a:spLocks/>
            </p:cNvSpPr>
            <p:nvPr/>
          </p:nvSpPr>
          <p:spPr bwMode="auto">
            <a:xfrm>
              <a:off x="509" y="2467"/>
              <a:ext cx="754" cy="752"/>
            </a:xfrm>
            <a:custGeom>
              <a:avLst/>
              <a:gdLst>
                <a:gd name="T0" fmla="*/ 377 w 754"/>
                <a:gd name="T1" fmla="*/ 752 h 752"/>
                <a:gd name="T2" fmla="*/ 299 w 754"/>
                <a:gd name="T3" fmla="*/ 746 h 752"/>
                <a:gd name="T4" fmla="*/ 227 w 754"/>
                <a:gd name="T5" fmla="*/ 722 h 752"/>
                <a:gd name="T6" fmla="*/ 167 w 754"/>
                <a:gd name="T7" fmla="*/ 687 h 752"/>
                <a:gd name="T8" fmla="*/ 108 w 754"/>
                <a:gd name="T9" fmla="*/ 645 h 752"/>
                <a:gd name="T10" fmla="*/ 66 w 754"/>
                <a:gd name="T11" fmla="*/ 585 h 752"/>
                <a:gd name="T12" fmla="*/ 30 w 754"/>
                <a:gd name="T13" fmla="*/ 525 h 752"/>
                <a:gd name="T14" fmla="*/ 6 w 754"/>
                <a:gd name="T15" fmla="*/ 454 h 752"/>
                <a:gd name="T16" fmla="*/ 0 w 754"/>
                <a:gd name="T17" fmla="*/ 376 h 752"/>
                <a:gd name="T18" fmla="*/ 6 w 754"/>
                <a:gd name="T19" fmla="*/ 298 h 752"/>
                <a:gd name="T20" fmla="*/ 30 w 754"/>
                <a:gd name="T21" fmla="*/ 227 h 752"/>
                <a:gd name="T22" fmla="*/ 66 w 754"/>
                <a:gd name="T23" fmla="*/ 167 h 752"/>
                <a:gd name="T24" fmla="*/ 108 w 754"/>
                <a:gd name="T25" fmla="*/ 107 h 752"/>
                <a:gd name="T26" fmla="*/ 167 w 754"/>
                <a:gd name="T27" fmla="*/ 65 h 752"/>
                <a:gd name="T28" fmla="*/ 227 w 754"/>
                <a:gd name="T29" fmla="*/ 30 h 752"/>
                <a:gd name="T30" fmla="*/ 299 w 754"/>
                <a:gd name="T31" fmla="*/ 6 h 752"/>
                <a:gd name="T32" fmla="*/ 377 w 754"/>
                <a:gd name="T33" fmla="*/ 0 h 752"/>
                <a:gd name="T34" fmla="*/ 455 w 754"/>
                <a:gd name="T35" fmla="*/ 6 h 752"/>
                <a:gd name="T36" fmla="*/ 526 w 754"/>
                <a:gd name="T37" fmla="*/ 30 h 752"/>
                <a:gd name="T38" fmla="*/ 586 w 754"/>
                <a:gd name="T39" fmla="*/ 65 h 752"/>
                <a:gd name="T40" fmla="*/ 646 w 754"/>
                <a:gd name="T41" fmla="*/ 107 h 752"/>
                <a:gd name="T42" fmla="*/ 688 w 754"/>
                <a:gd name="T43" fmla="*/ 167 h 752"/>
                <a:gd name="T44" fmla="*/ 724 w 754"/>
                <a:gd name="T45" fmla="*/ 227 h 752"/>
                <a:gd name="T46" fmla="*/ 748 w 754"/>
                <a:gd name="T47" fmla="*/ 298 h 752"/>
                <a:gd name="T48" fmla="*/ 754 w 754"/>
                <a:gd name="T49" fmla="*/ 376 h 752"/>
                <a:gd name="T50" fmla="*/ 748 w 754"/>
                <a:gd name="T51" fmla="*/ 454 h 752"/>
                <a:gd name="T52" fmla="*/ 724 w 754"/>
                <a:gd name="T53" fmla="*/ 525 h 752"/>
                <a:gd name="T54" fmla="*/ 688 w 754"/>
                <a:gd name="T55" fmla="*/ 585 h 752"/>
                <a:gd name="T56" fmla="*/ 646 w 754"/>
                <a:gd name="T57" fmla="*/ 645 h 752"/>
                <a:gd name="T58" fmla="*/ 586 w 754"/>
                <a:gd name="T59" fmla="*/ 687 h 752"/>
                <a:gd name="T60" fmla="*/ 526 w 754"/>
                <a:gd name="T61" fmla="*/ 722 h 752"/>
                <a:gd name="T62" fmla="*/ 455 w 754"/>
                <a:gd name="T63" fmla="*/ 746 h 752"/>
                <a:gd name="T64" fmla="*/ 377 w 754"/>
                <a:gd name="T65" fmla="*/ 752 h 752"/>
                <a:gd name="T66" fmla="*/ 377 w 754"/>
                <a:gd name="T67" fmla="*/ 752 h 75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54"/>
                <a:gd name="T103" fmla="*/ 0 h 752"/>
                <a:gd name="T104" fmla="*/ 754 w 754"/>
                <a:gd name="T105" fmla="*/ 752 h 75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54" h="752">
                  <a:moveTo>
                    <a:pt x="377" y="752"/>
                  </a:moveTo>
                  <a:lnTo>
                    <a:pt x="299" y="746"/>
                  </a:lnTo>
                  <a:lnTo>
                    <a:pt x="227" y="722"/>
                  </a:lnTo>
                  <a:lnTo>
                    <a:pt x="167" y="687"/>
                  </a:lnTo>
                  <a:lnTo>
                    <a:pt x="108" y="645"/>
                  </a:lnTo>
                  <a:lnTo>
                    <a:pt x="66" y="585"/>
                  </a:lnTo>
                  <a:lnTo>
                    <a:pt x="30" y="525"/>
                  </a:lnTo>
                  <a:lnTo>
                    <a:pt x="6" y="454"/>
                  </a:lnTo>
                  <a:lnTo>
                    <a:pt x="0" y="376"/>
                  </a:lnTo>
                  <a:lnTo>
                    <a:pt x="6" y="298"/>
                  </a:lnTo>
                  <a:lnTo>
                    <a:pt x="30" y="227"/>
                  </a:lnTo>
                  <a:lnTo>
                    <a:pt x="66" y="167"/>
                  </a:lnTo>
                  <a:lnTo>
                    <a:pt x="108" y="107"/>
                  </a:lnTo>
                  <a:lnTo>
                    <a:pt x="167" y="65"/>
                  </a:lnTo>
                  <a:lnTo>
                    <a:pt x="227" y="30"/>
                  </a:lnTo>
                  <a:lnTo>
                    <a:pt x="299" y="6"/>
                  </a:lnTo>
                  <a:lnTo>
                    <a:pt x="377" y="0"/>
                  </a:lnTo>
                  <a:lnTo>
                    <a:pt x="455" y="6"/>
                  </a:lnTo>
                  <a:lnTo>
                    <a:pt x="526" y="30"/>
                  </a:lnTo>
                  <a:lnTo>
                    <a:pt x="586" y="65"/>
                  </a:lnTo>
                  <a:lnTo>
                    <a:pt x="646" y="107"/>
                  </a:lnTo>
                  <a:lnTo>
                    <a:pt x="688" y="167"/>
                  </a:lnTo>
                  <a:lnTo>
                    <a:pt x="724" y="227"/>
                  </a:lnTo>
                  <a:lnTo>
                    <a:pt x="748" y="298"/>
                  </a:lnTo>
                  <a:lnTo>
                    <a:pt x="754" y="376"/>
                  </a:lnTo>
                  <a:lnTo>
                    <a:pt x="748" y="454"/>
                  </a:lnTo>
                  <a:lnTo>
                    <a:pt x="724" y="525"/>
                  </a:lnTo>
                  <a:lnTo>
                    <a:pt x="688" y="585"/>
                  </a:lnTo>
                  <a:lnTo>
                    <a:pt x="646" y="645"/>
                  </a:lnTo>
                  <a:lnTo>
                    <a:pt x="586" y="687"/>
                  </a:lnTo>
                  <a:lnTo>
                    <a:pt x="526" y="722"/>
                  </a:lnTo>
                  <a:lnTo>
                    <a:pt x="455" y="746"/>
                  </a:lnTo>
                  <a:lnTo>
                    <a:pt x="377" y="752"/>
                  </a:lnTo>
                  <a:close/>
                </a:path>
              </a:pathLst>
            </a:custGeom>
            <a:solidFill>
              <a:srgbClr val="3E74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19" name="Freeform 79"/>
            <p:cNvSpPr>
              <a:spLocks/>
            </p:cNvSpPr>
            <p:nvPr/>
          </p:nvSpPr>
          <p:spPr bwMode="auto">
            <a:xfrm>
              <a:off x="509" y="2467"/>
              <a:ext cx="748" cy="752"/>
            </a:xfrm>
            <a:custGeom>
              <a:avLst/>
              <a:gdLst>
                <a:gd name="T0" fmla="*/ 377 w 748"/>
                <a:gd name="T1" fmla="*/ 752 h 752"/>
                <a:gd name="T2" fmla="*/ 299 w 748"/>
                <a:gd name="T3" fmla="*/ 746 h 752"/>
                <a:gd name="T4" fmla="*/ 227 w 748"/>
                <a:gd name="T5" fmla="*/ 722 h 752"/>
                <a:gd name="T6" fmla="*/ 167 w 748"/>
                <a:gd name="T7" fmla="*/ 687 h 752"/>
                <a:gd name="T8" fmla="*/ 108 w 748"/>
                <a:gd name="T9" fmla="*/ 645 h 752"/>
                <a:gd name="T10" fmla="*/ 66 w 748"/>
                <a:gd name="T11" fmla="*/ 585 h 752"/>
                <a:gd name="T12" fmla="*/ 30 w 748"/>
                <a:gd name="T13" fmla="*/ 525 h 752"/>
                <a:gd name="T14" fmla="*/ 6 w 748"/>
                <a:gd name="T15" fmla="*/ 454 h 752"/>
                <a:gd name="T16" fmla="*/ 0 w 748"/>
                <a:gd name="T17" fmla="*/ 376 h 752"/>
                <a:gd name="T18" fmla="*/ 6 w 748"/>
                <a:gd name="T19" fmla="*/ 298 h 752"/>
                <a:gd name="T20" fmla="*/ 30 w 748"/>
                <a:gd name="T21" fmla="*/ 227 h 752"/>
                <a:gd name="T22" fmla="*/ 66 w 748"/>
                <a:gd name="T23" fmla="*/ 167 h 752"/>
                <a:gd name="T24" fmla="*/ 108 w 748"/>
                <a:gd name="T25" fmla="*/ 107 h 752"/>
                <a:gd name="T26" fmla="*/ 167 w 748"/>
                <a:gd name="T27" fmla="*/ 65 h 752"/>
                <a:gd name="T28" fmla="*/ 227 w 748"/>
                <a:gd name="T29" fmla="*/ 30 h 752"/>
                <a:gd name="T30" fmla="*/ 299 w 748"/>
                <a:gd name="T31" fmla="*/ 6 h 752"/>
                <a:gd name="T32" fmla="*/ 377 w 748"/>
                <a:gd name="T33" fmla="*/ 0 h 752"/>
                <a:gd name="T34" fmla="*/ 449 w 748"/>
                <a:gd name="T35" fmla="*/ 6 h 752"/>
                <a:gd name="T36" fmla="*/ 520 w 748"/>
                <a:gd name="T37" fmla="*/ 30 h 752"/>
                <a:gd name="T38" fmla="*/ 586 w 748"/>
                <a:gd name="T39" fmla="*/ 65 h 752"/>
                <a:gd name="T40" fmla="*/ 640 w 748"/>
                <a:gd name="T41" fmla="*/ 107 h 752"/>
                <a:gd name="T42" fmla="*/ 682 w 748"/>
                <a:gd name="T43" fmla="*/ 167 h 752"/>
                <a:gd name="T44" fmla="*/ 718 w 748"/>
                <a:gd name="T45" fmla="*/ 227 h 752"/>
                <a:gd name="T46" fmla="*/ 742 w 748"/>
                <a:gd name="T47" fmla="*/ 298 h 752"/>
                <a:gd name="T48" fmla="*/ 748 w 748"/>
                <a:gd name="T49" fmla="*/ 376 h 752"/>
                <a:gd name="T50" fmla="*/ 742 w 748"/>
                <a:gd name="T51" fmla="*/ 454 h 752"/>
                <a:gd name="T52" fmla="*/ 718 w 748"/>
                <a:gd name="T53" fmla="*/ 525 h 752"/>
                <a:gd name="T54" fmla="*/ 682 w 748"/>
                <a:gd name="T55" fmla="*/ 585 h 752"/>
                <a:gd name="T56" fmla="*/ 640 w 748"/>
                <a:gd name="T57" fmla="*/ 645 h 752"/>
                <a:gd name="T58" fmla="*/ 586 w 748"/>
                <a:gd name="T59" fmla="*/ 687 h 752"/>
                <a:gd name="T60" fmla="*/ 520 w 748"/>
                <a:gd name="T61" fmla="*/ 722 h 752"/>
                <a:gd name="T62" fmla="*/ 449 w 748"/>
                <a:gd name="T63" fmla="*/ 746 h 752"/>
                <a:gd name="T64" fmla="*/ 377 w 748"/>
                <a:gd name="T65" fmla="*/ 752 h 752"/>
                <a:gd name="T66" fmla="*/ 377 w 748"/>
                <a:gd name="T67" fmla="*/ 752 h 75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48"/>
                <a:gd name="T103" fmla="*/ 0 h 752"/>
                <a:gd name="T104" fmla="*/ 748 w 748"/>
                <a:gd name="T105" fmla="*/ 752 h 75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48" h="752">
                  <a:moveTo>
                    <a:pt x="377" y="752"/>
                  </a:moveTo>
                  <a:lnTo>
                    <a:pt x="299" y="746"/>
                  </a:lnTo>
                  <a:lnTo>
                    <a:pt x="227" y="722"/>
                  </a:lnTo>
                  <a:lnTo>
                    <a:pt x="167" y="687"/>
                  </a:lnTo>
                  <a:lnTo>
                    <a:pt x="108" y="645"/>
                  </a:lnTo>
                  <a:lnTo>
                    <a:pt x="66" y="585"/>
                  </a:lnTo>
                  <a:lnTo>
                    <a:pt x="30" y="525"/>
                  </a:lnTo>
                  <a:lnTo>
                    <a:pt x="6" y="454"/>
                  </a:lnTo>
                  <a:lnTo>
                    <a:pt x="0" y="376"/>
                  </a:lnTo>
                  <a:lnTo>
                    <a:pt x="6" y="298"/>
                  </a:lnTo>
                  <a:lnTo>
                    <a:pt x="30" y="227"/>
                  </a:lnTo>
                  <a:lnTo>
                    <a:pt x="66" y="167"/>
                  </a:lnTo>
                  <a:lnTo>
                    <a:pt x="108" y="107"/>
                  </a:lnTo>
                  <a:lnTo>
                    <a:pt x="167" y="65"/>
                  </a:lnTo>
                  <a:lnTo>
                    <a:pt x="227" y="30"/>
                  </a:lnTo>
                  <a:lnTo>
                    <a:pt x="299" y="6"/>
                  </a:lnTo>
                  <a:lnTo>
                    <a:pt x="377" y="0"/>
                  </a:lnTo>
                  <a:lnTo>
                    <a:pt x="449" y="6"/>
                  </a:lnTo>
                  <a:lnTo>
                    <a:pt x="520" y="30"/>
                  </a:lnTo>
                  <a:lnTo>
                    <a:pt x="586" y="65"/>
                  </a:lnTo>
                  <a:lnTo>
                    <a:pt x="640" y="107"/>
                  </a:lnTo>
                  <a:lnTo>
                    <a:pt x="682" y="167"/>
                  </a:lnTo>
                  <a:lnTo>
                    <a:pt x="718" y="227"/>
                  </a:lnTo>
                  <a:lnTo>
                    <a:pt x="742" y="298"/>
                  </a:lnTo>
                  <a:lnTo>
                    <a:pt x="748" y="376"/>
                  </a:lnTo>
                  <a:lnTo>
                    <a:pt x="742" y="454"/>
                  </a:lnTo>
                  <a:lnTo>
                    <a:pt x="718" y="525"/>
                  </a:lnTo>
                  <a:lnTo>
                    <a:pt x="682" y="585"/>
                  </a:lnTo>
                  <a:lnTo>
                    <a:pt x="640" y="645"/>
                  </a:lnTo>
                  <a:lnTo>
                    <a:pt x="586" y="687"/>
                  </a:lnTo>
                  <a:lnTo>
                    <a:pt x="520" y="722"/>
                  </a:lnTo>
                  <a:lnTo>
                    <a:pt x="449" y="746"/>
                  </a:lnTo>
                  <a:lnTo>
                    <a:pt x="377" y="752"/>
                  </a:lnTo>
                  <a:close/>
                </a:path>
              </a:pathLst>
            </a:custGeom>
            <a:solidFill>
              <a:srgbClr val="3F74B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20" name="Freeform 80"/>
            <p:cNvSpPr>
              <a:spLocks/>
            </p:cNvSpPr>
            <p:nvPr/>
          </p:nvSpPr>
          <p:spPr bwMode="auto">
            <a:xfrm>
              <a:off x="509" y="2467"/>
              <a:ext cx="748" cy="746"/>
            </a:xfrm>
            <a:custGeom>
              <a:avLst/>
              <a:gdLst>
                <a:gd name="T0" fmla="*/ 371 w 748"/>
                <a:gd name="T1" fmla="*/ 746 h 746"/>
                <a:gd name="T2" fmla="*/ 299 w 748"/>
                <a:gd name="T3" fmla="*/ 740 h 746"/>
                <a:gd name="T4" fmla="*/ 227 w 748"/>
                <a:gd name="T5" fmla="*/ 716 h 746"/>
                <a:gd name="T6" fmla="*/ 162 w 748"/>
                <a:gd name="T7" fmla="*/ 681 h 746"/>
                <a:gd name="T8" fmla="*/ 108 w 748"/>
                <a:gd name="T9" fmla="*/ 639 h 746"/>
                <a:gd name="T10" fmla="*/ 66 w 748"/>
                <a:gd name="T11" fmla="*/ 585 h 746"/>
                <a:gd name="T12" fmla="*/ 30 w 748"/>
                <a:gd name="T13" fmla="*/ 519 h 746"/>
                <a:gd name="T14" fmla="*/ 6 w 748"/>
                <a:gd name="T15" fmla="*/ 448 h 746"/>
                <a:gd name="T16" fmla="*/ 0 w 748"/>
                <a:gd name="T17" fmla="*/ 376 h 746"/>
                <a:gd name="T18" fmla="*/ 6 w 748"/>
                <a:gd name="T19" fmla="*/ 298 h 746"/>
                <a:gd name="T20" fmla="*/ 30 w 748"/>
                <a:gd name="T21" fmla="*/ 227 h 746"/>
                <a:gd name="T22" fmla="*/ 66 w 748"/>
                <a:gd name="T23" fmla="*/ 167 h 746"/>
                <a:gd name="T24" fmla="*/ 108 w 748"/>
                <a:gd name="T25" fmla="*/ 107 h 746"/>
                <a:gd name="T26" fmla="*/ 162 w 748"/>
                <a:gd name="T27" fmla="*/ 65 h 746"/>
                <a:gd name="T28" fmla="*/ 227 w 748"/>
                <a:gd name="T29" fmla="*/ 30 h 746"/>
                <a:gd name="T30" fmla="*/ 299 w 748"/>
                <a:gd name="T31" fmla="*/ 6 h 746"/>
                <a:gd name="T32" fmla="*/ 371 w 748"/>
                <a:gd name="T33" fmla="*/ 0 h 746"/>
                <a:gd name="T34" fmla="*/ 449 w 748"/>
                <a:gd name="T35" fmla="*/ 6 h 746"/>
                <a:gd name="T36" fmla="*/ 520 w 748"/>
                <a:gd name="T37" fmla="*/ 30 h 746"/>
                <a:gd name="T38" fmla="*/ 580 w 748"/>
                <a:gd name="T39" fmla="*/ 65 h 746"/>
                <a:gd name="T40" fmla="*/ 640 w 748"/>
                <a:gd name="T41" fmla="*/ 107 h 746"/>
                <a:gd name="T42" fmla="*/ 682 w 748"/>
                <a:gd name="T43" fmla="*/ 167 h 746"/>
                <a:gd name="T44" fmla="*/ 718 w 748"/>
                <a:gd name="T45" fmla="*/ 227 h 746"/>
                <a:gd name="T46" fmla="*/ 742 w 748"/>
                <a:gd name="T47" fmla="*/ 298 h 746"/>
                <a:gd name="T48" fmla="*/ 748 w 748"/>
                <a:gd name="T49" fmla="*/ 376 h 746"/>
                <a:gd name="T50" fmla="*/ 742 w 748"/>
                <a:gd name="T51" fmla="*/ 448 h 746"/>
                <a:gd name="T52" fmla="*/ 718 w 748"/>
                <a:gd name="T53" fmla="*/ 519 h 746"/>
                <a:gd name="T54" fmla="*/ 682 w 748"/>
                <a:gd name="T55" fmla="*/ 585 h 746"/>
                <a:gd name="T56" fmla="*/ 640 w 748"/>
                <a:gd name="T57" fmla="*/ 639 h 746"/>
                <a:gd name="T58" fmla="*/ 580 w 748"/>
                <a:gd name="T59" fmla="*/ 681 h 746"/>
                <a:gd name="T60" fmla="*/ 520 w 748"/>
                <a:gd name="T61" fmla="*/ 716 h 746"/>
                <a:gd name="T62" fmla="*/ 449 w 748"/>
                <a:gd name="T63" fmla="*/ 740 h 746"/>
                <a:gd name="T64" fmla="*/ 371 w 748"/>
                <a:gd name="T65" fmla="*/ 746 h 746"/>
                <a:gd name="T66" fmla="*/ 371 w 748"/>
                <a:gd name="T67" fmla="*/ 746 h 7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48"/>
                <a:gd name="T103" fmla="*/ 0 h 746"/>
                <a:gd name="T104" fmla="*/ 748 w 748"/>
                <a:gd name="T105" fmla="*/ 746 h 7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48" h="746">
                  <a:moveTo>
                    <a:pt x="371" y="746"/>
                  </a:moveTo>
                  <a:lnTo>
                    <a:pt x="299" y="740"/>
                  </a:lnTo>
                  <a:lnTo>
                    <a:pt x="227" y="716"/>
                  </a:lnTo>
                  <a:lnTo>
                    <a:pt x="162" y="681"/>
                  </a:lnTo>
                  <a:lnTo>
                    <a:pt x="108" y="639"/>
                  </a:lnTo>
                  <a:lnTo>
                    <a:pt x="66" y="585"/>
                  </a:lnTo>
                  <a:lnTo>
                    <a:pt x="30" y="519"/>
                  </a:lnTo>
                  <a:lnTo>
                    <a:pt x="6" y="448"/>
                  </a:lnTo>
                  <a:lnTo>
                    <a:pt x="0" y="376"/>
                  </a:lnTo>
                  <a:lnTo>
                    <a:pt x="6" y="298"/>
                  </a:lnTo>
                  <a:lnTo>
                    <a:pt x="30" y="227"/>
                  </a:lnTo>
                  <a:lnTo>
                    <a:pt x="66" y="167"/>
                  </a:lnTo>
                  <a:lnTo>
                    <a:pt x="108" y="107"/>
                  </a:lnTo>
                  <a:lnTo>
                    <a:pt x="162" y="65"/>
                  </a:lnTo>
                  <a:lnTo>
                    <a:pt x="227" y="30"/>
                  </a:lnTo>
                  <a:lnTo>
                    <a:pt x="299" y="6"/>
                  </a:lnTo>
                  <a:lnTo>
                    <a:pt x="371" y="0"/>
                  </a:lnTo>
                  <a:lnTo>
                    <a:pt x="449" y="6"/>
                  </a:lnTo>
                  <a:lnTo>
                    <a:pt x="520" y="30"/>
                  </a:lnTo>
                  <a:lnTo>
                    <a:pt x="580" y="65"/>
                  </a:lnTo>
                  <a:lnTo>
                    <a:pt x="640" y="107"/>
                  </a:lnTo>
                  <a:lnTo>
                    <a:pt x="682" y="167"/>
                  </a:lnTo>
                  <a:lnTo>
                    <a:pt x="718" y="227"/>
                  </a:lnTo>
                  <a:lnTo>
                    <a:pt x="742" y="298"/>
                  </a:lnTo>
                  <a:lnTo>
                    <a:pt x="748" y="376"/>
                  </a:lnTo>
                  <a:lnTo>
                    <a:pt x="742" y="448"/>
                  </a:lnTo>
                  <a:lnTo>
                    <a:pt x="718" y="519"/>
                  </a:lnTo>
                  <a:lnTo>
                    <a:pt x="682" y="585"/>
                  </a:lnTo>
                  <a:lnTo>
                    <a:pt x="640" y="639"/>
                  </a:lnTo>
                  <a:lnTo>
                    <a:pt x="580" y="681"/>
                  </a:lnTo>
                  <a:lnTo>
                    <a:pt x="520" y="716"/>
                  </a:lnTo>
                  <a:lnTo>
                    <a:pt x="449" y="740"/>
                  </a:lnTo>
                  <a:lnTo>
                    <a:pt x="371" y="746"/>
                  </a:lnTo>
                  <a:close/>
                </a:path>
              </a:pathLst>
            </a:custGeom>
            <a:solidFill>
              <a:srgbClr val="3F75B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21" name="Freeform 81"/>
            <p:cNvSpPr>
              <a:spLocks/>
            </p:cNvSpPr>
            <p:nvPr/>
          </p:nvSpPr>
          <p:spPr bwMode="auto">
            <a:xfrm>
              <a:off x="515" y="2473"/>
              <a:ext cx="736" cy="734"/>
            </a:xfrm>
            <a:custGeom>
              <a:avLst/>
              <a:gdLst>
                <a:gd name="T0" fmla="*/ 365 w 736"/>
                <a:gd name="T1" fmla="*/ 734 h 734"/>
                <a:gd name="T2" fmla="*/ 293 w 736"/>
                <a:gd name="T3" fmla="*/ 728 h 734"/>
                <a:gd name="T4" fmla="*/ 221 w 736"/>
                <a:gd name="T5" fmla="*/ 704 h 734"/>
                <a:gd name="T6" fmla="*/ 161 w 736"/>
                <a:gd name="T7" fmla="*/ 675 h 734"/>
                <a:gd name="T8" fmla="*/ 108 w 736"/>
                <a:gd name="T9" fmla="*/ 627 h 734"/>
                <a:gd name="T10" fmla="*/ 60 w 736"/>
                <a:gd name="T11" fmla="*/ 573 h 734"/>
                <a:gd name="T12" fmla="*/ 30 w 736"/>
                <a:gd name="T13" fmla="*/ 507 h 734"/>
                <a:gd name="T14" fmla="*/ 6 w 736"/>
                <a:gd name="T15" fmla="*/ 442 h 734"/>
                <a:gd name="T16" fmla="*/ 0 w 736"/>
                <a:gd name="T17" fmla="*/ 364 h 734"/>
                <a:gd name="T18" fmla="*/ 6 w 736"/>
                <a:gd name="T19" fmla="*/ 292 h 734"/>
                <a:gd name="T20" fmla="*/ 30 w 736"/>
                <a:gd name="T21" fmla="*/ 221 h 734"/>
                <a:gd name="T22" fmla="*/ 60 w 736"/>
                <a:gd name="T23" fmla="*/ 161 h 734"/>
                <a:gd name="T24" fmla="*/ 108 w 736"/>
                <a:gd name="T25" fmla="*/ 107 h 734"/>
                <a:gd name="T26" fmla="*/ 161 w 736"/>
                <a:gd name="T27" fmla="*/ 59 h 734"/>
                <a:gd name="T28" fmla="*/ 221 w 736"/>
                <a:gd name="T29" fmla="*/ 30 h 734"/>
                <a:gd name="T30" fmla="*/ 293 w 736"/>
                <a:gd name="T31" fmla="*/ 6 h 734"/>
                <a:gd name="T32" fmla="*/ 365 w 736"/>
                <a:gd name="T33" fmla="*/ 0 h 734"/>
                <a:gd name="T34" fmla="*/ 437 w 736"/>
                <a:gd name="T35" fmla="*/ 6 h 734"/>
                <a:gd name="T36" fmla="*/ 508 w 736"/>
                <a:gd name="T37" fmla="*/ 30 h 734"/>
                <a:gd name="T38" fmla="*/ 574 w 736"/>
                <a:gd name="T39" fmla="*/ 59 h 734"/>
                <a:gd name="T40" fmla="*/ 628 w 736"/>
                <a:gd name="T41" fmla="*/ 107 h 734"/>
                <a:gd name="T42" fmla="*/ 670 w 736"/>
                <a:gd name="T43" fmla="*/ 161 h 734"/>
                <a:gd name="T44" fmla="*/ 706 w 736"/>
                <a:gd name="T45" fmla="*/ 221 h 734"/>
                <a:gd name="T46" fmla="*/ 730 w 736"/>
                <a:gd name="T47" fmla="*/ 292 h 734"/>
                <a:gd name="T48" fmla="*/ 736 w 736"/>
                <a:gd name="T49" fmla="*/ 364 h 734"/>
                <a:gd name="T50" fmla="*/ 730 w 736"/>
                <a:gd name="T51" fmla="*/ 442 h 734"/>
                <a:gd name="T52" fmla="*/ 706 w 736"/>
                <a:gd name="T53" fmla="*/ 507 h 734"/>
                <a:gd name="T54" fmla="*/ 670 w 736"/>
                <a:gd name="T55" fmla="*/ 573 h 734"/>
                <a:gd name="T56" fmla="*/ 628 w 736"/>
                <a:gd name="T57" fmla="*/ 627 h 734"/>
                <a:gd name="T58" fmla="*/ 574 w 736"/>
                <a:gd name="T59" fmla="*/ 675 h 734"/>
                <a:gd name="T60" fmla="*/ 508 w 736"/>
                <a:gd name="T61" fmla="*/ 704 h 734"/>
                <a:gd name="T62" fmla="*/ 437 w 736"/>
                <a:gd name="T63" fmla="*/ 728 h 734"/>
                <a:gd name="T64" fmla="*/ 365 w 736"/>
                <a:gd name="T65" fmla="*/ 734 h 734"/>
                <a:gd name="T66" fmla="*/ 365 w 736"/>
                <a:gd name="T67" fmla="*/ 734 h 73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36"/>
                <a:gd name="T103" fmla="*/ 0 h 734"/>
                <a:gd name="T104" fmla="*/ 736 w 736"/>
                <a:gd name="T105" fmla="*/ 734 h 73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36" h="734">
                  <a:moveTo>
                    <a:pt x="365" y="734"/>
                  </a:moveTo>
                  <a:lnTo>
                    <a:pt x="293" y="728"/>
                  </a:lnTo>
                  <a:lnTo>
                    <a:pt x="221" y="704"/>
                  </a:lnTo>
                  <a:lnTo>
                    <a:pt x="161" y="675"/>
                  </a:lnTo>
                  <a:lnTo>
                    <a:pt x="108" y="627"/>
                  </a:lnTo>
                  <a:lnTo>
                    <a:pt x="60" y="573"/>
                  </a:lnTo>
                  <a:lnTo>
                    <a:pt x="30" y="507"/>
                  </a:lnTo>
                  <a:lnTo>
                    <a:pt x="6" y="442"/>
                  </a:lnTo>
                  <a:lnTo>
                    <a:pt x="0" y="364"/>
                  </a:lnTo>
                  <a:lnTo>
                    <a:pt x="6" y="292"/>
                  </a:lnTo>
                  <a:lnTo>
                    <a:pt x="30" y="221"/>
                  </a:lnTo>
                  <a:lnTo>
                    <a:pt x="60" y="161"/>
                  </a:lnTo>
                  <a:lnTo>
                    <a:pt x="108" y="107"/>
                  </a:lnTo>
                  <a:lnTo>
                    <a:pt x="161" y="59"/>
                  </a:lnTo>
                  <a:lnTo>
                    <a:pt x="221" y="30"/>
                  </a:lnTo>
                  <a:lnTo>
                    <a:pt x="293" y="6"/>
                  </a:lnTo>
                  <a:lnTo>
                    <a:pt x="365" y="0"/>
                  </a:lnTo>
                  <a:lnTo>
                    <a:pt x="437" y="6"/>
                  </a:lnTo>
                  <a:lnTo>
                    <a:pt x="508" y="30"/>
                  </a:lnTo>
                  <a:lnTo>
                    <a:pt x="574" y="59"/>
                  </a:lnTo>
                  <a:lnTo>
                    <a:pt x="628" y="107"/>
                  </a:lnTo>
                  <a:lnTo>
                    <a:pt x="670" y="161"/>
                  </a:lnTo>
                  <a:lnTo>
                    <a:pt x="706" y="221"/>
                  </a:lnTo>
                  <a:lnTo>
                    <a:pt x="730" y="292"/>
                  </a:lnTo>
                  <a:lnTo>
                    <a:pt x="736" y="364"/>
                  </a:lnTo>
                  <a:lnTo>
                    <a:pt x="730" y="442"/>
                  </a:lnTo>
                  <a:lnTo>
                    <a:pt x="706" y="507"/>
                  </a:lnTo>
                  <a:lnTo>
                    <a:pt x="670" y="573"/>
                  </a:lnTo>
                  <a:lnTo>
                    <a:pt x="628" y="627"/>
                  </a:lnTo>
                  <a:lnTo>
                    <a:pt x="574" y="675"/>
                  </a:lnTo>
                  <a:lnTo>
                    <a:pt x="508" y="704"/>
                  </a:lnTo>
                  <a:lnTo>
                    <a:pt x="437" y="728"/>
                  </a:lnTo>
                  <a:lnTo>
                    <a:pt x="365" y="734"/>
                  </a:lnTo>
                  <a:close/>
                </a:path>
              </a:pathLst>
            </a:custGeom>
            <a:solidFill>
              <a:srgbClr val="4075B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22" name="Freeform 82"/>
            <p:cNvSpPr>
              <a:spLocks/>
            </p:cNvSpPr>
            <p:nvPr/>
          </p:nvSpPr>
          <p:spPr bwMode="auto">
            <a:xfrm>
              <a:off x="515" y="2473"/>
              <a:ext cx="730" cy="728"/>
            </a:xfrm>
            <a:custGeom>
              <a:avLst/>
              <a:gdLst>
                <a:gd name="T0" fmla="*/ 365 w 730"/>
                <a:gd name="T1" fmla="*/ 728 h 728"/>
                <a:gd name="T2" fmla="*/ 293 w 730"/>
                <a:gd name="T3" fmla="*/ 722 h 728"/>
                <a:gd name="T4" fmla="*/ 221 w 730"/>
                <a:gd name="T5" fmla="*/ 699 h 728"/>
                <a:gd name="T6" fmla="*/ 161 w 730"/>
                <a:gd name="T7" fmla="*/ 669 h 728"/>
                <a:gd name="T8" fmla="*/ 108 w 730"/>
                <a:gd name="T9" fmla="*/ 621 h 728"/>
                <a:gd name="T10" fmla="*/ 60 w 730"/>
                <a:gd name="T11" fmla="*/ 567 h 728"/>
                <a:gd name="T12" fmla="*/ 30 w 730"/>
                <a:gd name="T13" fmla="*/ 507 h 728"/>
                <a:gd name="T14" fmla="*/ 6 w 730"/>
                <a:gd name="T15" fmla="*/ 436 h 728"/>
                <a:gd name="T16" fmla="*/ 0 w 730"/>
                <a:gd name="T17" fmla="*/ 364 h 728"/>
                <a:gd name="T18" fmla="*/ 6 w 730"/>
                <a:gd name="T19" fmla="*/ 292 h 728"/>
                <a:gd name="T20" fmla="*/ 30 w 730"/>
                <a:gd name="T21" fmla="*/ 221 h 728"/>
                <a:gd name="T22" fmla="*/ 60 w 730"/>
                <a:gd name="T23" fmla="*/ 161 h 728"/>
                <a:gd name="T24" fmla="*/ 108 w 730"/>
                <a:gd name="T25" fmla="*/ 107 h 728"/>
                <a:gd name="T26" fmla="*/ 161 w 730"/>
                <a:gd name="T27" fmla="*/ 59 h 728"/>
                <a:gd name="T28" fmla="*/ 221 w 730"/>
                <a:gd name="T29" fmla="*/ 30 h 728"/>
                <a:gd name="T30" fmla="*/ 293 w 730"/>
                <a:gd name="T31" fmla="*/ 6 h 728"/>
                <a:gd name="T32" fmla="*/ 365 w 730"/>
                <a:gd name="T33" fmla="*/ 0 h 728"/>
                <a:gd name="T34" fmla="*/ 437 w 730"/>
                <a:gd name="T35" fmla="*/ 6 h 728"/>
                <a:gd name="T36" fmla="*/ 508 w 730"/>
                <a:gd name="T37" fmla="*/ 30 h 728"/>
                <a:gd name="T38" fmla="*/ 568 w 730"/>
                <a:gd name="T39" fmla="*/ 59 h 728"/>
                <a:gd name="T40" fmla="*/ 622 w 730"/>
                <a:gd name="T41" fmla="*/ 107 h 728"/>
                <a:gd name="T42" fmla="*/ 670 w 730"/>
                <a:gd name="T43" fmla="*/ 161 h 728"/>
                <a:gd name="T44" fmla="*/ 700 w 730"/>
                <a:gd name="T45" fmla="*/ 221 h 728"/>
                <a:gd name="T46" fmla="*/ 724 w 730"/>
                <a:gd name="T47" fmla="*/ 292 h 728"/>
                <a:gd name="T48" fmla="*/ 730 w 730"/>
                <a:gd name="T49" fmla="*/ 364 h 728"/>
                <a:gd name="T50" fmla="*/ 724 w 730"/>
                <a:gd name="T51" fmla="*/ 436 h 728"/>
                <a:gd name="T52" fmla="*/ 700 w 730"/>
                <a:gd name="T53" fmla="*/ 507 h 728"/>
                <a:gd name="T54" fmla="*/ 670 w 730"/>
                <a:gd name="T55" fmla="*/ 567 h 728"/>
                <a:gd name="T56" fmla="*/ 622 w 730"/>
                <a:gd name="T57" fmla="*/ 621 h 728"/>
                <a:gd name="T58" fmla="*/ 568 w 730"/>
                <a:gd name="T59" fmla="*/ 669 h 728"/>
                <a:gd name="T60" fmla="*/ 508 w 730"/>
                <a:gd name="T61" fmla="*/ 699 h 728"/>
                <a:gd name="T62" fmla="*/ 437 w 730"/>
                <a:gd name="T63" fmla="*/ 722 h 728"/>
                <a:gd name="T64" fmla="*/ 365 w 730"/>
                <a:gd name="T65" fmla="*/ 728 h 728"/>
                <a:gd name="T66" fmla="*/ 365 w 730"/>
                <a:gd name="T67" fmla="*/ 728 h 72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30"/>
                <a:gd name="T103" fmla="*/ 0 h 728"/>
                <a:gd name="T104" fmla="*/ 730 w 730"/>
                <a:gd name="T105" fmla="*/ 728 h 72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30" h="728">
                  <a:moveTo>
                    <a:pt x="365" y="728"/>
                  </a:moveTo>
                  <a:lnTo>
                    <a:pt x="293" y="722"/>
                  </a:lnTo>
                  <a:lnTo>
                    <a:pt x="221" y="699"/>
                  </a:lnTo>
                  <a:lnTo>
                    <a:pt x="161" y="669"/>
                  </a:lnTo>
                  <a:lnTo>
                    <a:pt x="108" y="621"/>
                  </a:lnTo>
                  <a:lnTo>
                    <a:pt x="60" y="567"/>
                  </a:lnTo>
                  <a:lnTo>
                    <a:pt x="30" y="507"/>
                  </a:lnTo>
                  <a:lnTo>
                    <a:pt x="6" y="436"/>
                  </a:lnTo>
                  <a:lnTo>
                    <a:pt x="0" y="364"/>
                  </a:lnTo>
                  <a:lnTo>
                    <a:pt x="6" y="292"/>
                  </a:lnTo>
                  <a:lnTo>
                    <a:pt x="30" y="221"/>
                  </a:lnTo>
                  <a:lnTo>
                    <a:pt x="60" y="161"/>
                  </a:lnTo>
                  <a:lnTo>
                    <a:pt x="108" y="107"/>
                  </a:lnTo>
                  <a:lnTo>
                    <a:pt x="161" y="59"/>
                  </a:lnTo>
                  <a:lnTo>
                    <a:pt x="221" y="30"/>
                  </a:lnTo>
                  <a:lnTo>
                    <a:pt x="293" y="6"/>
                  </a:lnTo>
                  <a:lnTo>
                    <a:pt x="365" y="0"/>
                  </a:lnTo>
                  <a:lnTo>
                    <a:pt x="437" y="6"/>
                  </a:lnTo>
                  <a:lnTo>
                    <a:pt x="508" y="30"/>
                  </a:lnTo>
                  <a:lnTo>
                    <a:pt x="568" y="59"/>
                  </a:lnTo>
                  <a:lnTo>
                    <a:pt x="622" y="107"/>
                  </a:lnTo>
                  <a:lnTo>
                    <a:pt x="670" y="161"/>
                  </a:lnTo>
                  <a:lnTo>
                    <a:pt x="700" y="221"/>
                  </a:lnTo>
                  <a:lnTo>
                    <a:pt x="724" y="292"/>
                  </a:lnTo>
                  <a:lnTo>
                    <a:pt x="730" y="364"/>
                  </a:lnTo>
                  <a:lnTo>
                    <a:pt x="724" y="436"/>
                  </a:lnTo>
                  <a:lnTo>
                    <a:pt x="700" y="507"/>
                  </a:lnTo>
                  <a:lnTo>
                    <a:pt x="670" y="567"/>
                  </a:lnTo>
                  <a:lnTo>
                    <a:pt x="622" y="621"/>
                  </a:lnTo>
                  <a:lnTo>
                    <a:pt x="568" y="669"/>
                  </a:lnTo>
                  <a:lnTo>
                    <a:pt x="508" y="699"/>
                  </a:lnTo>
                  <a:lnTo>
                    <a:pt x="437" y="722"/>
                  </a:lnTo>
                  <a:lnTo>
                    <a:pt x="365" y="728"/>
                  </a:lnTo>
                  <a:close/>
                </a:path>
              </a:pathLst>
            </a:custGeom>
            <a:solidFill>
              <a:srgbClr val="4175B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23" name="Freeform 83"/>
            <p:cNvSpPr>
              <a:spLocks/>
            </p:cNvSpPr>
            <p:nvPr/>
          </p:nvSpPr>
          <p:spPr bwMode="auto">
            <a:xfrm>
              <a:off x="515" y="2473"/>
              <a:ext cx="730" cy="728"/>
            </a:xfrm>
            <a:custGeom>
              <a:avLst/>
              <a:gdLst>
                <a:gd name="T0" fmla="*/ 365 w 730"/>
                <a:gd name="T1" fmla="*/ 728 h 728"/>
                <a:gd name="T2" fmla="*/ 293 w 730"/>
                <a:gd name="T3" fmla="*/ 722 h 728"/>
                <a:gd name="T4" fmla="*/ 221 w 730"/>
                <a:gd name="T5" fmla="*/ 699 h 728"/>
                <a:gd name="T6" fmla="*/ 161 w 730"/>
                <a:gd name="T7" fmla="*/ 663 h 728"/>
                <a:gd name="T8" fmla="*/ 108 w 730"/>
                <a:gd name="T9" fmla="*/ 621 h 728"/>
                <a:gd name="T10" fmla="*/ 60 w 730"/>
                <a:gd name="T11" fmla="*/ 567 h 728"/>
                <a:gd name="T12" fmla="*/ 30 w 730"/>
                <a:gd name="T13" fmla="*/ 501 h 728"/>
                <a:gd name="T14" fmla="*/ 6 w 730"/>
                <a:gd name="T15" fmla="*/ 436 h 728"/>
                <a:gd name="T16" fmla="*/ 0 w 730"/>
                <a:gd name="T17" fmla="*/ 364 h 728"/>
                <a:gd name="T18" fmla="*/ 6 w 730"/>
                <a:gd name="T19" fmla="*/ 292 h 728"/>
                <a:gd name="T20" fmla="*/ 30 w 730"/>
                <a:gd name="T21" fmla="*/ 221 h 728"/>
                <a:gd name="T22" fmla="*/ 60 w 730"/>
                <a:gd name="T23" fmla="*/ 161 h 728"/>
                <a:gd name="T24" fmla="*/ 108 w 730"/>
                <a:gd name="T25" fmla="*/ 107 h 728"/>
                <a:gd name="T26" fmla="*/ 161 w 730"/>
                <a:gd name="T27" fmla="*/ 59 h 728"/>
                <a:gd name="T28" fmla="*/ 221 w 730"/>
                <a:gd name="T29" fmla="*/ 30 h 728"/>
                <a:gd name="T30" fmla="*/ 293 w 730"/>
                <a:gd name="T31" fmla="*/ 6 h 728"/>
                <a:gd name="T32" fmla="*/ 365 w 730"/>
                <a:gd name="T33" fmla="*/ 0 h 728"/>
                <a:gd name="T34" fmla="*/ 437 w 730"/>
                <a:gd name="T35" fmla="*/ 6 h 728"/>
                <a:gd name="T36" fmla="*/ 502 w 730"/>
                <a:gd name="T37" fmla="*/ 30 h 728"/>
                <a:gd name="T38" fmla="*/ 568 w 730"/>
                <a:gd name="T39" fmla="*/ 59 h 728"/>
                <a:gd name="T40" fmla="*/ 622 w 730"/>
                <a:gd name="T41" fmla="*/ 107 h 728"/>
                <a:gd name="T42" fmla="*/ 664 w 730"/>
                <a:gd name="T43" fmla="*/ 161 h 728"/>
                <a:gd name="T44" fmla="*/ 700 w 730"/>
                <a:gd name="T45" fmla="*/ 221 h 728"/>
                <a:gd name="T46" fmla="*/ 724 w 730"/>
                <a:gd name="T47" fmla="*/ 292 h 728"/>
                <a:gd name="T48" fmla="*/ 730 w 730"/>
                <a:gd name="T49" fmla="*/ 364 h 728"/>
                <a:gd name="T50" fmla="*/ 724 w 730"/>
                <a:gd name="T51" fmla="*/ 436 h 728"/>
                <a:gd name="T52" fmla="*/ 700 w 730"/>
                <a:gd name="T53" fmla="*/ 501 h 728"/>
                <a:gd name="T54" fmla="*/ 664 w 730"/>
                <a:gd name="T55" fmla="*/ 567 h 728"/>
                <a:gd name="T56" fmla="*/ 622 w 730"/>
                <a:gd name="T57" fmla="*/ 621 h 728"/>
                <a:gd name="T58" fmla="*/ 568 w 730"/>
                <a:gd name="T59" fmla="*/ 663 h 728"/>
                <a:gd name="T60" fmla="*/ 502 w 730"/>
                <a:gd name="T61" fmla="*/ 699 h 728"/>
                <a:gd name="T62" fmla="*/ 437 w 730"/>
                <a:gd name="T63" fmla="*/ 722 h 728"/>
                <a:gd name="T64" fmla="*/ 365 w 730"/>
                <a:gd name="T65" fmla="*/ 728 h 728"/>
                <a:gd name="T66" fmla="*/ 365 w 730"/>
                <a:gd name="T67" fmla="*/ 728 h 72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30"/>
                <a:gd name="T103" fmla="*/ 0 h 728"/>
                <a:gd name="T104" fmla="*/ 730 w 730"/>
                <a:gd name="T105" fmla="*/ 728 h 72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30" h="728">
                  <a:moveTo>
                    <a:pt x="365" y="728"/>
                  </a:moveTo>
                  <a:lnTo>
                    <a:pt x="293" y="722"/>
                  </a:lnTo>
                  <a:lnTo>
                    <a:pt x="221" y="699"/>
                  </a:lnTo>
                  <a:lnTo>
                    <a:pt x="161" y="663"/>
                  </a:lnTo>
                  <a:lnTo>
                    <a:pt x="108" y="621"/>
                  </a:lnTo>
                  <a:lnTo>
                    <a:pt x="60" y="567"/>
                  </a:lnTo>
                  <a:lnTo>
                    <a:pt x="30" y="501"/>
                  </a:lnTo>
                  <a:lnTo>
                    <a:pt x="6" y="436"/>
                  </a:lnTo>
                  <a:lnTo>
                    <a:pt x="0" y="364"/>
                  </a:lnTo>
                  <a:lnTo>
                    <a:pt x="6" y="292"/>
                  </a:lnTo>
                  <a:lnTo>
                    <a:pt x="30" y="221"/>
                  </a:lnTo>
                  <a:lnTo>
                    <a:pt x="60" y="161"/>
                  </a:lnTo>
                  <a:lnTo>
                    <a:pt x="108" y="107"/>
                  </a:lnTo>
                  <a:lnTo>
                    <a:pt x="161" y="59"/>
                  </a:lnTo>
                  <a:lnTo>
                    <a:pt x="221" y="30"/>
                  </a:lnTo>
                  <a:lnTo>
                    <a:pt x="293" y="6"/>
                  </a:lnTo>
                  <a:lnTo>
                    <a:pt x="365" y="0"/>
                  </a:lnTo>
                  <a:lnTo>
                    <a:pt x="437" y="6"/>
                  </a:lnTo>
                  <a:lnTo>
                    <a:pt x="502" y="30"/>
                  </a:lnTo>
                  <a:lnTo>
                    <a:pt x="568" y="59"/>
                  </a:lnTo>
                  <a:lnTo>
                    <a:pt x="622" y="107"/>
                  </a:lnTo>
                  <a:lnTo>
                    <a:pt x="664" y="161"/>
                  </a:lnTo>
                  <a:lnTo>
                    <a:pt x="700" y="221"/>
                  </a:lnTo>
                  <a:lnTo>
                    <a:pt x="724" y="292"/>
                  </a:lnTo>
                  <a:lnTo>
                    <a:pt x="730" y="364"/>
                  </a:lnTo>
                  <a:lnTo>
                    <a:pt x="724" y="436"/>
                  </a:lnTo>
                  <a:lnTo>
                    <a:pt x="700" y="501"/>
                  </a:lnTo>
                  <a:lnTo>
                    <a:pt x="664" y="567"/>
                  </a:lnTo>
                  <a:lnTo>
                    <a:pt x="622" y="621"/>
                  </a:lnTo>
                  <a:lnTo>
                    <a:pt x="568" y="663"/>
                  </a:lnTo>
                  <a:lnTo>
                    <a:pt x="502" y="699"/>
                  </a:lnTo>
                  <a:lnTo>
                    <a:pt x="437" y="722"/>
                  </a:lnTo>
                  <a:lnTo>
                    <a:pt x="365" y="728"/>
                  </a:lnTo>
                  <a:close/>
                </a:path>
              </a:pathLst>
            </a:custGeom>
            <a:solidFill>
              <a:srgbClr val="4275B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24" name="Freeform 84"/>
            <p:cNvSpPr>
              <a:spLocks/>
            </p:cNvSpPr>
            <p:nvPr/>
          </p:nvSpPr>
          <p:spPr bwMode="auto">
            <a:xfrm>
              <a:off x="515" y="2473"/>
              <a:ext cx="724" cy="722"/>
            </a:xfrm>
            <a:custGeom>
              <a:avLst/>
              <a:gdLst>
                <a:gd name="T0" fmla="*/ 365 w 724"/>
                <a:gd name="T1" fmla="*/ 722 h 722"/>
                <a:gd name="T2" fmla="*/ 293 w 724"/>
                <a:gd name="T3" fmla="*/ 716 h 722"/>
                <a:gd name="T4" fmla="*/ 221 w 724"/>
                <a:gd name="T5" fmla="*/ 693 h 722"/>
                <a:gd name="T6" fmla="*/ 161 w 724"/>
                <a:gd name="T7" fmla="*/ 663 h 722"/>
                <a:gd name="T8" fmla="*/ 108 w 724"/>
                <a:gd name="T9" fmla="*/ 615 h 722"/>
                <a:gd name="T10" fmla="*/ 60 w 724"/>
                <a:gd name="T11" fmla="*/ 567 h 722"/>
                <a:gd name="T12" fmla="*/ 30 w 724"/>
                <a:gd name="T13" fmla="*/ 501 h 722"/>
                <a:gd name="T14" fmla="*/ 6 w 724"/>
                <a:gd name="T15" fmla="*/ 436 h 722"/>
                <a:gd name="T16" fmla="*/ 0 w 724"/>
                <a:gd name="T17" fmla="*/ 364 h 722"/>
                <a:gd name="T18" fmla="*/ 6 w 724"/>
                <a:gd name="T19" fmla="*/ 292 h 722"/>
                <a:gd name="T20" fmla="*/ 30 w 724"/>
                <a:gd name="T21" fmla="*/ 221 h 722"/>
                <a:gd name="T22" fmla="*/ 60 w 724"/>
                <a:gd name="T23" fmla="*/ 161 h 722"/>
                <a:gd name="T24" fmla="*/ 108 w 724"/>
                <a:gd name="T25" fmla="*/ 107 h 722"/>
                <a:gd name="T26" fmla="*/ 161 w 724"/>
                <a:gd name="T27" fmla="*/ 59 h 722"/>
                <a:gd name="T28" fmla="*/ 221 w 724"/>
                <a:gd name="T29" fmla="*/ 30 h 722"/>
                <a:gd name="T30" fmla="*/ 293 w 724"/>
                <a:gd name="T31" fmla="*/ 6 h 722"/>
                <a:gd name="T32" fmla="*/ 365 w 724"/>
                <a:gd name="T33" fmla="*/ 0 h 722"/>
                <a:gd name="T34" fmla="*/ 437 w 724"/>
                <a:gd name="T35" fmla="*/ 6 h 722"/>
                <a:gd name="T36" fmla="*/ 502 w 724"/>
                <a:gd name="T37" fmla="*/ 30 h 722"/>
                <a:gd name="T38" fmla="*/ 568 w 724"/>
                <a:gd name="T39" fmla="*/ 59 h 722"/>
                <a:gd name="T40" fmla="*/ 616 w 724"/>
                <a:gd name="T41" fmla="*/ 107 h 722"/>
                <a:gd name="T42" fmla="*/ 664 w 724"/>
                <a:gd name="T43" fmla="*/ 161 h 722"/>
                <a:gd name="T44" fmla="*/ 694 w 724"/>
                <a:gd name="T45" fmla="*/ 221 h 722"/>
                <a:gd name="T46" fmla="*/ 718 w 724"/>
                <a:gd name="T47" fmla="*/ 292 h 722"/>
                <a:gd name="T48" fmla="*/ 724 w 724"/>
                <a:gd name="T49" fmla="*/ 364 h 722"/>
                <a:gd name="T50" fmla="*/ 718 w 724"/>
                <a:gd name="T51" fmla="*/ 436 h 722"/>
                <a:gd name="T52" fmla="*/ 694 w 724"/>
                <a:gd name="T53" fmla="*/ 501 h 722"/>
                <a:gd name="T54" fmla="*/ 664 w 724"/>
                <a:gd name="T55" fmla="*/ 567 h 722"/>
                <a:gd name="T56" fmla="*/ 616 w 724"/>
                <a:gd name="T57" fmla="*/ 615 h 722"/>
                <a:gd name="T58" fmla="*/ 568 w 724"/>
                <a:gd name="T59" fmla="*/ 663 h 722"/>
                <a:gd name="T60" fmla="*/ 502 w 724"/>
                <a:gd name="T61" fmla="*/ 693 h 722"/>
                <a:gd name="T62" fmla="*/ 437 w 724"/>
                <a:gd name="T63" fmla="*/ 716 h 722"/>
                <a:gd name="T64" fmla="*/ 365 w 724"/>
                <a:gd name="T65" fmla="*/ 722 h 722"/>
                <a:gd name="T66" fmla="*/ 365 w 724"/>
                <a:gd name="T67" fmla="*/ 722 h 72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4"/>
                <a:gd name="T103" fmla="*/ 0 h 722"/>
                <a:gd name="T104" fmla="*/ 724 w 724"/>
                <a:gd name="T105" fmla="*/ 722 h 72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4" h="722">
                  <a:moveTo>
                    <a:pt x="365" y="722"/>
                  </a:moveTo>
                  <a:lnTo>
                    <a:pt x="293" y="716"/>
                  </a:lnTo>
                  <a:lnTo>
                    <a:pt x="221" y="693"/>
                  </a:lnTo>
                  <a:lnTo>
                    <a:pt x="161" y="663"/>
                  </a:lnTo>
                  <a:lnTo>
                    <a:pt x="108" y="615"/>
                  </a:lnTo>
                  <a:lnTo>
                    <a:pt x="60" y="567"/>
                  </a:lnTo>
                  <a:lnTo>
                    <a:pt x="30" y="501"/>
                  </a:lnTo>
                  <a:lnTo>
                    <a:pt x="6" y="436"/>
                  </a:lnTo>
                  <a:lnTo>
                    <a:pt x="0" y="364"/>
                  </a:lnTo>
                  <a:lnTo>
                    <a:pt x="6" y="292"/>
                  </a:lnTo>
                  <a:lnTo>
                    <a:pt x="30" y="221"/>
                  </a:lnTo>
                  <a:lnTo>
                    <a:pt x="60" y="161"/>
                  </a:lnTo>
                  <a:lnTo>
                    <a:pt x="108" y="107"/>
                  </a:lnTo>
                  <a:lnTo>
                    <a:pt x="161" y="59"/>
                  </a:lnTo>
                  <a:lnTo>
                    <a:pt x="221" y="30"/>
                  </a:lnTo>
                  <a:lnTo>
                    <a:pt x="293" y="6"/>
                  </a:lnTo>
                  <a:lnTo>
                    <a:pt x="365" y="0"/>
                  </a:lnTo>
                  <a:lnTo>
                    <a:pt x="437" y="6"/>
                  </a:lnTo>
                  <a:lnTo>
                    <a:pt x="502" y="30"/>
                  </a:lnTo>
                  <a:lnTo>
                    <a:pt x="568" y="59"/>
                  </a:lnTo>
                  <a:lnTo>
                    <a:pt x="616" y="107"/>
                  </a:lnTo>
                  <a:lnTo>
                    <a:pt x="664" y="161"/>
                  </a:lnTo>
                  <a:lnTo>
                    <a:pt x="694" y="221"/>
                  </a:lnTo>
                  <a:lnTo>
                    <a:pt x="718" y="292"/>
                  </a:lnTo>
                  <a:lnTo>
                    <a:pt x="724" y="364"/>
                  </a:lnTo>
                  <a:lnTo>
                    <a:pt x="718" y="436"/>
                  </a:lnTo>
                  <a:lnTo>
                    <a:pt x="694" y="501"/>
                  </a:lnTo>
                  <a:lnTo>
                    <a:pt x="664" y="567"/>
                  </a:lnTo>
                  <a:lnTo>
                    <a:pt x="616" y="615"/>
                  </a:lnTo>
                  <a:lnTo>
                    <a:pt x="568" y="663"/>
                  </a:lnTo>
                  <a:lnTo>
                    <a:pt x="502" y="693"/>
                  </a:lnTo>
                  <a:lnTo>
                    <a:pt x="437" y="716"/>
                  </a:lnTo>
                  <a:lnTo>
                    <a:pt x="365" y="722"/>
                  </a:lnTo>
                  <a:close/>
                </a:path>
              </a:pathLst>
            </a:custGeom>
            <a:solidFill>
              <a:srgbClr val="4376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25" name="Freeform 85"/>
            <p:cNvSpPr>
              <a:spLocks/>
            </p:cNvSpPr>
            <p:nvPr/>
          </p:nvSpPr>
          <p:spPr bwMode="auto">
            <a:xfrm>
              <a:off x="521" y="2479"/>
              <a:ext cx="712" cy="710"/>
            </a:xfrm>
            <a:custGeom>
              <a:avLst/>
              <a:gdLst>
                <a:gd name="T0" fmla="*/ 353 w 712"/>
                <a:gd name="T1" fmla="*/ 710 h 710"/>
                <a:gd name="T2" fmla="*/ 281 w 712"/>
                <a:gd name="T3" fmla="*/ 704 h 710"/>
                <a:gd name="T4" fmla="*/ 215 w 712"/>
                <a:gd name="T5" fmla="*/ 681 h 710"/>
                <a:gd name="T6" fmla="*/ 155 w 712"/>
                <a:gd name="T7" fmla="*/ 651 h 710"/>
                <a:gd name="T8" fmla="*/ 102 w 712"/>
                <a:gd name="T9" fmla="*/ 603 h 710"/>
                <a:gd name="T10" fmla="*/ 60 w 712"/>
                <a:gd name="T11" fmla="*/ 555 h 710"/>
                <a:gd name="T12" fmla="*/ 30 w 712"/>
                <a:gd name="T13" fmla="*/ 489 h 710"/>
                <a:gd name="T14" fmla="*/ 6 w 712"/>
                <a:gd name="T15" fmla="*/ 424 h 710"/>
                <a:gd name="T16" fmla="*/ 0 w 712"/>
                <a:gd name="T17" fmla="*/ 352 h 710"/>
                <a:gd name="T18" fmla="*/ 6 w 712"/>
                <a:gd name="T19" fmla="*/ 280 h 710"/>
                <a:gd name="T20" fmla="*/ 30 w 712"/>
                <a:gd name="T21" fmla="*/ 215 h 710"/>
                <a:gd name="T22" fmla="*/ 60 w 712"/>
                <a:gd name="T23" fmla="*/ 155 h 710"/>
                <a:gd name="T24" fmla="*/ 102 w 712"/>
                <a:gd name="T25" fmla="*/ 101 h 710"/>
                <a:gd name="T26" fmla="*/ 155 w 712"/>
                <a:gd name="T27" fmla="*/ 59 h 710"/>
                <a:gd name="T28" fmla="*/ 215 w 712"/>
                <a:gd name="T29" fmla="*/ 30 h 710"/>
                <a:gd name="T30" fmla="*/ 281 w 712"/>
                <a:gd name="T31" fmla="*/ 6 h 710"/>
                <a:gd name="T32" fmla="*/ 353 w 712"/>
                <a:gd name="T33" fmla="*/ 0 h 710"/>
                <a:gd name="T34" fmla="*/ 425 w 712"/>
                <a:gd name="T35" fmla="*/ 6 h 710"/>
                <a:gd name="T36" fmla="*/ 490 w 712"/>
                <a:gd name="T37" fmla="*/ 30 h 710"/>
                <a:gd name="T38" fmla="*/ 556 w 712"/>
                <a:gd name="T39" fmla="*/ 59 h 710"/>
                <a:gd name="T40" fmla="*/ 604 w 712"/>
                <a:gd name="T41" fmla="*/ 101 h 710"/>
                <a:gd name="T42" fmla="*/ 652 w 712"/>
                <a:gd name="T43" fmla="*/ 155 h 710"/>
                <a:gd name="T44" fmla="*/ 682 w 712"/>
                <a:gd name="T45" fmla="*/ 215 h 710"/>
                <a:gd name="T46" fmla="*/ 706 w 712"/>
                <a:gd name="T47" fmla="*/ 280 h 710"/>
                <a:gd name="T48" fmla="*/ 712 w 712"/>
                <a:gd name="T49" fmla="*/ 352 h 710"/>
                <a:gd name="T50" fmla="*/ 706 w 712"/>
                <a:gd name="T51" fmla="*/ 424 h 710"/>
                <a:gd name="T52" fmla="*/ 682 w 712"/>
                <a:gd name="T53" fmla="*/ 489 h 710"/>
                <a:gd name="T54" fmla="*/ 652 w 712"/>
                <a:gd name="T55" fmla="*/ 555 h 710"/>
                <a:gd name="T56" fmla="*/ 604 w 712"/>
                <a:gd name="T57" fmla="*/ 603 h 710"/>
                <a:gd name="T58" fmla="*/ 556 w 712"/>
                <a:gd name="T59" fmla="*/ 651 h 710"/>
                <a:gd name="T60" fmla="*/ 490 w 712"/>
                <a:gd name="T61" fmla="*/ 681 h 710"/>
                <a:gd name="T62" fmla="*/ 425 w 712"/>
                <a:gd name="T63" fmla="*/ 704 h 710"/>
                <a:gd name="T64" fmla="*/ 353 w 712"/>
                <a:gd name="T65" fmla="*/ 710 h 710"/>
                <a:gd name="T66" fmla="*/ 353 w 712"/>
                <a:gd name="T67" fmla="*/ 710 h 71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12"/>
                <a:gd name="T103" fmla="*/ 0 h 710"/>
                <a:gd name="T104" fmla="*/ 712 w 712"/>
                <a:gd name="T105" fmla="*/ 710 h 71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12" h="710">
                  <a:moveTo>
                    <a:pt x="353" y="710"/>
                  </a:moveTo>
                  <a:lnTo>
                    <a:pt x="281" y="704"/>
                  </a:lnTo>
                  <a:lnTo>
                    <a:pt x="215" y="681"/>
                  </a:lnTo>
                  <a:lnTo>
                    <a:pt x="155" y="651"/>
                  </a:lnTo>
                  <a:lnTo>
                    <a:pt x="102" y="603"/>
                  </a:lnTo>
                  <a:lnTo>
                    <a:pt x="60" y="555"/>
                  </a:lnTo>
                  <a:lnTo>
                    <a:pt x="30" y="489"/>
                  </a:lnTo>
                  <a:lnTo>
                    <a:pt x="6" y="424"/>
                  </a:lnTo>
                  <a:lnTo>
                    <a:pt x="0" y="352"/>
                  </a:lnTo>
                  <a:lnTo>
                    <a:pt x="6" y="280"/>
                  </a:lnTo>
                  <a:lnTo>
                    <a:pt x="30" y="215"/>
                  </a:lnTo>
                  <a:lnTo>
                    <a:pt x="60" y="155"/>
                  </a:lnTo>
                  <a:lnTo>
                    <a:pt x="102" y="101"/>
                  </a:lnTo>
                  <a:lnTo>
                    <a:pt x="155" y="59"/>
                  </a:lnTo>
                  <a:lnTo>
                    <a:pt x="215" y="30"/>
                  </a:lnTo>
                  <a:lnTo>
                    <a:pt x="281" y="6"/>
                  </a:lnTo>
                  <a:lnTo>
                    <a:pt x="353" y="0"/>
                  </a:lnTo>
                  <a:lnTo>
                    <a:pt x="425" y="6"/>
                  </a:lnTo>
                  <a:lnTo>
                    <a:pt x="490" y="30"/>
                  </a:lnTo>
                  <a:lnTo>
                    <a:pt x="556" y="59"/>
                  </a:lnTo>
                  <a:lnTo>
                    <a:pt x="604" y="101"/>
                  </a:lnTo>
                  <a:lnTo>
                    <a:pt x="652" y="155"/>
                  </a:lnTo>
                  <a:lnTo>
                    <a:pt x="682" y="215"/>
                  </a:lnTo>
                  <a:lnTo>
                    <a:pt x="706" y="280"/>
                  </a:lnTo>
                  <a:lnTo>
                    <a:pt x="712" y="352"/>
                  </a:lnTo>
                  <a:lnTo>
                    <a:pt x="706" y="424"/>
                  </a:lnTo>
                  <a:lnTo>
                    <a:pt x="682" y="489"/>
                  </a:lnTo>
                  <a:lnTo>
                    <a:pt x="652" y="555"/>
                  </a:lnTo>
                  <a:lnTo>
                    <a:pt x="604" y="603"/>
                  </a:lnTo>
                  <a:lnTo>
                    <a:pt x="556" y="651"/>
                  </a:lnTo>
                  <a:lnTo>
                    <a:pt x="490" y="681"/>
                  </a:lnTo>
                  <a:lnTo>
                    <a:pt x="425" y="704"/>
                  </a:lnTo>
                  <a:lnTo>
                    <a:pt x="353" y="710"/>
                  </a:lnTo>
                  <a:close/>
                </a:path>
              </a:pathLst>
            </a:custGeom>
            <a:solidFill>
              <a:srgbClr val="4376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26" name="Freeform 86"/>
            <p:cNvSpPr>
              <a:spLocks/>
            </p:cNvSpPr>
            <p:nvPr/>
          </p:nvSpPr>
          <p:spPr bwMode="auto">
            <a:xfrm>
              <a:off x="521" y="2479"/>
              <a:ext cx="712" cy="704"/>
            </a:xfrm>
            <a:custGeom>
              <a:avLst/>
              <a:gdLst>
                <a:gd name="T0" fmla="*/ 353 w 712"/>
                <a:gd name="T1" fmla="*/ 704 h 704"/>
                <a:gd name="T2" fmla="*/ 281 w 712"/>
                <a:gd name="T3" fmla="*/ 698 h 704"/>
                <a:gd name="T4" fmla="*/ 215 w 712"/>
                <a:gd name="T5" fmla="*/ 675 h 704"/>
                <a:gd name="T6" fmla="*/ 155 w 712"/>
                <a:gd name="T7" fmla="*/ 645 h 704"/>
                <a:gd name="T8" fmla="*/ 108 w 712"/>
                <a:gd name="T9" fmla="*/ 603 h 704"/>
                <a:gd name="T10" fmla="*/ 60 w 712"/>
                <a:gd name="T11" fmla="*/ 549 h 704"/>
                <a:gd name="T12" fmla="*/ 30 w 712"/>
                <a:gd name="T13" fmla="*/ 489 h 704"/>
                <a:gd name="T14" fmla="*/ 6 w 712"/>
                <a:gd name="T15" fmla="*/ 424 h 704"/>
                <a:gd name="T16" fmla="*/ 0 w 712"/>
                <a:gd name="T17" fmla="*/ 352 h 704"/>
                <a:gd name="T18" fmla="*/ 6 w 712"/>
                <a:gd name="T19" fmla="*/ 280 h 704"/>
                <a:gd name="T20" fmla="*/ 30 w 712"/>
                <a:gd name="T21" fmla="*/ 215 h 704"/>
                <a:gd name="T22" fmla="*/ 60 w 712"/>
                <a:gd name="T23" fmla="*/ 155 h 704"/>
                <a:gd name="T24" fmla="*/ 108 w 712"/>
                <a:gd name="T25" fmla="*/ 101 h 704"/>
                <a:gd name="T26" fmla="*/ 155 w 712"/>
                <a:gd name="T27" fmla="*/ 59 h 704"/>
                <a:gd name="T28" fmla="*/ 215 w 712"/>
                <a:gd name="T29" fmla="*/ 30 h 704"/>
                <a:gd name="T30" fmla="*/ 281 w 712"/>
                <a:gd name="T31" fmla="*/ 6 h 704"/>
                <a:gd name="T32" fmla="*/ 353 w 712"/>
                <a:gd name="T33" fmla="*/ 0 h 704"/>
                <a:gd name="T34" fmla="*/ 425 w 712"/>
                <a:gd name="T35" fmla="*/ 6 h 704"/>
                <a:gd name="T36" fmla="*/ 490 w 712"/>
                <a:gd name="T37" fmla="*/ 30 h 704"/>
                <a:gd name="T38" fmla="*/ 556 w 712"/>
                <a:gd name="T39" fmla="*/ 59 h 704"/>
                <a:gd name="T40" fmla="*/ 604 w 712"/>
                <a:gd name="T41" fmla="*/ 101 h 704"/>
                <a:gd name="T42" fmla="*/ 652 w 712"/>
                <a:gd name="T43" fmla="*/ 155 h 704"/>
                <a:gd name="T44" fmla="*/ 682 w 712"/>
                <a:gd name="T45" fmla="*/ 215 h 704"/>
                <a:gd name="T46" fmla="*/ 706 w 712"/>
                <a:gd name="T47" fmla="*/ 280 h 704"/>
                <a:gd name="T48" fmla="*/ 712 w 712"/>
                <a:gd name="T49" fmla="*/ 352 h 704"/>
                <a:gd name="T50" fmla="*/ 706 w 712"/>
                <a:gd name="T51" fmla="*/ 424 h 704"/>
                <a:gd name="T52" fmla="*/ 682 w 712"/>
                <a:gd name="T53" fmla="*/ 489 h 704"/>
                <a:gd name="T54" fmla="*/ 652 w 712"/>
                <a:gd name="T55" fmla="*/ 549 h 704"/>
                <a:gd name="T56" fmla="*/ 604 w 712"/>
                <a:gd name="T57" fmla="*/ 603 h 704"/>
                <a:gd name="T58" fmla="*/ 556 w 712"/>
                <a:gd name="T59" fmla="*/ 645 h 704"/>
                <a:gd name="T60" fmla="*/ 490 w 712"/>
                <a:gd name="T61" fmla="*/ 675 h 704"/>
                <a:gd name="T62" fmla="*/ 425 w 712"/>
                <a:gd name="T63" fmla="*/ 698 h 704"/>
                <a:gd name="T64" fmla="*/ 353 w 712"/>
                <a:gd name="T65" fmla="*/ 704 h 704"/>
                <a:gd name="T66" fmla="*/ 353 w 712"/>
                <a:gd name="T67" fmla="*/ 704 h 7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12"/>
                <a:gd name="T103" fmla="*/ 0 h 704"/>
                <a:gd name="T104" fmla="*/ 712 w 712"/>
                <a:gd name="T105" fmla="*/ 704 h 70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12" h="704">
                  <a:moveTo>
                    <a:pt x="353" y="704"/>
                  </a:moveTo>
                  <a:lnTo>
                    <a:pt x="281" y="698"/>
                  </a:lnTo>
                  <a:lnTo>
                    <a:pt x="215" y="675"/>
                  </a:lnTo>
                  <a:lnTo>
                    <a:pt x="155" y="645"/>
                  </a:lnTo>
                  <a:lnTo>
                    <a:pt x="108" y="603"/>
                  </a:lnTo>
                  <a:lnTo>
                    <a:pt x="60" y="549"/>
                  </a:lnTo>
                  <a:lnTo>
                    <a:pt x="30" y="489"/>
                  </a:lnTo>
                  <a:lnTo>
                    <a:pt x="6" y="424"/>
                  </a:lnTo>
                  <a:lnTo>
                    <a:pt x="0" y="352"/>
                  </a:lnTo>
                  <a:lnTo>
                    <a:pt x="6" y="280"/>
                  </a:lnTo>
                  <a:lnTo>
                    <a:pt x="30" y="215"/>
                  </a:lnTo>
                  <a:lnTo>
                    <a:pt x="60" y="155"/>
                  </a:lnTo>
                  <a:lnTo>
                    <a:pt x="108" y="101"/>
                  </a:lnTo>
                  <a:lnTo>
                    <a:pt x="155" y="59"/>
                  </a:lnTo>
                  <a:lnTo>
                    <a:pt x="215" y="30"/>
                  </a:lnTo>
                  <a:lnTo>
                    <a:pt x="281" y="6"/>
                  </a:lnTo>
                  <a:lnTo>
                    <a:pt x="353" y="0"/>
                  </a:lnTo>
                  <a:lnTo>
                    <a:pt x="425" y="6"/>
                  </a:lnTo>
                  <a:lnTo>
                    <a:pt x="490" y="30"/>
                  </a:lnTo>
                  <a:lnTo>
                    <a:pt x="556" y="59"/>
                  </a:lnTo>
                  <a:lnTo>
                    <a:pt x="604" y="101"/>
                  </a:lnTo>
                  <a:lnTo>
                    <a:pt x="652" y="155"/>
                  </a:lnTo>
                  <a:lnTo>
                    <a:pt x="682" y="215"/>
                  </a:lnTo>
                  <a:lnTo>
                    <a:pt x="706" y="280"/>
                  </a:lnTo>
                  <a:lnTo>
                    <a:pt x="712" y="352"/>
                  </a:lnTo>
                  <a:lnTo>
                    <a:pt x="706" y="424"/>
                  </a:lnTo>
                  <a:lnTo>
                    <a:pt x="682" y="489"/>
                  </a:lnTo>
                  <a:lnTo>
                    <a:pt x="652" y="549"/>
                  </a:lnTo>
                  <a:lnTo>
                    <a:pt x="604" y="603"/>
                  </a:lnTo>
                  <a:lnTo>
                    <a:pt x="556" y="645"/>
                  </a:lnTo>
                  <a:lnTo>
                    <a:pt x="490" y="675"/>
                  </a:lnTo>
                  <a:lnTo>
                    <a:pt x="425" y="698"/>
                  </a:lnTo>
                  <a:lnTo>
                    <a:pt x="353" y="704"/>
                  </a:lnTo>
                  <a:close/>
                </a:path>
              </a:pathLst>
            </a:custGeom>
            <a:solidFill>
              <a:srgbClr val="4477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27" name="Freeform 87"/>
            <p:cNvSpPr>
              <a:spLocks/>
            </p:cNvSpPr>
            <p:nvPr/>
          </p:nvSpPr>
          <p:spPr bwMode="auto">
            <a:xfrm>
              <a:off x="521" y="2479"/>
              <a:ext cx="706" cy="704"/>
            </a:xfrm>
            <a:custGeom>
              <a:avLst/>
              <a:gdLst>
                <a:gd name="T0" fmla="*/ 353 w 706"/>
                <a:gd name="T1" fmla="*/ 704 h 704"/>
                <a:gd name="T2" fmla="*/ 281 w 706"/>
                <a:gd name="T3" fmla="*/ 698 h 704"/>
                <a:gd name="T4" fmla="*/ 215 w 706"/>
                <a:gd name="T5" fmla="*/ 675 h 704"/>
                <a:gd name="T6" fmla="*/ 155 w 706"/>
                <a:gd name="T7" fmla="*/ 645 h 704"/>
                <a:gd name="T8" fmla="*/ 108 w 706"/>
                <a:gd name="T9" fmla="*/ 603 h 704"/>
                <a:gd name="T10" fmla="*/ 60 w 706"/>
                <a:gd name="T11" fmla="*/ 549 h 704"/>
                <a:gd name="T12" fmla="*/ 30 w 706"/>
                <a:gd name="T13" fmla="*/ 489 h 704"/>
                <a:gd name="T14" fmla="*/ 6 w 706"/>
                <a:gd name="T15" fmla="*/ 424 h 704"/>
                <a:gd name="T16" fmla="*/ 0 w 706"/>
                <a:gd name="T17" fmla="*/ 352 h 704"/>
                <a:gd name="T18" fmla="*/ 6 w 706"/>
                <a:gd name="T19" fmla="*/ 280 h 704"/>
                <a:gd name="T20" fmla="*/ 30 w 706"/>
                <a:gd name="T21" fmla="*/ 215 h 704"/>
                <a:gd name="T22" fmla="*/ 60 w 706"/>
                <a:gd name="T23" fmla="*/ 155 h 704"/>
                <a:gd name="T24" fmla="*/ 108 w 706"/>
                <a:gd name="T25" fmla="*/ 101 h 704"/>
                <a:gd name="T26" fmla="*/ 155 w 706"/>
                <a:gd name="T27" fmla="*/ 59 h 704"/>
                <a:gd name="T28" fmla="*/ 215 w 706"/>
                <a:gd name="T29" fmla="*/ 30 h 704"/>
                <a:gd name="T30" fmla="*/ 281 w 706"/>
                <a:gd name="T31" fmla="*/ 6 h 704"/>
                <a:gd name="T32" fmla="*/ 353 w 706"/>
                <a:gd name="T33" fmla="*/ 0 h 704"/>
                <a:gd name="T34" fmla="*/ 425 w 706"/>
                <a:gd name="T35" fmla="*/ 6 h 704"/>
                <a:gd name="T36" fmla="*/ 490 w 706"/>
                <a:gd name="T37" fmla="*/ 30 h 704"/>
                <a:gd name="T38" fmla="*/ 550 w 706"/>
                <a:gd name="T39" fmla="*/ 59 h 704"/>
                <a:gd name="T40" fmla="*/ 604 w 706"/>
                <a:gd name="T41" fmla="*/ 101 h 704"/>
                <a:gd name="T42" fmla="*/ 646 w 706"/>
                <a:gd name="T43" fmla="*/ 155 h 704"/>
                <a:gd name="T44" fmla="*/ 676 w 706"/>
                <a:gd name="T45" fmla="*/ 215 h 704"/>
                <a:gd name="T46" fmla="*/ 700 w 706"/>
                <a:gd name="T47" fmla="*/ 280 h 704"/>
                <a:gd name="T48" fmla="*/ 706 w 706"/>
                <a:gd name="T49" fmla="*/ 352 h 704"/>
                <a:gd name="T50" fmla="*/ 700 w 706"/>
                <a:gd name="T51" fmla="*/ 424 h 704"/>
                <a:gd name="T52" fmla="*/ 676 w 706"/>
                <a:gd name="T53" fmla="*/ 489 h 704"/>
                <a:gd name="T54" fmla="*/ 646 w 706"/>
                <a:gd name="T55" fmla="*/ 549 h 704"/>
                <a:gd name="T56" fmla="*/ 604 w 706"/>
                <a:gd name="T57" fmla="*/ 603 h 704"/>
                <a:gd name="T58" fmla="*/ 550 w 706"/>
                <a:gd name="T59" fmla="*/ 645 h 704"/>
                <a:gd name="T60" fmla="*/ 490 w 706"/>
                <a:gd name="T61" fmla="*/ 675 h 704"/>
                <a:gd name="T62" fmla="*/ 425 w 706"/>
                <a:gd name="T63" fmla="*/ 698 h 704"/>
                <a:gd name="T64" fmla="*/ 353 w 706"/>
                <a:gd name="T65" fmla="*/ 704 h 704"/>
                <a:gd name="T66" fmla="*/ 353 w 706"/>
                <a:gd name="T67" fmla="*/ 704 h 7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06"/>
                <a:gd name="T103" fmla="*/ 0 h 704"/>
                <a:gd name="T104" fmla="*/ 706 w 706"/>
                <a:gd name="T105" fmla="*/ 704 h 70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06" h="704">
                  <a:moveTo>
                    <a:pt x="353" y="704"/>
                  </a:moveTo>
                  <a:lnTo>
                    <a:pt x="281" y="698"/>
                  </a:lnTo>
                  <a:lnTo>
                    <a:pt x="215" y="675"/>
                  </a:lnTo>
                  <a:lnTo>
                    <a:pt x="155" y="645"/>
                  </a:lnTo>
                  <a:lnTo>
                    <a:pt x="108" y="603"/>
                  </a:lnTo>
                  <a:lnTo>
                    <a:pt x="60" y="549"/>
                  </a:lnTo>
                  <a:lnTo>
                    <a:pt x="30" y="489"/>
                  </a:lnTo>
                  <a:lnTo>
                    <a:pt x="6" y="424"/>
                  </a:lnTo>
                  <a:lnTo>
                    <a:pt x="0" y="352"/>
                  </a:lnTo>
                  <a:lnTo>
                    <a:pt x="6" y="280"/>
                  </a:lnTo>
                  <a:lnTo>
                    <a:pt x="30" y="215"/>
                  </a:lnTo>
                  <a:lnTo>
                    <a:pt x="60" y="155"/>
                  </a:lnTo>
                  <a:lnTo>
                    <a:pt x="108" y="101"/>
                  </a:lnTo>
                  <a:lnTo>
                    <a:pt x="155" y="59"/>
                  </a:lnTo>
                  <a:lnTo>
                    <a:pt x="215" y="30"/>
                  </a:lnTo>
                  <a:lnTo>
                    <a:pt x="281" y="6"/>
                  </a:lnTo>
                  <a:lnTo>
                    <a:pt x="353" y="0"/>
                  </a:lnTo>
                  <a:lnTo>
                    <a:pt x="425" y="6"/>
                  </a:lnTo>
                  <a:lnTo>
                    <a:pt x="490" y="30"/>
                  </a:lnTo>
                  <a:lnTo>
                    <a:pt x="550" y="59"/>
                  </a:lnTo>
                  <a:lnTo>
                    <a:pt x="604" y="101"/>
                  </a:lnTo>
                  <a:lnTo>
                    <a:pt x="646" y="155"/>
                  </a:lnTo>
                  <a:lnTo>
                    <a:pt x="676" y="215"/>
                  </a:lnTo>
                  <a:lnTo>
                    <a:pt x="700" y="280"/>
                  </a:lnTo>
                  <a:lnTo>
                    <a:pt x="706" y="352"/>
                  </a:lnTo>
                  <a:lnTo>
                    <a:pt x="700" y="424"/>
                  </a:lnTo>
                  <a:lnTo>
                    <a:pt x="676" y="489"/>
                  </a:lnTo>
                  <a:lnTo>
                    <a:pt x="646" y="549"/>
                  </a:lnTo>
                  <a:lnTo>
                    <a:pt x="604" y="603"/>
                  </a:lnTo>
                  <a:lnTo>
                    <a:pt x="550" y="645"/>
                  </a:lnTo>
                  <a:lnTo>
                    <a:pt x="490" y="675"/>
                  </a:lnTo>
                  <a:lnTo>
                    <a:pt x="425" y="698"/>
                  </a:lnTo>
                  <a:lnTo>
                    <a:pt x="353" y="704"/>
                  </a:lnTo>
                  <a:close/>
                </a:path>
              </a:pathLst>
            </a:custGeom>
            <a:solidFill>
              <a:srgbClr val="4577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28" name="Freeform 88"/>
            <p:cNvSpPr>
              <a:spLocks/>
            </p:cNvSpPr>
            <p:nvPr/>
          </p:nvSpPr>
          <p:spPr bwMode="auto">
            <a:xfrm>
              <a:off x="527" y="2479"/>
              <a:ext cx="694" cy="698"/>
            </a:xfrm>
            <a:custGeom>
              <a:avLst/>
              <a:gdLst>
                <a:gd name="T0" fmla="*/ 347 w 694"/>
                <a:gd name="T1" fmla="*/ 698 h 698"/>
                <a:gd name="T2" fmla="*/ 275 w 694"/>
                <a:gd name="T3" fmla="*/ 693 h 698"/>
                <a:gd name="T4" fmla="*/ 209 w 694"/>
                <a:gd name="T5" fmla="*/ 669 h 698"/>
                <a:gd name="T6" fmla="*/ 155 w 694"/>
                <a:gd name="T7" fmla="*/ 639 h 698"/>
                <a:gd name="T8" fmla="*/ 102 w 694"/>
                <a:gd name="T9" fmla="*/ 597 h 698"/>
                <a:gd name="T10" fmla="*/ 60 w 694"/>
                <a:gd name="T11" fmla="*/ 543 h 698"/>
                <a:gd name="T12" fmla="*/ 30 w 694"/>
                <a:gd name="T13" fmla="*/ 489 h 698"/>
                <a:gd name="T14" fmla="*/ 6 w 694"/>
                <a:gd name="T15" fmla="*/ 424 h 698"/>
                <a:gd name="T16" fmla="*/ 0 w 694"/>
                <a:gd name="T17" fmla="*/ 352 h 698"/>
                <a:gd name="T18" fmla="*/ 6 w 694"/>
                <a:gd name="T19" fmla="*/ 280 h 698"/>
                <a:gd name="T20" fmla="*/ 30 w 694"/>
                <a:gd name="T21" fmla="*/ 215 h 698"/>
                <a:gd name="T22" fmla="*/ 60 w 694"/>
                <a:gd name="T23" fmla="*/ 155 h 698"/>
                <a:gd name="T24" fmla="*/ 102 w 694"/>
                <a:gd name="T25" fmla="*/ 101 h 698"/>
                <a:gd name="T26" fmla="*/ 155 w 694"/>
                <a:gd name="T27" fmla="*/ 59 h 698"/>
                <a:gd name="T28" fmla="*/ 209 w 694"/>
                <a:gd name="T29" fmla="*/ 30 h 698"/>
                <a:gd name="T30" fmla="*/ 275 w 694"/>
                <a:gd name="T31" fmla="*/ 6 h 698"/>
                <a:gd name="T32" fmla="*/ 347 w 694"/>
                <a:gd name="T33" fmla="*/ 0 h 698"/>
                <a:gd name="T34" fmla="*/ 419 w 694"/>
                <a:gd name="T35" fmla="*/ 6 h 698"/>
                <a:gd name="T36" fmla="*/ 484 w 694"/>
                <a:gd name="T37" fmla="*/ 30 h 698"/>
                <a:gd name="T38" fmla="*/ 538 w 694"/>
                <a:gd name="T39" fmla="*/ 59 h 698"/>
                <a:gd name="T40" fmla="*/ 592 w 694"/>
                <a:gd name="T41" fmla="*/ 101 h 698"/>
                <a:gd name="T42" fmla="*/ 634 w 694"/>
                <a:gd name="T43" fmla="*/ 155 h 698"/>
                <a:gd name="T44" fmla="*/ 664 w 694"/>
                <a:gd name="T45" fmla="*/ 215 h 698"/>
                <a:gd name="T46" fmla="*/ 688 w 694"/>
                <a:gd name="T47" fmla="*/ 280 h 698"/>
                <a:gd name="T48" fmla="*/ 694 w 694"/>
                <a:gd name="T49" fmla="*/ 352 h 698"/>
                <a:gd name="T50" fmla="*/ 688 w 694"/>
                <a:gd name="T51" fmla="*/ 424 h 698"/>
                <a:gd name="T52" fmla="*/ 664 w 694"/>
                <a:gd name="T53" fmla="*/ 489 h 698"/>
                <a:gd name="T54" fmla="*/ 634 w 694"/>
                <a:gd name="T55" fmla="*/ 543 h 698"/>
                <a:gd name="T56" fmla="*/ 592 w 694"/>
                <a:gd name="T57" fmla="*/ 597 h 698"/>
                <a:gd name="T58" fmla="*/ 538 w 694"/>
                <a:gd name="T59" fmla="*/ 639 h 698"/>
                <a:gd name="T60" fmla="*/ 484 w 694"/>
                <a:gd name="T61" fmla="*/ 669 h 698"/>
                <a:gd name="T62" fmla="*/ 419 w 694"/>
                <a:gd name="T63" fmla="*/ 693 h 698"/>
                <a:gd name="T64" fmla="*/ 347 w 694"/>
                <a:gd name="T65" fmla="*/ 698 h 698"/>
                <a:gd name="T66" fmla="*/ 347 w 694"/>
                <a:gd name="T67" fmla="*/ 698 h 6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94"/>
                <a:gd name="T103" fmla="*/ 0 h 698"/>
                <a:gd name="T104" fmla="*/ 694 w 694"/>
                <a:gd name="T105" fmla="*/ 698 h 69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94" h="698">
                  <a:moveTo>
                    <a:pt x="347" y="698"/>
                  </a:moveTo>
                  <a:lnTo>
                    <a:pt x="275" y="693"/>
                  </a:lnTo>
                  <a:lnTo>
                    <a:pt x="209" y="669"/>
                  </a:lnTo>
                  <a:lnTo>
                    <a:pt x="155" y="639"/>
                  </a:lnTo>
                  <a:lnTo>
                    <a:pt x="102" y="597"/>
                  </a:lnTo>
                  <a:lnTo>
                    <a:pt x="60" y="543"/>
                  </a:lnTo>
                  <a:lnTo>
                    <a:pt x="30" y="489"/>
                  </a:lnTo>
                  <a:lnTo>
                    <a:pt x="6" y="424"/>
                  </a:lnTo>
                  <a:lnTo>
                    <a:pt x="0" y="352"/>
                  </a:lnTo>
                  <a:lnTo>
                    <a:pt x="6" y="280"/>
                  </a:lnTo>
                  <a:lnTo>
                    <a:pt x="30" y="215"/>
                  </a:lnTo>
                  <a:lnTo>
                    <a:pt x="60" y="155"/>
                  </a:lnTo>
                  <a:lnTo>
                    <a:pt x="102" y="101"/>
                  </a:lnTo>
                  <a:lnTo>
                    <a:pt x="155" y="59"/>
                  </a:lnTo>
                  <a:lnTo>
                    <a:pt x="209" y="30"/>
                  </a:lnTo>
                  <a:lnTo>
                    <a:pt x="275" y="6"/>
                  </a:lnTo>
                  <a:lnTo>
                    <a:pt x="347" y="0"/>
                  </a:lnTo>
                  <a:lnTo>
                    <a:pt x="419" y="6"/>
                  </a:lnTo>
                  <a:lnTo>
                    <a:pt x="484" y="30"/>
                  </a:lnTo>
                  <a:lnTo>
                    <a:pt x="538" y="59"/>
                  </a:lnTo>
                  <a:lnTo>
                    <a:pt x="592" y="101"/>
                  </a:lnTo>
                  <a:lnTo>
                    <a:pt x="634" y="155"/>
                  </a:lnTo>
                  <a:lnTo>
                    <a:pt x="664" y="215"/>
                  </a:lnTo>
                  <a:lnTo>
                    <a:pt x="688" y="280"/>
                  </a:lnTo>
                  <a:lnTo>
                    <a:pt x="694" y="352"/>
                  </a:lnTo>
                  <a:lnTo>
                    <a:pt x="688" y="424"/>
                  </a:lnTo>
                  <a:lnTo>
                    <a:pt x="664" y="489"/>
                  </a:lnTo>
                  <a:lnTo>
                    <a:pt x="634" y="543"/>
                  </a:lnTo>
                  <a:lnTo>
                    <a:pt x="592" y="597"/>
                  </a:lnTo>
                  <a:lnTo>
                    <a:pt x="538" y="639"/>
                  </a:lnTo>
                  <a:lnTo>
                    <a:pt x="484" y="669"/>
                  </a:lnTo>
                  <a:lnTo>
                    <a:pt x="419" y="693"/>
                  </a:lnTo>
                  <a:lnTo>
                    <a:pt x="347" y="698"/>
                  </a:lnTo>
                  <a:close/>
                </a:path>
              </a:pathLst>
            </a:custGeom>
            <a:solidFill>
              <a:srgbClr val="4677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29" name="Freeform 89"/>
            <p:cNvSpPr>
              <a:spLocks/>
            </p:cNvSpPr>
            <p:nvPr/>
          </p:nvSpPr>
          <p:spPr bwMode="auto">
            <a:xfrm>
              <a:off x="527" y="2485"/>
              <a:ext cx="688" cy="687"/>
            </a:xfrm>
            <a:custGeom>
              <a:avLst/>
              <a:gdLst>
                <a:gd name="T0" fmla="*/ 347 w 688"/>
                <a:gd name="T1" fmla="*/ 687 h 687"/>
                <a:gd name="T2" fmla="*/ 275 w 688"/>
                <a:gd name="T3" fmla="*/ 681 h 687"/>
                <a:gd name="T4" fmla="*/ 209 w 688"/>
                <a:gd name="T5" fmla="*/ 657 h 687"/>
                <a:gd name="T6" fmla="*/ 155 w 688"/>
                <a:gd name="T7" fmla="*/ 627 h 687"/>
                <a:gd name="T8" fmla="*/ 102 w 688"/>
                <a:gd name="T9" fmla="*/ 585 h 687"/>
                <a:gd name="T10" fmla="*/ 60 w 688"/>
                <a:gd name="T11" fmla="*/ 531 h 687"/>
                <a:gd name="T12" fmla="*/ 30 w 688"/>
                <a:gd name="T13" fmla="*/ 477 h 687"/>
                <a:gd name="T14" fmla="*/ 6 w 688"/>
                <a:gd name="T15" fmla="*/ 412 h 687"/>
                <a:gd name="T16" fmla="*/ 0 w 688"/>
                <a:gd name="T17" fmla="*/ 340 h 687"/>
                <a:gd name="T18" fmla="*/ 6 w 688"/>
                <a:gd name="T19" fmla="*/ 268 h 687"/>
                <a:gd name="T20" fmla="*/ 30 w 688"/>
                <a:gd name="T21" fmla="*/ 209 h 687"/>
                <a:gd name="T22" fmla="*/ 60 w 688"/>
                <a:gd name="T23" fmla="*/ 149 h 687"/>
                <a:gd name="T24" fmla="*/ 102 w 688"/>
                <a:gd name="T25" fmla="*/ 101 h 687"/>
                <a:gd name="T26" fmla="*/ 155 w 688"/>
                <a:gd name="T27" fmla="*/ 59 h 687"/>
                <a:gd name="T28" fmla="*/ 209 w 688"/>
                <a:gd name="T29" fmla="*/ 24 h 687"/>
                <a:gd name="T30" fmla="*/ 275 w 688"/>
                <a:gd name="T31" fmla="*/ 6 h 687"/>
                <a:gd name="T32" fmla="*/ 347 w 688"/>
                <a:gd name="T33" fmla="*/ 0 h 687"/>
                <a:gd name="T34" fmla="*/ 419 w 688"/>
                <a:gd name="T35" fmla="*/ 6 h 687"/>
                <a:gd name="T36" fmla="*/ 478 w 688"/>
                <a:gd name="T37" fmla="*/ 24 h 687"/>
                <a:gd name="T38" fmla="*/ 538 w 688"/>
                <a:gd name="T39" fmla="*/ 59 h 687"/>
                <a:gd name="T40" fmla="*/ 592 w 688"/>
                <a:gd name="T41" fmla="*/ 101 h 687"/>
                <a:gd name="T42" fmla="*/ 628 w 688"/>
                <a:gd name="T43" fmla="*/ 149 h 687"/>
                <a:gd name="T44" fmla="*/ 664 w 688"/>
                <a:gd name="T45" fmla="*/ 209 h 687"/>
                <a:gd name="T46" fmla="*/ 682 w 688"/>
                <a:gd name="T47" fmla="*/ 268 h 687"/>
                <a:gd name="T48" fmla="*/ 688 w 688"/>
                <a:gd name="T49" fmla="*/ 340 h 687"/>
                <a:gd name="T50" fmla="*/ 682 w 688"/>
                <a:gd name="T51" fmla="*/ 412 h 687"/>
                <a:gd name="T52" fmla="*/ 664 w 688"/>
                <a:gd name="T53" fmla="*/ 477 h 687"/>
                <a:gd name="T54" fmla="*/ 628 w 688"/>
                <a:gd name="T55" fmla="*/ 531 h 687"/>
                <a:gd name="T56" fmla="*/ 592 w 688"/>
                <a:gd name="T57" fmla="*/ 585 h 687"/>
                <a:gd name="T58" fmla="*/ 538 w 688"/>
                <a:gd name="T59" fmla="*/ 627 h 687"/>
                <a:gd name="T60" fmla="*/ 478 w 688"/>
                <a:gd name="T61" fmla="*/ 657 h 687"/>
                <a:gd name="T62" fmla="*/ 419 w 688"/>
                <a:gd name="T63" fmla="*/ 681 h 687"/>
                <a:gd name="T64" fmla="*/ 347 w 688"/>
                <a:gd name="T65" fmla="*/ 687 h 687"/>
                <a:gd name="T66" fmla="*/ 347 w 688"/>
                <a:gd name="T67" fmla="*/ 687 h 68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8"/>
                <a:gd name="T103" fmla="*/ 0 h 687"/>
                <a:gd name="T104" fmla="*/ 688 w 688"/>
                <a:gd name="T105" fmla="*/ 687 h 68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8" h="687">
                  <a:moveTo>
                    <a:pt x="347" y="687"/>
                  </a:moveTo>
                  <a:lnTo>
                    <a:pt x="275" y="681"/>
                  </a:lnTo>
                  <a:lnTo>
                    <a:pt x="209" y="657"/>
                  </a:lnTo>
                  <a:lnTo>
                    <a:pt x="155" y="627"/>
                  </a:lnTo>
                  <a:lnTo>
                    <a:pt x="102" y="585"/>
                  </a:lnTo>
                  <a:lnTo>
                    <a:pt x="60" y="531"/>
                  </a:lnTo>
                  <a:lnTo>
                    <a:pt x="30" y="477"/>
                  </a:lnTo>
                  <a:lnTo>
                    <a:pt x="6" y="412"/>
                  </a:lnTo>
                  <a:lnTo>
                    <a:pt x="0" y="340"/>
                  </a:lnTo>
                  <a:lnTo>
                    <a:pt x="6" y="268"/>
                  </a:lnTo>
                  <a:lnTo>
                    <a:pt x="30" y="209"/>
                  </a:lnTo>
                  <a:lnTo>
                    <a:pt x="60" y="149"/>
                  </a:lnTo>
                  <a:lnTo>
                    <a:pt x="102" y="101"/>
                  </a:lnTo>
                  <a:lnTo>
                    <a:pt x="155" y="59"/>
                  </a:lnTo>
                  <a:lnTo>
                    <a:pt x="209" y="24"/>
                  </a:lnTo>
                  <a:lnTo>
                    <a:pt x="275" y="6"/>
                  </a:lnTo>
                  <a:lnTo>
                    <a:pt x="347" y="0"/>
                  </a:lnTo>
                  <a:lnTo>
                    <a:pt x="419" y="6"/>
                  </a:lnTo>
                  <a:lnTo>
                    <a:pt x="478" y="24"/>
                  </a:lnTo>
                  <a:lnTo>
                    <a:pt x="538" y="59"/>
                  </a:lnTo>
                  <a:lnTo>
                    <a:pt x="592" y="101"/>
                  </a:lnTo>
                  <a:lnTo>
                    <a:pt x="628" y="149"/>
                  </a:lnTo>
                  <a:lnTo>
                    <a:pt x="664" y="209"/>
                  </a:lnTo>
                  <a:lnTo>
                    <a:pt x="682" y="268"/>
                  </a:lnTo>
                  <a:lnTo>
                    <a:pt x="688" y="340"/>
                  </a:lnTo>
                  <a:lnTo>
                    <a:pt x="682" y="412"/>
                  </a:lnTo>
                  <a:lnTo>
                    <a:pt x="664" y="477"/>
                  </a:lnTo>
                  <a:lnTo>
                    <a:pt x="628" y="531"/>
                  </a:lnTo>
                  <a:lnTo>
                    <a:pt x="592" y="585"/>
                  </a:lnTo>
                  <a:lnTo>
                    <a:pt x="538" y="627"/>
                  </a:lnTo>
                  <a:lnTo>
                    <a:pt x="478" y="657"/>
                  </a:lnTo>
                  <a:lnTo>
                    <a:pt x="419" y="681"/>
                  </a:lnTo>
                  <a:lnTo>
                    <a:pt x="347" y="687"/>
                  </a:lnTo>
                  <a:close/>
                </a:path>
              </a:pathLst>
            </a:custGeom>
            <a:solidFill>
              <a:srgbClr val="4778B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30" name="Freeform 90"/>
            <p:cNvSpPr>
              <a:spLocks/>
            </p:cNvSpPr>
            <p:nvPr/>
          </p:nvSpPr>
          <p:spPr bwMode="auto">
            <a:xfrm>
              <a:off x="527" y="2485"/>
              <a:ext cx="688" cy="681"/>
            </a:xfrm>
            <a:custGeom>
              <a:avLst/>
              <a:gdLst>
                <a:gd name="T0" fmla="*/ 341 w 688"/>
                <a:gd name="T1" fmla="*/ 681 h 681"/>
                <a:gd name="T2" fmla="*/ 275 w 688"/>
                <a:gd name="T3" fmla="*/ 675 h 681"/>
                <a:gd name="T4" fmla="*/ 209 w 688"/>
                <a:gd name="T5" fmla="*/ 657 h 681"/>
                <a:gd name="T6" fmla="*/ 149 w 688"/>
                <a:gd name="T7" fmla="*/ 621 h 681"/>
                <a:gd name="T8" fmla="*/ 102 w 688"/>
                <a:gd name="T9" fmla="*/ 585 h 681"/>
                <a:gd name="T10" fmla="*/ 60 w 688"/>
                <a:gd name="T11" fmla="*/ 531 h 681"/>
                <a:gd name="T12" fmla="*/ 30 w 688"/>
                <a:gd name="T13" fmla="*/ 472 h 681"/>
                <a:gd name="T14" fmla="*/ 6 w 688"/>
                <a:gd name="T15" fmla="*/ 412 h 681"/>
                <a:gd name="T16" fmla="*/ 0 w 688"/>
                <a:gd name="T17" fmla="*/ 340 h 681"/>
                <a:gd name="T18" fmla="*/ 6 w 688"/>
                <a:gd name="T19" fmla="*/ 274 h 681"/>
                <a:gd name="T20" fmla="*/ 30 w 688"/>
                <a:gd name="T21" fmla="*/ 209 h 681"/>
                <a:gd name="T22" fmla="*/ 60 w 688"/>
                <a:gd name="T23" fmla="*/ 149 h 681"/>
                <a:gd name="T24" fmla="*/ 102 w 688"/>
                <a:gd name="T25" fmla="*/ 101 h 681"/>
                <a:gd name="T26" fmla="*/ 149 w 688"/>
                <a:gd name="T27" fmla="*/ 59 h 681"/>
                <a:gd name="T28" fmla="*/ 209 w 688"/>
                <a:gd name="T29" fmla="*/ 30 h 681"/>
                <a:gd name="T30" fmla="*/ 275 w 688"/>
                <a:gd name="T31" fmla="*/ 6 h 681"/>
                <a:gd name="T32" fmla="*/ 341 w 688"/>
                <a:gd name="T33" fmla="*/ 0 h 681"/>
                <a:gd name="T34" fmla="*/ 413 w 688"/>
                <a:gd name="T35" fmla="*/ 6 h 681"/>
                <a:gd name="T36" fmla="*/ 478 w 688"/>
                <a:gd name="T37" fmla="*/ 30 h 681"/>
                <a:gd name="T38" fmla="*/ 532 w 688"/>
                <a:gd name="T39" fmla="*/ 59 h 681"/>
                <a:gd name="T40" fmla="*/ 586 w 688"/>
                <a:gd name="T41" fmla="*/ 101 h 681"/>
                <a:gd name="T42" fmla="*/ 628 w 688"/>
                <a:gd name="T43" fmla="*/ 149 h 681"/>
                <a:gd name="T44" fmla="*/ 658 w 688"/>
                <a:gd name="T45" fmla="*/ 209 h 681"/>
                <a:gd name="T46" fmla="*/ 682 w 688"/>
                <a:gd name="T47" fmla="*/ 274 h 681"/>
                <a:gd name="T48" fmla="*/ 688 w 688"/>
                <a:gd name="T49" fmla="*/ 340 h 681"/>
                <a:gd name="T50" fmla="*/ 682 w 688"/>
                <a:gd name="T51" fmla="*/ 412 h 681"/>
                <a:gd name="T52" fmla="*/ 658 w 688"/>
                <a:gd name="T53" fmla="*/ 472 h 681"/>
                <a:gd name="T54" fmla="*/ 628 w 688"/>
                <a:gd name="T55" fmla="*/ 531 h 681"/>
                <a:gd name="T56" fmla="*/ 586 w 688"/>
                <a:gd name="T57" fmla="*/ 585 h 681"/>
                <a:gd name="T58" fmla="*/ 532 w 688"/>
                <a:gd name="T59" fmla="*/ 621 h 681"/>
                <a:gd name="T60" fmla="*/ 478 w 688"/>
                <a:gd name="T61" fmla="*/ 657 h 681"/>
                <a:gd name="T62" fmla="*/ 413 w 688"/>
                <a:gd name="T63" fmla="*/ 675 h 681"/>
                <a:gd name="T64" fmla="*/ 341 w 688"/>
                <a:gd name="T65" fmla="*/ 681 h 681"/>
                <a:gd name="T66" fmla="*/ 341 w 688"/>
                <a:gd name="T67" fmla="*/ 681 h 6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8"/>
                <a:gd name="T103" fmla="*/ 0 h 681"/>
                <a:gd name="T104" fmla="*/ 688 w 688"/>
                <a:gd name="T105" fmla="*/ 681 h 6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8" h="681">
                  <a:moveTo>
                    <a:pt x="341" y="681"/>
                  </a:moveTo>
                  <a:lnTo>
                    <a:pt x="275" y="675"/>
                  </a:lnTo>
                  <a:lnTo>
                    <a:pt x="209" y="657"/>
                  </a:lnTo>
                  <a:lnTo>
                    <a:pt x="149" y="621"/>
                  </a:lnTo>
                  <a:lnTo>
                    <a:pt x="102" y="585"/>
                  </a:lnTo>
                  <a:lnTo>
                    <a:pt x="60" y="531"/>
                  </a:lnTo>
                  <a:lnTo>
                    <a:pt x="30" y="472"/>
                  </a:lnTo>
                  <a:lnTo>
                    <a:pt x="6" y="412"/>
                  </a:lnTo>
                  <a:lnTo>
                    <a:pt x="0" y="340"/>
                  </a:lnTo>
                  <a:lnTo>
                    <a:pt x="6" y="274"/>
                  </a:lnTo>
                  <a:lnTo>
                    <a:pt x="30" y="209"/>
                  </a:lnTo>
                  <a:lnTo>
                    <a:pt x="60" y="149"/>
                  </a:lnTo>
                  <a:lnTo>
                    <a:pt x="102" y="101"/>
                  </a:lnTo>
                  <a:lnTo>
                    <a:pt x="149" y="59"/>
                  </a:lnTo>
                  <a:lnTo>
                    <a:pt x="209" y="30"/>
                  </a:lnTo>
                  <a:lnTo>
                    <a:pt x="275" y="6"/>
                  </a:lnTo>
                  <a:lnTo>
                    <a:pt x="341" y="0"/>
                  </a:lnTo>
                  <a:lnTo>
                    <a:pt x="413" y="6"/>
                  </a:lnTo>
                  <a:lnTo>
                    <a:pt x="478" y="30"/>
                  </a:lnTo>
                  <a:lnTo>
                    <a:pt x="532" y="59"/>
                  </a:lnTo>
                  <a:lnTo>
                    <a:pt x="586" y="101"/>
                  </a:lnTo>
                  <a:lnTo>
                    <a:pt x="628" y="149"/>
                  </a:lnTo>
                  <a:lnTo>
                    <a:pt x="658" y="209"/>
                  </a:lnTo>
                  <a:lnTo>
                    <a:pt x="682" y="274"/>
                  </a:lnTo>
                  <a:lnTo>
                    <a:pt x="688" y="340"/>
                  </a:lnTo>
                  <a:lnTo>
                    <a:pt x="682" y="412"/>
                  </a:lnTo>
                  <a:lnTo>
                    <a:pt x="658" y="472"/>
                  </a:lnTo>
                  <a:lnTo>
                    <a:pt x="628" y="531"/>
                  </a:lnTo>
                  <a:lnTo>
                    <a:pt x="586" y="585"/>
                  </a:lnTo>
                  <a:lnTo>
                    <a:pt x="532" y="621"/>
                  </a:lnTo>
                  <a:lnTo>
                    <a:pt x="478" y="657"/>
                  </a:lnTo>
                  <a:lnTo>
                    <a:pt x="413" y="675"/>
                  </a:lnTo>
                  <a:lnTo>
                    <a:pt x="341" y="681"/>
                  </a:lnTo>
                  <a:close/>
                </a:path>
              </a:pathLst>
            </a:custGeom>
            <a:solidFill>
              <a:srgbClr val="4778B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31" name="Freeform 91"/>
            <p:cNvSpPr>
              <a:spLocks/>
            </p:cNvSpPr>
            <p:nvPr/>
          </p:nvSpPr>
          <p:spPr bwMode="auto">
            <a:xfrm>
              <a:off x="527" y="2485"/>
              <a:ext cx="682" cy="681"/>
            </a:xfrm>
            <a:custGeom>
              <a:avLst/>
              <a:gdLst>
                <a:gd name="T0" fmla="*/ 341 w 682"/>
                <a:gd name="T1" fmla="*/ 681 h 681"/>
                <a:gd name="T2" fmla="*/ 275 w 682"/>
                <a:gd name="T3" fmla="*/ 675 h 681"/>
                <a:gd name="T4" fmla="*/ 209 w 682"/>
                <a:gd name="T5" fmla="*/ 651 h 681"/>
                <a:gd name="T6" fmla="*/ 149 w 682"/>
                <a:gd name="T7" fmla="*/ 621 h 681"/>
                <a:gd name="T8" fmla="*/ 102 w 682"/>
                <a:gd name="T9" fmla="*/ 579 h 681"/>
                <a:gd name="T10" fmla="*/ 60 w 682"/>
                <a:gd name="T11" fmla="*/ 531 h 681"/>
                <a:gd name="T12" fmla="*/ 30 w 682"/>
                <a:gd name="T13" fmla="*/ 472 h 681"/>
                <a:gd name="T14" fmla="*/ 6 w 682"/>
                <a:gd name="T15" fmla="*/ 406 h 681"/>
                <a:gd name="T16" fmla="*/ 0 w 682"/>
                <a:gd name="T17" fmla="*/ 340 h 681"/>
                <a:gd name="T18" fmla="*/ 6 w 682"/>
                <a:gd name="T19" fmla="*/ 274 h 681"/>
                <a:gd name="T20" fmla="*/ 30 w 682"/>
                <a:gd name="T21" fmla="*/ 209 h 681"/>
                <a:gd name="T22" fmla="*/ 60 w 682"/>
                <a:gd name="T23" fmla="*/ 149 h 681"/>
                <a:gd name="T24" fmla="*/ 102 w 682"/>
                <a:gd name="T25" fmla="*/ 101 h 681"/>
                <a:gd name="T26" fmla="*/ 149 w 682"/>
                <a:gd name="T27" fmla="*/ 59 h 681"/>
                <a:gd name="T28" fmla="*/ 209 w 682"/>
                <a:gd name="T29" fmla="*/ 30 h 681"/>
                <a:gd name="T30" fmla="*/ 275 w 682"/>
                <a:gd name="T31" fmla="*/ 6 h 681"/>
                <a:gd name="T32" fmla="*/ 341 w 682"/>
                <a:gd name="T33" fmla="*/ 0 h 681"/>
                <a:gd name="T34" fmla="*/ 413 w 682"/>
                <a:gd name="T35" fmla="*/ 6 h 681"/>
                <a:gd name="T36" fmla="*/ 472 w 682"/>
                <a:gd name="T37" fmla="*/ 30 h 681"/>
                <a:gd name="T38" fmla="*/ 532 w 682"/>
                <a:gd name="T39" fmla="*/ 59 h 681"/>
                <a:gd name="T40" fmla="*/ 586 w 682"/>
                <a:gd name="T41" fmla="*/ 101 h 681"/>
                <a:gd name="T42" fmla="*/ 622 w 682"/>
                <a:gd name="T43" fmla="*/ 149 h 681"/>
                <a:gd name="T44" fmla="*/ 658 w 682"/>
                <a:gd name="T45" fmla="*/ 209 h 681"/>
                <a:gd name="T46" fmla="*/ 676 w 682"/>
                <a:gd name="T47" fmla="*/ 274 h 681"/>
                <a:gd name="T48" fmla="*/ 682 w 682"/>
                <a:gd name="T49" fmla="*/ 340 h 681"/>
                <a:gd name="T50" fmla="*/ 676 w 682"/>
                <a:gd name="T51" fmla="*/ 406 h 681"/>
                <a:gd name="T52" fmla="*/ 658 w 682"/>
                <a:gd name="T53" fmla="*/ 472 h 681"/>
                <a:gd name="T54" fmla="*/ 622 w 682"/>
                <a:gd name="T55" fmla="*/ 531 h 681"/>
                <a:gd name="T56" fmla="*/ 586 w 682"/>
                <a:gd name="T57" fmla="*/ 579 h 681"/>
                <a:gd name="T58" fmla="*/ 532 w 682"/>
                <a:gd name="T59" fmla="*/ 621 h 681"/>
                <a:gd name="T60" fmla="*/ 472 w 682"/>
                <a:gd name="T61" fmla="*/ 651 h 681"/>
                <a:gd name="T62" fmla="*/ 413 w 682"/>
                <a:gd name="T63" fmla="*/ 675 h 681"/>
                <a:gd name="T64" fmla="*/ 341 w 682"/>
                <a:gd name="T65" fmla="*/ 681 h 681"/>
                <a:gd name="T66" fmla="*/ 341 w 682"/>
                <a:gd name="T67" fmla="*/ 681 h 6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2"/>
                <a:gd name="T103" fmla="*/ 0 h 681"/>
                <a:gd name="T104" fmla="*/ 682 w 682"/>
                <a:gd name="T105" fmla="*/ 681 h 6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2" h="681">
                  <a:moveTo>
                    <a:pt x="341" y="681"/>
                  </a:moveTo>
                  <a:lnTo>
                    <a:pt x="275" y="675"/>
                  </a:lnTo>
                  <a:lnTo>
                    <a:pt x="209" y="651"/>
                  </a:lnTo>
                  <a:lnTo>
                    <a:pt x="149" y="621"/>
                  </a:lnTo>
                  <a:lnTo>
                    <a:pt x="102" y="579"/>
                  </a:lnTo>
                  <a:lnTo>
                    <a:pt x="60" y="531"/>
                  </a:lnTo>
                  <a:lnTo>
                    <a:pt x="30" y="472"/>
                  </a:lnTo>
                  <a:lnTo>
                    <a:pt x="6" y="406"/>
                  </a:lnTo>
                  <a:lnTo>
                    <a:pt x="0" y="340"/>
                  </a:lnTo>
                  <a:lnTo>
                    <a:pt x="6" y="274"/>
                  </a:lnTo>
                  <a:lnTo>
                    <a:pt x="30" y="209"/>
                  </a:lnTo>
                  <a:lnTo>
                    <a:pt x="60" y="149"/>
                  </a:lnTo>
                  <a:lnTo>
                    <a:pt x="102" y="101"/>
                  </a:lnTo>
                  <a:lnTo>
                    <a:pt x="149" y="59"/>
                  </a:lnTo>
                  <a:lnTo>
                    <a:pt x="209" y="30"/>
                  </a:lnTo>
                  <a:lnTo>
                    <a:pt x="275" y="6"/>
                  </a:lnTo>
                  <a:lnTo>
                    <a:pt x="341" y="0"/>
                  </a:lnTo>
                  <a:lnTo>
                    <a:pt x="413" y="6"/>
                  </a:lnTo>
                  <a:lnTo>
                    <a:pt x="472" y="30"/>
                  </a:lnTo>
                  <a:lnTo>
                    <a:pt x="532" y="59"/>
                  </a:lnTo>
                  <a:lnTo>
                    <a:pt x="586" y="101"/>
                  </a:lnTo>
                  <a:lnTo>
                    <a:pt x="622" y="149"/>
                  </a:lnTo>
                  <a:lnTo>
                    <a:pt x="658" y="209"/>
                  </a:lnTo>
                  <a:lnTo>
                    <a:pt x="676" y="274"/>
                  </a:lnTo>
                  <a:lnTo>
                    <a:pt x="682" y="340"/>
                  </a:lnTo>
                  <a:lnTo>
                    <a:pt x="676" y="406"/>
                  </a:lnTo>
                  <a:lnTo>
                    <a:pt x="658" y="472"/>
                  </a:lnTo>
                  <a:lnTo>
                    <a:pt x="622" y="531"/>
                  </a:lnTo>
                  <a:lnTo>
                    <a:pt x="586" y="579"/>
                  </a:lnTo>
                  <a:lnTo>
                    <a:pt x="532" y="621"/>
                  </a:lnTo>
                  <a:lnTo>
                    <a:pt x="472" y="651"/>
                  </a:lnTo>
                  <a:lnTo>
                    <a:pt x="413" y="675"/>
                  </a:lnTo>
                  <a:lnTo>
                    <a:pt x="341" y="681"/>
                  </a:lnTo>
                  <a:close/>
                </a:path>
              </a:pathLst>
            </a:custGeom>
            <a:solidFill>
              <a:srgbClr val="4878B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32" name="Freeform 92"/>
            <p:cNvSpPr>
              <a:spLocks/>
            </p:cNvSpPr>
            <p:nvPr/>
          </p:nvSpPr>
          <p:spPr bwMode="auto">
            <a:xfrm>
              <a:off x="533" y="2485"/>
              <a:ext cx="670" cy="675"/>
            </a:xfrm>
            <a:custGeom>
              <a:avLst/>
              <a:gdLst>
                <a:gd name="T0" fmla="*/ 335 w 670"/>
                <a:gd name="T1" fmla="*/ 675 h 675"/>
                <a:gd name="T2" fmla="*/ 269 w 670"/>
                <a:gd name="T3" fmla="*/ 669 h 675"/>
                <a:gd name="T4" fmla="*/ 203 w 670"/>
                <a:gd name="T5" fmla="*/ 651 h 675"/>
                <a:gd name="T6" fmla="*/ 149 w 670"/>
                <a:gd name="T7" fmla="*/ 615 h 675"/>
                <a:gd name="T8" fmla="*/ 96 w 670"/>
                <a:gd name="T9" fmla="*/ 579 h 675"/>
                <a:gd name="T10" fmla="*/ 60 w 670"/>
                <a:gd name="T11" fmla="*/ 525 h 675"/>
                <a:gd name="T12" fmla="*/ 24 w 670"/>
                <a:gd name="T13" fmla="*/ 472 h 675"/>
                <a:gd name="T14" fmla="*/ 6 w 670"/>
                <a:gd name="T15" fmla="*/ 406 h 675"/>
                <a:gd name="T16" fmla="*/ 0 w 670"/>
                <a:gd name="T17" fmla="*/ 340 h 675"/>
                <a:gd name="T18" fmla="*/ 6 w 670"/>
                <a:gd name="T19" fmla="*/ 274 h 675"/>
                <a:gd name="T20" fmla="*/ 24 w 670"/>
                <a:gd name="T21" fmla="*/ 209 h 675"/>
                <a:gd name="T22" fmla="*/ 60 w 670"/>
                <a:gd name="T23" fmla="*/ 149 h 675"/>
                <a:gd name="T24" fmla="*/ 96 w 670"/>
                <a:gd name="T25" fmla="*/ 101 h 675"/>
                <a:gd name="T26" fmla="*/ 149 w 670"/>
                <a:gd name="T27" fmla="*/ 59 h 675"/>
                <a:gd name="T28" fmla="*/ 203 w 670"/>
                <a:gd name="T29" fmla="*/ 30 h 675"/>
                <a:gd name="T30" fmla="*/ 269 w 670"/>
                <a:gd name="T31" fmla="*/ 6 h 675"/>
                <a:gd name="T32" fmla="*/ 335 w 670"/>
                <a:gd name="T33" fmla="*/ 0 h 675"/>
                <a:gd name="T34" fmla="*/ 401 w 670"/>
                <a:gd name="T35" fmla="*/ 6 h 675"/>
                <a:gd name="T36" fmla="*/ 466 w 670"/>
                <a:gd name="T37" fmla="*/ 30 h 675"/>
                <a:gd name="T38" fmla="*/ 520 w 670"/>
                <a:gd name="T39" fmla="*/ 59 h 675"/>
                <a:gd name="T40" fmla="*/ 574 w 670"/>
                <a:gd name="T41" fmla="*/ 101 h 675"/>
                <a:gd name="T42" fmla="*/ 610 w 670"/>
                <a:gd name="T43" fmla="*/ 149 h 675"/>
                <a:gd name="T44" fmla="*/ 646 w 670"/>
                <a:gd name="T45" fmla="*/ 209 h 675"/>
                <a:gd name="T46" fmla="*/ 664 w 670"/>
                <a:gd name="T47" fmla="*/ 274 h 675"/>
                <a:gd name="T48" fmla="*/ 670 w 670"/>
                <a:gd name="T49" fmla="*/ 340 h 675"/>
                <a:gd name="T50" fmla="*/ 664 w 670"/>
                <a:gd name="T51" fmla="*/ 406 h 675"/>
                <a:gd name="T52" fmla="*/ 646 w 670"/>
                <a:gd name="T53" fmla="*/ 472 h 675"/>
                <a:gd name="T54" fmla="*/ 610 w 670"/>
                <a:gd name="T55" fmla="*/ 525 h 675"/>
                <a:gd name="T56" fmla="*/ 574 w 670"/>
                <a:gd name="T57" fmla="*/ 579 h 675"/>
                <a:gd name="T58" fmla="*/ 520 w 670"/>
                <a:gd name="T59" fmla="*/ 615 h 675"/>
                <a:gd name="T60" fmla="*/ 466 w 670"/>
                <a:gd name="T61" fmla="*/ 651 h 675"/>
                <a:gd name="T62" fmla="*/ 401 w 670"/>
                <a:gd name="T63" fmla="*/ 669 h 675"/>
                <a:gd name="T64" fmla="*/ 335 w 670"/>
                <a:gd name="T65" fmla="*/ 675 h 675"/>
                <a:gd name="T66" fmla="*/ 335 w 670"/>
                <a:gd name="T67" fmla="*/ 675 h 67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70"/>
                <a:gd name="T103" fmla="*/ 0 h 675"/>
                <a:gd name="T104" fmla="*/ 670 w 670"/>
                <a:gd name="T105" fmla="*/ 675 h 67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70" h="675">
                  <a:moveTo>
                    <a:pt x="335" y="675"/>
                  </a:moveTo>
                  <a:lnTo>
                    <a:pt x="269" y="669"/>
                  </a:lnTo>
                  <a:lnTo>
                    <a:pt x="203" y="651"/>
                  </a:lnTo>
                  <a:lnTo>
                    <a:pt x="149" y="615"/>
                  </a:lnTo>
                  <a:lnTo>
                    <a:pt x="96" y="579"/>
                  </a:lnTo>
                  <a:lnTo>
                    <a:pt x="60" y="525"/>
                  </a:lnTo>
                  <a:lnTo>
                    <a:pt x="24" y="472"/>
                  </a:lnTo>
                  <a:lnTo>
                    <a:pt x="6" y="406"/>
                  </a:lnTo>
                  <a:lnTo>
                    <a:pt x="0" y="340"/>
                  </a:lnTo>
                  <a:lnTo>
                    <a:pt x="6" y="274"/>
                  </a:lnTo>
                  <a:lnTo>
                    <a:pt x="24" y="209"/>
                  </a:lnTo>
                  <a:lnTo>
                    <a:pt x="60" y="149"/>
                  </a:lnTo>
                  <a:lnTo>
                    <a:pt x="96" y="101"/>
                  </a:lnTo>
                  <a:lnTo>
                    <a:pt x="149" y="59"/>
                  </a:lnTo>
                  <a:lnTo>
                    <a:pt x="203" y="30"/>
                  </a:lnTo>
                  <a:lnTo>
                    <a:pt x="269" y="6"/>
                  </a:lnTo>
                  <a:lnTo>
                    <a:pt x="335" y="0"/>
                  </a:lnTo>
                  <a:lnTo>
                    <a:pt x="401" y="6"/>
                  </a:lnTo>
                  <a:lnTo>
                    <a:pt x="466" y="30"/>
                  </a:lnTo>
                  <a:lnTo>
                    <a:pt x="520" y="59"/>
                  </a:lnTo>
                  <a:lnTo>
                    <a:pt x="574" y="101"/>
                  </a:lnTo>
                  <a:lnTo>
                    <a:pt x="610" y="149"/>
                  </a:lnTo>
                  <a:lnTo>
                    <a:pt x="646" y="209"/>
                  </a:lnTo>
                  <a:lnTo>
                    <a:pt x="664" y="274"/>
                  </a:lnTo>
                  <a:lnTo>
                    <a:pt x="670" y="340"/>
                  </a:lnTo>
                  <a:lnTo>
                    <a:pt x="664" y="406"/>
                  </a:lnTo>
                  <a:lnTo>
                    <a:pt x="646" y="472"/>
                  </a:lnTo>
                  <a:lnTo>
                    <a:pt x="610" y="525"/>
                  </a:lnTo>
                  <a:lnTo>
                    <a:pt x="574" y="579"/>
                  </a:lnTo>
                  <a:lnTo>
                    <a:pt x="520" y="615"/>
                  </a:lnTo>
                  <a:lnTo>
                    <a:pt x="466" y="651"/>
                  </a:lnTo>
                  <a:lnTo>
                    <a:pt x="401" y="669"/>
                  </a:lnTo>
                  <a:lnTo>
                    <a:pt x="335" y="675"/>
                  </a:lnTo>
                  <a:close/>
                </a:path>
              </a:pathLst>
            </a:custGeom>
            <a:solidFill>
              <a:srgbClr val="4979B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33" name="Freeform 93"/>
            <p:cNvSpPr>
              <a:spLocks/>
            </p:cNvSpPr>
            <p:nvPr/>
          </p:nvSpPr>
          <p:spPr bwMode="auto">
            <a:xfrm>
              <a:off x="533" y="2491"/>
              <a:ext cx="670" cy="663"/>
            </a:xfrm>
            <a:custGeom>
              <a:avLst/>
              <a:gdLst>
                <a:gd name="T0" fmla="*/ 335 w 670"/>
                <a:gd name="T1" fmla="*/ 663 h 663"/>
                <a:gd name="T2" fmla="*/ 269 w 670"/>
                <a:gd name="T3" fmla="*/ 657 h 663"/>
                <a:gd name="T4" fmla="*/ 203 w 670"/>
                <a:gd name="T5" fmla="*/ 639 h 663"/>
                <a:gd name="T6" fmla="*/ 149 w 670"/>
                <a:gd name="T7" fmla="*/ 603 h 663"/>
                <a:gd name="T8" fmla="*/ 96 w 670"/>
                <a:gd name="T9" fmla="*/ 567 h 663"/>
                <a:gd name="T10" fmla="*/ 60 w 670"/>
                <a:gd name="T11" fmla="*/ 513 h 663"/>
                <a:gd name="T12" fmla="*/ 24 w 670"/>
                <a:gd name="T13" fmla="*/ 460 h 663"/>
                <a:gd name="T14" fmla="*/ 6 w 670"/>
                <a:gd name="T15" fmla="*/ 394 h 663"/>
                <a:gd name="T16" fmla="*/ 0 w 670"/>
                <a:gd name="T17" fmla="*/ 328 h 663"/>
                <a:gd name="T18" fmla="*/ 6 w 670"/>
                <a:gd name="T19" fmla="*/ 262 h 663"/>
                <a:gd name="T20" fmla="*/ 24 w 670"/>
                <a:gd name="T21" fmla="*/ 203 h 663"/>
                <a:gd name="T22" fmla="*/ 60 w 670"/>
                <a:gd name="T23" fmla="*/ 143 h 663"/>
                <a:gd name="T24" fmla="*/ 96 w 670"/>
                <a:gd name="T25" fmla="*/ 95 h 663"/>
                <a:gd name="T26" fmla="*/ 149 w 670"/>
                <a:gd name="T27" fmla="*/ 59 h 663"/>
                <a:gd name="T28" fmla="*/ 203 w 670"/>
                <a:gd name="T29" fmla="*/ 24 h 663"/>
                <a:gd name="T30" fmla="*/ 269 w 670"/>
                <a:gd name="T31" fmla="*/ 6 h 663"/>
                <a:gd name="T32" fmla="*/ 335 w 670"/>
                <a:gd name="T33" fmla="*/ 0 h 663"/>
                <a:gd name="T34" fmla="*/ 401 w 670"/>
                <a:gd name="T35" fmla="*/ 6 h 663"/>
                <a:gd name="T36" fmla="*/ 466 w 670"/>
                <a:gd name="T37" fmla="*/ 24 h 663"/>
                <a:gd name="T38" fmla="*/ 520 w 670"/>
                <a:gd name="T39" fmla="*/ 59 h 663"/>
                <a:gd name="T40" fmla="*/ 574 w 670"/>
                <a:gd name="T41" fmla="*/ 95 h 663"/>
                <a:gd name="T42" fmla="*/ 610 w 670"/>
                <a:gd name="T43" fmla="*/ 143 h 663"/>
                <a:gd name="T44" fmla="*/ 646 w 670"/>
                <a:gd name="T45" fmla="*/ 203 h 663"/>
                <a:gd name="T46" fmla="*/ 664 w 670"/>
                <a:gd name="T47" fmla="*/ 262 h 663"/>
                <a:gd name="T48" fmla="*/ 670 w 670"/>
                <a:gd name="T49" fmla="*/ 328 h 663"/>
                <a:gd name="T50" fmla="*/ 664 w 670"/>
                <a:gd name="T51" fmla="*/ 394 h 663"/>
                <a:gd name="T52" fmla="*/ 646 w 670"/>
                <a:gd name="T53" fmla="*/ 460 h 663"/>
                <a:gd name="T54" fmla="*/ 610 w 670"/>
                <a:gd name="T55" fmla="*/ 513 h 663"/>
                <a:gd name="T56" fmla="*/ 574 w 670"/>
                <a:gd name="T57" fmla="*/ 567 h 663"/>
                <a:gd name="T58" fmla="*/ 520 w 670"/>
                <a:gd name="T59" fmla="*/ 603 h 663"/>
                <a:gd name="T60" fmla="*/ 466 w 670"/>
                <a:gd name="T61" fmla="*/ 639 h 663"/>
                <a:gd name="T62" fmla="*/ 401 w 670"/>
                <a:gd name="T63" fmla="*/ 657 h 663"/>
                <a:gd name="T64" fmla="*/ 335 w 670"/>
                <a:gd name="T65" fmla="*/ 663 h 663"/>
                <a:gd name="T66" fmla="*/ 335 w 670"/>
                <a:gd name="T67" fmla="*/ 663 h 6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70"/>
                <a:gd name="T103" fmla="*/ 0 h 663"/>
                <a:gd name="T104" fmla="*/ 670 w 670"/>
                <a:gd name="T105" fmla="*/ 663 h 6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70" h="663">
                  <a:moveTo>
                    <a:pt x="335" y="663"/>
                  </a:moveTo>
                  <a:lnTo>
                    <a:pt x="269" y="657"/>
                  </a:lnTo>
                  <a:lnTo>
                    <a:pt x="203" y="639"/>
                  </a:lnTo>
                  <a:lnTo>
                    <a:pt x="149" y="603"/>
                  </a:lnTo>
                  <a:lnTo>
                    <a:pt x="96" y="567"/>
                  </a:lnTo>
                  <a:lnTo>
                    <a:pt x="60" y="513"/>
                  </a:lnTo>
                  <a:lnTo>
                    <a:pt x="24" y="460"/>
                  </a:lnTo>
                  <a:lnTo>
                    <a:pt x="6" y="394"/>
                  </a:lnTo>
                  <a:lnTo>
                    <a:pt x="0" y="328"/>
                  </a:lnTo>
                  <a:lnTo>
                    <a:pt x="6" y="262"/>
                  </a:lnTo>
                  <a:lnTo>
                    <a:pt x="24" y="203"/>
                  </a:lnTo>
                  <a:lnTo>
                    <a:pt x="60" y="143"/>
                  </a:lnTo>
                  <a:lnTo>
                    <a:pt x="96" y="95"/>
                  </a:lnTo>
                  <a:lnTo>
                    <a:pt x="149" y="59"/>
                  </a:lnTo>
                  <a:lnTo>
                    <a:pt x="203" y="24"/>
                  </a:lnTo>
                  <a:lnTo>
                    <a:pt x="269" y="6"/>
                  </a:lnTo>
                  <a:lnTo>
                    <a:pt x="335" y="0"/>
                  </a:lnTo>
                  <a:lnTo>
                    <a:pt x="401" y="6"/>
                  </a:lnTo>
                  <a:lnTo>
                    <a:pt x="466" y="24"/>
                  </a:lnTo>
                  <a:lnTo>
                    <a:pt x="520" y="59"/>
                  </a:lnTo>
                  <a:lnTo>
                    <a:pt x="574" y="95"/>
                  </a:lnTo>
                  <a:lnTo>
                    <a:pt x="610" y="143"/>
                  </a:lnTo>
                  <a:lnTo>
                    <a:pt x="646" y="203"/>
                  </a:lnTo>
                  <a:lnTo>
                    <a:pt x="664" y="262"/>
                  </a:lnTo>
                  <a:lnTo>
                    <a:pt x="670" y="328"/>
                  </a:lnTo>
                  <a:lnTo>
                    <a:pt x="664" y="394"/>
                  </a:lnTo>
                  <a:lnTo>
                    <a:pt x="646" y="460"/>
                  </a:lnTo>
                  <a:lnTo>
                    <a:pt x="610" y="513"/>
                  </a:lnTo>
                  <a:lnTo>
                    <a:pt x="574" y="567"/>
                  </a:lnTo>
                  <a:lnTo>
                    <a:pt x="520" y="603"/>
                  </a:lnTo>
                  <a:lnTo>
                    <a:pt x="466" y="639"/>
                  </a:lnTo>
                  <a:lnTo>
                    <a:pt x="401" y="657"/>
                  </a:lnTo>
                  <a:lnTo>
                    <a:pt x="335" y="663"/>
                  </a:lnTo>
                  <a:close/>
                </a:path>
              </a:pathLst>
            </a:custGeom>
            <a:solidFill>
              <a:srgbClr val="4A7A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34" name="Freeform 94"/>
            <p:cNvSpPr>
              <a:spLocks/>
            </p:cNvSpPr>
            <p:nvPr/>
          </p:nvSpPr>
          <p:spPr bwMode="auto">
            <a:xfrm>
              <a:off x="533" y="2491"/>
              <a:ext cx="664" cy="657"/>
            </a:xfrm>
            <a:custGeom>
              <a:avLst/>
              <a:gdLst>
                <a:gd name="T0" fmla="*/ 335 w 664"/>
                <a:gd name="T1" fmla="*/ 657 h 657"/>
                <a:gd name="T2" fmla="*/ 269 w 664"/>
                <a:gd name="T3" fmla="*/ 651 h 657"/>
                <a:gd name="T4" fmla="*/ 203 w 664"/>
                <a:gd name="T5" fmla="*/ 633 h 657"/>
                <a:gd name="T6" fmla="*/ 149 w 664"/>
                <a:gd name="T7" fmla="*/ 603 h 657"/>
                <a:gd name="T8" fmla="*/ 96 w 664"/>
                <a:gd name="T9" fmla="*/ 561 h 657"/>
                <a:gd name="T10" fmla="*/ 60 w 664"/>
                <a:gd name="T11" fmla="*/ 513 h 657"/>
                <a:gd name="T12" fmla="*/ 24 w 664"/>
                <a:gd name="T13" fmla="*/ 460 h 657"/>
                <a:gd name="T14" fmla="*/ 6 w 664"/>
                <a:gd name="T15" fmla="*/ 394 h 657"/>
                <a:gd name="T16" fmla="*/ 0 w 664"/>
                <a:gd name="T17" fmla="*/ 328 h 657"/>
                <a:gd name="T18" fmla="*/ 6 w 664"/>
                <a:gd name="T19" fmla="*/ 262 h 657"/>
                <a:gd name="T20" fmla="*/ 24 w 664"/>
                <a:gd name="T21" fmla="*/ 203 h 657"/>
                <a:gd name="T22" fmla="*/ 60 w 664"/>
                <a:gd name="T23" fmla="*/ 143 h 657"/>
                <a:gd name="T24" fmla="*/ 96 w 664"/>
                <a:gd name="T25" fmla="*/ 95 h 657"/>
                <a:gd name="T26" fmla="*/ 149 w 664"/>
                <a:gd name="T27" fmla="*/ 59 h 657"/>
                <a:gd name="T28" fmla="*/ 203 w 664"/>
                <a:gd name="T29" fmla="*/ 24 h 657"/>
                <a:gd name="T30" fmla="*/ 269 w 664"/>
                <a:gd name="T31" fmla="*/ 6 h 657"/>
                <a:gd name="T32" fmla="*/ 335 w 664"/>
                <a:gd name="T33" fmla="*/ 0 h 657"/>
                <a:gd name="T34" fmla="*/ 401 w 664"/>
                <a:gd name="T35" fmla="*/ 6 h 657"/>
                <a:gd name="T36" fmla="*/ 460 w 664"/>
                <a:gd name="T37" fmla="*/ 24 h 657"/>
                <a:gd name="T38" fmla="*/ 520 w 664"/>
                <a:gd name="T39" fmla="*/ 59 h 657"/>
                <a:gd name="T40" fmla="*/ 568 w 664"/>
                <a:gd name="T41" fmla="*/ 95 h 657"/>
                <a:gd name="T42" fmla="*/ 610 w 664"/>
                <a:gd name="T43" fmla="*/ 143 h 657"/>
                <a:gd name="T44" fmla="*/ 640 w 664"/>
                <a:gd name="T45" fmla="*/ 203 h 657"/>
                <a:gd name="T46" fmla="*/ 658 w 664"/>
                <a:gd name="T47" fmla="*/ 262 h 657"/>
                <a:gd name="T48" fmla="*/ 664 w 664"/>
                <a:gd name="T49" fmla="*/ 328 h 657"/>
                <a:gd name="T50" fmla="*/ 658 w 664"/>
                <a:gd name="T51" fmla="*/ 394 h 657"/>
                <a:gd name="T52" fmla="*/ 640 w 664"/>
                <a:gd name="T53" fmla="*/ 460 h 657"/>
                <a:gd name="T54" fmla="*/ 610 w 664"/>
                <a:gd name="T55" fmla="*/ 513 h 657"/>
                <a:gd name="T56" fmla="*/ 568 w 664"/>
                <a:gd name="T57" fmla="*/ 561 h 657"/>
                <a:gd name="T58" fmla="*/ 520 w 664"/>
                <a:gd name="T59" fmla="*/ 603 h 657"/>
                <a:gd name="T60" fmla="*/ 460 w 664"/>
                <a:gd name="T61" fmla="*/ 633 h 657"/>
                <a:gd name="T62" fmla="*/ 401 w 664"/>
                <a:gd name="T63" fmla="*/ 651 h 657"/>
                <a:gd name="T64" fmla="*/ 335 w 664"/>
                <a:gd name="T65" fmla="*/ 657 h 657"/>
                <a:gd name="T66" fmla="*/ 335 w 664"/>
                <a:gd name="T67" fmla="*/ 657 h 6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64"/>
                <a:gd name="T103" fmla="*/ 0 h 657"/>
                <a:gd name="T104" fmla="*/ 664 w 664"/>
                <a:gd name="T105" fmla="*/ 657 h 65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64" h="657">
                  <a:moveTo>
                    <a:pt x="335" y="657"/>
                  </a:moveTo>
                  <a:lnTo>
                    <a:pt x="269" y="651"/>
                  </a:lnTo>
                  <a:lnTo>
                    <a:pt x="203" y="633"/>
                  </a:lnTo>
                  <a:lnTo>
                    <a:pt x="149" y="603"/>
                  </a:lnTo>
                  <a:lnTo>
                    <a:pt x="96" y="561"/>
                  </a:lnTo>
                  <a:lnTo>
                    <a:pt x="60" y="513"/>
                  </a:lnTo>
                  <a:lnTo>
                    <a:pt x="24" y="460"/>
                  </a:lnTo>
                  <a:lnTo>
                    <a:pt x="6" y="394"/>
                  </a:lnTo>
                  <a:lnTo>
                    <a:pt x="0" y="328"/>
                  </a:lnTo>
                  <a:lnTo>
                    <a:pt x="6" y="262"/>
                  </a:lnTo>
                  <a:lnTo>
                    <a:pt x="24" y="203"/>
                  </a:lnTo>
                  <a:lnTo>
                    <a:pt x="60" y="143"/>
                  </a:lnTo>
                  <a:lnTo>
                    <a:pt x="96" y="95"/>
                  </a:lnTo>
                  <a:lnTo>
                    <a:pt x="149" y="59"/>
                  </a:lnTo>
                  <a:lnTo>
                    <a:pt x="203" y="24"/>
                  </a:lnTo>
                  <a:lnTo>
                    <a:pt x="269" y="6"/>
                  </a:lnTo>
                  <a:lnTo>
                    <a:pt x="335" y="0"/>
                  </a:lnTo>
                  <a:lnTo>
                    <a:pt x="401" y="6"/>
                  </a:lnTo>
                  <a:lnTo>
                    <a:pt x="460" y="24"/>
                  </a:lnTo>
                  <a:lnTo>
                    <a:pt x="520" y="59"/>
                  </a:lnTo>
                  <a:lnTo>
                    <a:pt x="568" y="95"/>
                  </a:lnTo>
                  <a:lnTo>
                    <a:pt x="610" y="143"/>
                  </a:lnTo>
                  <a:lnTo>
                    <a:pt x="640" y="203"/>
                  </a:lnTo>
                  <a:lnTo>
                    <a:pt x="658" y="262"/>
                  </a:lnTo>
                  <a:lnTo>
                    <a:pt x="664" y="328"/>
                  </a:lnTo>
                  <a:lnTo>
                    <a:pt x="658" y="394"/>
                  </a:lnTo>
                  <a:lnTo>
                    <a:pt x="640" y="460"/>
                  </a:lnTo>
                  <a:lnTo>
                    <a:pt x="610" y="513"/>
                  </a:lnTo>
                  <a:lnTo>
                    <a:pt x="568" y="561"/>
                  </a:lnTo>
                  <a:lnTo>
                    <a:pt x="520" y="603"/>
                  </a:lnTo>
                  <a:lnTo>
                    <a:pt x="460" y="633"/>
                  </a:lnTo>
                  <a:lnTo>
                    <a:pt x="401" y="651"/>
                  </a:lnTo>
                  <a:lnTo>
                    <a:pt x="335" y="657"/>
                  </a:lnTo>
                  <a:close/>
                </a:path>
              </a:pathLst>
            </a:custGeom>
            <a:solidFill>
              <a:srgbClr val="4A7A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35" name="Freeform 95"/>
            <p:cNvSpPr>
              <a:spLocks/>
            </p:cNvSpPr>
            <p:nvPr/>
          </p:nvSpPr>
          <p:spPr bwMode="auto">
            <a:xfrm>
              <a:off x="539" y="2491"/>
              <a:ext cx="652" cy="657"/>
            </a:xfrm>
            <a:custGeom>
              <a:avLst/>
              <a:gdLst>
                <a:gd name="T0" fmla="*/ 323 w 652"/>
                <a:gd name="T1" fmla="*/ 657 h 657"/>
                <a:gd name="T2" fmla="*/ 257 w 652"/>
                <a:gd name="T3" fmla="*/ 651 h 657"/>
                <a:gd name="T4" fmla="*/ 197 w 652"/>
                <a:gd name="T5" fmla="*/ 633 h 657"/>
                <a:gd name="T6" fmla="*/ 143 w 652"/>
                <a:gd name="T7" fmla="*/ 603 h 657"/>
                <a:gd name="T8" fmla="*/ 96 w 652"/>
                <a:gd name="T9" fmla="*/ 561 h 657"/>
                <a:gd name="T10" fmla="*/ 54 w 652"/>
                <a:gd name="T11" fmla="*/ 513 h 657"/>
                <a:gd name="T12" fmla="*/ 24 w 652"/>
                <a:gd name="T13" fmla="*/ 454 h 657"/>
                <a:gd name="T14" fmla="*/ 6 w 652"/>
                <a:gd name="T15" fmla="*/ 394 h 657"/>
                <a:gd name="T16" fmla="*/ 0 w 652"/>
                <a:gd name="T17" fmla="*/ 328 h 657"/>
                <a:gd name="T18" fmla="*/ 6 w 652"/>
                <a:gd name="T19" fmla="*/ 262 h 657"/>
                <a:gd name="T20" fmla="*/ 24 w 652"/>
                <a:gd name="T21" fmla="*/ 203 h 657"/>
                <a:gd name="T22" fmla="*/ 54 w 652"/>
                <a:gd name="T23" fmla="*/ 143 h 657"/>
                <a:gd name="T24" fmla="*/ 96 w 652"/>
                <a:gd name="T25" fmla="*/ 95 h 657"/>
                <a:gd name="T26" fmla="*/ 143 w 652"/>
                <a:gd name="T27" fmla="*/ 59 h 657"/>
                <a:gd name="T28" fmla="*/ 197 w 652"/>
                <a:gd name="T29" fmla="*/ 24 h 657"/>
                <a:gd name="T30" fmla="*/ 257 w 652"/>
                <a:gd name="T31" fmla="*/ 6 h 657"/>
                <a:gd name="T32" fmla="*/ 323 w 652"/>
                <a:gd name="T33" fmla="*/ 0 h 657"/>
                <a:gd name="T34" fmla="*/ 389 w 652"/>
                <a:gd name="T35" fmla="*/ 6 h 657"/>
                <a:gd name="T36" fmla="*/ 454 w 652"/>
                <a:gd name="T37" fmla="*/ 24 h 657"/>
                <a:gd name="T38" fmla="*/ 508 w 652"/>
                <a:gd name="T39" fmla="*/ 59 h 657"/>
                <a:gd name="T40" fmla="*/ 556 w 652"/>
                <a:gd name="T41" fmla="*/ 95 h 657"/>
                <a:gd name="T42" fmla="*/ 598 w 652"/>
                <a:gd name="T43" fmla="*/ 143 h 657"/>
                <a:gd name="T44" fmla="*/ 628 w 652"/>
                <a:gd name="T45" fmla="*/ 203 h 657"/>
                <a:gd name="T46" fmla="*/ 646 w 652"/>
                <a:gd name="T47" fmla="*/ 262 h 657"/>
                <a:gd name="T48" fmla="*/ 652 w 652"/>
                <a:gd name="T49" fmla="*/ 328 h 657"/>
                <a:gd name="T50" fmla="*/ 646 w 652"/>
                <a:gd name="T51" fmla="*/ 394 h 657"/>
                <a:gd name="T52" fmla="*/ 628 w 652"/>
                <a:gd name="T53" fmla="*/ 454 h 657"/>
                <a:gd name="T54" fmla="*/ 598 w 652"/>
                <a:gd name="T55" fmla="*/ 513 h 657"/>
                <a:gd name="T56" fmla="*/ 556 w 652"/>
                <a:gd name="T57" fmla="*/ 561 h 657"/>
                <a:gd name="T58" fmla="*/ 508 w 652"/>
                <a:gd name="T59" fmla="*/ 603 h 657"/>
                <a:gd name="T60" fmla="*/ 454 w 652"/>
                <a:gd name="T61" fmla="*/ 633 h 657"/>
                <a:gd name="T62" fmla="*/ 389 w 652"/>
                <a:gd name="T63" fmla="*/ 651 h 657"/>
                <a:gd name="T64" fmla="*/ 323 w 652"/>
                <a:gd name="T65" fmla="*/ 657 h 657"/>
                <a:gd name="T66" fmla="*/ 323 w 652"/>
                <a:gd name="T67" fmla="*/ 657 h 6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52"/>
                <a:gd name="T103" fmla="*/ 0 h 657"/>
                <a:gd name="T104" fmla="*/ 652 w 652"/>
                <a:gd name="T105" fmla="*/ 657 h 65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52" h="657">
                  <a:moveTo>
                    <a:pt x="323" y="657"/>
                  </a:moveTo>
                  <a:lnTo>
                    <a:pt x="257" y="651"/>
                  </a:lnTo>
                  <a:lnTo>
                    <a:pt x="197" y="633"/>
                  </a:lnTo>
                  <a:lnTo>
                    <a:pt x="143" y="603"/>
                  </a:lnTo>
                  <a:lnTo>
                    <a:pt x="96" y="561"/>
                  </a:lnTo>
                  <a:lnTo>
                    <a:pt x="54" y="513"/>
                  </a:lnTo>
                  <a:lnTo>
                    <a:pt x="24" y="454"/>
                  </a:lnTo>
                  <a:lnTo>
                    <a:pt x="6" y="394"/>
                  </a:lnTo>
                  <a:lnTo>
                    <a:pt x="0" y="328"/>
                  </a:lnTo>
                  <a:lnTo>
                    <a:pt x="6" y="262"/>
                  </a:lnTo>
                  <a:lnTo>
                    <a:pt x="24" y="203"/>
                  </a:lnTo>
                  <a:lnTo>
                    <a:pt x="54" y="143"/>
                  </a:lnTo>
                  <a:lnTo>
                    <a:pt x="96" y="95"/>
                  </a:lnTo>
                  <a:lnTo>
                    <a:pt x="143" y="59"/>
                  </a:lnTo>
                  <a:lnTo>
                    <a:pt x="197" y="24"/>
                  </a:lnTo>
                  <a:lnTo>
                    <a:pt x="257" y="6"/>
                  </a:lnTo>
                  <a:lnTo>
                    <a:pt x="323" y="0"/>
                  </a:lnTo>
                  <a:lnTo>
                    <a:pt x="389" y="6"/>
                  </a:lnTo>
                  <a:lnTo>
                    <a:pt x="454" y="24"/>
                  </a:lnTo>
                  <a:lnTo>
                    <a:pt x="508" y="59"/>
                  </a:lnTo>
                  <a:lnTo>
                    <a:pt x="556" y="95"/>
                  </a:lnTo>
                  <a:lnTo>
                    <a:pt x="598" y="143"/>
                  </a:lnTo>
                  <a:lnTo>
                    <a:pt x="628" y="203"/>
                  </a:lnTo>
                  <a:lnTo>
                    <a:pt x="646" y="262"/>
                  </a:lnTo>
                  <a:lnTo>
                    <a:pt x="652" y="328"/>
                  </a:lnTo>
                  <a:lnTo>
                    <a:pt x="646" y="394"/>
                  </a:lnTo>
                  <a:lnTo>
                    <a:pt x="628" y="454"/>
                  </a:lnTo>
                  <a:lnTo>
                    <a:pt x="598" y="513"/>
                  </a:lnTo>
                  <a:lnTo>
                    <a:pt x="556" y="561"/>
                  </a:lnTo>
                  <a:lnTo>
                    <a:pt x="508" y="603"/>
                  </a:lnTo>
                  <a:lnTo>
                    <a:pt x="454" y="633"/>
                  </a:lnTo>
                  <a:lnTo>
                    <a:pt x="389" y="651"/>
                  </a:lnTo>
                  <a:lnTo>
                    <a:pt x="323" y="657"/>
                  </a:lnTo>
                  <a:close/>
                </a:path>
              </a:pathLst>
            </a:custGeom>
            <a:solidFill>
              <a:srgbClr val="4B7A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36" name="Freeform 96"/>
            <p:cNvSpPr>
              <a:spLocks/>
            </p:cNvSpPr>
            <p:nvPr/>
          </p:nvSpPr>
          <p:spPr bwMode="auto">
            <a:xfrm>
              <a:off x="539" y="2491"/>
              <a:ext cx="646" cy="651"/>
            </a:xfrm>
            <a:custGeom>
              <a:avLst/>
              <a:gdLst>
                <a:gd name="T0" fmla="*/ 323 w 646"/>
                <a:gd name="T1" fmla="*/ 651 h 651"/>
                <a:gd name="T2" fmla="*/ 257 w 646"/>
                <a:gd name="T3" fmla="*/ 645 h 651"/>
                <a:gd name="T4" fmla="*/ 197 w 646"/>
                <a:gd name="T5" fmla="*/ 627 h 651"/>
                <a:gd name="T6" fmla="*/ 143 w 646"/>
                <a:gd name="T7" fmla="*/ 597 h 651"/>
                <a:gd name="T8" fmla="*/ 96 w 646"/>
                <a:gd name="T9" fmla="*/ 555 h 651"/>
                <a:gd name="T10" fmla="*/ 54 w 646"/>
                <a:gd name="T11" fmla="*/ 507 h 651"/>
                <a:gd name="T12" fmla="*/ 24 w 646"/>
                <a:gd name="T13" fmla="*/ 454 h 651"/>
                <a:gd name="T14" fmla="*/ 6 w 646"/>
                <a:gd name="T15" fmla="*/ 394 h 651"/>
                <a:gd name="T16" fmla="*/ 0 w 646"/>
                <a:gd name="T17" fmla="*/ 328 h 651"/>
                <a:gd name="T18" fmla="*/ 6 w 646"/>
                <a:gd name="T19" fmla="*/ 262 h 651"/>
                <a:gd name="T20" fmla="*/ 24 w 646"/>
                <a:gd name="T21" fmla="*/ 203 h 651"/>
                <a:gd name="T22" fmla="*/ 54 w 646"/>
                <a:gd name="T23" fmla="*/ 143 h 651"/>
                <a:gd name="T24" fmla="*/ 96 w 646"/>
                <a:gd name="T25" fmla="*/ 95 h 651"/>
                <a:gd name="T26" fmla="*/ 143 w 646"/>
                <a:gd name="T27" fmla="*/ 59 h 651"/>
                <a:gd name="T28" fmla="*/ 197 w 646"/>
                <a:gd name="T29" fmla="*/ 24 h 651"/>
                <a:gd name="T30" fmla="*/ 257 w 646"/>
                <a:gd name="T31" fmla="*/ 6 h 651"/>
                <a:gd name="T32" fmla="*/ 323 w 646"/>
                <a:gd name="T33" fmla="*/ 0 h 651"/>
                <a:gd name="T34" fmla="*/ 389 w 646"/>
                <a:gd name="T35" fmla="*/ 6 h 651"/>
                <a:gd name="T36" fmla="*/ 449 w 646"/>
                <a:gd name="T37" fmla="*/ 24 h 651"/>
                <a:gd name="T38" fmla="*/ 502 w 646"/>
                <a:gd name="T39" fmla="*/ 59 h 651"/>
                <a:gd name="T40" fmla="*/ 550 w 646"/>
                <a:gd name="T41" fmla="*/ 95 h 651"/>
                <a:gd name="T42" fmla="*/ 592 w 646"/>
                <a:gd name="T43" fmla="*/ 143 h 651"/>
                <a:gd name="T44" fmla="*/ 622 w 646"/>
                <a:gd name="T45" fmla="*/ 203 h 651"/>
                <a:gd name="T46" fmla="*/ 640 w 646"/>
                <a:gd name="T47" fmla="*/ 262 h 651"/>
                <a:gd name="T48" fmla="*/ 646 w 646"/>
                <a:gd name="T49" fmla="*/ 328 h 651"/>
                <a:gd name="T50" fmla="*/ 640 w 646"/>
                <a:gd name="T51" fmla="*/ 394 h 651"/>
                <a:gd name="T52" fmla="*/ 622 w 646"/>
                <a:gd name="T53" fmla="*/ 454 h 651"/>
                <a:gd name="T54" fmla="*/ 592 w 646"/>
                <a:gd name="T55" fmla="*/ 507 h 651"/>
                <a:gd name="T56" fmla="*/ 550 w 646"/>
                <a:gd name="T57" fmla="*/ 555 h 651"/>
                <a:gd name="T58" fmla="*/ 502 w 646"/>
                <a:gd name="T59" fmla="*/ 597 h 651"/>
                <a:gd name="T60" fmla="*/ 449 w 646"/>
                <a:gd name="T61" fmla="*/ 627 h 651"/>
                <a:gd name="T62" fmla="*/ 389 w 646"/>
                <a:gd name="T63" fmla="*/ 645 h 651"/>
                <a:gd name="T64" fmla="*/ 323 w 646"/>
                <a:gd name="T65" fmla="*/ 651 h 651"/>
                <a:gd name="T66" fmla="*/ 323 w 646"/>
                <a:gd name="T67" fmla="*/ 651 h 6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46"/>
                <a:gd name="T103" fmla="*/ 0 h 651"/>
                <a:gd name="T104" fmla="*/ 646 w 646"/>
                <a:gd name="T105" fmla="*/ 651 h 6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46" h="651">
                  <a:moveTo>
                    <a:pt x="323" y="651"/>
                  </a:moveTo>
                  <a:lnTo>
                    <a:pt x="257" y="645"/>
                  </a:lnTo>
                  <a:lnTo>
                    <a:pt x="197" y="627"/>
                  </a:lnTo>
                  <a:lnTo>
                    <a:pt x="143" y="597"/>
                  </a:lnTo>
                  <a:lnTo>
                    <a:pt x="96" y="555"/>
                  </a:lnTo>
                  <a:lnTo>
                    <a:pt x="54" y="507"/>
                  </a:lnTo>
                  <a:lnTo>
                    <a:pt x="24" y="454"/>
                  </a:lnTo>
                  <a:lnTo>
                    <a:pt x="6" y="394"/>
                  </a:lnTo>
                  <a:lnTo>
                    <a:pt x="0" y="328"/>
                  </a:lnTo>
                  <a:lnTo>
                    <a:pt x="6" y="262"/>
                  </a:lnTo>
                  <a:lnTo>
                    <a:pt x="24" y="203"/>
                  </a:lnTo>
                  <a:lnTo>
                    <a:pt x="54" y="143"/>
                  </a:lnTo>
                  <a:lnTo>
                    <a:pt x="96" y="95"/>
                  </a:lnTo>
                  <a:lnTo>
                    <a:pt x="143" y="59"/>
                  </a:lnTo>
                  <a:lnTo>
                    <a:pt x="197" y="24"/>
                  </a:lnTo>
                  <a:lnTo>
                    <a:pt x="257" y="6"/>
                  </a:lnTo>
                  <a:lnTo>
                    <a:pt x="323" y="0"/>
                  </a:lnTo>
                  <a:lnTo>
                    <a:pt x="389" y="6"/>
                  </a:lnTo>
                  <a:lnTo>
                    <a:pt x="449" y="24"/>
                  </a:lnTo>
                  <a:lnTo>
                    <a:pt x="502" y="59"/>
                  </a:lnTo>
                  <a:lnTo>
                    <a:pt x="550" y="95"/>
                  </a:lnTo>
                  <a:lnTo>
                    <a:pt x="592" y="143"/>
                  </a:lnTo>
                  <a:lnTo>
                    <a:pt x="622" y="203"/>
                  </a:lnTo>
                  <a:lnTo>
                    <a:pt x="640" y="262"/>
                  </a:lnTo>
                  <a:lnTo>
                    <a:pt x="646" y="328"/>
                  </a:lnTo>
                  <a:lnTo>
                    <a:pt x="640" y="394"/>
                  </a:lnTo>
                  <a:lnTo>
                    <a:pt x="622" y="454"/>
                  </a:lnTo>
                  <a:lnTo>
                    <a:pt x="592" y="507"/>
                  </a:lnTo>
                  <a:lnTo>
                    <a:pt x="550" y="555"/>
                  </a:lnTo>
                  <a:lnTo>
                    <a:pt x="502" y="597"/>
                  </a:lnTo>
                  <a:lnTo>
                    <a:pt x="449" y="627"/>
                  </a:lnTo>
                  <a:lnTo>
                    <a:pt x="389" y="645"/>
                  </a:lnTo>
                  <a:lnTo>
                    <a:pt x="323" y="651"/>
                  </a:lnTo>
                  <a:close/>
                </a:path>
              </a:pathLst>
            </a:custGeom>
            <a:solidFill>
              <a:srgbClr val="4B7A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37" name="Freeform 97"/>
            <p:cNvSpPr>
              <a:spLocks/>
            </p:cNvSpPr>
            <p:nvPr/>
          </p:nvSpPr>
          <p:spPr bwMode="auto">
            <a:xfrm>
              <a:off x="539" y="2497"/>
              <a:ext cx="646" cy="639"/>
            </a:xfrm>
            <a:custGeom>
              <a:avLst/>
              <a:gdLst>
                <a:gd name="T0" fmla="*/ 323 w 646"/>
                <a:gd name="T1" fmla="*/ 639 h 639"/>
                <a:gd name="T2" fmla="*/ 257 w 646"/>
                <a:gd name="T3" fmla="*/ 633 h 639"/>
                <a:gd name="T4" fmla="*/ 197 w 646"/>
                <a:gd name="T5" fmla="*/ 615 h 639"/>
                <a:gd name="T6" fmla="*/ 143 w 646"/>
                <a:gd name="T7" fmla="*/ 585 h 639"/>
                <a:gd name="T8" fmla="*/ 96 w 646"/>
                <a:gd name="T9" fmla="*/ 543 h 639"/>
                <a:gd name="T10" fmla="*/ 54 w 646"/>
                <a:gd name="T11" fmla="*/ 495 h 639"/>
                <a:gd name="T12" fmla="*/ 24 w 646"/>
                <a:gd name="T13" fmla="*/ 442 h 639"/>
                <a:gd name="T14" fmla="*/ 6 w 646"/>
                <a:gd name="T15" fmla="*/ 382 h 639"/>
                <a:gd name="T16" fmla="*/ 0 w 646"/>
                <a:gd name="T17" fmla="*/ 316 h 639"/>
                <a:gd name="T18" fmla="*/ 6 w 646"/>
                <a:gd name="T19" fmla="*/ 250 h 639"/>
                <a:gd name="T20" fmla="*/ 24 w 646"/>
                <a:gd name="T21" fmla="*/ 197 h 639"/>
                <a:gd name="T22" fmla="*/ 54 w 646"/>
                <a:gd name="T23" fmla="*/ 143 h 639"/>
                <a:gd name="T24" fmla="*/ 96 w 646"/>
                <a:gd name="T25" fmla="*/ 95 h 639"/>
                <a:gd name="T26" fmla="*/ 143 w 646"/>
                <a:gd name="T27" fmla="*/ 53 h 639"/>
                <a:gd name="T28" fmla="*/ 197 w 646"/>
                <a:gd name="T29" fmla="*/ 24 h 639"/>
                <a:gd name="T30" fmla="*/ 257 w 646"/>
                <a:gd name="T31" fmla="*/ 6 h 639"/>
                <a:gd name="T32" fmla="*/ 323 w 646"/>
                <a:gd name="T33" fmla="*/ 0 h 639"/>
                <a:gd name="T34" fmla="*/ 389 w 646"/>
                <a:gd name="T35" fmla="*/ 6 h 639"/>
                <a:gd name="T36" fmla="*/ 449 w 646"/>
                <a:gd name="T37" fmla="*/ 24 h 639"/>
                <a:gd name="T38" fmla="*/ 502 w 646"/>
                <a:gd name="T39" fmla="*/ 53 h 639"/>
                <a:gd name="T40" fmla="*/ 550 w 646"/>
                <a:gd name="T41" fmla="*/ 95 h 639"/>
                <a:gd name="T42" fmla="*/ 592 w 646"/>
                <a:gd name="T43" fmla="*/ 143 h 639"/>
                <a:gd name="T44" fmla="*/ 622 w 646"/>
                <a:gd name="T45" fmla="*/ 197 h 639"/>
                <a:gd name="T46" fmla="*/ 640 w 646"/>
                <a:gd name="T47" fmla="*/ 250 h 639"/>
                <a:gd name="T48" fmla="*/ 646 w 646"/>
                <a:gd name="T49" fmla="*/ 316 h 639"/>
                <a:gd name="T50" fmla="*/ 640 w 646"/>
                <a:gd name="T51" fmla="*/ 382 h 639"/>
                <a:gd name="T52" fmla="*/ 622 w 646"/>
                <a:gd name="T53" fmla="*/ 442 h 639"/>
                <a:gd name="T54" fmla="*/ 592 w 646"/>
                <a:gd name="T55" fmla="*/ 495 h 639"/>
                <a:gd name="T56" fmla="*/ 550 w 646"/>
                <a:gd name="T57" fmla="*/ 543 h 639"/>
                <a:gd name="T58" fmla="*/ 502 w 646"/>
                <a:gd name="T59" fmla="*/ 585 h 639"/>
                <a:gd name="T60" fmla="*/ 449 w 646"/>
                <a:gd name="T61" fmla="*/ 615 h 639"/>
                <a:gd name="T62" fmla="*/ 389 w 646"/>
                <a:gd name="T63" fmla="*/ 633 h 639"/>
                <a:gd name="T64" fmla="*/ 323 w 646"/>
                <a:gd name="T65" fmla="*/ 639 h 639"/>
                <a:gd name="T66" fmla="*/ 323 w 646"/>
                <a:gd name="T67" fmla="*/ 639 h 63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46"/>
                <a:gd name="T103" fmla="*/ 0 h 639"/>
                <a:gd name="T104" fmla="*/ 646 w 646"/>
                <a:gd name="T105" fmla="*/ 639 h 63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46" h="639">
                  <a:moveTo>
                    <a:pt x="323" y="639"/>
                  </a:moveTo>
                  <a:lnTo>
                    <a:pt x="257" y="633"/>
                  </a:lnTo>
                  <a:lnTo>
                    <a:pt x="197" y="615"/>
                  </a:lnTo>
                  <a:lnTo>
                    <a:pt x="143" y="585"/>
                  </a:lnTo>
                  <a:lnTo>
                    <a:pt x="96" y="543"/>
                  </a:lnTo>
                  <a:lnTo>
                    <a:pt x="54" y="495"/>
                  </a:lnTo>
                  <a:lnTo>
                    <a:pt x="24" y="442"/>
                  </a:lnTo>
                  <a:lnTo>
                    <a:pt x="6" y="382"/>
                  </a:lnTo>
                  <a:lnTo>
                    <a:pt x="0" y="316"/>
                  </a:lnTo>
                  <a:lnTo>
                    <a:pt x="6" y="250"/>
                  </a:lnTo>
                  <a:lnTo>
                    <a:pt x="24" y="197"/>
                  </a:lnTo>
                  <a:lnTo>
                    <a:pt x="54" y="143"/>
                  </a:lnTo>
                  <a:lnTo>
                    <a:pt x="96" y="95"/>
                  </a:lnTo>
                  <a:lnTo>
                    <a:pt x="143" y="53"/>
                  </a:lnTo>
                  <a:lnTo>
                    <a:pt x="197" y="24"/>
                  </a:lnTo>
                  <a:lnTo>
                    <a:pt x="257" y="6"/>
                  </a:lnTo>
                  <a:lnTo>
                    <a:pt x="323" y="0"/>
                  </a:lnTo>
                  <a:lnTo>
                    <a:pt x="389" y="6"/>
                  </a:lnTo>
                  <a:lnTo>
                    <a:pt x="449" y="24"/>
                  </a:lnTo>
                  <a:lnTo>
                    <a:pt x="502" y="53"/>
                  </a:lnTo>
                  <a:lnTo>
                    <a:pt x="550" y="95"/>
                  </a:lnTo>
                  <a:lnTo>
                    <a:pt x="592" y="143"/>
                  </a:lnTo>
                  <a:lnTo>
                    <a:pt x="622" y="197"/>
                  </a:lnTo>
                  <a:lnTo>
                    <a:pt x="640" y="250"/>
                  </a:lnTo>
                  <a:lnTo>
                    <a:pt x="646" y="316"/>
                  </a:lnTo>
                  <a:lnTo>
                    <a:pt x="640" y="382"/>
                  </a:lnTo>
                  <a:lnTo>
                    <a:pt x="622" y="442"/>
                  </a:lnTo>
                  <a:lnTo>
                    <a:pt x="592" y="495"/>
                  </a:lnTo>
                  <a:lnTo>
                    <a:pt x="550" y="543"/>
                  </a:lnTo>
                  <a:lnTo>
                    <a:pt x="502" y="585"/>
                  </a:lnTo>
                  <a:lnTo>
                    <a:pt x="449" y="615"/>
                  </a:lnTo>
                  <a:lnTo>
                    <a:pt x="389" y="633"/>
                  </a:lnTo>
                  <a:lnTo>
                    <a:pt x="323" y="639"/>
                  </a:lnTo>
                  <a:close/>
                </a:path>
              </a:pathLst>
            </a:custGeom>
            <a:solidFill>
              <a:srgbClr val="4C7A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38" name="Freeform 98"/>
            <p:cNvSpPr>
              <a:spLocks/>
            </p:cNvSpPr>
            <p:nvPr/>
          </p:nvSpPr>
          <p:spPr bwMode="auto">
            <a:xfrm>
              <a:off x="539" y="2497"/>
              <a:ext cx="640" cy="633"/>
            </a:xfrm>
            <a:custGeom>
              <a:avLst/>
              <a:gdLst>
                <a:gd name="T0" fmla="*/ 323 w 640"/>
                <a:gd name="T1" fmla="*/ 633 h 633"/>
                <a:gd name="T2" fmla="*/ 257 w 640"/>
                <a:gd name="T3" fmla="*/ 627 h 633"/>
                <a:gd name="T4" fmla="*/ 197 w 640"/>
                <a:gd name="T5" fmla="*/ 609 h 633"/>
                <a:gd name="T6" fmla="*/ 143 w 640"/>
                <a:gd name="T7" fmla="*/ 579 h 633"/>
                <a:gd name="T8" fmla="*/ 96 w 640"/>
                <a:gd name="T9" fmla="*/ 543 h 633"/>
                <a:gd name="T10" fmla="*/ 54 w 640"/>
                <a:gd name="T11" fmla="*/ 495 h 633"/>
                <a:gd name="T12" fmla="*/ 24 w 640"/>
                <a:gd name="T13" fmla="*/ 442 h 633"/>
                <a:gd name="T14" fmla="*/ 6 w 640"/>
                <a:gd name="T15" fmla="*/ 382 h 633"/>
                <a:gd name="T16" fmla="*/ 0 w 640"/>
                <a:gd name="T17" fmla="*/ 316 h 633"/>
                <a:gd name="T18" fmla="*/ 6 w 640"/>
                <a:gd name="T19" fmla="*/ 250 h 633"/>
                <a:gd name="T20" fmla="*/ 24 w 640"/>
                <a:gd name="T21" fmla="*/ 197 h 633"/>
                <a:gd name="T22" fmla="*/ 54 w 640"/>
                <a:gd name="T23" fmla="*/ 143 h 633"/>
                <a:gd name="T24" fmla="*/ 96 w 640"/>
                <a:gd name="T25" fmla="*/ 95 h 633"/>
                <a:gd name="T26" fmla="*/ 143 w 640"/>
                <a:gd name="T27" fmla="*/ 53 h 633"/>
                <a:gd name="T28" fmla="*/ 197 w 640"/>
                <a:gd name="T29" fmla="*/ 24 h 633"/>
                <a:gd name="T30" fmla="*/ 257 w 640"/>
                <a:gd name="T31" fmla="*/ 6 h 633"/>
                <a:gd name="T32" fmla="*/ 323 w 640"/>
                <a:gd name="T33" fmla="*/ 0 h 633"/>
                <a:gd name="T34" fmla="*/ 389 w 640"/>
                <a:gd name="T35" fmla="*/ 6 h 633"/>
                <a:gd name="T36" fmla="*/ 449 w 640"/>
                <a:gd name="T37" fmla="*/ 24 h 633"/>
                <a:gd name="T38" fmla="*/ 502 w 640"/>
                <a:gd name="T39" fmla="*/ 53 h 633"/>
                <a:gd name="T40" fmla="*/ 544 w 640"/>
                <a:gd name="T41" fmla="*/ 95 h 633"/>
                <a:gd name="T42" fmla="*/ 586 w 640"/>
                <a:gd name="T43" fmla="*/ 143 h 633"/>
                <a:gd name="T44" fmla="*/ 616 w 640"/>
                <a:gd name="T45" fmla="*/ 197 h 633"/>
                <a:gd name="T46" fmla="*/ 634 w 640"/>
                <a:gd name="T47" fmla="*/ 250 h 633"/>
                <a:gd name="T48" fmla="*/ 640 w 640"/>
                <a:gd name="T49" fmla="*/ 316 h 633"/>
                <a:gd name="T50" fmla="*/ 634 w 640"/>
                <a:gd name="T51" fmla="*/ 382 h 633"/>
                <a:gd name="T52" fmla="*/ 616 w 640"/>
                <a:gd name="T53" fmla="*/ 442 h 633"/>
                <a:gd name="T54" fmla="*/ 586 w 640"/>
                <a:gd name="T55" fmla="*/ 495 h 633"/>
                <a:gd name="T56" fmla="*/ 544 w 640"/>
                <a:gd name="T57" fmla="*/ 543 h 633"/>
                <a:gd name="T58" fmla="*/ 502 w 640"/>
                <a:gd name="T59" fmla="*/ 579 h 633"/>
                <a:gd name="T60" fmla="*/ 449 w 640"/>
                <a:gd name="T61" fmla="*/ 609 h 633"/>
                <a:gd name="T62" fmla="*/ 389 w 640"/>
                <a:gd name="T63" fmla="*/ 627 h 633"/>
                <a:gd name="T64" fmla="*/ 323 w 640"/>
                <a:gd name="T65" fmla="*/ 633 h 633"/>
                <a:gd name="T66" fmla="*/ 323 w 640"/>
                <a:gd name="T67" fmla="*/ 633 h 6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40"/>
                <a:gd name="T103" fmla="*/ 0 h 633"/>
                <a:gd name="T104" fmla="*/ 640 w 640"/>
                <a:gd name="T105" fmla="*/ 633 h 6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40" h="633">
                  <a:moveTo>
                    <a:pt x="323" y="633"/>
                  </a:moveTo>
                  <a:lnTo>
                    <a:pt x="257" y="627"/>
                  </a:lnTo>
                  <a:lnTo>
                    <a:pt x="197" y="609"/>
                  </a:lnTo>
                  <a:lnTo>
                    <a:pt x="143" y="579"/>
                  </a:lnTo>
                  <a:lnTo>
                    <a:pt x="96" y="543"/>
                  </a:lnTo>
                  <a:lnTo>
                    <a:pt x="54" y="495"/>
                  </a:lnTo>
                  <a:lnTo>
                    <a:pt x="24" y="442"/>
                  </a:lnTo>
                  <a:lnTo>
                    <a:pt x="6" y="382"/>
                  </a:lnTo>
                  <a:lnTo>
                    <a:pt x="0" y="316"/>
                  </a:lnTo>
                  <a:lnTo>
                    <a:pt x="6" y="250"/>
                  </a:lnTo>
                  <a:lnTo>
                    <a:pt x="24" y="197"/>
                  </a:lnTo>
                  <a:lnTo>
                    <a:pt x="54" y="143"/>
                  </a:lnTo>
                  <a:lnTo>
                    <a:pt x="96" y="95"/>
                  </a:lnTo>
                  <a:lnTo>
                    <a:pt x="143" y="53"/>
                  </a:lnTo>
                  <a:lnTo>
                    <a:pt x="197" y="24"/>
                  </a:lnTo>
                  <a:lnTo>
                    <a:pt x="257" y="6"/>
                  </a:lnTo>
                  <a:lnTo>
                    <a:pt x="323" y="0"/>
                  </a:lnTo>
                  <a:lnTo>
                    <a:pt x="389" y="6"/>
                  </a:lnTo>
                  <a:lnTo>
                    <a:pt x="449" y="24"/>
                  </a:lnTo>
                  <a:lnTo>
                    <a:pt x="502" y="53"/>
                  </a:lnTo>
                  <a:lnTo>
                    <a:pt x="544" y="95"/>
                  </a:lnTo>
                  <a:lnTo>
                    <a:pt x="586" y="143"/>
                  </a:lnTo>
                  <a:lnTo>
                    <a:pt x="616" y="197"/>
                  </a:lnTo>
                  <a:lnTo>
                    <a:pt x="634" y="250"/>
                  </a:lnTo>
                  <a:lnTo>
                    <a:pt x="640" y="316"/>
                  </a:lnTo>
                  <a:lnTo>
                    <a:pt x="634" y="382"/>
                  </a:lnTo>
                  <a:lnTo>
                    <a:pt x="616" y="442"/>
                  </a:lnTo>
                  <a:lnTo>
                    <a:pt x="586" y="495"/>
                  </a:lnTo>
                  <a:lnTo>
                    <a:pt x="544" y="543"/>
                  </a:lnTo>
                  <a:lnTo>
                    <a:pt x="502" y="579"/>
                  </a:lnTo>
                  <a:lnTo>
                    <a:pt x="449" y="609"/>
                  </a:lnTo>
                  <a:lnTo>
                    <a:pt x="389" y="627"/>
                  </a:lnTo>
                  <a:lnTo>
                    <a:pt x="323" y="633"/>
                  </a:lnTo>
                  <a:close/>
                </a:path>
              </a:pathLst>
            </a:custGeom>
            <a:solidFill>
              <a:srgbClr val="4D7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39" name="Freeform 99"/>
            <p:cNvSpPr>
              <a:spLocks/>
            </p:cNvSpPr>
            <p:nvPr/>
          </p:nvSpPr>
          <p:spPr bwMode="auto">
            <a:xfrm>
              <a:off x="545" y="2497"/>
              <a:ext cx="628" cy="633"/>
            </a:xfrm>
            <a:custGeom>
              <a:avLst/>
              <a:gdLst>
                <a:gd name="T0" fmla="*/ 317 w 628"/>
                <a:gd name="T1" fmla="*/ 633 h 633"/>
                <a:gd name="T2" fmla="*/ 251 w 628"/>
                <a:gd name="T3" fmla="*/ 627 h 633"/>
                <a:gd name="T4" fmla="*/ 191 w 628"/>
                <a:gd name="T5" fmla="*/ 609 h 633"/>
                <a:gd name="T6" fmla="*/ 137 w 628"/>
                <a:gd name="T7" fmla="*/ 579 h 633"/>
                <a:gd name="T8" fmla="*/ 90 w 628"/>
                <a:gd name="T9" fmla="*/ 537 h 633"/>
                <a:gd name="T10" fmla="*/ 54 w 628"/>
                <a:gd name="T11" fmla="*/ 495 h 633"/>
                <a:gd name="T12" fmla="*/ 24 w 628"/>
                <a:gd name="T13" fmla="*/ 442 h 633"/>
                <a:gd name="T14" fmla="*/ 6 w 628"/>
                <a:gd name="T15" fmla="*/ 382 h 633"/>
                <a:gd name="T16" fmla="*/ 0 w 628"/>
                <a:gd name="T17" fmla="*/ 316 h 633"/>
                <a:gd name="T18" fmla="*/ 6 w 628"/>
                <a:gd name="T19" fmla="*/ 250 h 633"/>
                <a:gd name="T20" fmla="*/ 24 w 628"/>
                <a:gd name="T21" fmla="*/ 197 h 633"/>
                <a:gd name="T22" fmla="*/ 54 w 628"/>
                <a:gd name="T23" fmla="*/ 143 h 633"/>
                <a:gd name="T24" fmla="*/ 90 w 628"/>
                <a:gd name="T25" fmla="*/ 95 h 633"/>
                <a:gd name="T26" fmla="*/ 137 w 628"/>
                <a:gd name="T27" fmla="*/ 53 h 633"/>
                <a:gd name="T28" fmla="*/ 191 w 628"/>
                <a:gd name="T29" fmla="*/ 24 h 633"/>
                <a:gd name="T30" fmla="*/ 251 w 628"/>
                <a:gd name="T31" fmla="*/ 6 h 633"/>
                <a:gd name="T32" fmla="*/ 317 w 628"/>
                <a:gd name="T33" fmla="*/ 0 h 633"/>
                <a:gd name="T34" fmla="*/ 383 w 628"/>
                <a:gd name="T35" fmla="*/ 6 h 633"/>
                <a:gd name="T36" fmla="*/ 437 w 628"/>
                <a:gd name="T37" fmla="*/ 24 h 633"/>
                <a:gd name="T38" fmla="*/ 490 w 628"/>
                <a:gd name="T39" fmla="*/ 53 h 633"/>
                <a:gd name="T40" fmla="*/ 538 w 628"/>
                <a:gd name="T41" fmla="*/ 95 h 633"/>
                <a:gd name="T42" fmla="*/ 574 w 628"/>
                <a:gd name="T43" fmla="*/ 143 h 633"/>
                <a:gd name="T44" fmla="*/ 604 w 628"/>
                <a:gd name="T45" fmla="*/ 197 h 633"/>
                <a:gd name="T46" fmla="*/ 622 w 628"/>
                <a:gd name="T47" fmla="*/ 250 h 633"/>
                <a:gd name="T48" fmla="*/ 628 w 628"/>
                <a:gd name="T49" fmla="*/ 316 h 633"/>
                <a:gd name="T50" fmla="*/ 622 w 628"/>
                <a:gd name="T51" fmla="*/ 382 h 633"/>
                <a:gd name="T52" fmla="*/ 604 w 628"/>
                <a:gd name="T53" fmla="*/ 442 h 633"/>
                <a:gd name="T54" fmla="*/ 574 w 628"/>
                <a:gd name="T55" fmla="*/ 495 h 633"/>
                <a:gd name="T56" fmla="*/ 538 w 628"/>
                <a:gd name="T57" fmla="*/ 537 h 633"/>
                <a:gd name="T58" fmla="*/ 490 w 628"/>
                <a:gd name="T59" fmla="*/ 579 h 633"/>
                <a:gd name="T60" fmla="*/ 437 w 628"/>
                <a:gd name="T61" fmla="*/ 609 h 633"/>
                <a:gd name="T62" fmla="*/ 383 w 628"/>
                <a:gd name="T63" fmla="*/ 627 h 633"/>
                <a:gd name="T64" fmla="*/ 317 w 628"/>
                <a:gd name="T65" fmla="*/ 633 h 633"/>
                <a:gd name="T66" fmla="*/ 317 w 628"/>
                <a:gd name="T67" fmla="*/ 633 h 6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8"/>
                <a:gd name="T103" fmla="*/ 0 h 633"/>
                <a:gd name="T104" fmla="*/ 628 w 628"/>
                <a:gd name="T105" fmla="*/ 633 h 6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8" h="633">
                  <a:moveTo>
                    <a:pt x="317" y="633"/>
                  </a:moveTo>
                  <a:lnTo>
                    <a:pt x="251" y="627"/>
                  </a:lnTo>
                  <a:lnTo>
                    <a:pt x="191" y="609"/>
                  </a:lnTo>
                  <a:lnTo>
                    <a:pt x="137" y="579"/>
                  </a:lnTo>
                  <a:lnTo>
                    <a:pt x="90" y="537"/>
                  </a:lnTo>
                  <a:lnTo>
                    <a:pt x="54" y="495"/>
                  </a:lnTo>
                  <a:lnTo>
                    <a:pt x="24" y="442"/>
                  </a:lnTo>
                  <a:lnTo>
                    <a:pt x="6" y="382"/>
                  </a:lnTo>
                  <a:lnTo>
                    <a:pt x="0" y="316"/>
                  </a:lnTo>
                  <a:lnTo>
                    <a:pt x="6" y="250"/>
                  </a:lnTo>
                  <a:lnTo>
                    <a:pt x="24" y="197"/>
                  </a:lnTo>
                  <a:lnTo>
                    <a:pt x="54" y="143"/>
                  </a:lnTo>
                  <a:lnTo>
                    <a:pt x="90" y="95"/>
                  </a:lnTo>
                  <a:lnTo>
                    <a:pt x="137" y="53"/>
                  </a:lnTo>
                  <a:lnTo>
                    <a:pt x="191" y="24"/>
                  </a:lnTo>
                  <a:lnTo>
                    <a:pt x="251" y="6"/>
                  </a:lnTo>
                  <a:lnTo>
                    <a:pt x="317" y="0"/>
                  </a:lnTo>
                  <a:lnTo>
                    <a:pt x="383" y="6"/>
                  </a:lnTo>
                  <a:lnTo>
                    <a:pt x="437" y="24"/>
                  </a:lnTo>
                  <a:lnTo>
                    <a:pt x="490" y="53"/>
                  </a:lnTo>
                  <a:lnTo>
                    <a:pt x="538" y="95"/>
                  </a:lnTo>
                  <a:lnTo>
                    <a:pt x="574" y="143"/>
                  </a:lnTo>
                  <a:lnTo>
                    <a:pt x="604" y="197"/>
                  </a:lnTo>
                  <a:lnTo>
                    <a:pt x="622" y="250"/>
                  </a:lnTo>
                  <a:lnTo>
                    <a:pt x="628" y="316"/>
                  </a:lnTo>
                  <a:lnTo>
                    <a:pt x="622" y="382"/>
                  </a:lnTo>
                  <a:lnTo>
                    <a:pt x="604" y="442"/>
                  </a:lnTo>
                  <a:lnTo>
                    <a:pt x="574" y="495"/>
                  </a:lnTo>
                  <a:lnTo>
                    <a:pt x="538" y="537"/>
                  </a:lnTo>
                  <a:lnTo>
                    <a:pt x="490" y="579"/>
                  </a:lnTo>
                  <a:lnTo>
                    <a:pt x="437" y="609"/>
                  </a:lnTo>
                  <a:lnTo>
                    <a:pt x="383" y="627"/>
                  </a:lnTo>
                  <a:lnTo>
                    <a:pt x="317" y="633"/>
                  </a:lnTo>
                  <a:close/>
                </a:path>
              </a:pathLst>
            </a:custGeom>
            <a:solidFill>
              <a:srgbClr val="4D7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40" name="Freeform 100"/>
            <p:cNvSpPr>
              <a:spLocks/>
            </p:cNvSpPr>
            <p:nvPr/>
          </p:nvSpPr>
          <p:spPr bwMode="auto">
            <a:xfrm>
              <a:off x="545" y="2497"/>
              <a:ext cx="628" cy="627"/>
            </a:xfrm>
            <a:custGeom>
              <a:avLst/>
              <a:gdLst>
                <a:gd name="T0" fmla="*/ 311 w 628"/>
                <a:gd name="T1" fmla="*/ 627 h 627"/>
                <a:gd name="T2" fmla="*/ 245 w 628"/>
                <a:gd name="T3" fmla="*/ 621 h 627"/>
                <a:gd name="T4" fmla="*/ 191 w 628"/>
                <a:gd name="T5" fmla="*/ 603 h 627"/>
                <a:gd name="T6" fmla="*/ 137 w 628"/>
                <a:gd name="T7" fmla="*/ 573 h 627"/>
                <a:gd name="T8" fmla="*/ 90 w 628"/>
                <a:gd name="T9" fmla="*/ 537 h 627"/>
                <a:gd name="T10" fmla="*/ 54 w 628"/>
                <a:gd name="T11" fmla="*/ 489 h 627"/>
                <a:gd name="T12" fmla="*/ 24 w 628"/>
                <a:gd name="T13" fmla="*/ 436 h 627"/>
                <a:gd name="T14" fmla="*/ 6 w 628"/>
                <a:gd name="T15" fmla="*/ 376 h 627"/>
                <a:gd name="T16" fmla="*/ 0 w 628"/>
                <a:gd name="T17" fmla="*/ 316 h 627"/>
                <a:gd name="T18" fmla="*/ 6 w 628"/>
                <a:gd name="T19" fmla="*/ 250 h 627"/>
                <a:gd name="T20" fmla="*/ 24 w 628"/>
                <a:gd name="T21" fmla="*/ 197 h 627"/>
                <a:gd name="T22" fmla="*/ 54 w 628"/>
                <a:gd name="T23" fmla="*/ 143 h 627"/>
                <a:gd name="T24" fmla="*/ 90 w 628"/>
                <a:gd name="T25" fmla="*/ 95 h 627"/>
                <a:gd name="T26" fmla="*/ 137 w 628"/>
                <a:gd name="T27" fmla="*/ 53 h 627"/>
                <a:gd name="T28" fmla="*/ 191 w 628"/>
                <a:gd name="T29" fmla="*/ 24 h 627"/>
                <a:gd name="T30" fmla="*/ 245 w 628"/>
                <a:gd name="T31" fmla="*/ 6 h 627"/>
                <a:gd name="T32" fmla="*/ 311 w 628"/>
                <a:gd name="T33" fmla="*/ 0 h 627"/>
                <a:gd name="T34" fmla="*/ 377 w 628"/>
                <a:gd name="T35" fmla="*/ 6 h 627"/>
                <a:gd name="T36" fmla="*/ 437 w 628"/>
                <a:gd name="T37" fmla="*/ 24 h 627"/>
                <a:gd name="T38" fmla="*/ 490 w 628"/>
                <a:gd name="T39" fmla="*/ 53 h 627"/>
                <a:gd name="T40" fmla="*/ 532 w 628"/>
                <a:gd name="T41" fmla="*/ 95 h 627"/>
                <a:gd name="T42" fmla="*/ 574 w 628"/>
                <a:gd name="T43" fmla="*/ 143 h 627"/>
                <a:gd name="T44" fmla="*/ 604 w 628"/>
                <a:gd name="T45" fmla="*/ 197 h 627"/>
                <a:gd name="T46" fmla="*/ 622 w 628"/>
                <a:gd name="T47" fmla="*/ 250 h 627"/>
                <a:gd name="T48" fmla="*/ 628 w 628"/>
                <a:gd name="T49" fmla="*/ 316 h 627"/>
                <a:gd name="T50" fmla="*/ 622 w 628"/>
                <a:gd name="T51" fmla="*/ 376 h 627"/>
                <a:gd name="T52" fmla="*/ 604 w 628"/>
                <a:gd name="T53" fmla="*/ 436 h 627"/>
                <a:gd name="T54" fmla="*/ 574 w 628"/>
                <a:gd name="T55" fmla="*/ 489 h 627"/>
                <a:gd name="T56" fmla="*/ 532 w 628"/>
                <a:gd name="T57" fmla="*/ 537 h 627"/>
                <a:gd name="T58" fmla="*/ 490 w 628"/>
                <a:gd name="T59" fmla="*/ 573 h 627"/>
                <a:gd name="T60" fmla="*/ 437 w 628"/>
                <a:gd name="T61" fmla="*/ 603 h 627"/>
                <a:gd name="T62" fmla="*/ 377 w 628"/>
                <a:gd name="T63" fmla="*/ 621 h 627"/>
                <a:gd name="T64" fmla="*/ 311 w 628"/>
                <a:gd name="T65" fmla="*/ 627 h 627"/>
                <a:gd name="T66" fmla="*/ 311 w 628"/>
                <a:gd name="T67" fmla="*/ 627 h 62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8"/>
                <a:gd name="T103" fmla="*/ 0 h 627"/>
                <a:gd name="T104" fmla="*/ 628 w 628"/>
                <a:gd name="T105" fmla="*/ 627 h 62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8" h="627">
                  <a:moveTo>
                    <a:pt x="311" y="627"/>
                  </a:moveTo>
                  <a:lnTo>
                    <a:pt x="245" y="621"/>
                  </a:lnTo>
                  <a:lnTo>
                    <a:pt x="191" y="603"/>
                  </a:lnTo>
                  <a:lnTo>
                    <a:pt x="137" y="573"/>
                  </a:lnTo>
                  <a:lnTo>
                    <a:pt x="90" y="537"/>
                  </a:lnTo>
                  <a:lnTo>
                    <a:pt x="54" y="489"/>
                  </a:lnTo>
                  <a:lnTo>
                    <a:pt x="24" y="436"/>
                  </a:lnTo>
                  <a:lnTo>
                    <a:pt x="6" y="376"/>
                  </a:lnTo>
                  <a:lnTo>
                    <a:pt x="0" y="316"/>
                  </a:lnTo>
                  <a:lnTo>
                    <a:pt x="6" y="250"/>
                  </a:lnTo>
                  <a:lnTo>
                    <a:pt x="24" y="197"/>
                  </a:lnTo>
                  <a:lnTo>
                    <a:pt x="54" y="143"/>
                  </a:lnTo>
                  <a:lnTo>
                    <a:pt x="90" y="95"/>
                  </a:lnTo>
                  <a:lnTo>
                    <a:pt x="137" y="53"/>
                  </a:lnTo>
                  <a:lnTo>
                    <a:pt x="191" y="24"/>
                  </a:lnTo>
                  <a:lnTo>
                    <a:pt x="245" y="6"/>
                  </a:lnTo>
                  <a:lnTo>
                    <a:pt x="311" y="0"/>
                  </a:lnTo>
                  <a:lnTo>
                    <a:pt x="377" y="6"/>
                  </a:lnTo>
                  <a:lnTo>
                    <a:pt x="437" y="24"/>
                  </a:lnTo>
                  <a:lnTo>
                    <a:pt x="490" y="53"/>
                  </a:lnTo>
                  <a:lnTo>
                    <a:pt x="532" y="95"/>
                  </a:lnTo>
                  <a:lnTo>
                    <a:pt x="574" y="143"/>
                  </a:lnTo>
                  <a:lnTo>
                    <a:pt x="604" y="197"/>
                  </a:lnTo>
                  <a:lnTo>
                    <a:pt x="622" y="250"/>
                  </a:lnTo>
                  <a:lnTo>
                    <a:pt x="628" y="316"/>
                  </a:lnTo>
                  <a:lnTo>
                    <a:pt x="622" y="376"/>
                  </a:lnTo>
                  <a:lnTo>
                    <a:pt x="604" y="436"/>
                  </a:lnTo>
                  <a:lnTo>
                    <a:pt x="574" y="489"/>
                  </a:lnTo>
                  <a:lnTo>
                    <a:pt x="532" y="537"/>
                  </a:lnTo>
                  <a:lnTo>
                    <a:pt x="490" y="573"/>
                  </a:lnTo>
                  <a:lnTo>
                    <a:pt x="437" y="603"/>
                  </a:lnTo>
                  <a:lnTo>
                    <a:pt x="377" y="621"/>
                  </a:lnTo>
                  <a:lnTo>
                    <a:pt x="311" y="627"/>
                  </a:lnTo>
                  <a:close/>
                </a:path>
              </a:pathLst>
            </a:custGeom>
            <a:solidFill>
              <a:srgbClr val="4E7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41" name="Freeform 101"/>
            <p:cNvSpPr>
              <a:spLocks/>
            </p:cNvSpPr>
            <p:nvPr/>
          </p:nvSpPr>
          <p:spPr bwMode="auto">
            <a:xfrm>
              <a:off x="545" y="2503"/>
              <a:ext cx="622" cy="615"/>
            </a:xfrm>
            <a:custGeom>
              <a:avLst/>
              <a:gdLst>
                <a:gd name="T0" fmla="*/ 311 w 622"/>
                <a:gd name="T1" fmla="*/ 615 h 615"/>
                <a:gd name="T2" fmla="*/ 251 w 622"/>
                <a:gd name="T3" fmla="*/ 609 h 615"/>
                <a:gd name="T4" fmla="*/ 191 w 622"/>
                <a:gd name="T5" fmla="*/ 591 h 615"/>
                <a:gd name="T6" fmla="*/ 137 w 622"/>
                <a:gd name="T7" fmla="*/ 561 h 615"/>
                <a:gd name="T8" fmla="*/ 96 w 622"/>
                <a:gd name="T9" fmla="*/ 525 h 615"/>
                <a:gd name="T10" fmla="*/ 54 w 622"/>
                <a:gd name="T11" fmla="*/ 477 h 615"/>
                <a:gd name="T12" fmla="*/ 24 w 622"/>
                <a:gd name="T13" fmla="*/ 424 h 615"/>
                <a:gd name="T14" fmla="*/ 6 w 622"/>
                <a:gd name="T15" fmla="*/ 370 h 615"/>
                <a:gd name="T16" fmla="*/ 0 w 622"/>
                <a:gd name="T17" fmla="*/ 304 h 615"/>
                <a:gd name="T18" fmla="*/ 6 w 622"/>
                <a:gd name="T19" fmla="*/ 244 h 615"/>
                <a:gd name="T20" fmla="*/ 24 w 622"/>
                <a:gd name="T21" fmla="*/ 185 h 615"/>
                <a:gd name="T22" fmla="*/ 54 w 622"/>
                <a:gd name="T23" fmla="*/ 137 h 615"/>
                <a:gd name="T24" fmla="*/ 96 w 622"/>
                <a:gd name="T25" fmla="*/ 89 h 615"/>
                <a:gd name="T26" fmla="*/ 137 w 622"/>
                <a:gd name="T27" fmla="*/ 53 h 615"/>
                <a:gd name="T28" fmla="*/ 191 w 622"/>
                <a:gd name="T29" fmla="*/ 24 h 615"/>
                <a:gd name="T30" fmla="*/ 251 w 622"/>
                <a:gd name="T31" fmla="*/ 6 h 615"/>
                <a:gd name="T32" fmla="*/ 311 w 622"/>
                <a:gd name="T33" fmla="*/ 0 h 615"/>
                <a:gd name="T34" fmla="*/ 377 w 622"/>
                <a:gd name="T35" fmla="*/ 6 h 615"/>
                <a:gd name="T36" fmla="*/ 431 w 622"/>
                <a:gd name="T37" fmla="*/ 24 h 615"/>
                <a:gd name="T38" fmla="*/ 484 w 622"/>
                <a:gd name="T39" fmla="*/ 53 h 615"/>
                <a:gd name="T40" fmla="*/ 532 w 622"/>
                <a:gd name="T41" fmla="*/ 89 h 615"/>
                <a:gd name="T42" fmla="*/ 568 w 622"/>
                <a:gd name="T43" fmla="*/ 137 h 615"/>
                <a:gd name="T44" fmla="*/ 598 w 622"/>
                <a:gd name="T45" fmla="*/ 185 h 615"/>
                <a:gd name="T46" fmla="*/ 616 w 622"/>
                <a:gd name="T47" fmla="*/ 244 h 615"/>
                <a:gd name="T48" fmla="*/ 622 w 622"/>
                <a:gd name="T49" fmla="*/ 304 h 615"/>
                <a:gd name="T50" fmla="*/ 616 w 622"/>
                <a:gd name="T51" fmla="*/ 370 h 615"/>
                <a:gd name="T52" fmla="*/ 598 w 622"/>
                <a:gd name="T53" fmla="*/ 424 h 615"/>
                <a:gd name="T54" fmla="*/ 568 w 622"/>
                <a:gd name="T55" fmla="*/ 477 h 615"/>
                <a:gd name="T56" fmla="*/ 532 w 622"/>
                <a:gd name="T57" fmla="*/ 525 h 615"/>
                <a:gd name="T58" fmla="*/ 484 w 622"/>
                <a:gd name="T59" fmla="*/ 561 h 615"/>
                <a:gd name="T60" fmla="*/ 431 w 622"/>
                <a:gd name="T61" fmla="*/ 591 h 615"/>
                <a:gd name="T62" fmla="*/ 377 w 622"/>
                <a:gd name="T63" fmla="*/ 609 h 615"/>
                <a:gd name="T64" fmla="*/ 311 w 622"/>
                <a:gd name="T65" fmla="*/ 615 h 615"/>
                <a:gd name="T66" fmla="*/ 311 w 622"/>
                <a:gd name="T67" fmla="*/ 615 h 61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2"/>
                <a:gd name="T103" fmla="*/ 0 h 615"/>
                <a:gd name="T104" fmla="*/ 622 w 622"/>
                <a:gd name="T105" fmla="*/ 615 h 61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2" h="615">
                  <a:moveTo>
                    <a:pt x="311" y="615"/>
                  </a:moveTo>
                  <a:lnTo>
                    <a:pt x="251" y="609"/>
                  </a:lnTo>
                  <a:lnTo>
                    <a:pt x="191" y="591"/>
                  </a:lnTo>
                  <a:lnTo>
                    <a:pt x="137" y="561"/>
                  </a:lnTo>
                  <a:lnTo>
                    <a:pt x="96" y="525"/>
                  </a:lnTo>
                  <a:lnTo>
                    <a:pt x="54" y="477"/>
                  </a:lnTo>
                  <a:lnTo>
                    <a:pt x="24" y="424"/>
                  </a:lnTo>
                  <a:lnTo>
                    <a:pt x="6" y="370"/>
                  </a:lnTo>
                  <a:lnTo>
                    <a:pt x="0" y="304"/>
                  </a:lnTo>
                  <a:lnTo>
                    <a:pt x="6" y="244"/>
                  </a:lnTo>
                  <a:lnTo>
                    <a:pt x="24" y="185"/>
                  </a:lnTo>
                  <a:lnTo>
                    <a:pt x="54" y="137"/>
                  </a:lnTo>
                  <a:lnTo>
                    <a:pt x="96" y="89"/>
                  </a:lnTo>
                  <a:lnTo>
                    <a:pt x="137" y="53"/>
                  </a:lnTo>
                  <a:lnTo>
                    <a:pt x="191" y="24"/>
                  </a:lnTo>
                  <a:lnTo>
                    <a:pt x="251" y="6"/>
                  </a:lnTo>
                  <a:lnTo>
                    <a:pt x="311" y="0"/>
                  </a:lnTo>
                  <a:lnTo>
                    <a:pt x="377" y="6"/>
                  </a:lnTo>
                  <a:lnTo>
                    <a:pt x="431" y="24"/>
                  </a:lnTo>
                  <a:lnTo>
                    <a:pt x="484" y="53"/>
                  </a:lnTo>
                  <a:lnTo>
                    <a:pt x="532" y="89"/>
                  </a:lnTo>
                  <a:lnTo>
                    <a:pt x="568" y="137"/>
                  </a:lnTo>
                  <a:lnTo>
                    <a:pt x="598" y="185"/>
                  </a:lnTo>
                  <a:lnTo>
                    <a:pt x="616" y="244"/>
                  </a:lnTo>
                  <a:lnTo>
                    <a:pt x="622" y="304"/>
                  </a:lnTo>
                  <a:lnTo>
                    <a:pt x="616" y="370"/>
                  </a:lnTo>
                  <a:lnTo>
                    <a:pt x="598" y="424"/>
                  </a:lnTo>
                  <a:lnTo>
                    <a:pt x="568" y="477"/>
                  </a:lnTo>
                  <a:lnTo>
                    <a:pt x="532" y="525"/>
                  </a:lnTo>
                  <a:lnTo>
                    <a:pt x="484" y="561"/>
                  </a:lnTo>
                  <a:lnTo>
                    <a:pt x="431" y="591"/>
                  </a:lnTo>
                  <a:lnTo>
                    <a:pt x="377" y="609"/>
                  </a:lnTo>
                  <a:lnTo>
                    <a:pt x="311" y="615"/>
                  </a:lnTo>
                  <a:close/>
                </a:path>
              </a:pathLst>
            </a:custGeom>
            <a:solidFill>
              <a:srgbClr val="4F7C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42" name="Freeform 102"/>
            <p:cNvSpPr>
              <a:spLocks/>
            </p:cNvSpPr>
            <p:nvPr/>
          </p:nvSpPr>
          <p:spPr bwMode="auto">
            <a:xfrm>
              <a:off x="551" y="2503"/>
              <a:ext cx="610" cy="609"/>
            </a:xfrm>
            <a:custGeom>
              <a:avLst/>
              <a:gdLst>
                <a:gd name="T0" fmla="*/ 305 w 610"/>
                <a:gd name="T1" fmla="*/ 609 h 609"/>
                <a:gd name="T2" fmla="*/ 245 w 610"/>
                <a:gd name="T3" fmla="*/ 603 h 609"/>
                <a:gd name="T4" fmla="*/ 185 w 610"/>
                <a:gd name="T5" fmla="*/ 585 h 609"/>
                <a:gd name="T6" fmla="*/ 137 w 610"/>
                <a:gd name="T7" fmla="*/ 555 h 609"/>
                <a:gd name="T8" fmla="*/ 90 w 610"/>
                <a:gd name="T9" fmla="*/ 519 h 609"/>
                <a:gd name="T10" fmla="*/ 54 w 610"/>
                <a:gd name="T11" fmla="*/ 471 h 609"/>
                <a:gd name="T12" fmla="*/ 24 w 610"/>
                <a:gd name="T13" fmla="*/ 424 h 609"/>
                <a:gd name="T14" fmla="*/ 6 w 610"/>
                <a:gd name="T15" fmla="*/ 364 h 609"/>
                <a:gd name="T16" fmla="*/ 0 w 610"/>
                <a:gd name="T17" fmla="*/ 304 h 609"/>
                <a:gd name="T18" fmla="*/ 6 w 610"/>
                <a:gd name="T19" fmla="*/ 244 h 609"/>
                <a:gd name="T20" fmla="*/ 24 w 610"/>
                <a:gd name="T21" fmla="*/ 185 h 609"/>
                <a:gd name="T22" fmla="*/ 54 w 610"/>
                <a:gd name="T23" fmla="*/ 137 h 609"/>
                <a:gd name="T24" fmla="*/ 90 w 610"/>
                <a:gd name="T25" fmla="*/ 89 h 609"/>
                <a:gd name="T26" fmla="*/ 137 w 610"/>
                <a:gd name="T27" fmla="*/ 53 h 609"/>
                <a:gd name="T28" fmla="*/ 185 w 610"/>
                <a:gd name="T29" fmla="*/ 24 h 609"/>
                <a:gd name="T30" fmla="*/ 245 w 610"/>
                <a:gd name="T31" fmla="*/ 6 h 609"/>
                <a:gd name="T32" fmla="*/ 305 w 610"/>
                <a:gd name="T33" fmla="*/ 0 h 609"/>
                <a:gd name="T34" fmla="*/ 365 w 610"/>
                <a:gd name="T35" fmla="*/ 6 h 609"/>
                <a:gd name="T36" fmla="*/ 425 w 610"/>
                <a:gd name="T37" fmla="*/ 24 h 609"/>
                <a:gd name="T38" fmla="*/ 472 w 610"/>
                <a:gd name="T39" fmla="*/ 53 h 609"/>
                <a:gd name="T40" fmla="*/ 520 w 610"/>
                <a:gd name="T41" fmla="*/ 89 h 609"/>
                <a:gd name="T42" fmla="*/ 556 w 610"/>
                <a:gd name="T43" fmla="*/ 137 h 609"/>
                <a:gd name="T44" fmla="*/ 586 w 610"/>
                <a:gd name="T45" fmla="*/ 185 h 609"/>
                <a:gd name="T46" fmla="*/ 604 w 610"/>
                <a:gd name="T47" fmla="*/ 244 h 609"/>
                <a:gd name="T48" fmla="*/ 610 w 610"/>
                <a:gd name="T49" fmla="*/ 304 h 609"/>
                <a:gd name="T50" fmla="*/ 604 w 610"/>
                <a:gd name="T51" fmla="*/ 364 h 609"/>
                <a:gd name="T52" fmla="*/ 586 w 610"/>
                <a:gd name="T53" fmla="*/ 424 h 609"/>
                <a:gd name="T54" fmla="*/ 556 w 610"/>
                <a:gd name="T55" fmla="*/ 471 h 609"/>
                <a:gd name="T56" fmla="*/ 520 w 610"/>
                <a:gd name="T57" fmla="*/ 519 h 609"/>
                <a:gd name="T58" fmla="*/ 472 w 610"/>
                <a:gd name="T59" fmla="*/ 555 h 609"/>
                <a:gd name="T60" fmla="*/ 425 w 610"/>
                <a:gd name="T61" fmla="*/ 585 h 609"/>
                <a:gd name="T62" fmla="*/ 365 w 610"/>
                <a:gd name="T63" fmla="*/ 603 h 609"/>
                <a:gd name="T64" fmla="*/ 305 w 610"/>
                <a:gd name="T65" fmla="*/ 609 h 609"/>
                <a:gd name="T66" fmla="*/ 305 w 610"/>
                <a:gd name="T67" fmla="*/ 609 h 60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10"/>
                <a:gd name="T103" fmla="*/ 0 h 609"/>
                <a:gd name="T104" fmla="*/ 610 w 610"/>
                <a:gd name="T105" fmla="*/ 609 h 60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10" h="609">
                  <a:moveTo>
                    <a:pt x="305" y="609"/>
                  </a:moveTo>
                  <a:lnTo>
                    <a:pt x="245" y="603"/>
                  </a:lnTo>
                  <a:lnTo>
                    <a:pt x="185" y="585"/>
                  </a:lnTo>
                  <a:lnTo>
                    <a:pt x="137" y="555"/>
                  </a:lnTo>
                  <a:lnTo>
                    <a:pt x="90" y="519"/>
                  </a:lnTo>
                  <a:lnTo>
                    <a:pt x="54" y="471"/>
                  </a:lnTo>
                  <a:lnTo>
                    <a:pt x="24" y="424"/>
                  </a:lnTo>
                  <a:lnTo>
                    <a:pt x="6" y="364"/>
                  </a:lnTo>
                  <a:lnTo>
                    <a:pt x="0" y="304"/>
                  </a:lnTo>
                  <a:lnTo>
                    <a:pt x="6" y="244"/>
                  </a:lnTo>
                  <a:lnTo>
                    <a:pt x="24" y="185"/>
                  </a:lnTo>
                  <a:lnTo>
                    <a:pt x="54" y="137"/>
                  </a:lnTo>
                  <a:lnTo>
                    <a:pt x="90" y="89"/>
                  </a:lnTo>
                  <a:lnTo>
                    <a:pt x="137" y="53"/>
                  </a:lnTo>
                  <a:lnTo>
                    <a:pt x="185" y="24"/>
                  </a:lnTo>
                  <a:lnTo>
                    <a:pt x="245" y="6"/>
                  </a:lnTo>
                  <a:lnTo>
                    <a:pt x="305" y="0"/>
                  </a:lnTo>
                  <a:lnTo>
                    <a:pt x="365" y="6"/>
                  </a:lnTo>
                  <a:lnTo>
                    <a:pt x="425" y="24"/>
                  </a:lnTo>
                  <a:lnTo>
                    <a:pt x="472" y="53"/>
                  </a:lnTo>
                  <a:lnTo>
                    <a:pt x="520" y="89"/>
                  </a:lnTo>
                  <a:lnTo>
                    <a:pt x="556" y="137"/>
                  </a:lnTo>
                  <a:lnTo>
                    <a:pt x="586" y="185"/>
                  </a:lnTo>
                  <a:lnTo>
                    <a:pt x="604" y="244"/>
                  </a:lnTo>
                  <a:lnTo>
                    <a:pt x="610" y="304"/>
                  </a:lnTo>
                  <a:lnTo>
                    <a:pt x="604" y="364"/>
                  </a:lnTo>
                  <a:lnTo>
                    <a:pt x="586" y="424"/>
                  </a:lnTo>
                  <a:lnTo>
                    <a:pt x="556" y="471"/>
                  </a:lnTo>
                  <a:lnTo>
                    <a:pt x="520" y="519"/>
                  </a:lnTo>
                  <a:lnTo>
                    <a:pt x="472" y="555"/>
                  </a:lnTo>
                  <a:lnTo>
                    <a:pt x="425" y="585"/>
                  </a:lnTo>
                  <a:lnTo>
                    <a:pt x="365" y="603"/>
                  </a:lnTo>
                  <a:lnTo>
                    <a:pt x="305" y="609"/>
                  </a:lnTo>
                  <a:close/>
                </a:path>
              </a:pathLst>
            </a:custGeom>
            <a:solidFill>
              <a:srgbClr val="507D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43" name="Freeform 103"/>
            <p:cNvSpPr>
              <a:spLocks/>
            </p:cNvSpPr>
            <p:nvPr/>
          </p:nvSpPr>
          <p:spPr bwMode="auto">
            <a:xfrm>
              <a:off x="551" y="2503"/>
              <a:ext cx="610" cy="609"/>
            </a:xfrm>
            <a:custGeom>
              <a:avLst/>
              <a:gdLst>
                <a:gd name="T0" fmla="*/ 305 w 610"/>
                <a:gd name="T1" fmla="*/ 609 h 609"/>
                <a:gd name="T2" fmla="*/ 245 w 610"/>
                <a:gd name="T3" fmla="*/ 603 h 609"/>
                <a:gd name="T4" fmla="*/ 185 w 610"/>
                <a:gd name="T5" fmla="*/ 585 h 609"/>
                <a:gd name="T6" fmla="*/ 137 w 610"/>
                <a:gd name="T7" fmla="*/ 555 h 609"/>
                <a:gd name="T8" fmla="*/ 90 w 610"/>
                <a:gd name="T9" fmla="*/ 519 h 609"/>
                <a:gd name="T10" fmla="*/ 54 w 610"/>
                <a:gd name="T11" fmla="*/ 471 h 609"/>
                <a:gd name="T12" fmla="*/ 24 w 610"/>
                <a:gd name="T13" fmla="*/ 424 h 609"/>
                <a:gd name="T14" fmla="*/ 6 w 610"/>
                <a:gd name="T15" fmla="*/ 364 h 609"/>
                <a:gd name="T16" fmla="*/ 0 w 610"/>
                <a:gd name="T17" fmla="*/ 304 h 609"/>
                <a:gd name="T18" fmla="*/ 6 w 610"/>
                <a:gd name="T19" fmla="*/ 244 h 609"/>
                <a:gd name="T20" fmla="*/ 24 w 610"/>
                <a:gd name="T21" fmla="*/ 185 h 609"/>
                <a:gd name="T22" fmla="*/ 54 w 610"/>
                <a:gd name="T23" fmla="*/ 137 h 609"/>
                <a:gd name="T24" fmla="*/ 90 w 610"/>
                <a:gd name="T25" fmla="*/ 89 h 609"/>
                <a:gd name="T26" fmla="*/ 137 w 610"/>
                <a:gd name="T27" fmla="*/ 53 h 609"/>
                <a:gd name="T28" fmla="*/ 185 w 610"/>
                <a:gd name="T29" fmla="*/ 24 h 609"/>
                <a:gd name="T30" fmla="*/ 245 w 610"/>
                <a:gd name="T31" fmla="*/ 6 h 609"/>
                <a:gd name="T32" fmla="*/ 305 w 610"/>
                <a:gd name="T33" fmla="*/ 0 h 609"/>
                <a:gd name="T34" fmla="*/ 365 w 610"/>
                <a:gd name="T35" fmla="*/ 6 h 609"/>
                <a:gd name="T36" fmla="*/ 425 w 610"/>
                <a:gd name="T37" fmla="*/ 24 h 609"/>
                <a:gd name="T38" fmla="*/ 472 w 610"/>
                <a:gd name="T39" fmla="*/ 53 h 609"/>
                <a:gd name="T40" fmla="*/ 520 w 610"/>
                <a:gd name="T41" fmla="*/ 89 h 609"/>
                <a:gd name="T42" fmla="*/ 556 w 610"/>
                <a:gd name="T43" fmla="*/ 137 h 609"/>
                <a:gd name="T44" fmla="*/ 586 w 610"/>
                <a:gd name="T45" fmla="*/ 185 h 609"/>
                <a:gd name="T46" fmla="*/ 604 w 610"/>
                <a:gd name="T47" fmla="*/ 244 h 609"/>
                <a:gd name="T48" fmla="*/ 610 w 610"/>
                <a:gd name="T49" fmla="*/ 304 h 609"/>
                <a:gd name="T50" fmla="*/ 604 w 610"/>
                <a:gd name="T51" fmla="*/ 364 h 609"/>
                <a:gd name="T52" fmla="*/ 586 w 610"/>
                <a:gd name="T53" fmla="*/ 424 h 609"/>
                <a:gd name="T54" fmla="*/ 556 w 610"/>
                <a:gd name="T55" fmla="*/ 471 h 609"/>
                <a:gd name="T56" fmla="*/ 520 w 610"/>
                <a:gd name="T57" fmla="*/ 519 h 609"/>
                <a:gd name="T58" fmla="*/ 472 w 610"/>
                <a:gd name="T59" fmla="*/ 555 h 609"/>
                <a:gd name="T60" fmla="*/ 425 w 610"/>
                <a:gd name="T61" fmla="*/ 585 h 609"/>
                <a:gd name="T62" fmla="*/ 365 w 610"/>
                <a:gd name="T63" fmla="*/ 603 h 609"/>
                <a:gd name="T64" fmla="*/ 305 w 610"/>
                <a:gd name="T65" fmla="*/ 609 h 609"/>
                <a:gd name="T66" fmla="*/ 305 w 610"/>
                <a:gd name="T67" fmla="*/ 609 h 60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10"/>
                <a:gd name="T103" fmla="*/ 0 h 609"/>
                <a:gd name="T104" fmla="*/ 610 w 610"/>
                <a:gd name="T105" fmla="*/ 609 h 60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10" h="609">
                  <a:moveTo>
                    <a:pt x="305" y="609"/>
                  </a:moveTo>
                  <a:lnTo>
                    <a:pt x="245" y="603"/>
                  </a:lnTo>
                  <a:lnTo>
                    <a:pt x="185" y="585"/>
                  </a:lnTo>
                  <a:lnTo>
                    <a:pt x="137" y="555"/>
                  </a:lnTo>
                  <a:lnTo>
                    <a:pt x="90" y="519"/>
                  </a:lnTo>
                  <a:lnTo>
                    <a:pt x="54" y="471"/>
                  </a:lnTo>
                  <a:lnTo>
                    <a:pt x="24" y="424"/>
                  </a:lnTo>
                  <a:lnTo>
                    <a:pt x="6" y="364"/>
                  </a:lnTo>
                  <a:lnTo>
                    <a:pt x="0" y="304"/>
                  </a:lnTo>
                  <a:lnTo>
                    <a:pt x="6" y="244"/>
                  </a:lnTo>
                  <a:lnTo>
                    <a:pt x="24" y="185"/>
                  </a:lnTo>
                  <a:lnTo>
                    <a:pt x="54" y="137"/>
                  </a:lnTo>
                  <a:lnTo>
                    <a:pt x="90" y="89"/>
                  </a:lnTo>
                  <a:lnTo>
                    <a:pt x="137" y="53"/>
                  </a:lnTo>
                  <a:lnTo>
                    <a:pt x="185" y="24"/>
                  </a:lnTo>
                  <a:lnTo>
                    <a:pt x="245" y="6"/>
                  </a:lnTo>
                  <a:lnTo>
                    <a:pt x="305" y="0"/>
                  </a:lnTo>
                  <a:lnTo>
                    <a:pt x="365" y="6"/>
                  </a:lnTo>
                  <a:lnTo>
                    <a:pt x="425" y="24"/>
                  </a:lnTo>
                  <a:lnTo>
                    <a:pt x="472" y="53"/>
                  </a:lnTo>
                  <a:lnTo>
                    <a:pt x="520" y="89"/>
                  </a:lnTo>
                  <a:lnTo>
                    <a:pt x="556" y="137"/>
                  </a:lnTo>
                  <a:lnTo>
                    <a:pt x="586" y="185"/>
                  </a:lnTo>
                  <a:lnTo>
                    <a:pt x="604" y="244"/>
                  </a:lnTo>
                  <a:lnTo>
                    <a:pt x="610" y="304"/>
                  </a:lnTo>
                  <a:lnTo>
                    <a:pt x="604" y="364"/>
                  </a:lnTo>
                  <a:lnTo>
                    <a:pt x="586" y="424"/>
                  </a:lnTo>
                  <a:lnTo>
                    <a:pt x="556" y="471"/>
                  </a:lnTo>
                  <a:lnTo>
                    <a:pt x="520" y="519"/>
                  </a:lnTo>
                  <a:lnTo>
                    <a:pt x="472" y="555"/>
                  </a:lnTo>
                  <a:lnTo>
                    <a:pt x="425" y="585"/>
                  </a:lnTo>
                  <a:lnTo>
                    <a:pt x="365" y="603"/>
                  </a:lnTo>
                  <a:lnTo>
                    <a:pt x="305" y="609"/>
                  </a:lnTo>
                  <a:close/>
                </a:path>
              </a:pathLst>
            </a:custGeom>
            <a:solidFill>
              <a:srgbClr val="507D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44" name="Freeform 104"/>
            <p:cNvSpPr>
              <a:spLocks/>
            </p:cNvSpPr>
            <p:nvPr/>
          </p:nvSpPr>
          <p:spPr bwMode="auto">
            <a:xfrm>
              <a:off x="551" y="2503"/>
              <a:ext cx="604" cy="603"/>
            </a:xfrm>
            <a:custGeom>
              <a:avLst/>
              <a:gdLst>
                <a:gd name="T0" fmla="*/ 305 w 604"/>
                <a:gd name="T1" fmla="*/ 603 h 603"/>
                <a:gd name="T2" fmla="*/ 245 w 604"/>
                <a:gd name="T3" fmla="*/ 597 h 603"/>
                <a:gd name="T4" fmla="*/ 185 w 604"/>
                <a:gd name="T5" fmla="*/ 579 h 603"/>
                <a:gd name="T6" fmla="*/ 137 w 604"/>
                <a:gd name="T7" fmla="*/ 549 h 603"/>
                <a:gd name="T8" fmla="*/ 90 w 604"/>
                <a:gd name="T9" fmla="*/ 513 h 603"/>
                <a:gd name="T10" fmla="*/ 54 w 604"/>
                <a:gd name="T11" fmla="*/ 471 h 603"/>
                <a:gd name="T12" fmla="*/ 24 w 604"/>
                <a:gd name="T13" fmla="*/ 418 h 603"/>
                <a:gd name="T14" fmla="*/ 6 w 604"/>
                <a:gd name="T15" fmla="*/ 364 h 603"/>
                <a:gd name="T16" fmla="*/ 0 w 604"/>
                <a:gd name="T17" fmla="*/ 304 h 603"/>
                <a:gd name="T18" fmla="*/ 6 w 604"/>
                <a:gd name="T19" fmla="*/ 244 h 603"/>
                <a:gd name="T20" fmla="*/ 24 w 604"/>
                <a:gd name="T21" fmla="*/ 185 h 603"/>
                <a:gd name="T22" fmla="*/ 54 w 604"/>
                <a:gd name="T23" fmla="*/ 137 h 603"/>
                <a:gd name="T24" fmla="*/ 90 w 604"/>
                <a:gd name="T25" fmla="*/ 89 h 603"/>
                <a:gd name="T26" fmla="*/ 137 w 604"/>
                <a:gd name="T27" fmla="*/ 53 h 603"/>
                <a:gd name="T28" fmla="*/ 185 w 604"/>
                <a:gd name="T29" fmla="*/ 24 h 603"/>
                <a:gd name="T30" fmla="*/ 245 w 604"/>
                <a:gd name="T31" fmla="*/ 6 h 603"/>
                <a:gd name="T32" fmla="*/ 305 w 604"/>
                <a:gd name="T33" fmla="*/ 0 h 603"/>
                <a:gd name="T34" fmla="*/ 365 w 604"/>
                <a:gd name="T35" fmla="*/ 6 h 603"/>
                <a:gd name="T36" fmla="*/ 419 w 604"/>
                <a:gd name="T37" fmla="*/ 24 h 603"/>
                <a:gd name="T38" fmla="*/ 472 w 604"/>
                <a:gd name="T39" fmla="*/ 53 h 603"/>
                <a:gd name="T40" fmla="*/ 514 w 604"/>
                <a:gd name="T41" fmla="*/ 89 h 603"/>
                <a:gd name="T42" fmla="*/ 550 w 604"/>
                <a:gd name="T43" fmla="*/ 137 h 603"/>
                <a:gd name="T44" fmla="*/ 580 w 604"/>
                <a:gd name="T45" fmla="*/ 185 h 603"/>
                <a:gd name="T46" fmla="*/ 598 w 604"/>
                <a:gd name="T47" fmla="*/ 244 h 603"/>
                <a:gd name="T48" fmla="*/ 604 w 604"/>
                <a:gd name="T49" fmla="*/ 304 h 603"/>
                <a:gd name="T50" fmla="*/ 598 w 604"/>
                <a:gd name="T51" fmla="*/ 364 h 603"/>
                <a:gd name="T52" fmla="*/ 580 w 604"/>
                <a:gd name="T53" fmla="*/ 418 h 603"/>
                <a:gd name="T54" fmla="*/ 550 w 604"/>
                <a:gd name="T55" fmla="*/ 471 h 603"/>
                <a:gd name="T56" fmla="*/ 514 w 604"/>
                <a:gd name="T57" fmla="*/ 513 h 603"/>
                <a:gd name="T58" fmla="*/ 472 w 604"/>
                <a:gd name="T59" fmla="*/ 549 h 603"/>
                <a:gd name="T60" fmla="*/ 419 w 604"/>
                <a:gd name="T61" fmla="*/ 579 h 603"/>
                <a:gd name="T62" fmla="*/ 365 w 604"/>
                <a:gd name="T63" fmla="*/ 597 h 603"/>
                <a:gd name="T64" fmla="*/ 305 w 604"/>
                <a:gd name="T65" fmla="*/ 603 h 603"/>
                <a:gd name="T66" fmla="*/ 305 w 604"/>
                <a:gd name="T67" fmla="*/ 603 h 60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04"/>
                <a:gd name="T103" fmla="*/ 0 h 603"/>
                <a:gd name="T104" fmla="*/ 604 w 604"/>
                <a:gd name="T105" fmla="*/ 603 h 60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04" h="603">
                  <a:moveTo>
                    <a:pt x="305" y="603"/>
                  </a:moveTo>
                  <a:lnTo>
                    <a:pt x="245" y="597"/>
                  </a:lnTo>
                  <a:lnTo>
                    <a:pt x="185" y="579"/>
                  </a:lnTo>
                  <a:lnTo>
                    <a:pt x="137" y="549"/>
                  </a:lnTo>
                  <a:lnTo>
                    <a:pt x="90" y="513"/>
                  </a:lnTo>
                  <a:lnTo>
                    <a:pt x="54" y="471"/>
                  </a:lnTo>
                  <a:lnTo>
                    <a:pt x="24" y="418"/>
                  </a:lnTo>
                  <a:lnTo>
                    <a:pt x="6" y="364"/>
                  </a:lnTo>
                  <a:lnTo>
                    <a:pt x="0" y="304"/>
                  </a:lnTo>
                  <a:lnTo>
                    <a:pt x="6" y="244"/>
                  </a:lnTo>
                  <a:lnTo>
                    <a:pt x="24" y="185"/>
                  </a:lnTo>
                  <a:lnTo>
                    <a:pt x="54" y="137"/>
                  </a:lnTo>
                  <a:lnTo>
                    <a:pt x="90" y="89"/>
                  </a:lnTo>
                  <a:lnTo>
                    <a:pt x="137" y="53"/>
                  </a:lnTo>
                  <a:lnTo>
                    <a:pt x="185" y="24"/>
                  </a:lnTo>
                  <a:lnTo>
                    <a:pt x="245" y="6"/>
                  </a:lnTo>
                  <a:lnTo>
                    <a:pt x="305" y="0"/>
                  </a:lnTo>
                  <a:lnTo>
                    <a:pt x="365" y="6"/>
                  </a:lnTo>
                  <a:lnTo>
                    <a:pt x="419" y="24"/>
                  </a:lnTo>
                  <a:lnTo>
                    <a:pt x="472" y="53"/>
                  </a:lnTo>
                  <a:lnTo>
                    <a:pt x="514" y="89"/>
                  </a:lnTo>
                  <a:lnTo>
                    <a:pt x="550" y="137"/>
                  </a:lnTo>
                  <a:lnTo>
                    <a:pt x="580" y="185"/>
                  </a:lnTo>
                  <a:lnTo>
                    <a:pt x="598" y="244"/>
                  </a:lnTo>
                  <a:lnTo>
                    <a:pt x="604" y="304"/>
                  </a:lnTo>
                  <a:lnTo>
                    <a:pt x="598" y="364"/>
                  </a:lnTo>
                  <a:lnTo>
                    <a:pt x="580" y="418"/>
                  </a:lnTo>
                  <a:lnTo>
                    <a:pt x="550" y="471"/>
                  </a:lnTo>
                  <a:lnTo>
                    <a:pt x="514" y="513"/>
                  </a:lnTo>
                  <a:lnTo>
                    <a:pt x="472" y="549"/>
                  </a:lnTo>
                  <a:lnTo>
                    <a:pt x="419" y="579"/>
                  </a:lnTo>
                  <a:lnTo>
                    <a:pt x="365" y="597"/>
                  </a:lnTo>
                  <a:lnTo>
                    <a:pt x="305" y="603"/>
                  </a:lnTo>
                  <a:close/>
                </a:path>
              </a:pathLst>
            </a:custGeom>
            <a:solidFill>
              <a:srgbClr val="517D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45" name="Freeform 105"/>
            <p:cNvSpPr>
              <a:spLocks/>
            </p:cNvSpPr>
            <p:nvPr/>
          </p:nvSpPr>
          <p:spPr bwMode="auto">
            <a:xfrm>
              <a:off x="557" y="2509"/>
              <a:ext cx="592" cy="591"/>
            </a:xfrm>
            <a:custGeom>
              <a:avLst/>
              <a:gdLst>
                <a:gd name="T0" fmla="*/ 293 w 592"/>
                <a:gd name="T1" fmla="*/ 591 h 591"/>
                <a:gd name="T2" fmla="*/ 353 w 592"/>
                <a:gd name="T3" fmla="*/ 585 h 591"/>
                <a:gd name="T4" fmla="*/ 413 w 592"/>
                <a:gd name="T5" fmla="*/ 567 h 591"/>
                <a:gd name="T6" fmla="*/ 460 w 592"/>
                <a:gd name="T7" fmla="*/ 543 h 591"/>
                <a:gd name="T8" fmla="*/ 508 w 592"/>
                <a:gd name="T9" fmla="*/ 507 h 591"/>
                <a:gd name="T10" fmla="*/ 544 w 592"/>
                <a:gd name="T11" fmla="*/ 459 h 591"/>
                <a:gd name="T12" fmla="*/ 568 w 592"/>
                <a:gd name="T13" fmla="*/ 412 h 591"/>
                <a:gd name="T14" fmla="*/ 586 w 592"/>
                <a:gd name="T15" fmla="*/ 352 h 591"/>
                <a:gd name="T16" fmla="*/ 592 w 592"/>
                <a:gd name="T17" fmla="*/ 292 h 591"/>
                <a:gd name="T18" fmla="*/ 586 w 592"/>
                <a:gd name="T19" fmla="*/ 233 h 591"/>
                <a:gd name="T20" fmla="*/ 568 w 592"/>
                <a:gd name="T21" fmla="*/ 179 h 591"/>
                <a:gd name="T22" fmla="*/ 544 w 592"/>
                <a:gd name="T23" fmla="*/ 131 h 591"/>
                <a:gd name="T24" fmla="*/ 508 w 592"/>
                <a:gd name="T25" fmla="*/ 83 h 591"/>
                <a:gd name="T26" fmla="*/ 460 w 592"/>
                <a:gd name="T27" fmla="*/ 47 h 591"/>
                <a:gd name="T28" fmla="*/ 413 w 592"/>
                <a:gd name="T29" fmla="*/ 23 h 591"/>
                <a:gd name="T30" fmla="*/ 353 w 592"/>
                <a:gd name="T31" fmla="*/ 6 h 591"/>
                <a:gd name="T32" fmla="*/ 293 w 592"/>
                <a:gd name="T33" fmla="*/ 0 h 591"/>
                <a:gd name="T34" fmla="*/ 233 w 592"/>
                <a:gd name="T35" fmla="*/ 6 h 591"/>
                <a:gd name="T36" fmla="*/ 179 w 592"/>
                <a:gd name="T37" fmla="*/ 23 h 591"/>
                <a:gd name="T38" fmla="*/ 131 w 592"/>
                <a:gd name="T39" fmla="*/ 47 h 591"/>
                <a:gd name="T40" fmla="*/ 84 w 592"/>
                <a:gd name="T41" fmla="*/ 83 h 591"/>
                <a:gd name="T42" fmla="*/ 48 w 592"/>
                <a:gd name="T43" fmla="*/ 131 h 591"/>
                <a:gd name="T44" fmla="*/ 24 w 592"/>
                <a:gd name="T45" fmla="*/ 179 h 591"/>
                <a:gd name="T46" fmla="*/ 6 w 592"/>
                <a:gd name="T47" fmla="*/ 233 h 591"/>
                <a:gd name="T48" fmla="*/ 0 w 592"/>
                <a:gd name="T49" fmla="*/ 292 h 591"/>
                <a:gd name="T50" fmla="*/ 6 w 592"/>
                <a:gd name="T51" fmla="*/ 352 h 591"/>
                <a:gd name="T52" fmla="*/ 24 w 592"/>
                <a:gd name="T53" fmla="*/ 412 h 591"/>
                <a:gd name="T54" fmla="*/ 48 w 592"/>
                <a:gd name="T55" fmla="*/ 459 h 591"/>
                <a:gd name="T56" fmla="*/ 84 w 592"/>
                <a:gd name="T57" fmla="*/ 507 h 591"/>
                <a:gd name="T58" fmla="*/ 131 w 592"/>
                <a:gd name="T59" fmla="*/ 543 h 591"/>
                <a:gd name="T60" fmla="*/ 179 w 592"/>
                <a:gd name="T61" fmla="*/ 567 h 591"/>
                <a:gd name="T62" fmla="*/ 233 w 592"/>
                <a:gd name="T63" fmla="*/ 585 h 591"/>
                <a:gd name="T64" fmla="*/ 293 w 592"/>
                <a:gd name="T65" fmla="*/ 591 h 591"/>
                <a:gd name="T66" fmla="*/ 293 w 592"/>
                <a:gd name="T67" fmla="*/ 591 h 59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92"/>
                <a:gd name="T103" fmla="*/ 0 h 591"/>
                <a:gd name="T104" fmla="*/ 592 w 592"/>
                <a:gd name="T105" fmla="*/ 591 h 59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92" h="591">
                  <a:moveTo>
                    <a:pt x="293" y="591"/>
                  </a:moveTo>
                  <a:lnTo>
                    <a:pt x="353" y="585"/>
                  </a:lnTo>
                  <a:lnTo>
                    <a:pt x="413" y="567"/>
                  </a:lnTo>
                  <a:lnTo>
                    <a:pt x="460" y="543"/>
                  </a:lnTo>
                  <a:lnTo>
                    <a:pt x="508" y="507"/>
                  </a:lnTo>
                  <a:lnTo>
                    <a:pt x="544" y="459"/>
                  </a:lnTo>
                  <a:lnTo>
                    <a:pt x="568" y="412"/>
                  </a:lnTo>
                  <a:lnTo>
                    <a:pt x="586" y="352"/>
                  </a:lnTo>
                  <a:lnTo>
                    <a:pt x="592" y="292"/>
                  </a:lnTo>
                  <a:lnTo>
                    <a:pt x="586" y="233"/>
                  </a:lnTo>
                  <a:lnTo>
                    <a:pt x="568" y="179"/>
                  </a:lnTo>
                  <a:lnTo>
                    <a:pt x="544" y="131"/>
                  </a:lnTo>
                  <a:lnTo>
                    <a:pt x="508" y="83"/>
                  </a:lnTo>
                  <a:lnTo>
                    <a:pt x="460" y="47"/>
                  </a:lnTo>
                  <a:lnTo>
                    <a:pt x="413" y="23"/>
                  </a:lnTo>
                  <a:lnTo>
                    <a:pt x="353" y="6"/>
                  </a:lnTo>
                  <a:lnTo>
                    <a:pt x="293" y="0"/>
                  </a:lnTo>
                  <a:lnTo>
                    <a:pt x="233" y="6"/>
                  </a:lnTo>
                  <a:lnTo>
                    <a:pt x="179" y="23"/>
                  </a:lnTo>
                  <a:lnTo>
                    <a:pt x="131" y="47"/>
                  </a:lnTo>
                  <a:lnTo>
                    <a:pt x="84" y="83"/>
                  </a:lnTo>
                  <a:lnTo>
                    <a:pt x="48" y="131"/>
                  </a:lnTo>
                  <a:lnTo>
                    <a:pt x="24" y="179"/>
                  </a:lnTo>
                  <a:lnTo>
                    <a:pt x="6" y="233"/>
                  </a:lnTo>
                  <a:lnTo>
                    <a:pt x="0" y="292"/>
                  </a:lnTo>
                  <a:lnTo>
                    <a:pt x="6" y="352"/>
                  </a:lnTo>
                  <a:lnTo>
                    <a:pt x="24" y="412"/>
                  </a:lnTo>
                  <a:lnTo>
                    <a:pt x="48" y="459"/>
                  </a:lnTo>
                  <a:lnTo>
                    <a:pt x="84" y="507"/>
                  </a:lnTo>
                  <a:lnTo>
                    <a:pt x="131" y="543"/>
                  </a:lnTo>
                  <a:lnTo>
                    <a:pt x="179" y="567"/>
                  </a:lnTo>
                  <a:lnTo>
                    <a:pt x="233" y="585"/>
                  </a:lnTo>
                  <a:lnTo>
                    <a:pt x="293" y="591"/>
                  </a:lnTo>
                  <a:close/>
                </a:path>
              </a:pathLst>
            </a:custGeom>
            <a:solidFill>
              <a:srgbClr val="527D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46" name="Freeform 106"/>
            <p:cNvSpPr>
              <a:spLocks/>
            </p:cNvSpPr>
            <p:nvPr/>
          </p:nvSpPr>
          <p:spPr bwMode="auto">
            <a:xfrm>
              <a:off x="3894" y="1559"/>
              <a:ext cx="2363" cy="2359"/>
            </a:xfrm>
            <a:custGeom>
              <a:avLst/>
              <a:gdLst>
                <a:gd name="T0" fmla="*/ 1304 w 2363"/>
                <a:gd name="T1" fmla="*/ 2353 h 2359"/>
                <a:gd name="T2" fmla="*/ 1538 w 2363"/>
                <a:gd name="T3" fmla="*/ 2305 h 2359"/>
                <a:gd name="T4" fmla="*/ 1747 w 2363"/>
                <a:gd name="T5" fmla="*/ 2216 h 2359"/>
                <a:gd name="T6" fmla="*/ 1932 w 2363"/>
                <a:gd name="T7" fmla="*/ 2090 h 2359"/>
                <a:gd name="T8" fmla="*/ 2094 w 2363"/>
                <a:gd name="T9" fmla="*/ 1929 h 2359"/>
                <a:gd name="T10" fmla="*/ 2219 w 2363"/>
                <a:gd name="T11" fmla="*/ 1744 h 2359"/>
                <a:gd name="T12" fmla="*/ 2309 w 2363"/>
                <a:gd name="T13" fmla="*/ 1535 h 2359"/>
                <a:gd name="T14" fmla="*/ 2357 w 2363"/>
                <a:gd name="T15" fmla="*/ 1302 h 2359"/>
                <a:gd name="T16" fmla="*/ 2357 w 2363"/>
                <a:gd name="T17" fmla="*/ 1063 h 2359"/>
                <a:gd name="T18" fmla="*/ 2309 w 2363"/>
                <a:gd name="T19" fmla="*/ 830 h 2359"/>
                <a:gd name="T20" fmla="*/ 2219 w 2363"/>
                <a:gd name="T21" fmla="*/ 615 h 2359"/>
                <a:gd name="T22" fmla="*/ 2094 w 2363"/>
                <a:gd name="T23" fmla="*/ 430 h 2359"/>
                <a:gd name="T24" fmla="*/ 1932 w 2363"/>
                <a:gd name="T25" fmla="*/ 269 h 2359"/>
                <a:gd name="T26" fmla="*/ 1747 w 2363"/>
                <a:gd name="T27" fmla="*/ 143 h 2359"/>
                <a:gd name="T28" fmla="*/ 1538 w 2363"/>
                <a:gd name="T29" fmla="*/ 54 h 2359"/>
                <a:gd name="T30" fmla="*/ 1304 w 2363"/>
                <a:gd name="T31" fmla="*/ 6 h 2359"/>
                <a:gd name="T32" fmla="*/ 1065 w 2363"/>
                <a:gd name="T33" fmla="*/ 6 h 2359"/>
                <a:gd name="T34" fmla="*/ 832 w 2363"/>
                <a:gd name="T35" fmla="*/ 54 h 2359"/>
                <a:gd name="T36" fmla="*/ 616 w 2363"/>
                <a:gd name="T37" fmla="*/ 143 h 2359"/>
                <a:gd name="T38" fmla="*/ 431 w 2363"/>
                <a:gd name="T39" fmla="*/ 269 h 2359"/>
                <a:gd name="T40" fmla="*/ 270 w 2363"/>
                <a:gd name="T41" fmla="*/ 430 h 2359"/>
                <a:gd name="T42" fmla="*/ 144 w 2363"/>
                <a:gd name="T43" fmla="*/ 615 h 2359"/>
                <a:gd name="T44" fmla="*/ 54 w 2363"/>
                <a:gd name="T45" fmla="*/ 830 h 2359"/>
                <a:gd name="T46" fmla="*/ 6 w 2363"/>
                <a:gd name="T47" fmla="*/ 1063 h 2359"/>
                <a:gd name="T48" fmla="*/ 6 w 2363"/>
                <a:gd name="T49" fmla="*/ 1302 h 2359"/>
                <a:gd name="T50" fmla="*/ 54 w 2363"/>
                <a:gd name="T51" fmla="*/ 1535 h 2359"/>
                <a:gd name="T52" fmla="*/ 144 w 2363"/>
                <a:gd name="T53" fmla="*/ 1744 h 2359"/>
                <a:gd name="T54" fmla="*/ 270 w 2363"/>
                <a:gd name="T55" fmla="*/ 1929 h 2359"/>
                <a:gd name="T56" fmla="*/ 431 w 2363"/>
                <a:gd name="T57" fmla="*/ 2090 h 2359"/>
                <a:gd name="T58" fmla="*/ 616 w 2363"/>
                <a:gd name="T59" fmla="*/ 2216 h 2359"/>
                <a:gd name="T60" fmla="*/ 832 w 2363"/>
                <a:gd name="T61" fmla="*/ 2305 h 2359"/>
                <a:gd name="T62" fmla="*/ 1065 w 2363"/>
                <a:gd name="T63" fmla="*/ 2353 h 2359"/>
                <a:gd name="T64" fmla="*/ 1185 w 2363"/>
                <a:gd name="T65" fmla="*/ 2359 h 235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3"/>
                <a:gd name="T100" fmla="*/ 0 h 2359"/>
                <a:gd name="T101" fmla="*/ 2363 w 2363"/>
                <a:gd name="T102" fmla="*/ 2359 h 235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3" h="2359">
                  <a:moveTo>
                    <a:pt x="1185" y="2359"/>
                  </a:moveTo>
                  <a:lnTo>
                    <a:pt x="1304" y="2353"/>
                  </a:lnTo>
                  <a:lnTo>
                    <a:pt x="1424" y="2335"/>
                  </a:lnTo>
                  <a:lnTo>
                    <a:pt x="1538" y="2305"/>
                  </a:lnTo>
                  <a:lnTo>
                    <a:pt x="1645" y="2269"/>
                  </a:lnTo>
                  <a:lnTo>
                    <a:pt x="1747" y="2216"/>
                  </a:lnTo>
                  <a:lnTo>
                    <a:pt x="1843" y="2156"/>
                  </a:lnTo>
                  <a:lnTo>
                    <a:pt x="1932" y="2090"/>
                  </a:lnTo>
                  <a:lnTo>
                    <a:pt x="2016" y="2013"/>
                  </a:lnTo>
                  <a:lnTo>
                    <a:pt x="2094" y="1929"/>
                  </a:lnTo>
                  <a:lnTo>
                    <a:pt x="2160" y="1839"/>
                  </a:lnTo>
                  <a:lnTo>
                    <a:pt x="2219" y="1744"/>
                  </a:lnTo>
                  <a:lnTo>
                    <a:pt x="2273" y="1642"/>
                  </a:lnTo>
                  <a:lnTo>
                    <a:pt x="2309" y="1535"/>
                  </a:lnTo>
                  <a:lnTo>
                    <a:pt x="2339" y="1421"/>
                  </a:lnTo>
                  <a:lnTo>
                    <a:pt x="2357" y="1302"/>
                  </a:lnTo>
                  <a:lnTo>
                    <a:pt x="2363" y="1183"/>
                  </a:lnTo>
                  <a:lnTo>
                    <a:pt x="2357" y="1063"/>
                  </a:lnTo>
                  <a:lnTo>
                    <a:pt x="2339" y="944"/>
                  </a:lnTo>
                  <a:lnTo>
                    <a:pt x="2309" y="830"/>
                  </a:lnTo>
                  <a:lnTo>
                    <a:pt x="2273" y="723"/>
                  </a:lnTo>
                  <a:lnTo>
                    <a:pt x="2219" y="615"/>
                  </a:lnTo>
                  <a:lnTo>
                    <a:pt x="2160" y="520"/>
                  </a:lnTo>
                  <a:lnTo>
                    <a:pt x="2094" y="430"/>
                  </a:lnTo>
                  <a:lnTo>
                    <a:pt x="2016" y="346"/>
                  </a:lnTo>
                  <a:lnTo>
                    <a:pt x="1932" y="269"/>
                  </a:lnTo>
                  <a:lnTo>
                    <a:pt x="1843" y="203"/>
                  </a:lnTo>
                  <a:lnTo>
                    <a:pt x="1747" y="143"/>
                  </a:lnTo>
                  <a:lnTo>
                    <a:pt x="1645" y="96"/>
                  </a:lnTo>
                  <a:lnTo>
                    <a:pt x="1538" y="54"/>
                  </a:lnTo>
                  <a:lnTo>
                    <a:pt x="1424" y="24"/>
                  </a:lnTo>
                  <a:lnTo>
                    <a:pt x="1304" y="6"/>
                  </a:lnTo>
                  <a:lnTo>
                    <a:pt x="1185" y="0"/>
                  </a:lnTo>
                  <a:lnTo>
                    <a:pt x="1065" y="6"/>
                  </a:lnTo>
                  <a:lnTo>
                    <a:pt x="945" y="24"/>
                  </a:lnTo>
                  <a:lnTo>
                    <a:pt x="832" y="54"/>
                  </a:lnTo>
                  <a:lnTo>
                    <a:pt x="724" y="96"/>
                  </a:lnTo>
                  <a:lnTo>
                    <a:pt x="616" y="143"/>
                  </a:lnTo>
                  <a:lnTo>
                    <a:pt x="521" y="203"/>
                  </a:lnTo>
                  <a:lnTo>
                    <a:pt x="431" y="269"/>
                  </a:lnTo>
                  <a:lnTo>
                    <a:pt x="347" y="346"/>
                  </a:lnTo>
                  <a:lnTo>
                    <a:pt x="270" y="430"/>
                  </a:lnTo>
                  <a:lnTo>
                    <a:pt x="204" y="520"/>
                  </a:lnTo>
                  <a:lnTo>
                    <a:pt x="144" y="615"/>
                  </a:lnTo>
                  <a:lnTo>
                    <a:pt x="96" y="723"/>
                  </a:lnTo>
                  <a:lnTo>
                    <a:pt x="54" y="830"/>
                  </a:lnTo>
                  <a:lnTo>
                    <a:pt x="24" y="944"/>
                  </a:lnTo>
                  <a:lnTo>
                    <a:pt x="6" y="1063"/>
                  </a:lnTo>
                  <a:lnTo>
                    <a:pt x="0" y="1183"/>
                  </a:lnTo>
                  <a:lnTo>
                    <a:pt x="6" y="1302"/>
                  </a:lnTo>
                  <a:lnTo>
                    <a:pt x="24" y="1421"/>
                  </a:lnTo>
                  <a:lnTo>
                    <a:pt x="54" y="1535"/>
                  </a:lnTo>
                  <a:lnTo>
                    <a:pt x="96" y="1642"/>
                  </a:lnTo>
                  <a:lnTo>
                    <a:pt x="144" y="1744"/>
                  </a:lnTo>
                  <a:lnTo>
                    <a:pt x="204" y="1839"/>
                  </a:lnTo>
                  <a:lnTo>
                    <a:pt x="270" y="1929"/>
                  </a:lnTo>
                  <a:lnTo>
                    <a:pt x="347" y="2013"/>
                  </a:lnTo>
                  <a:lnTo>
                    <a:pt x="431" y="2090"/>
                  </a:lnTo>
                  <a:lnTo>
                    <a:pt x="521" y="2156"/>
                  </a:lnTo>
                  <a:lnTo>
                    <a:pt x="616" y="2216"/>
                  </a:lnTo>
                  <a:lnTo>
                    <a:pt x="724" y="2269"/>
                  </a:lnTo>
                  <a:lnTo>
                    <a:pt x="832" y="2305"/>
                  </a:lnTo>
                  <a:lnTo>
                    <a:pt x="945" y="2335"/>
                  </a:lnTo>
                  <a:lnTo>
                    <a:pt x="1065" y="2353"/>
                  </a:lnTo>
                  <a:lnTo>
                    <a:pt x="1185" y="2359"/>
                  </a:lnTo>
                  <a:close/>
                </a:path>
              </a:pathLst>
            </a:custGeom>
            <a:solidFill>
              <a:srgbClr val="095B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47" name="Freeform 107"/>
            <p:cNvSpPr>
              <a:spLocks/>
            </p:cNvSpPr>
            <p:nvPr/>
          </p:nvSpPr>
          <p:spPr bwMode="auto">
            <a:xfrm>
              <a:off x="3894" y="1559"/>
              <a:ext cx="2357" cy="2353"/>
            </a:xfrm>
            <a:custGeom>
              <a:avLst/>
              <a:gdLst>
                <a:gd name="T0" fmla="*/ 1059 w 2357"/>
                <a:gd name="T1" fmla="*/ 2347 h 2353"/>
                <a:gd name="T2" fmla="*/ 826 w 2357"/>
                <a:gd name="T3" fmla="*/ 2299 h 2353"/>
                <a:gd name="T4" fmla="*/ 616 w 2357"/>
                <a:gd name="T5" fmla="*/ 2210 h 2353"/>
                <a:gd name="T6" fmla="*/ 431 w 2357"/>
                <a:gd name="T7" fmla="*/ 2084 h 2353"/>
                <a:gd name="T8" fmla="*/ 270 w 2357"/>
                <a:gd name="T9" fmla="*/ 1923 h 2353"/>
                <a:gd name="T10" fmla="*/ 144 w 2357"/>
                <a:gd name="T11" fmla="*/ 1738 h 2353"/>
                <a:gd name="T12" fmla="*/ 54 w 2357"/>
                <a:gd name="T13" fmla="*/ 1529 h 2353"/>
                <a:gd name="T14" fmla="*/ 6 w 2357"/>
                <a:gd name="T15" fmla="*/ 1296 h 2353"/>
                <a:gd name="T16" fmla="*/ 6 w 2357"/>
                <a:gd name="T17" fmla="*/ 1057 h 2353"/>
                <a:gd name="T18" fmla="*/ 54 w 2357"/>
                <a:gd name="T19" fmla="*/ 824 h 2353"/>
                <a:gd name="T20" fmla="*/ 144 w 2357"/>
                <a:gd name="T21" fmla="*/ 615 h 2353"/>
                <a:gd name="T22" fmla="*/ 270 w 2357"/>
                <a:gd name="T23" fmla="*/ 430 h 2353"/>
                <a:gd name="T24" fmla="*/ 431 w 2357"/>
                <a:gd name="T25" fmla="*/ 269 h 2353"/>
                <a:gd name="T26" fmla="*/ 616 w 2357"/>
                <a:gd name="T27" fmla="*/ 143 h 2353"/>
                <a:gd name="T28" fmla="*/ 826 w 2357"/>
                <a:gd name="T29" fmla="*/ 54 h 2353"/>
                <a:gd name="T30" fmla="*/ 1059 w 2357"/>
                <a:gd name="T31" fmla="*/ 6 h 2353"/>
                <a:gd name="T32" fmla="*/ 1298 w 2357"/>
                <a:gd name="T33" fmla="*/ 6 h 2353"/>
                <a:gd name="T34" fmla="*/ 1532 w 2357"/>
                <a:gd name="T35" fmla="*/ 54 h 2353"/>
                <a:gd name="T36" fmla="*/ 1741 w 2357"/>
                <a:gd name="T37" fmla="*/ 143 h 2353"/>
                <a:gd name="T38" fmla="*/ 1926 w 2357"/>
                <a:gd name="T39" fmla="*/ 269 h 2353"/>
                <a:gd name="T40" fmla="*/ 2088 w 2357"/>
                <a:gd name="T41" fmla="*/ 430 h 2353"/>
                <a:gd name="T42" fmla="*/ 2213 w 2357"/>
                <a:gd name="T43" fmla="*/ 615 h 2353"/>
                <a:gd name="T44" fmla="*/ 2303 w 2357"/>
                <a:gd name="T45" fmla="*/ 824 h 2353"/>
                <a:gd name="T46" fmla="*/ 2351 w 2357"/>
                <a:gd name="T47" fmla="*/ 1057 h 2353"/>
                <a:gd name="T48" fmla="*/ 2351 w 2357"/>
                <a:gd name="T49" fmla="*/ 1296 h 2353"/>
                <a:gd name="T50" fmla="*/ 2303 w 2357"/>
                <a:gd name="T51" fmla="*/ 1529 h 2353"/>
                <a:gd name="T52" fmla="*/ 2213 w 2357"/>
                <a:gd name="T53" fmla="*/ 1738 h 2353"/>
                <a:gd name="T54" fmla="*/ 2088 w 2357"/>
                <a:gd name="T55" fmla="*/ 1923 h 2353"/>
                <a:gd name="T56" fmla="*/ 1926 w 2357"/>
                <a:gd name="T57" fmla="*/ 2084 h 2353"/>
                <a:gd name="T58" fmla="*/ 1741 w 2357"/>
                <a:gd name="T59" fmla="*/ 2210 h 2353"/>
                <a:gd name="T60" fmla="*/ 1532 w 2357"/>
                <a:gd name="T61" fmla="*/ 2299 h 2353"/>
                <a:gd name="T62" fmla="*/ 1298 w 2357"/>
                <a:gd name="T63" fmla="*/ 2347 h 2353"/>
                <a:gd name="T64" fmla="*/ 1179 w 2357"/>
                <a:gd name="T65" fmla="*/ 2353 h 2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57"/>
                <a:gd name="T100" fmla="*/ 0 h 2353"/>
                <a:gd name="T101" fmla="*/ 2357 w 2357"/>
                <a:gd name="T102" fmla="*/ 2353 h 23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57" h="2353">
                  <a:moveTo>
                    <a:pt x="1179" y="2353"/>
                  </a:moveTo>
                  <a:lnTo>
                    <a:pt x="1059" y="2347"/>
                  </a:lnTo>
                  <a:lnTo>
                    <a:pt x="939" y="2329"/>
                  </a:lnTo>
                  <a:lnTo>
                    <a:pt x="826" y="2299"/>
                  </a:lnTo>
                  <a:lnTo>
                    <a:pt x="718" y="2263"/>
                  </a:lnTo>
                  <a:lnTo>
                    <a:pt x="616" y="2210"/>
                  </a:lnTo>
                  <a:lnTo>
                    <a:pt x="521" y="2150"/>
                  </a:lnTo>
                  <a:lnTo>
                    <a:pt x="431" y="2084"/>
                  </a:lnTo>
                  <a:lnTo>
                    <a:pt x="347" y="2007"/>
                  </a:lnTo>
                  <a:lnTo>
                    <a:pt x="270" y="1923"/>
                  </a:lnTo>
                  <a:lnTo>
                    <a:pt x="204" y="1833"/>
                  </a:lnTo>
                  <a:lnTo>
                    <a:pt x="144" y="1738"/>
                  </a:lnTo>
                  <a:lnTo>
                    <a:pt x="90" y="1636"/>
                  </a:lnTo>
                  <a:lnTo>
                    <a:pt x="54" y="1529"/>
                  </a:lnTo>
                  <a:lnTo>
                    <a:pt x="24" y="1415"/>
                  </a:lnTo>
                  <a:lnTo>
                    <a:pt x="6" y="1296"/>
                  </a:lnTo>
                  <a:lnTo>
                    <a:pt x="0" y="1177"/>
                  </a:lnTo>
                  <a:lnTo>
                    <a:pt x="6" y="1057"/>
                  </a:lnTo>
                  <a:lnTo>
                    <a:pt x="24" y="938"/>
                  </a:lnTo>
                  <a:lnTo>
                    <a:pt x="54" y="824"/>
                  </a:lnTo>
                  <a:lnTo>
                    <a:pt x="90" y="717"/>
                  </a:lnTo>
                  <a:lnTo>
                    <a:pt x="144" y="615"/>
                  </a:lnTo>
                  <a:lnTo>
                    <a:pt x="204" y="520"/>
                  </a:lnTo>
                  <a:lnTo>
                    <a:pt x="270" y="430"/>
                  </a:lnTo>
                  <a:lnTo>
                    <a:pt x="347" y="346"/>
                  </a:lnTo>
                  <a:lnTo>
                    <a:pt x="431" y="269"/>
                  </a:lnTo>
                  <a:lnTo>
                    <a:pt x="521" y="203"/>
                  </a:lnTo>
                  <a:lnTo>
                    <a:pt x="616" y="143"/>
                  </a:lnTo>
                  <a:lnTo>
                    <a:pt x="718" y="90"/>
                  </a:lnTo>
                  <a:lnTo>
                    <a:pt x="826" y="54"/>
                  </a:lnTo>
                  <a:lnTo>
                    <a:pt x="939" y="24"/>
                  </a:lnTo>
                  <a:lnTo>
                    <a:pt x="1059" y="6"/>
                  </a:lnTo>
                  <a:lnTo>
                    <a:pt x="1179" y="0"/>
                  </a:lnTo>
                  <a:lnTo>
                    <a:pt x="1298" y="6"/>
                  </a:lnTo>
                  <a:lnTo>
                    <a:pt x="1418" y="24"/>
                  </a:lnTo>
                  <a:lnTo>
                    <a:pt x="1532" y="54"/>
                  </a:lnTo>
                  <a:lnTo>
                    <a:pt x="1639" y="90"/>
                  </a:lnTo>
                  <a:lnTo>
                    <a:pt x="1741" y="143"/>
                  </a:lnTo>
                  <a:lnTo>
                    <a:pt x="1837" y="203"/>
                  </a:lnTo>
                  <a:lnTo>
                    <a:pt x="1926" y="269"/>
                  </a:lnTo>
                  <a:lnTo>
                    <a:pt x="2010" y="346"/>
                  </a:lnTo>
                  <a:lnTo>
                    <a:pt x="2088" y="430"/>
                  </a:lnTo>
                  <a:lnTo>
                    <a:pt x="2154" y="520"/>
                  </a:lnTo>
                  <a:lnTo>
                    <a:pt x="2213" y="615"/>
                  </a:lnTo>
                  <a:lnTo>
                    <a:pt x="2267" y="717"/>
                  </a:lnTo>
                  <a:lnTo>
                    <a:pt x="2303" y="824"/>
                  </a:lnTo>
                  <a:lnTo>
                    <a:pt x="2333" y="938"/>
                  </a:lnTo>
                  <a:lnTo>
                    <a:pt x="2351" y="1057"/>
                  </a:lnTo>
                  <a:lnTo>
                    <a:pt x="2357" y="1177"/>
                  </a:lnTo>
                  <a:lnTo>
                    <a:pt x="2351" y="1296"/>
                  </a:lnTo>
                  <a:lnTo>
                    <a:pt x="2333" y="1415"/>
                  </a:lnTo>
                  <a:lnTo>
                    <a:pt x="2303" y="1529"/>
                  </a:lnTo>
                  <a:lnTo>
                    <a:pt x="2267" y="1636"/>
                  </a:lnTo>
                  <a:lnTo>
                    <a:pt x="2213" y="1738"/>
                  </a:lnTo>
                  <a:lnTo>
                    <a:pt x="2154" y="1833"/>
                  </a:lnTo>
                  <a:lnTo>
                    <a:pt x="2088" y="1923"/>
                  </a:lnTo>
                  <a:lnTo>
                    <a:pt x="2010" y="2007"/>
                  </a:lnTo>
                  <a:lnTo>
                    <a:pt x="1926" y="2084"/>
                  </a:lnTo>
                  <a:lnTo>
                    <a:pt x="1837" y="2150"/>
                  </a:lnTo>
                  <a:lnTo>
                    <a:pt x="1741" y="2210"/>
                  </a:lnTo>
                  <a:lnTo>
                    <a:pt x="1639" y="2263"/>
                  </a:lnTo>
                  <a:lnTo>
                    <a:pt x="1532" y="2299"/>
                  </a:lnTo>
                  <a:lnTo>
                    <a:pt x="1418" y="2329"/>
                  </a:lnTo>
                  <a:lnTo>
                    <a:pt x="1298" y="2347"/>
                  </a:lnTo>
                  <a:lnTo>
                    <a:pt x="1179" y="2353"/>
                  </a:lnTo>
                  <a:close/>
                </a:path>
              </a:pathLst>
            </a:custGeom>
            <a:solidFill>
              <a:srgbClr val="095C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48" name="Freeform 108"/>
            <p:cNvSpPr>
              <a:spLocks/>
            </p:cNvSpPr>
            <p:nvPr/>
          </p:nvSpPr>
          <p:spPr bwMode="auto">
            <a:xfrm>
              <a:off x="3900" y="1565"/>
              <a:ext cx="2345" cy="2341"/>
            </a:xfrm>
            <a:custGeom>
              <a:avLst/>
              <a:gdLst>
                <a:gd name="T0" fmla="*/ 1053 w 2345"/>
                <a:gd name="T1" fmla="*/ 2335 h 2341"/>
                <a:gd name="T2" fmla="*/ 826 w 2345"/>
                <a:gd name="T3" fmla="*/ 2287 h 2341"/>
                <a:gd name="T4" fmla="*/ 616 w 2345"/>
                <a:gd name="T5" fmla="*/ 2198 h 2341"/>
                <a:gd name="T6" fmla="*/ 425 w 2345"/>
                <a:gd name="T7" fmla="*/ 2072 h 2341"/>
                <a:gd name="T8" fmla="*/ 270 w 2345"/>
                <a:gd name="T9" fmla="*/ 1917 h 2341"/>
                <a:gd name="T10" fmla="*/ 144 w 2345"/>
                <a:gd name="T11" fmla="*/ 1726 h 2341"/>
                <a:gd name="T12" fmla="*/ 54 w 2345"/>
                <a:gd name="T13" fmla="*/ 1517 h 2341"/>
                <a:gd name="T14" fmla="*/ 6 w 2345"/>
                <a:gd name="T15" fmla="*/ 1290 h 2341"/>
                <a:gd name="T16" fmla="*/ 6 w 2345"/>
                <a:gd name="T17" fmla="*/ 1051 h 2341"/>
                <a:gd name="T18" fmla="*/ 54 w 2345"/>
                <a:gd name="T19" fmla="*/ 824 h 2341"/>
                <a:gd name="T20" fmla="*/ 144 w 2345"/>
                <a:gd name="T21" fmla="*/ 615 h 2341"/>
                <a:gd name="T22" fmla="*/ 270 w 2345"/>
                <a:gd name="T23" fmla="*/ 424 h 2341"/>
                <a:gd name="T24" fmla="*/ 425 w 2345"/>
                <a:gd name="T25" fmla="*/ 269 h 2341"/>
                <a:gd name="T26" fmla="*/ 616 w 2345"/>
                <a:gd name="T27" fmla="*/ 143 h 2341"/>
                <a:gd name="T28" fmla="*/ 826 w 2345"/>
                <a:gd name="T29" fmla="*/ 54 h 2341"/>
                <a:gd name="T30" fmla="*/ 1053 w 2345"/>
                <a:gd name="T31" fmla="*/ 6 h 2341"/>
                <a:gd name="T32" fmla="*/ 1292 w 2345"/>
                <a:gd name="T33" fmla="*/ 6 h 2341"/>
                <a:gd name="T34" fmla="*/ 1520 w 2345"/>
                <a:gd name="T35" fmla="*/ 54 h 2341"/>
                <a:gd name="T36" fmla="*/ 1729 w 2345"/>
                <a:gd name="T37" fmla="*/ 143 h 2341"/>
                <a:gd name="T38" fmla="*/ 1920 w 2345"/>
                <a:gd name="T39" fmla="*/ 269 h 2341"/>
                <a:gd name="T40" fmla="*/ 2076 w 2345"/>
                <a:gd name="T41" fmla="*/ 424 h 2341"/>
                <a:gd name="T42" fmla="*/ 2202 w 2345"/>
                <a:gd name="T43" fmla="*/ 615 h 2341"/>
                <a:gd name="T44" fmla="*/ 2291 w 2345"/>
                <a:gd name="T45" fmla="*/ 824 h 2341"/>
                <a:gd name="T46" fmla="*/ 2339 w 2345"/>
                <a:gd name="T47" fmla="*/ 1051 h 2341"/>
                <a:gd name="T48" fmla="*/ 2339 w 2345"/>
                <a:gd name="T49" fmla="*/ 1290 h 2341"/>
                <a:gd name="T50" fmla="*/ 2291 w 2345"/>
                <a:gd name="T51" fmla="*/ 1517 h 2341"/>
                <a:gd name="T52" fmla="*/ 2202 w 2345"/>
                <a:gd name="T53" fmla="*/ 1726 h 2341"/>
                <a:gd name="T54" fmla="*/ 2076 w 2345"/>
                <a:gd name="T55" fmla="*/ 1917 h 2341"/>
                <a:gd name="T56" fmla="*/ 1920 w 2345"/>
                <a:gd name="T57" fmla="*/ 2072 h 2341"/>
                <a:gd name="T58" fmla="*/ 1729 w 2345"/>
                <a:gd name="T59" fmla="*/ 2198 h 2341"/>
                <a:gd name="T60" fmla="*/ 1520 w 2345"/>
                <a:gd name="T61" fmla="*/ 2287 h 2341"/>
                <a:gd name="T62" fmla="*/ 1292 w 2345"/>
                <a:gd name="T63" fmla="*/ 2335 h 2341"/>
                <a:gd name="T64" fmla="*/ 1173 w 2345"/>
                <a:gd name="T65" fmla="*/ 2341 h 23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45"/>
                <a:gd name="T100" fmla="*/ 0 h 2341"/>
                <a:gd name="T101" fmla="*/ 2345 w 2345"/>
                <a:gd name="T102" fmla="*/ 2341 h 234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45" h="2341">
                  <a:moveTo>
                    <a:pt x="1173" y="2341"/>
                  </a:moveTo>
                  <a:lnTo>
                    <a:pt x="1053" y="2335"/>
                  </a:lnTo>
                  <a:lnTo>
                    <a:pt x="939" y="2317"/>
                  </a:lnTo>
                  <a:lnTo>
                    <a:pt x="826" y="2287"/>
                  </a:lnTo>
                  <a:lnTo>
                    <a:pt x="718" y="2252"/>
                  </a:lnTo>
                  <a:lnTo>
                    <a:pt x="616" y="2198"/>
                  </a:lnTo>
                  <a:lnTo>
                    <a:pt x="521" y="2138"/>
                  </a:lnTo>
                  <a:lnTo>
                    <a:pt x="425" y="2072"/>
                  </a:lnTo>
                  <a:lnTo>
                    <a:pt x="347" y="2001"/>
                  </a:lnTo>
                  <a:lnTo>
                    <a:pt x="270" y="1917"/>
                  </a:lnTo>
                  <a:lnTo>
                    <a:pt x="204" y="1827"/>
                  </a:lnTo>
                  <a:lnTo>
                    <a:pt x="144" y="1726"/>
                  </a:lnTo>
                  <a:lnTo>
                    <a:pt x="90" y="1624"/>
                  </a:lnTo>
                  <a:lnTo>
                    <a:pt x="54" y="1517"/>
                  </a:lnTo>
                  <a:lnTo>
                    <a:pt x="24" y="1403"/>
                  </a:lnTo>
                  <a:lnTo>
                    <a:pt x="6" y="1290"/>
                  </a:lnTo>
                  <a:lnTo>
                    <a:pt x="0" y="1171"/>
                  </a:lnTo>
                  <a:lnTo>
                    <a:pt x="6" y="1051"/>
                  </a:lnTo>
                  <a:lnTo>
                    <a:pt x="24" y="938"/>
                  </a:lnTo>
                  <a:lnTo>
                    <a:pt x="54" y="824"/>
                  </a:lnTo>
                  <a:lnTo>
                    <a:pt x="90" y="717"/>
                  </a:lnTo>
                  <a:lnTo>
                    <a:pt x="144" y="615"/>
                  </a:lnTo>
                  <a:lnTo>
                    <a:pt x="204" y="520"/>
                  </a:lnTo>
                  <a:lnTo>
                    <a:pt x="270" y="424"/>
                  </a:lnTo>
                  <a:lnTo>
                    <a:pt x="347" y="346"/>
                  </a:lnTo>
                  <a:lnTo>
                    <a:pt x="425" y="269"/>
                  </a:lnTo>
                  <a:lnTo>
                    <a:pt x="521" y="203"/>
                  </a:lnTo>
                  <a:lnTo>
                    <a:pt x="616" y="143"/>
                  </a:lnTo>
                  <a:lnTo>
                    <a:pt x="718" y="90"/>
                  </a:lnTo>
                  <a:lnTo>
                    <a:pt x="826" y="54"/>
                  </a:lnTo>
                  <a:lnTo>
                    <a:pt x="939" y="24"/>
                  </a:lnTo>
                  <a:lnTo>
                    <a:pt x="1053" y="6"/>
                  </a:lnTo>
                  <a:lnTo>
                    <a:pt x="1173" y="0"/>
                  </a:lnTo>
                  <a:lnTo>
                    <a:pt x="1292" y="6"/>
                  </a:lnTo>
                  <a:lnTo>
                    <a:pt x="1406" y="24"/>
                  </a:lnTo>
                  <a:lnTo>
                    <a:pt x="1520" y="54"/>
                  </a:lnTo>
                  <a:lnTo>
                    <a:pt x="1627" y="90"/>
                  </a:lnTo>
                  <a:lnTo>
                    <a:pt x="1729" y="143"/>
                  </a:lnTo>
                  <a:lnTo>
                    <a:pt x="1831" y="203"/>
                  </a:lnTo>
                  <a:lnTo>
                    <a:pt x="1920" y="269"/>
                  </a:lnTo>
                  <a:lnTo>
                    <a:pt x="2004" y="346"/>
                  </a:lnTo>
                  <a:lnTo>
                    <a:pt x="2076" y="424"/>
                  </a:lnTo>
                  <a:lnTo>
                    <a:pt x="2142" y="520"/>
                  </a:lnTo>
                  <a:lnTo>
                    <a:pt x="2202" y="615"/>
                  </a:lnTo>
                  <a:lnTo>
                    <a:pt x="2255" y="717"/>
                  </a:lnTo>
                  <a:lnTo>
                    <a:pt x="2291" y="824"/>
                  </a:lnTo>
                  <a:lnTo>
                    <a:pt x="2321" y="938"/>
                  </a:lnTo>
                  <a:lnTo>
                    <a:pt x="2339" y="1051"/>
                  </a:lnTo>
                  <a:lnTo>
                    <a:pt x="2345" y="1171"/>
                  </a:lnTo>
                  <a:lnTo>
                    <a:pt x="2339" y="1290"/>
                  </a:lnTo>
                  <a:lnTo>
                    <a:pt x="2321" y="1403"/>
                  </a:lnTo>
                  <a:lnTo>
                    <a:pt x="2291" y="1517"/>
                  </a:lnTo>
                  <a:lnTo>
                    <a:pt x="2255" y="1624"/>
                  </a:lnTo>
                  <a:lnTo>
                    <a:pt x="2202" y="1726"/>
                  </a:lnTo>
                  <a:lnTo>
                    <a:pt x="2142" y="1827"/>
                  </a:lnTo>
                  <a:lnTo>
                    <a:pt x="2076" y="1917"/>
                  </a:lnTo>
                  <a:lnTo>
                    <a:pt x="2004" y="2001"/>
                  </a:lnTo>
                  <a:lnTo>
                    <a:pt x="1920" y="2072"/>
                  </a:lnTo>
                  <a:lnTo>
                    <a:pt x="1831" y="2138"/>
                  </a:lnTo>
                  <a:lnTo>
                    <a:pt x="1729" y="2198"/>
                  </a:lnTo>
                  <a:lnTo>
                    <a:pt x="1627" y="2252"/>
                  </a:lnTo>
                  <a:lnTo>
                    <a:pt x="1520" y="2287"/>
                  </a:lnTo>
                  <a:lnTo>
                    <a:pt x="1406" y="2317"/>
                  </a:lnTo>
                  <a:lnTo>
                    <a:pt x="1292" y="2335"/>
                  </a:lnTo>
                  <a:lnTo>
                    <a:pt x="1173" y="2341"/>
                  </a:lnTo>
                  <a:close/>
                </a:path>
              </a:pathLst>
            </a:custGeom>
            <a:solidFill>
              <a:srgbClr val="0B5C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49" name="Freeform 109"/>
            <p:cNvSpPr>
              <a:spLocks/>
            </p:cNvSpPr>
            <p:nvPr/>
          </p:nvSpPr>
          <p:spPr bwMode="auto">
            <a:xfrm>
              <a:off x="3906" y="1565"/>
              <a:ext cx="2327" cy="2329"/>
            </a:xfrm>
            <a:custGeom>
              <a:avLst/>
              <a:gdLst>
                <a:gd name="T0" fmla="*/ 1041 w 2327"/>
                <a:gd name="T1" fmla="*/ 2323 h 2329"/>
                <a:gd name="T2" fmla="*/ 814 w 2327"/>
                <a:gd name="T3" fmla="*/ 2275 h 2329"/>
                <a:gd name="T4" fmla="*/ 610 w 2327"/>
                <a:gd name="T5" fmla="*/ 2192 h 2329"/>
                <a:gd name="T6" fmla="*/ 425 w 2327"/>
                <a:gd name="T7" fmla="*/ 2066 h 2329"/>
                <a:gd name="T8" fmla="*/ 264 w 2327"/>
                <a:gd name="T9" fmla="*/ 1905 h 2329"/>
                <a:gd name="T10" fmla="*/ 138 w 2327"/>
                <a:gd name="T11" fmla="*/ 1720 h 2329"/>
                <a:gd name="T12" fmla="*/ 54 w 2327"/>
                <a:gd name="T13" fmla="*/ 1511 h 2329"/>
                <a:gd name="T14" fmla="*/ 6 w 2327"/>
                <a:gd name="T15" fmla="*/ 1284 h 2329"/>
                <a:gd name="T16" fmla="*/ 6 w 2327"/>
                <a:gd name="T17" fmla="*/ 1045 h 2329"/>
                <a:gd name="T18" fmla="*/ 54 w 2327"/>
                <a:gd name="T19" fmla="*/ 818 h 2329"/>
                <a:gd name="T20" fmla="*/ 138 w 2327"/>
                <a:gd name="T21" fmla="*/ 609 h 2329"/>
                <a:gd name="T22" fmla="*/ 264 w 2327"/>
                <a:gd name="T23" fmla="*/ 424 h 2329"/>
                <a:gd name="T24" fmla="*/ 425 w 2327"/>
                <a:gd name="T25" fmla="*/ 269 h 2329"/>
                <a:gd name="T26" fmla="*/ 610 w 2327"/>
                <a:gd name="T27" fmla="*/ 143 h 2329"/>
                <a:gd name="T28" fmla="*/ 814 w 2327"/>
                <a:gd name="T29" fmla="*/ 54 h 2329"/>
                <a:gd name="T30" fmla="*/ 1041 w 2327"/>
                <a:gd name="T31" fmla="*/ 6 h 2329"/>
                <a:gd name="T32" fmla="*/ 1280 w 2327"/>
                <a:gd name="T33" fmla="*/ 6 h 2329"/>
                <a:gd name="T34" fmla="*/ 1508 w 2327"/>
                <a:gd name="T35" fmla="*/ 54 h 2329"/>
                <a:gd name="T36" fmla="*/ 1717 w 2327"/>
                <a:gd name="T37" fmla="*/ 143 h 2329"/>
                <a:gd name="T38" fmla="*/ 1902 w 2327"/>
                <a:gd name="T39" fmla="*/ 269 h 2329"/>
                <a:gd name="T40" fmla="*/ 2064 w 2327"/>
                <a:gd name="T41" fmla="*/ 424 h 2329"/>
                <a:gd name="T42" fmla="*/ 2190 w 2327"/>
                <a:gd name="T43" fmla="*/ 609 h 2329"/>
                <a:gd name="T44" fmla="*/ 2273 w 2327"/>
                <a:gd name="T45" fmla="*/ 818 h 2329"/>
                <a:gd name="T46" fmla="*/ 2321 w 2327"/>
                <a:gd name="T47" fmla="*/ 1045 h 2329"/>
                <a:gd name="T48" fmla="*/ 2321 w 2327"/>
                <a:gd name="T49" fmla="*/ 1284 h 2329"/>
                <a:gd name="T50" fmla="*/ 2273 w 2327"/>
                <a:gd name="T51" fmla="*/ 1511 h 2329"/>
                <a:gd name="T52" fmla="*/ 2190 w 2327"/>
                <a:gd name="T53" fmla="*/ 1720 h 2329"/>
                <a:gd name="T54" fmla="*/ 2064 w 2327"/>
                <a:gd name="T55" fmla="*/ 1905 h 2329"/>
                <a:gd name="T56" fmla="*/ 1902 w 2327"/>
                <a:gd name="T57" fmla="*/ 2066 h 2329"/>
                <a:gd name="T58" fmla="*/ 1717 w 2327"/>
                <a:gd name="T59" fmla="*/ 2192 h 2329"/>
                <a:gd name="T60" fmla="*/ 1508 w 2327"/>
                <a:gd name="T61" fmla="*/ 2275 h 2329"/>
                <a:gd name="T62" fmla="*/ 1280 w 2327"/>
                <a:gd name="T63" fmla="*/ 2323 h 2329"/>
                <a:gd name="T64" fmla="*/ 1161 w 2327"/>
                <a:gd name="T65" fmla="*/ 2329 h 23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27"/>
                <a:gd name="T100" fmla="*/ 0 h 2329"/>
                <a:gd name="T101" fmla="*/ 2327 w 2327"/>
                <a:gd name="T102" fmla="*/ 2329 h 232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27" h="2329">
                  <a:moveTo>
                    <a:pt x="1161" y="2329"/>
                  </a:moveTo>
                  <a:lnTo>
                    <a:pt x="1041" y="2323"/>
                  </a:lnTo>
                  <a:lnTo>
                    <a:pt x="927" y="2305"/>
                  </a:lnTo>
                  <a:lnTo>
                    <a:pt x="814" y="2275"/>
                  </a:lnTo>
                  <a:lnTo>
                    <a:pt x="712" y="2240"/>
                  </a:lnTo>
                  <a:lnTo>
                    <a:pt x="610" y="2192"/>
                  </a:lnTo>
                  <a:lnTo>
                    <a:pt x="515" y="2132"/>
                  </a:lnTo>
                  <a:lnTo>
                    <a:pt x="425" y="2066"/>
                  </a:lnTo>
                  <a:lnTo>
                    <a:pt x="341" y="1989"/>
                  </a:lnTo>
                  <a:lnTo>
                    <a:pt x="264" y="1905"/>
                  </a:lnTo>
                  <a:lnTo>
                    <a:pt x="198" y="1816"/>
                  </a:lnTo>
                  <a:lnTo>
                    <a:pt x="138" y="1720"/>
                  </a:lnTo>
                  <a:lnTo>
                    <a:pt x="90" y="1618"/>
                  </a:lnTo>
                  <a:lnTo>
                    <a:pt x="54" y="1511"/>
                  </a:lnTo>
                  <a:lnTo>
                    <a:pt x="24" y="1397"/>
                  </a:lnTo>
                  <a:lnTo>
                    <a:pt x="6" y="1284"/>
                  </a:lnTo>
                  <a:lnTo>
                    <a:pt x="0" y="1165"/>
                  </a:lnTo>
                  <a:lnTo>
                    <a:pt x="6" y="1045"/>
                  </a:lnTo>
                  <a:lnTo>
                    <a:pt x="24" y="932"/>
                  </a:lnTo>
                  <a:lnTo>
                    <a:pt x="54" y="818"/>
                  </a:lnTo>
                  <a:lnTo>
                    <a:pt x="90" y="711"/>
                  </a:lnTo>
                  <a:lnTo>
                    <a:pt x="138" y="609"/>
                  </a:lnTo>
                  <a:lnTo>
                    <a:pt x="198" y="514"/>
                  </a:lnTo>
                  <a:lnTo>
                    <a:pt x="264" y="424"/>
                  </a:lnTo>
                  <a:lnTo>
                    <a:pt x="341" y="340"/>
                  </a:lnTo>
                  <a:lnTo>
                    <a:pt x="425" y="269"/>
                  </a:lnTo>
                  <a:lnTo>
                    <a:pt x="515" y="203"/>
                  </a:lnTo>
                  <a:lnTo>
                    <a:pt x="610" y="143"/>
                  </a:lnTo>
                  <a:lnTo>
                    <a:pt x="712" y="90"/>
                  </a:lnTo>
                  <a:lnTo>
                    <a:pt x="814" y="54"/>
                  </a:lnTo>
                  <a:lnTo>
                    <a:pt x="927" y="24"/>
                  </a:lnTo>
                  <a:lnTo>
                    <a:pt x="1041" y="6"/>
                  </a:lnTo>
                  <a:lnTo>
                    <a:pt x="1161" y="0"/>
                  </a:lnTo>
                  <a:lnTo>
                    <a:pt x="1280" y="6"/>
                  </a:lnTo>
                  <a:lnTo>
                    <a:pt x="1394" y="24"/>
                  </a:lnTo>
                  <a:lnTo>
                    <a:pt x="1508" y="54"/>
                  </a:lnTo>
                  <a:lnTo>
                    <a:pt x="1615" y="90"/>
                  </a:lnTo>
                  <a:lnTo>
                    <a:pt x="1717" y="143"/>
                  </a:lnTo>
                  <a:lnTo>
                    <a:pt x="1813" y="203"/>
                  </a:lnTo>
                  <a:lnTo>
                    <a:pt x="1902" y="269"/>
                  </a:lnTo>
                  <a:lnTo>
                    <a:pt x="1986" y="340"/>
                  </a:lnTo>
                  <a:lnTo>
                    <a:pt x="2064" y="424"/>
                  </a:lnTo>
                  <a:lnTo>
                    <a:pt x="2130" y="514"/>
                  </a:lnTo>
                  <a:lnTo>
                    <a:pt x="2190" y="609"/>
                  </a:lnTo>
                  <a:lnTo>
                    <a:pt x="2237" y="711"/>
                  </a:lnTo>
                  <a:lnTo>
                    <a:pt x="2273" y="818"/>
                  </a:lnTo>
                  <a:lnTo>
                    <a:pt x="2303" y="932"/>
                  </a:lnTo>
                  <a:lnTo>
                    <a:pt x="2321" y="1045"/>
                  </a:lnTo>
                  <a:lnTo>
                    <a:pt x="2327" y="1165"/>
                  </a:lnTo>
                  <a:lnTo>
                    <a:pt x="2321" y="1284"/>
                  </a:lnTo>
                  <a:lnTo>
                    <a:pt x="2303" y="1397"/>
                  </a:lnTo>
                  <a:lnTo>
                    <a:pt x="2273" y="1511"/>
                  </a:lnTo>
                  <a:lnTo>
                    <a:pt x="2237" y="1618"/>
                  </a:lnTo>
                  <a:lnTo>
                    <a:pt x="2190" y="1720"/>
                  </a:lnTo>
                  <a:lnTo>
                    <a:pt x="2130" y="1816"/>
                  </a:lnTo>
                  <a:lnTo>
                    <a:pt x="2064" y="1905"/>
                  </a:lnTo>
                  <a:lnTo>
                    <a:pt x="1986" y="1989"/>
                  </a:lnTo>
                  <a:lnTo>
                    <a:pt x="1902" y="2066"/>
                  </a:lnTo>
                  <a:lnTo>
                    <a:pt x="1813" y="2132"/>
                  </a:lnTo>
                  <a:lnTo>
                    <a:pt x="1717" y="2192"/>
                  </a:lnTo>
                  <a:lnTo>
                    <a:pt x="1615" y="2240"/>
                  </a:lnTo>
                  <a:lnTo>
                    <a:pt x="1508" y="2275"/>
                  </a:lnTo>
                  <a:lnTo>
                    <a:pt x="1394" y="2305"/>
                  </a:lnTo>
                  <a:lnTo>
                    <a:pt x="1280" y="2323"/>
                  </a:lnTo>
                  <a:lnTo>
                    <a:pt x="1161" y="2329"/>
                  </a:lnTo>
                  <a:close/>
                </a:path>
              </a:pathLst>
            </a:custGeom>
            <a:solidFill>
              <a:srgbClr val="0B5C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50" name="Freeform 110"/>
            <p:cNvSpPr>
              <a:spLocks/>
            </p:cNvSpPr>
            <p:nvPr/>
          </p:nvSpPr>
          <p:spPr bwMode="auto">
            <a:xfrm>
              <a:off x="3906" y="1571"/>
              <a:ext cx="2321" cy="2317"/>
            </a:xfrm>
            <a:custGeom>
              <a:avLst/>
              <a:gdLst>
                <a:gd name="T0" fmla="*/ 1041 w 2321"/>
                <a:gd name="T1" fmla="*/ 2311 h 2317"/>
                <a:gd name="T2" fmla="*/ 814 w 2321"/>
                <a:gd name="T3" fmla="*/ 2263 h 2317"/>
                <a:gd name="T4" fmla="*/ 610 w 2321"/>
                <a:gd name="T5" fmla="*/ 2180 h 2317"/>
                <a:gd name="T6" fmla="*/ 425 w 2321"/>
                <a:gd name="T7" fmla="*/ 2054 h 2317"/>
                <a:gd name="T8" fmla="*/ 264 w 2321"/>
                <a:gd name="T9" fmla="*/ 1893 h 2317"/>
                <a:gd name="T10" fmla="*/ 138 w 2321"/>
                <a:gd name="T11" fmla="*/ 1708 h 2317"/>
                <a:gd name="T12" fmla="*/ 54 w 2321"/>
                <a:gd name="T13" fmla="*/ 1505 h 2317"/>
                <a:gd name="T14" fmla="*/ 6 w 2321"/>
                <a:gd name="T15" fmla="*/ 1278 h 2317"/>
                <a:gd name="T16" fmla="*/ 6 w 2321"/>
                <a:gd name="T17" fmla="*/ 1039 h 2317"/>
                <a:gd name="T18" fmla="*/ 54 w 2321"/>
                <a:gd name="T19" fmla="*/ 812 h 2317"/>
                <a:gd name="T20" fmla="*/ 138 w 2321"/>
                <a:gd name="T21" fmla="*/ 609 h 2317"/>
                <a:gd name="T22" fmla="*/ 264 w 2321"/>
                <a:gd name="T23" fmla="*/ 424 h 2317"/>
                <a:gd name="T24" fmla="*/ 425 w 2321"/>
                <a:gd name="T25" fmla="*/ 263 h 2317"/>
                <a:gd name="T26" fmla="*/ 610 w 2321"/>
                <a:gd name="T27" fmla="*/ 137 h 2317"/>
                <a:gd name="T28" fmla="*/ 814 w 2321"/>
                <a:gd name="T29" fmla="*/ 54 h 2317"/>
                <a:gd name="T30" fmla="*/ 1041 w 2321"/>
                <a:gd name="T31" fmla="*/ 6 h 2317"/>
                <a:gd name="T32" fmla="*/ 1280 w 2321"/>
                <a:gd name="T33" fmla="*/ 6 h 2317"/>
                <a:gd name="T34" fmla="*/ 1508 w 2321"/>
                <a:gd name="T35" fmla="*/ 54 h 2317"/>
                <a:gd name="T36" fmla="*/ 1711 w 2321"/>
                <a:gd name="T37" fmla="*/ 137 h 2317"/>
                <a:gd name="T38" fmla="*/ 1896 w 2321"/>
                <a:gd name="T39" fmla="*/ 263 h 2317"/>
                <a:gd name="T40" fmla="*/ 2058 w 2321"/>
                <a:gd name="T41" fmla="*/ 424 h 2317"/>
                <a:gd name="T42" fmla="*/ 2184 w 2321"/>
                <a:gd name="T43" fmla="*/ 609 h 2317"/>
                <a:gd name="T44" fmla="*/ 2267 w 2321"/>
                <a:gd name="T45" fmla="*/ 812 h 2317"/>
                <a:gd name="T46" fmla="*/ 2315 w 2321"/>
                <a:gd name="T47" fmla="*/ 1039 h 2317"/>
                <a:gd name="T48" fmla="*/ 2315 w 2321"/>
                <a:gd name="T49" fmla="*/ 1278 h 2317"/>
                <a:gd name="T50" fmla="*/ 2267 w 2321"/>
                <a:gd name="T51" fmla="*/ 1505 h 2317"/>
                <a:gd name="T52" fmla="*/ 2184 w 2321"/>
                <a:gd name="T53" fmla="*/ 1708 h 2317"/>
                <a:gd name="T54" fmla="*/ 2058 w 2321"/>
                <a:gd name="T55" fmla="*/ 1893 h 2317"/>
                <a:gd name="T56" fmla="*/ 1896 w 2321"/>
                <a:gd name="T57" fmla="*/ 2054 h 2317"/>
                <a:gd name="T58" fmla="*/ 1711 w 2321"/>
                <a:gd name="T59" fmla="*/ 2180 h 2317"/>
                <a:gd name="T60" fmla="*/ 1508 w 2321"/>
                <a:gd name="T61" fmla="*/ 2263 h 2317"/>
                <a:gd name="T62" fmla="*/ 1280 w 2321"/>
                <a:gd name="T63" fmla="*/ 2311 h 2317"/>
                <a:gd name="T64" fmla="*/ 1161 w 2321"/>
                <a:gd name="T65" fmla="*/ 2317 h 23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21"/>
                <a:gd name="T100" fmla="*/ 0 h 2317"/>
                <a:gd name="T101" fmla="*/ 2321 w 2321"/>
                <a:gd name="T102" fmla="*/ 2317 h 23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21" h="2317">
                  <a:moveTo>
                    <a:pt x="1161" y="2317"/>
                  </a:moveTo>
                  <a:lnTo>
                    <a:pt x="1041" y="2311"/>
                  </a:lnTo>
                  <a:lnTo>
                    <a:pt x="927" y="2293"/>
                  </a:lnTo>
                  <a:lnTo>
                    <a:pt x="814" y="2263"/>
                  </a:lnTo>
                  <a:lnTo>
                    <a:pt x="712" y="2228"/>
                  </a:lnTo>
                  <a:lnTo>
                    <a:pt x="610" y="2180"/>
                  </a:lnTo>
                  <a:lnTo>
                    <a:pt x="515" y="2120"/>
                  </a:lnTo>
                  <a:lnTo>
                    <a:pt x="425" y="2054"/>
                  </a:lnTo>
                  <a:lnTo>
                    <a:pt x="341" y="1977"/>
                  </a:lnTo>
                  <a:lnTo>
                    <a:pt x="264" y="1893"/>
                  </a:lnTo>
                  <a:lnTo>
                    <a:pt x="198" y="1804"/>
                  </a:lnTo>
                  <a:lnTo>
                    <a:pt x="138" y="1708"/>
                  </a:lnTo>
                  <a:lnTo>
                    <a:pt x="90" y="1606"/>
                  </a:lnTo>
                  <a:lnTo>
                    <a:pt x="54" y="1505"/>
                  </a:lnTo>
                  <a:lnTo>
                    <a:pt x="24" y="1391"/>
                  </a:lnTo>
                  <a:lnTo>
                    <a:pt x="6" y="1278"/>
                  </a:lnTo>
                  <a:lnTo>
                    <a:pt x="0" y="1159"/>
                  </a:lnTo>
                  <a:lnTo>
                    <a:pt x="6" y="1039"/>
                  </a:lnTo>
                  <a:lnTo>
                    <a:pt x="24" y="926"/>
                  </a:lnTo>
                  <a:lnTo>
                    <a:pt x="54" y="812"/>
                  </a:lnTo>
                  <a:lnTo>
                    <a:pt x="90" y="711"/>
                  </a:lnTo>
                  <a:lnTo>
                    <a:pt x="138" y="609"/>
                  </a:lnTo>
                  <a:lnTo>
                    <a:pt x="198" y="514"/>
                  </a:lnTo>
                  <a:lnTo>
                    <a:pt x="264" y="424"/>
                  </a:lnTo>
                  <a:lnTo>
                    <a:pt x="341" y="340"/>
                  </a:lnTo>
                  <a:lnTo>
                    <a:pt x="425" y="263"/>
                  </a:lnTo>
                  <a:lnTo>
                    <a:pt x="515" y="197"/>
                  </a:lnTo>
                  <a:lnTo>
                    <a:pt x="610" y="137"/>
                  </a:lnTo>
                  <a:lnTo>
                    <a:pt x="712" y="90"/>
                  </a:lnTo>
                  <a:lnTo>
                    <a:pt x="814" y="54"/>
                  </a:lnTo>
                  <a:lnTo>
                    <a:pt x="927" y="24"/>
                  </a:lnTo>
                  <a:lnTo>
                    <a:pt x="1041" y="6"/>
                  </a:lnTo>
                  <a:lnTo>
                    <a:pt x="1161" y="0"/>
                  </a:lnTo>
                  <a:lnTo>
                    <a:pt x="1280" y="6"/>
                  </a:lnTo>
                  <a:lnTo>
                    <a:pt x="1394" y="24"/>
                  </a:lnTo>
                  <a:lnTo>
                    <a:pt x="1508" y="54"/>
                  </a:lnTo>
                  <a:lnTo>
                    <a:pt x="1609" y="90"/>
                  </a:lnTo>
                  <a:lnTo>
                    <a:pt x="1711" y="137"/>
                  </a:lnTo>
                  <a:lnTo>
                    <a:pt x="1807" y="197"/>
                  </a:lnTo>
                  <a:lnTo>
                    <a:pt x="1896" y="263"/>
                  </a:lnTo>
                  <a:lnTo>
                    <a:pt x="1980" y="340"/>
                  </a:lnTo>
                  <a:lnTo>
                    <a:pt x="2058" y="424"/>
                  </a:lnTo>
                  <a:lnTo>
                    <a:pt x="2124" y="514"/>
                  </a:lnTo>
                  <a:lnTo>
                    <a:pt x="2184" y="609"/>
                  </a:lnTo>
                  <a:lnTo>
                    <a:pt x="2231" y="711"/>
                  </a:lnTo>
                  <a:lnTo>
                    <a:pt x="2267" y="812"/>
                  </a:lnTo>
                  <a:lnTo>
                    <a:pt x="2297" y="926"/>
                  </a:lnTo>
                  <a:lnTo>
                    <a:pt x="2315" y="1039"/>
                  </a:lnTo>
                  <a:lnTo>
                    <a:pt x="2321" y="1159"/>
                  </a:lnTo>
                  <a:lnTo>
                    <a:pt x="2315" y="1278"/>
                  </a:lnTo>
                  <a:lnTo>
                    <a:pt x="2297" y="1391"/>
                  </a:lnTo>
                  <a:lnTo>
                    <a:pt x="2267" y="1505"/>
                  </a:lnTo>
                  <a:lnTo>
                    <a:pt x="2231" y="1606"/>
                  </a:lnTo>
                  <a:lnTo>
                    <a:pt x="2184" y="1708"/>
                  </a:lnTo>
                  <a:lnTo>
                    <a:pt x="2124" y="1804"/>
                  </a:lnTo>
                  <a:lnTo>
                    <a:pt x="2058" y="1893"/>
                  </a:lnTo>
                  <a:lnTo>
                    <a:pt x="1980" y="1977"/>
                  </a:lnTo>
                  <a:lnTo>
                    <a:pt x="1896" y="2054"/>
                  </a:lnTo>
                  <a:lnTo>
                    <a:pt x="1807" y="2120"/>
                  </a:lnTo>
                  <a:lnTo>
                    <a:pt x="1711" y="2180"/>
                  </a:lnTo>
                  <a:lnTo>
                    <a:pt x="1609" y="2228"/>
                  </a:lnTo>
                  <a:lnTo>
                    <a:pt x="1508" y="2263"/>
                  </a:lnTo>
                  <a:lnTo>
                    <a:pt x="1394" y="2293"/>
                  </a:lnTo>
                  <a:lnTo>
                    <a:pt x="1280" y="2311"/>
                  </a:lnTo>
                  <a:lnTo>
                    <a:pt x="1161" y="2317"/>
                  </a:lnTo>
                  <a:close/>
                </a:path>
              </a:pathLst>
            </a:custGeom>
            <a:solidFill>
              <a:srgbClr val="0C5C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51" name="Freeform 111"/>
            <p:cNvSpPr>
              <a:spLocks/>
            </p:cNvSpPr>
            <p:nvPr/>
          </p:nvSpPr>
          <p:spPr bwMode="auto">
            <a:xfrm>
              <a:off x="3912" y="1571"/>
              <a:ext cx="2303" cy="2305"/>
            </a:xfrm>
            <a:custGeom>
              <a:avLst/>
              <a:gdLst>
                <a:gd name="T0" fmla="*/ 1035 w 2303"/>
                <a:gd name="T1" fmla="*/ 2299 h 2305"/>
                <a:gd name="T2" fmla="*/ 808 w 2303"/>
                <a:gd name="T3" fmla="*/ 2251 h 2305"/>
                <a:gd name="T4" fmla="*/ 604 w 2303"/>
                <a:gd name="T5" fmla="*/ 2168 h 2305"/>
                <a:gd name="T6" fmla="*/ 419 w 2303"/>
                <a:gd name="T7" fmla="*/ 2042 h 2305"/>
                <a:gd name="T8" fmla="*/ 264 w 2303"/>
                <a:gd name="T9" fmla="*/ 1887 h 2305"/>
                <a:gd name="T10" fmla="*/ 138 w 2303"/>
                <a:gd name="T11" fmla="*/ 1702 h 2305"/>
                <a:gd name="T12" fmla="*/ 54 w 2303"/>
                <a:gd name="T13" fmla="*/ 1499 h 2305"/>
                <a:gd name="T14" fmla="*/ 6 w 2303"/>
                <a:gd name="T15" fmla="*/ 1272 h 2305"/>
                <a:gd name="T16" fmla="*/ 6 w 2303"/>
                <a:gd name="T17" fmla="*/ 1033 h 2305"/>
                <a:gd name="T18" fmla="*/ 54 w 2303"/>
                <a:gd name="T19" fmla="*/ 812 h 2305"/>
                <a:gd name="T20" fmla="*/ 138 w 2303"/>
                <a:gd name="T21" fmla="*/ 603 h 2305"/>
                <a:gd name="T22" fmla="*/ 264 w 2303"/>
                <a:gd name="T23" fmla="*/ 424 h 2305"/>
                <a:gd name="T24" fmla="*/ 419 w 2303"/>
                <a:gd name="T25" fmla="*/ 263 h 2305"/>
                <a:gd name="T26" fmla="*/ 604 w 2303"/>
                <a:gd name="T27" fmla="*/ 137 h 2305"/>
                <a:gd name="T28" fmla="*/ 808 w 2303"/>
                <a:gd name="T29" fmla="*/ 54 h 2305"/>
                <a:gd name="T30" fmla="*/ 1035 w 2303"/>
                <a:gd name="T31" fmla="*/ 6 h 2305"/>
                <a:gd name="T32" fmla="*/ 1274 w 2303"/>
                <a:gd name="T33" fmla="*/ 6 h 2305"/>
                <a:gd name="T34" fmla="*/ 1496 w 2303"/>
                <a:gd name="T35" fmla="*/ 54 h 2305"/>
                <a:gd name="T36" fmla="*/ 1705 w 2303"/>
                <a:gd name="T37" fmla="*/ 137 h 2305"/>
                <a:gd name="T38" fmla="*/ 1884 w 2303"/>
                <a:gd name="T39" fmla="*/ 263 h 2305"/>
                <a:gd name="T40" fmla="*/ 2040 w 2303"/>
                <a:gd name="T41" fmla="*/ 424 h 2305"/>
                <a:gd name="T42" fmla="*/ 2166 w 2303"/>
                <a:gd name="T43" fmla="*/ 603 h 2305"/>
                <a:gd name="T44" fmla="*/ 2249 w 2303"/>
                <a:gd name="T45" fmla="*/ 812 h 2305"/>
                <a:gd name="T46" fmla="*/ 2297 w 2303"/>
                <a:gd name="T47" fmla="*/ 1033 h 2305"/>
                <a:gd name="T48" fmla="*/ 2297 w 2303"/>
                <a:gd name="T49" fmla="*/ 1272 h 2305"/>
                <a:gd name="T50" fmla="*/ 2249 w 2303"/>
                <a:gd name="T51" fmla="*/ 1499 h 2305"/>
                <a:gd name="T52" fmla="*/ 2166 w 2303"/>
                <a:gd name="T53" fmla="*/ 1702 h 2305"/>
                <a:gd name="T54" fmla="*/ 2040 w 2303"/>
                <a:gd name="T55" fmla="*/ 1887 h 2305"/>
                <a:gd name="T56" fmla="*/ 1884 w 2303"/>
                <a:gd name="T57" fmla="*/ 2042 h 2305"/>
                <a:gd name="T58" fmla="*/ 1705 w 2303"/>
                <a:gd name="T59" fmla="*/ 2168 h 2305"/>
                <a:gd name="T60" fmla="*/ 1496 w 2303"/>
                <a:gd name="T61" fmla="*/ 2251 h 2305"/>
                <a:gd name="T62" fmla="*/ 1274 w 2303"/>
                <a:gd name="T63" fmla="*/ 2299 h 2305"/>
                <a:gd name="T64" fmla="*/ 1155 w 2303"/>
                <a:gd name="T65" fmla="*/ 2305 h 23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03"/>
                <a:gd name="T100" fmla="*/ 0 h 2305"/>
                <a:gd name="T101" fmla="*/ 2303 w 2303"/>
                <a:gd name="T102" fmla="*/ 2305 h 23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03" h="2305">
                  <a:moveTo>
                    <a:pt x="1155" y="2305"/>
                  </a:moveTo>
                  <a:lnTo>
                    <a:pt x="1035" y="2299"/>
                  </a:lnTo>
                  <a:lnTo>
                    <a:pt x="921" y="2281"/>
                  </a:lnTo>
                  <a:lnTo>
                    <a:pt x="808" y="2251"/>
                  </a:lnTo>
                  <a:lnTo>
                    <a:pt x="706" y="2216"/>
                  </a:lnTo>
                  <a:lnTo>
                    <a:pt x="604" y="2168"/>
                  </a:lnTo>
                  <a:lnTo>
                    <a:pt x="509" y="2108"/>
                  </a:lnTo>
                  <a:lnTo>
                    <a:pt x="419" y="2042"/>
                  </a:lnTo>
                  <a:lnTo>
                    <a:pt x="335" y="1971"/>
                  </a:lnTo>
                  <a:lnTo>
                    <a:pt x="264" y="1887"/>
                  </a:lnTo>
                  <a:lnTo>
                    <a:pt x="198" y="1798"/>
                  </a:lnTo>
                  <a:lnTo>
                    <a:pt x="138" y="1702"/>
                  </a:lnTo>
                  <a:lnTo>
                    <a:pt x="90" y="1601"/>
                  </a:lnTo>
                  <a:lnTo>
                    <a:pt x="54" y="1499"/>
                  </a:lnTo>
                  <a:lnTo>
                    <a:pt x="24" y="1386"/>
                  </a:lnTo>
                  <a:lnTo>
                    <a:pt x="6" y="1272"/>
                  </a:lnTo>
                  <a:lnTo>
                    <a:pt x="0" y="1153"/>
                  </a:lnTo>
                  <a:lnTo>
                    <a:pt x="6" y="1033"/>
                  </a:lnTo>
                  <a:lnTo>
                    <a:pt x="24" y="920"/>
                  </a:lnTo>
                  <a:lnTo>
                    <a:pt x="54" y="812"/>
                  </a:lnTo>
                  <a:lnTo>
                    <a:pt x="90" y="705"/>
                  </a:lnTo>
                  <a:lnTo>
                    <a:pt x="138" y="603"/>
                  </a:lnTo>
                  <a:lnTo>
                    <a:pt x="198" y="508"/>
                  </a:lnTo>
                  <a:lnTo>
                    <a:pt x="264" y="424"/>
                  </a:lnTo>
                  <a:lnTo>
                    <a:pt x="335" y="340"/>
                  </a:lnTo>
                  <a:lnTo>
                    <a:pt x="419" y="263"/>
                  </a:lnTo>
                  <a:lnTo>
                    <a:pt x="509" y="197"/>
                  </a:lnTo>
                  <a:lnTo>
                    <a:pt x="604" y="137"/>
                  </a:lnTo>
                  <a:lnTo>
                    <a:pt x="706" y="90"/>
                  </a:lnTo>
                  <a:lnTo>
                    <a:pt x="808" y="54"/>
                  </a:lnTo>
                  <a:lnTo>
                    <a:pt x="921" y="24"/>
                  </a:lnTo>
                  <a:lnTo>
                    <a:pt x="1035" y="6"/>
                  </a:lnTo>
                  <a:lnTo>
                    <a:pt x="1155" y="0"/>
                  </a:lnTo>
                  <a:lnTo>
                    <a:pt x="1274" y="6"/>
                  </a:lnTo>
                  <a:lnTo>
                    <a:pt x="1388" y="24"/>
                  </a:lnTo>
                  <a:lnTo>
                    <a:pt x="1496" y="54"/>
                  </a:lnTo>
                  <a:lnTo>
                    <a:pt x="1603" y="90"/>
                  </a:lnTo>
                  <a:lnTo>
                    <a:pt x="1705" y="137"/>
                  </a:lnTo>
                  <a:lnTo>
                    <a:pt x="1795" y="197"/>
                  </a:lnTo>
                  <a:lnTo>
                    <a:pt x="1884" y="263"/>
                  </a:lnTo>
                  <a:lnTo>
                    <a:pt x="1968" y="340"/>
                  </a:lnTo>
                  <a:lnTo>
                    <a:pt x="2040" y="424"/>
                  </a:lnTo>
                  <a:lnTo>
                    <a:pt x="2106" y="508"/>
                  </a:lnTo>
                  <a:lnTo>
                    <a:pt x="2166" y="603"/>
                  </a:lnTo>
                  <a:lnTo>
                    <a:pt x="2213" y="705"/>
                  </a:lnTo>
                  <a:lnTo>
                    <a:pt x="2249" y="812"/>
                  </a:lnTo>
                  <a:lnTo>
                    <a:pt x="2279" y="920"/>
                  </a:lnTo>
                  <a:lnTo>
                    <a:pt x="2297" y="1033"/>
                  </a:lnTo>
                  <a:lnTo>
                    <a:pt x="2303" y="1153"/>
                  </a:lnTo>
                  <a:lnTo>
                    <a:pt x="2297" y="1272"/>
                  </a:lnTo>
                  <a:lnTo>
                    <a:pt x="2279" y="1386"/>
                  </a:lnTo>
                  <a:lnTo>
                    <a:pt x="2249" y="1499"/>
                  </a:lnTo>
                  <a:lnTo>
                    <a:pt x="2213" y="1601"/>
                  </a:lnTo>
                  <a:lnTo>
                    <a:pt x="2166" y="1702"/>
                  </a:lnTo>
                  <a:lnTo>
                    <a:pt x="2106" y="1798"/>
                  </a:lnTo>
                  <a:lnTo>
                    <a:pt x="2040" y="1887"/>
                  </a:lnTo>
                  <a:lnTo>
                    <a:pt x="1968" y="1971"/>
                  </a:lnTo>
                  <a:lnTo>
                    <a:pt x="1884" y="2042"/>
                  </a:lnTo>
                  <a:lnTo>
                    <a:pt x="1795" y="2108"/>
                  </a:lnTo>
                  <a:lnTo>
                    <a:pt x="1705" y="2168"/>
                  </a:lnTo>
                  <a:lnTo>
                    <a:pt x="1603" y="2216"/>
                  </a:lnTo>
                  <a:lnTo>
                    <a:pt x="1496" y="2251"/>
                  </a:lnTo>
                  <a:lnTo>
                    <a:pt x="1388" y="2281"/>
                  </a:lnTo>
                  <a:lnTo>
                    <a:pt x="1274" y="2299"/>
                  </a:lnTo>
                  <a:lnTo>
                    <a:pt x="1155" y="2305"/>
                  </a:lnTo>
                  <a:close/>
                </a:path>
              </a:pathLst>
            </a:custGeom>
            <a:solidFill>
              <a:srgbClr val="0D5D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52" name="Freeform 112"/>
            <p:cNvSpPr>
              <a:spLocks/>
            </p:cNvSpPr>
            <p:nvPr/>
          </p:nvSpPr>
          <p:spPr bwMode="auto">
            <a:xfrm>
              <a:off x="3912" y="1577"/>
              <a:ext cx="2297" cy="2293"/>
            </a:xfrm>
            <a:custGeom>
              <a:avLst/>
              <a:gdLst>
                <a:gd name="T0" fmla="*/ 1029 w 2297"/>
                <a:gd name="T1" fmla="*/ 2287 h 2293"/>
                <a:gd name="T2" fmla="*/ 808 w 2297"/>
                <a:gd name="T3" fmla="*/ 2240 h 2293"/>
                <a:gd name="T4" fmla="*/ 604 w 2297"/>
                <a:gd name="T5" fmla="*/ 2156 h 2293"/>
                <a:gd name="T6" fmla="*/ 419 w 2297"/>
                <a:gd name="T7" fmla="*/ 2030 h 2293"/>
                <a:gd name="T8" fmla="*/ 264 w 2297"/>
                <a:gd name="T9" fmla="*/ 1875 h 2293"/>
                <a:gd name="T10" fmla="*/ 138 w 2297"/>
                <a:gd name="T11" fmla="*/ 1696 h 2293"/>
                <a:gd name="T12" fmla="*/ 54 w 2297"/>
                <a:gd name="T13" fmla="*/ 1487 h 2293"/>
                <a:gd name="T14" fmla="*/ 6 w 2297"/>
                <a:gd name="T15" fmla="*/ 1266 h 2293"/>
                <a:gd name="T16" fmla="*/ 6 w 2297"/>
                <a:gd name="T17" fmla="*/ 1027 h 2293"/>
                <a:gd name="T18" fmla="*/ 54 w 2297"/>
                <a:gd name="T19" fmla="*/ 806 h 2293"/>
                <a:gd name="T20" fmla="*/ 138 w 2297"/>
                <a:gd name="T21" fmla="*/ 603 h 2293"/>
                <a:gd name="T22" fmla="*/ 264 w 2297"/>
                <a:gd name="T23" fmla="*/ 418 h 2293"/>
                <a:gd name="T24" fmla="*/ 419 w 2297"/>
                <a:gd name="T25" fmla="*/ 263 h 2293"/>
                <a:gd name="T26" fmla="*/ 604 w 2297"/>
                <a:gd name="T27" fmla="*/ 137 h 2293"/>
                <a:gd name="T28" fmla="*/ 808 w 2297"/>
                <a:gd name="T29" fmla="*/ 54 h 2293"/>
                <a:gd name="T30" fmla="*/ 1029 w 2297"/>
                <a:gd name="T31" fmla="*/ 6 h 2293"/>
                <a:gd name="T32" fmla="*/ 1268 w 2297"/>
                <a:gd name="T33" fmla="*/ 6 h 2293"/>
                <a:gd name="T34" fmla="*/ 1490 w 2297"/>
                <a:gd name="T35" fmla="*/ 54 h 2293"/>
                <a:gd name="T36" fmla="*/ 1699 w 2297"/>
                <a:gd name="T37" fmla="*/ 137 h 2293"/>
                <a:gd name="T38" fmla="*/ 1878 w 2297"/>
                <a:gd name="T39" fmla="*/ 263 h 2293"/>
                <a:gd name="T40" fmla="*/ 2034 w 2297"/>
                <a:gd name="T41" fmla="*/ 418 h 2293"/>
                <a:gd name="T42" fmla="*/ 2160 w 2297"/>
                <a:gd name="T43" fmla="*/ 603 h 2293"/>
                <a:gd name="T44" fmla="*/ 2243 w 2297"/>
                <a:gd name="T45" fmla="*/ 806 h 2293"/>
                <a:gd name="T46" fmla="*/ 2291 w 2297"/>
                <a:gd name="T47" fmla="*/ 1027 h 2293"/>
                <a:gd name="T48" fmla="*/ 2291 w 2297"/>
                <a:gd name="T49" fmla="*/ 1266 h 2293"/>
                <a:gd name="T50" fmla="*/ 2243 w 2297"/>
                <a:gd name="T51" fmla="*/ 1487 h 2293"/>
                <a:gd name="T52" fmla="*/ 2160 w 2297"/>
                <a:gd name="T53" fmla="*/ 1696 h 2293"/>
                <a:gd name="T54" fmla="*/ 2034 w 2297"/>
                <a:gd name="T55" fmla="*/ 1875 h 2293"/>
                <a:gd name="T56" fmla="*/ 1878 w 2297"/>
                <a:gd name="T57" fmla="*/ 2030 h 2293"/>
                <a:gd name="T58" fmla="*/ 1699 w 2297"/>
                <a:gd name="T59" fmla="*/ 2156 h 2293"/>
                <a:gd name="T60" fmla="*/ 1490 w 2297"/>
                <a:gd name="T61" fmla="*/ 2240 h 2293"/>
                <a:gd name="T62" fmla="*/ 1268 w 2297"/>
                <a:gd name="T63" fmla="*/ 2287 h 2293"/>
                <a:gd name="T64" fmla="*/ 1149 w 2297"/>
                <a:gd name="T65" fmla="*/ 2293 h 22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97"/>
                <a:gd name="T100" fmla="*/ 0 h 2293"/>
                <a:gd name="T101" fmla="*/ 2297 w 2297"/>
                <a:gd name="T102" fmla="*/ 2293 h 229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97" h="2293">
                  <a:moveTo>
                    <a:pt x="1149" y="2293"/>
                  </a:moveTo>
                  <a:lnTo>
                    <a:pt x="1029" y="2287"/>
                  </a:lnTo>
                  <a:lnTo>
                    <a:pt x="915" y="2269"/>
                  </a:lnTo>
                  <a:lnTo>
                    <a:pt x="808" y="2240"/>
                  </a:lnTo>
                  <a:lnTo>
                    <a:pt x="700" y="2204"/>
                  </a:lnTo>
                  <a:lnTo>
                    <a:pt x="604" y="2156"/>
                  </a:lnTo>
                  <a:lnTo>
                    <a:pt x="509" y="2096"/>
                  </a:lnTo>
                  <a:lnTo>
                    <a:pt x="419" y="2030"/>
                  </a:lnTo>
                  <a:lnTo>
                    <a:pt x="335" y="1959"/>
                  </a:lnTo>
                  <a:lnTo>
                    <a:pt x="264" y="1875"/>
                  </a:lnTo>
                  <a:lnTo>
                    <a:pt x="198" y="1786"/>
                  </a:lnTo>
                  <a:lnTo>
                    <a:pt x="138" y="1696"/>
                  </a:lnTo>
                  <a:lnTo>
                    <a:pt x="90" y="1595"/>
                  </a:lnTo>
                  <a:lnTo>
                    <a:pt x="54" y="1487"/>
                  </a:lnTo>
                  <a:lnTo>
                    <a:pt x="24" y="1380"/>
                  </a:lnTo>
                  <a:lnTo>
                    <a:pt x="6" y="1266"/>
                  </a:lnTo>
                  <a:lnTo>
                    <a:pt x="0" y="1147"/>
                  </a:lnTo>
                  <a:lnTo>
                    <a:pt x="6" y="1027"/>
                  </a:lnTo>
                  <a:lnTo>
                    <a:pt x="24" y="914"/>
                  </a:lnTo>
                  <a:lnTo>
                    <a:pt x="54" y="806"/>
                  </a:lnTo>
                  <a:lnTo>
                    <a:pt x="90" y="699"/>
                  </a:lnTo>
                  <a:lnTo>
                    <a:pt x="138" y="603"/>
                  </a:lnTo>
                  <a:lnTo>
                    <a:pt x="198" y="508"/>
                  </a:lnTo>
                  <a:lnTo>
                    <a:pt x="264" y="418"/>
                  </a:lnTo>
                  <a:lnTo>
                    <a:pt x="335" y="334"/>
                  </a:lnTo>
                  <a:lnTo>
                    <a:pt x="419" y="263"/>
                  </a:lnTo>
                  <a:lnTo>
                    <a:pt x="509" y="197"/>
                  </a:lnTo>
                  <a:lnTo>
                    <a:pt x="604" y="137"/>
                  </a:lnTo>
                  <a:lnTo>
                    <a:pt x="700" y="90"/>
                  </a:lnTo>
                  <a:lnTo>
                    <a:pt x="808" y="54"/>
                  </a:lnTo>
                  <a:lnTo>
                    <a:pt x="915" y="24"/>
                  </a:lnTo>
                  <a:lnTo>
                    <a:pt x="1029" y="6"/>
                  </a:lnTo>
                  <a:lnTo>
                    <a:pt x="1149" y="0"/>
                  </a:lnTo>
                  <a:lnTo>
                    <a:pt x="1268" y="6"/>
                  </a:lnTo>
                  <a:lnTo>
                    <a:pt x="1382" y="24"/>
                  </a:lnTo>
                  <a:lnTo>
                    <a:pt x="1490" y="54"/>
                  </a:lnTo>
                  <a:lnTo>
                    <a:pt x="1597" y="90"/>
                  </a:lnTo>
                  <a:lnTo>
                    <a:pt x="1699" y="137"/>
                  </a:lnTo>
                  <a:lnTo>
                    <a:pt x="1789" y="197"/>
                  </a:lnTo>
                  <a:lnTo>
                    <a:pt x="1878" y="263"/>
                  </a:lnTo>
                  <a:lnTo>
                    <a:pt x="1962" y="334"/>
                  </a:lnTo>
                  <a:lnTo>
                    <a:pt x="2034" y="418"/>
                  </a:lnTo>
                  <a:lnTo>
                    <a:pt x="2100" y="508"/>
                  </a:lnTo>
                  <a:lnTo>
                    <a:pt x="2160" y="603"/>
                  </a:lnTo>
                  <a:lnTo>
                    <a:pt x="2207" y="699"/>
                  </a:lnTo>
                  <a:lnTo>
                    <a:pt x="2243" y="806"/>
                  </a:lnTo>
                  <a:lnTo>
                    <a:pt x="2273" y="914"/>
                  </a:lnTo>
                  <a:lnTo>
                    <a:pt x="2291" y="1027"/>
                  </a:lnTo>
                  <a:lnTo>
                    <a:pt x="2297" y="1147"/>
                  </a:lnTo>
                  <a:lnTo>
                    <a:pt x="2291" y="1266"/>
                  </a:lnTo>
                  <a:lnTo>
                    <a:pt x="2273" y="1380"/>
                  </a:lnTo>
                  <a:lnTo>
                    <a:pt x="2243" y="1487"/>
                  </a:lnTo>
                  <a:lnTo>
                    <a:pt x="2207" y="1595"/>
                  </a:lnTo>
                  <a:lnTo>
                    <a:pt x="2160" y="1696"/>
                  </a:lnTo>
                  <a:lnTo>
                    <a:pt x="2100" y="1786"/>
                  </a:lnTo>
                  <a:lnTo>
                    <a:pt x="2034" y="1875"/>
                  </a:lnTo>
                  <a:lnTo>
                    <a:pt x="1962" y="1959"/>
                  </a:lnTo>
                  <a:lnTo>
                    <a:pt x="1878" y="2030"/>
                  </a:lnTo>
                  <a:lnTo>
                    <a:pt x="1789" y="2096"/>
                  </a:lnTo>
                  <a:lnTo>
                    <a:pt x="1699" y="2156"/>
                  </a:lnTo>
                  <a:lnTo>
                    <a:pt x="1597" y="2204"/>
                  </a:lnTo>
                  <a:lnTo>
                    <a:pt x="1490" y="2240"/>
                  </a:lnTo>
                  <a:lnTo>
                    <a:pt x="1382" y="2269"/>
                  </a:lnTo>
                  <a:lnTo>
                    <a:pt x="1268" y="2287"/>
                  </a:lnTo>
                  <a:lnTo>
                    <a:pt x="1149" y="2293"/>
                  </a:lnTo>
                  <a:close/>
                </a:path>
              </a:pathLst>
            </a:custGeom>
            <a:solidFill>
              <a:srgbClr val="0F5D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53" name="Freeform 113"/>
            <p:cNvSpPr>
              <a:spLocks/>
            </p:cNvSpPr>
            <p:nvPr/>
          </p:nvSpPr>
          <p:spPr bwMode="auto">
            <a:xfrm>
              <a:off x="3918" y="1577"/>
              <a:ext cx="2285" cy="2281"/>
            </a:xfrm>
            <a:custGeom>
              <a:avLst/>
              <a:gdLst>
                <a:gd name="T0" fmla="*/ 1023 w 2285"/>
                <a:gd name="T1" fmla="*/ 2275 h 2281"/>
                <a:gd name="T2" fmla="*/ 802 w 2285"/>
                <a:gd name="T3" fmla="*/ 2228 h 2281"/>
                <a:gd name="T4" fmla="*/ 598 w 2285"/>
                <a:gd name="T5" fmla="*/ 2144 h 2281"/>
                <a:gd name="T6" fmla="*/ 413 w 2285"/>
                <a:gd name="T7" fmla="*/ 2025 h 2281"/>
                <a:gd name="T8" fmla="*/ 258 w 2285"/>
                <a:gd name="T9" fmla="*/ 1869 h 2281"/>
                <a:gd name="T10" fmla="*/ 138 w 2285"/>
                <a:gd name="T11" fmla="*/ 1684 h 2281"/>
                <a:gd name="T12" fmla="*/ 54 w 2285"/>
                <a:gd name="T13" fmla="*/ 1481 h 2281"/>
                <a:gd name="T14" fmla="*/ 6 w 2285"/>
                <a:gd name="T15" fmla="*/ 1260 h 2281"/>
                <a:gd name="T16" fmla="*/ 6 w 2285"/>
                <a:gd name="T17" fmla="*/ 1027 h 2281"/>
                <a:gd name="T18" fmla="*/ 54 w 2285"/>
                <a:gd name="T19" fmla="*/ 800 h 2281"/>
                <a:gd name="T20" fmla="*/ 138 w 2285"/>
                <a:gd name="T21" fmla="*/ 597 h 2281"/>
                <a:gd name="T22" fmla="*/ 258 w 2285"/>
                <a:gd name="T23" fmla="*/ 418 h 2281"/>
                <a:gd name="T24" fmla="*/ 413 w 2285"/>
                <a:gd name="T25" fmla="*/ 263 h 2281"/>
                <a:gd name="T26" fmla="*/ 598 w 2285"/>
                <a:gd name="T27" fmla="*/ 137 h 2281"/>
                <a:gd name="T28" fmla="*/ 802 w 2285"/>
                <a:gd name="T29" fmla="*/ 54 h 2281"/>
                <a:gd name="T30" fmla="*/ 1023 w 2285"/>
                <a:gd name="T31" fmla="*/ 6 h 2281"/>
                <a:gd name="T32" fmla="*/ 1256 w 2285"/>
                <a:gd name="T33" fmla="*/ 6 h 2281"/>
                <a:gd name="T34" fmla="*/ 1484 w 2285"/>
                <a:gd name="T35" fmla="*/ 54 h 2281"/>
                <a:gd name="T36" fmla="*/ 1687 w 2285"/>
                <a:gd name="T37" fmla="*/ 137 h 2281"/>
                <a:gd name="T38" fmla="*/ 1866 w 2285"/>
                <a:gd name="T39" fmla="*/ 263 h 2281"/>
                <a:gd name="T40" fmla="*/ 2022 w 2285"/>
                <a:gd name="T41" fmla="*/ 418 h 2281"/>
                <a:gd name="T42" fmla="*/ 2148 w 2285"/>
                <a:gd name="T43" fmla="*/ 597 h 2281"/>
                <a:gd name="T44" fmla="*/ 2231 w 2285"/>
                <a:gd name="T45" fmla="*/ 800 h 2281"/>
                <a:gd name="T46" fmla="*/ 2279 w 2285"/>
                <a:gd name="T47" fmla="*/ 1027 h 2281"/>
                <a:gd name="T48" fmla="*/ 2279 w 2285"/>
                <a:gd name="T49" fmla="*/ 1260 h 2281"/>
                <a:gd name="T50" fmla="*/ 2231 w 2285"/>
                <a:gd name="T51" fmla="*/ 1481 h 2281"/>
                <a:gd name="T52" fmla="*/ 2148 w 2285"/>
                <a:gd name="T53" fmla="*/ 1684 h 2281"/>
                <a:gd name="T54" fmla="*/ 2022 w 2285"/>
                <a:gd name="T55" fmla="*/ 1869 h 2281"/>
                <a:gd name="T56" fmla="*/ 1866 w 2285"/>
                <a:gd name="T57" fmla="*/ 2025 h 2281"/>
                <a:gd name="T58" fmla="*/ 1687 w 2285"/>
                <a:gd name="T59" fmla="*/ 2144 h 2281"/>
                <a:gd name="T60" fmla="*/ 1484 w 2285"/>
                <a:gd name="T61" fmla="*/ 2228 h 2281"/>
                <a:gd name="T62" fmla="*/ 1256 w 2285"/>
                <a:gd name="T63" fmla="*/ 2275 h 2281"/>
                <a:gd name="T64" fmla="*/ 1143 w 2285"/>
                <a:gd name="T65" fmla="*/ 2281 h 22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85"/>
                <a:gd name="T100" fmla="*/ 0 h 2281"/>
                <a:gd name="T101" fmla="*/ 2285 w 2285"/>
                <a:gd name="T102" fmla="*/ 2281 h 22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85" h="2281">
                  <a:moveTo>
                    <a:pt x="1143" y="2281"/>
                  </a:moveTo>
                  <a:lnTo>
                    <a:pt x="1023" y="2275"/>
                  </a:lnTo>
                  <a:lnTo>
                    <a:pt x="909" y="2257"/>
                  </a:lnTo>
                  <a:lnTo>
                    <a:pt x="802" y="2228"/>
                  </a:lnTo>
                  <a:lnTo>
                    <a:pt x="694" y="2192"/>
                  </a:lnTo>
                  <a:lnTo>
                    <a:pt x="598" y="2144"/>
                  </a:lnTo>
                  <a:lnTo>
                    <a:pt x="503" y="2090"/>
                  </a:lnTo>
                  <a:lnTo>
                    <a:pt x="413" y="2025"/>
                  </a:lnTo>
                  <a:lnTo>
                    <a:pt x="335" y="1947"/>
                  </a:lnTo>
                  <a:lnTo>
                    <a:pt x="258" y="1869"/>
                  </a:lnTo>
                  <a:lnTo>
                    <a:pt x="198" y="1780"/>
                  </a:lnTo>
                  <a:lnTo>
                    <a:pt x="138" y="1684"/>
                  </a:lnTo>
                  <a:lnTo>
                    <a:pt x="90" y="1589"/>
                  </a:lnTo>
                  <a:lnTo>
                    <a:pt x="54" y="1481"/>
                  </a:lnTo>
                  <a:lnTo>
                    <a:pt x="24" y="1374"/>
                  </a:lnTo>
                  <a:lnTo>
                    <a:pt x="6" y="1260"/>
                  </a:lnTo>
                  <a:lnTo>
                    <a:pt x="0" y="1141"/>
                  </a:lnTo>
                  <a:lnTo>
                    <a:pt x="6" y="1027"/>
                  </a:lnTo>
                  <a:lnTo>
                    <a:pt x="24" y="914"/>
                  </a:lnTo>
                  <a:lnTo>
                    <a:pt x="54" y="800"/>
                  </a:lnTo>
                  <a:lnTo>
                    <a:pt x="90" y="699"/>
                  </a:lnTo>
                  <a:lnTo>
                    <a:pt x="138" y="597"/>
                  </a:lnTo>
                  <a:lnTo>
                    <a:pt x="198" y="502"/>
                  </a:lnTo>
                  <a:lnTo>
                    <a:pt x="258" y="418"/>
                  </a:lnTo>
                  <a:lnTo>
                    <a:pt x="335" y="334"/>
                  </a:lnTo>
                  <a:lnTo>
                    <a:pt x="413" y="263"/>
                  </a:lnTo>
                  <a:lnTo>
                    <a:pt x="503" y="197"/>
                  </a:lnTo>
                  <a:lnTo>
                    <a:pt x="598" y="137"/>
                  </a:lnTo>
                  <a:lnTo>
                    <a:pt x="694" y="90"/>
                  </a:lnTo>
                  <a:lnTo>
                    <a:pt x="802" y="54"/>
                  </a:lnTo>
                  <a:lnTo>
                    <a:pt x="909" y="24"/>
                  </a:lnTo>
                  <a:lnTo>
                    <a:pt x="1023" y="6"/>
                  </a:lnTo>
                  <a:lnTo>
                    <a:pt x="1143" y="0"/>
                  </a:lnTo>
                  <a:lnTo>
                    <a:pt x="1256" y="6"/>
                  </a:lnTo>
                  <a:lnTo>
                    <a:pt x="1370" y="24"/>
                  </a:lnTo>
                  <a:lnTo>
                    <a:pt x="1484" y="54"/>
                  </a:lnTo>
                  <a:lnTo>
                    <a:pt x="1585" y="90"/>
                  </a:lnTo>
                  <a:lnTo>
                    <a:pt x="1687" y="137"/>
                  </a:lnTo>
                  <a:lnTo>
                    <a:pt x="1783" y="197"/>
                  </a:lnTo>
                  <a:lnTo>
                    <a:pt x="1866" y="263"/>
                  </a:lnTo>
                  <a:lnTo>
                    <a:pt x="1950" y="334"/>
                  </a:lnTo>
                  <a:lnTo>
                    <a:pt x="2022" y="418"/>
                  </a:lnTo>
                  <a:lnTo>
                    <a:pt x="2088" y="502"/>
                  </a:lnTo>
                  <a:lnTo>
                    <a:pt x="2148" y="597"/>
                  </a:lnTo>
                  <a:lnTo>
                    <a:pt x="2195" y="699"/>
                  </a:lnTo>
                  <a:lnTo>
                    <a:pt x="2231" y="800"/>
                  </a:lnTo>
                  <a:lnTo>
                    <a:pt x="2261" y="914"/>
                  </a:lnTo>
                  <a:lnTo>
                    <a:pt x="2279" y="1027"/>
                  </a:lnTo>
                  <a:lnTo>
                    <a:pt x="2285" y="1141"/>
                  </a:lnTo>
                  <a:lnTo>
                    <a:pt x="2279" y="1260"/>
                  </a:lnTo>
                  <a:lnTo>
                    <a:pt x="2261" y="1374"/>
                  </a:lnTo>
                  <a:lnTo>
                    <a:pt x="2231" y="1481"/>
                  </a:lnTo>
                  <a:lnTo>
                    <a:pt x="2195" y="1589"/>
                  </a:lnTo>
                  <a:lnTo>
                    <a:pt x="2148" y="1684"/>
                  </a:lnTo>
                  <a:lnTo>
                    <a:pt x="2088" y="1780"/>
                  </a:lnTo>
                  <a:lnTo>
                    <a:pt x="2022" y="1869"/>
                  </a:lnTo>
                  <a:lnTo>
                    <a:pt x="1950" y="1947"/>
                  </a:lnTo>
                  <a:lnTo>
                    <a:pt x="1866" y="2025"/>
                  </a:lnTo>
                  <a:lnTo>
                    <a:pt x="1783" y="2090"/>
                  </a:lnTo>
                  <a:lnTo>
                    <a:pt x="1687" y="2144"/>
                  </a:lnTo>
                  <a:lnTo>
                    <a:pt x="1585" y="2192"/>
                  </a:lnTo>
                  <a:lnTo>
                    <a:pt x="1484" y="2228"/>
                  </a:lnTo>
                  <a:lnTo>
                    <a:pt x="1370" y="2257"/>
                  </a:lnTo>
                  <a:lnTo>
                    <a:pt x="1256" y="2275"/>
                  </a:lnTo>
                  <a:lnTo>
                    <a:pt x="1143" y="2281"/>
                  </a:lnTo>
                  <a:close/>
                </a:path>
              </a:pathLst>
            </a:custGeom>
            <a:solidFill>
              <a:srgbClr val="0F5D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54" name="Freeform 114"/>
            <p:cNvSpPr>
              <a:spLocks/>
            </p:cNvSpPr>
            <p:nvPr/>
          </p:nvSpPr>
          <p:spPr bwMode="auto">
            <a:xfrm>
              <a:off x="3918" y="1583"/>
              <a:ext cx="2273" cy="2269"/>
            </a:xfrm>
            <a:custGeom>
              <a:avLst/>
              <a:gdLst>
                <a:gd name="T0" fmla="*/ 1023 w 2273"/>
                <a:gd name="T1" fmla="*/ 2263 h 2269"/>
                <a:gd name="T2" fmla="*/ 802 w 2273"/>
                <a:gd name="T3" fmla="*/ 2216 h 2269"/>
                <a:gd name="T4" fmla="*/ 592 w 2273"/>
                <a:gd name="T5" fmla="*/ 2132 h 2269"/>
                <a:gd name="T6" fmla="*/ 413 w 2273"/>
                <a:gd name="T7" fmla="*/ 2013 h 2269"/>
                <a:gd name="T8" fmla="*/ 258 w 2273"/>
                <a:gd name="T9" fmla="*/ 1857 h 2269"/>
                <a:gd name="T10" fmla="*/ 138 w 2273"/>
                <a:gd name="T11" fmla="*/ 1678 h 2269"/>
                <a:gd name="T12" fmla="*/ 54 w 2273"/>
                <a:gd name="T13" fmla="*/ 1475 h 2269"/>
                <a:gd name="T14" fmla="*/ 6 w 2273"/>
                <a:gd name="T15" fmla="*/ 1248 h 2269"/>
                <a:gd name="T16" fmla="*/ 6 w 2273"/>
                <a:gd name="T17" fmla="*/ 1021 h 2269"/>
                <a:gd name="T18" fmla="*/ 54 w 2273"/>
                <a:gd name="T19" fmla="*/ 800 h 2269"/>
                <a:gd name="T20" fmla="*/ 138 w 2273"/>
                <a:gd name="T21" fmla="*/ 591 h 2269"/>
                <a:gd name="T22" fmla="*/ 258 w 2273"/>
                <a:gd name="T23" fmla="*/ 412 h 2269"/>
                <a:gd name="T24" fmla="*/ 413 w 2273"/>
                <a:gd name="T25" fmla="*/ 257 h 2269"/>
                <a:gd name="T26" fmla="*/ 592 w 2273"/>
                <a:gd name="T27" fmla="*/ 137 h 2269"/>
                <a:gd name="T28" fmla="*/ 802 w 2273"/>
                <a:gd name="T29" fmla="*/ 54 h 2269"/>
                <a:gd name="T30" fmla="*/ 1023 w 2273"/>
                <a:gd name="T31" fmla="*/ 6 h 2269"/>
                <a:gd name="T32" fmla="*/ 1250 w 2273"/>
                <a:gd name="T33" fmla="*/ 6 h 2269"/>
                <a:gd name="T34" fmla="*/ 1478 w 2273"/>
                <a:gd name="T35" fmla="*/ 54 h 2269"/>
                <a:gd name="T36" fmla="*/ 1681 w 2273"/>
                <a:gd name="T37" fmla="*/ 137 h 2269"/>
                <a:gd name="T38" fmla="*/ 1861 w 2273"/>
                <a:gd name="T39" fmla="*/ 257 h 2269"/>
                <a:gd name="T40" fmla="*/ 2016 w 2273"/>
                <a:gd name="T41" fmla="*/ 412 h 2269"/>
                <a:gd name="T42" fmla="*/ 2136 w 2273"/>
                <a:gd name="T43" fmla="*/ 591 h 2269"/>
                <a:gd name="T44" fmla="*/ 2219 w 2273"/>
                <a:gd name="T45" fmla="*/ 800 h 2269"/>
                <a:gd name="T46" fmla="*/ 2267 w 2273"/>
                <a:gd name="T47" fmla="*/ 1021 h 2269"/>
                <a:gd name="T48" fmla="*/ 2267 w 2273"/>
                <a:gd name="T49" fmla="*/ 1248 h 2269"/>
                <a:gd name="T50" fmla="*/ 2219 w 2273"/>
                <a:gd name="T51" fmla="*/ 1475 h 2269"/>
                <a:gd name="T52" fmla="*/ 2136 w 2273"/>
                <a:gd name="T53" fmla="*/ 1678 h 2269"/>
                <a:gd name="T54" fmla="*/ 2016 w 2273"/>
                <a:gd name="T55" fmla="*/ 1857 h 2269"/>
                <a:gd name="T56" fmla="*/ 1861 w 2273"/>
                <a:gd name="T57" fmla="*/ 2013 h 2269"/>
                <a:gd name="T58" fmla="*/ 1681 w 2273"/>
                <a:gd name="T59" fmla="*/ 2132 h 2269"/>
                <a:gd name="T60" fmla="*/ 1478 w 2273"/>
                <a:gd name="T61" fmla="*/ 2216 h 2269"/>
                <a:gd name="T62" fmla="*/ 1250 w 2273"/>
                <a:gd name="T63" fmla="*/ 2263 h 2269"/>
                <a:gd name="T64" fmla="*/ 1137 w 2273"/>
                <a:gd name="T65" fmla="*/ 2269 h 22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73"/>
                <a:gd name="T100" fmla="*/ 0 h 2269"/>
                <a:gd name="T101" fmla="*/ 2273 w 2273"/>
                <a:gd name="T102" fmla="*/ 2269 h 22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73" h="2269">
                  <a:moveTo>
                    <a:pt x="1137" y="2269"/>
                  </a:moveTo>
                  <a:lnTo>
                    <a:pt x="1023" y="2263"/>
                  </a:lnTo>
                  <a:lnTo>
                    <a:pt x="909" y="2245"/>
                  </a:lnTo>
                  <a:lnTo>
                    <a:pt x="802" y="2216"/>
                  </a:lnTo>
                  <a:lnTo>
                    <a:pt x="694" y="2180"/>
                  </a:lnTo>
                  <a:lnTo>
                    <a:pt x="592" y="2132"/>
                  </a:lnTo>
                  <a:lnTo>
                    <a:pt x="503" y="2078"/>
                  </a:lnTo>
                  <a:lnTo>
                    <a:pt x="413" y="2013"/>
                  </a:lnTo>
                  <a:lnTo>
                    <a:pt x="335" y="1935"/>
                  </a:lnTo>
                  <a:lnTo>
                    <a:pt x="258" y="1857"/>
                  </a:lnTo>
                  <a:lnTo>
                    <a:pt x="192" y="1768"/>
                  </a:lnTo>
                  <a:lnTo>
                    <a:pt x="138" y="1678"/>
                  </a:lnTo>
                  <a:lnTo>
                    <a:pt x="90" y="1577"/>
                  </a:lnTo>
                  <a:lnTo>
                    <a:pt x="54" y="1475"/>
                  </a:lnTo>
                  <a:lnTo>
                    <a:pt x="24" y="1362"/>
                  </a:lnTo>
                  <a:lnTo>
                    <a:pt x="6" y="1248"/>
                  </a:lnTo>
                  <a:lnTo>
                    <a:pt x="0" y="1135"/>
                  </a:lnTo>
                  <a:lnTo>
                    <a:pt x="6" y="1021"/>
                  </a:lnTo>
                  <a:lnTo>
                    <a:pt x="24" y="908"/>
                  </a:lnTo>
                  <a:lnTo>
                    <a:pt x="54" y="800"/>
                  </a:lnTo>
                  <a:lnTo>
                    <a:pt x="90" y="693"/>
                  </a:lnTo>
                  <a:lnTo>
                    <a:pt x="138" y="591"/>
                  </a:lnTo>
                  <a:lnTo>
                    <a:pt x="192" y="502"/>
                  </a:lnTo>
                  <a:lnTo>
                    <a:pt x="258" y="412"/>
                  </a:lnTo>
                  <a:lnTo>
                    <a:pt x="335" y="334"/>
                  </a:lnTo>
                  <a:lnTo>
                    <a:pt x="413" y="257"/>
                  </a:lnTo>
                  <a:lnTo>
                    <a:pt x="503" y="191"/>
                  </a:lnTo>
                  <a:lnTo>
                    <a:pt x="592" y="137"/>
                  </a:lnTo>
                  <a:lnTo>
                    <a:pt x="694" y="89"/>
                  </a:lnTo>
                  <a:lnTo>
                    <a:pt x="802" y="54"/>
                  </a:lnTo>
                  <a:lnTo>
                    <a:pt x="909" y="24"/>
                  </a:lnTo>
                  <a:lnTo>
                    <a:pt x="1023" y="6"/>
                  </a:lnTo>
                  <a:lnTo>
                    <a:pt x="1137" y="0"/>
                  </a:lnTo>
                  <a:lnTo>
                    <a:pt x="1250" y="6"/>
                  </a:lnTo>
                  <a:lnTo>
                    <a:pt x="1364" y="24"/>
                  </a:lnTo>
                  <a:lnTo>
                    <a:pt x="1478" y="54"/>
                  </a:lnTo>
                  <a:lnTo>
                    <a:pt x="1579" y="89"/>
                  </a:lnTo>
                  <a:lnTo>
                    <a:pt x="1681" y="137"/>
                  </a:lnTo>
                  <a:lnTo>
                    <a:pt x="1771" y="191"/>
                  </a:lnTo>
                  <a:lnTo>
                    <a:pt x="1861" y="257"/>
                  </a:lnTo>
                  <a:lnTo>
                    <a:pt x="1938" y="334"/>
                  </a:lnTo>
                  <a:lnTo>
                    <a:pt x="2016" y="412"/>
                  </a:lnTo>
                  <a:lnTo>
                    <a:pt x="2082" y="502"/>
                  </a:lnTo>
                  <a:lnTo>
                    <a:pt x="2136" y="591"/>
                  </a:lnTo>
                  <a:lnTo>
                    <a:pt x="2184" y="693"/>
                  </a:lnTo>
                  <a:lnTo>
                    <a:pt x="2219" y="800"/>
                  </a:lnTo>
                  <a:lnTo>
                    <a:pt x="2249" y="908"/>
                  </a:lnTo>
                  <a:lnTo>
                    <a:pt x="2267" y="1021"/>
                  </a:lnTo>
                  <a:lnTo>
                    <a:pt x="2273" y="1135"/>
                  </a:lnTo>
                  <a:lnTo>
                    <a:pt x="2267" y="1248"/>
                  </a:lnTo>
                  <a:lnTo>
                    <a:pt x="2249" y="1362"/>
                  </a:lnTo>
                  <a:lnTo>
                    <a:pt x="2219" y="1475"/>
                  </a:lnTo>
                  <a:lnTo>
                    <a:pt x="2184" y="1577"/>
                  </a:lnTo>
                  <a:lnTo>
                    <a:pt x="2136" y="1678"/>
                  </a:lnTo>
                  <a:lnTo>
                    <a:pt x="2082" y="1768"/>
                  </a:lnTo>
                  <a:lnTo>
                    <a:pt x="2016" y="1857"/>
                  </a:lnTo>
                  <a:lnTo>
                    <a:pt x="1938" y="1935"/>
                  </a:lnTo>
                  <a:lnTo>
                    <a:pt x="1861" y="2013"/>
                  </a:lnTo>
                  <a:lnTo>
                    <a:pt x="1771" y="2078"/>
                  </a:lnTo>
                  <a:lnTo>
                    <a:pt x="1681" y="2132"/>
                  </a:lnTo>
                  <a:lnTo>
                    <a:pt x="1579" y="2180"/>
                  </a:lnTo>
                  <a:lnTo>
                    <a:pt x="1478" y="2216"/>
                  </a:lnTo>
                  <a:lnTo>
                    <a:pt x="1364" y="2245"/>
                  </a:lnTo>
                  <a:lnTo>
                    <a:pt x="1250" y="2263"/>
                  </a:lnTo>
                  <a:lnTo>
                    <a:pt x="1137" y="2269"/>
                  </a:lnTo>
                  <a:close/>
                </a:path>
              </a:pathLst>
            </a:custGeom>
            <a:solidFill>
              <a:srgbClr val="105E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55" name="Freeform 115"/>
            <p:cNvSpPr>
              <a:spLocks/>
            </p:cNvSpPr>
            <p:nvPr/>
          </p:nvSpPr>
          <p:spPr bwMode="auto">
            <a:xfrm>
              <a:off x="3924" y="1583"/>
              <a:ext cx="2261" cy="2257"/>
            </a:xfrm>
            <a:custGeom>
              <a:avLst/>
              <a:gdLst>
                <a:gd name="T0" fmla="*/ 1017 w 2261"/>
                <a:gd name="T1" fmla="*/ 2251 h 2257"/>
                <a:gd name="T2" fmla="*/ 796 w 2261"/>
                <a:gd name="T3" fmla="*/ 2210 h 2257"/>
                <a:gd name="T4" fmla="*/ 592 w 2261"/>
                <a:gd name="T5" fmla="*/ 2120 h 2257"/>
                <a:gd name="T6" fmla="*/ 413 w 2261"/>
                <a:gd name="T7" fmla="*/ 2001 h 2257"/>
                <a:gd name="T8" fmla="*/ 258 w 2261"/>
                <a:gd name="T9" fmla="*/ 1851 h 2257"/>
                <a:gd name="T10" fmla="*/ 138 w 2261"/>
                <a:gd name="T11" fmla="*/ 1666 h 2257"/>
                <a:gd name="T12" fmla="*/ 54 w 2261"/>
                <a:gd name="T13" fmla="*/ 1463 h 2257"/>
                <a:gd name="T14" fmla="*/ 6 w 2261"/>
                <a:gd name="T15" fmla="*/ 1242 h 2257"/>
                <a:gd name="T16" fmla="*/ 6 w 2261"/>
                <a:gd name="T17" fmla="*/ 1015 h 2257"/>
                <a:gd name="T18" fmla="*/ 54 w 2261"/>
                <a:gd name="T19" fmla="*/ 794 h 2257"/>
                <a:gd name="T20" fmla="*/ 138 w 2261"/>
                <a:gd name="T21" fmla="*/ 591 h 2257"/>
                <a:gd name="T22" fmla="*/ 258 w 2261"/>
                <a:gd name="T23" fmla="*/ 412 h 2257"/>
                <a:gd name="T24" fmla="*/ 413 w 2261"/>
                <a:gd name="T25" fmla="*/ 257 h 2257"/>
                <a:gd name="T26" fmla="*/ 592 w 2261"/>
                <a:gd name="T27" fmla="*/ 137 h 2257"/>
                <a:gd name="T28" fmla="*/ 796 w 2261"/>
                <a:gd name="T29" fmla="*/ 54 h 2257"/>
                <a:gd name="T30" fmla="*/ 1017 w 2261"/>
                <a:gd name="T31" fmla="*/ 6 h 2257"/>
                <a:gd name="T32" fmla="*/ 1244 w 2261"/>
                <a:gd name="T33" fmla="*/ 6 h 2257"/>
                <a:gd name="T34" fmla="*/ 1466 w 2261"/>
                <a:gd name="T35" fmla="*/ 54 h 2257"/>
                <a:gd name="T36" fmla="*/ 1669 w 2261"/>
                <a:gd name="T37" fmla="*/ 137 h 2257"/>
                <a:gd name="T38" fmla="*/ 1849 w 2261"/>
                <a:gd name="T39" fmla="*/ 257 h 2257"/>
                <a:gd name="T40" fmla="*/ 2004 w 2261"/>
                <a:gd name="T41" fmla="*/ 412 h 2257"/>
                <a:gd name="T42" fmla="*/ 2124 w 2261"/>
                <a:gd name="T43" fmla="*/ 591 h 2257"/>
                <a:gd name="T44" fmla="*/ 2213 w 2261"/>
                <a:gd name="T45" fmla="*/ 794 h 2257"/>
                <a:gd name="T46" fmla="*/ 2255 w 2261"/>
                <a:gd name="T47" fmla="*/ 1015 h 2257"/>
                <a:gd name="T48" fmla="*/ 2255 w 2261"/>
                <a:gd name="T49" fmla="*/ 1242 h 2257"/>
                <a:gd name="T50" fmla="*/ 2213 w 2261"/>
                <a:gd name="T51" fmla="*/ 1463 h 2257"/>
                <a:gd name="T52" fmla="*/ 2124 w 2261"/>
                <a:gd name="T53" fmla="*/ 1666 h 2257"/>
                <a:gd name="T54" fmla="*/ 2004 w 2261"/>
                <a:gd name="T55" fmla="*/ 1851 h 2257"/>
                <a:gd name="T56" fmla="*/ 1849 w 2261"/>
                <a:gd name="T57" fmla="*/ 2001 h 2257"/>
                <a:gd name="T58" fmla="*/ 1669 w 2261"/>
                <a:gd name="T59" fmla="*/ 2120 h 2257"/>
                <a:gd name="T60" fmla="*/ 1466 w 2261"/>
                <a:gd name="T61" fmla="*/ 2210 h 2257"/>
                <a:gd name="T62" fmla="*/ 1244 w 2261"/>
                <a:gd name="T63" fmla="*/ 2251 h 2257"/>
                <a:gd name="T64" fmla="*/ 1131 w 2261"/>
                <a:gd name="T65" fmla="*/ 2257 h 22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61"/>
                <a:gd name="T100" fmla="*/ 0 h 2257"/>
                <a:gd name="T101" fmla="*/ 2261 w 2261"/>
                <a:gd name="T102" fmla="*/ 2257 h 225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61" h="2257">
                  <a:moveTo>
                    <a:pt x="1131" y="2257"/>
                  </a:moveTo>
                  <a:lnTo>
                    <a:pt x="1017" y="2251"/>
                  </a:lnTo>
                  <a:lnTo>
                    <a:pt x="903" y="2234"/>
                  </a:lnTo>
                  <a:lnTo>
                    <a:pt x="796" y="2210"/>
                  </a:lnTo>
                  <a:lnTo>
                    <a:pt x="694" y="2168"/>
                  </a:lnTo>
                  <a:lnTo>
                    <a:pt x="592" y="2120"/>
                  </a:lnTo>
                  <a:lnTo>
                    <a:pt x="503" y="2066"/>
                  </a:lnTo>
                  <a:lnTo>
                    <a:pt x="413" y="2001"/>
                  </a:lnTo>
                  <a:lnTo>
                    <a:pt x="335" y="1929"/>
                  </a:lnTo>
                  <a:lnTo>
                    <a:pt x="258" y="1851"/>
                  </a:lnTo>
                  <a:lnTo>
                    <a:pt x="192" y="1762"/>
                  </a:lnTo>
                  <a:lnTo>
                    <a:pt x="138" y="1666"/>
                  </a:lnTo>
                  <a:lnTo>
                    <a:pt x="90" y="1571"/>
                  </a:lnTo>
                  <a:lnTo>
                    <a:pt x="54" y="1463"/>
                  </a:lnTo>
                  <a:lnTo>
                    <a:pt x="24" y="1356"/>
                  </a:lnTo>
                  <a:lnTo>
                    <a:pt x="6" y="1242"/>
                  </a:lnTo>
                  <a:lnTo>
                    <a:pt x="0" y="1129"/>
                  </a:lnTo>
                  <a:lnTo>
                    <a:pt x="6" y="1015"/>
                  </a:lnTo>
                  <a:lnTo>
                    <a:pt x="24" y="902"/>
                  </a:lnTo>
                  <a:lnTo>
                    <a:pt x="54" y="794"/>
                  </a:lnTo>
                  <a:lnTo>
                    <a:pt x="90" y="693"/>
                  </a:lnTo>
                  <a:lnTo>
                    <a:pt x="138" y="591"/>
                  </a:lnTo>
                  <a:lnTo>
                    <a:pt x="192" y="502"/>
                  </a:lnTo>
                  <a:lnTo>
                    <a:pt x="258" y="412"/>
                  </a:lnTo>
                  <a:lnTo>
                    <a:pt x="335" y="334"/>
                  </a:lnTo>
                  <a:lnTo>
                    <a:pt x="413" y="257"/>
                  </a:lnTo>
                  <a:lnTo>
                    <a:pt x="503" y="191"/>
                  </a:lnTo>
                  <a:lnTo>
                    <a:pt x="592" y="137"/>
                  </a:lnTo>
                  <a:lnTo>
                    <a:pt x="694" y="89"/>
                  </a:lnTo>
                  <a:lnTo>
                    <a:pt x="796" y="54"/>
                  </a:lnTo>
                  <a:lnTo>
                    <a:pt x="903" y="24"/>
                  </a:lnTo>
                  <a:lnTo>
                    <a:pt x="1017" y="6"/>
                  </a:lnTo>
                  <a:lnTo>
                    <a:pt x="1131" y="0"/>
                  </a:lnTo>
                  <a:lnTo>
                    <a:pt x="1244" y="6"/>
                  </a:lnTo>
                  <a:lnTo>
                    <a:pt x="1358" y="24"/>
                  </a:lnTo>
                  <a:lnTo>
                    <a:pt x="1466" y="54"/>
                  </a:lnTo>
                  <a:lnTo>
                    <a:pt x="1567" y="89"/>
                  </a:lnTo>
                  <a:lnTo>
                    <a:pt x="1669" y="137"/>
                  </a:lnTo>
                  <a:lnTo>
                    <a:pt x="1765" y="191"/>
                  </a:lnTo>
                  <a:lnTo>
                    <a:pt x="1849" y="257"/>
                  </a:lnTo>
                  <a:lnTo>
                    <a:pt x="1932" y="334"/>
                  </a:lnTo>
                  <a:lnTo>
                    <a:pt x="2004" y="412"/>
                  </a:lnTo>
                  <a:lnTo>
                    <a:pt x="2070" y="502"/>
                  </a:lnTo>
                  <a:lnTo>
                    <a:pt x="2124" y="591"/>
                  </a:lnTo>
                  <a:lnTo>
                    <a:pt x="2172" y="693"/>
                  </a:lnTo>
                  <a:lnTo>
                    <a:pt x="2213" y="794"/>
                  </a:lnTo>
                  <a:lnTo>
                    <a:pt x="2237" y="902"/>
                  </a:lnTo>
                  <a:lnTo>
                    <a:pt x="2255" y="1015"/>
                  </a:lnTo>
                  <a:lnTo>
                    <a:pt x="2261" y="1129"/>
                  </a:lnTo>
                  <a:lnTo>
                    <a:pt x="2255" y="1242"/>
                  </a:lnTo>
                  <a:lnTo>
                    <a:pt x="2237" y="1356"/>
                  </a:lnTo>
                  <a:lnTo>
                    <a:pt x="2213" y="1463"/>
                  </a:lnTo>
                  <a:lnTo>
                    <a:pt x="2172" y="1571"/>
                  </a:lnTo>
                  <a:lnTo>
                    <a:pt x="2124" y="1666"/>
                  </a:lnTo>
                  <a:lnTo>
                    <a:pt x="2070" y="1762"/>
                  </a:lnTo>
                  <a:lnTo>
                    <a:pt x="2004" y="1851"/>
                  </a:lnTo>
                  <a:lnTo>
                    <a:pt x="1932" y="1929"/>
                  </a:lnTo>
                  <a:lnTo>
                    <a:pt x="1849" y="2001"/>
                  </a:lnTo>
                  <a:lnTo>
                    <a:pt x="1765" y="2066"/>
                  </a:lnTo>
                  <a:lnTo>
                    <a:pt x="1669" y="2120"/>
                  </a:lnTo>
                  <a:lnTo>
                    <a:pt x="1567" y="2168"/>
                  </a:lnTo>
                  <a:lnTo>
                    <a:pt x="1466" y="2210"/>
                  </a:lnTo>
                  <a:lnTo>
                    <a:pt x="1358" y="2234"/>
                  </a:lnTo>
                  <a:lnTo>
                    <a:pt x="1244" y="2251"/>
                  </a:lnTo>
                  <a:lnTo>
                    <a:pt x="1131" y="2257"/>
                  </a:lnTo>
                  <a:close/>
                </a:path>
              </a:pathLst>
            </a:custGeom>
            <a:solidFill>
              <a:srgbClr val="115E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56" name="Freeform 116"/>
            <p:cNvSpPr>
              <a:spLocks/>
            </p:cNvSpPr>
            <p:nvPr/>
          </p:nvSpPr>
          <p:spPr bwMode="auto">
            <a:xfrm>
              <a:off x="3930" y="1589"/>
              <a:ext cx="2243" cy="2245"/>
            </a:xfrm>
            <a:custGeom>
              <a:avLst/>
              <a:gdLst>
                <a:gd name="T0" fmla="*/ 1011 w 2243"/>
                <a:gd name="T1" fmla="*/ 2239 h 2245"/>
                <a:gd name="T2" fmla="*/ 790 w 2243"/>
                <a:gd name="T3" fmla="*/ 2198 h 2245"/>
                <a:gd name="T4" fmla="*/ 586 w 2243"/>
                <a:gd name="T5" fmla="*/ 2108 h 2245"/>
                <a:gd name="T6" fmla="*/ 407 w 2243"/>
                <a:gd name="T7" fmla="*/ 1989 h 2245"/>
                <a:gd name="T8" fmla="*/ 257 w 2243"/>
                <a:gd name="T9" fmla="*/ 1839 h 2245"/>
                <a:gd name="T10" fmla="*/ 138 w 2243"/>
                <a:gd name="T11" fmla="*/ 1660 h 2245"/>
                <a:gd name="T12" fmla="*/ 48 w 2243"/>
                <a:gd name="T13" fmla="*/ 1457 h 2245"/>
                <a:gd name="T14" fmla="*/ 6 w 2243"/>
                <a:gd name="T15" fmla="*/ 1236 h 2245"/>
                <a:gd name="T16" fmla="*/ 6 w 2243"/>
                <a:gd name="T17" fmla="*/ 1009 h 2245"/>
                <a:gd name="T18" fmla="*/ 48 w 2243"/>
                <a:gd name="T19" fmla="*/ 788 h 2245"/>
                <a:gd name="T20" fmla="*/ 138 w 2243"/>
                <a:gd name="T21" fmla="*/ 585 h 2245"/>
                <a:gd name="T22" fmla="*/ 257 w 2243"/>
                <a:gd name="T23" fmla="*/ 406 h 2245"/>
                <a:gd name="T24" fmla="*/ 407 w 2243"/>
                <a:gd name="T25" fmla="*/ 257 h 2245"/>
                <a:gd name="T26" fmla="*/ 586 w 2243"/>
                <a:gd name="T27" fmla="*/ 137 h 2245"/>
                <a:gd name="T28" fmla="*/ 790 w 2243"/>
                <a:gd name="T29" fmla="*/ 48 h 2245"/>
                <a:gd name="T30" fmla="*/ 1011 w 2243"/>
                <a:gd name="T31" fmla="*/ 6 h 2245"/>
                <a:gd name="T32" fmla="*/ 1238 w 2243"/>
                <a:gd name="T33" fmla="*/ 6 h 2245"/>
                <a:gd name="T34" fmla="*/ 1460 w 2243"/>
                <a:gd name="T35" fmla="*/ 48 h 2245"/>
                <a:gd name="T36" fmla="*/ 1657 w 2243"/>
                <a:gd name="T37" fmla="*/ 137 h 2245"/>
                <a:gd name="T38" fmla="*/ 1837 w 2243"/>
                <a:gd name="T39" fmla="*/ 257 h 2245"/>
                <a:gd name="T40" fmla="*/ 1986 w 2243"/>
                <a:gd name="T41" fmla="*/ 406 h 2245"/>
                <a:gd name="T42" fmla="*/ 2106 w 2243"/>
                <a:gd name="T43" fmla="*/ 585 h 2245"/>
                <a:gd name="T44" fmla="*/ 2195 w 2243"/>
                <a:gd name="T45" fmla="*/ 788 h 2245"/>
                <a:gd name="T46" fmla="*/ 2237 w 2243"/>
                <a:gd name="T47" fmla="*/ 1009 h 2245"/>
                <a:gd name="T48" fmla="*/ 2237 w 2243"/>
                <a:gd name="T49" fmla="*/ 1236 h 2245"/>
                <a:gd name="T50" fmla="*/ 2195 w 2243"/>
                <a:gd name="T51" fmla="*/ 1457 h 2245"/>
                <a:gd name="T52" fmla="*/ 2106 w 2243"/>
                <a:gd name="T53" fmla="*/ 1660 h 2245"/>
                <a:gd name="T54" fmla="*/ 1986 w 2243"/>
                <a:gd name="T55" fmla="*/ 1839 h 2245"/>
                <a:gd name="T56" fmla="*/ 1837 w 2243"/>
                <a:gd name="T57" fmla="*/ 1989 h 2245"/>
                <a:gd name="T58" fmla="*/ 1657 w 2243"/>
                <a:gd name="T59" fmla="*/ 2108 h 2245"/>
                <a:gd name="T60" fmla="*/ 1460 w 2243"/>
                <a:gd name="T61" fmla="*/ 2198 h 2245"/>
                <a:gd name="T62" fmla="*/ 1238 w 2243"/>
                <a:gd name="T63" fmla="*/ 2239 h 2245"/>
                <a:gd name="T64" fmla="*/ 1125 w 2243"/>
                <a:gd name="T65" fmla="*/ 2245 h 224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43"/>
                <a:gd name="T100" fmla="*/ 0 h 2245"/>
                <a:gd name="T101" fmla="*/ 2243 w 2243"/>
                <a:gd name="T102" fmla="*/ 2245 h 224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43" h="2245">
                  <a:moveTo>
                    <a:pt x="1125" y="2245"/>
                  </a:moveTo>
                  <a:lnTo>
                    <a:pt x="1011" y="2239"/>
                  </a:lnTo>
                  <a:lnTo>
                    <a:pt x="897" y="2222"/>
                  </a:lnTo>
                  <a:lnTo>
                    <a:pt x="790" y="2198"/>
                  </a:lnTo>
                  <a:lnTo>
                    <a:pt x="688" y="2156"/>
                  </a:lnTo>
                  <a:lnTo>
                    <a:pt x="586" y="2108"/>
                  </a:lnTo>
                  <a:lnTo>
                    <a:pt x="497" y="2054"/>
                  </a:lnTo>
                  <a:lnTo>
                    <a:pt x="407" y="1989"/>
                  </a:lnTo>
                  <a:lnTo>
                    <a:pt x="329" y="1917"/>
                  </a:lnTo>
                  <a:lnTo>
                    <a:pt x="257" y="1839"/>
                  </a:lnTo>
                  <a:lnTo>
                    <a:pt x="192" y="1750"/>
                  </a:lnTo>
                  <a:lnTo>
                    <a:pt x="138" y="1660"/>
                  </a:lnTo>
                  <a:lnTo>
                    <a:pt x="90" y="1559"/>
                  </a:lnTo>
                  <a:lnTo>
                    <a:pt x="48" y="1457"/>
                  </a:lnTo>
                  <a:lnTo>
                    <a:pt x="24" y="1350"/>
                  </a:lnTo>
                  <a:lnTo>
                    <a:pt x="6" y="1236"/>
                  </a:lnTo>
                  <a:lnTo>
                    <a:pt x="0" y="1123"/>
                  </a:lnTo>
                  <a:lnTo>
                    <a:pt x="6" y="1009"/>
                  </a:lnTo>
                  <a:lnTo>
                    <a:pt x="24" y="896"/>
                  </a:lnTo>
                  <a:lnTo>
                    <a:pt x="48" y="788"/>
                  </a:lnTo>
                  <a:lnTo>
                    <a:pt x="90" y="687"/>
                  </a:lnTo>
                  <a:lnTo>
                    <a:pt x="138" y="585"/>
                  </a:lnTo>
                  <a:lnTo>
                    <a:pt x="192" y="496"/>
                  </a:lnTo>
                  <a:lnTo>
                    <a:pt x="257" y="406"/>
                  </a:lnTo>
                  <a:lnTo>
                    <a:pt x="329" y="328"/>
                  </a:lnTo>
                  <a:lnTo>
                    <a:pt x="407" y="257"/>
                  </a:lnTo>
                  <a:lnTo>
                    <a:pt x="497" y="191"/>
                  </a:lnTo>
                  <a:lnTo>
                    <a:pt x="586" y="137"/>
                  </a:lnTo>
                  <a:lnTo>
                    <a:pt x="688" y="89"/>
                  </a:lnTo>
                  <a:lnTo>
                    <a:pt x="790" y="48"/>
                  </a:lnTo>
                  <a:lnTo>
                    <a:pt x="897" y="24"/>
                  </a:lnTo>
                  <a:lnTo>
                    <a:pt x="1011" y="6"/>
                  </a:lnTo>
                  <a:lnTo>
                    <a:pt x="1125" y="0"/>
                  </a:lnTo>
                  <a:lnTo>
                    <a:pt x="1238" y="6"/>
                  </a:lnTo>
                  <a:lnTo>
                    <a:pt x="1352" y="24"/>
                  </a:lnTo>
                  <a:lnTo>
                    <a:pt x="1460" y="48"/>
                  </a:lnTo>
                  <a:lnTo>
                    <a:pt x="1561" y="89"/>
                  </a:lnTo>
                  <a:lnTo>
                    <a:pt x="1657" y="137"/>
                  </a:lnTo>
                  <a:lnTo>
                    <a:pt x="1747" y="191"/>
                  </a:lnTo>
                  <a:lnTo>
                    <a:pt x="1837" y="257"/>
                  </a:lnTo>
                  <a:lnTo>
                    <a:pt x="1914" y="328"/>
                  </a:lnTo>
                  <a:lnTo>
                    <a:pt x="1986" y="406"/>
                  </a:lnTo>
                  <a:lnTo>
                    <a:pt x="2052" y="496"/>
                  </a:lnTo>
                  <a:lnTo>
                    <a:pt x="2106" y="585"/>
                  </a:lnTo>
                  <a:lnTo>
                    <a:pt x="2154" y="687"/>
                  </a:lnTo>
                  <a:lnTo>
                    <a:pt x="2195" y="788"/>
                  </a:lnTo>
                  <a:lnTo>
                    <a:pt x="2219" y="896"/>
                  </a:lnTo>
                  <a:lnTo>
                    <a:pt x="2237" y="1009"/>
                  </a:lnTo>
                  <a:lnTo>
                    <a:pt x="2243" y="1123"/>
                  </a:lnTo>
                  <a:lnTo>
                    <a:pt x="2237" y="1236"/>
                  </a:lnTo>
                  <a:lnTo>
                    <a:pt x="2219" y="1350"/>
                  </a:lnTo>
                  <a:lnTo>
                    <a:pt x="2195" y="1457"/>
                  </a:lnTo>
                  <a:lnTo>
                    <a:pt x="2154" y="1559"/>
                  </a:lnTo>
                  <a:lnTo>
                    <a:pt x="2106" y="1660"/>
                  </a:lnTo>
                  <a:lnTo>
                    <a:pt x="2052" y="1750"/>
                  </a:lnTo>
                  <a:lnTo>
                    <a:pt x="1986" y="1839"/>
                  </a:lnTo>
                  <a:lnTo>
                    <a:pt x="1914" y="1917"/>
                  </a:lnTo>
                  <a:lnTo>
                    <a:pt x="1837" y="1989"/>
                  </a:lnTo>
                  <a:lnTo>
                    <a:pt x="1747" y="2054"/>
                  </a:lnTo>
                  <a:lnTo>
                    <a:pt x="1657" y="2108"/>
                  </a:lnTo>
                  <a:lnTo>
                    <a:pt x="1561" y="2156"/>
                  </a:lnTo>
                  <a:lnTo>
                    <a:pt x="1460" y="2198"/>
                  </a:lnTo>
                  <a:lnTo>
                    <a:pt x="1352" y="2222"/>
                  </a:lnTo>
                  <a:lnTo>
                    <a:pt x="1238" y="2239"/>
                  </a:lnTo>
                  <a:lnTo>
                    <a:pt x="1125" y="2245"/>
                  </a:lnTo>
                  <a:close/>
                </a:path>
              </a:pathLst>
            </a:custGeom>
            <a:solidFill>
              <a:srgbClr val="125F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57" name="Freeform 117"/>
            <p:cNvSpPr>
              <a:spLocks/>
            </p:cNvSpPr>
            <p:nvPr/>
          </p:nvSpPr>
          <p:spPr bwMode="auto">
            <a:xfrm>
              <a:off x="3930" y="1589"/>
              <a:ext cx="2237" cy="2233"/>
            </a:xfrm>
            <a:custGeom>
              <a:avLst/>
              <a:gdLst>
                <a:gd name="T0" fmla="*/ 1005 w 2237"/>
                <a:gd name="T1" fmla="*/ 2228 h 2233"/>
                <a:gd name="T2" fmla="*/ 790 w 2237"/>
                <a:gd name="T3" fmla="*/ 2186 h 2233"/>
                <a:gd name="T4" fmla="*/ 586 w 2237"/>
                <a:gd name="T5" fmla="*/ 2096 h 2233"/>
                <a:gd name="T6" fmla="*/ 407 w 2237"/>
                <a:gd name="T7" fmla="*/ 1977 h 2233"/>
                <a:gd name="T8" fmla="*/ 257 w 2237"/>
                <a:gd name="T9" fmla="*/ 1827 h 2233"/>
                <a:gd name="T10" fmla="*/ 138 w 2237"/>
                <a:gd name="T11" fmla="*/ 1648 h 2233"/>
                <a:gd name="T12" fmla="*/ 48 w 2237"/>
                <a:gd name="T13" fmla="*/ 1451 h 2233"/>
                <a:gd name="T14" fmla="*/ 6 w 2237"/>
                <a:gd name="T15" fmla="*/ 1230 h 2233"/>
                <a:gd name="T16" fmla="*/ 6 w 2237"/>
                <a:gd name="T17" fmla="*/ 1003 h 2233"/>
                <a:gd name="T18" fmla="*/ 48 w 2237"/>
                <a:gd name="T19" fmla="*/ 788 h 2233"/>
                <a:gd name="T20" fmla="*/ 138 w 2237"/>
                <a:gd name="T21" fmla="*/ 585 h 2233"/>
                <a:gd name="T22" fmla="*/ 257 w 2237"/>
                <a:gd name="T23" fmla="*/ 406 h 2233"/>
                <a:gd name="T24" fmla="*/ 407 w 2237"/>
                <a:gd name="T25" fmla="*/ 257 h 2233"/>
                <a:gd name="T26" fmla="*/ 586 w 2237"/>
                <a:gd name="T27" fmla="*/ 137 h 2233"/>
                <a:gd name="T28" fmla="*/ 790 w 2237"/>
                <a:gd name="T29" fmla="*/ 48 h 2233"/>
                <a:gd name="T30" fmla="*/ 1005 w 2237"/>
                <a:gd name="T31" fmla="*/ 6 h 2233"/>
                <a:gd name="T32" fmla="*/ 1232 w 2237"/>
                <a:gd name="T33" fmla="*/ 6 h 2233"/>
                <a:gd name="T34" fmla="*/ 1454 w 2237"/>
                <a:gd name="T35" fmla="*/ 48 h 2233"/>
                <a:gd name="T36" fmla="*/ 1651 w 2237"/>
                <a:gd name="T37" fmla="*/ 137 h 2233"/>
                <a:gd name="T38" fmla="*/ 1831 w 2237"/>
                <a:gd name="T39" fmla="*/ 257 h 2233"/>
                <a:gd name="T40" fmla="*/ 1980 w 2237"/>
                <a:gd name="T41" fmla="*/ 406 h 2233"/>
                <a:gd name="T42" fmla="*/ 2100 w 2237"/>
                <a:gd name="T43" fmla="*/ 585 h 2233"/>
                <a:gd name="T44" fmla="*/ 2189 w 2237"/>
                <a:gd name="T45" fmla="*/ 788 h 2233"/>
                <a:gd name="T46" fmla="*/ 2231 w 2237"/>
                <a:gd name="T47" fmla="*/ 1003 h 2233"/>
                <a:gd name="T48" fmla="*/ 2231 w 2237"/>
                <a:gd name="T49" fmla="*/ 1230 h 2233"/>
                <a:gd name="T50" fmla="*/ 2189 w 2237"/>
                <a:gd name="T51" fmla="*/ 1451 h 2233"/>
                <a:gd name="T52" fmla="*/ 2100 w 2237"/>
                <a:gd name="T53" fmla="*/ 1648 h 2233"/>
                <a:gd name="T54" fmla="*/ 1980 w 2237"/>
                <a:gd name="T55" fmla="*/ 1827 h 2233"/>
                <a:gd name="T56" fmla="*/ 1831 w 2237"/>
                <a:gd name="T57" fmla="*/ 1977 h 2233"/>
                <a:gd name="T58" fmla="*/ 1651 w 2237"/>
                <a:gd name="T59" fmla="*/ 2096 h 2233"/>
                <a:gd name="T60" fmla="*/ 1454 w 2237"/>
                <a:gd name="T61" fmla="*/ 2186 h 2233"/>
                <a:gd name="T62" fmla="*/ 1232 w 2237"/>
                <a:gd name="T63" fmla="*/ 2228 h 2233"/>
                <a:gd name="T64" fmla="*/ 1119 w 2237"/>
                <a:gd name="T65" fmla="*/ 2233 h 223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37"/>
                <a:gd name="T100" fmla="*/ 0 h 2233"/>
                <a:gd name="T101" fmla="*/ 2237 w 2237"/>
                <a:gd name="T102" fmla="*/ 2233 h 223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37" h="2233">
                  <a:moveTo>
                    <a:pt x="1119" y="2233"/>
                  </a:moveTo>
                  <a:lnTo>
                    <a:pt x="1005" y="2228"/>
                  </a:lnTo>
                  <a:lnTo>
                    <a:pt x="892" y="2210"/>
                  </a:lnTo>
                  <a:lnTo>
                    <a:pt x="790" y="2186"/>
                  </a:lnTo>
                  <a:lnTo>
                    <a:pt x="682" y="2144"/>
                  </a:lnTo>
                  <a:lnTo>
                    <a:pt x="586" y="2096"/>
                  </a:lnTo>
                  <a:lnTo>
                    <a:pt x="497" y="2042"/>
                  </a:lnTo>
                  <a:lnTo>
                    <a:pt x="407" y="1977"/>
                  </a:lnTo>
                  <a:lnTo>
                    <a:pt x="329" y="1905"/>
                  </a:lnTo>
                  <a:lnTo>
                    <a:pt x="257" y="1827"/>
                  </a:lnTo>
                  <a:lnTo>
                    <a:pt x="192" y="1738"/>
                  </a:lnTo>
                  <a:lnTo>
                    <a:pt x="138" y="1648"/>
                  </a:lnTo>
                  <a:lnTo>
                    <a:pt x="90" y="1553"/>
                  </a:lnTo>
                  <a:lnTo>
                    <a:pt x="48" y="1451"/>
                  </a:lnTo>
                  <a:lnTo>
                    <a:pt x="24" y="1344"/>
                  </a:lnTo>
                  <a:lnTo>
                    <a:pt x="6" y="1230"/>
                  </a:lnTo>
                  <a:lnTo>
                    <a:pt x="0" y="1117"/>
                  </a:lnTo>
                  <a:lnTo>
                    <a:pt x="6" y="1003"/>
                  </a:lnTo>
                  <a:lnTo>
                    <a:pt x="24" y="890"/>
                  </a:lnTo>
                  <a:lnTo>
                    <a:pt x="48" y="788"/>
                  </a:lnTo>
                  <a:lnTo>
                    <a:pt x="90" y="681"/>
                  </a:lnTo>
                  <a:lnTo>
                    <a:pt x="138" y="585"/>
                  </a:lnTo>
                  <a:lnTo>
                    <a:pt x="192" y="496"/>
                  </a:lnTo>
                  <a:lnTo>
                    <a:pt x="257" y="406"/>
                  </a:lnTo>
                  <a:lnTo>
                    <a:pt x="329" y="328"/>
                  </a:lnTo>
                  <a:lnTo>
                    <a:pt x="407" y="257"/>
                  </a:lnTo>
                  <a:lnTo>
                    <a:pt x="497" y="191"/>
                  </a:lnTo>
                  <a:lnTo>
                    <a:pt x="586" y="137"/>
                  </a:lnTo>
                  <a:lnTo>
                    <a:pt x="682" y="89"/>
                  </a:lnTo>
                  <a:lnTo>
                    <a:pt x="790" y="48"/>
                  </a:lnTo>
                  <a:lnTo>
                    <a:pt x="892" y="24"/>
                  </a:lnTo>
                  <a:lnTo>
                    <a:pt x="1005" y="6"/>
                  </a:lnTo>
                  <a:lnTo>
                    <a:pt x="1119" y="0"/>
                  </a:lnTo>
                  <a:lnTo>
                    <a:pt x="1232" y="6"/>
                  </a:lnTo>
                  <a:lnTo>
                    <a:pt x="1346" y="24"/>
                  </a:lnTo>
                  <a:lnTo>
                    <a:pt x="1454" y="48"/>
                  </a:lnTo>
                  <a:lnTo>
                    <a:pt x="1555" y="89"/>
                  </a:lnTo>
                  <a:lnTo>
                    <a:pt x="1651" y="137"/>
                  </a:lnTo>
                  <a:lnTo>
                    <a:pt x="1741" y="191"/>
                  </a:lnTo>
                  <a:lnTo>
                    <a:pt x="1831" y="257"/>
                  </a:lnTo>
                  <a:lnTo>
                    <a:pt x="1908" y="328"/>
                  </a:lnTo>
                  <a:lnTo>
                    <a:pt x="1980" y="406"/>
                  </a:lnTo>
                  <a:lnTo>
                    <a:pt x="2046" y="496"/>
                  </a:lnTo>
                  <a:lnTo>
                    <a:pt x="2100" y="585"/>
                  </a:lnTo>
                  <a:lnTo>
                    <a:pt x="2148" y="681"/>
                  </a:lnTo>
                  <a:lnTo>
                    <a:pt x="2189" y="788"/>
                  </a:lnTo>
                  <a:lnTo>
                    <a:pt x="2213" y="890"/>
                  </a:lnTo>
                  <a:lnTo>
                    <a:pt x="2231" y="1003"/>
                  </a:lnTo>
                  <a:lnTo>
                    <a:pt x="2237" y="1117"/>
                  </a:lnTo>
                  <a:lnTo>
                    <a:pt x="2231" y="1230"/>
                  </a:lnTo>
                  <a:lnTo>
                    <a:pt x="2213" y="1344"/>
                  </a:lnTo>
                  <a:lnTo>
                    <a:pt x="2189" y="1451"/>
                  </a:lnTo>
                  <a:lnTo>
                    <a:pt x="2148" y="1553"/>
                  </a:lnTo>
                  <a:lnTo>
                    <a:pt x="2100" y="1648"/>
                  </a:lnTo>
                  <a:lnTo>
                    <a:pt x="2046" y="1738"/>
                  </a:lnTo>
                  <a:lnTo>
                    <a:pt x="1980" y="1827"/>
                  </a:lnTo>
                  <a:lnTo>
                    <a:pt x="1908" y="1905"/>
                  </a:lnTo>
                  <a:lnTo>
                    <a:pt x="1831" y="1977"/>
                  </a:lnTo>
                  <a:lnTo>
                    <a:pt x="1741" y="2042"/>
                  </a:lnTo>
                  <a:lnTo>
                    <a:pt x="1651" y="2096"/>
                  </a:lnTo>
                  <a:lnTo>
                    <a:pt x="1555" y="2144"/>
                  </a:lnTo>
                  <a:lnTo>
                    <a:pt x="1454" y="2186"/>
                  </a:lnTo>
                  <a:lnTo>
                    <a:pt x="1346" y="2210"/>
                  </a:lnTo>
                  <a:lnTo>
                    <a:pt x="1232" y="2228"/>
                  </a:lnTo>
                  <a:lnTo>
                    <a:pt x="1119" y="2233"/>
                  </a:lnTo>
                  <a:close/>
                </a:path>
              </a:pathLst>
            </a:custGeom>
            <a:solidFill>
              <a:srgbClr val="135F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58" name="Freeform 118"/>
            <p:cNvSpPr>
              <a:spLocks/>
            </p:cNvSpPr>
            <p:nvPr/>
          </p:nvSpPr>
          <p:spPr bwMode="auto">
            <a:xfrm>
              <a:off x="3936" y="1595"/>
              <a:ext cx="2225" cy="2222"/>
            </a:xfrm>
            <a:custGeom>
              <a:avLst/>
              <a:gdLst>
                <a:gd name="T0" fmla="*/ 999 w 2225"/>
                <a:gd name="T1" fmla="*/ 2216 h 2222"/>
                <a:gd name="T2" fmla="*/ 784 w 2225"/>
                <a:gd name="T3" fmla="*/ 2174 h 2222"/>
                <a:gd name="T4" fmla="*/ 580 w 2225"/>
                <a:gd name="T5" fmla="*/ 2084 h 2222"/>
                <a:gd name="T6" fmla="*/ 407 w 2225"/>
                <a:gd name="T7" fmla="*/ 1965 h 2222"/>
                <a:gd name="T8" fmla="*/ 251 w 2225"/>
                <a:gd name="T9" fmla="*/ 1815 h 2222"/>
                <a:gd name="T10" fmla="*/ 132 w 2225"/>
                <a:gd name="T11" fmla="*/ 1636 h 2222"/>
                <a:gd name="T12" fmla="*/ 48 w 2225"/>
                <a:gd name="T13" fmla="*/ 1439 h 2222"/>
                <a:gd name="T14" fmla="*/ 6 w 2225"/>
                <a:gd name="T15" fmla="*/ 1224 h 2222"/>
                <a:gd name="T16" fmla="*/ 6 w 2225"/>
                <a:gd name="T17" fmla="*/ 997 h 2222"/>
                <a:gd name="T18" fmla="*/ 48 w 2225"/>
                <a:gd name="T19" fmla="*/ 782 h 2222"/>
                <a:gd name="T20" fmla="*/ 132 w 2225"/>
                <a:gd name="T21" fmla="*/ 579 h 2222"/>
                <a:gd name="T22" fmla="*/ 251 w 2225"/>
                <a:gd name="T23" fmla="*/ 406 h 2222"/>
                <a:gd name="T24" fmla="*/ 407 w 2225"/>
                <a:gd name="T25" fmla="*/ 251 h 2222"/>
                <a:gd name="T26" fmla="*/ 580 w 2225"/>
                <a:gd name="T27" fmla="*/ 131 h 2222"/>
                <a:gd name="T28" fmla="*/ 784 w 2225"/>
                <a:gd name="T29" fmla="*/ 48 h 2222"/>
                <a:gd name="T30" fmla="*/ 999 w 2225"/>
                <a:gd name="T31" fmla="*/ 6 h 2222"/>
                <a:gd name="T32" fmla="*/ 1226 w 2225"/>
                <a:gd name="T33" fmla="*/ 6 h 2222"/>
                <a:gd name="T34" fmla="*/ 1442 w 2225"/>
                <a:gd name="T35" fmla="*/ 48 h 2222"/>
                <a:gd name="T36" fmla="*/ 1639 w 2225"/>
                <a:gd name="T37" fmla="*/ 131 h 2222"/>
                <a:gd name="T38" fmla="*/ 1819 w 2225"/>
                <a:gd name="T39" fmla="*/ 251 h 2222"/>
                <a:gd name="T40" fmla="*/ 1968 w 2225"/>
                <a:gd name="T41" fmla="*/ 406 h 2222"/>
                <a:gd name="T42" fmla="*/ 2088 w 2225"/>
                <a:gd name="T43" fmla="*/ 579 h 2222"/>
                <a:gd name="T44" fmla="*/ 2177 w 2225"/>
                <a:gd name="T45" fmla="*/ 782 h 2222"/>
                <a:gd name="T46" fmla="*/ 2219 w 2225"/>
                <a:gd name="T47" fmla="*/ 997 h 2222"/>
                <a:gd name="T48" fmla="*/ 2219 w 2225"/>
                <a:gd name="T49" fmla="*/ 1224 h 2222"/>
                <a:gd name="T50" fmla="*/ 2177 w 2225"/>
                <a:gd name="T51" fmla="*/ 1439 h 2222"/>
                <a:gd name="T52" fmla="*/ 2088 w 2225"/>
                <a:gd name="T53" fmla="*/ 1636 h 2222"/>
                <a:gd name="T54" fmla="*/ 1968 w 2225"/>
                <a:gd name="T55" fmla="*/ 1815 h 2222"/>
                <a:gd name="T56" fmla="*/ 1819 w 2225"/>
                <a:gd name="T57" fmla="*/ 1965 h 2222"/>
                <a:gd name="T58" fmla="*/ 1639 w 2225"/>
                <a:gd name="T59" fmla="*/ 2084 h 2222"/>
                <a:gd name="T60" fmla="*/ 1442 w 2225"/>
                <a:gd name="T61" fmla="*/ 2174 h 2222"/>
                <a:gd name="T62" fmla="*/ 1226 w 2225"/>
                <a:gd name="T63" fmla="*/ 2216 h 2222"/>
                <a:gd name="T64" fmla="*/ 1113 w 2225"/>
                <a:gd name="T65" fmla="*/ 2222 h 22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25"/>
                <a:gd name="T100" fmla="*/ 0 h 2222"/>
                <a:gd name="T101" fmla="*/ 2225 w 2225"/>
                <a:gd name="T102" fmla="*/ 2222 h 22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25" h="2222">
                  <a:moveTo>
                    <a:pt x="1113" y="2222"/>
                  </a:moveTo>
                  <a:lnTo>
                    <a:pt x="999" y="2216"/>
                  </a:lnTo>
                  <a:lnTo>
                    <a:pt x="886" y="2198"/>
                  </a:lnTo>
                  <a:lnTo>
                    <a:pt x="784" y="2174"/>
                  </a:lnTo>
                  <a:lnTo>
                    <a:pt x="682" y="2132"/>
                  </a:lnTo>
                  <a:lnTo>
                    <a:pt x="580" y="2084"/>
                  </a:lnTo>
                  <a:lnTo>
                    <a:pt x="491" y="2030"/>
                  </a:lnTo>
                  <a:lnTo>
                    <a:pt x="407" y="1965"/>
                  </a:lnTo>
                  <a:lnTo>
                    <a:pt x="323" y="1893"/>
                  </a:lnTo>
                  <a:lnTo>
                    <a:pt x="251" y="1815"/>
                  </a:lnTo>
                  <a:lnTo>
                    <a:pt x="192" y="1732"/>
                  </a:lnTo>
                  <a:lnTo>
                    <a:pt x="132" y="1636"/>
                  </a:lnTo>
                  <a:lnTo>
                    <a:pt x="90" y="1541"/>
                  </a:lnTo>
                  <a:lnTo>
                    <a:pt x="48" y="1439"/>
                  </a:lnTo>
                  <a:lnTo>
                    <a:pt x="24" y="1332"/>
                  </a:lnTo>
                  <a:lnTo>
                    <a:pt x="6" y="1224"/>
                  </a:lnTo>
                  <a:lnTo>
                    <a:pt x="0" y="1111"/>
                  </a:lnTo>
                  <a:lnTo>
                    <a:pt x="6" y="997"/>
                  </a:lnTo>
                  <a:lnTo>
                    <a:pt x="24" y="884"/>
                  </a:lnTo>
                  <a:lnTo>
                    <a:pt x="48" y="782"/>
                  </a:lnTo>
                  <a:lnTo>
                    <a:pt x="90" y="681"/>
                  </a:lnTo>
                  <a:lnTo>
                    <a:pt x="132" y="579"/>
                  </a:lnTo>
                  <a:lnTo>
                    <a:pt x="192" y="490"/>
                  </a:lnTo>
                  <a:lnTo>
                    <a:pt x="251" y="406"/>
                  </a:lnTo>
                  <a:lnTo>
                    <a:pt x="323" y="322"/>
                  </a:lnTo>
                  <a:lnTo>
                    <a:pt x="407" y="251"/>
                  </a:lnTo>
                  <a:lnTo>
                    <a:pt x="491" y="191"/>
                  </a:lnTo>
                  <a:lnTo>
                    <a:pt x="580" y="131"/>
                  </a:lnTo>
                  <a:lnTo>
                    <a:pt x="682" y="89"/>
                  </a:lnTo>
                  <a:lnTo>
                    <a:pt x="784" y="48"/>
                  </a:lnTo>
                  <a:lnTo>
                    <a:pt x="886" y="24"/>
                  </a:lnTo>
                  <a:lnTo>
                    <a:pt x="999" y="6"/>
                  </a:lnTo>
                  <a:lnTo>
                    <a:pt x="1113" y="0"/>
                  </a:lnTo>
                  <a:lnTo>
                    <a:pt x="1226" y="6"/>
                  </a:lnTo>
                  <a:lnTo>
                    <a:pt x="1334" y="24"/>
                  </a:lnTo>
                  <a:lnTo>
                    <a:pt x="1442" y="48"/>
                  </a:lnTo>
                  <a:lnTo>
                    <a:pt x="1543" y="89"/>
                  </a:lnTo>
                  <a:lnTo>
                    <a:pt x="1639" y="131"/>
                  </a:lnTo>
                  <a:lnTo>
                    <a:pt x="1735" y="191"/>
                  </a:lnTo>
                  <a:lnTo>
                    <a:pt x="1819" y="251"/>
                  </a:lnTo>
                  <a:lnTo>
                    <a:pt x="1896" y="322"/>
                  </a:lnTo>
                  <a:lnTo>
                    <a:pt x="1968" y="406"/>
                  </a:lnTo>
                  <a:lnTo>
                    <a:pt x="2034" y="490"/>
                  </a:lnTo>
                  <a:lnTo>
                    <a:pt x="2088" y="579"/>
                  </a:lnTo>
                  <a:lnTo>
                    <a:pt x="2136" y="681"/>
                  </a:lnTo>
                  <a:lnTo>
                    <a:pt x="2177" y="782"/>
                  </a:lnTo>
                  <a:lnTo>
                    <a:pt x="2201" y="884"/>
                  </a:lnTo>
                  <a:lnTo>
                    <a:pt x="2219" y="997"/>
                  </a:lnTo>
                  <a:lnTo>
                    <a:pt x="2225" y="1111"/>
                  </a:lnTo>
                  <a:lnTo>
                    <a:pt x="2219" y="1224"/>
                  </a:lnTo>
                  <a:lnTo>
                    <a:pt x="2201" y="1332"/>
                  </a:lnTo>
                  <a:lnTo>
                    <a:pt x="2177" y="1439"/>
                  </a:lnTo>
                  <a:lnTo>
                    <a:pt x="2136" y="1541"/>
                  </a:lnTo>
                  <a:lnTo>
                    <a:pt x="2088" y="1636"/>
                  </a:lnTo>
                  <a:lnTo>
                    <a:pt x="2034" y="1732"/>
                  </a:lnTo>
                  <a:lnTo>
                    <a:pt x="1968" y="1815"/>
                  </a:lnTo>
                  <a:lnTo>
                    <a:pt x="1896" y="1893"/>
                  </a:lnTo>
                  <a:lnTo>
                    <a:pt x="1819" y="1965"/>
                  </a:lnTo>
                  <a:lnTo>
                    <a:pt x="1735" y="2030"/>
                  </a:lnTo>
                  <a:lnTo>
                    <a:pt x="1639" y="2084"/>
                  </a:lnTo>
                  <a:lnTo>
                    <a:pt x="1543" y="2132"/>
                  </a:lnTo>
                  <a:lnTo>
                    <a:pt x="1442" y="2174"/>
                  </a:lnTo>
                  <a:lnTo>
                    <a:pt x="1334" y="2198"/>
                  </a:lnTo>
                  <a:lnTo>
                    <a:pt x="1226" y="2216"/>
                  </a:lnTo>
                  <a:lnTo>
                    <a:pt x="1113" y="2222"/>
                  </a:lnTo>
                  <a:close/>
                </a:path>
              </a:pathLst>
            </a:custGeom>
            <a:solidFill>
              <a:srgbClr val="135F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59" name="Freeform 119"/>
            <p:cNvSpPr>
              <a:spLocks/>
            </p:cNvSpPr>
            <p:nvPr/>
          </p:nvSpPr>
          <p:spPr bwMode="auto">
            <a:xfrm>
              <a:off x="3936" y="1595"/>
              <a:ext cx="2213" cy="2210"/>
            </a:xfrm>
            <a:custGeom>
              <a:avLst/>
              <a:gdLst>
                <a:gd name="T0" fmla="*/ 993 w 2213"/>
                <a:gd name="T1" fmla="*/ 2204 h 2210"/>
                <a:gd name="T2" fmla="*/ 778 w 2213"/>
                <a:gd name="T3" fmla="*/ 2162 h 2210"/>
                <a:gd name="T4" fmla="*/ 580 w 2213"/>
                <a:gd name="T5" fmla="*/ 2078 h 2210"/>
                <a:gd name="T6" fmla="*/ 401 w 2213"/>
                <a:gd name="T7" fmla="*/ 1959 h 2210"/>
                <a:gd name="T8" fmla="*/ 251 w 2213"/>
                <a:gd name="T9" fmla="*/ 1809 h 2210"/>
                <a:gd name="T10" fmla="*/ 132 w 2213"/>
                <a:gd name="T11" fmla="*/ 1630 h 2210"/>
                <a:gd name="T12" fmla="*/ 48 w 2213"/>
                <a:gd name="T13" fmla="*/ 1433 h 2210"/>
                <a:gd name="T14" fmla="*/ 6 w 2213"/>
                <a:gd name="T15" fmla="*/ 1218 h 2210"/>
                <a:gd name="T16" fmla="*/ 6 w 2213"/>
                <a:gd name="T17" fmla="*/ 991 h 2210"/>
                <a:gd name="T18" fmla="*/ 48 w 2213"/>
                <a:gd name="T19" fmla="*/ 776 h 2210"/>
                <a:gd name="T20" fmla="*/ 132 w 2213"/>
                <a:gd name="T21" fmla="*/ 579 h 2210"/>
                <a:gd name="T22" fmla="*/ 251 w 2213"/>
                <a:gd name="T23" fmla="*/ 400 h 2210"/>
                <a:gd name="T24" fmla="*/ 401 w 2213"/>
                <a:gd name="T25" fmla="*/ 251 h 2210"/>
                <a:gd name="T26" fmla="*/ 580 w 2213"/>
                <a:gd name="T27" fmla="*/ 131 h 2210"/>
                <a:gd name="T28" fmla="*/ 778 w 2213"/>
                <a:gd name="T29" fmla="*/ 48 h 2210"/>
                <a:gd name="T30" fmla="*/ 993 w 2213"/>
                <a:gd name="T31" fmla="*/ 6 h 2210"/>
                <a:gd name="T32" fmla="*/ 1220 w 2213"/>
                <a:gd name="T33" fmla="*/ 6 h 2210"/>
                <a:gd name="T34" fmla="*/ 1436 w 2213"/>
                <a:gd name="T35" fmla="*/ 48 h 2210"/>
                <a:gd name="T36" fmla="*/ 1633 w 2213"/>
                <a:gd name="T37" fmla="*/ 131 h 2210"/>
                <a:gd name="T38" fmla="*/ 1813 w 2213"/>
                <a:gd name="T39" fmla="*/ 251 h 2210"/>
                <a:gd name="T40" fmla="*/ 1962 w 2213"/>
                <a:gd name="T41" fmla="*/ 400 h 2210"/>
                <a:gd name="T42" fmla="*/ 2082 w 2213"/>
                <a:gd name="T43" fmla="*/ 579 h 2210"/>
                <a:gd name="T44" fmla="*/ 2166 w 2213"/>
                <a:gd name="T45" fmla="*/ 776 h 2210"/>
                <a:gd name="T46" fmla="*/ 2207 w 2213"/>
                <a:gd name="T47" fmla="*/ 991 h 2210"/>
                <a:gd name="T48" fmla="*/ 2207 w 2213"/>
                <a:gd name="T49" fmla="*/ 1218 h 2210"/>
                <a:gd name="T50" fmla="*/ 2166 w 2213"/>
                <a:gd name="T51" fmla="*/ 1433 h 2210"/>
                <a:gd name="T52" fmla="*/ 2082 w 2213"/>
                <a:gd name="T53" fmla="*/ 1630 h 2210"/>
                <a:gd name="T54" fmla="*/ 1962 w 2213"/>
                <a:gd name="T55" fmla="*/ 1809 h 2210"/>
                <a:gd name="T56" fmla="*/ 1813 w 2213"/>
                <a:gd name="T57" fmla="*/ 1959 h 2210"/>
                <a:gd name="T58" fmla="*/ 1633 w 2213"/>
                <a:gd name="T59" fmla="*/ 2078 h 2210"/>
                <a:gd name="T60" fmla="*/ 1436 w 2213"/>
                <a:gd name="T61" fmla="*/ 2162 h 2210"/>
                <a:gd name="T62" fmla="*/ 1220 w 2213"/>
                <a:gd name="T63" fmla="*/ 2204 h 2210"/>
                <a:gd name="T64" fmla="*/ 1107 w 2213"/>
                <a:gd name="T65" fmla="*/ 2210 h 22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13"/>
                <a:gd name="T100" fmla="*/ 0 h 2210"/>
                <a:gd name="T101" fmla="*/ 2213 w 2213"/>
                <a:gd name="T102" fmla="*/ 2210 h 221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13" h="2210">
                  <a:moveTo>
                    <a:pt x="1107" y="2210"/>
                  </a:moveTo>
                  <a:lnTo>
                    <a:pt x="993" y="2204"/>
                  </a:lnTo>
                  <a:lnTo>
                    <a:pt x="886" y="2186"/>
                  </a:lnTo>
                  <a:lnTo>
                    <a:pt x="778" y="2162"/>
                  </a:lnTo>
                  <a:lnTo>
                    <a:pt x="676" y="2120"/>
                  </a:lnTo>
                  <a:lnTo>
                    <a:pt x="580" y="2078"/>
                  </a:lnTo>
                  <a:lnTo>
                    <a:pt x="491" y="2018"/>
                  </a:lnTo>
                  <a:lnTo>
                    <a:pt x="401" y="1959"/>
                  </a:lnTo>
                  <a:lnTo>
                    <a:pt x="323" y="1887"/>
                  </a:lnTo>
                  <a:lnTo>
                    <a:pt x="251" y="1809"/>
                  </a:lnTo>
                  <a:lnTo>
                    <a:pt x="192" y="1720"/>
                  </a:lnTo>
                  <a:lnTo>
                    <a:pt x="132" y="1630"/>
                  </a:lnTo>
                  <a:lnTo>
                    <a:pt x="90" y="1535"/>
                  </a:lnTo>
                  <a:lnTo>
                    <a:pt x="48" y="1433"/>
                  </a:lnTo>
                  <a:lnTo>
                    <a:pt x="24" y="1326"/>
                  </a:lnTo>
                  <a:lnTo>
                    <a:pt x="6" y="1218"/>
                  </a:lnTo>
                  <a:lnTo>
                    <a:pt x="0" y="1105"/>
                  </a:lnTo>
                  <a:lnTo>
                    <a:pt x="6" y="991"/>
                  </a:lnTo>
                  <a:lnTo>
                    <a:pt x="24" y="884"/>
                  </a:lnTo>
                  <a:lnTo>
                    <a:pt x="48" y="776"/>
                  </a:lnTo>
                  <a:lnTo>
                    <a:pt x="90" y="675"/>
                  </a:lnTo>
                  <a:lnTo>
                    <a:pt x="132" y="579"/>
                  </a:lnTo>
                  <a:lnTo>
                    <a:pt x="192" y="490"/>
                  </a:lnTo>
                  <a:lnTo>
                    <a:pt x="251" y="400"/>
                  </a:lnTo>
                  <a:lnTo>
                    <a:pt x="323" y="322"/>
                  </a:lnTo>
                  <a:lnTo>
                    <a:pt x="401" y="251"/>
                  </a:lnTo>
                  <a:lnTo>
                    <a:pt x="491" y="191"/>
                  </a:lnTo>
                  <a:lnTo>
                    <a:pt x="580" y="131"/>
                  </a:lnTo>
                  <a:lnTo>
                    <a:pt x="676" y="89"/>
                  </a:lnTo>
                  <a:lnTo>
                    <a:pt x="778" y="48"/>
                  </a:lnTo>
                  <a:lnTo>
                    <a:pt x="886" y="24"/>
                  </a:lnTo>
                  <a:lnTo>
                    <a:pt x="993" y="6"/>
                  </a:lnTo>
                  <a:lnTo>
                    <a:pt x="1107" y="0"/>
                  </a:lnTo>
                  <a:lnTo>
                    <a:pt x="1220" y="6"/>
                  </a:lnTo>
                  <a:lnTo>
                    <a:pt x="1328" y="24"/>
                  </a:lnTo>
                  <a:lnTo>
                    <a:pt x="1436" y="48"/>
                  </a:lnTo>
                  <a:lnTo>
                    <a:pt x="1537" y="89"/>
                  </a:lnTo>
                  <a:lnTo>
                    <a:pt x="1633" y="131"/>
                  </a:lnTo>
                  <a:lnTo>
                    <a:pt x="1723" y="191"/>
                  </a:lnTo>
                  <a:lnTo>
                    <a:pt x="1813" y="251"/>
                  </a:lnTo>
                  <a:lnTo>
                    <a:pt x="1890" y="322"/>
                  </a:lnTo>
                  <a:lnTo>
                    <a:pt x="1962" y="400"/>
                  </a:lnTo>
                  <a:lnTo>
                    <a:pt x="2022" y="490"/>
                  </a:lnTo>
                  <a:lnTo>
                    <a:pt x="2082" y="579"/>
                  </a:lnTo>
                  <a:lnTo>
                    <a:pt x="2124" y="675"/>
                  </a:lnTo>
                  <a:lnTo>
                    <a:pt x="2166" y="776"/>
                  </a:lnTo>
                  <a:lnTo>
                    <a:pt x="2189" y="884"/>
                  </a:lnTo>
                  <a:lnTo>
                    <a:pt x="2207" y="991"/>
                  </a:lnTo>
                  <a:lnTo>
                    <a:pt x="2213" y="1105"/>
                  </a:lnTo>
                  <a:lnTo>
                    <a:pt x="2207" y="1218"/>
                  </a:lnTo>
                  <a:lnTo>
                    <a:pt x="2189" y="1326"/>
                  </a:lnTo>
                  <a:lnTo>
                    <a:pt x="2166" y="1433"/>
                  </a:lnTo>
                  <a:lnTo>
                    <a:pt x="2124" y="1535"/>
                  </a:lnTo>
                  <a:lnTo>
                    <a:pt x="2082" y="1630"/>
                  </a:lnTo>
                  <a:lnTo>
                    <a:pt x="2022" y="1720"/>
                  </a:lnTo>
                  <a:lnTo>
                    <a:pt x="1962" y="1809"/>
                  </a:lnTo>
                  <a:lnTo>
                    <a:pt x="1890" y="1887"/>
                  </a:lnTo>
                  <a:lnTo>
                    <a:pt x="1813" y="1959"/>
                  </a:lnTo>
                  <a:lnTo>
                    <a:pt x="1723" y="2018"/>
                  </a:lnTo>
                  <a:lnTo>
                    <a:pt x="1633" y="2078"/>
                  </a:lnTo>
                  <a:lnTo>
                    <a:pt x="1537" y="2120"/>
                  </a:lnTo>
                  <a:lnTo>
                    <a:pt x="1436" y="2162"/>
                  </a:lnTo>
                  <a:lnTo>
                    <a:pt x="1328" y="2186"/>
                  </a:lnTo>
                  <a:lnTo>
                    <a:pt x="1220" y="2204"/>
                  </a:lnTo>
                  <a:lnTo>
                    <a:pt x="1107" y="2210"/>
                  </a:lnTo>
                  <a:close/>
                </a:path>
              </a:pathLst>
            </a:custGeom>
            <a:solidFill>
              <a:srgbClr val="145F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60" name="Freeform 120"/>
            <p:cNvSpPr>
              <a:spLocks/>
            </p:cNvSpPr>
            <p:nvPr/>
          </p:nvSpPr>
          <p:spPr bwMode="auto">
            <a:xfrm>
              <a:off x="3942" y="1601"/>
              <a:ext cx="2201" cy="2198"/>
            </a:xfrm>
            <a:custGeom>
              <a:avLst/>
              <a:gdLst>
                <a:gd name="T0" fmla="*/ 987 w 2201"/>
                <a:gd name="T1" fmla="*/ 2192 h 2198"/>
                <a:gd name="T2" fmla="*/ 772 w 2201"/>
                <a:gd name="T3" fmla="*/ 2150 h 2198"/>
                <a:gd name="T4" fmla="*/ 574 w 2201"/>
                <a:gd name="T5" fmla="*/ 2066 h 2198"/>
                <a:gd name="T6" fmla="*/ 401 w 2201"/>
                <a:gd name="T7" fmla="*/ 1947 h 2198"/>
                <a:gd name="T8" fmla="*/ 251 w 2201"/>
                <a:gd name="T9" fmla="*/ 1797 h 2198"/>
                <a:gd name="T10" fmla="*/ 132 w 2201"/>
                <a:gd name="T11" fmla="*/ 1618 h 2198"/>
                <a:gd name="T12" fmla="*/ 48 w 2201"/>
                <a:gd name="T13" fmla="*/ 1427 h 2198"/>
                <a:gd name="T14" fmla="*/ 6 w 2201"/>
                <a:gd name="T15" fmla="*/ 1212 h 2198"/>
                <a:gd name="T16" fmla="*/ 6 w 2201"/>
                <a:gd name="T17" fmla="*/ 985 h 2198"/>
                <a:gd name="T18" fmla="*/ 48 w 2201"/>
                <a:gd name="T19" fmla="*/ 770 h 2198"/>
                <a:gd name="T20" fmla="*/ 132 w 2201"/>
                <a:gd name="T21" fmla="*/ 573 h 2198"/>
                <a:gd name="T22" fmla="*/ 251 w 2201"/>
                <a:gd name="T23" fmla="*/ 400 h 2198"/>
                <a:gd name="T24" fmla="*/ 401 w 2201"/>
                <a:gd name="T25" fmla="*/ 251 h 2198"/>
                <a:gd name="T26" fmla="*/ 574 w 2201"/>
                <a:gd name="T27" fmla="*/ 131 h 2198"/>
                <a:gd name="T28" fmla="*/ 772 w 2201"/>
                <a:gd name="T29" fmla="*/ 48 h 2198"/>
                <a:gd name="T30" fmla="*/ 987 w 2201"/>
                <a:gd name="T31" fmla="*/ 6 h 2198"/>
                <a:gd name="T32" fmla="*/ 1214 w 2201"/>
                <a:gd name="T33" fmla="*/ 6 h 2198"/>
                <a:gd name="T34" fmla="*/ 1430 w 2201"/>
                <a:gd name="T35" fmla="*/ 48 h 2198"/>
                <a:gd name="T36" fmla="*/ 1627 w 2201"/>
                <a:gd name="T37" fmla="*/ 131 h 2198"/>
                <a:gd name="T38" fmla="*/ 1801 w 2201"/>
                <a:gd name="T39" fmla="*/ 251 h 2198"/>
                <a:gd name="T40" fmla="*/ 1950 w 2201"/>
                <a:gd name="T41" fmla="*/ 400 h 2198"/>
                <a:gd name="T42" fmla="*/ 2070 w 2201"/>
                <a:gd name="T43" fmla="*/ 573 h 2198"/>
                <a:gd name="T44" fmla="*/ 2154 w 2201"/>
                <a:gd name="T45" fmla="*/ 770 h 2198"/>
                <a:gd name="T46" fmla="*/ 2195 w 2201"/>
                <a:gd name="T47" fmla="*/ 985 h 2198"/>
                <a:gd name="T48" fmla="*/ 2195 w 2201"/>
                <a:gd name="T49" fmla="*/ 1212 h 2198"/>
                <a:gd name="T50" fmla="*/ 2154 w 2201"/>
                <a:gd name="T51" fmla="*/ 1427 h 2198"/>
                <a:gd name="T52" fmla="*/ 2070 w 2201"/>
                <a:gd name="T53" fmla="*/ 1618 h 2198"/>
                <a:gd name="T54" fmla="*/ 1950 w 2201"/>
                <a:gd name="T55" fmla="*/ 1797 h 2198"/>
                <a:gd name="T56" fmla="*/ 1801 w 2201"/>
                <a:gd name="T57" fmla="*/ 1947 h 2198"/>
                <a:gd name="T58" fmla="*/ 1627 w 2201"/>
                <a:gd name="T59" fmla="*/ 2066 h 2198"/>
                <a:gd name="T60" fmla="*/ 1430 w 2201"/>
                <a:gd name="T61" fmla="*/ 2150 h 2198"/>
                <a:gd name="T62" fmla="*/ 1214 w 2201"/>
                <a:gd name="T63" fmla="*/ 2192 h 2198"/>
                <a:gd name="T64" fmla="*/ 1101 w 2201"/>
                <a:gd name="T65" fmla="*/ 2198 h 21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01"/>
                <a:gd name="T100" fmla="*/ 0 h 2198"/>
                <a:gd name="T101" fmla="*/ 2201 w 2201"/>
                <a:gd name="T102" fmla="*/ 2198 h 21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01" h="2198">
                  <a:moveTo>
                    <a:pt x="1101" y="2198"/>
                  </a:moveTo>
                  <a:lnTo>
                    <a:pt x="987" y="2192"/>
                  </a:lnTo>
                  <a:lnTo>
                    <a:pt x="880" y="2174"/>
                  </a:lnTo>
                  <a:lnTo>
                    <a:pt x="772" y="2150"/>
                  </a:lnTo>
                  <a:lnTo>
                    <a:pt x="670" y="2108"/>
                  </a:lnTo>
                  <a:lnTo>
                    <a:pt x="574" y="2066"/>
                  </a:lnTo>
                  <a:lnTo>
                    <a:pt x="485" y="2006"/>
                  </a:lnTo>
                  <a:lnTo>
                    <a:pt x="401" y="1947"/>
                  </a:lnTo>
                  <a:lnTo>
                    <a:pt x="323" y="1875"/>
                  </a:lnTo>
                  <a:lnTo>
                    <a:pt x="251" y="1797"/>
                  </a:lnTo>
                  <a:lnTo>
                    <a:pt x="186" y="1714"/>
                  </a:lnTo>
                  <a:lnTo>
                    <a:pt x="132" y="1618"/>
                  </a:lnTo>
                  <a:lnTo>
                    <a:pt x="84" y="1523"/>
                  </a:lnTo>
                  <a:lnTo>
                    <a:pt x="48" y="1427"/>
                  </a:lnTo>
                  <a:lnTo>
                    <a:pt x="24" y="1320"/>
                  </a:lnTo>
                  <a:lnTo>
                    <a:pt x="6" y="1212"/>
                  </a:lnTo>
                  <a:lnTo>
                    <a:pt x="0" y="1099"/>
                  </a:lnTo>
                  <a:lnTo>
                    <a:pt x="6" y="985"/>
                  </a:lnTo>
                  <a:lnTo>
                    <a:pt x="24" y="878"/>
                  </a:lnTo>
                  <a:lnTo>
                    <a:pt x="48" y="770"/>
                  </a:lnTo>
                  <a:lnTo>
                    <a:pt x="84" y="669"/>
                  </a:lnTo>
                  <a:lnTo>
                    <a:pt x="132" y="573"/>
                  </a:lnTo>
                  <a:lnTo>
                    <a:pt x="186" y="484"/>
                  </a:lnTo>
                  <a:lnTo>
                    <a:pt x="251" y="400"/>
                  </a:lnTo>
                  <a:lnTo>
                    <a:pt x="323" y="322"/>
                  </a:lnTo>
                  <a:lnTo>
                    <a:pt x="401" y="251"/>
                  </a:lnTo>
                  <a:lnTo>
                    <a:pt x="485" y="185"/>
                  </a:lnTo>
                  <a:lnTo>
                    <a:pt x="574" y="131"/>
                  </a:lnTo>
                  <a:lnTo>
                    <a:pt x="670" y="83"/>
                  </a:lnTo>
                  <a:lnTo>
                    <a:pt x="772" y="48"/>
                  </a:lnTo>
                  <a:lnTo>
                    <a:pt x="880" y="24"/>
                  </a:lnTo>
                  <a:lnTo>
                    <a:pt x="987" y="6"/>
                  </a:lnTo>
                  <a:lnTo>
                    <a:pt x="1101" y="0"/>
                  </a:lnTo>
                  <a:lnTo>
                    <a:pt x="1214" y="6"/>
                  </a:lnTo>
                  <a:lnTo>
                    <a:pt x="1322" y="24"/>
                  </a:lnTo>
                  <a:lnTo>
                    <a:pt x="1430" y="48"/>
                  </a:lnTo>
                  <a:lnTo>
                    <a:pt x="1531" y="83"/>
                  </a:lnTo>
                  <a:lnTo>
                    <a:pt x="1627" y="131"/>
                  </a:lnTo>
                  <a:lnTo>
                    <a:pt x="1717" y="185"/>
                  </a:lnTo>
                  <a:lnTo>
                    <a:pt x="1801" y="251"/>
                  </a:lnTo>
                  <a:lnTo>
                    <a:pt x="1878" y="322"/>
                  </a:lnTo>
                  <a:lnTo>
                    <a:pt x="1950" y="400"/>
                  </a:lnTo>
                  <a:lnTo>
                    <a:pt x="2016" y="484"/>
                  </a:lnTo>
                  <a:lnTo>
                    <a:pt x="2070" y="573"/>
                  </a:lnTo>
                  <a:lnTo>
                    <a:pt x="2118" y="669"/>
                  </a:lnTo>
                  <a:lnTo>
                    <a:pt x="2154" y="770"/>
                  </a:lnTo>
                  <a:lnTo>
                    <a:pt x="2177" y="878"/>
                  </a:lnTo>
                  <a:lnTo>
                    <a:pt x="2195" y="985"/>
                  </a:lnTo>
                  <a:lnTo>
                    <a:pt x="2201" y="1099"/>
                  </a:lnTo>
                  <a:lnTo>
                    <a:pt x="2195" y="1212"/>
                  </a:lnTo>
                  <a:lnTo>
                    <a:pt x="2177" y="1320"/>
                  </a:lnTo>
                  <a:lnTo>
                    <a:pt x="2154" y="1427"/>
                  </a:lnTo>
                  <a:lnTo>
                    <a:pt x="2118" y="1523"/>
                  </a:lnTo>
                  <a:lnTo>
                    <a:pt x="2070" y="1618"/>
                  </a:lnTo>
                  <a:lnTo>
                    <a:pt x="2016" y="1714"/>
                  </a:lnTo>
                  <a:lnTo>
                    <a:pt x="1950" y="1797"/>
                  </a:lnTo>
                  <a:lnTo>
                    <a:pt x="1878" y="1875"/>
                  </a:lnTo>
                  <a:lnTo>
                    <a:pt x="1801" y="1947"/>
                  </a:lnTo>
                  <a:lnTo>
                    <a:pt x="1717" y="2006"/>
                  </a:lnTo>
                  <a:lnTo>
                    <a:pt x="1627" y="2066"/>
                  </a:lnTo>
                  <a:lnTo>
                    <a:pt x="1531" y="2108"/>
                  </a:lnTo>
                  <a:lnTo>
                    <a:pt x="1430" y="2150"/>
                  </a:lnTo>
                  <a:lnTo>
                    <a:pt x="1322" y="2174"/>
                  </a:lnTo>
                  <a:lnTo>
                    <a:pt x="1214" y="2192"/>
                  </a:lnTo>
                  <a:lnTo>
                    <a:pt x="1101" y="2198"/>
                  </a:lnTo>
                  <a:close/>
                </a:path>
              </a:pathLst>
            </a:custGeom>
            <a:solidFill>
              <a:srgbClr val="1560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61" name="Freeform 121"/>
            <p:cNvSpPr>
              <a:spLocks/>
            </p:cNvSpPr>
            <p:nvPr/>
          </p:nvSpPr>
          <p:spPr bwMode="auto">
            <a:xfrm>
              <a:off x="3942" y="1601"/>
              <a:ext cx="2195" cy="2186"/>
            </a:xfrm>
            <a:custGeom>
              <a:avLst/>
              <a:gdLst>
                <a:gd name="T0" fmla="*/ 981 w 2195"/>
                <a:gd name="T1" fmla="*/ 2180 h 2186"/>
                <a:gd name="T2" fmla="*/ 772 w 2195"/>
                <a:gd name="T3" fmla="*/ 2138 h 2186"/>
                <a:gd name="T4" fmla="*/ 574 w 2195"/>
                <a:gd name="T5" fmla="*/ 2054 h 2186"/>
                <a:gd name="T6" fmla="*/ 401 w 2195"/>
                <a:gd name="T7" fmla="*/ 1935 h 2186"/>
                <a:gd name="T8" fmla="*/ 251 w 2195"/>
                <a:gd name="T9" fmla="*/ 1786 h 2186"/>
                <a:gd name="T10" fmla="*/ 132 w 2195"/>
                <a:gd name="T11" fmla="*/ 1612 h 2186"/>
                <a:gd name="T12" fmla="*/ 48 w 2195"/>
                <a:gd name="T13" fmla="*/ 1415 h 2186"/>
                <a:gd name="T14" fmla="*/ 6 w 2195"/>
                <a:gd name="T15" fmla="*/ 1206 h 2186"/>
                <a:gd name="T16" fmla="*/ 6 w 2195"/>
                <a:gd name="T17" fmla="*/ 979 h 2186"/>
                <a:gd name="T18" fmla="*/ 48 w 2195"/>
                <a:gd name="T19" fmla="*/ 770 h 2186"/>
                <a:gd name="T20" fmla="*/ 132 w 2195"/>
                <a:gd name="T21" fmla="*/ 573 h 2186"/>
                <a:gd name="T22" fmla="*/ 251 w 2195"/>
                <a:gd name="T23" fmla="*/ 400 h 2186"/>
                <a:gd name="T24" fmla="*/ 401 w 2195"/>
                <a:gd name="T25" fmla="*/ 251 h 2186"/>
                <a:gd name="T26" fmla="*/ 574 w 2195"/>
                <a:gd name="T27" fmla="*/ 131 h 2186"/>
                <a:gd name="T28" fmla="*/ 772 w 2195"/>
                <a:gd name="T29" fmla="*/ 48 h 2186"/>
                <a:gd name="T30" fmla="*/ 981 w 2195"/>
                <a:gd name="T31" fmla="*/ 6 h 2186"/>
                <a:gd name="T32" fmla="*/ 1208 w 2195"/>
                <a:gd name="T33" fmla="*/ 6 h 2186"/>
                <a:gd name="T34" fmla="*/ 1424 w 2195"/>
                <a:gd name="T35" fmla="*/ 48 h 2186"/>
                <a:gd name="T36" fmla="*/ 1621 w 2195"/>
                <a:gd name="T37" fmla="*/ 131 h 2186"/>
                <a:gd name="T38" fmla="*/ 1795 w 2195"/>
                <a:gd name="T39" fmla="*/ 251 h 2186"/>
                <a:gd name="T40" fmla="*/ 1944 w 2195"/>
                <a:gd name="T41" fmla="*/ 400 h 2186"/>
                <a:gd name="T42" fmla="*/ 2064 w 2195"/>
                <a:gd name="T43" fmla="*/ 573 h 2186"/>
                <a:gd name="T44" fmla="*/ 2148 w 2195"/>
                <a:gd name="T45" fmla="*/ 770 h 2186"/>
                <a:gd name="T46" fmla="*/ 2189 w 2195"/>
                <a:gd name="T47" fmla="*/ 979 h 2186"/>
                <a:gd name="T48" fmla="*/ 2189 w 2195"/>
                <a:gd name="T49" fmla="*/ 1206 h 2186"/>
                <a:gd name="T50" fmla="*/ 2148 w 2195"/>
                <a:gd name="T51" fmla="*/ 1415 h 2186"/>
                <a:gd name="T52" fmla="*/ 2064 w 2195"/>
                <a:gd name="T53" fmla="*/ 1612 h 2186"/>
                <a:gd name="T54" fmla="*/ 1944 w 2195"/>
                <a:gd name="T55" fmla="*/ 1786 h 2186"/>
                <a:gd name="T56" fmla="*/ 1795 w 2195"/>
                <a:gd name="T57" fmla="*/ 1935 h 2186"/>
                <a:gd name="T58" fmla="*/ 1621 w 2195"/>
                <a:gd name="T59" fmla="*/ 2054 h 2186"/>
                <a:gd name="T60" fmla="*/ 1424 w 2195"/>
                <a:gd name="T61" fmla="*/ 2138 h 2186"/>
                <a:gd name="T62" fmla="*/ 1208 w 2195"/>
                <a:gd name="T63" fmla="*/ 2180 h 2186"/>
                <a:gd name="T64" fmla="*/ 1095 w 2195"/>
                <a:gd name="T65" fmla="*/ 2186 h 2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95"/>
                <a:gd name="T100" fmla="*/ 0 h 2186"/>
                <a:gd name="T101" fmla="*/ 2195 w 2195"/>
                <a:gd name="T102" fmla="*/ 2186 h 2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95" h="2186">
                  <a:moveTo>
                    <a:pt x="1095" y="2186"/>
                  </a:moveTo>
                  <a:lnTo>
                    <a:pt x="981" y="2180"/>
                  </a:lnTo>
                  <a:lnTo>
                    <a:pt x="874" y="2162"/>
                  </a:lnTo>
                  <a:lnTo>
                    <a:pt x="772" y="2138"/>
                  </a:lnTo>
                  <a:lnTo>
                    <a:pt x="670" y="2102"/>
                  </a:lnTo>
                  <a:lnTo>
                    <a:pt x="574" y="2054"/>
                  </a:lnTo>
                  <a:lnTo>
                    <a:pt x="485" y="2001"/>
                  </a:lnTo>
                  <a:lnTo>
                    <a:pt x="401" y="1935"/>
                  </a:lnTo>
                  <a:lnTo>
                    <a:pt x="323" y="1863"/>
                  </a:lnTo>
                  <a:lnTo>
                    <a:pt x="251" y="1786"/>
                  </a:lnTo>
                  <a:lnTo>
                    <a:pt x="186" y="1702"/>
                  </a:lnTo>
                  <a:lnTo>
                    <a:pt x="132" y="1612"/>
                  </a:lnTo>
                  <a:lnTo>
                    <a:pt x="84" y="1517"/>
                  </a:lnTo>
                  <a:lnTo>
                    <a:pt x="48" y="1415"/>
                  </a:lnTo>
                  <a:lnTo>
                    <a:pt x="24" y="1314"/>
                  </a:lnTo>
                  <a:lnTo>
                    <a:pt x="6" y="1206"/>
                  </a:lnTo>
                  <a:lnTo>
                    <a:pt x="0" y="1093"/>
                  </a:lnTo>
                  <a:lnTo>
                    <a:pt x="6" y="979"/>
                  </a:lnTo>
                  <a:lnTo>
                    <a:pt x="24" y="872"/>
                  </a:lnTo>
                  <a:lnTo>
                    <a:pt x="48" y="770"/>
                  </a:lnTo>
                  <a:lnTo>
                    <a:pt x="84" y="669"/>
                  </a:lnTo>
                  <a:lnTo>
                    <a:pt x="132" y="573"/>
                  </a:lnTo>
                  <a:lnTo>
                    <a:pt x="186" y="484"/>
                  </a:lnTo>
                  <a:lnTo>
                    <a:pt x="251" y="400"/>
                  </a:lnTo>
                  <a:lnTo>
                    <a:pt x="323" y="322"/>
                  </a:lnTo>
                  <a:lnTo>
                    <a:pt x="401" y="251"/>
                  </a:lnTo>
                  <a:lnTo>
                    <a:pt x="485" y="185"/>
                  </a:lnTo>
                  <a:lnTo>
                    <a:pt x="574" y="131"/>
                  </a:lnTo>
                  <a:lnTo>
                    <a:pt x="670" y="83"/>
                  </a:lnTo>
                  <a:lnTo>
                    <a:pt x="772" y="48"/>
                  </a:lnTo>
                  <a:lnTo>
                    <a:pt x="874" y="24"/>
                  </a:lnTo>
                  <a:lnTo>
                    <a:pt x="981" y="6"/>
                  </a:lnTo>
                  <a:lnTo>
                    <a:pt x="1095" y="0"/>
                  </a:lnTo>
                  <a:lnTo>
                    <a:pt x="1208" y="6"/>
                  </a:lnTo>
                  <a:lnTo>
                    <a:pt x="1316" y="24"/>
                  </a:lnTo>
                  <a:lnTo>
                    <a:pt x="1424" y="48"/>
                  </a:lnTo>
                  <a:lnTo>
                    <a:pt x="1525" y="83"/>
                  </a:lnTo>
                  <a:lnTo>
                    <a:pt x="1621" y="131"/>
                  </a:lnTo>
                  <a:lnTo>
                    <a:pt x="1711" y="185"/>
                  </a:lnTo>
                  <a:lnTo>
                    <a:pt x="1795" y="251"/>
                  </a:lnTo>
                  <a:lnTo>
                    <a:pt x="1872" y="322"/>
                  </a:lnTo>
                  <a:lnTo>
                    <a:pt x="1944" y="400"/>
                  </a:lnTo>
                  <a:lnTo>
                    <a:pt x="2010" y="484"/>
                  </a:lnTo>
                  <a:lnTo>
                    <a:pt x="2064" y="573"/>
                  </a:lnTo>
                  <a:lnTo>
                    <a:pt x="2112" y="669"/>
                  </a:lnTo>
                  <a:lnTo>
                    <a:pt x="2148" y="770"/>
                  </a:lnTo>
                  <a:lnTo>
                    <a:pt x="2171" y="872"/>
                  </a:lnTo>
                  <a:lnTo>
                    <a:pt x="2189" y="979"/>
                  </a:lnTo>
                  <a:lnTo>
                    <a:pt x="2195" y="1093"/>
                  </a:lnTo>
                  <a:lnTo>
                    <a:pt x="2189" y="1206"/>
                  </a:lnTo>
                  <a:lnTo>
                    <a:pt x="2171" y="1314"/>
                  </a:lnTo>
                  <a:lnTo>
                    <a:pt x="2148" y="1415"/>
                  </a:lnTo>
                  <a:lnTo>
                    <a:pt x="2112" y="1517"/>
                  </a:lnTo>
                  <a:lnTo>
                    <a:pt x="2064" y="1612"/>
                  </a:lnTo>
                  <a:lnTo>
                    <a:pt x="2010" y="1702"/>
                  </a:lnTo>
                  <a:lnTo>
                    <a:pt x="1944" y="1786"/>
                  </a:lnTo>
                  <a:lnTo>
                    <a:pt x="1872" y="1863"/>
                  </a:lnTo>
                  <a:lnTo>
                    <a:pt x="1795" y="1935"/>
                  </a:lnTo>
                  <a:lnTo>
                    <a:pt x="1711" y="2001"/>
                  </a:lnTo>
                  <a:lnTo>
                    <a:pt x="1621" y="2054"/>
                  </a:lnTo>
                  <a:lnTo>
                    <a:pt x="1525" y="2102"/>
                  </a:lnTo>
                  <a:lnTo>
                    <a:pt x="1424" y="2138"/>
                  </a:lnTo>
                  <a:lnTo>
                    <a:pt x="1316" y="2162"/>
                  </a:lnTo>
                  <a:lnTo>
                    <a:pt x="1208" y="2180"/>
                  </a:lnTo>
                  <a:lnTo>
                    <a:pt x="1095" y="2186"/>
                  </a:lnTo>
                  <a:close/>
                </a:path>
              </a:pathLst>
            </a:custGeom>
            <a:solidFill>
              <a:srgbClr val="1660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62" name="Freeform 122"/>
            <p:cNvSpPr>
              <a:spLocks/>
            </p:cNvSpPr>
            <p:nvPr/>
          </p:nvSpPr>
          <p:spPr bwMode="auto">
            <a:xfrm>
              <a:off x="3948" y="1607"/>
              <a:ext cx="2177" cy="2174"/>
            </a:xfrm>
            <a:custGeom>
              <a:avLst/>
              <a:gdLst>
                <a:gd name="T0" fmla="*/ 981 w 2177"/>
                <a:gd name="T1" fmla="*/ 2168 h 2174"/>
                <a:gd name="T2" fmla="*/ 766 w 2177"/>
                <a:gd name="T3" fmla="*/ 2126 h 2174"/>
                <a:gd name="T4" fmla="*/ 574 w 2177"/>
                <a:gd name="T5" fmla="*/ 2042 h 2174"/>
                <a:gd name="T6" fmla="*/ 395 w 2177"/>
                <a:gd name="T7" fmla="*/ 1923 h 2174"/>
                <a:gd name="T8" fmla="*/ 251 w 2177"/>
                <a:gd name="T9" fmla="*/ 1780 h 2174"/>
                <a:gd name="T10" fmla="*/ 132 w 2177"/>
                <a:gd name="T11" fmla="*/ 1606 h 2174"/>
                <a:gd name="T12" fmla="*/ 48 w 2177"/>
                <a:gd name="T13" fmla="*/ 1409 h 2174"/>
                <a:gd name="T14" fmla="*/ 6 w 2177"/>
                <a:gd name="T15" fmla="*/ 1200 h 2174"/>
                <a:gd name="T16" fmla="*/ 6 w 2177"/>
                <a:gd name="T17" fmla="*/ 973 h 2174"/>
                <a:gd name="T18" fmla="*/ 48 w 2177"/>
                <a:gd name="T19" fmla="*/ 764 h 2174"/>
                <a:gd name="T20" fmla="*/ 132 w 2177"/>
                <a:gd name="T21" fmla="*/ 567 h 2174"/>
                <a:gd name="T22" fmla="*/ 251 w 2177"/>
                <a:gd name="T23" fmla="*/ 394 h 2174"/>
                <a:gd name="T24" fmla="*/ 395 w 2177"/>
                <a:gd name="T25" fmla="*/ 245 h 2174"/>
                <a:gd name="T26" fmla="*/ 574 w 2177"/>
                <a:gd name="T27" fmla="*/ 131 h 2174"/>
                <a:gd name="T28" fmla="*/ 766 w 2177"/>
                <a:gd name="T29" fmla="*/ 48 h 2174"/>
                <a:gd name="T30" fmla="*/ 981 w 2177"/>
                <a:gd name="T31" fmla="*/ 6 h 2174"/>
                <a:gd name="T32" fmla="*/ 1202 w 2177"/>
                <a:gd name="T33" fmla="*/ 6 h 2174"/>
                <a:gd name="T34" fmla="*/ 1412 w 2177"/>
                <a:gd name="T35" fmla="*/ 48 h 2174"/>
                <a:gd name="T36" fmla="*/ 1609 w 2177"/>
                <a:gd name="T37" fmla="*/ 131 h 2174"/>
                <a:gd name="T38" fmla="*/ 1783 w 2177"/>
                <a:gd name="T39" fmla="*/ 245 h 2174"/>
                <a:gd name="T40" fmla="*/ 1932 w 2177"/>
                <a:gd name="T41" fmla="*/ 394 h 2174"/>
                <a:gd name="T42" fmla="*/ 2046 w 2177"/>
                <a:gd name="T43" fmla="*/ 567 h 2174"/>
                <a:gd name="T44" fmla="*/ 2130 w 2177"/>
                <a:gd name="T45" fmla="*/ 764 h 2174"/>
                <a:gd name="T46" fmla="*/ 2171 w 2177"/>
                <a:gd name="T47" fmla="*/ 973 h 2174"/>
                <a:gd name="T48" fmla="*/ 2171 w 2177"/>
                <a:gd name="T49" fmla="*/ 1200 h 2174"/>
                <a:gd name="T50" fmla="*/ 2130 w 2177"/>
                <a:gd name="T51" fmla="*/ 1409 h 2174"/>
                <a:gd name="T52" fmla="*/ 2046 w 2177"/>
                <a:gd name="T53" fmla="*/ 1606 h 2174"/>
                <a:gd name="T54" fmla="*/ 1932 w 2177"/>
                <a:gd name="T55" fmla="*/ 1780 h 2174"/>
                <a:gd name="T56" fmla="*/ 1783 w 2177"/>
                <a:gd name="T57" fmla="*/ 1923 h 2174"/>
                <a:gd name="T58" fmla="*/ 1609 w 2177"/>
                <a:gd name="T59" fmla="*/ 2042 h 2174"/>
                <a:gd name="T60" fmla="*/ 1412 w 2177"/>
                <a:gd name="T61" fmla="*/ 2126 h 2174"/>
                <a:gd name="T62" fmla="*/ 1202 w 2177"/>
                <a:gd name="T63" fmla="*/ 2168 h 2174"/>
                <a:gd name="T64" fmla="*/ 1089 w 2177"/>
                <a:gd name="T65" fmla="*/ 2174 h 21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77"/>
                <a:gd name="T100" fmla="*/ 0 h 2174"/>
                <a:gd name="T101" fmla="*/ 2177 w 2177"/>
                <a:gd name="T102" fmla="*/ 2174 h 21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77" h="2174">
                  <a:moveTo>
                    <a:pt x="1089" y="2174"/>
                  </a:moveTo>
                  <a:lnTo>
                    <a:pt x="981" y="2168"/>
                  </a:lnTo>
                  <a:lnTo>
                    <a:pt x="874" y="2150"/>
                  </a:lnTo>
                  <a:lnTo>
                    <a:pt x="766" y="2126"/>
                  </a:lnTo>
                  <a:lnTo>
                    <a:pt x="664" y="2090"/>
                  </a:lnTo>
                  <a:lnTo>
                    <a:pt x="574" y="2042"/>
                  </a:lnTo>
                  <a:lnTo>
                    <a:pt x="485" y="1989"/>
                  </a:lnTo>
                  <a:lnTo>
                    <a:pt x="395" y="1923"/>
                  </a:lnTo>
                  <a:lnTo>
                    <a:pt x="323" y="1857"/>
                  </a:lnTo>
                  <a:lnTo>
                    <a:pt x="251" y="1780"/>
                  </a:lnTo>
                  <a:lnTo>
                    <a:pt x="186" y="1696"/>
                  </a:lnTo>
                  <a:lnTo>
                    <a:pt x="132" y="1606"/>
                  </a:lnTo>
                  <a:lnTo>
                    <a:pt x="84" y="1511"/>
                  </a:lnTo>
                  <a:lnTo>
                    <a:pt x="48" y="1409"/>
                  </a:lnTo>
                  <a:lnTo>
                    <a:pt x="24" y="1308"/>
                  </a:lnTo>
                  <a:lnTo>
                    <a:pt x="6" y="1200"/>
                  </a:lnTo>
                  <a:lnTo>
                    <a:pt x="0" y="1087"/>
                  </a:lnTo>
                  <a:lnTo>
                    <a:pt x="6" y="973"/>
                  </a:lnTo>
                  <a:lnTo>
                    <a:pt x="24" y="866"/>
                  </a:lnTo>
                  <a:lnTo>
                    <a:pt x="48" y="764"/>
                  </a:lnTo>
                  <a:lnTo>
                    <a:pt x="84" y="663"/>
                  </a:lnTo>
                  <a:lnTo>
                    <a:pt x="132" y="567"/>
                  </a:lnTo>
                  <a:lnTo>
                    <a:pt x="186" y="478"/>
                  </a:lnTo>
                  <a:lnTo>
                    <a:pt x="251" y="394"/>
                  </a:lnTo>
                  <a:lnTo>
                    <a:pt x="323" y="316"/>
                  </a:lnTo>
                  <a:lnTo>
                    <a:pt x="395" y="245"/>
                  </a:lnTo>
                  <a:lnTo>
                    <a:pt x="485" y="185"/>
                  </a:lnTo>
                  <a:lnTo>
                    <a:pt x="574" y="131"/>
                  </a:lnTo>
                  <a:lnTo>
                    <a:pt x="664" y="83"/>
                  </a:lnTo>
                  <a:lnTo>
                    <a:pt x="766" y="48"/>
                  </a:lnTo>
                  <a:lnTo>
                    <a:pt x="874" y="24"/>
                  </a:lnTo>
                  <a:lnTo>
                    <a:pt x="981" y="6"/>
                  </a:lnTo>
                  <a:lnTo>
                    <a:pt x="1089" y="0"/>
                  </a:lnTo>
                  <a:lnTo>
                    <a:pt x="1202" y="6"/>
                  </a:lnTo>
                  <a:lnTo>
                    <a:pt x="1310" y="24"/>
                  </a:lnTo>
                  <a:lnTo>
                    <a:pt x="1412" y="48"/>
                  </a:lnTo>
                  <a:lnTo>
                    <a:pt x="1514" y="83"/>
                  </a:lnTo>
                  <a:lnTo>
                    <a:pt x="1609" y="131"/>
                  </a:lnTo>
                  <a:lnTo>
                    <a:pt x="1699" y="185"/>
                  </a:lnTo>
                  <a:lnTo>
                    <a:pt x="1783" y="245"/>
                  </a:lnTo>
                  <a:lnTo>
                    <a:pt x="1860" y="316"/>
                  </a:lnTo>
                  <a:lnTo>
                    <a:pt x="1932" y="394"/>
                  </a:lnTo>
                  <a:lnTo>
                    <a:pt x="1992" y="478"/>
                  </a:lnTo>
                  <a:lnTo>
                    <a:pt x="2046" y="567"/>
                  </a:lnTo>
                  <a:lnTo>
                    <a:pt x="2094" y="663"/>
                  </a:lnTo>
                  <a:lnTo>
                    <a:pt x="2130" y="764"/>
                  </a:lnTo>
                  <a:lnTo>
                    <a:pt x="2154" y="866"/>
                  </a:lnTo>
                  <a:lnTo>
                    <a:pt x="2171" y="973"/>
                  </a:lnTo>
                  <a:lnTo>
                    <a:pt x="2177" y="1087"/>
                  </a:lnTo>
                  <a:lnTo>
                    <a:pt x="2171" y="1200"/>
                  </a:lnTo>
                  <a:lnTo>
                    <a:pt x="2154" y="1308"/>
                  </a:lnTo>
                  <a:lnTo>
                    <a:pt x="2130" y="1409"/>
                  </a:lnTo>
                  <a:lnTo>
                    <a:pt x="2094" y="1511"/>
                  </a:lnTo>
                  <a:lnTo>
                    <a:pt x="2046" y="1606"/>
                  </a:lnTo>
                  <a:lnTo>
                    <a:pt x="1992" y="1696"/>
                  </a:lnTo>
                  <a:lnTo>
                    <a:pt x="1932" y="1780"/>
                  </a:lnTo>
                  <a:lnTo>
                    <a:pt x="1860" y="1857"/>
                  </a:lnTo>
                  <a:lnTo>
                    <a:pt x="1783" y="1923"/>
                  </a:lnTo>
                  <a:lnTo>
                    <a:pt x="1699" y="1989"/>
                  </a:lnTo>
                  <a:lnTo>
                    <a:pt x="1609" y="2042"/>
                  </a:lnTo>
                  <a:lnTo>
                    <a:pt x="1514" y="2090"/>
                  </a:lnTo>
                  <a:lnTo>
                    <a:pt x="1412" y="2126"/>
                  </a:lnTo>
                  <a:lnTo>
                    <a:pt x="1310" y="2150"/>
                  </a:lnTo>
                  <a:lnTo>
                    <a:pt x="1202" y="2168"/>
                  </a:lnTo>
                  <a:lnTo>
                    <a:pt x="1089" y="2174"/>
                  </a:lnTo>
                  <a:close/>
                </a:path>
              </a:pathLst>
            </a:custGeom>
            <a:solidFill>
              <a:srgbClr val="1661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63" name="Freeform 123"/>
            <p:cNvSpPr>
              <a:spLocks/>
            </p:cNvSpPr>
            <p:nvPr/>
          </p:nvSpPr>
          <p:spPr bwMode="auto">
            <a:xfrm>
              <a:off x="3954" y="1607"/>
              <a:ext cx="2165" cy="2162"/>
            </a:xfrm>
            <a:custGeom>
              <a:avLst/>
              <a:gdLst>
                <a:gd name="T0" fmla="*/ 975 w 2165"/>
                <a:gd name="T1" fmla="*/ 2156 h 2162"/>
                <a:gd name="T2" fmla="*/ 760 w 2165"/>
                <a:gd name="T3" fmla="*/ 2114 h 2162"/>
                <a:gd name="T4" fmla="*/ 568 w 2165"/>
                <a:gd name="T5" fmla="*/ 2030 h 2162"/>
                <a:gd name="T6" fmla="*/ 395 w 2165"/>
                <a:gd name="T7" fmla="*/ 1917 h 2162"/>
                <a:gd name="T8" fmla="*/ 245 w 2165"/>
                <a:gd name="T9" fmla="*/ 1768 h 2162"/>
                <a:gd name="T10" fmla="*/ 132 w 2165"/>
                <a:gd name="T11" fmla="*/ 1594 h 2162"/>
                <a:gd name="T12" fmla="*/ 48 w 2165"/>
                <a:gd name="T13" fmla="*/ 1403 h 2162"/>
                <a:gd name="T14" fmla="*/ 6 w 2165"/>
                <a:gd name="T15" fmla="*/ 1194 h 2162"/>
                <a:gd name="T16" fmla="*/ 6 w 2165"/>
                <a:gd name="T17" fmla="*/ 973 h 2162"/>
                <a:gd name="T18" fmla="*/ 48 w 2165"/>
                <a:gd name="T19" fmla="*/ 758 h 2162"/>
                <a:gd name="T20" fmla="*/ 132 w 2165"/>
                <a:gd name="T21" fmla="*/ 567 h 2162"/>
                <a:gd name="T22" fmla="*/ 245 w 2165"/>
                <a:gd name="T23" fmla="*/ 394 h 2162"/>
                <a:gd name="T24" fmla="*/ 395 w 2165"/>
                <a:gd name="T25" fmla="*/ 245 h 2162"/>
                <a:gd name="T26" fmla="*/ 568 w 2165"/>
                <a:gd name="T27" fmla="*/ 131 h 2162"/>
                <a:gd name="T28" fmla="*/ 760 w 2165"/>
                <a:gd name="T29" fmla="*/ 48 h 2162"/>
                <a:gd name="T30" fmla="*/ 975 w 2165"/>
                <a:gd name="T31" fmla="*/ 6 h 2162"/>
                <a:gd name="T32" fmla="*/ 1196 w 2165"/>
                <a:gd name="T33" fmla="*/ 6 h 2162"/>
                <a:gd name="T34" fmla="*/ 1406 w 2165"/>
                <a:gd name="T35" fmla="*/ 48 h 2162"/>
                <a:gd name="T36" fmla="*/ 1597 w 2165"/>
                <a:gd name="T37" fmla="*/ 131 h 2162"/>
                <a:gd name="T38" fmla="*/ 1771 w 2165"/>
                <a:gd name="T39" fmla="*/ 245 h 2162"/>
                <a:gd name="T40" fmla="*/ 1920 w 2165"/>
                <a:gd name="T41" fmla="*/ 394 h 2162"/>
                <a:gd name="T42" fmla="*/ 2034 w 2165"/>
                <a:gd name="T43" fmla="*/ 567 h 2162"/>
                <a:gd name="T44" fmla="*/ 2118 w 2165"/>
                <a:gd name="T45" fmla="*/ 758 h 2162"/>
                <a:gd name="T46" fmla="*/ 2159 w 2165"/>
                <a:gd name="T47" fmla="*/ 973 h 2162"/>
                <a:gd name="T48" fmla="*/ 2159 w 2165"/>
                <a:gd name="T49" fmla="*/ 1194 h 2162"/>
                <a:gd name="T50" fmla="*/ 2118 w 2165"/>
                <a:gd name="T51" fmla="*/ 1403 h 2162"/>
                <a:gd name="T52" fmla="*/ 2034 w 2165"/>
                <a:gd name="T53" fmla="*/ 1594 h 2162"/>
                <a:gd name="T54" fmla="*/ 1920 w 2165"/>
                <a:gd name="T55" fmla="*/ 1768 h 2162"/>
                <a:gd name="T56" fmla="*/ 1771 w 2165"/>
                <a:gd name="T57" fmla="*/ 1917 h 2162"/>
                <a:gd name="T58" fmla="*/ 1597 w 2165"/>
                <a:gd name="T59" fmla="*/ 2030 h 2162"/>
                <a:gd name="T60" fmla="*/ 1406 w 2165"/>
                <a:gd name="T61" fmla="*/ 2114 h 2162"/>
                <a:gd name="T62" fmla="*/ 1196 w 2165"/>
                <a:gd name="T63" fmla="*/ 2156 h 2162"/>
                <a:gd name="T64" fmla="*/ 1083 w 2165"/>
                <a:gd name="T65" fmla="*/ 2162 h 21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5"/>
                <a:gd name="T100" fmla="*/ 0 h 2162"/>
                <a:gd name="T101" fmla="*/ 2165 w 2165"/>
                <a:gd name="T102" fmla="*/ 2162 h 216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5" h="2162">
                  <a:moveTo>
                    <a:pt x="1083" y="2162"/>
                  </a:moveTo>
                  <a:lnTo>
                    <a:pt x="975" y="2156"/>
                  </a:lnTo>
                  <a:lnTo>
                    <a:pt x="868" y="2138"/>
                  </a:lnTo>
                  <a:lnTo>
                    <a:pt x="760" y="2114"/>
                  </a:lnTo>
                  <a:lnTo>
                    <a:pt x="664" y="2078"/>
                  </a:lnTo>
                  <a:lnTo>
                    <a:pt x="568" y="2030"/>
                  </a:lnTo>
                  <a:lnTo>
                    <a:pt x="479" y="1977"/>
                  </a:lnTo>
                  <a:lnTo>
                    <a:pt x="395" y="1917"/>
                  </a:lnTo>
                  <a:lnTo>
                    <a:pt x="317" y="1845"/>
                  </a:lnTo>
                  <a:lnTo>
                    <a:pt x="245" y="1768"/>
                  </a:lnTo>
                  <a:lnTo>
                    <a:pt x="186" y="1684"/>
                  </a:lnTo>
                  <a:lnTo>
                    <a:pt x="132" y="1594"/>
                  </a:lnTo>
                  <a:lnTo>
                    <a:pt x="84" y="1505"/>
                  </a:lnTo>
                  <a:lnTo>
                    <a:pt x="48" y="1403"/>
                  </a:lnTo>
                  <a:lnTo>
                    <a:pt x="24" y="1302"/>
                  </a:lnTo>
                  <a:lnTo>
                    <a:pt x="6" y="1194"/>
                  </a:lnTo>
                  <a:lnTo>
                    <a:pt x="0" y="1081"/>
                  </a:lnTo>
                  <a:lnTo>
                    <a:pt x="6" y="973"/>
                  </a:lnTo>
                  <a:lnTo>
                    <a:pt x="24" y="866"/>
                  </a:lnTo>
                  <a:lnTo>
                    <a:pt x="48" y="758"/>
                  </a:lnTo>
                  <a:lnTo>
                    <a:pt x="84" y="663"/>
                  </a:lnTo>
                  <a:lnTo>
                    <a:pt x="132" y="567"/>
                  </a:lnTo>
                  <a:lnTo>
                    <a:pt x="186" y="478"/>
                  </a:lnTo>
                  <a:lnTo>
                    <a:pt x="245" y="394"/>
                  </a:lnTo>
                  <a:lnTo>
                    <a:pt x="317" y="316"/>
                  </a:lnTo>
                  <a:lnTo>
                    <a:pt x="395" y="245"/>
                  </a:lnTo>
                  <a:lnTo>
                    <a:pt x="479" y="185"/>
                  </a:lnTo>
                  <a:lnTo>
                    <a:pt x="568" y="131"/>
                  </a:lnTo>
                  <a:lnTo>
                    <a:pt x="664" y="83"/>
                  </a:lnTo>
                  <a:lnTo>
                    <a:pt x="760" y="48"/>
                  </a:lnTo>
                  <a:lnTo>
                    <a:pt x="868" y="24"/>
                  </a:lnTo>
                  <a:lnTo>
                    <a:pt x="975" y="6"/>
                  </a:lnTo>
                  <a:lnTo>
                    <a:pt x="1083" y="0"/>
                  </a:lnTo>
                  <a:lnTo>
                    <a:pt x="1196" y="6"/>
                  </a:lnTo>
                  <a:lnTo>
                    <a:pt x="1304" y="24"/>
                  </a:lnTo>
                  <a:lnTo>
                    <a:pt x="1406" y="48"/>
                  </a:lnTo>
                  <a:lnTo>
                    <a:pt x="1508" y="83"/>
                  </a:lnTo>
                  <a:lnTo>
                    <a:pt x="1597" y="131"/>
                  </a:lnTo>
                  <a:lnTo>
                    <a:pt x="1687" y="185"/>
                  </a:lnTo>
                  <a:lnTo>
                    <a:pt x="1771" y="245"/>
                  </a:lnTo>
                  <a:lnTo>
                    <a:pt x="1848" y="316"/>
                  </a:lnTo>
                  <a:lnTo>
                    <a:pt x="1920" y="394"/>
                  </a:lnTo>
                  <a:lnTo>
                    <a:pt x="1980" y="478"/>
                  </a:lnTo>
                  <a:lnTo>
                    <a:pt x="2034" y="567"/>
                  </a:lnTo>
                  <a:lnTo>
                    <a:pt x="2082" y="663"/>
                  </a:lnTo>
                  <a:lnTo>
                    <a:pt x="2118" y="758"/>
                  </a:lnTo>
                  <a:lnTo>
                    <a:pt x="2142" y="866"/>
                  </a:lnTo>
                  <a:lnTo>
                    <a:pt x="2159" y="973"/>
                  </a:lnTo>
                  <a:lnTo>
                    <a:pt x="2165" y="1081"/>
                  </a:lnTo>
                  <a:lnTo>
                    <a:pt x="2159" y="1194"/>
                  </a:lnTo>
                  <a:lnTo>
                    <a:pt x="2142" y="1302"/>
                  </a:lnTo>
                  <a:lnTo>
                    <a:pt x="2118" y="1403"/>
                  </a:lnTo>
                  <a:lnTo>
                    <a:pt x="2082" y="1505"/>
                  </a:lnTo>
                  <a:lnTo>
                    <a:pt x="2034" y="1594"/>
                  </a:lnTo>
                  <a:lnTo>
                    <a:pt x="1980" y="1684"/>
                  </a:lnTo>
                  <a:lnTo>
                    <a:pt x="1920" y="1768"/>
                  </a:lnTo>
                  <a:lnTo>
                    <a:pt x="1848" y="1845"/>
                  </a:lnTo>
                  <a:lnTo>
                    <a:pt x="1771" y="1917"/>
                  </a:lnTo>
                  <a:lnTo>
                    <a:pt x="1687" y="1977"/>
                  </a:lnTo>
                  <a:lnTo>
                    <a:pt x="1597" y="2030"/>
                  </a:lnTo>
                  <a:lnTo>
                    <a:pt x="1508" y="2078"/>
                  </a:lnTo>
                  <a:lnTo>
                    <a:pt x="1406" y="2114"/>
                  </a:lnTo>
                  <a:lnTo>
                    <a:pt x="1304" y="2138"/>
                  </a:lnTo>
                  <a:lnTo>
                    <a:pt x="1196" y="2156"/>
                  </a:lnTo>
                  <a:lnTo>
                    <a:pt x="1083" y="2162"/>
                  </a:lnTo>
                  <a:close/>
                </a:path>
              </a:pathLst>
            </a:custGeom>
            <a:solidFill>
              <a:srgbClr val="1661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64" name="Freeform 124"/>
            <p:cNvSpPr>
              <a:spLocks/>
            </p:cNvSpPr>
            <p:nvPr/>
          </p:nvSpPr>
          <p:spPr bwMode="auto">
            <a:xfrm>
              <a:off x="3954" y="1613"/>
              <a:ext cx="2153" cy="2150"/>
            </a:xfrm>
            <a:custGeom>
              <a:avLst/>
              <a:gdLst>
                <a:gd name="T0" fmla="*/ 969 w 2153"/>
                <a:gd name="T1" fmla="*/ 2144 h 2150"/>
                <a:gd name="T2" fmla="*/ 760 w 2153"/>
                <a:gd name="T3" fmla="*/ 2102 h 2150"/>
                <a:gd name="T4" fmla="*/ 562 w 2153"/>
                <a:gd name="T5" fmla="*/ 2018 h 2150"/>
                <a:gd name="T6" fmla="*/ 395 w 2153"/>
                <a:gd name="T7" fmla="*/ 1905 h 2150"/>
                <a:gd name="T8" fmla="*/ 245 w 2153"/>
                <a:gd name="T9" fmla="*/ 1756 h 2150"/>
                <a:gd name="T10" fmla="*/ 132 w 2153"/>
                <a:gd name="T11" fmla="*/ 1588 h 2150"/>
                <a:gd name="T12" fmla="*/ 48 w 2153"/>
                <a:gd name="T13" fmla="*/ 1391 h 2150"/>
                <a:gd name="T14" fmla="*/ 6 w 2153"/>
                <a:gd name="T15" fmla="*/ 1182 h 2150"/>
                <a:gd name="T16" fmla="*/ 6 w 2153"/>
                <a:gd name="T17" fmla="*/ 967 h 2150"/>
                <a:gd name="T18" fmla="*/ 48 w 2153"/>
                <a:gd name="T19" fmla="*/ 752 h 2150"/>
                <a:gd name="T20" fmla="*/ 132 w 2153"/>
                <a:gd name="T21" fmla="*/ 561 h 2150"/>
                <a:gd name="T22" fmla="*/ 245 w 2153"/>
                <a:gd name="T23" fmla="*/ 388 h 2150"/>
                <a:gd name="T24" fmla="*/ 395 w 2153"/>
                <a:gd name="T25" fmla="*/ 245 h 2150"/>
                <a:gd name="T26" fmla="*/ 562 w 2153"/>
                <a:gd name="T27" fmla="*/ 131 h 2150"/>
                <a:gd name="T28" fmla="*/ 760 w 2153"/>
                <a:gd name="T29" fmla="*/ 48 h 2150"/>
                <a:gd name="T30" fmla="*/ 969 w 2153"/>
                <a:gd name="T31" fmla="*/ 6 h 2150"/>
                <a:gd name="T32" fmla="*/ 1191 w 2153"/>
                <a:gd name="T33" fmla="*/ 6 h 2150"/>
                <a:gd name="T34" fmla="*/ 1400 w 2153"/>
                <a:gd name="T35" fmla="*/ 48 h 2150"/>
                <a:gd name="T36" fmla="*/ 1591 w 2153"/>
                <a:gd name="T37" fmla="*/ 131 h 2150"/>
                <a:gd name="T38" fmla="*/ 1765 w 2153"/>
                <a:gd name="T39" fmla="*/ 245 h 2150"/>
                <a:gd name="T40" fmla="*/ 1908 w 2153"/>
                <a:gd name="T41" fmla="*/ 388 h 2150"/>
                <a:gd name="T42" fmla="*/ 2022 w 2153"/>
                <a:gd name="T43" fmla="*/ 561 h 2150"/>
                <a:gd name="T44" fmla="*/ 2106 w 2153"/>
                <a:gd name="T45" fmla="*/ 752 h 2150"/>
                <a:gd name="T46" fmla="*/ 2148 w 2153"/>
                <a:gd name="T47" fmla="*/ 967 h 2150"/>
                <a:gd name="T48" fmla="*/ 2148 w 2153"/>
                <a:gd name="T49" fmla="*/ 1182 h 2150"/>
                <a:gd name="T50" fmla="*/ 2106 w 2153"/>
                <a:gd name="T51" fmla="*/ 1391 h 2150"/>
                <a:gd name="T52" fmla="*/ 2022 w 2153"/>
                <a:gd name="T53" fmla="*/ 1588 h 2150"/>
                <a:gd name="T54" fmla="*/ 1908 w 2153"/>
                <a:gd name="T55" fmla="*/ 1756 h 2150"/>
                <a:gd name="T56" fmla="*/ 1765 w 2153"/>
                <a:gd name="T57" fmla="*/ 1905 h 2150"/>
                <a:gd name="T58" fmla="*/ 1591 w 2153"/>
                <a:gd name="T59" fmla="*/ 2018 h 2150"/>
                <a:gd name="T60" fmla="*/ 1400 w 2153"/>
                <a:gd name="T61" fmla="*/ 2102 h 2150"/>
                <a:gd name="T62" fmla="*/ 1191 w 2153"/>
                <a:gd name="T63" fmla="*/ 2144 h 2150"/>
                <a:gd name="T64" fmla="*/ 1077 w 2153"/>
                <a:gd name="T65" fmla="*/ 2150 h 21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53"/>
                <a:gd name="T100" fmla="*/ 0 h 2150"/>
                <a:gd name="T101" fmla="*/ 2153 w 2153"/>
                <a:gd name="T102" fmla="*/ 2150 h 21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53" h="2150">
                  <a:moveTo>
                    <a:pt x="1077" y="2150"/>
                  </a:moveTo>
                  <a:lnTo>
                    <a:pt x="969" y="2144"/>
                  </a:lnTo>
                  <a:lnTo>
                    <a:pt x="862" y="2126"/>
                  </a:lnTo>
                  <a:lnTo>
                    <a:pt x="760" y="2102"/>
                  </a:lnTo>
                  <a:lnTo>
                    <a:pt x="658" y="2066"/>
                  </a:lnTo>
                  <a:lnTo>
                    <a:pt x="562" y="2018"/>
                  </a:lnTo>
                  <a:lnTo>
                    <a:pt x="479" y="1965"/>
                  </a:lnTo>
                  <a:lnTo>
                    <a:pt x="395" y="1905"/>
                  </a:lnTo>
                  <a:lnTo>
                    <a:pt x="317" y="1833"/>
                  </a:lnTo>
                  <a:lnTo>
                    <a:pt x="245" y="1756"/>
                  </a:lnTo>
                  <a:lnTo>
                    <a:pt x="186" y="1672"/>
                  </a:lnTo>
                  <a:lnTo>
                    <a:pt x="132" y="1588"/>
                  </a:lnTo>
                  <a:lnTo>
                    <a:pt x="84" y="1493"/>
                  </a:lnTo>
                  <a:lnTo>
                    <a:pt x="48" y="1391"/>
                  </a:lnTo>
                  <a:lnTo>
                    <a:pt x="24" y="1290"/>
                  </a:lnTo>
                  <a:lnTo>
                    <a:pt x="6" y="1182"/>
                  </a:lnTo>
                  <a:lnTo>
                    <a:pt x="0" y="1075"/>
                  </a:lnTo>
                  <a:lnTo>
                    <a:pt x="6" y="967"/>
                  </a:lnTo>
                  <a:lnTo>
                    <a:pt x="24" y="860"/>
                  </a:lnTo>
                  <a:lnTo>
                    <a:pt x="48" y="752"/>
                  </a:lnTo>
                  <a:lnTo>
                    <a:pt x="84" y="657"/>
                  </a:lnTo>
                  <a:lnTo>
                    <a:pt x="132" y="561"/>
                  </a:lnTo>
                  <a:lnTo>
                    <a:pt x="186" y="472"/>
                  </a:lnTo>
                  <a:lnTo>
                    <a:pt x="245" y="388"/>
                  </a:lnTo>
                  <a:lnTo>
                    <a:pt x="317" y="316"/>
                  </a:lnTo>
                  <a:lnTo>
                    <a:pt x="395" y="245"/>
                  </a:lnTo>
                  <a:lnTo>
                    <a:pt x="479" y="185"/>
                  </a:lnTo>
                  <a:lnTo>
                    <a:pt x="562" y="131"/>
                  </a:lnTo>
                  <a:lnTo>
                    <a:pt x="658" y="83"/>
                  </a:lnTo>
                  <a:lnTo>
                    <a:pt x="760" y="48"/>
                  </a:lnTo>
                  <a:lnTo>
                    <a:pt x="862" y="24"/>
                  </a:lnTo>
                  <a:lnTo>
                    <a:pt x="969" y="6"/>
                  </a:lnTo>
                  <a:lnTo>
                    <a:pt x="1077" y="0"/>
                  </a:lnTo>
                  <a:lnTo>
                    <a:pt x="1191" y="6"/>
                  </a:lnTo>
                  <a:lnTo>
                    <a:pt x="1292" y="24"/>
                  </a:lnTo>
                  <a:lnTo>
                    <a:pt x="1400" y="48"/>
                  </a:lnTo>
                  <a:lnTo>
                    <a:pt x="1496" y="83"/>
                  </a:lnTo>
                  <a:lnTo>
                    <a:pt x="1591" y="131"/>
                  </a:lnTo>
                  <a:lnTo>
                    <a:pt x="1681" y="185"/>
                  </a:lnTo>
                  <a:lnTo>
                    <a:pt x="1765" y="245"/>
                  </a:lnTo>
                  <a:lnTo>
                    <a:pt x="1842" y="316"/>
                  </a:lnTo>
                  <a:lnTo>
                    <a:pt x="1908" y="388"/>
                  </a:lnTo>
                  <a:lnTo>
                    <a:pt x="1968" y="472"/>
                  </a:lnTo>
                  <a:lnTo>
                    <a:pt x="2022" y="561"/>
                  </a:lnTo>
                  <a:lnTo>
                    <a:pt x="2070" y="657"/>
                  </a:lnTo>
                  <a:lnTo>
                    <a:pt x="2106" y="752"/>
                  </a:lnTo>
                  <a:lnTo>
                    <a:pt x="2130" y="860"/>
                  </a:lnTo>
                  <a:lnTo>
                    <a:pt x="2148" y="967"/>
                  </a:lnTo>
                  <a:lnTo>
                    <a:pt x="2153" y="1075"/>
                  </a:lnTo>
                  <a:lnTo>
                    <a:pt x="2148" y="1182"/>
                  </a:lnTo>
                  <a:lnTo>
                    <a:pt x="2130" y="1290"/>
                  </a:lnTo>
                  <a:lnTo>
                    <a:pt x="2106" y="1391"/>
                  </a:lnTo>
                  <a:lnTo>
                    <a:pt x="2070" y="1493"/>
                  </a:lnTo>
                  <a:lnTo>
                    <a:pt x="2022" y="1588"/>
                  </a:lnTo>
                  <a:lnTo>
                    <a:pt x="1968" y="1672"/>
                  </a:lnTo>
                  <a:lnTo>
                    <a:pt x="1908" y="1756"/>
                  </a:lnTo>
                  <a:lnTo>
                    <a:pt x="1842" y="1833"/>
                  </a:lnTo>
                  <a:lnTo>
                    <a:pt x="1765" y="1905"/>
                  </a:lnTo>
                  <a:lnTo>
                    <a:pt x="1681" y="1965"/>
                  </a:lnTo>
                  <a:lnTo>
                    <a:pt x="1591" y="2018"/>
                  </a:lnTo>
                  <a:lnTo>
                    <a:pt x="1496" y="2066"/>
                  </a:lnTo>
                  <a:lnTo>
                    <a:pt x="1400" y="2102"/>
                  </a:lnTo>
                  <a:lnTo>
                    <a:pt x="1292" y="2126"/>
                  </a:lnTo>
                  <a:lnTo>
                    <a:pt x="1191" y="2144"/>
                  </a:lnTo>
                  <a:lnTo>
                    <a:pt x="1077" y="2150"/>
                  </a:lnTo>
                  <a:close/>
                </a:path>
              </a:pathLst>
            </a:custGeom>
            <a:solidFill>
              <a:srgbClr val="1761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65" name="Freeform 125"/>
            <p:cNvSpPr>
              <a:spLocks/>
            </p:cNvSpPr>
            <p:nvPr/>
          </p:nvSpPr>
          <p:spPr bwMode="auto">
            <a:xfrm>
              <a:off x="3960" y="1613"/>
              <a:ext cx="2142" cy="2138"/>
            </a:xfrm>
            <a:custGeom>
              <a:avLst/>
              <a:gdLst>
                <a:gd name="T0" fmla="*/ 963 w 2142"/>
                <a:gd name="T1" fmla="*/ 2132 h 2138"/>
                <a:gd name="T2" fmla="*/ 754 w 2142"/>
                <a:gd name="T3" fmla="*/ 2090 h 2138"/>
                <a:gd name="T4" fmla="*/ 562 w 2142"/>
                <a:gd name="T5" fmla="*/ 2006 h 2138"/>
                <a:gd name="T6" fmla="*/ 389 w 2142"/>
                <a:gd name="T7" fmla="*/ 1893 h 2138"/>
                <a:gd name="T8" fmla="*/ 245 w 2142"/>
                <a:gd name="T9" fmla="*/ 1750 h 2138"/>
                <a:gd name="T10" fmla="*/ 132 w 2142"/>
                <a:gd name="T11" fmla="*/ 1576 h 2138"/>
                <a:gd name="T12" fmla="*/ 48 w 2142"/>
                <a:gd name="T13" fmla="*/ 1385 h 2138"/>
                <a:gd name="T14" fmla="*/ 6 w 2142"/>
                <a:gd name="T15" fmla="*/ 1176 h 2138"/>
                <a:gd name="T16" fmla="*/ 6 w 2142"/>
                <a:gd name="T17" fmla="*/ 961 h 2138"/>
                <a:gd name="T18" fmla="*/ 48 w 2142"/>
                <a:gd name="T19" fmla="*/ 752 h 2138"/>
                <a:gd name="T20" fmla="*/ 132 w 2142"/>
                <a:gd name="T21" fmla="*/ 561 h 2138"/>
                <a:gd name="T22" fmla="*/ 245 w 2142"/>
                <a:gd name="T23" fmla="*/ 388 h 2138"/>
                <a:gd name="T24" fmla="*/ 389 w 2142"/>
                <a:gd name="T25" fmla="*/ 245 h 2138"/>
                <a:gd name="T26" fmla="*/ 562 w 2142"/>
                <a:gd name="T27" fmla="*/ 131 h 2138"/>
                <a:gd name="T28" fmla="*/ 754 w 2142"/>
                <a:gd name="T29" fmla="*/ 48 h 2138"/>
                <a:gd name="T30" fmla="*/ 963 w 2142"/>
                <a:gd name="T31" fmla="*/ 6 h 2138"/>
                <a:gd name="T32" fmla="*/ 1179 w 2142"/>
                <a:gd name="T33" fmla="*/ 6 h 2138"/>
                <a:gd name="T34" fmla="*/ 1388 w 2142"/>
                <a:gd name="T35" fmla="*/ 48 h 2138"/>
                <a:gd name="T36" fmla="*/ 1579 w 2142"/>
                <a:gd name="T37" fmla="*/ 131 h 2138"/>
                <a:gd name="T38" fmla="*/ 1753 w 2142"/>
                <a:gd name="T39" fmla="*/ 245 h 2138"/>
                <a:gd name="T40" fmla="*/ 1896 w 2142"/>
                <a:gd name="T41" fmla="*/ 388 h 2138"/>
                <a:gd name="T42" fmla="*/ 2010 w 2142"/>
                <a:gd name="T43" fmla="*/ 561 h 2138"/>
                <a:gd name="T44" fmla="*/ 2094 w 2142"/>
                <a:gd name="T45" fmla="*/ 752 h 2138"/>
                <a:gd name="T46" fmla="*/ 2136 w 2142"/>
                <a:gd name="T47" fmla="*/ 961 h 2138"/>
                <a:gd name="T48" fmla="*/ 2136 w 2142"/>
                <a:gd name="T49" fmla="*/ 1176 h 2138"/>
                <a:gd name="T50" fmla="*/ 2094 w 2142"/>
                <a:gd name="T51" fmla="*/ 1385 h 2138"/>
                <a:gd name="T52" fmla="*/ 2010 w 2142"/>
                <a:gd name="T53" fmla="*/ 1576 h 2138"/>
                <a:gd name="T54" fmla="*/ 1896 w 2142"/>
                <a:gd name="T55" fmla="*/ 1750 h 2138"/>
                <a:gd name="T56" fmla="*/ 1753 w 2142"/>
                <a:gd name="T57" fmla="*/ 1893 h 2138"/>
                <a:gd name="T58" fmla="*/ 1579 w 2142"/>
                <a:gd name="T59" fmla="*/ 2006 h 2138"/>
                <a:gd name="T60" fmla="*/ 1388 w 2142"/>
                <a:gd name="T61" fmla="*/ 2090 h 2138"/>
                <a:gd name="T62" fmla="*/ 1179 w 2142"/>
                <a:gd name="T63" fmla="*/ 2132 h 2138"/>
                <a:gd name="T64" fmla="*/ 1071 w 2142"/>
                <a:gd name="T65" fmla="*/ 2138 h 21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42"/>
                <a:gd name="T100" fmla="*/ 0 h 2138"/>
                <a:gd name="T101" fmla="*/ 2142 w 2142"/>
                <a:gd name="T102" fmla="*/ 2138 h 21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42" h="2138">
                  <a:moveTo>
                    <a:pt x="1071" y="2138"/>
                  </a:moveTo>
                  <a:lnTo>
                    <a:pt x="963" y="2132"/>
                  </a:lnTo>
                  <a:lnTo>
                    <a:pt x="856" y="2114"/>
                  </a:lnTo>
                  <a:lnTo>
                    <a:pt x="754" y="2090"/>
                  </a:lnTo>
                  <a:lnTo>
                    <a:pt x="652" y="2054"/>
                  </a:lnTo>
                  <a:lnTo>
                    <a:pt x="562" y="2006"/>
                  </a:lnTo>
                  <a:lnTo>
                    <a:pt x="473" y="1953"/>
                  </a:lnTo>
                  <a:lnTo>
                    <a:pt x="389" y="1893"/>
                  </a:lnTo>
                  <a:lnTo>
                    <a:pt x="311" y="1827"/>
                  </a:lnTo>
                  <a:lnTo>
                    <a:pt x="245" y="1750"/>
                  </a:lnTo>
                  <a:lnTo>
                    <a:pt x="186" y="1666"/>
                  </a:lnTo>
                  <a:lnTo>
                    <a:pt x="132" y="1576"/>
                  </a:lnTo>
                  <a:lnTo>
                    <a:pt x="84" y="1487"/>
                  </a:lnTo>
                  <a:lnTo>
                    <a:pt x="48" y="1385"/>
                  </a:lnTo>
                  <a:lnTo>
                    <a:pt x="24" y="1284"/>
                  </a:lnTo>
                  <a:lnTo>
                    <a:pt x="6" y="1176"/>
                  </a:lnTo>
                  <a:lnTo>
                    <a:pt x="0" y="1069"/>
                  </a:lnTo>
                  <a:lnTo>
                    <a:pt x="6" y="961"/>
                  </a:lnTo>
                  <a:lnTo>
                    <a:pt x="24" y="854"/>
                  </a:lnTo>
                  <a:lnTo>
                    <a:pt x="48" y="752"/>
                  </a:lnTo>
                  <a:lnTo>
                    <a:pt x="84" y="651"/>
                  </a:lnTo>
                  <a:lnTo>
                    <a:pt x="132" y="561"/>
                  </a:lnTo>
                  <a:lnTo>
                    <a:pt x="186" y="472"/>
                  </a:lnTo>
                  <a:lnTo>
                    <a:pt x="245" y="388"/>
                  </a:lnTo>
                  <a:lnTo>
                    <a:pt x="311" y="310"/>
                  </a:lnTo>
                  <a:lnTo>
                    <a:pt x="389" y="245"/>
                  </a:lnTo>
                  <a:lnTo>
                    <a:pt x="473" y="185"/>
                  </a:lnTo>
                  <a:lnTo>
                    <a:pt x="562" y="131"/>
                  </a:lnTo>
                  <a:lnTo>
                    <a:pt x="652" y="83"/>
                  </a:lnTo>
                  <a:lnTo>
                    <a:pt x="754" y="48"/>
                  </a:lnTo>
                  <a:lnTo>
                    <a:pt x="856" y="24"/>
                  </a:lnTo>
                  <a:lnTo>
                    <a:pt x="963" y="6"/>
                  </a:lnTo>
                  <a:lnTo>
                    <a:pt x="1071" y="0"/>
                  </a:lnTo>
                  <a:lnTo>
                    <a:pt x="1179" y="6"/>
                  </a:lnTo>
                  <a:lnTo>
                    <a:pt x="1286" y="24"/>
                  </a:lnTo>
                  <a:lnTo>
                    <a:pt x="1388" y="48"/>
                  </a:lnTo>
                  <a:lnTo>
                    <a:pt x="1490" y="83"/>
                  </a:lnTo>
                  <a:lnTo>
                    <a:pt x="1579" y="131"/>
                  </a:lnTo>
                  <a:lnTo>
                    <a:pt x="1669" y="185"/>
                  </a:lnTo>
                  <a:lnTo>
                    <a:pt x="1753" y="245"/>
                  </a:lnTo>
                  <a:lnTo>
                    <a:pt x="1830" y="310"/>
                  </a:lnTo>
                  <a:lnTo>
                    <a:pt x="1896" y="388"/>
                  </a:lnTo>
                  <a:lnTo>
                    <a:pt x="1956" y="472"/>
                  </a:lnTo>
                  <a:lnTo>
                    <a:pt x="2010" y="561"/>
                  </a:lnTo>
                  <a:lnTo>
                    <a:pt x="2058" y="651"/>
                  </a:lnTo>
                  <a:lnTo>
                    <a:pt x="2094" y="752"/>
                  </a:lnTo>
                  <a:lnTo>
                    <a:pt x="2118" y="854"/>
                  </a:lnTo>
                  <a:lnTo>
                    <a:pt x="2136" y="961"/>
                  </a:lnTo>
                  <a:lnTo>
                    <a:pt x="2142" y="1069"/>
                  </a:lnTo>
                  <a:lnTo>
                    <a:pt x="2136" y="1176"/>
                  </a:lnTo>
                  <a:lnTo>
                    <a:pt x="2118" y="1284"/>
                  </a:lnTo>
                  <a:lnTo>
                    <a:pt x="2094" y="1385"/>
                  </a:lnTo>
                  <a:lnTo>
                    <a:pt x="2058" y="1487"/>
                  </a:lnTo>
                  <a:lnTo>
                    <a:pt x="2010" y="1576"/>
                  </a:lnTo>
                  <a:lnTo>
                    <a:pt x="1956" y="1666"/>
                  </a:lnTo>
                  <a:lnTo>
                    <a:pt x="1896" y="1750"/>
                  </a:lnTo>
                  <a:lnTo>
                    <a:pt x="1830" y="1827"/>
                  </a:lnTo>
                  <a:lnTo>
                    <a:pt x="1753" y="1893"/>
                  </a:lnTo>
                  <a:lnTo>
                    <a:pt x="1669" y="1953"/>
                  </a:lnTo>
                  <a:lnTo>
                    <a:pt x="1579" y="2006"/>
                  </a:lnTo>
                  <a:lnTo>
                    <a:pt x="1490" y="2054"/>
                  </a:lnTo>
                  <a:lnTo>
                    <a:pt x="1388" y="2090"/>
                  </a:lnTo>
                  <a:lnTo>
                    <a:pt x="1286" y="2114"/>
                  </a:lnTo>
                  <a:lnTo>
                    <a:pt x="1179" y="2132"/>
                  </a:lnTo>
                  <a:lnTo>
                    <a:pt x="1071" y="2138"/>
                  </a:lnTo>
                  <a:close/>
                </a:path>
              </a:pathLst>
            </a:custGeom>
            <a:solidFill>
              <a:srgbClr val="1862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66" name="Freeform 126"/>
            <p:cNvSpPr>
              <a:spLocks/>
            </p:cNvSpPr>
            <p:nvPr/>
          </p:nvSpPr>
          <p:spPr bwMode="auto">
            <a:xfrm>
              <a:off x="3960" y="1619"/>
              <a:ext cx="2136" cy="2126"/>
            </a:xfrm>
            <a:custGeom>
              <a:avLst/>
              <a:gdLst>
                <a:gd name="T0" fmla="*/ 957 w 2136"/>
                <a:gd name="T1" fmla="*/ 2120 h 2126"/>
                <a:gd name="T2" fmla="*/ 748 w 2136"/>
                <a:gd name="T3" fmla="*/ 2078 h 2126"/>
                <a:gd name="T4" fmla="*/ 556 w 2136"/>
                <a:gd name="T5" fmla="*/ 1994 h 2126"/>
                <a:gd name="T6" fmla="*/ 389 w 2136"/>
                <a:gd name="T7" fmla="*/ 1881 h 2126"/>
                <a:gd name="T8" fmla="*/ 245 w 2136"/>
                <a:gd name="T9" fmla="*/ 1738 h 2126"/>
                <a:gd name="T10" fmla="*/ 132 w 2136"/>
                <a:gd name="T11" fmla="*/ 1570 h 2126"/>
                <a:gd name="T12" fmla="*/ 48 w 2136"/>
                <a:gd name="T13" fmla="*/ 1379 h 2126"/>
                <a:gd name="T14" fmla="*/ 6 w 2136"/>
                <a:gd name="T15" fmla="*/ 1170 h 2126"/>
                <a:gd name="T16" fmla="*/ 6 w 2136"/>
                <a:gd name="T17" fmla="*/ 955 h 2126"/>
                <a:gd name="T18" fmla="*/ 48 w 2136"/>
                <a:gd name="T19" fmla="*/ 746 h 2126"/>
                <a:gd name="T20" fmla="*/ 132 w 2136"/>
                <a:gd name="T21" fmla="*/ 555 h 2126"/>
                <a:gd name="T22" fmla="*/ 245 w 2136"/>
                <a:gd name="T23" fmla="*/ 388 h 2126"/>
                <a:gd name="T24" fmla="*/ 389 w 2136"/>
                <a:gd name="T25" fmla="*/ 239 h 2126"/>
                <a:gd name="T26" fmla="*/ 556 w 2136"/>
                <a:gd name="T27" fmla="*/ 125 h 2126"/>
                <a:gd name="T28" fmla="*/ 748 w 2136"/>
                <a:gd name="T29" fmla="*/ 48 h 2126"/>
                <a:gd name="T30" fmla="*/ 957 w 2136"/>
                <a:gd name="T31" fmla="*/ 6 h 2126"/>
                <a:gd name="T32" fmla="*/ 1173 w 2136"/>
                <a:gd name="T33" fmla="*/ 6 h 2126"/>
                <a:gd name="T34" fmla="*/ 1382 w 2136"/>
                <a:gd name="T35" fmla="*/ 48 h 2126"/>
                <a:gd name="T36" fmla="*/ 1573 w 2136"/>
                <a:gd name="T37" fmla="*/ 125 h 2126"/>
                <a:gd name="T38" fmla="*/ 1747 w 2136"/>
                <a:gd name="T39" fmla="*/ 239 h 2126"/>
                <a:gd name="T40" fmla="*/ 1890 w 2136"/>
                <a:gd name="T41" fmla="*/ 388 h 2126"/>
                <a:gd name="T42" fmla="*/ 2004 w 2136"/>
                <a:gd name="T43" fmla="*/ 555 h 2126"/>
                <a:gd name="T44" fmla="*/ 2088 w 2136"/>
                <a:gd name="T45" fmla="*/ 746 h 2126"/>
                <a:gd name="T46" fmla="*/ 2130 w 2136"/>
                <a:gd name="T47" fmla="*/ 955 h 2126"/>
                <a:gd name="T48" fmla="*/ 2130 w 2136"/>
                <a:gd name="T49" fmla="*/ 1170 h 2126"/>
                <a:gd name="T50" fmla="*/ 2088 w 2136"/>
                <a:gd name="T51" fmla="*/ 1379 h 2126"/>
                <a:gd name="T52" fmla="*/ 2004 w 2136"/>
                <a:gd name="T53" fmla="*/ 1570 h 2126"/>
                <a:gd name="T54" fmla="*/ 1890 w 2136"/>
                <a:gd name="T55" fmla="*/ 1738 h 2126"/>
                <a:gd name="T56" fmla="*/ 1747 w 2136"/>
                <a:gd name="T57" fmla="*/ 1881 h 2126"/>
                <a:gd name="T58" fmla="*/ 1573 w 2136"/>
                <a:gd name="T59" fmla="*/ 1994 h 2126"/>
                <a:gd name="T60" fmla="*/ 1382 w 2136"/>
                <a:gd name="T61" fmla="*/ 2078 h 2126"/>
                <a:gd name="T62" fmla="*/ 1173 w 2136"/>
                <a:gd name="T63" fmla="*/ 2120 h 2126"/>
                <a:gd name="T64" fmla="*/ 1065 w 2136"/>
                <a:gd name="T65" fmla="*/ 2126 h 21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36"/>
                <a:gd name="T100" fmla="*/ 0 h 2126"/>
                <a:gd name="T101" fmla="*/ 2136 w 2136"/>
                <a:gd name="T102" fmla="*/ 2126 h 21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36" h="2126">
                  <a:moveTo>
                    <a:pt x="1065" y="2126"/>
                  </a:moveTo>
                  <a:lnTo>
                    <a:pt x="957" y="2120"/>
                  </a:lnTo>
                  <a:lnTo>
                    <a:pt x="850" y="2102"/>
                  </a:lnTo>
                  <a:lnTo>
                    <a:pt x="748" y="2078"/>
                  </a:lnTo>
                  <a:lnTo>
                    <a:pt x="652" y="2042"/>
                  </a:lnTo>
                  <a:lnTo>
                    <a:pt x="556" y="1994"/>
                  </a:lnTo>
                  <a:lnTo>
                    <a:pt x="473" y="1947"/>
                  </a:lnTo>
                  <a:lnTo>
                    <a:pt x="389" y="1881"/>
                  </a:lnTo>
                  <a:lnTo>
                    <a:pt x="311" y="1815"/>
                  </a:lnTo>
                  <a:lnTo>
                    <a:pt x="245" y="1738"/>
                  </a:lnTo>
                  <a:lnTo>
                    <a:pt x="186" y="1654"/>
                  </a:lnTo>
                  <a:lnTo>
                    <a:pt x="132" y="1570"/>
                  </a:lnTo>
                  <a:lnTo>
                    <a:pt x="84" y="1475"/>
                  </a:lnTo>
                  <a:lnTo>
                    <a:pt x="48" y="1379"/>
                  </a:lnTo>
                  <a:lnTo>
                    <a:pt x="24" y="1278"/>
                  </a:lnTo>
                  <a:lnTo>
                    <a:pt x="6" y="1170"/>
                  </a:lnTo>
                  <a:lnTo>
                    <a:pt x="0" y="1063"/>
                  </a:lnTo>
                  <a:lnTo>
                    <a:pt x="6" y="955"/>
                  </a:lnTo>
                  <a:lnTo>
                    <a:pt x="24" y="848"/>
                  </a:lnTo>
                  <a:lnTo>
                    <a:pt x="48" y="746"/>
                  </a:lnTo>
                  <a:lnTo>
                    <a:pt x="84" y="645"/>
                  </a:lnTo>
                  <a:lnTo>
                    <a:pt x="132" y="555"/>
                  </a:lnTo>
                  <a:lnTo>
                    <a:pt x="186" y="466"/>
                  </a:lnTo>
                  <a:lnTo>
                    <a:pt x="245" y="388"/>
                  </a:lnTo>
                  <a:lnTo>
                    <a:pt x="311" y="310"/>
                  </a:lnTo>
                  <a:lnTo>
                    <a:pt x="389" y="239"/>
                  </a:lnTo>
                  <a:lnTo>
                    <a:pt x="473" y="179"/>
                  </a:lnTo>
                  <a:lnTo>
                    <a:pt x="556" y="125"/>
                  </a:lnTo>
                  <a:lnTo>
                    <a:pt x="652" y="83"/>
                  </a:lnTo>
                  <a:lnTo>
                    <a:pt x="748" y="48"/>
                  </a:lnTo>
                  <a:lnTo>
                    <a:pt x="850" y="24"/>
                  </a:lnTo>
                  <a:lnTo>
                    <a:pt x="957" y="6"/>
                  </a:lnTo>
                  <a:lnTo>
                    <a:pt x="1065" y="0"/>
                  </a:lnTo>
                  <a:lnTo>
                    <a:pt x="1173" y="6"/>
                  </a:lnTo>
                  <a:lnTo>
                    <a:pt x="1280" y="24"/>
                  </a:lnTo>
                  <a:lnTo>
                    <a:pt x="1382" y="48"/>
                  </a:lnTo>
                  <a:lnTo>
                    <a:pt x="1484" y="83"/>
                  </a:lnTo>
                  <a:lnTo>
                    <a:pt x="1573" y="125"/>
                  </a:lnTo>
                  <a:lnTo>
                    <a:pt x="1663" y="179"/>
                  </a:lnTo>
                  <a:lnTo>
                    <a:pt x="1747" y="239"/>
                  </a:lnTo>
                  <a:lnTo>
                    <a:pt x="1824" y="310"/>
                  </a:lnTo>
                  <a:lnTo>
                    <a:pt x="1890" y="388"/>
                  </a:lnTo>
                  <a:lnTo>
                    <a:pt x="1950" y="466"/>
                  </a:lnTo>
                  <a:lnTo>
                    <a:pt x="2004" y="555"/>
                  </a:lnTo>
                  <a:lnTo>
                    <a:pt x="2052" y="645"/>
                  </a:lnTo>
                  <a:lnTo>
                    <a:pt x="2088" y="746"/>
                  </a:lnTo>
                  <a:lnTo>
                    <a:pt x="2112" y="848"/>
                  </a:lnTo>
                  <a:lnTo>
                    <a:pt x="2130" y="955"/>
                  </a:lnTo>
                  <a:lnTo>
                    <a:pt x="2136" y="1063"/>
                  </a:lnTo>
                  <a:lnTo>
                    <a:pt x="2130" y="1170"/>
                  </a:lnTo>
                  <a:lnTo>
                    <a:pt x="2112" y="1278"/>
                  </a:lnTo>
                  <a:lnTo>
                    <a:pt x="2088" y="1379"/>
                  </a:lnTo>
                  <a:lnTo>
                    <a:pt x="2052" y="1475"/>
                  </a:lnTo>
                  <a:lnTo>
                    <a:pt x="2004" y="1570"/>
                  </a:lnTo>
                  <a:lnTo>
                    <a:pt x="1950" y="1654"/>
                  </a:lnTo>
                  <a:lnTo>
                    <a:pt x="1890" y="1738"/>
                  </a:lnTo>
                  <a:lnTo>
                    <a:pt x="1824" y="1815"/>
                  </a:lnTo>
                  <a:lnTo>
                    <a:pt x="1747" y="1881"/>
                  </a:lnTo>
                  <a:lnTo>
                    <a:pt x="1663" y="1947"/>
                  </a:lnTo>
                  <a:lnTo>
                    <a:pt x="1573" y="1994"/>
                  </a:lnTo>
                  <a:lnTo>
                    <a:pt x="1484" y="2042"/>
                  </a:lnTo>
                  <a:lnTo>
                    <a:pt x="1382" y="2078"/>
                  </a:lnTo>
                  <a:lnTo>
                    <a:pt x="1280" y="2102"/>
                  </a:lnTo>
                  <a:lnTo>
                    <a:pt x="1173" y="2120"/>
                  </a:lnTo>
                  <a:lnTo>
                    <a:pt x="1065" y="2126"/>
                  </a:lnTo>
                  <a:close/>
                </a:path>
              </a:pathLst>
            </a:custGeom>
            <a:solidFill>
              <a:srgbClr val="1962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67" name="Freeform 127"/>
            <p:cNvSpPr>
              <a:spLocks/>
            </p:cNvSpPr>
            <p:nvPr/>
          </p:nvSpPr>
          <p:spPr bwMode="auto">
            <a:xfrm>
              <a:off x="3966" y="1619"/>
              <a:ext cx="2118" cy="2114"/>
            </a:xfrm>
            <a:custGeom>
              <a:avLst/>
              <a:gdLst>
                <a:gd name="T0" fmla="*/ 951 w 2118"/>
                <a:gd name="T1" fmla="*/ 2108 h 2114"/>
                <a:gd name="T2" fmla="*/ 742 w 2118"/>
                <a:gd name="T3" fmla="*/ 2066 h 2114"/>
                <a:gd name="T4" fmla="*/ 556 w 2118"/>
                <a:gd name="T5" fmla="*/ 1988 h 2114"/>
                <a:gd name="T6" fmla="*/ 383 w 2118"/>
                <a:gd name="T7" fmla="*/ 1875 h 2114"/>
                <a:gd name="T8" fmla="*/ 239 w 2118"/>
                <a:gd name="T9" fmla="*/ 1732 h 2114"/>
                <a:gd name="T10" fmla="*/ 126 w 2118"/>
                <a:gd name="T11" fmla="*/ 1564 h 2114"/>
                <a:gd name="T12" fmla="*/ 48 w 2118"/>
                <a:gd name="T13" fmla="*/ 1373 h 2114"/>
                <a:gd name="T14" fmla="*/ 6 w 2118"/>
                <a:gd name="T15" fmla="*/ 1164 h 2114"/>
                <a:gd name="T16" fmla="*/ 6 w 2118"/>
                <a:gd name="T17" fmla="*/ 949 h 2114"/>
                <a:gd name="T18" fmla="*/ 48 w 2118"/>
                <a:gd name="T19" fmla="*/ 740 h 2114"/>
                <a:gd name="T20" fmla="*/ 126 w 2118"/>
                <a:gd name="T21" fmla="*/ 555 h 2114"/>
                <a:gd name="T22" fmla="*/ 239 w 2118"/>
                <a:gd name="T23" fmla="*/ 382 h 2114"/>
                <a:gd name="T24" fmla="*/ 383 w 2118"/>
                <a:gd name="T25" fmla="*/ 239 h 2114"/>
                <a:gd name="T26" fmla="*/ 556 w 2118"/>
                <a:gd name="T27" fmla="*/ 125 h 2114"/>
                <a:gd name="T28" fmla="*/ 742 w 2118"/>
                <a:gd name="T29" fmla="*/ 48 h 2114"/>
                <a:gd name="T30" fmla="*/ 951 w 2118"/>
                <a:gd name="T31" fmla="*/ 6 h 2114"/>
                <a:gd name="T32" fmla="*/ 1167 w 2118"/>
                <a:gd name="T33" fmla="*/ 6 h 2114"/>
                <a:gd name="T34" fmla="*/ 1376 w 2118"/>
                <a:gd name="T35" fmla="*/ 48 h 2114"/>
                <a:gd name="T36" fmla="*/ 1567 w 2118"/>
                <a:gd name="T37" fmla="*/ 125 h 2114"/>
                <a:gd name="T38" fmla="*/ 1735 w 2118"/>
                <a:gd name="T39" fmla="*/ 239 h 2114"/>
                <a:gd name="T40" fmla="*/ 1878 w 2118"/>
                <a:gd name="T41" fmla="*/ 382 h 2114"/>
                <a:gd name="T42" fmla="*/ 1992 w 2118"/>
                <a:gd name="T43" fmla="*/ 555 h 2114"/>
                <a:gd name="T44" fmla="*/ 2070 w 2118"/>
                <a:gd name="T45" fmla="*/ 740 h 2114"/>
                <a:gd name="T46" fmla="*/ 2112 w 2118"/>
                <a:gd name="T47" fmla="*/ 949 h 2114"/>
                <a:gd name="T48" fmla="*/ 2112 w 2118"/>
                <a:gd name="T49" fmla="*/ 1164 h 2114"/>
                <a:gd name="T50" fmla="*/ 2070 w 2118"/>
                <a:gd name="T51" fmla="*/ 1373 h 2114"/>
                <a:gd name="T52" fmla="*/ 1992 w 2118"/>
                <a:gd name="T53" fmla="*/ 1564 h 2114"/>
                <a:gd name="T54" fmla="*/ 1878 w 2118"/>
                <a:gd name="T55" fmla="*/ 1732 h 2114"/>
                <a:gd name="T56" fmla="*/ 1735 w 2118"/>
                <a:gd name="T57" fmla="*/ 1875 h 2114"/>
                <a:gd name="T58" fmla="*/ 1567 w 2118"/>
                <a:gd name="T59" fmla="*/ 1988 h 2114"/>
                <a:gd name="T60" fmla="*/ 1376 w 2118"/>
                <a:gd name="T61" fmla="*/ 2066 h 2114"/>
                <a:gd name="T62" fmla="*/ 1167 w 2118"/>
                <a:gd name="T63" fmla="*/ 2108 h 2114"/>
                <a:gd name="T64" fmla="*/ 1059 w 2118"/>
                <a:gd name="T65" fmla="*/ 2114 h 21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18"/>
                <a:gd name="T100" fmla="*/ 0 h 2114"/>
                <a:gd name="T101" fmla="*/ 2118 w 2118"/>
                <a:gd name="T102" fmla="*/ 2114 h 21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18" h="2114">
                  <a:moveTo>
                    <a:pt x="1059" y="2114"/>
                  </a:moveTo>
                  <a:lnTo>
                    <a:pt x="951" y="2108"/>
                  </a:lnTo>
                  <a:lnTo>
                    <a:pt x="844" y="2090"/>
                  </a:lnTo>
                  <a:lnTo>
                    <a:pt x="742" y="2066"/>
                  </a:lnTo>
                  <a:lnTo>
                    <a:pt x="646" y="2030"/>
                  </a:lnTo>
                  <a:lnTo>
                    <a:pt x="556" y="1988"/>
                  </a:lnTo>
                  <a:lnTo>
                    <a:pt x="467" y="1935"/>
                  </a:lnTo>
                  <a:lnTo>
                    <a:pt x="383" y="1875"/>
                  </a:lnTo>
                  <a:lnTo>
                    <a:pt x="311" y="1803"/>
                  </a:lnTo>
                  <a:lnTo>
                    <a:pt x="239" y="1732"/>
                  </a:lnTo>
                  <a:lnTo>
                    <a:pt x="180" y="1648"/>
                  </a:lnTo>
                  <a:lnTo>
                    <a:pt x="126" y="1564"/>
                  </a:lnTo>
                  <a:lnTo>
                    <a:pt x="84" y="1469"/>
                  </a:lnTo>
                  <a:lnTo>
                    <a:pt x="48" y="1373"/>
                  </a:lnTo>
                  <a:lnTo>
                    <a:pt x="24" y="1272"/>
                  </a:lnTo>
                  <a:lnTo>
                    <a:pt x="6" y="1164"/>
                  </a:lnTo>
                  <a:lnTo>
                    <a:pt x="0" y="1057"/>
                  </a:lnTo>
                  <a:lnTo>
                    <a:pt x="6" y="949"/>
                  </a:lnTo>
                  <a:lnTo>
                    <a:pt x="24" y="842"/>
                  </a:lnTo>
                  <a:lnTo>
                    <a:pt x="48" y="740"/>
                  </a:lnTo>
                  <a:lnTo>
                    <a:pt x="84" y="645"/>
                  </a:lnTo>
                  <a:lnTo>
                    <a:pt x="126" y="555"/>
                  </a:lnTo>
                  <a:lnTo>
                    <a:pt x="180" y="466"/>
                  </a:lnTo>
                  <a:lnTo>
                    <a:pt x="239" y="382"/>
                  </a:lnTo>
                  <a:lnTo>
                    <a:pt x="311" y="310"/>
                  </a:lnTo>
                  <a:lnTo>
                    <a:pt x="383" y="239"/>
                  </a:lnTo>
                  <a:lnTo>
                    <a:pt x="467" y="179"/>
                  </a:lnTo>
                  <a:lnTo>
                    <a:pt x="556" y="125"/>
                  </a:lnTo>
                  <a:lnTo>
                    <a:pt x="646" y="83"/>
                  </a:lnTo>
                  <a:lnTo>
                    <a:pt x="742" y="48"/>
                  </a:lnTo>
                  <a:lnTo>
                    <a:pt x="844" y="24"/>
                  </a:lnTo>
                  <a:lnTo>
                    <a:pt x="951" y="6"/>
                  </a:lnTo>
                  <a:lnTo>
                    <a:pt x="1059" y="0"/>
                  </a:lnTo>
                  <a:lnTo>
                    <a:pt x="1167" y="6"/>
                  </a:lnTo>
                  <a:lnTo>
                    <a:pt x="1274" y="24"/>
                  </a:lnTo>
                  <a:lnTo>
                    <a:pt x="1376" y="48"/>
                  </a:lnTo>
                  <a:lnTo>
                    <a:pt x="1472" y="83"/>
                  </a:lnTo>
                  <a:lnTo>
                    <a:pt x="1567" y="125"/>
                  </a:lnTo>
                  <a:lnTo>
                    <a:pt x="1651" y="179"/>
                  </a:lnTo>
                  <a:lnTo>
                    <a:pt x="1735" y="239"/>
                  </a:lnTo>
                  <a:lnTo>
                    <a:pt x="1807" y="310"/>
                  </a:lnTo>
                  <a:lnTo>
                    <a:pt x="1878" y="382"/>
                  </a:lnTo>
                  <a:lnTo>
                    <a:pt x="1938" y="466"/>
                  </a:lnTo>
                  <a:lnTo>
                    <a:pt x="1992" y="555"/>
                  </a:lnTo>
                  <a:lnTo>
                    <a:pt x="2034" y="645"/>
                  </a:lnTo>
                  <a:lnTo>
                    <a:pt x="2070" y="740"/>
                  </a:lnTo>
                  <a:lnTo>
                    <a:pt x="2094" y="842"/>
                  </a:lnTo>
                  <a:lnTo>
                    <a:pt x="2112" y="949"/>
                  </a:lnTo>
                  <a:lnTo>
                    <a:pt x="2118" y="1057"/>
                  </a:lnTo>
                  <a:lnTo>
                    <a:pt x="2112" y="1164"/>
                  </a:lnTo>
                  <a:lnTo>
                    <a:pt x="2094" y="1272"/>
                  </a:lnTo>
                  <a:lnTo>
                    <a:pt x="2070" y="1373"/>
                  </a:lnTo>
                  <a:lnTo>
                    <a:pt x="2034" y="1469"/>
                  </a:lnTo>
                  <a:lnTo>
                    <a:pt x="1992" y="1564"/>
                  </a:lnTo>
                  <a:lnTo>
                    <a:pt x="1938" y="1648"/>
                  </a:lnTo>
                  <a:lnTo>
                    <a:pt x="1878" y="1732"/>
                  </a:lnTo>
                  <a:lnTo>
                    <a:pt x="1807" y="1803"/>
                  </a:lnTo>
                  <a:lnTo>
                    <a:pt x="1735" y="1875"/>
                  </a:lnTo>
                  <a:lnTo>
                    <a:pt x="1651" y="1935"/>
                  </a:lnTo>
                  <a:lnTo>
                    <a:pt x="1567" y="1988"/>
                  </a:lnTo>
                  <a:lnTo>
                    <a:pt x="1472" y="2030"/>
                  </a:lnTo>
                  <a:lnTo>
                    <a:pt x="1376" y="2066"/>
                  </a:lnTo>
                  <a:lnTo>
                    <a:pt x="1274" y="2090"/>
                  </a:lnTo>
                  <a:lnTo>
                    <a:pt x="1167" y="2108"/>
                  </a:lnTo>
                  <a:lnTo>
                    <a:pt x="1059" y="2114"/>
                  </a:lnTo>
                  <a:close/>
                </a:path>
              </a:pathLst>
            </a:custGeom>
            <a:solidFill>
              <a:srgbClr val="1962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68" name="Freeform 128"/>
            <p:cNvSpPr>
              <a:spLocks/>
            </p:cNvSpPr>
            <p:nvPr/>
          </p:nvSpPr>
          <p:spPr bwMode="auto">
            <a:xfrm>
              <a:off x="3972" y="1625"/>
              <a:ext cx="2106" cy="2102"/>
            </a:xfrm>
            <a:custGeom>
              <a:avLst/>
              <a:gdLst>
                <a:gd name="T0" fmla="*/ 945 w 2106"/>
                <a:gd name="T1" fmla="*/ 2096 h 2102"/>
                <a:gd name="T2" fmla="*/ 736 w 2106"/>
                <a:gd name="T3" fmla="*/ 2054 h 2102"/>
                <a:gd name="T4" fmla="*/ 550 w 2106"/>
                <a:gd name="T5" fmla="*/ 1977 h 2102"/>
                <a:gd name="T6" fmla="*/ 383 w 2106"/>
                <a:gd name="T7" fmla="*/ 1863 h 2102"/>
                <a:gd name="T8" fmla="*/ 239 w 2106"/>
                <a:gd name="T9" fmla="*/ 1720 h 2102"/>
                <a:gd name="T10" fmla="*/ 126 w 2106"/>
                <a:gd name="T11" fmla="*/ 1552 h 2102"/>
                <a:gd name="T12" fmla="*/ 48 w 2106"/>
                <a:gd name="T13" fmla="*/ 1361 h 2102"/>
                <a:gd name="T14" fmla="*/ 6 w 2106"/>
                <a:gd name="T15" fmla="*/ 1158 h 2102"/>
                <a:gd name="T16" fmla="*/ 6 w 2106"/>
                <a:gd name="T17" fmla="*/ 943 h 2102"/>
                <a:gd name="T18" fmla="*/ 48 w 2106"/>
                <a:gd name="T19" fmla="*/ 734 h 2102"/>
                <a:gd name="T20" fmla="*/ 126 w 2106"/>
                <a:gd name="T21" fmla="*/ 549 h 2102"/>
                <a:gd name="T22" fmla="*/ 239 w 2106"/>
                <a:gd name="T23" fmla="*/ 382 h 2102"/>
                <a:gd name="T24" fmla="*/ 383 w 2106"/>
                <a:gd name="T25" fmla="*/ 239 h 2102"/>
                <a:gd name="T26" fmla="*/ 550 w 2106"/>
                <a:gd name="T27" fmla="*/ 125 h 2102"/>
                <a:gd name="T28" fmla="*/ 736 w 2106"/>
                <a:gd name="T29" fmla="*/ 47 h 2102"/>
                <a:gd name="T30" fmla="*/ 945 w 2106"/>
                <a:gd name="T31" fmla="*/ 6 h 2102"/>
                <a:gd name="T32" fmla="*/ 1161 w 2106"/>
                <a:gd name="T33" fmla="*/ 6 h 2102"/>
                <a:gd name="T34" fmla="*/ 1364 w 2106"/>
                <a:gd name="T35" fmla="*/ 47 h 2102"/>
                <a:gd name="T36" fmla="*/ 1555 w 2106"/>
                <a:gd name="T37" fmla="*/ 125 h 2102"/>
                <a:gd name="T38" fmla="*/ 1723 w 2106"/>
                <a:gd name="T39" fmla="*/ 239 h 2102"/>
                <a:gd name="T40" fmla="*/ 1866 w 2106"/>
                <a:gd name="T41" fmla="*/ 382 h 2102"/>
                <a:gd name="T42" fmla="*/ 1980 w 2106"/>
                <a:gd name="T43" fmla="*/ 549 h 2102"/>
                <a:gd name="T44" fmla="*/ 2058 w 2106"/>
                <a:gd name="T45" fmla="*/ 734 h 2102"/>
                <a:gd name="T46" fmla="*/ 2100 w 2106"/>
                <a:gd name="T47" fmla="*/ 943 h 2102"/>
                <a:gd name="T48" fmla="*/ 2100 w 2106"/>
                <a:gd name="T49" fmla="*/ 1158 h 2102"/>
                <a:gd name="T50" fmla="*/ 2058 w 2106"/>
                <a:gd name="T51" fmla="*/ 1361 h 2102"/>
                <a:gd name="T52" fmla="*/ 1980 w 2106"/>
                <a:gd name="T53" fmla="*/ 1552 h 2102"/>
                <a:gd name="T54" fmla="*/ 1866 w 2106"/>
                <a:gd name="T55" fmla="*/ 1720 h 2102"/>
                <a:gd name="T56" fmla="*/ 1723 w 2106"/>
                <a:gd name="T57" fmla="*/ 1863 h 2102"/>
                <a:gd name="T58" fmla="*/ 1555 w 2106"/>
                <a:gd name="T59" fmla="*/ 1977 h 2102"/>
                <a:gd name="T60" fmla="*/ 1364 w 2106"/>
                <a:gd name="T61" fmla="*/ 2054 h 2102"/>
                <a:gd name="T62" fmla="*/ 1161 w 2106"/>
                <a:gd name="T63" fmla="*/ 2096 h 2102"/>
                <a:gd name="T64" fmla="*/ 1053 w 2106"/>
                <a:gd name="T65" fmla="*/ 2102 h 21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06"/>
                <a:gd name="T100" fmla="*/ 0 h 2102"/>
                <a:gd name="T101" fmla="*/ 2106 w 2106"/>
                <a:gd name="T102" fmla="*/ 2102 h 210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06" h="2102">
                  <a:moveTo>
                    <a:pt x="1053" y="2102"/>
                  </a:moveTo>
                  <a:lnTo>
                    <a:pt x="945" y="2096"/>
                  </a:lnTo>
                  <a:lnTo>
                    <a:pt x="838" y="2078"/>
                  </a:lnTo>
                  <a:lnTo>
                    <a:pt x="736" y="2054"/>
                  </a:lnTo>
                  <a:lnTo>
                    <a:pt x="640" y="2018"/>
                  </a:lnTo>
                  <a:lnTo>
                    <a:pt x="550" y="1977"/>
                  </a:lnTo>
                  <a:lnTo>
                    <a:pt x="461" y="1923"/>
                  </a:lnTo>
                  <a:lnTo>
                    <a:pt x="383" y="1863"/>
                  </a:lnTo>
                  <a:lnTo>
                    <a:pt x="305" y="1791"/>
                  </a:lnTo>
                  <a:lnTo>
                    <a:pt x="239" y="1720"/>
                  </a:lnTo>
                  <a:lnTo>
                    <a:pt x="180" y="1636"/>
                  </a:lnTo>
                  <a:lnTo>
                    <a:pt x="126" y="1552"/>
                  </a:lnTo>
                  <a:lnTo>
                    <a:pt x="84" y="1457"/>
                  </a:lnTo>
                  <a:lnTo>
                    <a:pt x="48" y="1361"/>
                  </a:lnTo>
                  <a:lnTo>
                    <a:pt x="24" y="1260"/>
                  </a:lnTo>
                  <a:lnTo>
                    <a:pt x="6" y="1158"/>
                  </a:lnTo>
                  <a:lnTo>
                    <a:pt x="0" y="1051"/>
                  </a:lnTo>
                  <a:lnTo>
                    <a:pt x="6" y="943"/>
                  </a:lnTo>
                  <a:lnTo>
                    <a:pt x="24" y="836"/>
                  </a:lnTo>
                  <a:lnTo>
                    <a:pt x="48" y="734"/>
                  </a:lnTo>
                  <a:lnTo>
                    <a:pt x="84" y="639"/>
                  </a:lnTo>
                  <a:lnTo>
                    <a:pt x="126" y="549"/>
                  </a:lnTo>
                  <a:lnTo>
                    <a:pt x="180" y="460"/>
                  </a:lnTo>
                  <a:lnTo>
                    <a:pt x="239" y="382"/>
                  </a:lnTo>
                  <a:lnTo>
                    <a:pt x="305" y="304"/>
                  </a:lnTo>
                  <a:lnTo>
                    <a:pt x="383" y="239"/>
                  </a:lnTo>
                  <a:lnTo>
                    <a:pt x="461" y="179"/>
                  </a:lnTo>
                  <a:lnTo>
                    <a:pt x="550" y="125"/>
                  </a:lnTo>
                  <a:lnTo>
                    <a:pt x="640" y="83"/>
                  </a:lnTo>
                  <a:lnTo>
                    <a:pt x="736" y="47"/>
                  </a:lnTo>
                  <a:lnTo>
                    <a:pt x="838" y="24"/>
                  </a:lnTo>
                  <a:lnTo>
                    <a:pt x="945" y="6"/>
                  </a:lnTo>
                  <a:lnTo>
                    <a:pt x="1053" y="0"/>
                  </a:lnTo>
                  <a:lnTo>
                    <a:pt x="1161" y="6"/>
                  </a:lnTo>
                  <a:lnTo>
                    <a:pt x="1262" y="24"/>
                  </a:lnTo>
                  <a:lnTo>
                    <a:pt x="1364" y="47"/>
                  </a:lnTo>
                  <a:lnTo>
                    <a:pt x="1460" y="83"/>
                  </a:lnTo>
                  <a:lnTo>
                    <a:pt x="1555" y="125"/>
                  </a:lnTo>
                  <a:lnTo>
                    <a:pt x="1639" y="179"/>
                  </a:lnTo>
                  <a:lnTo>
                    <a:pt x="1723" y="239"/>
                  </a:lnTo>
                  <a:lnTo>
                    <a:pt x="1795" y="304"/>
                  </a:lnTo>
                  <a:lnTo>
                    <a:pt x="1866" y="382"/>
                  </a:lnTo>
                  <a:lnTo>
                    <a:pt x="1926" y="460"/>
                  </a:lnTo>
                  <a:lnTo>
                    <a:pt x="1980" y="549"/>
                  </a:lnTo>
                  <a:lnTo>
                    <a:pt x="2022" y="639"/>
                  </a:lnTo>
                  <a:lnTo>
                    <a:pt x="2058" y="734"/>
                  </a:lnTo>
                  <a:lnTo>
                    <a:pt x="2082" y="836"/>
                  </a:lnTo>
                  <a:lnTo>
                    <a:pt x="2100" y="943"/>
                  </a:lnTo>
                  <a:lnTo>
                    <a:pt x="2106" y="1051"/>
                  </a:lnTo>
                  <a:lnTo>
                    <a:pt x="2100" y="1158"/>
                  </a:lnTo>
                  <a:lnTo>
                    <a:pt x="2082" y="1260"/>
                  </a:lnTo>
                  <a:lnTo>
                    <a:pt x="2058" y="1361"/>
                  </a:lnTo>
                  <a:lnTo>
                    <a:pt x="2022" y="1457"/>
                  </a:lnTo>
                  <a:lnTo>
                    <a:pt x="1980" y="1552"/>
                  </a:lnTo>
                  <a:lnTo>
                    <a:pt x="1926" y="1636"/>
                  </a:lnTo>
                  <a:lnTo>
                    <a:pt x="1866" y="1720"/>
                  </a:lnTo>
                  <a:lnTo>
                    <a:pt x="1795" y="1791"/>
                  </a:lnTo>
                  <a:lnTo>
                    <a:pt x="1723" y="1863"/>
                  </a:lnTo>
                  <a:lnTo>
                    <a:pt x="1639" y="1923"/>
                  </a:lnTo>
                  <a:lnTo>
                    <a:pt x="1555" y="1977"/>
                  </a:lnTo>
                  <a:lnTo>
                    <a:pt x="1460" y="2018"/>
                  </a:lnTo>
                  <a:lnTo>
                    <a:pt x="1364" y="2054"/>
                  </a:lnTo>
                  <a:lnTo>
                    <a:pt x="1262" y="2078"/>
                  </a:lnTo>
                  <a:lnTo>
                    <a:pt x="1161" y="2096"/>
                  </a:lnTo>
                  <a:lnTo>
                    <a:pt x="1053" y="2102"/>
                  </a:lnTo>
                  <a:close/>
                </a:path>
              </a:pathLst>
            </a:custGeom>
            <a:solidFill>
              <a:srgbClr val="1A62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69" name="Freeform 129"/>
            <p:cNvSpPr>
              <a:spLocks/>
            </p:cNvSpPr>
            <p:nvPr/>
          </p:nvSpPr>
          <p:spPr bwMode="auto">
            <a:xfrm>
              <a:off x="3972" y="1625"/>
              <a:ext cx="2094" cy="2090"/>
            </a:xfrm>
            <a:custGeom>
              <a:avLst/>
              <a:gdLst>
                <a:gd name="T0" fmla="*/ 939 w 2094"/>
                <a:gd name="T1" fmla="*/ 2084 h 2090"/>
                <a:gd name="T2" fmla="*/ 736 w 2094"/>
                <a:gd name="T3" fmla="*/ 2042 h 2090"/>
                <a:gd name="T4" fmla="*/ 544 w 2094"/>
                <a:gd name="T5" fmla="*/ 1965 h 2090"/>
                <a:gd name="T6" fmla="*/ 383 w 2094"/>
                <a:gd name="T7" fmla="*/ 1851 h 2090"/>
                <a:gd name="T8" fmla="*/ 239 w 2094"/>
                <a:gd name="T9" fmla="*/ 1708 h 2090"/>
                <a:gd name="T10" fmla="*/ 126 w 2094"/>
                <a:gd name="T11" fmla="*/ 1547 h 2090"/>
                <a:gd name="T12" fmla="*/ 48 w 2094"/>
                <a:gd name="T13" fmla="*/ 1355 h 2090"/>
                <a:gd name="T14" fmla="*/ 6 w 2094"/>
                <a:gd name="T15" fmla="*/ 1152 h 2090"/>
                <a:gd name="T16" fmla="*/ 6 w 2094"/>
                <a:gd name="T17" fmla="*/ 937 h 2090"/>
                <a:gd name="T18" fmla="*/ 48 w 2094"/>
                <a:gd name="T19" fmla="*/ 734 h 2090"/>
                <a:gd name="T20" fmla="*/ 126 w 2094"/>
                <a:gd name="T21" fmla="*/ 549 h 2090"/>
                <a:gd name="T22" fmla="*/ 239 w 2094"/>
                <a:gd name="T23" fmla="*/ 382 h 2090"/>
                <a:gd name="T24" fmla="*/ 383 w 2094"/>
                <a:gd name="T25" fmla="*/ 239 h 2090"/>
                <a:gd name="T26" fmla="*/ 544 w 2094"/>
                <a:gd name="T27" fmla="*/ 125 h 2090"/>
                <a:gd name="T28" fmla="*/ 736 w 2094"/>
                <a:gd name="T29" fmla="*/ 47 h 2090"/>
                <a:gd name="T30" fmla="*/ 939 w 2094"/>
                <a:gd name="T31" fmla="*/ 6 h 2090"/>
                <a:gd name="T32" fmla="*/ 1155 w 2094"/>
                <a:gd name="T33" fmla="*/ 6 h 2090"/>
                <a:gd name="T34" fmla="*/ 1358 w 2094"/>
                <a:gd name="T35" fmla="*/ 47 h 2090"/>
                <a:gd name="T36" fmla="*/ 1549 w 2094"/>
                <a:gd name="T37" fmla="*/ 125 h 2090"/>
                <a:gd name="T38" fmla="*/ 1711 w 2094"/>
                <a:gd name="T39" fmla="*/ 239 h 2090"/>
                <a:gd name="T40" fmla="*/ 1854 w 2094"/>
                <a:gd name="T41" fmla="*/ 382 h 2090"/>
                <a:gd name="T42" fmla="*/ 1968 w 2094"/>
                <a:gd name="T43" fmla="*/ 549 h 2090"/>
                <a:gd name="T44" fmla="*/ 2046 w 2094"/>
                <a:gd name="T45" fmla="*/ 734 h 2090"/>
                <a:gd name="T46" fmla="*/ 2088 w 2094"/>
                <a:gd name="T47" fmla="*/ 937 h 2090"/>
                <a:gd name="T48" fmla="*/ 2088 w 2094"/>
                <a:gd name="T49" fmla="*/ 1152 h 2090"/>
                <a:gd name="T50" fmla="*/ 2046 w 2094"/>
                <a:gd name="T51" fmla="*/ 1355 h 2090"/>
                <a:gd name="T52" fmla="*/ 1968 w 2094"/>
                <a:gd name="T53" fmla="*/ 1547 h 2090"/>
                <a:gd name="T54" fmla="*/ 1854 w 2094"/>
                <a:gd name="T55" fmla="*/ 1708 h 2090"/>
                <a:gd name="T56" fmla="*/ 1711 w 2094"/>
                <a:gd name="T57" fmla="*/ 1851 h 2090"/>
                <a:gd name="T58" fmla="*/ 1549 w 2094"/>
                <a:gd name="T59" fmla="*/ 1965 h 2090"/>
                <a:gd name="T60" fmla="*/ 1358 w 2094"/>
                <a:gd name="T61" fmla="*/ 2042 h 2090"/>
                <a:gd name="T62" fmla="*/ 1155 w 2094"/>
                <a:gd name="T63" fmla="*/ 2084 h 2090"/>
                <a:gd name="T64" fmla="*/ 1047 w 2094"/>
                <a:gd name="T65" fmla="*/ 2090 h 20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94"/>
                <a:gd name="T100" fmla="*/ 0 h 2090"/>
                <a:gd name="T101" fmla="*/ 2094 w 2094"/>
                <a:gd name="T102" fmla="*/ 2090 h 209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94" h="2090">
                  <a:moveTo>
                    <a:pt x="1047" y="2090"/>
                  </a:moveTo>
                  <a:lnTo>
                    <a:pt x="939" y="2084"/>
                  </a:lnTo>
                  <a:lnTo>
                    <a:pt x="838" y="2066"/>
                  </a:lnTo>
                  <a:lnTo>
                    <a:pt x="736" y="2042"/>
                  </a:lnTo>
                  <a:lnTo>
                    <a:pt x="640" y="2006"/>
                  </a:lnTo>
                  <a:lnTo>
                    <a:pt x="544" y="1965"/>
                  </a:lnTo>
                  <a:lnTo>
                    <a:pt x="461" y="1911"/>
                  </a:lnTo>
                  <a:lnTo>
                    <a:pt x="383" y="1851"/>
                  </a:lnTo>
                  <a:lnTo>
                    <a:pt x="305" y="1785"/>
                  </a:lnTo>
                  <a:lnTo>
                    <a:pt x="239" y="1708"/>
                  </a:lnTo>
                  <a:lnTo>
                    <a:pt x="180" y="1630"/>
                  </a:lnTo>
                  <a:lnTo>
                    <a:pt x="126" y="1547"/>
                  </a:lnTo>
                  <a:lnTo>
                    <a:pt x="84" y="1451"/>
                  </a:lnTo>
                  <a:lnTo>
                    <a:pt x="48" y="1355"/>
                  </a:lnTo>
                  <a:lnTo>
                    <a:pt x="24" y="1254"/>
                  </a:lnTo>
                  <a:lnTo>
                    <a:pt x="6" y="1152"/>
                  </a:lnTo>
                  <a:lnTo>
                    <a:pt x="0" y="1045"/>
                  </a:lnTo>
                  <a:lnTo>
                    <a:pt x="6" y="937"/>
                  </a:lnTo>
                  <a:lnTo>
                    <a:pt x="24" y="836"/>
                  </a:lnTo>
                  <a:lnTo>
                    <a:pt x="48" y="734"/>
                  </a:lnTo>
                  <a:lnTo>
                    <a:pt x="84" y="639"/>
                  </a:lnTo>
                  <a:lnTo>
                    <a:pt x="126" y="549"/>
                  </a:lnTo>
                  <a:lnTo>
                    <a:pt x="180" y="460"/>
                  </a:lnTo>
                  <a:lnTo>
                    <a:pt x="239" y="382"/>
                  </a:lnTo>
                  <a:lnTo>
                    <a:pt x="305" y="310"/>
                  </a:lnTo>
                  <a:lnTo>
                    <a:pt x="383" y="239"/>
                  </a:lnTo>
                  <a:lnTo>
                    <a:pt x="461" y="179"/>
                  </a:lnTo>
                  <a:lnTo>
                    <a:pt x="544" y="125"/>
                  </a:lnTo>
                  <a:lnTo>
                    <a:pt x="640" y="83"/>
                  </a:lnTo>
                  <a:lnTo>
                    <a:pt x="736" y="47"/>
                  </a:lnTo>
                  <a:lnTo>
                    <a:pt x="838" y="24"/>
                  </a:lnTo>
                  <a:lnTo>
                    <a:pt x="939" y="6"/>
                  </a:lnTo>
                  <a:lnTo>
                    <a:pt x="1047" y="0"/>
                  </a:lnTo>
                  <a:lnTo>
                    <a:pt x="1155" y="6"/>
                  </a:lnTo>
                  <a:lnTo>
                    <a:pt x="1256" y="24"/>
                  </a:lnTo>
                  <a:lnTo>
                    <a:pt x="1358" y="47"/>
                  </a:lnTo>
                  <a:lnTo>
                    <a:pt x="1454" y="83"/>
                  </a:lnTo>
                  <a:lnTo>
                    <a:pt x="1549" y="125"/>
                  </a:lnTo>
                  <a:lnTo>
                    <a:pt x="1633" y="179"/>
                  </a:lnTo>
                  <a:lnTo>
                    <a:pt x="1711" y="239"/>
                  </a:lnTo>
                  <a:lnTo>
                    <a:pt x="1789" y="310"/>
                  </a:lnTo>
                  <a:lnTo>
                    <a:pt x="1854" y="382"/>
                  </a:lnTo>
                  <a:lnTo>
                    <a:pt x="1914" y="460"/>
                  </a:lnTo>
                  <a:lnTo>
                    <a:pt x="1968" y="549"/>
                  </a:lnTo>
                  <a:lnTo>
                    <a:pt x="2010" y="639"/>
                  </a:lnTo>
                  <a:lnTo>
                    <a:pt x="2046" y="734"/>
                  </a:lnTo>
                  <a:lnTo>
                    <a:pt x="2070" y="836"/>
                  </a:lnTo>
                  <a:lnTo>
                    <a:pt x="2088" y="937"/>
                  </a:lnTo>
                  <a:lnTo>
                    <a:pt x="2094" y="1045"/>
                  </a:lnTo>
                  <a:lnTo>
                    <a:pt x="2088" y="1152"/>
                  </a:lnTo>
                  <a:lnTo>
                    <a:pt x="2070" y="1254"/>
                  </a:lnTo>
                  <a:lnTo>
                    <a:pt x="2046" y="1355"/>
                  </a:lnTo>
                  <a:lnTo>
                    <a:pt x="2010" y="1451"/>
                  </a:lnTo>
                  <a:lnTo>
                    <a:pt x="1968" y="1547"/>
                  </a:lnTo>
                  <a:lnTo>
                    <a:pt x="1914" y="1630"/>
                  </a:lnTo>
                  <a:lnTo>
                    <a:pt x="1854" y="1708"/>
                  </a:lnTo>
                  <a:lnTo>
                    <a:pt x="1789" y="1785"/>
                  </a:lnTo>
                  <a:lnTo>
                    <a:pt x="1711" y="1851"/>
                  </a:lnTo>
                  <a:lnTo>
                    <a:pt x="1633" y="1911"/>
                  </a:lnTo>
                  <a:lnTo>
                    <a:pt x="1549" y="1965"/>
                  </a:lnTo>
                  <a:lnTo>
                    <a:pt x="1454" y="2006"/>
                  </a:lnTo>
                  <a:lnTo>
                    <a:pt x="1358" y="2042"/>
                  </a:lnTo>
                  <a:lnTo>
                    <a:pt x="1256" y="2066"/>
                  </a:lnTo>
                  <a:lnTo>
                    <a:pt x="1155" y="2084"/>
                  </a:lnTo>
                  <a:lnTo>
                    <a:pt x="1047" y="2090"/>
                  </a:lnTo>
                  <a:close/>
                </a:path>
              </a:pathLst>
            </a:custGeom>
            <a:solidFill>
              <a:srgbClr val="1A63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70" name="Freeform 130"/>
            <p:cNvSpPr>
              <a:spLocks/>
            </p:cNvSpPr>
            <p:nvPr/>
          </p:nvSpPr>
          <p:spPr bwMode="auto">
            <a:xfrm>
              <a:off x="3978" y="1631"/>
              <a:ext cx="2082" cy="2078"/>
            </a:xfrm>
            <a:custGeom>
              <a:avLst/>
              <a:gdLst>
                <a:gd name="T0" fmla="*/ 933 w 2082"/>
                <a:gd name="T1" fmla="*/ 2072 h 2078"/>
                <a:gd name="T2" fmla="*/ 730 w 2082"/>
                <a:gd name="T3" fmla="*/ 2030 h 2078"/>
                <a:gd name="T4" fmla="*/ 544 w 2082"/>
                <a:gd name="T5" fmla="*/ 1953 h 2078"/>
                <a:gd name="T6" fmla="*/ 377 w 2082"/>
                <a:gd name="T7" fmla="*/ 1839 h 2078"/>
                <a:gd name="T8" fmla="*/ 239 w 2082"/>
                <a:gd name="T9" fmla="*/ 1702 h 2078"/>
                <a:gd name="T10" fmla="*/ 126 w 2082"/>
                <a:gd name="T11" fmla="*/ 1535 h 2078"/>
                <a:gd name="T12" fmla="*/ 48 w 2082"/>
                <a:gd name="T13" fmla="*/ 1349 h 2078"/>
                <a:gd name="T14" fmla="*/ 6 w 2082"/>
                <a:gd name="T15" fmla="*/ 1146 h 2078"/>
                <a:gd name="T16" fmla="*/ 6 w 2082"/>
                <a:gd name="T17" fmla="*/ 931 h 2078"/>
                <a:gd name="T18" fmla="*/ 48 w 2082"/>
                <a:gd name="T19" fmla="*/ 728 h 2078"/>
                <a:gd name="T20" fmla="*/ 126 w 2082"/>
                <a:gd name="T21" fmla="*/ 543 h 2078"/>
                <a:gd name="T22" fmla="*/ 239 w 2082"/>
                <a:gd name="T23" fmla="*/ 376 h 2078"/>
                <a:gd name="T24" fmla="*/ 377 w 2082"/>
                <a:gd name="T25" fmla="*/ 239 h 2078"/>
                <a:gd name="T26" fmla="*/ 544 w 2082"/>
                <a:gd name="T27" fmla="*/ 125 h 2078"/>
                <a:gd name="T28" fmla="*/ 730 w 2082"/>
                <a:gd name="T29" fmla="*/ 47 h 2078"/>
                <a:gd name="T30" fmla="*/ 933 w 2082"/>
                <a:gd name="T31" fmla="*/ 6 h 2078"/>
                <a:gd name="T32" fmla="*/ 1149 w 2082"/>
                <a:gd name="T33" fmla="*/ 6 h 2078"/>
                <a:gd name="T34" fmla="*/ 1352 w 2082"/>
                <a:gd name="T35" fmla="*/ 47 h 2078"/>
                <a:gd name="T36" fmla="*/ 1537 w 2082"/>
                <a:gd name="T37" fmla="*/ 125 h 2078"/>
                <a:gd name="T38" fmla="*/ 1705 w 2082"/>
                <a:gd name="T39" fmla="*/ 239 h 2078"/>
                <a:gd name="T40" fmla="*/ 1842 w 2082"/>
                <a:gd name="T41" fmla="*/ 376 h 2078"/>
                <a:gd name="T42" fmla="*/ 1956 w 2082"/>
                <a:gd name="T43" fmla="*/ 543 h 2078"/>
                <a:gd name="T44" fmla="*/ 2034 w 2082"/>
                <a:gd name="T45" fmla="*/ 728 h 2078"/>
                <a:gd name="T46" fmla="*/ 2076 w 2082"/>
                <a:gd name="T47" fmla="*/ 931 h 2078"/>
                <a:gd name="T48" fmla="*/ 2076 w 2082"/>
                <a:gd name="T49" fmla="*/ 1146 h 2078"/>
                <a:gd name="T50" fmla="*/ 2034 w 2082"/>
                <a:gd name="T51" fmla="*/ 1349 h 2078"/>
                <a:gd name="T52" fmla="*/ 1956 w 2082"/>
                <a:gd name="T53" fmla="*/ 1535 h 2078"/>
                <a:gd name="T54" fmla="*/ 1842 w 2082"/>
                <a:gd name="T55" fmla="*/ 1702 h 2078"/>
                <a:gd name="T56" fmla="*/ 1705 w 2082"/>
                <a:gd name="T57" fmla="*/ 1839 h 2078"/>
                <a:gd name="T58" fmla="*/ 1537 w 2082"/>
                <a:gd name="T59" fmla="*/ 1953 h 2078"/>
                <a:gd name="T60" fmla="*/ 1352 w 2082"/>
                <a:gd name="T61" fmla="*/ 2030 h 2078"/>
                <a:gd name="T62" fmla="*/ 1149 w 2082"/>
                <a:gd name="T63" fmla="*/ 2072 h 2078"/>
                <a:gd name="T64" fmla="*/ 1041 w 2082"/>
                <a:gd name="T65" fmla="*/ 2078 h 20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82"/>
                <a:gd name="T100" fmla="*/ 0 h 2078"/>
                <a:gd name="T101" fmla="*/ 2082 w 2082"/>
                <a:gd name="T102" fmla="*/ 2078 h 20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82" h="2078">
                  <a:moveTo>
                    <a:pt x="1041" y="2078"/>
                  </a:moveTo>
                  <a:lnTo>
                    <a:pt x="933" y="2072"/>
                  </a:lnTo>
                  <a:lnTo>
                    <a:pt x="832" y="2054"/>
                  </a:lnTo>
                  <a:lnTo>
                    <a:pt x="730" y="2030"/>
                  </a:lnTo>
                  <a:lnTo>
                    <a:pt x="634" y="1994"/>
                  </a:lnTo>
                  <a:lnTo>
                    <a:pt x="544" y="1953"/>
                  </a:lnTo>
                  <a:lnTo>
                    <a:pt x="461" y="1899"/>
                  </a:lnTo>
                  <a:lnTo>
                    <a:pt x="377" y="1839"/>
                  </a:lnTo>
                  <a:lnTo>
                    <a:pt x="305" y="1773"/>
                  </a:lnTo>
                  <a:lnTo>
                    <a:pt x="239" y="1702"/>
                  </a:lnTo>
                  <a:lnTo>
                    <a:pt x="180" y="1618"/>
                  </a:lnTo>
                  <a:lnTo>
                    <a:pt x="126" y="1535"/>
                  </a:lnTo>
                  <a:lnTo>
                    <a:pt x="84" y="1445"/>
                  </a:lnTo>
                  <a:lnTo>
                    <a:pt x="48" y="1349"/>
                  </a:lnTo>
                  <a:lnTo>
                    <a:pt x="24" y="1248"/>
                  </a:lnTo>
                  <a:lnTo>
                    <a:pt x="6" y="1146"/>
                  </a:lnTo>
                  <a:lnTo>
                    <a:pt x="0" y="1039"/>
                  </a:lnTo>
                  <a:lnTo>
                    <a:pt x="6" y="931"/>
                  </a:lnTo>
                  <a:lnTo>
                    <a:pt x="24" y="830"/>
                  </a:lnTo>
                  <a:lnTo>
                    <a:pt x="48" y="728"/>
                  </a:lnTo>
                  <a:lnTo>
                    <a:pt x="84" y="633"/>
                  </a:lnTo>
                  <a:lnTo>
                    <a:pt x="126" y="543"/>
                  </a:lnTo>
                  <a:lnTo>
                    <a:pt x="180" y="460"/>
                  </a:lnTo>
                  <a:lnTo>
                    <a:pt x="239" y="376"/>
                  </a:lnTo>
                  <a:lnTo>
                    <a:pt x="305" y="304"/>
                  </a:lnTo>
                  <a:lnTo>
                    <a:pt x="377" y="239"/>
                  </a:lnTo>
                  <a:lnTo>
                    <a:pt x="461" y="179"/>
                  </a:lnTo>
                  <a:lnTo>
                    <a:pt x="544" y="125"/>
                  </a:lnTo>
                  <a:lnTo>
                    <a:pt x="634" y="83"/>
                  </a:lnTo>
                  <a:lnTo>
                    <a:pt x="730" y="47"/>
                  </a:lnTo>
                  <a:lnTo>
                    <a:pt x="832" y="24"/>
                  </a:lnTo>
                  <a:lnTo>
                    <a:pt x="933" y="6"/>
                  </a:lnTo>
                  <a:lnTo>
                    <a:pt x="1041" y="0"/>
                  </a:lnTo>
                  <a:lnTo>
                    <a:pt x="1149" y="6"/>
                  </a:lnTo>
                  <a:lnTo>
                    <a:pt x="1250" y="24"/>
                  </a:lnTo>
                  <a:lnTo>
                    <a:pt x="1352" y="47"/>
                  </a:lnTo>
                  <a:lnTo>
                    <a:pt x="1448" y="83"/>
                  </a:lnTo>
                  <a:lnTo>
                    <a:pt x="1537" y="125"/>
                  </a:lnTo>
                  <a:lnTo>
                    <a:pt x="1621" y="179"/>
                  </a:lnTo>
                  <a:lnTo>
                    <a:pt x="1705" y="239"/>
                  </a:lnTo>
                  <a:lnTo>
                    <a:pt x="1777" y="304"/>
                  </a:lnTo>
                  <a:lnTo>
                    <a:pt x="1842" y="376"/>
                  </a:lnTo>
                  <a:lnTo>
                    <a:pt x="1902" y="460"/>
                  </a:lnTo>
                  <a:lnTo>
                    <a:pt x="1956" y="543"/>
                  </a:lnTo>
                  <a:lnTo>
                    <a:pt x="1998" y="633"/>
                  </a:lnTo>
                  <a:lnTo>
                    <a:pt x="2034" y="728"/>
                  </a:lnTo>
                  <a:lnTo>
                    <a:pt x="2058" y="830"/>
                  </a:lnTo>
                  <a:lnTo>
                    <a:pt x="2076" y="931"/>
                  </a:lnTo>
                  <a:lnTo>
                    <a:pt x="2082" y="1039"/>
                  </a:lnTo>
                  <a:lnTo>
                    <a:pt x="2076" y="1146"/>
                  </a:lnTo>
                  <a:lnTo>
                    <a:pt x="2058" y="1248"/>
                  </a:lnTo>
                  <a:lnTo>
                    <a:pt x="2034" y="1349"/>
                  </a:lnTo>
                  <a:lnTo>
                    <a:pt x="1998" y="1445"/>
                  </a:lnTo>
                  <a:lnTo>
                    <a:pt x="1956" y="1535"/>
                  </a:lnTo>
                  <a:lnTo>
                    <a:pt x="1902" y="1618"/>
                  </a:lnTo>
                  <a:lnTo>
                    <a:pt x="1842" y="1702"/>
                  </a:lnTo>
                  <a:lnTo>
                    <a:pt x="1777" y="1773"/>
                  </a:lnTo>
                  <a:lnTo>
                    <a:pt x="1705" y="1839"/>
                  </a:lnTo>
                  <a:lnTo>
                    <a:pt x="1621" y="1899"/>
                  </a:lnTo>
                  <a:lnTo>
                    <a:pt x="1537" y="1953"/>
                  </a:lnTo>
                  <a:lnTo>
                    <a:pt x="1448" y="1994"/>
                  </a:lnTo>
                  <a:lnTo>
                    <a:pt x="1352" y="2030"/>
                  </a:lnTo>
                  <a:lnTo>
                    <a:pt x="1250" y="2054"/>
                  </a:lnTo>
                  <a:lnTo>
                    <a:pt x="1149" y="2072"/>
                  </a:lnTo>
                  <a:lnTo>
                    <a:pt x="1041" y="2078"/>
                  </a:lnTo>
                  <a:close/>
                </a:path>
              </a:pathLst>
            </a:custGeom>
            <a:solidFill>
              <a:srgbClr val="1B63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71" name="Freeform 131"/>
            <p:cNvSpPr>
              <a:spLocks/>
            </p:cNvSpPr>
            <p:nvPr/>
          </p:nvSpPr>
          <p:spPr bwMode="auto">
            <a:xfrm>
              <a:off x="3978" y="1631"/>
              <a:ext cx="2076" cy="2066"/>
            </a:xfrm>
            <a:custGeom>
              <a:avLst/>
              <a:gdLst>
                <a:gd name="T0" fmla="*/ 927 w 2076"/>
                <a:gd name="T1" fmla="*/ 2060 h 2066"/>
                <a:gd name="T2" fmla="*/ 730 w 2076"/>
                <a:gd name="T3" fmla="*/ 2018 h 2066"/>
                <a:gd name="T4" fmla="*/ 544 w 2076"/>
                <a:gd name="T5" fmla="*/ 1941 h 2066"/>
                <a:gd name="T6" fmla="*/ 377 w 2076"/>
                <a:gd name="T7" fmla="*/ 1833 h 2066"/>
                <a:gd name="T8" fmla="*/ 239 w 2076"/>
                <a:gd name="T9" fmla="*/ 1690 h 2066"/>
                <a:gd name="T10" fmla="*/ 126 w 2076"/>
                <a:gd name="T11" fmla="*/ 1529 h 2066"/>
                <a:gd name="T12" fmla="*/ 48 w 2076"/>
                <a:gd name="T13" fmla="*/ 1343 h 2066"/>
                <a:gd name="T14" fmla="*/ 6 w 2076"/>
                <a:gd name="T15" fmla="*/ 1140 h 2066"/>
                <a:gd name="T16" fmla="*/ 6 w 2076"/>
                <a:gd name="T17" fmla="*/ 925 h 2066"/>
                <a:gd name="T18" fmla="*/ 48 w 2076"/>
                <a:gd name="T19" fmla="*/ 728 h 2066"/>
                <a:gd name="T20" fmla="*/ 126 w 2076"/>
                <a:gd name="T21" fmla="*/ 543 h 2066"/>
                <a:gd name="T22" fmla="*/ 239 w 2076"/>
                <a:gd name="T23" fmla="*/ 376 h 2066"/>
                <a:gd name="T24" fmla="*/ 377 w 2076"/>
                <a:gd name="T25" fmla="*/ 239 h 2066"/>
                <a:gd name="T26" fmla="*/ 544 w 2076"/>
                <a:gd name="T27" fmla="*/ 125 h 2066"/>
                <a:gd name="T28" fmla="*/ 730 w 2076"/>
                <a:gd name="T29" fmla="*/ 47 h 2066"/>
                <a:gd name="T30" fmla="*/ 927 w 2076"/>
                <a:gd name="T31" fmla="*/ 6 h 2066"/>
                <a:gd name="T32" fmla="*/ 1143 w 2076"/>
                <a:gd name="T33" fmla="*/ 6 h 2066"/>
                <a:gd name="T34" fmla="*/ 1346 w 2076"/>
                <a:gd name="T35" fmla="*/ 47 h 2066"/>
                <a:gd name="T36" fmla="*/ 1531 w 2076"/>
                <a:gd name="T37" fmla="*/ 125 h 2066"/>
                <a:gd name="T38" fmla="*/ 1699 w 2076"/>
                <a:gd name="T39" fmla="*/ 239 h 2066"/>
                <a:gd name="T40" fmla="*/ 1836 w 2076"/>
                <a:gd name="T41" fmla="*/ 376 h 2066"/>
                <a:gd name="T42" fmla="*/ 1950 w 2076"/>
                <a:gd name="T43" fmla="*/ 543 h 2066"/>
                <a:gd name="T44" fmla="*/ 2028 w 2076"/>
                <a:gd name="T45" fmla="*/ 728 h 2066"/>
                <a:gd name="T46" fmla="*/ 2070 w 2076"/>
                <a:gd name="T47" fmla="*/ 925 h 2066"/>
                <a:gd name="T48" fmla="*/ 2070 w 2076"/>
                <a:gd name="T49" fmla="*/ 1140 h 2066"/>
                <a:gd name="T50" fmla="*/ 2028 w 2076"/>
                <a:gd name="T51" fmla="*/ 1343 h 2066"/>
                <a:gd name="T52" fmla="*/ 1950 w 2076"/>
                <a:gd name="T53" fmla="*/ 1529 h 2066"/>
                <a:gd name="T54" fmla="*/ 1836 w 2076"/>
                <a:gd name="T55" fmla="*/ 1690 h 2066"/>
                <a:gd name="T56" fmla="*/ 1699 w 2076"/>
                <a:gd name="T57" fmla="*/ 1833 h 2066"/>
                <a:gd name="T58" fmla="*/ 1531 w 2076"/>
                <a:gd name="T59" fmla="*/ 1941 h 2066"/>
                <a:gd name="T60" fmla="*/ 1346 w 2076"/>
                <a:gd name="T61" fmla="*/ 2018 h 2066"/>
                <a:gd name="T62" fmla="*/ 1143 w 2076"/>
                <a:gd name="T63" fmla="*/ 2060 h 2066"/>
                <a:gd name="T64" fmla="*/ 1035 w 2076"/>
                <a:gd name="T65" fmla="*/ 2066 h 20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76"/>
                <a:gd name="T100" fmla="*/ 0 h 2066"/>
                <a:gd name="T101" fmla="*/ 2076 w 2076"/>
                <a:gd name="T102" fmla="*/ 2066 h 20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76" h="2066">
                  <a:moveTo>
                    <a:pt x="1035" y="2066"/>
                  </a:moveTo>
                  <a:lnTo>
                    <a:pt x="927" y="2060"/>
                  </a:lnTo>
                  <a:lnTo>
                    <a:pt x="826" y="2048"/>
                  </a:lnTo>
                  <a:lnTo>
                    <a:pt x="730" y="2018"/>
                  </a:lnTo>
                  <a:lnTo>
                    <a:pt x="634" y="1988"/>
                  </a:lnTo>
                  <a:lnTo>
                    <a:pt x="544" y="1941"/>
                  </a:lnTo>
                  <a:lnTo>
                    <a:pt x="461" y="1893"/>
                  </a:lnTo>
                  <a:lnTo>
                    <a:pt x="377" y="1833"/>
                  </a:lnTo>
                  <a:lnTo>
                    <a:pt x="305" y="1767"/>
                  </a:lnTo>
                  <a:lnTo>
                    <a:pt x="239" y="1690"/>
                  </a:lnTo>
                  <a:lnTo>
                    <a:pt x="180" y="1612"/>
                  </a:lnTo>
                  <a:lnTo>
                    <a:pt x="126" y="1529"/>
                  </a:lnTo>
                  <a:lnTo>
                    <a:pt x="84" y="1439"/>
                  </a:lnTo>
                  <a:lnTo>
                    <a:pt x="48" y="1343"/>
                  </a:lnTo>
                  <a:lnTo>
                    <a:pt x="24" y="1242"/>
                  </a:lnTo>
                  <a:lnTo>
                    <a:pt x="6" y="1140"/>
                  </a:lnTo>
                  <a:lnTo>
                    <a:pt x="0" y="1033"/>
                  </a:lnTo>
                  <a:lnTo>
                    <a:pt x="6" y="925"/>
                  </a:lnTo>
                  <a:lnTo>
                    <a:pt x="24" y="824"/>
                  </a:lnTo>
                  <a:lnTo>
                    <a:pt x="48" y="728"/>
                  </a:lnTo>
                  <a:lnTo>
                    <a:pt x="84" y="633"/>
                  </a:lnTo>
                  <a:lnTo>
                    <a:pt x="126" y="543"/>
                  </a:lnTo>
                  <a:lnTo>
                    <a:pt x="180" y="460"/>
                  </a:lnTo>
                  <a:lnTo>
                    <a:pt x="239" y="376"/>
                  </a:lnTo>
                  <a:lnTo>
                    <a:pt x="305" y="304"/>
                  </a:lnTo>
                  <a:lnTo>
                    <a:pt x="377" y="239"/>
                  </a:lnTo>
                  <a:lnTo>
                    <a:pt x="461" y="179"/>
                  </a:lnTo>
                  <a:lnTo>
                    <a:pt x="544" y="125"/>
                  </a:lnTo>
                  <a:lnTo>
                    <a:pt x="634" y="83"/>
                  </a:lnTo>
                  <a:lnTo>
                    <a:pt x="730" y="47"/>
                  </a:lnTo>
                  <a:lnTo>
                    <a:pt x="826" y="24"/>
                  </a:lnTo>
                  <a:lnTo>
                    <a:pt x="927" y="6"/>
                  </a:lnTo>
                  <a:lnTo>
                    <a:pt x="1035" y="0"/>
                  </a:lnTo>
                  <a:lnTo>
                    <a:pt x="1143" y="6"/>
                  </a:lnTo>
                  <a:lnTo>
                    <a:pt x="1244" y="24"/>
                  </a:lnTo>
                  <a:lnTo>
                    <a:pt x="1346" y="47"/>
                  </a:lnTo>
                  <a:lnTo>
                    <a:pt x="1442" y="83"/>
                  </a:lnTo>
                  <a:lnTo>
                    <a:pt x="1531" y="125"/>
                  </a:lnTo>
                  <a:lnTo>
                    <a:pt x="1615" y="179"/>
                  </a:lnTo>
                  <a:lnTo>
                    <a:pt x="1699" y="239"/>
                  </a:lnTo>
                  <a:lnTo>
                    <a:pt x="1771" y="304"/>
                  </a:lnTo>
                  <a:lnTo>
                    <a:pt x="1836" y="376"/>
                  </a:lnTo>
                  <a:lnTo>
                    <a:pt x="1896" y="460"/>
                  </a:lnTo>
                  <a:lnTo>
                    <a:pt x="1950" y="543"/>
                  </a:lnTo>
                  <a:lnTo>
                    <a:pt x="1992" y="633"/>
                  </a:lnTo>
                  <a:lnTo>
                    <a:pt x="2028" y="728"/>
                  </a:lnTo>
                  <a:lnTo>
                    <a:pt x="2052" y="824"/>
                  </a:lnTo>
                  <a:lnTo>
                    <a:pt x="2070" y="925"/>
                  </a:lnTo>
                  <a:lnTo>
                    <a:pt x="2076" y="1033"/>
                  </a:lnTo>
                  <a:lnTo>
                    <a:pt x="2070" y="1140"/>
                  </a:lnTo>
                  <a:lnTo>
                    <a:pt x="2052" y="1242"/>
                  </a:lnTo>
                  <a:lnTo>
                    <a:pt x="2028" y="1343"/>
                  </a:lnTo>
                  <a:lnTo>
                    <a:pt x="1992" y="1439"/>
                  </a:lnTo>
                  <a:lnTo>
                    <a:pt x="1950" y="1529"/>
                  </a:lnTo>
                  <a:lnTo>
                    <a:pt x="1896" y="1612"/>
                  </a:lnTo>
                  <a:lnTo>
                    <a:pt x="1836" y="1690"/>
                  </a:lnTo>
                  <a:lnTo>
                    <a:pt x="1771" y="1767"/>
                  </a:lnTo>
                  <a:lnTo>
                    <a:pt x="1699" y="1833"/>
                  </a:lnTo>
                  <a:lnTo>
                    <a:pt x="1615" y="1893"/>
                  </a:lnTo>
                  <a:lnTo>
                    <a:pt x="1531" y="1941"/>
                  </a:lnTo>
                  <a:lnTo>
                    <a:pt x="1442" y="1988"/>
                  </a:lnTo>
                  <a:lnTo>
                    <a:pt x="1346" y="2018"/>
                  </a:lnTo>
                  <a:lnTo>
                    <a:pt x="1244" y="2048"/>
                  </a:lnTo>
                  <a:lnTo>
                    <a:pt x="1143" y="2060"/>
                  </a:lnTo>
                  <a:lnTo>
                    <a:pt x="1035" y="2066"/>
                  </a:lnTo>
                  <a:close/>
                </a:path>
              </a:pathLst>
            </a:custGeom>
            <a:solidFill>
              <a:srgbClr val="1C63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72" name="Freeform 132"/>
            <p:cNvSpPr>
              <a:spLocks/>
            </p:cNvSpPr>
            <p:nvPr/>
          </p:nvSpPr>
          <p:spPr bwMode="auto">
            <a:xfrm>
              <a:off x="3984" y="1637"/>
              <a:ext cx="2058" cy="2054"/>
            </a:xfrm>
            <a:custGeom>
              <a:avLst/>
              <a:gdLst>
                <a:gd name="T0" fmla="*/ 921 w 2058"/>
                <a:gd name="T1" fmla="*/ 2048 h 2054"/>
                <a:gd name="T2" fmla="*/ 724 w 2058"/>
                <a:gd name="T3" fmla="*/ 2006 h 2054"/>
                <a:gd name="T4" fmla="*/ 538 w 2058"/>
                <a:gd name="T5" fmla="*/ 1929 h 2054"/>
                <a:gd name="T6" fmla="*/ 377 w 2058"/>
                <a:gd name="T7" fmla="*/ 1821 h 2054"/>
                <a:gd name="T8" fmla="*/ 233 w 2058"/>
                <a:gd name="T9" fmla="*/ 1678 h 2054"/>
                <a:gd name="T10" fmla="*/ 126 w 2058"/>
                <a:gd name="T11" fmla="*/ 1517 h 2054"/>
                <a:gd name="T12" fmla="*/ 48 w 2058"/>
                <a:gd name="T13" fmla="*/ 1331 h 2054"/>
                <a:gd name="T14" fmla="*/ 6 w 2058"/>
                <a:gd name="T15" fmla="*/ 1134 h 2054"/>
                <a:gd name="T16" fmla="*/ 6 w 2058"/>
                <a:gd name="T17" fmla="*/ 919 h 2054"/>
                <a:gd name="T18" fmla="*/ 48 w 2058"/>
                <a:gd name="T19" fmla="*/ 722 h 2054"/>
                <a:gd name="T20" fmla="*/ 126 w 2058"/>
                <a:gd name="T21" fmla="*/ 537 h 2054"/>
                <a:gd name="T22" fmla="*/ 233 w 2058"/>
                <a:gd name="T23" fmla="*/ 376 h 2054"/>
                <a:gd name="T24" fmla="*/ 377 w 2058"/>
                <a:gd name="T25" fmla="*/ 233 h 2054"/>
                <a:gd name="T26" fmla="*/ 538 w 2058"/>
                <a:gd name="T27" fmla="*/ 125 h 2054"/>
                <a:gd name="T28" fmla="*/ 724 w 2058"/>
                <a:gd name="T29" fmla="*/ 47 h 2054"/>
                <a:gd name="T30" fmla="*/ 921 w 2058"/>
                <a:gd name="T31" fmla="*/ 6 h 2054"/>
                <a:gd name="T32" fmla="*/ 1137 w 2058"/>
                <a:gd name="T33" fmla="*/ 6 h 2054"/>
                <a:gd name="T34" fmla="*/ 1334 w 2058"/>
                <a:gd name="T35" fmla="*/ 47 h 2054"/>
                <a:gd name="T36" fmla="*/ 1519 w 2058"/>
                <a:gd name="T37" fmla="*/ 125 h 2054"/>
                <a:gd name="T38" fmla="*/ 1681 w 2058"/>
                <a:gd name="T39" fmla="*/ 233 h 2054"/>
                <a:gd name="T40" fmla="*/ 1824 w 2058"/>
                <a:gd name="T41" fmla="*/ 376 h 2054"/>
                <a:gd name="T42" fmla="*/ 1932 w 2058"/>
                <a:gd name="T43" fmla="*/ 537 h 2054"/>
                <a:gd name="T44" fmla="*/ 2010 w 2058"/>
                <a:gd name="T45" fmla="*/ 722 h 2054"/>
                <a:gd name="T46" fmla="*/ 2052 w 2058"/>
                <a:gd name="T47" fmla="*/ 919 h 2054"/>
                <a:gd name="T48" fmla="*/ 2052 w 2058"/>
                <a:gd name="T49" fmla="*/ 1134 h 2054"/>
                <a:gd name="T50" fmla="*/ 2010 w 2058"/>
                <a:gd name="T51" fmla="*/ 1331 h 2054"/>
                <a:gd name="T52" fmla="*/ 1932 w 2058"/>
                <a:gd name="T53" fmla="*/ 1517 h 2054"/>
                <a:gd name="T54" fmla="*/ 1824 w 2058"/>
                <a:gd name="T55" fmla="*/ 1678 h 2054"/>
                <a:gd name="T56" fmla="*/ 1681 w 2058"/>
                <a:gd name="T57" fmla="*/ 1821 h 2054"/>
                <a:gd name="T58" fmla="*/ 1519 w 2058"/>
                <a:gd name="T59" fmla="*/ 1929 h 2054"/>
                <a:gd name="T60" fmla="*/ 1334 w 2058"/>
                <a:gd name="T61" fmla="*/ 2006 h 2054"/>
                <a:gd name="T62" fmla="*/ 1137 w 2058"/>
                <a:gd name="T63" fmla="*/ 2048 h 2054"/>
                <a:gd name="T64" fmla="*/ 1029 w 2058"/>
                <a:gd name="T65" fmla="*/ 2054 h 20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58"/>
                <a:gd name="T100" fmla="*/ 0 h 2054"/>
                <a:gd name="T101" fmla="*/ 2058 w 2058"/>
                <a:gd name="T102" fmla="*/ 2054 h 20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58" h="2054">
                  <a:moveTo>
                    <a:pt x="1029" y="2054"/>
                  </a:moveTo>
                  <a:lnTo>
                    <a:pt x="921" y="2048"/>
                  </a:lnTo>
                  <a:lnTo>
                    <a:pt x="820" y="2036"/>
                  </a:lnTo>
                  <a:lnTo>
                    <a:pt x="724" y="2006"/>
                  </a:lnTo>
                  <a:lnTo>
                    <a:pt x="628" y="1976"/>
                  </a:lnTo>
                  <a:lnTo>
                    <a:pt x="538" y="1929"/>
                  </a:lnTo>
                  <a:lnTo>
                    <a:pt x="455" y="1881"/>
                  </a:lnTo>
                  <a:lnTo>
                    <a:pt x="377" y="1821"/>
                  </a:lnTo>
                  <a:lnTo>
                    <a:pt x="299" y="1755"/>
                  </a:lnTo>
                  <a:lnTo>
                    <a:pt x="233" y="1678"/>
                  </a:lnTo>
                  <a:lnTo>
                    <a:pt x="174" y="1600"/>
                  </a:lnTo>
                  <a:lnTo>
                    <a:pt x="126" y="1517"/>
                  </a:lnTo>
                  <a:lnTo>
                    <a:pt x="84" y="1427"/>
                  </a:lnTo>
                  <a:lnTo>
                    <a:pt x="48" y="1331"/>
                  </a:lnTo>
                  <a:lnTo>
                    <a:pt x="24" y="1236"/>
                  </a:lnTo>
                  <a:lnTo>
                    <a:pt x="6" y="1134"/>
                  </a:lnTo>
                  <a:lnTo>
                    <a:pt x="0" y="1027"/>
                  </a:lnTo>
                  <a:lnTo>
                    <a:pt x="6" y="919"/>
                  </a:lnTo>
                  <a:lnTo>
                    <a:pt x="24" y="818"/>
                  </a:lnTo>
                  <a:lnTo>
                    <a:pt x="48" y="722"/>
                  </a:lnTo>
                  <a:lnTo>
                    <a:pt x="84" y="627"/>
                  </a:lnTo>
                  <a:lnTo>
                    <a:pt x="126" y="537"/>
                  </a:lnTo>
                  <a:lnTo>
                    <a:pt x="174" y="454"/>
                  </a:lnTo>
                  <a:lnTo>
                    <a:pt x="233" y="376"/>
                  </a:lnTo>
                  <a:lnTo>
                    <a:pt x="299" y="298"/>
                  </a:lnTo>
                  <a:lnTo>
                    <a:pt x="377" y="233"/>
                  </a:lnTo>
                  <a:lnTo>
                    <a:pt x="455" y="173"/>
                  </a:lnTo>
                  <a:lnTo>
                    <a:pt x="538" y="125"/>
                  </a:lnTo>
                  <a:lnTo>
                    <a:pt x="628" y="83"/>
                  </a:lnTo>
                  <a:lnTo>
                    <a:pt x="724" y="47"/>
                  </a:lnTo>
                  <a:lnTo>
                    <a:pt x="820" y="24"/>
                  </a:lnTo>
                  <a:lnTo>
                    <a:pt x="921" y="6"/>
                  </a:lnTo>
                  <a:lnTo>
                    <a:pt x="1029" y="0"/>
                  </a:lnTo>
                  <a:lnTo>
                    <a:pt x="1137" y="6"/>
                  </a:lnTo>
                  <a:lnTo>
                    <a:pt x="1238" y="24"/>
                  </a:lnTo>
                  <a:lnTo>
                    <a:pt x="1334" y="47"/>
                  </a:lnTo>
                  <a:lnTo>
                    <a:pt x="1430" y="83"/>
                  </a:lnTo>
                  <a:lnTo>
                    <a:pt x="1519" y="125"/>
                  </a:lnTo>
                  <a:lnTo>
                    <a:pt x="1603" y="173"/>
                  </a:lnTo>
                  <a:lnTo>
                    <a:pt x="1681" y="233"/>
                  </a:lnTo>
                  <a:lnTo>
                    <a:pt x="1759" y="298"/>
                  </a:lnTo>
                  <a:lnTo>
                    <a:pt x="1824" y="376"/>
                  </a:lnTo>
                  <a:lnTo>
                    <a:pt x="1884" y="454"/>
                  </a:lnTo>
                  <a:lnTo>
                    <a:pt x="1932" y="537"/>
                  </a:lnTo>
                  <a:lnTo>
                    <a:pt x="1980" y="627"/>
                  </a:lnTo>
                  <a:lnTo>
                    <a:pt x="2010" y="722"/>
                  </a:lnTo>
                  <a:lnTo>
                    <a:pt x="2040" y="818"/>
                  </a:lnTo>
                  <a:lnTo>
                    <a:pt x="2052" y="919"/>
                  </a:lnTo>
                  <a:lnTo>
                    <a:pt x="2058" y="1027"/>
                  </a:lnTo>
                  <a:lnTo>
                    <a:pt x="2052" y="1134"/>
                  </a:lnTo>
                  <a:lnTo>
                    <a:pt x="2040" y="1236"/>
                  </a:lnTo>
                  <a:lnTo>
                    <a:pt x="2010" y="1331"/>
                  </a:lnTo>
                  <a:lnTo>
                    <a:pt x="1980" y="1427"/>
                  </a:lnTo>
                  <a:lnTo>
                    <a:pt x="1932" y="1517"/>
                  </a:lnTo>
                  <a:lnTo>
                    <a:pt x="1884" y="1600"/>
                  </a:lnTo>
                  <a:lnTo>
                    <a:pt x="1824" y="1678"/>
                  </a:lnTo>
                  <a:lnTo>
                    <a:pt x="1759" y="1755"/>
                  </a:lnTo>
                  <a:lnTo>
                    <a:pt x="1681" y="1821"/>
                  </a:lnTo>
                  <a:lnTo>
                    <a:pt x="1603" y="1881"/>
                  </a:lnTo>
                  <a:lnTo>
                    <a:pt x="1519" y="1929"/>
                  </a:lnTo>
                  <a:lnTo>
                    <a:pt x="1430" y="1976"/>
                  </a:lnTo>
                  <a:lnTo>
                    <a:pt x="1334" y="2006"/>
                  </a:lnTo>
                  <a:lnTo>
                    <a:pt x="1238" y="2036"/>
                  </a:lnTo>
                  <a:lnTo>
                    <a:pt x="1137" y="2048"/>
                  </a:lnTo>
                  <a:lnTo>
                    <a:pt x="1029" y="2054"/>
                  </a:lnTo>
                  <a:close/>
                </a:path>
              </a:pathLst>
            </a:custGeom>
            <a:solidFill>
              <a:srgbClr val="1C63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73" name="Freeform 133"/>
            <p:cNvSpPr>
              <a:spLocks/>
            </p:cNvSpPr>
            <p:nvPr/>
          </p:nvSpPr>
          <p:spPr bwMode="auto">
            <a:xfrm>
              <a:off x="3984" y="1637"/>
              <a:ext cx="2052" cy="2042"/>
            </a:xfrm>
            <a:custGeom>
              <a:avLst/>
              <a:gdLst>
                <a:gd name="T0" fmla="*/ 921 w 2052"/>
                <a:gd name="T1" fmla="*/ 2036 h 2042"/>
                <a:gd name="T2" fmla="*/ 724 w 2052"/>
                <a:gd name="T3" fmla="*/ 1994 h 2042"/>
                <a:gd name="T4" fmla="*/ 538 w 2052"/>
                <a:gd name="T5" fmla="*/ 1923 h 2042"/>
                <a:gd name="T6" fmla="*/ 377 w 2052"/>
                <a:gd name="T7" fmla="*/ 1809 h 2042"/>
                <a:gd name="T8" fmla="*/ 233 w 2052"/>
                <a:gd name="T9" fmla="*/ 1672 h 2042"/>
                <a:gd name="T10" fmla="*/ 126 w 2052"/>
                <a:gd name="T11" fmla="*/ 1511 h 2042"/>
                <a:gd name="T12" fmla="*/ 48 w 2052"/>
                <a:gd name="T13" fmla="*/ 1325 h 2042"/>
                <a:gd name="T14" fmla="*/ 6 w 2052"/>
                <a:gd name="T15" fmla="*/ 1128 h 2042"/>
                <a:gd name="T16" fmla="*/ 6 w 2052"/>
                <a:gd name="T17" fmla="*/ 919 h 2042"/>
                <a:gd name="T18" fmla="*/ 48 w 2052"/>
                <a:gd name="T19" fmla="*/ 716 h 2042"/>
                <a:gd name="T20" fmla="*/ 126 w 2052"/>
                <a:gd name="T21" fmla="*/ 537 h 2042"/>
                <a:gd name="T22" fmla="*/ 233 w 2052"/>
                <a:gd name="T23" fmla="*/ 370 h 2042"/>
                <a:gd name="T24" fmla="*/ 377 w 2052"/>
                <a:gd name="T25" fmla="*/ 233 h 2042"/>
                <a:gd name="T26" fmla="*/ 538 w 2052"/>
                <a:gd name="T27" fmla="*/ 125 h 2042"/>
                <a:gd name="T28" fmla="*/ 724 w 2052"/>
                <a:gd name="T29" fmla="*/ 47 h 2042"/>
                <a:gd name="T30" fmla="*/ 921 w 2052"/>
                <a:gd name="T31" fmla="*/ 6 h 2042"/>
                <a:gd name="T32" fmla="*/ 1131 w 2052"/>
                <a:gd name="T33" fmla="*/ 6 h 2042"/>
                <a:gd name="T34" fmla="*/ 1334 w 2052"/>
                <a:gd name="T35" fmla="*/ 47 h 2042"/>
                <a:gd name="T36" fmla="*/ 1513 w 2052"/>
                <a:gd name="T37" fmla="*/ 125 h 2042"/>
                <a:gd name="T38" fmla="*/ 1681 w 2052"/>
                <a:gd name="T39" fmla="*/ 233 h 2042"/>
                <a:gd name="T40" fmla="*/ 1818 w 2052"/>
                <a:gd name="T41" fmla="*/ 370 h 2042"/>
                <a:gd name="T42" fmla="*/ 1926 w 2052"/>
                <a:gd name="T43" fmla="*/ 537 h 2042"/>
                <a:gd name="T44" fmla="*/ 2004 w 2052"/>
                <a:gd name="T45" fmla="*/ 716 h 2042"/>
                <a:gd name="T46" fmla="*/ 2046 w 2052"/>
                <a:gd name="T47" fmla="*/ 919 h 2042"/>
                <a:gd name="T48" fmla="*/ 2046 w 2052"/>
                <a:gd name="T49" fmla="*/ 1128 h 2042"/>
                <a:gd name="T50" fmla="*/ 2004 w 2052"/>
                <a:gd name="T51" fmla="*/ 1325 h 2042"/>
                <a:gd name="T52" fmla="*/ 1926 w 2052"/>
                <a:gd name="T53" fmla="*/ 1511 h 2042"/>
                <a:gd name="T54" fmla="*/ 1818 w 2052"/>
                <a:gd name="T55" fmla="*/ 1672 h 2042"/>
                <a:gd name="T56" fmla="*/ 1681 w 2052"/>
                <a:gd name="T57" fmla="*/ 1809 h 2042"/>
                <a:gd name="T58" fmla="*/ 1513 w 2052"/>
                <a:gd name="T59" fmla="*/ 1923 h 2042"/>
                <a:gd name="T60" fmla="*/ 1334 w 2052"/>
                <a:gd name="T61" fmla="*/ 1994 h 2042"/>
                <a:gd name="T62" fmla="*/ 1131 w 2052"/>
                <a:gd name="T63" fmla="*/ 2036 h 2042"/>
                <a:gd name="T64" fmla="*/ 1029 w 2052"/>
                <a:gd name="T65" fmla="*/ 2042 h 20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52"/>
                <a:gd name="T100" fmla="*/ 0 h 2042"/>
                <a:gd name="T101" fmla="*/ 2052 w 2052"/>
                <a:gd name="T102" fmla="*/ 2042 h 20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52" h="2042">
                  <a:moveTo>
                    <a:pt x="1029" y="2042"/>
                  </a:moveTo>
                  <a:lnTo>
                    <a:pt x="921" y="2036"/>
                  </a:lnTo>
                  <a:lnTo>
                    <a:pt x="820" y="2024"/>
                  </a:lnTo>
                  <a:lnTo>
                    <a:pt x="724" y="1994"/>
                  </a:lnTo>
                  <a:lnTo>
                    <a:pt x="628" y="1965"/>
                  </a:lnTo>
                  <a:lnTo>
                    <a:pt x="538" y="1923"/>
                  </a:lnTo>
                  <a:lnTo>
                    <a:pt x="455" y="1869"/>
                  </a:lnTo>
                  <a:lnTo>
                    <a:pt x="377" y="1809"/>
                  </a:lnTo>
                  <a:lnTo>
                    <a:pt x="299" y="1744"/>
                  </a:lnTo>
                  <a:lnTo>
                    <a:pt x="233" y="1672"/>
                  </a:lnTo>
                  <a:lnTo>
                    <a:pt x="174" y="1594"/>
                  </a:lnTo>
                  <a:lnTo>
                    <a:pt x="126" y="1511"/>
                  </a:lnTo>
                  <a:lnTo>
                    <a:pt x="84" y="1421"/>
                  </a:lnTo>
                  <a:lnTo>
                    <a:pt x="48" y="1325"/>
                  </a:lnTo>
                  <a:lnTo>
                    <a:pt x="24" y="1230"/>
                  </a:lnTo>
                  <a:lnTo>
                    <a:pt x="6" y="1128"/>
                  </a:lnTo>
                  <a:lnTo>
                    <a:pt x="0" y="1021"/>
                  </a:lnTo>
                  <a:lnTo>
                    <a:pt x="6" y="919"/>
                  </a:lnTo>
                  <a:lnTo>
                    <a:pt x="24" y="818"/>
                  </a:lnTo>
                  <a:lnTo>
                    <a:pt x="48" y="716"/>
                  </a:lnTo>
                  <a:lnTo>
                    <a:pt x="84" y="627"/>
                  </a:lnTo>
                  <a:lnTo>
                    <a:pt x="126" y="537"/>
                  </a:lnTo>
                  <a:lnTo>
                    <a:pt x="174" y="454"/>
                  </a:lnTo>
                  <a:lnTo>
                    <a:pt x="233" y="370"/>
                  </a:lnTo>
                  <a:lnTo>
                    <a:pt x="299" y="298"/>
                  </a:lnTo>
                  <a:lnTo>
                    <a:pt x="377" y="233"/>
                  </a:lnTo>
                  <a:lnTo>
                    <a:pt x="455" y="173"/>
                  </a:lnTo>
                  <a:lnTo>
                    <a:pt x="538" y="125"/>
                  </a:lnTo>
                  <a:lnTo>
                    <a:pt x="628" y="83"/>
                  </a:lnTo>
                  <a:lnTo>
                    <a:pt x="724" y="47"/>
                  </a:lnTo>
                  <a:lnTo>
                    <a:pt x="820" y="24"/>
                  </a:lnTo>
                  <a:lnTo>
                    <a:pt x="921" y="6"/>
                  </a:lnTo>
                  <a:lnTo>
                    <a:pt x="1029" y="0"/>
                  </a:lnTo>
                  <a:lnTo>
                    <a:pt x="1131" y="6"/>
                  </a:lnTo>
                  <a:lnTo>
                    <a:pt x="1232" y="24"/>
                  </a:lnTo>
                  <a:lnTo>
                    <a:pt x="1334" y="47"/>
                  </a:lnTo>
                  <a:lnTo>
                    <a:pt x="1424" y="83"/>
                  </a:lnTo>
                  <a:lnTo>
                    <a:pt x="1513" y="125"/>
                  </a:lnTo>
                  <a:lnTo>
                    <a:pt x="1597" y="173"/>
                  </a:lnTo>
                  <a:lnTo>
                    <a:pt x="1681" y="233"/>
                  </a:lnTo>
                  <a:lnTo>
                    <a:pt x="1753" y="298"/>
                  </a:lnTo>
                  <a:lnTo>
                    <a:pt x="1818" y="370"/>
                  </a:lnTo>
                  <a:lnTo>
                    <a:pt x="1878" y="454"/>
                  </a:lnTo>
                  <a:lnTo>
                    <a:pt x="1926" y="537"/>
                  </a:lnTo>
                  <a:lnTo>
                    <a:pt x="1974" y="627"/>
                  </a:lnTo>
                  <a:lnTo>
                    <a:pt x="2004" y="716"/>
                  </a:lnTo>
                  <a:lnTo>
                    <a:pt x="2034" y="818"/>
                  </a:lnTo>
                  <a:lnTo>
                    <a:pt x="2046" y="919"/>
                  </a:lnTo>
                  <a:lnTo>
                    <a:pt x="2052" y="1021"/>
                  </a:lnTo>
                  <a:lnTo>
                    <a:pt x="2046" y="1128"/>
                  </a:lnTo>
                  <a:lnTo>
                    <a:pt x="2034" y="1230"/>
                  </a:lnTo>
                  <a:lnTo>
                    <a:pt x="2004" y="1325"/>
                  </a:lnTo>
                  <a:lnTo>
                    <a:pt x="1974" y="1421"/>
                  </a:lnTo>
                  <a:lnTo>
                    <a:pt x="1926" y="1511"/>
                  </a:lnTo>
                  <a:lnTo>
                    <a:pt x="1878" y="1594"/>
                  </a:lnTo>
                  <a:lnTo>
                    <a:pt x="1818" y="1672"/>
                  </a:lnTo>
                  <a:lnTo>
                    <a:pt x="1753" y="1744"/>
                  </a:lnTo>
                  <a:lnTo>
                    <a:pt x="1681" y="1809"/>
                  </a:lnTo>
                  <a:lnTo>
                    <a:pt x="1597" y="1869"/>
                  </a:lnTo>
                  <a:lnTo>
                    <a:pt x="1513" y="1923"/>
                  </a:lnTo>
                  <a:lnTo>
                    <a:pt x="1424" y="1965"/>
                  </a:lnTo>
                  <a:lnTo>
                    <a:pt x="1334" y="1994"/>
                  </a:lnTo>
                  <a:lnTo>
                    <a:pt x="1232" y="2024"/>
                  </a:lnTo>
                  <a:lnTo>
                    <a:pt x="1131" y="2036"/>
                  </a:lnTo>
                  <a:lnTo>
                    <a:pt x="1029" y="2042"/>
                  </a:lnTo>
                  <a:close/>
                </a:path>
              </a:pathLst>
            </a:custGeom>
            <a:solidFill>
              <a:srgbClr val="1D64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74" name="Freeform 134"/>
            <p:cNvSpPr>
              <a:spLocks/>
            </p:cNvSpPr>
            <p:nvPr/>
          </p:nvSpPr>
          <p:spPr bwMode="auto">
            <a:xfrm>
              <a:off x="3990" y="1643"/>
              <a:ext cx="2034" cy="2030"/>
            </a:xfrm>
            <a:custGeom>
              <a:avLst/>
              <a:gdLst>
                <a:gd name="T0" fmla="*/ 915 w 2034"/>
                <a:gd name="T1" fmla="*/ 2024 h 2030"/>
                <a:gd name="T2" fmla="*/ 712 w 2034"/>
                <a:gd name="T3" fmla="*/ 1982 h 2030"/>
                <a:gd name="T4" fmla="*/ 532 w 2034"/>
                <a:gd name="T5" fmla="*/ 1911 h 2030"/>
                <a:gd name="T6" fmla="*/ 371 w 2034"/>
                <a:gd name="T7" fmla="*/ 1797 h 2030"/>
                <a:gd name="T8" fmla="*/ 233 w 2034"/>
                <a:gd name="T9" fmla="*/ 1660 h 2030"/>
                <a:gd name="T10" fmla="*/ 126 w 2034"/>
                <a:gd name="T11" fmla="*/ 1499 h 2030"/>
                <a:gd name="T12" fmla="*/ 48 w 2034"/>
                <a:gd name="T13" fmla="*/ 1319 h 2030"/>
                <a:gd name="T14" fmla="*/ 6 w 2034"/>
                <a:gd name="T15" fmla="*/ 1116 h 2030"/>
                <a:gd name="T16" fmla="*/ 6 w 2034"/>
                <a:gd name="T17" fmla="*/ 913 h 2030"/>
                <a:gd name="T18" fmla="*/ 48 w 2034"/>
                <a:gd name="T19" fmla="*/ 710 h 2030"/>
                <a:gd name="T20" fmla="*/ 126 w 2034"/>
                <a:gd name="T21" fmla="*/ 531 h 2030"/>
                <a:gd name="T22" fmla="*/ 233 w 2034"/>
                <a:gd name="T23" fmla="*/ 370 h 2030"/>
                <a:gd name="T24" fmla="*/ 371 w 2034"/>
                <a:gd name="T25" fmla="*/ 233 h 2030"/>
                <a:gd name="T26" fmla="*/ 532 w 2034"/>
                <a:gd name="T27" fmla="*/ 125 h 2030"/>
                <a:gd name="T28" fmla="*/ 712 w 2034"/>
                <a:gd name="T29" fmla="*/ 47 h 2030"/>
                <a:gd name="T30" fmla="*/ 915 w 2034"/>
                <a:gd name="T31" fmla="*/ 6 h 2030"/>
                <a:gd name="T32" fmla="*/ 1119 w 2034"/>
                <a:gd name="T33" fmla="*/ 6 h 2030"/>
                <a:gd name="T34" fmla="*/ 1322 w 2034"/>
                <a:gd name="T35" fmla="*/ 47 h 2030"/>
                <a:gd name="T36" fmla="*/ 1501 w 2034"/>
                <a:gd name="T37" fmla="*/ 125 h 2030"/>
                <a:gd name="T38" fmla="*/ 1663 w 2034"/>
                <a:gd name="T39" fmla="*/ 233 h 2030"/>
                <a:gd name="T40" fmla="*/ 1800 w 2034"/>
                <a:gd name="T41" fmla="*/ 370 h 2030"/>
                <a:gd name="T42" fmla="*/ 1914 w 2034"/>
                <a:gd name="T43" fmla="*/ 531 h 2030"/>
                <a:gd name="T44" fmla="*/ 1986 w 2034"/>
                <a:gd name="T45" fmla="*/ 710 h 2030"/>
                <a:gd name="T46" fmla="*/ 2028 w 2034"/>
                <a:gd name="T47" fmla="*/ 913 h 2030"/>
                <a:gd name="T48" fmla="*/ 2028 w 2034"/>
                <a:gd name="T49" fmla="*/ 1116 h 2030"/>
                <a:gd name="T50" fmla="*/ 1986 w 2034"/>
                <a:gd name="T51" fmla="*/ 1319 h 2030"/>
                <a:gd name="T52" fmla="*/ 1914 w 2034"/>
                <a:gd name="T53" fmla="*/ 1499 h 2030"/>
                <a:gd name="T54" fmla="*/ 1800 w 2034"/>
                <a:gd name="T55" fmla="*/ 1660 h 2030"/>
                <a:gd name="T56" fmla="*/ 1663 w 2034"/>
                <a:gd name="T57" fmla="*/ 1797 h 2030"/>
                <a:gd name="T58" fmla="*/ 1501 w 2034"/>
                <a:gd name="T59" fmla="*/ 1911 h 2030"/>
                <a:gd name="T60" fmla="*/ 1322 w 2034"/>
                <a:gd name="T61" fmla="*/ 1982 h 2030"/>
                <a:gd name="T62" fmla="*/ 1119 w 2034"/>
                <a:gd name="T63" fmla="*/ 2024 h 2030"/>
                <a:gd name="T64" fmla="*/ 1017 w 2034"/>
                <a:gd name="T65" fmla="*/ 2030 h 20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34"/>
                <a:gd name="T100" fmla="*/ 0 h 2030"/>
                <a:gd name="T101" fmla="*/ 2034 w 2034"/>
                <a:gd name="T102" fmla="*/ 2030 h 203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34" h="2030">
                  <a:moveTo>
                    <a:pt x="1017" y="2030"/>
                  </a:moveTo>
                  <a:lnTo>
                    <a:pt x="915" y="2024"/>
                  </a:lnTo>
                  <a:lnTo>
                    <a:pt x="814" y="2012"/>
                  </a:lnTo>
                  <a:lnTo>
                    <a:pt x="712" y="1982"/>
                  </a:lnTo>
                  <a:lnTo>
                    <a:pt x="622" y="1953"/>
                  </a:lnTo>
                  <a:lnTo>
                    <a:pt x="532" y="1911"/>
                  </a:lnTo>
                  <a:lnTo>
                    <a:pt x="449" y="1857"/>
                  </a:lnTo>
                  <a:lnTo>
                    <a:pt x="371" y="1797"/>
                  </a:lnTo>
                  <a:lnTo>
                    <a:pt x="299" y="1732"/>
                  </a:lnTo>
                  <a:lnTo>
                    <a:pt x="233" y="1660"/>
                  </a:lnTo>
                  <a:lnTo>
                    <a:pt x="174" y="1582"/>
                  </a:lnTo>
                  <a:lnTo>
                    <a:pt x="126" y="1499"/>
                  </a:lnTo>
                  <a:lnTo>
                    <a:pt x="78" y="1409"/>
                  </a:lnTo>
                  <a:lnTo>
                    <a:pt x="48" y="1319"/>
                  </a:lnTo>
                  <a:lnTo>
                    <a:pt x="18" y="1218"/>
                  </a:lnTo>
                  <a:lnTo>
                    <a:pt x="6" y="1116"/>
                  </a:lnTo>
                  <a:lnTo>
                    <a:pt x="0" y="1015"/>
                  </a:lnTo>
                  <a:lnTo>
                    <a:pt x="6" y="913"/>
                  </a:lnTo>
                  <a:lnTo>
                    <a:pt x="18" y="812"/>
                  </a:lnTo>
                  <a:lnTo>
                    <a:pt x="48" y="710"/>
                  </a:lnTo>
                  <a:lnTo>
                    <a:pt x="78" y="621"/>
                  </a:lnTo>
                  <a:lnTo>
                    <a:pt x="126" y="531"/>
                  </a:lnTo>
                  <a:lnTo>
                    <a:pt x="174" y="448"/>
                  </a:lnTo>
                  <a:lnTo>
                    <a:pt x="233" y="370"/>
                  </a:lnTo>
                  <a:lnTo>
                    <a:pt x="299" y="298"/>
                  </a:lnTo>
                  <a:lnTo>
                    <a:pt x="371" y="233"/>
                  </a:lnTo>
                  <a:lnTo>
                    <a:pt x="449" y="173"/>
                  </a:lnTo>
                  <a:lnTo>
                    <a:pt x="532" y="125"/>
                  </a:lnTo>
                  <a:lnTo>
                    <a:pt x="622" y="77"/>
                  </a:lnTo>
                  <a:lnTo>
                    <a:pt x="712" y="47"/>
                  </a:lnTo>
                  <a:lnTo>
                    <a:pt x="814" y="18"/>
                  </a:lnTo>
                  <a:lnTo>
                    <a:pt x="915" y="6"/>
                  </a:lnTo>
                  <a:lnTo>
                    <a:pt x="1017" y="0"/>
                  </a:lnTo>
                  <a:lnTo>
                    <a:pt x="1119" y="6"/>
                  </a:lnTo>
                  <a:lnTo>
                    <a:pt x="1220" y="18"/>
                  </a:lnTo>
                  <a:lnTo>
                    <a:pt x="1322" y="47"/>
                  </a:lnTo>
                  <a:lnTo>
                    <a:pt x="1412" y="77"/>
                  </a:lnTo>
                  <a:lnTo>
                    <a:pt x="1501" y="125"/>
                  </a:lnTo>
                  <a:lnTo>
                    <a:pt x="1585" y="173"/>
                  </a:lnTo>
                  <a:lnTo>
                    <a:pt x="1663" y="233"/>
                  </a:lnTo>
                  <a:lnTo>
                    <a:pt x="1735" y="298"/>
                  </a:lnTo>
                  <a:lnTo>
                    <a:pt x="1800" y="370"/>
                  </a:lnTo>
                  <a:lnTo>
                    <a:pt x="1860" y="448"/>
                  </a:lnTo>
                  <a:lnTo>
                    <a:pt x="1914" y="531"/>
                  </a:lnTo>
                  <a:lnTo>
                    <a:pt x="1956" y="621"/>
                  </a:lnTo>
                  <a:lnTo>
                    <a:pt x="1986" y="710"/>
                  </a:lnTo>
                  <a:lnTo>
                    <a:pt x="2016" y="812"/>
                  </a:lnTo>
                  <a:lnTo>
                    <a:pt x="2028" y="913"/>
                  </a:lnTo>
                  <a:lnTo>
                    <a:pt x="2034" y="1015"/>
                  </a:lnTo>
                  <a:lnTo>
                    <a:pt x="2028" y="1116"/>
                  </a:lnTo>
                  <a:lnTo>
                    <a:pt x="2016" y="1218"/>
                  </a:lnTo>
                  <a:lnTo>
                    <a:pt x="1986" y="1319"/>
                  </a:lnTo>
                  <a:lnTo>
                    <a:pt x="1956" y="1409"/>
                  </a:lnTo>
                  <a:lnTo>
                    <a:pt x="1914" y="1499"/>
                  </a:lnTo>
                  <a:lnTo>
                    <a:pt x="1860" y="1582"/>
                  </a:lnTo>
                  <a:lnTo>
                    <a:pt x="1800" y="1660"/>
                  </a:lnTo>
                  <a:lnTo>
                    <a:pt x="1735" y="1732"/>
                  </a:lnTo>
                  <a:lnTo>
                    <a:pt x="1663" y="1797"/>
                  </a:lnTo>
                  <a:lnTo>
                    <a:pt x="1585" y="1857"/>
                  </a:lnTo>
                  <a:lnTo>
                    <a:pt x="1501" y="1911"/>
                  </a:lnTo>
                  <a:lnTo>
                    <a:pt x="1412" y="1953"/>
                  </a:lnTo>
                  <a:lnTo>
                    <a:pt x="1322" y="1982"/>
                  </a:lnTo>
                  <a:lnTo>
                    <a:pt x="1220" y="2012"/>
                  </a:lnTo>
                  <a:lnTo>
                    <a:pt x="1119" y="2024"/>
                  </a:lnTo>
                  <a:lnTo>
                    <a:pt x="1017" y="2030"/>
                  </a:lnTo>
                  <a:close/>
                </a:path>
              </a:pathLst>
            </a:custGeom>
            <a:solidFill>
              <a:srgbClr val="1D65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75" name="Freeform 135"/>
            <p:cNvSpPr>
              <a:spLocks/>
            </p:cNvSpPr>
            <p:nvPr/>
          </p:nvSpPr>
          <p:spPr bwMode="auto">
            <a:xfrm>
              <a:off x="3996" y="1643"/>
              <a:ext cx="2022" cy="2018"/>
            </a:xfrm>
            <a:custGeom>
              <a:avLst/>
              <a:gdLst>
                <a:gd name="T0" fmla="*/ 909 w 2022"/>
                <a:gd name="T1" fmla="*/ 2012 h 2018"/>
                <a:gd name="T2" fmla="*/ 712 w 2022"/>
                <a:gd name="T3" fmla="*/ 1970 h 2018"/>
                <a:gd name="T4" fmla="*/ 526 w 2022"/>
                <a:gd name="T5" fmla="*/ 1899 h 2018"/>
                <a:gd name="T6" fmla="*/ 365 w 2022"/>
                <a:gd name="T7" fmla="*/ 1791 h 2018"/>
                <a:gd name="T8" fmla="*/ 227 w 2022"/>
                <a:gd name="T9" fmla="*/ 1654 h 2018"/>
                <a:gd name="T10" fmla="*/ 120 w 2022"/>
                <a:gd name="T11" fmla="*/ 1493 h 2018"/>
                <a:gd name="T12" fmla="*/ 48 w 2022"/>
                <a:gd name="T13" fmla="*/ 1314 h 2018"/>
                <a:gd name="T14" fmla="*/ 6 w 2022"/>
                <a:gd name="T15" fmla="*/ 1110 h 2018"/>
                <a:gd name="T16" fmla="*/ 6 w 2022"/>
                <a:gd name="T17" fmla="*/ 907 h 2018"/>
                <a:gd name="T18" fmla="*/ 48 w 2022"/>
                <a:gd name="T19" fmla="*/ 710 h 2018"/>
                <a:gd name="T20" fmla="*/ 120 w 2022"/>
                <a:gd name="T21" fmla="*/ 531 h 2018"/>
                <a:gd name="T22" fmla="*/ 227 w 2022"/>
                <a:gd name="T23" fmla="*/ 370 h 2018"/>
                <a:gd name="T24" fmla="*/ 365 w 2022"/>
                <a:gd name="T25" fmla="*/ 233 h 2018"/>
                <a:gd name="T26" fmla="*/ 526 w 2022"/>
                <a:gd name="T27" fmla="*/ 119 h 2018"/>
                <a:gd name="T28" fmla="*/ 712 w 2022"/>
                <a:gd name="T29" fmla="*/ 47 h 2018"/>
                <a:gd name="T30" fmla="*/ 909 w 2022"/>
                <a:gd name="T31" fmla="*/ 6 h 2018"/>
                <a:gd name="T32" fmla="*/ 1113 w 2022"/>
                <a:gd name="T33" fmla="*/ 6 h 2018"/>
                <a:gd name="T34" fmla="*/ 1310 w 2022"/>
                <a:gd name="T35" fmla="*/ 47 h 2018"/>
                <a:gd name="T36" fmla="*/ 1489 w 2022"/>
                <a:gd name="T37" fmla="*/ 119 h 2018"/>
                <a:gd name="T38" fmla="*/ 1651 w 2022"/>
                <a:gd name="T39" fmla="*/ 233 h 2018"/>
                <a:gd name="T40" fmla="*/ 1788 w 2022"/>
                <a:gd name="T41" fmla="*/ 370 h 2018"/>
                <a:gd name="T42" fmla="*/ 1902 w 2022"/>
                <a:gd name="T43" fmla="*/ 531 h 2018"/>
                <a:gd name="T44" fmla="*/ 1974 w 2022"/>
                <a:gd name="T45" fmla="*/ 710 h 2018"/>
                <a:gd name="T46" fmla="*/ 2016 w 2022"/>
                <a:gd name="T47" fmla="*/ 907 h 2018"/>
                <a:gd name="T48" fmla="*/ 2016 w 2022"/>
                <a:gd name="T49" fmla="*/ 1110 h 2018"/>
                <a:gd name="T50" fmla="*/ 1974 w 2022"/>
                <a:gd name="T51" fmla="*/ 1314 h 2018"/>
                <a:gd name="T52" fmla="*/ 1902 w 2022"/>
                <a:gd name="T53" fmla="*/ 1493 h 2018"/>
                <a:gd name="T54" fmla="*/ 1788 w 2022"/>
                <a:gd name="T55" fmla="*/ 1654 h 2018"/>
                <a:gd name="T56" fmla="*/ 1651 w 2022"/>
                <a:gd name="T57" fmla="*/ 1791 h 2018"/>
                <a:gd name="T58" fmla="*/ 1489 w 2022"/>
                <a:gd name="T59" fmla="*/ 1899 h 2018"/>
                <a:gd name="T60" fmla="*/ 1310 w 2022"/>
                <a:gd name="T61" fmla="*/ 1970 h 2018"/>
                <a:gd name="T62" fmla="*/ 1113 w 2022"/>
                <a:gd name="T63" fmla="*/ 2012 h 2018"/>
                <a:gd name="T64" fmla="*/ 1011 w 2022"/>
                <a:gd name="T65" fmla="*/ 2018 h 20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22"/>
                <a:gd name="T100" fmla="*/ 0 h 2018"/>
                <a:gd name="T101" fmla="*/ 2022 w 2022"/>
                <a:gd name="T102" fmla="*/ 2018 h 20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22" h="2018">
                  <a:moveTo>
                    <a:pt x="1011" y="2018"/>
                  </a:moveTo>
                  <a:lnTo>
                    <a:pt x="909" y="2012"/>
                  </a:lnTo>
                  <a:lnTo>
                    <a:pt x="808" y="2000"/>
                  </a:lnTo>
                  <a:lnTo>
                    <a:pt x="712" y="1970"/>
                  </a:lnTo>
                  <a:lnTo>
                    <a:pt x="616" y="1941"/>
                  </a:lnTo>
                  <a:lnTo>
                    <a:pt x="526" y="1899"/>
                  </a:lnTo>
                  <a:lnTo>
                    <a:pt x="443" y="1845"/>
                  </a:lnTo>
                  <a:lnTo>
                    <a:pt x="365" y="1791"/>
                  </a:lnTo>
                  <a:lnTo>
                    <a:pt x="293" y="1726"/>
                  </a:lnTo>
                  <a:lnTo>
                    <a:pt x="227" y="1654"/>
                  </a:lnTo>
                  <a:lnTo>
                    <a:pt x="174" y="1576"/>
                  </a:lnTo>
                  <a:lnTo>
                    <a:pt x="120" y="1493"/>
                  </a:lnTo>
                  <a:lnTo>
                    <a:pt x="78" y="1403"/>
                  </a:lnTo>
                  <a:lnTo>
                    <a:pt x="48" y="1314"/>
                  </a:lnTo>
                  <a:lnTo>
                    <a:pt x="18" y="1212"/>
                  </a:lnTo>
                  <a:lnTo>
                    <a:pt x="6" y="1110"/>
                  </a:lnTo>
                  <a:lnTo>
                    <a:pt x="0" y="1009"/>
                  </a:lnTo>
                  <a:lnTo>
                    <a:pt x="6" y="907"/>
                  </a:lnTo>
                  <a:lnTo>
                    <a:pt x="18" y="806"/>
                  </a:lnTo>
                  <a:lnTo>
                    <a:pt x="48" y="710"/>
                  </a:lnTo>
                  <a:lnTo>
                    <a:pt x="78" y="615"/>
                  </a:lnTo>
                  <a:lnTo>
                    <a:pt x="120" y="531"/>
                  </a:lnTo>
                  <a:lnTo>
                    <a:pt x="174" y="448"/>
                  </a:lnTo>
                  <a:lnTo>
                    <a:pt x="227" y="370"/>
                  </a:lnTo>
                  <a:lnTo>
                    <a:pt x="293" y="298"/>
                  </a:lnTo>
                  <a:lnTo>
                    <a:pt x="365" y="233"/>
                  </a:lnTo>
                  <a:lnTo>
                    <a:pt x="443" y="173"/>
                  </a:lnTo>
                  <a:lnTo>
                    <a:pt x="526" y="119"/>
                  </a:lnTo>
                  <a:lnTo>
                    <a:pt x="616" y="77"/>
                  </a:lnTo>
                  <a:lnTo>
                    <a:pt x="712" y="47"/>
                  </a:lnTo>
                  <a:lnTo>
                    <a:pt x="808" y="18"/>
                  </a:lnTo>
                  <a:lnTo>
                    <a:pt x="909" y="6"/>
                  </a:lnTo>
                  <a:lnTo>
                    <a:pt x="1011" y="0"/>
                  </a:lnTo>
                  <a:lnTo>
                    <a:pt x="1113" y="6"/>
                  </a:lnTo>
                  <a:lnTo>
                    <a:pt x="1214" y="18"/>
                  </a:lnTo>
                  <a:lnTo>
                    <a:pt x="1310" y="47"/>
                  </a:lnTo>
                  <a:lnTo>
                    <a:pt x="1406" y="77"/>
                  </a:lnTo>
                  <a:lnTo>
                    <a:pt x="1489" y="119"/>
                  </a:lnTo>
                  <a:lnTo>
                    <a:pt x="1573" y="173"/>
                  </a:lnTo>
                  <a:lnTo>
                    <a:pt x="1651" y="233"/>
                  </a:lnTo>
                  <a:lnTo>
                    <a:pt x="1723" y="298"/>
                  </a:lnTo>
                  <a:lnTo>
                    <a:pt x="1788" y="370"/>
                  </a:lnTo>
                  <a:lnTo>
                    <a:pt x="1848" y="448"/>
                  </a:lnTo>
                  <a:lnTo>
                    <a:pt x="1902" y="531"/>
                  </a:lnTo>
                  <a:lnTo>
                    <a:pt x="1944" y="615"/>
                  </a:lnTo>
                  <a:lnTo>
                    <a:pt x="1974" y="710"/>
                  </a:lnTo>
                  <a:lnTo>
                    <a:pt x="2004" y="806"/>
                  </a:lnTo>
                  <a:lnTo>
                    <a:pt x="2016" y="907"/>
                  </a:lnTo>
                  <a:lnTo>
                    <a:pt x="2022" y="1009"/>
                  </a:lnTo>
                  <a:lnTo>
                    <a:pt x="2016" y="1110"/>
                  </a:lnTo>
                  <a:lnTo>
                    <a:pt x="2004" y="1212"/>
                  </a:lnTo>
                  <a:lnTo>
                    <a:pt x="1974" y="1314"/>
                  </a:lnTo>
                  <a:lnTo>
                    <a:pt x="1944" y="1403"/>
                  </a:lnTo>
                  <a:lnTo>
                    <a:pt x="1902" y="1493"/>
                  </a:lnTo>
                  <a:lnTo>
                    <a:pt x="1848" y="1576"/>
                  </a:lnTo>
                  <a:lnTo>
                    <a:pt x="1788" y="1654"/>
                  </a:lnTo>
                  <a:lnTo>
                    <a:pt x="1723" y="1726"/>
                  </a:lnTo>
                  <a:lnTo>
                    <a:pt x="1651" y="1791"/>
                  </a:lnTo>
                  <a:lnTo>
                    <a:pt x="1573" y="1845"/>
                  </a:lnTo>
                  <a:lnTo>
                    <a:pt x="1489" y="1899"/>
                  </a:lnTo>
                  <a:lnTo>
                    <a:pt x="1406" y="1941"/>
                  </a:lnTo>
                  <a:lnTo>
                    <a:pt x="1310" y="1970"/>
                  </a:lnTo>
                  <a:lnTo>
                    <a:pt x="1214" y="2000"/>
                  </a:lnTo>
                  <a:lnTo>
                    <a:pt x="1113" y="2012"/>
                  </a:lnTo>
                  <a:lnTo>
                    <a:pt x="1011" y="2018"/>
                  </a:lnTo>
                  <a:close/>
                </a:path>
              </a:pathLst>
            </a:custGeom>
            <a:solidFill>
              <a:srgbClr val="1E65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76" name="Freeform 136"/>
            <p:cNvSpPr>
              <a:spLocks/>
            </p:cNvSpPr>
            <p:nvPr/>
          </p:nvSpPr>
          <p:spPr bwMode="auto">
            <a:xfrm>
              <a:off x="3996" y="1643"/>
              <a:ext cx="2016" cy="2012"/>
            </a:xfrm>
            <a:custGeom>
              <a:avLst/>
              <a:gdLst>
                <a:gd name="T0" fmla="*/ 903 w 2016"/>
                <a:gd name="T1" fmla="*/ 2006 h 2012"/>
                <a:gd name="T2" fmla="*/ 706 w 2016"/>
                <a:gd name="T3" fmla="*/ 1964 h 2012"/>
                <a:gd name="T4" fmla="*/ 526 w 2016"/>
                <a:gd name="T5" fmla="*/ 1893 h 2012"/>
                <a:gd name="T6" fmla="*/ 365 w 2016"/>
                <a:gd name="T7" fmla="*/ 1785 h 2012"/>
                <a:gd name="T8" fmla="*/ 227 w 2016"/>
                <a:gd name="T9" fmla="*/ 1648 h 2012"/>
                <a:gd name="T10" fmla="*/ 120 w 2016"/>
                <a:gd name="T11" fmla="*/ 1487 h 2012"/>
                <a:gd name="T12" fmla="*/ 48 w 2016"/>
                <a:gd name="T13" fmla="*/ 1308 h 2012"/>
                <a:gd name="T14" fmla="*/ 6 w 2016"/>
                <a:gd name="T15" fmla="*/ 1110 h 2012"/>
                <a:gd name="T16" fmla="*/ 6 w 2016"/>
                <a:gd name="T17" fmla="*/ 907 h 2012"/>
                <a:gd name="T18" fmla="*/ 48 w 2016"/>
                <a:gd name="T19" fmla="*/ 710 h 2012"/>
                <a:gd name="T20" fmla="*/ 120 w 2016"/>
                <a:gd name="T21" fmla="*/ 531 h 2012"/>
                <a:gd name="T22" fmla="*/ 227 w 2016"/>
                <a:gd name="T23" fmla="*/ 370 h 2012"/>
                <a:gd name="T24" fmla="*/ 365 w 2016"/>
                <a:gd name="T25" fmla="*/ 233 h 2012"/>
                <a:gd name="T26" fmla="*/ 526 w 2016"/>
                <a:gd name="T27" fmla="*/ 119 h 2012"/>
                <a:gd name="T28" fmla="*/ 706 w 2016"/>
                <a:gd name="T29" fmla="*/ 47 h 2012"/>
                <a:gd name="T30" fmla="*/ 903 w 2016"/>
                <a:gd name="T31" fmla="*/ 6 h 2012"/>
                <a:gd name="T32" fmla="*/ 1107 w 2016"/>
                <a:gd name="T33" fmla="*/ 6 h 2012"/>
                <a:gd name="T34" fmla="*/ 1304 w 2016"/>
                <a:gd name="T35" fmla="*/ 47 h 2012"/>
                <a:gd name="T36" fmla="*/ 1483 w 2016"/>
                <a:gd name="T37" fmla="*/ 119 h 2012"/>
                <a:gd name="T38" fmla="*/ 1645 w 2016"/>
                <a:gd name="T39" fmla="*/ 233 h 2012"/>
                <a:gd name="T40" fmla="*/ 1783 w 2016"/>
                <a:gd name="T41" fmla="*/ 370 h 2012"/>
                <a:gd name="T42" fmla="*/ 1896 w 2016"/>
                <a:gd name="T43" fmla="*/ 531 h 2012"/>
                <a:gd name="T44" fmla="*/ 1968 w 2016"/>
                <a:gd name="T45" fmla="*/ 710 h 2012"/>
                <a:gd name="T46" fmla="*/ 2010 w 2016"/>
                <a:gd name="T47" fmla="*/ 907 h 2012"/>
                <a:gd name="T48" fmla="*/ 2010 w 2016"/>
                <a:gd name="T49" fmla="*/ 1110 h 2012"/>
                <a:gd name="T50" fmla="*/ 1968 w 2016"/>
                <a:gd name="T51" fmla="*/ 1308 h 2012"/>
                <a:gd name="T52" fmla="*/ 1896 w 2016"/>
                <a:gd name="T53" fmla="*/ 1487 h 2012"/>
                <a:gd name="T54" fmla="*/ 1783 w 2016"/>
                <a:gd name="T55" fmla="*/ 1648 h 2012"/>
                <a:gd name="T56" fmla="*/ 1645 w 2016"/>
                <a:gd name="T57" fmla="*/ 1785 h 2012"/>
                <a:gd name="T58" fmla="*/ 1483 w 2016"/>
                <a:gd name="T59" fmla="*/ 1893 h 2012"/>
                <a:gd name="T60" fmla="*/ 1304 w 2016"/>
                <a:gd name="T61" fmla="*/ 1964 h 2012"/>
                <a:gd name="T62" fmla="*/ 1107 w 2016"/>
                <a:gd name="T63" fmla="*/ 2006 h 2012"/>
                <a:gd name="T64" fmla="*/ 1005 w 2016"/>
                <a:gd name="T65" fmla="*/ 2012 h 20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6"/>
                <a:gd name="T100" fmla="*/ 0 h 2012"/>
                <a:gd name="T101" fmla="*/ 2016 w 2016"/>
                <a:gd name="T102" fmla="*/ 2012 h 201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6" h="2012">
                  <a:moveTo>
                    <a:pt x="1005" y="2012"/>
                  </a:moveTo>
                  <a:lnTo>
                    <a:pt x="903" y="2006"/>
                  </a:lnTo>
                  <a:lnTo>
                    <a:pt x="802" y="1994"/>
                  </a:lnTo>
                  <a:lnTo>
                    <a:pt x="706" y="1964"/>
                  </a:lnTo>
                  <a:lnTo>
                    <a:pt x="616" y="1935"/>
                  </a:lnTo>
                  <a:lnTo>
                    <a:pt x="526" y="1893"/>
                  </a:lnTo>
                  <a:lnTo>
                    <a:pt x="443" y="1839"/>
                  </a:lnTo>
                  <a:lnTo>
                    <a:pt x="365" y="1785"/>
                  </a:lnTo>
                  <a:lnTo>
                    <a:pt x="293" y="1720"/>
                  </a:lnTo>
                  <a:lnTo>
                    <a:pt x="227" y="1648"/>
                  </a:lnTo>
                  <a:lnTo>
                    <a:pt x="174" y="1570"/>
                  </a:lnTo>
                  <a:lnTo>
                    <a:pt x="120" y="1487"/>
                  </a:lnTo>
                  <a:lnTo>
                    <a:pt x="78" y="1403"/>
                  </a:lnTo>
                  <a:lnTo>
                    <a:pt x="48" y="1308"/>
                  </a:lnTo>
                  <a:lnTo>
                    <a:pt x="18" y="1212"/>
                  </a:lnTo>
                  <a:lnTo>
                    <a:pt x="6" y="1110"/>
                  </a:lnTo>
                  <a:lnTo>
                    <a:pt x="0" y="1009"/>
                  </a:lnTo>
                  <a:lnTo>
                    <a:pt x="6" y="907"/>
                  </a:lnTo>
                  <a:lnTo>
                    <a:pt x="18" y="806"/>
                  </a:lnTo>
                  <a:lnTo>
                    <a:pt x="48" y="710"/>
                  </a:lnTo>
                  <a:lnTo>
                    <a:pt x="78" y="615"/>
                  </a:lnTo>
                  <a:lnTo>
                    <a:pt x="120" y="531"/>
                  </a:lnTo>
                  <a:lnTo>
                    <a:pt x="174" y="448"/>
                  </a:lnTo>
                  <a:lnTo>
                    <a:pt x="227" y="370"/>
                  </a:lnTo>
                  <a:lnTo>
                    <a:pt x="293" y="298"/>
                  </a:lnTo>
                  <a:lnTo>
                    <a:pt x="365" y="233"/>
                  </a:lnTo>
                  <a:lnTo>
                    <a:pt x="443" y="173"/>
                  </a:lnTo>
                  <a:lnTo>
                    <a:pt x="526" y="119"/>
                  </a:lnTo>
                  <a:lnTo>
                    <a:pt x="616" y="77"/>
                  </a:lnTo>
                  <a:lnTo>
                    <a:pt x="706" y="47"/>
                  </a:lnTo>
                  <a:lnTo>
                    <a:pt x="802" y="18"/>
                  </a:lnTo>
                  <a:lnTo>
                    <a:pt x="903" y="6"/>
                  </a:lnTo>
                  <a:lnTo>
                    <a:pt x="1005" y="0"/>
                  </a:lnTo>
                  <a:lnTo>
                    <a:pt x="1107" y="6"/>
                  </a:lnTo>
                  <a:lnTo>
                    <a:pt x="1208" y="18"/>
                  </a:lnTo>
                  <a:lnTo>
                    <a:pt x="1304" y="47"/>
                  </a:lnTo>
                  <a:lnTo>
                    <a:pt x="1400" y="77"/>
                  </a:lnTo>
                  <a:lnTo>
                    <a:pt x="1483" y="119"/>
                  </a:lnTo>
                  <a:lnTo>
                    <a:pt x="1567" y="173"/>
                  </a:lnTo>
                  <a:lnTo>
                    <a:pt x="1645" y="233"/>
                  </a:lnTo>
                  <a:lnTo>
                    <a:pt x="1717" y="298"/>
                  </a:lnTo>
                  <a:lnTo>
                    <a:pt x="1783" y="370"/>
                  </a:lnTo>
                  <a:lnTo>
                    <a:pt x="1842" y="448"/>
                  </a:lnTo>
                  <a:lnTo>
                    <a:pt x="1896" y="531"/>
                  </a:lnTo>
                  <a:lnTo>
                    <a:pt x="1938" y="615"/>
                  </a:lnTo>
                  <a:lnTo>
                    <a:pt x="1968" y="710"/>
                  </a:lnTo>
                  <a:lnTo>
                    <a:pt x="1998" y="806"/>
                  </a:lnTo>
                  <a:lnTo>
                    <a:pt x="2010" y="907"/>
                  </a:lnTo>
                  <a:lnTo>
                    <a:pt x="2016" y="1009"/>
                  </a:lnTo>
                  <a:lnTo>
                    <a:pt x="2010" y="1110"/>
                  </a:lnTo>
                  <a:lnTo>
                    <a:pt x="1998" y="1212"/>
                  </a:lnTo>
                  <a:lnTo>
                    <a:pt x="1968" y="1308"/>
                  </a:lnTo>
                  <a:lnTo>
                    <a:pt x="1938" y="1403"/>
                  </a:lnTo>
                  <a:lnTo>
                    <a:pt x="1896" y="1487"/>
                  </a:lnTo>
                  <a:lnTo>
                    <a:pt x="1842" y="1570"/>
                  </a:lnTo>
                  <a:lnTo>
                    <a:pt x="1783" y="1648"/>
                  </a:lnTo>
                  <a:lnTo>
                    <a:pt x="1717" y="1720"/>
                  </a:lnTo>
                  <a:lnTo>
                    <a:pt x="1645" y="1785"/>
                  </a:lnTo>
                  <a:lnTo>
                    <a:pt x="1567" y="1839"/>
                  </a:lnTo>
                  <a:lnTo>
                    <a:pt x="1483" y="1893"/>
                  </a:lnTo>
                  <a:lnTo>
                    <a:pt x="1400" y="1935"/>
                  </a:lnTo>
                  <a:lnTo>
                    <a:pt x="1304" y="1964"/>
                  </a:lnTo>
                  <a:lnTo>
                    <a:pt x="1208" y="1994"/>
                  </a:lnTo>
                  <a:lnTo>
                    <a:pt x="1107" y="2006"/>
                  </a:lnTo>
                  <a:lnTo>
                    <a:pt x="1005" y="2012"/>
                  </a:lnTo>
                  <a:close/>
                </a:path>
              </a:pathLst>
            </a:custGeom>
            <a:solidFill>
              <a:srgbClr val="1E65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77" name="Freeform 137"/>
            <p:cNvSpPr>
              <a:spLocks/>
            </p:cNvSpPr>
            <p:nvPr/>
          </p:nvSpPr>
          <p:spPr bwMode="auto">
            <a:xfrm>
              <a:off x="4002" y="1649"/>
              <a:ext cx="1998" cy="2000"/>
            </a:xfrm>
            <a:custGeom>
              <a:avLst/>
              <a:gdLst>
                <a:gd name="T0" fmla="*/ 897 w 1998"/>
                <a:gd name="T1" fmla="*/ 1994 h 2000"/>
                <a:gd name="T2" fmla="*/ 700 w 1998"/>
                <a:gd name="T3" fmla="*/ 1953 h 2000"/>
                <a:gd name="T4" fmla="*/ 526 w 1998"/>
                <a:gd name="T5" fmla="*/ 1881 h 2000"/>
                <a:gd name="T6" fmla="*/ 365 w 1998"/>
                <a:gd name="T7" fmla="*/ 1773 h 2000"/>
                <a:gd name="T8" fmla="*/ 227 w 1998"/>
                <a:gd name="T9" fmla="*/ 1636 h 2000"/>
                <a:gd name="T10" fmla="*/ 120 w 1998"/>
                <a:gd name="T11" fmla="*/ 1475 h 2000"/>
                <a:gd name="T12" fmla="*/ 48 w 1998"/>
                <a:gd name="T13" fmla="*/ 1296 h 2000"/>
                <a:gd name="T14" fmla="*/ 6 w 1998"/>
                <a:gd name="T15" fmla="*/ 1098 h 2000"/>
                <a:gd name="T16" fmla="*/ 6 w 1998"/>
                <a:gd name="T17" fmla="*/ 895 h 2000"/>
                <a:gd name="T18" fmla="*/ 48 w 1998"/>
                <a:gd name="T19" fmla="*/ 698 h 2000"/>
                <a:gd name="T20" fmla="*/ 120 w 1998"/>
                <a:gd name="T21" fmla="*/ 525 h 2000"/>
                <a:gd name="T22" fmla="*/ 227 w 1998"/>
                <a:gd name="T23" fmla="*/ 364 h 2000"/>
                <a:gd name="T24" fmla="*/ 365 w 1998"/>
                <a:gd name="T25" fmla="*/ 227 h 2000"/>
                <a:gd name="T26" fmla="*/ 526 w 1998"/>
                <a:gd name="T27" fmla="*/ 119 h 2000"/>
                <a:gd name="T28" fmla="*/ 700 w 1998"/>
                <a:gd name="T29" fmla="*/ 47 h 2000"/>
                <a:gd name="T30" fmla="*/ 897 w 1998"/>
                <a:gd name="T31" fmla="*/ 6 h 2000"/>
                <a:gd name="T32" fmla="*/ 1101 w 1998"/>
                <a:gd name="T33" fmla="*/ 6 h 2000"/>
                <a:gd name="T34" fmla="*/ 1298 w 1998"/>
                <a:gd name="T35" fmla="*/ 47 h 2000"/>
                <a:gd name="T36" fmla="*/ 1477 w 1998"/>
                <a:gd name="T37" fmla="*/ 119 h 2000"/>
                <a:gd name="T38" fmla="*/ 1633 w 1998"/>
                <a:gd name="T39" fmla="*/ 227 h 2000"/>
                <a:gd name="T40" fmla="*/ 1771 w 1998"/>
                <a:gd name="T41" fmla="*/ 364 h 2000"/>
                <a:gd name="T42" fmla="*/ 1878 w 1998"/>
                <a:gd name="T43" fmla="*/ 525 h 2000"/>
                <a:gd name="T44" fmla="*/ 1956 w 1998"/>
                <a:gd name="T45" fmla="*/ 698 h 2000"/>
                <a:gd name="T46" fmla="*/ 1992 w 1998"/>
                <a:gd name="T47" fmla="*/ 895 h 2000"/>
                <a:gd name="T48" fmla="*/ 1992 w 1998"/>
                <a:gd name="T49" fmla="*/ 1098 h 2000"/>
                <a:gd name="T50" fmla="*/ 1956 w 1998"/>
                <a:gd name="T51" fmla="*/ 1296 h 2000"/>
                <a:gd name="T52" fmla="*/ 1878 w 1998"/>
                <a:gd name="T53" fmla="*/ 1475 h 2000"/>
                <a:gd name="T54" fmla="*/ 1771 w 1998"/>
                <a:gd name="T55" fmla="*/ 1636 h 2000"/>
                <a:gd name="T56" fmla="*/ 1633 w 1998"/>
                <a:gd name="T57" fmla="*/ 1773 h 2000"/>
                <a:gd name="T58" fmla="*/ 1477 w 1998"/>
                <a:gd name="T59" fmla="*/ 1881 h 2000"/>
                <a:gd name="T60" fmla="*/ 1298 w 1998"/>
                <a:gd name="T61" fmla="*/ 1953 h 2000"/>
                <a:gd name="T62" fmla="*/ 1101 w 1998"/>
                <a:gd name="T63" fmla="*/ 1994 h 2000"/>
                <a:gd name="T64" fmla="*/ 999 w 1998"/>
                <a:gd name="T65" fmla="*/ 2000 h 20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8"/>
                <a:gd name="T100" fmla="*/ 0 h 2000"/>
                <a:gd name="T101" fmla="*/ 1998 w 1998"/>
                <a:gd name="T102" fmla="*/ 2000 h 20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8" h="2000">
                  <a:moveTo>
                    <a:pt x="999" y="2000"/>
                  </a:moveTo>
                  <a:lnTo>
                    <a:pt x="897" y="1994"/>
                  </a:lnTo>
                  <a:lnTo>
                    <a:pt x="796" y="1982"/>
                  </a:lnTo>
                  <a:lnTo>
                    <a:pt x="700" y="1953"/>
                  </a:lnTo>
                  <a:lnTo>
                    <a:pt x="610" y="1923"/>
                  </a:lnTo>
                  <a:lnTo>
                    <a:pt x="526" y="1881"/>
                  </a:lnTo>
                  <a:lnTo>
                    <a:pt x="443" y="1827"/>
                  </a:lnTo>
                  <a:lnTo>
                    <a:pt x="365" y="1773"/>
                  </a:lnTo>
                  <a:lnTo>
                    <a:pt x="293" y="1708"/>
                  </a:lnTo>
                  <a:lnTo>
                    <a:pt x="227" y="1636"/>
                  </a:lnTo>
                  <a:lnTo>
                    <a:pt x="174" y="1558"/>
                  </a:lnTo>
                  <a:lnTo>
                    <a:pt x="120" y="1475"/>
                  </a:lnTo>
                  <a:lnTo>
                    <a:pt x="78" y="1391"/>
                  </a:lnTo>
                  <a:lnTo>
                    <a:pt x="48" y="1296"/>
                  </a:lnTo>
                  <a:lnTo>
                    <a:pt x="18" y="1200"/>
                  </a:lnTo>
                  <a:lnTo>
                    <a:pt x="6" y="1098"/>
                  </a:lnTo>
                  <a:lnTo>
                    <a:pt x="0" y="997"/>
                  </a:lnTo>
                  <a:lnTo>
                    <a:pt x="6" y="895"/>
                  </a:lnTo>
                  <a:lnTo>
                    <a:pt x="18" y="794"/>
                  </a:lnTo>
                  <a:lnTo>
                    <a:pt x="48" y="698"/>
                  </a:lnTo>
                  <a:lnTo>
                    <a:pt x="78" y="609"/>
                  </a:lnTo>
                  <a:lnTo>
                    <a:pt x="120" y="525"/>
                  </a:lnTo>
                  <a:lnTo>
                    <a:pt x="174" y="442"/>
                  </a:lnTo>
                  <a:lnTo>
                    <a:pt x="227" y="364"/>
                  </a:lnTo>
                  <a:lnTo>
                    <a:pt x="293" y="292"/>
                  </a:lnTo>
                  <a:lnTo>
                    <a:pt x="365" y="227"/>
                  </a:lnTo>
                  <a:lnTo>
                    <a:pt x="443" y="173"/>
                  </a:lnTo>
                  <a:lnTo>
                    <a:pt x="526" y="119"/>
                  </a:lnTo>
                  <a:lnTo>
                    <a:pt x="610" y="77"/>
                  </a:lnTo>
                  <a:lnTo>
                    <a:pt x="700" y="47"/>
                  </a:lnTo>
                  <a:lnTo>
                    <a:pt x="796" y="18"/>
                  </a:lnTo>
                  <a:lnTo>
                    <a:pt x="897" y="6"/>
                  </a:lnTo>
                  <a:lnTo>
                    <a:pt x="999" y="0"/>
                  </a:lnTo>
                  <a:lnTo>
                    <a:pt x="1101" y="6"/>
                  </a:lnTo>
                  <a:lnTo>
                    <a:pt x="1202" y="18"/>
                  </a:lnTo>
                  <a:lnTo>
                    <a:pt x="1298" y="47"/>
                  </a:lnTo>
                  <a:lnTo>
                    <a:pt x="1388" y="77"/>
                  </a:lnTo>
                  <a:lnTo>
                    <a:pt x="1477" y="119"/>
                  </a:lnTo>
                  <a:lnTo>
                    <a:pt x="1555" y="173"/>
                  </a:lnTo>
                  <a:lnTo>
                    <a:pt x="1633" y="227"/>
                  </a:lnTo>
                  <a:lnTo>
                    <a:pt x="1705" y="292"/>
                  </a:lnTo>
                  <a:lnTo>
                    <a:pt x="1771" y="364"/>
                  </a:lnTo>
                  <a:lnTo>
                    <a:pt x="1824" y="442"/>
                  </a:lnTo>
                  <a:lnTo>
                    <a:pt x="1878" y="525"/>
                  </a:lnTo>
                  <a:lnTo>
                    <a:pt x="1920" y="609"/>
                  </a:lnTo>
                  <a:lnTo>
                    <a:pt x="1956" y="698"/>
                  </a:lnTo>
                  <a:lnTo>
                    <a:pt x="1980" y="794"/>
                  </a:lnTo>
                  <a:lnTo>
                    <a:pt x="1992" y="895"/>
                  </a:lnTo>
                  <a:lnTo>
                    <a:pt x="1998" y="997"/>
                  </a:lnTo>
                  <a:lnTo>
                    <a:pt x="1992" y="1098"/>
                  </a:lnTo>
                  <a:lnTo>
                    <a:pt x="1980" y="1200"/>
                  </a:lnTo>
                  <a:lnTo>
                    <a:pt x="1956" y="1296"/>
                  </a:lnTo>
                  <a:lnTo>
                    <a:pt x="1920" y="1391"/>
                  </a:lnTo>
                  <a:lnTo>
                    <a:pt x="1878" y="1475"/>
                  </a:lnTo>
                  <a:lnTo>
                    <a:pt x="1824" y="1558"/>
                  </a:lnTo>
                  <a:lnTo>
                    <a:pt x="1771" y="1636"/>
                  </a:lnTo>
                  <a:lnTo>
                    <a:pt x="1705" y="1708"/>
                  </a:lnTo>
                  <a:lnTo>
                    <a:pt x="1633" y="1773"/>
                  </a:lnTo>
                  <a:lnTo>
                    <a:pt x="1555" y="1827"/>
                  </a:lnTo>
                  <a:lnTo>
                    <a:pt x="1477" y="1881"/>
                  </a:lnTo>
                  <a:lnTo>
                    <a:pt x="1388" y="1923"/>
                  </a:lnTo>
                  <a:lnTo>
                    <a:pt x="1298" y="1953"/>
                  </a:lnTo>
                  <a:lnTo>
                    <a:pt x="1202" y="1982"/>
                  </a:lnTo>
                  <a:lnTo>
                    <a:pt x="1101" y="1994"/>
                  </a:lnTo>
                  <a:lnTo>
                    <a:pt x="999" y="2000"/>
                  </a:lnTo>
                  <a:close/>
                </a:path>
              </a:pathLst>
            </a:custGeom>
            <a:solidFill>
              <a:srgbClr val="1F65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78" name="Freeform 138"/>
            <p:cNvSpPr>
              <a:spLocks/>
            </p:cNvSpPr>
            <p:nvPr/>
          </p:nvSpPr>
          <p:spPr bwMode="auto">
            <a:xfrm>
              <a:off x="4002" y="1649"/>
              <a:ext cx="1992" cy="1988"/>
            </a:xfrm>
            <a:custGeom>
              <a:avLst/>
              <a:gdLst>
                <a:gd name="T0" fmla="*/ 897 w 1992"/>
                <a:gd name="T1" fmla="*/ 1982 h 1988"/>
                <a:gd name="T2" fmla="*/ 700 w 1992"/>
                <a:gd name="T3" fmla="*/ 1947 h 1988"/>
                <a:gd name="T4" fmla="*/ 526 w 1992"/>
                <a:gd name="T5" fmla="*/ 1869 h 1988"/>
                <a:gd name="T6" fmla="*/ 365 w 1992"/>
                <a:gd name="T7" fmla="*/ 1761 h 1988"/>
                <a:gd name="T8" fmla="*/ 227 w 1992"/>
                <a:gd name="T9" fmla="*/ 1630 h 1988"/>
                <a:gd name="T10" fmla="*/ 120 w 1992"/>
                <a:gd name="T11" fmla="*/ 1469 h 1988"/>
                <a:gd name="T12" fmla="*/ 48 w 1992"/>
                <a:gd name="T13" fmla="*/ 1296 h 1988"/>
                <a:gd name="T14" fmla="*/ 6 w 1992"/>
                <a:gd name="T15" fmla="*/ 1098 h 1988"/>
                <a:gd name="T16" fmla="*/ 6 w 1992"/>
                <a:gd name="T17" fmla="*/ 895 h 1988"/>
                <a:gd name="T18" fmla="*/ 48 w 1992"/>
                <a:gd name="T19" fmla="*/ 698 h 1988"/>
                <a:gd name="T20" fmla="*/ 120 w 1992"/>
                <a:gd name="T21" fmla="*/ 525 h 1988"/>
                <a:gd name="T22" fmla="*/ 227 w 1992"/>
                <a:gd name="T23" fmla="*/ 364 h 1988"/>
                <a:gd name="T24" fmla="*/ 365 w 1992"/>
                <a:gd name="T25" fmla="*/ 227 h 1988"/>
                <a:gd name="T26" fmla="*/ 526 w 1992"/>
                <a:gd name="T27" fmla="*/ 119 h 1988"/>
                <a:gd name="T28" fmla="*/ 700 w 1992"/>
                <a:gd name="T29" fmla="*/ 47 h 1988"/>
                <a:gd name="T30" fmla="*/ 897 w 1992"/>
                <a:gd name="T31" fmla="*/ 6 h 1988"/>
                <a:gd name="T32" fmla="*/ 1101 w 1992"/>
                <a:gd name="T33" fmla="*/ 6 h 1988"/>
                <a:gd name="T34" fmla="*/ 1292 w 1992"/>
                <a:gd name="T35" fmla="*/ 47 h 1988"/>
                <a:gd name="T36" fmla="*/ 1471 w 1992"/>
                <a:gd name="T37" fmla="*/ 119 h 1988"/>
                <a:gd name="T38" fmla="*/ 1627 w 1992"/>
                <a:gd name="T39" fmla="*/ 227 h 1988"/>
                <a:gd name="T40" fmla="*/ 1765 w 1992"/>
                <a:gd name="T41" fmla="*/ 364 h 1988"/>
                <a:gd name="T42" fmla="*/ 1872 w 1992"/>
                <a:gd name="T43" fmla="*/ 525 h 1988"/>
                <a:gd name="T44" fmla="*/ 1950 w 1992"/>
                <a:gd name="T45" fmla="*/ 698 h 1988"/>
                <a:gd name="T46" fmla="*/ 1986 w 1992"/>
                <a:gd name="T47" fmla="*/ 895 h 1988"/>
                <a:gd name="T48" fmla="*/ 1986 w 1992"/>
                <a:gd name="T49" fmla="*/ 1098 h 1988"/>
                <a:gd name="T50" fmla="*/ 1950 w 1992"/>
                <a:gd name="T51" fmla="*/ 1296 h 1988"/>
                <a:gd name="T52" fmla="*/ 1872 w 1992"/>
                <a:gd name="T53" fmla="*/ 1469 h 1988"/>
                <a:gd name="T54" fmla="*/ 1765 w 1992"/>
                <a:gd name="T55" fmla="*/ 1630 h 1988"/>
                <a:gd name="T56" fmla="*/ 1627 w 1992"/>
                <a:gd name="T57" fmla="*/ 1761 h 1988"/>
                <a:gd name="T58" fmla="*/ 1471 w 1992"/>
                <a:gd name="T59" fmla="*/ 1869 h 1988"/>
                <a:gd name="T60" fmla="*/ 1292 w 1992"/>
                <a:gd name="T61" fmla="*/ 1947 h 1988"/>
                <a:gd name="T62" fmla="*/ 1101 w 1992"/>
                <a:gd name="T63" fmla="*/ 1982 h 1988"/>
                <a:gd name="T64" fmla="*/ 999 w 1992"/>
                <a:gd name="T65" fmla="*/ 1988 h 19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2"/>
                <a:gd name="T100" fmla="*/ 0 h 1988"/>
                <a:gd name="T101" fmla="*/ 1992 w 1992"/>
                <a:gd name="T102" fmla="*/ 1988 h 19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2" h="1988">
                  <a:moveTo>
                    <a:pt x="999" y="1988"/>
                  </a:moveTo>
                  <a:lnTo>
                    <a:pt x="897" y="1982"/>
                  </a:lnTo>
                  <a:lnTo>
                    <a:pt x="796" y="1970"/>
                  </a:lnTo>
                  <a:lnTo>
                    <a:pt x="700" y="1947"/>
                  </a:lnTo>
                  <a:lnTo>
                    <a:pt x="610" y="1911"/>
                  </a:lnTo>
                  <a:lnTo>
                    <a:pt x="526" y="1869"/>
                  </a:lnTo>
                  <a:lnTo>
                    <a:pt x="443" y="1821"/>
                  </a:lnTo>
                  <a:lnTo>
                    <a:pt x="365" y="1761"/>
                  </a:lnTo>
                  <a:lnTo>
                    <a:pt x="293" y="1702"/>
                  </a:lnTo>
                  <a:lnTo>
                    <a:pt x="227" y="1630"/>
                  </a:lnTo>
                  <a:lnTo>
                    <a:pt x="174" y="1552"/>
                  </a:lnTo>
                  <a:lnTo>
                    <a:pt x="120" y="1469"/>
                  </a:lnTo>
                  <a:lnTo>
                    <a:pt x="78" y="1385"/>
                  </a:lnTo>
                  <a:lnTo>
                    <a:pt x="48" y="1296"/>
                  </a:lnTo>
                  <a:lnTo>
                    <a:pt x="18" y="1200"/>
                  </a:lnTo>
                  <a:lnTo>
                    <a:pt x="6" y="1098"/>
                  </a:lnTo>
                  <a:lnTo>
                    <a:pt x="0" y="997"/>
                  </a:lnTo>
                  <a:lnTo>
                    <a:pt x="6" y="895"/>
                  </a:lnTo>
                  <a:lnTo>
                    <a:pt x="18" y="794"/>
                  </a:lnTo>
                  <a:lnTo>
                    <a:pt x="48" y="698"/>
                  </a:lnTo>
                  <a:lnTo>
                    <a:pt x="78" y="609"/>
                  </a:lnTo>
                  <a:lnTo>
                    <a:pt x="120" y="525"/>
                  </a:lnTo>
                  <a:lnTo>
                    <a:pt x="174" y="442"/>
                  </a:lnTo>
                  <a:lnTo>
                    <a:pt x="227" y="364"/>
                  </a:lnTo>
                  <a:lnTo>
                    <a:pt x="293" y="292"/>
                  </a:lnTo>
                  <a:lnTo>
                    <a:pt x="365" y="227"/>
                  </a:lnTo>
                  <a:lnTo>
                    <a:pt x="443" y="173"/>
                  </a:lnTo>
                  <a:lnTo>
                    <a:pt x="526" y="119"/>
                  </a:lnTo>
                  <a:lnTo>
                    <a:pt x="610" y="77"/>
                  </a:lnTo>
                  <a:lnTo>
                    <a:pt x="700" y="47"/>
                  </a:lnTo>
                  <a:lnTo>
                    <a:pt x="796" y="18"/>
                  </a:lnTo>
                  <a:lnTo>
                    <a:pt x="897" y="6"/>
                  </a:lnTo>
                  <a:lnTo>
                    <a:pt x="999" y="0"/>
                  </a:lnTo>
                  <a:lnTo>
                    <a:pt x="1101" y="6"/>
                  </a:lnTo>
                  <a:lnTo>
                    <a:pt x="1196" y="18"/>
                  </a:lnTo>
                  <a:lnTo>
                    <a:pt x="1292" y="47"/>
                  </a:lnTo>
                  <a:lnTo>
                    <a:pt x="1382" y="77"/>
                  </a:lnTo>
                  <a:lnTo>
                    <a:pt x="1471" y="119"/>
                  </a:lnTo>
                  <a:lnTo>
                    <a:pt x="1555" y="173"/>
                  </a:lnTo>
                  <a:lnTo>
                    <a:pt x="1627" y="227"/>
                  </a:lnTo>
                  <a:lnTo>
                    <a:pt x="1699" y="292"/>
                  </a:lnTo>
                  <a:lnTo>
                    <a:pt x="1765" y="364"/>
                  </a:lnTo>
                  <a:lnTo>
                    <a:pt x="1824" y="442"/>
                  </a:lnTo>
                  <a:lnTo>
                    <a:pt x="1872" y="525"/>
                  </a:lnTo>
                  <a:lnTo>
                    <a:pt x="1914" y="609"/>
                  </a:lnTo>
                  <a:lnTo>
                    <a:pt x="1950" y="698"/>
                  </a:lnTo>
                  <a:lnTo>
                    <a:pt x="1974" y="794"/>
                  </a:lnTo>
                  <a:lnTo>
                    <a:pt x="1986" y="895"/>
                  </a:lnTo>
                  <a:lnTo>
                    <a:pt x="1992" y="997"/>
                  </a:lnTo>
                  <a:lnTo>
                    <a:pt x="1986" y="1098"/>
                  </a:lnTo>
                  <a:lnTo>
                    <a:pt x="1974" y="1200"/>
                  </a:lnTo>
                  <a:lnTo>
                    <a:pt x="1950" y="1296"/>
                  </a:lnTo>
                  <a:lnTo>
                    <a:pt x="1914" y="1385"/>
                  </a:lnTo>
                  <a:lnTo>
                    <a:pt x="1872" y="1469"/>
                  </a:lnTo>
                  <a:lnTo>
                    <a:pt x="1824" y="1552"/>
                  </a:lnTo>
                  <a:lnTo>
                    <a:pt x="1765" y="1630"/>
                  </a:lnTo>
                  <a:lnTo>
                    <a:pt x="1699" y="1702"/>
                  </a:lnTo>
                  <a:lnTo>
                    <a:pt x="1627" y="1761"/>
                  </a:lnTo>
                  <a:lnTo>
                    <a:pt x="1555" y="1821"/>
                  </a:lnTo>
                  <a:lnTo>
                    <a:pt x="1471" y="1869"/>
                  </a:lnTo>
                  <a:lnTo>
                    <a:pt x="1382" y="1911"/>
                  </a:lnTo>
                  <a:lnTo>
                    <a:pt x="1292" y="1947"/>
                  </a:lnTo>
                  <a:lnTo>
                    <a:pt x="1196" y="1970"/>
                  </a:lnTo>
                  <a:lnTo>
                    <a:pt x="1101" y="1982"/>
                  </a:lnTo>
                  <a:lnTo>
                    <a:pt x="999" y="1988"/>
                  </a:lnTo>
                  <a:close/>
                </a:path>
              </a:pathLst>
            </a:custGeom>
            <a:solidFill>
              <a:srgbClr val="1F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79" name="Freeform 139"/>
            <p:cNvSpPr>
              <a:spLocks/>
            </p:cNvSpPr>
            <p:nvPr/>
          </p:nvSpPr>
          <p:spPr bwMode="auto">
            <a:xfrm>
              <a:off x="4008" y="1655"/>
              <a:ext cx="1974" cy="1976"/>
            </a:xfrm>
            <a:custGeom>
              <a:avLst/>
              <a:gdLst>
                <a:gd name="T0" fmla="*/ 885 w 1974"/>
                <a:gd name="T1" fmla="*/ 1970 h 1976"/>
                <a:gd name="T2" fmla="*/ 694 w 1974"/>
                <a:gd name="T3" fmla="*/ 1935 h 1976"/>
                <a:gd name="T4" fmla="*/ 514 w 1974"/>
                <a:gd name="T5" fmla="*/ 1857 h 1976"/>
                <a:gd name="T6" fmla="*/ 359 w 1974"/>
                <a:gd name="T7" fmla="*/ 1749 h 1976"/>
                <a:gd name="T8" fmla="*/ 227 w 1974"/>
                <a:gd name="T9" fmla="*/ 1618 h 1976"/>
                <a:gd name="T10" fmla="*/ 120 w 1974"/>
                <a:gd name="T11" fmla="*/ 1457 h 1976"/>
                <a:gd name="T12" fmla="*/ 42 w 1974"/>
                <a:gd name="T13" fmla="*/ 1284 h 1976"/>
                <a:gd name="T14" fmla="*/ 6 w 1974"/>
                <a:gd name="T15" fmla="*/ 1087 h 1976"/>
                <a:gd name="T16" fmla="*/ 6 w 1974"/>
                <a:gd name="T17" fmla="*/ 883 h 1976"/>
                <a:gd name="T18" fmla="*/ 42 w 1974"/>
                <a:gd name="T19" fmla="*/ 692 h 1976"/>
                <a:gd name="T20" fmla="*/ 120 w 1974"/>
                <a:gd name="T21" fmla="*/ 513 h 1976"/>
                <a:gd name="T22" fmla="*/ 227 w 1974"/>
                <a:gd name="T23" fmla="*/ 358 h 1976"/>
                <a:gd name="T24" fmla="*/ 359 w 1974"/>
                <a:gd name="T25" fmla="*/ 227 h 1976"/>
                <a:gd name="T26" fmla="*/ 514 w 1974"/>
                <a:gd name="T27" fmla="*/ 119 h 1976"/>
                <a:gd name="T28" fmla="*/ 694 w 1974"/>
                <a:gd name="T29" fmla="*/ 41 h 1976"/>
                <a:gd name="T30" fmla="*/ 885 w 1974"/>
                <a:gd name="T31" fmla="*/ 6 h 1976"/>
                <a:gd name="T32" fmla="*/ 1089 w 1974"/>
                <a:gd name="T33" fmla="*/ 6 h 1976"/>
                <a:gd name="T34" fmla="*/ 1280 w 1974"/>
                <a:gd name="T35" fmla="*/ 41 h 1976"/>
                <a:gd name="T36" fmla="*/ 1459 w 1974"/>
                <a:gd name="T37" fmla="*/ 119 h 1976"/>
                <a:gd name="T38" fmla="*/ 1615 w 1974"/>
                <a:gd name="T39" fmla="*/ 227 h 1976"/>
                <a:gd name="T40" fmla="*/ 1747 w 1974"/>
                <a:gd name="T41" fmla="*/ 358 h 1976"/>
                <a:gd name="T42" fmla="*/ 1854 w 1974"/>
                <a:gd name="T43" fmla="*/ 513 h 1976"/>
                <a:gd name="T44" fmla="*/ 1932 w 1974"/>
                <a:gd name="T45" fmla="*/ 692 h 1976"/>
                <a:gd name="T46" fmla="*/ 1968 w 1974"/>
                <a:gd name="T47" fmla="*/ 883 h 1976"/>
                <a:gd name="T48" fmla="*/ 1968 w 1974"/>
                <a:gd name="T49" fmla="*/ 1087 h 1976"/>
                <a:gd name="T50" fmla="*/ 1932 w 1974"/>
                <a:gd name="T51" fmla="*/ 1284 h 1976"/>
                <a:gd name="T52" fmla="*/ 1854 w 1974"/>
                <a:gd name="T53" fmla="*/ 1457 h 1976"/>
                <a:gd name="T54" fmla="*/ 1747 w 1974"/>
                <a:gd name="T55" fmla="*/ 1618 h 1976"/>
                <a:gd name="T56" fmla="*/ 1615 w 1974"/>
                <a:gd name="T57" fmla="*/ 1749 h 1976"/>
                <a:gd name="T58" fmla="*/ 1459 w 1974"/>
                <a:gd name="T59" fmla="*/ 1857 h 1976"/>
                <a:gd name="T60" fmla="*/ 1280 w 1974"/>
                <a:gd name="T61" fmla="*/ 1935 h 1976"/>
                <a:gd name="T62" fmla="*/ 1089 w 1974"/>
                <a:gd name="T63" fmla="*/ 1970 h 1976"/>
                <a:gd name="T64" fmla="*/ 987 w 1974"/>
                <a:gd name="T65" fmla="*/ 1976 h 19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74"/>
                <a:gd name="T100" fmla="*/ 0 h 1976"/>
                <a:gd name="T101" fmla="*/ 1974 w 1974"/>
                <a:gd name="T102" fmla="*/ 1976 h 197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74" h="1976">
                  <a:moveTo>
                    <a:pt x="987" y="1976"/>
                  </a:moveTo>
                  <a:lnTo>
                    <a:pt x="885" y="1970"/>
                  </a:lnTo>
                  <a:lnTo>
                    <a:pt x="790" y="1958"/>
                  </a:lnTo>
                  <a:lnTo>
                    <a:pt x="694" y="1935"/>
                  </a:lnTo>
                  <a:lnTo>
                    <a:pt x="604" y="1899"/>
                  </a:lnTo>
                  <a:lnTo>
                    <a:pt x="514" y="1857"/>
                  </a:lnTo>
                  <a:lnTo>
                    <a:pt x="437" y="1809"/>
                  </a:lnTo>
                  <a:lnTo>
                    <a:pt x="359" y="1749"/>
                  </a:lnTo>
                  <a:lnTo>
                    <a:pt x="287" y="1690"/>
                  </a:lnTo>
                  <a:lnTo>
                    <a:pt x="227" y="1618"/>
                  </a:lnTo>
                  <a:lnTo>
                    <a:pt x="168" y="1540"/>
                  </a:lnTo>
                  <a:lnTo>
                    <a:pt x="120" y="1457"/>
                  </a:lnTo>
                  <a:lnTo>
                    <a:pt x="78" y="1373"/>
                  </a:lnTo>
                  <a:lnTo>
                    <a:pt x="42" y="1284"/>
                  </a:lnTo>
                  <a:lnTo>
                    <a:pt x="18" y="1188"/>
                  </a:lnTo>
                  <a:lnTo>
                    <a:pt x="6" y="1087"/>
                  </a:lnTo>
                  <a:lnTo>
                    <a:pt x="0" y="985"/>
                  </a:lnTo>
                  <a:lnTo>
                    <a:pt x="6" y="883"/>
                  </a:lnTo>
                  <a:lnTo>
                    <a:pt x="18" y="788"/>
                  </a:lnTo>
                  <a:lnTo>
                    <a:pt x="42" y="692"/>
                  </a:lnTo>
                  <a:lnTo>
                    <a:pt x="78" y="603"/>
                  </a:lnTo>
                  <a:lnTo>
                    <a:pt x="120" y="513"/>
                  </a:lnTo>
                  <a:lnTo>
                    <a:pt x="168" y="436"/>
                  </a:lnTo>
                  <a:lnTo>
                    <a:pt x="227" y="358"/>
                  </a:lnTo>
                  <a:lnTo>
                    <a:pt x="287" y="286"/>
                  </a:lnTo>
                  <a:lnTo>
                    <a:pt x="359" y="227"/>
                  </a:lnTo>
                  <a:lnTo>
                    <a:pt x="437" y="167"/>
                  </a:lnTo>
                  <a:lnTo>
                    <a:pt x="514" y="119"/>
                  </a:lnTo>
                  <a:lnTo>
                    <a:pt x="604" y="77"/>
                  </a:lnTo>
                  <a:lnTo>
                    <a:pt x="694" y="41"/>
                  </a:lnTo>
                  <a:lnTo>
                    <a:pt x="790" y="17"/>
                  </a:lnTo>
                  <a:lnTo>
                    <a:pt x="885" y="6"/>
                  </a:lnTo>
                  <a:lnTo>
                    <a:pt x="987" y="0"/>
                  </a:lnTo>
                  <a:lnTo>
                    <a:pt x="1089" y="6"/>
                  </a:lnTo>
                  <a:lnTo>
                    <a:pt x="1184" y="17"/>
                  </a:lnTo>
                  <a:lnTo>
                    <a:pt x="1280" y="41"/>
                  </a:lnTo>
                  <a:lnTo>
                    <a:pt x="1370" y="77"/>
                  </a:lnTo>
                  <a:lnTo>
                    <a:pt x="1459" y="119"/>
                  </a:lnTo>
                  <a:lnTo>
                    <a:pt x="1537" y="167"/>
                  </a:lnTo>
                  <a:lnTo>
                    <a:pt x="1615" y="227"/>
                  </a:lnTo>
                  <a:lnTo>
                    <a:pt x="1687" y="286"/>
                  </a:lnTo>
                  <a:lnTo>
                    <a:pt x="1747" y="358"/>
                  </a:lnTo>
                  <a:lnTo>
                    <a:pt x="1806" y="436"/>
                  </a:lnTo>
                  <a:lnTo>
                    <a:pt x="1854" y="513"/>
                  </a:lnTo>
                  <a:lnTo>
                    <a:pt x="1896" y="603"/>
                  </a:lnTo>
                  <a:lnTo>
                    <a:pt x="1932" y="692"/>
                  </a:lnTo>
                  <a:lnTo>
                    <a:pt x="1956" y="788"/>
                  </a:lnTo>
                  <a:lnTo>
                    <a:pt x="1968" y="883"/>
                  </a:lnTo>
                  <a:lnTo>
                    <a:pt x="1974" y="985"/>
                  </a:lnTo>
                  <a:lnTo>
                    <a:pt x="1968" y="1087"/>
                  </a:lnTo>
                  <a:lnTo>
                    <a:pt x="1956" y="1188"/>
                  </a:lnTo>
                  <a:lnTo>
                    <a:pt x="1932" y="1284"/>
                  </a:lnTo>
                  <a:lnTo>
                    <a:pt x="1896" y="1373"/>
                  </a:lnTo>
                  <a:lnTo>
                    <a:pt x="1854" y="1457"/>
                  </a:lnTo>
                  <a:lnTo>
                    <a:pt x="1806" y="1540"/>
                  </a:lnTo>
                  <a:lnTo>
                    <a:pt x="1747" y="1618"/>
                  </a:lnTo>
                  <a:lnTo>
                    <a:pt x="1687" y="1690"/>
                  </a:lnTo>
                  <a:lnTo>
                    <a:pt x="1615" y="1749"/>
                  </a:lnTo>
                  <a:lnTo>
                    <a:pt x="1537" y="1809"/>
                  </a:lnTo>
                  <a:lnTo>
                    <a:pt x="1459" y="1857"/>
                  </a:lnTo>
                  <a:lnTo>
                    <a:pt x="1370" y="1899"/>
                  </a:lnTo>
                  <a:lnTo>
                    <a:pt x="1280" y="1935"/>
                  </a:lnTo>
                  <a:lnTo>
                    <a:pt x="1184" y="1958"/>
                  </a:lnTo>
                  <a:lnTo>
                    <a:pt x="1089" y="1970"/>
                  </a:lnTo>
                  <a:lnTo>
                    <a:pt x="987" y="1976"/>
                  </a:lnTo>
                  <a:close/>
                </a:path>
              </a:pathLst>
            </a:custGeom>
            <a:solidFill>
              <a:srgbClr val="20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80" name="Freeform 140"/>
            <p:cNvSpPr>
              <a:spLocks/>
            </p:cNvSpPr>
            <p:nvPr/>
          </p:nvSpPr>
          <p:spPr bwMode="auto">
            <a:xfrm>
              <a:off x="4008" y="1655"/>
              <a:ext cx="1968" cy="1964"/>
            </a:xfrm>
            <a:custGeom>
              <a:avLst/>
              <a:gdLst>
                <a:gd name="T0" fmla="*/ 885 w 1968"/>
                <a:gd name="T1" fmla="*/ 1958 h 1964"/>
                <a:gd name="T2" fmla="*/ 694 w 1968"/>
                <a:gd name="T3" fmla="*/ 1923 h 1964"/>
                <a:gd name="T4" fmla="*/ 514 w 1968"/>
                <a:gd name="T5" fmla="*/ 1845 h 1964"/>
                <a:gd name="T6" fmla="*/ 359 w 1968"/>
                <a:gd name="T7" fmla="*/ 1737 h 1964"/>
                <a:gd name="T8" fmla="*/ 227 w 1968"/>
                <a:gd name="T9" fmla="*/ 1606 h 1964"/>
                <a:gd name="T10" fmla="*/ 120 w 1968"/>
                <a:gd name="T11" fmla="*/ 1451 h 1964"/>
                <a:gd name="T12" fmla="*/ 42 w 1968"/>
                <a:gd name="T13" fmla="*/ 1278 h 1964"/>
                <a:gd name="T14" fmla="*/ 6 w 1968"/>
                <a:gd name="T15" fmla="*/ 1087 h 1964"/>
                <a:gd name="T16" fmla="*/ 6 w 1968"/>
                <a:gd name="T17" fmla="*/ 883 h 1964"/>
                <a:gd name="T18" fmla="*/ 42 w 1968"/>
                <a:gd name="T19" fmla="*/ 692 h 1964"/>
                <a:gd name="T20" fmla="*/ 120 w 1968"/>
                <a:gd name="T21" fmla="*/ 513 h 1964"/>
                <a:gd name="T22" fmla="*/ 227 w 1968"/>
                <a:gd name="T23" fmla="*/ 358 h 1964"/>
                <a:gd name="T24" fmla="*/ 359 w 1968"/>
                <a:gd name="T25" fmla="*/ 227 h 1964"/>
                <a:gd name="T26" fmla="*/ 514 w 1968"/>
                <a:gd name="T27" fmla="*/ 119 h 1964"/>
                <a:gd name="T28" fmla="*/ 694 w 1968"/>
                <a:gd name="T29" fmla="*/ 41 h 1964"/>
                <a:gd name="T30" fmla="*/ 885 w 1968"/>
                <a:gd name="T31" fmla="*/ 6 h 1964"/>
                <a:gd name="T32" fmla="*/ 1089 w 1968"/>
                <a:gd name="T33" fmla="*/ 6 h 1964"/>
                <a:gd name="T34" fmla="*/ 1280 w 1968"/>
                <a:gd name="T35" fmla="*/ 41 h 1964"/>
                <a:gd name="T36" fmla="*/ 1454 w 1968"/>
                <a:gd name="T37" fmla="*/ 119 h 1964"/>
                <a:gd name="T38" fmla="*/ 1609 w 1968"/>
                <a:gd name="T39" fmla="*/ 227 h 1964"/>
                <a:gd name="T40" fmla="*/ 1741 w 1968"/>
                <a:gd name="T41" fmla="*/ 358 h 1964"/>
                <a:gd name="T42" fmla="*/ 1848 w 1968"/>
                <a:gd name="T43" fmla="*/ 513 h 1964"/>
                <a:gd name="T44" fmla="*/ 1926 w 1968"/>
                <a:gd name="T45" fmla="*/ 692 h 1964"/>
                <a:gd name="T46" fmla="*/ 1962 w 1968"/>
                <a:gd name="T47" fmla="*/ 883 h 1964"/>
                <a:gd name="T48" fmla="*/ 1962 w 1968"/>
                <a:gd name="T49" fmla="*/ 1087 h 1964"/>
                <a:gd name="T50" fmla="*/ 1926 w 1968"/>
                <a:gd name="T51" fmla="*/ 1278 h 1964"/>
                <a:gd name="T52" fmla="*/ 1848 w 1968"/>
                <a:gd name="T53" fmla="*/ 1451 h 1964"/>
                <a:gd name="T54" fmla="*/ 1741 w 1968"/>
                <a:gd name="T55" fmla="*/ 1606 h 1964"/>
                <a:gd name="T56" fmla="*/ 1609 w 1968"/>
                <a:gd name="T57" fmla="*/ 1737 h 1964"/>
                <a:gd name="T58" fmla="*/ 1454 w 1968"/>
                <a:gd name="T59" fmla="*/ 1845 h 1964"/>
                <a:gd name="T60" fmla="*/ 1280 w 1968"/>
                <a:gd name="T61" fmla="*/ 1923 h 1964"/>
                <a:gd name="T62" fmla="*/ 1089 w 1968"/>
                <a:gd name="T63" fmla="*/ 1958 h 1964"/>
                <a:gd name="T64" fmla="*/ 987 w 1968"/>
                <a:gd name="T65" fmla="*/ 1964 h 19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68"/>
                <a:gd name="T100" fmla="*/ 0 h 1964"/>
                <a:gd name="T101" fmla="*/ 1968 w 1968"/>
                <a:gd name="T102" fmla="*/ 1964 h 19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68" h="1964">
                  <a:moveTo>
                    <a:pt x="987" y="1964"/>
                  </a:moveTo>
                  <a:lnTo>
                    <a:pt x="885" y="1958"/>
                  </a:lnTo>
                  <a:lnTo>
                    <a:pt x="790" y="1947"/>
                  </a:lnTo>
                  <a:lnTo>
                    <a:pt x="694" y="1923"/>
                  </a:lnTo>
                  <a:lnTo>
                    <a:pt x="604" y="1887"/>
                  </a:lnTo>
                  <a:lnTo>
                    <a:pt x="514" y="1845"/>
                  </a:lnTo>
                  <a:lnTo>
                    <a:pt x="437" y="1797"/>
                  </a:lnTo>
                  <a:lnTo>
                    <a:pt x="359" y="1737"/>
                  </a:lnTo>
                  <a:lnTo>
                    <a:pt x="287" y="1678"/>
                  </a:lnTo>
                  <a:lnTo>
                    <a:pt x="227" y="1606"/>
                  </a:lnTo>
                  <a:lnTo>
                    <a:pt x="168" y="1528"/>
                  </a:lnTo>
                  <a:lnTo>
                    <a:pt x="120" y="1451"/>
                  </a:lnTo>
                  <a:lnTo>
                    <a:pt x="78" y="1367"/>
                  </a:lnTo>
                  <a:lnTo>
                    <a:pt x="42" y="1278"/>
                  </a:lnTo>
                  <a:lnTo>
                    <a:pt x="18" y="1182"/>
                  </a:lnTo>
                  <a:lnTo>
                    <a:pt x="6" y="1087"/>
                  </a:lnTo>
                  <a:lnTo>
                    <a:pt x="0" y="985"/>
                  </a:lnTo>
                  <a:lnTo>
                    <a:pt x="6" y="883"/>
                  </a:lnTo>
                  <a:lnTo>
                    <a:pt x="18" y="788"/>
                  </a:lnTo>
                  <a:lnTo>
                    <a:pt x="42" y="692"/>
                  </a:lnTo>
                  <a:lnTo>
                    <a:pt x="78" y="603"/>
                  </a:lnTo>
                  <a:lnTo>
                    <a:pt x="120" y="513"/>
                  </a:lnTo>
                  <a:lnTo>
                    <a:pt x="168" y="436"/>
                  </a:lnTo>
                  <a:lnTo>
                    <a:pt x="227" y="358"/>
                  </a:lnTo>
                  <a:lnTo>
                    <a:pt x="287" y="286"/>
                  </a:lnTo>
                  <a:lnTo>
                    <a:pt x="359" y="227"/>
                  </a:lnTo>
                  <a:lnTo>
                    <a:pt x="437" y="167"/>
                  </a:lnTo>
                  <a:lnTo>
                    <a:pt x="514" y="119"/>
                  </a:lnTo>
                  <a:lnTo>
                    <a:pt x="604" y="77"/>
                  </a:lnTo>
                  <a:lnTo>
                    <a:pt x="694" y="41"/>
                  </a:lnTo>
                  <a:lnTo>
                    <a:pt x="790" y="17"/>
                  </a:lnTo>
                  <a:lnTo>
                    <a:pt x="885" y="6"/>
                  </a:lnTo>
                  <a:lnTo>
                    <a:pt x="987" y="0"/>
                  </a:lnTo>
                  <a:lnTo>
                    <a:pt x="1089" y="6"/>
                  </a:lnTo>
                  <a:lnTo>
                    <a:pt x="1184" y="17"/>
                  </a:lnTo>
                  <a:lnTo>
                    <a:pt x="1280" y="41"/>
                  </a:lnTo>
                  <a:lnTo>
                    <a:pt x="1370" y="77"/>
                  </a:lnTo>
                  <a:lnTo>
                    <a:pt x="1454" y="119"/>
                  </a:lnTo>
                  <a:lnTo>
                    <a:pt x="1531" y="167"/>
                  </a:lnTo>
                  <a:lnTo>
                    <a:pt x="1609" y="227"/>
                  </a:lnTo>
                  <a:lnTo>
                    <a:pt x="1681" y="286"/>
                  </a:lnTo>
                  <a:lnTo>
                    <a:pt x="1741" y="358"/>
                  </a:lnTo>
                  <a:lnTo>
                    <a:pt x="1800" y="436"/>
                  </a:lnTo>
                  <a:lnTo>
                    <a:pt x="1848" y="513"/>
                  </a:lnTo>
                  <a:lnTo>
                    <a:pt x="1890" y="603"/>
                  </a:lnTo>
                  <a:lnTo>
                    <a:pt x="1926" y="692"/>
                  </a:lnTo>
                  <a:lnTo>
                    <a:pt x="1950" y="788"/>
                  </a:lnTo>
                  <a:lnTo>
                    <a:pt x="1962" y="883"/>
                  </a:lnTo>
                  <a:lnTo>
                    <a:pt x="1968" y="985"/>
                  </a:lnTo>
                  <a:lnTo>
                    <a:pt x="1962" y="1087"/>
                  </a:lnTo>
                  <a:lnTo>
                    <a:pt x="1950" y="1182"/>
                  </a:lnTo>
                  <a:lnTo>
                    <a:pt x="1926" y="1278"/>
                  </a:lnTo>
                  <a:lnTo>
                    <a:pt x="1890" y="1367"/>
                  </a:lnTo>
                  <a:lnTo>
                    <a:pt x="1848" y="1451"/>
                  </a:lnTo>
                  <a:lnTo>
                    <a:pt x="1800" y="1528"/>
                  </a:lnTo>
                  <a:lnTo>
                    <a:pt x="1741" y="1606"/>
                  </a:lnTo>
                  <a:lnTo>
                    <a:pt x="1681" y="1678"/>
                  </a:lnTo>
                  <a:lnTo>
                    <a:pt x="1609" y="1737"/>
                  </a:lnTo>
                  <a:lnTo>
                    <a:pt x="1531" y="1797"/>
                  </a:lnTo>
                  <a:lnTo>
                    <a:pt x="1454" y="1845"/>
                  </a:lnTo>
                  <a:lnTo>
                    <a:pt x="1370" y="1887"/>
                  </a:lnTo>
                  <a:lnTo>
                    <a:pt x="1280" y="1923"/>
                  </a:lnTo>
                  <a:lnTo>
                    <a:pt x="1184" y="1947"/>
                  </a:lnTo>
                  <a:lnTo>
                    <a:pt x="1089" y="1958"/>
                  </a:lnTo>
                  <a:lnTo>
                    <a:pt x="987" y="1964"/>
                  </a:lnTo>
                  <a:close/>
                </a:path>
              </a:pathLst>
            </a:custGeom>
            <a:solidFill>
              <a:srgbClr val="21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81" name="Freeform 141"/>
            <p:cNvSpPr>
              <a:spLocks/>
            </p:cNvSpPr>
            <p:nvPr/>
          </p:nvSpPr>
          <p:spPr bwMode="auto">
            <a:xfrm>
              <a:off x="4014" y="1661"/>
              <a:ext cx="1956" cy="1952"/>
            </a:xfrm>
            <a:custGeom>
              <a:avLst/>
              <a:gdLst>
                <a:gd name="T0" fmla="*/ 873 w 1956"/>
                <a:gd name="T1" fmla="*/ 1946 h 1952"/>
                <a:gd name="T2" fmla="*/ 688 w 1956"/>
                <a:gd name="T3" fmla="*/ 1911 h 1952"/>
                <a:gd name="T4" fmla="*/ 508 w 1956"/>
                <a:gd name="T5" fmla="*/ 1833 h 1952"/>
                <a:gd name="T6" fmla="*/ 353 w 1956"/>
                <a:gd name="T7" fmla="*/ 1726 h 1952"/>
                <a:gd name="T8" fmla="*/ 221 w 1956"/>
                <a:gd name="T9" fmla="*/ 1594 h 1952"/>
                <a:gd name="T10" fmla="*/ 120 w 1956"/>
                <a:gd name="T11" fmla="*/ 1439 h 1952"/>
                <a:gd name="T12" fmla="*/ 42 w 1956"/>
                <a:gd name="T13" fmla="*/ 1266 h 1952"/>
                <a:gd name="T14" fmla="*/ 6 w 1956"/>
                <a:gd name="T15" fmla="*/ 1075 h 1952"/>
                <a:gd name="T16" fmla="*/ 6 w 1956"/>
                <a:gd name="T17" fmla="*/ 871 h 1952"/>
                <a:gd name="T18" fmla="*/ 42 w 1956"/>
                <a:gd name="T19" fmla="*/ 686 h 1952"/>
                <a:gd name="T20" fmla="*/ 120 w 1956"/>
                <a:gd name="T21" fmla="*/ 507 h 1952"/>
                <a:gd name="T22" fmla="*/ 221 w 1956"/>
                <a:gd name="T23" fmla="*/ 352 h 1952"/>
                <a:gd name="T24" fmla="*/ 353 w 1956"/>
                <a:gd name="T25" fmla="*/ 221 h 1952"/>
                <a:gd name="T26" fmla="*/ 508 w 1956"/>
                <a:gd name="T27" fmla="*/ 119 h 1952"/>
                <a:gd name="T28" fmla="*/ 688 w 1956"/>
                <a:gd name="T29" fmla="*/ 41 h 1952"/>
                <a:gd name="T30" fmla="*/ 873 w 1956"/>
                <a:gd name="T31" fmla="*/ 6 h 1952"/>
                <a:gd name="T32" fmla="*/ 1077 w 1956"/>
                <a:gd name="T33" fmla="*/ 6 h 1952"/>
                <a:gd name="T34" fmla="*/ 1268 w 1956"/>
                <a:gd name="T35" fmla="*/ 41 h 1952"/>
                <a:gd name="T36" fmla="*/ 1442 w 1956"/>
                <a:gd name="T37" fmla="*/ 119 h 1952"/>
                <a:gd name="T38" fmla="*/ 1603 w 1956"/>
                <a:gd name="T39" fmla="*/ 221 h 1952"/>
                <a:gd name="T40" fmla="*/ 1735 w 1956"/>
                <a:gd name="T41" fmla="*/ 352 h 1952"/>
                <a:gd name="T42" fmla="*/ 1836 w 1956"/>
                <a:gd name="T43" fmla="*/ 507 h 1952"/>
                <a:gd name="T44" fmla="*/ 1914 w 1956"/>
                <a:gd name="T45" fmla="*/ 686 h 1952"/>
                <a:gd name="T46" fmla="*/ 1950 w 1956"/>
                <a:gd name="T47" fmla="*/ 871 h 1952"/>
                <a:gd name="T48" fmla="*/ 1950 w 1956"/>
                <a:gd name="T49" fmla="*/ 1075 h 1952"/>
                <a:gd name="T50" fmla="*/ 1914 w 1956"/>
                <a:gd name="T51" fmla="*/ 1266 h 1952"/>
                <a:gd name="T52" fmla="*/ 1836 w 1956"/>
                <a:gd name="T53" fmla="*/ 1439 h 1952"/>
                <a:gd name="T54" fmla="*/ 1735 w 1956"/>
                <a:gd name="T55" fmla="*/ 1594 h 1952"/>
                <a:gd name="T56" fmla="*/ 1603 w 1956"/>
                <a:gd name="T57" fmla="*/ 1726 h 1952"/>
                <a:gd name="T58" fmla="*/ 1442 w 1956"/>
                <a:gd name="T59" fmla="*/ 1833 h 1952"/>
                <a:gd name="T60" fmla="*/ 1268 w 1956"/>
                <a:gd name="T61" fmla="*/ 1911 h 1952"/>
                <a:gd name="T62" fmla="*/ 1077 w 1956"/>
                <a:gd name="T63" fmla="*/ 1946 h 1952"/>
                <a:gd name="T64" fmla="*/ 975 w 1956"/>
                <a:gd name="T65" fmla="*/ 1952 h 19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56"/>
                <a:gd name="T100" fmla="*/ 0 h 1952"/>
                <a:gd name="T101" fmla="*/ 1956 w 1956"/>
                <a:gd name="T102" fmla="*/ 1952 h 195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56" h="1952">
                  <a:moveTo>
                    <a:pt x="975" y="1952"/>
                  </a:moveTo>
                  <a:lnTo>
                    <a:pt x="873" y="1946"/>
                  </a:lnTo>
                  <a:lnTo>
                    <a:pt x="778" y="1935"/>
                  </a:lnTo>
                  <a:lnTo>
                    <a:pt x="688" y="1911"/>
                  </a:lnTo>
                  <a:lnTo>
                    <a:pt x="598" y="1875"/>
                  </a:lnTo>
                  <a:lnTo>
                    <a:pt x="508" y="1833"/>
                  </a:lnTo>
                  <a:lnTo>
                    <a:pt x="431" y="1785"/>
                  </a:lnTo>
                  <a:lnTo>
                    <a:pt x="353" y="1726"/>
                  </a:lnTo>
                  <a:lnTo>
                    <a:pt x="287" y="1666"/>
                  </a:lnTo>
                  <a:lnTo>
                    <a:pt x="221" y="1594"/>
                  </a:lnTo>
                  <a:lnTo>
                    <a:pt x="168" y="1516"/>
                  </a:lnTo>
                  <a:lnTo>
                    <a:pt x="120" y="1439"/>
                  </a:lnTo>
                  <a:lnTo>
                    <a:pt x="78" y="1355"/>
                  </a:lnTo>
                  <a:lnTo>
                    <a:pt x="42" y="1266"/>
                  </a:lnTo>
                  <a:lnTo>
                    <a:pt x="18" y="1170"/>
                  </a:lnTo>
                  <a:lnTo>
                    <a:pt x="6" y="1075"/>
                  </a:lnTo>
                  <a:lnTo>
                    <a:pt x="0" y="973"/>
                  </a:lnTo>
                  <a:lnTo>
                    <a:pt x="6" y="871"/>
                  </a:lnTo>
                  <a:lnTo>
                    <a:pt x="18" y="776"/>
                  </a:lnTo>
                  <a:lnTo>
                    <a:pt x="42" y="686"/>
                  </a:lnTo>
                  <a:lnTo>
                    <a:pt x="78" y="597"/>
                  </a:lnTo>
                  <a:lnTo>
                    <a:pt x="120" y="507"/>
                  </a:lnTo>
                  <a:lnTo>
                    <a:pt x="168" y="430"/>
                  </a:lnTo>
                  <a:lnTo>
                    <a:pt x="221" y="352"/>
                  </a:lnTo>
                  <a:lnTo>
                    <a:pt x="287" y="286"/>
                  </a:lnTo>
                  <a:lnTo>
                    <a:pt x="353" y="221"/>
                  </a:lnTo>
                  <a:lnTo>
                    <a:pt x="431" y="167"/>
                  </a:lnTo>
                  <a:lnTo>
                    <a:pt x="508" y="119"/>
                  </a:lnTo>
                  <a:lnTo>
                    <a:pt x="598" y="77"/>
                  </a:lnTo>
                  <a:lnTo>
                    <a:pt x="688" y="41"/>
                  </a:lnTo>
                  <a:lnTo>
                    <a:pt x="778" y="17"/>
                  </a:lnTo>
                  <a:lnTo>
                    <a:pt x="873" y="6"/>
                  </a:lnTo>
                  <a:lnTo>
                    <a:pt x="975" y="0"/>
                  </a:lnTo>
                  <a:lnTo>
                    <a:pt x="1077" y="6"/>
                  </a:lnTo>
                  <a:lnTo>
                    <a:pt x="1172" y="17"/>
                  </a:lnTo>
                  <a:lnTo>
                    <a:pt x="1268" y="41"/>
                  </a:lnTo>
                  <a:lnTo>
                    <a:pt x="1358" y="77"/>
                  </a:lnTo>
                  <a:lnTo>
                    <a:pt x="1442" y="119"/>
                  </a:lnTo>
                  <a:lnTo>
                    <a:pt x="1525" y="167"/>
                  </a:lnTo>
                  <a:lnTo>
                    <a:pt x="1603" y="221"/>
                  </a:lnTo>
                  <a:lnTo>
                    <a:pt x="1669" y="286"/>
                  </a:lnTo>
                  <a:lnTo>
                    <a:pt x="1735" y="352"/>
                  </a:lnTo>
                  <a:lnTo>
                    <a:pt x="1788" y="430"/>
                  </a:lnTo>
                  <a:lnTo>
                    <a:pt x="1836" y="507"/>
                  </a:lnTo>
                  <a:lnTo>
                    <a:pt x="1878" y="597"/>
                  </a:lnTo>
                  <a:lnTo>
                    <a:pt x="1914" y="686"/>
                  </a:lnTo>
                  <a:lnTo>
                    <a:pt x="1938" y="776"/>
                  </a:lnTo>
                  <a:lnTo>
                    <a:pt x="1950" y="871"/>
                  </a:lnTo>
                  <a:lnTo>
                    <a:pt x="1956" y="973"/>
                  </a:lnTo>
                  <a:lnTo>
                    <a:pt x="1950" y="1075"/>
                  </a:lnTo>
                  <a:lnTo>
                    <a:pt x="1938" y="1170"/>
                  </a:lnTo>
                  <a:lnTo>
                    <a:pt x="1914" y="1266"/>
                  </a:lnTo>
                  <a:lnTo>
                    <a:pt x="1878" y="1355"/>
                  </a:lnTo>
                  <a:lnTo>
                    <a:pt x="1836" y="1439"/>
                  </a:lnTo>
                  <a:lnTo>
                    <a:pt x="1788" y="1516"/>
                  </a:lnTo>
                  <a:lnTo>
                    <a:pt x="1735" y="1594"/>
                  </a:lnTo>
                  <a:lnTo>
                    <a:pt x="1669" y="1666"/>
                  </a:lnTo>
                  <a:lnTo>
                    <a:pt x="1603" y="1726"/>
                  </a:lnTo>
                  <a:lnTo>
                    <a:pt x="1525" y="1785"/>
                  </a:lnTo>
                  <a:lnTo>
                    <a:pt x="1442" y="1833"/>
                  </a:lnTo>
                  <a:lnTo>
                    <a:pt x="1358" y="1875"/>
                  </a:lnTo>
                  <a:lnTo>
                    <a:pt x="1268" y="1911"/>
                  </a:lnTo>
                  <a:lnTo>
                    <a:pt x="1172" y="1935"/>
                  </a:lnTo>
                  <a:lnTo>
                    <a:pt x="1077" y="1946"/>
                  </a:lnTo>
                  <a:lnTo>
                    <a:pt x="975" y="1952"/>
                  </a:lnTo>
                  <a:close/>
                </a:path>
              </a:pathLst>
            </a:custGeom>
            <a:solidFill>
              <a:srgbClr val="21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82" name="Freeform 142"/>
            <p:cNvSpPr>
              <a:spLocks/>
            </p:cNvSpPr>
            <p:nvPr/>
          </p:nvSpPr>
          <p:spPr bwMode="auto">
            <a:xfrm>
              <a:off x="4020" y="1661"/>
              <a:ext cx="1938" cy="1941"/>
            </a:xfrm>
            <a:custGeom>
              <a:avLst/>
              <a:gdLst>
                <a:gd name="T0" fmla="*/ 867 w 1938"/>
                <a:gd name="T1" fmla="*/ 1935 h 1941"/>
                <a:gd name="T2" fmla="*/ 682 w 1938"/>
                <a:gd name="T3" fmla="*/ 1899 h 1941"/>
                <a:gd name="T4" fmla="*/ 508 w 1938"/>
                <a:gd name="T5" fmla="*/ 1821 h 1941"/>
                <a:gd name="T6" fmla="*/ 353 w 1938"/>
                <a:gd name="T7" fmla="*/ 1720 h 1941"/>
                <a:gd name="T8" fmla="*/ 221 w 1938"/>
                <a:gd name="T9" fmla="*/ 1588 h 1941"/>
                <a:gd name="T10" fmla="*/ 114 w 1938"/>
                <a:gd name="T11" fmla="*/ 1433 h 1941"/>
                <a:gd name="T12" fmla="*/ 42 w 1938"/>
                <a:gd name="T13" fmla="*/ 1260 h 1941"/>
                <a:gd name="T14" fmla="*/ 6 w 1938"/>
                <a:gd name="T15" fmla="*/ 1075 h 1941"/>
                <a:gd name="T16" fmla="*/ 6 w 1938"/>
                <a:gd name="T17" fmla="*/ 871 h 1941"/>
                <a:gd name="T18" fmla="*/ 42 w 1938"/>
                <a:gd name="T19" fmla="*/ 686 h 1941"/>
                <a:gd name="T20" fmla="*/ 114 w 1938"/>
                <a:gd name="T21" fmla="*/ 507 h 1941"/>
                <a:gd name="T22" fmla="*/ 221 w 1938"/>
                <a:gd name="T23" fmla="*/ 352 h 1941"/>
                <a:gd name="T24" fmla="*/ 353 w 1938"/>
                <a:gd name="T25" fmla="*/ 221 h 1941"/>
                <a:gd name="T26" fmla="*/ 508 w 1938"/>
                <a:gd name="T27" fmla="*/ 119 h 1941"/>
                <a:gd name="T28" fmla="*/ 682 w 1938"/>
                <a:gd name="T29" fmla="*/ 41 h 1941"/>
                <a:gd name="T30" fmla="*/ 867 w 1938"/>
                <a:gd name="T31" fmla="*/ 6 h 1941"/>
                <a:gd name="T32" fmla="*/ 1071 w 1938"/>
                <a:gd name="T33" fmla="*/ 6 h 1941"/>
                <a:gd name="T34" fmla="*/ 1256 w 1938"/>
                <a:gd name="T35" fmla="*/ 41 h 1941"/>
                <a:gd name="T36" fmla="*/ 1430 w 1938"/>
                <a:gd name="T37" fmla="*/ 119 h 1941"/>
                <a:gd name="T38" fmla="*/ 1585 w 1938"/>
                <a:gd name="T39" fmla="*/ 221 h 1941"/>
                <a:gd name="T40" fmla="*/ 1717 w 1938"/>
                <a:gd name="T41" fmla="*/ 352 h 1941"/>
                <a:gd name="T42" fmla="*/ 1824 w 1938"/>
                <a:gd name="T43" fmla="*/ 507 h 1941"/>
                <a:gd name="T44" fmla="*/ 1896 w 1938"/>
                <a:gd name="T45" fmla="*/ 686 h 1941"/>
                <a:gd name="T46" fmla="*/ 1932 w 1938"/>
                <a:gd name="T47" fmla="*/ 871 h 1941"/>
                <a:gd name="T48" fmla="*/ 1932 w 1938"/>
                <a:gd name="T49" fmla="*/ 1075 h 1941"/>
                <a:gd name="T50" fmla="*/ 1896 w 1938"/>
                <a:gd name="T51" fmla="*/ 1260 h 1941"/>
                <a:gd name="T52" fmla="*/ 1824 w 1938"/>
                <a:gd name="T53" fmla="*/ 1433 h 1941"/>
                <a:gd name="T54" fmla="*/ 1717 w 1938"/>
                <a:gd name="T55" fmla="*/ 1588 h 1941"/>
                <a:gd name="T56" fmla="*/ 1585 w 1938"/>
                <a:gd name="T57" fmla="*/ 1720 h 1941"/>
                <a:gd name="T58" fmla="*/ 1430 w 1938"/>
                <a:gd name="T59" fmla="*/ 1821 h 1941"/>
                <a:gd name="T60" fmla="*/ 1256 w 1938"/>
                <a:gd name="T61" fmla="*/ 1899 h 1941"/>
                <a:gd name="T62" fmla="*/ 1071 w 1938"/>
                <a:gd name="T63" fmla="*/ 1935 h 1941"/>
                <a:gd name="T64" fmla="*/ 969 w 1938"/>
                <a:gd name="T65" fmla="*/ 1941 h 19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38"/>
                <a:gd name="T100" fmla="*/ 0 h 1941"/>
                <a:gd name="T101" fmla="*/ 1938 w 1938"/>
                <a:gd name="T102" fmla="*/ 1941 h 194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38" h="1941">
                  <a:moveTo>
                    <a:pt x="969" y="1941"/>
                  </a:moveTo>
                  <a:lnTo>
                    <a:pt x="867" y="1935"/>
                  </a:lnTo>
                  <a:lnTo>
                    <a:pt x="772" y="1923"/>
                  </a:lnTo>
                  <a:lnTo>
                    <a:pt x="682" y="1899"/>
                  </a:lnTo>
                  <a:lnTo>
                    <a:pt x="592" y="1863"/>
                  </a:lnTo>
                  <a:lnTo>
                    <a:pt x="508" y="1821"/>
                  </a:lnTo>
                  <a:lnTo>
                    <a:pt x="425" y="1773"/>
                  </a:lnTo>
                  <a:lnTo>
                    <a:pt x="353" y="1720"/>
                  </a:lnTo>
                  <a:lnTo>
                    <a:pt x="281" y="1654"/>
                  </a:lnTo>
                  <a:lnTo>
                    <a:pt x="221" y="1588"/>
                  </a:lnTo>
                  <a:lnTo>
                    <a:pt x="167" y="1511"/>
                  </a:lnTo>
                  <a:lnTo>
                    <a:pt x="114" y="1433"/>
                  </a:lnTo>
                  <a:lnTo>
                    <a:pt x="78" y="1349"/>
                  </a:lnTo>
                  <a:lnTo>
                    <a:pt x="42" y="1260"/>
                  </a:lnTo>
                  <a:lnTo>
                    <a:pt x="18" y="1170"/>
                  </a:lnTo>
                  <a:lnTo>
                    <a:pt x="6" y="1075"/>
                  </a:lnTo>
                  <a:lnTo>
                    <a:pt x="0" y="973"/>
                  </a:lnTo>
                  <a:lnTo>
                    <a:pt x="6" y="871"/>
                  </a:lnTo>
                  <a:lnTo>
                    <a:pt x="18" y="776"/>
                  </a:lnTo>
                  <a:lnTo>
                    <a:pt x="42" y="686"/>
                  </a:lnTo>
                  <a:lnTo>
                    <a:pt x="78" y="597"/>
                  </a:lnTo>
                  <a:lnTo>
                    <a:pt x="114" y="507"/>
                  </a:lnTo>
                  <a:lnTo>
                    <a:pt x="167" y="430"/>
                  </a:lnTo>
                  <a:lnTo>
                    <a:pt x="221" y="352"/>
                  </a:lnTo>
                  <a:lnTo>
                    <a:pt x="281" y="286"/>
                  </a:lnTo>
                  <a:lnTo>
                    <a:pt x="353" y="221"/>
                  </a:lnTo>
                  <a:lnTo>
                    <a:pt x="425" y="167"/>
                  </a:lnTo>
                  <a:lnTo>
                    <a:pt x="508" y="119"/>
                  </a:lnTo>
                  <a:lnTo>
                    <a:pt x="592" y="77"/>
                  </a:lnTo>
                  <a:lnTo>
                    <a:pt x="682" y="41"/>
                  </a:lnTo>
                  <a:lnTo>
                    <a:pt x="772" y="17"/>
                  </a:lnTo>
                  <a:lnTo>
                    <a:pt x="867" y="6"/>
                  </a:lnTo>
                  <a:lnTo>
                    <a:pt x="969" y="0"/>
                  </a:lnTo>
                  <a:lnTo>
                    <a:pt x="1071" y="6"/>
                  </a:lnTo>
                  <a:lnTo>
                    <a:pt x="1166" y="17"/>
                  </a:lnTo>
                  <a:lnTo>
                    <a:pt x="1256" y="41"/>
                  </a:lnTo>
                  <a:lnTo>
                    <a:pt x="1346" y="77"/>
                  </a:lnTo>
                  <a:lnTo>
                    <a:pt x="1430" y="119"/>
                  </a:lnTo>
                  <a:lnTo>
                    <a:pt x="1513" y="167"/>
                  </a:lnTo>
                  <a:lnTo>
                    <a:pt x="1585" y="221"/>
                  </a:lnTo>
                  <a:lnTo>
                    <a:pt x="1657" y="286"/>
                  </a:lnTo>
                  <a:lnTo>
                    <a:pt x="1717" y="352"/>
                  </a:lnTo>
                  <a:lnTo>
                    <a:pt x="1776" y="430"/>
                  </a:lnTo>
                  <a:lnTo>
                    <a:pt x="1824" y="507"/>
                  </a:lnTo>
                  <a:lnTo>
                    <a:pt x="1860" y="597"/>
                  </a:lnTo>
                  <a:lnTo>
                    <a:pt x="1896" y="686"/>
                  </a:lnTo>
                  <a:lnTo>
                    <a:pt x="1920" y="776"/>
                  </a:lnTo>
                  <a:lnTo>
                    <a:pt x="1932" y="871"/>
                  </a:lnTo>
                  <a:lnTo>
                    <a:pt x="1938" y="973"/>
                  </a:lnTo>
                  <a:lnTo>
                    <a:pt x="1932" y="1075"/>
                  </a:lnTo>
                  <a:lnTo>
                    <a:pt x="1920" y="1170"/>
                  </a:lnTo>
                  <a:lnTo>
                    <a:pt x="1896" y="1260"/>
                  </a:lnTo>
                  <a:lnTo>
                    <a:pt x="1860" y="1349"/>
                  </a:lnTo>
                  <a:lnTo>
                    <a:pt x="1824" y="1433"/>
                  </a:lnTo>
                  <a:lnTo>
                    <a:pt x="1776" y="1511"/>
                  </a:lnTo>
                  <a:lnTo>
                    <a:pt x="1717" y="1588"/>
                  </a:lnTo>
                  <a:lnTo>
                    <a:pt x="1657" y="1654"/>
                  </a:lnTo>
                  <a:lnTo>
                    <a:pt x="1585" y="1720"/>
                  </a:lnTo>
                  <a:lnTo>
                    <a:pt x="1513" y="1773"/>
                  </a:lnTo>
                  <a:lnTo>
                    <a:pt x="1430" y="1821"/>
                  </a:lnTo>
                  <a:lnTo>
                    <a:pt x="1346" y="1863"/>
                  </a:lnTo>
                  <a:lnTo>
                    <a:pt x="1256" y="1899"/>
                  </a:lnTo>
                  <a:lnTo>
                    <a:pt x="1166" y="1923"/>
                  </a:lnTo>
                  <a:lnTo>
                    <a:pt x="1071" y="1935"/>
                  </a:lnTo>
                  <a:lnTo>
                    <a:pt x="969" y="1941"/>
                  </a:lnTo>
                  <a:close/>
                </a:path>
              </a:pathLst>
            </a:custGeom>
            <a:solidFill>
              <a:srgbClr val="2267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83" name="Freeform 143"/>
            <p:cNvSpPr>
              <a:spLocks/>
            </p:cNvSpPr>
            <p:nvPr/>
          </p:nvSpPr>
          <p:spPr bwMode="auto">
            <a:xfrm>
              <a:off x="4020" y="1667"/>
              <a:ext cx="1932" cy="1929"/>
            </a:xfrm>
            <a:custGeom>
              <a:avLst/>
              <a:gdLst>
                <a:gd name="T0" fmla="*/ 867 w 1932"/>
                <a:gd name="T1" fmla="*/ 1923 h 1929"/>
                <a:gd name="T2" fmla="*/ 682 w 1932"/>
                <a:gd name="T3" fmla="*/ 1887 h 1929"/>
                <a:gd name="T4" fmla="*/ 508 w 1932"/>
                <a:gd name="T5" fmla="*/ 1809 h 1929"/>
                <a:gd name="T6" fmla="*/ 353 w 1932"/>
                <a:gd name="T7" fmla="*/ 1708 h 1929"/>
                <a:gd name="T8" fmla="*/ 221 w 1932"/>
                <a:gd name="T9" fmla="*/ 1576 h 1929"/>
                <a:gd name="T10" fmla="*/ 114 w 1932"/>
                <a:gd name="T11" fmla="*/ 1421 h 1929"/>
                <a:gd name="T12" fmla="*/ 42 w 1932"/>
                <a:gd name="T13" fmla="*/ 1248 h 1929"/>
                <a:gd name="T14" fmla="*/ 6 w 1932"/>
                <a:gd name="T15" fmla="*/ 1063 h 1929"/>
                <a:gd name="T16" fmla="*/ 6 w 1932"/>
                <a:gd name="T17" fmla="*/ 865 h 1929"/>
                <a:gd name="T18" fmla="*/ 42 w 1932"/>
                <a:gd name="T19" fmla="*/ 674 h 1929"/>
                <a:gd name="T20" fmla="*/ 114 w 1932"/>
                <a:gd name="T21" fmla="*/ 501 h 1929"/>
                <a:gd name="T22" fmla="*/ 221 w 1932"/>
                <a:gd name="T23" fmla="*/ 352 h 1929"/>
                <a:gd name="T24" fmla="*/ 353 w 1932"/>
                <a:gd name="T25" fmla="*/ 220 h 1929"/>
                <a:gd name="T26" fmla="*/ 508 w 1932"/>
                <a:gd name="T27" fmla="*/ 113 h 1929"/>
                <a:gd name="T28" fmla="*/ 682 w 1932"/>
                <a:gd name="T29" fmla="*/ 41 h 1929"/>
                <a:gd name="T30" fmla="*/ 867 w 1932"/>
                <a:gd name="T31" fmla="*/ 5 h 1929"/>
                <a:gd name="T32" fmla="*/ 1071 w 1932"/>
                <a:gd name="T33" fmla="*/ 5 h 1929"/>
                <a:gd name="T34" fmla="*/ 1256 w 1932"/>
                <a:gd name="T35" fmla="*/ 41 h 1929"/>
                <a:gd name="T36" fmla="*/ 1430 w 1932"/>
                <a:gd name="T37" fmla="*/ 113 h 1929"/>
                <a:gd name="T38" fmla="*/ 1579 w 1932"/>
                <a:gd name="T39" fmla="*/ 220 h 1929"/>
                <a:gd name="T40" fmla="*/ 1711 w 1932"/>
                <a:gd name="T41" fmla="*/ 352 h 1929"/>
                <a:gd name="T42" fmla="*/ 1818 w 1932"/>
                <a:gd name="T43" fmla="*/ 501 h 1929"/>
                <a:gd name="T44" fmla="*/ 1890 w 1932"/>
                <a:gd name="T45" fmla="*/ 674 h 1929"/>
                <a:gd name="T46" fmla="*/ 1926 w 1932"/>
                <a:gd name="T47" fmla="*/ 865 h 1929"/>
                <a:gd name="T48" fmla="*/ 1926 w 1932"/>
                <a:gd name="T49" fmla="*/ 1063 h 1929"/>
                <a:gd name="T50" fmla="*/ 1890 w 1932"/>
                <a:gd name="T51" fmla="*/ 1248 h 1929"/>
                <a:gd name="T52" fmla="*/ 1818 w 1932"/>
                <a:gd name="T53" fmla="*/ 1421 h 1929"/>
                <a:gd name="T54" fmla="*/ 1711 w 1932"/>
                <a:gd name="T55" fmla="*/ 1576 h 1929"/>
                <a:gd name="T56" fmla="*/ 1579 w 1932"/>
                <a:gd name="T57" fmla="*/ 1708 h 1929"/>
                <a:gd name="T58" fmla="*/ 1430 w 1932"/>
                <a:gd name="T59" fmla="*/ 1809 h 1929"/>
                <a:gd name="T60" fmla="*/ 1256 w 1932"/>
                <a:gd name="T61" fmla="*/ 1887 h 1929"/>
                <a:gd name="T62" fmla="*/ 1071 w 1932"/>
                <a:gd name="T63" fmla="*/ 1923 h 1929"/>
                <a:gd name="T64" fmla="*/ 969 w 1932"/>
                <a:gd name="T65" fmla="*/ 1929 h 19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32"/>
                <a:gd name="T100" fmla="*/ 0 h 1929"/>
                <a:gd name="T101" fmla="*/ 1932 w 1932"/>
                <a:gd name="T102" fmla="*/ 1929 h 192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32" h="1929">
                  <a:moveTo>
                    <a:pt x="969" y="1929"/>
                  </a:moveTo>
                  <a:lnTo>
                    <a:pt x="867" y="1923"/>
                  </a:lnTo>
                  <a:lnTo>
                    <a:pt x="772" y="1911"/>
                  </a:lnTo>
                  <a:lnTo>
                    <a:pt x="682" y="1887"/>
                  </a:lnTo>
                  <a:lnTo>
                    <a:pt x="592" y="1851"/>
                  </a:lnTo>
                  <a:lnTo>
                    <a:pt x="508" y="1809"/>
                  </a:lnTo>
                  <a:lnTo>
                    <a:pt x="425" y="1761"/>
                  </a:lnTo>
                  <a:lnTo>
                    <a:pt x="353" y="1708"/>
                  </a:lnTo>
                  <a:lnTo>
                    <a:pt x="281" y="1642"/>
                  </a:lnTo>
                  <a:lnTo>
                    <a:pt x="221" y="1576"/>
                  </a:lnTo>
                  <a:lnTo>
                    <a:pt x="167" y="1499"/>
                  </a:lnTo>
                  <a:lnTo>
                    <a:pt x="114" y="1421"/>
                  </a:lnTo>
                  <a:lnTo>
                    <a:pt x="78" y="1337"/>
                  </a:lnTo>
                  <a:lnTo>
                    <a:pt x="42" y="1248"/>
                  </a:lnTo>
                  <a:lnTo>
                    <a:pt x="18" y="1158"/>
                  </a:lnTo>
                  <a:lnTo>
                    <a:pt x="6" y="1063"/>
                  </a:lnTo>
                  <a:lnTo>
                    <a:pt x="0" y="961"/>
                  </a:lnTo>
                  <a:lnTo>
                    <a:pt x="6" y="865"/>
                  </a:lnTo>
                  <a:lnTo>
                    <a:pt x="18" y="770"/>
                  </a:lnTo>
                  <a:lnTo>
                    <a:pt x="42" y="674"/>
                  </a:lnTo>
                  <a:lnTo>
                    <a:pt x="78" y="585"/>
                  </a:lnTo>
                  <a:lnTo>
                    <a:pt x="114" y="501"/>
                  </a:lnTo>
                  <a:lnTo>
                    <a:pt x="167" y="424"/>
                  </a:lnTo>
                  <a:lnTo>
                    <a:pt x="221" y="352"/>
                  </a:lnTo>
                  <a:lnTo>
                    <a:pt x="281" y="280"/>
                  </a:lnTo>
                  <a:lnTo>
                    <a:pt x="353" y="220"/>
                  </a:lnTo>
                  <a:lnTo>
                    <a:pt x="425" y="167"/>
                  </a:lnTo>
                  <a:lnTo>
                    <a:pt x="508" y="113"/>
                  </a:lnTo>
                  <a:lnTo>
                    <a:pt x="592" y="77"/>
                  </a:lnTo>
                  <a:lnTo>
                    <a:pt x="682" y="41"/>
                  </a:lnTo>
                  <a:lnTo>
                    <a:pt x="772" y="17"/>
                  </a:lnTo>
                  <a:lnTo>
                    <a:pt x="867" y="5"/>
                  </a:lnTo>
                  <a:lnTo>
                    <a:pt x="969" y="0"/>
                  </a:lnTo>
                  <a:lnTo>
                    <a:pt x="1071" y="5"/>
                  </a:lnTo>
                  <a:lnTo>
                    <a:pt x="1166" y="17"/>
                  </a:lnTo>
                  <a:lnTo>
                    <a:pt x="1256" y="41"/>
                  </a:lnTo>
                  <a:lnTo>
                    <a:pt x="1346" y="77"/>
                  </a:lnTo>
                  <a:lnTo>
                    <a:pt x="1430" y="113"/>
                  </a:lnTo>
                  <a:lnTo>
                    <a:pt x="1507" y="167"/>
                  </a:lnTo>
                  <a:lnTo>
                    <a:pt x="1579" y="220"/>
                  </a:lnTo>
                  <a:lnTo>
                    <a:pt x="1651" y="280"/>
                  </a:lnTo>
                  <a:lnTo>
                    <a:pt x="1711" y="352"/>
                  </a:lnTo>
                  <a:lnTo>
                    <a:pt x="1770" y="424"/>
                  </a:lnTo>
                  <a:lnTo>
                    <a:pt x="1818" y="501"/>
                  </a:lnTo>
                  <a:lnTo>
                    <a:pt x="1854" y="585"/>
                  </a:lnTo>
                  <a:lnTo>
                    <a:pt x="1890" y="674"/>
                  </a:lnTo>
                  <a:lnTo>
                    <a:pt x="1914" y="770"/>
                  </a:lnTo>
                  <a:lnTo>
                    <a:pt x="1926" y="865"/>
                  </a:lnTo>
                  <a:lnTo>
                    <a:pt x="1932" y="961"/>
                  </a:lnTo>
                  <a:lnTo>
                    <a:pt x="1926" y="1063"/>
                  </a:lnTo>
                  <a:lnTo>
                    <a:pt x="1914" y="1158"/>
                  </a:lnTo>
                  <a:lnTo>
                    <a:pt x="1890" y="1248"/>
                  </a:lnTo>
                  <a:lnTo>
                    <a:pt x="1854" y="1337"/>
                  </a:lnTo>
                  <a:lnTo>
                    <a:pt x="1818" y="1421"/>
                  </a:lnTo>
                  <a:lnTo>
                    <a:pt x="1770" y="1499"/>
                  </a:lnTo>
                  <a:lnTo>
                    <a:pt x="1711" y="1576"/>
                  </a:lnTo>
                  <a:lnTo>
                    <a:pt x="1651" y="1642"/>
                  </a:lnTo>
                  <a:lnTo>
                    <a:pt x="1579" y="1708"/>
                  </a:lnTo>
                  <a:lnTo>
                    <a:pt x="1507" y="1761"/>
                  </a:lnTo>
                  <a:lnTo>
                    <a:pt x="1430" y="1809"/>
                  </a:lnTo>
                  <a:lnTo>
                    <a:pt x="1346" y="1851"/>
                  </a:lnTo>
                  <a:lnTo>
                    <a:pt x="1256" y="1887"/>
                  </a:lnTo>
                  <a:lnTo>
                    <a:pt x="1166" y="1911"/>
                  </a:lnTo>
                  <a:lnTo>
                    <a:pt x="1071" y="1923"/>
                  </a:lnTo>
                  <a:lnTo>
                    <a:pt x="969" y="1929"/>
                  </a:lnTo>
                  <a:close/>
                </a:path>
              </a:pathLst>
            </a:custGeom>
            <a:solidFill>
              <a:srgbClr val="2367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84" name="Freeform 144"/>
            <p:cNvSpPr>
              <a:spLocks/>
            </p:cNvSpPr>
            <p:nvPr/>
          </p:nvSpPr>
          <p:spPr bwMode="auto">
            <a:xfrm>
              <a:off x="4026" y="1667"/>
              <a:ext cx="1914" cy="1917"/>
            </a:xfrm>
            <a:custGeom>
              <a:avLst/>
              <a:gdLst>
                <a:gd name="T0" fmla="*/ 861 w 1914"/>
                <a:gd name="T1" fmla="*/ 1911 h 1917"/>
                <a:gd name="T2" fmla="*/ 676 w 1914"/>
                <a:gd name="T3" fmla="*/ 1875 h 1917"/>
                <a:gd name="T4" fmla="*/ 502 w 1914"/>
                <a:gd name="T5" fmla="*/ 1803 h 1917"/>
                <a:gd name="T6" fmla="*/ 347 w 1914"/>
                <a:gd name="T7" fmla="*/ 1696 h 1917"/>
                <a:gd name="T8" fmla="*/ 221 w 1914"/>
                <a:gd name="T9" fmla="*/ 1570 h 1917"/>
                <a:gd name="T10" fmla="*/ 114 w 1914"/>
                <a:gd name="T11" fmla="*/ 1415 h 1917"/>
                <a:gd name="T12" fmla="*/ 42 w 1914"/>
                <a:gd name="T13" fmla="*/ 1242 h 1917"/>
                <a:gd name="T14" fmla="*/ 6 w 1914"/>
                <a:gd name="T15" fmla="*/ 1057 h 1917"/>
                <a:gd name="T16" fmla="*/ 6 w 1914"/>
                <a:gd name="T17" fmla="*/ 865 h 1917"/>
                <a:gd name="T18" fmla="*/ 42 w 1914"/>
                <a:gd name="T19" fmla="*/ 674 h 1917"/>
                <a:gd name="T20" fmla="*/ 114 w 1914"/>
                <a:gd name="T21" fmla="*/ 501 h 1917"/>
                <a:gd name="T22" fmla="*/ 221 w 1914"/>
                <a:gd name="T23" fmla="*/ 352 h 1917"/>
                <a:gd name="T24" fmla="*/ 347 w 1914"/>
                <a:gd name="T25" fmla="*/ 220 h 1917"/>
                <a:gd name="T26" fmla="*/ 502 w 1914"/>
                <a:gd name="T27" fmla="*/ 113 h 1917"/>
                <a:gd name="T28" fmla="*/ 676 w 1914"/>
                <a:gd name="T29" fmla="*/ 41 h 1917"/>
                <a:gd name="T30" fmla="*/ 861 w 1914"/>
                <a:gd name="T31" fmla="*/ 5 h 1917"/>
                <a:gd name="T32" fmla="*/ 1053 w 1914"/>
                <a:gd name="T33" fmla="*/ 5 h 1917"/>
                <a:gd name="T34" fmla="*/ 1244 w 1914"/>
                <a:gd name="T35" fmla="*/ 41 h 1917"/>
                <a:gd name="T36" fmla="*/ 1418 w 1914"/>
                <a:gd name="T37" fmla="*/ 113 h 1917"/>
                <a:gd name="T38" fmla="*/ 1567 w 1914"/>
                <a:gd name="T39" fmla="*/ 220 h 1917"/>
                <a:gd name="T40" fmla="*/ 1699 w 1914"/>
                <a:gd name="T41" fmla="*/ 352 h 1917"/>
                <a:gd name="T42" fmla="*/ 1800 w 1914"/>
                <a:gd name="T43" fmla="*/ 501 h 1917"/>
                <a:gd name="T44" fmla="*/ 1872 w 1914"/>
                <a:gd name="T45" fmla="*/ 674 h 1917"/>
                <a:gd name="T46" fmla="*/ 1908 w 1914"/>
                <a:gd name="T47" fmla="*/ 865 h 1917"/>
                <a:gd name="T48" fmla="*/ 1908 w 1914"/>
                <a:gd name="T49" fmla="*/ 1057 h 1917"/>
                <a:gd name="T50" fmla="*/ 1872 w 1914"/>
                <a:gd name="T51" fmla="*/ 1242 h 1917"/>
                <a:gd name="T52" fmla="*/ 1800 w 1914"/>
                <a:gd name="T53" fmla="*/ 1415 h 1917"/>
                <a:gd name="T54" fmla="*/ 1699 w 1914"/>
                <a:gd name="T55" fmla="*/ 1570 h 1917"/>
                <a:gd name="T56" fmla="*/ 1567 w 1914"/>
                <a:gd name="T57" fmla="*/ 1696 h 1917"/>
                <a:gd name="T58" fmla="*/ 1418 w 1914"/>
                <a:gd name="T59" fmla="*/ 1803 h 1917"/>
                <a:gd name="T60" fmla="*/ 1244 w 1914"/>
                <a:gd name="T61" fmla="*/ 1875 h 1917"/>
                <a:gd name="T62" fmla="*/ 1053 w 1914"/>
                <a:gd name="T63" fmla="*/ 1911 h 1917"/>
                <a:gd name="T64" fmla="*/ 957 w 1914"/>
                <a:gd name="T65" fmla="*/ 1917 h 19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14"/>
                <a:gd name="T100" fmla="*/ 0 h 1917"/>
                <a:gd name="T101" fmla="*/ 1914 w 1914"/>
                <a:gd name="T102" fmla="*/ 1917 h 19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14" h="1917">
                  <a:moveTo>
                    <a:pt x="957" y="1917"/>
                  </a:moveTo>
                  <a:lnTo>
                    <a:pt x="861" y="1911"/>
                  </a:lnTo>
                  <a:lnTo>
                    <a:pt x="766" y="1899"/>
                  </a:lnTo>
                  <a:lnTo>
                    <a:pt x="676" y="1875"/>
                  </a:lnTo>
                  <a:lnTo>
                    <a:pt x="586" y="1839"/>
                  </a:lnTo>
                  <a:lnTo>
                    <a:pt x="502" y="1803"/>
                  </a:lnTo>
                  <a:lnTo>
                    <a:pt x="425" y="1755"/>
                  </a:lnTo>
                  <a:lnTo>
                    <a:pt x="347" y="1696"/>
                  </a:lnTo>
                  <a:lnTo>
                    <a:pt x="281" y="1636"/>
                  </a:lnTo>
                  <a:lnTo>
                    <a:pt x="221" y="1570"/>
                  </a:lnTo>
                  <a:lnTo>
                    <a:pt x="161" y="1493"/>
                  </a:lnTo>
                  <a:lnTo>
                    <a:pt x="114" y="1415"/>
                  </a:lnTo>
                  <a:lnTo>
                    <a:pt x="78" y="1331"/>
                  </a:lnTo>
                  <a:lnTo>
                    <a:pt x="42" y="1242"/>
                  </a:lnTo>
                  <a:lnTo>
                    <a:pt x="18" y="1152"/>
                  </a:lnTo>
                  <a:lnTo>
                    <a:pt x="6" y="1057"/>
                  </a:lnTo>
                  <a:lnTo>
                    <a:pt x="0" y="961"/>
                  </a:lnTo>
                  <a:lnTo>
                    <a:pt x="6" y="865"/>
                  </a:lnTo>
                  <a:lnTo>
                    <a:pt x="18" y="770"/>
                  </a:lnTo>
                  <a:lnTo>
                    <a:pt x="42" y="674"/>
                  </a:lnTo>
                  <a:lnTo>
                    <a:pt x="78" y="585"/>
                  </a:lnTo>
                  <a:lnTo>
                    <a:pt x="114" y="501"/>
                  </a:lnTo>
                  <a:lnTo>
                    <a:pt x="161" y="424"/>
                  </a:lnTo>
                  <a:lnTo>
                    <a:pt x="221" y="352"/>
                  </a:lnTo>
                  <a:lnTo>
                    <a:pt x="281" y="280"/>
                  </a:lnTo>
                  <a:lnTo>
                    <a:pt x="347" y="220"/>
                  </a:lnTo>
                  <a:lnTo>
                    <a:pt x="425" y="167"/>
                  </a:lnTo>
                  <a:lnTo>
                    <a:pt x="502" y="113"/>
                  </a:lnTo>
                  <a:lnTo>
                    <a:pt x="586" y="77"/>
                  </a:lnTo>
                  <a:lnTo>
                    <a:pt x="676" y="41"/>
                  </a:lnTo>
                  <a:lnTo>
                    <a:pt x="766" y="17"/>
                  </a:lnTo>
                  <a:lnTo>
                    <a:pt x="861" y="5"/>
                  </a:lnTo>
                  <a:lnTo>
                    <a:pt x="957" y="0"/>
                  </a:lnTo>
                  <a:lnTo>
                    <a:pt x="1053" y="5"/>
                  </a:lnTo>
                  <a:lnTo>
                    <a:pt x="1148" y="17"/>
                  </a:lnTo>
                  <a:lnTo>
                    <a:pt x="1244" y="41"/>
                  </a:lnTo>
                  <a:lnTo>
                    <a:pt x="1334" y="77"/>
                  </a:lnTo>
                  <a:lnTo>
                    <a:pt x="1418" y="113"/>
                  </a:lnTo>
                  <a:lnTo>
                    <a:pt x="1495" y="167"/>
                  </a:lnTo>
                  <a:lnTo>
                    <a:pt x="1567" y="220"/>
                  </a:lnTo>
                  <a:lnTo>
                    <a:pt x="1633" y="280"/>
                  </a:lnTo>
                  <a:lnTo>
                    <a:pt x="1699" y="352"/>
                  </a:lnTo>
                  <a:lnTo>
                    <a:pt x="1753" y="424"/>
                  </a:lnTo>
                  <a:lnTo>
                    <a:pt x="1800" y="501"/>
                  </a:lnTo>
                  <a:lnTo>
                    <a:pt x="1842" y="585"/>
                  </a:lnTo>
                  <a:lnTo>
                    <a:pt x="1872" y="674"/>
                  </a:lnTo>
                  <a:lnTo>
                    <a:pt x="1896" y="770"/>
                  </a:lnTo>
                  <a:lnTo>
                    <a:pt x="1908" y="865"/>
                  </a:lnTo>
                  <a:lnTo>
                    <a:pt x="1914" y="961"/>
                  </a:lnTo>
                  <a:lnTo>
                    <a:pt x="1908" y="1057"/>
                  </a:lnTo>
                  <a:lnTo>
                    <a:pt x="1896" y="1152"/>
                  </a:lnTo>
                  <a:lnTo>
                    <a:pt x="1872" y="1242"/>
                  </a:lnTo>
                  <a:lnTo>
                    <a:pt x="1842" y="1331"/>
                  </a:lnTo>
                  <a:lnTo>
                    <a:pt x="1800" y="1415"/>
                  </a:lnTo>
                  <a:lnTo>
                    <a:pt x="1753" y="1493"/>
                  </a:lnTo>
                  <a:lnTo>
                    <a:pt x="1699" y="1570"/>
                  </a:lnTo>
                  <a:lnTo>
                    <a:pt x="1633" y="1636"/>
                  </a:lnTo>
                  <a:lnTo>
                    <a:pt x="1567" y="1696"/>
                  </a:lnTo>
                  <a:lnTo>
                    <a:pt x="1495" y="1755"/>
                  </a:lnTo>
                  <a:lnTo>
                    <a:pt x="1418" y="1803"/>
                  </a:lnTo>
                  <a:lnTo>
                    <a:pt x="1334" y="1839"/>
                  </a:lnTo>
                  <a:lnTo>
                    <a:pt x="1244" y="1875"/>
                  </a:lnTo>
                  <a:lnTo>
                    <a:pt x="1148" y="1899"/>
                  </a:lnTo>
                  <a:lnTo>
                    <a:pt x="1053" y="1911"/>
                  </a:lnTo>
                  <a:lnTo>
                    <a:pt x="957" y="1917"/>
                  </a:lnTo>
                  <a:close/>
                </a:path>
              </a:pathLst>
            </a:custGeom>
            <a:solidFill>
              <a:srgbClr val="2468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85" name="Freeform 145"/>
            <p:cNvSpPr>
              <a:spLocks/>
            </p:cNvSpPr>
            <p:nvPr/>
          </p:nvSpPr>
          <p:spPr bwMode="auto">
            <a:xfrm>
              <a:off x="4026" y="1672"/>
              <a:ext cx="1908" cy="1906"/>
            </a:xfrm>
            <a:custGeom>
              <a:avLst/>
              <a:gdLst>
                <a:gd name="T0" fmla="*/ 861 w 1908"/>
                <a:gd name="T1" fmla="*/ 1900 h 1906"/>
                <a:gd name="T2" fmla="*/ 676 w 1908"/>
                <a:gd name="T3" fmla="*/ 1864 h 1906"/>
                <a:gd name="T4" fmla="*/ 502 w 1908"/>
                <a:gd name="T5" fmla="*/ 1792 h 1906"/>
                <a:gd name="T6" fmla="*/ 347 w 1908"/>
                <a:gd name="T7" fmla="*/ 1685 h 1906"/>
                <a:gd name="T8" fmla="*/ 221 w 1908"/>
                <a:gd name="T9" fmla="*/ 1559 h 1906"/>
                <a:gd name="T10" fmla="*/ 114 w 1908"/>
                <a:gd name="T11" fmla="*/ 1404 h 1906"/>
                <a:gd name="T12" fmla="*/ 42 w 1908"/>
                <a:gd name="T13" fmla="*/ 1231 h 1906"/>
                <a:gd name="T14" fmla="*/ 6 w 1908"/>
                <a:gd name="T15" fmla="*/ 1046 h 1906"/>
                <a:gd name="T16" fmla="*/ 6 w 1908"/>
                <a:gd name="T17" fmla="*/ 855 h 1906"/>
                <a:gd name="T18" fmla="*/ 42 w 1908"/>
                <a:gd name="T19" fmla="*/ 669 h 1906"/>
                <a:gd name="T20" fmla="*/ 114 w 1908"/>
                <a:gd name="T21" fmla="*/ 496 h 1906"/>
                <a:gd name="T22" fmla="*/ 221 w 1908"/>
                <a:gd name="T23" fmla="*/ 347 h 1906"/>
                <a:gd name="T24" fmla="*/ 347 w 1908"/>
                <a:gd name="T25" fmla="*/ 215 h 1906"/>
                <a:gd name="T26" fmla="*/ 502 w 1908"/>
                <a:gd name="T27" fmla="*/ 114 h 1906"/>
                <a:gd name="T28" fmla="*/ 676 w 1908"/>
                <a:gd name="T29" fmla="*/ 42 h 1906"/>
                <a:gd name="T30" fmla="*/ 861 w 1908"/>
                <a:gd name="T31" fmla="*/ 6 h 1906"/>
                <a:gd name="T32" fmla="*/ 1053 w 1908"/>
                <a:gd name="T33" fmla="*/ 6 h 1906"/>
                <a:gd name="T34" fmla="*/ 1238 w 1908"/>
                <a:gd name="T35" fmla="*/ 42 h 1906"/>
                <a:gd name="T36" fmla="*/ 1412 w 1908"/>
                <a:gd name="T37" fmla="*/ 114 h 1906"/>
                <a:gd name="T38" fmla="*/ 1561 w 1908"/>
                <a:gd name="T39" fmla="*/ 215 h 1906"/>
                <a:gd name="T40" fmla="*/ 1693 w 1908"/>
                <a:gd name="T41" fmla="*/ 347 h 1906"/>
                <a:gd name="T42" fmla="*/ 1794 w 1908"/>
                <a:gd name="T43" fmla="*/ 496 h 1906"/>
                <a:gd name="T44" fmla="*/ 1866 w 1908"/>
                <a:gd name="T45" fmla="*/ 669 h 1906"/>
                <a:gd name="T46" fmla="*/ 1902 w 1908"/>
                <a:gd name="T47" fmla="*/ 855 h 1906"/>
                <a:gd name="T48" fmla="*/ 1902 w 1908"/>
                <a:gd name="T49" fmla="*/ 1046 h 1906"/>
                <a:gd name="T50" fmla="*/ 1866 w 1908"/>
                <a:gd name="T51" fmla="*/ 1231 h 1906"/>
                <a:gd name="T52" fmla="*/ 1794 w 1908"/>
                <a:gd name="T53" fmla="*/ 1404 h 1906"/>
                <a:gd name="T54" fmla="*/ 1693 w 1908"/>
                <a:gd name="T55" fmla="*/ 1559 h 1906"/>
                <a:gd name="T56" fmla="*/ 1561 w 1908"/>
                <a:gd name="T57" fmla="*/ 1685 h 1906"/>
                <a:gd name="T58" fmla="*/ 1412 w 1908"/>
                <a:gd name="T59" fmla="*/ 1792 h 1906"/>
                <a:gd name="T60" fmla="*/ 1238 w 1908"/>
                <a:gd name="T61" fmla="*/ 1864 h 1906"/>
                <a:gd name="T62" fmla="*/ 1053 w 1908"/>
                <a:gd name="T63" fmla="*/ 1900 h 1906"/>
                <a:gd name="T64" fmla="*/ 957 w 1908"/>
                <a:gd name="T65" fmla="*/ 1906 h 19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08"/>
                <a:gd name="T100" fmla="*/ 0 h 1906"/>
                <a:gd name="T101" fmla="*/ 1908 w 1908"/>
                <a:gd name="T102" fmla="*/ 1906 h 19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08" h="1906">
                  <a:moveTo>
                    <a:pt x="957" y="1906"/>
                  </a:moveTo>
                  <a:lnTo>
                    <a:pt x="861" y="1900"/>
                  </a:lnTo>
                  <a:lnTo>
                    <a:pt x="766" y="1888"/>
                  </a:lnTo>
                  <a:lnTo>
                    <a:pt x="676" y="1864"/>
                  </a:lnTo>
                  <a:lnTo>
                    <a:pt x="586" y="1828"/>
                  </a:lnTo>
                  <a:lnTo>
                    <a:pt x="502" y="1792"/>
                  </a:lnTo>
                  <a:lnTo>
                    <a:pt x="425" y="1744"/>
                  </a:lnTo>
                  <a:lnTo>
                    <a:pt x="347" y="1685"/>
                  </a:lnTo>
                  <a:lnTo>
                    <a:pt x="281" y="1625"/>
                  </a:lnTo>
                  <a:lnTo>
                    <a:pt x="221" y="1559"/>
                  </a:lnTo>
                  <a:lnTo>
                    <a:pt x="161" y="1482"/>
                  </a:lnTo>
                  <a:lnTo>
                    <a:pt x="114" y="1404"/>
                  </a:lnTo>
                  <a:lnTo>
                    <a:pt x="78" y="1320"/>
                  </a:lnTo>
                  <a:lnTo>
                    <a:pt x="42" y="1231"/>
                  </a:lnTo>
                  <a:lnTo>
                    <a:pt x="18" y="1141"/>
                  </a:lnTo>
                  <a:lnTo>
                    <a:pt x="6" y="1046"/>
                  </a:lnTo>
                  <a:lnTo>
                    <a:pt x="0" y="950"/>
                  </a:lnTo>
                  <a:lnTo>
                    <a:pt x="6" y="855"/>
                  </a:lnTo>
                  <a:lnTo>
                    <a:pt x="18" y="759"/>
                  </a:lnTo>
                  <a:lnTo>
                    <a:pt x="42" y="669"/>
                  </a:lnTo>
                  <a:lnTo>
                    <a:pt x="78" y="580"/>
                  </a:lnTo>
                  <a:lnTo>
                    <a:pt x="114" y="496"/>
                  </a:lnTo>
                  <a:lnTo>
                    <a:pt x="161" y="419"/>
                  </a:lnTo>
                  <a:lnTo>
                    <a:pt x="221" y="347"/>
                  </a:lnTo>
                  <a:lnTo>
                    <a:pt x="281" y="281"/>
                  </a:lnTo>
                  <a:lnTo>
                    <a:pt x="347" y="215"/>
                  </a:lnTo>
                  <a:lnTo>
                    <a:pt x="425" y="162"/>
                  </a:lnTo>
                  <a:lnTo>
                    <a:pt x="502" y="114"/>
                  </a:lnTo>
                  <a:lnTo>
                    <a:pt x="586" y="78"/>
                  </a:lnTo>
                  <a:lnTo>
                    <a:pt x="676" y="42"/>
                  </a:lnTo>
                  <a:lnTo>
                    <a:pt x="766" y="18"/>
                  </a:lnTo>
                  <a:lnTo>
                    <a:pt x="861" y="6"/>
                  </a:lnTo>
                  <a:lnTo>
                    <a:pt x="957" y="0"/>
                  </a:lnTo>
                  <a:lnTo>
                    <a:pt x="1053" y="6"/>
                  </a:lnTo>
                  <a:lnTo>
                    <a:pt x="1148" y="18"/>
                  </a:lnTo>
                  <a:lnTo>
                    <a:pt x="1238" y="42"/>
                  </a:lnTo>
                  <a:lnTo>
                    <a:pt x="1328" y="78"/>
                  </a:lnTo>
                  <a:lnTo>
                    <a:pt x="1412" y="114"/>
                  </a:lnTo>
                  <a:lnTo>
                    <a:pt x="1489" y="162"/>
                  </a:lnTo>
                  <a:lnTo>
                    <a:pt x="1561" y="215"/>
                  </a:lnTo>
                  <a:lnTo>
                    <a:pt x="1633" y="281"/>
                  </a:lnTo>
                  <a:lnTo>
                    <a:pt x="1693" y="347"/>
                  </a:lnTo>
                  <a:lnTo>
                    <a:pt x="1747" y="419"/>
                  </a:lnTo>
                  <a:lnTo>
                    <a:pt x="1794" y="496"/>
                  </a:lnTo>
                  <a:lnTo>
                    <a:pt x="1836" y="580"/>
                  </a:lnTo>
                  <a:lnTo>
                    <a:pt x="1866" y="669"/>
                  </a:lnTo>
                  <a:lnTo>
                    <a:pt x="1890" y="759"/>
                  </a:lnTo>
                  <a:lnTo>
                    <a:pt x="1902" y="855"/>
                  </a:lnTo>
                  <a:lnTo>
                    <a:pt x="1908" y="950"/>
                  </a:lnTo>
                  <a:lnTo>
                    <a:pt x="1902" y="1046"/>
                  </a:lnTo>
                  <a:lnTo>
                    <a:pt x="1890" y="1141"/>
                  </a:lnTo>
                  <a:lnTo>
                    <a:pt x="1866" y="1231"/>
                  </a:lnTo>
                  <a:lnTo>
                    <a:pt x="1836" y="1320"/>
                  </a:lnTo>
                  <a:lnTo>
                    <a:pt x="1794" y="1404"/>
                  </a:lnTo>
                  <a:lnTo>
                    <a:pt x="1747" y="1482"/>
                  </a:lnTo>
                  <a:lnTo>
                    <a:pt x="1693" y="1559"/>
                  </a:lnTo>
                  <a:lnTo>
                    <a:pt x="1633" y="1625"/>
                  </a:lnTo>
                  <a:lnTo>
                    <a:pt x="1561" y="1685"/>
                  </a:lnTo>
                  <a:lnTo>
                    <a:pt x="1489" y="1744"/>
                  </a:lnTo>
                  <a:lnTo>
                    <a:pt x="1412" y="1792"/>
                  </a:lnTo>
                  <a:lnTo>
                    <a:pt x="1328" y="1828"/>
                  </a:lnTo>
                  <a:lnTo>
                    <a:pt x="1238" y="1864"/>
                  </a:lnTo>
                  <a:lnTo>
                    <a:pt x="1148" y="1888"/>
                  </a:lnTo>
                  <a:lnTo>
                    <a:pt x="1053" y="1900"/>
                  </a:lnTo>
                  <a:lnTo>
                    <a:pt x="957" y="1906"/>
                  </a:lnTo>
                  <a:close/>
                </a:path>
              </a:pathLst>
            </a:custGeom>
            <a:solidFill>
              <a:srgbClr val="2568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86" name="Freeform 146"/>
            <p:cNvSpPr>
              <a:spLocks/>
            </p:cNvSpPr>
            <p:nvPr/>
          </p:nvSpPr>
          <p:spPr bwMode="auto">
            <a:xfrm>
              <a:off x="4032" y="1672"/>
              <a:ext cx="1896" cy="1894"/>
            </a:xfrm>
            <a:custGeom>
              <a:avLst/>
              <a:gdLst>
                <a:gd name="T0" fmla="*/ 849 w 1896"/>
                <a:gd name="T1" fmla="*/ 1888 h 1894"/>
                <a:gd name="T2" fmla="*/ 664 w 1896"/>
                <a:gd name="T3" fmla="*/ 1852 h 1894"/>
                <a:gd name="T4" fmla="*/ 496 w 1896"/>
                <a:gd name="T5" fmla="*/ 1780 h 1894"/>
                <a:gd name="T6" fmla="*/ 347 w 1896"/>
                <a:gd name="T7" fmla="*/ 1679 h 1894"/>
                <a:gd name="T8" fmla="*/ 215 w 1896"/>
                <a:gd name="T9" fmla="*/ 1547 h 1894"/>
                <a:gd name="T10" fmla="*/ 114 w 1896"/>
                <a:gd name="T11" fmla="*/ 1398 h 1894"/>
                <a:gd name="T12" fmla="*/ 42 w 1896"/>
                <a:gd name="T13" fmla="*/ 1231 h 1894"/>
                <a:gd name="T14" fmla="*/ 6 w 1896"/>
                <a:gd name="T15" fmla="*/ 1046 h 1894"/>
                <a:gd name="T16" fmla="*/ 6 w 1896"/>
                <a:gd name="T17" fmla="*/ 855 h 1894"/>
                <a:gd name="T18" fmla="*/ 42 w 1896"/>
                <a:gd name="T19" fmla="*/ 669 h 1894"/>
                <a:gd name="T20" fmla="*/ 114 w 1896"/>
                <a:gd name="T21" fmla="*/ 496 h 1894"/>
                <a:gd name="T22" fmla="*/ 215 w 1896"/>
                <a:gd name="T23" fmla="*/ 347 h 1894"/>
                <a:gd name="T24" fmla="*/ 347 w 1896"/>
                <a:gd name="T25" fmla="*/ 215 h 1894"/>
                <a:gd name="T26" fmla="*/ 496 w 1896"/>
                <a:gd name="T27" fmla="*/ 114 h 1894"/>
                <a:gd name="T28" fmla="*/ 664 w 1896"/>
                <a:gd name="T29" fmla="*/ 42 h 1894"/>
                <a:gd name="T30" fmla="*/ 849 w 1896"/>
                <a:gd name="T31" fmla="*/ 6 h 1894"/>
                <a:gd name="T32" fmla="*/ 1041 w 1896"/>
                <a:gd name="T33" fmla="*/ 6 h 1894"/>
                <a:gd name="T34" fmla="*/ 1226 w 1896"/>
                <a:gd name="T35" fmla="*/ 42 h 1894"/>
                <a:gd name="T36" fmla="*/ 1400 w 1896"/>
                <a:gd name="T37" fmla="*/ 114 h 1894"/>
                <a:gd name="T38" fmla="*/ 1549 w 1896"/>
                <a:gd name="T39" fmla="*/ 215 h 1894"/>
                <a:gd name="T40" fmla="*/ 1681 w 1896"/>
                <a:gd name="T41" fmla="*/ 347 h 1894"/>
                <a:gd name="T42" fmla="*/ 1782 w 1896"/>
                <a:gd name="T43" fmla="*/ 496 h 1894"/>
                <a:gd name="T44" fmla="*/ 1854 w 1896"/>
                <a:gd name="T45" fmla="*/ 669 h 1894"/>
                <a:gd name="T46" fmla="*/ 1890 w 1896"/>
                <a:gd name="T47" fmla="*/ 855 h 1894"/>
                <a:gd name="T48" fmla="*/ 1890 w 1896"/>
                <a:gd name="T49" fmla="*/ 1046 h 1894"/>
                <a:gd name="T50" fmla="*/ 1854 w 1896"/>
                <a:gd name="T51" fmla="*/ 1231 h 1894"/>
                <a:gd name="T52" fmla="*/ 1782 w 1896"/>
                <a:gd name="T53" fmla="*/ 1398 h 1894"/>
                <a:gd name="T54" fmla="*/ 1681 w 1896"/>
                <a:gd name="T55" fmla="*/ 1547 h 1894"/>
                <a:gd name="T56" fmla="*/ 1549 w 1896"/>
                <a:gd name="T57" fmla="*/ 1679 h 1894"/>
                <a:gd name="T58" fmla="*/ 1400 w 1896"/>
                <a:gd name="T59" fmla="*/ 1780 h 1894"/>
                <a:gd name="T60" fmla="*/ 1226 w 1896"/>
                <a:gd name="T61" fmla="*/ 1852 h 1894"/>
                <a:gd name="T62" fmla="*/ 1041 w 1896"/>
                <a:gd name="T63" fmla="*/ 1888 h 1894"/>
                <a:gd name="T64" fmla="*/ 945 w 1896"/>
                <a:gd name="T65" fmla="*/ 1894 h 18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96"/>
                <a:gd name="T100" fmla="*/ 0 h 1894"/>
                <a:gd name="T101" fmla="*/ 1896 w 1896"/>
                <a:gd name="T102" fmla="*/ 1894 h 18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96" h="1894">
                  <a:moveTo>
                    <a:pt x="945" y="1894"/>
                  </a:moveTo>
                  <a:lnTo>
                    <a:pt x="849" y="1888"/>
                  </a:lnTo>
                  <a:lnTo>
                    <a:pt x="754" y="1876"/>
                  </a:lnTo>
                  <a:lnTo>
                    <a:pt x="664" y="1852"/>
                  </a:lnTo>
                  <a:lnTo>
                    <a:pt x="580" y="1822"/>
                  </a:lnTo>
                  <a:lnTo>
                    <a:pt x="496" y="1780"/>
                  </a:lnTo>
                  <a:lnTo>
                    <a:pt x="419" y="1732"/>
                  </a:lnTo>
                  <a:lnTo>
                    <a:pt x="347" y="1679"/>
                  </a:lnTo>
                  <a:lnTo>
                    <a:pt x="275" y="1619"/>
                  </a:lnTo>
                  <a:lnTo>
                    <a:pt x="215" y="1547"/>
                  </a:lnTo>
                  <a:lnTo>
                    <a:pt x="161" y="1476"/>
                  </a:lnTo>
                  <a:lnTo>
                    <a:pt x="114" y="1398"/>
                  </a:lnTo>
                  <a:lnTo>
                    <a:pt x="72" y="1314"/>
                  </a:lnTo>
                  <a:lnTo>
                    <a:pt x="42" y="1231"/>
                  </a:lnTo>
                  <a:lnTo>
                    <a:pt x="18" y="1141"/>
                  </a:lnTo>
                  <a:lnTo>
                    <a:pt x="6" y="1046"/>
                  </a:lnTo>
                  <a:lnTo>
                    <a:pt x="0" y="950"/>
                  </a:lnTo>
                  <a:lnTo>
                    <a:pt x="6" y="855"/>
                  </a:lnTo>
                  <a:lnTo>
                    <a:pt x="18" y="759"/>
                  </a:lnTo>
                  <a:lnTo>
                    <a:pt x="42" y="669"/>
                  </a:lnTo>
                  <a:lnTo>
                    <a:pt x="72" y="580"/>
                  </a:lnTo>
                  <a:lnTo>
                    <a:pt x="114" y="496"/>
                  </a:lnTo>
                  <a:lnTo>
                    <a:pt x="161" y="419"/>
                  </a:lnTo>
                  <a:lnTo>
                    <a:pt x="215" y="347"/>
                  </a:lnTo>
                  <a:lnTo>
                    <a:pt x="275" y="281"/>
                  </a:lnTo>
                  <a:lnTo>
                    <a:pt x="347" y="215"/>
                  </a:lnTo>
                  <a:lnTo>
                    <a:pt x="419" y="162"/>
                  </a:lnTo>
                  <a:lnTo>
                    <a:pt x="496" y="114"/>
                  </a:lnTo>
                  <a:lnTo>
                    <a:pt x="580" y="78"/>
                  </a:lnTo>
                  <a:lnTo>
                    <a:pt x="664" y="42"/>
                  </a:lnTo>
                  <a:lnTo>
                    <a:pt x="754" y="18"/>
                  </a:lnTo>
                  <a:lnTo>
                    <a:pt x="849" y="6"/>
                  </a:lnTo>
                  <a:lnTo>
                    <a:pt x="945" y="0"/>
                  </a:lnTo>
                  <a:lnTo>
                    <a:pt x="1041" y="6"/>
                  </a:lnTo>
                  <a:lnTo>
                    <a:pt x="1136" y="18"/>
                  </a:lnTo>
                  <a:lnTo>
                    <a:pt x="1226" y="42"/>
                  </a:lnTo>
                  <a:lnTo>
                    <a:pt x="1316" y="78"/>
                  </a:lnTo>
                  <a:lnTo>
                    <a:pt x="1400" y="114"/>
                  </a:lnTo>
                  <a:lnTo>
                    <a:pt x="1477" y="162"/>
                  </a:lnTo>
                  <a:lnTo>
                    <a:pt x="1549" y="215"/>
                  </a:lnTo>
                  <a:lnTo>
                    <a:pt x="1621" y="281"/>
                  </a:lnTo>
                  <a:lnTo>
                    <a:pt x="1681" y="347"/>
                  </a:lnTo>
                  <a:lnTo>
                    <a:pt x="1735" y="419"/>
                  </a:lnTo>
                  <a:lnTo>
                    <a:pt x="1782" y="496"/>
                  </a:lnTo>
                  <a:lnTo>
                    <a:pt x="1824" y="580"/>
                  </a:lnTo>
                  <a:lnTo>
                    <a:pt x="1854" y="669"/>
                  </a:lnTo>
                  <a:lnTo>
                    <a:pt x="1878" y="759"/>
                  </a:lnTo>
                  <a:lnTo>
                    <a:pt x="1890" y="855"/>
                  </a:lnTo>
                  <a:lnTo>
                    <a:pt x="1896" y="950"/>
                  </a:lnTo>
                  <a:lnTo>
                    <a:pt x="1890" y="1046"/>
                  </a:lnTo>
                  <a:lnTo>
                    <a:pt x="1878" y="1141"/>
                  </a:lnTo>
                  <a:lnTo>
                    <a:pt x="1854" y="1231"/>
                  </a:lnTo>
                  <a:lnTo>
                    <a:pt x="1824" y="1314"/>
                  </a:lnTo>
                  <a:lnTo>
                    <a:pt x="1782" y="1398"/>
                  </a:lnTo>
                  <a:lnTo>
                    <a:pt x="1735" y="1476"/>
                  </a:lnTo>
                  <a:lnTo>
                    <a:pt x="1681" y="1547"/>
                  </a:lnTo>
                  <a:lnTo>
                    <a:pt x="1621" y="1619"/>
                  </a:lnTo>
                  <a:lnTo>
                    <a:pt x="1549" y="1679"/>
                  </a:lnTo>
                  <a:lnTo>
                    <a:pt x="1477" y="1732"/>
                  </a:lnTo>
                  <a:lnTo>
                    <a:pt x="1400" y="1780"/>
                  </a:lnTo>
                  <a:lnTo>
                    <a:pt x="1316" y="1822"/>
                  </a:lnTo>
                  <a:lnTo>
                    <a:pt x="1226" y="1852"/>
                  </a:lnTo>
                  <a:lnTo>
                    <a:pt x="1136" y="1876"/>
                  </a:lnTo>
                  <a:lnTo>
                    <a:pt x="1041" y="1888"/>
                  </a:lnTo>
                  <a:lnTo>
                    <a:pt x="945" y="1894"/>
                  </a:lnTo>
                  <a:close/>
                </a:path>
              </a:pathLst>
            </a:custGeom>
            <a:solidFill>
              <a:srgbClr val="2568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87" name="Freeform 147"/>
            <p:cNvSpPr>
              <a:spLocks/>
            </p:cNvSpPr>
            <p:nvPr/>
          </p:nvSpPr>
          <p:spPr bwMode="auto">
            <a:xfrm>
              <a:off x="4032" y="1678"/>
              <a:ext cx="1884" cy="1882"/>
            </a:xfrm>
            <a:custGeom>
              <a:avLst/>
              <a:gdLst>
                <a:gd name="T0" fmla="*/ 849 w 1884"/>
                <a:gd name="T1" fmla="*/ 1876 h 1882"/>
                <a:gd name="T2" fmla="*/ 664 w 1884"/>
                <a:gd name="T3" fmla="*/ 1840 h 1882"/>
                <a:gd name="T4" fmla="*/ 496 w 1884"/>
                <a:gd name="T5" fmla="*/ 1768 h 1882"/>
                <a:gd name="T6" fmla="*/ 347 w 1884"/>
                <a:gd name="T7" fmla="*/ 1667 h 1882"/>
                <a:gd name="T8" fmla="*/ 215 w 1884"/>
                <a:gd name="T9" fmla="*/ 1535 h 1882"/>
                <a:gd name="T10" fmla="*/ 114 w 1884"/>
                <a:gd name="T11" fmla="*/ 1386 h 1882"/>
                <a:gd name="T12" fmla="*/ 42 w 1884"/>
                <a:gd name="T13" fmla="*/ 1219 h 1882"/>
                <a:gd name="T14" fmla="*/ 6 w 1884"/>
                <a:gd name="T15" fmla="*/ 1034 h 1882"/>
                <a:gd name="T16" fmla="*/ 6 w 1884"/>
                <a:gd name="T17" fmla="*/ 843 h 1882"/>
                <a:gd name="T18" fmla="*/ 42 w 1884"/>
                <a:gd name="T19" fmla="*/ 657 h 1882"/>
                <a:gd name="T20" fmla="*/ 114 w 1884"/>
                <a:gd name="T21" fmla="*/ 490 h 1882"/>
                <a:gd name="T22" fmla="*/ 215 w 1884"/>
                <a:gd name="T23" fmla="*/ 341 h 1882"/>
                <a:gd name="T24" fmla="*/ 347 w 1884"/>
                <a:gd name="T25" fmla="*/ 215 h 1882"/>
                <a:gd name="T26" fmla="*/ 496 w 1884"/>
                <a:gd name="T27" fmla="*/ 114 h 1882"/>
                <a:gd name="T28" fmla="*/ 664 w 1884"/>
                <a:gd name="T29" fmla="*/ 42 h 1882"/>
                <a:gd name="T30" fmla="*/ 849 w 1884"/>
                <a:gd name="T31" fmla="*/ 6 h 1882"/>
                <a:gd name="T32" fmla="*/ 1041 w 1884"/>
                <a:gd name="T33" fmla="*/ 6 h 1882"/>
                <a:gd name="T34" fmla="*/ 1226 w 1884"/>
                <a:gd name="T35" fmla="*/ 42 h 1882"/>
                <a:gd name="T36" fmla="*/ 1394 w 1884"/>
                <a:gd name="T37" fmla="*/ 114 h 1882"/>
                <a:gd name="T38" fmla="*/ 1543 w 1884"/>
                <a:gd name="T39" fmla="*/ 215 h 1882"/>
                <a:gd name="T40" fmla="*/ 1669 w 1884"/>
                <a:gd name="T41" fmla="*/ 341 h 1882"/>
                <a:gd name="T42" fmla="*/ 1770 w 1884"/>
                <a:gd name="T43" fmla="*/ 490 h 1882"/>
                <a:gd name="T44" fmla="*/ 1842 w 1884"/>
                <a:gd name="T45" fmla="*/ 657 h 1882"/>
                <a:gd name="T46" fmla="*/ 1878 w 1884"/>
                <a:gd name="T47" fmla="*/ 843 h 1882"/>
                <a:gd name="T48" fmla="*/ 1878 w 1884"/>
                <a:gd name="T49" fmla="*/ 1034 h 1882"/>
                <a:gd name="T50" fmla="*/ 1842 w 1884"/>
                <a:gd name="T51" fmla="*/ 1219 h 1882"/>
                <a:gd name="T52" fmla="*/ 1770 w 1884"/>
                <a:gd name="T53" fmla="*/ 1386 h 1882"/>
                <a:gd name="T54" fmla="*/ 1669 w 1884"/>
                <a:gd name="T55" fmla="*/ 1535 h 1882"/>
                <a:gd name="T56" fmla="*/ 1543 w 1884"/>
                <a:gd name="T57" fmla="*/ 1667 h 1882"/>
                <a:gd name="T58" fmla="*/ 1394 w 1884"/>
                <a:gd name="T59" fmla="*/ 1768 h 1882"/>
                <a:gd name="T60" fmla="*/ 1226 w 1884"/>
                <a:gd name="T61" fmla="*/ 1840 h 1882"/>
                <a:gd name="T62" fmla="*/ 1041 w 1884"/>
                <a:gd name="T63" fmla="*/ 1876 h 1882"/>
                <a:gd name="T64" fmla="*/ 945 w 1884"/>
                <a:gd name="T65" fmla="*/ 1882 h 18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84"/>
                <a:gd name="T100" fmla="*/ 0 h 1882"/>
                <a:gd name="T101" fmla="*/ 1884 w 1884"/>
                <a:gd name="T102" fmla="*/ 1882 h 18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84" h="1882">
                  <a:moveTo>
                    <a:pt x="945" y="1882"/>
                  </a:moveTo>
                  <a:lnTo>
                    <a:pt x="849" y="1876"/>
                  </a:lnTo>
                  <a:lnTo>
                    <a:pt x="754" y="1864"/>
                  </a:lnTo>
                  <a:lnTo>
                    <a:pt x="664" y="1840"/>
                  </a:lnTo>
                  <a:lnTo>
                    <a:pt x="580" y="1810"/>
                  </a:lnTo>
                  <a:lnTo>
                    <a:pt x="496" y="1768"/>
                  </a:lnTo>
                  <a:lnTo>
                    <a:pt x="419" y="1720"/>
                  </a:lnTo>
                  <a:lnTo>
                    <a:pt x="347" y="1667"/>
                  </a:lnTo>
                  <a:lnTo>
                    <a:pt x="275" y="1607"/>
                  </a:lnTo>
                  <a:lnTo>
                    <a:pt x="215" y="1535"/>
                  </a:lnTo>
                  <a:lnTo>
                    <a:pt x="161" y="1464"/>
                  </a:lnTo>
                  <a:lnTo>
                    <a:pt x="114" y="1386"/>
                  </a:lnTo>
                  <a:lnTo>
                    <a:pt x="72" y="1302"/>
                  </a:lnTo>
                  <a:lnTo>
                    <a:pt x="42" y="1219"/>
                  </a:lnTo>
                  <a:lnTo>
                    <a:pt x="18" y="1129"/>
                  </a:lnTo>
                  <a:lnTo>
                    <a:pt x="6" y="1034"/>
                  </a:lnTo>
                  <a:lnTo>
                    <a:pt x="0" y="938"/>
                  </a:lnTo>
                  <a:lnTo>
                    <a:pt x="6" y="843"/>
                  </a:lnTo>
                  <a:lnTo>
                    <a:pt x="18" y="747"/>
                  </a:lnTo>
                  <a:lnTo>
                    <a:pt x="42" y="657"/>
                  </a:lnTo>
                  <a:lnTo>
                    <a:pt x="72" y="574"/>
                  </a:lnTo>
                  <a:lnTo>
                    <a:pt x="114" y="490"/>
                  </a:lnTo>
                  <a:lnTo>
                    <a:pt x="161" y="413"/>
                  </a:lnTo>
                  <a:lnTo>
                    <a:pt x="215" y="341"/>
                  </a:lnTo>
                  <a:lnTo>
                    <a:pt x="275" y="275"/>
                  </a:lnTo>
                  <a:lnTo>
                    <a:pt x="347" y="215"/>
                  </a:lnTo>
                  <a:lnTo>
                    <a:pt x="419" y="162"/>
                  </a:lnTo>
                  <a:lnTo>
                    <a:pt x="496" y="114"/>
                  </a:lnTo>
                  <a:lnTo>
                    <a:pt x="580" y="72"/>
                  </a:lnTo>
                  <a:lnTo>
                    <a:pt x="664" y="42"/>
                  </a:lnTo>
                  <a:lnTo>
                    <a:pt x="754" y="18"/>
                  </a:lnTo>
                  <a:lnTo>
                    <a:pt x="849" y="6"/>
                  </a:lnTo>
                  <a:lnTo>
                    <a:pt x="945" y="0"/>
                  </a:lnTo>
                  <a:lnTo>
                    <a:pt x="1041" y="6"/>
                  </a:lnTo>
                  <a:lnTo>
                    <a:pt x="1136" y="18"/>
                  </a:lnTo>
                  <a:lnTo>
                    <a:pt x="1226" y="42"/>
                  </a:lnTo>
                  <a:lnTo>
                    <a:pt x="1310" y="72"/>
                  </a:lnTo>
                  <a:lnTo>
                    <a:pt x="1394" y="114"/>
                  </a:lnTo>
                  <a:lnTo>
                    <a:pt x="1471" y="162"/>
                  </a:lnTo>
                  <a:lnTo>
                    <a:pt x="1543" y="215"/>
                  </a:lnTo>
                  <a:lnTo>
                    <a:pt x="1609" y="275"/>
                  </a:lnTo>
                  <a:lnTo>
                    <a:pt x="1669" y="341"/>
                  </a:lnTo>
                  <a:lnTo>
                    <a:pt x="1723" y="413"/>
                  </a:lnTo>
                  <a:lnTo>
                    <a:pt x="1770" y="490"/>
                  </a:lnTo>
                  <a:lnTo>
                    <a:pt x="1812" y="574"/>
                  </a:lnTo>
                  <a:lnTo>
                    <a:pt x="1842" y="657"/>
                  </a:lnTo>
                  <a:lnTo>
                    <a:pt x="1866" y="747"/>
                  </a:lnTo>
                  <a:lnTo>
                    <a:pt x="1878" y="843"/>
                  </a:lnTo>
                  <a:lnTo>
                    <a:pt x="1884" y="938"/>
                  </a:lnTo>
                  <a:lnTo>
                    <a:pt x="1878" y="1034"/>
                  </a:lnTo>
                  <a:lnTo>
                    <a:pt x="1866" y="1129"/>
                  </a:lnTo>
                  <a:lnTo>
                    <a:pt x="1842" y="1219"/>
                  </a:lnTo>
                  <a:lnTo>
                    <a:pt x="1812" y="1302"/>
                  </a:lnTo>
                  <a:lnTo>
                    <a:pt x="1770" y="1386"/>
                  </a:lnTo>
                  <a:lnTo>
                    <a:pt x="1723" y="1464"/>
                  </a:lnTo>
                  <a:lnTo>
                    <a:pt x="1669" y="1535"/>
                  </a:lnTo>
                  <a:lnTo>
                    <a:pt x="1609" y="1607"/>
                  </a:lnTo>
                  <a:lnTo>
                    <a:pt x="1543" y="1667"/>
                  </a:lnTo>
                  <a:lnTo>
                    <a:pt x="1471" y="1720"/>
                  </a:lnTo>
                  <a:lnTo>
                    <a:pt x="1394" y="1768"/>
                  </a:lnTo>
                  <a:lnTo>
                    <a:pt x="1310" y="1810"/>
                  </a:lnTo>
                  <a:lnTo>
                    <a:pt x="1226" y="1840"/>
                  </a:lnTo>
                  <a:lnTo>
                    <a:pt x="1136" y="1864"/>
                  </a:lnTo>
                  <a:lnTo>
                    <a:pt x="1041" y="1876"/>
                  </a:lnTo>
                  <a:lnTo>
                    <a:pt x="945" y="1882"/>
                  </a:lnTo>
                  <a:close/>
                </a:path>
              </a:pathLst>
            </a:custGeom>
            <a:solidFill>
              <a:srgbClr val="2669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88" name="Freeform 148"/>
            <p:cNvSpPr>
              <a:spLocks/>
            </p:cNvSpPr>
            <p:nvPr/>
          </p:nvSpPr>
          <p:spPr bwMode="auto">
            <a:xfrm>
              <a:off x="4038" y="1678"/>
              <a:ext cx="1872" cy="1870"/>
            </a:xfrm>
            <a:custGeom>
              <a:avLst/>
              <a:gdLst>
                <a:gd name="T0" fmla="*/ 837 w 1872"/>
                <a:gd name="T1" fmla="*/ 1864 h 1870"/>
                <a:gd name="T2" fmla="*/ 658 w 1872"/>
                <a:gd name="T3" fmla="*/ 1828 h 1870"/>
                <a:gd name="T4" fmla="*/ 490 w 1872"/>
                <a:gd name="T5" fmla="*/ 1756 h 1870"/>
                <a:gd name="T6" fmla="*/ 341 w 1872"/>
                <a:gd name="T7" fmla="*/ 1655 h 1870"/>
                <a:gd name="T8" fmla="*/ 215 w 1872"/>
                <a:gd name="T9" fmla="*/ 1529 h 1870"/>
                <a:gd name="T10" fmla="*/ 114 w 1872"/>
                <a:gd name="T11" fmla="*/ 1380 h 1870"/>
                <a:gd name="T12" fmla="*/ 42 w 1872"/>
                <a:gd name="T13" fmla="*/ 1213 h 1870"/>
                <a:gd name="T14" fmla="*/ 6 w 1872"/>
                <a:gd name="T15" fmla="*/ 1034 h 1870"/>
                <a:gd name="T16" fmla="*/ 6 w 1872"/>
                <a:gd name="T17" fmla="*/ 843 h 1870"/>
                <a:gd name="T18" fmla="*/ 42 w 1872"/>
                <a:gd name="T19" fmla="*/ 657 h 1870"/>
                <a:gd name="T20" fmla="*/ 114 w 1872"/>
                <a:gd name="T21" fmla="*/ 490 h 1870"/>
                <a:gd name="T22" fmla="*/ 215 w 1872"/>
                <a:gd name="T23" fmla="*/ 341 h 1870"/>
                <a:gd name="T24" fmla="*/ 341 w 1872"/>
                <a:gd name="T25" fmla="*/ 215 h 1870"/>
                <a:gd name="T26" fmla="*/ 490 w 1872"/>
                <a:gd name="T27" fmla="*/ 114 h 1870"/>
                <a:gd name="T28" fmla="*/ 658 w 1872"/>
                <a:gd name="T29" fmla="*/ 42 h 1870"/>
                <a:gd name="T30" fmla="*/ 837 w 1872"/>
                <a:gd name="T31" fmla="*/ 6 h 1870"/>
                <a:gd name="T32" fmla="*/ 1029 w 1872"/>
                <a:gd name="T33" fmla="*/ 6 h 1870"/>
                <a:gd name="T34" fmla="*/ 1214 w 1872"/>
                <a:gd name="T35" fmla="*/ 42 h 1870"/>
                <a:gd name="T36" fmla="*/ 1382 w 1872"/>
                <a:gd name="T37" fmla="*/ 114 h 1870"/>
                <a:gd name="T38" fmla="*/ 1531 w 1872"/>
                <a:gd name="T39" fmla="*/ 215 h 1870"/>
                <a:gd name="T40" fmla="*/ 1657 w 1872"/>
                <a:gd name="T41" fmla="*/ 341 h 1870"/>
                <a:gd name="T42" fmla="*/ 1758 w 1872"/>
                <a:gd name="T43" fmla="*/ 490 h 1870"/>
                <a:gd name="T44" fmla="*/ 1830 w 1872"/>
                <a:gd name="T45" fmla="*/ 657 h 1870"/>
                <a:gd name="T46" fmla="*/ 1866 w 1872"/>
                <a:gd name="T47" fmla="*/ 843 h 1870"/>
                <a:gd name="T48" fmla="*/ 1866 w 1872"/>
                <a:gd name="T49" fmla="*/ 1034 h 1870"/>
                <a:gd name="T50" fmla="*/ 1830 w 1872"/>
                <a:gd name="T51" fmla="*/ 1213 h 1870"/>
                <a:gd name="T52" fmla="*/ 1758 w 1872"/>
                <a:gd name="T53" fmla="*/ 1380 h 1870"/>
                <a:gd name="T54" fmla="*/ 1657 w 1872"/>
                <a:gd name="T55" fmla="*/ 1529 h 1870"/>
                <a:gd name="T56" fmla="*/ 1531 w 1872"/>
                <a:gd name="T57" fmla="*/ 1655 h 1870"/>
                <a:gd name="T58" fmla="*/ 1382 w 1872"/>
                <a:gd name="T59" fmla="*/ 1756 h 1870"/>
                <a:gd name="T60" fmla="*/ 1214 w 1872"/>
                <a:gd name="T61" fmla="*/ 1828 h 1870"/>
                <a:gd name="T62" fmla="*/ 1029 w 1872"/>
                <a:gd name="T63" fmla="*/ 1864 h 1870"/>
                <a:gd name="T64" fmla="*/ 933 w 1872"/>
                <a:gd name="T65" fmla="*/ 1870 h 18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72"/>
                <a:gd name="T100" fmla="*/ 0 h 1870"/>
                <a:gd name="T101" fmla="*/ 1872 w 1872"/>
                <a:gd name="T102" fmla="*/ 1870 h 18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72" h="1870">
                  <a:moveTo>
                    <a:pt x="933" y="1870"/>
                  </a:moveTo>
                  <a:lnTo>
                    <a:pt x="837" y="1864"/>
                  </a:lnTo>
                  <a:lnTo>
                    <a:pt x="748" y="1852"/>
                  </a:lnTo>
                  <a:lnTo>
                    <a:pt x="658" y="1828"/>
                  </a:lnTo>
                  <a:lnTo>
                    <a:pt x="568" y="1798"/>
                  </a:lnTo>
                  <a:lnTo>
                    <a:pt x="490" y="1756"/>
                  </a:lnTo>
                  <a:lnTo>
                    <a:pt x="413" y="1709"/>
                  </a:lnTo>
                  <a:lnTo>
                    <a:pt x="341" y="1655"/>
                  </a:lnTo>
                  <a:lnTo>
                    <a:pt x="275" y="1595"/>
                  </a:lnTo>
                  <a:lnTo>
                    <a:pt x="215" y="1529"/>
                  </a:lnTo>
                  <a:lnTo>
                    <a:pt x="161" y="1458"/>
                  </a:lnTo>
                  <a:lnTo>
                    <a:pt x="114" y="1380"/>
                  </a:lnTo>
                  <a:lnTo>
                    <a:pt x="72" y="1302"/>
                  </a:lnTo>
                  <a:lnTo>
                    <a:pt x="42" y="1213"/>
                  </a:lnTo>
                  <a:lnTo>
                    <a:pt x="18" y="1123"/>
                  </a:lnTo>
                  <a:lnTo>
                    <a:pt x="6" y="1034"/>
                  </a:lnTo>
                  <a:lnTo>
                    <a:pt x="0" y="938"/>
                  </a:lnTo>
                  <a:lnTo>
                    <a:pt x="6" y="843"/>
                  </a:lnTo>
                  <a:lnTo>
                    <a:pt x="18" y="747"/>
                  </a:lnTo>
                  <a:lnTo>
                    <a:pt x="42" y="657"/>
                  </a:lnTo>
                  <a:lnTo>
                    <a:pt x="72" y="574"/>
                  </a:lnTo>
                  <a:lnTo>
                    <a:pt x="114" y="490"/>
                  </a:lnTo>
                  <a:lnTo>
                    <a:pt x="161" y="413"/>
                  </a:lnTo>
                  <a:lnTo>
                    <a:pt x="215" y="341"/>
                  </a:lnTo>
                  <a:lnTo>
                    <a:pt x="275" y="275"/>
                  </a:lnTo>
                  <a:lnTo>
                    <a:pt x="341" y="215"/>
                  </a:lnTo>
                  <a:lnTo>
                    <a:pt x="413" y="162"/>
                  </a:lnTo>
                  <a:lnTo>
                    <a:pt x="490" y="114"/>
                  </a:lnTo>
                  <a:lnTo>
                    <a:pt x="568" y="72"/>
                  </a:lnTo>
                  <a:lnTo>
                    <a:pt x="658" y="42"/>
                  </a:lnTo>
                  <a:lnTo>
                    <a:pt x="748" y="18"/>
                  </a:lnTo>
                  <a:lnTo>
                    <a:pt x="837" y="6"/>
                  </a:lnTo>
                  <a:lnTo>
                    <a:pt x="933" y="0"/>
                  </a:lnTo>
                  <a:lnTo>
                    <a:pt x="1029" y="6"/>
                  </a:lnTo>
                  <a:lnTo>
                    <a:pt x="1124" y="18"/>
                  </a:lnTo>
                  <a:lnTo>
                    <a:pt x="1214" y="42"/>
                  </a:lnTo>
                  <a:lnTo>
                    <a:pt x="1298" y="72"/>
                  </a:lnTo>
                  <a:lnTo>
                    <a:pt x="1382" y="114"/>
                  </a:lnTo>
                  <a:lnTo>
                    <a:pt x="1459" y="162"/>
                  </a:lnTo>
                  <a:lnTo>
                    <a:pt x="1531" y="215"/>
                  </a:lnTo>
                  <a:lnTo>
                    <a:pt x="1597" y="275"/>
                  </a:lnTo>
                  <a:lnTo>
                    <a:pt x="1657" y="341"/>
                  </a:lnTo>
                  <a:lnTo>
                    <a:pt x="1711" y="413"/>
                  </a:lnTo>
                  <a:lnTo>
                    <a:pt x="1758" y="490"/>
                  </a:lnTo>
                  <a:lnTo>
                    <a:pt x="1800" y="574"/>
                  </a:lnTo>
                  <a:lnTo>
                    <a:pt x="1830" y="657"/>
                  </a:lnTo>
                  <a:lnTo>
                    <a:pt x="1854" y="747"/>
                  </a:lnTo>
                  <a:lnTo>
                    <a:pt x="1866" y="843"/>
                  </a:lnTo>
                  <a:lnTo>
                    <a:pt x="1872" y="938"/>
                  </a:lnTo>
                  <a:lnTo>
                    <a:pt x="1866" y="1034"/>
                  </a:lnTo>
                  <a:lnTo>
                    <a:pt x="1854" y="1123"/>
                  </a:lnTo>
                  <a:lnTo>
                    <a:pt x="1830" y="1213"/>
                  </a:lnTo>
                  <a:lnTo>
                    <a:pt x="1800" y="1302"/>
                  </a:lnTo>
                  <a:lnTo>
                    <a:pt x="1758" y="1380"/>
                  </a:lnTo>
                  <a:lnTo>
                    <a:pt x="1711" y="1458"/>
                  </a:lnTo>
                  <a:lnTo>
                    <a:pt x="1657" y="1529"/>
                  </a:lnTo>
                  <a:lnTo>
                    <a:pt x="1597" y="1595"/>
                  </a:lnTo>
                  <a:lnTo>
                    <a:pt x="1531" y="1655"/>
                  </a:lnTo>
                  <a:lnTo>
                    <a:pt x="1459" y="1709"/>
                  </a:lnTo>
                  <a:lnTo>
                    <a:pt x="1382" y="1756"/>
                  </a:lnTo>
                  <a:lnTo>
                    <a:pt x="1298" y="1798"/>
                  </a:lnTo>
                  <a:lnTo>
                    <a:pt x="1214" y="1828"/>
                  </a:lnTo>
                  <a:lnTo>
                    <a:pt x="1124" y="1852"/>
                  </a:lnTo>
                  <a:lnTo>
                    <a:pt x="1029" y="1864"/>
                  </a:lnTo>
                  <a:lnTo>
                    <a:pt x="933" y="1870"/>
                  </a:lnTo>
                  <a:close/>
                </a:path>
              </a:pathLst>
            </a:custGeom>
            <a:solidFill>
              <a:srgbClr val="2769A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89" name="Freeform 149"/>
            <p:cNvSpPr>
              <a:spLocks/>
            </p:cNvSpPr>
            <p:nvPr/>
          </p:nvSpPr>
          <p:spPr bwMode="auto">
            <a:xfrm>
              <a:off x="4044" y="1684"/>
              <a:ext cx="1860" cy="1858"/>
            </a:xfrm>
            <a:custGeom>
              <a:avLst/>
              <a:gdLst>
                <a:gd name="T0" fmla="*/ 831 w 1860"/>
                <a:gd name="T1" fmla="*/ 1852 h 1858"/>
                <a:gd name="T2" fmla="*/ 652 w 1860"/>
                <a:gd name="T3" fmla="*/ 1816 h 1858"/>
                <a:gd name="T4" fmla="*/ 484 w 1860"/>
                <a:gd name="T5" fmla="*/ 1744 h 1858"/>
                <a:gd name="T6" fmla="*/ 335 w 1860"/>
                <a:gd name="T7" fmla="*/ 1643 h 1858"/>
                <a:gd name="T8" fmla="*/ 209 w 1860"/>
                <a:gd name="T9" fmla="*/ 1517 h 1858"/>
                <a:gd name="T10" fmla="*/ 114 w 1860"/>
                <a:gd name="T11" fmla="*/ 1368 h 1858"/>
                <a:gd name="T12" fmla="*/ 42 w 1860"/>
                <a:gd name="T13" fmla="*/ 1201 h 1858"/>
                <a:gd name="T14" fmla="*/ 6 w 1860"/>
                <a:gd name="T15" fmla="*/ 1022 h 1858"/>
                <a:gd name="T16" fmla="*/ 6 w 1860"/>
                <a:gd name="T17" fmla="*/ 831 h 1858"/>
                <a:gd name="T18" fmla="*/ 42 w 1860"/>
                <a:gd name="T19" fmla="*/ 651 h 1858"/>
                <a:gd name="T20" fmla="*/ 114 w 1860"/>
                <a:gd name="T21" fmla="*/ 484 h 1858"/>
                <a:gd name="T22" fmla="*/ 209 w 1860"/>
                <a:gd name="T23" fmla="*/ 335 h 1858"/>
                <a:gd name="T24" fmla="*/ 335 w 1860"/>
                <a:gd name="T25" fmla="*/ 209 h 1858"/>
                <a:gd name="T26" fmla="*/ 484 w 1860"/>
                <a:gd name="T27" fmla="*/ 114 h 1858"/>
                <a:gd name="T28" fmla="*/ 652 w 1860"/>
                <a:gd name="T29" fmla="*/ 42 h 1858"/>
                <a:gd name="T30" fmla="*/ 831 w 1860"/>
                <a:gd name="T31" fmla="*/ 6 h 1858"/>
                <a:gd name="T32" fmla="*/ 1023 w 1860"/>
                <a:gd name="T33" fmla="*/ 6 h 1858"/>
                <a:gd name="T34" fmla="*/ 1202 w 1860"/>
                <a:gd name="T35" fmla="*/ 42 h 1858"/>
                <a:gd name="T36" fmla="*/ 1370 w 1860"/>
                <a:gd name="T37" fmla="*/ 114 h 1858"/>
                <a:gd name="T38" fmla="*/ 1519 w 1860"/>
                <a:gd name="T39" fmla="*/ 209 h 1858"/>
                <a:gd name="T40" fmla="*/ 1645 w 1860"/>
                <a:gd name="T41" fmla="*/ 335 h 1858"/>
                <a:gd name="T42" fmla="*/ 1746 w 1860"/>
                <a:gd name="T43" fmla="*/ 484 h 1858"/>
                <a:gd name="T44" fmla="*/ 1818 w 1860"/>
                <a:gd name="T45" fmla="*/ 651 h 1858"/>
                <a:gd name="T46" fmla="*/ 1854 w 1860"/>
                <a:gd name="T47" fmla="*/ 831 h 1858"/>
                <a:gd name="T48" fmla="*/ 1854 w 1860"/>
                <a:gd name="T49" fmla="*/ 1022 h 1858"/>
                <a:gd name="T50" fmla="*/ 1818 w 1860"/>
                <a:gd name="T51" fmla="*/ 1201 h 1858"/>
                <a:gd name="T52" fmla="*/ 1746 w 1860"/>
                <a:gd name="T53" fmla="*/ 1368 h 1858"/>
                <a:gd name="T54" fmla="*/ 1645 w 1860"/>
                <a:gd name="T55" fmla="*/ 1517 h 1858"/>
                <a:gd name="T56" fmla="*/ 1519 w 1860"/>
                <a:gd name="T57" fmla="*/ 1643 h 1858"/>
                <a:gd name="T58" fmla="*/ 1370 w 1860"/>
                <a:gd name="T59" fmla="*/ 1744 h 1858"/>
                <a:gd name="T60" fmla="*/ 1202 w 1860"/>
                <a:gd name="T61" fmla="*/ 1816 h 1858"/>
                <a:gd name="T62" fmla="*/ 1023 w 1860"/>
                <a:gd name="T63" fmla="*/ 1852 h 1858"/>
                <a:gd name="T64" fmla="*/ 927 w 1860"/>
                <a:gd name="T65" fmla="*/ 1858 h 18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0"/>
                <a:gd name="T100" fmla="*/ 0 h 1858"/>
                <a:gd name="T101" fmla="*/ 1860 w 1860"/>
                <a:gd name="T102" fmla="*/ 1858 h 18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0" h="1858">
                  <a:moveTo>
                    <a:pt x="927" y="1858"/>
                  </a:moveTo>
                  <a:lnTo>
                    <a:pt x="831" y="1852"/>
                  </a:lnTo>
                  <a:lnTo>
                    <a:pt x="742" y="1840"/>
                  </a:lnTo>
                  <a:lnTo>
                    <a:pt x="652" y="1816"/>
                  </a:lnTo>
                  <a:lnTo>
                    <a:pt x="568" y="1786"/>
                  </a:lnTo>
                  <a:lnTo>
                    <a:pt x="484" y="1744"/>
                  </a:lnTo>
                  <a:lnTo>
                    <a:pt x="407" y="1697"/>
                  </a:lnTo>
                  <a:lnTo>
                    <a:pt x="335" y="1643"/>
                  </a:lnTo>
                  <a:lnTo>
                    <a:pt x="269" y="1583"/>
                  </a:lnTo>
                  <a:lnTo>
                    <a:pt x="209" y="1517"/>
                  </a:lnTo>
                  <a:lnTo>
                    <a:pt x="155" y="1446"/>
                  </a:lnTo>
                  <a:lnTo>
                    <a:pt x="114" y="1368"/>
                  </a:lnTo>
                  <a:lnTo>
                    <a:pt x="72" y="1290"/>
                  </a:lnTo>
                  <a:lnTo>
                    <a:pt x="42" y="1201"/>
                  </a:lnTo>
                  <a:lnTo>
                    <a:pt x="18" y="1111"/>
                  </a:lnTo>
                  <a:lnTo>
                    <a:pt x="6" y="1022"/>
                  </a:lnTo>
                  <a:lnTo>
                    <a:pt x="0" y="926"/>
                  </a:lnTo>
                  <a:lnTo>
                    <a:pt x="6" y="831"/>
                  </a:lnTo>
                  <a:lnTo>
                    <a:pt x="18" y="741"/>
                  </a:lnTo>
                  <a:lnTo>
                    <a:pt x="42" y="651"/>
                  </a:lnTo>
                  <a:lnTo>
                    <a:pt x="72" y="568"/>
                  </a:lnTo>
                  <a:lnTo>
                    <a:pt x="114" y="484"/>
                  </a:lnTo>
                  <a:lnTo>
                    <a:pt x="155" y="407"/>
                  </a:lnTo>
                  <a:lnTo>
                    <a:pt x="209" y="335"/>
                  </a:lnTo>
                  <a:lnTo>
                    <a:pt x="269" y="269"/>
                  </a:lnTo>
                  <a:lnTo>
                    <a:pt x="335" y="209"/>
                  </a:lnTo>
                  <a:lnTo>
                    <a:pt x="407" y="156"/>
                  </a:lnTo>
                  <a:lnTo>
                    <a:pt x="484" y="114"/>
                  </a:lnTo>
                  <a:lnTo>
                    <a:pt x="568" y="72"/>
                  </a:lnTo>
                  <a:lnTo>
                    <a:pt x="652" y="42"/>
                  </a:lnTo>
                  <a:lnTo>
                    <a:pt x="742" y="18"/>
                  </a:lnTo>
                  <a:lnTo>
                    <a:pt x="831" y="6"/>
                  </a:lnTo>
                  <a:lnTo>
                    <a:pt x="927" y="0"/>
                  </a:lnTo>
                  <a:lnTo>
                    <a:pt x="1023" y="6"/>
                  </a:lnTo>
                  <a:lnTo>
                    <a:pt x="1112" y="18"/>
                  </a:lnTo>
                  <a:lnTo>
                    <a:pt x="1202" y="42"/>
                  </a:lnTo>
                  <a:lnTo>
                    <a:pt x="1292" y="72"/>
                  </a:lnTo>
                  <a:lnTo>
                    <a:pt x="1370" y="114"/>
                  </a:lnTo>
                  <a:lnTo>
                    <a:pt x="1447" y="156"/>
                  </a:lnTo>
                  <a:lnTo>
                    <a:pt x="1519" y="209"/>
                  </a:lnTo>
                  <a:lnTo>
                    <a:pt x="1585" y="269"/>
                  </a:lnTo>
                  <a:lnTo>
                    <a:pt x="1645" y="335"/>
                  </a:lnTo>
                  <a:lnTo>
                    <a:pt x="1699" y="407"/>
                  </a:lnTo>
                  <a:lnTo>
                    <a:pt x="1746" y="484"/>
                  </a:lnTo>
                  <a:lnTo>
                    <a:pt x="1788" y="568"/>
                  </a:lnTo>
                  <a:lnTo>
                    <a:pt x="1818" y="651"/>
                  </a:lnTo>
                  <a:lnTo>
                    <a:pt x="1842" y="741"/>
                  </a:lnTo>
                  <a:lnTo>
                    <a:pt x="1854" y="831"/>
                  </a:lnTo>
                  <a:lnTo>
                    <a:pt x="1860" y="926"/>
                  </a:lnTo>
                  <a:lnTo>
                    <a:pt x="1854" y="1022"/>
                  </a:lnTo>
                  <a:lnTo>
                    <a:pt x="1842" y="1111"/>
                  </a:lnTo>
                  <a:lnTo>
                    <a:pt x="1818" y="1201"/>
                  </a:lnTo>
                  <a:lnTo>
                    <a:pt x="1788" y="1290"/>
                  </a:lnTo>
                  <a:lnTo>
                    <a:pt x="1746" y="1368"/>
                  </a:lnTo>
                  <a:lnTo>
                    <a:pt x="1699" y="1446"/>
                  </a:lnTo>
                  <a:lnTo>
                    <a:pt x="1645" y="1517"/>
                  </a:lnTo>
                  <a:lnTo>
                    <a:pt x="1585" y="1583"/>
                  </a:lnTo>
                  <a:lnTo>
                    <a:pt x="1519" y="1643"/>
                  </a:lnTo>
                  <a:lnTo>
                    <a:pt x="1447" y="1697"/>
                  </a:lnTo>
                  <a:lnTo>
                    <a:pt x="1370" y="1744"/>
                  </a:lnTo>
                  <a:lnTo>
                    <a:pt x="1292" y="1786"/>
                  </a:lnTo>
                  <a:lnTo>
                    <a:pt x="1202" y="1816"/>
                  </a:lnTo>
                  <a:lnTo>
                    <a:pt x="1112" y="1840"/>
                  </a:lnTo>
                  <a:lnTo>
                    <a:pt x="1023" y="1852"/>
                  </a:lnTo>
                  <a:lnTo>
                    <a:pt x="927" y="1858"/>
                  </a:lnTo>
                  <a:close/>
                </a:path>
              </a:pathLst>
            </a:custGeom>
            <a:solidFill>
              <a:srgbClr val="2869A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90" name="Freeform 150"/>
            <p:cNvSpPr>
              <a:spLocks/>
            </p:cNvSpPr>
            <p:nvPr/>
          </p:nvSpPr>
          <p:spPr bwMode="auto">
            <a:xfrm>
              <a:off x="4044" y="1684"/>
              <a:ext cx="1848" cy="1846"/>
            </a:xfrm>
            <a:custGeom>
              <a:avLst/>
              <a:gdLst>
                <a:gd name="T0" fmla="*/ 831 w 1848"/>
                <a:gd name="T1" fmla="*/ 1840 h 1846"/>
                <a:gd name="T2" fmla="*/ 652 w 1848"/>
                <a:gd name="T3" fmla="*/ 1804 h 1846"/>
                <a:gd name="T4" fmla="*/ 484 w 1848"/>
                <a:gd name="T5" fmla="*/ 1732 h 1846"/>
                <a:gd name="T6" fmla="*/ 335 w 1848"/>
                <a:gd name="T7" fmla="*/ 1637 h 1846"/>
                <a:gd name="T8" fmla="*/ 209 w 1848"/>
                <a:gd name="T9" fmla="*/ 1511 h 1846"/>
                <a:gd name="T10" fmla="*/ 114 w 1848"/>
                <a:gd name="T11" fmla="*/ 1362 h 1846"/>
                <a:gd name="T12" fmla="*/ 42 w 1848"/>
                <a:gd name="T13" fmla="*/ 1201 h 1846"/>
                <a:gd name="T14" fmla="*/ 6 w 1848"/>
                <a:gd name="T15" fmla="*/ 1022 h 1846"/>
                <a:gd name="T16" fmla="*/ 6 w 1848"/>
                <a:gd name="T17" fmla="*/ 831 h 1846"/>
                <a:gd name="T18" fmla="*/ 42 w 1848"/>
                <a:gd name="T19" fmla="*/ 651 h 1846"/>
                <a:gd name="T20" fmla="*/ 114 w 1848"/>
                <a:gd name="T21" fmla="*/ 484 h 1846"/>
                <a:gd name="T22" fmla="*/ 209 w 1848"/>
                <a:gd name="T23" fmla="*/ 335 h 1846"/>
                <a:gd name="T24" fmla="*/ 335 w 1848"/>
                <a:gd name="T25" fmla="*/ 209 h 1846"/>
                <a:gd name="T26" fmla="*/ 484 w 1848"/>
                <a:gd name="T27" fmla="*/ 114 h 1846"/>
                <a:gd name="T28" fmla="*/ 652 w 1848"/>
                <a:gd name="T29" fmla="*/ 42 h 1846"/>
                <a:gd name="T30" fmla="*/ 831 w 1848"/>
                <a:gd name="T31" fmla="*/ 6 h 1846"/>
                <a:gd name="T32" fmla="*/ 1023 w 1848"/>
                <a:gd name="T33" fmla="*/ 6 h 1846"/>
                <a:gd name="T34" fmla="*/ 1202 w 1848"/>
                <a:gd name="T35" fmla="*/ 42 h 1846"/>
                <a:gd name="T36" fmla="*/ 1364 w 1848"/>
                <a:gd name="T37" fmla="*/ 114 h 1846"/>
                <a:gd name="T38" fmla="*/ 1513 w 1848"/>
                <a:gd name="T39" fmla="*/ 209 h 1846"/>
                <a:gd name="T40" fmla="*/ 1639 w 1848"/>
                <a:gd name="T41" fmla="*/ 335 h 1846"/>
                <a:gd name="T42" fmla="*/ 1735 w 1848"/>
                <a:gd name="T43" fmla="*/ 484 h 1846"/>
                <a:gd name="T44" fmla="*/ 1806 w 1848"/>
                <a:gd name="T45" fmla="*/ 651 h 1846"/>
                <a:gd name="T46" fmla="*/ 1842 w 1848"/>
                <a:gd name="T47" fmla="*/ 831 h 1846"/>
                <a:gd name="T48" fmla="*/ 1842 w 1848"/>
                <a:gd name="T49" fmla="*/ 1022 h 1846"/>
                <a:gd name="T50" fmla="*/ 1806 w 1848"/>
                <a:gd name="T51" fmla="*/ 1201 h 1846"/>
                <a:gd name="T52" fmla="*/ 1735 w 1848"/>
                <a:gd name="T53" fmla="*/ 1362 h 1846"/>
                <a:gd name="T54" fmla="*/ 1639 w 1848"/>
                <a:gd name="T55" fmla="*/ 1511 h 1846"/>
                <a:gd name="T56" fmla="*/ 1513 w 1848"/>
                <a:gd name="T57" fmla="*/ 1637 h 1846"/>
                <a:gd name="T58" fmla="*/ 1364 w 1848"/>
                <a:gd name="T59" fmla="*/ 1732 h 1846"/>
                <a:gd name="T60" fmla="*/ 1202 w 1848"/>
                <a:gd name="T61" fmla="*/ 1804 h 1846"/>
                <a:gd name="T62" fmla="*/ 1023 w 1848"/>
                <a:gd name="T63" fmla="*/ 1840 h 1846"/>
                <a:gd name="T64" fmla="*/ 927 w 1848"/>
                <a:gd name="T65" fmla="*/ 1846 h 18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48"/>
                <a:gd name="T100" fmla="*/ 0 h 1846"/>
                <a:gd name="T101" fmla="*/ 1848 w 1848"/>
                <a:gd name="T102" fmla="*/ 1846 h 18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48" h="1846">
                  <a:moveTo>
                    <a:pt x="927" y="1846"/>
                  </a:moveTo>
                  <a:lnTo>
                    <a:pt x="831" y="1840"/>
                  </a:lnTo>
                  <a:lnTo>
                    <a:pt x="742" y="1828"/>
                  </a:lnTo>
                  <a:lnTo>
                    <a:pt x="652" y="1804"/>
                  </a:lnTo>
                  <a:lnTo>
                    <a:pt x="568" y="1774"/>
                  </a:lnTo>
                  <a:lnTo>
                    <a:pt x="484" y="1732"/>
                  </a:lnTo>
                  <a:lnTo>
                    <a:pt x="407" y="1691"/>
                  </a:lnTo>
                  <a:lnTo>
                    <a:pt x="335" y="1637"/>
                  </a:lnTo>
                  <a:lnTo>
                    <a:pt x="269" y="1577"/>
                  </a:lnTo>
                  <a:lnTo>
                    <a:pt x="209" y="1511"/>
                  </a:lnTo>
                  <a:lnTo>
                    <a:pt x="155" y="1440"/>
                  </a:lnTo>
                  <a:lnTo>
                    <a:pt x="114" y="1362"/>
                  </a:lnTo>
                  <a:lnTo>
                    <a:pt x="72" y="1284"/>
                  </a:lnTo>
                  <a:lnTo>
                    <a:pt x="42" y="1201"/>
                  </a:lnTo>
                  <a:lnTo>
                    <a:pt x="18" y="1111"/>
                  </a:lnTo>
                  <a:lnTo>
                    <a:pt x="6" y="1022"/>
                  </a:lnTo>
                  <a:lnTo>
                    <a:pt x="0" y="926"/>
                  </a:lnTo>
                  <a:lnTo>
                    <a:pt x="6" y="831"/>
                  </a:lnTo>
                  <a:lnTo>
                    <a:pt x="18" y="741"/>
                  </a:lnTo>
                  <a:lnTo>
                    <a:pt x="42" y="651"/>
                  </a:lnTo>
                  <a:lnTo>
                    <a:pt x="72" y="568"/>
                  </a:lnTo>
                  <a:lnTo>
                    <a:pt x="114" y="484"/>
                  </a:lnTo>
                  <a:lnTo>
                    <a:pt x="155" y="407"/>
                  </a:lnTo>
                  <a:lnTo>
                    <a:pt x="209" y="335"/>
                  </a:lnTo>
                  <a:lnTo>
                    <a:pt x="269" y="269"/>
                  </a:lnTo>
                  <a:lnTo>
                    <a:pt x="335" y="209"/>
                  </a:lnTo>
                  <a:lnTo>
                    <a:pt x="407" y="156"/>
                  </a:lnTo>
                  <a:lnTo>
                    <a:pt x="484" y="114"/>
                  </a:lnTo>
                  <a:lnTo>
                    <a:pt x="568" y="72"/>
                  </a:lnTo>
                  <a:lnTo>
                    <a:pt x="652" y="42"/>
                  </a:lnTo>
                  <a:lnTo>
                    <a:pt x="742" y="18"/>
                  </a:lnTo>
                  <a:lnTo>
                    <a:pt x="831" y="6"/>
                  </a:lnTo>
                  <a:lnTo>
                    <a:pt x="927" y="0"/>
                  </a:lnTo>
                  <a:lnTo>
                    <a:pt x="1023" y="6"/>
                  </a:lnTo>
                  <a:lnTo>
                    <a:pt x="1112" y="18"/>
                  </a:lnTo>
                  <a:lnTo>
                    <a:pt x="1202" y="42"/>
                  </a:lnTo>
                  <a:lnTo>
                    <a:pt x="1286" y="72"/>
                  </a:lnTo>
                  <a:lnTo>
                    <a:pt x="1364" y="114"/>
                  </a:lnTo>
                  <a:lnTo>
                    <a:pt x="1441" y="156"/>
                  </a:lnTo>
                  <a:lnTo>
                    <a:pt x="1513" y="209"/>
                  </a:lnTo>
                  <a:lnTo>
                    <a:pt x="1579" y="269"/>
                  </a:lnTo>
                  <a:lnTo>
                    <a:pt x="1639" y="335"/>
                  </a:lnTo>
                  <a:lnTo>
                    <a:pt x="1693" y="407"/>
                  </a:lnTo>
                  <a:lnTo>
                    <a:pt x="1735" y="484"/>
                  </a:lnTo>
                  <a:lnTo>
                    <a:pt x="1776" y="568"/>
                  </a:lnTo>
                  <a:lnTo>
                    <a:pt x="1806" y="651"/>
                  </a:lnTo>
                  <a:lnTo>
                    <a:pt x="1830" y="741"/>
                  </a:lnTo>
                  <a:lnTo>
                    <a:pt x="1842" y="831"/>
                  </a:lnTo>
                  <a:lnTo>
                    <a:pt x="1848" y="926"/>
                  </a:lnTo>
                  <a:lnTo>
                    <a:pt x="1842" y="1022"/>
                  </a:lnTo>
                  <a:lnTo>
                    <a:pt x="1830" y="1111"/>
                  </a:lnTo>
                  <a:lnTo>
                    <a:pt x="1806" y="1201"/>
                  </a:lnTo>
                  <a:lnTo>
                    <a:pt x="1776" y="1284"/>
                  </a:lnTo>
                  <a:lnTo>
                    <a:pt x="1735" y="1362"/>
                  </a:lnTo>
                  <a:lnTo>
                    <a:pt x="1693" y="1440"/>
                  </a:lnTo>
                  <a:lnTo>
                    <a:pt x="1639" y="1511"/>
                  </a:lnTo>
                  <a:lnTo>
                    <a:pt x="1579" y="1577"/>
                  </a:lnTo>
                  <a:lnTo>
                    <a:pt x="1513" y="1637"/>
                  </a:lnTo>
                  <a:lnTo>
                    <a:pt x="1441" y="1691"/>
                  </a:lnTo>
                  <a:lnTo>
                    <a:pt x="1364" y="1732"/>
                  </a:lnTo>
                  <a:lnTo>
                    <a:pt x="1286" y="1774"/>
                  </a:lnTo>
                  <a:lnTo>
                    <a:pt x="1202" y="1804"/>
                  </a:lnTo>
                  <a:lnTo>
                    <a:pt x="1112" y="1828"/>
                  </a:lnTo>
                  <a:lnTo>
                    <a:pt x="1023" y="1840"/>
                  </a:lnTo>
                  <a:lnTo>
                    <a:pt x="927" y="1846"/>
                  </a:lnTo>
                  <a:close/>
                </a:path>
              </a:pathLst>
            </a:custGeom>
            <a:solidFill>
              <a:srgbClr val="2869A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91" name="Freeform 151"/>
            <p:cNvSpPr>
              <a:spLocks/>
            </p:cNvSpPr>
            <p:nvPr/>
          </p:nvSpPr>
          <p:spPr bwMode="auto">
            <a:xfrm>
              <a:off x="4050" y="1690"/>
              <a:ext cx="1836" cy="1834"/>
            </a:xfrm>
            <a:custGeom>
              <a:avLst/>
              <a:gdLst>
                <a:gd name="T0" fmla="*/ 819 w 1836"/>
                <a:gd name="T1" fmla="*/ 1828 h 1834"/>
                <a:gd name="T2" fmla="*/ 646 w 1836"/>
                <a:gd name="T3" fmla="*/ 1792 h 1834"/>
                <a:gd name="T4" fmla="*/ 478 w 1836"/>
                <a:gd name="T5" fmla="*/ 1720 h 1834"/>
                <a:gd name="T6" fmla="*/ 335 w 1836"/>
                <a:gd name="T7" fmla="*/ 1625 h 1834"/>
                <a:gd name="T8" fmla="*/ 209 w 1836"/>
                <a:gd name="T9" fmla="*/ 1499 h 1834"/>
                <a:gd name="T10" fmla="*/ 114 w 1836"/>
                <a:gd name="T11" fmla="*/ 1350 h 1834"/>
                <a:gd name="T12" fmla="*/ 42 w 1836"/>
                <a:gd name="T13" fmla="*/ 1189 h 1834"/>
                <a:gd name="T14" fmla="*/ 6 w 1836"/>
                <a:gd name="T15" fmla="*/ 1010 h 1834"/>
                <a:gd name="T16" fmla="*/ 6 w 1836"/>
                <a:gd name="T17" fmla="*/ 819 h 1834"/>
                <a:gd name="T18" fmla="*/ 42 w 1836"/>
                <a:gd name="T19" fmla="*/ 645 h 1834"/>
                <a:gd name="T20" fmla="*/ 114 w 1836"/>
                <a:gd name="T21" fmla="*/ 478 h 1834"/>
                <a:gd name="T22" fmla="*/ 209 w 1836"/>
                <a:gd name="T23" fmla="*/ 335 h 1834"/>
                <a:gd name="T24" fmla="*/ 335 w 1836"/>
                <a:gd name="T25" fmla="*/ 209 h 1834"/>
                <a:gd name="T26" fmla="*/ 478 w 1836"/>
                <a:gd name="T27" fmla="*/ 114 h 1834"/>
                <a:gd name="T28" fmla="*/ 646 w 1836"/>
                <a:gd name="T29" fmla="*/ 42 h 1834"/>
                <a:gd name="T30" fmla="*/ 819 w 1836"/>
                <a:gd name="T31" fmla="*/ 6 h 1834"/>
                <a:gd name="T32" fmla="*/ 1011 w 1836"/>
                <a:gd name="T33" fmla="*/ 6 h 1834"/>
                <a:gd name="T34" fmla="*/ 1190 w 1836"/>
                <a:gd name="T35" fmla="*/ 42 h 1834"/>
                <a:gd name="T36" fmla="*/ 1352 w 1836"/>
                <a:gd name="T37" fmla="*/ 114 h 1834"/>
                <a:gd name="T38" fmla="*/ 1501 w 1836"/>
                <a:gd name="T39" fmla="*/ 209 h 1834"/>
                <a:gd name="T40" fmla="*/ 1627 w 1836"/>
                <a:gd name="T41" fmla="*/ 335 h 1834"/>
                <a:gd name="T42" fmla="*/ 1723 w 1836"/>
                <a:gd name="T43" fmla="*/ 478 h 1834"/>
                <a:gd name="T44" fmla="*/ 1794 w 1836"/>
                <a:gd name="T45" fmla="*/ 645 h 1834"/>
                <a:gd name="T46" fmla="*/ 1830 w 1836"/>
                <a:gd name="T47" fmla="*/ 819 h 1834"/>
                <a:gd name="T48" fmla="*/ 1830 w 1836"/>
                <a:gd name="T49" fmla="*/ 1010 h 1834"/>
                <a:gd name="T50" fmla="*/ 1794 w 1836"/>
                <a:gd name="T51" fmla="*/ 1189 h 1834"/>
                <a:gd name="T52" fmla="*/ 1723 w 1836"/>
                <a:gd name="T53" fmla="*/ 1350 h 1834"/>
                <a:gd name="T54" fmla="*/ 1627 w 1836"/>
                <a:gd name="T55" fmla="*/ 1499 h 1834"/>
                <a:gd name="T56" fmla="*/ 1501 w 1836"/>
                <a:gd name="T57" fmla="*/ 1625 h 1834"/>
                <a:gd name="T58" fmla="*/ 1352 w 1836"/>
                <a:gd name="T59" fmla="*/ 1720 h 1834"/>
                <a:gd name="T60" fmla="*/ 1190 w 1836"/>
                <a:gd name="T61" fmla="*/ 1792 h 1834"/>
                <a:gd name="T62" fmla="*/ 1011 w 1836"/>
                <a:gd name="T63" fmla="*/ 1828 h 1834"/>
                <a:gd name="T64" fmla="*/ 915 w 1836"/>
                <a:gd name="T65" fmla="*/ 1834 h 18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36"/>
                <a:gd name="T100" fmla="*/ 0 h 1834"/>
                <a:gd name="T101" fmla="*/ 1836 w 1836"/>
                <a:gd name="T102" fmla="*/ 1834 h 18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36" h="1834">
                  <a:moveTo>
                    <a:pt x="915" y="1834"/>
                  </a:moveTo>
                  <a:lnTo>
                    <a:pt x="819" y="1828"/>
                  </a:lnTo>
                  <a:lnTo>
                    <a:pt x="730" y="1816"/>
                  </a:lnTo>
                  <a:lnTo>
                    <a:pt x="646" y="1792"/>
                  </a:lnTo>
                  <a:lnTo>
                    <a:pt x="562" y="1762"/>
                  </a:lnTo>
                  <a:lnTo>
                    <a:pt x="478" y="1720"/>
                  </a:lnTo>
                  <a:lnTo>
                    <a:pt x="407" y="1679"/>
                  </a:lnTo>
                  <a:lnTo>
                    <a:pt x="335" y="1625"/>
                  </a:lnTo>
                  <a:lnTo>
                    <a:pt x="269" y="1565"/>
                  </a:lnTo>
                  <a:lnTo>
                    <a:pt x="209" y="1499"/>
                  </a:lnTo>
                  <a:lnTo>
                    <a:pt x="155" y="1428"/>
                  </a:lnTo>
                  <a:lnTo>
                    <a:pt x="114" y="1350"/>
                  </a:lnTo>
                  <a:lnTo>
                    <a:pt x="72" y="1272"/>
                  </a:lnTo>
                  <a:lnTo>
                    <a:pt x="42" y="1189"/>
                  </a:lnTo>
                  <a:lnTo>
                    <a:pt x="18" y="1099"/>
                  </a:lnTo>
                  <a:lnTo>
                    <a:pt x="6" y="1010"/>
                  </a:lnTo>
                  <a:lnTo>
                    <a:pt x="0" y="914"/>
                  </a:lnTo>
                  <a:lnTo>
                    <a:pt x="6" y="819"/>
                  </a:lnTo>
                  <a:lnTo>
                    <a:pt x="18" y="729"/>
                  </a:lnTo>
                  <a:lnTo>
                    <a:pt x="42" y="645"/>
                  </a:lnTo>
                  <a:lnTo>
                    <a:pt x="72" y="562"/>
                  </a:lnTo>
                  <a:lnTo>
                    <a:pt x="114" y="478"/>
                  </a:lnTo>
                  <a:lnTo>
                    <a:pt x="155" y="407"/>
                  </a:lnTo>
                  <a:lnTo>
                    <a:pt x="209" y="335"/>
                  </a:lnTo>
                  <a:lnTo>
                    <a:pt x="269" y="269"/>
                  </a:lnTo>
                  <a:lnTo>
                    <a:pt x="335" y="209"/>
                  </a:lnTo>
                  <a:lnTo>
                    <a:pt x="407" y="156"/>
                  </a:lnTo>
                  <a:lnTo>
                    <a:pt x="478" y="114"/>
                  </a:lnTo>
                  <a:lnTo>
                    <a:pt x="562" y="72"/>
                  </a:lnTo>
                  <a:lnTo>
                    <a:pt x="646" y="42"/>
                  </a:lnTo>
                  <a:lnTo>
                    <a:pt x="730" y="18"/>
                  </a:lnTo>
                  <a:lnTo>
                    <a:pt x="819" y="6"/>
                  </a:lnTo>
                  <a:lnTo>
                    <a:pt x="915" y="0"/>
                  </a:lnTo>
                  <a:lnTo>
                    <a:pt x="1011" y="6"/>
                  </a:lnTo>
                  <a:lnTo>
                    <a:pt x="1100" y="18"/>
                  </a:lnTo>
                  <a:lnTo>
                    <a:pt x="1190" y="42"/>
                  </a:lnTo>
                  <a:lnTo>
                    <a:pt x="1274" y="72"/>
                  </a:lnTo>
                  <a:lnTo>
                    <a:pt x="1352" y="114"/>
                  </a:lnTo>
                  <a:lnTo>
                    <a:pt x="1429" y="156"/>
                  </a:lnTo>
                  <a:lnTo>
                    <a:pt x="1501" y="209"/>
                  </a:lnTo>
                  <a:lnTo>
                    <a:pt x="1567" y="269"/>
                  </a:lnTo>
                  <a:lnTo>
                    <a:pt x="1627" y="335"/>
                  </a:lnTo>
                  <a:lnTo>
                    <a:pt x="1681" y="407"/>
                  </a:lnTo>
                  <a:lnTo>
                    <a:pt x="1723" y="478"/>
                  </a:lnTo>
                  <a:lnTo>
                    <a:pt x="1764" y="562"/>
                  </a:lnTo>
                  <a:lnTo>
                    <a:pt x="1794" y="645"/>
                  </a:lnTo>
                  <a:lnTo>
                    <a:pt x="1818" y="729"/>
                  </a:lnTo>
                  <a:lnTo>
                    <a:pt x="1830" y="819"/>
                  </a:lnTo>
                  <a:lnTo>
                    <a:pt x="1836" y="914"/>
                  </a:lnTo>
                  <a:lnTo>
                    <a:pt x="1830" y="1010"/>
                  </a:lnTo>
                  <a:lnTo>
                    <a:pt x="1818" y="1099"/>
                  </a:lnTo>
                  <a:lnTo>
                    <a:pt x="1794" y="1189"/>
                  </a:lnTo>
                  <a:lnTo>
                    <a:pt x="1764" y="1272"/>
                  </a:lnTo>
                  <a:lnTo>
                    <a:pt x="1723" y="1350"/>
                  </a:lnTo>
                  <a:lnTo>
                    <a:pt x="1681" y="1428"/>
                  </a:lnTo>
                  <a:lnTo>
                    <a:pt x="1627" y="1499"/>
                  </a:lnTo>
                  <a:lnTo>
                    <a:pt x="1567" y="1565"/>
                  </a:lnTo>
                  <a:lnTo>
                    <a:pt x="1501" y="1625"/>
                  </a:lnTo>
                  <a:lnTo>
                    <a:pt x="1429" y="1679"/>
                  </a:lnTo>
                  <a:lnTo>
                    <a:pt x="1352" y="1720"/>
                  </a:lnTo>
                  <a:lnTo>
                    <a:pt x="1274" y="1762"/>
                  </a:lnTo>
                  <a:lnTo>
                    <a:pt x="1190" y="1792"/>
                  </a:lnTo>
                  <a:lnTo>
                    <a:pt x="1100" y="1816"/>
                  </a:lnTo>
                  <a:lnTo>
                    <a:pt x="1011" y="1828"/>
                  </a:lnTo>
                  <a:lnTo>
                    <a:pt x="915" y="1834"/>
                  </a:lnTo>
                  <a:close/>
                </a:path>
              </a:pathLst>
            </a:custGeom>
            <a:solidFill>
              <a:srgbClr val="296AA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92" name="Freeform 152"/>
            <p:cNvSpPr>
              <a:spLocks/>
            </p:cNvSpPr>
            <p:nvPr/>
          </p:nvSpPr>
          <p:spPr bwMode="auto">
            <a:xfrm>
              <a:off x="4050" y="1690"/>
              <a:ext cx="1824" cy="1822"/>
            </a:xfrm>
            <a:custGeom>
              <a:avLst/>
              <a:gdLst>
                <a:gd name="T0" fmla="*/ 819 w 1824"/>
                <a:gd name="T1" fmla="*/ 1816 h 1822"/>
                <a:gd name="T2" fmla="*/ 646 w 1824"/>
                <a:gd name="T3" fmla="*/ 1780 h 1822"/>
                <a:gd name="T4" fmla="*/ 478 w 1824"/>
                <a:gd name="T5" fmla="*/ 1714 h 1822"/>
                <a:gd name="T6" fmla="*/ 335 w 1824"/>
                <a:gd name="T7" fmla="*/ 1613 h 1822"/>
                <a:gd name="T8" fmla="*/ 209 w 1824"/>
                <a:gd name="T9" fmla="*/ 1493 h 1822"/>
                <a:gd name="T10" fmla="*/ 114 w 1824"/>
                <a:gd name="T11" fmla="*/ 1350 h 1822"/>
                <a:gd name="T12" fmla="*/ 42 w 1824"/>
                <a:gd name="T13" fmla="*/ 1183 h 1822"/>
                <a:gd name="T14" fmla="*/ 6 w 1824"/>
                <a:gd name="T15" fmla="*/ 1010 h 1822"/>
                <a:gd name="T16" fmla="*/ 6 w 1824"/>
                <a:gd name="T17" fmla="*/ 819 h 1822"/>
                <a:gd name="T18" fmla="*/ 42 w 1824"/>
                <a:gd name="T19" fmla="*/ 645 h 1822"/>
                <a:gd name="T20" fmla="*/ 114 w 1824"/>
                <a:gd name="T21" fmla="*/ 478 h 1822"/>
                <a:gd name="T22" fmla="*/ 209 w 1824"/>
                <a:gd name="T23" fmla="*/ 335 h 1822"/>
                <a:gd name="T24" fmla="*/ 335 w 1824"/>
                <a:gd name="T25" fmla="*/ 209 h 1822"/>
                <a:gd name="T26" fmla="*/ 478 w 1824"/>
                <a:gd name="T27" fmla="*/ 114 h 1822"/>
                <a:gd name="T28" fmla="*/ 646 w 1824"/>
                <a:gd name="T29" fmla="*/ 42 h 1822"/>
                <a:gd name="T30" fmla="*/ 819 w 1824"/>
                <a:gd name="T31" fmla="*/ 6 h 1822"/>
                <a:gd name="T32" fmla="*/ 1011 w 1824"/>
                <a:gd name="T33" fmla="*/ 6 h 1822"/>
                <a:gd name="T34" fmla="*/ 1184 w 1824"/>
                <a:gd name="T35" fmla="*/ 42 h 1822"/>
                <a:gd name="T36" fmla="*/ 1352 w 1824"/>
                <a:gd name="T37" fmla="*/ 114 h 1822"/>
                <a:gd name="T38" fmla="*/ 1495 w 1824"/>
                <a:gd name="T39" fmla="*/ 209 h 1822"/>
                <a:gd name="T40" fmla="*/ 1615 w 1824"/>
                <a:gd name="T41" fmla="*/ 335 h 1822"/>
                <a:gd name="T42" fmla="*/ 1717 w 1824"/>
                <a:gd name="T43" fmla="*/ 478 h 1822"/>
                <a:gd name="T44" fmla="*/ 1782 w 1824"/>
                <a:gd name="T45" fmla="*/ 645 h 1822"/>
                <a:gd name="T46" fmla="*/ 1818 w 1824"/>
                <a:gd name="T47" fmla="*/ 819 h 1822"/>
                <a:gd name="T48" fmla="*/ 1818 w 1824"/>
                <a:gd name="T49" fmla="*/ 1010 h 1822"/>
                <a:gd name="T50" fmla="*/ 1782 w 1824"/>
                <a:gd name="T51" fmla="*/ 1183 h 1822"/>
                <a:gd name="T52" fmla="*/ 1717 w 1824"/>
                <a:gd name="T53" fmla="*/ 1350 h 1822"/>
                <a:gd name="T54" fmla="*/ 1615 w 1824"/>
                <a:gd name="T55" fmla="*/ 1493 h 1822"/>
                <a:gd name="T56" fmla="*/ 1495 w 1824"/>
                <a:gd name="T57" fmla="*/ 1613 h 1822"/>
                <a:gd name="T58" fmla="*/ 1352 w 1824"/>
                <a:gd name="T59" fmla="*/ 1714 h 1822"/>
                <a:gd name="T60" fmla="*/ 1184 w 1824"/>
                <a:gd name="T61" fmla="*/ 1780 h 1822"/>
                <a:gd name="T62" fmla="*/ 1011 w 1824"/>
                <a:gd name="T63" fmla="*/ 1816 h 1822"/>
                <a:gd name="T64" fmla="*/ 915 w 1824"/>
                <a:gd name="T65" fmla="*/ 1822 h 18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24"/>
                <a:gd name="T100" fmla="*/ 0 h 1822"/>
                <a:gd name="T101" fmla="*/ 1824 w 1824"/>
                <a:gd name="T102" fmla="*/ 1822 h 18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24" h="1822">
                  <a:moveTo>
                    <a:pt x="915" y="1822"/>
                  </a:moveTo>
                  <a:lnTo>
                    <a:pt x="819" y="1816"/>
                  </a:lnTo>
                  <a:lnTo>
                    <a:pt x="730" y="1804"/>
                  </a:lnTo>
                  <a:lnTo>
                    <a:pt x="646" y="1780"/>
                  </a:lnTo>
                  <a:lnTo>
                    <a:pt x="562" y="1750"/>
                  </a:lnTo>
                  <a:lnTo>
                    <a:pt x="478" y="1714"/>
                  </a:lnTo>
                  <a:lnTo>
                    <a:pt x="407" y="1667"/>
                  </a:lnTo>
                  <a:lnTo>
                    <a:pt x="335" y="1613"/>
                  </a:lnTo>
                  <a:lnTo>
                    <a:pt x="269" y="1559"/>
                  </a:lnTo>
                  <a:lnTo>
                    <a:pt x="209" y="1493"/>
                  </a:lnTo>
                  <a:lnTo>
                    <a:pt x="155" y="1422"/>
                  </a:lnTo>
                  <a:lnTo>
                    <a:pt x="114" y="1350"/>
                  </a:lnTo>
                  <a:lnTo>
                    <a:pt x="72" y="1267"/>
                  </a:lnTo>
                  <a:lnTo>
                    <a:pt x="42" y="1183"/>
                  </a:lnTo>
                  <a:lnTo>
                    <a:pt x="18" y="1099"/>
                  </a:lnTo>
                  <a:lnTo>
                    <a:pt x="6" y="1010"/>
                  </a:lnTo>
                  <a:lnTo>
                    <a:pt x="0" y="914"/>
                  </a:lnTo>
                  <a:lnTo>
                    <a:pt x="6" y="819"/>
                  </a:lnTo>
                  <a:lnTo>
                    <a:pt x="18" y="729"/>
                  </a:lnTo>
                  <a:lnTo>
                    <a:pt x="42" y="645"/>
                  </a:lnTo>
                  <a:lnTo>
                    <a:pt x="72" y="562"/>
                  </a:lnTo>
                  <a:lnTo>
                    <a:pt x="114" y="478"/>
                  </a:lnTo>
                  <a:lnTo>
                    <a:pt x="155" y="407"/>
                  </a:lnTo>
                  <a:lnTo>
                    <a:pt x="209" y="335"/>
                  </a:lnTo>
                  <a:lnTo>
                    <a:pt x="269" y="269"/>
                  </a:lnTo>
                  <a:lnTo>
                    <a:pt x="335" y="209"/>
                  </a:lnTo>
                  <a:lnTo>
                    <a:pt x="407" y="156"/>
                  </a:lnTo>
                  <a:lnTo>
                    <a:pt x="478" y="114"/>
                  </a:lnTo>
                  <a:lnTo>
                    <a:pt x="562" y="72"/>
                  </a:lnTo>
                  <a:lnTo>
                    <a:pt x="646" y="42"/>
                  </a:lnTo>
                  <a:lnTo>
                    <a:pt x="730" y="18"/>
                  </a:lnTo>
                  <a:lnTo>
                    <a:pt x="819" y="6"/>
                  </a:lnTo>
                  <a:lnTo>
                    <a:pt x="915" y="0"/>
                  </a:lnTo>
                  <a:lnTo>
                    <a:pt x="1011" y="6"/>
                  </a:lnTo>
                  <a:lnTo>
                    <a:pt x="1100" y="18"/>
                  </a:lnTo>
                  <a:lnTo>
                    <a:pt x="1184" y="42"/>
                  </a:lnTo>
                  <a:lnTo>
                    <a:pt x="1268" y="72"/>
                  </a:lnTo>
                  <a:lnTo>
                    <a:pt x="1352" y="114"/>
                  </a:lnTo>
                  <a:lnTo>
                    <a:pt x="1423" y="156"/>
                  </a:lnTo>
                  <a:lnTo>
                    <a:pt x="1495" y="209"/>
                  </a:lnTo>
                  <a:lnTo>
                    <a:pt x="1561" y="269"/>
                  </a:lnTo>
                  <a:lnTo>
                    <a:pt x="1615" y="335"/>
                  </a:lnTo>
                  <a:lnTo>
                    <a:pt x="1669" y="407"/>
                  </a:lnTo>
                  <a:lnTo>
                    <a:pt x="1717" y="478"/>
                  </a:lnTo>
                  <a:lnTo>
                    <a:pt x="1752" y="562"/>
                  </a:lnTo>
                  <a:lnTo>
                    <a:pt x="1782" y="645"/>
                  </a:lnTo>
                  <a:lnTo>
                    <a:pt x="1806" y="729"/>
                  </a:lnTo>
                  <a:lnTo>
                    <a:pt x="1818" y="819"/>
                  </a:lnTo>
                  <a:lnTo>
                    <a:pt x="1824" y="914"/>
                  </a:lnTo>
                  <a:lnTo>
                    <a:pt x="1818" y="1010"/>
                  </a:lnTo>
                  <a:lnTo>
                    <a:pt x="1806" y="1099"/>
                  </a:lnTo>
                  <a:lnTo>
                    <a:pt x="1782" y="1183"/>
                  </a:lnTo>
                  <a:lnTo>
                    <a:pt x="1752" y="1267"/>
                  </a:lnTo>
                  <a:lnTo>
                    <a:pt x="1717" y="1350"/>
                  </a:lnTo>
                  <a:lnTo>
                    <a:pt x="1669" y="1422"/>
                  </a:lnTo>
                  <a:lnTo>
                    <a:pt x="1615" y="1493"/>
                  </a:lnTo>
                  <a:lnTo>
                    <a:pt x="1561" y="1559"/>
                  </a:lnTo>
                  <a:lnTo>
                    <a:pt x="1495" y="1613"/>
                  </a:lnTo>
                  <a:lnTo>
                    <a:pt x="1423" y="1667"/>
                  </a:lnTo>
                  <a:lnTo>
                    <a:pt x="1352" y="1714"/>
                  </a:lnTo>
                  <a:lnTo>
                    <a:pt x="1268" y="1750"/>
                  </a:lnTo>
                  <a:lnTo>
                    <a:pt x="1184" y="1780"/>
                  </a:lnTo>
                  <a:lnTo>
                    <a:pt x="1100" y="1804"/>
                  </a:lnTo>
                  <a:lnTo>
                    <a:pt x="1011" y="1816"/>
                  </a:lnTo>
                  <a:lnTo>
                    <a:pt x="915" y="1822"/>
                  </a:lnTo>
                  <a:close/>
                </a:path>
              </a:pathLst>
            </a:custGeom>
            <a:solidFill>
              <a:srgbClr val="2A6AA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93" name="Freeform 153"/>
            <p:cNvSpPr>
              <a:spLocks/>
            </p:cNvSpPr>
            <p:nvPr/>
          </p:nvSpPr>
          <p:spPr bwMode="auto">
            <a:xfrm>
              <a:off x="4056" y="1696"/>
              <a:ext cx="1812" cy="1810"/>
            </a:xfrm>
            <a:custGeom>
              <a:avLst/>
              <a:gdLst>
                <a:gd name="T0" fmla="*/ 813 w 1812"/>
                <a:gd name="T1" fmla="*/ 1804 h 1810"/>
                <a:gd name="T2" fmla="*/ 634 w 1812"/>
                <a:gd name="T3" fmla="*/ 1768 h 1810"/>
                <a:gd name="T4" fmla="*/ 472 w 1812"/>
                <a:gd name="T5" fmla="*/ 1702 h 1810"/>
                <a:gd name="T6" fmla="*/ 329 w 1812"/>
                <a:gd name="T7" fmla="*/ 1601 h 1810"/>
                <a:gd name="T8" fmla="*/ 209 w 1812"/>
                <a:gd name="T9" fmla="*/ 1481 h 1810"/>
                <a:gd name="T10" fmla="*/ 108 w 1812"/>
                <a:gd name="T11" fmla="*/ 1338 h 1810"/>
                <a:gd name="T12" fmla="*/ 42 w 1812"/>
                <a:gd name="T13" fmla="*/ 1171 h 1810"/>
                <a:gd name="T14" fmla="*/ 6 w 1812"/>
                <a:gd name="T15" fmla="*/ 998 h 1810"/>
                <a:gd name="T16" fmla="*/ 6 w 1812"/>
                <a:gd name="T17" fmla="*/ 813 h 1810"/>
                <a:gd name="T18" fmla="*/ 42 w 1812"/>
                <a:gd name="T19" fmla="*/ 633 h 1810"/>
                <a:gd name="T20" fmla="*/ 108 w 1812"/>
                <a:gd name="T21" fmla="*/ 472 h 1810"/>
                <a:gd name="T22" fmla="*/ 209 w 1812"/>
                <a:gd name="T23" fmla="*/ 329 h 1810"/>
                <a:gd name="T24" fmla="*/ 329 w 1812"/>
                <a:gd name="T25" fmla="*/ 209 h 1810"/>
                <a:gd name="T26" fmla="*/ 472 w 1812"/>
                <a:gd name="T27" fmla="*/ 108 h 1810"/>
                <a:gd name="T28" fmla="*/ 634 w 1812"/>
                <a:gd name="T29" fmla="*/ 42 h 1810"/>
                <a:gd name="T30" fmla="*/ 813 w 1812"/>
                <a:gd name="T31" fmla="*/ 6 h 1810"/>
                <a:gd name="T32" fmla="*/ 999 w 1812"/>
                <a:gd name="T33" fmla="*/ 6 h 1810"/>
                <a:gd name="T34" fmla="*/ 1172 w 1812"/>
                <a:gd name="T35" fmla="*/ 42 h 1810"/>
                <a:gd name="T36" fmla="*/ 1340 w 1812"/>
                <a:gd name="T37" fmla="*/ 108 h 1810"/>
                <a:gd name="T38" fmla="*/ 1483 w 1812"/>
                <a:gd name="T39" fmla="*/ 209 h 1810"/>
                <a:gd name="T40" fmla="*/ 1603 w 1812"/>
                <a:gd name="T41" fmla="*/ 329 h 1810"/>
                <a:gd name="T42" fmla="*/ 1705 w 1812"/>
                <a:gd name="T43" fmla="*/ 472 h 1810"/>
                <a:gd name="T44" fmla="*/ 1770 w 1812"/>
                <a:gd name="T45" fmla="*/ 633 h 1810"/>
                <a:gd name="T46" fmla="*/ 1806 w 1812"/>
                <a:gd name="T47" fmla="*/ 813 h 1810"/>
                <a:gd name="T48" fmla="*/ 1806 w 1812"/>
                <a:gd name="T49" fmla="*/ 998 h 1810"/>
                <a:gd name="T50" fmla="*/ 1770 w 1812"/>
                <a:gd name="T51" fmla="*/ 1171 h 1810"/>
                <a:gd name="T52" fmla="*/ 1705 w 1812"/>
                <a:gd name="T53" fmla="*/ 1338 h 1810"/>
                <a:gd name="T54" fmla="*/ 1603 w 1812"/>
                <a:gd name="T55" fmla="*/ 1481 h 1810"/>
                <a:gd name="T56" fmla="*/ 1483 w 1812"/>
                <a:gd name="T57" fmla="*/ 1601 h 1810"/>
                <a:gd name="T58" fmla="*/ 1340 w 1812"/>
                <a:gd name="T59" fmla="*/ 1702 h 1810"/>
                <a:gd name="T60" fmla="*/ 1172 w 1812"/>
                <a:gd name="T61" fmla="*/ 1768 h 1810"/>
                <a:gd name="T62" fmla="*/ 999 w 1812"/>
                <a:gd name="T63" fmla="*/ 1804 h 1810"/>
                <a:gd name="T64" fmla="*/ 903 w 1812"/>
                <a:gd name="T65" fmla="*/ 1810 h 18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12"/>
                <a:gd name="T100" fmla="*/ 0 h 1810"/>
                <a:gd name="T101" fmla="*/ 1812 w 1812"/>
                <a:gd name="T102" fmla="*/ 1810 h 181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12" h="1810">
                  <a:moveTo>
                    <a:pt x="903" y="1810"/>
                  </a:moveTo>
                  <a:lnTo>
                    <a:pt x="813" y="1804"/>
                  </a:lnTo>
                  <a:lnTo>
                    <a:pt x="724" y="1792"/>
                  </a:lnTo>
                  <a:lnTo>
                    <a:pt x="634" y="1768"/>
                  </a:lnTo>
                  <a:lnTo>
                    <a:pt x="550" y="1738"/>
                  </a:lnTo>
                  <a:lnTo>
                    <a:pt x="472" y="1702"/>
                  </a:lnTo>
                  <a:lnTo>
                    <a:pt x="401" y="1655"/>
                  </a:lnTo>
                  <a:lnTo>
                    <a:pt x="329" y="1601"/>
                  </a:lnTo>
                  <a:lnTo>
                    <a:pt x="263" y="1547"/>
                  </a:lnTo>
                  <a:lnTo>
                    <a:pt x="209" y="1481"/>
                  </a:lnTo>
                  <a:lnTo>
                    <a:pt x="155" y="1410"/>
                  </a:lnTo>
                  <a:lnTo>
                    <a:pt x="108" y="1338"/>
                  </a:lnTo>
                  <a:lnTo>
                    <a:pt x="72" y="1255"/>
                  </a:lnTo>
                  <a:lnTo>
                    <a:pt x="42" y="1171"/>
                  </a:lnTo>
                  <a:lnTo>
                    <a:pt x="18" y="1087"/>
                  </a:lnTo>
                  <a:lnTo>
                    <a:pt x="6" y="998"/>
                  </a:lnTo>
                  <a:lnTo>
                    <a:pt x="0" y="902"/>
                  </a:lnTo>
                  <a:lnTo>
                    <a:pt x="6" y="813"/>
                  </a:lnTo>
                  <a:lnTo>
                    <a:pt x="18" y="723"/>
                  </a:lnTo>
                  <a:lnTo>
                    <a:pt x="42" y="633"/>
                  </a:lnTo>
                  <a:lnTo>
                    <a:pt x="72" y="550"/>
                  </a:lnTo>
                  <a:lnTo>
                    <a:pt x="108" y="472"/>
                  </a:lnTo>
                  <a:lnTo>
                    <a:pt x="155" y="401"/>
                  </a:lnTo>
                  <a:lnTo>
                    <a:pt x="209" y="329"/>
                  </a:lnTo>
                  <a:lnTo>
                    <a:pt x="263" y="263"/>
                  </a:lnTo>
                  <a:lnTo>
                    <a:pt x="329" y="209"/>
                  </a:lnTo>
                  <a:lnTo>
                    <a:pt x="401" y="156"/>
                  </a:lnTo>
                  <a:lnTo>
                    <a:pt x="472" y="108"/>
                  </a:lnTo>
                  <a:lnTo>
                    <a:pt x="550" y="72"/>
                  </a:lnTo>
                  <a:lnTo>
                    <a:pt x="634" y="42"/>
                  </a:lnTo>
                  <a:lnTo>
                    <a:pt x="724" y="18"/>
                  </a:lnTo>
                  <a:lnTo>
                    <a:pt x="813" y="6"/>
                  </a:lnTo>
                  <a:lnTo>
                    <a:pt x="903" y="0"/>
                  </a:lnTo>
                  <a:lnTo>
                    <a:pt x="999" y="6"/>
                  </a:lnTo>
                  <a:lnTo>
                    <a:pt x="1089" y="18"/>
                  </a:lnTo>
                  <a:lnTo>
                    <a:pt x="1172" y="42"/>
                  </a:lnTo>
                  <a:lnTo>
                    <a:pt x="1256" y="72"/>
                  </a:lnTo>
                  <a:lnTo>
                    <a:pt x="1340" y="108"/>
                  </a:lnTo>
                  <a:lnTo>
                    <a:pt x="1411" y="156"/>
                  </a:lnTo>
                  <a:lnTo>
                    <a:pt x="1483" y="209"/>
                  </a:lnTo>
                  <a:lnTo>
                    <a:pt x="1549" y="263"/>
                  </a:lnTo>
                  <a:lnTo>
                    <a:pt x="1603" y="329"/>
                  </a:lnTo>
                  <a:lnTo>
                    <a:pt x="1657" y="401"/>
                  </a:lnTo>
                  <a:lnTo>
                    <a:pt x="1705" y="472"/>
                  </a:lnTo>
                  <a:lnTo>
                    <a:pt x="1740" y="550"/>
                  </a:lnTo>
                  <a:lnTo>
                    <a:pt x="1770" y="633"/>
                  </a:lnTo>
                  <a:lnTo>
                    <a:pt x="1794" y="723"/>
                  </a:lnTo>
                  <a:lnTo>
                    <a:pt x="1806" y="813"/>
                  </a:lnTo>
                  <a:lnTo>
                    <a:pt x="1812" y="902"/>
                  </a:lnTo>
                  <a:lnTo>
                    <a:pt x="1806" y="998"/>
                  </a:lnTo>
                  <a:lnTo>
                    <a:pt x="1794" y="1087"/>
                  </a:lnTo>
                  <a:lnTo>
                    <a:pt x="1770" y="1171"/>
                  </a:lnTo>
                  <a:lnTo>
                    <a:pt x="1740" y="1255"/>
                  </a:lnTo>
                  <a:lnTo>
                    <a:pt x="1705" y="1338"/>
                  </a:lnTo>
                  <a:lnTo>
                    <a:pt x="1657" y="1410"/>
                  </a:lnTo>
                  <a:lnTo>
                    <a:pt x="1603" y="1481"/>
                  </a:lnTo>
                  <a:lnTo>
                    <a:pt x="1549" y="1547"/>
                  </a:lnTo>
                  <a:lnTo>
                    <a:pt x="1483" y="1601"/>
                  </a:lnTo>
                  <a:lnTo>
                    <a:pt x="1411" y="1655"/>
                  </a:lnTo>
                  <a:lnTo>
                    <a:pt x="1340" y="1702"/>
                  </a:lnTo>
                  <a:lnTo>
                    <a:pt x="1256" y="1738"/>
                  </a:lnTo>
                  <a:lnTo>
                    <a:pt x="1172" y="1768"/>
                  </a:lnTo>
                  <a:lnTo>
                    <a:pt x="1089" y="1792"/>
                  </a:lnTo>
                  <a:lnTo>
                    <a:pt x="999" y="1804"/>
                  </a:lnTo>
                  <a:lnTo>
                    <a:pt x="903" y="1810"/>
                  </a:lnTo>
                  <a:close/>
                </a:path>
              </a:pathLst>
            </a:custGeom>
            <a:solidFill>
              <a:srgbClr val="2B6BA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94" name="Freeform 154"/>
            <p:cNvSpPr>
              <a:spLocks/>
            </p:cNvSpPr>
            <p:nvPr/>
          </p:nvSpPr>
          <p:spPr bwMode="auto">
            <a:xfrm>
              <a:off x="4062" y="1696"/>
              <a:ext cx="1800" cy="1798"/>
            </a:xfrm>
            <a:custGeom>
              <a:avLst/>
              <a:gdLst>
                <a:gd name="T0" fmla="*/ 807 w 1800"/>
                <a:gd name="T1" fmla="*/ 1792 h 1798"/>
                <a:gd name="T2" fmla="*/ 628 w 1800"/>
                <a:gd name="T3" fmla="*/ 1756 h 1798"/>
                <a:gd name="T4" fmla="*/ 466 w 1800"/>
                <a:gd name="T5" fmla="*/ 1691 h 1798"/>
                <a:gd name="T6" fmla="*/ 329 w 1800"/>
                <a:gd name="T7" fmla="*/ 1595 h 1798"/>
                <a:gd name="T8" fmla="*/ 203 w 1800"/>
                <a:gd name="T9" fmla="*/ 1476 h 1798"/>
                <a:gd name="T10" fmla="*/ 108 w 1800"/>
                <a:gd name="T11" fmla="*/ 1332 h 1798"/>
                <a:gd name="T12" fmla="*/ 42 w 1800"/>
                <a:gd name="T13" fmla="*/ 1171 h 1798"/>
                <a:gd name="T14" fmla="*/ 6 w 1800"/>
                <a:gd name="T15" fmla="*/ 992 h 1798"/>
                <a:gd name="T16" fmla="*/ 6 w 1800"/>
                <a:gd name="T17" fmla="*/ 813 h 1798"/>
                <a:gd name="T18" fmla="*/ 42 w 1800"/>
                <a:gd name="T19" fmla="*/ 633 h 1798"/>
                <a:gd name="T20" fmla="*/ 108 w 1800"/>
                <a:gd name="T21" fmla="*/ 472 h 1798"/>
                <a:gd name="T22" fmla="*/ 203 w 1800"/>
                <a:gd name="T23" fmla="*/ 329 h 1798"/>
                <a:gd name="T24" fmla="*/ 329 w 1800"/>
                <a:gd name="T25" fmla="*/ 209 h 1798"/>
                <a:gd name="T26" fmla="*/ 466 w 1800"/>
                <a:gd name="T27" fmla="*/ 108 h 1798"/>
                <a:gd name="T28" fmla="*/ 628 w 1800"/>
                <a:gd name="T29" fmla="*/ 42 h 1798"/>
                <a:gd name="T30" fmla="*/ 807 w 1800"/>
                <a:gd name="T31" fmla="*/ 6 h 1798"/>
                <a:gd name="T32" fmla="*/ 987 w 1800"/>
                <a:gd name="T33" fmla="*/ 6 h 1798"/>
                <a:gd name="T34" fmla="*/ 1166 w 1800"/>
                <a:gd name="T35" fmla="*/ 42 h 1798"/>
                <a:gd name="T36" fmla="*/ 1328 w 1800"/>
                <a:gd name="T37" fmla="*/ 108 h 1798"/>
                <a:gd name="T38" fmla="*/ 1471 w 1800"/>
                <a:gd name="T39" fmla="*/ 209 h 1798"/>
                <a:gd name="T40" fmla="*/ 1591 w 1800"/>
                <a:gd name="T41" fmla="*/ 329 h 1798"/>
                <a:gd name="T42" fmla="*/ 1693 w 1800"/>
                <a:gd name="T43" fmla="*/ 472 h 1798"/>
                <a:gd name="T44" fmla="*/ 1758 w 1800"/>
                <a:gd name="T45" fmla="*/ 633 h 1798"/>
                <a:gd name="T46" fmla="*/ 1794 w 1800"/>
                <a:gd name="T47" fmla="*/ 813 h 1798"/>
                <a:gd name="T48" fmla="*/ 1794 w 1800"/>
                <a:gd name="T49" fmla="*/ 992 h 1798"/>
                <a:gd name="T50" fmla="*/ 1758 w 1800"/>
                <a:gd name="T51" fmla="*/ 1171 h 1798"/>
                <a:gd name="T52" fmla="*/ 1693 w 1800"/>
                <a:gd name="T53" fmla="*/ 1332 h 1798"/>
                <a:gd name="T54" fmla="*/ 1591 w 1800"/>
                <a:gd name="T55" fmla="*/ 1476 h 1798"/>
                <a:gd name="T56" fmla="*/ 1471 w 1800"/>
                <a:gd name="T57" fmla="*/ 1595 h 1798"/>
                <a:gd name="T58" fmla="*/ 1328 w 1800"/>
                <a:gd name="T59" fmla="*/ 1691 h 1798"/>
                <a:gd name="T60" fmla="*/ 1166 w 1800"/>
                <a:gd name="T61" fmla="*/ 1756 h 1798"/>
                <a:gd name="T62" fmla="*/ 987 w 1800"/>
                <a:gd name="T63" fmla="*/ 1792 h 1798"/>
                <a:gd name="T64" fmla="*/ 897 w 1800"/>
                <a:gd name="T65" fmla="*/ 1798 h 17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00"/>
                <a:gd name="T100" fmla="*/ 0 h 1798"/>
                <a:gd name="T101" fmla="*/ 1800 w 1800"/>
                <a:gd name="T102" fmla="*/ 1798 h 17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00" h="1798">
                  <a:moveTo>
                    <a:pt x="897" y="1798"/>
                  </a:moveTo>
                  <a:lnTo>
                    <a:pt x="807" y="1792"/>
                  </a:lnTo>
                  <a:lnTo>
                    <a:pt x="718" y="1780"/>
                  </a:lnTo>
                  <a:lnTo>
                    <a:pt x="628" y="1756"/>
                  </a:lnTo>
                  <a:lnTo>
                    <a:pt x="550" y="1726"/>
                  </a:lnTo>
                  <a:lnTo>
                    <a:pt x="466" y="1691"/>
                  </a:lnTo>
                  <a:lnTo>
                    <a:pt x="395" y="1643"/>
                  </a:lnTo>
                  <a:lnTo>
                    <a:pt x="329" y="1595"/>
                  </a:lnTo>
                  <a:lnTo>
                    <a:pt x="263" y="1535"/>
                  </a:lnTo>
                  <a:lnTo>
                    <a:pt x="203" y="1476"/>
                  </a:lnTo>
                  <a:lnTo>
                    <a:pt x="155" y="1404"/>
                  </a:lnTo>
                  <a:lnTo>
                    <a:pt x="108" y="1332"/>
                  </a:lnTo>
                  <a:lnTo>
                    <a:pt x="72" y="1249"/>
                  </a:lnTo>
                  <a:lnTo>
                    <a:pt x="42" y="1171"/>
                  </a:lnTo>
                  <a:lnTo>
                    <a:pt x="18" y="1081"/>
                  </a:lnTo>
                  <a:lnTo>
                    <a:pt x="6" y="992"/>
                  </a:lnTo>
                  <a:lnTo>
                    <a:pt x="0" y="902"/>
                  </a:lnTo>
                  <a:lnTo>
                    <a:pt x="6" y="813"/>
                  </a:lnTo>
                  <a:lnTo>
                    <a:pt x="18" y="723"/>
                  </a:lnTo>
                  <a:lnTo>
                    <a:pt x="42" y="633"/>
                  </a:lnTo>
                  <a:lnTo>
                    <a:pt x="72" y="550"/>
                  </a:lnTo>
                  <a:lnTo>
                    <a:pt x="108" y="472"/>
                  </a:lnTo>
                  <a:lnTo>
                    <a:pt x="155" y="401"/>
                  </a:lnTo>
                  <a:lnTo>
                    <a:pt x="203" y="329"/>
                  </a:lnTo>
                  <a:lnTo>
                    <a:pt x="263" y="263"/>
                  </a:lnTo>
                  <a:lnTo>
                    <a:pt x="329" y="209"/>
                  </a:lnTo>
                  <a:lnTo>
                    <a:pt x="395" y="156"/>
                  </a:lnTo>
                  <a:lnTo>
                    <a:pt x="466" y="108"/>
                  </a:lnTo>
                  <a:lnTo>
                    <a:pt x="550" y="72"/>
                  </a:lnTo>
                  <a:lnTo>
                    <a:pt x="628" y="42"/>
                  </a:lnTo>
                  <a:lnTo>
                    <a:pt x="718" y="18"/>
                  </a:lnTo>
                  <a:lnTo>
                    <a:pt x="807" y="6"/>
                  </a:lnTo>
                  <a:lnTo>
                    <a:pt x="897" y="0"/>
                  </a:lnTo>
                  <a:lnTo>
                    <a:pt x="987" y="6"/>
                  </a:lnTo>
                  <a:lnTo>
                    <a:pt x="1077" y="18"/>
                  </a:lnTo>
                  <a:lnTo>
                    <a:pt x="1166" y="42"/>
                  </a:lnTo>
                  <a:lnTo>
                    <a:pt x="1250" y="72"/>
                  </a:lnTo>
                  <a:lnTo>
                    <a:pt x="1328" y="108"/>
                  </a:lnTo>
                  <a:lnTo>
                    <a:pt x="1400" y="156"/>
                  </a:lnTo>
                  <a:lnTo>
                    <a:pt x="1471" y="209"/>
                  </a:lnTo>
                  <a:lnTo>
                    <a:pt x="1537" y="263"/>
                  </a:lnTo>
                  <a:lnTo>
                    <a:pt x="1591" y="329"/>
                  </a:lnTo>
                  <a:lnTo>
                    <a:pt x="1645" y="401"/>
                  </a:lnTo>
                  <a:lnTo>
                    <a:pt x="1693" y="472"/>
                  </a:lnTo>
                  <a:lnTo>
                    <a:pt x="1728" y="550"/>
                  </a:lnTo>
                  <a:lnTo>
                    <a:pt x="1758" y="633"/>
                  </a:lnTo>
                  <a:lnTo>
                    <a:pt x="1782" y="723"/>
                  </a:lnTo>
                  <a:lnTo>
                    <a:pt x="1794" y="813"/>
                  </a:lnTo>
                  <a:lnTo>
                    <a:pt x="1800" y="902"/>
                  </a:lnTo>
                  <a:lnTo>
                    <a:pt x="1794" y="992"/>
                  </a:lnTo>
                  <a:lnTo>
                    <a:pt x="1782" y="1081"/>
                  </a:lnTo>
                  <a:lnTo>
                    <a:pt x="1758" y="1171"/>
                  </a:lnTo>
                  <a:lnTo>
                    <a:pt x="1728" y="1249"/>
                  </a:lnTo>
                  <a:lnTo>
                    <a:pt x="1693" y="1332"/>
                  </a:lnTo>
                  <a:lnTo>
                    <a:pt x="1645" y="1404"/>
                  </a:lnTo>
                  <a:lnTo>
                    <a:pt x="1591" y="1476"/>
                  </a:lnTo>
                  <a:lnTo>
                    <a:pt x="1537" y="1535"/>
                  </a:lnTo>
                  <a:lnTo>
                    <a:pt x="1471" y="1595"/>
                  </a:lnTo>
                  <a:lnTo>
                    <a:pt x="1400" y="1643"/>
                  </a:lnTo>
                  <a:lnTo>
                    <a:pt x="1328" y="1691"/>
                  </a:lnTo>
                  <a:lnTo>
                    <a:pt x="1250" y="1726"/>
                  </a:lnTo>
                  <a:lnTo>
                    <a:pt x="1166" y="1756"/>
                  </a:lnTo>
                  <a:lnTo>
                    <a:pt x="1077" y="1780"/>
                  </a:lnTo>
                  <a:lnTo>
                    <a:pt x="987" y="1792"/>
                  </a:lnTo>
                  <a:lnTo>
                    <a:pt x="897" y="1798"/>
                  </a:lnTo>
                  <a:close/>
                </a:path>
              </a:pathLst>
            </a:custGeom>
            <a:solidFill>
              <a:srgbClr val="2C6B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95" name="Freeform 155"/>
            <p:cNvSpPr>
              <a:spLocks/>
            </p:cNvSpPr>
            <p:nvPr/>
          </p:nvSpPr>
          <p:spPr bwMode="auto">
            <a:xfrm>
              <a:off x="4062" y="1702"/>
              <a:ext cx="1788" cy="1786"/>
            </a:xfrm>
            <a:custGeom>
              <a:avLst/>
              <a:gdLst>
                <a:gd name="T0" fmla="*/ 807 w 1788"/>
                <a:gd name="T1" fmla="*/ 1780 h 1786"/>
                <a:gd name="T2" fmla="*/ 628 w 1788"/>
                <a:gd name="T3" fmla="*/ 1744 h 1786"/>
                <a:gd name="T4" fmla="*/ 466 w 1788"/>
                <a:gd name="T5" fmla="*/ 1679 h 1786"/>
                <a:gd name="T6" fmla="*/ 329 w 1788"/>
                <a:gd name="T7" fmla="*/ 1583 h 1786"/>
                <a:gd name="T8" fmla="*/ 203 w 1788"/>
                <a:gd name="T9" fmla="*/ 1464 h 1786"/>
                <a:gd name="T10" fmla="*/ 108 w 1788"/>
                <a:gd name="T11" fmla="*/ 1320 h 1786"/>
                <a:gd name="T12" fmla="*/ 42 w 1788"/>
                <a:gd name="T13" fmla="*/ 1159 h 1786"/>
                <a:gd name="T14" fmla="*/ 6 w 1788"/>
                <a:gd name="T15" fmla="*/ 980 h 1786"/>
                <a:gd name="T16" fmla="*/ 6 w 1788"/>
                <a:gd name="T17" fmla="*/ 801 h 1786"/>
                <a:gd name="T18" fmla="*/ 42 w 1788"/>
                <a:gd name="T19" fmla="*/ 627 h 1786"/>
                <a:gd name="T20" fmla="*/ 108 w 1788"/>
                <a:gd name="T21" fmla="*/ 466 h 1786"/>
                <a:gd name="T22" fmla="*/ 203 w 1788"/>
                <a:gd name="T23" fmla="*/ 323 h 1786"/>
                <a:gd name="T24" fmla="*/ 329 w 1788"/>
                <a:gd name="T25" fmla="*/ 203 h 1786"/>
                <a:gd name="T26" fmla="*/ 466 w 1788"/>
                <a:gd name="T27" fmla="*/ 108 h 1786"/>
                <a:gd name="T28" fmla="*/ 628 w 1788"/>
                <a:gd name="T29" fmla="*/ 42 h 1786"/>
                <a:gd name="T30" fmla="*/ 807 w 1788"/>
                <a:gd name="T31" fmla="*/ 6 h 1786"/>
                <a:gd name="T32" fmla="*/ 987 w 1788"/>
                <a:gd name="T33" fmla="*/ 6 h 1786"/>
                <a:gd name="T34" fmla="*/ 1160 w 1788"/>
                <a:gd name="T35" fmla="*/ 42 h 1786"/>
                <a:gd name="T36" fmla="*/ 1322 w 1788"/>
                <a:gd name="T37" fmla="*/ 108 h 1786"/>
                <a:gd name="T38" fmla="*/ 1465 w 1788"/>
                <a:gd name="T39" fmla="*/ 203 h 1786"/>
                <a:gd name="T40" fmla="*/ 1585 w 1788"/>
                <a:gd name="T41" fmla="*/ 323 h 1786"/>
                <a:gd name="T42" fmla="*/ 1681 w 1788"/>
                <a:gd name="T43" fmla="*/ 466 h 1786"/>
                <a:gd name="T44" fmla="*/ 1746 w 1788"/>
                <a:gd name="T45" fmla="*/ 627 h 1786"/>
                <a:gd name="T46" fmla="*/ 1782 w 1788"/>
                <a:gd name="T47" fmla="*/ 801 h 1786"/>
                <a:gd name="T48" fmla="*/ 1782 w 1788"/>
                <a:gd name="T49" fmla="*/ 980 h 1786"/>
                <a:gd name="T50" fmla="*/ 1746 w 1788"/>
                <a:gd name="T51" fmla="*/ 1159 h 1786"/>
                <a:gd name="T52" fmla="*/ 1681 w 1788"/>
                <a:gd name="T53" fmla="*/ 1320 h 1786"/>
                <a:gd name="T54" fmla="*/ 1585 w 1788"/>
                <a:gd name="T55" fmla="*/ 1464 h 1786"/>
                <a:gd name="T56" fmla="*/ 1465 w 1788"/>
                <a:gd name="T57" fmla="*/ 1583 h 1786"/>
                <a:gd name="T58" fmla="*/ 1322 w 1788"/>
                <a:gd name="T59" fmla="*/ 1679 h 1786"/>
                <a:gd name="T60" fmla="*/ 1160 w 1788"/>
                <a:gd name="T61" fmla="*/ 1744 h 1786"/>
                <a:gd name="T62" fmla="*/ 987 w 1788"/>
                <a:gd name="T63" fmla="*/ 1780 h 1786"/>
                <a:gd name="T64" fmla="*/ 897 w 1788"/>
                <a:gd name="T65" fmla="*/ 1786 h 17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88"/>
                <a:gd name="T100" fmla="*/ 0 h 1786"/>
                <a:gd name="T101" fmla="*/ 1788 w 1788"/>
                <a:gd name="T102" fmla="*/ 1786 h 17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88" h="1786">
                  <a:moveTo>
                    <a:pt x="897" y="1786"/>
                  </a:moveTo>
                  <a:lnTo>
                    <a:pt x="807" y="1780"/>
                  </a:lnTo>
                  <a:lnTo>
                    <a:pt x="718" y="1768"/>
                  </a:lnTo>
                  <a:lnTo>
                    <a:pt x="628" y="1744"/>
                  </a:lnTo>
                  <a:lnTo>
                    <a:pt x="550" y="1714"/>
                  </a:lnTo>
                  <a:lnTo>
                    <a:pt x="466" y="1679"/>
                  </a:lnTo>
                  <a:lnTo>
                    <a:pt x="395" y="1631"/>
                  </a:lnTo>
                  <a:lnTo>
                    <a:pt x="329" y="1583"/>
                  </a:lnTo>
                  <a:lnTo>
                    <a:pt x="263" y="1523"/>
                  </a:lnTo>
                  <a:lnTo>
                    <a:pt x="203" y="1464"/>
                  </a:lnTo>
                  <a:lnTo>
                    <a:pt x="155" y="1392"/>
                  </a:lnTo>
                  <a:lnTo>
                    <a:pt x="108" y="1320"/>
                  </a:lnTo>
                  <a:lnTo>
                    <a:pt x="72" y="1237"/>
                  </a:lnTo>
                  <a:lnTo>
                    <a:pt x="42" y="1159"/>
                  </a:lnTo>
                  <a:lnTo>
                    <a:pt x="18" y="1069"/>
                  </a:lnTo>
                  <a:lnTo>
                    <a:pt x="6" y="980"/>
                  </a:lnTo>
                  <a:lnTo>
                    <a:pt x="0" y="890"/>
                  </a:lnTo>
                  <a:lnTo>
                    <a:pt x="6" y="801"/>
                  </a:lnTo>
                  <a:lnTo>
                    <a:pt x="18" y="711"/>
                  </a:lnTo>
                  <a:lnTo>
                    <a:pt x="42" y="627"/>
                  </a:lnTo>
                  <a:lnTo>
                    <a:pt x="72" y="544"/>
                  </a:lnTo>
                  <a:lnTo>
                    <a:pt x="108" y="466"/>
                  </a:lnTo>
                  <a:lnTo>
                    <a:pt x="155" y="395"/>
                  </a:lnTo>
                  <a:lnTo>
                    <a:pt x="203" y="323"/>
                  </a:lnTo>
                  <a:lnTo>
                    <a:pt x="263" y="263"/>
                  </a:lnTo>
                  <a:lnTo>
                    <a:pt x="329" y="203"/>
                  </a:lnTo>
                  <a:lnTo>
                    <a:pt x="395" y="156"/>
                  </a:lnTo>
                  <a:lnTo>
                    <a:pt x="466" y="108"/>
                  </a:lnTo>
                  <a:lnTo>
                    <a:pt x="550" y="72"/>
                  </a:lnTo>
                  <a:lnTo>
                    <a:pt x="628" y="42"/>
                  </a:lnTo>
                  <a:lnTo>
                    <a:pt x="718" y="18"/>
                  </a:lnTo>
                  <a:lnTo>
                    <a:pt x="807" y="6"/>
                  </a:lnTo>
                  <a:lnTo>
                    <a:pt x="897" y="0"/>
                  </a:lnTo>
                  <a:lnTo>
                    <a:pt x="987" y="6"/>
                  </a:lnTo>
                  <a:lnTo>
                    <a:pt x="1077" y="18"/>
                  </a:lnTo>
                  <a:lnTo>
                    <a:pt x="1160" y="42"/>
                  </a:lnTo>
                  <a:lnTo>
                    <a:pt x="1244" y="72"/>
                  </a:lnTo>
                  <a:lnTo>
                    <a:pt x="1322" y="108"/>
                  </a:lnTo>
                  <a:lnTo>
                    <a:pt x="1394" y="156"/>
                  </a:lnTo>
                  <a:lnTo>
                    <a:pt x="1465" y="203"/>
                  </a:lnTo>
                  <a:lnTo>
                    <a:pt x="1525" y="263"/>
                  </a:lnTo>
                  <a:lnTo>
                    <a:pt x="1585" y="323"/>
                  </a:lnTo>
                  <a:lnTo>
                    <a:pt x="1639" y="395"/>
                  </a:lnTo>
                  <a:lnTo>
                    <a:pt x="1681" y="466"/>
                  </a:lnTo>
                  <a:lnTo>
                    <a:pt x="1717" y="544"/>
                  </a:lnTo>
                  <a:lnTo>
                    <a:pt x="1746" y="627"/>
                  </a:lnTo>
                  <a:lnTo>
                    <a:pt x="1770" y="711"/>
                  </a:lnTo>
                  <a:lnTo>
                    <a:pt x="1782" y="801"/>
                  </a:lnTo>
                  <a:lnTo>
                    <a:pt x="1788" y="890"/>
                  </a:lnTo>
                  <a:lnTo>
                    <a:pt x="1782" y="980"/>
                  </a:lnTo>
                  <a:lnTo>
                    <a:pt x="1770" y="1069"/>
                  </a:lnTo>
                  <a:lnTo>
                    <a:pt x="1746" y="1159"/>
                  </a:lnTo>
                  <a:lnTo>
                    <a:pt x="1717" y="1237"/>
                  </a:lnTo>
                  <a:lnTo>
                    <a:pt x="1681" y="1320"/>
                  </a:lnTo>
                  <a:lnTo>
                    <a:pt x="1639" y="1392"/>
                  </a:lnTo>
                  <a:lnTo>
                    <a:pt x="1585" y="1464"/>
                  </a:lnTo>
                  <a:lnTo>
                    <a:pt x="1525" y="1523"/>
                  </a:lnTo>
                  <a:lnTo>
                    <a:pt x="1465" y="1583"/>
                  </a:lnTo>
                  <a:lnTo>
                    <a:pt x="1394" y="1631"/>
                  </a:lnTo>
                  <a:lnTo>
                    <a:pt x="1322" y="1679"/>
                  </a:lnTo>
                  <a:lnTo>
                    <a:pt x="1244" y="1714"/>
                  </a:lnTo>
                  <a:lnTo>
                    <a:pt x="1160" y="1744"/>
                  </a:lnTo>
                  <a:lnTo>
                    <a:pt x="1077" y="1768"/>
                  </a:lnTo>
                  <a:lnTo>
                    <a:pt x="987" y="1780"/>
                  </a:lnTo>
                  <a:lnTo>
                    <a:pt x="897" y="1786"/>
                  </a:lnTo>
                  <a:close/>
                </a:path>
              </a:pathLst>
            </a:custGeom>
            <a:solidFill>
              <a:srgbClr val="2C6B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96" name="Freeform 156"/>
            <p:cNvSpPr>
              <a:spLocks/>
            </p:cNvSpPr>
            <p:nvPr/>
          </p:nvSpPr>
          <p:spPr bwMode="auto">
            <a:xfrm>
              <a:off x="4068" y="1702"/>
              <a:ext cx="1776" cy="1774"/>
            </a:xfrm>
            <a:custGeom>
              <a:avLst/>
              <a:gdLst>
                <a:gd name="T0" fmla="*/ 795 w 1776"/>
                <a:gd name="T1" fmla="*/ 1768 h 1774"/>
                <a:gd name="T2" fmla="*/ 622 w 1776"/>
                <a:gd name="T3" fmla="*/ 1732 h 1774"/>
                <a:gd name="T4" fmla="*/ 460 w 1776"/>
                <a:gd name="T5" fmla="*/ 1667 h 1774"/>
                <a:gd name="T6" fmla="*/ 323 w 1776"/>
                <a:gd name="T7" fmla="*/ 1571 h 1774"/>
                <a:gd name="T8" fmla="*/ 203 w 1776"/>
                <a:gd name="T9" fmla="*/ 1452 h 1774"/>
                <a:gd name="T10" fmla="*/ 108 w 1776"/>
                <a:gd name="T11" fmla="*/ 1314 h 1774"/>
                <a:gd name="T12" fmla="*/ 42 w 1776"/>
                <a:gd name="T13" fmla="*/ 1153 h 1774"/>
                <a:gd name="T14" fmla="*/ 6 w 1776"/>
                <a:gd name="T15" fmla="*/ 980 h 1774"/>
                <a:gd name="T16" fmla="*/ 6 w 1776"/>
                <a:gd name="T17" fmla="*/ 801 h 1774"/>
                <a:gd name="T18" fmla="*/ 42 w 1776"/>
                <a:gd name="T19" fmla="*/ 627 h 1774"/>
                <a:gd name="T20" fmla="*/ 108 w 1776"/>
                <a:gd name="T21" fmla="*/ 466 h 1774"/>
                <a:gd name="T22" fmla="*/ 203 w 1776"/>
                <a:gd name="T23" fmla="*/ 323 h 1774"/>
                <a:gd name="T24" fmla="*/ 323 w 1776"/>
                <a:gd name="T25" fmla="*/ 203 h 1774"/>
                <a:gd name="T26" fmla="*/ 460 w 1776"/>
                <a:gd name="T27" fmla="*/ 108 h 1774"/>
                <a:gd name="T28" fmla="*/ 622 w 1776"/>
                <a:gd name="T29" fmla="*/ 42 h 1774"/>
                <a:gd name="T30" fmla="*/ 795 w 1776"/>
                <a:gd name="T31" fmla="*/ 6 h 1774"/>
                <a:gd name="T32" fmla="*/ 975 w 1776"/>
                <a:gd name="T33" fmla="*/ 6 h 1774"/>
                <a:gd name="T34" fmla="*/ 1148 w 1776"/>
                <a:gd name="T35" fmla="*/ 42 h 1774"/>
                <a:gd name="T36" fmla="*/ 1310 w 1776"/>
                <a:gd name="T37" fmla="*/ 108 h 1774"/>
                <a:gd name="T38" fmla="*/ 1453 w 1776"/>
                <a:gd name="T39" fmla="*/ 203 h 1774"/>
                <a:gd name="T40" fmla="*/ 1573 w 1776"/>
                <a:gd name="T41" fmla="*/ 323 h 1774"/>
                <a:gd name="T42" fmla="*/ 1669 w 1776"/>
                <a:gd name="T43" fmla="*/ 466 h 1774"/>
                <a:gd name="T44" fmla="*/ 1734 w 1776"/>
                <a:gd name="T45" fmla="*/ 627 h 1774"/>
                <a:gd name="T46" fmla="*/ 1770 w 1776"/>
                <a:gd name="T47" fmla="*/ 801 h 1774"/>
                <a:gd name="T48" fmla="*/ 1770 w 1776"/>
                <a:gd name="T49" fmla="*/ 980 h 1774"/>
                <a:gd name="T50" fmla="*/ 1734 w 1776"/>
                <a:gd name="T51" fmla="*/ 1153 h 1774"/>
                <a:gd name="T52" fmla="*/ 1669 w 1776"/>
                <a:gd name="T53" fmla="*/ 1314 h 1774"/>
                <a:gd name="T54" fmla="*/ 1573 w 1776"/>
                <a:gd name="T55" fmla="*/ 1452 h 1774"/>
                <a:gd name="T56" fmla="*/ 1453 w 1776"/>
                <a:gd name="T57" fmla="*/ 1571 h 1774"/>
                <a:gd name="T58" fmla="*/ 1310 w 1776"/>
                <a:gd name="T59" fmla="*/ 1667 h 1774"/>
                <a:gd name="T60" fmla="*/ 1148 w 1776"/>
                <a:gd name="T61" fmla="*/ 1732 h 1774"/>
                <a:gd name="T62" fmla="*/ 975 w 1776"/>
                <a:gd name="T63" fmla="*/ 1768 h 1774"/>
                <a:gd name="T64" fmla="*/ 885 w 1776"/>
                <a:gd name="T65" fmla="*/ 1774 h 17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76"/>
                <a:gd name="T100" fmla="*/ 0 h 1774"/>
                <a:gd name="T101" fmla="*/ 1776 w 1776"/>
                <a:gd name="T102" fmla="*/ 1774 h 17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76" h="1774">
                  <a:moveTo>
                    <a:pt x="885" y="1774"/>
                  </a:moveTo>
                  <a:lnTo>
                    <a:pt x="795" y="1768"/>
                  </a:lnTo>
                  <a:lnTo>
                    <a:pt x="706" y="1756"/>
                  </a:lnTo>
                  <a:lnTo>
                    <a:pt x="622" y="1732"/>
                  </a:lnTo>
                  <a:lnTo>
                    <a:pt x="538" y="1702"/>
                  </a:lnTo>
                  <a:lnTo>
                    <a:pt x="460" y="1667"/>
                  </a:lnTo>
                  <a:lnTo>
                    <a:pt x="389" y="1625"/>
                  </a:lnTo>
                  <a:lnTo>
                    <a:pt x="323" y="1571"/>
                  </a:lnTo>
                  <a:lnTo>
                    <a:pt x="257" y="1517"/>
                  </a:lnTo>
                  <a:lnTo>
                    <a:pt x="203" y="1452"/>
                  </a:lnTo>
                  <a:lnTo>
                    <a:pt x="149" y="1386"/>
                  </a:lnTo>
                  <a:lnTo>
                    <a:pt x="108" y="1314"/>
                  </a:lnTo>
                  <a:lnTo>
                    <a:pt x="72" y="1237"/>
                  </a:lnTo>
                  <a:lnTo>
                    <a:pt x="42" y="1153"/>
                  </a:lnTo>
                  <a:lnTo>
                    <a:pt x="18" y="1069"/>
                  </a:lnTo>
                  <a:lnTo>
                    <a:pt x="6" y="980"/>
                  </a:lnTo>
                  <a:lnTo>
                    <a:pt x="0" y="890"/>
                  </a:lnTo>
                  <a:lnTo>
                    <a:pt x="6" y="801"/>
                  </a:lnTo>
                  <a:lnTo>
                    <a:pt x="18" y="711"/>
                  </a:lnTo>
                  <a:lnTo>
                    <a:pt x="42" y="627"/>
                  </a:lnTo>
                  <a:lnTo>
                    <a:pt x="72" y="544"/>
                  </a:lnTo>
                  <a:lnTo>
                    <a:pt x="108" y="466"/>
                  </a:lnTo>
                  <a:lnTo>
                    <a:pt x="149" y="395"/>
                  </a:lnTo>
                  <a:lnTo>
                    <a:pt x="203" y="323"/>
                  </a:lnTo>
                  <a:lnTo>
                    <a:pt x="257" y="263"/>
                  </a:lnTo>
                  <a:lnTo>
                    <a:pt x="323" y="203"/>
                  </a:lnTo>
                  <a:lnTo>
                    <a:pt x="389" y="156"/>
                  </a:lnTo>
                  <a:lnTo>
                    <a:pt x="460" y="108"/>
                  </a:lnTo>
                  <a:lnTo>
                    <a:pt x="538" y="72"/>
                  </a:lnTo>
                  <a:lnTo>
                    <a:pt x="622" y="42"/>
                  </a:lnTo>
                  <a:lnTo>
                    <a:pt x="706" y="18"/>
                  </a:lnTo>
                  <a:lnTo>
                    <a:pt x="795" y="6"/>
                  </a:lnTo>
                  <a:lnTo>
                    <a:pt x="885" y="0"/>
                  </a:lnTo>
                  <a:lnTo>
                    <a:pt x="975" y="6"/>
                  </a:lnTo>
                  <a:lnTo>
                    <a:pt x="1065" y="18"/>
                  </a:lnTo>
                  <a:lnTo>
                    <a:pt x="1148" y="42"/>
                  </a:lnTo>
                  <a:lnTo>
                    <a:pt x="1232" y="72"/>
                  </a:lnTo>
                  <a:lnTo>
                    <a:pt x="1310" y="108"/>
                  </a:lnTo>
                  <a:lnTo>
                    <a:pt x="1382" y="156"/>
                  </a:lnTo>
                  <a:lnTo>
                    <a:pt x="1453" y="203"/>
                  </a:lnTo>
                  <a:lnTo>
                    <a:pt x="1513" y="263"/>
                  </a:lnTo>
                  <a:lnTo>
                    <a:pt x="1573" y="323"/>
                  </a:lnTo>
                  <a:lnTo>
                    <a:pt x="1627" y="395"/>
                  </a:lnTo>
                  <a:lnTo>
                    <a:pt x="1669" y="466"/>
                  </a:lnTo>
                  <a:lnTo>
                    <a:pt x="1705" y="544"/>
                  </a:lnTo>
                  <a:lnTo>
                    <a:pt x="1734" y="627"/>
                  </a:lnTo>
                  <a:lnTo>
                    <a:pt x="1758" y="711"/>
                  </a:lnTo>
                  <a:lnTo>
                    <a:pt x="1770" y="801"/>
                  </a:lnTo>
                  <a:lnTo>
                    <a:pt x="1776" y="890"/>
                  </a:lnTo>
                  <a:lnTo>
                    <a:pt x="1770" y="980"/>
                  </a:lnTo>
                  <a:lnTo>
                    <a:pt x="1758" y="1069"/>
                  </a:lnTo>
                  <a:lnTo>
                    <a:pt x="1734" y="1153"/>
                  </a:lnTo>
                  <a:lnTo>
                    <a:pt x="1705" y="1237"/>
                  </a:lnTo>
                  <a:lnTo>
                    <a:pt x="1669" y="1314"/>
                  </a:lnTo>
                  <a:lnTo>
                    <a:pt x="1627" y="1386"/>
                  </a:lnTo>
                  <a:lnTo>
                    <a:pt x="1573" y="1452"/>
                  </a:lnTo>
                  <a:lnTo>
                    <a:pt x="1513" y="1517"/>
                  </a:lnTo>
                  <a:lnTo>
                    <a:pt x="1453" y="1571"/>
                  </a:lnTo>
                  <a:lnTo>
                    <a:pt x="1382" y="1625"/>
                  </a:lnTo>
                  <a:lnTo>
                    <a:pt x="1310" y="1667"/>
                  </a:lnTo>
                  <a:lnTo>
                    <a:pt x="1232" y="1702"/>
                  </a:lnTo>
                  <a:lnTo>
                    <a:pt x="1148" y="1732"/>
                  </a:lnTo>
                  <a:lnTo>
                    <a:pt x="1065" y="1756"/>
                  </a:lnTo>
                  <a:lnTo>
                    <a:pt x="975" y="1768"/>
                  </a:lnTo>
                  <a:lnTo>
                    <a:pt x="885" y="1774"/>
                  </a:lnTo>
                  <a:close/>
                </a:path>
              </a:pathLst>
            </a:custGeom>
            <a:solidFill>
              <a:srgbClr val="2D6C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97" name="Freeform 157"/>
            <p:cNvSpPr>
              <a:spLocks/>
            </p:cNvSpPr>
            <p:nvPr/>
          </p:nvSpPr>
          <p:spPr bwMode="auto">
            <a:xfrm>
              <a:off x="4068" y="1708"/>
              <a:ext cx="1764" cy="1762"/>
            </a:xfrm>
            <a:custGeom>
              <a:avLst/>
              <a:gdLst>
                <a:gd name="T0" fmla="*/ 795 w 1764"/>
                <a:gd name="T1" fmla="*/ 1756 h 1762"/>
                <a:gd name="T2" fmla="*/ 622 w 1764"/>
                <a:gd name="T3" fmla="*/ 1720 h 1762"/>
                <a:gd name="T4" fmla="*/ 460 w 1764"/>
                <a:gd name="T5" fmla="*/ 1655 h 1762"/>
                <a:gd name="T6" fmla="*/ 323 w 1764"/>
                <a:gd name="T7" fmla="*/ 1559 h 1762"/>
                <a:gd name="T8" fmla="*/ 203 w 1764"/>
                <a:gd name="T9" fmla="*/ 1440 h 1762"/>
                <a:gd name="T10" fmla="*/ 108 w 1764"/>
                <a:gd name="T11" fmla="*/ 1302 h 1762"/>
                <a:gd name="T12" fmla="*/ 42 w 1764"/>
                <a:gd name="T13" fmla="*/ 1141 h 1762"/>
                <a:gd name="T14" fmla="*/ 6 w 1764"/>
                <a:gd name="T15" fmla="*/ 968 h 1762"/>
                <a:gd name="T16" fmla="*/ 6 w 1764"/>
                <a:gd name="T17" fmla="*/ 789 h 1762"/>
                <a:gd name="T18" fmla="*/ 42 w 1764"/>
                <a:gd name="T19" fmla="*/ 615 h 1762"/>
                <a:gd name="T20" fmla="*/ 108 w 1764"/>
                <a:gd name="T21" fmla="*/ 460 h 1762"/>
                <a:gd name="T22" fmla="*/ 203 w 1764"/>
                <a:gd name="T23" fmla="*/ 323 h 1762"/>
                <a:gd name="T24" fmla="*/ 323 w 1764"/>
                <a:gd name="T25" fmla="*/ 203 h 1762"/>
                <a:gd name="T26" fmla="*/ 460 w 1764"/>
                <a:gd name="T27" fmla="*/ 108 h 1762"/>
                <a:gd name="T28" fmla="*/ 622 w 1764"/>
                <a:gd name="T29" fmla="*/ 42 h 1762"/>
                <a:gd name="T30" fmla="*/ 795 w 1764"/>
                <a:gd name="T31" fmla="*/ 6 h 1762"/>
                <a:gd name="T32" fmla="*/ 975 w 1764"/>
                <a:gd name="T33" fmla="*/ 6 h 1762"/>
                <a:gd name="T34" fmla="*/ 1148 w 1764"/>
                <a:gd name="T35" fmla="*/ 42 h 1762"/>
                <a:gd name="T36" fmla="*/ 1304 w 1764"/>
                <a:gd name="T37" fmla="*/ 108 h 1762"/>
                <a:gd name="T38" fmla="*/ 1441 w 1764"/>
                <a:gd name="T39" fmla="*/ 203 h 1762"/>
                <a:gd name="T40" fmla="*/ 1561 w 1764"/>
                <a:gd name="T41" fmla="*/ 323 h 1762"/>
                <a:gd name="T42" fmla="*/ 1657 w 1764"/>
                <a:gd name="T43" fmla="*/ 460 h 1762"/>
                <a:gd name="T44" fmla="*/ 1722 w 1764"/>
                <a:gd name="T45" fmla="*/ 615 h 1762"/>
                <a:gd name="T46" fmla="*/ 1758 w 1764"/>
                <a:gd name="T47" fmla="*/ 789 h 1762"/>
                <a:gd name="T48" fmla="*/ 1758 w 1764"/>
                <a:gd name="T49" fmla="*/ 968 h 1762"/>
                <a:gd name="T50" fmla="*/ 1722 w 1764"/>
                <a:gd name="T51" fmla="*/ 1141 h 1762"/>
                <a:gd name="T52" fmla="*/ 1657 w 1764"/>
                <a:gd name="T53" fmla="*/ 1302 h 1762"/>
                <a:gd name="T54" fmla="*/ 1561 w 1764"/>
                <a:gd name="T55" fmla="*/ 1440 h 1762"/>
                <a:gd name="T56" fmla="*/ 1441 w 1764"/>
                <a:gd name="T57" fmla="*/ 1559 h 1762"/>
                <a:gd name="T58" fmla="*/ 1304 w 1764"/>
                <a:gd name="T59" fmla="*/ 1655 h 1762"/>
                <a:gd name="T60" fmla="*/ 1148 w 1764"/>
                <a:gd name="T61" fmla="*/ 1720 h 1762"/>
                <a:gd name="T62" fmla="*/ 975 w 1764"/>
                <a:gd name="T63" fmla="*/ 1756 h 1762"/>
                <a:gd name="T64" fmla="*/ 885 w 1764"/>
                <a:gd name="T65" fmla="*/ 1762 h 17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64"/>
                <a:gd name="T100" fmla="*/ 0 h 1762"/>
                <a:gd name="T101" fmla="*/ 1764 w 1764"/>
                <a:gd name="T102" fmla="*/ 1762 h 176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64" h="1762">
                  <a:moveTo>
                    <a:pt x="885" y="1762"/>
                  </a:moveTo>
                  <a:lnTo>
                    <a:pt x="795" y="1756"/>
                  </a:lnTo>
                  <a:lnTo>
                    <a:pt x="706" y="1744"/>
                  </a:lnTo>
                  <a:lnTo>
                    <a:pt x="622" y="1720"/>
                  </a:lnTo>
                  <a:lnTo>
                    <a:pt x="538" y="1690"/>
                  </a:lnTo>
                  <a:lnTo>
                    <a:pt x="460" y="1655"/>
                  </a:lnTo>
                  <a:lnTo>
                    <a:pt x="389" y="1613"/>
                  </a:lnTo>
                  <a:lnTo>
                    <a:pt x="323" y="1559"/>
                  </a:lnTo>
                  <a:lnTo>
                    <a:pt x="257" y="1505"/>
                  </a:lnTo>
                  <a:lnTo>
                    <a:pt x="203" y="1440"/>
                  </a:lnTo>
                  <a:lnTo>
                    <a:pt x="149" y="1374"/>
                  </a:lnTo>
                  <a:lnTo>
                    <a:pt x="108" y="1302"/>
                  </a:lnTo>
                  <a:lnTo>
                    <a:pt x="72" y="1225"/>
                  </a:lnTo>
                  <a:lnTo>
                    <a:pt x="42" y="1141"/>
                  </a:lnTo>
                  <a:lnTo>
                    <a:pt x="18" y="1057"/>
                  </a:lnTo>
                  <a:lnTo>
                    <a:pt x="6" y="968"/>
                  </a:lnTo>
                  <a:lnTo>
                    <a:pt x="0" y="878"/>
                  </a:lnTo>
                  <a:lnTo>
                    <a:pt x="6" y="789"/>
                  </a:lnTo>
                  <a:lnTo>
                    <a:pt x="18" y="699"/>
                  </a:lnTo>
                  <a:lnTo>
                    <a:pt x="42" y="615"/>
                  </a:lnTo>
                  <a:lnTo>
                    <a:pt x="72" y="538"/>
                  </a:lnTo>
                  <a:lnTo>
                    <a:pt x="108" y="460"/>
                  </a:lnTo>
                  <a:lnTo>
                    <a:pt x="149" y="389"/>
                  </a:lnTo>
                  <a:lnTo>
                    <a:pt x="203" y="323"/>
                  </a:lnTo>
                  <a:lnTo>
                    <a:pt x="257" y="257"/>
                  </a:lnTo>
                  <a:lnTo>
                    <a:pt x="323" y="203"/>
                  </a:lnTo>
                  <a:lnTo>
                    <a:pt x="389" y="150"/>
                  </a:lnTo>
                  <a:lnTo>
                    <a:pt x="460" y="108"/>
                  </a:lnTo>
                  <a:lnTo>
                    <a:pt x="538" y="72"/>
                  </a:lnTo>
                  <a:lnTo>
                    <a:pt x="622" y="42"/>
                  </a:lnTo>
                  <a:lnTo>
                    <a:pt x="706" y="18"/>
                  </a:lnTo>
                  <a:lnTo>
                    <a:pt x="795" y="6"/>
                  </a:lnTo>
                  <a:lnTo>
                    <a:pt x="885" y="0"/>
                  </a:lnTo>
                  <a:lnTo>
                    <a:pt x="975" y="6"/>
                  </a:lnTo>
                  <a:lnTo>
                    <a:pt x="1065" y="18"/>
                  </a:lnTo>
                  <a:lnTo>
                    <a:pt x="1148" y="42"/>
                  </a:lnTo>
                  <a:lnTo>
                    <a:pt x="1226" y="72"/>
                  </a:lnTo>
                  <a:lnTo>
                    <a:pt x="1304" y="108"/>
                  </a:lnTo>
                  <a:lnTo>
                    <a:pt x="1376" y="150"/>
                  </a:lnTo>
                  <a:lnTo>
                    <a:pt x="1441" y="203"/>
                  </a:lnTo>
                  <a:lnTo>
                    <a:pt x="1507" y="257"/>
                  </a:lnTo>
                  <a:lnTo>
                    <a:pt x="1561" y="323"/>
                  </a:lnTo>
                  <a:lnTo>
                    <a:pt x="1615" y="389"/>
                  </a:lnTo>
                  <a:lnTo>
                    <a:pt x="1657" y="460"/>
                  </a:lnTo>
                  <a:lnTo>
                    <a:pt x="1693" y="538"/>
                  </a:lnTo>
                  <a:lnTo>
                    <a:pt x="1722" y="615"/>
                  </a:lnTo>
                  <a:lnTo>
                    <a:pt x="1746" y="699"/>
                  </a:lnTo>
                  <a:lnTo>
                    <a:pt x="1758" y="789"/>
                  </a:lnTo>
                  <a:lnTo>
                    <a:pt x="1764" y="878"/>
                  </a:lnTo>
                  <a:lnTo>
                    <a:pt x="1758" y="968"/>
                  </a:lnTo>
                  <a:lnTo>
                    <a:pt x="1746" y="1057"/>
                  </a:lnTo>
                  <a:lnTo>
                    <a:pt x="1722" y="1141"/>
                  </a:lnTo>
                  <a:lnTo>
                    <a:pt x="1693" y="1225"/>
                  </a:lnTo>
                  <a:lnTo>
                    <a:pt x="1657" y="1302"/>
                  </a:lnTo>
                  <a:lnTo>
                    <a:pt x="1615" y="1374"/>
                  </a:lnTo>
                  <a:lnTo>
                    <a:pt x="1561" y="1440"/>
                  </a:lnTo>
                  <a:lnTo>
                    <a:pt x="1507" y="1505"/>
                  </a:lnTo>
                  <a:lnTo>
                    <a:pt x="1441" y="1559"/>
                  </a:lnTo>
                  <a:lnTo>
                    <a:pt x="1376" y="1613"/>
                  </a:lnTo>
                  <a:lnTo>
                    <a:pt x="1304" y="1655"/>
                  </a:lnTo>
                  <a:lnTo>
                    <a:pt x="1226" y="1690"/>
                  </a:lnTo>
                  <a:lnTo>
                    <a:pt x="1148" y="1720"/>
                  </a:lnTo>
                  <a:lnTo>
                    <a:pt x="1065" y="1744"/>
                  </a:lnTo>
                  <a:lnTo>
                    <a:pt x="975" y="1756"/>
                  </a:lnTo>
                  <a:lnTo>
                    <a:pt x="885" y="1762"/>
                  </a:lnTo>
                  <a:close/>
                </a:path>
              </a:pathLst>
            </a:custGeom>
            <a:solidFill>
              <a:srgbClr val="2E6C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98" name="Freeform 158"/>
            <p:cNvSpPr>
              <a:spLocks/>
            </p:cNvSpPr>
            <p:nvPr/>
          </p:nvSpPr>
          <p:spPr bwMode="auto">
            <a:xfrm>
              <a:off x="4074" y="1708"/>
              <a:ext cx="1752" cy="1750"/>
            </a:xfrm>
            <a:custGeom>
              <a:avLst/>
              <a:gdLst>
                <a:gd name="T0" fmla="*/ 783 w 1752"/>
                <a:gd name="T1" fmla="*/ 1744 h 1750"/>
                <a:gd name="T2" fmla="*/ 610 w 1752"/>
                <a:gd name="T3" fmla="*/ 1708 h 1750"/>
                <a:gd name="T4" fmla="*/ 454 w 1752"/>
                <a:gd name="T5" fmla="*/ 1643 h 1750"/>
                <a:gd name="T6" fmla="*/ 317 w 1752"/>
                <a:gd name="T7" fmla="*/ 1553 h 1750"/>
                <a:gd name="T8" fmla="*/ 197 w 1752"/>
                <a:gd name="T9" fmla="*/ 1434 h 1750"/>
                <a:gd name="T10" fmla="*/ 108 w 1752"/>
                <a:gd name="T11" fmla="*/ 1296 h 1750"/>
                <a:gd name="T12" fmla="*/ 42 w 1752"/>
                <a:gd name="T13" fmla="*/ 1141 h 1750"/>
                <a:gd name="T14" fmla="*/ 6 w 1752"/>
                <a:gd name="T15" fmla="*/ 968 h 1750"/>
                <a:gd name="T16" fmla="*/ 6 w 1752"/>
                <a:gd name="T17" fmla="*/ 789 h 1750"/>
                <a:gd name="T18" fmla="*/ 42 w 1752"/>
                <a:gd name="T19" fmla="*/ 615 h 1750"/>
                <a:gd name="T20" fmla="*/ 108 w 1752"/>
                <a:gd name="T21" fmla="*/ 460 h 1750"/>
                <a:gd name="T22" fmla="*/ 197 w 1752"/>
                <a:gd name="T23" fmla="*/ 323 h 1750"/>
                <a:gd name="T24" fmla="*/ 317 w 1752"/>
                <a:gd name="T25" fmla="*/ 203 h 1750"/>
                <a:gd name="T26" fmla="*/ 454 w 1752"/>
                <a:gd name="T27" fmla="*/ 108 h 1750"/>
                <a:gd name="T28" fmla="*/ 610 w 1752"/>
                <a:gd name="T29" fmla="*/ 42 h 1750"/>
                <a:gd name="T30" fmla="*/ 783 w 1752"/>
                <a:gd name="T31" fmla="*/ 6 h 1750"/>
                <a:gd name="T32" fmla="*/ 963 w 1752"/>
                <a:gd name="T33" fmla="*/ 6 h 1750"/>
                <a:gd name="T34" fmla="*/ 1136 w 1752"/>
                <a:gd name="T35" fmla="*/ 42 h 1750"/>
                <a:gd name="T36" fmla="*/ 1292 w 1752"/>
                <a:gd name="T37" fmla="*/ 108 h 1750"/>
                <a:gd name="T38" fmla="*/ 1429 w 1752"/>
                <a:gd name="T39" fmla="*/ 203 h 1750"/>
                <a:gd name="T40" fmla="*/ 1549 w 1752"/>
                <a:gd name="T41" fmla="*/ 323 h 1750"/>
                <a:gd name="T42" fmla="*/ 1645 w 1752"/>
                <a:gd name="T43" fmla="*/ 460 h 1750"/>
                <a:gd name="T44" fmla="*/ 1710 w 1752"/>
                <a:gd name="T45" fmla="*/ 615 h 1750"/>
                <a:gd name="T46" fmla="*/ 1746 w 1752"/>
                <a:gd name="T47" fmla="*/ 789 h 1750"/>
                <a:gd name="T48" fmla="*/ 1746 w 1752"/>
                <a:gd name="T49" fmla="*/ 968 h 1750"/>
                <a:gd name="T50" fmla="*/ 1710 w 1752"/>
                <a:gd name="T51" fmla="*/ 1141 h 1750"/>
                <a:gd name="T52" fmla="*/ 1645 w 1752"/>
                <a:gd name="T53" fmla="*/ 1296 h 1750"/>
                <a:gd name="T54" fmla="*/ 1549 w 1752"/>
                <a:gd name="T55" fmla="*/ 1434 h 1750"/>
                <a:gd name="T56" fmla="*/ 1429 w 1752"/>
                <a:gd name="T57" fmla="*/ 1553 h 1750"/>
                <a:gd name="T58" fmla="*/ 1292 w 1752"/>
                <a:gd name="T59" fmla="*/ 1643 h 1750"/>
                <a:gd name="T60" fmla="*/ 1136 w 1752"/>
                <a:gd name="T61" fmla="*/ 1708 h 1750"/>
                <a:gd name="T62" fmla="*/ 963 w 1752"/>
                <a:gd name="T63" fmla="*/ 1744 h 1750"/>
                <a:gd name="T64" fmla="*/ 873 w 1752"/>
                <a:gd name="T65" fmla="*/ 1750 h 17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52"/>
                <a:gd name="T100" fmla="*/ 0 h 1750"/>
                <a:gd name="T101" fmla="*/ 1752 w 1752"/>
                <a:gd name="T102" fmla="*/ 1750 h 17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52" h="1750">
                  <a:moveTo>
                    <a:pt x="873" y="1750"/>
                  </a:moveTo>
                  <a:lnTo>
                    <a:pt x="783" y="1744"/>
                  </a:lnTo>
                  <a:lnTo>
                    <a:pt x="700" y="1732"/>
                  </a:lnTo>
                  <a:lnTo>
                    <a:pt x="610" y="1708"/>
                  </a:lnTo>
                  <a:lnTo>
                    <a:pt x="532" y="1684"/>
                  </a:lnTo>
                  <a:lnTo>
                    <a:pt x="454" y="1643"/>
                  </a:lnTo>
                  <a:lnTo>
                    <a:pt x="383" y="1601"/>
                  </a:lnTo>
                  <a:lnTo>
                    <a:pt x="317" y="1553"/>
                  </a:lnTo>
                  <a:lnTo>
                    <a:pt x="257" y="1493"/>
                  </a:lnTo>
                  <a:lnTo>
                    <a:pt x="197" y="1434"/>
                  </a:lnTo>
                  <a:lnTo>
                    <a:pt x="149" y="1368"/>
                  </a:lnTo>
                  <a:lnTo>
                    <a:pt x="108" y="1296"/>
                  </a:lnTo>
                  <a:lnTo>
                    <a:pt x="66" y="1219"/>
                  </a:lnTo>
                  <a:lnTo>
                    <a:pt x="42" y="1141"/>
                  </a:lnTo>
                  <a:lnTo>
                    <a:pt x="18" y="1057"/>
                  </a:lnTo>
                  <a:lnTo>
                    <a:pt x="6" y="968"/>
                  </a:lnTo>
                  <a:lnTo>
                    <a:pt x="0" y="878"/>
                  </a:lnTo>
                  <a:lnTo>
                    <a:pt x="6" y="789"/>
                  </a:lnTo>
                  <a:lnTo>
                    <a:pt x="18" y="699"/>
                  </a:lnTo>
                  <a:lnTo>
                    <a:pt x="42" y="615"/>
                  </a:lnTo>
                  <a:lnTo>
                    <a:pt x="66" y="538"/>
                  </a:lnTo>
                  <a:lnTo>
                    <a:pt x="108" y="460"/>
                  </a:lnTo>
                  <a:lnTo>
                    <a:pt x="149" y="389"/>
                  </a:lnTo>
                  <a:lnTo>
                    <a:pt x="197" y="323"/>
                  </a:lnTo>
                  <a:lnTo>
                    <a:pt x="257" y="257"/>
                  </a:lnTo>
                  <a:lnTo>
                    <a:pt x="317" y="203"/>
                  </a:lnTo>
                  <a:lnTo>
                    <a:pt x="383" y="150"/>
                  </a:lnTo>
                  <a:lnTo>
                    <a:pt x="454" y="108"/>
                  </a:lnTo>
                  <a:lnTo>
                    <a:pt x="532" y="72"/>
                  </a:lnTo>
                  <a:lnTo>
                    <a:pt x="610" y="42"/>
                  </a:lnTo>
                  <a:lnTo>
                    <a:pt x="700" y="18"/>
                  </a:lnTo>
                  <a:lnTo>
                    <a:pt x="783" y="6"/>
                  </a:lnTo>
                  <a:lnTo>
                    <a:pt x="873" y="0"/>
                  </a:lnTo>
                  <a:lnTo>
                    <a:pt x="963" y="6"/>
                  </a:lnTo>
                  <a:lnTo>
                    <a:pt x="1053" y="18"/>
                  </a:lnTo>
                  <a:lnTo>
                    <a:pt x="1136" y="42"/>
                  </a:lnTo>
                  <a:lnTo>
                    <a:pt x="1214" y="72"/>
                  </a:lnTo>
                  <a:lnTo>
                    <a:pt x="1292" y="108"/>
                  </a:lnTo>
                  <a:lnTo>
                    <a:pt x="1364" y="150"/>
                  </a:lnTo>
                  <a:lnTo>
                    <a:pt x="1429" y="203"/>
                  </a:lnTo>
                  <a:lnTo>
                    <a:pt x="1495" y="257"/>
                  </a:lnTo>
                  <a:lnTo>
                    <a:pt x="1549" y="323"/>
                  </a:lnTo>
                  <a:lnTo>
                    <a:pt x="1603" y="389"/>
                  </a:lnTo>
                  <a:lnTo>
                    <a:pt x="1645" y="460"/>
                  </a:lnTo>
                  <a:lnTo>
                    <a:pt x="1681" y="538"/>
                  </a:lnTo>
                  <a:lnTo>
                    <a:pt x="1710" y="615"/>
                  </a:lnTo>
                  <a:lnTo>
                    <a:pt x="1734" y="699"/>
                  </a:lnTo>
                  <a:lnTo>
                    <a:pt x="1746" y="789"/>
                  </a:lnTo>
                  <a:lnTo>
                    <a:pt x="1752" y="878"/>
                  </a:lnTo>
                  <a:lnTo>
                    <a:pt x="1746" y="968"/>
                  </a:lnTo>
                  <a:lnTo>
                    <a:pt x="1734" y="1057"/>
                  </a:lnTo>
                  <a:lnTo>
                    <a:pt x="1710" y="1141"/>
                  </a:lnTo>
                  <a:lnTo>
                    <a:pt x="1681" y="1219"/>
                  </a:lnTo>
                  <a:lnTo>
                    <a:pt x="1645" y="1296"/>
                  </a:lnTo>
                  <a:lnTo>
                    <a:pt x="1603" y="1368"/>
                  </a:lnTo>
                  <a:lnTo>
                    <a:pt x="1549" y="1434"/>
                  </a:lnTo>
                  <a:lnTo>
                    <a:pt x="1495" y="1493"/>
                  </a:lnTo>
                  <a:lnTo>
                    <a:pt x="1429" y="1553"/>
                  </a:lnTo>
                  <a:lnTo>
                    <a:pt x="1364" y="1601"/>
                  </a:lnTo>
                  <a:lnTo>
                    <a:pt x="1292" y="1643"/>
                  </a:lnTo>
                  <a:lnTo>
                    <a:pt x="1214" y="1684"/>
                  </a:lnTo>
                  <a:lnTo>
                    <a:pt x="1136" y="1708"/>
                  </a:lnTo>
                  <a:lnTo>
                    <a:pt x="1053" y="1732"/>
                  </a:lnTo>
                  <a:lnTo>
                    <a:pt x="963" y="1744"/>
                  </a:lnTo>
                  <a:lnTo>
                    <a:pt x="873" y="1750"/>
                  </a:lnTo>
                  <a:close/>
                </a:path>
              </a:pathLst>
            </a:custGeom>
            <a:solidFill>
              <a:srgbClr val="2F6C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99" name="Freeform 159"/>
            <p:cNvSpPr>
              <a:spLocks/>
            </p:cNvSpPr>
            <p:nvPr/>
          </p:nvSpPr>
          <p:spPr bwMode="auto">
            <a:xfrm>
              <a:off x="4074" y="1714"/>
              <a:ext cx="1746" cy="1738"/>
            </a:xfrm>
            <a:custGeom>
              <a:avLst/>
              <a:gdLst>
                <a:gd name="T0" fmla="*/ 783 w 1746"/>
                <a:gd name="T1" fmla="*/ 1732 h 1738"/>
                <a:gd name="T2" fmla="*/ 616 w 1746"/>
                <a:gd name="T3" fmla="*/ 1696 h 1738"/>
                <a:gd name="T4" fmla="*/ 460 w 1746"/>
                <a:gd name="T5" fmla="*/ 1631 h 1738"/>
                <a:gd name="T6" fmla="*/ 317 w 1746"/>
                <a:gd name="T7" fmla="*/ 1541 h 1738"/>
                <a:gd name="T8" fmla="*/ 203 w 1746"/>
                <a:gd name="T9" fmla="*/ 1422 h 1738"/>
                <a:gd name="T10" fmla="*/ 108 w 1746"/>
                <a:gd name="T11" fmla="*/ 1284 h 1738"/>
                <a:gd name="T12" fmla="*/ 42 w 1746"/>
                <a:gd name="T13" fmla="*/ 1129 h 1738"/>
                <a:gd name="T14" fmla="*/ 6 w 1746"/>
                <a:gd name="T15" fmla="*/ 956 h 1738"/>
                <a:gd name="T16" fmla="*/ 6 w 1746"/>
                <a:gd name="T17" fmla="*/ 777 h 1738"/>
                <a:gd name="T18" fmla="*/ 42 w 1746"/>
                <a:gd name="T19" fmla="*/ 609 h 1738"/>
                <a:gd name="T20" fmla="*/ 108 w 1746"/>
                <a:gd name="T21" fmla="*/ 454 h 1738"/>
                <a:gd name="T22" fmla="*/ 203 w 1746"/>
                <a:gd name="T23" fmla="*/ 317 h 1738"/>
                <a:gd name="T24" fmla="*/ 317 w 1746"/>
                <a:gd name="T25" fmla="*/ 197 h 1738"/>
                <a:gd name="T26" fmla="*/ 460 w 1746"/>
                <a:gd name="T27" fmla="*/ 108 h 1738"/>
                <a:gd name="T28" fmla="*/ 616 w 1746"/>
                <a:gd name="T29" fmla="*/ 42 h 1738"/>
                <a:gd name="T30" fmla="*/ 783 w 1746"/>
                <a:gd name="T31" fmla="*/ 6 h 1738"/>
                <a:gd name="T32" fmla="*/ 963 w 1746"/>
                <a:gd name="T33" fmla="*/ 6 h 1738"/>
                <a:gd name="T34" fmla="*/ 1130 w 1746"/>
                <a:gd name="T35" fmla="*/ 42 h 1738"/>
                <a:gd name="T36" fmla="*/ 1286 w 1746"/>
                <a:gd name="T37" fmla="*/ 108 h 1738"/>
                <a:gd name="T38" fmla="*/ 1429 w 1746"/>
                <a:gd name="T39" fmla="*/ 197 h 1738"/>
                <a:gd name="T40" fmla="*/ 1543 w 1746"/>
                <a:gd name="T41" fmla="*/ 317 h 1738"/>
                <a:gd name="T42" fmla="*/ 1639 w 1746"/>
                <a:gd name="T43" fmla="*/ 454 h 1738"/>
                <a:gd name="T44" fmla="*/ 1705 w 1746"/>
                <a:gd name="T45" fmla="*/ 609 h 1738"/>
                <a:gd name="T46" fmla="*/ 1740 w 1746"/>
                <a:gd name="T47" fmla="*/ 777 h 1738"/>
                <a:gd name="T48" fmla="*/ 1740 w 1746"/>
                <a:gd name="T49" fmla="*/ 956 h 1738"/>
                <a:gd name="T50" fmla="*/ 1705 w 1746"/>
                <a:gd name="T51" fmla="*/ 1129 h 1738"/>
                <a:gd name="T52" fmla="*/ 1639 w 1746"/>
                <a:gd name="T53" fmla="*/ 1284 h 1738"/>
                <a:gd name="T54" fmla="*/ 1543 w 1746"/>
                <a:gd name="T55" fmla="*/ 1422 h 1738"/>
                <a:gd name="T56" fmla="*/ 1429 w 1746"/>
                <a:gd name="T57" fmla="*/ 1541 h 1738"/>
                <a:gd name="T58" fmla="*/ 1286 w 1746"/>
                <a:gd name="T59" fmla="*/ 1631 h 1738"/>
                <a:gd name="T60" fmla="*/ 1130 w 1746"/>
                <a:gd name="T61" fmla="*/ 1696 h 1738"/>
                <a:gd name="T62" fmla="*/ 963 w 1746"/>
                <a:gd name="T63" fmla="*/ 1732 h 1738"/>
                <a:gd name="T64" fmla="*/ 873 w 1746"/>
                <a:gd name="T65" fmla="*/ 1738 h 1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46"/>
                <a:gd name="T100" fmla="*/ 0 h 1738"/>
                <a:gd name="T101" fmla="*/ 1746 w 1746"/>
                <a:gd name="T102" fmla="*/ 1738 h 17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46" h="1738">
                  <a:moveTo>
                    <a:pt x="873" y="1738"/>
                  </a:moveTo>
                  <a:lnTo>
                    <a:pt x="783" y="1732"/>
                  </a:lnTo>
                  <a:lnTo>
                    <a:pt x="700" y="1720"/>
                  </a:lnTo>
                  <a:lnTo>
                    <a:pt x="616" y="1696"/>
                  </a:lnTo>
                  <a:lnTo>
                    <a:pt x="532" y="1673"/>
                  </a:lnTo>
                  <a:lnTo>
                    <a:pt x="460" y="1631"/>
                  </a:lnTo>
                  <a:lnTo>
                    <a:pt x="389" y="1589"/>
                  </a:lnTo>
                  <a:lnTo>
                    <a:pt x="317" y="1541"/>
                  </a:lnTo>
                  <a:lnTo>
                    <a:pt x="257" y="1481"/>
                  </a:lnTo>
                  <a:lnTo>
                    <a:pt x="203" y="1422"/>
                  </a:lnTo>
                  <a:lnTo>
                    <a:pt x="149" y="1356"/>
                  </a:lnTo>
                  <a:lnTo>
                    <a:pt x="108" y="1284"/>
                  </a:lnTo>
                  <a:lnTo>
                    <a:pt x="72" y="1207"/>
                  </a:lnTo>
                  <a:lnTo>
                    <a:pt x="42" y="1129"/>
                  </a:lnTo>
                  <a:lnTo>
                    <a:pt x="18" y="1045"/>
                  </a:lnTo>
                  <a:lnTo>
                    <a:pt x="6" y="956"/>
                  </a:lnTo>
                  <a:lnTo>
                    <a:pt x="0" y="866"/>
                  </a:lnTo>
                  <a:lnTo>
                    <a:pt x="6" y="777"/>
                  </a:lnTo>
                  <a:lnTo>
                    <a:pt x="18" y="693"/>
                  </a:lnTo>
                  <a:lnTo>
                    <a:pt x="42" y="609"/>
                  </a:lnTo>
                  <a:lnTo>
                    <a:pt x="72" y="532"/>
                  </a:lnTo>
                  <a:lnTo>
                    <a:pt x="108" y="454"/>
                  </a:lnTo>
                  <a:lnTo>
                    <a:pt x="149" y="383"/>
                  </a:lnTo>
                  <a:lnTo>
                    <a:pt x="203" y="317"/>
                  </a:lnTo>
                  <a:lnTo>
                    <a:pt x="257" y="257"/>
                  </a:lnTo>
                  <a:lnTo>
                    <a:pt x="317" y="197"/>
                  </a:lnTo>
                  <a:lnTo>
                    <a:pt x="389" y="150"/>
                  </a:lnTo>
                  <a:lnTo>
                    <a:pt x="460" y="108"/>
                  </a:lnTo>
                  <a:lnTo>
                    <a:pt x="532" y="66"/>
                  </a:lnTo>
                  <a:lnTo>
                    <a:pt x="616" y="42"/>
                  </a:lnTo>
                  <a:lnTo>
                    <a:pt x="700" y="18"/>
                  </a:lnTo>
                  <a:lnTo>
                    <a:pt x="783" y="6"/>
                  </a:lnTo>
                  <a:lnTo>
                    <a:pt x="873" y="0"/>
                  </a:lnTo>
                  <a:lnTo>
                    <a:pt x="963" y="6"/>
                  </a:lnTo>
                  <a:lnTo>
                    <a:pt x="1047" y="18"/>
                  </a:lnTo>
                  <a:lnTo>
                    <a:pt x="1130" y="42"/>
                  </a:lnTo>
                  <a:lnTo>
                    <a:pt x="1214" y="66"/>
                  </a:lnTo>
                  <a:lnTo>
                    <a:pt x="1286" y="108"/>
                  </a:lnTo>
                  <a:lnTo>
                    <a:pt x="1358" y="150"/>
                  </a:lnTo>
                  <a:lnTo>
                    <a:pt x="1429" y="197"/>
                  </a:lnTo>
                  <a:lnTo>
                    <a:pt x="1489" y="257"/>
                  </a:lnTo>
                  <a:lnTo>
                    <a:pt x="1543" y="317"/>
                  </a:lnTo>
                  <a:lnTo>
                    <a:pt x="1597" y="383"/>
                  </a:lnTo>
                  <a:lnTo>
                    <a:pt x="1639" y="454"/>
                  </a:lnTo>
                  <a:lnTo>
                    <a:pt x="1675" y="532"/>
                  </a:lnTo>
                  <a:lnTo>
                    <a:pt x="1705" y="609"/>
                  </a:lnTo>
                  <a:lnTo>
                    <a:pt x="1728" y="693"/>
                  </a:lnTo>
                  <a:lnTo>
                    <a:pt x="1740" y="777"/>
                  </a:lnTo>
                  <a:lnTo>
                    <a:pt x="1746" y="866"/>
                  </a:lnTo>
                  <a:lnTo>
                    <a:pt x="1740" y="956"/>
                  </a:lnTo>
                  <a:lnTo>
                    <a:pt x="1728" y="1045"/>
                  </a:lnTo>
                  <a:lnTo>
                    <a:pt x="1705" y="1129"/>
                  </a:lnTo>
                  <a:lnTo>
                    <a:pt x="1675" y="1207"/>
                  </a:lnTo>
                  <a:lnTo>
                    <a:pt x="1639" y="1284"/>
                  </a:lnTo>
                  <a:lnTo>
                    <a:pt x="1597" y="1356"/>
                  </a:lnTo>
                  <a:lnTo>
                    <a:pt x="1543" y="1422"/>
                  </a:lnTo>
                  <a:lnTo>
                    <a:pt x="1489" y="1481"/>
                  </a:lnTo>
                  <a:lnTo>
                    <a:pt x="1429" y="1541"/>
                  </a:lnTo>
                  <a:lnTo>
                    <a:pt x="1358" y="1589"/>
                  </a:lnTo>
                  <a:lnTo>
                    <a:pt x="1286" y="1631"/>
                  </a:lnTo>
                  <a:lnTo>
                    <a:pt x="1214" y="1673"/>
                  </a:lnTo>
                  <a:lnTo>
                    <a:pt x="1130" y="1696"/>
                  </a:lnTo>
                  <a:lnTo>
                    <a:pt x="1047" y="1720"/>
                  </a:lnTo>
                  <a:lnTo>
                    <a:pt x="963" y="1732"/>
                  </a:lnTo>
                  <a:lnTo>
                    <a:pt x="873" y="1738"/>
                  </a:lnTo>
                  <a:close/>
                </a:path>
              </a:pathLst>
            </a:custGeom>
            <a:solidFill>
              <a:srgbClr val="2F6C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00" name="Freeform 160"/>
            <p:cNvSpPr>
              <a:spLocks/>
            </p:cNvSpPr>
            <p:nvPr/>
          </p:nvSpPr>
          <p:spPr bwMode="auto">
            <a:xfrm>
              <a:off x="4080" y="1714"/>
              <a:ext cx="1728" cy="1726"/>
            </a:xfrm>
            <a:custGeom>
              <a:avLst/>
              <a:gdLst>
                <a:gd name="T0" fmla="*/ 777 w 1728"/>
                <a:gd name="T1" fmla="*/ 1720 h 1726"/>
                <a:gd name="T2" fmla="*/ 610 w 1728"/>
                <a:gd name="T3" fmla="*/ 1690 h 1726"/>
                <a:gd name="T4" fmla="*/ 454 w 1728"/>
                <a:gd name="T5" fmla="*/ 1625 h 1726"/>
                <a:gd name="T6" fmla="*/ 317 w 1728"/>
                <a:gd name="T7" fmla="*/ 1529 h 1726"/>
                <a:gd name="T8" fmla="*/ 197 w 1728"/>
                <a:gd name="T9" fmla="*/ 1416 h 1726"/>
                <a:gd name="T10" fmla="*/ 107 w 1728"/>
                <a:gd name="T11" fmla="*/ 1278 h 1726"/>
                <a:gd name="T12" fmla="*/ 42 w 1728"/>
                <a:gd name="T13" fmla="*/ 1123 h 1726"/>
                <a:gd name="T14" fmla="*/ 6 w 1728"/>
                <a:gd name="T15" fmla="*/ 956 h 1726"/>
                <a:gd name="T16" fmla="*/ 6 w 1728"/>
                <a:gd name="T17" fmla="*/ 777 h 1726"/>
                <a:gd name="T18" fmla="*/ 42 w 1728"/>
                <a:gd name="T19" fmla="*/ 609 h 1726"/>
                <a:gd name="T20" fmla="*/ 107 w 1728"/>
                <a:gd name="T21" fmla="*/ 454 h 1726"/>
                <a:gd name="T22" fmla="*/ 197 w 1728"/>
                <a:gd name="T23" fmla="*/ 317 h 1726"/>
                <a:gd name="T24" fmla="*/ 317 w 1728"/>
                <a:gd name="T25" fmla="*/ 197 h 1726"/>
                <a:gd name="T26" fmla="*/ 454 w 1728"/>
                <a:gd name="T27" fmla="*/ 108 h 1726"/>
                <a:gd name="T28" fmla="*/ 610 w 1728"/>
                <a:gd name="T29" fmla="*/ 42 h 1726"/>
                <a:gd name="T30" fmla="*/ 777 w 1728"/>
                <a:gd name="T31" fmla="*/ 6 h 1726"/>
                <a:gd name="T32" fmla="*/ 957 w 1728"/>
                <a:gd name="T33" fmla="*/ 6 h 1726"/>
                <a:gd name="T34" fmla="*/ 1124 w 1728"/>
                <a:gd name="T35" fmla="*/ 42 h 1726"/>
                <a:gd name="T36" fmla="*/ 1274 w 1728"/>
                <a:gd name="T37" fmla="*/ 108 h 1726"/>
                <a:gd name="T38" fmla="*/ 1411 w 1728"/>
                <a:gd name="T39" fmla="*/ 197 h 1726"/>
                <a:gd name="T40" fmla="*/ 1531 w 1728"/>
                <a:gd name="T41" fmla="*/ 317 h 1726"/>
                <a:gd name="T42" fmla="*/ 1627 w 1728"/>
                <a:gd name="T43" fmla="*/ 454 h 1726"/>
                <a:gd name="T44" fmla="*/ 1693 w 1728"/>
                <a:gd name="T45" fmla="*/ 609 h 1726"/>
                <a:gd name="T46" fmla="*/ 1722 w 1728"/>
                <a:gd name="T47" fmla="*/ 777 h 1726"/>
                <a:gd name="T48" fmla="*/ 1722 w 1728"/>
                <a:gd name="T49" fmla="*/ 956 h 1726"/>
                <a:gd name="T50" fmla="*/ 1693 w 1728"/>
                <a:gd name="T51" fmla="*/ 1123 h 1726"/>
                <a:gd name="T52" fmla="*/ 1627 w 1728"/>
                <a:gd name="T53" fmla="*/ 1278 h 1726"/>
                <a:gd name="T54" fmla="*/ 1531 w 1728"/>
                <a:gd name="T55" fmla="*/ 1416 h 1726"/>
                <a:gd name="T56" fmla="*/ 1411 w 1728"/>
                <a:gd name="T57" fmla="*/ 1529 h 1726"/>
                <a:gd name="T58" fmla="*/ 1274 w 1728"/>
                <a:gd name="T59" fmla="*/ 1625 h 1726"/>
                <a:gd name="T60" fmla="*/ 1124 w 1728"/>
                <a:gd name="T61" fmla="*/ 1690 h 1726"/>
                <a:gd name="T62" fmla="*/ 957 w 1728"/>
                <a:gd name="T63" fmla="*/ 1720 h 1726"/>
                <a:gd name="T64" fmla="*/ 867 w 1728"/>
                <a:gd name="T65" fmla="*/ 1726 h 17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28"/>
                <a:gd name="T100" fmla="*/ 0 h 1726"/>
                <a:gd name="T101" fmla="*/ 1728 w 1728"/>
                <a:gd name="T102" fmla="*/ 1726 h 17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28" h="1726">
                  <a:moveTo>
                    <a:pt x="867" y="1726"/>
                  </a:moveTo>
                  <a:lnTo>
                    <a:pt x="777" y="1720"/>
                  </a:lnTo>
                  <a:lnTo>
                    <a:pt x="694" y="1708"/>
                  </a:lnTo>
                  <a:lnTo>
                    <a:pt x="610" y="1690"/>
                  </a:lnTo>
                  <a:lnTo>
                    <a:pt x="532" y="1661"/>
                  </a:lnTo>
                  <a:lnTo>
                    <a:pt x="454" y="1625"/>
                  </a:lnTo>
                  <a:lnTo>
                    <a:pt x="383" y="1583"/>
                  </a:lnTo>
                  <a:lnTo>
                    <a:pt x="317" y="1529"/>
                  </a:lnTo>
                  <a:lnTo>
                    <a:pt x="257" y="1475"/>
                  </a:lnTo>
                  <a:lnTo>
                    <a:pt x="197" y="1416"/>
                  </a:lnTo>
                  <a:lnTo>
                    <a:pt x="149" y="1350"/>
                  </a:lnTo>
                  <a:lnTo>
                    <a:pt x="107" y="1278"/>
                  </a:lnTo>
                  <a:lnTo>
                    <a:pt x="66" y="1201"/>
                  </a:lnTo>
                  <a:lnTo>
                    <a:pt x="42" y="1123"/>
                  </a:lnTo>
                  <a:lnTo>
                    <a:pt x="18" y="1039"/>
                  </a:lnTo>
                  <a:lnTo>
                    <a:pt x="6" y="956"/>
                  </a:lnTo>
                  <a:lnTo>
                    <a:pt x="0" y="866"/>
                  </a:lnTo>
                  <a:lnTo>
                    <a:pt x="6" y="777"/>
                  </a:lnTo>
                  <a:lnTo>
                    <a:pt x="18" y="693"/>
                  </a:lnTo>
                  <a:lnTo>
                    <a:pt x="42" y="609"/>
                  </a:lnTo>
                  <a:lnTo>
                    <a:pt x="66" y="532"/>
                  </a:lnTo>
                  <a:lnTo>
                    <a:pt x="107" y="454"/>
                  </a:lnTo>
                  <a:lnTo>
                    <a:pt x="149" y="383"/>
                  </a:lnTo>
                  <a:lnTo>
                    <a:pt x="197" y="317"/>
                  </a:lnTo>
                  <a:lnTo>
                    <a:pt x="257" y="257"/>
                  </a:lnTo>
                  <a:lnTo>
                    <a:pt x="317" y="197"/>
                  </a:lnTo>
                  <a:lnTo>
                    <a:pt x="383" y="150"/>
                  </a:lnTo>
                  <a:lnTo>
                    <a:pt x="454" y="108"/>
                  </a:lnTo>
                  <a:lnTo>
                    <a:pt x="532" y="66"/>
                  </a:lnTo>
                  <a:lnTo>
                    <a:pt x="610" y="42"/>
                  </a:lnTo>
                  <a:lnTo>
                    <a:pt x="694" y="18"/>
                  </a:lnTo>
                  <a:lnTo>
                    <a:pt x="777" y="6"/>
                  </a:lnTo>
                  <a:lnTo>
                    <a:pt x="867" y="0"/>
                  </a:lnTo>
                  <a:lnTo>
                    <a:pt x="957" y="6"/>
                  </a:lnTo>
                  <a:lnTo>
                    <a:pt x="1041" y="18"/>
                  </a:lnTo>
                  <a:lnTo>
                    <a:pt x="1124" y="42"/>
                  </a:lnTo>
                  <a:lnTo>
                    <a:pt x="1202" y="66"/>
                  </a:lnTo>
                  <a:lnTo>
                    <a:pt x="1274" y="108"/>
                  </a:lnTo>
                  <a:lnTo>
                    <a:pt x="1346" y="150"/>
                  </a:lnTo>
                  <a:lnTo>
                    <a:pt x="1411" y="197"/>
                  </a:lnTo>
                  <a:lnTo>
                    <a:pt x="1477" y="257"/>
                  </a:lnTo>
                  <a:lnTo>
                    <a:pt x="1531" y="317"/>
                  </a:lnTo>
                  <a:lnTo>
                    <a:pt x="1579" y="383"/>
                  </a:lnTo>
                  <a:lnTo>
                    <a:pt x="1627" y="454"/>
                  </a:lnTo>
                  <a:lnTo>
                    <a:pt x="1663" y="532"/>
                  </a:lnTo>
                  <a:lnTo>
                    <a:pt x="1693" y="609"/>
                  </a:lnTo>
                  <a:lnTo>
                    <a:pt x="1710" y="693"/>
                  </a:lnTo>
                  <a:lnTo>
                    <a:pt x="1722" y="777"/>
                  </a:lnTo>
                  <a:lnTo>
                    <a:pt x="1728" y="866"/>
                  </a:lnTo>
                  <a:lnTo>
                    <a:pt x="1722" y="956"/>
                  </a:lnTo>
                  <a:lnTo>
                    <a:pt x="1710" y="1039"/>
                  </a:lnTo>
                  <a:lnTo>
                    <a:pt x="1693" y="1123"/>
                  </a:lnTo>
                  <a:lnTo>
                    <a:pt x="1663" y="1201"/>
                  </a:lnTo>
                  <a:lnTo>
                    <a:pt x="1627" y="1278"/>
                  </a:lnTo>
                  <a:lnTo>
                    <a:pt x="1579" y="1350"/>
                  </a:lnTo>
                  <a:lnTo>
                    <a:pt x="1531" y="1416"/>
                  </a:lnTo>
                  <a:lnTo>
                    <a:pt x="1477" y="1475"/>
                  </a:lnTo>
                  <a:lnTo>
                    <a:pt x="1411" y="1529"/>
                  </a:lnTo>
                  <a:lnTo>
                    <a:pt x="1346" y="1583"/>
                  </a:lnTo>
                  <a:lnTo>
                    <a:pt x="1274" y="1625"/>
                  </a:lnTo>
                  <a:lnTo>
                    <a:pt x="1202" y="1661"/>
                  </a:lnTo>
                  <a:lnTo>
                    <a:pt x="1124" y="1690"/>
                  </a:lnTo>
                  <a:lnTo>
                    <a:pt x="1041" y="1708"/>
                  </a:lnTo>
                  <a:lnTo>
                    <a:pt x="957" y="1720"/>
                  </a:lnTo>
                  <a:lnTo>
                    <a:pt x="867" y="1726"/>
                  </a:lnTo>
                  <a:close/>
                </a:path>
              </a:pathLst>
            </a:custGeom>
            <a:solidFill>
              <a:srgbClr val="306D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01" name="Freeform 161"/>
            <p:cNvSpPr>
              <a:spLocks/>
            </p:cNvSpPr>
            <p:nvPr/>
          </p:nvSpPr>
          <p:spPr bwMode="auto">
            <a:xfrm>
              <a:off x="4086" y="1720"/>
              <a:ext cx="1716" cy="1714"/>
            </a:xfrm>
            <a:custGeom>
              <a:avLst/>
              <a:gdLst>
                <a:gd name="T0" fmla="*/ 765 w 1716"/>
                <a:gd name="T1" fmla="*/ 1708 h 1714"/>
                <a:gd name="T2" fmla="*/ 598 w 1716"/>
                <a:gd name="T3" fmla="*/ 1678 h 1714"/>
                <a:gd name="T4" fmla="*/ 448 w 1716"/>
                <a:gd name="T5" fmla="*/ 1613 h 1714"/>
                <a:gd name="T6" fmla="*/ 311 w 1716"/>
                <a:gd name="T7" fmla="*/ 1517 h 1714"/>
                <a:gd name="T8" fmla="*/ 197 w 1716"/>
                <a:gd name="T9" fmla="*/ 1404 h 1714"/>
                <a:gd name="T10" fmla="*/ 101 w 1716"/>
                <a:gd name="T11" fmla="*/ 1266 h 1714"/>
                <a:gd name="T12" fmla="*/ 36 w 1716"/>
                <a:gd name="T13" fmla="*/ 1111 h 1714"/>
                <a:gd name="T14" fmla="*/ 6 w 1716"/>
                <a:gd name="T15" fmla="*/ 944 h 1714"/>
                <a:gd name="T16" fmla="*/ 6 w 1716"/>
                <a:gd name="T17" fmla="*/ 765 h 1714"/>
                <a:gd name="T18" fmla="*/ 36 w 1716"/>
                <a:gd name="T19" fmla="*/ 597 h 1714"/>
                <a:gd name="T20" fmla="*/ 101 w 1716"/>
                <a:gd name="T21" fmla="*/ 448 h 1714"/>
                <a:gd name="T22" fmla="*/ 197 w 1716"/>
                <a:gd name="T23" fmla="*/ 311 h 1714"/>
                <a:gd name="T24" fmla="*/ 311 w 1716"/>
                <a:gd name="T25" fmla="*/ 197 h 1714"/>
                <a:gd name="T26" fmla="*/ 448 w 1716"/>
                <a:gd name="T27" fmla="*/ 102 h 1714"/>
                <a:gd name="T28" fmla="*/ 598 w 1716"/>
                <a:gd name="T29" fmla="*/ 36 h 1714"/>
                <a:gd name="T30" fmla="*/ 765 w 1716"/>
                <a:gd name="T31" fmla="*/ 6 h 1714"/>
                <a:gd name="T32" fmla="*/ 945 w 1716"/>
                <a:gd name="T33" fmla="*/ 6 h 1714"/>
                <a:gd name="T34" fmla="*/ 1112 w 1716"/>
                <a:gd name="T35" fmla="*/ 36 h 1714"/>
                <a:gd name="T36" fmla="*/ 1262 w 1716"/>
                <a:gd name="T37" fmla="*/ 102 h 1714"/>
                <a:gd name="T38" fmla="*/ 1399 w 1716"/>
                <a:gd name="T39" fmla="*/ 197 h 1714"/>
                <a:gd name="T40" fmla="*/ 1519 w 1716"/>
                <a:gd name="T41" fmla="*/ 311 h 1714"/>
                <a:gd name="T42" fmla="*/ 1615 w 1716"/>
                <a:gd name="T43" fmla="*/ 448 h 1714"/>
                <a:gd name="T44" fmla="*/ 1681 w 1716"/>
                <a:gd name="T45" fmla="*/ 597 h 1714"/>
                <a:gd name="T46" fmla="*/ 1710 w 1716"/>
                <a:gd name="T47" fmla="*/ 765 h 1714"/>
                <a:gd name="T48" fmla="*/ 1710 w 1716"/>
                <a:gd name="T49" fmla="*/ 944 h 1714"/>
                <a:gd name="T50" fmla="*/ 1681 w 1716"/>
                <a:gd name="T51" fmla="*/ 1111 h 1714"/>
                <a:gd name="T52" fmla="*/ 1615 w 1716"/>
                <a:gd name="T53" fmla="*/ 1266 h 1714"/>
                <a:gd name="T54" fmla="*/ 1519 w 1716"/>
                <a:gd name="T55" fmla="*/ 1404 h 1714"/>
                <a:gd name="T56" fmla="*/ 1399 w 1716"/>
                <a:gd name="T57" fmla="*/ 1517 h 1714"/>
                <a:gd name="T58" fmla="*/ 1262 w 1716"/>
                <a:gd name="T59" fmla="*/ 1613 h 1714"/>
                <a:gd name="T60" fmla="*/ 1112 w 1716"/>
                <a:gd name="T61" fmla="*/ 1678 h 1714"/>
                <a:gd name="T62" fmla="*/ 945 w 1716"/>
                <a:gd name="T63" fmla="*/ 1708 h 1714"/>
                <a:gd name="T64" fmla="*/ 855 w 1716"/>
                <a:gd name="T65" fmla="*/ 1714 h 17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16"/>
                <a:gd name="T100" fmla="*/ 0 h 1714"/>
                <a:gd name="T101" fmla="*/ 1716 w 1716"/>
                <a:gd name="T102" fmla="*/ 1714 h 17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16" h="1714">
                  <a:moveTo>
                    <a:pt x="855" y="1714"/>
                  </a:moveTo>
                  <a:lnTo>
                    <a:pt x="765" y="1708"/>
                  </a:lnTo>
                  <a:lnTo>
                    <a:pt x="682" y="1696"/>
                  </a:lnTo>
                  <a:lnTo>
                    <a:pt x="598" y="1678"/>
                  </a:lnTo>
                  <a:lnTo>
                    <a:pt x="520" y="1649"/>
                  </a:lnTo>
                  <a:lnTo>
                    <a:pt x="448" y="1613"/>
                  </a:lnTo>
                  <a:lnTo>
                    <a:pt x="377" y="1571"/>
                  </a:lnTo>
                  <a:lnTo>
                    <a:pt x="311" y="1517"/>
                  </a:lnTo>
                  <a:lnTo>
                    <a:pt x="251" y="1463"/>
                  </a:lnTo>
                  <a:lnTo>
                    <a:pt x="197" y="1404"/>
                  </a:lnTo>
                  <a:lnTo>
                    <a:pt x="143" y="1338"/>
                  </a:lnTo>
                  <a:lnTo>
                    <a:pt x="101" y="1266"/>
                  </a:lnTo>
                  <a:lnTo>
                    <a:pt x="66" y="1189"/>
                  </a:lnTo>
                  <a:lnTo>
                    <a:pt x="36" y="1111"/>
                  </a:lnTo>
                  <a:lnTo>
                    <a:pt x="18" y="1027"/>
                  </a:lnTo>
                  <a:lnTo>
                    <a:pt x="6" y="944"/>
                  </a:lnTo>
                  <a:lnTo>
                    <a:pt x="0" y="854"/>
                  </a:lnTo>
                  <a:lnTo>
                    <a:pt x="6" y="765"/>
                  </a:lnTo>
                  <a:lnTo>
                    <a:pt x="18" y="681"/>
                  </a:lnTo>
                  <a:lnTo>
                    <a:pt x="36" y="597"/>
                  </a:lnTo>
                  <a:lnTo>
                    <a:pt x="66" y="520"/>
                  </a:lnTo>
                  <a:lnTo>
                    <a:pt x="101" y="448"/>
                  </a:lnTo>
                  <a:lnTo>
                    <a:pt x="143" y="377"/>
                  </a:lnTo>
                  <a:lnTo>
                    <a:pt x="197" y="311"/>
                  </a:lnTo>
                  <a:lnTo>
                    <a:pt x="251" y="251"/>
                  </a:lnTo>
                  <a:lnTo>
                    <a:pt x="311" y="197"/>
                  </a:lnTo>
                  <a:lnTo>
                    <a:pt x="377" y="144"/>
                  </a:lnTo>
                  <a:lnTo>
                    <a:pt x="448" y="102"/>
                  </a:lnTo>
                  <a:lnTo>
                    <a:pt x="520" y="66"/>
                  </a:lnTo>
                  <a:lnTo>
                    <a:pt x="598" y="36"/>
                  </a:lnTo>
                  <a:lnTo>
                    <a:pt x="682" y="18"/>
                  </a:lnTo>
                  <a:lnTo>
                    <a:pt x="765" y="6"/>
                  </a:lnTo>
                  <a:lnTo>
                    <a:pt x="855" y="0"/>
                  </a:lnTo>
                  <a:lnTo>
                    <a:pt x="945" y="6"/>
                  </a:lnTo>
                  <a:lnTo>
                    <a:pt x="1029" y="18"/>
                  </a:lnTo>
                  <a:lnTo>
                    <a:pt x="1112" y="36"/>
                  </a:lnTo>
                  <a:lnTo>
                    <a:pt x="1190" y="66"/>
                  </a:lnTo>
                  <a:lnTo>
                    <a:pt x="1262" y="102"/>
                  </a:lnTo>
                  <a:lnTo>
                    <a:pt x="1334" y="144"/>
                  </a:lnTo>
                  <a:lnTo>
                    <a:pt x="1399" y="197"/>
                  </a:lnTo>
                  <a:lnTo>
                    <a:pt x="1465" y="251"/>
                  </a:lnTo>
                  <a:lnTo>
                    <a:pt x="1519" y="311"/>
                  </a:lnTo>
                  <a:lnTo>
                    <a:pt x="1567" y="377"/>
                  </a:lnTo>
                  <a:lnTo>
                    <a:pt x="1615" y="448"/>
                  </a:lnTo>
                  <a:lnTo>
                    <a:pt x="1651" y="520"/>
                  </a:lnTo>
                  <a:lnTo>
                    <a:pt x="1681" y="597"/>
                  </a:lnTo>
                  <a:lnTo>
                    <a:pt x="1698" y="681"/>
                  </a:lnTo>
                  <a:lnTo>
                    <a:pt x="1710" y="765"/>
                  </a:lnTo>
                  <a:lnTo>
                    <a:pt x="1716" y="854"/>
                  </a:lnTo>
                  <a:lnTo>
                    <a:pt x="1710" y="944"/>
                  </a:lnTo>
                  <a:lnTo>
                    <a:pt x="1698" y="1027"/>
                  </a:lnTo>
                  <a:lnTo>
                    <a:pt x="1681" y="1111"/>
                  </a:lnTo>
                  <a:lnTo>
                    <a:pt x="1651" y="1189"/>
                  </a:lnTo>
                  <a:lnTo>
                    <a:pt x="1615" y="1266"/>
                  </a:lnTo>
                  <a:lnTo>
                    <a:pt x="1567" y="1338"/>
                  </a:lnTo>
                  <a:lnTo>
                    <a:pt x="1519" y="1404"/>
                  </a:lnTo>
                  <a:lnTo>
                    <a:pt x="1465" y="1463"/>
                  </a:lnTo>
                  <a:lnTo>
                    <a:pt x="1399" y="1517"/>
                  </a:lnTo>
                  <a:lnTo>
                    <a:pt x="1334" y="1571"/>
                  </a:lnTo>
                  <a:lnTo>
                    <a:pt x="1262" y="1613"/>
                  </a:lnTo>
                  <a:lnTo>
                    <a:pt x="1190" y="1649"/>
                  </a:lnTo>
                  <a:lnTo>
                    <a:pt x="1112" y="1678"/>
                  </a:lnTo>
                  <a:lnTo>
                    <a:pt x="1029" y="1696"/>
                  </a:lnTo>
                  <a:lnTo>
                    <a:pt x="945" y="1708"/>
                  </a:lnTo>
                  <a:lnTo>
                    <a:pt x="855" y="1714"/>
                  </a:lnTo>
                  <a:close/>
                </a:path>
              </a:pathLst>
            </a:custGeom>
            <a:solidFill>
              <a:srgbClr val="316D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02" name="Freeform 162"/>
            <p:cNvSpPr>
              <a:spLocks/>
            </p:cNvSpPr>
            <p:nvPr/>
          </p:nvSpPr>
          <p:spPr bwMode="auto">
            <a:xfrm>
              <a:off x="4086" y="1720"/>
              <a:ext cx="1704" cy="1702"/>
            </a:xfrm>
            <a:custGeom>
              <a:avLst/>
              <a:gdLst>
                <a:gd name="T0" fmla="*/ 765 w 1704"/>
                <a:gd name="T1" fmla="*/ 1696 h 1702"/>
                <a:gd name="T2" fmla="*/ 598 w 1704"/>
                <a:gd name="T3" fmla="*/ 1667 h 1702"/>
                <a:gd name="T4" fmla="*/ 448 w 1704"/>
                <a:gd name="T5" fmla="*/ 1601 h 1702"/>
                <a:gd name="T6" fmla="*/ 311 w 1704"/>
                <a:gd name="T7" fmla="*/ 1511 h 1702"/>
                <a:gd name="T8" fmla="*/ 197 w 1704"/>
                <a:gd name="T9" fmla="*/ 1398 h 1702"/>
                <a:gd name="T10" fmla="*/ 101 w 1704"/>
                <a:gd name="T11" fmla="*/ 1260 h 1702"/>
                <a:gd name="T12" fmla="*/ 36 w 1704"/>
                <a:gd name="T13" fmla="*/ 1105 h 1702"/>
                <a:gd name="T14" fmla="*/ 6 w 1704"/>
                <a:gd name="T15" fmla="*/ 944 h 1702"/>
                <a:gd name="T16" fmla="*/ 6 w 1704"/>
                <a:gd name="T17" fmla="*/ 765 h 1702"/>
                <a:gd name="T18" fmla="*/ 36 w 1704"/>
                <a:gd name="T19" fmla="*/ 597 h 1702"/>
                <a:gd name="T20" fmla="*/ 101 w 1704"/>
                <a:gd name="T21" fmla="*/ 448 h 1702"/>
                <a:gd name="T22" fmla="*/ 197 w 1704"/>
                <a:gd name="T23" fmla="*/ 311 h 1702"/>
                <a:gd name="T24" fmla="*/ 311 w 1704"/>
                <a:gd name="T25" fmla="*/ 197 h 1702"/>
                <a:gd name="T26" fmla="*/ 448 w 1704"/>
                <a:gd name="T27" fmla="*/ 102 h 1702"/>
                <a:gd name="T28" fmla="*/ 598 w 1704"/>
                <a:gd name="T29" fmla="*/ 36 h 1702"/>
                <a:gd name="T30" fmla="*/ 765 w 1704"/>
                <a:gd name="T31" fmla="*/ 6 h 1702"/>
                <a:gd name="T32" fmla="*/ 945 w 1704"/>
                <a:gd name="T33" fmla="*/ 6 h 1702"/>
                <a:gd name="T34" fmla="*/ 1106 w 1704"/>
                <a:gd name="T35" fmla="*/ 36 h 1702"/>
                <a:gd name="T36" fmla="*/ 1262 w 1704"/>
                <a:gd name="T37" fmla="*/ 102 h 1702"/>
                <a:gd name="T38" fmla="*/ 1399 w 1704"/>
                <a:gd name="T39" fmla="*/ 197 h 1702"/>
                <a:gd name="T40" fmla="*/ 1513 w 1704"/>
                <a:gd name="T41" fmla="*/ 311 h 1702"/>
                <a:gd name="T42" fmla="*/ 1603 w 1704"/>
                <a:gd name="T43" fmla="*/ 448 h 1702"/>
                <a:gd name="T44" fmla="*/ 1669 w 1704"/>
                <a:gd name="T45" fmla="*/ 597 h 1702"/>
                <a:gd name="T46" fmla="*/ 1698 w 1704"/>
                <a:gd name="T47" fmla="*/ 765 h 1702"/>
                <a:gd name="T48" fmla="*/ 1698 w 1704"/>
                <a:gd name="T49" fmla="*/ 944 h 1702"/>
                <a:gd name="T50" fmla="*/ 1669 w 1704"/>
                <a:gd name="T51" fmla="*/ 1105 h 1702"/>
                <a:gd name="T52" fmla="*/ 1603 w 1704"/>
                <a:gd name="T53" fmla="*/ 1260 h 1702"/>
                <a:gd name="T54" fmla="*/ 1513 w 1704"/>
                <a:gd name="T55" fmla="*/ 1398 h 1702"/>
                <a:gd name="T56" fmla="*/ 1399 w 1704"/>
                <a:gd name="T57" fmla="*/ 1511 h 1702"/>
                <a:gd name="T58" fmla="*/ 1262 w 1704"/>
                <a:gd name="T59" fmla="*/ 1601 h 1702"/>
                <a:gd name="T60" fmla="*/ 1106 w 1704"/>
                <a:gd name="T61" fmla="*/ 1667 h 1702"/>
                <a:gd name="T62" fmla="*/ 945 w 1704"/>
                <a:gd name="T63" fmla="*/ 1696 h 1702"/>
                <a:gd name="T64" fmla="*/ 855 w 1704"/>
                <a:gd name="T65" fmla="*/ 1702 h 17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04"/>
                <a:gd name="T100" fmla="*/ 0 h 1702"/>
                <a:gd name="T101" fmla="*/ 1704 w 1704"/>
                <a:gd name="T102" fmla="*/ 1702 h 170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04" h="1702">
                  <a:moveTo>
                    <a:pt x="855" y="1702"/>
                  </a:moveTo>
                  <a:lnTo>
                    <a:pt x="765" y="1696"/>
                  </a:lnTo>
                  <a:lnTo>
                    <a:pt x="682" y="1684"/>
                  </a:lnTo>
                  <a:lnTo>
                    <a:pt x="598" y="1667"/>
                  </a:lnTo>
                  <a:lnTo>
                    <a:pt x="520" y="1637"/>
                  </a:lnTo>
                  <a:lnTo>
                    <a:pt x="448" y="1601"/>
                  </a:lnTo>
                  <a:lnTo>
                    <a:pt x="377" y="1559"/>
                  </a:lnTo>
                  <a:lnTo>
                    <a:pt x="311" y="1511"/>
                  </a:lnTo>
                  <a:lnTo>
                    <a:pt x="251" y="1457"/>
                  </a:lnTo>
                  <a:lnTo>
                    <a:pt x="197" y="1398"/>
                  </a:lnTo>
                  <a:lnTo>
                    <a:pt x="143" y="1332"/>
                  </a:lnTo>
                  <a:lnTo>
                    <a:pt x="101" y="1260"/>
                  </a:lnTo>
                  <a:lnTo>
                    <a:pt x="66" y="1189"/>
                  </a:lnTo>
                  <a:lnTo>
                    <a:pt x="36" y="1105"/>
                  </a:lnTo>
                  <a:lnTo>
                    <a:pt x="18" y="1027"/>
                  </a:lnTo>
                  <a:lnTo>
                    <a:pt x="6" y="944"/>
                  </a:lnTo>
                  <a:lnTo>
                    <a:pt x="0" y="854"/>
                  </a:lnTo>
                  <a:lnTo>
                    <a:pt x="6" y="765"/>
                  </a:lnTo>
                  <a:lnTo>
                    <a:pt x="18" y="681"/>
                  </a:lnTo>
                  <a:lnTo>
                    <a:pt x="36" y="597"/>
                  </a:lnTo>
                  <a:lnTo>
                    <a:pt x="66" y="520"/>
                  </a:lnTo>
                  <a:lnTo>
                    <a:pt x="101" y="448"/>
                  </a:lnTo>
                  <a:lnTo>
                    <a:pt x="143" y="377"/>
                  </a:lnTo>
                  <a:lnTo>
                    <a:pt x="197" y="311"/>
                  </a:lnTo>
                  <a:lnTo>
                    <a:pt x="251" y="251"/>
                  </a:lnTo>
                  <a:lnTo>
                    <a:pt x="311" y="197"/>
                  </a:lnTo>
                  <a:lnTo>
                    <a:pt x="377" y="144"/>
                  </a:lnTo>
                  <a:lnTo>
                    <a:pt x="448" y="102"/>
                  </a:lnTo>
                  <a:lnTo>
                    <a:pt x="520" y="66"/>
                  </a:lnTo>
                  <a:lnTo>
                    <a:pt x="598" y="36"/>
                  </a:lnTo>
                  <a:lnTo>
                    <a:pt x="682" y="18"/>
                  </a:lnTo>
                  <a:lnTo>
                    <a:pt x="765" y="6"/>
                  </a:lnTo>
                  <a:lnTo>
                    <a:pt x="855" y="0"/>
                  </a:lnTo>
                  <a:lnTo>
                    <a:pt x="945" y="6"/>
                  </a:lnTo>
                  <a:lnTo>
                    <a:pt x="1029" y="18"/>
                  </a:lnTo>
                  <a:lnTo>
                    <a:pt x="1106" y="36"/>
                  </a:lnTo>
                  <a:lnTo>
                    <a:pt x="1190" y="66"/>
                  </a:lnTo>
                  <a:lnTo>
                    <a:pt x="1262" y="102"/>
                  </a:lnTo>
                  <a:lnTo>
                    <a:pt x="1334" y="144"/>
                  </a:lnTo>
                  <a:lnTo>
                    <a:pt x="1399" y="197"/>
                  </a:lnTo>
                  <a:lnTo>
                    <a:pt x="1459" y="251"/>
                  </a:lnTo>
                  <a:lnTo>
                    <a:pt x="1513" y="311"/>
                  </a:lnTo>
                  <a:lnTo>
                    <a:pt x="1561" y="377"/>
                  </a:lnTo>
                  <a:lnTo>
                    <a:pt x="1603" y="448"/>
                  </a:lnTo>
                  <a:lnTo>
                    <a:pt x="1639" y="520"/>
                  </a:lnTo>
                  <a:lnTo>
                    <a:pt x="1669" y="597"/>
                  </a:lnTo>
                  <a:lnTo>
                    <a:pt x="1687" y="681"/>
                  </a:lnTo>
                  <a:lnTo>
                    <a:pt x="1698" y="765"/>
                  </a:lnTo>
                  <a:lnTo>
                    <a:pt x="1704" y="854"/>
                  </a:lnTo>
                  <a:lnTo>
                    <a:pt x="1698" y="944"/>
                  </a:lnTo>
                  <a:lnTo>
                    <a:pt x="1687" y="1027"/>
                  </a:lnTo>
                  <a:lnTo>
                    <a:pt x="1669" y="1105"/>
                  </a:lnTo>
                  <a:lnTo>
                    <a:pt x="1639" y="1189"/>
                  </a:lnTo>
                  <a:lnTo>
                    <a:pt x="1603" y="1260"/>
                  </a:lnTo>
                  <a:lnTo>
                    <a:pt x="1561" y="1332"/>
                  </a:lnTo>
                  <a:lnTo>
                    <a:pt x="1513" y="1398"/>
                  </a:lnTo>
                  <a:lnTo>
                    <a:pt x="1459" y="1457"/>
                  </a:lnTo>
                  <a:lnTo>
                    <a:pt x="1399" y="1511"/>
                  </a:lnTo>
                  <a:lnTo>
                    <a:pt x="1334" y="1559"/>
                  </a:lnTo>
                  <a:lnTo>
                    <a:pt x="1262" y="1601"/>
                  </a:lnTo>
                  <a:lnTo>
                    <a:pt x="1190" y="1637"/>
                  </a:lnTo>
                  <a:lnTo>
                    <a:pt x="1106" y="1667"/>
                  </a:lnTo>
                  <a:lnTo>
                    <a:pt x="1029" y="1684"/>
                  </a:lnTo>
                  <a:lnTo>
                    <a:pt x="945" y="1696"/>
                  </a:lnTo>
                  <a:lnTo>
                    <a:pt x="855" y="1702"/>
                  </a:lnTo>
                  <a:close/>
                </a:path>
              </a:pathLst>
            </a:custGeom>
            <a:solidFill>
              <a:srgbClr val="326E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03" name="Freeform 163"/>
            <p:cNvSpPr>
              <a:spLocks/>
            </p:cNvSpPr>
            <p:nvPr/>
          </p:nvSpPr>
          <p:spPr bwMode="auto">
            <a:xfrm>
              <a:off x="4092" y="1726"/>
              <a:ext cx="1692" cy="1690"/>
            </a:xfrm>
            <a:custGeom>
              <a:avLst/>
              <a:gdLst>
                <a:gd name="T0" fmla="*/ 759 w 1692"/>
                <a:gd name="T1" fmla="*/ 1684 h 1690"/>
                <a:gd name="T2" fmla="*/ 592 w 1692"/>
                <a:gd name="T3" fmla="*/ 1655 h 1690"/>
                <a:gd name="T4" fmla="*/ 442 w 1692"/>
                <a:gd name="T5" fmla="*/ 1589 h 1690"/>
                <a:gd name="T6" fmla="*/ 305 w 1692"/>
                <a:gd name="T7" fmla="*/ 1499 h 1690"/>
                <a:gd name="T8" fmla="*/ 191 w 1692"/>
                <a:gd name="T9" fmla="*/ 1386 h 1690"/>
                <a:gd name="T10" fmla="*/ 101 w 1692"/>
                <a:gd name="T11" fmla="*/ 1248 h 1690"/>
                <a:gd name="T12" fmla="*/ 36 w 1692"/>
                <a:gd name="T13" fmla="*/ 1093 h 1690"/>
                <a:gd name="T14" fmla="*/ 6 w 1692"/>
                <a:gd name="T15" fmla="*/ 932 h 1690"/>
                <a:gd name="T16" fmla="*/ 6 w 1692"/>
                <a:gd name="T17" fmla="*/ 759 h 1690"/>
                <a:gd name="T18" fmla="*/ 36 w 1692"/>
                <a:gd name="T19" fmla="*/ 591 h 1690"/>
                <a:gd name="T20" fmla="*/ 101 w 1692"/>
                <a:gd name="T21" fmla="*/ 442 h 1690"/>
                <a:gd name="T22" fmla="*/ 191 w 1692"/>
                <a:gd name="T23" fmla="*/ 305 h 1690"/>
                <a:gd name="T24" fmla="*/ 305 w 1692"/>
                <a:gd name="T25" fmla="*/ 191 h 1690"/>
                <a:gd name="T26" fmla="*/ 442 w 1692"/>
                <a:gd name="T27" fmla="*/ 102 h 1690"/>
                <a:gd name="T28" fmla="*/ 592 w 1692"/>
                <a:gd name="T29" fmla="*/ 36 h 1690"/>
                <a:gd name="T30" fmla="*/ 759 w 1692"/>
                <a:gd name="T31" fmla="*/ 6 h 1690"/>
                <a:gd name="T32" fmla="*/ 933 w 1692"/>
                <a:gd name="T33" fmla="*/ 6 h 1690"/>
                <a:gd name="T34" fmla="*/ 1094 w 1692"/>
                <a:gd name="T35" fmla="*/ 36 h 1690"/>
                <a:gd name="T36" fmla="*/ 1250 w 1692"/>
                <a:gd name="T37" fmla="*/ 102 h 1690"/>
                <a:gd name="T38" fmla="*/ 1387 w 1692"/>
                <a:gd name="T39" fmla="*/ 191 h 1690"/>
                <a:gd name="T40" fmla="*/ 1501 w 1692"/>
                <a:gd name="T41" fmla="*/ 305 h 1690"/>
                <a:gd name="T42" fmla="*/ 1591 w 1692"/>
                <a:gd name="T43" fmla="*/ 442 h 1690"/>
                <a:gd name="T44" fmla="*/ 1657 w 1692"/>
                <a:gd name="T45" fmla="*/ 591 h 1690"/>
                <a:gd name="T46" fmla="*/ 1687 w 1692"/>
                <a:gd name="T47" fmla="*/ 759 h 1690"/>
                <a:gd name="T48" fmla="*/ 1687 w 1692"/>
                <a:gd name="T49" fmla="*/ 932 h 1690"/>
                <a:gd name="T50" fmla="*/ 1657 w 1692"/>
                <a:gd name="T51" fmla="*/ 1093 h 1690"/>
                <a:gd name="T52" fmla="*/ 1591 w 1692"/>
                <a:gd name="T53" fmla="*/ 1248 h 1690"/>
                <a:gd name="T54" fmla="*/ 1501 w 1692"/>
                <a:gd name="T55" fmla="*/ 1386 h 1690"/>
                <a:gd name="T56" fmla="*/ 1387 w 1692"/>
                <a:gd name="T57" fmla="*/ 1499 h 1690"/>
                <a:gd name="T58" fmla="*/ 1250 w 1692"/>
                <a:gd name="T59" fmla="*/ 1589 h 1690"/>
                <a:gd name="T60" fmla="*/ 1094 w 1692"/>
                <a:gd name="T61" fmla="*/ 1655 h 1690"/>
                <a:gd name="T62" fmla="*/ 933 w 1692"/>
                <a:gd name="T63" fmla="*/ 1684 h 1690"/>
                <a:gd name="T64" fmla="*/ 843 w 1692"/>
                <a:gd name="T65" fmla="*/ 1690 h 16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92"/>
                <a:gd name="T100" fmla="*/ 0 h 1690"/>
                <a:gd name="T101" fmla="*/ 1692 w 1692"/>
                <a:gd name="T102" fmla="*/ 1690 h 169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92" h="1690">
                  <a:moveTo>
                    <a:pt x="843" y="1690"/>
                  </a:moveTo>
                  <a:lnTo>
                    <a:pt x="759" y="1684"/>
                  </a:lnTo>
                  <a:lnTo>
                    <a:pt x="676" y="1672"/>
                  </a:lnTo>
                  <a:lnTo>
                    <a:pt x="592" y="1655"/>
                  </a:lnTo>
                  <a:lnTo>
                    <a:pt x="514" y="1625"/>
                  </a:lnTo>
                  <a:lnTo>
                    <a:pt x="442" y="1589"/>
                  </a:lnTo>
                  <a:lnTo>
                    <a:pt x="371" y="1547"/>
                  </a:lnTo>
                  <a:lnTo>
                    <a:pt x="305" y="1499"/>
                  </a:lnTo>
                  <a:lnTo>
                    <a:pt x="245" y="1446"/>
                  </a:lnTo>
                  <a:lnTo>
                    <a:pt x="191" y="1386"/>
                  </a:lnTo>
                  <a:lnTo>
                    <a:pt x="143" y="1320"/>
                  </a:lnTo>
                  <a:lnTo>
                    <a:pt x="101" y="1248"/>
                  </a:lnTo>
                  <a:lnTo>
                    <a:pt x="66" y="1177"/>
                  </a:lnTo>
                  <a:lnTo>
                    <a:pt x="36" y="1093"/>
                  </a:lnTo>
                  <a:lnTo>
                    <a:pt x="18" y="1016"/>
                  </a:lnTo>
                  <a:lnTo>
                    <a:pt x="6" y="932"/>
                  </a:lnTo>
                  <a:lnTo>
                    <a:pt x="0" y="842"/>
                  </a:lnTo>
                  <a:lnTo>
                    <a:pt x="6" y="759"/>
                  </a:lnTo>
                  <a:lnTo>
                    <a:pt x="18" y="675"/>
                  </a:lnTo>
                  <a:lnTo>
                    <a:pt x="36" y="591"/>
                  </a:lnTo>
                  <a:lnTo>
                    <a:pt x="66" y="514"/>
                  </a:lnTo>
                  <a:lnTo>
                    <a:pt x="101" y="442"/>
                  </a:lnTo>
                  <a:lnTo>
                    <a:pt x="143" y="371"/>
                  </a:lnTo>
                  <a:lnTo>
                    <a:pt x="191" y="305"/>
                  </a:lnTo>
                  <a:lnTo>
                    <a:pt x="245" y="245"/>
                  </a:lnTo>
                  <a:lnTo>
                    <a:pt x="305" y="191"/>
                  </a:lnTo>
                  <a:lnTo>
                    <a:pt x="371" y="144"/>
                  </a:lnTo>
                  <a:lnTo>
                    <a:pt x="442" y="102"/>
                  </a:lnTo>
                  <a:lnTo>
                    <a:pt x="514" y="66"/>
                  </a:lnTo>
                  <a:lnTo>
                    <a:pt x="592" y="36"/>
                  </a:lnTo>
                  <a:lnTo>
                    <a:pt x="676" y="18"/>
                  </a:lnTo>
                  <a:lnTo>
                    <a:pt x="759" y="6"/>
                  </a:lnTo>
                  <a:lnTo>
                    <a:pt x="843" y="0"/>
                  </a:lnTo>
                  <a:lnTo>
                    <a:pt x="933" y="6"/>
                  </a:lnTo>
                  <a:lnTo>
                    <a:pt x="1017" y="18"/>
                  </a:lnTo>
                  <a:lnTo>
                    <a:pt x="1094" y="36"/>
                  </a:lnTo>
                  <a:lnTo>
                    <a:pt x="1178" y="66"/>
                  </a:lnTo>
                  <a:lnTo>
                    <a:pt x="1250" y="102"/>
                  </a:lnTo>
                  <a:lnTo>
                    <a:pt x="1322" y="144"/>
                  </a:lnTo>
                  <a:lnTo>
                    <a:pt x="1387" y="191"/>
                  </a:lnTo>
                  <a:lnTo>
                    <a:pt x="1447" y="245"/>
                  </a:lnTo>
                  <a:lnTo>
                    <a:pt x="1501" y="305"/>
                  </a:lnTo>
                  <a:lnTo>
                    <a:pt x="1549" y="371"/>
                  </a:lnTo>
                  <a:lnTo>
                    <a:pt x="1591" y="442"/>
                  </a:lnTo>
                  <a:lnTo>
                    <a:pt x="1627" y="514"/>
                  </a:lnTo>
                  <a:lnTo>
                    <a:pt x="1657" y="591"/>
                  </a:lnTo>
                  <a:lnTo>
                    <a:pt x="1675" y="675"/>
                  </a:lnTo>
                  <a:lnTo>
                    <a:pt x="1687" y="759"/>
                  </a:lnTo>
                  <a:lnTo>
                    <a:pt x="1692" y="842"/>
                  </a:lnTo>
                  <a:lnTo>
                    <a:pt x="1687" y="932"/>
                  </a:lnTo>
                  <a:lnTo>
                    <a:pt x="1675" y="1016"/>
                  </a:lnTo>
                  <a:lnTo>
                    <a:pt x="1657" y="1093"/>
                  </a:lnTo>
                  <a:lnTo>
                    <a:pt x="1627" y="1177"/>
                  </a:lnTo>
                  <a:lnTo>
                    <a:pt x="1591" y="1248"/>
                  </a:lnTo>
                  <a:lnTo>
                    <a:pt x="1549" y="1320"/>
                  </a:lnTo>
                  <a:lnTo>
                    <a:pt x="1501" y="1386"/>
                  </a:lnTo>
                  <a:lnTo>
                    <a:pt x="1447" y="1446"/>
                  </a:lnTo>
                  <a:lnTo>
                    <a:pt x="1387" y="1499"/>
                  </a:lnTo>
                  <a:lnTo>
                    <a:pt x="1322" y="1547"/>
                  </a:lnTo>
                  <a:lnTo>
                    <a:pt x="1250" y="1589"/>
                  </a:lnTo>
                  <a:lnTo>
                    <a:pt x="1178" y="1625"/>
                  </a:lnTo>
                  <a:lnTo>
                    <a:pt x="1094" y="1655"/>
                  </a:lnTo>
                  <a:lnTo>
                    <a:pt x="1017" y="1672"/>
                  </a:lnTo>
                  <a:lnTo>
                    <a:pt x="933" y="1684"/>
                  </a:lnTo>
                  <a:lnTo>
                    <a:pt x="843" y="1690"/>
                  </a:lnTo>
                  <a:close/>
                </a:path>
              </a:pathLst>
            </a:custGeom>
            <a:solidFill>
              <a:srgbClr val="326E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04" name="Freeform 164"/>
            <p:cNvSpPr>
              <a:spLocks/>
            </p:cNvSpPr>
            <p:nvPr/>
          </p:nvSpPr>
          <p:spPr bwMode="auto">
            <a:xfrm>
              <a:off x="4092" y="1726"/>
              <a:ext cx="1687" cy="1678"/>
            </a:xfrm>
            <a:custGeom>
              <a:avLst/>
              <a:gdLst>
                <a:gd name="T0" fmla="*/ 759 w 1687"/>
                <a:gd name="T1" fmla="*/ 1672 h 1678"/>
                <a:gd name="T2" fmla="*/ 592 w 1687"/>
                <a:gd name="T3" fmla="*/ 1643 h 1678"/>
                <a:gd name="T4" fmla="*/ 442 w 1687"/>
                <a:gd name="T5" fmla="*/ 1577 h 1678"/>
                <a:gd name="T6" fmla="*/ 305 w 1687"/>
                <a:gd name="T7" fmla="*/ 1487 h 1678"/>
                <a:gd name="T8" fmla="*/ 191 w 1687"/>
                <a:gd name="T9" fmla="*/ 1374 h 1678"/>
                <a:gd name="T10" fmla="*/ 101 w 1687"/>
                <a:gd name="T11" fmla="*/ 1242 h 1678"/>
                <a:gd name="T12" fmla="*/ 36 w 1687"/>
                <a:gd name="T13" fmla="*/ 1093 h 1678"/>
                <a:gd name="T14" fmla="*/ 6 w 1687"/>
                <a:gd name="T15" fmla="*/ 926 h 1678"/>
                <a:gd name="T16" fmla="*/ 6 w 1687"/>
                <a:gd name="T17" fmla="*/ 759 h 1678"/>
                <a:gd name="T18" fmla="*/ 36 w 1687"/>
                <a:gd name="T19" fmla="*/ 591 h 1678"/>
                <a:gd name="T20" fmla="*/ 101 w 1687"/>
                <a:gd name="T21" fmla="*/ 442 h 1678"/>
                <a:gd name="T22" fmla="*/ 191 w 1687"/>
                <a:gd name="T23" fmla="*/ 305 h 1678"/>
                <a:gd name="T24" fmla="*/ 305 w 1687"/>
                <a:gd name="T25" fmla="*/ 191 h 1678"/>
                <a:gd name="T26" fmla="*/ 442 w 1687"/>
                <a:gd name="T27" fmla="*/ 102 h 1678"/>
                <a:gd name="T28" fmla="*/ 592 w 1687"/>
                <a:gd name="T29" fmla="*/ 36 h 1678"/>
                <a:gd name="T30" fmla="*/ 759 w 1687"/>
                <a:gd name="T31" fmla="*/ 6 h 1678"/>
                <a:gd name="T32" fmla="*/ 927 w 1687"/>
                <a:gd name="T33" fmla="*/ 6 h 1678"/>
                <a:gd name="T34" fmla="*/ 1094 w 1687"/>
                <a:gd name="T35" fmla="*/ 36 h 1678"/>
                <a:gd name="T36" fmla="*/ 1244 w 1687"/>
                <a:gd name="T37" fmla="*/ 102 h 1678"/>
                <a:gd name="T38" fmla="*/ 1381 w 1687"/>
                <a:gd name="T39" fmla="*/ 191 h 1678"/>
                <a:gd name="T40" fmla="*/ 1495 w 1687"/>
                <a:gd name="T41" fmla="*/ 305 h 1678"/>
                <a:gd name="T42" fmla="*/ 1585 w 1687"/>
                <a:gd name="T43" fmla="*/ 442 h 1678"/>
                <a:gd name="T44" fmla="*/ 1651 w 1687"/>
                <a:gd name="T45" fmla="*/ 591 h 1678"/>
                <a:gd name="T46" fmla="*/ 1681 w 1687"/>
                <a:gd name="T47" fmla="*/ 759 h 1678"/>
                <a:gd name="T48" fmla="*/ 1681 w 1687"/>
                <a:gd name="T49" fmla="*/ 926 h 1678"/>
                <a:gd name="T50" fmla="*/ 1651 w 1687"/>
                <a:gd name="T51" fmla="*/ 1093 h 1678"/>
                <a:gd name="T52" fmla="*/ 1585 w 1687"/>
                <a:gd name="T53" fmla="*/ 1242 h 1678"/>
                <a:gd name="T54" fmla="*/ 1495 w 1687"/>
                <a:gd name="T55" fmla="*/ 1374 h 1678"/>
                <a:gd name="T56" fmla="*/ 1381 w 1687"/>
                <a:gd name="T57" fmla="*/ 1487 h 1678"/>
                <a:gd name="T58" fmla="*/ 1244 w 1687"/>
                <a:gd name="T59" fmla="*/ 1577 h 1678"/>
                <a:gd name="T60" fmla="*/ 1094 w 1687"/>
                <a:gd name="T61" fmla="*/ 1643 h 1678"/>
                <a:gd name="T62" fmla="*/ 927 w 1687"/>
                <a:gd name="T63" fmla="*/ 1672 h 1678"/>
                <a:gd name="T64" fmla="*/ 843 w 1687"/>
                <a:gd name="T65" fmla="*/ 1678 h 16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87"/>
                <a:gd name="T100" fmla="*/ 0 h 1678"/>
                <a:gd name="T101" fmla="*/ 1687 w 1687"/>
                <a:gd name="T102" fmla="*/ 1678 h 16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87" h="1678">
                  <a:moveTo>
                    <a:pt x="843" y="1678"/>
                  </a:moveTo>
                  <a:lnTo>
                    <a:pt x="759" y="1672"/>
                  </a:lnTo>
                  <a:lnTo>
                    <a:pt x="676" y="1661"/>
                  </a:lnTo>
                  <a:lnTo>
                    <a:pt x="592" y="1643"/>
                  </a:lnTo>
                  <a:lnTo>
                    <a:pt x="514" y="1613"/>
                  </a:lnTo>
                  <a:lnTo>
                    <a:pt x="442" y="1577"/>
                  </a:lnTo>
                  <a:lnTo>
                    <a:pt x="371" y="1535"/>
                  </a:lnTo>
                  <a:lnTo>
                    <a:pt x="305" y="1487"/>
                  </a:lnTo>
                  <a:lnTo>
                    <a:pt x="245" y="1434"/>
                  </a:lnTo>
                  <a:lnTo>
                    <a:pt x="191" y="1374"/>
                  </a:lnTo>
                  <a:lnTo>
                    <a:pt x="143" y="1308"/>
                  </a:lnTo>
                  <a:lnTo>
                    <a:pt x="101" y="1242"/>
                  </a:lnTo>
                  <a:lnTo>
                    <a:pt x="66" y="1165"/>
                  </a:lnTo>
                  <a:lnTo>
                    <a:pt x="36" y="1093"/>
                  </a:lnTo>
                  <a:lnTo>
                    <a:pt x="18" y="1010"/>
                  </a:lnTo>
                  <a:lnTo>
                    <a:pt x="6" y="926"/>
                  </a:lnTo>
                  <a:lnTo>
                    <a:pt x="0" y="842"/>
                  </a:lnTo>
                  <a:lnTo>
                    <a:pt x="6" y="759"/>
                  </a:lnTo>
                  <a:lnTo>
                    <a:pt x="18" y="675"/>
                  </a:lnTo>
                  <a:lnTo>
                    <a:pt x="36" y="591"/>
                  </a:lnTo>
                  <a:lnTo>
                    <a:pt x="66" y="514"/>
                  </a:lnTo>
                  <a:lnTo>
                    <a:pt x="101" y="442"/>
                  </a:lnTo>
                  <a:lnTo>
                    <a:pt x="143" y="371"/>
                  </a:lnTo>
                  <a:lnTo>
                    <a:pt x="191" y="305"/>
                  </a:lnTo>
                  <a:lnTo>
                    <a:pt x="245" y="245"/>
                  </a:lnTo>
                  <a:lnTo>
                    <a:pt x="305" y="191"/>
                  </a:lnTo>
                  <a:lnTo>
                    <a:pt x="371" y="144"/>
                  </a:lnTo>
                  <a:lnTo>
                    <a:pt x="442" y="102"/>
                  </a:lnTo>
                  <a:lnTo>
                    <a:pt x="514" y="66"/>
                  </a:lnTo>
                  <a:lnTo>
                    <a:pt x="592" y="36"/>
                  </a:lnTo>
                  <a:lnTo>
                    <a:pt x="676" y="18"/>
                  </a:lnTo>
                  <a:lnTo>
                    <a:pt x="759" y="6"/>
                  </a:lnTo>
                  <a:lnTo>
                    <a:pt x="843" y="0"/>
                  </a:lnTo>
                  <a:lnTo>
                    <a:pt x="927" y="6"/>
                  </a:lnTo>
                  <a:lnTo>
                    <a:pt x="1011" y="18"/>
                  </a:lnTo>
                  <a:lnTo>
                    <a:pt x="1094" y="36"/>
                  </a:lnTo>
                  <a:lnTo>
                    <a:pt x="1172" y="66"/>
                  </a:lnTo>
                  <a:lnTo>
                    <a:pt x="1244" y="102"/>
                  </a:lnTo>
                  <a:lnTo>
                    <a:pt x="1316" y="144"/>
                  </a:lnTo>
                  <a:lnTo>
                    <a:pt x="1381" y="191"/>
                  </a:lnTo>
                  <a:lnTo>
                    <a:pt x="1441" y="245"/>
                  </a:lnTo>
                  <a:lnTo>
                    <a:pt x="1495" y="305"/>
                  </a:lnTo>
                  <a:lnTo>
                    <a:pt x="1543" y="371"/>
                  </a:lnTo>
                  <a:lnTo>
                    <a:pt x="1585" y="442"/>
                  </a:lnTo>
                  <a:lnTo>
                    <a:pt x="1621" y="514"/>
                  </a:lnTo>
                  <a:lnTo>
                    <a:pt x="1651" y="591"/>
                  </a:lnTo>
                  <a:lnTo>
                    <a:pt x="1669" y="675"/>
                  </a:lnTo>
                  <a:lnTo>
                    <a:pt x="1681" y="759"/>
                  </a:lnTo>
                  <a:lnTo>
                    <a:pt x="1687" y="842"/>
                  </a:lnTo>
                  <a:lnTo>
                    <a:pt x="1681" y="926"/>
                  </a:lnTo>
                  <a:lnTo>
                    <a:pt x="1669" y="1010"/>
                  </a:lnTo>
                  <a:lnTo>
                    <a:pt x="1651" y="1093"/>
                  </a:lnTo>
                  <a:lnTo>
                    <a:pt x="1621" y="1165"/>
                  </a:lnTo>
                  <a:lnTo>
                    <a:pt x="1585" y="1242"/>
                  </a:lnTo>
                  <a:lnTo>
                    <a:pt x="1543" y="1308"/>
                  </a:lnTo>
                  <a:lnTo>
                    <a:pt x="1495" y="1374"/>
                  </a:lnTo>
                  <a:lnTo>
                    <a:pt x="1441" y="1434"/>
                  </a:lnTo>
                  <a:lnTo>
                    <a:pt x="1381" y="1487"/>
                  </a:lnTo>
                  <a:lnTo>
                    <a:pt x="1316" y="1535"/>
                  </a:lnTo>
                  <a:lnTo>
                    <a:pt x="1244" y="1577"/>
                  </a:lnTo>
                  <a:lnTo>
                    <a:pt x="1172" y="1613"/>
                  </a:lnTo>
                  <a:lnTo>
                    <a:pt x="1094" y="1643"/>
                  </a:lnTo>
                  <a:lnTo>
                    <a:pt x="1011" y="1661"/>
                  </a:lnTo>
                  <a:lnTo>
                    <a:pt x="927" y="1672"/>
                  </a:lnTo>
                  <a:lnTo>
                    <a:pt x="843" y="1678"/>
                  </a:lnTo>
                  <a:close/>
                </a:path>
              </a:pathLst>
            </a:custGeom>
            <a:solidFill>
              <a:srgbClr val="326F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05" name="Freeform 165"/>
            <p:cNvSpPr>
              <a:spLocks/>
            </p:cNvSpPr>
            <p:nvPr/>
          </p:nvSpPr>
          <p:spPr bwMode="auto">
            <a:xfrm>
              <a:off x="4098" y="1732"/>
              <a:ext cx="1669" cy="1666"/>
            </a:xfrm>
            <a:custGeom>
              <a:avLst/>
              <a:gdLst>
                <a:gd name="T0" fmla="*/ 753 w 1669"/>
                <a:gd name="T1" fmla="*/ 1660 h 1666"/>
                <a:gd name="T2" fmla="*/ 586 w 1669"/>
                <a:gd name="T3" fmla="*/ 1631 h 1666"/>
                <a:gd name="T4" fmla="*/ 436 w 1669"/>
                <a:gd name="T5" fmla="*/ 1565 h 1666"/>
                <a:gd name="T6" fmla="*/ 305 w 1669"/>
                <a:gd name="T7" fmla="*/ 1475 h 1666"/>
                <a:gd name="T8" fmla="*/ 191 w 1669"/>
                <a:gd name="T9" fmla="*/ 1362 h 1666"/>
                <a:gd name="T10" fmla="*/ 101 w 1669"/>
                <a:gd name="T11" fmla="*/ 1230 h 1666"/>
                <a:gd name="T12" fmla="*/ 36 w 1669"/>
                <a:gd name="T13" fmla="*/ 1081 h 1666"/>
                <a:gd name="T14" fmla="*/ 6 w 1669"/>
                <a:gd name="T15" fmla="*/ 914 h 1666"/>
                <a:gd name="T16" fmla="*/ 6 w 1669"/>
                <a:gd name="T17" fmla="*/ 747 h 1666"/>
                <a:gd name="T18" fmla="*/ 36 w 1669"/>
                <a:gd name="T19" fmla="*/ 585 h 1666"/>
                <a:gd name="T20" fmla="*/ 101 w 1669"/>
                <a:gd name="T21" fmla="*/ 436 h 1666"/>
                <a:gd name="T22" fmla="*/ 191 w 1669"/>
                <a:gd name="T23" fmla="*/ 305 h 1666"/>
                <a:gd name="T24" fmla="*/ 305 w 1669"/>
                <a:gd name="T25" fmla="*/ 191 h 1666"/>
                <a:gd name="T26" fmla="*/ 436 w 1669"/>
                <a:gd name="T27" fmla="*/ 102 h 1666"/>
                <a:gd name="T28" fmla="*/ 586 w 1669"/>
                <a:gd name="T29" fmla="*/ 36 h 1666"/>
                <a:gd name="T30" fmla="*/ 753 w 1669"/>
                <a:gd name="T31" fmla="*/ 6 h 1666"/>
                <a:gd name="T32" fmla="*/ 921 w 1669"/>
                <a:gd name="T33" fmla="*/ 6 h 1666"/>
                <a:gd name="T34" fmla="*/ 1082 w 1669"/>
                <a:gd name="T35" fmla="*/ 36 h 1666"/>
                <a:gd name="T36" fmla="*/ 1232 w 1669"/>
                <a:gd name="T37" fmla="*/ 102 h 1666"/>
                <a:gd name="T38" fmla="*/ 1369 w 1669"/>
                <a:gd name="T39" fmla="*/ 191 h 1666"/>
                <a:gd name="T40" fmla="*/ 1477 w 1669"/>
                <a:gd name="T41" fmla="*/ 305 h 1666"/>
                <a:gd name="T42" fmla="*/ 1567 w 1669"/>
                <a:gd name="T43" fmla="*/ 436 h 1666"/>
                <a:gd name="T44" fmla="*/ 1633 w 1669"/>
                <a:gd name="T45" fmla="*/ 585 h 1666"/>
                <a:gd name="T46" fmla="*/ 1663 w 1669"/>
                <a:gd name="T47" fmla="*/ 747 h 1666"/>
                <a:gd name="T48" fmla="*/ 1663 w 1669"/>
                <a:gd name="T49" fmla="*/ 914 h 1666"/>
                <a:gd name="T50" fmla="*/ 1633 w 1669"/>
                <a:gd name="T51" fmla="*/ 1081 h 1666"/>
                <a:gd name="T52" fmla="*/ 1567 w 1669"/>
                <a:gd name="T53" fmla="*/ 1230 h 1666"/>
                <a:gd name="T54" fmla="*/ 1477 w 1669"/>
                <a:gd name="T55" fmla="*/ 1362 h 1666"/>
                <a:gd name="T56" fmla="*/ 1369 w 1669"/>
                <a:gd name="T57" fmla="*/ 1475 h 1666"/>
                <a:gd name="T58" fmla="*/ 1232 w 1669"/>
                <a:gd name="T59" fmla="*/ 1565 h 1666"/>
                <a:gd name="T60" fmla="*/ 1082 w 1669"/>
                <a:gd name="T61" fmla="*/ 1631 h 1666"/>
                <a:gd name="T62" fmla="*/ 921 w 1669"/>
                <a:gd name="T63" fmla="*/ 1660 h 1666"/>
                <a:gd name="T64" fmla="*/ 837 w 1669"/>
                <a:gd name="T65" fmla="*/ 1666 h 16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69"/>
                <a:gd name="T100" fmla="*/ 0 h 1666"/>
                <a:gd name="T101" fmla="*/ 1669 w 1669"/>
                <a:gd name="T102" fmla="*/ 1666 h 16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69" h="1666">
                  <a:moveTo>
                    <a:pt x="837" y="1666"/>
                  </a:moveTo>
                  <a:lnTo>
                    <a:pt x="753" y="1660"/>
                  </a:lnTo>
                  <a:lnTo>
                    <a:pt x="670" y="1649"/>
                  </a:lnTo>
                  <a:lnTo>
                    <a:pt x="586" y="1631"/>
                  </a:lnTo>
                  <a:lnTo>
                    <a:pt x="508" y="1601"/>
                  </a:lnTo>
                  <a:lnTo>
                    <a:pt x="436" y="1565"/>
                  </a:lnTo>
                  <a:lnTo>
                    <a:pt x="365" y="1523"/>
                  </a:lnTo>
                  <a:lnTo>
                    <a:pt x="305" y="1475"/>
                  </a:lnTo>
                  <a:lnTo>
                    <a:pt x="245" y="1422"/>
                  </a:lnTo>
                  <a:lnTo>
                    <a:pt x="191" y="1362"/>
                  </a:lnTo>
                  <a:lnTo>
                    <a:pt x="143" y="1296"/>
                  </a:lnTo>
                  <a:lnTo>
                    <a:pt x="101" y="1230"/>
                  </a:lnTo>
                  <a:lnTo>
                    <a:pt x="66" y="1153"/>
                  </a:lnTo>
                  <a:lnTo>
                    <a:pt x="36" y="1081"/>
                  </a:lnTo>
                  <a:lnTo>
                    <a:pt x="18" y="998"/>
                  </a:lnTo>
                  <a:lnTo>
                    <a:pt x="6" y="914"/>
                  </a:lnTo>
                  <a:lnTo>
                    <a:pt x="0" y="830"/>
                  </a:lnTo>
                  <a:lnTo>
                    <a:pt x="6" y="747"/>
                  </a:lnTo>
                  <a:lnTo>
                    <a:pt x="18" y="663"/>
                  </a:lnTo>
                  <a:lnTo>
                    <a:pt x="36" y="585"/>
                  </a:lnTo>
                  <a:lnTo>
                    <a:pt x="66" y="508"/>
                  </a:lnTo>
                  <a:lnTo>
                    <a:pt x="101" y="436"/>
                  </a:lnTo>
                  <a:lnTo>
                    <a:pt x="143" y="365"/>
                  </a:lnTo>
                  <a:lnTo>
                    <a:pt x="191" y="305"/>
                  </a:lnTo>
                  <a:lnTo>
                    <a:pt x="245" y="245"/>
                  </a:lnTo>
                  <a:lnTo>
                    <a:pt x="305" y="191"/>
                  </a:lnTo>
                  <a:lnTo>
                    <a:pt x="365" y="144"/>
                  </a:lnTo>
                  <a:lnTo>
                    <a:pt x="436" y="102"/>
                  </a:lnTo>
                  <a:lnTo>
                    <a:pt x="508" y="66"/>
                  </a:lnTo>
                  <a:lnTo>
                    <a:pt x="586" y="36"/>
                  </a:lnTo>
                  <a:lnTo>
                    <a:pt x="670" y="18"/>
                  </a:lnTo>
                  <a:lnTo>
                    <a:pt x="753" y="6"/>
                  </a:lnTo>
                  <a:lnTo>
                    <a:pt x="837" y="0"/>
                  </a:lnTo>
                  <a:lnTo>
                    <a:pt x="921" y="6"/>
                  </a:lnTo>
                  <a:lnTo>
                    <a:pt x="1005" y="18"/>
                  </a:lnTo>
                  <a:lnTo>
                    <a:pt x="1082" y="36"/>
                  </a:lnTo>
                  <a:lnTo>
                    <a:pt x="1160" y="66"/>
                  </a:lnTo>
                  <a:lnTo>
                    <a:pt x="1232" y="102"/>
                  </a:lnTo>
                  <a:lnTo>
                    <a:pt x="1304" y="144"/>
                  </a:lnTo>
                  <a:lnTo>
                    <a:pt x="1369" y="191"/>
                  </a:lnTo>
                  <a:lnTo>
                    <a:pt x="1423" y="245"/>
                  </a:lnTo>
                  <a:lnTo>
                    <a:pt x="1477" y="305"/>
                  </a:lnTo>
                  <a:lnTo>
                    <a:pt x="1525" y="365"/>
                  </a:lnTo>
                  <a:lnTo>
                    <a:pt x="1567" y="436"/>
                  </a:lnTo>
                  <a:lnTo>
                    <a:pt x="1603" y="508"/>
                  </a:lnTo>
                  <a:lnTo>
                    <a:pt x="1633" y="585"/>
                  </a:lnTo>
                  <a:lnTo>
                    <a:pt x="1651" y="663"/>
                  </a:lnTo>
                  <a:lnTo>
                    <a:pt x="1663" y="747"/>
                  </a:lnTo>
                  <a:lnTo>
                    <a:pt x="1669" y="830"/>
                  </a:lnTo>
                  <a:lnTo>
                    <a:pt x="1663" y="914"/>
                  </a:lnTo>
                  <a:lnTo>
                    <a:pt x="1651" y="998"/>
                  </a:lnTo>
                  <a:lnTo>
                    <a:pt x="1633" y="1081"/>
                  </a:lnTo>
                  <a:lnTo>
                    <a:pt x="1603" y="1153"/>
                  </a:lnTo>
                  <a:lnTo>
                    <a:pt x="1567" y="1230"/>
                  </a:lnTo>
                  <a:lnTo>
                    <a:pt x="1525" y="1296"/>
                  </a:lnTo>
                  <a:lnTo>
                    <a:pt x="1477" y="1362"/>
                  </a:lnTo>
                  <a:lnTo>
                    <a:pt x="1423" y="1422"/>
                  </a:lnTo>
                  <a:lnTo>
                    <a:pt x="1369" y="1475"/>
                  </a:lnTo>
                  <a:lnTo>
                    <a:pt x="1304" y="1523"/>
                  </a:lnTo>
                  <a:lnTo>
                    <a:pt x="1232" y="1565"/>
                  </a:lnTo>
                  <a:lnTo>
                    <a:pt x="1160" y="1601"/>
                  </a:lnTo>
                  <a:lnTo>
                    <a:pt x="1082" y="1631"/>
                  </a:lnTo>
                  <a:lnTo>
                    <a:pt x="1005" y="1649"/>
                  </a:lnTo>
                  <a:lnTo>
                    <a:pt x="921" y="1660"/>
                  </a:lnTo>
                  <a:lnTo>
                    <a:pt x="837" y="1666"/>
                  </a:lnTo>
                  <a:close/>
                </a:path>
              </a:pathLst>
            </a:custGeom>
            <a:solidFill>
              <a:srgbClr val="336F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06" name="Freeform 166"/>
            <p:cNvSpPr>
              <a:spLocks/>
            </p:cNvSpPr>
            <p:nvPr/>
          </p:nvSpPr>
          <p:spPr bwMode="auto">
            <a:xfrm>
              <a:off x="4098" y="1732"/>
              <a:ext cx="1663" cy="1655"/>
            </a:xfrm>
            <a:custGeom>
              <a:avLst/>
              <a:gdLst>
                <a:gd name="T0" fmla="*/ 747 w 1663"/>
                <a:gd name="T1" fmla="*/ 1649 h 1655"/>
                <a:gd name="T2" fmla="*/ 586 w 1663"/>
                <a:gd name="T3" fmla="*/ 1619 h 1655"/>
                <a:gd name="T4" fmla="*/ 436 w 1663"/>
                <a:gd name="T5" fmla="*/ 1553 h 1655"/>
                <a:gd name="T6" fmla="*/ 305 w 1663"/>
                <a:gd name="T7" fmla="*/ 1463 h 1655"/>
                <a:gd name="T8" fmla="*/ 191 w 1663"/>
                <a:gd name="T9" fmla="*/ 1356 h 1655"/>
                <a:gd name="T10" fmla="*/ 101 w 1663"/>
                <a:gd name="T11" fmla="*/ 1225 h 1655"/>
                <a:gd name="T12" fmla="*/ 36 w 1663"/>
                <a:gd name="T13" fmla="*/ 1075 h 1655"/>
                <a:gd name="T14" fmla="*/ 6 w 1663"/>
                <a:gd name="T15" fmla="*/ 914 h 1655"/>
                <a:gd name="T16" fmla="*/ 6 w 1663"/>
                <a:gd name="T17" fmla="*/ 747 h 1655"/>
                <a:gd name="T18" fmla="*/ 36 w 1663"/>
                <a:gd name="T19" fmla="*/ 585 h 1655"/>
                <a:gd name="T20" fmla="*/ 101 w 1663"/>
                <a:gd name="T21" fmla="*/ 436 h 1655"/>
                <a:gd name="T22" fmla="*/ 191 w 1663"/>
                <a:gd name="T23" fmla="*/ 305 h 1655"/>
                <a:gd name="T24" fmla="*/ 305 w 1663"/>
                <a:gd name="T25" fmla="*/ 191 h 1655"/>
                <a:gd name="T26" fmla="*/ 436 w 1663"/>
                <a:gd name="T27" fmla="*/ 102 h 1655"/>
                <a:gd name="T28" fmla="*/ 586 w 1663"/>
                <a:gd name="T29" fmla="*/ 36 h 1655"/>
                <a:gd name="T30" fmla="*/ 747 w 1663"/>
                <a:gd name="T31" fmla="*/ 6 h 1655"/>
                <a:gd name="T32" fmla="*/ 915 w 1663"/>
                <a:gd name="T33" fmla="*/ 6 h 1655"/>
                <a:gd name="T34" fmla="*/ 1076 w 1663"/>
                <a:gd name="T35" fmla="*/ 36 h 1655"/>
                <a:gd name="T36" fmla="*/ 1226 w 1663"/>
                <a:gd name="T37" fmla="*/ 102 h 1655"/>
                <a:gd name="T38" fmla="*/ 1364 w 1663"/>
                <a:gd name="T39" fmla="*/ 191 h 1655"/>
                <a:gd name="T40" fmla="*/ 1471 w 1663"/>
                <a:gd name="T41" fmla="*/ 305 h 1655"/>
                <a:gd name="T42" fmla="*/ 1561 w 1663"/>
                <a:gd name="T43" fmla="*/ 436 h 1655"/>
                <a:gd name="T44" fmla="*/ 1627 w 1663"/>
                <a:gd name="T45" fmla="*/ 585 h 1655"/>
                <a:gd name="T46" fmla="*/ 1657 w 1663"/>
                <a:gd name="T47" fmla="*/ 747 h 1655"/>
                <a:gd name="T48" fmla="*/ 1657 w 1663"/>
                <a:gd name="T49" fmla="*/ 914 h 1655"/>
                <a:gd name="T50" fmla="*/ 1627 w 1663"/>
                <a:gd name="T51" fmla="*/ 1075 h 1655"/>
                <a:gd name="T52" fmla="*/ 1561 w 1663"/>
                <a:gd name="T53" fmla="*/ 1225 h 1655"/>
                <a:gd name="T54" fmla="*/ 1471 w 1663"/>
                <a:gd name="T55" fmla="*/ 1356 h 1655"/>
                <a:gd name="T56" fmla="*/ 1364 w 1663"/>
                <a:gd name="T57" fmla="*/ 1463 h 1655"/>
                <a:gd name="T58" fmla="*/ 1226 w 1663"/>
                <a:gd name="T59" fmla="*/ 1553 h 1655"/>
                <a:gd name="T60" fmla="*/ 1076 w 1663"/>
                <a:gd name="T61" fmla="*/ 1619 h 1655"/>
                <a:gd name="T62" fmla="*/ 915 w 1663"/>
                <a:gd name="T63" fmla="*/ 1649 h 1655"/>
                <a:gd name="T64" fmla="*/ 831 w 1663"/>
                <a:gd name="T65" fmla="*/ 1655 h 16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63"/>
                <a:gd name="T100" fmla="*/ 0 h 1655"/>
                <a:gd name="T101" fmla="*/ 1663 w 1663"/>
                <a:gd name="T102" fmla="*/ 1655 h 16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63" h="1655">
                  <a:moveTo>
                    <a:pt x="831" y="1655"/>
                  </a:moveTo>
                  <a:lnTo>
                    <a:pt x="747" y="1649"/>
                  </a:lnTo>
                  <a:lnTo>
                    <a:pt x="664" y="1637"/>
                  </a:lnTo>
                  <a:lnTo>
                    <a:pt x="586" y="1619"/>
                  </a:lnTo>
                  <a:lnTo>
                    <a:pt x="508" y="1589"/>
                  </a:lnTo>
                  <a:lnTo>
                    <a:pt x="436" y="1553"/>
                  </a:lnTo>
                  <a:lnTo>
                    <a:pt x="371" y="1511"/>
                  </a:lnTo>
                  <a:lnTo>
                    <a:pt x="305" y="1463"/>
                  </a:lnTo>
                  <a:lnTo>
                    <a:pt x="245" y="1416"/>
                  </a:lnTo>
                  <a:lnTo>
                    <a:pt x="191" y="1356"/>
                  </a:lnTo>
                  <a:lnTo>
                    <a:pt x="143" y="1290"/>
                  </a:lnTo>
                  <a:lnTo>
                    <a:pt x="101" y="1225"/>
                  </a:lnTo>
                  <a:lnTo>
                    <a:pt x="66" y="1153"/>
                  </a:lnTo>
                  <a:lnTo>
                    <a:pt x="36" y="1075"/>
                  </a:lnTo>
                  <a:lnTo>
                    <a:pt x="18" y="998"/>
                  </a:lnTo>
                  <a:lnTo>
                    <a:pt x="6" y="914"/>
                  </a:lnTo>
                  <a:lnTo>
                    <a:pt x="0" y="830"/>
                  </a:lnTo>
                  <a:lnTo>
                    <a:pt x="6" y="747"/>
                  </a:lnTo>
                  <a:lnTo>
                    <a:pt x="18" y="663"/>
                  </a:lnTo>
                  <a:lnTo>
                    <a:pt x="36" y="585"/>
                  </a:lnTo>
                  <a:lnTo>
                    <a:pt x="66" y="508"/>
                  </a:lnTo>
                  <a:lnTo>
                    <a:pt x="101" y="436"/>
                  </a:lnTo>
                  <a:lnTo>
                    <a:pt x="143" y="365"/>
                  </a:lnTo>
                  <a:lnTo>
                    <a:pt x="191" y="305"/>
                  </a:lnTo>
                  <a:lnTo>
                    <a:pt x="245" y="245"/>
                  </a:lnTo>
                  <a:lnTo>
                    <a:pt x="305" y="191"/>
                  </a:lnTo>
                  <a:lnTo>
                    <a:pt x="371" y="144"/>
                  </a:lnTo>
                  <a:lnTo>
                    <a:pt x="436" y="102"/>
                  </a:lnTo>
                  <a:lnTo>
                    <a:pt x="508" y="66"/>
                  </a:lnTo>
                  <a:lnTo>
                    <a:pt x="586" y="36"/>
                  </a:lnTo>
                  <a:lnTo>
                    <a:pt x="664" y="18"/>
                  </a:lnTo>
                  <a:lnTo>
                    <a:pt x="747" y="6"/>
                  </a:lnTo>
                  <a:lnTo>
                    <a:pt x="831" y="0"/>
                  </a:lnTo>
                  <a:lnTo>
                    <a:pt x="915" y="6"/>
                  </a:lnTo>
                  <a:lnTo>
                    <a:pt x="999" y="18"/>
                  </a:lnTo>
                  <a:lnTo>
                    <a:pt x="1076" y="36"/>
                  </a:lnTo>
                  <a:lnTo>
                    <a:pt x="1154" y="66"/>
                  </a:lnTo>
                  <a:lnTo>
                    <a:pt x="1226" y="102"/>
                  </a:lnTo>
                  <a:lnTo>
                    <a:pt x="1298" y="144"/>
                  </a:lnTo>
                  <a:lnTo>
                    <a:pt x="1364" y="191"/>
                  </a:lnTo>
                  <a:lnTo>
                    <a:pt x="1417" y="245"/>
                  </a:lnTo>
                  <a:lnTo>
                    <a:pt x="1471" y="305"/>
                  </a:lnTo>
                  <a:lnTo>
                    <a:pt x="1519" y="365"/>
                  </a:lnTo>
                  <a:lnTo>
                    <a:pt x="1561" y="436"/>
                  </a:lnTo>
                  <a:lnTo>
                    <a:pt x="1597" y="508"/>
                  </a:lnTo>
                  <a:lnTo>
                    <a:pt x="1627" y="585"/>
                  </a:lnTo>
                  <a:lnTo>
                    <a:pt x="1645" y="663"/>
                  </a:lnTo>
                  <a:lnTo>
                    <a:pt x="1657" y="747"/>
                  </a:lnTo>
                  <a:lnTo>
                    <a:pt x="1663" y="830"/>
                  </a:lnTo>
                  <a:lnTo>
                    <a:pt x="1657" y="914"/>
                  </a:lnTo>
                  <a:lnTo>
                    <a:pt x="1645" y="998"/>
                  </a:lnTo>
                  <a:lnTo>
                    <a:pt x="1627" y="1075"/>
                  </a:lnTo>
                  <a:lnTo>
                    <a:pt x="1597" y="1153"/>
                  </a:lnTo>
                  <a:lnTo>
                    <a:pt x="1561" y="1225"/>
                  </a:lnTo>
                  <a:lnTo>
                    <a:pt x="1519" y="1290"/>
                  </a:lnTo>
                  <a:lnTo>
                    <a:pt x="1471" y="1356"/>
                  </a:lnTo>
                  <a:lnTo>
                    <a:pt x="1417" y="1416"/>
                  </a:lnTo>
                  <a:lnTo>
                    <a:pt x="1364" y="1463"/>
                  </a:lnTo>
                  <a:lnTo>
                    <a:pt x="1298" y="1511"/>
                  </a:lnTo>
                  <a:lnTo>
                    <a:pt x="1226" y="1553"/>
                  </a:lnTo>
                  <a:lnTo>
                    <a:pt x="1154" y="1589"/>
                  </a:lnTo>
                  <a:lnTo>
                    <a:pt x="1076" y="1619"/>
                  </a:lnTo>
                  <a:lnTo>
                    <a:pt x="999" y="1637"/>
                  </a:lnTo>
                  <a:lnTo>
                    <a:pt x="915" y="1649"/>
                  </a:lnTo>
                  <a:lnTo>
                    <a:pt x="831" y="1655"/>
                  </a:lnTo>
                  <a:close/>
                </a:path>
              </a:pathLst>
            </a:custGeom>
            <a:solidFill>
              <a:srgbClr val="346F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07" name="Freeform 167"/>
            <p:cNvSpPr>
              <a:spLocks/>
            </p:cNvSpPr>
            <p:nvPr/>
          </p:nvSpPr>
          <p:spPr bwMode="auto">
            <a:xfrm>
              <a:off x="4104" y="1738"/>
              <a:ext cx="1645" cy="1643"/>
            </a:xfrm>
            <a:custGeom>
              <a:avLst/>
              <a:gdLst>
                <a:gd name="T0" fmla="*/ 741 w 1645"/>
                <a:gd name="T1" fmla="*/ 1637 h 1643"/>
                <a:gd name="T2" fmla="*/ 580 w 1645"/>
                <a:gd name="T3" fmla="*/ 1607 h 1643"/>
                <a:gd name="T4" fmla="*/ 430 w 1645"/>
                <a:gd name="T5" fmla="*/ 1541 h 1643"/>
                <a:gd name="T6" fmla="*/ 299 w 1645"/>
                <a:gd name="T7" fmla="*/ 1451 h 1643"/>
                <a:gd name="T8" fmla="*/ 191 w 1645"/>
                <a:gd name="T9" fmla="*/ 1344 h 1643"/>
                <a:gd name="T10" fmla="*/ 101 w 1645"/>
                <a:gd name="T11" fmla="*/ 1213 h 1643"/>
                <a:gd name="T12" fmla="*/ 36 w 1645"/>
                <a:gd name="T13" fmla="*/ 1063 h 1643"/>
                <a:gd name="T14" fmla="*/ 6 w 1645"/>
                <a:gd name="T15" fmla="*/ 902 h 1643"/>
                <a:gd name="T16" fmla="*/ 6 w 1645"/>
                <a:gd name="T17" fmla="*/ 735 h 1643"/>
                <a:gd name="T18" fmla="*/ 36 w 1645"/>
                <a:gd name="T19" fmla="*/ 574 h 1643"/>
                <a:gd name="T20" fmla="*/ 101 w 1645"/>
                <a:gd name="T21" fmla="*/ 430 h 1643"/>
                <a:gd name="T22" fmla="*/ 191 w 1645"/>
                <a:gd name="T23" fmla="*/ 299 h 1643"/>
                <a:gd name="T24" fmla="*/ 299 w 1645"/>
                <a:gd name="T25" fmla="*/ 185 h 1643"/>
                <a:gd name="T26" fmla="*/ 430 w 1645"/>
                <a:gd name="T27" fmla="*/ 96 h 1643"/>
                <a:gd name="T28" fmla="*/ 580 w 1645"/>
                <a:gd name="T29" fmla="*/ 36 h 1643"/>
                <a:gd name="T30" fmla="*/ 741 w 1645"/>
                <a:gd name="T31" fmla="*/ 6 h 1643"/>
                <a:gd name="T32" fmla="*/ 909 w 1645"/>
                <a:gd name="T33" fmla="*/ 6 h 1643"/>
                <a:gd name="T34" fmla="*/ 1070 w 1645"/>
                <a:gd name="T35" fmla="*/ 36 h 1643"/>
                <a:gd name="T36" fmla="*/ 1214 w 1645"/>
                <a:gd name="T37" fmla="*/ 96 h 1643"/>
                <a:gd name="T38" fmla="*/ 1346 w 1645"/>
                <a:gd name="T39" fmla="*/ 185 h 1643"/>
                <a:gd name="T40" fmla="*/ 1459 w 1645"/>
                <a:gd name="T41" fmla="*/ 299 h 1643"/>
                <a:gd name="T42" fmla="*/ 1549 w 1645"/>
                <a:gd name="T43" fmla="*/ 430 h 1643"/>
                <a:gd name="T44" fmla="*/ 1609 w 1645"/>
                <a:gd name="T45" fmla="*/ 574 h 1643"/>
                <a:gd name="T46" fmla="*/ 1639 w 1645"/>
                <a:gd name="T47" fmla="*/ 735 h 1643"/>
                <a:gd name="T48" fmla="*/ 1639 w 1645"/>
                <a:gd name="T49" fmla="*/ 902 h 1643"/>
                <a:gd name="T50" fmla="*/ 1609 w 1645"/>
                <a:gd name="T51" fmla="*/ 1063 h 1643"/>
                <a:gd name="T52" fmla="*/ 1549 w 1645"/>
                <a:gd name="T53" fmla="*/ 1213 h 1643"/>
                <a:gd name="T54" fmla="*/ 1459 w 1645"/>
                <a:gd name="T55" fmla="*/ 1344 h 1643"/>
                <a:gd name="T56" fmla="*/ 1346 w 1645"/>
                <a:gd name="T57" fmla="*/ 1451 h 1643"/>
                <a:gd name="T58" fmla="*/ 1214 w 1645"/>
                <a:gd name="T59" fmla="*/ 1541 h 1643"/>
                <a:gd name="T60" fmla="*/ 1070 w 1645"/>
                <a:gd name="T61" fmla="*/ 1607 h 1643"/>
                <a:gd name="T62" fmla="*/ 909 w 1645"/>
                <a:gd name="T63" fmla="*/ 1637 h 1643"/>
                <a:gd name="T64" fmla="*/ 825 w 1645"/>
                <a:gd name="T65" fmla="*/ 1643 h 16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45"/>
                <a:gd name="T100" fmla="*/ 0 h 1643"/>
                <a:gd name="T101" fmla="*/ 1645 w 1645"/>
                <a:gd name="T102" fmla="*/ 1643 h 16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45" h="1643">
                  <a:moveTo>
                    <a:pt x="825" y="1643"/>
                  </a:moveTo>
                  <a:lnTo>
                    <a:pt x="741" y="1637"/>
                  </a:lnTo>
                  <a:lnTo>
                    <a:pt x="658" y="1625"/>
                  </a:lnTo>
                  <a:lnTo>
                    <a:pt x="580" y="1607"/>
                  </a:lnTo>
                  <a:lnTo>
                    <a:pt x="502" y="1577"/>
                  </a:lnTo>
                  <a:lnTo>
                    <a:pt x="430" y="1541"/>
                  </a:lnTo>
                  <a:lnTo>
                    <a:pt x="365" y="1499"/>
                  </a:lnTo>
                  <a:lnTo>
                    <a:pt x="299" y="1451"/>
                  </a:lnTo>
                  <a:lnTo>
                    <a:pt x="245" y="1404"/>
                  </a:lnTo>
                  <a:lnTo>
                    <a:pt x="191" y="1344"/>
                  </a:lnTo>
                  <a:lnTo>
                    <a:pt x="143" y="1278"/>
                  </a:lnTo>
                  <a:lnTo>
                    <a:pt x="101" y="1213"/>
                  </a:lnTo>
                  <a:lnTo>
                    <a:pt x="66" y="1141"/>
                  </a:lnTo>
                  <a:lnTo>
                    <a:pt x="36" y="1063"/>
                  </a:lnTo>
                  <a:lnTo>
                    <a:pt x="18" y="986"/>
                  </a:lnTo>
                  <a:lnTo>
                    <a:pt x="6" y="902"/>
                  </a:lnTo>
                  <a:lnTo>
                    <a:pt x="0" y="818"/>
                  </a:lnTo>
                  <a:lnTo>
                    <a:pt x="6" y="735"/>
                  </a:lnTo>
                  <a:lnTo>
                    <a:pt x="18" y="651"/>
                  </a:lnTo>
                  <a:lnTo>
                    <a:pt x="36" y="574"/>
                  </a:lnTo>
                  <a:lnTo>
                    <a:pt x="66" y="502"/>
                  </a:lnTo>
                  <a:lnTo>
                    <a:pt x="101" y="430"/>
                  </a:lnTo>
                  <a:lnTo>
                    <a:pt x="143" y="359"/>
                  </a:lnTo>
                  <a:lnTo>
                    <a:pt x="191" y="299"/>
                  </a:lnTo>
                  <a:lnTo>
                    <a:pt x="245" y="239"/>
                  </a:lnTo>
                  <a:lnTo>
                    <a:pt x="299" y="185"/>
                  </a:lnTo>
                  <a:lnTo>
                    <a:pt x="365" y="138"/>
                  </a:lnTo>
                  <a:lnTo>
                    <a:pt x="430" y="96"/>
                  </a:lnTo>
                  <a:lnTo>
                    <a:pt x="502" y="66"/>
                  </a:lnTo>
                  <a:lnTo>
                    <a:pt x="580" y="36"/>
                  </a:lnTo>
                  <a:lnTo>
                    <a:pt x="658" y="18"/>
                  </a:lnTo>
                  <a:lnTo>
                    <a:pt x="741" y="6"/>
                  </a:lnTo>
                  <a:lnTo>
                    <a:pt x="825" y="0"/>
                  </a:lnTo>
                  <a:lnTo>
                    <a:pt x="909" y="6"/>
                  </a:lnTo>
                  <a:lnTo>
                    <a:pt x="993" y="18"/>
                  </a:lnTo>
                  <a:lnTo>
                    <a:pt x="1070" y="36"/>
                  </a:lnTo>
                  <a:lnTo>
                    <a:pt x="1148" y="66"/>
                  </a:lnTo>
                  <a:lnTo>
                    <a:pt x="1214" y="96"/>
                  </a:lnTo>
                  <a:lnTo>
                    <a:pt x="1286" y="138"/>
                  </a:lnTo>
                  <a:lnTo>
                    <a:pt x="1346" y="185"/>
                  </a:lnTo>
                  <a:lnTo>
                    <a:pt x="1405" y="239"/>
                  </a:lnTo>
                  <a:lnTo>
                    <a:pt x="1459" y="299"/>
                  </a:lnTo>
                  <a:lnTo>
                    <a:pt x="1507" y="359"/>
                  </a:lnTo>
                  <a:lnTo>
                    <a:pt x="1549" y="430"/>
                  </a:lnTo>
                  <a:lnTo>
                    <a:pt x="1579" y="502"/>
                  </a:lnTo>
                  <a:lnTo>
                    <a:pt x="1609" y="574"/>
                  </a:lnTo>
                  <a:lnTo>
                    <a:pt x="1627" y="651"/>
                  </a:lnTo>
                  <a:lnTo>
                    <a:pt x="1639" y="735"/>
                  </a:lnTo>
                  <a:lnTo>
                    <a:pt x="1645" y="818"/>
                  </a:lnTo>
                  <a:lnTo>
                    <a:pt x="1639" y="902"/>
                  </a:lnTo>
                  <a:lnTo>
                    <a:pt x="1627" y="986"/>
                  </a:lnTo>
                  <a:lnTo>
                    <a:pt x="1609" y="1063"/>
                  </a:lnTo>
                  <a:lnTo>
                    <a:pt x="1579" y="1141"/>
                  </a:lnTo>
                  <a:lnTo>
                    <a:pt x="1549" y="1213"/>
                  </a:lnTo>
                  <a:lnTo>
                    <a:pt x="1507" y="1278"/>
                  </a:lnTo>
                  <a:lnTo>
                    <a:pt x="1459" y="1344"/>
                  </a:lnTo>
                  <a:lnTo>
                    <a:pt x="1405" y="1404"/>
                  </a:lnTo>
                  <a:lnTo>
                    <a:pt x="1346" y="1451"/>
                  </a:lnTo>
                  <a:lnTo>
                    <a:pt x="1286" y="1499"/>
                  </a:lnTo>
                  <a:lnTo>
                    <a:pt x="1214" y="1541"/>
                  </a:lnTo>
                  <a:lnTo>
                    <a:pt x="1148" y="1577"/>
                  </a:lnTo>
                  <a:lnTo>
                    <a:pt x="1070" y="1607"/>
                  </a:lnTo>
                  <a:lnTo>
                    <a:pt x="993" y="1625"/>
                  </a:lnTo>
                  <a:lnTo>
                    <a:pt x="909" y="1637"/>
                  </a:lnTo>
                  <a:lnTo>
                    <a:pt x="825" y="1643"/>
                  </a:lnTo>
                  <a:close/>
                </a:path>
              </a:pathLst>
            </a:custGeom>
            <a:solidFill>
              <a:srgbClr val="356F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08" name="Freeform 168"/>
            <p:cNvSpPr>
              <a:spLocks/>
            </p:cNvSpPr>
            <p:nvPr/>
          </p:nvSpPr>
          <p:spPr bwMode="auto">
            <a:xfrm>
              <a:off x="4110" y="1738"/>
              <a:ext cx="1633" cy="1637"/>
            </a:xfrm>
            <a:custGeom>
              <a:avLst/>
              <a:gdLst>
                <a:gd name="T0" fmla="*/ 729 w 1633"/>
                <a:gd name="T1" fmla="*/ 1631 h 1637"/>
                <a:gd name="T2" fmla="*/ 574 w 1633"/>
                <a:gd name="T3" fmla="*/ 1601 h 1637"/>
                <a:gd name="T4" fmla="*/ 424 w 1633"/>
                <a:gd name="T5" fmla="*/ 1535 h 1637"/>
                <a:gd name="T6" fmla="*/ 299 w 1633"/>
                <a:gd name="T7" fmla="*/ 1451 h 1637"/>
                <a:gd name="T8" fmla="*/ 185 w 1633"/>
                <a:gd name="T9" fmla="*/ 1338 h 1637"/>
                <a:gd name="T10" fmla="*/ 95 w 1633"/>
                <a:gd name="T11" fmla="*/ 1207 h 1637"/>
                <a:gd name="T12" fmla="*/ 36 w 1633"/>
                <a:gd name="T13" fmla="*/ 1063 h 1637"/>
                <a:gd name="T14" fmla="*/ 6 w 1633"/>
                <a:gd name="T15" fmla="*/ 902 h 1637"/>
                <a:gd name="T16" fmla="*/ 6 w 1633"/>
                <a:gd name="T17" fmla="*/ 735 h 1637"/>
                <a:gd name="T18" fmla="*/ 36 w 1633"/>
                <a:gd name="T19" fmla="*/ 574 h 1637"/>
                <a:gd name="T20" fmla="*/ 95 w 1633"/>
                <a:gd name="T21" fmla="*/ 430 h 1637"/>
                <a:gd name="T22" fmla="*/ 185 w 1633"/>
                <a:gd name="T23" fmla="*/ 299 h 1637"/>
                <a:gd name="T24" fmla="*/ 299 w 1633"/>
                <a:gd name="T25" fmla="*/ 185 h 1637"/>
                <a:gd name="T26" fmla="*/ 424 w 1633"/>
                <a:gd name="T27" fmla="*/ 96 h 1637"/>
                <a:gd name="T28" fmla="*/ 574 w 1633"/>
                <a:gd name="T29" fmla="*/ 36 h 1637"/>
                <a:gd name="T30" fmla="*/ 729 w 1633"/>
                <a:gd name="T31" fmla="*/ 6 h 1637"/>
                <a:gd name="T32" fmla="*/ 897 w 1633"/>
                <a:gd name="T33" fmla="*/ 6 h 1637"/>
                <a:gd name="T34" fmla="*/ 1058 w 1633"/>
                <a:gd name="T35" fmla="*/ 36 h 1637"/>
                <a:gd name="T36" fmla="*/ 1202 w 1633"/>
                <a:gd name="T37" fmla="*/ 96 h 1637"/>
                <a:gd name="T38" fmla="*/ 1334 w 1633"/>
                <a:gd name="T39" fmla="*/ 185 h 1637"/>
                <a:gd name="T40" fmla="*/ 1447 w 1633"/>
                <a:gd name="T41" fmla="*/ 299 h 1637"/>
                <a:gd name="T42" fmla="*/ 1537 w 1633"/>
                <a:gd name="T43" fmla="*/ 430 h 1637"/>
                <a:gd name="T44" fmla="*/ 1597 w 1633"/>
                <a:gd name="T45" fmla="*/ 574 h 1637"/>
                <a:gd name="T46" fmla="*/ 1627 w 1633"/>
                <a:gd name="T47" fmla="*/ 735 h 1637"/>
                <a:gd name="T48" fmla="*/ 1627 w 1633"/>
                <a:gd name="T49" fmla="*/ 902 h 1637"/>
                <a:gd name="T50" fmla="*/ 1597 w 1633"/>
                <a:gd name="T51" fmla="*/ 1063 h 1637"/>
                <a:gd name="T52" fmla="*/ 1537 w 1633"/>
                <a:gd name="T53" fmla="*/ 1207 h 1637"/>
                <a:gd name="T54" fmla="*/ 1447 w 1633"/>
                <a:gd name="T55" fmla="*/ 1338 h 1637"/>
                <a:gd name="T56" fmla="*/ 1334 w 1633"/>
                <a:gd name="T57" fmla="*/ 1451 h 1637"/>
                <a:gd name="T58" fmla="*/ 1202 w 1633"/>
                <a:gd name="T59" fmla="*/ 1535 h 1637"/>
                <a:gd name="T60" fmla="*/ 1058 w 1633"/>
                <a:gd name="T61" fmla="*/ 1601 h 1637"/>
                <a:gd name="T62" fmla="*/ 897 w 1633"/>
                <a:gd name="T63" fmla="*/ 1631 h 1637"/>
                <a:gd name="T64" fmla="*/ 813 w 1633"/>
                <a:gd name="T65" fmla="*/ 1637 h 16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33"/>
                <a:gd name="T100" fmla="*/ 0 h 1637"/>
                <a:gd name="T101" fmla="*/ 1633 w 1633"/>
                <a:gd name="T102" fmla="*/ 1637 h 16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33" h="1637">
                  <a:moveTo>
                    <a:pt x="813" y="1637"/>
                  </a:moveTo>
                  <a:lnTo>
                    <a:pt x="729" y="1631"/>
                  </a:lnTo>
                  <a:lnTo>
                    <a:pt x="652" y="1619"/>
                  </a:lnTo>
                  <a:lnTo>
                    <a:pt x="574" y="1601"/>
                  </a:lnTo>
                  <a:lnTo>
                    <a:pt x="496" y="1571"/>
                  </a:lnTo>
                  <a:lnTo>
                    <a:pt x="424" y="1535"/>
                  </a:lnTo>
                  <a:lnTo>
                    <a:pt x="359" y="1493"/>
                  </a:lnTo>
                  <a:lnTo>
                    <a:pt x="299" y="1451"/>
                  </a:lnTo>
                  <a:lnTo>
                    <a:pt x="239" y="1398"/>
                  </a:lnTo>
                  <a:lnTo>
                    <a:pt x="185" y="1338"/>
                  </a:lnTo>
                  <a:lnTo>
                    <a:pt x="137" y="1272"/>
                  </a:lnTo>
                  <a:lnTo>
                    <a:pt x="95" y="1207"/>
                  </a:lnTo>
                  <a:lnTo>
                    <a:pt x="66" y="1135"/>
                  </a:lnTo>
                  <a:lnTo>
                    <a:pt x="36" y="1063"/>
                  </a:lnTo>
                  <a:lnTo>
                    <a:pt x="18" y="980"/>
                  </a:lnTo>
                  <a:lnTo>
                    <a:pt x="6" y="902"/>
                  </a:lnTo>
                  <a:lnTo>
                    <a:pt x="0" y="818"/>
                  </a:lnTo>
                  <a:lnTo>
                    <a:pt x="6" y="735"/>
                  </a:lnTo>
                  <a:lnTo>
                    <a:pt x="18" y="651"/>
                  </a:lnTo>
                  <a:lnTo>
                    <a:pt x="36" y="574"/>
                  </a:lnTo>
                  <a:lnTo>
                    <a:pt x="66" y="502"/>
                  </a:lnTo>
                  <a:lnTo>
                    <a:pt x="95" y="430"/>
                  </a:lnTo>
                  <a:lnTo>
                    <a:pt x="137" y="359"/>
                  </a:lnTo>
                  <a:lnTo>
                    <a:pt x="185" y="299"/>
                  </a:lnTo>
                  <a:lnTo>
                    <a:pt x="239" y="239"/>
                  </a:lnTo>
                  <a:lnTo>
                    <a:pt x="299" y="185"/>
                  </a:lnTo>
                  <a:lnTo>
                    <a:pt x="359" y="138"/>
                  </a:lnTo>
                  <a:lnTo>
                    <a:pt x="424" y="96"/>
                  </a:lnTo>
                  <a:lnTo>
                    <a:pt x="496" y="66"/>
                  </a:lnTo>
                  <a:lnTo>
                    <a:pt x="574" y="36"/>
                  </a:lnTo>
                  <a:lnTo>
                    <a:pt x="652" y="18"/>
                  </a:lnTo>
                  <a:lnTo>
                    <a:pt x="729" y="6"/>
                  </a:lnTo>
                  <a:lnTo>
                    <a:pt x="813" y="0"/>
                  </a:lnTo>
                  <a:lnTo>
                    <a:pt x="897" y="6"/>
                  </a:lnTo>
                  <a:lnTo>
                    <a:pt x="981" y="18"/>
                  </a:lnTo>
                  <a:lnTo>
                    <a:pt x="1058" y="36"/>
                  </a:lnTo>
                  <a:lnTo>
                    <a:pt x="1136" y="66"/>
                  </a:lnTo>
                  <a:lnTo>
                    <a:pt x="1202" y="96"/>
                  </a:lnTo>
                  <a:lnTo>
                    <a:pt x="1274" y="138"/>
                  </a:lnTo>
                  <a:lnTo>
                    <a:pt x="1334" y="185"/>
                  </a:lnTo>
                  <a:lnTo>
                    <a:pt x="1393" y="239"/>
                  </a:lnTo>
                  <a:lnTo>
                    <a:pt x="1447" y="299"/>
                  </a:lnTo>
                  <a:lnTo>
                    <a:pt x="1495" y="359"/>
                  </a:lnTo>
                  <a:lnTo>
                    <a:pt x="1537" y="430"/>
                  </a:lnTo>
                  <a:lnTo>
                    <a:pt x="1567" y="502"/>
                  </a:lnTo>
                  <a:lnTo>
                    <a:pt x="1597" y="574"/>
                  </a:lnTo>
                  <a:lnTo>
                    <a:pt x="1615" y="651"/>
                  </a:lnTo>
                  <a:lnTo>
                    <a:pt x="1627" y="735"/>
                  </a:lnTo>
                  <a:lnTo>
                    <a:pt x="1633" y="818"/>
                  </a:lnTo>
                  <a:lnTo>
                    <a:pt x="1627" y="902"/>
                  </a:lnTo>
                  <a:lnTo>
                    <a:pt x="1615" y="980"/>
                  </a:lnTo>
                  <a:lnTo>
                    <a:pt x="1597" y="1063"/>
                  </a:lnTo>
                  <a:lnTo>
                    <a:pt x="1567" y="1135"/>
                  </a:lnTo>
                  <a:lnTo>
                    <a:pt x="1537" y="1207"/>
                  </a:lnTo>
                  <a:lnTo>
                    <a:pt x="1495" y="1272"/>
                  </a:lnTo>
                  <a:lnTo>
                    <a:pt x="1447" y="1338"/>
                  </a:lnTo>
                  <a:lnTo>
                    <a:pt x="1393" y="1398"/>
                  </a:lnTo>
                  <a:lnTo>
                    <a:pt x="1334" y="1451"/>
                  </a:lnTo>
                  <a:lnTo>
                    <a:pt x="1274" y="1493"/>
                  </a:lnTo>
                  <a:lnTo>
                    <a:pt x="1202" y="1535"/>
                  </a:lnTo>
                  <a:lnTo>
                    <a:pt x="1136" y="1571"/>
                  </a:lnTo>
                  <a:lnTo>
                    <a:pt x="1058" y="1601"/>
                  </a:lnTo>
                  <a:lnTo>
                    <a:pt x="981" y="1619"/>
                  </a:lnTo>
                  <a:lnTo>
                    <a:pt x="897" y="1631"/>
                  </a:lnTo>
                  <a:lnTo>
                    <a:pt x="813" y="1637"/>
                  </a:lnTo>
                  <a:close/>
                </a:path>
              </a:pathLst>
            </a:custGeom>
            <a:solidFill>
              <a:srgbClr val="3670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09" name="Freeform 169"/>
            <p:cNvSpPr>
              <a:spLocks/>
            </p:cNvSpPr>
            <p:nvPr/>
          </p:nvSpPr>
          <p:spPr bwMode="auto">
            <a:xfrm>
              <a:off x="4110" y="1744"/>
              <a:ext cx="1627" cy="1619"/>
            </a:xfrm>
            <a:custGeom>
              <a:avLst/>
              <a:gdLst>
                <a:gd name="T0" fmla="*/ 729 w 1627"/>
                <a:gd name="T1" fmla="*/ 1613 h 1619"/>
                <a:gd name="T2" fmla="*/ 574 w 1627"/>
                <a:gd name="T3" fmla="*/ 1583 h 1619"/>
                <a:gd name="T4" fmla="*/ 424 w 1627"/>
                <a:gd name="T5" fmla="*/ 1523 h 1619"/>
                <a:gd name="T6" fmla="*/ 299 w 1627"/>
                <a:gd name="T7" fmla="*/ 1433 h 1619"/>
                <a:gd name="T8" fmla="*/ 185 w 1627"/>
                <a:gd name="T9" fmla="*/ 1320 h 1619"/>
                <a:gd name="T10" fmla="*/ 95 w 1627"/>
                <a:gd name="T11" fmla="*/ 1195 h 1619"/>
                <a:gd name="T12" fmla="*/ 36 w 1627"/>
                <a:gd name="T13" fmla="*/ 1045 h 1619"/>
                <a:gd name="T14" fmla="*/ 6 w 1627"/>
                <a:gd name="T15" fmla="*/ 890 h 1619"/>
                <a:gd name="T16" fmla="*/ 6 w 1627"/>
                <a:gd name="T17" fmla="*/ 723 h 1619"/>
                <a:gd name="T18" fmla="*/ 36 w 1627"/>
                <a:gd name="T19" fmla="*/ 568 h 1619"/>
                <a:gd name="T20" fmla="*/ 95 w 1627"/>
                <a:gd name="T21" fmla="*/ 418 h 1619"/>
                <a:gd name="T22" fmla="*/ 185 w 1627"/>
                <a:gd name="T23" fmla="*/ 293 h 1619"/>
                <a:gd name="T24" fmla="*/ 299 w 1627"/>
                <a:gd name="T25" fmla="*/ 185 h 1619"/>
                <a:gd name="T26" fmla="*/ 424 w 1627"/>
                <a:gd name="T27" fmla="*/ 96 h 1619"/>
                <a:gd name="T28" fmla="*/ 574 w 1627"/>
                <a:gd name="T29" fmla="*/ 36 h 1619"/>
                <a:gd name="T30" fmla="*/ 729 w 1627"/>
                <a:gd name="T31" fmla="*/ 6 h 1619"/>
                <a:gd name="T32" fmla="*/ 897 w 1627"/>
                <a:gd name="T33" fmla="*/ 6 h 1619"/>
                <a:gd name="T34" fmla="*/ 1052 w 1627"/>
                <a:gd name="T35" fmla="*/ 36 h 1619"/>
                <a:gd name="T36" fmla="*/ 1202 w 1627"/>
                <a:gd name="T37" fmla="*/ 96 h 1619"/>
                <a:gd name="T38" fmla="*/ 1328 w 1627"/>
                <a:gd name="T39" fmla="*/ 185 h 1619"/>
                <a:gd name="T40" fmla="*/ 1441 w 1627"/>
                <a:gd name="T41" fmla="*/ 293 h 1619"/>
                <a:gd name="T42" fmla="*/ 1531 w 1627"/>
                <a:gd name="T43" fmla="*/ 418 h 1619"/>
                <a:gd name="T44" fmla="*/ 1591 w 1627"/>
                <a:gd name="T45" fmla="*/ 568 h 1619"/>
                <a:gd name="T46" fmla="*/ 1621 w 1627"/>
                <a:gd name="T47" fmla="*/ 723 h 1619"/>
                <a:gd name="T48" fmla="*/ 1621 w 1627"/>
                <a:gd name="T49" fmla="*/ 890 h 1619"/>
                <a:gd name="T50" fmla="*/ 1591 w 1627"/>
                <a:gd name="T51" fmla="*/ 1045 h 1619"/>
                <a:gd name="T52" fmla="*/ 1531 w 1627"/>
                <a:gd name="T53" fmla="*/ 1195 h 1619"/>
                <a:gd name="T54" fmla="*/ 1441 w 1627"/>
                <a:gd name="T55" fmla="*/ 1320 h 1619"/>
                <a:gd name="T56" fmla="*/ 1328 w 1627"/>
                <a:gd name="T57" fmla="*/ 1433 h 1619"/>
                <a:gd name="T58" fmla="*/ 1202 w 1627"/>
                <a:gd name="T59" fmla="*/ 1523 h 1619"/>
                <a:gd name="T60" fmla="*/ 1052 w 1627"/>
                <a:gd name="T61" fmla="*/ 1583 h 1619"/>
                <a:gd name="T62" fmla="*/ 897 w 1627"/>
                <a:gd name="T63" fmla="*/ 1613 h 1619"/>
                <a:gd name="T64" fmla="*/ 813 w 1627"/>
                <a:gd name="T65" fmla="*/ 1619 h 16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27"/>
                <a:gd name="T100" fmla="*/ 0 h 1619"/>
                <a:gd name="T101" fmla="*/ 1627 w 1627"/>
                <a:gd name="T102" fmla="*/ 1619 h 16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27" h="1619">
                  <a:moveTo>
                    <a:pt x="813" y="1619"/>
                  </a:moveTo>
                  <a:lnTo>
                    <a:pt x="729" y="1613"/>
                  </a:lnTo>
                  <a:lnTo>
                    <a:pt x="652" y="1601"/>
                  </a:lnTo>
                  <a:lnTo>
                    <a:pt x="574" y="1583"/>
                  </a:lnTo>
                  <a:lnTo>
                    <a:pt x="496" y="1553"/>
                  </a:lnTo>
                  <a:lnTo>
                    <a:pt x="424" y="1523"/>
                  </a:lnTo>
                  <a:lnTo>
                    <a:pt x="359" y="1481"/>
                  </a:lnTo>
                  <a:lnTo>
                    <a:pt x="299" y="1433"/>
                  </a:lnTo>
                  <a:lnTo>
                    <a:pt x="239" y="1380"/>
                  </a:lnTo>
                  <a:lnTo>
                    <a:pt x="185" y="1320"/>
                  </a:lnTo>
                  <a:lnTo>
                    <a:pt x="137" y="1260"/>
                  </a:lnTo>
                  <a:lnTo>
                    <a:pt x="95" y="1195"/>
                  </a:lnTo>
                  <a:lnTo>
                    <a:pt x="66" y="1123"/>
                  </a:lnTo>
                  <a:lnTo>
                    <a:pt x="36" y="1045"/>
                  </a:lnTo>
                  <a:lnTo>
                    <a:pt x="18" y="968"/>
                  </a:lnTo>
                  <a:lnTo>
                    <a:pt x="6" y="890"/>
                  </a:lnTo>
                  <a:lnTo>
                    <a:pt x="0" y="806"/>
                  </a:lnTo>
                  <a:lnTo>
                    <a:pt x="6" y="723"/>
                  </a:lnTo>
                  <a:lnTo>
                    <a:pt x="18" y="645"/>
                  </a:lnTo>
                  <a:lnTo>
                    <a:pt x="36" y="568"/>
                  </a:lnTo>
                  <a:lnTo>
                    <a:pt x="66" y="490"/>
                  </a:lnTo>
                  <a:lnTo>
                    <a:pt x="95" y="418"/>
                  </a:lnTo>
                  <a:lnTo>
                    <a:pt x="137" y="353"/>
                  </a:lnTo>
                  <a:lnTo>
                    <a:pt x="185" y="293"/>
                  </a:lnTo>
                  <a:lnTo>
                    <a:pt x="239" y="233"/>
                  </a:lnTo>
                  <a:lnTo>
                    <a:pt x="299" y="185"/>
                  </a:lnTo>
                  <a:lnTo>
                    <a:pt x="359" y="138"/>
                  </a:lnTo>
                  <a:lnTo>
                    <a:pt x="424" y="96"/>
                  </a:lnTo>
                  <a:lnTo>
                    <a:pt x="496" y="66"/>
                  </a:lnTo>
                  <a:lnTo>
                    <a:pt x="574" y="36"/>
                  </a:lnTo>
                  <a:lnTo>
                    <a:pt x="652" y="18"/>
                  </a:lnTo>
                  <a:lnTo>
                    <a:pt x="729" y="6"/>
                  </a:lnTo>
                  <a:lnTo>
                    <a:pt x="813" y="0"/>
                  </a:lnTo>
                  <a:lnTo>
                    <a:pt x="897" y="6"/>
                  </a:lnTo>
                  <a:lnTo>
                    <a:pt x="975" y="18"/>
                  </a:lnTo>
                  <a:lnTo>
                    <a:pt x="1052" y="36"/>
                  </a:lnTo>
                  <a:lnTo>
                    <a:pt x="1130" y="66"/>
                  </a:lnTo>
                  <a:lnTo>
                    <a:pt x="1202" y="96"/>
                  </a:lnTo>
                  <a:lnTo>
                    <a:pt x="1268" y="138"/>
                  </a:lnTo>
                  <a:lnTo>
                    <a:pt x="1328" y="185"/>
                  </a:lnTo>
                  <a:lnTo>
                    <a:pt x="1387" y="233"/>
                  </a:lnTo>
                  <a:lnTo>
                    <a:pt x="1441" y="293"/>
                  </a:lnTo>
                  <a:lnTo>
                    <a:pt x="1489" y="353"/>
                  </a:lnTo>
                  <a:lnTo>
                    <a:pt x="1531" y="418"/>
                  </a:lnTo>
                  <a:lnTo>
                    <a:pt x="1561" y="490"/>
                  </a:lnTo>
                  <a:lnTo>
                    <a:pt x="1591" y="568"/>
                  </a:lnTo>
                  <a:lnTo>
                    <a:pt x="1609" y="645"/>
                  </a:lnTo>
                  <a:lnTo>
                    <a:pt x="1621" y="723"/>
                  </a:lnTo>
                  <a:lnTo>
                    <a:pt x="1627" y="806"/>
                  </a:lnTo>
                  <a:lnTo>
                    <a:pt x="1621" y="890"/>
                  </a:lnTo>
                  <a:lnTo>
                    <a:pt x="1609" y="968"/>
                  </a:lnTo>
                  <a:lnTo>
                    <a:pt x="1591" y="1045"/>
                  </a:lnTo>
                  <a:lnTo>
                    <a:pt x="1561" y="1123"/>
                  </a:lnTo>
                  <a:lnTo>
                    <a:pt x="1531" y="1195"/>
                  </a:lnTo>
                  <a:lnTo>
                    <a:pt x="1489" y="1260"/>
                  </a:lnTo>
                  <a:lnTo>
                    <a:pt x="1441" y="1320"/>
                  </a:lnTo>
                  <a:lnTo>
                    <a:pt x="1387" y="1380"/>
                  </a:lnTo>
                  <a:lnTo>
                    <a:pt x="1328" y="1433"/>
                  </a:lnTo>
                  <a:lnTo>
                    <a:pt x="1268" y="1481"/>
                  </a:lnTo>
                  <a:lnTo>
                    <a:pt x="1202" y="1523"/>
                  </a:lnTo>
                  <a:lnTo>
                    <a:pt x="1130" y="1553"/>
                  </a:lnTo>
                  <a:lnTo>
                    <a:pt x="1052" y="1583"/>
                  </a:lnTo>
                  <a:lnTo>
                    <a:pt x="975" y="1601"/>
                  </a:lnTo>
                  <a:lnTo>
                    <a:pt x="897" y="1613"/>
                  </a:lnTo>
                  <a:lnTo>
                    <a:pt x="813" y="1619"/>
                  </a:lnTo>
                  <a:close/>
                </a:path>
              </a:pathLst>
            </a:custGeom>
            <a:solidFill>
              <a:srgbClr val="3670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10" name="Freeform 170"/>
            <p:cNvSpPr>
              <a:spLocks/>
            </p:cNvSpPr>
            <p:nvPr/>
          </p:nvSpPr>
          <p:spPr bwMode="auto">
            <a:xfrm>
              <a:off x="4116" y="1744"/>
              <a:ext cx="1609" cy="1613"/>
            </a:xfrm>
            <a:custGeom>
              <a:avLst/>
              <a:gdLst>
                <a:gd name="T0" fmla="*/ 723 w 1609"/>
                <a:gd name="T1" fmla="*/ 1607 h 1613"/>
                <a:gd name="T2" fmla="*/ 568 w 1609"/>
                <a:gd name="T3" fmla="*/ 1577 h 1613"/>
                <a:gd name="T4" fmla="*/ 418 w 1609"/>
                <a:gd name="T5" fmla="*/ 1517 h 1613"/>
                <a:gd name="T6" fmla="*/ 293 w 1609"/>
                <a:gd name="T7" fmla="*/ 1428 h 1613"/>
                <a:gd name="T8" fmla="*/ 185 w 1609"/>
                <a:gd name="T9" fmla="*/ 1320 h 1613"/>
                <a:gd name="T10" fmla="*/ 95 w 1609"/>
                <a:gd name="T11" fmla="*/ 1189 h 1613"/>
                <a:gd name="T12" fmla="*/ 36 w 1609"/>
                <a:gd name="T13" fmla="*/ 1045 h 1613"/>
                <a:gd name="T14" fmla="*/ 6 w 1609"/>
                <a:gd name="T15" fmla="*/ 890 h 1613"/>
                <a:gd name="T16" fmla="*/ 6 w 1609"/>
                <a:gd name="T17" fmla="*/ 723 h 1613"/>
                <a:gd name="T18" fmla="*/ 36 w 1609"/>
                <a:gd name="T19" fmla="*/ 568 h 1613"/>
                <a:gd name="T20" fmla="*/ 95 w 1609"/>
                <a:gd name="T21" fmla="*/ 418 h 1613"/>
                <a:gd name="T22" fmla="*/ 185 w 1609"/>
                <a:gd name="T23" fmla="*/ 293 h 1613"/>
                <a:gd name="T24" fmla="*/ 293 w 1609"/>
                <a:gd name="T25" fmla="*/ 185 h 1613"/>
                <a:gd name="T26" fmla="*/ 418 w 1609"/>
                <a:gd name="T27" fmla="*/ 96 h 1613"/>
                <a:gd name="T28" fmla="*/ 568 w 1609"/>
                <a:gd name="T29" fmla="*/ 36 h 1613"/>
                <a:gd name="T30" fmla="*/ 723 w 1609"/>
                <a:gd name="T31" fmla="*/ 6 h 1613"/>
                <a:gd name="T32" fmla="*/ 891 w 1609"/>
                <a:gd name="T33" fmla="*/ 6 h 1613"/>
                <a:gd name="T34" fmla="*/ 1046 w 1609"/>
                <a:gd name="T35" fmla="*/ 36 h 1613"/>
                <a:gd name="T36" fmla="*/ 1190 w 1609"/>
                <a:gd name="T37" fmla="*/ 96 h 1613"/>
                <a:gd name="T38" fmla="*/ 1316 w 1609"/>
                <a:gd name="T39" fmla="*/ 185 h 1613"/>
                <a:gd name="T40" fmla="*/ 1423 w 1609"/>
                <a:gd name="T41" fmla="*/ 293 h 1613"/>
                <a:gd name="T42" fmla="*/ 1513 w 1609"/>
                <a:gd name="T43" fmla="*/ 418 h 1613"/>
                <a:gd name="T44" fmla="*/ 1573 w 1609"/>
                <a:gd name="T45" fmla="*/ 568 h 1613"/>
                <a:gd name="T46" fmla="*/ 1603 w 1609"/>
                <a:gd name="T47" fmla="*/ 723 h 1613"/>
                <a:gd name="T48" fmla="*/ 1603 w 1609"/>
                <a:gd name="T49" fmla="*/ 890 h 1613"/>
                <a:gd name="T50" fmla="*/ 1573 w 1609"/>
                <a:gd name="T51" fmla="*/ 1045 h 1613"/>
                <a:gd name="T52" fmla="*/ 1513 w 1609"/>
                <a:gd name="T53" fmla="*/ 1189 h 1613"/>
                <a:gd name="T54" fmla="*/ 1423 w 1609"/>
                <a:gd name="T55" fmla="*/ 1320 h 1613"/>
                <a:gd name="T56" fmla="*/ 1316 w 1609"/>
                <a:gd name="T57" fmla="*/ 1428 h 1613"/>
                <a:gd name="T58" fmla="*/ 1190 w 1609"/>
                <a:gd name="T59" fmla="*/ 1517 h 1613"/>
                <a:gd name="T60" fmla="*/ 1046 w 1609"/>
                <a:gd name="T61" fmla="*/ 1577 h 1613"/>
                <a:gd name="T62" fmla="*/ 891 w 1609"/>
                <a:gd name="T63" fmla="*/ 1607 h 1613"/>
                <a:gd name="T64" fmla="*/ 807 w 1609"/>
                <a:gd name="T65" fmla="*/ 1613 h 16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09"/>
                <a:gd name="T100" fmla="*/ 0 h 1613"/>
                <a:gd name="T101" fmla="*/ 1609 w 1609"/>
                <a:gd name="T102" fmla="*/ 1613 h 16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09" h="1613">
                  <a:moveTo>
                    <a:pt x="807" y="1613"/>
                  </a:moveTo>
                  <a:lnTo>
                    <a:pt x="723" y="1607"/>
                  </a:lnTo>
                  <a:lnTo>
                    <a:pt x="646" y="1595"/>
                  </a:lnTo>
                  <a:lnTo>
                    <a:pt x="568" y="1577"/>
                  </a:lnTo>
                  <a:lnTo>
                    <a:pt x="490" y="1547"/>
                  </a:lnTo>
                  <a:lnTo>
                    <a:pt x="418" y="1517"/>
                  </a:lnTo>
                  <a:lnTo>
                    <a:pt x="353" y="1475"/>
                  </a:lnTo>
                  <a:lnTo>
                    <a:pt x="293" y="1428"/>
                  </a:lnTo>
                  <a:lnTo>
                    <a:pt x="233" y="1374"/>
                  </a:lnTo>
                  <a:lnTo>
                    <a:pt x="185" y="1320"/>
                  </a:lnTo>
                  <a:lnTo>
                    <a:pt x="137" y="1254"/>
                  </a:lnTo>
                  <a:lnTo>
                    <a:pt x="95" y="1189"/>
                  </a:lnTo>
                  <a:lnTo>
                    <a:pt x="66" y="1117"/>
                  </a:lnTo>
                  <a:lnTo>
                    <a:pt x="36" y="1045"/>
                  </a:lnTo>
                  <a:lnTo>
                    <a:pt x="18" y="968"/>
                  </a:lnTo>
                  <a:lnTo>
                    <a:pt x="6" y="890"/>
                  </a:lnTo>
                  <a:lnTo>
                    <a:pt x="0" y="806"/>
                  </a:lnTo>
                  <a:lnTo>
                    <a:pt x="6" y="723"/>
                  </a:lnTo>
                  <a:lnTo>
                    <a:pt x="18" y="645"/>
                  </a:lnTo>
                  <a:lnTo>
                    <a:pt x="36" y="568"/>
                  </a:lnTo>
                  <a:lnTo>
                    <a:pt x="66" y="490"/>
                  </a:lnTo>
                  <a:lnTo>
                    <a:pt x="95" y="418"/>
                  </a:lnTo>
                  <a:lnTo>
                    <a:pt x="137" y="353"/>
                  </a:lnTo>
                  <a:lnTo>
                    <a:pt x="185" y="293"/>
                  </a:lnTo>
                  <a:lnTo>
                    <a:pt x="233" y="233"/>
                  </a:lnTo>
                  <a:lnTo>
                    <a:pt x="293" y="185"/>
                  </a:lnTo>
                  <a:lnTo>
                    <a:pt x="353" y="138"/>
                  </a:lnTo>
                  <a:lnTo>
                    <a:pt x="418" y="96"/>
                  </a:lnTo>
                  <a:lnTo>
                    <a:pt x="490" y="66"/>
                  </a:lnTo>
                  <a:lnTo>
                    <a:pt x="568" y="36"/>
                  </a:lnTo>
                  <a:lnTo>
                    <a:pt x="646" y="18"/>
                  </a:lnTo>
                  <a:lnTo>
                    <a:pt x="723" y="6"/>
                  </a:lnTo>
                  <a:lnTo>
                    <a:pt x="807" y="0"/>
                  </a:lnTo>
                  <a:lnTo>
                    <a:pt x="891" y="6"/>
                  </a:lnTo>
                  <a:lnTo>
                    <a:pt x="969" y="18"/>
                  </a:lnTo>
                  <a:lnTo>
                    <a:pt x="1046" y="36"/>
                  </a:lnTo>
                  <a:lnTo>
                    <a:pt x="1118" y="66"/>
                  </a:lnTo>
                  <a:lnTo>
                    <a:pt x="1190" y="96"/>
                  </a:lnTo>
                  <a:lnTo>
                    <a:pt x="1256" y="138"/>
                  </a:lnTo>
                  <a:lnTo>
                    <a:pt x="1316" y="185"/>
                  </a:lnTo>
                  <a:lnTo>
                    <a:pt x="1375" y="233"/>
                  </a:lnTo>
                  <a:lnTo>
                    <a:pt x="1423" y="293"/>
                  </a:lnTo>
                  <a:lnTo>
                    <a:pt x="1471" y="353"/>
                  </a:lnTo>
                  <a:lnTo>
                    <a:pt x="1513" y="418"/>
                  </a:lnTo>
                  <a:lnTo>
                    <a:pt x="1549" y="490"/>
                  </a:lnTo>
                  <a:lnTo>
                    <a:pt x="1573" y="568"/>
                  </a:lnTo>
                  <a:lnTo>
                    <a:pt x="1591" y="645"/>
                  </a:lnTo>
                  <a:lnTo>
                    <a:pt x="1603" y="723"/>
                  </a:lnTo>
                  <a:lnTo>
                    <a:pt x="1609" y="806"/>
                  </a:lnTo>
                  <a:lnTo>
                    <a:pt x="1603" y="890"/>
                  </a:lnTo>
                  <a:lnTo>
                    <a:pt x="1591" y="968"/>
                  </a:lnTo>
                  <a:lnTo>
                    <a:pt x="1573" y="1045"/>
                  </a:lnTo>
                  <a:lnTo>
                    <a:pt x="1549" y="1117"/>
                  </a:lnTo>
                  <a:lnTo>
                    <a:pt x="1513" y="1189"/>
                  </a:lnTo>
                  <a:lnTo>
                    <a:pt x="1471" y="1254"/>
                  </a:lnTo>
                  <a:lnTo>
                    <a:pt x="1423" y="1320"/>
                  </a:lnTo>
                  <a:lnTo>
                    <a:pt x="1375" y="1374"/>
                  </a:lnTo>
                  <a:lnTo>
                    <a:pt x="1316" y="1428"/>
                  </a:lnTo>
                  <a:lnTo>
                    <a:pt x="1256" y="1475"/>
                  </a:lnTo>
                  <a:lnTo>
                    <a:pt x="1190" y="1517"/>
                  </a:lnTo>
                  <a:lnTo>
                    <a:pt x="1118" y="1547"/>
                  </a:lnTo>
                  <a:lnTo>
                    <a:pt x="1046" y="1577"/>
                  </a:lnTo>
                  <a:lnTo>
                    <a:pt x="969" y="1595"/>
                  </a:lnTo>
                  <a:lnTo>
                    <a:pt x="891" y="1607"/>
                  </a:lnTo>
                  <a:lnTo>
                    <a:pt x="807" y="1613"/>
                  </a:lnTo>
                  <a:close/>
                </a:path>
              </a:pathLst>
            </a:custGeom>
            <a:solidFill>
              <a:srgbClr val="3770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11" name="Freeform 171"/>
            <p:cNvSpPr>
              <a:spLocks/>
            </p:cNvSpPr>
            <p:nvPr/>
          </p:nvSpPr>
          <p:spPr bwMode="auto">
            <a:xfrm>
              <a:off x="4116" y="1750"/>
              <a:ext cx="1603" cy="1595"/>
            </a:xfrm>
            <a:custGeom>
              <a:avLst/>
              <a:gdLst>
                <a:gd name="T0" fmla="*/ 717 w 1603"/>
                <a:gd name="T1" fmla="*/ 1589 h 1595"/>
                <a:gd name="T2" fmla="*/ 562 w 1603"/>
                <a:gd name="T3" fmla="*/ 1559 h 1595"/>
                <a:gd name="T4" fmla="*/ 418 w 1603"/>
                <a:gd name="T5" fmla="*/ 1499 h 1595"/>
                <a:gd name="T6" fmla="*/ 293 w 1603"/>
                <a:gd name="T7" fmla="*/ 1410 h 1595"/>
                <a:gd name="T8" fmla="*/ 185 w 1603"/>
                <a:gd name="T9" fmla="*/ 1302 h 1595"/>
                <a:gd name="T10" fmla="*/ 95 w 1603"/>
                <a:gd name="T11" fmla="*/ 1177 h 1595"/>
                <a:gd name="T12" fmla="*/ 36 w 1603"/>
                <a:gd name="T13" fmla="*/ 1033 h 1595"/>
                <a:gd name="T14" fmla="*/ 6 w 1603"/>
                <a:gd name="T15" fmla="*/ 878 h 1595"/>
                <a:gd name="T16" fmla="*/ 6 w 1603"/>
                <a:gd name="T17" fmla="*/ 711 h 1595"/>
                <a:gd name="T18" fmla="*/ 36 w 1603"/>
                <a:gd name="T19" fmla="*/ 556 h 1595"/>
                <a:gd name="T20" fmla="*/ 95 w 1603"/>
                <a:gd name="T21" fmla="*/ 412 h 1595"/>
                <a:gd name="T22" fmla="*/ 185 w 1603"/>
                <a:gd name="T23" fmla="*/ 287 h 1595"/>
                <a:gd name="T24" fmla="*/ 353 w 1603"/>
                <a:gd name="T25" fmla="*/ 137 h 1595"/>
                <a:gd name="T26" fmla="*/ 490 w 1603"/>
                <a:gd name="T27" fmla="*/ 60 h 1595"/>
                <a:gd name="T28" fmla="*/ 640 w 1603"/>
                <a:gd name="T29" fmla="*/ 18 h 1595"/>
                <a:gd name="T30" fmla="*/ 801 w 1603"/>
                <a:gd name="T31" fmla="*/ 0 h 1595"/>
                <a:gd name="T32" fmla="*/ 963 w 1603"/>
                <a:gd name="T33" fmla="*/ 18 h 1595"/>
                <a:gd name="T34" fmla="*/ 1112 w 1603"/>
                <a:gd name="T35" fmla="*/ 60 h 1595"/>
                <a:gd name="T36" fmla="*/ 1250 w 1603"/>
                <a:gd name="T37" fmla="*/ 137 h 1595"/>
                <a:gd name="T38" fmla="*/ 1417 w 1603"/>
                <a:gd name="T39" fmla="*/ 287 h 1595"/>
                <a:gd name="T40" fmla="*/ 1507 w 1603"/>
                <a:gd name="T41" fmla="*/ 412 h 1595"/>
                <a:gd name="T42" fmla="*/ 1567 w 1603"/>
                <a:gd name="T43" fmla="*/ 556 h 1595"/>
                <a:gd name="T44" fmla="*/ 1597 w 1603"/>
                <a:gd name="T45" fmla="*/ 711 h 1595"/>
                <a:gd name="T46" fmla="*/ 1597 w 1603"/>
                <a:gd name="T47" fmla="*/ 878 h 1595"/>
                <a:gd name="T48" fmla="*/ 1567 w 1603"/>
                <a:gd name="T49" fmla="*/ 1033 h 1595"/>
                <a:gd name="T50" fmla="*/ 1507 w 1603"/>
                <a:gd name="T51" fmla="*/ 1177 h 1595"/>
                <a:gd name="T52" fmla="*/ 1417 w 1603"/>
                <a:gd name="T53" fmla="*/ 1302 h 1595"/>
                <a:gd name="T54" fmla="*/ 1310 w 1603"/>
                <a:gd name="T55" fmla="*/ 1410 h 1595"/>
                <a:gd name="T56" fmla="*/ 1184 w 1603"/>
                <a:gd name="T57" fmla="*/ 1499 h 1595"/>
                <a:gd name="T58" fmla="*/ 1040 w 1603"/>
                <a:gd name="T59" fmla="*/ 1559 h 1595"/>
                <a:gd name="T60" fmla="*/ 885 w 1603"/>
                <a:gd name="T61" fmla="*/ 1589 h 1595"/>
                <a:gd name="T62" fmla="*/ 801 w 1603"/>
                <a:gd name="T63" fmla="*/ 1595 h 159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03"/>
                <a:gd name="T97" fmla="*/ 0 h 1595"/>
                <a:gd name="T98" fmla="*/ 1603 w 1603"/>
                <a:gd name="T99" fmla="*/ 1595 h 159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03" h="1595">
                  <a:moveTo>
                    <a:pt x="801" y="1595"/>
                  </a:moveTo>
                  <a:lnTo>
                    <a:pt x="717" y="1589"/>
                  </a:lnTo>
                  <a:lnTo>
                    <a:pt x="640" y="1577"/>
                  </a:lnTo>
                  <a:lnTo>
                    <a:pt x="562" y="1559"/>
                  </a:lnTo>
                  <a:lnTo>
                    <a:pt x="490" y="1535"/>
                  </a:lnTo>
                  <a:lnTo>
                    <a:pt x="418" y="1499"/>
                  </a:lnTo>
                  <a:lnTo>
                    <a:pt x="353" y="1457"/>
                  </a:lnTo>
                  <a:lnTo>
                    <a:pt x="293" y="1410"/>
                  </a:lnTo>
                  <a:lnTo>
                    <a:pt x="233" y="1362"/>
                  </a:lnTo>
                  <a:lnTo>
                    <a:pt x="185" y="1302"/>
                  </a:lnTo>
                  <a:lnTo>
                    <a:pt x="137" y="1242"/>
                  </a:lnTo>
                  <a:lnTo>
                    <a:pt x="95" y="1177"/>
                  </a:lnTo>
                  <a:lnTo>
                    <a:pt x="66" y="1105"/>
                  </a:lnTo>
                  <a:lnTo>
                    <a:pt x="36" y="1033"/>
                  </a:lnTo>
                  <a:lnTo>
                    <a:pt x="18" y="956"/>
                  </a:lnTo>
                  <a:lnTo>
                    <a:pt x="6" y="878"/>
                  </a:lnTo>
                  <a:lnTo>
                    <a:pt x="0" y="794"/>
                  </a:lnTo>
                  <a:lnTo>
                    <a:pt x="6" y="711"/>
                  </a:lnTo>
                  <a:lnTo>
                    <a:pt x="18" y="633"/>
                  </a:lnTo>
                  <a:lnTo>
                    <a:pt x="36" y="556"/>
                  </a:lnTo>
                  <a:lnTo>
                    <a:pt x="66" y="484"/>
                  </a:lnTo>
                  <a:lnTo>
                    <a:pt x="95" y="412"/>
                  </a:lnTo>
                  <a:lnTo>
                    <a:pt x="137" y="347"/>
                  </a:lnTo>
                  <a:lnTo>
                    <a:pt x="185" y="287"/>
                  </a:lnTo>
                  <a:lnTo>
                    <a:pt x="233" y="233"/>
                  </a:lnTo>
                  <a:lnTo>
                    <a:pt x="353" y="137"/>
                  </a:lnTo>
                  <a:lnTo>
                    <a:pt x="418" y="96"/>
                  </a:lnTo>
                  <a:lnTo>
                    <a:pt x="490" y="60"/>
                  </a:lnTo>
                  <a:lnTo>
                    <a:pt x="562" y="36"/>
                  </a:lnTo>
                  <a:lnTo>
                    <a:pt x="640" y="18"/>
                  </a:lnTo>
                  <a:lnTo>
                    <a:pt x="717" y="6"/>
                  </a:lnTo>
                  <a:lnTo>
                    <a:pt x="801" y="0"/>
                  </a:lnTo>
                  <a:lnTo>
                    <a:pt x="885" y="6"/>
                  </a:lnTo>
                  <a:lnTo>
                    <a:pt x="963" y="18"/>
                  </a:lnTo>
                  <a:lnTo>
                    <a:pt x="1040" y="36"/>
                  </a:lnTo>
                  <a:lnTo>
                    <a:pt x="1112" y="60"/>
                  </a:lnTo>
                  <a:lnTo>
                    <a:pt x="1184" y="96"/>
                  </a:lnTo>
                  <a:lnTo>
                    <a:pt x="1250" y="137"/>
                  </a:lnTo>
                  <a:lnTo>
                    <a:pt x="1369" y="233"/>
                  </a:lnTo>
                  <a:lnTo>
                    <a:pt x="1417" y="287"/>
                  </a:lnTo>
                  <a:lnTo>
                    <a:pt x="1465" y="347"/>
                  </a:lnTo>
                  <a:lnTo>
                    <a:pt x="1507" y="412"/>
                  </a:lnTo>
                  <a:lnTo>
                    <a:pt x="1543" y="484"/>
                  </a:lnTo>
                  <a:lnTo>
                    <a:pt x="1567" y="556"/>
                  </a:lnTo>
                  <a:lnTo>
                    <a:pt x="1585" y="633"/>
                  </a:lnTo>
                  <a:lnTo>
                    <a:pt x="1597" y="711"/>
                  </a:lnTo>
                  <a:lnTo>
                    <a:pt x="1603" y="794"/>
                  </a:lnTo>
                  <a:lnTo>
                    <a:pt x="1597" y="878"/>
                  </a:lnTo>
                  <a:lnTo>
                    <a:pt x="1585" y="956"/>
                  </a:lnTo>
                  <a:lnTo>
                    <a:pt x="1567" y="1033"/>
                  </a:lnTo>
                  <a:lnTo>
                    <a:pt x="1543" y="1105"/>
                  </a:lnTo>
                  <a:lnTo>
                    <a:pt x="1507" y="1177"/>
                  </a:lnTo>
                  <a:lnTo>
                    <a:pt x="1465" y="1242"/>
                  </a:lnTo>
                  <a:lnTo>
                    <a:pt x="1417" y="1302"/>
                  </a:lnTo>
                  <a:lnTo>
                    <a:pt x="1369" y="1362"/>
                  </a:lnTo>
                  <a:lnTo>
                    <a:pt x="1310" y="1410"/>
                  </a:lnTo>
                  <a:lnTo>
                    <a:pt x="1250" y="1457"/>
                  </a:lnTo>
                  <a:lnTo>
                    <a:pt x="1184" y="1499"/>
                  </a:lnTo>
                  <a:lnTo>
                    <a:pt x="1112" y="1535"/>
                  </a:lnTo>
                  <a:lnTo>
                    <a:pt x="1040" y="1559"/>
                  </a:lnTo>
                  <a:lnTo>
                    <a:pt x="963" y="1577"/>
                  </a:lnTo>
                  <a:lnTo>
                    <a:pt x="885" y="1589"/>
                  </a:lnTo>
                  <a:lnTo>
                    <a:pt x="801" y="1595"/>
                  </a:lnTo>
                  <a:close/>
                </a:path>
              </a:pathLst>
            </a:custGeom>
            <a:solidFill>
              <a:srgbClr val="3871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12" name="Freeform 172"/>
            <p:cNvSpPr>
              <a:spLocks/>
            </p:cNvSpPr>
            <p:nvPr/>
          </p:nvSpPr>
          <p:spPr bwMode="auto">
            <a:xfrm>
              <a:off x="4122" y="1750"/>
              <a:ext cx="1585" cy="1589"/>
            </a:xfrm>
            <a:custGeom>
              <a:avLst/>
              <a:gdLst>
                <a:gd name="T0" fmla="*/ 795 w 1585"/>
                <a:gd name="T1" fmla="*/ 1589 h 1589"/>
                <a:gd name="T2" fmla="*/ 711 w 1585"/>
                <a:gd name="T3" fmla="*/ 1583 h 1589"/>
                <a:gd name="T4" fmla="*/ 634 w 1585"/>
                <a:gd name="T5" fmla="*/ 1571 h 1589"/>
                <a:gd name="T6" fmla="*/ 556 w 1585"/>
                <a:gd name="T7" fmla="*/ 1553 h 1589"/>
                <a:gd name="T8" fmla="*/ 484 w 1585"/>
                <a:gd name="T9" fmla="*/ 1529 h 1589"/>
                <a:gd name="T10" fmla="*/ 412 w 1585"/>
                <a:gd name="T11" fmla="*/ 1493 h 1589"/>
                <a:gd name="T12" fmla="*/ 347 w 1585"/>
                <a:gd name="T13" fmla="*/ 1451 h 1589"/>
                <a:gd name="T14" fmla="*/ 233 w 1585"/>
                <a:gd name="T15" fmla="*/ 1356 h 1589"/>
                <a:gd name="T16" fmla="*/ 137 w 1585"/>
                <a:gd name="T17" fmla="*/ 1236 h 1589"/>
                <a:gd name="T18" fmla="*/ 95 w 1585"/>
                <a:gd name="T19" fmla="*/ 1171 h 1589"/>
                <a:gd name="T20" fmla="*/ 60 w 1585"/>
                <a:gd name="T21" fmla="*/ 1105 h 1589"/>
                <a:gd name="T22" fmla="*/ 36 w 1585"/>
                <a:gd name="T23" fmla="*/ 1027 h 1589"/>
                <a:gd name="T24" fmla="*/ 18 w 1585"/>
                <a:gd name="T25" fmla="*/ 956 h 1589"/>
                <a:gd name="T26" fmla="*/ 6 w 1585"/>
                <a:gd name="T27" fmla="*/ 878 h 1589"/>
                <a:gd name="T28" fmla="*/ 0 w 1585"/>
                <a:gd name="T29" fmla="*/ 794 h 1589"/>
                <a:gd name="T30" fmla="*/ 6 w 1585"/>
                <a:gd name="T31" fmla="*/ 717 h 1589"/>
                <a:gd name="T32" fmla="*/ 18 w 1585"/>
                <a:gd name="T33" fmla="*/ 633 h 1589"/>
                <a:gd name="T34" fmla="*/ 36 w 1585"/>
                <a:gd name="T35" fmla="*/ 562 h 1589"/>
                <a:gd name="T36" fmla="*/ 60 w 1585"/>
                <a:gd name="T37" fmla="*/ 484 h 1589"/>
                <a:gd name="T38" fmla="*/ 95 w 1585"/>
                <a:gd name="T39" fmla="*/ 418 h 1589"/>
                <a:gd name="T40" fmla="*/ 137 w 1585"/>
                <a:gd name="T41" fmla="*/ 352 h 1589"/>
                <a:gd name="T42" fmla="*/ 233 w 1585"/>
                <a:gd name="T43" fmla="*/ 233 h 1589"/>
                <a:gd name="T44" fmla="*/ 347 w 1585"/>
                <a:gd name="T45" fmla="*/ 137 h 1589"/>
                <a:gd name="T46" fmla="*/ 412 w 1585"/>
                <a:gd name="T47" fmla="*/ 96 h 1589"/>
                <a:gd name="T48" fmla="*/ 484 w 1585"/>
                <a:gd name="T49" fmla="*/ 66 h 1589"/>
                <a:gd name="T50" fmla="*/ 556 w 1585"/>
                <a:gd name="T51" fmla="*/ 36 h 1589"/>
                <a:gd name="T52" fmla="*/ 634 w 1585"/>
                <a:gd name="T53" fmla="*/ 18 h 1589"/>
                <a:gd name="T54" fmla="*/ 711 w 1585"/>
                <a:gd name="T55" fmla="*/ 6 h 1589"/>
                <a:gd name="T56" fmla="*/ 795 w 1585"/>
                <a:gd name="T57" fmla="*/ 0 h 1589"/>
                <a:gd name="T58" fmla="*/ 879 w 1585"/>
                <a:gd name="T59" fmla="*/ 6 h 1589"/>
                <a:gd name="T60" fmla="*/ 957 w 1585"/>
                <a:gd name="T61" fmla="*/ 18 h 1589"/>
                <a:gd name="T62" fmla="*/ 1028 w 1585"/>
                <a:gd name="T63" fmla="*/ 36 h 1589"/>
                <a:gd name="T64" fmla="*/ 1100 w 1585"/>
                <a:gd name="T65" fmla="*/ 66 h 1589"/>
                <a:gd name="T66" fmla="*/ 1172 w 1585"/>
                <a:gd name="T67" fmla="*/ 96 h 1589"/>
                <a:gd name="T68" fmla="*/ 1238 w 1585"/>
                <a:gd name="T69" fmla="*/ 137 h 1589"/>
                <a:gd name="T70" fmla="*/ 1351 w 1585"/>
                <a:gd name="T71" fmla="*/ 233 h 1589"/>
                <a:gd name="T72" fmla="*/ 1453 w 1585"/>
                <a:gd name="T73" fmla="*/ 352 h 1589"/>
                <a:gd name="T74" fmla="*/ 1489 w 1585"/>
                <a:gd name="T75" fmla="*/ 418 h 1589"/>
                <a:gd name="T76" fmla="*/ 1525 w 1585"/>
                <a:gd name="T77" fmla="*/ 484 h 1589"/>
                <a:gd name="T78" fmla="*/ 1549 w 1585"/>
                <a:gd name="T79" fmla="*/ 562 h 1589"/>
                <a:gd name="T80" fmla="*/ 1567 w 1585"/>
                <a:gd name="T81" fmla="*/ 633 h 1589"/>
                <a:gd name="T82" fmla="*/ 1579 w 1585"/>
                <a:gd name="T83" fmla="*/ 717 h 1589"/>
                <a:gd name="T84" fmla="*/ 1585 w 1585"/>
                <a:gd name="T85" fmla="*/ 794 h 1589"/>
                <a:gd name="T86" fmla="*/ 1579 w 1585"/>
                <a:gd name="T87" fmla="*/ 878 h 1589"/>
                <a:gd name="T88" fmla="*/ 1567 w 1585"/>
                <a:gd name="T89" fmla="*/ 956 h 1589"/>
                <a:gd name="T90" fmla="*/ 1549 w 1585"/>
                <a:gd name="T91" fmla="*/ 1027 h 1589"/>
                <a:gd name="T92" fmla="*/ 1525 w 1585"/>
                <a:gd name="T93" fmla="*/ 1105 h 1589"/>
                <a:gd name="T94" fmla="*/ 1489 w 1585"/>
                <a:gd name="T95" fmla="*/ 1171 h 1589"/>
                <a:gd name="T96" fmla="*/ 1453 w 1585"/>
                <a:gd name="T97" fmla="*/ 1236 h 1589"/>
                <a:gd name="T98" fmla="*/ 1351 w 1585"/>
                <a:gd name="T99" fmla="*/ 1356 h 1589"/>
                <a:gd name="T100" fmla="*/ 1238 w 1585"/>
                <a:gd name="T101" fmla="*/ 1451 h 1589"/>
                <a:gd name="T102" fmla="*/ 1172 w 1585"/>
                <a:gd name="T103" fmla="*/ 1493 h 1589"/>
                <a:gd name="T104" fmla="*/ 1100 w 1585"/>
                <a:gd name="T105" fmla="*/ 1529 h 1589"/>
                <a:gd name="T106" fmla="*/ 1028 w 1585"/>
                <a:gd name="T107" fmla="*/ 1553 h 1589"/>
                <a:gd name="T108" fmla="*/ 957 w 1585"/>
                <a:gd name="T109" fmla="*/ 1571 h 1589"/>
                <a:gd name="T110" fmla="*/ 879 w 1585"/>
                <a:gd name="T111" fmla="*/ 1583 h 1589"/>
                <a:gd name="T112" fmla="*/ 795 w 1585"/>
                <a:gd name="T113" fmla="*/ 1589 h 1589"/>
                <a:gd name="T114" fmla="*/ 795 w 1585"/>
                <a:gd name="T115" fmla="*/ 1589 h 158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85"/>
                <a:gd name="T175" fmla="*/ 0 h 1589"/>
                <a:gd name="T176" fmla="*/ 1585 w 1585"/>
                <a:gd name="T177" fmla="*/ 1589 h 158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85" h="1589">
                  <a:moveTo>
                    <a:pt x="795" y="1589"/>
                  </a:moveTo>
                  <a:lnTo>
                    <a:pt x="711" y="1583"/>
                  </a:lnTo>
                  <a:lnTo>
                    <a:pt x="634" y="1571"/>
                  </a:lnTo>
                  <a:lnTo>
                    <a:pt x="556" y="1553"/>
                  </a:lnTo>
                  <a:lnTo>
                    <a:pt x="484" y="1529"/>
                  </a:lnTo>
                  <a:lnTo>
                    <a:pt x="412" y="1493"/>
                  </a:lnTo>
                  <a:lnTo>
                    <a:pt x="347" y="1451"/>
                  </a:lnTo>
                  <a:lnTo>
                    <a:pt x="233" y="1356"/>
                  </a:lnTo>
                  <a:lnTo>
                    <a:pt x="137" y="1236"/>
                  </a:lnTo>
                  <a:lnTo>
                    <a:pt x="95" y="1171"/>
                  </a:lnTo>
                  <a:lnTo>
                    <a:pt x="60" y="1105"/>
                  </a:lnTo>
                  <a:lnTo>
                    <a:pt x="36" y="1027"/>
                  </a:lnTo>
                  <a:lnTo>
                    <a:pt x="18" y="956"/>
                  </a:lnTo>
                  <a:lnTo>
                    <a:pt x="6" y="878"/>
                  </a:lnTo>
                  <a:lnTo>
                    <a:pt x="0" y="794"/>
                  </a:lnTo>
                  <a:lnTo>
                    <a:pt x="6" y="717"/>
                  </a:lnTo>
                  <a:lnTo>
                    <a:pt x="18" y="633"/>
                  </a:lnTo>
                  <a:lnTo>
                    <a:pt x="36" y="562"/>
                  </a:lnTo>
                  <a:lnTo>
                    <a:pt x="60" y="484"/>
                  </a:lnTo>
                  <a:lnTo>
                    <a:pt x="95" y="418"/>
                  </a:lnTo>
                  <a:lnTo>
                    <a:pt x="137" y="352"/>
                  </a:lnTo>
                  <a:lnTo>
                    <a:pt x="233" y="233"/>
                  </a:lnTo>
                  <a:lnTo>
                    <a:pt x="347" y="137"/>
                  </a:lnTo>
                  <a:lnTo>
                    <a:pt x="412" y="96"/>
                  </a:lnTo>
                  <a:lnTo>
                    <a:pt x="484" y="66"/>
                  </a:lnTo>
                  <a:lnTo>
                    <a:pt x="556" y="36"/>
                  </a:lnTo>
                  <a:lnTo>
                    <a:pt x="634" y="18"/>
                  </a:lnTo>
                  <a:lnTo>
                    <a:pt x="711" y="6"/>
                  </a:lnTo>
                  <a:lnTo>
                    <a:pt x="795" y="0"/>
                  </a:lnTo>
                  <a:lnTo>
                    <a:pt x="879" y="6"/>
                  </a:lnTo>
                  <a:lnTo>
                    <a:pt x="957" y="18"/>
                  </a:lnTo>
                  <a:lnTo>
                    <a:pt x="1028" y="36"/>
                  </a:lnTo>
                  <a:lnTo>
                    <a:pt x="1100" y="66"/>
                  </a:lnTo>
                  <a:lnTo>
                    <a:pt x="1172" y="96"/>
                  </a:lnTo>
                  <a:lnTo>
                    <a:pt x="1238" y="137"/>
                  </a:lnTo>
                  <a:lnTo>
                    <a:pt x="1351" y="233"/>
                  </a:lnTo>
                  <a:lnTo>
                    <a:pt x="1453" y="352"/>
                  </a:lnTo>
                  <a:lnTo>
                    <a:pt x="1489" y="418"/>
                  </a:lnTo>
                  <a:lnTo>
                    <a:pt x="1525" y="484"/>
                  </a:lnTo>
                  <a:lnTo>
                    <a:pt x="1549" y="562"/>
                  </a:lnTo>
                  <a:lnTo>
                    <a:pt x="1567" y="633"/>
                  </a:lnTo>
                  <a:lnTo>
                    <a:pt x="1579" y="717"/>
                  </a:lnTo>
                  <a:lnTo>
                    <a:pt x="1585" y="794"/>
                  </a:lnTo>
                  <a:lnTo>
                    <a:pt x="1579" y="878"/>
                  </a:lnTo>
                  <a:lnTo>
                    <a:pt x="1567" y="956"/>
                  </a:lnTo>
                  <a:lnTo>
                    <a:pt x="1549" y="1027"/>
                  </a:lnTo>
                  <a:lnTo>
                    <a:pt x="1525" y="1105"/>
                  </a:lnTo>
                  <a:lnTo>
                    <a:pt x="1489" y="1171"/>
                  </a:lnTo>
                  <a:lnTo>
                    <a:pt x="1453" y="1236"/>
                  </a:lnTo>
                  <a:lnTo>
                    <a:pt x="1351" y="1356"/>
                  </a:lnTo>
                  <a:lnTo>
                    <a:pt x="1238" y="1451"/>
                  </a:lnTo>
                  <a:lnTo>
                    <a:pt x="1172" y="1493"/>
                  </a:lnTo>
                  <a:lnTo>
                    <a:pt x="1100" y="1529"/>
                  </a:lnTo>
                  <a:lnTo>
                    <a:pt x="1028" y="1553"/>
                  </a:lnTo>
                  <a:lnTo>
                    <a:pt x="957" y="1571"/>
                  </a:lnTo>
                  <a:lnTo>
                    <a:pt x="879" y="1583"/>
                  </a:lnTo>
                  <a:lnTo>
                    <a:pt x="795" y="1589"/>
                  </a:lnTo>
                  <a:close/>
                </a:path>
              </a:pathLst>
            </a:custGeom>
            <a:solidFill>
              <a:srgbClr val="3871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13" name="Freeform 173"/>
            <p:cNvSpPr>
              <a:spLocks/>
            </p:cNvSpPr>
            <p:nvPr/>
          </p:nvSpPr>
          <p:spPr bwMode="auto">
            <a:xfrm>
              <a:off x="4128" y="1756"/>
              <a:ext cx="1573" cy="1571"/>
            </a:xfrm>
            <a:custGeom>
              <a:avLst/>
              <a:gdLst>
                <a:gd name="T0" fmla="*/ 783 w 1573"/>
                <a:gd name="T1" fmla="*/ 1571 h 1571"/>
                <a:gd name="T2" fmla="*/ 705 w 1573"/>
                <a:gd name="T3" fmla="*/ 1565 h 1571"/>
                <a:gd name="T4" fmla="*/ 628 w 1573"/>
                <a:gd name="T5" fmla="*/ 1553 h 1571"/>
                <a:gd name="T6" fmla="*/ 550 w 1573"/>
                <a:gd name="T7" fmla="*/ 1535 h 1571"/>
                <a:gd name="T8" fmla="*/ 478 w 1573"/>
                <a:gd name="T9" fmla="*/ 1511 h 1571"/>
                <a:gd name="T10" fmla="*/ 412 w 1573"/>
                <a:gd name="T11" fmla="*/ 1475 h 1571"/>
                <a:gd name="T12" fmla="*/ 347 w 1573"/>
                <a:gd name="T13" fmla="*/ 1439 h 1571"/>
                <a:gd name="T14" fmla="*/ 233 w 1573"/>
                <a:gd name="T15" fmla="*/ 1338 h 1571"/>
                <a:gd name="T16" fmla="*/ 131 w 1573"/>
                <a:gd name="T17" fmla="*/ 1224 h 1571"/>
                <a:gd name="T18" fmla="*/ 95 w 1573"/>
                <a:gd name="T19" fmla="*/ 1159 h 1571"/>
                <a:gd name="T20" fmla="*/ 59 w 1573"/>
                <a:gd name="T21" fmla="*/ 1087 h 1571"/>
                <a:gd name="T22" fmla="*/ 36 w 1573"/>
                <a:gd name="T23" fmla="*/ 1015 h 1571"/>
                <a:gd name="T24" fmla="*/ 18 w 1573"/>
                <a:gd name="T25" fmla="*/ 944 h 1571"/>
                <a:gd name="T26" fmla="*/ 6 w 1573"/>
                <a:gd name="T27" fmla="*/ 866 h 1571"/>
                <a:gd name="T28" fmla="*/ 0 w 1573"/>
                <a:gd name="T29" fmla="*/ 782 h 1571"/>
                <a:gd name="T30" fmla="*/ 6 w 1573"/>
                <a:gd name="T31" fmla="*/ 705 h 1571"/>
                <a:gd name="T32" fmla="*/ 18 w 1573"/>
                <a:gd name="T33" fmla="*/ 627 h 1571"/>
                <a:gd name="T34" fmla="*/ 36 w 1573"/>
                <a:gd name="T35" fmla="*/ 550 h 1571"/>
                <a:gd name="T36" fmla="*/ 59 w 1573"/>
                <a:gd name="T37" fmla="*/ 478 h 1571"/>
                <a:gd name="T38" fmla="*/ 95 w 1573"/>
                <a:gd name="T39" fmla="*/ 412 h 1571"/>
                <a:gd name="T40" fmla="*/ 131 w 1573"/>
                <a:gd name="T41" fmla="*/ 346 h 1571"/>
                <a:gd name="T42" fmla="*/ 233 w 1573"/>
                <a:gd name="T43" fmla="*/ 233 h 1571"/>
                <a:gd name="T44" fmla="*/ 347 w 1573"/>
                <a:gd name="T45" fmla="*/ 131 h 1571"/>
                <a:gd name="T46" fmla="*/ 412 w 1573"/>
                <a:gd name="T47" fmla="*/ 96 h 1571"/>
                <a:gd name="T48" fmla="*/ 478 w 1573"/>
                <a:gd name="T49" fmla="*/ 60 h 1571"/>
                <a:gd name="T50" fmla="*/ 550 w 1573"/>
                <a:gd name="T51" fmla="*/ 36 h 1571"/>
                <a:gd name="T52" fmla="*/ 628 w 1573"/>
                <a:gd name="T53" fmla="*/ 18 h 1571"/>
                <a:gd name="T54" fmla="*/ 705 w 1573"/>
                <a:gd name="T55" fmla="*/ 6 h 1571"/>
                <a:gd name="T56" fmla="*/ 783 w 1573"/>
                <a:gd name="T57" fmla="*/ 0 h 1571"/>
                <a:gd name="T58" fmla="*/ 867 w 1573"/>
                <a:gd name="T59" fmla="*/ 6 h 1571"/>
                <a:gd name="T60" fmla="*/ 945 w 1573"/>
                <a:gd name="T61" fmla="*/ 18 h 1571"/>
                <a:gd name="T62" fmla="*/ 1017 w 1573"/>
                <a:gd name="T63" fmla="*/ 36 h 1571"/>
                <a:gd name="T64" fmla="*/ 1088 w 1573"/>
                <a:gd name="T65" fmla="*/ 60 h 1571"/>
                <a:gd name="T66" fmla="*/ 1160 w 1573"/>
                <a:gd name="T67" fmla="*/ 96 h 1571"/>
                <a:gd name="T68" fmla="*/ 1226 w 1573"/>
                <a:gd name="T69" fmla="*/ 131 h 1571"/>
                <a:gd name="T70" fmla="*/ 1339 w 1573"/>
                <a:gd name="T71" fmla="*/ 233 h 1571"/>
                <a:gd name="T72" fmla="*/ 1441 w 1573"/>
                <a:gd name="T73" fmla="*/ 346 h 1571"/>
                <a:gd name="T74" fmla="*/ 1477 w 1573"/>
                <a:gd name="T75" fmla="*/ 412 h 1571"/>
                <a:gd name="T76" fmla="*/ 1513 w 1573"/>
                <a:gd name="T77" fmla="*/ 478 h 1571"/>
                <a:gd name="T78" fmla="*/ 1537 w 1573"/>
                <a:gd name="T79" fmla="*/ 550 h 1571"/>
                <a:gd name="T80" fmla="*/ 1555 w 1573"/>
                <a:gd name="T81" fmla="*/ 627 h 1571"/>
                <a:gd name="T82" fmla="*/ 1567 w 1573"/>
                <a:gd name="T83" fmla="*/ 705 h 1571"/>
                <a:gd name="T84" fmla="*/ 1573 w 1573"/>
                <a:gd name="T85" fmla="*/ 782 h 1571"/>
                <a:gd name="T86" fmla="*/ 1567 w 1573"/>
                <a:gd name="T87" fmla="*/ 866 h 1571"/>
                <a:gd name="T88" fmla="*/ 1555 w 1573"/>
                <a:gd name="T89" fmla="*/ 944 h 1571"/>
                <a:gd name="T90" fmla="*/ 1537 w 1573"/>
                <a:gd name="T91" fmla="*/ 1015 h 1571"/>
                <a:gd name="T92" fmla="*/ 1513 w 1573"/>
                <a:gd name="T93" fmla="*/ 1087 h 1571"/>
                <a:gd name="T94" fmla="*/ 1477 w 1573"/>
                <a:gd name="T95" fmla="*/ 1159 h 1571"/>
                <a:gd name="T96" fmla="*/ 1441 w 1573"/>
                <a:gd name="T97" fmla="*/ 1224 h 1571"/>
                <a:gd name="T98" fmla="*/ 1339 w 1573"/>
                <a:gd name="T99" fmla="*/ 1338 h 1571"/>
                <a:gd name="T100" fmla="*/ 1226 w 1573"/>
                <a:gd name="T101" fmla="*/ 1439 h 1571"/>
                <a:gd name="T102" fmla="*/ 1160 w 1573"/>
                <a:gd name="T103" fmla="*/ 1475 h 1571"/>
                <a:gd name="T104" fmla="*/ 1088 w 1573"/>
                <a:gd name="T105" fmla="*/ 1511 h 1571"/>
                <a:gd name="T106" fmla="*/ 1017 w 1573"/>
                <a:gd name="T107" fmla="*/ 1535 h 1571"/>
                <a:gd name="T108" fmla="*/ 945 w 1573"/>
                <a:gd name="T109" fmla="*/ 1553 h 1571"/>
                <a:gd name="T110" fmla="*/ 867 w 1573"/>
                <a:gd name="T111" fmla="*/ 1565 h 1571"/>
                <a:gd name="T112" fmla="*/ 783 w 1573"/>
                <a:gd name="T113" fmla="*/ 1571 h 1571"/>
                <a:gd name="T114" fmla="*/ 783 w 1573"/>
                <a:gd name="T115" fmla="*/ 1571 h 157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73"/>
                <a:gd name="T175" fmla="*/ 0 h 1571"/>
                <a:gd name="T176" fmla="*/ 1573 w 1573"/>
                <a:gd name="T177" fmla="*/ 1571 h 157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73" h="1571">
                  <a:moveTo>
                    <a:pt x="783" y="1571"/>
                  </a:moveTo>
                  <a:lnTo>
                    <a:pt x="705" y="1565"/>
                  </a:lnTo>
                  <a:lnTo>
                    <a:pt x="628" y="1553"/>
                  </a:lnTo>
                  <a:lnTo>
                    <a:pt x="550" y="1535"/>
                  </a:lnTo>
                  <a:lnTo>
                    <a:pt x="478" y="1511"/>
                  </a:lnTo>
                  <a:lnTo>
                    <a:pt x="412" y="1475"/>
                  </a:lnTo>
                  <a:lnTo>
                    <a:pt x="347" y="1439"/>
                  </a:lnTo>
                  <a:lnTo>
                    <a:pt x="233" y="1338"/>
                  </a:lnTo>
                  <a:lnTo>
                    <a:pt x="131" y="1224"/>
                  </a:lnTo>
                  <a:lnTo>
                    <a:pt x="95" y="1159"/>
                  </a:lnTo>
                  <a:lnTo>
                    <a:pt x="59" y="1087"/>
                  </a:lnTo>
                  <a:lnTo>
                    <a:pt x="36" y="1015"/>
                  </a:lnTo>
                  <a:lnTo>
                    <a:pt x="18" y="944"/>
                  </a:lnTo>
                  <a:lnTo>
                    <a:pt x="6" y="866"/>
                  </a:lnTo>
                  <a:lnTo>
                    <a:pt x="0" y="782"/>
                  </a:lnTo>
                  <a:lnTo>
                    <a:pt x="6" y="705"/>
                  </a:lnTo>
                  <a:lnTo>
                    <a:pt x="18" y="627"/>
                  </a:lnTo>
                  <a:lnTo>
                    <a:pt x="36" y="550"/>
                  </a:lnTo>
                  <a:lnTo>
                    <a:pt x="59" y="478"/>
                  </a:lnTo>
                  <a:lnTo>
                    <a:pt x="95" y="412"/>
                  </a:lnTo>
                  <a:lnTo>
                    <a:pt x="131" y="346"/>
                  </a:lnTo>
                  <a:lnTo>
                    <a:pt x="233" y="233"/>
                  </a:lnTo>
                  <a:lnTo>
                    <a:pt x="347" y="131"/>
                  </a:lnTo>
                  <a:lnTo>
                    <a:pt x="412" y="96"/>
                  </a:lnTo>
                  <a:lnTo>
                    <a:pt x="478" y="60"/>
                  </a:lnTo>
                  <a:lnTo>
                    <a:pt x="550" y="36"/>
                  </a:lnTo>
                  <a:lnTo>
                    <a:pt x="628" y="18"/>
                  </a:lnTo>
                  <a:lnTo>
                    <a:pt x="705" y="6"/>
                  </a:lnTo>
                  <a:lnTo>
                    <a:pt x="783" y="0"/>
                  </a:lnTo>
                  <a:lnTo>
                    <a:pt x="867" y="6"/>
                  </a:lnTo>
                  <a:lnTo>
                    <a:pt x="945" y="18"/>
                  </a:lnTo>
                  <a:lnTo>
                    <a:pt x="1017" y="36"/>
                  </a:lnTo>
                  <a:lnTo>
                    <a:pt x="1088" y="60"/>
                  </a:lnTo>
                  <a:lnTo>
                    <a:pt x="1160" y="96"/>
                  </a:lnTo>
                  <a:lnTo>
                    <a:pt x="1226" y="131"/>
                  </a:lnTo>
                  <a:lnTo>
                    <a:pt x="1339" y="233"/>
                  </a:lnTo>
                  <a:lnTo>
                    <a:pt x="1441" y="346"/>
                  </a:lnTo>
                  <a:lnTo>
                    <a:pt x="1477" y="412"/>
                  </a:lnTo>
                  <a:lnTo>
                    <a:pt x="1513" y="478"/>
                  </a:lnTo>
                  <a:lnTo>
                    <a:pt x="1537" y="550"/>
                  </a:lnTo>
                  <a:lnTo>
                    <a:pt x="1555" y="627"/>
                  </a:lnTo>
                  <a:lnTo>
                    <a:pt x="1567" y="705"/>
                  </a:lnTo>
                  <a:lnTo>
                    <a:pt x="1573" y="782"/>
                  </a:lnTo>
                  <a:lnTo>
                    <a:pt x="1567" y="866"/>
                  </a:lnTo>
                  <a:lnTo>
                    <a:pt x="1555" y="944"/>
                  </a:lnTo>
                  <a:lnTo>
                    <a:pt x="1537" y="1015"/>
                  </a:lnTo>
                  <a:lnTo>
                    <a:pt x="1513" y="1087"/>
                  </a:lnTo>
                  <a:lnTo>
                    <a:pt x="1477" y="1159"/>
                  </a:lnTo>
                  <a:lnTo>
                    <a:pt x="1441" y="1224"/>
                  </a:lnTo>
                  <a:lnTo>
                    <a:pt x="1339" y="1338"/>
                  </a:lnTo>
                  <a:lnTo>
                    <a:pt x="1226" y="1439"/>
                  </a:lnTo>
                  <a:lnTo>
                    <a:pt x="1160" y="1475"/>
                  </a:lnTo>
                  <a:lnTo>
                    <a:pt x="1088" y="1511"/>
                  </a:lnTo>
                  <a:lnTo>
                    <a:pt x="1017" y="1535"/>
                  </a:lnTo>
                  <a:lnTo>
                    <a:pt x="945" y="1553"/>
                  </a:lnTo>
                  <a:lnTo>
                    <a:pt x="867" y="1565"/>
                  </a:lnTo>
                  <a:lnTo>
                    <a:pt x="783" y="1571"/>
                  </a:lnTo>
                  <a:close/>
                </a:path>
              </a:pathLst>
            </a:custGeom>
            <a:solidFill>
              <a:srgbClr val="387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14" name="Freeform 174"/>
            <p:cNvSpPr>
              <a:spLocks/>
            </p:cNvSpPr>
            <p:nvPr/>
          </p:nvSpPr>
          <p:spPr bwMode="auto">
            <a:xfrm>
              <a:off x="4128" y="1756"/>
              <a:ext cx="1567" cy="1565"/>
            </a:xfrm>
            <a:custGeom>
              <a:avLst/>
              <a:gdLst>
                <a:gd name="T0" fmla="*/ 783 w 1567"/>
                <a:gd name="T1" fmla="*/ 1565 h 1565"/>
                <a:gd name="T2" fmla="*/ 705 w 1567"/>
                <a:gd name="T3" fmla="*/ 1559 h 1565"/>
                <a:gd name="T4" fmla="*/ 628 w 1567"/>
                <a:gd name="T5" fmla="*/ 1547 h 1565"/>
                <a:gd name="T6" fmla="*/ 550 w 1567"/>
                <a:gd name="T7" fmla="*/ 1529 h 1565"/>
                <a:gd name="T8" fmla="*/ 478 w 1567"/>
                <a:gd name="T9" fmla="*/ 1505 h 1565"/>
                <a:gd name="T10" fmla="*/ 412 w 1567"/>
                <a:gd name="T11" fmla="*/ 1469 h 1565"/>
                <a:gd name="T12" fmla="*/ 347 w 1567"/>
                <a:gd name="T13" fmla="*/ 1433 h 1565"/>
                <a:gd name="T14" fmla="*/ 233 w 1567"/>
                <a:gd name="T15" fmla="*/ 1338 h 1565"/>
                <a:gd name="T16" fmla="*/ 131 w 1567"/>
                <a:gd name="T17" fmla="*/ 1218 h 1565"/>
                <a:gd name="T18" fmla="*/ 95 w 1567"/>
                <a:gd name="T19" fmla="*/ 1153 h 1565"/>
                <a:gd name="T20" fmla="*/ 59 w 1567"/>
                <a:gd name="T21" fmla="*/ 1087 h 1565"/>
                <a:gd name="T22" fmla="*/ 36 w 1567"/>
                <a:gd name="T23" fmla="*/ 1015 h 1565"/>
                <a:gd name="T24" fmla="*/ 18 w 1567"/>
                <a:gd name="T25" fmla="*/ 938 h 1565"/>
                <a:gd name="T26" fmla="*/ 6 w 1567"/>
                <a:gd name="T27" fmla="*/ 860 h 1565"/>
                <a:gd name="T28" fmla="*/ 0 w 1567"/>
                <a:gd name="T29" fmla="*/ 782 h 1565"/>
                <a:gd name="T30" fmla="*/ 6 w 1567"/>
                <a:gd name="T31" fmla="*/ 705 h 1565"/>
                <a:gd name="T32" fmla="*/ 18 w 1567"/>
                <a:gd name="T33" fmla="*/ 627 h 1565"/>
                <a:gd name="T34" fmla="*/ 36 w 1567"/>
                <a:gd name="T35" fmla="*/ 550 h 1565"/>
                <a:gd name="T36" fmla="*/ 59 w 1567"/>
                <a:gd name="T37" fmla="*/ 478 h 1565"/>
                <a:gd name="T38" fmla="*/ 95 w 1567"/>
                <a:gd name="T39" fmla="*/ 412 h 1565"/>
                <a:gd name="T40" fmla="*/ 131 w 1567"/>
                <a:gd name="T41" fmla="*/ 346 h 1565"/>
                <a:gd name="T42" fmla="*/ 233 w 1567"/>
                <a:gd name="T43" fmla="*/ 233 h 1565"/>
                <a:gd name="T44" fmla="*/ 347 w 1567"/>
                <a:gd name="T45" fmla="*/ 131 h 1565"/>
                <a:gd name="T46" fmla="*/ 412 w 1567"/>
                <a:gd name="T47" fmla="*/ 96 h 1565"/>
                <a:gd name="T48" fmla="*/ 478 w 1567"/>
                <a:gd name="T49" fmla="*/ 60 h 1565"/>
                <a:gd name="T50" fmla="*/ 550 w 1567"/>
                <a:gd name="T51" fmla="*/ 36 h 1565"/>
                <a:gd name="T52" fmla="*/ 628 w 1567"/>
                <a:gd name="T53" fmla="*/ 18 h 1565"/>
                <a:gd name="T54" fmla="*/ 705 w 1567"/>
                <a:gd name="T55" fmla="*/ 6 h 1565"/>
                <a:gd name="T56" fmla="*/ 783 w 1567"/>
                <a:gd name="T57" fmla="*/ 0 h 1565"/>
                <a:gd name="T58" fmla="*/ 861 w 1567"/>
                <a:gd name="T59" fmla="*/ 6 h 1565"/>
                <a:gd name="T60" fmla="*/ 939 w 1567"/>
                <a:gd name="T61" fmla="*/ 18 h 1565"/>
                <a:gd name="T62" fmla="*/ 1017 w 1567"/>
                <a:gd name="T63" fmla="*/ 36 h 1565"/>
                <a:gd name="T64" fmla="*/ 1088 w 1567"/>
                <a:gd name="T65" fmla="*/ 60 h 1565"/>
                <a:gd name="T66" fmla="*/ 1154 w 1567"/>
                <a:gd name="T67" fmla="*/ 96 h 1565"/>
                <a:gd name="T68" fmla="*/ 1220 w 1567"/>
                <a:gd name="T69" fmla="*/ 131 h 1565"/>
                <a:gd name="T70" fmla="*/ 1339 w 1567"/>
                <a:gd name="T71" fmla="*/ 233 h 1565"/>
                <a:gd name="T72" fmla="*/ 1435 w 1567"/>
                <a:gd name="T73" fmla="*/ 346 h 1565"/>
                <a:gd name="T74" fmla="*/ 1471 w 1567"/>
                <a:gd name="T75" fmla="*/ 412 h 1565"/>
                <a:gd name="T76" fmla="*/ 1507 w 1567"/>
                <a:gd name="T77" fmla="*/ 478 h 1565"/>
                <a:gd name="T78" fmla="*/ 1531 w 1567"/>
                <a:gd name="T79" fmla="*/ 550 h 1565"/>
                <a:gd name="T80" fmla="*/ 1549 w 1567"/>
                <a:gd name="T81" fmla="*/ 627 h 1565"/>
                <a:gd name="T82" fmla="*/ 1561 w 1567"/>
                <a:gd name="T83" fmla="*/ 705 h 1565"/>
                <a:gd name="T84" fmla="*/ 1567 w 1567"/>
                <a:gd name="T85" fmla="*/ 782 h 1565"/>
                <a:gd name="T86" fmla="*/ 1561 w 1567"/>
                <a:gd name="T87" fmla="*/ 860 h 1565"/>
                <a:gd name="T88" fmla="*/ 1549 w 1567"/>
                <a:gd name="T89" fmla="*/ 938 h 1565"/>
                <a:gd name="T90" fmla="*/ 1531 w 1567"/>
                <a:gd name="T91" fmla="*/ 1015 h 1565"/>
                <a:gd name="T92" fmla="*/ 1507 w 1567"/>
                <a:gd name="T93" fmla="*/ 1087 h 1565"/>
                <a:gd name="T94" fmla="*/ 1471 w 1567"/>
                <a:gd name="T95" fmla="*/ 1153 h 1565"/>
                <a:gd name="T96" fmla="*/ 1435 w 1567"/>
                <a:gd name="T97" fmla="*/ 1218 h 1565"/>
                <a:gd name="T98" fmla="*/ 1339 w 1567"/>
                <a:gd name="T99" fmla="*/ 1338 h 1565"/>
                <a:gd name="T100" fmla="*/ 1220 w 1567"/>
                <a:gd name="T101" fmla="*/ 1433 h 1565"/>
                <a:gd name="T102" fmla="*/ 1154 w 1567"/>
                <a:gd name="T103" fmla="*/ 1469 h 1565"/>
                <a:gd name="T104" fmla="*/ 1088 w 1567"/>
                <a:gd name="T105" fmla="*/ 1505 h 1565"/>
                <a:gd name="T106" fmla="*/ 1017 w 1567"/>
                <a:gd name="T107" fmla="*/ 1529 h 1565"/>
                <a:gd name="T108" fmla="*/ 939 w 1567"/>
                <a:gd name="T109" fmla="*/ 1547 h 1565"/>
                <a:gd name="T110" fmla="*/ 861 w 1567"/>
                <a:gd name="T111" fmla="*/ 1559 h 1565"/>
                <a:gd name="T112" fmla="*/ 783 w 1567"/>
                <a:gd name="T113" fmla="*/ 1565 h 1565"/>
                <a:gd name="T114" fmla="*/ 783 w 1567"/>
                <a:gd name="T115" fmla="*/ 1565 h 15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67"/>
                <a:gd name="T175" fmla="*/ 0 h 1565"/>
                <a:gd name="T176" fmla="*/ 1567 w 1567"/>
                <a:gd name="T177" fmla="*/ 1565 h 156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67" h="1565">
                  <a:moveTo>
                    <a:pt x="783" y="1565"/>
                  </a:moveTo>
                  <a:lnTo>
                    <a:pt x="705" y="1559"/>
                  </a:lnTo>
                  <a:lnTo>
                    <a:pt x="628" y="1547"/>
                  </a:lnTo>
                  <a:lnTo>
                    <a:pt x="550" y="1529"/>
                  </a:lnTo>
                  <a:lnTo>
                    <a:pt x="478" y="1505"/>
                  </a:lnTo>
                  <a:lnTo>
                    <a:pt x="412" y="1469"/>
                  </a:lnTo>
                  <a:lnTo>
                    <a:pt x="347" y="1433"/>
                  </a:lnTo>
                  <a:lnTo>
                    <a:pt x="233" y="1338"/>
                  </a:lnTo>
                  <a:lnTo>
                    <a:pt x="131" y="1218"/>
                  </a:lnTo>
                  <a:lnTo>
                    <a:pt x="95" y="1153"/>
                  </a:lnTo>
                  <a:lnTo>
                    <a:pt x="59" y="1087"/>
                  </a:lnTo>
                  <a:lnTo>
                    <a:pt x="36" y="1015"/>
                  </a:lnTo>
                  <a:lnTo>
                    <a:pt x="18" y="938"/>
                  </a:lnTo>
                  <a:lnTo>
                    <a:pt x="6" y="860"/>
                  </a:lnTo>
                  <a:lnTo>
                    <a:pt x="0" y="782"/>
                  </a:lnTo>
                  <a:lnTo>
                    <a:pt x="6" y="705"/>
                  </a:lnTo>
                  <a:lnTo>
                    <a:pt x="18" y="627"/>
                  </a:lnTo>
                  <a:lnTo>
                    <a:pt x="36" y="550"/>
                  </a:lnTo>
                  <a:lnTo>
                    <a:pt x="59" y="478"/>
                  </a:lnTo>
                  <a:lnTo>
                    <a:pt x="95" y="412"/>
                  </a:lnTo>
                  <a:lnTo>
                    <a:pt x="131" y="346"/>
                  </a:lnTo>
                  <a:lnTo>
                    <a:pt x="233" y="233"/>
                  </a:lnTo>
                  <a:lnTo>
                    <a:pt x="347" y="131"/>
                  </a:lnTo>
                  <a:lnTo>
                    <a:pt x="412" y="96"/>
                  </a:lnTo>
                  <a:lnTo>
                    <a:pt x="478" y="60"/>
                  </a:lnTo>
                  <a:lnTo>
                    <a:pt x="550" y="36"/>
                  </a:lnTo>
                  <a:lnTo>
                    <a:pt x="628" y="18"/>
                  </a:lnTo>
                  <a:lnTo>
                    <a:pt x="705" y="6"/>
                  </a:lnTo>
                  <a:lnTo>
                    <a:pt x="783" y="0"/>
                  </a:lnTo>
                  <a:lnTo>
                    <a:pt x="861" y="6"/>
                  </a:lnTo>
                  <a:lnTo>
                    <a:pt x="939" y="18"/>
                  </a:lnTo>
                  <a:lnTo>
                    <a:pt x="1017" y="36"/>
                  </a:lnTo>
                  <a:lnTo>
                    <a:pt x="1088" y="60"/>
                  </a:lnTo>
                  <a:lnTo>
                    <a:pt x="1154" y="96"/>
                  </a:lnTo>
                  <a:lnTo>
                    <a:pt x="1220" y="131"/>
                  </a:lnTo>
                  <a:lnTo>
                    <a:pt x="1339" y="233"/>
                  </a:lnTo>
                  <a:lnTo>
                    <a:pt x="1435" y="346"/>
                  </a:lnTo>
                  <a:lnTo>
                    <a:pt x="1471" y="412"/>
                  </a:lnTo>
                  <a:lnTo>
                    <a:pt x="1507" y="478"/>
                  </a:lnTo>
                  <a:lnTo>
                    <a:pt x="1531" y="550"/>
                  </a:lnTo>
                  <a:lnTo>
                    <a:pt x="1549" y="627"/>
                  </a:lnTo>
                  <a:lnTo>
                    <a:pt x="1561" y="705"/>
                  </a:lnTo>
                  <a:lnTo>
                    <a:pt x="1567" y="782"/>
                  </a:lnTo>
                  <a:lnTo>
                    <a:pt x="1561" y="860"/>
                  </a:lnTo>
                  <a:lnTo>
                    <a:pt x="1549" y="938"/>
                  </a:lnTo>
                  <a:lnTo>
                    <a:pt x="1531" y="1015"/>
                  </a:lnTo>
                  <a:lnTo>
                    <a:pt x="1507" y="1087"/>
                  </a:lnTo>
                  <a:lnTo>
                    <a:pt x="1471" y="1153"/>
                  </a:lnTo>
                  <a:lnTo>
                    <a:pt x="1435" y="1218"/>
                  </a:lnTo>
                  <a:lnTo>
                    <a:pt x="1339" y="1338"/>
                  </a:lnTo>
                  <a:lnTo>
                    <a:pt x="1220" y="1433"/>
                  </a:lnTo>
                  <a:lnTo>
                    <a:pt x="1154" y="1469"/>
                  </a:lnTo>
                  <a:lnTo>
                    <a:pt x="1088" y="1505"/>
                  </a:lnTo>
                  <a:lnTo>
                    <a:pt x="1017" y="1529"/>
                  </a:lnTo>
                  <a:lnTo>
                    <a:pt x="939" y="1547"/>
                  </a:lnTo>
                  <a:lnTo>
                    <a:pt x="861" y="1559"/>
                  </a:lnTo>
                  <a:lnTo>
                    <a:pt x="783" y="1565"/>
                  </a:lnTo>
                  <a:close/>
                </a:path>
              </a:pathLst>
            </a:custGeom>
            <a:solidFill>
              <a:srgbClr val="397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15" name="Freeform 175"/>
            <p:cNvSpPr>
              <a:spLocks/>
            </p:cNvSpPr>
            <p:nvPr/>
          </p:nvSpPr>
          <p:spPr bwMode="auto">
            <a:xfrm>
              <a:off x="4134" y="1762"/>
              <a:ext cx="1549" cy="1547"/>
            </a:xfrm>
            <a:custGeom>
              <a:avLst/>
              <a:gdLst>
                <a:gd name="T0" fmla="*/ 771 w 1549"/>
                <a:gd name="T1" fmla="*/ 1547 h 1547"/>
                <a:gd name="T2" fmla="*/ 693 w 1549"/>
                <a:gd name="T3" fmla="*/ 1541 h 1547"/>
                <a:gd name="T4" fmla="*/ 616 w 1549"/>
                <a:gd name="T5" fmla="*/ 1529 h 1547"/>
                <a:gd name="T6" fmla="*/ 544 w 1549"/>
                <a:gd name="T7" fmla="*/ 1511 h 1547"/>
                <a:gd name="T8" fmla="*/ 472 w 1549"/>
                <a:gd name="T9" fmla="*/ 1487 h 1547"/>
                <a:gd name="T10" fmla="*/ 406 w 1549"/>
                <a:gd name="T11" fmla="*/ 1451 h 1547"/>
                <a:gd name="T12" fmla="*/ 341 w 1549"/>
                <a:gd name="T13" fmla="*/ 1415 h 1547"/>
                <a:gd name="T14" fmla="*/ 227 w 1549"/>
                <a:gd name="T15" fmla="*/ 1320 h 1547"/>
                <a:gd name="T16" fmla="*/ 131 w 1549"/>
                <a:gd name="T17" fmla="*/ 1206 h 1547"/>
                <a:gd name="T18" fmla="*/ 95 w 1549"/>
                <a:gd name="T19" fmla="*/ 1141 h 1547"/>
                <a:gd name="T20" fmla="*/ 59 w 1549"/>
                <a:gd name="T21" fmla="*/ 1075 h 1547"/>
                <a:gd name="T22" fmla="*/ 36 w 1549"/>
                <a:gd name="T23" fmla="*/ 1003 h 1547"/>
                <a:gd name="T24" fmla="*/ 18 w 1549"/>
                <a:gd name="T25" fmla="*/ 926 h 1547"/>
                <a:gd name="T26" fmla="*/ 6 w 1549"/>
                <a:gd name="T27" fmla="*/ 848 h 1547"/>
                <a:gd name="T28" fmla="*/ 0 w 1549"/>
                <a:gd name="T29" fmla="*/ 770 h 1547"/>
                <a:gd name="T30" fmla="*/ 6 w 1549"/>
                <a:gd name="T31" fmla="*/ 693 h 1547"/>
                <a:gd name="T32" fmla="*/ 18 w 1549"/>
                <a:gd name="T33" fmla="*/ 615 h 1547"/>
                <a:gd name="T34" fmla="*/ 36 w 1549"/>
                <a:gd name="T35" fmla="*/ 544 h 1547"/>
                <a:gd name="T36" fmla="*/ 59 w 1549"/>
                <a:gd name="T37" fmla="*/ 472 h 1547"/>
                <a:gd name="T38" fmla="*/ 95 w 1549"/>
                <a:gd name="T39" fmla="*/ 406 h 1547"/>
                <a:gd name="T40" fmla="*/ 131 w 1549"/>
                <a:gd name="T41" fmla="*/ 340 h 1547"/>
                <a:gd name="T42" fmla="*/ 227 w 1549"/>
                <a:gd name="T43" fmla="*/ 227 h 1547"/>
                <a:gd name="T44" fmla="*/ 341 w 1549"/>
                <a:gd name="T45" fmla="*/ 131 h 1547"/>
                <a:gd name="T46" fmla="*/ 406 w 1549"/>
                <a:gd name="T47" fmla="*/ 96 h 1547"/>
                <a:gd name="T48" fmla="*/ 472 w 1549"/>
                <a:gd name="T49" fmla="*/ 60 h 1547"/>
                <a:gd name="T50" fmla="*/ 544 w 1549"/>
                <a:gd name="T51" fmla="*/ 36 h 1547"/>
                <a:gd name="T52" fmla="*/ 616 w 1549"/>
                <a:gd name="T53" fmla="*/ 18 h 1547"/>
                <a:gd name="T54" fmla="*/ 693 w 1549"/>
                <a:gd name="T55" fmla="*/ 6 h 1547"/>
                <a:gd name="T56" fmla="*/ 771 w 1549"/>
                <a:gd name="T57" fmla="*/ 0 h 1547"/>
                <a:gd name="T58" fmla="*/ 849 w 1549"/>
                <a:gd name="T59" fmla="*/ 6 h 1547"/>
                <a:gd name="T60" fmla="*/ 927 w 1549"/>
                <a:gd name="T61" fmla="*/ 18 h 1547"/>
                <a:gd name="T62" fmla="*/ 1005 w 1549"/>
                <a:gd name="T63" fmla="*/ 36 h 1547"/>
                <a:gd name="T64" fmla="*/ 1076 w 1549"/>
                <a:gd name="T65" fmla="*/ 60 h 1547"/>
                <a:gd name="T66" fmla="*/ 1142 w 1549"/>
                <a:gd name="T67" fmla="*/ 96 h 1547"/>
                <a:gd name="T68" fmla="*/ 1208 w 1549"/>
                <a:gd name="T69" fmla="*/ 131 h 1547"/>
                <a:gd name="T70" fmla="*/ 1322 w 1549"/>
                <a:gd name="T71" fmla="*/ 227 h 1547"/>
                <a:gd name="T72" fmla="*/ 1417 w 1549"/>
                <a:gd name="T73" fmla="*/ 340 h 1547"/>
                <a:gd name="T74" fmla="*/ 1453 w 1549"/>
                <a:gd name="T75" fmla="*/ 406 h 1547"/>
                <a:gd name="T76" fmla="*/ 1489 w 1549"/>
                <a:gd name="T77" fmla="*/ 472 h 1547"/>
                <a:gd name="T78" fmla="*/ 1513 w 1549"/>
                <a:gd name="T79" fmla="*/ 544 h 1547"/>
                <a:gd name="T80" fmla="*/ 1531 w 1549"/>
                <a:gd name="T81" fmla="*/ 615 h 1547"/>
                <a:gd name="T82" fmla="*/ 1543 w 1549"/>
                <a:gd name="T83" fmla="*/ 693 h 1547"/>
                <a:gd name="T84" fmla="*/ 1549 w 1549"/>
                <a:gd name="T85" fmla="*/ 770 h 1547"/>
                <a:gd name="T86" fmla="*/ 1543 w 1549"/>
                <a:gd name="T87" fmla="*/ 848 h 1547"/>
                <a:gd name="T88" fmla="*/ 1531 w 1549"/>
                <a:gd name="T89" fmla="*/ 926 h 1547"/>
                <a:gd name="T90" fmla="*/ 1513 w 1549"/>
                <a:gd name="T91" fmla="*/ 1003 h 1547"/>
                <a:gd name="T92" fmla="*/ 1489 w 1549"/>
                <a:gd name="T93" fmla="*/ 1075 h 1547"/>
                <a:gd name="T94" fmla="*/ 1453 w 1549"/>
                <a:gd name="T95" fmla="*/ 1141 h 1547"/>
                <a:gd name="T96" fmla="*/ 1417 w 1549"/>
                <a:gd name="T97" fmla="*/ 1206 h 1547"/>
                <a:gd name="T98" fmla="*/ 1322 w 1549"/>
                <a:gd name="T99" fmla="*/ 1320 h 1547"/>
                <a:gd name="T100" fmla="*/ 1208 w 1549"/>
                <a:gd name="T101" fmla="*/ 1415 h 1547"/>
                <a:gd name="T102" fmla="*/ 1142 w 1549"/>
                <a:gd name="T103" fmla="*/ 1451 h 1547"/>
                <a:gd name="T104" fmla="*/ 1076 w 1549"/>
                <a:gd name="T105" fmla="*/ 1487 h 1547"/>
                <a:gd name="T106" fmla="*/ 1005 w 1549"/>
                <a:gd name="T107" fmla="*/ 1511 h 1547"/>
                <a:gd name="T108" fmla="*/ 927 w 1549"/>
                <a:gd name="T109" fmla="*/ 1529 h 1547"/>
                <a:gd name="T110" fmla="*/ 849 w 1549"/>
                <a:gd name="T111" fmla="*/ 1541 h 1547"/>
                <a:gd name="T112" fmla="*/ 771 w 1549"/>
                <a:gd name="T113" fmla="*/ 1547 h 1547"/>
                <a:gd name="T114" fmla="*/ 771 w 1549"/>
                <a:gd name="T115" fmla="*/ 1547 h 15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49"/>
                <a:gd name="T175" fmla="*/ 0 h 1547"/>
                <a:gd name="T176" fmla="*/ 1549 w 1549"/>
                <a:gd name="T177" fmla="*/ 1547 h 15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49" h="1547">
                  <a:moveTo>
                    <a:pt x="771" y="1547"/>
                  </a:moveTo>
                  <a:lnTo>
                    <a:pt x="693" y="1541"/>
                  </a:lnTo>
                  <a:lnTo>
                    <a:pt x="616" y="1529"/>
                  </a:lnTo>
                  <a:lnTo>
                    <a:pt x="544" y="1511"/>
                  </a:lnTo>
                  <a:lnTo>
                    <a:pt x="472" y="1487"/>
                  </a:lnTo>
                  <a:lnTo>
                    <a:pt x="406" y="1451"/>
                  </a:lnTo>
                  <a:lnTo>
                    <a:pt x="341" y="1415"/>
                  </a:lnTo>
                  <a:lnTo>
                    <a:pt x="227" y="1320"/>
                  </a:lnTo>
                  <a:lnTo>
                    <a:pt x="131" y="1206"/>
                  </a:lnTo>
                  <a:lnTo>
                    <a:pt x="95" y="1141"/>
                  </a:lnTo>
                  <a:lnTo>
                    <a:pt x="59" y="1075"/>
                  </a:lnTo>
                  <a:lnTo>
                    <a:pt x="36" y="1003"/>
                  </a:lnTo>
                  <a:lnTo>
                    <a:pt x="18" y="926"/>
                  </a:lnTo>
                  <a:lnTo>
                    <a:pt x="6" y="848"/>
                  </a:lnTo>
                  <a:lnTo>
                    <a:pt x="0" y="770"/>
                  </a:lnTo>
                  <a:lnTo>
                    <a:pt x="6" y="693"/>
                  </a:lnTo>
                  <a:lnTo>
                    <a:pt x="18" y="615"/>
                  </a:lnTo>
                  <a:lnTo>
                    <a:pt x="36" y="544"/>
                  </a:lnTo>
                  <a:lnTo>
                    <a:pt x="59" y="472"/>
                  </a:lnTo>
                  <a:lnTo>
                    <a:pt x="95" y="406"/>
                  </a:lnTo>
                  <a:lnTo>
                    <a:pt x="131" y="340"/>
                  </a:lnTo>
                  <a:lnTo>
                    <a:pt x="227" y="227"/>
                  </a:lnTo>
                  <a:lnTo>
                    <a:pt x="341" y="131"/>
                  </a:lnTo>
                  <a:lnTo>
                    <a:pt x="406" y="96"/>
                  </a:lnTo>
                  <a:lnTo>
                    <a:pt x="472" y="60"/>
                  </a:lnTo>
                  <a:lnTo>
                    <a:pt x="544" y="36"/>
                  </a:lnTo>
                  <a:lnTo>
                    <a:pt x="616" y="18"/>
                  </a:lnTo>
                  <a:lnTo>
                    <a:pt x="693" y="6"/>
                  </a:lnTo>
                  <a:lnTo>
                    <a:pt x="771" y="0"/>
                  </a:lnTo>
                  <a:lnTo>
                    <a:pt x="849" y="6"/>
                  </a:lnTo>
                  <a:lnTo>
                    <a:pt x="927" y="18"/>
                  </a:lnTo>
                  <a:lnTo>
                    <a:pt x="1005" y="36"/>
                  </a:lnTo>
                  <a:lnTo>
                    <a:pt x="1076" y="60"/>
                  </a:lnTo>
                  <a:lnTo>
                    <a:pt x="1142" y="96"/>
                  </a:lnTo>
                  <a:lnTo>
                    <a:pt x="1208" y="131"/>
                  </a:lnTo>
                  <a:lnTo>
                    <a:pt x="1322" y="227"/>
                  </a:lnTo>
                  <a:lnTo>
                    <a:pt x="1417" y="340"/>
                  </a:lnTo>
                  <a:lnTo>
                    <a:pt x="1453" y="406"/>
                  </a:lnTo>
                  <a:lnTo>
                    <a:pt x="1489" y="472"/>
                  </a:lnTo>
                  <a:lnTo>
                    <a:pt x="1513" y="544"/>
                  </a:lnTo>
                  <a:lnTo>
                    <a:pt x="1531" y="615"/>
                  </a:lnTo>
                  <a:lnTo>
                    <a:pt x="1543" y="693"/>
                  </a:lnTo>
                  <a:lnTo>
                    <a:pt x="1549" y="770"/>
                  </a:lnTo>
                  <a:lnTo>
                    <a:pt x="1543" y="848"/>
                  </a:lnTo>
                  <a:lnTo>
                    <a:pt x="1531" y="926"/>
                  </a:lnTo>
                  <a:lnTo>
                    <a:pt x="1513" y="1003"/>
                  </a:lnTo>
                  <a:lnTo>
                    <a:pt x="1489" y="1075"/>
                  </a:lnTo>
                  <a:lnTo>
                    <a:pt x="1453" y="1141"/>
                  </a:lnTo>
                  <a:lnTo>
                    <a:pt x="1417" y="1206"/>
                  </a:lnTo>
                  <a:lnTo>
                    <a:pt x="1322" y="1320"/>
                  </a:lnTo>
                  <a:lnTo>
                    <a:pt x="1208" y="1415"/>
                  </a:lnTo>
                  <a:lnTo>
                    <a:pt x="1142" y="1451"/>
                  </a:lnTo>
                  <a:lnTo>
                    <a:pt x="1076" y="1487"/>
                  </a:lnTo>
                  <a:lnTo>
                    <a:pt x="1005" y="1511"/>
                  </a:lnTo>
                  <a:lnTo>
                    <a:pt x="927" y="1529"/>
                  </a:lnTo>
                  <a:lnTo>
                    <a:pt x="849" y="1541"/>
                  </a:lnTo>
                  <a:lnTo>
                    <a:pt x="771" y="1547"/>
                  </a:lnTo>
                  <a:close/>
                </a:path>
              </a:pathLst>
            </a:custGeom>
            <a:solidFill>
              <a:srgbClr val="3A7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16" name="Freeform 176"/>
            <p:cNvSpPr>
              <a:spLocks/>
            </p:cNvSpPr>
            <p:nvPr/>
          </p:nvSpPr>
          <p:spPr bwMode="auto">
            <a:xfrm>
              <a:off x="4134" y="1762"/>
              <a:ext cx="1543" cy="1541"/>
            </a:xfrm>
            <a:custGeom>
              <a:avLst/>
              <a:gdLst>
                <a:gd name="T0" fmla="*/ 771 w 1543"/>
                <a:gd name="T1" fmla="*/ 1541 h 1541"/>
                <a:gd name="T2" fmla="*/ 693 w 1543"/>
                <a:gd name="T3" fmla="*/ 1535 h 1541"/>
                <a:gd name="T4" fmla="*/ 616 w 1543"/>
                <a:gd name="T5" fmla="*/ 1523 h 1541"/>
                <a:gd name="T6" fmla="*/ 544 w 1543"/>
                <a:gd name="T7" fmla="*/ 1505 h 1541"/>
                <a:gd name="T8" fmla="*/ 472 w 1543"/>
                <a:gd name="T9" fmla="*/ 1481 h 1541"/>
                <a:gd name="T10" fmla="*/ 406 w 1543"/>
                <a:gd name="T11" fmla="*/ 1445 h 1541"/>
                <a:gd name="T12" fmla="*/ 341 w 1543"/>
                <a:gd name="T13" fmla="*/ 1410 h 1541"/>
                <a:gd name="T14" fmla="*/ 227 w 1543"/>
                <a:gd name="T15" fmla="*/ 1314 h 1541"/>
                <a:gd name="T16" fmla="*/ 131 w 1543"/>
                <a:gd name="T17" fmla="*/ 1200 h 1541"/>
                <a:gd name="T18" fmla="*/ 95 w 1543"/>
                <a:gd name="T19" fmla="*/ 1135 h 1541"/>
                <a:gd name="T20" fmla="*/ 59 w 1543"/>
                <a:gd name="T21" fmla="*/ 1069 h 1541"/>
                <a:gd name="T22" fmla="*/ 36 w 1543"/>
                <a:gd name="T23" fmla="*/ 997 h 1541"/>
                <a:gd name="T24" fmla="*/ 18 w 1543"/>
                <a:gd name="T25" fmla="*/ 926 h 1541"/>
                <a:gd name="T26" fmla="*/ 6 w 1543"/>
                <a:gd name="T27" fmla="*/ 848 h 1541"/>
                <a:gd name="T28" fmla="*/ 0 w 1543"/>
                <a:gd name="T29" fmla="*/ 770 h 1541"/>
                <a:gd name="T30" fmla="*/ 6 w 1543"/>
                <a:gd name="T31" fmla="*/ 693 h 1541"/>
                <a:gd name="T32" fmla="*/ 18 w 1543"/>
                <a:gd name="T33" fmla="*/ 615 h 1541"/>
                <a:gd name="T34" fmla="*/ 36 w 1543"/>
                <a:gd name="T35" fmla="*/ 544 h 1541"/>
                <a:gd name="T36" fmla="*/ 59 w 1543"/>
                <a:gd name="T37" fmla="*/ 472 h 1541"/>
                <a:gd name="T38" fmla="*/ 95 w 1543"/>
                <a:gd name="T39" fmla="*/ 406 h 1541"/>
                <a:gd name="T40" fmla="*/ 131 w 1543"/>
                <a:gd name="T41" fmla="*/ 340 h 1541"/>
                <a:gd name="T42" fmla="*/ 227 w 1543"/>
                <a:gd name="T43" fmla="*/ 227 h 1541"/>
                <a:gd name="T44" fmla="*/ 341 w 1543"/>
                <a:gd name="T45" fmla="*/ 131 h 1541"/>
                <a:gd name="T46" fmla="*/ 406 w 1543"/>
                <a:gd name="T47" fmla="*/ 96 h 1541"/>
                <a:gd name="T48" fmla="*/ 472 w 1543"/>
                <a:gd name="T49" fmla="*/ 60 h 1541"/>
                <a:gd name="T50" fmla="*/ 544 w 1543"/>
                <a:gd name="T51" fmla="*/ 36 h 1541"/>
                <a:gd name="T52" fmla="*/ 616 w 1543"/>
                <a:gd name="T53" fmla="*/ 18 h 1541"/>
                <a:gd name="T54" fmla="*/ 693 w 1543"/>
                <a:gd name="T55" fmla="*/ 6 h 1541"/>
                <a:gd name="T56" fmla="*/ 771 w 1543"/>
                <a:gd name="T57" fmla="*/ 0 h 1541"/>
                <a:gd name="T58" fmla="*/ 849 w 1543"/>
                <a:gd name="T59" fmla="*/ 6 h 1541"/>
                <a:gd name="T60" fmla="*/ 927 w 1543"/>
                <a:gd name="T61" fmla="*/ 18 h 1541"/>
                <a:gd name="T62" fmla="*/ 999 w 1543"/>
                <a:gd name="T63" fmla="*/ 36 h 1541"/>
                <a:gd name="T64" fmla="*/ 1070 w 1543"/>
                <a:gd name="T65" fmla="*/ 60 h 1541"/>
                <a:gd name="T66" fmla="*/ 1136 w 1543"/>
                <a:gd name="T67" fmla="*/ 96 h 1541"/>
                <a:gd name="T68" fmla="*/ 1202 w 1543"/>
                <a:gd name="T69" fmla="*/ 131 h 1541"/>
                <a:gd name="T70" fmla="*/ 1316 w 1543"/>
                <a:gd name="T71" fmla="*/ 227 h 1541"/>
                <a:gd name="T72" fmla="*/ 1411 w 1543"/>
                <a:gd name="T73" fmla="*/ 340 h 1541"/>
                <a:gd name="T74" fmla="*/ 1447 w 1543"/>
                <a:gd name="T75" fmla="*/ 406 h 1541"/>
                <a:gd name="T76" fmla="*/ 1483 w 1543"/>
                <a:gd name="T77" fmla="*/ 472 h 1541"/>
                <a:gd name="T78" fmla="*/ 1507 w 1543"/>
                <a:gd name="T79" fmla="*/ 544 h 1541"/>
                <a:gd name="T80" fmla="*/ 1525 w 1543"/>
                <a:gd name="T81" fmla="*/ 615 h 1541"/>
                <a:gd name="T82" fmla="*/ 1537 w 1543"/>
                <a:gd name="T83" fmla="*/ 693 h 1541"/>
                <a:gd name="T84" fmla="*/ 1543 w 1543"/>
                <a:gd name="T85" fmla="*/ 770 h 1541"/>
                <a:gd name="T86" fmla="*/ 1537 w 1543"/>
                <a:gd name="T87" fmla="*/ 848 h 1541"/>
                <a:gd name="T88" fmla="*/ 1525 w 1543"/>
                <a:gd name="T89" fmla="*/ 926 h 1541"/>
                <a:gd name="T90" fmla="*/ 1507 w 1543"/>
                <a:gd name="T91" fmla="*/ 997 h 1541"/>
                <a:gd name="T92" fmla="*/ 1483 w 1543"/>
                <a:gd name="T93" fmla="*/ 1069 h 1541"/>
                <a:gd name="T94" fmla="*/ 1447 w 1543"/>
                <a:gd name="T95" fmla="*/ 1135 h 1541"/>
                <a:gd name="T96" fmla="*/ 1411 w 1543"/>
                <a:gd name="T97" fmla="*/ 1200 h 1541"/>
                <a:gd name="T98" fmla="*/ 1316 w 1543"/>
                <a:gd name="T99" fmla="*/ 1314 h 1541"/>
                <a:gd name="T100" fmla="*/ 1202 w 1543"/>
                <a:gd name="T101" fmla="*/ 1410 h 1541"/>
                <a:gd name="T102" fmla="*/ 1136 w 1543"/>
                <a:gd name="T103" fmla="*/ 1445 h 1541"/>
                <a:gd name="T104" fmla="*/ 1070 w 1543"/>
                <a:gd name="T105" fmla="*/ 1481 h 1541"/>
                <a:gd name="T106" fmla="*/ 999 w 1543"/>
                <a:gd name="T107" fmla="*/ 1505 h 1541"/>
                <a:gd name="T108" fmla="*/ 927 w 1543"/>
                <a:gd name="T109" fmla="*/ 1523 h 1541"/>
                <a:gd name="T110" fmla="*/ 849 w 1543"/>
                <a:gd name="T111" fmla="*/ 1535 h 1541"/>
                <a:gd name="T112" fmla="*/ 771 w 1543"/>
                <a:gd name="T113" fmla="*/ 1541 h 1541"/>
                <a:gd name="T114" fmla="*/ 771 w 1543"/>
                <a:gd name="T115" fmla="*/ 1541 h 154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43"/>
                <a:gd name="T175" fmla="*/ 0 h 1541"/>
                <a:gd name="T176" fmla="*/ 1543 w 1543"/>
                <a:gd name="T177" fmla="*/ 1541 h 154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43" h="1541">
                  <a:moveTo>
                    <a:pt x="771" y="1541"/>
                  </a:moveTo>
                  <a:lnTo>
                    <a:pt x="693" y="1535"/>
                  </a:lnTo>
                  <a:lnTo>
                    <a:pt x="616" y="1523"/>
                  </a:lnTo>
                  <a:lnTo>
                    <a:pt x="544" y="1505"/>
                  </a:lnTo>
                  <a:lnTo>
                    <a:pt x="472" y="1481"/>
                  </a:lnTo>
                  <a:lnTo>
                    <a:pt x="406" y="1445"/>
                  </a:lnTo>
                  <a:lnTo>
                    <a:pt x="341" y="1410"/>
                  </a:lnTo>
                  <a:lnTo>
                    <a:pt x="227" y="1314"/>
                  </a:lnTo>
                  <a:lnTo>
                    <a:pt x="131" y="1200"/>
                  </a:lnTo>
                  <a:lnTo>
                    <a:pt x="95" y="1135"/>
                  </a:lnTo>
                  <a:lnTo>
                    <a:pt x="59" y="1069"/>
                  </a:lnTo>
                  <a:lnTo>
                    <a:pt x="36" y="997"/>
                  </a:lnTo>
                  <a:lnTo>
                    <a:pt x="18" y="926"/>
                  </a:lnTo>
                  <a:lnTo>
                    <a:pt x="6" y="848"/>
                  </a:lnTo>
                  <a:lnTo>
                    <a:pt x="0" y="770"/>
                  </a:lnTo>
                  <a:lnTo>
                    <a:pt x="6" y="693"/>
                  </a:lnTo>
                  <a:lnTo>
                    <a:pt x="18" y="615"/>
                  </a:lnTo>
                  <a:lnTo>
                    <a:pt x="36" y="544"/>
                  </a:lnTo>
                  <a:lnTo>
                    <a:pt x="59" y="472"/>
                  </a:lnTo>
                  <a:lnTo>
                    <a:pt x="95" y="406"/>
                  </a:lnTo>
                  <a:lnTo>
                    <a:pt x="131" y="340"/>
                  </a:lnTo>
                  <a:lnTo>
                    <a:pt x="227" y="227"/>
                  </a:lnTo>
                  <a:lnTo>
                    <a:pt x="341" y="131"/>
                  </a:lnTo>
                  <a:lnTo>
                    <a:pt x="406" y="96"/>
                  </a:lnTo>
                  <a:lnTo>
                    <a:pt x="472" y="60"/>
                  </a:lnTo>
                  <a:lnTo>
                    <a:pt x="544" y="36"/>
                  </a:lnTo>
                  <a:lnTo>
                    <a:pt x="616" y="18"/>
                  </a:lnTo>
                  <a:lnTo>
                    <a:pt x="693" y="6"/>
                  </a:lnTo>
                  <a:lnTo>
                    <a:pt x="771" y="0"/>
                  </a:lnTo>
                  <a:lnTo>
                    <a:pt x="849" y="6"/>
                  </a:lnTo>
                  <a:lnTo>
                    <a:pt x="927" y="18"/>
                  </a:lnTo>
                  <a:lnTo>
                    <a:pt x="999" y="36"/>
                  </a:lnTo>
                  <a:lnTo>
                    <a:pt x="1070" y="60"/>
                  </a:lnTo>
                  <a:lnTo>
                    <a:pt x="1136" y="96"/>
                  </a:lnTo>
                  <a:lnTo>
                    <a:pt x="1202" y="131"/>
                  </a:lnTo>
                  <a:lnTo>
                    <a:pt x="1316" y="227"/>
                  </a:lnTo>
                  <a:lnTo>
                    <a:pt x="1411" y="340"/>
                  </a:lnTo>
                  <a:lnTo>
                    <a:pt x="1447" y="406"/>
                  </a:lnTo>
                  <a:lnTo>
                    <a:pt x="1483" y="472"/>
                  </a:lnTo>
                  <a:lnTo>
                    <a:pt x="1507" y="544"/>
                  </a:lnTo>
                  <a:lnTo>
                    <a:pt x="1525" y="615"/>
                  </a:lnTo>
                  <a:lnTo>
                    <a:pt x="1537" y="693"/>
                  </a:lnTo>
                  <a:lnTo>
                    <a:pt x="1543" y="770"/>
                  </a:lnTo>
                  <a:lnTo>
                    <a:pt x="1537" y="848"/>
                  </a:lnTo>
                  <a:lnTo>
                    <a:pt x="1525" y="926"/>
                  </a:lnTo>
                  <a:lnTo>
                    <a:pt x="1507" y="997"/>
                  </a:lnTo>
                  <a:lnTo>
                    <a:pt x="1483" y="1069"/>
                  </a:lnTo>
                  <a:lnTo>
                    <a:pt x="1447" y="1135"/>
                  </a:lnTo>
                  <a:lnTo>
                    <a:pt x="1411" y="1200"/>
                  </a:lnTo>
                  <a:lnTo>
                    <a:pt x="1316" y="1314"/>
                  </a:lnTo>
                  <a:lnTo>
                    <a:pt x="1202" y="1410"/>
                  </a:lnTo>
                  <a:lnTo>
                    <a:pt x="1136" y="1445"/>
                  </a:lnTo>
                  <a:lnTo>
                    <a:pt x="1070" y="1481"/>
                  </a:lnTo>
                  <a:lnTo>
                    <a:pt x="999" y="1505"/>
                  </a:lnTo>
                  <a:lnTo>
                    <a:pt x="927" y="1523"/>
                  </a:lnTo>
                  <a:lnTo>
                    <a:pt x="849" y="1535"/>
                  </a:lnTo>
                  <a:lnTo>
                    <a:pt x="771" y="1541"/>
                  </a:lnTo>
                  <a:close/>
                </a:path>
              </a:pathLst>
            </a:custGeom>
            <a:solidFill>
              <a:srgbClr val="3B72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17" name="Freeform 177"/>
            <p:cNvSpPr>
              <a:spLocks/>
            </p:cNvSpPr>
            <p:nvPr/>
          </p:nvSpPr>
          <p:spPr bwMode="auto">
            <a:xfrm>
              <a:off x="4140" y="1768"/>
              <a:ext cx="1531" cy="1523"/>
            </a:xfrm>
            <a:custGeom>
              <a:avLst/>
              <a:gdLst>
                <a:gd name="T0" fmla="*/ 765 w 1531"/>
                <a:gd name="T1" fmla="*/ 1523 h 1523"/>
                <a:gd name="T2" fmla="*/ 687 w 1531"/>
                <a:gd name="T3" fmla="*/ 1517 h 1523"/>
                <a:gd name="T4" fmla="*/ 610 w 1531"/>
                <a:gd name="T5" fmla="*/ 1505 h 1523"/>
                <a:gd name="T6" fmla="*/ 538 w 1531"/>
                <a:gd name="T7" fmla="*/ 1487 h 1523"/>
                <a:gd name="T8" fmla="*/ 466 w 1531"/>
                <a:gd name="T9" fmla="*/ 1463 h 1523"/>
                <a:gd name="T10" fmla="*/ 400 w 1531"/>
                <a:gd name="T11" fmla="*/ 1433 h 1523"/>
                <a:gd name="T12" fmla="*/ 335 w 1531"/>
                <a:gd name="T13" fmla="*/ 1392 h 1523"/>
                <a:gd name="T14" fmla="*/ 221 w 1531"/>
                <a:gd name="T15" fmla="*/ 1302 h 1523"/>
                <a:gd name="T16" fmla="*/ 131 w 1531"/>
                <a:gd name="T17" fmla="*/ 1189 h 1523"/>
                <a:gd name="T18" fmla="*/ 89 w 1531"/>
                <a:gd name="T19" fmla="*/ 1123 h 1523"/>
                <a:gd name="T20" fmla="*/ 59 w 1531"/>
                <a:gd name="T21" fmla="*/ 1057 h 1523"/>
                <a:gd name="T22" fmla="*/ 36 w 1531"/>
                <a:gd name="T23" fmla="*/ 985 h 1523"/>
                <a:gd name="T24" fmla="*/ 18 w 1531"/>
                <a:gd name="T25" fmla="*/ 914 h 1523"/>
                <a:gd name="T26" fmla="*/ 6 w 1531"/>
                <a:gd name="T27" fmla="*/ 836 h 1523"/>
                <a:gd name="T28" fmla="*/ 0 w 1531"/>
                <a:gd name="T29" fmla="*/ 759 h 1523"/>
                <a:gd name="T30" fmla="*/ 6 w 1531"/>
                <a:gd name="T31" fmla="*/ 681 h 1523"/>
                <a:gd name="T32" fmla="*/ 18 w 1531"/>
                <a:gd name="T33" fmla="*/ 603 h 1523"/>
                <a:gd name="T34" fmla="*/ 36 w 1531"/>
                <a:gd name="T35" fmla="*/ 532 h 1523"/>
                <a:gd name="T36" fmla="*/ 59 w 1531"/>
                <a:gd name="T37" fmla="*/ 466 h 1523"/>
                <a:gd name="T38" fmla="*/ 89 w 1531"/>
                <a:gd name="T39" fmla="*/ 400 h 1523"/>
                <a:gd name="T40" fmla="*/ 131 w 1531"/>
                <a:gd name="T41" fmla="*/ 334 h 1523"/>
                <a:gd name="T42" fmla="*/ 221 w 1531"/>
                <a:gd name="T43" fmla="*/ 221 h 1523"/>
                <a:gd name="T44" fmla="*/ 335 w 1531"/>
                <a:gd name="T45" fmla="*/ 131 h 1523"/>
                <a:gd name="T46" fmla="*/ 400 w 1531"/>
                <a:gd name="T47" fmla="*/ 90 h 1523"/>
                <a:gd name="T48" fmla="*/ 466 w 1531"/>
                <a:gd name="T49" fmla="*/ 60 h 1523"/>
                <a:gd name="T50" fmla="*/ 538 w 1531"/>
                <a:gd name="T51" fmla="*/ 36 h 1523"/>
                <a:gd name="T52" fmla="*/ 610 w 1531"/>
                <a:gd name="T53" fmla="*/ 18 h 1523"/>
                <a:gd name="T54" fmla="*/ 687 w 1531"/>
                <a:gd name="T55" fmla="*/ 6 h 1523"/>
                <a:gd name="T56" fmla="*/ 765 w 1531"/>
                <a:gd name="T57" fmla="*/ 0 h 1523"/>
                <a:gd name="T58" fmla="*/ 843 w 1531"/>
                <a:gd name="T59" fmla="*/ 6 h 1523"/>
                <a:gd name="T60" fmla="*/ 921 w 1531"/>
                <a:gd name="T61" fmla="*/ 18 h 1523"/>
                <a:gd name="T62" fmla="*/ 993 w 1531"/>
                <a:gd name="T63" fmla="*/ 36 h 1523"/>
                <a:gd name="T64" fmla="*/ 1064 w 1531"/>
                <a:gd name="T65" fmla="*/ 60 h 1523"/>
                <a:gd name="T66" fmla="*/ 1130 w 1531"/>
                <a:gd name="T67" fmla="*/ 90 h 1523"/>
                <a:gd name="T68" fmla="*/ 1190 w 1531"/>
                <a:gd name="T69" fmla="*/ 131 h 1523"/>
                <a:gd name="T70" fmla="*/ 1304 w 1531"/>
                <a:gd name="T71" fmla="*/ 221 h 1523"/>
                <a:gd name="T72" fmla="*/ 1399 w 1531"/>
                <a:gd name="T73" fmla="*/ 334 h 1523"/>
                <a:gd name="T74" fmla="*/ 1435 w 1531"/>
                <a:gd name="T75" fmla="*/ 400 h 1523"/>
                <a:gd name="T76" fmla="*/ 1471 w 1531"/>
                <a:gd name="T77" fmla="*/ 466 h 1523"/>
                <a:gd name="T78" fmla="*/ 1495 w 1531"/>
                <a:gd name="T79" fmla="*/ 532 h 1523"/>
                <a:gd name="T80" fmla="*/ 1513 w 1531"/>
                <a:gd name="T81" fmla="*/ 603 h 1523"/>
                <a:gd name="T82" fmla="*/ 1525 w 1531"/>
                <a:gd name="T83" fmla="*/ 681 h 1523"/>
                <a:gd name="T84" fmla="*/ 1531 w 1531"/>
                <a:gd name="T85" fmla="*/ 759 h 1523"/>
                <a:gd name="T86" fmla="*/ 1525 w 1531"/>
                <a:gd name="T87" fmla="*/ 836 h 1523"/>
                <a:gd name="T88" fmla="*/ 1513 w 1531"/>
                <a:gd name="T89" fmla="*/ 914 h 1523"/>
                <a:gd name="T90" fmla="*/ 1495 w 1531"/>
                <a:gd name="T91" fmla="*/ 985 h 1523"/>
                <a:gd name="T92" fmla="*/ 1471 w 1531"/>
                <a:gd name="T93" fmla="*/ 1057 h 1523"/>
                <a:gd name="T94" fmla="*/ 1435 w 1531"/>
                <a:gd name="T95" fmla="*/ 1123 h 1523"/>
                <a:gd name="T96" fmla="*/ 1399 w 1531"/>
                <a:gd name="T97" fmla="*/ 1189 h 1523"/>
                <a:gd name="T98" fmla="*/ 1304 w 1531"/>
                <a:gd name="T99" fmla="*/ 1302 h 1523"/>
                <a:gd name="T100" fmla="*/ 1190 w 1531"/>
                <a:gd name="T101" fmla="*/ 1392 h 1523"/>
                <a:gd name="T102" fmla="*/ 1130 w 1531"/>
                <a:gd name="T103" fmla="*/ 1433 h 1523"/>
                <a:gd name="T104" fmla="*/ 1064 w 1531"/>
                <a:gd name="T105" fmla="*/ 1463 h 1523"/>
                <a:gd name="T106" fmla="*/ 993 w 1531"/>
                <a:gd name="T107" fmla="*/ 1487 h 1523"/>
                <a:gd name="T108" fmla="*/ 921 w 1531"/>
                <a:gd name="T109" fmla="*/ 1505 h 1523"/>
                <a:gd name="T110" fmla="*/ 843 w 1531"/>
                <a:gd name="T111" fmla="*/ 1517 h 1523"/>
                <a:gd name="T112" fmla="*/ 765 w 1531"/>
                <a:gd name="T113" fmla="*/ 1523 h 1523"/>
                <a:gd name="T114" fmla="*/ 765 w 1531"/>
                <a:gd name="T115" fmla="*/ 1523 h 152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31"/>
                <a:gd name="T175" fmla="*/ 0 h 1523"/>
                <a:gd name="T176" fmla="*/ 1531 w 1531"/>
                <a:gd name="T177" fmla="*/ 1523 h 152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31" h="1523">
                  <a:moveTo>
                    <a:pt x="765" y="1523"/>
                  </a:moveTo>
                  <a:lnTo>
                    <a:pt x="687" y="1517"/>
                  </a:lnTo>
                  <a:lnTo>
                    <a:pt x="610" y="1505"/>
                  </a:lnTo>
                  <a:lnTo>
                    <a:pt x="538" y="1487"/>
                  </a:lnTo>
                  <a:lnTo>
                    <a:pt x="466" y="1463"/>
                  </a:lnTo>
                  <a:lnTo>
                    <a:pt x="400" y="1433"/>
                  </a:lnTo>
                  <a:lnTo>
                    <a:pt x="335" y="1392"/>
                  </a:lnTo>
                  <a:lnTo>
                    <a:pt x="221" y="1302"/>
                  </a:lnTo>
                  <a:lnTo>
                    <a:pt x="131" y="1189"/>
                  </a:lnTo>
                  <a:lnTo>
                    <a:pt x="89" y="1123"/>
                  </a:lnTo>
                  <a:lnTo>
                    <a:pt x="59" y="1057"/>
                  </a:lnTo>
                  <a:lnTo>
                    <a:pt x="36" y="985"/>
                  </a:lnTo>
                  <a:lnTo>
                    <a:pt x="18" y="914"/>
                  </a:lnTo>
                  <a:lnTo>
                    <a:pt x="6" y="836"/>
                  </a:lnTo>
                  <a:lnTo>
                    <a:pt x="0" y="759"/>
                  </a:lnTo>
                  <a:lnTo>
                    <a:pt x="6" y="681"/>
                  </a:lnTo>
                  <a:lnTo>
                    <a:pt x="18" y="603"/>
                  </a:lnTo>
                  <a:lnTo>
                    <a:pt x="36" y="532"/>
                  </a:lnTo>
                  <a:lnTo>
                    <a:pt x="59" y="466"/>
                  </a:lnTo>
                  <a:lnTo>
                    <a:pt x="89" y="400"/>
                  </a:lnTo>
                  <a:lnTo>
                    <a:pt x="131" y="334"/>
                  </a:lnTo>
                  <a:lnTo>
                    <a:pt x="221" y="221"/>
                  </a:lnTo>
                  <a:lnTo>
                    <a:pt x="335" y="131"/>
                  </a:lnTo>
                  <a:lnTo>
                    <a:pt x="400" y="90"/>
                  </a:lnTo>
                  <a:lnTo>
                    <a:pt x="466" y="60"/>
                  </a:lnTo>
                  <a:lnTo>
                    <a:pt x="538" y="36"/>
                  </a:lnTo>
                  <a:lnTo>
                    <a:pt x="610" y="18"/>
                  </a:lnTo>
                  <a:lnTo>
                    <a:pt x="687" y="6"/>
                  </a:lnTo>
                  <a:lnTo>
                    <a:pt x="765" y="0"/>
                  </a:lnTo>
                  <a:lnTo>
                    <a:pt x="843" y="6"/>
                  </a:lnTo>
                  <a:lnTo>
                    <a:pt x="921" y="18"/>
                  </a:lnTo>
                  <a:lnTo>
                    <a:pt x="993" y="36"/>
                  </a:lnTo>
                  <a:lnTo>
                    <a:pt x="1064" y="60"/>
                  </a:lnTo>
                  <a:lnTo>
                    <a:pt x="1130" y="90"/>
                  </a:lnTo>
                  <a:lnTo>
                    <a:pt x="1190" y="131"/>
                  </a:lnTo>
                  <a:lnTo>
                    <a:pt x="1304" y="221"/>
                  </a:lnTo>
                  <a:lnTo>
                    <a:pt x="1399" y="334"/>
                  </a:lnTo>
                  <a:lnTo>
                    <a:pt x="1435" y="400"/>
                  </a:lnTo>
                  <a:lnTo>
                    <a:pt x="1471" y="466"/>
                  </a:lnTo>
                  <a:lnTo>
                    <a:pt x="1495" y="532"/>
                  </a:lnTo>
                  <a:lnTo>
                    <a:pt x="1513" y="603"/>
                  </a:lnTo>
                  <a:lnTo>
                    <a:pt x="1525" y="681"/>
                  </a:lnTo>
                  <a:lnTo>
                    <a:pt x="1531" y="759"/>
                  </a:lnTo>
                  <a:lnTo>
                    <a:pt x="1525" y="836"/>
                  </a:lnTo>
                  <a:lnTo>
                    <a:pt x="1513" y="914"/>
                  </a:lnTo>
                  <a:lnTo>
                    <a:pt x="1495" y="985"/>
                  </a:lnTo>
                  <a:lnTo>
                    <a:pt x="1471" y="1057"/>
                  </a:lnTo>
                  <a:lnTo>
                    <a:pt x="1435" y="1123"/>
                  </a:lnTo>
                  <a:lnTo>
                    <a:pt x="1399" y="1189"/>
                  </a:lnTo>
                  <a:lnTo>
                    <a:pt x="1304" y="1302"/>
                  </a:lnTo>
                  <a:lnTo>
                    <a:pt x="1190" y="1392"/>
                  </a:lnTo>
                  <a:lnTo>
                    <a:pt x="1130" y="1433"/>
                  </a:lnTo>
                  <a:lnTo>
                    <a:pt x="1064" y="1463"/>
                  </a:lnTo>
                  <a:lnTo>
                    <a:pt x="993" y="1487"/>
                  </a:lnTo>
                  <a:lnTo>
                    <a:pt x="921" y="1505"/>
                  </a:lnTo>
                  <a:lnTo>
                    <a:pt x="843" y="1517"/>
                  </a:lnTo>
                  <a:lnTo>
                    <a:pt x="765" y="1523"/>
                  </a:lnTo>
                  <a:close/>
                </a:path>
              </a:pathLst>
            </a:custGeom>
            <a:solidFill>
              <a:srgbClr val="3C7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18" name="Freeform 178"/>
            <p:cNvSpPr>
              <a:spLocks/>
            </p:cNvSpPr>
            <p:nvPr/>
          </p:nvSpPr>
          <p:spPr bwMode="auto">
            <a:xfrm>
              <a:off x="4140" y="1768"/>
              <a:ext cx="1519" cy="1517"/>
            </a:xfrm>
            <a:custGeom>
              <a:avLst/>
              <a:gdLst>
                <a:gd name="T0" fmla="*/ 759 w 1519"/>
                <a:gd name="T1" fmla="*/ 1517 h 1517"/>
                <a:gd name="T2" fmla="*/ 682 w 1519"/>
                <a:gd name="T3" fmla="*/ 1511 h 1517"/>
                <a:gd name="T4" fmla="*/ 604 w 1519"/>
                <a:gd name="T5" fmla="*/ 1499 h 1517"/>
                <a:gd name="T6" fmla="*/ 532 w 1519"/>
                <a:gd name="T7" fmla="*/ 1481 h 1517"/>
                <a:gd name="T8" fmla="*/ 466 w 1519"/>
                <a:gd name="T9" fmla="*/ 1457 h 1517"/>
                <a:gd name="T10" fmla="*/ 400 w 1519"/>
                <a:gd name="T11" fmla="*/ 1427 h 1517"/>
                <a:gd name="T12" fmla="*/ 335 w 1519"/>
                <a:gd name="T13" fmla="*/ 1386 h 1517"/>
                <a:gd name="T14" fmla="*/ 221 w 1519"/>
                <a:gd name="T15" fmla="*/ 1296 h 1517"/>
                <a:gd name="T16" fmla="*/ 131 w 1519"/>
                <a:gd name="T17" fmla="*/ 1183 h 1517"/>
                <a:gd name="T18" fmla="*/ 89 w 1519"/>
                <a:gd name="T19" fmla="*/ 1123 h 1517"/>
                <a:gd name="T20" fmla="*/ 59 w 1519"/>
                <a:gd name="T21" fmla="*/ 1051 h 1517"/>
                <a:gd name="T22" fmla="*/ 36 w 1519"/>
                <a:gd name="T23" fmla="*/ 985 h 1517"/>
                <a:gd name="T24" fmla="*/ 18 w 1519"/>
                <a:gd name="T25" fmla="*/ 914 h 1517"/>
                <a:gd name="T26" fmla="*/ 6 w 1519"/>
                <a:gd name="T27" fmla="*/ 836 h 1517"/>
                <a:gd name="T28" fmla="*/ 0 w 1519"/>
                <a:gd name="T29" fmla="*/ 759 h 1517"/>
                <a:gd name="T30" fmla="*/ 6 w 1519"/>
                <a:gd name="T31" fmla="*/ 681 h 1517"/>
                <a:gd name="T32" fmla="*/ 18 w 1519"/>
                <a:gd name="T33" fmla="*/ 603 h 1517"/>
                <a:gd name="T34" fmla="*/ 36 w 1519"/>
                <a:gd name="T35" fmla="*/ 532 h 1517"/>
                <a:gd name="T36" fmla="*/ 59 w 1519"/>
                <a:gd name="T37" fmla="*/ 466 h 1517"/>
                <a:gd name="T38" fmla="*/ 89 w 1519"/>
                <a:gd name="T39" fmla="*/ 400 h 1517"/>
                <a:gd name="T40" fmla="*/ 131 w 1519"/>
                <a:gd name="T41" fmla="*/ 334 h 1517"/>
                <a:gd name="T42" fmla="*/ 221 w 1519"/>
                <a:gd name="T43" fmla="*/ 221 h 1517"/>
                <a:gd name="T44" fmla="*/ 335 w 1519"/>
                <a:gd name="T45" fmla="*/ 131 h 1517"/>
                <a:gd name="T46" fmla="*/ 400 w 1519"/>
                <a:gd name="T47" fmla="*/ 90 h 1517"/>
                <a:gd name="T48" fmla="*/ 466 w 1519"/>
                <a:gd name="T49" fmla="*/ 60 h 1517"/>
                <a:gd name="T50" fmla="*/ 532 w 1519"/>
                <a:gd name="T51" fmla="*/ 36 h 1517"/>
                <a:gd name="T52" fmla="*/ 604 w 1519"/>
                <a:gd name="T53" fmla="*/ 18 h 1517"/>
                <a:gd name="T54" fmla="*/ 682 w 1519"/>
                <a:gd name="T55" fmla="*/ 6 h 1517"/>
                <a:gd name="T56" fmla="*/ 759 w 1519"/>
                <a:gd name="T57" fmla="*/ 0 h 1517"/>
                <a:gd name="T58" fmla="*/ 837 w 1519"/>
                <a:gd name="T59" fmla="*/ 6 h 1517"/>
                <a:gd name="T60" fmla="*/ 915 w 1519"/>
                <a:gd name="T61" fmla="*/ 18 h 1517"/>
                <a:gd name="T62" fmla="*/ 987 w 1519"/>
                <a:gd name="T63" fmla="*/ 36 h 1517"/>
                <a:gd name="T64" fmla="*/ 1052 w 1519"/>
                <a:gd name="T65" fmla="*/ 60 h 1517"/>
                <a:gd name="T66" fmla="*/ 1124 w 1519"/>
                <a:gd name="T67" fmla="*/ 90 h 1517"/>
                <a:gd name="T68" fmla="*/ 1184 w 1519"/>
                <a:gd name="T69" fmla="*/ 131 h 1517"/>
                <a:gd name="T70" fmla="*/ 1298 w 1519"/>
                <a:gd name="T71" fmla="*/ 221 h 1517"/>
                <a:gd name="T72" fmla="*/ 1387 w 1519"/>
                <a:gd name="T73" fmla="*/ 334 h 1517"/>
                <a:gd name="T74" fmla="*/ 1429 w 1519"/>
                <a:gd name="T75" fmla="*/ 400 h 1517"/>
                <a:gd name="T76" fmla="*/ 1459 w 1519"/>
                <a:gd name="T77" fmla="*/ 466 h 1517"/>
                <a:gd name="T78" fmla="*/ 1483 w 1519"/>
                <a:gd name="T79" fmla="*/ 532 h 1517"/>
                <a:gd name="T80" fmla="*/ 1501 w 1519"/>
                <a:gd name="T81" fmla="*/ 603 h 1517"/>
                <a:gd name="T82" fmla="*/ 1513 w 1519"/>
                <a:gd name="T83" fmla="*/ 681 h 1517"/>
                <a:gd name="T84" fmla="*/ 1519 w 1519"/>
                <a:gd name="T85" fmla="*/ 759 h 1517"/>
                <a:gd name="T86" fmla="*/ 1513 w 1519"/>
                <a:gd name="T87" fmla="*/ 836 h 1517"/>
                <a:gd name="T88" fmla="*/ 1501 w 1519"/>
                <a:gd name="T89" fmla="*/ 914 h 1517"/>
                <a:gd name="T90" fmla="*/ 1483 w 1519"/>
                <a:gd name="T91" fmla="*/ 985 h 1517"/>
                <a:gd name="T92" fmla="*/ 1459 w 1519"/>
                <a:gd name="T93" fmla="*/ 1051 h 1517"/>
                <a:gd name="T94" fmla="*/ 1429 w 1519"/>
                <a:gd name="T95" fmla="*/ 1123 h 1517"/>
                <a:gd name="T96" fmla="*/ 1387 w 1519"/>
                <a:gd name="T97" fmla="*/ 1183 h 1517"/>
                <a:gd name="T98" fmla="*/ 1298 w 1519"/>
                <a:gd name="T99" fmla="*/ 1296 h 1517"/>
                <a:gd name="T100" fmla="*/ 1184 w 1519"/>
                <a:gd name="T101" fmla="*/ 1386 h 1517"/>
                <a:gd name="T102" fmla="*/ 1124 w 1519"/>
                <a:gd name="T103" fmla="*/ 1427 h 1517"/>
                <a:gd name="T104" fmla="*/ 1052 w 1519"/>
                <a:gd name="T105" fmla="*/ 1457 h 1517"/>
                <a:gd name="T106" fmla="*/ 987 w 1519"/>
                <a:gd name="T107" fmla="*/ 1481 h 1517"/>
                <a:gd name="T108" fmla="*/ 915 w 1519"/>
                <a:gd name="T109" fmla="*/ 1499 h 1517"/>
                <a:gd name="T110" fmla="*/ 837 w 1519"/>
                <a:gd name="T111" fmla="*/ 1511 h 1517"/>
                <a:gd name="T112" fmla="*/ 759 w 1519"/>
                <a:gd name="T113" fmla="*/ 1517 h 1517"/>
                <a:gd name="T114" fmla="*/ 759 w 1519"/>
                <a:gd name="T115" fmla="*/ 1517 h 151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19"/>
                <a:gd name="T175" fmla="*/ 0 h 1517"/>
                <a:gd name="T176" fmla="*/ 1519 w 1519"/>
                <a:gd name="T177" fmla="*/ 1517 h 151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19" h="1517">
                  <a:moveTo>
                    <a:pt x="759" y="1517"/>
                  </a:moveTo>
                  <a:lnTo>
                    <a:pt x="682" y="1511"/>
                  </a:lnTo>
                  <a:lnTo>
                    <a:pt x="604" y="1499"/>
                  </a:lnTo>
                  <a:lnTo>
                    <a:pt x="532" y="1481"/>
                  </a:lnTo>
                  <a:lnTo>
                    <a:pt x="466" y="1457"/>
                  </a:lnTo>
                  <a:lnTo>
                    <a:pt x="400" y="1427"/>
                  </a:lnTo>
                  <a:lnTo>
                    <a:pt x="335" y="1386"/>
                  </a:lnTo>
                  <a:lnTo>
                    <a:pt x="221" y="1296"/>
                  </a:lnTo>
                  <a:lnTo>
                    <a:pt x="131" y="1183"/>
                  </a:lnTo>
                  <a:lnTo>
                    <a:pt x="89" y="1123"/>
                  </a:lnTo>
                  <a:lnTo>
                    <a:pt x="59" y="1051"/>
                  </a:lnTo>
                  <a:lnTo>
                    <a:pt x="36" y="985"/>
                  </a:lnTo>
                  <a:lnTo>
                    <a:pt x="18" y="914"/>
                  </a:lnTo>
                  <a:lnTo>
                    <a:pt x="6" y="836"/>
                  </a:lnTo>
                  <a:lnTo>
                    <a:pt x="0" y="759"/>
                  </a:lnTo>
                  <a:lnTo>
                    <a:pt x="6" y="681"/>
                  </a:lnTo>
                  <a:lnTo>
                    <a:pt x="18" y="603"/>
                  </a:lnTo>
                  <a:lnTo>
                    <a:pt x="36" y="532"/>
                  </a:lnTo>
                  <a:lnTo>
                    <a:pt x="59" y="466"/>
                  </a:lnTo>
                  <a:lnTo>
                    <a:pt x="89" y="400"/>
                  </a:lnTo>
                  <a:lnTo>
                    <a:pt x="131" y="334"/>
                  </a:lnTo>
                  <a:lnTo>
                    <a:pt x="221" y="221"/>
                  </a:lnTo>
                  <a:lnTo>
                    <a:pt x="335" y="131"/>
                  </a:lnTo>
                  <a:lnTo>
                    <a:pt x="400" y="90"/>
                  </a:lnTo>
                  <a:lnTo>
                    <a:pt x="466" y="60"/>
                  </a:lnTo>
                  <a:lnTo>
                    <a:pt x="532" y="36"/>
                  </a:lnTo>
                  <a:lnTo>
                    <a:pt x="604" y="18"/>
                  </a:lnTo>
                  <a:lnTo>
                    <a:pt x="682" y="6"/>
                  </a:lnTo>
                  <a:lnTo>
                    <a:pt x="759" y="0"/>
                  </a:lnTo>
                  <a:lnTo>
                    <a:pt x="837" y="6"/>
                  </a:lnTo>
                  <a:lnTo>
                    <a:pt x="915" y="18"/>
                  </a:lnTo>
                  <a:lnTo>
                    <a:pt x="987" y="36"/>
                  </a:lnTo>
                  <a:lnTo>
                    <a:pt x="1052" y="60"/>
                  </a:lnTo>
                  <a:lnTo>
                    <a:pt x="1124" y="90"/>
                  </a:lnTo>
                  <a:lnTo>
                    <a:pt x="1184" y="131"/>
                  </a:lnTo>
                  <a:lnTo>
                    <a:pt x="1298" y="221"/>
                  </a:lnTo>
                  <a:lnTo>
                    <a:pt x="1387" y="334"/>
                  </a:lnTo>
                  <a:lnTo>
                    <a:pt x="1429" y="400"/>
                  </a:lnTo>
                  <a:lnTo>
                    <a:pt x="1459" y="466"/>
                  </a:lnTo>
                  <a:lnTo>
                    <a:pt x="1483" y="532"/>
                  </a:lnTo>
                  <a:lnTo>
                    <a:pt x="1501" y="603"/>
                  </a:lnTo>
                  <a:lnTo>
                    <a:pt x="1513" y="681"/>
                  </a:lnTo>
                  <a:lnTo>
                    <a:pt x="1519" y="759"/>
                  </a:lnTo>
                  <a:lnTo>
                    <a:pt x="1513" y="836"/>
                  </a:lnTo>
                  <a:lnTo>
                    <a:pt x="1501" y="914"/>
                  </a:lnTo>
                  <a:lnTo>
                    <a:pt x="1483" y="985"/>
                  </a:lnTo>
                  <a:lnTo>
                    <a:pt x="1459" y="1051"/>
                  </a:lnTo>
                  <a:lnTo>
                    <a:pt x="1429" y="1123"/>
                  </a:lnTo>
                  <a:lnTo>
                    <a:pt x="1387" y="1183"/>
                  </a:lnTo>
                  <a:lnTo>
                    <a:pt x="1298" y="1296"/>
                  </a:lnTo>
                  <a:lnTo>
                    <a:pt x="1184" y="1386"/>
                  </a:lnTo>
                  <a:lnTo>
                    <a:pt x="1124" y="1427"/>
                  </a:lnTo>
                  <a:lnTo>
                    <a:pt x="1052" y="1457"/>
                  </a:lnTo>
                  <a:lnTo>
                    <a:pt x="987" y="1481"/>
                  </a:lnTo>
                  <a:lnTo>
                    <a:pt x="915" y="1499"/>
                  </a:lnTo>
                  <a:lnTo>
                    <a:pt x="837" y="1511"/>
                  </a:lnTo>
                  <a:lnTo>
                    <a:pt x="759" y="1517"/>
                  </a:lnTo>
                  <a:close/>
                </a:path>
              </a:pathLst>
            </a:custGeom>
            <a:solidFill>
              <a:srgbClr val="3C7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19" name="Freeform 179"/>
            <p:cNvSpPr>
              <a:spLocks/>
            </p:cNvSpPr>
            <p:nvPr/>
          </p:nvSpPr>
          <p:spPr bwMode="auto">
            <a:xfrm>
              <a:off x="4146" y="1768"/>
              <a:ext cx="1507" cy="1505"/>
            </a:xfrm>
            <a:custGeom>
              <a:avLst/>
              <a:gdLst>
                <a:gd name="T0" fmla="*/ 753 w 1507"/>
                <a:gd name="T1" fmla="*/ 1505 h 1505"/>
                <a:gd name="T2" fmla="*/ 676 w 1507"/>
                <a:gd name="T3" fmla="*/ 1499 h 1505"/>
                <a:gd name="T4" fmla="*/ 604 w 1507"/>
                <a:gd name="T5" fmla="*/ 1487 h 1505"/>
                <a:gd name="T6" fmla="*/ 526 w 1507"/>
                <a:gd name="T7" fmla="*/ 1469 h 1505"/>
                <a:gd name="T8" fmla="*/ 460 w 1507"/>
                <a:gd name="T9" fmla="*/ 1445 h 1505"/>
                <a:gd name="T10" fmla="*/ 394 w 1507"/>
                <a:gd name="T11" fmla="*/ 1415 h 1505"/>
                <a:gd name="T12" fmla="*/ 329 w 1507"/>
                <a:gd name="T13" fmla="*/ 1380 h 1505"/>
                <a:gd name="T14" fmla="*/ 221 w 1507"/>
                <a:gd name="T15" fmla="*/ 1284 h 1505"/>
                <a:gd name="T16" fmla="*/ 125 w 1507"/>
                <a:gd name="T17" fmla="*/ 1177 h 1505"/>
                <a:gd name="T18" fmla="*/ 89 w 1507"/>
                <a:gd name="T19" fmla="*/ 1111 h 1505"/>
                <a:gd name="T20" fmla="*/ 59 w 1507"/>
                <a:gd name="T21" fmla="*/ 1045 h 1505"/>
                <a:gd name="T22" fmla="*/ 36 w 1507"/>
                <a:gd name="T23" fmla="*/ 979 h 1505"/>
                <a:gd name="T24" fmla="*/ 18 w 1507"/>
                <a:gd name="T25" fmla="*/ 908 h 1505"/>
                <a:gd name="T26" fmla="*/ 6 w 1507"/>
                <a:gd name="T27" fmla="*/ 830 h 1505"/>
                <a:gd name="T28" fmla="*/ 0 w 1507"/>
                <a:gd name="T29" fmla="*/ 753 h 1505"/>
                <a:gd name="T30" fmla="*/ 6 w 1507"/>
                <a:gd name="T31" fmla="*/ 675 h 1505"/>
                <a:gd name="T32" fmla="*/ 18 w 1507"/>
                <a:gd name="T33" fmla="*/ 603 h 1505"/>
                <a:gd name="T34" fmla="*/ 36 w 1507"/>
                <a:gd name="T35" fmla="*/ 532 h 1505"/>
                <a:gd name="T36" fmla="*/ 59 w 1507"/>
                <a:gd name="T37" fmla="*/ 460 h 1505"/>
                <a:gd name="T38" fmla="*/ 89 w 1507"/>
                <a:gd name="T39" fmla="*/ 394 h 1505"/>
                <a:gd name="T40" fmla="*/ 125 w 1507"/>
                <a:gd name="T41" fmla="*/ 334 h 1505"/>
                <a:gd name="T42" fmla="*/ 221 w 1507"/>
                <a:gd name="T43" fmla="*/ 221 h 1505"/>
                <a:gd name="T44" fmla="*/ 329 w 1507"/>
                <a:gd name="T45" fmla="*/ 131 h 1505"/>
                <a:gd name="T46" fmla="*/ 394 w 1507"/>
                <a:gd name="T47" fmla="*/ 90 h 1505"/>
                <a:gd name="T48" fmla="*/ 460 w 1507"/>
                <a:gd name="T49" fmla="*/ 60 h 1505"/>
                <a:gd name="T50" fmla="*/ 526 w 1507"/>
                <a:gd name="T51" fmla="*/ 36 h 1505"/>
                <a:gd name="T52" fmla="*/ 604 w 1507"/>
                <a:gd name="T53" fmla="*/ 18 h 1505"/>
                <a:gd name="T54" fmla="*/ 676 w 1507"/>
                <a:gd name="T55" fmla="*/ 6 h 1505"/>
                <a:gd name="T56" fmla="*/ 753 w 1507"/>
                <a:gd name="T57" fmla="*/ 0 h 1505"/>
                <a:gd name="T58" fmla="*/ 831 w 1507"/>
                <a:gd name="T59" fmla="*/ 6 h 1505"/>
                <a:gd name="T60" fmla="*/ 903 w 1507"/>
                <a:gd name="T61" fmla="*/ 18 h 1505"/>
                <a:gd name="T62" fmla="*/ 975 w 1507"/>
                <a:gd name="T63" fmla="*/ 36 h 1505"/>
                <a:gd name="T64" fmla="*/ 1046 w 1507"/>
                <a:gd name="T65" fmla="*/ 60 h 1505"/>
                <a:gd name="T66" fmla="*/ 1112 w 1507"/>
                <a:gd name="T67" fmla="*/ 90 h 1505"/>
                <a:gd name="T68" fmla="*/ 1172 w 1507"/>
                <a:gd name="T69" fmla="*/ 131 h 1505"/>
                <a:gd name="T70" fmla="*/ 1286 w 1507"/>
                <a:gd name="T71" fmla="*/ 221 h 1505"/>
                <a:gd name="T72" fmla="*/ 1375 w 1507"/>
                <a:gd name="T73" fmla="*/ 334 h 1505"/>
                <a:gd name="T74" fmla="*/ 1417 w 1507"/>
                <a:gd name="T75" fmla="*/ 394 h 1505"/>
                <a:gd name="T76" fmla="*/ 1447 w 1507"/>
                <a:gd name="T77" fmla="*/ 460 h 1505"/>
                <a:gd name="T78" fmla="*/ 1471 w 1507"/>
                <a:gd name="T79" fmla="*/ 532 h 1505"/>
                <a:gd name="T80" fmla="*/ 1489 w 1507"/>
                <a:gd name="T81" fmla="*/ 603 h 1505"/>
                <a:gd name="T82" fmla="*/ 1501 w 1507"/>
                <a:gd name="T83" fmla="*/ 675 h 1505"/>
                <a:gd name="T84" fmla="*/ 1507 w 1507"/>
                <a:gd name="T85" fmla="*/ 753 h 1505"/>
                <a:gd name="T86" fmla="*/ 1501 w 1507"/>
                <a:gd name="T87" fmla="*/ 830 h 1505"/>
                <a:gd name="T88" fmla="*/ 1489 w 1507"/>
                <a:gd name="T89" fmla="*/ 908 h 1505"/>
                <a:gd name="T90" fmla="*/ 1471 w 1507"/>
                <a:gd name="T91" fmla="*/ 979 h 1505"/>
                <a:gd name="T92" fmla="*/ 1447 w 1507"/>
                <a:gd name="T93" fmla="*/ 1045 h 1505"/>
                <a:gd name="T94" fmla="*/ 1417 w 1507"/>
                <a:gd name="T95" fmla="*/ 1111 h 1505"/>
                <a:gd name="T96" fmla="*/ 1375 w 1507"/>
                <a:gd name="T97" fmla="*/ 1177 h 1505"/>
                <a:gd name="T98" fmla="*/ 1286 w 1507"/>
                <a:gd name="T99" fmla="*/ 1284 h 1505"/>
                <a:gd name="T100" fmla="*/ 1172 w 1507"/>
                <a:gd name="T101" fmla="*/ 1380 h 1505"/>
                <a:gd name="T102" fmla="*/ 1112 w 1507"/>
                <a:gd name="T103" fmla="*/ 1415 h 1505"/>
                <a:gd name="T104" fmla="*/ 1046 w 1507"/>
                <a:gd name="T105" fmla="*/ 1445 h 1505"/>
                <a:gd name="T106" fmla="*/ 975 w 1507"/>
                <a:gd name="T107" fmla="*/ 1469 h 1505"/>
                <a:gd name="T108" fmla="*/ 903 w 1507"/>
                <a:gd name="T109" fmla="*/ 1487 h 1505"/>
                <a:gd name="T110" fmla="*/ 831 w 1507"/>
                <a:gd name="T111" fmla="*/ 1499 h 1505"/>
                <a:gd name="T112" fmla="*/ 753 w 1507"/>
                <a:gd name="T113" fmla="*/ 1505 h 1505"/>
                <a:gd name="T114" fmla="*/ 753 w 1507"/>
                <a:gd name="T115" fmla="*/ 1505 h 150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07"/>
                <a:gd name="T175" fmla="*/ 0 h 1505"/>
                <a:gd name="T176" fmla="*/ 1507 w 1507"/>
                <a:gd name="T177" fmla="*/ 1505 h 150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07" h="1505">
                  <a:moveTo>
                    <a:pt x="753" y="1505"/>
                  </a:moveTo>
                  <a:lnTo>
                    <a:pt x="676" y="1499"/>
                  </a:lnTo>
                  <a:lnTo>
                    <a:pt x="604" y="1487"/>
                  </a:lnTo>
                  <a:lnTo>
                    <a:pt x="526" y="1469"/>
                  </a:lnTo>
                  <a:lnTo>
                    <a:pt x="460" y="1445"/>
                  </a:lnTo>
                  <a:lnTo>
                    <a:pt x="394" y="1415"/>
                  </a:lnTo>
                  <a:lnTo>
                    <a:pt x="329" y="1380"/>
                  </a:lnTo>
                  <a:lnTo>
                    <a:pt x="221" y="1284"/>
                  </a:lnTo>
                  <a:lnTo>
                    <a:pt x="125" y="1177"/>
                  </a:lnTo>
                  <a:lnTo>
                    <a:pt x="89" y="1111"/>
                  </a:lnTo>
                  <a:lnTo>
                    <a:pt x="59" y="1045"/>
                  </a:lnTo>
                  <a:lnTo>
                    <a:pt x="36" y="979"/>
                  </a:lnTo>
                  <a:lnTo>
                    <a:pt x="18" y="908"/>
                  </a:lnTo>
                  <a:lnTo>
                    <a:pt x="6" y="830"/>
                  </a:lnTo>
                  <a:lnTo>
                    <a:pt x="0" y="753"/>
                  </a:lnTo>
                  <a:lnTo>
                    <a:pt x="6" y="675"/>
                  </a:lnTo>
                  <a:lnTo>
                    <a:pt x="18" y="603"/>
                  </a:lnTo>
                  <a:lnTo>
                    <a:pt x="36" y="532"/>
                  </a:lnTo>
                  <a:lnTo>
                    <a:pt x="59" y="460"/>
                  </a:lnTo>
                  <a:lnTo>
                    <a:pt x="89" y="394"/>
                  </a:lnTo>
                  <a:lnTo>
                    <a:pt x="125" y="334"/>
                  </a:lnTo>
                  <a:lnTo>
                    <a:pt x="221" y="221"/>
                  </a:lnTo>
                  <a:lnTo>
                    <a:pt x="329" y="131"/>
                  </a:lnTo>
                  <a:lnTo>
                    <a:pt x="394" y="90"/>
                  </a:lnTo>
                  <a:lnTo>
                    <a:pt x="460" y="60"/>
                  </a:lnTo>
                  <a:lnTo>
                    <a:pt x="526" y="36"/>
                  </a:lnTo>
                  <a:lnTo>
                    <a:pt x="604" y="18"/>
                  </a:lnTo>
                  <a:lnTo>
                    <a:pt x="676" y="6"/>
                  </a:lnTo>
                  <a:lnTo>
                    <a:pt x="753" y="0"/>
                  </a:lnTo>
                  <a:lnTo>
                    <a:pt x="831" y="6"/>
                  </a:lnTo>
                  <a:lnTo>
                    <a:pt x="903" y="18"/>
                  </a:lnTo>
                  <a:lnTo>
                    <a:pt x="975" y="36"/>
                  </a:lnTo>
                  <a:lnTo>
                    <a:pt x="1046" y="60"/>
                  </a:lnTo>
                  <a:lnTo>
                    <a:pt x="1112" y="90"/>
                  </a:lnTo>
                  <a:lnTo>
                    <a:pt x="1172" y="131"/>
                  </a:lnTo>
                  <a:lnTo>
                    <a:pt x="1286" y="221"/>
                  </a:lnTo>
                  <a:lnTo>
                    <a:pt x="1375" y="334"/>
                  </a:lnTo>
                  <a:lnTo>
                    <a:pt x="1417" y="394"/>
                  </a:lnTo>
                  <a:lnTo>
                    <a:pt x="1447" y="460"/>
                  </a:lnTo>
                  <a:lnTo>
                    <a:pt x="1471" y="532"/>
                  </a:lnTo>
                  <a:lnTo>
                    <a:pt x="1489" y="603"/>
                  </a:lnTo>
                  <a:lnTo>
                    <a:pt x="1501" y="675"/>
                  </a:lnTo>
                  <a:lnTo>
                    <a:pt x="1507" y="753"/>
                  </a:lnTo>
                  <a:lnTo>
                    <a:pt x="1501" y="830"/>
                  </a:lnTo>
                  <a:lnTo>
                    <a:pt x="1489" y="908"/>
                  </a:lnTo>
                  <a:lnTo>
                    <a:pt x="1471" y="979"/>
                  </a:lnTo>
                  <a:lnTo>
                    <a:pt x="1447" y="1045"/>
                  </a:lnTo>
                  <a:lnTo>
                    <a:pt x="1417" y="1111"/>
                  </a:lnTo>
                  <a:lnTo>
                    <a:pt x="1375" y="1177"/>
                  </a:lnTo>
                  <a:lnTo>
                    <a:pt x="1286" y="1284"/>
                  </a:lnTo>
                  <a:lnTo>
                    <a:pt x="1172" y="1380"/>
                  </a:lnTo>
                  <a:lnTo>
                    <a:pt x="1112" y="1415"/>
                  </a:lnTo>
                  <a:lnTo>
                    <a:pt x="1046" y="1445"/>
                  </a:lnTo>
                  <a:lnTo>
                    <a:pt x="975" y="1469"/>
                  </a:lnTo>
                  <a:lnTo>
                    <a:pt x="903" y="1487"/>
                  </a:lnTo>
                  <a:lnTo>
                    <a:pt x="831" y="1499"/>
                  </a:lnTo>
                  <a:lnTo>
                    <a:pt x="753" y="1505"/>
                  </a:lnTo>
                  <a:close/>
                </a:path>
              </a:pathLst>
            </a:custGeom>
            <a:solidFill>
              <a:srgbClr val="3D74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20" name="Freeform 180"/>
            <p:cNvSpPr>
              <a:spLocks/>
            </p:cNvSpPr>
            <p:nvPr/>
          </p:nvSpPr>
          <p:spPr bwMode="auto">
            <a:xfrm>
              <a:off x="4152" y="1774"/>
              <a:ext cx="1489" cy="1493"/>
            </a:xfrm>
            <a:custGeom>
              <a:avLst/>
              <a:gdLst>
                <a:gd name="T0" fmla="*/ 741 w 1489"/>
                <a:gd name="T1" fmla="*/ 1493 h 1493"/>
                <a:gd name="T2" fmla="*/ 664 w 1489"/>
                <a:gd name="T3" fmla="*/ 1487 h 1493"/>
                <a:gd name="T4" fmla="*/ 592 w 1489"/>
                <a:gd name="T5" fmla="*/ 1475 h 1493"/>
                <a:gd name="T6" fmla="*/ 520 w 1489"/>
                <a:gd name="T7" fmla="*/ 1457 h 1493"/>
                <a:gd name="T8" fmla="*/ 454 w 1489"/>
                <a:gd name="T9" fmla="*/ 1433 h 1493"/>
                <a:gd name="T10" fmla="*/ 388 w 1489"/>
                <a:gd name="T11" fmla="*/ 1403 h 1493"/>
                <a:gd name="T12" fmla="*/ 323 w 1489"/>
                <a:gd name="T13" fmla="*/ 1368 h 1493"/>
                <a:gd name="T14" fmla="*/ 215 w 1489"/>
                <a:gd name="T15" fmla="*/ 1272 h 1493"/>
                <a:gd name="T16" fmla="*/ 125 w 1489"/>
                <a:gd name="T17" fmla="*/ 1165 h 1493"/>
                <a:gd name="T18" fmla="*/ 89 w 1489"/>
                <a:gd name="T19" fmla="*/ 1105 h 1493"/>
                <a:gd name="T20" fmla="*/ 59 w 1489"/>
                <a:gd name="T21" fmla="*/ 1039 h 1493"/>
                <a:gd name="T22" fmla="*/ 35 w 1489"/>
                <a:gd name="T23" fmla="*/ 968 h 1493"/>
                <a:gd name="T24" fmla="*/ 18 w 1489"/>
                <a:gd name="T25" fmla="*/ 896 h 1493"/>
                <a:gd name="T26" fmla="*/ 6 w 1489"/>
                <a:gd name="T27" fmla="*/ 824 h 1493"/>
                <a:gd name="T28" fmla="*/ 0 w 1489"/>
                <a:gd name="T29" fmla="*/ 747 h 1493"/>
                <a:gd name="T30" fmla="*/ 6 w 1489"/>
                <a:gd name="T31" fmla="*/ 669 h 1493"/>
                <a:gd name="T32" fmla="*/ 18 w 1489"/>
                <a:gd name="T33" fmla="*/ 597 h 1493"/>
                <a:gd name="T34" fmla="*/ 35 w 1489"/>
                <a:gd name="T35" fmla="*/ 526 h 1493"/>
                <a:gd name="T36" fmla="*/ 59 w 1489"/>
                <a:gd name="T37" fmla="*/ 454 h 1493"/>
                <a:gd name="T38" fmla="*/ 89 w 1489"/>
                <a:gd name="T39" fmla="*/ 388 h 1493"/>
                <a:gd name="T40" fmla="*/ 125 w 1489"/>
                <a:gd name="T41" fmla="*/ 328 h 1493"/>
                <a:gd name="T42" fmla="*/ 215 w 1489"/>
                <a:gd name="T43" fmla="*/ 221 h 1493"/>
                <a:gd name="T44" fmla="*/ 323 w 1489"/>
                <a:gd name="T45" fmla="*/ 125 h 1493"/>
                <a:gd name="T46" fmla="*/ 388 w 1489"/>
                <a:gd name="T47" fmla="*/ 90 h 1493"/>
                <a:gd name="T48" fmla="*/ 454 w 1489"/>
                <a:gd name="T49" fmla="*/ 60 h 1493"/>
                <a:gd name="T50" fmla="*/ 520 w 1489"/>
                <a:gd name="T51" fmla="*/ 36 h 1493"/>
                <a:gd name="T52" fmla="*/ 592 w 1489"/>
                <a:gd name="T53" fmla="*/ 18 h 1493"/>
                <a:gd name="T54" fmla="*/ 664 w 1489"/>
                <a:gd name="T55" fmla="*/ 6 h 1493"/>
                <a:gd name="T56" fmla="*/ 741 w 1489"/>
                <a:gd name="T57" fmla="*/ 0 h 1493"/>
                <a:gd name="T58" fmla="*/ 819 w 1489"/>
                <a:gd name="T59" fmla="*/ 6 h 1493"/>
                <a:gd name="T60" fmla="*/ 891 w 1489"/>
                <a:gd name="T61" fmla="*/ 18 h 1493"/>
                <a:gd name="T62" fmla="*/ 963 w 1489"/>
                <a:gd name="T63" fmla="*/ 36 h 1493"/>
                <a:gd name="T64" fmla="*/ 1034 w 1489"/>
                <a:gd name="T65" fmla="*/ 60 h 1493"/>
                <a:gd name="T66" fmla="*/ 1100 w 1489"/>
                <a:gd name="T67" fmla="*/ 90 h 1493"/>
                <a:gd name="T68" fmla="*/ 1160 w 1489"/>
                <a:gd name="T69" fmla="*/ 125 h 1493"/>
                <a:gd name="T70" fmla="*/ 1268 w 1489"/>
                <a:gd name="T71" fmla="*/ 221 h 1493"/>
                <a:gd name="T72" fmla="*/ 1363 w 1489"/>
                <a:gd name="T73" fmla="*/ 328 h 1493"/>
                <a:gd name="T74" fmla="*/ 1399 w 1489"/>
                <a:gd name="T75" fmla="*/ 388 h 1493"/>
                <a:gd name="T76" fmla="*/ 1429 w 1489"/>
                <a:gd name="T77" fmla="*/ 454 h 1493"/>
                <a:gd name="T78" fmla="*/ 1453 w 1489"/>
                <a:gd name="T79" fmla="*/ 526 h 1493"/>
                <a:gd name="T80" fmla="*/ 1471 w 1489"/>
                <a:gd name="T81" fmla="*/ 597 h 1493"/>
                <a:gd name="T82" fmla="*/ 1483 w 1489"/>
                <a:gd name="T83" fmla="*/ 669 h 1493"/>
                <a:gd name="T84" fmla="*/ 1489 w 1489"/>
                <a:gd name="T85" fmla="*/ 747 h 1493"/>
                <a:gd name="T86" fmla="*/ 1483 w 1489"/>
                <a:gd name="T87" fmla="*/ 824 h 1493"/>
                <a:gd name="T88" fmla="*/ 1471 w 1489"/>
                <a:gd name="T89" fmla="*/ 896 h 1493"/>
                <a:gd name="T90" fmla="*/ 1453 w 1489"/>
                <a:gd name="T91" fmla="*/ 968 h 1493"/>
                <a:gd name="T92" fmla="*/ 1429 w 1489"/>
                <a:gd name="T93" fmla="*/ 1039 h 1493"/>
                <a:gd name="T94" fmla="*/ 1399 w 1489"/>
                <a:gd name="T95" fmla="*/ 1105 h 1493"/>
                <a:gd name="T96" fmla="*/ 1363 w 1489"/>
                <a:gd name="T97" fmla="*/ 1165 h 1493"/>
                <a:gd name="T98" fmla="*/ 1268 w 1489"/>
                <a:gd name="T99" fmla="*/ 1272 h 1493"/>
                <a:gd name="T100" fmla="*/ 1160 w 1489"/>
                <a:gd name="T101" fmla="*/ 1368 h 1493"/>
                <a:gd name="T102" fmla="*/ 1100 w 1489"/>
                <a:gd name="T103" fmla="*/ 1403 h 1493"/>
                <a:gd name="T104" fmla="*/ 1034 w 1489"/>
                <a:gd name="T105" fmla="*/ 1433 h 1493"/>
                <a:gd name="T106" fmla="*/ 963 w 1489"/>
                <a:gd name="T107" fmla="*/ 1457 h 1493"/>
                <a:gd name="T108" fmla="*/ 891 w 1489"/>
                <a:gd name="T109" fmla="*/ 1475 h 1493"/>
                <a:gd name="T110" fmla="*/ 819 w 1489"/>
                <a:gd name="T111" fmla="*/ 1487 h 1493"/>
                <a:gd name="T112" fmla="*/ 741 w 1489"/>
                <a:gd name="T113" fmla="*/ 1493 h 1493"/>
                <a:gd name="T114" fmla="*/ 741 w 1489"/>
                <a:gd name="T115" fmla="*/ 1493 h 149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89"/>
                <a:gd name="T175" fmla="*/ 0 h 1493"/>
                <a:gd name="T176" fmla="*/ 1489 w 1489"/>
                <a:gd name="T177" fmla="*/ 1493 h 149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89" h="1493">
                  <a:moveTo>
                    <a:pt x="741" y="1493"/>
                  </a:moveTo>
                  <a:lnTo>
                    <a:pt x="664" y="1487"/>
                  </a:lnTo>
                  <a:lnTo>
                    <a:pt x="592" y="1475"/>
                  </a:lnTo>
                  <a:lnTo>
                    <a:pt x="520" y="1457"/>
                  </a:lnTo>
                  <a:lnTo>
                    <a:pt x="454" y="1433"/>
                  </a:lnTo>
                  <a:lnTo>
                    <a:pt x="388" y="1403"/>
                  </a:lnTo>
                  <a:lnTo>
                    <a:pt x="323" y="1368"/>
                  </a:lnTo>
                  <a:lnTo>
                    <a:pt x="215" y="1272"/>
                  </a:lnTo>
                  <a:lnTo>
                    <a:pt x="125" y="1165"/>
                  </a:lnTo>
                  <a:lnTo>
                    <a:pt x="89" y="1105"/>
                  </a:lnTo>
                  <a:lnTo>
                    <a:pt x="59" y="1039"/>
                  </a:lnTo>
                  <a:lnTo>
                    <a:pt x="35" y="968"/>
                  </a:lnTo>
                  <a:lnTo>
                    <a:pt x="18" y="896"/>
                  </a:lnTo>
                  <a:lnTo>
                    <a:pt x="6" y="824"/>
                  </a:lnTo>
                  <a:lnTo>
                    <a:pt x="0" y="747"/>
                  </a:lnTo>
                  <a:lnTo>
                    <a:pt x="6" y="669"/>
                  </a:lnTo>
                  <a:lnTo>
                    <a:pt x="18" y="597"/>
                  </a:lnTo>
                  <a:lnTo>
                    <a:pt x="35" y="526"/>
                  </a:lnTo>
                  <a:lnTo>
                    <a:pt x="59" y="454"/>
                  </a:lnTo>
                  <a:lnTo>
                    <a:pt x="89" y="388"/>
                  </a:lnTo>
                  <a:lnTo>
                    <a:pt x="125" y="328"/>
                  </a:lnTo>
                  <a:lnTo>
                    <a:pt x="215" y="221"/>
                  </a:lnTo>
                  <a:lnTo>
                    <a:pt x="323" y="125"/>
                  </a:lnTo>
                  <a:lnTo>
                    <a:pt x="388" y="90"/>
                  </a:lnTo>
                  <a:lnTo>
                    <a:pt x="454" y="60"/>
                  </a:lnTo>
                  <a:lnTo>
                    <a:pt x="520" y="36"/>
                  </a:lnTo>
                  <a:lnTo>
                    <a:pt x="592" y="18"/>
                  </a:lnTo>
                  <a:lnTo>
                    <a:pt x="664" y="6"/>
                  </a:lnTo>
                  <a:lnTo>
                    <a:pt x="741" y="0"/>
                  </a:lnTo>
                  <a:lnTo>
                    <a:pt x="819" y="6"/>
                  </a:lnTo>
                  <a:lnTo>
                    <a:pt x="891" y="18"/>
                  </a:lnTo>
                  <a:lnTo>
                    <a:pt x="963" y="36"/>
                  </a:lnTo>
                  <a:lnTo>
                    <a:pt x="1034" y="60"/>
                  </a:lnTo>
                  <a:lnTo>
                    <a:pt x="1100" y="90"/>
                  </a:lnTo>
                  <a:lnTo>
                    <a:pt x="1160" y="125"/>
                  </a:lnTo>
                  <a:lnTo>
                    <a:pt x="1268" y="221"/>
                  </a:lnTo>
                  <a:lnTo>
                    <a:pt x="1363" y="328"/>
                  </a:lnTo>
                  <a:lnTo>
                    <a:pt x="1399" y="388"/>
                  </a:lnTo>
                  <a:lnTo>
                    <a:pt x="1429" y="454"/>
                  </a:lnTo>
                  <a:lnTo>
                    <a:pt x="1453" y="526"/>
                  </a:lnTo>
                  <a:lnTo>
                    <a:pt x="1471" y="597"/>
                  </a:lnTo>
                  <a:lnTo>
                    <a:pt x="1483" y="669"/>
                  </a:lnTo>
                  <a:lnTo>
                    <a:pt x="1489" y="747"/>
                  </a:lnTo>
                  <a:lnTo>
                    <a:pt x="1483" y="824"/>
                  </a:lnTo>
                  <a:lnTo>
                    <a:pt x="1471" y="896"/>
                  </a:lnTo>
                  <a:lnTo>
                    <a:pt x="1453" y="968"/>
                  </a:lnTo>
                  <a:lnTo>
                    <a:pt x="1429" y="1039"/>
                  </a:lnTo>
                  <a:lnTo>
                    <a:pt x="1399" y="1105"/>
                  </a:lnTo>
                  <a:lnTo>
                    <a:pt x="1363" y="1165"/>
                  </a:lnTo>
                  <a:lnTo>
                    <a:pt x="1268" y="1272"/>
                  </a:lnTo>
                  <a:lnTo>
                    <a:pt x="1160" y="1368"/>
                  </a:lnTo>
                  <a:lnTo>
                    <a:pt x="1100" y="1403"/>
                  </a:lnTo>
                  <a:lnTo>
                    <a:pt x="1034" y="1433"/>
                  </a:lnTo>
                  <a:lnTo>
                    <a:pt x="963" y="1457"/>
                  </a:lnTo>
                  <a:lnTo>
                    <a:pt x="891" y="1475"/>
                  </a:lnTo>
                  <a:lnTo>
                    <a:pt x="819" y="1487"/>
                  </a:lnTo>
                  <a:lnTo>
                    <a:pt x="741" y="1493"/>
                  </a:lnTo>
                  <a:close/>
                </a:path>
              </a:pathLst>
            </a:custGeom>
            <a:solidFill>
              <a:srgbClr val="3E74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21" name="Freeform 181"/>
            <p:cNvSpPr>
              <a:spLocks/>
            </p:cNvSpPr>
            <p:nvPr/>
          </p:nvSpPr>
          <p:spPr bwMode="auto">
            <a:xfrm>
              <a:off x="4152" y="1774"/>
              <a:ext cx="1483" cy="1481"/>
            </a:xfrm>
            <a:custGeom>
              <a:avLst/>
              <a:gdLst>
                <a:gd name="T0" fmla="*/ 741 w 1483"/>
                <a:gd name="T1" fmla="*/ 1481 h 1481"/>
                <a:gd name="T2" fmla="*/ 664 w 1483"/>
                <a:gd name="T3" fmla="*/ 1475 h 1481"/>
                <a:gd name="T4" fmla="*/ 592 w 1483"/>
                <a:gd name="T5" fmla="*/ 1469 h 1481"/>
                <a:gd name="T6" fmla="*/ 520 w 1483"/>
                <a:gd name="T7" fmla="*/ 1451 h 1481"/>
                <a:gd name="T8" fmla="*/ 454 w 1483"/>
                <a:gd name="T9" fmla="*/ 1421 h 1481"/>
                <a:gd name="T10" fmla="*/ 388 w 1483"/>
                <a:gd name="T11" fmla="*/ 1392 h 1481"/>
                <a:gd name="T12" fmla="*/ 329 w 1483"/>
                <a:gd name="T13" fmla="*/ 1356 h 1481"/>
                <a:gd name="T14" fmla="*/ 221 w 1483"/>
                <a:gd name="T15" fmla="*/ 1266 h 1481"/>
                <a:gd name="T16" fmla="*/ 125 w 1483"/>
                <a:gd name="T17" fmla="*/ 1159 h 1481"/>
                <a:gd name="T18" fmla="*/ 89 w 1483"/>
                <a:gd name="T19" fmla="*/ 1093 h 1481"/>
                <a:gd name="T20" fmla="*/ 59 w 1483"/>
                <a:gd name="T21" fmla="*/ 1033 h 1481"/>
                <a:gd name="T22" fmla="*/ 35 w 1483"/>
                <a:gd name="T23" fmla="*/ 962 h 1481"/>
                <a:gd name="T24" fmla="*/ 18 w 1483"/>
                <a:gd name="T25" fmla="*/ 890 h 1481"/>
                <a:gd name="T26" fmla="*/ 6 w 1483"/>
                <a:gd name="T27" fmla="*/ 818 h 1481"/>
                <a:gd name="T28" fmla="*/ 0 w 1483"/>
                <a:gd name="T29" fmla="*/ 741 h 1481"/>
                <a:gd name="T30" fmla="*/ 6 w 1483"/>
                <a:gd name="T31" fmla="*/ 663 h 1481"/>
                <a:gd name="T32" fmla="*/ 18 w 1483"/>
                <a:gd name="T33" fmla="*/ 591 h 1481"/>
                <a:gd name="T34" fmla="*/ 35 w 1483"/>
                <a:gd name="T35" fmla="*/ 520 h 1481"/>
                <a:gd name="T36" fmla="*/ 59 w 1483"/>
                <a:gd name="T37" fmla="*/ 454 h 1481"/>
                <a:gd name="T38" fmla="*/ 89 w 1483"/>
                <a:gd name="T39" fmla="*/ 388 h 1481"/>
                <a:gd name="T40" fmla="*/ 125 w 1483"/>
                <a:gd name="T41" fmla="*/ 328 h 1481"/>
                <a:gd name="T42" fmla="*/ 221 w 1483"/>
                <a:gd name="T43" fmla="*/ 221 h 1481"/>
                <a:gd name="T44" fmla="*/ 329 w 1483"/>
                <a:gd name="T45" fmla="*/ 125 h 1481"/>
                <a:gd name="T46" fmla="*/ 388 w 1483"/>
                <a:gd name="T47" fmla="*/ 90 h 1481"/>
                <a:gd name="T48" fmla="*/ 454 w 1483"/>
                <a:gd name="T49" fmla="*/ 60 h 1481"/>
                <a:gd name="T50" fmla="*/ 520 w 1483"/>
                <a:gd name="T51" fmla="*/ 36 h 1481"/>
                <a:gd name="T52" fmla="*/ 592 w 1483"/>
                <a:gd name="T53" fmla="*/ 18 h 1481"/>
                <a:gd name="T54" fmla="*/ 664 w 1483"/>
                <a:gd name="T55" fmla="*/ 6 h 1481"/>
                <a:gd name="T56" fmla="*/ 741 w 1483"/>
                <a:gd name="T57" fmla="*/ 0 h 1481"/>
                <a:gd name="T58" fmla="*/ 819 w 1483"/>
                <a:gd name="T59" fmla="*/ 6 h 1481"/>
                <a:gd name="T60" fmla="*/ 891 w 1483"/>
                <a:gd name="T61" fmla="*/ 18 h 1481"/>
                <a:gd name="T62" fmla="*/ 963 w 1483"/>
                <a:gd name="T63" fmla="*/ 36 h 1481"/>
                <a:gd name="T64" fmla="*/ 1028 w 1483"/>
                <a:gd name="T65" fmla="*/ 60 h 1481"/>
                <a:gd name="T66" fmla="*/ 1094 w 1483"/>
                <a:gd name="T67" fmla="*/ 90 h 1481"/>
                <a:gd name="T68" fmla="*/ 1154 w 1483"/>
                <a:gd name="T69" fmla="*/ 125 h 1481"/>
                <a:gd name="T70" fmla="*/ 1268 w 1483"/>
                <a:gd name="T71" fmla="*/ 221 h 1481"/>
                <a:gd name="T72" fmla="*/ 1357 w 1483"/>
                <a:gd name="T73" fmla="*/ 328 h 1481"/>
                <a:gd name="T74" fmla="*/ 1393 w 1483"/>
                <a:gd name="T75" fmla="*/ 388 h 1481"/>
                <a:gd name="T76" fmla="*/ 1423 w 1483"/>
                <a:gd name="T77" fmla="*/ 454 h 1481"/>
                <a:gd name="T78" fmla="*/ 1447 w 1483"/>
                <a:gd name="T79" fmla="*/ 520 h 1481"/>
                <a:gd name="T80" fmla="*/ 1465 w 1483"/>
                <a:gd name="T81" fmla="*/ 591 h 1481"/>
                <a:gd name="T82" fmla="*/ 1477 w 1483"/>
                <a:gd name="T83" fmla="*/ 663 h 1481"/>
                <a:gd name="T84" fmla="*/ 1483 w 1483"/>
                <a:gd name="T85" fmla="*/ 741 h 1481"/>
                <a:gd name="T86" fmla="*/ 1477 w 1483"/>
                <a:gd name="T87" fmla="*/ 818 h 1481"/>
                <a:gd name="T88" fmla="*/ 1465 w 1483"/>
                <a:gd name="T89" fmla="*/ 890 h 1481"/>
                <a:gd name="T90" fmla="*/ 1447 w 1483"/>
                <a:gd name="T91" fmla="*/ 962 h 1481"/>
                <a:gd name="T92" fmla="*/ 1423 w 1483"/>
                <a:gd name="T93" fmla="*/ 1033 h 1481"/>
                <a:gd name="T94" fmla="*/ 1393 w 1483"/>
                <a:gd name="T95" fmla="*/ 1093 h 1481"/>
                <a:gd name="T96" fmla="*/ 1357 w 1483"/>
                <a:gd name="T97" fmla="*/ 1159 h 1481"/>
                <a:gd name="T98" fmla="*/ 1268 w 1483"/>
                <a:gd name="T99" fmla="*/ 1266 h 1481"/>
                <a:gd name="T100" fmla="*/ 1154 w 1483"/>
                <a:gd name="T101" fmla="*/ 1356 h 1481"/>
                <a:gd name="T102" fmla="*/ 1094 w 1483"/>
                <a:gd name="T103" fmla="*/ 1392 h 1481"/>
                <a:gd name="T104" fmla="*/ 1028 w 1483"/>
                <a:gd name="T105" fmla="*/ 1421 h 1481"/>
                <a:gd name="T106" fmla="*/ 963 w 1483"/>
                <a:gd name="T107" fmla="*/ 1451 h 1481"/>
                <a:gd name="T108" fmla="*/ 891 w 1483"/>
                <a:gd name="T109" fmla="*/ 1469 h 1481"/>
                <a:gd name="T110" fmla="*/ 819 w 1483"/>
                <a:gd name="T111" fmla="*/ 1475 h 1481"/>
                <a:gd name="T112" fmla="*/ 741 w 1483"/>
                <a:gd name="T113" fmla="*/ 1481 h 1481"/>
                <a:gd name="T114" fmla="*/ 741 w 1483"/>
                <a:gd name="T115" fmla="*/ 1481 h 14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83"/>
                <a:gd name="T175" fmla="*/ 0 h 1481"/>
                <a:gd name="T176" fmla="*/ 1483 w 1483"/>
                <a:gd name="T177" fmla="*/ 1481 h 14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83" h="1481">
                  <a:moveTo>
                    <a:pt x="741" y="1481"/>
                  </a:moveTo>
                  <a:lnTo>
                    <a:pt x="664" y="1475"/>
                  </a:lnTo>
                  <a:lnTo>
                    <a:pt x="592" y="1469"/>
                  </a:lnTo>
                  <a:lnTo>
                    <a:pt x="520" y="1451"/>
                  </a:lnTo>
                  <a:lnTo>
                    <a:pt x="454" y="1421"/>
                  </a:lnTo>
                  <a:lnTo>
                    <a:pt x="388" y="1392"/>
                  </a:lnTo>
                  <a:lnTo>
                    <a:pt x="329" y="1356"/>
                  </a:lnTo>
                  <a:lnTo>
                    <a:pt x="221" y="1266"/>
                  </a:lnTo>
                  <a:lnTo>
                    <a:pt x="125" y="1159"/>
                  </a:lnTo>
                  <a:lnTo>
                    <a:pt x="89" y="1093"/>
                  </a:lnTo>
                  <a:lnTo>
                    <a:pt x="59" y="1033"/>
                  </a:lnTo>
                  <a:lnTo>
                    <a:pt x="35" y="962"/>
                  </a:lnTo>
                  <a:lnTo>
                    <a:pt x="18" y="890"/>
                  </a:lnTo>
                  <a:lnTo>
                    <a:pt x="6" y="818"/>
                  </a:lnTo>
                  <a:lnTo>
                    <a:pt x="0" y="741"/>
                  </a:lnTo>
                  <a:lnTo>
                    <a:pt x="6" y="663"/>
                  </a:lnTo>
                  <a:lnTo>
                    <a:pt x="18" y="591"/>
                  </a:lnTo>
                  <a:lnTo>
                    <a:pt x="35" y="520"/>
                  </a:lnTo>
                  <a:lnTo>
                    <a:pt x="59" y="454"/>
                  </a:lnTo>
                  <a:lnTo>
                    <a:pt x="89" y="388"/>
                  </a:lnTo>
                  <a:lnTo>
                    <a:pt x="125" y="328"/>
                  </a:lnTo>
                  <a:lnTo>
                    <a:pt x="221" y="221"/>
                  </a:lnTo>
                  <a:lnTo>
                    <a:pt x="329" y="125"/>
                  </a:lnTo>
                  <a:lnTo>
                    <a:pt x="388" y="90"/>
                  </a:lnTo>
                  <a:lnTo>
                    <a:pt x="454" y="60"/>
                  </a:lnTo>
                  <a:lnTo>
                    <a:pt x="520" y="36"/>
                  </a:lnTo>
                  <a:lnTo>
                    <a:pt x="592" y="18"/>
                  </a:lnTo>
                  <a:lnTo>
                    <a:pt x="664" y="6"/>
                  </a:lnTo>
                  <a:lnTo>
                    <a:pt x="741" y="0"/>
                  </a:lnTo>
                  <a:lnTo>
                    <a:pt x="819" y="6"/>
                  </a:lnTo>
                  <a:lnTo>
                    <a:pt x="891" y="18"/>
                  </a:lnTo>
                  <a:lnTo>
                    <a:pt x="963" y="36"/>
                  </a:lnTo>
                  <a:lnTo>
                    <a:pt x="1028" y="60"/>
                  </a:lnTo>
                  <a:lnTo>
                    <a:pt x="1094" y="90"/>
                  </a:lnTo>
                  <a:lnTo>
                    <a:pt x="1154" y="125"/>
                  </a:lnTo>
                  <a:lnTo>
                    <a:pt x="1268" y="221"/>
                  </a:lnTo>
                  <a:lnTo>
                    <a:pt x="1357" y="328"/>
                  </a:lnTo>
                  <a:lnTo>
                    <a:pt x="1393" y="388"/>
                  </a:lnTo>
                  <a:lnTo>
                    <a:pt x="1423" y="454"/>
                  </a:lnTo>
                  <a:lnTo>
                    <a:pt x="1447" y="520"/>
                  </a:lnTo>
                  <a:lnTo>
                    <a:pt x="1465" y="591"/>
                  </a:lnTo>
                  <a:lnTo>
                    <a:pt x="1477" y="663"/>
                  </a:lnTo>
                  <a:lnTo>
                    <a:pt x="1483" y="741"/>
                  </a:lnTo>
                  <a:lnTo>
                    <a:pt x="1477" y="818"/>
                  </a:lnTo>
                  <a:lnTo>
                    <a:pt x="1465" y="890"/>
                  </a:lnTo>
                  <a:lnTo>
                    <a:pt x="1447" y="962"/>
                  </a:lnTo>
                  <a:lnTo>
                    <a:pt x="1423" y="1033"/>
                  </a:lnTo>
                  <a:lnTo>
                    <a:pt x="1393" y="1093"/>
                  </a:lnTo>
                  <a:lnTo>
                    <a:pt x="1357" y="1159"/>
                  </a:lnTo>
                  <a:lnTo>
                    <a:pt x="1268" y="1266"/>
                  </a:lnTo>
                  <a:lnTo>
                    <a:pt x="1154" y="1356"/>
                  </a:lnTo>
                  <a:lnTo>
                    <a:pt x="1094" y="1392"/>
                  </a:lnTo>
                  <a:lnTo>
                    <a:pt x="1028" y="1421"/>
                  </a:lnTo>
                  <a:lnTo>
                    <a:pt x="963" y="1451"/>
                  </a:lnTo>
                  <a:lnTo>
                    <a:pt x="891" y="1469"/>
                  </a:lnTo>
                  <a:lnTo>
                    <a:pt x="819" y="1475"/>
                  </a:lnTo>
                  <a:lnTo>
                    <a:pt x="741" y="1481"/>
                  </a:lnTo>
                  <a:close/>
                </a:path>
              </a:pathLst>
            </a:custGeom>
            <a:solidFill>
              <a:srgbClr val="3F74B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22" name="Freeform 182"/>
            <p:cNvSpPr>
              <a:spLocks/>
            </p:cNvSpPr>
            <p:nvPr/>
          </p:nvSpPr>
          <p:spPr bwMode="auto">
            <a:xfrm>
              <a:off x="4158" y="1780"/>
              <a:ext cx="1471" cy="1469"/>
            </a:xfrm>
            <a:custGeom>
              <a:avLst/>
              <a:gdLst>
                <a:gd name="T0" fmla="*/ 735 w 1471"/>
                <a:gd name="T1" fmla="*/ 1469 h 1469"/>
                <a:gd name="T2" fmla="*/ 658 w 1471"/>
                <a:gd name="T3" fmla="*/ 1463 h 1469"/>
                <a:gd name="T4" fmla="*/ 586 w 1471"/>
                <a:gd name="T5" fmla="*/ 1457 h 1469"/>
                <a:gd name="T6" fmla="*/ 514 w 1471"/>
                <a:gd name="T7" fmla="*/ 1439 h 1469"/>
                <a:gd name="T8" fmla="*/ 448 w 1471"/>
                <a:gd name="T9" fmla="*/ 1409 h 1469"/>
                <a:gd name="T10" fmla="*/ 382 w 1471"/>
                <a:gd name="T11" fmla="*/ 1380 h 1469"/>
                <a:gd name="T12" fmla="*/ 323 w 1471"/>
                <a:gd name="T13" fmla="*/ 1344 h 1469"/>
                <a:gd name="T14" fmla="*/ 215 w 1471"/>
                <a:gd name="T15" fmla="*/ 1254 h 1469"/>
                <a:gd name="T16" fmla="*/ 125 w 1471"/>
                <a:gd name="T17" fmla="*/ 1147 h 1469"/>
                <a:gd name="T18" fmla="*/ 89 w 1471"/>
                <a:gd name="T19" fmla="*/ 1087 h 1469"/>
                <a:gd name="T20" fmla="*/ 59 w 1471"/>
                <a:gd name="T21" fmla="*/ 1021 h 1469"/>
                <a:gd name="T22" fmla="*/ 35 w 1471"/>
                <a:gd name="T23" fmla="*/ 956 h 1469"/>
                <a:gd name="T24" fmla="*/ 18 w 1471"/>
                <a:gd name="T25" fmla="*/ 884 h 1469"/>
                <a:gd name="T26" fmla="*/ 6 w 1471"/>
                <a:gd name="T27" fmla="*/ 812 h 1469"/>
                <a:gd name="T28" fmla="*/ 0 w 1471"/>
                <a:gd name="T29" fmla="*/ 735 h 1469"/>
                <a:gd name="T30" fmla="*/ 6 w 1471"/>
                <a:gd name="T31" fmla="*/ 657 h 1469"/>
                <a:gd name="T32" fmla="*/ 18 w 1471"/>
                <a:gd name="T33" fmla="*/ 585 h 1469"/>
                <a:gd name="T34" fmla="*/ 35 w 1471"/>
                <a:gd name="T35" fmla="*/ 514 h 1469"/>
                <a:gd name="T36" fmla="*/ 59 w 1471"/>
                <a:gd name="T37" fmla="*/ 448 h 1469"/>
                <a:gd name="T38" fmla="*/ 89 w 1471"/>
                <a:gd name="T39" fmla="*/ 382 h 1469"/>
                <a:gd name="T40" fmla="*/ 125 w 1471"/>
                <a:gd name="T41" fmla="*/ 322 h 1469"/>
                <a:gd name="T42" fmla="*/ 215 w 1471"/>
                <a:gd name="T43" fmla="*/ 215 h 1469"/>
                <a:gd name="T44" fmla="*/ 323 w 1471"/>
                <a:gd name="T45" fmla="*/ 125 h 1469"/>
                <a:gd name="T46" fmla="*/ 382 w 1471"/>
                <a:gd name="T47" fmla="*/ 90 h 1469"/>
                <a:gd name="T48" fmla="*/ 448 w 1471"/>
                <a:gd name="T49" fmla="*/ 60 h 1469"/>
                <a:gd name="T50" fmla="*/ 514 w 1471"/>
                <a:gd name="T51" fmla="*/ 36 h 1469"/>
                <a:gd name="T52" fmla="*/ 586 w 1471"/>
                <a:gd name="T53" fmla="*/ 18 h 1469"/>
                <a:gd name="T54" fmla="*/ 658 w 1471"/>
                <a:gd name="T55" fmla="*/ 6 h 1469"/>
                <a:gd name="T56" fmla="*/ 735 w 1471"/>
                <a:gd name="T57" fmla="*/ 0 h 1469"/>
                <a:gd name="T58" fmla="*/ 813 w 1471"/>
                <a:gd name="T59" fmla="*/ 6 h 1469"/>
                <a:gd name="T60" fmla="*/ 885 w 1471"/>
                <a:gd name="T61" fmla="*/ 18 h 1469"/>
                <a:gd name="T62" fmla="*/ 957 w 1471"/>
                <a:gd name="T63" fmla="*/ 36 h 1469"/>
                <a:gd name="T64" fmla="*/ 1022 w 1471"/>
                <a:gd name="T65" fmla="*/ 60 h 1469"/>
                <a:gd name="T66" fmla="*/ 1088 w 1471"/>
                <a:gd name="T67" fmla="*/ 90 h 1469"/>
                <a:gd name="T68" fmla="*/ 1148 w 1471"/>
                <a:gd name="T69" fmla="*/ 125 h 1469"/>
                <a:gd name="T70" fmla="*/ 1256 w 1471"/>
                <a:gd name="T71" fmla="*/ 215 h 1469"/>
                <a:gd name="T72" fmla="*/ 1345 w 1471"/>
                <a:gd name="T73" fmla="*/ 322 h 1469"/>
                <a:gd name="T74" fmla="*/ 1381 w 1471"/>
                <a:gd name="T75" fmla="*/ 382 h 1469"/>
                <a:gd name="T76" fmla="*/ 1411 w 1471"/>
                <a:gd name="T77" fmla="*/ 448 h 1469"/>
                <a:gd name="T78" fmla="*/ 1441 w 1471"/>
                <a:gd name="T79" fmla="*/ 514 h 1469"/>
                <a:gd name="T80" fmla="*/ 1459 w 1471"/>
                <a:gd name="T81" fmla="*/ 585 h 1469"/>
                <a:gd name="T82" fmla="*/ 1465 w 1471"/>
                <a:gd name="T83" fmla="*/ 657 h 1469"/>
                <a:gd name="T84" fmla="*/ 1471 w 1471"/>
                <a:gd name="T85" fmla="*/ 735 h 1469"/>
                <a:gd name="T86" fmla="*/ 1465 w 1471"/>
                <a:gd name="T87" fmla="*/ 812 h 1469"/>
                <a:gd name="T88" fmla="*/ 1459 w 1471"/>
                <a:gd name="T89" fmla="*/ 884 h 1469"/>
                <a:gd name="T90" fmla="*/ 1441 w 1471"/>
                <a:gd name="T91" fmla="*/ 956 h 1469"/>
                <a:gd name="T92" fmla="*/ 1411 w 1471"/>
                <a:gd name="T93" fmla="*/ 1021 h 1469"/>
                <a:gd name="T94" fmla="*/ 1381 w 1471"/>
                <a:gd name="T95" fmla="*/ 1087 h 1469"/>
                <a:gd name="T96" fmla="*/ 1345 w 1471"/>
                <a:gd name="T97" fmla="*/ 1147 h 1469"/>
                <a:gd name="T98" fmla="*/ 1256 w 1471"/>
                <a:gd name="T99" fmla="*/ 1254 h 1469"/>
                <a:gd name="T100" fmla="*/ 1148 w 1471"/>
                <a:gd name="T101" fmla="*/ 1344 h 1469"/>
                <a:gd name="T102" fmla="*/ 1088 w 1471"/>
                <a:gd name="T103" fmla="*/ 1380 h 1469"/>
                <a:gd name="T104" fmla="*/ 1022 w 1471"/>
                <a:gd name="T105" fmla="*/ 1409 h 1469"/>
                <a:gd name="T106" fmla="*/ 957 w 1471"/>
                <a:gd name="T107" fmla="*/ 1439 h 1469"/>
                <a:gd name="T108" fmla="*/ 885 w 1471"/>
                <a:gd name="T109" fmla="*/ 1457 h 1469"/>
                <a:gd name="T110" fmla="*/ 813 w 1471"/>
                <a:gd name="T111" fmla="*/ 1463 h 1469"/>
                <a:gd name="T112" fmla="*/ 735 w 1471"/>
                <a:gd name="T113" fmla="*/ 1469 h 1469"/>
                <a:gd name="T114" fmla="*/ 735 w 1471"/>
                <a:gd name="T115" fmla="*/ 1469 h 146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71"/>
                <a:gd name="T175" fmla="*/ 0 h 1469"/>
                <a:gd name="T176" fmla="*/ 1471 w 1471"/>
                <a:gd name="T177" fmla="*/ 1469 h 146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71" h="1469">
                  <a:moveTo>
                    <a:pt x="735" y="1469"/>
                  </a:moveTo>
                  <a:lnTo>
                    <a:pt x="658" y="1463"/>
                  </a:lnTo>
                  <a:lnTo>
                    <a:pt x="586" y="1457"/>
                  </a:lnTo>
                  <a:lnTo>
                    <a:pt x="514" y="1439"/>
                  </a:lnTo>
                  <a:lnTo>
                    <a:pt x="448" y="1409"/>
                  </a:lnTo>
                  <a:lnTo>
                    <a:pt x="382" y="1380"/>
                  </a:lnTo>
                  <a:lnTo>
                    <a:pt x="323" y="1344"/>
                  </a:lnTo>
                  <a:lnTo>
                    <a:pt x="215" y="1254"/>
                  </a:lnTo>
                  <a:lnTo>
                    <a:pt x="125" y="1147"/>
                  </a:lnTo>
                  <a:lnTo>
                    <a:pt x="89" y="1087"/>
                  </a:lnTo>
                  <a:lnTo>
                    <a:pt x="59" y="1021"/>
                  </a:lnTo>
                  <a:lnTo>
                    <a:pt x="35" y="956"/>
                  </a:lnTo>
                  <a:lnTo>
                    <a:pt x="18" y="884"/>
                  </a:lnTo>
                  <a:lnTo>
                    <a:pt x="6" y="812"/>
                  </a:lnTo>
                  <a:lnTo>
                    <a:pt x="0" y="735"/>
                  </a:lnTo>
                  <a:lnTo>
                    <a:pt x="6" y="657"/>
                  </a:lnTo>
                  <a:lnTo>
                    <a:pt x="18" y="585"/>
                  </a:lnTo>
                  <a:lnTo>
                    <a:pt x="35" y="514"/>
                  </a:lnTo>
                  <a:lnTo>
                    <a:pt x="59" y="448"/>
                  </a:lnTo>
                  <a:lnTo>
                    <a:pt x="89" y="382"/>
                  </a:lnTo>
                  <a:lnTo>
                    <a:pt x="125" y="322"/>
                  </a:lnTo>
                  <a:lnTo>
                    <a:pt x="215" y="215"/>
                  </a:lnTo>
                  <a:lnTo>
                    <a:pt x="323" y="125"/>
                  </a:lnTo>
                  <a:lnTo>
                    <a:pt x="382" y="90"/>
                  </a:lnTo>
                  <a:lnTo>
                    <a:pt x="448" y="60"/>
                  </a:lnTo>
                  <a:lnTo>
                    <a:pt x="514" y="36"/>
                  </a:lnTo>
                  <a:lnTo>
                    <a:pt x="586" y="18"/>
                  </a:lnTo>
                  <a:lnTo>
                    <a:pt x="658" y="6"/>
                  </a:lnTo>
                  <a:lnTo>
                    <a:pt x="735" y="0"/>
                  </a:lnTo>
                  <a:lnTo>
                    <a:pt x="813" y="6"/>
                  </a:lnTo>
                  <a:lnTo>
                    <a:pt x="885" y="18"/>
                  </a:lnTo>
                  <a:lnTo>
                    <a:pt x="957" y="36"/>
                  </a:lnTo>
                  <a:lnTo>
                    <a:pt x="1022" y="60"/>
                  </a:lnTo>
                  <a:lnTo>
                    <a:pt x="1088" y="90"/>
                  </a:lnTo>
                  <a:lnTo>
                    <a:pt x="1148" y="125"/>
                  </a:lnTo>
                  <a:lnTo>
                    <a:pt x="1256" y="215"/>
                  </a:lnTo>
                  <a:lnTo>
                    <a:pt x="1345" y="322"/>
                  </a:lnTo>
                  <a:lnTo>
                    <a:pt x="1381" y="382"/>
                  </a:lnTo>
                  <a:lnTo>
                    <a:pt x="1411" y="448"/>
                  </a:lnTo>
                  <a:lnTo>
                    <a:pt x="1441" y="514"/>
                  </a:lnTo>
                  <a:lnTo>
                    <a:pt x="1459" y="585"/>
                  </a:lnTo>
                  <a:lnTo>
                    <a:pt x="1465" y="657"/>
                  </a:lnTo>
                  <a:lnTo>
                    <a:pt x="1471" y="735"/>
                  </a:lnTo>
                  <a:lnTo>
                    <a:pt x="1465" y="812"/>
                  </a:lnTo>
                  <a:lnTo>
                    <a:pt x="1459" y="884"/>
                  </a:lnTo>
                  <a:lnTo>
                    <a:pt x="1441" y="956"/>
                  </a:lnTo>
                  <a:lnTo>
                    <a:pt x="1411" y="1021"/>
                  </a:lnTo>
                  <a:lnTo>
                    <a:pt x="1381" y="1087"/>
                  </a:lnTo>
                  <a:lnTo>
                    <a:pt x="1345" y="1147"/>
                  </a:lnTo>
                  <a:lnTo>
                    <a:pt x="1256" y="1254"/>
                  </a:lnTo>
                  <a:lnTo>
                    <a:pt x="1148" y="1344"/>
                  </a:lnTo>
                  <a:lnTo>
                    <a:pt x="1088" y="1380"/>
                  </a:lnTo>
                  <a:lnTo>
                    <a:pt x="1022" y="1409"/>
                  </a:lnTo>
                  <a:lnTo>
                    <a:pt x="957" y="1439"/>
                  </a:lnTo>
                  <a:lnTo>
                    <a:pt x="885" y="1457"/>
                  </a:lnTo>
                  <a:lnTo>
                    <a:pt x="813" y="1463"/>
                  </a:lnTo>
                  <a:lnTo>
                    <a:pt x="735" y="1469"/>
                  </a:lnTo>
                  <a:close/>
                </a:path>
              </a:pathLst>
            </a:custGeom>
            <a:solidFill>
              <a:srgbClr val="3F75B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23" name="Freeform 183"/>
            <p:cNvSpPr>
              <a:spLocks/>
            </p:cNvSpPr>
            <p:nvPr/>
          </p:nvSpPr>
          <p:spPr bwMode="auto">
            <a:xfrm>
              <a:off x="4158" y="1780"/>
              <a:ext cx="1459" cy="1457"/>
            </a:xfrm>
            <a:custGeom>
              <a:avLst/>
              <a:gdLst>
                <a:gd name="T0" fmla="*/ 729 w 1459"/>
                <a:gd name="T1" fmla="*/ 1457 h 1457"/>
                <a:gd name="T2" fmla="*/ 658 w 1459"/>
                <a:gd name="T3" fmla="*/ 1451 h 1457"/>
                <a:gd name="T4" fmla="*/ 586 w 1459"/>
                <a:gd name="T5" fmla="*/ 1445 h 1457"/>
                <a:gd name="T6" fmla="*/ 514 w 1459"/>
                <a:gd name="T7" fmla="*/ 1427 h 1457"/>
                <a:gd name="T8" fmla="*/ 448 w 1459"/>
                <a:gd name="T9" fmla="*/ 1403 h 1457"/>
                <a:gd name="T10" fmla="*/ 382 w 1459"/>
                <a:gd name="T11" fmla="*/ 1368 h 1457"/>
                <a:gd name="T12" fmla="*/ 323 w 1459"/>
                <a:gd name="T13" fmla="*/ 1332 h 1457"/>
                <a:gd name="T14" fmla="*/ 215 w 1459"/>
                <a:gd name="T15" fmla="*/ 1248 h 1457"/>
                <a:gd name="T16" fmla="*/ 125 w 1459"/>
                <a:gd name="T17" fmla="*/ 1141 h 1457"/>
                <a:gd name="T18" fmla="*/ 89 w 1459"/>
                <a:gd name="T19" fmla="*/ 1075 h 1457"/>
                <a:gd name="T20" fmla="*/ 59 w 1459"/>
                <a:gd name="T21" fmla="*/ 1015 h 1457"/>
                <a:gd name="T22" fmla="*/ 35 w 1459"/>
                <a:gd name="T23" fmla="*/ 950 h 1457"/>
                <a:gd name="T24" fmla="*/ 18 w 1459"/>
                <a:gd name="T25" fmla="*/ 878 h 1457"/>
                <a:gd name="T26" fmla="*/ 6 w 1459"/>
                <a:gd name="T27" fmla="*/ 806 h 1457"/>
                <a:gd name="T28" fmla="*/ 0 w 1459"/>
                <a:gd name="T29" fmla="*/ 729 h 1457"/>
                <a:gd name="T30" fmla="*/ 6 w 1459"/>
                <a:gd name="T31" fmla="*/ 657 h 1457"/>
                <a:gd name="T32" fmla="*/ 18 w 1459"/>
                <a:gd name="T33" fmla="*/ 585 h 1457"/>
                <a:gd name="T34" fmla="*/ 35 w 1459"/>
                <a:gd name="T35" fmla="*/ 514 h 1457"/>
                <a:gd name="T36" fmla="*/ 59 w 1459"/>
                <a:gd name="T37" fmla="*/ 448 h 1457"/>
                <a:gd name="T38" fmla="*/ 89 w 1459"/>
                <a:gd name="T39" fmla="*/ 382 h 1457"/>
                <a:gd name="T40" fmla="*/ 125 w 1459"/>
                <a:gd name="T41" fmla="*/ 322 h 1457"/>
                <a:gd name="T42" fmla="*/ 215 w 1459"/>
                <a:gd name="T43" fmla="*/ 215 h 1457"/>
                <a:gd name="T44" fmla="*/ 323 w 1459"/>
                <a:gd name="T45" fmla="*/ 125 h 1457"/>
                <a:gd name="T46" fmla="*/ 382 w 1459"/>
                <a:gd name="T47" fmla="*/ 90 h 1457"/>
                <a:gd name="T48" fmla="*/ 448 w 1459"/>
                <a:gd name="T49" fmla="*/ 60 h 1457"/>
                <a:gd name="T50" fmla="*/ 514 w 1459"/>
                <a:gd name="T51" fmla="*/ 36 h 1457"/>
                <a:gd name="T52" fmla="*/ 586 w 1459"/>
                <a:gd name="T53" fmla="*/ 18 h 1457"/>
                <a:gd name="T54" fmla="*/ 658 w 1459"/>
                <a:gd name="T55" fmla="*/ 6 h 1457"/>
                <a:gd name="T56" fmla="*/ 729 w 1459"/>
                <a:gd name="T57" fmla="*/ 0 h 1457"/>
                <a:gd name="T58" fmla="*/ 807 w 1459"/>
                <a:gd name="T59" fmla="*/ 6 h 1457"/>
                <a:gd name="T60" fmla="*/ 879 w 1459"/>
                <a:gd name="T61" fmla="*/ 18 h 1457"/>
                <a:gd name="T62" fmla="*/ 951 w 1459"/>
                <a:gd name="T63" fmla="*/ 36 h 1457"/>
                <a:gd name="T64" fmla="*/ 1016 w 1459"/>
                <a:gd name="T65" fmla="*/ 60 h 1457"/>
                <a:gd name="T66" fmla="*/ 1076 w 1459"/>
                <a:gd name="T67" fmla="*/ 90 h 1457"/>
                <a:gd name="T68" fmla="*/ 1142 w 1459"/>
                <a:gd name="T69" fmla="*/ 125 h 1457"/>
                <a:gd name="T70" fmla="*/ 1250 w 1459"/>
                <a:gd name="T71" fmla="*/ 215 h 1457"/>
                <a:gd name="T72" fmla="*/ 1333 w 1459"/>
                <a:gd name="T73" fmla="*/ 322 h 1457"/>
                <a:gd name="T74" fmla="*/ 1369 w 1459"/>
                <a:gd name="T75" fmla="*/ 382 h 1457"/>
                <a:gd name="T76" fmla="*/ 1405 w 1459"/>
                <a:gd name="T77" fmla="*/ 448 h 1457"/>
                <a:gd name="T78" fmla="*/ 1429 w 1459"/>
                <a:gd name="T79" fmla="*/ 514 h 1457"/>
                <a:gd name="T80" fmla="*/ 1447 w 1459"/>
                <a:gd name="T81" fmla="*/ 585 h 1457"/>
                <a:gd name="T82" fmla="*/ 1453 w 1459"/>
                <a:gd name="T83" fmla="*/ 657 h 1457"/>
                <a:gd name="T84" fmla="*/ 1459 w 1459"/>
                <a:gd name="T85" fmla="*/ 729 h 1457"/>
                <a:gd name="T86" fmla="*/ 1453 w 1459"/>
                <a:gd name="T87" fmla="*/ 806 h 1457"/>
                <a:gd name="T88" fmla="*/ 1447 w 1459"/>
                <a:gd name="T89" fmla="*/ 878 h 1457"/>
                <a:gd name="T90" fmla="*/ 1429 w 1459"/>
                <a:gd name="T91" fmla="*/ 950 h 1457"/>
                <a:gd name="T92" fmla="*/ 1405 w 1459"/>
                <a:gd name="T93" fmla="*/ 1015 h 1457"/>
                <a:gd name="T94" fmla="*/ 1369 w 1459"/>
                <a:gd name="T95" fmla="*/ 1075 h 1457"/>
                <a:gd name="T96" fmla="*/ 1333 w 1459"/>
                <a:gd name="T97" fmla="*/ 1141 h 1457"/>
                <a:gd name="T98" fmla="*/ 1250 w 1459"/>
                <a:gd name="T99" fmla="*/ 1248 h 1457"/>
                <a:gd name="T100" fmla="*/ 1142 w 1459"/>
                <a:gd name="T101" fmla="*/ 1332 h 1457"/>
                <a:gd name="T102" fmla="*/ 1076 w 1459"/>
                <a:gd name="T103" fmla="*/ 1368 h 1457"/>
                <a:gd name="T104" fmla="*/ 1016 w 1459"/>
                <a:gd name="T105" fmla="*/ 1403 h 1457"/>
                <a:gd name="T106" fmla="*/ 951 w 1459"/>
                <a:gd name="T107" fmla="*/ 1427 h 1457"/>
                <a:gd name="T108" fmla="*/ 879 w 1459"/>
                <a:gd name="T109" fmla="*/ 1445 h 1457"/>
                <a:gd name="T110" fmla="*/ 807 w 1459"/>
                <a:gd name="T111" fmla="*/ 1451 h 1457"/>
                <a:gd name="T112" fmla="*/ 729 w 1459"/>
                <a:gd name="T113" fmla="*/ 1457 h 1457"/>
                <a:gd name="T114" fmla="*/ 729 w 1459"/>
                <a:gd name="T115" fmla="*/ 1457 h 145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59"/>
                <a:gd name="T175" fmla="*/ 0 h 1457"/>
                <a:gd name="T176" fmla="*/ 1459 w 1459"/>
                <a:gd name="T177" fmla="*/ 1457 h 145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59" h="1457">
                  <a:moveTo>
                    <a:pt x="729" y="1457"/>
                  </a:moveTo>
                  <a:lnTo>
                    <a:pt x="658" y="1451"/>
                  </a:lnTo>
                  <a:lnTo>
                    <a:pt x="586" y="1445"/>
                  </a:lnTo>
                  <a:lnTo>
                    <a:pt x="514" y="1427"/>
                  </a:lnTo>
                  <a:lnTo>
                    <a:pt x="448" y="1403"/>
                  </a:lnTo>
                  <a:lnTo>
                    <a:pt x="382" y="1368"/>
                  </a:lnTo>
                  <a:lnTo>
                    <a:pt x="323" y="1332"/>
                  </a:lnTo>
                  <a:lnTo>
                    <a:pt x="215" y="1248"/>
                  </a:lnTo>
                  <a:lnTo>
                    <a:pt x="125" y="1141"/>
                  </a:lnTo>
                  <a:lnTo>
                    <a:pt x="89" y="1075"/>
                  </a:lnTo>
                  <a:lnTo>
                    <a:pt x="59" y="1015"/>
                  </a:lnTo>
                  <a:lnTo>
                    <a:pt x="35" y="950"/>
                  </a:lnTo>
                  <a:lnTo>
                    <a:pt x="18" y="878"/>
                  </a:lnTo>
                  <a:lnTo>
                    <a:pt x="6" y="806"/>
                  </a:lnTo>
                  <a:lnTo>
                    <a:pt x="0" y="729"/>
                  </a:lnTo>
                  <a:lnTo>
                    <a:pt x="6" y="657"/>
                  </a:lnTo>
                  <a:lnTo>
                    <a:pt x="18" y="585"/>
                  </a:lnTo>
                  <a:lnTo>
                    <a:pt x="35" y="514"/>
                  </a:lnTo>
                  <a:lnTo>
                    <a:pt x="59" y="448"/>
                  </a:lnTo>
                  <a:lnTo>
                    <a:pt x="89" y="382"/>
                  </a:lnTo>
                  <a:lnTo>
                    <a:pt x="125" y="322"/>
                  </a:lnTo>
                  <a:lnTo>
                    <a:pt x="215" y="215"/>
                  </a:lnTo>
                  <a:lnTo>
                    <a:pt x="323" y="125"/>
                  </a:lnTo>
                  <a:lnTo>
                    <a:pt x="382" y="90"/>
                  </a:lnTo>
                  <a:lnTo>
                    <a:pt x="448" y="60"/>
                  </a:lnTo>
                  <a:lnTo>
                    <a:pt x="514" y="36"/>
                  </a:lnTo>
                  <a:lnTo>
                    <a:pt x="586" y="18"/>
                  </a:lnTo>
                  <a:lnTo>
                    <a:pt x="658" y="6"/>
                  </a:lnTo>
                  <a:lnTo>
                    <a:pt x="729" y="0"/>
                  </a:lnTo>
                  <a:lnTo>
                    <a:pt x="807" y="6"/>
                  </a:lnTo>
                  <a:lnTo>
                    <a:pt x="879" y="18"/>
                  </a:lnTo>
                  <a:lnTo>
                    <a:pt x="951" y="36"/>
                  </a:lnTo>
                  <a:lnTo>
                    <a:pt x="1016" y="60"/>
                  </a:lnTo>
                  <a:lnTo>
                    <a:pt x="1076" y="90"/>
                  </a:lnTo>
                  <a:lnTo>
                    <a:pt x="1142" y="125"/>
                  </a:lnTo>
                  <a:lnTo>
                    <a:pt x="1250" y="215"/>
                  </a:lnTo>
                  <a:lnTo>
                    <a:pt x="1333" y="322"/>
                  </a:lnTo>
                  <a:lnTo>
                    <a:pt x="1369" y="382"/>
                  </a:lnTo>
                  <a:lnTo>
                    <a:pt x="1405" y="448"/>
                  </a:lnTo>
                  <a:lnTo>
                    <a:pt x="1429" y="514"/>
                  </a:lnTo>
                  <a:lnTo>
                    <a:pt x="1447" y="585"/>
                  </a:lnTo>
                  <a:lnTo>
                    <a:pt x="1453" y="657"/>
                  </a:lnTo>
                  <a:lnTo>
                    <a:pt x="1459" y="729"/>
                  </a:lnTo>
                  <a:lnTo>
                    <a:pt x="1453" y="806"/>
                  </a:lnTo>
                  <a:lnTo>
                    <a:pt x="1447" y="878"/>
                  </a:lnTo>
                  <a:lnTo>
                    <a:pt x="1429" y="950"/>
                  </a:lnTo>
                  <a:lnTo>
                    <a:pt x="1405" y="1015"/>
                  </a:lnTo>
                  <a:lnTo>
                    <a:pt x="1369" y="1075"/>
                  </a:lnTo>
                  <a:lnTo>
                    <a:pt x="1333" y="1141"/>
                  </a:lnTo>
                  <a:lnTo>
                    <a:pt x="1250" y="1248"/>
                  </a:lnTo>
                  <a:lnTo>
                    <a:pt x="1142" y="1332"/>
                  </a:lnTo>
                  <a:lnTo>
                    <a:pt x="1076" y="1368"/>
                  </a:lnTo>
                  <a:lnTo>
                    <a:pt x="1016" y="1403"/>
                  </a:lnTo>
                  <a:lnTo>
                    <a:pt x="951" y="1427"/>
                  </a:lnTo>
                  <a:lnTo>
                    <a:pt x="879" y="1445"/>
                  </a:lnTo>
                  <a:lnTo>
                    <a:pt x="807" y="1451"/>
                  </a:lnTo>
                  <a:lnTo>
                    <a:pt x="729" y="1457"/>
                  </a:lnTo>
                  <a:close/>
                </a:path>
              </a:pathLst>
            </a:custGeom>
            <a:solidFill>
              <a:srgbClr val="4075B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24" name="Freeform 184"/>
            <p:cNvSpPr>
              <a:spLocks/>
            </p:cNvSpPr>
            <p:nvPr/>
          </p:nvSpPr>
          <p:spPr bwMode="auto">
            <a:xfrm>
              <a:off x="4164" y="1786"/>
              <a:ext cx="1447" cy="1445"/>
            </a:xfrm>
            <a:custGeom>
              <a:avLst/>
              <a:gdLst>
                <a:gd name="T0" fmla="*/ 723 w 1447"/>
                <a:gd name="T1" fmla="*/ 1445 h 1445"/>
                <a:gd name="T2" fmla="*/ 652 w 1447"/>
                <a:gd name="T3" fmla="*/ 1439 h 1445"/>
                <a:gd name="T4" fmla="*/ 580 w 1447"/>
                <a:gd name="T5" fmla="*/ 1433 h 1445"/>
                <a:gd name="T6" fmla="*/ 508 w 1447"/>
                <a:gd name="T7" fmla="*/ 1415 h 1445"/>
                <a:gd name="T8" fmla="*/ 442 w 1447"/>
                <a:gd name="T9" fmla="*/ 1391 h 1445"/>
                <a:gd name="T10" fmla="*/ 376 w 1447"/>
                <a:gd name="T11" fmla="*/ 1356 h 1445"/>
                <a:gd name="T12" fmla="*/ 317 w 1447"/>
                <a:gd name="T13" fmla="*/ 1320 h 1445"/>
                <a:gd name="T14" fmla="*/ 209 w 1447"/>
                <a:gd name="T15" fmla="*/ 1236 h 1445"/>
                <a:gd name="T16" fmla="*/ 125 w 1447"/>
                <a:gd name="T17" fmla="*/ 1129 h 1445"/>
                <a:gd name="T18" fmla="*/ 89 w 1447"/>
                <a:gd name="T19" fmla="*/ 1069 h 1445"/>
                <a:gd name="T20" fmla="*/ 59 w 1447"/>
                <a:gd name="T21" fmla="*/ 1003 h 1445"/>
                <a:gd name="T22" fmla="*/ 29 w 1447"/>
                <a:gd name="T23" fmla="*/ 938 h 1445"/>
                <a:gd name="T24" fmla="*/ 12 w 1447"/>
                <a:gd name="T25" fmla="*/ 866 h 1445"/>
                <a:gd name="T26" fmla="*/ 6 w 1447"/>
                <a:gd name="T27" fmla="*/ 794 h 1445"/>
                <a:gd name="T28" fmla="*/ 0 w 1447"/>
                <a:gd name="T29" fmla="*/ 723 h 1445"/>
                <a:gd name="T30" fmla="*/ 6 w 1447"/>
                <a:gd name="T31" fmla="*/ 651 h 1445"/>
                <a:gd name="T32" fmla="*/ 12 w 1447"/>
                <a:gd name="T33" fmla="*/ 579 h 1445"/>
                <a:gd name="T34" fmla="*/ 29 w 1447"/>
                <a:gd name="T35" fmla="*/ 508 h 1445"/>
                <a:gd name="T36" fmla="*/ 59 w 1447"/>
                <a:gd name="T37" fmla="*/ 442 h 1445"/>
                <a:gd name="T38" fmla="*/ 89 w 1447"/>
                <a:gd name="T39" fmla="*/ 376 h 1445"/>
                <a:gd name="T40" fmla="*/ 125 w 1447"/>
                <a:gd name="T41" fmla="*/ 316 h 1445"/>
                <a:gd name="T42" fmla="*/ 209 w 1447"/>
                <a:gd name="T43" fmla="*/ 209 h 1445"/>
                <a:gd name="T44" fmla="*/ 317 w 1447"/>
                <a:gd name="T45" fmla="*/ 125 h 1445"/>
                <a:gd name="T46" fmla="*/ 376 w 1447"/>
                <a:gd name="T47" fmla="*/ 90 h 1445"/>
                <a:gd name="T48" fmla="*/ 442 w 1447"/>
                <a:gd name="T49" fmla="*/ 60 h 1445"/>
                <a:gd name="T50" fmla="*/ 508 w 1447"/>
                <a:gd name="T51" fmla="*/ 30 h 1445"/>
                <a:gd name="T52" fmla="*/ 580 w 1447"/>
                <a:gd name="T53" fmla="*/ 12 h 1445"/>
                <a:gd name="T54" fmla="*/ 652 w 1447"/>
                <a:gd name="T55" fmla="*/ 6 h 1445"/>
                <a:gd name="T56" fmla="*/ 723 w 1447"/>
                <a:gd name="T57" fmla="*/ 0 h 1445"/>
                <a:gd name="T58" fmla="*/ 795 w 1447"/>
                <a:gd name="T59" fmla="*/ 6 h 1445"/>
                <a:gd name="T60" fmla="*/ 867 w 1447"/>
                <a:gd name="T61" fmla="*/ 12 h 1445"/>
                <a:gd name="T62" fmla="*/ 939 w 1447"/>
                <a:gd name="T63" fmla="*/ 30 h 1445"/>
                <a:gd name="T64" fmla="*/ 1004 w 1447"/>
                <a:gd name="T65" fmla="*/ 60 h 1445"/>
                <a:gd name="T66" fmla="*/ 1070 w 1447"/>
                <a:gd name="T67" fmla="*/ 90 h 1445"/>
                <a:gd name="T68" fmla="*/ 1130 w 1447"/>
                <a:gd name="T69" fmla="*/ 125 h 1445"/>
                <a:gd name="T70" fmla="*/ 1238 w 1447"/>
                <a:gd name="T71" fmla="*/ 209 h 1445"/>
                <a:gd name="T72" fmla="*/ 1321 w 1447"/>
                <a:gd name="T73" fmla="*/ 316 h 1445"/>
                <a:gd name="T74" fmla="*/ 1357 w 1447"/>
                <a:gd name="T75" fmla="*/ 376 h 1445"/>
                <a:gd name="T76" fmla="*/ 1393 w 1447"/>
                <a:gd name="T77" fmla="*/ 442 h 1445"/>
                <a:gd name="T78" fmla="*/ 1417 w 1447"/>
                <a:gd name="T79" fmla="*/ 508 h 1445"/>
                <a:gd name="T80" fmla="*/ 1435 w 1447"/>
                <a:gd name="T81" fmla="*/ 579 h 1445"/>
                <a:gd name="T82" fmla="*/ 1441 w 1447"/>
                <a:gd name="T83" fmla="*/ 651 h 1445"/>
                <a:gd name="T84" fmla="*/ 1447 w 1447"/>
                <a:gd name="T85" fmla="*/ 723 h 1445"/>
                <a:gd name="T86" fmla="*/ 1441 w 1447"/>
                <a:gd name="T87" fmla="*/ 794 h 1445"/>
                <a:gd name="T88" fmla="*/ 1435 w 1447"/>
                <a:gd name="T89" fmla="*/ 866 h 1445"/>
                <a:gd name="T90" fmla="*/ 1417 w 1447"/>
                <a:gd name="T91" fmla="*/ 938 h 1445"/>
                <a:gd name="T92" fmla="*/ 1393 w 1447"/>
                <a:gd name="T93" fmla="*/ 1003 h 1445"/>
                <a:gd name="T94" fmla="*/ 1357 w 1447"/>
                <a:gd name="T95" fmla="*/ 1069 h 1445"/>
                <a:gd name="T96" fmla="*/ 1321 w 1447"/>
                <a:gd name="T97" fmla="*/ 1129 h 1445"/>
                <a:gd name="T98" fmla="*/ 1238 w 1447"/>
                <a:gd name="T99" fmla="*/ 1236 h 1445"/>
                <a:gd name="T100" fmla="*/ 1130 w 1447"/>
                <a:gd name="T101" fmla="*/ 1320 h 1445"/>
                <a:gd name="T102" fmla="*/ 1070 w 1447"/>
                <a:gd name="T103" fmla="*/ 1356 h 1445"/>
                <a:gd name="T104" fmla="*/ 1004 w 1447"/>
                <a:gd name="T105" fmla="*/ 1391 h 1445"/>
                <a:gd name="T106" fmla="*/ 939 w 1447"/>
                <a:gd name="T107" fmla="*/ 1415 h 1445"/>
                <a:gd name="T108" fmla="*/ 867 w 1447"/>
                <a:gd name="T109" fmla="*/ 1433 h 1445"/>
                <a:gd name="T110" fmla="*/ 795 w 1447"/>
                <a:gd name="T111" fmla="*/ 1439 h 1445"/>
                <a:gd name="T112" fmla="*/ 723 w 1447"/>
                <a:gd name="T113" fmla="*/ 1445 h 1445"/>
                <a:gd name="T114" fmla="*/ 723 w 1447"/>
                <a:gd name="T115" fmla="*/ 1445 h 14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47"/>
                <a:gd name="T175" fmla="*/ 0 h 1445"/>
                <a:gd name="T176" fmla="*/ 1447 w 1447"/>
                <a:gd name="T177" fmla="*/ 1445 h 14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47" h="1445">
                  <a:moveTo>
                    <a:pt x="723" y="1445"/>
                  </a:moveTo>
                  <a:lnTo>
                    <a:pt x="652" y="1439"/>
                  </a:lnTo>
                  <a:lnTo>
                    <a:pt x="580" y="1433"/>
                  </a:lnTo>
                  <a:lnTo>
                    <a:pt x="508" y="1415"/>
                  </a:lnTo>
                  <a:lnTo>
                    <a:pt x="442" y="1391"/>
                  </a:lnTo>
                  <a:lnTo>
                    <a:pt x="376" y="1356"/>
                  </a:lnTo>
                  <a:lnTo>
                    <a:pt x="317" y="1320"/>
                  </a:lnTo>
                  <a:lnTo>
                    <a:pt x="209" y="1236"/>
                  </a:lnTo>
                  <a:lnTo>
                    <a:pt x="125" y="1129"/>
                  </a:lnTo>
                  <a:lnTo>
                    <a:pt x="89" y="1069"/>
                  </a:lnTo>
                  <a:lnTo>
                    <a:pt x="59" y="1003"/>
                  </a:lnTo>
                  <a:lnTo>
                    <a:pt x="29" y="938"/>
                  </a:lnTo>
                  <a:lnTo>
                    <a:pt x="12" y="866"/>
                  </a:lnTo>
                  <a:lnTo>
                    <a:pt x="6" y="794"/>
                  </a:lnTo>
                  <a:lnTo>
                    <a:pt x="0" y="723"/>
                  </a:lnTo>
                  <a:lnTo>
                    <a:pt x="6" y="651"/>
                  </a:lnTo>
                  <a:lnTo>
                    <a:pt x="12" y="579"/>
                  </a:lnTo>
                  <a:lnTo>
                    <a:pt x="29" y="508"/>
                  </a:lnTo>
                  <a:lnTo>
                    <a:pt x="59" y="442"/>
                  </a:lnTo>
                  <a:lnTo>
                    <a:pt x="89" y="376"/>
                  </a:lnTo>
                  <a:lnTo>
                    <a:pt x="125" y="316"/>
                  </a:lnTo>
                  <a:lnTo>
                    <a:pt x="209" y="209"/>
                  </a:lnTo>
                  <a:lnTo>
                    <a:pt x="317" y="125"/>
                  </a:lnTo>
                  <a:lnTo>
                    <a:pt x="376" y="90"/>
                  </a:lnTo>
                  <a:lnTo>
                    <a:pt x="442" y="60"/>
                  </a:lnTo>
                  <a:lnTo>
                    <a:pt x="508" y="30"/>
                  </a:lnTo>
                  <a:lnTo>
                    <a:pt x="580" y="12"/>
                  </a:lnTo>
                  <a:lnTo>
                    <a:pt x="652" y="6"/>
                  </a:lnTo>
                  <a:lnTo>
                    <a:pt x="723" y="0"/>
                  </a:lnTo>
                  <a:lnTo>
                    <a:pt x="795" y="6"/>
                  </a:lnTo>
                  <a:lnTo>
                    <a:pt x="867" y="12"/>
                  </a:lnTo>
                  <a:lnTo>
                    <a:pt x="939" y="30"/>
                  </a:lnTo>
                  <a:lnTo>
                    <a:pt x="1004" y="60"/>
                  </a:lnTo>
                  <a:lnTo>
                    <a:pt x="1070" y="90"/>
                  </a:lnTo>
                  <a:lnTo>
                    <a:pt x="1130" y="125"/>
                  </a:lnTo>
                  <a:lnTo>
                    <a:pt x="1238" y="209"/>
                  </a:lnTo>
                  <a:lnTo>
                    <a:pt x="1321" y="316"/>
                  </a:lnTo>
                  <a:lnTo>
                    <a:pt x="1357" y="376"/>
                  </a:lnTo>
                  <a:lnTo>
                    <a:pt x="1393" y="442"/>
                  </a:lnTo>
                  <a:lnTo>
                    <a:pt x="1417" y="508"/>
                  </a:lnTo>
                  <a:lnTo>
                    <a:pt x="1435" y="579"/>
                  </a:lnTo>
                  <a:lnTo>
                    <a:pt x="1441" y="651"/>
                  </a:lnTo>
                  <a:lnTo>
                    <a:pt x="1447" y="723"/>
                  </a:lnTo>
                  <a:lnTo>
                    <a:pt x="1441" y="794"/>
                  </a:lnTo>
                  <a:lnTo>
                    <a:pt x="1435" y="866"/>
                  </a:lnTo>
                  <a:lnTo>
                    <a:pt x="1417" y="938"/>
                  </a:lnTo>
                  <a:lnTo>
                    <a:pt x="1393" y="1003"/>
                  </a:lnTo>
                  <a:lnTo>
                    <a:pt x="1357" y="1069"/>
                  </a:lnTo>
                  <a:lnTo>
                    <a:pt x="1321" y="1129"/>
                  </a:lnTo>
                  <a:lnTo>
                    <a:pt x="1238" y="1236"/>
                  </a:lnTo>
                  <a:lnTo>
                    <a:pt x="1130" y="1320"/>
                  </a:lnTo>
                  <a:lnTo>
                    <a:pt x="1070" y="1356"/>
                  </a:lnTo>
                  <a:lnTo>
                    <a:pt x="1004" y="1391"/>
                  </a:lnTo>
                  <a:lnTo>
                    <a:pt x="939" y="1415"/>
                  </a:lnTo>
                  <a:lnTo>
                    <a:pt x="867" y="1433"/>
                  </a:lnTo>
                  <a:lnTo>
                    <a:pt x="795" y="1439"/>
                  </a:lnTo>
                  <a:lnTo>
                    <a:pt x="723" y="1445"/>
                  </a:lnTo>
                  <a:close/>
                </a:path>
              </a:pathLst>
            </a:custGeom>
            <a:solidFill>
              <a:srgbClr val="4175B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25" name="Freeform 185"/>
            <p:cNvSpPr>
              <a:spLocks/>
            </p:cNvSpPr>
            <p:nvPr/>
          </p:nvSpPr>
          <p:spPr bwMode="auto">
            <a:xfrm>
              <a:off x="4164" y="1786"/>
              <a:ext cx="1435" cy="1433"/>
            </a:xfrm>
            <a:custGeom>
              <a:avLst/>
              <a:gdLst>
                <a:gd name="T0" fmla="*/ 717 w 1435"/>
                <a:gd name="T1" fmla="*/ 1433 h 1433"/>
                <a:gd name="T2" fmla="*/ 646 w 1435"/>
                <a:gd name="T3" fmla="*/ 1427 h 1433"/>
                <a:gd name="T4" fmla="*/ 574 w 1435"/>
                <a:gd name="T5" fmla="*/ 1421 h 1433"/>
                <a:gd name="T6" fmla="*/ 502 w 1435"/>
                <a:gd name="T7" fmla="*/ 1403 h 1433"/>
                <a:gd name="T8" fmla="*/ 436 w 1435"/>
                <a:gd name="T9" fmla="*/ 1380 h 1433"/>
                <a:gd name="T10" fmla="*/ 376 w 1435"/>
                <a:gd name="T11" fmla="*/ 1350 h 1433"/>
                <a:gd name="T12" fmla="*/ 317 w 1435"/>
                <a:gd name="T13" fmla="*/ 1314 h 1433"/>
                <a:gd name="T14" fmla="*/ 209 w 1435"/>
                <a:gd name="T15" fmla="*/ 1224 h 1433"/>
                <a:gd name="T16" fmla="*/ 125 w 1435"/>
                <a:gd name="T17" fmla="*/ 1117 h 1433"/>
                <a:gd name="T18" fmla="*/ 89 w 1435"/>
                <a:gd name="T19" fmla="*/ 1063 h 1433"/>
                <a:gd name="T20" fmla="*/ 59 w 1435"/>
                <a:gd name="T21" fmla="*/ 997 h 1433"/>
                <a:gd name="T22" fmla="*/ 29 w 1435"/>
                <a:gd name="T23" fmla="*/ 932 h 1433"/>
                <a:gd name="T24" fmla="*/ 12 w 1435"/>
                <a:gd name="T25" fmla="*/ 860 h 1433"/>
                <a:gd name="T26" fmla="*/ 6 w 1435"/>
                <a:gd name="T27" fmla="*/ 788 h 1433"/>
                <a:gd name="T28" fmla="*/ 0 w 1435"/>
                <a:gd name="T29" fmla="*/ 717 h 1433"/>
                <a:gd name="T30" fmla="*/ 6 w 1435"/>
                <a:gd name="T31" fmla="*/ 645 h 1433"/>
                <a:gd name="T32" fmla="*/ 12 w 1435"/>
                <a:gd name="T33" fmla="*/ 573 h 1433"/>
                <a:gd name="T34" fmla="*/ 29 w 1435"/>
                <a:gd name="T35" fmla="*/ 502 h 1433"/>
                <a:gd name="T36" fmla="*/ 59 w 1435"/>
                <a:gd name="T37" fmla="*/ 436 h 1433"/>
                <a:gd name="T38" fmla="*/ 89 w 1435"/>
                <a:gd name="T39" fmla="*/ 376 h 1433"/>
                <a:gd name="T40" fmla="*/ 125 w 1435"/>
                <a:gd name="T41" fmla="*/ 316 h 1433"/>
                <a:gd name="T42" fmla="*/ 209 w 1435"/>
                <a:gd name="T43" fmla="*/ 209 h 1433"/>
                <a:gd name="T44" fmla="*/ 317 w 1435"/>
                <a:gd name="T45" fmla="*/ 125 h 1433"/>
                <a:gd name="T46" fmla="*/ 376 w 1435"/>
                <a:gd name="T47" fmla="*/ 90 h 1433"/>
                <a:gd name="T48" fmla="*/ 436 w 1435"/>
                <a:gd name="T49" fmla="*/ 60 h 1433"/>
                <a:gd name="T50" fmla="*/ 502 w 1435"/>
                <a:gd name="T51" fmla="*/ 30 h 1433"/>
                <a:gd name="T52" fmla="*/ 574 w 1435"/>
                <a:gd name="T53" fmla="*/ 12 h 1433"/>
                <a:gd name="T54" fmla="*/ 646 w 1435"/>
                <a:gd name="T55" fmla="*/ 6 h 1433"/>
                <a:gd name="T56" fmla="*/ 717 w 1435"/>
                <a:gd name="T57" fmla="*/ 0 h 1433"/>
                <a:gd name="T58" fmla="*/ 789 w 1435"/>
                <a:gd name="T59" fmla="*/ 6 h 1433"/>
                <a:gd name="T60" fmla="*/ 861 w 1435"/>
                <a:gd name="T61" fmla="*/ 12 h 1433"/>
                <a:gd name="T62" fmla="*/ 933 w 1435"/>
                <a:gd name="T63" fmla="*/ 30 h 1433"/>
                <a:gd name="T64" fmla="*/ 998 w 1435"/>
                <a:gd name="T65" fmla="*/ 60 h 1433"/>
                <a:gd name="T66" fmla="*/ 1064 w 1435"/>
                <a:gd name="T67" fmla="*/ 90 h 1433"/>
                <a:gd name="T68" fmla="*/ 1118 w 1435"/>
                <a:gd name="T69" fmla="*/ 125 h 1433"/>
                <a:gd name="T70" fmla="*/ 1226 w 1435"/>
                <a:gd name="T71" fmla="*/ 209 h 1433"/>
                <a:gd name="T72" fmla="*/ 1315 w 1435"/>
                <a:gd name="T73" fmla="*/ 316 h 1433"/>
                <a:gd name="T74" fmla="*/ 1351 w 1435"/>
                <a:gd name="T75" fmla="*/ 376 h 1433"/>
                <a:gd name="T76" fmla="*/ 1381 w 1435"/>
                <a:gd name="T77" fmla="*/ 436 h 1433"/>
                <a:gd name="T78" fmla="*/ 1405 w 1435"/>
                <a:gd name="T79" fmla="*/ 502 h 1433"/>
                <a:gd name="T80" fmla="*/ 1423 w 1435"/>
                <a:gd name="T81" fmla="*/ 573 h 1433"/>
                <a:gd name="T82" fmla="*/ 1429 w 1435"/>
                <a:gd name="T83" fmla="*/ 645 h 1433"/>
                <a:gd name="T84" fmla="*/ 1435 w 1435"/>
                <a:gd name="T85" fmla="*/ 717 h 1433"/>
                <a:gd name="T86" fmla="*/ 1429 w 1435"/>
                <a:gd name="T87" fmla="*/ 788 h 1433"/>
                <a:gd name="T88" fmla="*/ 1423 w 1435"/>
                <a:gd name="T89" fmla="*/ 860 h 1433"/>
                <a:gd name="T90" fmla="*/ 1405 w 1435"/>
                <a:gd name="T91" fmla="*/ 932 h 1433"/>
                <a:gd name="T92" fmla="*/ 1381 w 1435"/>
                <a:gd name="T93" fmla="*/ 997 h 1433"/>
                <a:gd name="T94" fmla="*/ 1351 w 1435"/>
                <a:gd name="T95" fmla="*/ 1063 h 1433"/>
                <a:gd name="T96" fmla="*/ 1315 w 1435"/>
                <a:gd name="T97" fmla="*/ 1117 h 1433"/>
                <a:gd name="T98" fmla="*/ 1226 w 1435"/>
                <a:gd name="T99" fmla="*/ 1224 h 1433"/>
                <a:gd name="T100" fmla="*/ 1118 w 1435"/>
                <a:gd name="T101" fmla="*/ 1314 h 1433"/>
                <a:gd name="T102" fmla="*/ 1064 w 1435"/>
                <a:gd name="T103" fmla="*/ 1350 h 1433"/>
                <a:gd name="T104" fmla="*/ 998 w 1435"/>
                <a:gd name="T105" fmla="*/ 1380 h 1433"/>
                <a:gd name="T106" fmla="*/ 933 w 1435"/>
                <a:gd name="T107" fmla="*/ 1403 h 1433"/>
                <a:gd name="T108" fmla="*/ 861 w 1435"/>
                <a:gd name="T109" fmla="*/ 1421 h 1433"/>
                <a:gd name="T110" fmla="*/ 789 w 1435"/>
                <a:gd name="T111" fmla="*/ 1427 h 1433"/>
                <a:gd name="T112" fmla="*/ 717 w 1435"/>
                <a:gd name="T113" fmla="*/ 1433 h 1433"/>
                <a:gd name="T114" fmla="*/ 717 w 1435"/>
                <a:gd name="T115" fmla="*/ 1433 h 143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35"/>
                <a:gd name="T175" fmla="*/ 0 h 1433"/>
                <a:gd name="T176" fmla="*/ 1435 w 1435"/>
                <a:gd name="T177" fmla="*/ 1433 h 143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35" h="1433">
                  <a:moveTo>
                    <a:pt x="717" y="1433"/>
                  </a:moveTo>
                  <a:lnTo>
                    <a:pt x="646" y="1427"/>
                  </a:lnTo>
                  <a:lnTo>
                    <a:pt x="574" y="1421"/>
                  </a:lnTo>
                  <a:lnTo>
                    <a:pt x="502" y="1403"/>
                  </a:lnTo>
                  <a:lnTo>
                    <a:pt x="436" y="1380"/>
                  </a:lnTo>
                  <a:lnTo>
                    <a:pt x="376" y="1350"/>
                  </a:lnTo>
                  <a:lnTo>
                    <a:pt x="317" y="1314"/>
                  </a:lnTo>
                  <a:lnTo>
                    <a:pt x="209" y="1224"/>
                  </a:lnTo>
                  <a:lnTo>
                    <a:pt x="125" y="1117"/>
                  </a:lnTo>
                  <a:lnTo>
                    <a:pt x="89" y="1063"/>
                  </a:lnTo>
                  <a:lnTo>
                    <a:pt x="59" y="997"/>
                  </a:lnTo>
                  <a:lnTo>
                    <a:pt x="29" y="932"/>
                  </a:lnTo>
                  <a:lnTo>
                    <a:pt x="12" y="860"/>
                  </a:lnTo>
                  <a:lnTo>
                    <a:pt x="6" y="788"/>
                  </a:lnTo>
                  <a:lnTo>
                    <a:pt x="0" y="717"/>
                  </a:lnTo>
                  <a:lnTo>
                    <a:pt x="6" y="645"/>
                  </a:lnTo>
                  <a:lnTo>
                    <a:pt x="12" y="573"/>
                  </a:lnTo>
                  <a:lnTo>
                    <a:pt x="29" y="502"/>
                  </a:lnTo>
                  <a:lnTo>
                    <a:pt x="59" y="436"/>
                  </a:lnTo>
                  <a:lnTo>
                    <a:pt x="89" y="376"/>
                  </a:lnTo>
                  <a:lnTo>
                    <a:pt x="125" y="316"/>
                  </a:lnTo>
                  <a:lnTo>
                    <a:pt x="209" y="209"/>
                  </a:lnTo>
                  <a:lnTo>
                    <a:pt x="317" y="125"/>
                  </a:lnTo>
                  <a:lnTo>
                    <a:pt x="376" y="90"/>
                  </a:lnTo>
                  <a:lnTo>
                    <a:pt x="436" y="60"/>
                  </a:lnTo>
                  <a:lnTo>
                    <a:pt x="502" y="30"/>
                  </a:lnTo>
                  <a:lnTo>
                    <a:pt x="574" y="12"/>
                  </a:lnTo>
                  <a:lnTo>
                    <a:pt x="646" y="6"/>
                  </a:lnTo>
                  <a:lnTo>
                    <a:pt x="717" y="0"/>
                  </a:lnTo>
                  <a:lnTo>
                    <a:pt x="789" y="6"/>
                  </a:lnTo>
                  <a:lnTo>
                    <a:pt x="861" y="12"/>
                  </a:lnTo>
                  <a:lnTo>
                    <a:pt x="933" y="30"/>
                  </a:lnTo>
                  <a:lnTo>
                    <a:pt x="998" y="60"/>
                  </a:lnTo>
                  <a:lnTo>
                    <a:pt x="1064" y="90"/>
                  </a:lnTo>
                  <a:lnTo>
                    <a:pt x="1118" y="125"/>
                  </a:lnTo>
                  <a:lnTo>
                    <a:pt x="1226" y="209"/>
                  </a:lnTo>
                  <a:lnTo>
                    <a:pt x="1315" y="316"/>
                  </a:lnTo>
                  <a:lnTo>
                    <a:pt x="1351" y="376"/>
                  </a:lnTo>
                  <a:lnTo>
                    <a:pt x="1381" y="436"/>
                  </a:lnTo>
                  <a:lnTo>
                    <a:pt x="1405" y="502"/>
                  </a:lnTo>
                  <a:lnTo>
                    <a:pt x="1423" y="573"/>
                  </a:lnTo>
                  <a:lnTo>
                    <a:pt x="1429" y="645"/>
                  </a:lnTo>
                  <a:lnTo>
                    <a:pt x="1435" y="717"/>
                  </a:lnTo>
                  <a:lnTo>
                    <a:pt x="1429" y="788"/>
                  </a:lnTo>
                  <a:lnTo>
                    <a:pt x="1423" y="860"/>
                  </a:lnTo>
                  <a:lnTo>
                    <a:pt x="1405" y="932"/>
                  </a:lnTo>
                  <a:lnTo>
                    <a:pt x="1381" y="997"/>
                  </a:lnTo>
                  <a:lnTo>
                    <a:pt x="1351" y="1063"/>
                  </a:lnTo>
                  <a:lnTo>
                    <a:pt x="1315" y="1117"/>
                  </a:lnTo>
                  <a:lnTo>
                    <a:pt x="1226" y="1224"/>
                  </a:lnTo>
                  <a:lnTo>
                    <a:pt x="1118" y="1314"/>
                  </a:lnTo>
                  <a:lnTo>
                    <a:pt x="1064" y="1350"/>
                  </a:lnTo>
                  <a:lnTo>
                    <a:pt x="998" y="1380"/>
                  </a:lnTo>
                  <a:lnTo>
                    <a:pt x="933" y="1403"/>
                  </a:lnTo>
                  <a:lnTo>
                    <a:pt x="861" y="1421"/>
                  </a:lnTo>
                  <a:lnTo>
                    <a:pt x="789" y="1427"/>
                  </a:lnTo>
                  <a:lnTo>
                    <a:pt x="717" y="1433"/>
                  </a:lnTo>
                  <a:close/>
                </a:path>
              </a:pathLst>
            </a:custGeom>
            <a:solidFill>
              <a:srgbClr val="4275B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26" name="Freeform 186"/>
            <p:cNvSpPr>
              <a:spLocks/>
            </p:cNvSpPr>
            <p:nvPr/>
          </p:nvSpPr>
          <p:spPr bwMode="auto">
            <a:xfrm>
              <a:off x="4170" y="1792"/>
              <a:ext cx="1423" cy="1421"/>
            </a:xfrm>
            <a:custGeom>
              <a:avLst/>
              <a:gdLst>
                <a:gd name="T0" fmla="*/ 711 w 1423"/>
                <a:gd name="T1" fmla="*/ 1421 h 1421"/>
                <a:gd name="T2" fmla="*/ 640 w 1423"/>
                <a:gd name="T3" fmla="*/ 1415 h 1421"/>
                <a:gd name="T4" fmla="*/ 568 w 1423"/>
                <a:gd name="T5" fmla="*/ 1409 h 1421"/>
                <a:gd name="T6" fmla="*/ 502 w 1423"/>
                <a:gd name="T7" fmla="*/ 1391 h 1421"/>
                <a:gd name="T8" fmla="*/ 436 w 1423"/>
                <a:gd name="T9" fmla="*/ 1368 h 1421"/>
                <a:gd name="T10" fmla="*/ 370 w 1423"/>
                <a:gd name="T11" fmla="*/ 1338 h 1421"/>
                <a:gd name="T12" fmla="*/ 311 w 1423"/>
                <a:gd name="T13" fmla="*/ 1302 h 1421"/>
                <a:gd name="T14" fmla="*/ 209 w 1423"/>
                <a:gd name="T15" fmla="*/ 1212 h 1421"/>
                <a:gd name="T16" fmla="*/ 119 w 1423"/>
                <a:gd name="T17" fmla="*/ 1111 h 1421"/>
                <a:gd name="T18" fmla="*/ 83 w 1423"/>
                <a:gd name="T19" fmla="*/ 1051 h 1421"/>
                <a:gd name="T20" fmla="*/ 53 w 1423"/>
                <a:gd name="T21" fmla="*/ 985 h 1421"/>
                <a:gd name="T22" fmla="*/ 29 w 1423"/>
                <a:gd name="T23" fmla="*/ 926 h 1421"/>
                <a:gd name="T24" fmla="*/ 12 w 1423"/>
                <a:gd name="T25" fmla="*/ 854 h 1421"/>
                <a:gd name="T26" fmla="*/ 6 w 1423"/>
                <a:gd name="T27" fmla="*/ 782 h 1421"/>
                <a:gd name="T28" fmla="*/ 0 w 1423"/>
                <a:gd name="T29" fmla="*/ 711 h 1421"/>
                <a:gd name="T30" fmla="*/ 6 w 1423"/>
                <a:gd name="T31" fmla="*/ 639 h 1421"/>
                <a:gd name="T32" fmla="*/ 12 w 1423"/>
                <a:gd name="T33" fmla="*/ 567 h 1421"/>
                <a:gd name="T34" fmla="*/ 29 w 1423"/>
                <a:gd name="T35" fmla="*/ 502 h 1421"/>
                <a:gd name="T36" fmla="*/ 53 w 1423"/>
                <a:gd name="T37" fmla="*/ 436 h 1421"/>
                <a:gd name="T38" fmla="*/ 83 w 1423"/>
                <a:gd name="T39" fmla="*/ 370 h 1421"/>
                <a:gd name="T40" fmla="*/ 119 w 1423"/>
                <a:gd name="T41" fmla="*/ 310 h 1421"/>
                <a:gd name="T42" fmla="*/ 209 w 1423"/>
                <a:gd name="T43" fmla="*/ 209 h 1421"/>
                <a:gd name="T44" fmla="*/ 311 w 1423"/>
                <a:gd name="T45" fmla="*/ 119 h 1421"/>
                <a:gd name="T46" fmla="*/ 370 w 1423"/>
                <a:gd name="T47" fmla="*/ 84 h 1421"/>
                <a:gd name="T48" fmla="*/ 436 w 1423"/>
                <a:gd name="T49" fmla="*/ 54 h 1421"/>
                <a:gd name="T50" fmla="*/ 502 w 1423"/>
                <a:gd name="T51" fmla="*/ 30 h 1421"/>
                <a:gd name="T52" fmla="*/ 568 w 1423"/>
                <a:gd name="T53" fmla="*/ 12 h 1421"/>
                <a:gd name="T54" fmla="*/ 640 w 1423"/>
                <a:gd name="T55" fmla="*/ 6 h 1421"/>
                <a:gd name="T56" fmla="*/ 711 w 1423"/>
                <a:gd name="T57" fmla="*/ 0 h 1421"/>
                <a:gd name="T58" fmla="*/ 783 w 1423"/>
                <a:gd name="T59" fmla="*/ 6 h 1421"/>
                <a:gd name="T60" fmla="*/ 855 w 1423"/>
                <a:gd name="T61" fmla="*/ 12 h 1421"/>
                <a:gd name="T62" fmla="*/ 927 w 1423"/>
                <a:gd name="T63" fmla="*/ 30 h 1421"/>
                <a:gd name="T64" fmla="*/ 986 w 1423"/>
                <a:gd name="T65" fmla="*/ 54 h 1421"/>
                <a:gd name="T66" fmla="*/ 1052 w 1423"/>
                <a:gd name="T67" fmla="*/ 84 h 1421"/>
                <a:gd name="T68" fmla="*/ 1112 w 1423"/>
                <a:gd name="T69" fmla="*/ 119 h 1421"/>
                <a:gd name="T70" fmla="*/ 1214 w 1423"/>
                <a:gd name="T71" fmla="*/ 209 h 1421"/>
                <a:gd name="T72" fmla="*/ 1303 w 1423"/>
                <a:gd name="T73" fmla="*/ 310 h 1421"/>
                <a:gd name="T74" fmla="*/ 1339 w 1423"/>
                <a:gd name="T75" fmla="*/ 370 h 1421"/>
                <a:gd name="T76" fmla="*/ 1369 w 1423"/>
                <a:gd name="T77" fmla="*/ 436 h 1421"/>
                <a:gd name="T78" fmla="*/ 1393 w 1423"/>
                <a:gd name="T79" fmla="*/ 502 h 1421"/>
                <a:gd name="T80" fmla="*/ 1411 w 1423"/>
                <a:gd name="T81" fmla="*/ 567 h 1421"/>
                <a:gd name="T82" fmla="*/ 1417 w 1423"/>
                <a:gd name="T83" fmla="*/ 639 h 1421"/>
                <a:gd name="T84" fmla="*/ 1423 w 1423"/>
                <a:gd name="T85" fmla="*/ 711 h 1421"/>
                <a:gd name="T86" fmla="*/ 1417 w 1423"/>
                <a:gd name="T87" fmla="*/ 782 h 1421"/>
                <a:gd name="T88" fmla="*/ 1411 w 1423"/>
                <a:gd name="T89" fmla="*/ 854 h 1421"/>
                <a:gd name="T90" fmla="*/ 1393 w 1423"/>
                <a:gd name="T91" fmla="*/ 926 h 1421"/>
                <a:gd name="T92" fmla="*/ 1369 w 1423"/>
                <a:gd name="T93" fmla="*/ 985 h 1421"/>
                <a:gd name="T94" fmla="*/ 1339 w 1423"/>
                <a:gd name="T95" fmla="*/ 1051 h 1421"/>
                <a:gd name="T96" fmla="*/ 1303 w 1423"/>
                <a:gd name="T97" fmla="*/ 1111 h 1421"/>
                <a:gd name="T98" fmla="*/ 1214 w 1423"/>
                <a:gd name="T99" fmla="*/ 1212 h 1421"/>
                <a:gd name="T100" fmla="*/ 1112 w 1423"/>
                <a:gd name="T101" fmla="*/ 1302 h 1421"/>
                <a:gd name="T102" fmla="*/ 1052 w 1423"/>
                <a:gd name="T103" fmla="*/ 1338 h 1421"/>
                <a:gd name="T104" fmla="*/ 986 w 1423"/>
                <a:gd name="T105" fmla="*/ 1368 h 1421"/>
                <a:gd name="T106" fmla="*/ 927 w 1423"/>
                <a:gd name="T107" fmla="*/ 1391 h 1421"/>
                <a:gd name="T108" fmla="*/ 855 w 1423"/>
                <a:gd name="T109" fmla="*/ 1409 h 1421"/>
                <a:gd name="T110" fmla="*/ 783 w 1423"/>
                <a:gd name="T111" fmla="*/ 1415 h 1421"/>
                <a:gd name="T112" fmla="*/ 711 w 1423"/>
                <a:gd name="T113" fmla="*/ 1421 h 1421"/>
                <a:gd name="T114" fmla="*/ 711 w 1423"/>
                <a:gd name="T115" fmla="*/ 1421 h 14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23"/>
                <a:gd name="T175" fmla="*/ 0 h 1421"/>
                <a:gd name="T176" fmla="*/ 1423 w 1423"/>
                <a:gd name="T177" fmla="*/ 1421 h 14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23" h="1421">
                  <a:moveTo>
                    <a:pt x="711" y="1421"/>
                  </a:moveTo>
                  <a:lnTo>
                    <a:pt x="640" y="1415"/>
                  </a:lnTo>
                  <a:lnTo>
                    <a:pt x="568" y="1409"/>
                  </a:lnTo>
                  <a:lnTo>
                    <a:pt x="502" y="1391"/>
                  </a:lnTo>
                  <a:lnTo>
                    <a:pt x="436" y="1368"/>
                  </a:lnTo>
                  <a:lnTo>
                    <a:pt x="370" y="1338"/>
                  </a:lnTo>
                  <a:lnTo>
                    <a:pt x="311" y="1302"/>
                  </a:lnTo>
                  <a:lnTo>
                    <a:pt x="209" y="1212"/>
                  </a:lnTo>
                  <a:lnTo>
                    <a:pt x="119" y="1111"/>
                  </a:lnTo>
                  <a:lnTo>
                    <a:pt x="83" y="1051"/>
                  </a:lnTo>
                  <a:lnTo>
                    <a:pt x="53" y="985"/>
                  </a:lnTo>
                  <a:lnTo>
                    <a:pt x="29" y="926"/>
                  </a:lnTo>
                  <a:lnTo>
                    <a:pt x="12" y="854"/>
                  </a:lnTo>
                  <a:lnTo>
                    <a:pt x="6" y="782"/>
                  </a:lnTo>
                  <a:lnTo>
                    <a:pt x="0" y="711"/>
                  </a:lnTo>
                  <a:lnTo>
                    <a:pt x="6" y="639"/>
                  </a:lnTo>
                  <a:lnTo>
                    <a:pt x="12" y="567"/>
                  </a:lnTo>
                  <a:lnTo>
                    <a:pt x="29" y="502"/>
                  </a:lnTo>
                  <a:lnTo>
                    <a:pt x="53" y="436"/>
                  </a:lnTo>
                  <a:lnTo>
                    <a:pt x="83" y="370"/>
                  </a:lnTo>
                  <a:lnTo>
                    <a:pt x="119" y="310"/>
                  </a:lnTo>
                  <a:lnTo>
                    <a:pt x="209" y="209"/>
                  </a:lnTo>
                  <a:lnTo>
                    <a:pt x="311" y="119"/>
                  </a:lnTo>
                  <a:lnTo>
                    <a:pt x="370" y="84"/>
                  </a:lnTo>
                  <a:lnTo>
                    <a:pt x="436" y="54"/>
                  </a:lnTo>
                  <a:lnTo>
                    <a:pt x="502" y="30"/>
                  </a:lnTo>
                  <a:lnTo>
                    <a:pt x="568" y="12"/>
                  </a:lnTo>
                  <a:lnTo>
                    <a:pt x="640" y="6"/>
                  </a:lnTo>
                  <a:lnTo>
                    <a:pt x="711" y="0"/>
                  </a:lnTo>
                  <a:lnTo>
                    <a:pt x="783" y="6"/>
                  </a:lnTo>
                  <a:lnTo>
                    <a:pt x="855" y="12"/>
                  </a:lnTo>
                  <a:lnTo>
                    <a:pt x="927" y="30"/>
                  </a:lnTo>
                  <a:lnTo>
                    <a:pt x="986" y="54"/>
                  </a:lnTo>
                  <a:lnTo>
                    <a:pt x="1052" y="84"/>
                  </a:lnTo>
                  <a:lnTo>
                    <a:pt x="1112" y="119"/>
                  </a:lnTo>
                  <a:lnTo>
                    <a:pt x="1214" y="209"/>
                  </a:lnTo>
                  <a:lnTo>
                    <a:pt x="1303" y="310"/>
                  </a:lnTo>
                  <a:lnTo>
                    <a:pt x="1339" y="370"/>
                  </a:lnTo>
                  <a:lnTo>
                    <a:pt x="1369" y="436"/>
                  </a:lnTo>
                  <a:lnTo>
                    <a:pt x="1393" y="502"/>
                  </a:lnTo>
                  <a:lnTo>
                    <a:pt x="1411" y="567"/>
                  </a:lnTo>
                  <a:lnTo>
                    <a:pt x="1417" y="639"/>
                  </a:lnTo>
                  <a:lnTo>
                    <a:pt x="1423" y="711"/>
                  </a:lnTo>
                  <a:lnTo>
                    <a:pt x="1417" y="782"/>
                  </a:lnTo>
                  <a:lnTo>
                    <a:pt x="1411" y="854"/>
                  </a:lnTo>
                  <a:lnTo>
                    <a:pt x="1393" y="926"/>
                  </a:lnTo>
                  <a:lnTo>
                    <a:pt x="1369" y="985"/>
                  </a:lnTo>
                  <a:lnTo>
                    <a:pt x="1339" y="1051"/>
                  </a:lnTo>
                  <a:lnTo>
                    <a:pt x="1303" y="1111"/>
                  </a:lnTo>
                  <a:lnTo>
                    <a:pt x="1214" y="1212"/>
                  </a:lnTo>
                  <a:lnTo>
                    <a:pt x="1112" y="1302"/>
                  </a:lnTo>
                  <a:lnTo>
                    <a:pt x="1052" y="1338"/>
                  </a:lnTo>
                  <a:lnTo>
                    <a:pt x="986" y="1368"/>
                  </a:lnTo>
                  <a:lnTo>
                    <a:pt x="927" y="1391"/>
                  </a:lnTo>
                  <a:lnTo>
                    <a:pt x="855" y="1409"/>
                  </a:lnTo>
                  <a:lnTo>
                    <a:pt x="783" y="1415"/>
                  </a:lnTo>
                  <a:lnTo>
                    <a:pt x="711" y="1421"/>
                  </a:lnTo>
                  <a:close/>
                </a:path>
              </a:pathLst>
            </a:custGeom>
            <a:solidFill>
              <a:srgbClr val="4376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27" name="Freeform 187"/>
            <p:cNvSpPr>
              <a:spLocks/>
            </p:cNvSpPr>
            <p:nvPr/>
          </p:nvSpPr>
          <p:spPr bwMode="auto">
            <a:xfrm>
              <a:off x="4176" y="1792"/>
              <a:ext cx="1411" cy="1409"/>
            </a:xfrm>
            <a:custGeom>
              <a:avLst/>
              <a:gdLst>
                <a:gd name="T0" fmla="*/ 705 w 1411"/>
                <a:gd name="T1" fmla="*/ 1409 h 1409"/>
                <a:gd name="T2" fmla="*/ 634 w 1411"/>
                <a:gd name="T3" fmla="*/ 1403 h 1409"/>
                <a:gd name="T4" fmla="*/ 562 w 1411"/>
                <a:gd name="T5" fmla="*/ 1397 h 1409"/>
                <a:gd name="T6" fmla="*/ 496 w 1411"/>
                <a:gd name="T7" fmla="*/ 1380 h 1409"/>
                <a:gd name="T8" fmla="*/ 430 w 1411"/>
                <a:gd name="T9" fmla="*/ 1356 h 1409"/>
                <a:gd name="T10" fmla="*/ 311 w 1411"/>
                <a:gd name="T11" fmla="*/ 1290 h 1409"/>
                <a:gd name="T12" fmla="*/ 203 w 1411"/>
                <a:gd name="T13" fmla="*/ 1206 h 1409"/>
                <a:gd name="T14" fmla="*/ 119 w 1411"/>
                <a:gd name="T15" fmla="*/ 1099 h 1409"/>
                <a:gd name="T16" fmla="*/ 53 w 1411"/>
                <a:gd name="T17" fmla="*/ 979 h 1409"/>
                <a:gd name="T18" fmla="*/ 29 w 1411"/>
                <a:gd name="T19" fmla="*/ 914 h 1409"/>
                <a:gd name="T20" fmla="*/ 11 w 1411"/>
                <a:gd name="T21" fmla="*/ 848 h 1409"/>
                <a:gd name="T22" fmla="*/ 6 w 1411"/>
                <a:gd name="T23" fmla="*/ 776 h 1409"/>
                <a:gd name="T24" fmla="*/ 0 w 1411"/>
                <a:gd name="T25" fmla="*/ 705 h 1409"/>
                <a:gd name="T26" fmla="*/ 6 w 1411"/>
                <a:gd name="T27" fmla="*/ 633 h 1409"/>
                <a:gd name="T28" fmla="*/ 11 w 1411"/>
                <a:gd name="T29" fmla="*/ 561 h 1409"/>
                <a:gd name="T30" fmla="*/ 29 w 1411"/>
                <a:gd name="T31" fmla="*/ 496 h 1409"/>
                <a:gd name="T32" fmla="*/ 53 w 1411"/>
                <a:gd name="T33" fmla="*/ 430 h 1409"/>
                <a:gd name="T34" fmla="*/ 119 w 1411"/>
                <a:gd name="T35" fmla="*/ 310 h 1409"/>
                <a:gd name="T36" fmla="*/ 203 w 1411"/>
                <a:gd name="T37" fmla="*/ 209 h 1409"/>
                <a:gd name="T38" fmla="*/ 311 w 1411"/>
                <a:gd name="T39" fmla="*/ 119 h 1409"/>
                <a:gd name="T40" fmla="*/ 364 w 1411"/>
                <a:gd name="T41" fmla="*/ 84 h 1409"/>
                <a:gd name="T42" fmla="*/ 430 w 1411"/>
                <a:gd name="T43" fmla="*/ 54 h 1409"/>
                <a:gd name="T44" fmla="*/ 496 w 1411"/>
                <a:gd name="T45" fmla="*/ 30 h 1409"/>
                <a:gd name="T46" fmla="*/ 562 w 1411"/>
                <a:gd name="T47" fmla="*/ 12 h 1409"/>
                <a:gd name="T48" fmla="*/ 634 w 1411"/>
                <a:gd name="T49" fmla="*/ 6 h 1409"/>
                <a:gd name="T50" fmla="*/ 705 w 1411"/>
                <a:gd name="T51" fmla="*/ 0 h 1409"/>
                <a:gd name="T52" fmla="*/ 777 w 1411"/>
                <a:gd name="T53" fmla="*/ 6 h 1409"/>
                <a:gd name="T54" fmla="*/ 849 w 1411"/>
                <a:gd name="T55" fmla="*/ 12 h 1409"/>
                <a:gd name="T56" fmla="*/ 915 w 1411"/>
                <a:gd name="T57" fmla="*/ 30 h 1409"/>
                <a:gd name="T58" fmla="*/ 980 w 1411"/>
                <a:gd name="T59" fmla="*/ 54 h 1409"/>
                <a:gd name="T60" fmla="*/ 1040 w 1411"/>
                <a:gd name="T61" fmla="*/ 84 h 1409"/>
                <a:gd name="T62" fmla="*/ 1100 w 1411"/>
                <a:gd name="T63" fmla="*/ 119 h 1409"/>
                <a:gd name="T64" fmla="*/ 1202 w 1411"/>
                <a:gd name="T65" fmla="*/ 209 h 1409"/>
                <a:gd name="T66" fmla="*/ 1291 w 1411"/>
                <a:gd name="T67" fmla="*/ 310 h 1409"/>
                <a:gd name="T68" fmla="*/ 1327 w 1411"/>
                <a:gd name="T69" fmla="*/ 370 h 1409"/>
                <a:gd name="T70" fmla="*/ 1357 w 1411"/>
                <a:gd name="T71" fmla="*/ 430 h 1409"/>
                <a:gd name="T72" fmla="*/ 1381 w 1411"/>
                <a:gd name="T73" fmla="*/ 496 h 1409"/>
                <a:gd name="T74" fmla="*/ 1399 w 1411"/>
                <a:gd name="T75" fmla="*/ 561 h 1409"/>
                <a:gd name="T76" fmla="*/ 1405 w 1411"/>
                <a:gd name="T77" fmla="*/ 633 h 1409"/>
                <a:gd name="T78" fmla="*/ 1411 w 1411"/>
                <a:gd name="T79" fmla="*/ 705 h 1409"/>
                <a:gd name="T80" fmla="*/ 1405 w 1411"/>
                <a:gd name="T81" fmla="*/ 776 h 1409"/>
                <a:gd name="T82" fmla="*/ 1399 w 1411"/>
                <a:gd name="T83" fmla="*/ 848 h 1409"/>
                <a:gd name="T84" fmla="*/ 1381 w 1411"/>
                <a:gd name="T85" fmla="*/ 914 h 1409"/>
                <a:gd name="T86" fmla="*/ 1357 w 1411"/>
                <a:gd name="T87" fmla="*/ 979 h 1409"/>
                <a:gd name="T88" fmla="*/ 1327 w 1411"/>
                <a:gd name="T89" fmla="*/ 1045 h 1409"/>
                <a:gd name="T90" fmla="*/ 1291 w 1411"/>
                <a:gd name="T91" fmla="*/ 1099 h 1409"/>
                <a:gd name="T92" fmla="*/ 1202 w 1411"/>
                <a:gd name="T93" fmla="*/ 1206 h 1409"/>
                <a:gd name="T94" fmla="*/ 1100 w 1411"/>
                <a:gd name="T95" fmla="*/ 1290 h 1409"/>
                <a:gd name="T96" fmla="*/ 980 w 1411"/>
                <a:gd name="T97" fmla="*/ 1356 h 1409"/>
                <a:gd name="T98" fmla="*/ 915 w 1411"/>
                <a:gd name="T99" fmla="*/ 1380 h 1409"/>
                <a:gd name="T100" fmla="*/ 849 w 1411"/>
                <a:gd name="T101" fmla="*/ 1397 h 1409"/>
                <a:gd name="T102" fmla="*/ 777 w 1411"/>
                <a:gd name="T103" fmla="*/ 1403 h 1409"/>
                <a:gd name="T104" fmla="*/ 705 w 1411"/>
                <a:gd name="T105" fmla="*/ 1409 h 1409"/>
                <a:gd name="T106" fmla="*/ 705 w 1411"/>
                <a:gd name="T107" fmla="*/ 1409 h 14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11"/>
                <a:gd name="T163" fmla="*/ 0 h 1409"/>
                <a:gd name="T164" fmla="*/ 1411 w 1411"/>
                <a:gd name="T165" fmla="*/ 1409 h 14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11" h="1409">
                  <a:moveTo>
                    <a:pt x="705" y="1409"/>
                  </a:moveTo>
                  <a:lnTo>
                    <a:pt x="634" y="1403"/>
                  </a:lnTo>
                  <a:lnTo>
                    <a:pt x="562" y="1397"/>
                  </a:lnTo>
                  <a:lnTo>
                    <a:pt x="496" y="1380"/>
                  </a:lnTo>
                  <a:lnTo>
                    <a:pt x="430" y="1356"/>
                  </a:lnTo>
                  <a:lnTo>
                    <a:pt x="311" y="1290"/>
                  </a:lnTo>
                  <a:lnTo>
                    <a:pt x="203" y="1206"/>
                  </a:lnTo>
                  <a:lnTo>
                    <a:pt x="119" y="1099"/>
                  </a:lnTo>
                  <a:lnTo>
                    <a:pt x="53" y="979"/>
                  </a:lnTo>
                  <a:lnTo>
                    <a:pt x="29" y="914"/>
                  </a:lnTo>
                  <a:lnTo>
                    <a:pt x="11" y="848"/>
                  </a:lnTo>
                  <a:lnTo>
                    <a:pt x="6" y="776"/>
                  </a:lnTo>
                  <a:lnTo>
                    <a:pt x="0" y="705"/>
                  </a:lnTo>
                  <a:lnTo>
                    <a:pt x="6" y="633"/>
                  </a:lnTo>
                  <a:lnTo>
                    <a:pt x="11" y="561"/>
                  </a:lnTo>
                  <a:lnTo>
                    <a:pt x="29" y="496"/>
                  </a:lnTo>
                  <a:lnTo>
                    <a:pt x="53" y="430"/>
                  </a:lnTo>
                  <a:lnTo>
                    <a:pt x="119" y="310"/>
                  </a:lnTo>
                  <a:lnTo>
                    <a:pt x="203" y="209"/>
                  </a:lnTo>
                  <a:lnTo>
                    <a:pt x="311" y="119"/>
                  </a:lnTo>
                  <a:lnTo>
                    <a:pt x="364" y="84"/>
                  </a:lnTo>
                  <a:lnTo>
                    <a:pt x="430" y="54"/>
                  </a:lnTo>
                  <a:lnTo>
                    <a:pt x="496" y="30"/>
                  </a:lnTo>
                  <a:lnTo>
                    <a:pt x="562" y="12"/>
                  </a:lnTo>
                  <a:lnTo>
                    <a:pt x="634" y="6"/>
                  </a:lnTo>
                  <a:lnTo>
                    <a:pt x="705" y="0"/>
                  </a:lnTo>
                  <a:lnTo>
                    <a:pt x="777" y="6"/>
                  </a:lnTo>
                  <a:lnTo>
                    <a:pt x="849" y="12"/>
                  </a:lnTo>
                  <a:lnTo>
                    <a:pt x="915" y="30"/>
                  </a:lnTo>
                  <a:lnTo>
                    <a:pt x="980" y="54"/>
                  </a:lnTo>
                  <a:lnTo>
                    <a:pt x="1040" y="84"/>
                  </a:lnTo>
                  <a:lnTo>
                    <a:pt x="1100" y="119"/>
                  </a:lnTo>
                  <a:lnTo>
                    <a:pt x="1202" y="209"/>
                  </a:lnTo>
                  <a:lnTo>
                    <a:pt x="1291" y="310"/>
                  </a:lnTo>
                  <a:lnTo>
                    <a:pt x="1327" y="370"/>
                  </a:lnTo>
                  <a:lnTo>
                    <a:pt x="1357" y="430"/>
                  </a:lnTo>
                  <a:lnTo>
                    <a:pt x="1381" y="496"/>
                  </a:lnTo>
                  <a:lnTo>
                    <a:pt x="1399" y="561"/>
                  </a:lnTo>
                  <a:lnTo>
                    <a:pt x="1405" y="633"/>
                  </a:lnTo>
                  <a:lnTo>
                    <a:pt x="1411" y="705"/>
                  </a:lnTo>
                  <a:lnTo>
                    <a:pt x="1405" y="776"/>
                  </a:lnTo>
                  <a:lnTo>
                    <a:pt x="1399" y="848"/>
                  </a:lnTo>
                  <a:lnTo>
                    <a:pt x="1381" y="914"/>
                  </a:lnTo>
                  <a:lnTo>
                    <a:pt x="1357" y="979"/>
                  </a:lnTo>
                  <a:lnTo>
                    <a:pt x="1327" y="1045"/>
                  </a:lnTo>
                  <a:lnTo>
                    <a:pt x="1291" y="1099"/>
                  </a:lnTo>
                  <a:lnTo>
                    <a:pt x="1202" y="1206"/>
                  </a:lnTo>
                  <a:lnTo>
                    <a:pt x="1100" y="1290"/>
                  </a:lnTo>
                  <a:lnTo>
                    <a:pt x="980" y="1356"/>
                  </a:lnTo>
                  <a:lnTo>
                    <a:pt x="915" y="1380"/>
                  </a:lnTo>
                  <a:lnTo>
                    <a:pt x="849" y="1397"/>
                  </a:lnTo>
                  <a:lnTo>
                    <a:pt x="777" y="1403"/>
                  </a:lnTo>
                  <a:lnTo>
                    <a:pt x="705" y="1409"/>
                  </a:lnTo>
                  <a:close/>
                </a:path>
              </a:pathLst>
            </a:custGeom>
            <a:solidFill>
              <a:srgbClr val="4376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28" name="Freeform 188"/>
            <p:cNvSpPr>
              <a:spLocks/>
            </p:cNvSpPr>
            <p:nvPr/>
          </p:nvSpPr>
          <p:spPr bwMode="auto">
            <a:xfrm>
              <a:off x="4176" y="1798"/>
              <a:ext cx="1399" cy="1397"/>
            </a:xfrm>
            <a:custGeom>
              <a:avLst/>
              <a:gdLst>
                <a:gd name="T0" fmla="*/ 699 w 1399"/>
                <a:gd name="T1" fmla="*/ 1397 h 1397"/>
                <a:gd name="T2" fmla="*/ 628 w 1399"/>
                <a:gd name="T3" fmla="*/ 1391 h 1397"/>
                <a:gd name="T4" fmla="*/ 562 w 1399"/>
                <a:gd name="T5" fmla="*/ 1385 h 1397"/>
                <a:gd name="T6" fmla="*/ 490 w 1399"/>
                <a:gd name="T7" fmla="*/ 1368 h 1397"/>
                <a:gd name="T8" fmla="*/ 430 w 1399"/>
                <a:gd name="T9" fmla="*/ 1344 h 1397"/>
                <a:gd name="T10" fmla="*/ 311 w 1399"/>
                <a:gd name="T11" fmla="*/ 1278 h 1397"/>
                <a:gd name="T12" fmla="*/ 209 w 1399"/>
                <a:gd name="T13" fmla="*/ 1194 h 1397"/>
                <a:gd name="T14" fmla="*/ 119 w 1399"/>
                <a:gd name="T15" fmla="*/ 1087 h 1397"/>
                <a:gd name="T16" fmla="*/ 53 w 1399"/>
                <a:gd name="T17" fmla="*/ 967 h 1397"/>
                <a:gd name="T18" fmla="*/ 29 w 1399"/>
                <a:gd name="T19" fmla="*/ 908 h 1397"/>
                <a:gd name="T20" fmla="*/ 11 w 1399"/>
                <a:gd name="T21" fmla="*/ 836 h 1397"/>
                <a:gd name="T22" fmla="*/ 6 w 1399"/>
                <a:gd name="T23" fmla="*/ 770 h 1397"/>
                <a:gd name="T24" fmla="*/ 0 w 1399"/>
                <a:gd name="T25" fmla="*/ 699 h 1397"/>
                <a:gd name="T26" fmla="*/ 6 w 1399"/>
                <a:gd name="T27" fmla="*/ 627 h 1397"/>
                <a:gd name="T28" fmla="*/ 11 w 1399"/>
                <a:gd name="T29" fmla="*/ 555 h 1397"/>
                <a:gd name="T30" fmla="*/ 29 w 1399"/>
                <a:gd name="T31" fmla="*/ 490 h 1397"/>
                <a:gd name="T32" fmla="*/ 53 w 1399"/>
                <a:gd name="T33" fmla="*/ 424 h 1397"/>
                <a:gd name="T34" fmla="*/ 119 w 1399"/>
                <a:gd name="T35" fmla="*/ 304 h 1397"/>
                <a:gd name="T36" fmla="*/ 209 w 1399"/>
                <a:gd name="T37" fmla="*/ 203 h 1397"/>
                <a:gd name="T38" fmla="*/ 311 w 1399"/>
                <a:gd name="T39" fmla="*/ 119 h 1397"/>
                <a:gd name="T40" fmla="*/ 430 w 1399"/>
                <a:gd name="T41" fmla="*/ 54 h 1397"/>
                <a:gd name="T42" fmla="*/ 490 w 1399"/>
                <a:gd name="T43" fmla="*/ 30 h 1397"/>
                <a:gd name="T44" fmla="*/ 562 w 1399"/>
                <a:gd name="T45" fmla="*/ 12 h 1397"/>
                <a:gd name="T46" fmla="*/ 628 w 1399"/>
                <a:gd name="T47" fmla="*/ 6 h 1397"/>
                <a:gd name="T48" fmla="*/ 699 w 1399"/>
                <a:gd name="T49" fmla="*/ 0 h 1397"/>
                <a:gd name="T50" fmla="*/ 771 w 1399"/>
                <a:gd name="T51" fmla="*/ 6 h 1397"/>
                <a:gd name="T52" fmla="*/ 843 w 1399"/>
                <a:gd name="T53" fmla="*/ 12 h 1397"/>
                <a:gd name="T54" fmla="*/ 909 w 1399"/>
                <a:gd name="T55" fmla="*/ 30 h 1397"/>
                <a:gd name="T56" fmla="*/ 974 w 1399"/>
                <a:gd name="T57" fmla="*/ 54 h 1397"/>
                <a:gd name="T58" fmla="*/ 1094 w 1399"/>
                <a:gd name="T59" fmla="*/ 119 h 1397"/>
                <a:gd name="T60" fmla="*/ 1196 w 1399"/>
                <a:gd name="T61" fmla="*/ 203 h 1397"/>
                <a:gd name="T62" fmla="*/ 1280 w 1399"/>
                <a:gd name="T63" fmla="*/ 304 h 1397"/>
                <a:gd name="T64" fmla="*/ 1345 w 1399"/>
                <a:gd name="T65" fmla="*/ 424 h 1397"/>
                <a:gd name="T66" fmla="*/ 1369 w 1399"/>
                <a:gd name="T67" fmla="*/ 490 h 1397"/>
                <a:gd name="T68" fmla="*/ 1387 w 1399"/>
                <a:gd name="T69" fmla="*/ 555 h 1397"/>
                <a:gd name="T70" fmla="*/ 1393 w 1399"/>
                <a:gd name="T71" fmla="*/ 627 h 1397"/>
                <a:gd name="T72" fmla="*/ 1399 w 1399"/>
                <a:gd name="T73" fmla="*/ 699 h 1397"/>
                <a:gd name="T74" fmla="*/ 1393 w 1399"/>
                <a:gd name="T75" fmla="*/ 770 h 1397"/>
                <a:gd name="T76" fmla="*/ 1387 w 1399"/>
                <a:gd name="T77" fmla="*/ 836 h 1397"/>
                <a:gd name="T78" fmla="*/ 1369 w 1399"/>
                <a:gd name="T79" fmla="*/ 908 h 1397"/>
                <a:gd name="T80" fmla="*/ 1345 w 1399"/>
                <a:gd name="T81" fmla="*/ 967 h 1397"/>
                <a:gd name="T82" fmla="*/ 1280 w 1399"/>
                <a:gd name="T83" fmla="*/ 1087 h 1397"/>
                <a:gd name="T84" fmla="*/ 1196 w 1399"/>
                <a:gd name="T85" fmla="*/ 1194 h 1397"/>
                <a:gd name="T86" fmla="*/ 1094 w 1399"/>
                <a:gd name="T87" fmla="*/ 1278 h 1397"/>
                <a:gd name="T88" fmla="*/ 974 w 1399"/>
                <a:gd name="T89" fmla="*/ 1344 h 1397"/>
                <a:gd name="T90" fmla="*/ 909 w 1399"/>
                <a:gd name="T91" fmla="*/ 1368 h 1397"/>
                <a:gd name="T92" fmla="*/ 843 w 1399"/>
                <a:gd name="T93" fmla="*/ 1385 h 1397"/>
                <a:gd name="T94" fmla="*/ 771 w 1399"/>
                <a:gd name="T95" fmla="*/ 1391 h 1397"/>
                <a:gd name="T96" fmla="*/ 699 w 1399"/>
                <a:gd name="T97" fmla="*/ 1397 h 1397"/>
                <a:gd name="T98" fmla="*/ 699 w 1399"/>
                <a:gd name="T99" fmla="*/ 1397 h 139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99"/>
                <a:gd name="T151" fmla="*/ 0 h 1397"/>
                <a:gd name="T152" fmla="*/ 1399 w 1399"/>
                <a:gd name="T153" fmla="*/ 1397 h 139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99" h="1397">
                  <a:moveTo>
                    <a:pt x="699" y="1397"/>
                  </a:moveTo>
                  <a:lnTo>
                    <a:pt x="628" y="1391"/>
                  </a:lnTo>
                  <a:lnTo>
                    <a:pt x="562" y="1385"/>
                  </a:lnTo>
                  <a:lnTo>
                    <a:pt x="490" y="1368"/>
                  </a:lnTo>
                  <a:lnTo>
                    <a:pt x="430" y="1344"/>
                  </a:lnTo>
                  <a:lnTo>
                    <a:pt x="311" y="1278"/>
                  </a:lnTo>
                  <a:lnTo>
                    <a:pt x="209" y="1194"/>
                  </a:lnTo>
                  <a:lnTo>
                    <a:pt x="119" y="1087"/>
                  </a:lnTo>
                  <a:lnTo>
                    <a:pt x="53" y="967"/>
                  </a:lnTo>
                  <a:lnTo>
                    <a:pt x="29" y="908"/>
                  </a:lnTo>
                  <a:lnTo>
                    <a:pt x="11" y="836"/>
                  </a:lnTo>
                  <a:lnTo>
                    <a:pt x="6" y="770"/>
                  </a:lnTo>
                  <a:lnTo>
                    <a:pt x="0" y="699"/>
                  </a:lnTo>
                  <a:lnTo>
                    <a:pt x="6" y="627"/>
                  </a:lnTo>
                  <a:lnTo>
                    <a:pt x="11" y="555"/>
                  </a:lnTo>
                  <a:lnTo>
                    <a:pt x="29" y="490"/>
                  </a:lnTo>
                  <a:lnTo>
                    <a:pt x="53" y="424"/>
                  </a:lnTo>
                  <a:lnTo>
                    <a:pt x="119" y="304"/>
                  </a:lnTo>
                  <a:lnTo>
                    <a:pt x="209" y="203"/>
                  </a:lnTo>
                  <a:lnTo>
                    <a:pt x="311" y="119"/>
                  </a:lnTo>
                  <a:lnTo>
                    <a:pt x="430" y="54"/>
                  </a:lnTo>
                  <a:lnTo>
                    <a:pt x="490" y="30"/>
                  </a:lnTo>
                  <a:lnTo>
                    <a:pt x="562" y="12"/>
                  </a:lnTo>
                  <a:lnTo>
                    <a:pt x="628" y="6"/>
                  </a:lnTo>
                  <a:lnTo>
                    <a:pt x="699" y="0"/>
                  </a:lnTo>
                  <a:lnTo>
                    <a:pt x="771" y="6"/>
                  </a:lnTo>
                  <a:lnTo>
                    <a:pt x="843" y="12"/>
                  </a:lnTo>
                  <a:lnTo>
                    <a:pt x="909" y="30"/>
                  </a:lnTo>
                  <a:lnTo>
                    <a:pt x="974" y="54"/>
                  </a:lnTo>
                  <a:lnTo>
                    <a:pt x="1094" y="119"/>
                  </a:lnTo>
                  <a:lnTo>
                    <a:pt x="1196" y="203"/>
                  </a:lnTo>
                  <a:lnTo>
                    <a:pt x="1280" y="304"/>
                  </a:lnTo>
                  <a:lnTo>
                    <a:pt x="1345" y="424"/>
                  </a:lnTo>
                  <a:lnTo>
                    <a:pt x="1369" y="490"/>
                  </a:lnTo>
                  <a:lnTo>
                    <a:pt x="1387" y="555"/>
                  </a:lnTo>
                  <a:lnTo>
                    <a:pt x="1393" y="627"/>
                  </a:lnTo>
                  <a:lnTo>
                    <a:pt x="1399" y="699"/>
                  </a:lnTo>
                  <a:lnTo>
                    <a:pt x="1393" y="770"/>
                  </a:lnTo>
                  <a:lnTo>
                    <a:pt x="1387" y="836"/>
                  </a:lnTo>
                  <a:lnTo>
                    <a:pt x="1369" y="908"/>
                  </a:lnTo>
                  <a:lnTo>
                    <a:pt x="1345" y="967"/>
                  </a:lnTo>
                  <a:lnTo>
                    <a:pt x="1280" y="1087"/>
                  </a:lnTo>
                  <a:lnTo>
                    <a:pt x="1196" y="1194"/>
                  </a:lnTo>
                  <a:lnTo>
                    <a:pt x="1094" y="1278"/>
                  </a:lnTo>
                  <a:lnTo>
                    <a:pt x="974" y="1344"/>
                  </a:lnTo>
                  <a:lnTo>
                    <a:pt x="909" y="1368"/>
                  </a:lnTo>
                  <a:lnTo>
                    <a:pt x="843" y="1385"/>
                  </a:lnTo>
                  <a:lnTo>
                    <a:pt x="771" y="1391"/>
                  </a:lnTo>
                  <a:lnTo>
                    <a:pt x="699" y="1397"/>
                  </a:lnTo>
                  <a:close/>
                </a:path>
              </a:pathLst>
            </a:custGeom>
            <a:solidFill>
              <a:srgbClr val="4477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29" name="Freeform 189"/>
            <p:cNvSpPr>
              <a:spLocks/>
            </p:cNvSpPr>
            <p:nvPr/>
          </p:nvSpPr>
          <p:spPr bwMode="auto">
            <a:xfrm>
              <a:off x="4182" y="1798"/>
              <a:ext cx="1387" cy="1385"/>
            </a:xfrm>
            <a:custGeom>
              <a:avLst/>
              <a:gdLst>
                <a:gd name="T0" fmla="*/ 693 w 1387"/>
                <a:gd name="T1" fmla="*/ 1385 h 1385"/>
                <a:gd name="T2" fmla="*/ 622 w 1387"/>
                <a:gd name="T3" fmla="*/ 1379 h 1385"/>
                <a:gd name="T4" fmla="*/ 556 w 1387"/>
                <a:gd name="T5" fmla="*/ 1374 h 1385"/>
                <a:gd name="T6" fmla="*/ 490 w 1387"/>
                <a:gd name="T7" fmla="*/ 1356 h 1385"/>
                <a:gd name="T8" fmla="*/ 424 w 1387"/>
                <a:gd name="T9" fmla="*/ 1332 h 1385"/>
                <a:gd name="T10" fmla="*/ 305 w 1387"/>
                <a:gd name="T11" fmla="*/ 1266 h 1385"/>
                <a:gd name="T12" fmla="*/ 203 w 1387"/>
                <a:gd name="T13" fmla="*/ 1182 h 1385"/>
                <a:gd name="T14" fmla="*/ 119 w 1387"/>
                <a:gd name="T15" fmla="*/ 1081 h 1385"/>
                <a:gd name="T16" fmla="*/ 53 w 1387"/>
                <a:gd name="T17" fmla="*/ 961 h 1385"/>
                <a:gd name="T18" fmla="*/ 29 w 1387"/>
                <a:gd name="T19" fmla="*/ 902 h 1385"/>
                <a:gd name="T20" fmla="*/ 11 w 1387"/>
                <a:gd name="T21" fmla="*/ 830 h 1385"/>
                <a:gd name="T22" fmla="*/ 5 w 1387"/>
                <a:gd name="T23" fmla="*/ 764 h 1385"/>
                <a:gd name="T24" fmla="*/ 0 w 1387"/>
                <a:gd name="T25" fmla="*/ 693 h 1385"/>
                <a:gd name="T26" fmla="*/ 5 w 1387"/>
                <a:gd name="T27" fmla="*/ 621 h 1385"/>
                <a:gd name="T28" fmla="*/ 11 w 1387"/>
                <a:gd name="T29" fmla="*/ 555 h 1385"/>
                <a:gd name="T30" fmla="*/ 29 w 1387"/>
                <a:gd name="T31" fmla="*/ 490 h 1385"/>
                <a:gd name="T32" fmla="*/ 53 w 1387"/>
                <a:gd name="T33" fmla="*/ 424 h 1385"/>
                <a:gd name="T34" fmla="*/ 119 w 1387"/>
                <a:gd name="T35" fmla="*/ 304 h 1385"/>
                <a:gd name="T36" fmla="*/ 203 w 1387"/>
                <a:gd name="T37" fmla="*/ 203 h 1385"/>
                <a:gd name="T38" fmla="*/ 305 w 1387"/>
                <a:gd name="T39" fmla="*/ 119 h 1385"/>
                <a:gd name="T40" fmla="*/ 424 w 1387"/>
                <a:gd name="T41" fmla="*/ 54 h 1385"/>
                <a:gd name="T42" fmla="*/ 490 w 1387"/>
                <a:gd name="T43" fmla="*/ 30 h 1385"/>
                <a:gd name="T44" fmla="*/ 556 w 1387"/>
                <a:gd name="T45" fmla="*/ 12 h 1385"/>
                <a:gd name="T46" fmla="*/ 622 w 1387"/>
                <a:gd name="T47" fmla="*/ 6 h 1385"/>
                <a:gd name="T48" fmla="*/ 693 w 1387"/>
                <a:gd name="T49" fmla="*/ 0 h 1385"/>
                <a:gd name="T50" fmla="*/ 765 w 1387"/>
                <a:gd name="T51" fmla="*/ 6 h 1385"/>
                <a:gd name="T52" fmla="*/ 831 w 1387"/>
                <a:gd name="T53" fmla="*/ 12 h 1385"/>
                <a:gd name="T54" fmla="*/ 903 w 1387"/>
                <a:gd name="T55" fmla="*/ 30 h 1385"/>
                <a:gd name="T56" fmla="*/ 963 w 1387"/>
                <a:gd name="T57" fmla="*/ 54 h 1385"/>
                <a:gd name="T58" fmla="*/ 1082 w 1387"/>
                <a:gd name="T59" fmla="*/ 119 h 1385"/>
                <a:gd name="T60" fmla="*/ 1184 w 1387"/>
                <a:gd name="T61" fmla="*/ 203 h 1385"/>
                <a:gd name="T62" fmla="*/ 1268 w 1387"/>
                <a:gd name="T63" fmla="*/ 304 h 1385"/>
                <a:gd name="T64" fmla="*/ 1333 w 1387"/>
                <a:gd name="T65" fmla="*/ 424 h 1385"/>
                <a:gd name="T66" fmla="*/ 1357 w 1387"/>
                <a:gd name="T67" fmla="*/ 490 h 1385"/>
                <a:gd name="T68" fmla="*/ 1375 w 1387"/>
                <a:gd name="T69" fmla="*/ 555 h 1385"/>
                <a:gd name="T70" fmla="*/ 1381 w 1387"/>
                <a:gd name="T71" fmla="*/ 621 h 1385"/>
                <a:gd name="T72" fmla="*/ 1387 w 1387"/>
                <a:gd name="T73" fmla="*/ 693 h 1385"/>
                <a:gd name="T74" fmla="*/ 1381 w 1387"/>
                <a:gd name="T75" fmla="*/ 764 h 1385"/>
                <a:gd name="T76" fmla="*/ 1375 w 1387"/>
                <a:gd name="T77" fmla="*/ 830 h 1385"/>
                <a:gd name="T78" fmla="*/ 1357 w 1387"/>
                <a:gd name="T79" fmla="*/ 902 h 1385"/>
                <a:gd name="T80" fmla="*/ 1333 w 1387"/>
                <a:gd name="T81" fmla="*/ 961 h 1385"/>
                <a:gd name="T82" fmla="*/ 1268 w 1387"/>
                <a:gd name="T83" fmla="*/ 1081 h 1385"/>
                <a:gd name="T84" fmla="*/ 1184 w 1387"/>
                <a:gd name="T85" fmla="*/ 1182 h 1385"/>
                <a:gd name="T86" fmla="*/ 1082 w 1387"/>
                <a:gd name="T87" fmla="*/ 1266 h 1385"/>
                <a:gd name="T88" fmla="*/ 963 w 1387"/>
                <a:gd name="T89" fmla="*/ 1332 h 1385"/>
                <a:gd name="T90" fmla="*/ 903 w 1387"/>
                <a:gd name="T91" fmla="*/ 1356 h 1385"/>
                <a:gd name="T92" fmla="*/ 831 w 1387"/>
                <a:gd name="T93" fmla="*/ 1374 h 1385"/>
                <a:gd name="T94" fmla="*/ 765 w 1387"/>
                <a:gd name="T95" fmla="*/ 1379 h 1385"/>
                <a:gd name="T96" fmla="*/ 693 w 1387"/>
                <a:gd name="T97" fmla="*/ 1385 h 1385"/>
                <a:gd name="T98" fmla="*/ 693 w 1387"/>
                <a:gd name="T99" fmla="*/ 1385 h 138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87"/>
                <a:gd name="T151" fmla="*/ 0 h 1385"/>
                <a:gd name="T152" fmla="*/ 1387 w 1387"/>
                <a:gd name="T153" fmla="*/ 1385 h 138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87" h="1385">
                  <a:moveTo>
                    <a:pt x="693" y="1385"/>
                  </a:moveTo>
                  <a:lnTo>
                    <a:pt x="622" y="1379"/>
                  </a:lnTo>
                  <a:lnTo>
                    <a:pt x="556" y="1374"/>
                  </a:lnTo>
                  <a:lnTo>
                    <a:pt x="490" y="1356"/>
                  </a:lnTo>
                  <a:lnTo>
                    <a:pt x="424" y="1332"/>
                  </a:lnTo>
                  <a:lnTo>
                    <a:pt x="305" y="1266"/>
                  </a:lnTo>
                  <a:lnTo>
                    <a:pt x="203" y="1182"/>
                  </a:lnTo>
                  <a:lnTo>
                    <a:pt x="119" y="1081"/>
                  </a:lnTo>
                  <a:lnTo>
                    <a:pt x="53" y="961"/>
                  </a:lnTo>
                  <a:lnTo>
                    <a:pt x="29" y="902"/>
                  </a:lnTo>
                  <a:lnTo>
                    <a:pt x="11" y="830"/>
                  </a:lnTo>
                  <a:lnTo>
                    <a:pt x="5" y="764"/>
                  </a:lnTo>
                  <a:lnTo>
                    <a:pt x="0" y="693"/>
                  </a:lnTo>
                  <a:lnTo>
                    <a:pt x="5" y="621"/>
                  </a:lnTo>
                  <a:lnTo>
                    <a:pt x="11" y="555"/>
                  </a:lnTo>
                  <a:lnTo>
                    <a:pt x="29" y="490"/>
                  </a:lnTo>
                  <a:lnTo>
                    <a:pt x="53" y="424"/>
                  </a:lnTo>
                  <a:lnTo>
                    <a:pt x="119" y="304"/>
                  </a:lnTo>
                  <a:lnTo>
                    <a:pt x="203" y="203"/>
                  </a:lnTo>
                  <a:lnTo>
                    <a:pt x="305" y="119"/>
                  </a:lnTo>
                  <a:lnTo>
                    <a:pt x="424" y="54"/>
                  </a:lnTo>
                  <a:lnTo>
                    <a:pt x="490" y="30"/>
                  </a:lnTo>
                  <a:lnTo>
                    <a:pt x="556" y="12"/>
                  </a:lnTo>
                  <a:lnTo>
                    <a:pt x="622" y="6"/>
                  </a:lnTo>
                  <a:lnTo>
                    <a:pt x="693" y="0"/>
                  </a:lnTo>
                  <a:lnTo>
                    <a:pt x="765" y="6"/>
                  </a:lnTo>
                  <a:lnTo>
                    <a:pt x="831" y="12"/>
                  </a:lnTo>
                  <a:lnTo>
                    <a:pt x="903" y="30"/>
                  </a:lnTo>
                  <a:lnTo>
                    <a:pt x="963" y="54"/>
                  </a:lnTo>
                  <a:lnTo>
                    <a:pt x="1082" y="119"/>
                  </a:lnTo>
                  <a:lnTo>
                    <a:pt x="1184" y="203"/>
                  </a:lnTo>
                  <a:lnTo>
                    <a:pt x="1268" y="304"/>
                  </a:lnTo>
                  <a:lnTo>
                    <a:pt x="1333" y="424"/>
                  </a:lnTo>
                  <a:lnTo>
                    <a:pt x="1357" y="490"/>
                  </a:lnTo>
                  <a:lnTo>
                    <a:pt x="1375" y="555"/>
                  </a:lnTo>
                  <a:lnTo>
                    <a:pt x="1381" y="621"/>
                  </a:lnTo>
                  <a:lnTo>
                    <a:pt x="1387" y="693"/>
                  </a:lnTo>
                  <a:lnTo>
                    <a:pt x="1381" y="764"/>
                  </a:lnTo>
                  <a:lnTo>
                    <a:pt x="1375" y="830"/>
                  </a:lnTo>
                  <a:lnTo>
                    <a:pt x="1357" y="902"/>
                  </a:lnTo>
                  <a:lnTo>
                    <a:pt x="1333" y="961"/>
                  </a:lnTo>
                  <a:lnTo>
                    <a:pt x="1268" y="1081"/>
                  </a:lnTo>
                  <a:lnTo>
                    <a:pt x="1184" y="1182"/>
                  </a:lnTo>
                  <a:lnTo>
                    <a:pt x="1082" y="1266"/>
                  </a:lnTo>
                  <a:lnTo>
                    <a:pt x="963" y="1332"/>
                  </a:lnTo>
                  <a:lnTo>
                    <a:pt x="903" y="1356"/>
                  </a:lnTo>
                  <a:lnTo>
                    <a:pt x="831" y="1374"/>
                  </a:lnTo>
                  <a:lnTo>
                    <a:pt x="765" y="1379"/>
                  </a:lnTo>
                  <a:lnTo>
                    <a:pt x="693" y="1385"/>
                  </a:lnTo>
                  <a:close/>
                </a:path>
              </a:pathLst>
            </a:custGeom>
            <a:solidFill>
              <a:srgbClr val="4577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30" name="Freeform 190"/>
            <p:cNvSpPr>
              <a:spLocks/>
            </p:cNvSpPr>
            <p:nvPr/>
          </p:nvSpPr>
          <p:spPr bwMode="auto">
            <a:xfrm>
              <a:off x="4182" y="1804"/>
              <a:ext cx="1375" cy="1373"/>
            </a:xfrm>
            <a:custGeom>
              <a:avLst/>
              <a:gdLst>
                <a:gd name="T0" fmla="*/ 687 w 1375"/>
                <a:gd name="T1" fmla="*/ 1373 h 1373"/>
                <a:gd name="T2" fmla="*/ 616 w 1375"/>
                <a:gd name="T3" fmla="*/ 1368 h 1373"/>
                <a:gd name="T4" fmla="*/ 550 w 1375"/>
                <a:gd name="T5" fmla="*/ 1362 h 1373"/>
                <a:gd name="T6" fmla="*/ 484 w 1375"/>
                <a:gd name="T7" fmla="*/ 1344 h 1373"/>
                <a:gd name="T8" fmla="*/ 418 w 1375"/>
                <a:gd name="T9" fmla="*/ 1320 h 1373"/>
                <a:gd name="T10" fmla="*/ 305 w 1375"/>
                <a:gd name="T11" fmla="*/ 1254 h 1373"/>
                <a:gd name="T12" fmla="*/ 203 w 1375"/>
                <a:gd name="T13" fmla="*/ 1170 h 1373"/>
                <a:gd name="T14" fmla="*/ 119 w 1375"/>
                <a:gd name="T15" fmla="*/ 1069 h 1373"/>
                <a:gd name="T16" fmla="*/ 53 w 1375"/>
                <a:gd name="T17" fmla="*/ 955 h 1373"/>
                <a:gd name="T18" fmla="*/ 29 w 1375"/>
                <a:gd name="T19" fmla="*/ 890 h 1373"/>
                <a:gd name="T20" fmla="*/ 11 w 1375"/>
                <a:gd name="T21" fmla="*/ 824 h 1373"/>
                <a:gd name="T22" fmla="*/ 5 w 1375"/>
                <a:gd name="T23" fmla="*/ 758 h 1373"/>
                <a:gd name="T24" fmla="*/ 0 w 1375"/>
                <a:gd name="T25" fmla="*/ 687 h 1373"/>
                <a:gd name="T26" fmla="*/ 5 w 1375"/>
                <a:gd name="T27" fmla="*/ 615 h 1373"/>
                <a:gd name="T28" fmla="*/ 11 w 1375"/>
                <a:gd name="T29" fmla="*/ 549 h 1373"/>
                <a:gd name="T30" fmla="*/ 29 w 1375"/>
                <a:gd name="T31" fmla="*/ 484 h 1373"/>
                <a:gd name="T32" fmla="*/ 53 w 1375"/>
                <a:gd name="T33" fmla="*/ 418 h 1373"/>
                <a:gd name="T34" fmla="*/ 119 w 1375"/>
                <a:gd name="T35" fmla="*/ 304 h 1373"/>
                <a:gd name="T36" fmla="*/ 203 w 1375"/>
                <a:gd name="T37" fmla="*/ 203 h 1373"/>
                <a:gd name="T38" fmla="*/ 305 w 1375"/>
                <a:gd name="T39" fmla="*/ 119 h 1373"/>
                <a:gd name="T40" fmla="*/ 418 w 1375"/>
                <a:gd name="T41" fmla="*/ 54 h 1373"/>
                <a:gd name="T42" fmla="*/ 484 w 1375"/>
                <a:gd name="T43" fmla="*/ 30 h 1373"/>
                <a:gd name="T44" fmla="*/ 550 w 1375"/>
                <a:gd name="T45" fmla="*/ 12 h 1373"/>
                <a:gd name="T46" fmla="*/ 616 w 1375"/>
                <a:gd name="T47" fmla="*/ 6 h 1373"/>
                <a:gd name="T48" fmla="*/ 687 w 1375"/>
                <a:gd name="T49" fmla="*/ 0 h 1373"/>
                <a:gd name="T50" fmla="*/ 759 w 1375"/>
                <a:gd name="T51" fmla="*/ 6 h 1373"/>
                <a:gd name="T52" fmla="*/ 825 w 1375"/>
                <a:gd name="T53" fmla="*/ 12 h 1373"/>
                <a:gd name="T54" fmla="*/ 891 w 1375"/>
                <a:gd name="T55" fmla="*/ 30 h 1373"/>
                <a:gd name="T56" fmla="*/ 957 w 1375"/>
                <a:gd name="T57" fmla="*/ 54 h 1373"/>
                <a:gd name="T58" fmla="*/ 1076 w 1375"/>
                <a:gd name="T59" fmla="*/ 119 h 1373"/>
                <a:gd name="T60" fmla="*/ 1178 w 1375"/>
                <a:gd name="T61" fmla="*/ 203 h 1373"/>
                <a:gd name="T62" fmla="*/ 1262 w 1375"/>
                <a:gd name="T63" fmla="*/ 304 h 1373"/>
                <a:gd name="T64" fmla="*/ 1321 w 1375"/>
                <a:gd name="T65" fmla="*/ 418 h 1373"/>
                <a:gd name="T66" fmla="*/ 1345 w 1375"/>
                <a:gd name="T67" fmla="*/ 484 h 1373"/>
                <a:gd name="T68" fmla="*/ 1363 w 1375"/>
                <a:gd name="T69" fmla="*/ 549 h 1373"/>
                <a:gd name="T70" fmla="*/ 1369 w 1375"/>
                <a:gd name="T71" fmla="*/ 615 h 1373"/>
                <a:gd name="T72" fmla="*/ 1375 w 1375"/>
                <a:gd name="T73" fmla="*/ 687 h 1373"/>
                <a:gd name="T74" fmla="*/ 1369 w 1375"/>
                <a:gd name="T75" fmla="*/ 758 h 1373"/>
                <a:gd name="T76" fmla="*/ 1363 w 1375"/>
                <a:gd name="T77" fmla="*/ 824 h 1373"/>
                <a:gd name="T78" fmla="*/ 1345 w 1375"/>
                <a:gd name="T79" fmla="*/ 890 h 1373"/>
                <a:gd name="T80" fmla="*/ 1321 w 1375"/>
                <a:gd name="T81" fmla="*/ 955 h 1373"/>
                <a:gd name="T82" fmla="*/ 1262 w 1375"/>
                <a:gd name="T83" fmla="*/ 1069 h 1373"/>
                <a:gd name="T84" fmla="*/ 1178 w 1375"/>
                <a:gd name="T85" fmla="*/ 1170 h 1373"/>
                <a:gd name="T86" fmla="*/ 1076 w 1375"/>
                <a:gd name="T87" fmla="*/ 1254 h 1373"/>
                <a:gd name="T88" fmla="*/ 957 w 1375"/>
                <a:gd name="T89" fmla="*/ 1320 h 1373"/>
                <a:gd name="T90" fmla="*/ 891 w 1375"/>
                <a:gd name="T91" fmla="*/ 1344 h 1373"/>
                <a:gd name="T92" fmla="*/ 825 w 1375"/>
                <a:gd name="T93" fmla="*/ 1362 h 1373"/>
                <a:gd name="T94" fmla="*/ 759 w 1375"/>
                <a:gd name="T95" fmla="*/ 1368 h 1373"/>
                <a:gd name="T96" fmla="*/ 687 w 1375"/>
                <a:gd name="T97" fmla="*/ 1373 h 1373"/>
                <a:gd name="T98" fmla="*/ 687 w 1375"/>
                <a:gd name="T99" fmla="*/ 1373 h 13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75"/>
                <a:gd name="T151" fmla="*/ 0 h 1373"/>
                <a:gd name="T152" fmla="*/ 1375 w 1375"/>
                <a:gd name="T153" fmla="*/ 1373 h 137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75" h="1373">
                  <a:moveTo>
                    <a:pt x="687" y="1373"/>
                  </a:moveTo>
                  <a:lnTo>
                    <a:pt x="616" y="1368"/>
                  </a:lnTo>
                  <a:lnTo>
                    <a:pt x="550" y="1362"/>
                  </a:lnTo>
                  <a:lnTo>
                    <a:pt x="484" y="1344"/>
                  </a:lnTo>
                  <a:lnTo>
                    <a:pt x="418" y="1320"/>
                  </a:lnTo>
                  <a:lnTo>
                    <a:pt x="305" y="1254"/>
                  </a:lnTo>
                  <a:lnTo>
                    <a:pt x="203" y="1170"/>
                  </a:lnTo>
                  <a:lnTo>
                    <a:pt x="119" y="1069"/>
                  </a:lnTo>
                  <a:lnTo>
                    <a:pt x="53" y="955"/>
                  </a:lnTo>
                  <a:lnTo>
                    <a:pt x="29" y="890"/>
                  </a:lnTo>
                  <a:lnTo>
                    <a:pt x="11" y="824"/>
                  </a:lnTo>
                  <a:lnTo>
                    <a:pt x="5" y="758"/>
                  </a:lnTo>
                  <a:lnTo>
                    <a:pt x="0" y="687"/>
                  </a:lnTo>
                  <a:lnTo>
                    <a:pt x="5" y="615"/>
                  </a:lnTo>
                  <a:lnTo>
                    <a:pt x="11" y="549"/>
                  </a:lnTo>
                  <a:lnTo>
                    <a:pt x="29" y="484"/>
                  </a:lnTo>
                  <a:lnTo>
                    <a:pt x="53" y="418"/>
                  </a:lnTo>
                  <a:lnTo>
                    <a:pt x="119" y="304"/>
                  </a:lnTo>
                  <a:lnTo>
                    <a:pt x="203" y="203"/>
                  </a:lnTo>
                  <a:lnTo>
                    <a:pt x="305" y="119"/>
                  </a:lnTo>
                  <a:lnTo>
                    <a:pt x="418" y="54"/>
                  </a:lnTo>
                  <a:lnTo>
                    <a:pt x="484" y="30"/>
                  </a:lnTo>
                  <a:lnTo>
                    <a:pt x="550" y="12"/>
                  </a:lnTo>
                  <a:lnTo>
                    <a:pt x="616" y="6"/>
                  </a:lnTo>
                  <a:lnTo>
                    <a:pt x="687" y="0"/>
                  </a:lnTo>
                  <a:lnTo>
                    <a:pt x="759" y="6"/>
                  </a:lnTo>
                  <a:lnTo>
                    <a:pt x="825" y="12"/>
                  </a:lnTo>
                  <a:lnTo>
                    <a:pt x="891" y="30"/>
                  </a:lnTo>
                  <a:lnTo>
                    <a:pt x="957" y="54"/>
                  </a:lnTo>
                  <a:lnTo>
                    <a:pt x="1076" y="119"/>
                  </a:lnTo>
                  <a:lnTo>
                    <a:pt x="1178" y="203"/>
                  </a:lnTo>
                  <a:lnTo>
                    <a:pt x="1262" y="304"/>
                  </a:lnTo>
                  <a:lnTo>
                    <a:pt x="1321" y="418"/>
                  </a:lnTo>
                  <a:lnTo>
                    <a:pt x="1345" y="484"/>
                  </a:lnTo>
                  <a:lnTo>
                    <a:pt x="1363" y="549"/>
                  </a:lnTo>
                  <a:lnTo>
                    <a:pt x="1369" y="615"/>
                  </a:lnTo>
                  <a:lnTo>
                    <a:pt x="1375" y="687"/>
                  </a:lnTo>
                  <a:lnTo>
                    <a:pt x="1369" y="758"/>
                  </a:lnTo>
                  <a:lnTo>
                    <a:pt x="1363" y="824"/>
                  </a:lnTo>
                  <a:lnTo>
                    <a:pt x="1345" y="890"/>
                  </a:lnTo>
                  <a:lnTo>
                    <a:pt x="1321" y="955"/>
                  </a:lnTo>
                  <a:lnTo>
                    <a:pt x="1262" y="1069"/>
                  </a:lnTo>
                  <a:lnTo>
                    <a:pt x="1178" y="1170"/>
                  </a:lnTo>
                  <a:lnTo>
                    <a:pt x="1076" y="1254"/>
                  </a:lnTo>
                  <a:lnTo>
                    <a:pt x="957" y="1320"/>
                  </a:lnTo>
                  <a:lnTo>
                    <a:pt x="891" y="1344"/>
                  </a:lnTo>
                  <a:lnTo>
                    <a:pt x="825" y="1362"/>
                  </a:lnTo>
                  <a:lnTo>
                    <a:pt x="759" y="1368"/>
                  </a:lnTo>
                  <a:lnTo>
                    <a:pt x="687" y="1373"/>
                  </a:lnTo>
                  <a:close/>
                </a:path>
              </a:pathLst>
            </a:custGeom>
            <a:solidFill>
              <a:srgbClr val="4677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31" name="Freeform 191"/>
            <p:cNvSpPr>
              <a:spLocks/>
            </p:cNvSpPr>
            <p:nvPr/>
          </p:nvSpPr>
          <p:spPr bwMode="auto">
            <a:xfrm>
              <a:off x="4187" y="1804"/>
              <a:ext cx="1364" cy="1362"/>
            </a:xfrm>
            <a:custGeom>
              <a:avLst/>
              <a:gdLst>
                <a:gd name="T0" fmla="*/ 682 w 1364"/>
                <a:gd name="T1" fmla="*/ 1362 h 1362"/>
                <a:gd name="T2" fmla="*/ 611 w 1364"/>
                <a:gd name="T3" fmla="*/ 1356 h 1362"/>
                <a:gd name="T4" fmla="*/ 545 w 1364"/>
                <a:gd name="T5" fmla="*/ 1350 h 1362"/>
                <a:gd name="T6" fmla="*/ 479 w 1364"/>
                <a:gd name="T7" fmla="*/ 1332 h 1362"/>
                <a:gd name="T8" fmla="*/ 419 w 1364"/>
                <a:gd name="T9" fmla="*/ 1308 h 1362"/>
                <a:gd name="T10" fmla="*/ 300 w 1364"/>
                <a:gd name="T11" fmla="*/ 1248 h 1362"/>
                <a:gd name="T12" fmla="*/ 198 w 1364"/>
                <a:gd name="T13" fmla="*/ 1164 h 1362"/>
                <a:gd name="T14" fmla="*/ 114 w 1364"/>
                <a:gd name="T15" fmla="*/ 1063 h 1362"/>
                <a:gd name="T16" fmla="*/ 54 w 1364"/>
                <a:gd name="T17" fmla="*/ 943 h 1362"/>
                <a:gd name="T18" fmla="*/ 30 w 1364"/>
                <a:gd name="T19" fmla="*/ 884 h 1362"/>
                <a:gd name="T20" fmla="*/ 12 w 1364"/>
                <a:gd name="T21" fmla="*/ 818 h 1362"/>
                <a:gd name="T22" fmla="*/ 6 w 1364"/>
                <a:gd name="T23" fmla="*/ 752 h 1362"/>
                <a:gd name="T24" fmla="*/ 0 w 1364"/>
                <a:gd name="T25" fmla="*/ 681 h 1362"/>
                <a:gd name="T26" fmla="*/ 6 w 1364"/>
                <a:gd name="T27" fmla="*/ 609 h 1362"/>
                <a:gd name="T28" fmla="*/ 12 w 1364"/>
                <a:gd name="T29" fmla="*/ 543 h 1362"/>
                <a:gd name="T30" fmla="*/ 30 w 1364"/>
                <a:gd name="T31" fmla="*/ 478 h 1362"/>
                <a:gd name="T32" fmla="*/ 54 w 1364"/>
                <a:gd name="T33" fmla="*/ 418 h 1362"/>
                <a:gd name="T34" fmla="*/ 114 w 1364"/>
                <a:gd name="T35" fmla="*/ 298 h 1362"/>
                <a:gd name="T36" fmla="*/ 198 w 1364"/>
                <a:gd name="T37" fmla="*/ 197 h 1362"/>
                <a:gd name="T38" fmla="*/ 300 w 1364"/>
                <a:gd name="T39" fmla="*/ 113 h 1362"/>
                <a:gd name="T40" fmla="*/ 419 w 1364"/>
                <a:gd name="T41" fmla="*/ 54 h 1362"/>
                <a:gd name="T42" fmla="*/ 479 w 1364"/>
                <a:gd name="T43" fmla="*/ 30 h 1362"/>
                <a:gd name="T44" fmla="*/ 545 w 1364"/>
                <a:gd name="T45" fmla="*/ 12 h 1362"/>
                <a:gd name="T46" fmla="*/ 611 w 1364"/>
                <a:gd name="T47" fmla="*/ 6 h 1362"/>
                <a:gd name="T48" fmla="*/ 682 w 1364"/>
                <a:gd name="T49" fmla="*/ 0 h 1362"/>
                <a:gd name="T50" fmla="*/ 754 w 1364"/>
                <a:gd name="T51" fmla="*/ 6 h 1362"/>
                <a:gd name="T52" fmla="*/ 820 w 1364"/>
                <a:gd name="T53" fmla="*/ 12 h 1362"/>
                <a:gd name="T54" fmla="*/ 886 w 1364"/>
                <a:gd name="T55" fmla="*/ 30 h 1362"/>
                <a:gd name="T56" fmla="*/ 946 w 1364"/>
                <a:gd name="T57" fmla="*/ 54 h 1362"/>
                <a:gd name="T58" fmla="*/ 1065 w 1364"/>
                <a:gd name="T59" fmla="*/ 113 h 1362"/>
                <a:gd name="T60" fmla="*/ 1167 w 1364"/>
                <a:gd name="T61" fmla="*/ 197 h 1362"/>
                <a:gd name="T62" fmla="*/ 1251 w 1364"/>
                <a:gd name="T63" fmla="*/ 298 h 1362"/>
                <a:gd name="T64" fmla="*/ 1310 w 1364"/>
                <a:gd name="T65" fmla="*/ 418 h 1362"/>
                <a:gd name="T66" fmla="*/ 1334 w 1364"/>
                <a:gd name="T67" fmla="*/ 478 h 1362"/>
                <a:gd name="T68" fmla="*/ 1352 w 1364"/>
                <a:gd name="T69" fmla="*/ 543 h 1362"/>
                <a:gd name="T70" fmla="*/ 1358 w 1364"/>
                <a:gd name="T71" fmla="*/ 609 h 1362"/>
                <a:gd name="T72" fmla="*/ 1364 w 1364"/>
                <a:gd name="T73" fmla="*/ 681 h 1362"/>
                <a:gd name="T74" fmla="*/ 1358 w 1364"/>
                <a:gd name="T75" fmla="*/ 752 h 1362"/>
                <a:gd name="T76" fmla="*/ 1352 w 1364"/>
                <a:gd name="T77" fmla="*/ 818 h 1362"/>
                <a:gd name="T78" fmla="*/ 1334 w 1364"/>
                <a:gd name="T79" fmla="*/ 884 h 1362"/>
                <a:gd name="T80" fmla="*/ 1310 w 1364"/>
                <a:gd name="T81" fmla="*/ 943 h 1362"/>
                <a:gd name="T82" fmla="*/ 1251 w 1364"/>
                <a:gd name="T83" fmla="*/ 1063 h 1362"/>
                <a:gd name="T84" fmla="*/ 1167 w 1364"/>
                <a:gd name="T85" fmla="*/ 1164 h 1362"/>
                <a:gd name="T86" fmla="*/ 1065 w 1364"/>
                <a:gd name="T87" fmla="*/ 1248 h 1362"/>
                <a:gd name="T88" fmla="*/ 946 w 1364"/>
                <a:gd name="T89" fmla="*/ 1308 h 1362"/>
                <a:gd name="T90" fmla="*/ 886 w 1364"/>
                <a:gd name="T91" fmla="*/ 1332 h 1362"/>
                <a:gd name="T92" fmla="*/ 820 w 1364"/>
                <a:gd name="T93" fmla="*/ 1350 h 1362"/>
                <a:gd name="T94" fmla="*/ 754 w 1364"/>
                <a:gd name="T95" fmla="*/ 1356 h 1362"/>
                <a:gd name="T96" fmla="*/ 682 w 1364"/>
                <a:gd name="T97" fmla="*/ 1362 h 1362"/>
                <a:gd name="T98" fmla="*/ 682 w 1364"/>
                <a:gd name="T99" fmla="*/ 1362 h 13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64"/>
                <a:gd name="T151" fmla="*/ 0 h 1362"/>
                <a:gd name="T152" fmla="*/ 1364 w 1364"/>
                <a:gd name="T153" fmla="*/ 1362 h 13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64" h="1362">
                  <a:moveTo>
                    <a:pt x="682" y="1362"/>
                  </a:moveTo>
                  <a:lnTo>
                    <a:pt x="611" y="1356"/>
                  </a:lnTo>
                  <a:lnTo>
                    <a:pt x="545" y="1350"/>
                  </a:lnTo>
                  <a:lnTo>
                    <a:pt x="479" y="1332"/>
                  </a:lnTo>
                  <a:lnTo>
                    <a:pt x="419" y="1308"/>
                  </a:lnTo>
                  <a:lnTo>
                    <a:pt x="300" y="1248"/>
                  </a:lnTo>
                  <a:lnTo>
                    <a:pt x="198" y="1164"/>
                  </a:lnTo>
                  <a:lnTo>
                    <a:pt x="114" y="1063"/>
                  </a:lnTo>
                  <a:lnTo>
                    <a:pt x="54" y="943"/>
                  </a:lnTo>
                  <a:lnTo>
                    <a:pt x="30" y="884"/>
                  </a:lnTo>
                  <a:lnTo>
                    <a:pt x="12" y="818"/>
                  </a:lnTo>
                  <a:lnTo>
                    <a:pt x="6" y="752"/>
                  </a:lnTo>
                  <a:lnTo>
                    <a:pt x="0" y="681"/>
                  </a:lnTo>
                  <a:lnTo>
                    <a:pt x="6" y="609"/>
                  </a:lnTo>
                  <a:lnTo>
                    <a:pt x="12" y="543"/>
                  </a:lnTo>
                  <a:lnTo>
                    <a:pt x="30" y="478"/>
                  </a:lnTo>
                  <a:lnTo>
                    <a:pt x="54" y="418"/>
                  </a:lnTo>
                  <a:lnTo>
                    <a:pt x="114" y="298"/>
                  </a:lnTo>
                  <a:lnTo>
                    <a:pt x="198" y="197"/>
                  </a:lnTo>
                  <a:lnTo>
                    <a:pt x="300" y="113"/>
                  </a:lnTo>
                  <a:lnTo>
                    <a:pt x="419" y="54"/>
                  </a:lnTo>
                  <a:lnTo>
                    <a:pt x="479" y="30"/>
                  </a:lnTo>
                  <a:lnTo>
                    <a:pt x="545" y="12"/>
                  </a:lnTo>
                  <a:lnTo>
                    <a:pt x="611" y="6"/>
                  </a:lnTo>
                  <a:lnTo>
                    <a:pt x="682" y="0"/>
                  </a:lnTo>
                  <a:lnTo>
                    <a:pt x="754" y="6"/>
                  </a:lnTo>
                  <a:lnTo>
                    <a:pt x="820" y="12"/>
                  </a:lnTo>
                  <a:lnTo>
                    <a:pt x="886" y="30"/>
                  </a:lnTo>
                  <a:lnTo>
                    <a:pt x="946" y="54"/>
                  </a:lnTo>
                  <a:lnTo>
                    <a:pt x="1065" y="113"/>
                  </a:lnTo>
                  <a:lnTo>
                    <a:pt x="1167" y="197"/>
                  </a:lnTo>
                  <a:lnTo>
                    <a:pt x="1251" y="298"/>
                  </a:lnTo>
                  <a:lnTo>
                    <a:pt x="1310" y="418"/>
                  </a:lnTo>
                  <a:lnTo>
                    <a:pt x="1334" y="478"/>
                  </a:lnTo>
                  <a:lnTo>
                    <a:pt x="1352" y="543"/>
                  </a:lnTo>
                  <a:lnTo>
                    <a:pt x="1358" y="609"/>
                  </a:lnTo>
                  <a:lnTo>
                    <a:pt x="1364" y="681"/>
                  </a:lnTo>
                  <a:lnTo>
                    <a:pt x="1358" y="752"/>
                  </a:lnTo>
                  <a:lnTo>
                    <a:pt x="1352" y="818"/>
                  </a:lnTo>
                  <a:lnTo>
                    <a:pt x="1334" y="884"/>
                  </a:lnTo>
                  <a:lnTo>
                    <a:pt x="1310" y="943"/>
                  </a:lnTo>
                  <a:lnTo>
                    <a:pt x="1251" y="1063"/>
                  </a:lnTo>
                  <a:lnTo>
                    <a:pt x="1167" y="1164"/>
                  </a:lnTo>
                  <a:lnTo>
                    <a:pt x="1065" y="1248"/>
                  </a:lnTo>
                  <a:lnTo>
                    <a:pt x="946" y="1308"/>
                  </a:lnTo>
                  <a:lnTo>
                    <a:pt x="886" y="1332"/>
                  </a:lnTo>
                  <a:lnTo>
                    <a:pt x="820" y="1350"/>
                  </a:lnTo>
                  <a:lnTo>
                    <a:pt x="754" y="1356"/>
                  </a:lnTo>
                  <a:lnTo>
                    <a:pt x="682" y="1362"/>
                  </a:lnTo>
                  <a:close/>
                </a:path>
              </a:pathLst>
            </a:custGeom>
            <a:solidFill>
              <a:srgbClr val="4778B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32" name="Freeform 192"/>
            <p:cNvSpPr>
              <a:spLocks/>
            </p:cNvSpPr>
            <p:nvPr/>
          </p:nvSpPr>
          <p:spPr bwMode="auto">
            <a:xfrm>
              <a:off x="4193" y="1810"/>
              <a:ext cx="1352" cy="1350"/>
            </a:xfrm>
            <a:custGeom>
              <a:avLst/>
              <a:gdLst>
                <a:gd name="T0" fmla="*/ 676 w 1352"/>
                <a:gd name="T1" fmla="*/ 1350 h 1350"/>
                <a:gd name="T2" fmla="*/ 605 w 1352"/>
                <a:gd name="T3" fmla="*/ 1344 h 1350"/>
                <a:gd name="T4" fmla="*/ 539 w 1352"/>
                <a:gd name="T5" fmla="*/ 1338 h 1350"/>
                <a:gd name="T6" fmla="*/ 473 w 1352"/>
                <a:gd name="T7" fmla="*/ 1320 h 1350"/>
                <a:gd name="T8" fmla="*/ 413 w 1352"/>
                <a:gd name="T9" fmla="*/ 1296 h 1350"/>
                <a:gd name="T10" fmla="*/ 300 w 1352"/>
                <a:gd name="T11" fmla="*/ 1236 h 1350"/>
                <a:gd name="T12" fmla="*/ 198 w 1352"/>
                <a:gd name="T13" fmla="*/ 1152 h 1350"/>
                <a:gd name="T14" fmla="*/ 114 w 1352"/>
                <a:gd name="T15" fmla="*/ 1051 h 1350"/>
                <a:gd name="T16" fmla="*/ 54 w 1352"/>
                <a:gd name="T17" fmla="*/ 937 h 1350"/>
                <a:gd name="T18" fmla="*/ 30 w 1352"/>
                <a:gd name="T19" fmla="*/ 872 h 1350"/>
                <a:gd name="T20" fmla="*/ 12 w 1352"/>
                <a:gd name="T21" fmla="*/ 812 h 1350"/>
                <a:gd name="T22" fmla="*/ 6 w 1352"/>
                <a:gd name="T23" fmla="*/ 746 h 1350"/>
                <a:gd name="T24" fmla="*/ 0 w 1352"/>
                <a:gd name="T25" fmla="*/ 675 h 1350"/>
                <a:gd name="T26" fmla="*/ 6 w 1352"/>
                <a:gd name="T27" fmla="*/ 603 h 1350"/>
                <a:gd name="T28" fmla="*/ 12 w 1352"/>
                <a:gd name="T29" fmla="*/ 537 h 1350"/>
                <a:gd name="T30" fmla="*/ 30 w 1352"/>
                <a:gd name="T31" fmla="*/ 472 h 1350"/>
                <a:gd name="T32" fmla="*/ 54 w 1352"/>
                <a:gd name="T33" fmla="*/ 412 h 1350"/>
                <a:gd name="T34" fmla="*/ 114 w 1352"/>
                <a:gd name="T35" fmla="*/ 298 h 1350"/>
                <a:gd name="T36" fmla="*/ 198 w 1352"/>
                <a:gd name="T37" fmla="*/ 197 h 1350"/>
                <a:gd name="T38" fmla="*/ 300 w 1352"/>
                <a:gd name="T39" fmla="*/ 113 h 1350"/>
                <a:gd name="T40" fmla="*/ 413 w 1352"/>
                <a:gd name="T41" fmla="*/ 54 h 1350"/>
                <a:gd name="T42" fmla="*/ 473 w 1352"/>
                <a:gd name="T43" fmla="*/ 30 h 1350"/>
                <a:gd name="T44" fmla="*/ 539 w 1352"/>
                <a:gd name="T45" fmla="*/ 12 h 1350"/>
                <a:gd name="T46" fmla="*/ 605 w 1352"/>
                <a:gd name="T47" fmla="*/ 6 h 1350"/>
                <a:gd name="T48" fmla="*/ 676 w 1352"/>
                <a:gd name="T49" fmla="*/ 0 h 1350"/>
                <a:gd name="T50" fmla="*/ 748 w 1352"/>
                <a:gd name="T51" fmla="*/ 6 h 1350"/>
                <a:gd name="T52" fmla="*/ 814 w 1352"/>
                <a:gd name="T53" fmla="*/ 12 h 1350"/>
                <a:gd name="T54" fmla="*/ 874 w 1352"/>
                <a:gd name="T55" fmla="*/ 30 h 1350"/>
                <a:gd name="T56" fmla="*/ 940 w 1352"/>
                <a:gd name="T57" fmla="*/ 54 h 1350"/>
                <a:gd name="T58" fmla="*/ 1053 w 1352"/>
                <a:gd name="T59" fmla="*/ 113 h 1350"/>
                <a:gd name="T60" fmla="*/ 1155 w 1352"/>
                <a:gd name="T61" fmla="*/ 197 h 1350"/>
                <a:gd name="T62" fmla="*/ 1239 w 1352"/>
                <a:gd name="T63" fmla="*/ 298 h 1350"/>
                <a:gd name="T64" fmla="*/ 1298 w 1352"/>
                <a:gd name="T65" fmla="*/ 412 h 1350"/>
                <a:gd name="T66" fmla="*/ 1322 w 1352"/>
                <a:gd name="T67" fmla="*/ 472 h 1350"/>
                <a:gd name="T68" fmla="*/ 1340 w 1352"/>
                <a:gd name="T69" fmla="*/ 537 h 1350"/>
                <a:gd name="T70" fmla="*/ 1346 w 1352"/>
                <a:gd name="T71" fmla="*/ 603 h 1350"/>
                <a:gd name="T72" fmla="*/ 1352 w 1352"/>
                <a:gd name="T73" fmla="*/ 675 h 1350"/>
                <a:gd name="T74" fmla="*/ 1346 w 1352"/>
                <a:gd name="T75" fmla="*/ 746 h 1350"/>
                <a:gd name="T76" fmla="*/ 1340 w 1352"/>
                <a:gd name="T77" fmla="*/ 812 h 1350"/>
                <a:gd name="T78" fmla="*/ 1322 w 1352"/>
                <a:gd name="T79" fmla="*/ 872 h 1350"/>
                <a:gd name="T80" fmla="*/ 1298 w 1352"/>
                <a:gd name="T81" fmla="*/ 937 h 1350"/>
                <a:gd name="T82" fmla="*/ 1239 w 1352"/>
                <a:gd name="T83" fmla="*/ 1051 h 1350"/>
                <a:gd name="T84" fmla="*/ 1155 w 1352"/>
                <a:gd name="T85" fmla="*/ 1152 h 1350"/>
                <a:gd name="T86" fmla="*/ 1053 w 1352"/>
                <a:gd name="T87" fmla="*/ 1236 h 1350"/>
                <a:gd name="T88" fmla="*/ 940 w 1352"/>
                <a:gd name="T89" fmla="*/ 1296 h 1350"/>
                <a:gd name="T90" fmla="*/ 874 w 1352"/>
                <a:gd name="T91" fmla="*/ 1320 h 1350"/>
                <a:gd name="T92" fmla="*/ 814 w 1352"/>
                <a:gd name="T93" fmla="*/ 1338 h 1350"/>
                <a:gd name="T94" fmla="*/ 748 w 1352"/>
                <a:gd name="T95" fmla="*/ 1344 h 1350"/>
                <a:gd name="T96" fmla="*/ 676 w 1352"/>
                <a:gd name="T97" fmla="*/ 1350 h 1350"/>
                <a:gd name="T98" fmla="*/ 676 w 1352"/>
                <a:gd name="T99" fmla="*/ 1350 h 13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52"/>
                <a:gd name="T151" fmla="*/ 0 h 1350"/>
                <a:gd name="T152" fmla="*/ 1352 w 1352"/>
                <a:gd name="T153" fmla="*/ 1350 h 13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52" h="1350">
                  <a:moveTo>
                    <a:pt x="676" y="1350"/>
                  </a:moveTo>
                  <a:lnTo>
                    <a:pt x="605" y="1344"/>
                  </a:lnTo>
                  <a:lnTo>
                    <a:pt x="539" y="1338"/>
                  </a:lnTo>
                  <a:lnTo>
                    <a:pt x="473" y="1320"/>
                  </a:lnTo>
                  <a:lnTo>
                    <a:pt x="413" y="1296"/>
                  </a:lnTo>
                  <a:lnTo>
                    <a:pt x="300" y="1236"/>
                  </a:lnTo>
                  <a:lnTo>
                    <a:pt x="198" y="1152"/>
                  </a:lnTo>
                  <a:lnTo>
                    <a:pt x="114" y="1051"/>
                  </a:lnTo>
                  <a:lnTo>
                    <a:pt x="54" y="937"/>
                  </a:lnTo>
                  <a:lnTo>
                    <a:pt x="30" y="872"/>
                  </a:lnTo>
                  <a:lnTo>
                    <a:pt x="12" y="812"/>
                  </a:lnTo>
                  <a:lnTo>
                    <a:pt x="6" y="746"/>
                  </a:lnTo>
                  <a:lnTo>
                    <a:pt x="0" y="675"/>
                  </a:lnTo>
                  <a:lnTo>
                    <a:pt x="6" y="603"/>
                  </a:lnTo>
                  <a:lnTo>
                    <a:pt x="12" y="537"/>
                  </a:lnTo>
                  <a:lnTo>
                    <a:pt x="30" y="472"/>
                  </a:lnTo>
                  <a:lnTo>
                    <a:pt x="54" y="412"/>
                  </a:lnTo>
                  <a:lnTo>
                    <a:pt x="114" y="298"/>
                  </a:lnTo>
                  <a:lnTo>
                    <a:pt x="198" y="197"/>
                  </a:lnTo>
                  <a:lnTo>
                    <a:pt x="300" y="113"/>
                  </a:lnTo>
                  <a:lnTo>
                    <a:pt x="413" y="54"/>
                  </a:lnTo>
                  <a:lnTo>
                    <a:pt x="473" y="30"/>
                  </a:lnTo>
                  <a:lnTo>
                    <a:pt x="539" y="12"/>
                  </a:lnTo>
                  <a:lnTo>
                    <a:pt x="605" y="6"/>
                  </a:lnTo>
                  <a:lnTo>
                    <a:pt x="676" y="0"/>
                  </a:lnTo>
                  <a:lnTo>
                    <a:pt x="748" y="6"/>
                  </a:lnTo>
                  <a:lnTo>
                    <a:pt x="814" y="12"/>
                  </a:lnTo>
                  <a:lnTo>
                    <a:pt x="874" y="30"/>
                  </a:lnTo>
                  <a:lnTo>
                    <a:pt x="940" y="54"/>
                  </a:lnTo>
                  <a:lnTo>
                    <a:pt x="1053" y="113"/>
                  </a:lnTo>
                  <a:lnTo>
                    <a:pt x="1155" y="197"/>
                  </a:lnTo>
                  <a:lnTo>
                    <a:pt x="1239" y="298"/>
                  </a:lnTo>
                  <a:lnTo>
                    <a:pt x="1298" y="412"/>
                  </a:lnTo>
                  <a:lnTo>
                    <a:pt x="1322" y="472"/>
                  </a:lnTo>
                  <a:lnTo>
                    <a:pt x="1340" y="537"/>
                  </a:lnTo>
                  <a:lnTo>
                    <a:pt x="1346" y="603"/>
                  </a:lnTo>
                  <a:lnTo>
                    <a:pt x="1352" y="675"/>
                  </a:lnTo>
                  <a:lnTo>
                    <a:pt x="1346" y="746"/>
                  </a:lnTo>
                  <a:lnTo>
                    <a:pt x="1340" y="812"/>
                  </a:lnTo>
                  <a:lnTo>
                    <a:pt x="1322" y="872"/>
                  </a:lnTo>
                  <a:lnTo>
                    <a:pt x="1298" y="937"/>
                  </a:lnTo>
                  <a:lnTo>
                    <a:pt x="1239" y="1051"/>
                  </a:lnTo>
                  <a:lnTo>
                    <a:pt x="1155" y="1152"/>
                  </a:lnTo>
                  <a:lnTo>
                    <a:pt x="1053" y="1236"/>
                  </a:lnTo>
                  <a:lnTo>
                    <a:pt x="940" y="1296"/>
                  </a:lnTo>
                  <a:lnTo>
                    <a:pt x="874" y="1320"/>
                  </a:lnTo>
                  <a:lnTo>
                    <a:pt x="814" y="1338"/>
                  </a:lnTo>
                  <a:lnTo>
                    <a:pt x="748" y="1344"/>
                  </a:lnTo>
                  <a:lnTo>
                    <a:pt x="676" y="1350"/>
                  </a:lnTo>
                  <a:close/>
                </a:path>
              </a:pathLst>
            </a:custGeom>
            <a:solidFill>
              <a:srgbClr val="4778B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33" name="Freeform 193"/>
            <p:cNvSpPr>
              <a:spLocks/>
            </p:cNvSpPr>
            <p:nvPr/>
          </p:nvSpPr>
          <p:spPr bwMode="auto">
            <a:xfrm>
              <a:off x="4193" y="1810"/>
              <a:ext cx="1340" cy="1338"/>
            </a:xfrm>
            <a:custGeom>
              <a:avLst/>
              <a:gdLst>
                <a:gd name="T0" fmla="*/ 670 w 1340"/>
                <a:gd name="T1" fmla="*/ 1338 h 1338"/>
                <a:gd name="T2" fmla="*/ 605 w 1340"/>
                <a:gd name="T3" fmla="*/ 1332 h 1338"/>
                <a:gd name="T4" fmla="*/ 533 w 1340"/>
                <a:gd name="T5" fmla="*/ 1326 h 1338"/>
                <a:gd name="T6" fmla="*/ 473 w 1340"/>
                <a:gd name="T7" fmla="*/ 1308 h 1338"/>
                <a:gd name="T8" fmla="*/ 407 w 1340"/>
                <a:gd name="T9" fmla="*/ 1284 h 1338"/>
                <a:gd name="T10" fmla="*/ 294 w 1340"/>
                <a:gd name="T11" fmla="*/ 1224 h 1338"/>
                <a:gd name="T12" fmla="*/ 198 w 1340"/>
                <a:gd name="T13" fmla="*/ 1141 h 1338"/>
                <a:gd name="T14" fmla="*/ 114 w 1340"/>
                <a:gd name="T15" fmla="*/ 1045 h 1338"/>
                <a:gd name="T16" fmla="*/ 54 w 1340"/>
                <a:gd name="T17" fmla="*/ 932 h 1338"/>
                <a:gd name="T18" fmla="*/ 30 w 1340"/>
                <a:gd name="T19" fmla="*/ 866 h 1338"/>
                <a:gd name="T20" fmla="*/ 12 w 1340"/>
                <a:gd name="T21" fmla="*/ 806 h 1338"/>
                <a:gd name="T22" fmla="*/ 6 w 1340"/>
                <a:gd name="T23" fmla="*/ 740 h 1338"/>
                <a:gd name="T24" fmla="*/ 0 w 1340"/>
                <a:gd name="T25" fmla="*/ 669 h 1338"/>
                <a:gd name="T26" fmla="*/ 6 w 1340"/>
                <a:gd name="T27" fmla="*/ 603 h 1338"/>
                <a:gd name="T28" fmla="*/ 12 w 1340"/>
                <a:gd name="T29" fmla="*/ 531 h 1338"/>
                <a:gd name="T30" fmla="*/ 30 w 1340"/>
                <a:gd name="T31" fmla="*/ 472 h 1338"/>
                <a:gd name="T32" fmla="*/ 54 w 1340"/>
                <a:gd name="T33" fmla="*/ 406 h 1338"/>
                <a:gd name="T34" fmla="*/ 114 w 1340"/>
                <a:gd name="T35" fmla="*/ 292 h 1338"/>
                <a:gd name="T36" fmla="*/ 198 w 1340"/>
                <a:gd name="T37" fmla="*/ 197 h 1338"/>
                <a:gd name="T38" fmla="*/ 294 w 1340"/>
                <a:gd name="T39" fmla="*/ 113 h 1338"/>
                <a:gd name="T40" fmla="*/ 407 w 1340"/>
                <a:gd name="T41" fmla="*/ 54 h 1338"/>
                <a:gd name="T42" fmla="*/ 473 w 1340"/>
                <a:gd name="T43" fmla="*/ 30 h 1338"/>
                <a:gd name="T44" fmla="*/ 533 w 1340"/>
                <a:gd name="T45" fmla="*/ 12 h 1338"/>
                <a:gd name="T46" fmla="*/ 605 w 1340"/>
                <a:gd name="T47" fmla="*/ 6 h 1338"/>
                <a:gd name="T48" fmla="*/ 670 w 1340"/>
                <a:gd name="T49" fmla="*/ 0 h 1338"/>
                <a:gd name="T50" fmla="*/ 742 w 1340"/>
                <a:gd name="T51" fmla="*/ 6 h 1338"/>
                <a:gd name="T52" fmla="*/ 808 w 1340"/>
                <a:gd name="T53" fmla="*/ 12 h 1338"/>
                <a:gd name="T54" fmla="*/ 868 w 1340"/>
                <a:gd name="T55" fmla="*/ 30 h 1338"/>
                <a:gd name="T56" fmla="*/ 934 w 1340"/>
                <a:gd name="T57" fmla="*/ 54 h 1338"/>
                <a:gd name="T58" fmla="*/ 1047 w 1340"/>
                <a:gd name="T59" fmla="*/ 113 h 1338"/>
                <a:gd name="T60" fmla="*/ 1143 w 1340"/>
                <a:gd name="T61" fmla="*/ 197 h 1338"/>
                <a:gd name="T62" fmla="*/ 1227 w 1340"/>
                <a:gd name="T63" fmla="*/ 292 h 1338"/>
                <a:gd name="T64" fmla="*/ 1286 w 1340"/>
                <a:gd name="T65" fmla="*/ 406 h 1338"/>
                <a:gd name="T66" fmla="*/ 1310 w 1340"/>
                <a:gd name="T67" fmla="*/ 472 h 1338"/>
                <a:gd name="T68" fmla="*/ 1328 w 1340"/>
                <a:gd name="T69" fmla="*/ 531 h 1338"/>
                <a:gd name="T70" fmla="*/ 1334 w 1340"/>
                <a:gd name="T71" fmla="*/ 603 h 1338"/>
                <a:gd name="T72" fmla="*/ 1340 w 1340"/>
                <a:gd name="T73" fmla="*/ 669 h 1338"/>
                <a:gd name="T74" fmla="*/ 1334 w 1340"/>
                <a:gd name="T75" fmla="*/ 740 h 1338"/>
                <a:gd name="T76" fmla="*/ 1328 w 1340"/>
                <a:gd name="T77" fmla="*/ 806 h 1338"/>
                <a:gd name="T78" fmla="*/ 1310 w 1340"/>
                <a:gd name="T79" fmla="*/ 866 h 1338"/>
                <a:gd name="T80" fmla="*/ 1286 w 1340"/>
                <a:gd name="T81" fmla="*/ 932 h 1338"/>
                <a:gd name="T82" fmla="*/ 1227 w 1340"/>
                <a:gd name="T83" fmla="*/ 1045 h 1338"/>
                <a:gd name="T84" fmla="*/ 1143 w 1340"/>
                <a:gd name="T85" fmla="*/ 1141 h 1338"/>
                <a:gd name="T86" fmla="*/ 1047 w 1340"/>
                <a:gd name="T87" fmla="*/ 1224 h 1338"/>
                <a:gd name="T88" fmla="*/ 934 w 1340"/>
                <a:gd name="T89" fmla="*/ 1284 h 1338"/>
                <a:gd name="T90" fmla="*/ 868 w 1340"/>
                <a:gd name="T91" fmla="*/ 1308 h 1338"/>
                <a:gd name="T92" fmla="*/ 808 w 1340"/>
                <a:gd name="T93" fmla="*/ 1326 h 1338"/>
                <a:gd name="T94" fmla="*/ 742 w 1340"/>
                <a:gd name="T95" fmla="*/ 1332 h 1338"/>
                <a:gd name="T96" fmla="*/ 670 w 1340"/>
                <a:gd name="T97" fmla="*/ 1338 h 1338"/>
                <a:gd name="T98" fmla="*/ 670 w 1340"/>
                <a:gd name="T99" fmla="*/ 1338 h 13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40"/>
                <a:gd name="T151" fmla="*/ 0 h 1338"/>
                <a:gd name="T152" fmla="*/ 1340 w 1340"/>
                <a:gd name="T153" fmla="*/ 1338 h 133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40" h="1338">
                  <a:moveTo>
                    <a:pt x="670" y="1338"/>
                  </a:moveTo>
                  <a:lnTo>
                    <a:pt x="605" y="1332"/>
                  </a:lnTo>
                  <a:lnTo>
                    <a:pt x="533" y="1326"/>
                  </a:lnTo>
                  <a:lnTo>
                    <a:pt x="473" y="1308"/>
                  </a:lnTo>
                  <a:lnTo>
                    <a:pt x="407" y="1284"/>
                  </a:lnTo>
                  <a:lnTo>
                    <a:pt x="294" y="1224"/>
                  </a:lnTo>
                  <a:lnTo>
                    <a:pt x="198" y="1141"/>
                  </a:lnTo>
                  <a:lnTo>
                    <a:pt x="114" y="1045"/>
                  </a:lnTo>
                  <a:lnTo>
                    <a:pt x="54" y="932"/>
                  </a:lnTo>
                  <a:lnTo>
                    <a:pt x="30" y="866"/>
                  </a:lnTo>
                  <a:lnTo>
                    <a:pt x="12" y="806"/>
                  </a:lnTo>
                  <a:lnTo>
                    <a:pt x="6" y="740"/>
                  </a:lnTo>
                  <a:lnTo>
                    <a:pt x="0" y="669"/>
                  </a:lnTo>
                  <a:lnTo>
                    <a:pt x="6" y="603"/>
                  </a:lnTo>
                  <a:lnTo>
                    <a:pt x="12" y="531"/>
                  </a:lnTo>
                  <a:lnTo>
                    <a:pt x="30" y="472"/>
                  </a:lnTo>
                  <a:lnTo>
                    <a:pt x="54" y="406"/>
                  </a:lnTo>
                  <a:lnTo>
                    <a:pt x="114" y="292"/>
                  </a:lnTo>
                  <a:lnTo>
                    <a:pt x="198" y="197"/>
                  </a:lnTo>
                  <a:lnTo>
                    <a:pt x="294" y="113"/>
                  </a:lnTo>
                  <a:lnTo>
                    <a:pt x="407" y="54"/>
                  </a:lnTo>
                  <a:lnTo>
                    <a:pt x="473" y="30"/>
                  </a:lnTo>
                  <a:lnTo>
                    <a:pt x="533" y="12"/>
                  </a:lnTo>
                  <a:lnTo>
                    <a:pt x="605" y="6"/>
                  </a:lnTo>
                  <a:lnTo>
                    <a:pt x="670" y="0"/>
                  </a:lnTo>
                  <a:lnTo>
                    <a:pt x="742" y="6"/>
                  </a:lnTo>
                  <a:lnTo>
                    <a:pt x="808" y="12"/>
                  </a:lnTo>
                  <a:lnTo>
                    <a:pt x="868" y="30"/>
                  </a:lnTo>
                  <a:lnTo>
                    <a:pt x="934" y="54"/>
                  </a:lnTo>
                  <a:lnTo>
                    <a:pt x="1047" y="113"/>
                  </a:lnTo>
                  <a:lnTo>
                    <a:pt x="1143" y="197"/>
                  </a:lnTo>
                  <a:lnTo>
                    <a:pt x="1227" y="292"/>
                  </a:lnTo>
                  <a:lnTo>
                    <a:pt x="1286" y="406"/>
                  </a:lnTo>
                  <a:lnTo>
                    <a:pt x="1310" y="472"/>
                  </a:lnTo>
                  <a:lnTo>
                    <a:pt x="1328" y="531"/>
                  </a:lnTo>
                  <a:lnTo>
                    <a:pt x="1334" y="603"/>
                  </a:lnTo>
                  <a:lnTo>
                    <a:pt x="1340" y="669"/>
                  </a:lnTo>
                  <a:lnTo>
                    <a:pt x="1334" y="740"/>
                  </a:lnTo>
                  <a:lnTo>
                    <a:pt x="1328" y="806"/>
                  </a:lnTo>
                  <a:lnTo>
                    <a:pt x="1310" y="866"/>
                  </a:lnTo>
                  <a:lnTo>
                    <a:pt x="1286" y="932"/>
                  </a:lnTo>
                  <a:lnTo>
                    <a:pt x="1227" y="1045"/>
                  </a:lnTo>
                  <a:lnTo>
                    <a:pt x="1143" y="1141"/>
                  </a:lnTo>
                  <a:lnTo>
                    <a:pt x="1047" y="1224"/>
                  </a:lnTo>
                  <a:lnTo>
                    <a:pt x="934" y="1284"/>
                  </a:lnTo>
                  <a:lnTo>
                    <a:pt x="868" y="1308"/>
                  </a:lnTo>
                  <a:lnTo>
                    <a:pt x="808" y="1326"/>
                  </a:lnTo>
                  <a:lnTo>
                    <a:pt x="742" y="1332"/>
                  </a:lnTo>
                  <a:lnTo>
                    <a:pt x="670" y="1338"/>
                  </a:lnTo>
                  <a:close/>
                </a:path>
              </a:pathLst>
            </a:custGeom>
            <a:solidFill>
              <a:srgbClr val="4878B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34" name="Freeform 194"/>
            <p:cNvSpPr>
              <a:spLocks/>
            </p:cNvSpPr>
            <p:nvPr/>
          </p:nvSpPr>
          <p:spPr bwMode="auto">
            <a:xfrm>
              <a:off x="4199" y="1816"/>
              <a:ext cx="1328" cy="1326"/>
            </a:xfrm>
            <a:custGeom>
              <a:avLst/>
              <a:gdLst>
                <a:gd name="T0" fmla="*/ 664 w 1328"/>
                <a:gd name="T1" fmla="*/ 1326 h 1326"/>
                <a:gd name="T2" fmla="*/ 599 w 1328"/>
                <a:gd name="T3" fmla="*/ 1320 h 1326"/>
                <a:gd name="T4" fmla="*/ 527 w 1328"/>
                <a:gd name="T5" fmla="*/ 1314 h 1326"/>
                <a:gd name="T6" fmla="*/ 467 w 1328"/>
                <a:gd name="T7" fmla="*/ 1296 h 1326"/>
                <a:gd name="T8" fmla="*/ 407 w 1328"/>
                <a:gd name="T9" fmla="*/ 1272 h 1326"/>
                <a:gd name="T10" fmla="*/ 294 w 1328"/>
                <a:gd name="T11" fmla="*/ 1212 h 1326"/>
                <a:gd name="T12" fmla="*/ 192 w 1328"/>
                <a:gd name="T13" fmla="*/ 1129 h 1326"/>
                <a:gd name="T14" fmla="*/ 114 w 1328"/>
                <a:gd name="T15" fmla="*/ 1033 h 1326"/>
                <a:gd name="T16" fmla="*/ 54 w 1328"/>
                <a:gd name="T17" fmla="*/ 920 h 1326"/>
                <a:gd name="T18" fmla="*/ 30 w 1328"/>
                <a:gd name="T19" fmla="*/ 860 h 1326"/>
                <a:gd name="T20" fmla="*/ 12 w 1328"/>
                <a:gd name="T21" fmla="*/ 794 h 1326"/>
                <a:gd name="T22" fmla="*/ 6 w 1328"/>
                <a:gd name="T23" fmla="*/ 728 h 1326"/>
                <a:gd name="T24" fmla="*/ 0 w 1328"/>
                <a:gd name="T25" fmla="*/ 663 h 1326"/>
                <a:gd name="T26" fmla="*/ 6 w 1328"/>
                <a:gd name="T27" fmla="*/ 597 h 1326"/>
                <a:gd name="T28" fmla="*/ 12 w 1328"/>
                <a:gd name="T29" fmla="*/ 531 h 1326"/>
                <a:gd name="T30" fmla="*/ 30 w 1328"/>
                <a:gd name="T31" fmla="*/ 466 h 1326"/>
                <a:gd name="T32" fmla="*/ 54 w 1328"/>
                <a:gd name="T33" fmla="*/ 406 h 1326"/>
                <a:gd name="T34" fmla="*/ 114 w 1328"/>
                <a:gd name="T35" fmla="*/ 292 h 1326"/>
                <a:gd name="T36" fmla="*/ 192 w 1328"/>
                <a:gd name="T37" fmla="*/ 197 h 1326"/>
                <a:gd name="T38" fmla="*/ 294 w 1328"/>
                <a:gd name="T39" fmla="*/ 113 h 1326"/>
                <a:gd name="T40" fmla="*/ 407 w 1328"/>
                <a:gd name="T41" fmla="*/ 54 h 1326"/>
                <a:gd name="T42" fmla="*/ 467 w 1328"/>
                <a:gd name="T43" fmla="*/ 30 h 1326"/>
                <a:gd name="T44" fmla="*/ 527 w 1328"/>
                <a:gd name="T45" fmla="*/ 12 h 1326"/>
                <a:gd name="T46" fmla="*/ 599 w 1328"/>
                <a:gd name="T47" fmla="*/ 6 h 1326"/>
                <a:gd name="T48" fmla="*/ 664 w 1328"/>
                <a:gd name="T49" fmla="*/ 0 h 1326"/>
                <a:gd name="T50" fmla="*/ 730 w 1328"/>
                <a:gd name="T51" fmla="*/ 6 h 1326"/>
                <a:gd name="T52" fmla="*/ 796 w 1328"/>
                <a:gd name="T53" fmla="*/ 12 h 1326"/>
                <a:gd name="T54" fmla="*/ 862 w 1328"/>
                <a:gd name="T55" fmla="*/ 30 h 1326"/>
                <a:gd name="T56" fmla="*/ 922 w 1328"/>
                <a:gd name="T57" fmla="*/ 54 h 1326"/>
                <a:gd name="T58" fmla="*/ 1035 w 1328"/>
                <a:gd name="T59" fmla="*/ 113 h 1326"/>
                <a:gd name="T60" fmla="*/ 1131 w 1328"/>
                <a:gd name="T61" fmla="*/ 197 h 1326"/>
                <a:gd name="T62" fmla="*/ 1215 w 1328"/>
                <a:gd name="T63" fmla="*/ 292 h 1326"/>
                <a:gd name="T64" fmla="*/ 1274 w 1328"/>
                <a:gd name="T65" fmla="*/ 406 h 1326"/>
                <a:gd name="T66" fmla="*/ 1298 w 1328"/>
                <a:gd name="T67" fmla="*/ 466 h 1326"/>
                <a:gd name="T68" fmla="*/ 1316 w 1328"/>
                <a:gd name="T69" fmla="*/ 531 h 1326"/>
                <a:gd name="T70" fmla="*/ 1322 w 1328"/>
                <a:gd name="T71" fmla="*/ 597 h 1326"/>
                <a:gd name="T72" fmla="*/ 1328 w 1328"/>
                <a:gd name="T73" fmla="*/ 663 h 1326"/>
                <a:gd name="T74" fmla="*/ 1322 w 1328"/>
                <a:gd name="T75" fmla="*/ 728 h 1326"/>
                <a:gd name="T76" fmla="*/ 1316 w 1328"/>
                <a:gd name="T77" fmla="*/ 794 h 1326"/>
                <a:gd name="T78" fmla="*/ 1298 w 1328"/>
                <a:gd name="T79" fmla="*/ 860 h 1326"/>
                <a:gd name="T80" fmla="*/ 1274 w 1328"/>
                <a:gd name="T81" fmla="*/ 920 h 1326"/>
                <a:gd name="T82" fmla="*/ 1215 w 1328"/>
                <a:gd name="T83" fmla="*/ 1033 h 1326"/>
                <a:gd name="T84" fmla="*/ 1131 w 1328"/>
                <a:gd name="T85" fmla="*/ 1129 h 1326"/>
                <a:gd name="T86" fmla="*/ 1035 w 1328"/>
                <a:gd name="T87" fmla="*/ 1212 h 1326"/>
                <a:gd name="T88" fmla="*/ 922 w 1328"/>
                <a:gd name="T89" fmla="*/ 1272 h 1326"/>
                <a:gd name="T90" fmla="*/ 862 w 1328"/>
                <a:gd name="T91" fmla="*/ 1296 h 1326"/>
                <a:gd name="T92" fmla="*/ 796 w 1328"/>
                <a:gd name="T93" fmla="*/ 1314 h 1326"/>
                <a:gd name="T94" fmla="*/ 730 w 1328"/>
                <a:gd name="T95" fmla="*/ 1320 h 1326"/>
                <a:gd name="T96" fmla="*/ 664 w 1328"/>
                <a:gd name="T97" fmla="*/ 1326 h 1326"/>
                <a:gd name="T98" fmla="*/ 664 w 1328"/>
                <a:gd name="T99" fmla="*/ 1326 h 132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28"/>
                <a:gd name="T151" fmla="*/ 0 h 1326"/>
                <a:gd name="T152" fmla="*/ 1328 w 1328"/>
                <a:gd name="T153" fmla="*/ 1326 h 132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28" h="1326">
                  <a:moveTo>
                    <a:pt x="664" y="1326"/>
                  </a:moveTo>
                  <a:lnTo>
                    <a:pt x="599" y="1320"/>
                  </a:lnTo>
                  <a:lnTo>
                    <a:pt x="527" y="1314"/>
                  </a:lnTo>
                  <a:lnTo>
                    <a:pt x="467" y="1296"/>
                  </a:lnTo>
                  <a:lnTo>
                    <a:pt x="407" y="1272"/>
                  </a:lnTo>
                  <a:lnTo>
                    <a:pt x="294" y="1212"/>
                  </a:lnTo>
                  <a:lnTo>
                    <a:pt x="192" y="1129"/>
                  </a:lnTo>
                  <a:lnTo>
                    <a:pt x="114" y="1033"/>
                  </a:lnTo>
                  <a:lnTo>
                    <a:pt x="54" y="920"/>
                  </a:lnTo>
                  <a:lnTo>
                    <a:pt x="30" y="860"/>
                  </a:lnTo>
                  <a:lnTo>
                    <a:pt x="12" y="794"/>
                  </a:lnTo>
                  <a:lnTo>
                    <a:pt x="6" y="728"/>
                  </a:lnTo>
                  <a:lnTo>
                    <a:pt x="0" y="663"/>
                  </a:lnTo>
                  <a:lnTo>
                    <a:pt x="6" y="597"/>
                  </a:lnTo>
                  <a:lnTo>
                    <a:pt x="12" y="531"/>
                  </a:lnTo>
                  <a:lnTo>
                    <a:pt x="30" y="466"/>
                  </a:lnTo>
                  <a:lnTo>
                    <a:pt x="54" y="406"/>
                  </a:lnTo>
                  <a:lnTo>
                    <a:pt x="114" y="292"/>
                  </a:lnTo>
                  <a:lnTo>
                    <a:pt x="192" y="197"/>
                  </a:lnTo>
                  <a:lnTo>
                    <a:pt x="294" y="113"/>
                  </a:lnTo>
                  <a:lnTo>
                    <a:pt x="407" y="54"/>
                  </a:lnTo>
                  <a:lnTo>
                    <a:pt x="467" y="30"/>
                  </a:lnTo>
                  <a:lnTo>
                    <a:pt x="527" y="12"/>
                  </a:lnTo>
                  <a:lnTo>
                    <a:pt x="599" y="6"/>
                  </a:lnTo>
                  <a:lnTo>
                    <a:pt x="664" y="0"/>
                  </a:lnTo>
                  <a:lnTo>
                    <a:pt x="730" y="6"/>
                  </a:lnTo>
                  <a:lnTo>
                    <a:pt x="796" y="12"/>
                  </a:lnTo>
                  <a:lnTo>
                    <a:pt x="862" y="30"/>
                  </a:lnTo>
                  <a:lnTo>
                    <a:pt x="922" y="54"/>
                  </a:lnTo>
                  <a:lnTo>
                    <a:pt x="1035" y="113"/>
                  </a:lnTo>
                  <a:lnTo>
                    <a:pt x="1131" y="197"/>
                  </a:lnTo>
                  <a:lnTo>
                    <a:pt x="1215" y="292"/>
                  </a:lnTo>
                  <a:lnTo>
                    <a:pt x="1274" y="406"/>
                  </a:lnTo>
                  <a:lnTo>
                    <a:pt x="1298" y="466"/>
                  </a:lnTo>
                  <a:lnTo>
                    <a:pt x="1316" y="531"/>
                  </a:lnTo>
                  <a:lnTo>
                    <a:pt x="1322" y="597"/>
                  </a:lnTo>
                  <a:lnTo>
                    <a:pt x="1328" y="663"/>
                  </a:lnTo>
                  <a:lnTo>
                    <a:pt x="1322" y="728"/>
                  </a:lnTo>
                  <a:lnTo>
                    <a:pt x="1316" y="794"/>
                  </a:lnTo>
                  <a:lnTo>
                    <a:pt x="1298" y="860"/>
                  </a:lnTo>
                  <a:lnTo>
                    <a:pt x="1274" y="920"/>
                  </a:lnTo>
                  <a:lnTo>
                    <a:pt x="1215" y="1033"/>
                  </a:lnTo>
                  <a:lnTo>
                    <a:pt x="1131" y="1129"/>
                  </a:lnTo>
                  <a:lnTo>
                    <a:pt x="1035" y="1212"/>
                  </a:lnTo>
                  <a:lnTo>
                    <a:pt x="922" y="1272"/>
                  </a:lnTo>
                  <a:lnTo>
                    <a:pt x="862" y="1296"/>
                  </a:lnTo>
                  <a:lnTo>
                    <a:pt x="796" y="1314"/>
                  </a:lnTo>
                  <a:lnTo>
                    <a:pt x="730" y="1320"/>
                  </a:lnTo>
                  <a:lnTo>
                    <a:pt x="664" y="1326"/>
                  </a:lnTo>
                  <a:close/>
                </a:path>
              </a:pathLst>
            </a:custGeom>
            <a:solidFill>
              <a:srgbClr val="4979B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35" name="Freeform 195"/>
            <p:cNvSpPr>
              <a:spLocks/>
            </p:cNvSpPr>
            <p:nvPr/>
          </p:nvSpPr>
          <p:spPr bwMode="auto">
            <a:xfrm>
              <a:off x="4199" y="1816"/>
              <a:ext cx="1316" cy="1314"/>
            </a:xfrm>
            <a:custGeom>
              <a:avLst/>
              <a:gdLst>
                <a:gd name="T0" fmla="*/ 658 w 1316"/>
                <a:gd name="T1" fmla="*/ 1314 h 1314"/>
                <a:gd name="T2" fmla="*/ 593 w 1316"/>
                <a:gd name="T3" fmla="*/ 1308 h 1314"/>
                <a:gd name="T4" fmla="*/ 527 w 1316"/>
                <a:gd name="T5" fmla="*/ 1302 h 1314"/>
                <a:gd name="T6" fmla="*/ 467 w 1316"/>
                <a:gd name="T7" fmla="*/ 1284 h 1314"/>
                <a:gd name="T8" fmla="*/ 407 w 1316"/>
                <a:gd name="T9" fmla="*/ 1260 h 1314"/>
                <a:gd name="T10" fmla="*/ 294 w 1316"/>
                <a:gd name="T11" fmla="*/ 1200 h 1314"/>
                <a:gd name="T12" fmla="*/ 198 w 1316"/>
                <a:gd name="T13" fmla="*/ 1123 h 1314"/>
                <a:gd name="T14" fmla="*/ 114 w 1316"/>
                <a:gd name="T15" fmla="*/ 1027 h 1314"/>
                <a:gd name="T16" fmla="*/ 54 w 1316"/>
                <a:gd name="T17" fmla="*/ 914 h 1314"/>
                <a:gd name="T18" fmla="*/ 30 w 1316"/>
                <a:gd name="T19" fmla="*/ 854 h 1314"/>
                <a:gd name="T20" fmla="*/ 12 w 1316"/>
                <a:gd name="T21" fmla="*/ 788 h 1314"/>
                <a:gd name="T22" fmla="*/ 6 w 1316"/>
                <a:gd name="T23" fmla="*/ 722 h 1314"/>
                <a:gd name="T24" fmla="*/ 0 w 1316"/>
                <a:gd name="T25" fmla="*/ 657 h 1314"/>
                <a:gd name="T26" fmla="*/ 6 w 1316"/>
                <a:gd name="T27" fmla="*/ 591 h 1314"/>
                <a:gd name="T28" fmla="*/ 12 w 1316"/>
                <a:gd name="T29" fmla="*/ 525 h 1314"/>
                <a:gd name="T30" fmla="*/ 30 w 1316"/>
                <a:gd name="T31" fmla="*/ 466 h 1314"/>
                <a:gd name="T32" fmla="*/ 54 w 1316"/>
                <a:gd name="T33" fmla="*/ 406 h 1314"/>
                <a:gd name="T34" fmla="*/ 114 w 1316"/>
                <a:gd name="T35" fmla="*/ 292 h 1314"/>
                <a:gd name="T36" fmla="*/ 198 w 1316"/>
                <a:gd name="T37" fmla="*/ 197 h 1314"/>
                <a:gd name="T38" fmla="*/ 294 w 1316"/>
                <a:gd name="T39" fmla="*/ 113 h 1314"/>
                <a:gd name="T40" fmla="*/ 407 w 1316"/>
                <a:gd name="T41" fmla="*/ 54 h 1314"/>
                <a:gd name="T42" fmla="*/ 467 w 1316"/>
                <a:gd name="T43" fmla="*/ 30 h 1314"/>
                <a:gd name="T44" fmla="*/ 527 w 1316"/>
                <a:gd name="T45" fmla="*/ 12 h 1314"/>
                <a:gd name="T46" fmla="*/ 593 w 1316"/>
                <a:gd name="T47" fmla="*/ 6 h 1314"/>
                <a:gd name="T48" fmla="*/ 658 w 1316"/>
                <a:gd name="T49" fmla="*/ 0 h 1314"/>
                <a:gd name="T50" fmla="*/ 724 w 1316"/>
                <a:gd name="T51" fmla="*/ 6 h 1314"/>
                <a:gd name="T52" fmla="*/ 790 w 1316"/>
                <a:gd name="T53" fmla="*/ 12 h 1314"/>
                <a:gd name="T54" fmla="*/ 856 w 1316"/>
                <a:gd name="T55" fmla="*/ 30 h 1314"/>
                <a:gd name="T56" fmla="*/ 916 w 1316"/>
                <a:gd name="T57" fmla="*/ 54 h 1314"/>
                <a:gd name="T58" fmla="*/ 1029 w 1316"/>
                <a:gd name="T59" fmla="*/ 113 h 1314"/>
                <a:gd name="T60" fmla="*/ 1125 w 1316"/>
                <a:gd name="T61" fmla="*/ 197 h 1314"/>
                <a:gd name="T62" fmla="*/ 1203 w 1316"/>
                <a:gd name="T63" fmla="*/ 292 h 1314"/>
                <a:gd name="T64" fmla="*/ 1263 w 1316"/>
                <a:gd name="T65" fmla="*/ 406 h 1314"/>
                <a:gd name="T66" fmla="*/ 1286 w 1316"/>
                <a:gd name="T67" fmla="*/ 466 h 1314"/>
                <a:gd name="T68" fmla="*/ 1304 w 1316"/>
                <a:gd name="T69" fmla="*/ 525 h 1314"/>
                <a:gd name="T70" fmla="*/ 1310 w 1316"/>
                <a:gd name="T71" fmla="*/ 591 h 1314"/>
                <a:gd name="T72" fmla="*/ 1316 w 1316"/>
                <a:gd name="T73" fmla="*/ 657 h 1314"/>
                <a:gd name="T74" fmla="*/ 1310 w 1316"/>
                <a:gd name="T75" fmla="*/ 722 h 1314"/>
                <a:gd name="T76" fmla="*/ 1304 w 1316"/>
                <a:gd name="T77" fmla="*/ 788 h 1314"/>
                <a:gd name="T78" fmla="*/ 1286 w 1316"/>
                <a:gd name="T79" fmla="*/ 854 h 1314"/>
                <a:gd name="T80" fmla="*/ 1263 w 1316"/>
                <a:gd name="T81" fmla="*/ 914 h 1314"/>
                <a:gd name="T82" fmla="*/ 1203 w 1316"/>
                <a:gd name="T83" fmla="*/ 1027 h 1314"/>
                <a:gd name="T84" fmla="*/ 1125 w 1316"/>
                <a:gd name="T85" fmla="*/ 1123 h 1314"/>
                <a:gd name="T86" fmla="*/ 1029 w 1316"/>
                <a:gd name="T87" fmla="*/ 1200 h 1314"/>
                <a:gd name="T88" fmla="*/ 916 w 1316"/>
                <a:gd name="T89" fmla="*/ 1260 h 1314"/>
                <a:gd name="T90" fmla="*/ 856 w 1316"/>
                <a:gd name="T91" fmla="*/ 1284 h 1314"/>
                <a:gd name="T92" fmla="*/ 790 w 1316"/>
                <a:gd name="T93" fmla="*/ 1302 h 1314"/>
                <a:gd name="T94" fmla="*/ 724 w 1316"/>
                <a:gd name="T95" fmla="*/ 1308 h 1314"/>
                <a:gd name="T96" fmla="*/ 658 w 1316"/>
                <a:gd name="T97" fmla="*/ 1314 h 1314"/>
                <a:gd name="T98" fmla="*/ 658 w 1316"/>
                <a:gd name="T99" fmla="*/ 1314 h 131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16"/>
                <a:gd name="T151" fmla="*/ 0 h 1314"/>
                <a:gd name="T152" fmla="*/ 1316 w 1316"/>
                <a:gd name="T153" fmla="*/ 1314 h 131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16" h="1314">
                  <a:moveTo>
                    <a:pt x="658" y="1314"/>
                  </a:moveTo>
                  <a:lnTo>
                    <a:pt x="593" y="1308"/>
                  </a:lnTo>
                  <a:lnTo>
                    <a:pt x="527" y="1302"/>
                  </a:lnTo>
                  <a:lnTo>
                    <a:pt x="467" y="1284"/>
                  </a:lnTo>
                  <a:lnTo>
                    <a:pt x="407" y="1260"/>
                  </a:lnTo>
                  <a:lnTo>
                    <a:pt x="294" y="1200"/>
                  </a:lnTo>
                  <a:lnTo>
                    <a:pt x="198" y="1123"/>
                  </a:lnTo>
                  <a:lnTo>
                    <a:pt x="114" y="1027"/>
                  </a:lnTo>
                  <a:lnTo>
                    <a:pt x="54" y="914"/>
                  </a:lnTo>
                  <a:lnTo>
                    <a:pt x="30" y="854"/>
                  </a:lnTo>
                  <a:lnTo>
                    <a:pt x="12" y="788"/>
                  </a:lnTo>
                  <a:lnTo>
                    <a:pt x="6" y="722"/>
                  </a:lnTo>
                  <a:lnTo>
                    <a:pt x="0" y="657"/>
                  </a:lnTo>
                  <a:lnTo>
                    <a:pt x="6" y="591"/>
                  </a:lnTo>
                  <a:lnTo>
                    <a:pt x="12" y="525"/>
                  </a:lnTo>
                  <a:lnTo>
                    <a:pt x="30" y="466"/>
                  </a:lnTo>
                  <a:lnTo>
                    <a:pt x="54" y="406"/>
                  </a:lnTo>
                  <a:lnTo>
                    <a:pt x="114" y="292"/>
                  </a:lnTo>
                  <a:lnTo>
                    <a:pt x="198" y="197"/>
                  </a:lnTo>
                  <a:lnTo>
                    <a:pt x="294" y="113"/>
                  </a:lnTo>
                  <a:lnTo>
                    <a:pt x="407" y="54"/>
                  </a:lnTo>
                  <a:lnTo>
                    <a:pt x="467" y="30"/>
                  </a:lnTo>
                  <a:lnTo>
                    <a:pt x="527" y="12"/>
                  </a:lnTo>
                  <a:lnTo>
                    <a:pt x="593" y="6"/>
                  </a:lnTo>
                  <a:lnTo>
                    <a:pt x="658" y="0"/>
                  </a:lnTo>
                  <a:lnTo>
                    <a:pt x="724" y="6"/>
                  </a:lnTo>
                  <a:lnTo>
                    <a:pt x="790" y="12"/>
                  </a:lnTo>
                  <a:lnTo>
                    <a:pt x="856" y="30"/>
                  </a:lnTo>
                  <a:lnTo>
                    <a:pt x="916" y="54"/>
                  </a:lnTo>
                  <a:lnTo>
                    <a:pt x="1029" y="113"/>
                  </a:lnTo>
                  <a:lnTo>
                    <a:pt x="1125" y="197"/>
                  </a:lnTo>
                  <a:lnTo>
                    <a:pt x="1203" y="292"/>
                  </a:lnTo>
                  <a:lnTo>
                    <a:pt x="1263" y="406"/>
                  </a:lnTo>
                  <a:lnTo>
                    <a:pt x="1286" y="466"/>
                  </a:lnTo>
                  <a:lnTo>
                    <a:pt x="1304" y="525"/>
                  </a:lnTo>
                  <a:lnTo>
                    <a:pt x="1310" y="591"/>
                  </a:lnTo>
                  <a:lnTo>
                    <a:pt x="1316" y="657"/>
                  </a:lnTo>
                  <a:lnTo>
                    <a:pt x="1310" y="722"/>
                  </a:lnTo>
                  <a:lnTo>
                    <a:pt x="1304" y="788"/>
                  </a:lnTo>
                  <a:lnTo>
                    <a:pt x="1286" y="854"/>
                  </a:lnTo>
                  <a:lnTo>
                    <a:pt x="1263" y="914"/>
                  </a:lnTo>
                  <a:lnTo>
                    <a:pt x="1203" y="1027"/>
                  </a:lnTo>
                  <a:lnTo>
                    <a:pt x="1125" y="1123"/>
                  </a:lnTo>
                  <a:lnTo>
                    <a:pt x="1029" y="1200"/>
                  </a:lnTo>
                  <a:lnTo>
                    <a:pt x="916" y="1260"/>
                  </a:lnTo>
                  <a:lnTo>
                    <a:pt x="856" y="1284"/>
                  </a:lnTo>
                  <a:lnTo>
                    <a:pt x="790" y="1302"/>
                  </a:lnTo>
                  <a:lnTo>
                    <a:pt x="724" y="1308"/>
                  </a:lnTo>
                  <a:lnTo>
                    <a:pt x="658" y="1314"/>
                  </a:lnTo>
                  <a:close/>
                </a:path>
              </a:pathLst>
            </a:custGeom>
            <a:solidFill>
              <a:srgbClr val="4A7A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36" name="Freeform 196"/>
            <p:cNvSpPr>
              <a:spLocks/>
            </p:cNvSpPr>
            <p:nvPr/>
          </p:nvSpPr>
          <p:spPr bwMode="auto">
            <a:xfrm>
              <a:off x="4205" y="1822"/>
              <a:ext cx="1304" cy="1302"/>
            </a:xfrm>
            <a:custGeom>
              <a:avLst/>
              <a:gdLst>
                <a:gd name="T0" fmla="*/ 652 w 1304"/>
                <a:gd name="T1" fmla="*/ 1302 h 1302"/>
                <a:gd name="T2" fmla="*/ 587 w 1304"/>
                <a:gd name="T3" fmla="*/ 1296 h 1302"/>
                <a:gd name="T4" fmla="*/ 521 w 1304"/>
                <a:gd name="T5" fmla="*/ 1290 h 1302"/>
                <a:gd name="T6" fmla="*/ 461 w 1304"/>
                <a:gd name="T7" fmla="*/ 1272 h 1302"/>
                <a:gd name="T8" fmla="*/ 401 w 1304"/>
                <a:gd name="T9" fmla="*/ 1248 h 1302"/>
                <a:gd name="T10" fmla="*/ 288 w 1304"/>
                <a:gd name="T11" fmla="*/ 1188 h 1302"/>
                <a:gd name="T12" fmla="*/ 192 w 1304"/>
                <a:gd name="T13" fmla="*/ 1111 h 1302"/>
                <a:gd name="T14" fmla="*/ 114 w 1304"/>
                <a:gd name="T15" fmla="*/ 1015 h 1302"/>
                <a:gd name="T16" fmla="*/ 54 w 1304"/>
                <a:gd name="T17" fmla="*/ 902 h 1302"/>
                <a:gd name="T18" fmla="*/ 30 w 1304"/>
                <a:gd name="T19" fmla="*/ 842 h 1302"/>
                <a:gd name="T20" fmla="*/ 12 w 1304"/>
                <a:gd name="T21" fmla="*/ 782 h 1302"/>
                <a:gd name="T22" fmla="*/ 6 w 1304"/>
                <a:gd name="T23" fmla="*/ 716 h 1302"/>
                <a:gd name="T24" fmla="*/ 0 w 1304"/>
                <a:gd name="T25" fmla="*/ 651 h 1302"/>
                <a:gd name="T26" fmla="*/ 6 w 1304"/>
                <a:gd name="T27" fmla="*/ 585 h 1302"/>
                <a:gd name="T28" fmla="*/ 12 w 1304"/>
                <a:gd name="T29" fmla="*/ 519 h 1302"/>
                <a:gd name="T30" fmla="*/ 30 w 1304"/>
                <a:gd name="T31" fmla="*/ 460 h 1302"/>
                <a:gd name="T32" fmla="*/ 54 w 1304"/>
                <a:gd name="T33" fmla="*/ 400 h 1302"/>
                <a:gd name="T34" fmla="*/ 114 w 1304"/>
                <a:gd name="T35" fmla="*/ 286 h 1302"/>
                <a:gd name="T36" fmla="*/ 192 w 1304"/>
                <a:gd name="T37" fmla="*/ 191 h 1302"/>
                <a:gd name="T38" fmla="*/ 288 w 1304"/>
                <a:gd name="T39" fmla="*/ 113 h 1302"/>
                <a:gd name="T40" fmla="*/ 401 w 1304"/>
                <a:gd name="T41" fmla="*/ 54 h 1302"/>
                <a:gd name="T42" fmla="*/ 461 w 1304"/>
                <a:gd name="T43" fmla="*/ 30 h 1302"/>
                <a:gd name="T44" fmla="*/ 521 w 1304"/>
                <a:gd name="T45" fmla="*/ 12 h 1302"/>
                <a:gd name="T46" fmla="*/ 587 w 1304"/>
                <a:gd name="T47" fmla="*/ 6 h 1302"/>
                <a:gd name="T48" fmla="*/ 652 w 1304"/>
                <a:gd name="T49" fmla="*/ 0 h 1302"/>
                <a:gd name="T50" fmla="*/ 718 w 1304"/>
                <a:gd name="T51" fmla="*/ 6 h 1302"/>
                <a:gd name="T52" fmla="*/ 784 w 1304"/>
                <a:gd name="T53" fmla="*/ 12 h 1302"/>
                <a:gd name="T54" fmla="*/ 844 w 1304"/>
                <a:gd name="T55" fmla="*/ 30 h 1302"/>
                <a:gd name="T56" fmla="*/ 904 w 1304"/>
                <a:gd name="T57" fmla="*/ 54 h 1302"/>
                <a:gd name="T58" fmla="*/ 1017 w 1304"/>
                <a:gd name="T59" fmla="*/ 113 h 1302"/>
                <a:gd name="T60" fmla="*/ 1113 w 1304"/>
                <a:gd name="T61" fmla="*/ 191 h 1302"/>
                <a:gd name="T62" fmla="*/ 1191 w 1304"/>
                <a:gd name="T63" fmla="*/ 286 h 1302"/>
                <a:gd name="T64" fmla="*/ 1251 w 1304"/>
                <a:gd name="T65" fmla="*/ 400 h 1302"/>
                <a:gd name="T66" fmla="*/ 1274 w 1304"/>
                <a:gd name="T67" fmla="*/ 460 h 1302"/>
                <a:gd name="T68" fmla="*/ 1292 w 1304"/>
                <a:gd name="T69" fmla="*/ 519 h 1302"/>
                <a:gd name="T70" fmla="*/ 1298 w 1304"/>
                <a:gd name="T71" fmla="*/ 585 h 1302"/>
                <a:gd name="T72" fmla="*/ 1304 w 1304"/>
                <a:gd name="T73" fmla="*/ 651 h 1302"/>
                <a:gd name="T74" fmla="*/ 1298 w 1304"/>
                <a:gd name="T75" fmla="*/ 716 h 1302"/>
                <a:gd name="T76" fmla="*/ 1292 w 1304"/>
                <a:gd name="T77" fmla="*/ 782 h 1302"/>
                <a:gd name="T78" fmla="*/ 1274 w 1304"/>
                <a:gd name="T79" fmla="*/ 842 h 1302"/>
                <a:gd name="T80" fmla="*/ 1251 w 1304"/>
                <a:gd name="T81" fmla="*/ 902 h 1302"/>
                <a:gd name="T82" fmla="*/ 1191 w 1304"/>
                <a:gd name="T83" fmla="*/ 1015 h 1302"/>
                <a:gd name="T84" fmla="*/ 1113 w 1304"/>
                <a:gd name="T85" fmla="*/ 1111 h 1302"/>
                <a:gd name="T86" fmla="*/ 1017 w 1304"/>
                <a:gd name="T87" fmla="*/ 1188 h 1302"/>
                <a:gd name="T88" fmla="*/ 904 w 1304"/>
                <a:gd name="T89" fmla="*/ 1248 h 1302"/>
                <a:gd name="T90" fmla="*/ 844 w 1304"/>
                <a:gd name="T91" fmla="*/ 1272 h 1302"/>
                <a:gd name="T92" fmla="*/ 784 w 1304"/>
                <a:gd name="T93" fmla="*/ 1290 h 1302"/>
                <a:gd name="T94" fmla="*/ 718 w 1304"/>
                <a:gd name="T95" fmla="*/ 1296 h 1302"/>
                <a:gd name="T96" fmla="*/ 652 w 1304"/>
                <a:gd name="T97" fmla="*/ 1302 h 1302"/>
                <a:gd name="T98" fmla="*/ 652 w 1304"/>
                <a:gd name="T99" fmla="*/ 1302 h 13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04"/>
                <a:gd name="T151" fmla="*/ 0 h 1302"/>
                <a:gd name="T152" fmla="*/ 1304 w 1304"/>
                <a:gd name="T153" fmla="*/ 1302 h 13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04" h="1302">
                  <a:moveTo>
                    <a:pt x="652" y="1302"/>
                  </a:moveTo>
                  <a:lnTo>
                    <a:pt x="587" y="1296"/>
                  </a:lnTo>
                  <a:lnTo>
                    <a:pt x="521" y="1290"/>
                  </a:lnTo>
                  <a:lnTo>
                    <a:pt x="461" y="1272"/>
                  </a:lnTo>
                  <a:lnTo>
                    <a:pt x="401" y="1248"/>
                  </a:lnTo>
                  <a:lnTo>
                    <a:pt x="288" y="1188"/>
                  </a:lnTo>
                  <a:lnTo>
                    <a:pt x="192" y="1111"/>
                  </a:lnTo>
                  <a:lnTo>
                    <a:pt x="114" y="1015"/>
                  </a:lnTo>
                  <a:lnTo>
                    <a:pt x="54" y="902"/>
                  </a:lnTo>
                  <a:lnTo>
                    <a:pt x="30" y="842"/>
                  </a:lnTo>
                  <a:lnTo>
                    <a:pt x="12" y="782"/>
                  </a:lnTo>
                  <a:lnTo>
                    <a:pt x="6" y="716"/>
                  </a:lnTo>
                  <a:lnTo>
                    <a:pt x="0" y="651"/>
                  </a:lnTo>
                  <a:lnTo>
                    <a:pt x="6" y="585"/>
                  </a:lnTo>
                  <a:lnTo>
                    <a:pt x="12" y="519"/>
                  </a:lnTo>
                  <a:lnTo>
                    <a:pt x="30" y="460"/>
                  </a:lnTo>
                  <a:lnTo>
                    <a:pt x="54" y="400"/>
                  </a:lnTo>
                  <a:lnTo>
                    <a:pt x="114" y="286"/>
                  </a:lnTo>
                  <a:lnTo>
                    <a:pt x="192" y="191"/>
                  </a:lnTo>
                  <a:lnTo>
                    <a:pt x="288" y="113"/>
                  </a:lnTo>
                  <a:lnTo>
                    <a:pt x="401" y="54"/>
                  </a:lnTo>
                  <a:lnTo>
                    <a:pt x="461" y="30"/>
                  </a:lnTo>
                  <a:lnTo>
                    <a:pt x="521" y="12"/>
                  </a:lnTo>
                  <a:lnTo>
                    <a:pt x="587" y="6"/>
                  </a:lnTo>
                  <a:lnTo>
                    <a:pt x="652" y="0"/>
                  </a:lnTo>
                  <a:lnTo>
                    <a:pt x="718" y="6"/>
                  </a:lnTo>
                  <a:lnTo>
                    <a:pt x="784" y="12"/>
                  </a:lnTo>
                  <a:lnTo>
                    <a:pt x="844" y="30"/>
                  </a:lnTo>
                  <a:lnTo>
                    <a:pt x="904" y="54"/>
                  </a:lnTo>
                  <a:lnTo>
                    <a:pt x="1017" y="113"/>
                  </a:lnTo>
                  <a:lnTo>
                    <a:pt x="1113" y="191"/>
                  </a:lnTo>
                  <a:lnTo>
                    <a:pt x="1191" y="286"/>
                  </a:lnTo>
                  <a:lnTo>
                    <a:pt x="1251" y="400"/>
                  </a:lnTo>
                  <a:lnTo>
                    <a:pt x="1274" y="460"/>
                  </a:lnTo>
                  <a:lnTo>
                    <a:pt x="1292" y="519"/>
                  </a:lnTo>
                  <a:lnTo>
                    <a:pt x="1298" y="585"/>
                  </a:lnTo>
                  <a:lnTo>
                    <a:pt x="1304" y="651"/>
                  </a:lnTo>
                  <a:lnTo>
                    <a:pt x="1298" y="716"/>
                  </a:lnTo>
                  <a:lnTo>
                    <a:pt x="1292" y="782"/>
                  </a:lnTo>
                  <a:lnTo>
                    <a:pt x="1274" y="842"/>
                  </a:lnTo>
                  <a:lnTo>
                    <a:pt x="1251" y="902"/>
                  </a:lnTo>
                  <a:lnTo>
                    <a:pt x="1191" y="1015"/>
                  </a:lnTo>
                  <a:lnTo>
                    <a:pt x="1113" y="1111"/>
                  </a:lnTo>
                  <a:lnTo>
                    <a:pt x="1017" y="1188"/>
                  </a:lnTo>
                  <a:lnTo>
                    <a:pt x="904" y="1248"/>
                  </a:lnTo>
                  <a:lnTo>
                    <a:pt x="844" y="1272"/>
                  </a:lnTo>
                  <a:lnTo>
                    <a:pt x="784" y="1290"/>
                  </a:lnTo>
                  <a:lnTo>
                    <a:pt x="718" y="1296"/>
                  </a:lnTo>
                  <a:lnTo>
                    <a:pt x="652" y="1302"/>
                  </a:lnTo>
                  <a:close/>
                </a:path>
              </a:pathLst>
            </a:custGeom>
            <a:solidFill>
              <a:srgbClr val="4A7A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37" name="Freeform 197"/>
            <p:cNvSpPr>
              <a:spLocks/>
            </p:cNvSpPr>
            <p:nvPr/>
          </p:nvSpPr>
          <p:spPr bwMode="auto">
            <a:xfrm>
              <a:off x="4205" y="1822"/>
              <a:ext cx="1298" cy="1290"/>
            </a:xfrm>
            <a:custGeom>
              <a:avLst/>
              <a:gdLst>
                <a:gd name="T0" fmla="*/ 652 w 1298"/>
                <a:gd name="T1" fmla="*/ 1290 h 1290"/>
                <a:gd name="T2" fmla="*/ 587 w 1298"/>
                <a:gd name="T3" fmla="*/ 1284 h 1290"/>
                <a:gd name="T4" fmla="*/ 521 w 1298"/>
                <a:gd name="T5" fmla="*/ 1278 h 1290"/>
                <a:gd name="T6" fmla="*/ 461 w 1298"/>
                <a:gd name="T7" fmla="*/ 1260 h 1290"/>
                <a:gd name="T8" fmla="*/ 401 w 1298"/>
                <a:gd name="T9" fmla="*/ 1242 h 1290"/>
                <a:gd name="T10" fmla="*/ 288 w 1298"/>
                <a:gd name="T11" fmla="*/ 1182 h 1290"/>
                <a:gd name="T12" fmla="*/ 192 w 1298"/>
                <a:gd name="T13" fmla="*/ 1105 h 1290"/>
                <a:gd name="T14" fmla="*/ 114 w 1298"/>
                <a:gd name="T15" fmla="*/ 1009 h 1290"/>
                <a:gd name="T16" fmla="*/ 54 w 1298"/>
                <a:gd name="T17" fmla="*/ 896 h 1290"/>
                <a:gd name="T18" fmla="*/ 30 w 1298"/>
                <a:gd name="T19" fmla="*/ 836 h 1290"/>
                <a:gd name="T20" fmla="*/ 12 w 1298"/>
                <a:gd name="T21" fmla="*/ 776 h 1290"/>
                <a:gd name="T22" fmla="*/ 6 w 1298"/>
                <a:gd name="T23" fmla="*/ 710 h 1290"/>
                <a:gd name="T24" fmla="*/ 0 w 1298"/>
                <a:gd name="T25" fmla="*/ 645 h 1290"/>
                <a:gd name="T26" fmla="*/ 6 w 1298"/>
                <a:gd name="T27" fmla="*/ 579 h 1290"/>
                <a:gd name="T28" fmla="*/ 12 w 1298"/>
                <a:gd name="T29" fmla="*/ 513 h 1290"/>
                <a:gd name="T30" fmla="*/ 30 w 1298"/>
                <a:gd name="T31" fmla="*/ 454 h 1290"/>
                <a:gd name="T32" fmla="*/ 54 w 1298"/>
                <a:gd name="T33" fmla="*/ 394 h 1290"/>
                <a:gd name="T34" fmla="*/ 114 w 1298"/>
                <a:gd name="T35" fmla="*/ 286 h 1290"/>
                <a:gd name="T36" fmla="*/ 192 w 1298"/>
                <a:gd name="T37" fmla="*/ 191 h 1290"/>
                <a:gd name="T38" fmla="*/ 288 w 1298"/>
                <a:gd name="T39" fmla="*/ 113 h 1290"/>
                <a:gd name="T40" fmla="*/ 401 w 1298"/>
                <a:gd name="T41" fmla="*/ 54 h 1290"/>
                <a:gd name="T42" fmla="*/ 461 w 1298"/>
                <a:gd name="T43" fmla="*/ 30 h 1290"/>
                <a:gd name="T44" fmla="*/ 521 w 1298"/>
                <a:gd name="T45" fmla="*/ 12 h 1290"/>
                <a:gd name="T46" fmla="*/ 587 w 1298"/>
                <a:gd name="T47" fmla="*/ 6 h 1290"/>
                <a:gd name="T48" fmla="*/ 652 w 1298"/>
                <a:gd name="T49" fmla="*/ 0 h 1290"/>
                <a:gd name="T50" fmla="*/ 718 w 1298"/>
                <a:gd name="T51" fmla="*/ 6 h 1290"/>
                <a:gd name="T52" fmla="*/ 784 w 1298"/>
                <a:gd name="T53" fmla="*/ 12 h 1290"/>
                <a:gd name="T54" fmla="*/ 844 w 1298"/>
                <a:gd name="T55" fmla="*/ 30 h 1290"/>
                <a:gd name="T56" fmla="*/ 904 w 1298"/>
                <a:gd name="T57" fmla="*/ 54 h 1290"/>
                <a:gd name="T58" fmla="*/ 1011 w 1298"/>
                <a:gd name="T59" fmla="*/ 113 h 1290"/>
                <a:gd name="T60" fmla="*/ 1107 w 1298"/>
                <a:gd name="T61" fmla="*/ 191 h 1290"/>
                <a:gd name="T62" fmla="*/ 1185 w 1298"/>
                <a:gd name="T63" fmla="*/ 286 h 1290"/>
                <a:gd name="T64" fmla="*/ 1245 w 1298"/>
                <a:gd name="T65" fmla="*/ 394 h 1290"/>
                <a:gd name="T66" fmla="*/ 1268 w 1298"/>
                <a:gd name="T67" fmla="*/ 454 h 1290"/>
                <a:gd name="T68" fmla="*/ 1286 w 1298"/>
                <a:gd name="T69" fmla="*/ 513 h 1290"/>
                <a:gd name="T70" fmla="*/ 1292 w 1298"/>
                <a:gd name="T71" fmla="*/ 579 h 1290"/>
                <a:gd name="T72" fmla="*/ 1298 w 1298"/>
                <a:gd name="T73" fmla="*/ 645 h 1290"/>
                <a:gd name="T74" fmla="*/ 1292 w 1298"/>
                <a:gd name="T75" fmla="*/ 710 h 1290"/>
                <a:gd name="T76" fmla="*/ 1286 w 1298"/>
                <a:gd name="T77" fmla="*/ 776 h 1290"/>
                <a:gd name="T78" fmla="*/ 1268 w 1298"/>
                <a:gd name="T79" fmla="*/ 836 h 1290"/>
                <a:gd name="T80" fmla="*/ 1245 w 1298"/>
                <a:gd name="T81" fmla="*/ 896 h 1290"/>
                <a:gd name="T82" fmla="*/ 1185 w 1298"/>
                <a:gd name="T83" fmla="*/ 1009 h 1290"/>
                <a:gd name="T84" fmla="*/ 1107 w 1298"/>
                <a:gd name="T85" fmla="*/ 1105 h 1290"/>
                <a:gd name="T86" fmla="*/ 1011 w 1298"/>
                <a:gd name="T87" fmla="*/ 1182 h 1290"/>
                <a:gd name="T88" fmla="*/ 904 w 1298"/>
                <a:gd name="T89" fmla="*/ 1242 h 1290"/>
                <a:gd name="T90" fmla="*/ 844 w 1298"/>
                <a:gd name="T91" fmla="*/ 1260 h 1290"/>
                <a:gd name="T92" fmla="*/ 784 w 1298"/>
                <a:gd name="T93" fmla="*/ 1278 h 1290"/>
                <a:gd name="T94" fmla="*/ 718 w 1298"/>
                <a:gd name="T95" fmla="*/ 1284 h 1290"/>
                <a:gd name="T96" fmla="*/ 652 w 1298"/>
                <a:gd name="T97" fmla="*/ 1290 h 1290"/>
                <a:gd name="T98" fmla="*/ 652 w 1298"/>
                <a:gd name="T99" fmla="*/ 1290 h 129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98"/>
                <a:gd name="T151" fmla="*/ 0 h 1290"/>
                <a:gd name="T152" fmla="*/ 1298 w 1298"/>
                <a:gd name="T153" fmla="*/ 1290 h 129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98" h="1290">
                  <a:moveTo>
                    <a:pt x="652" y="1290"/>
                  </a:moveTo>
                  <a:lnTo>
                    <a:pt x="587" y="1284"/>
                  </a:lnTo>
                  <a:lnTo>
                    <a:pt x="521" y="1278"/>
                  </a:lnTo>
                  <a:lnTo>
                    <a:pt x="461" y="1260"/>
                  </a:lnTo>
                  <a:lnTo>
                    <a:pt x="401" y="1242"/>
                  </a:lnTo>
                  <a:lnTo>
                    <a:pt x="288" y="1182"/>
                  </a:lnTo>
                  <a:lnTo>
                    <a:pt x="192" y="1105"/>
                  </a:lnTo>
                  <a:lnTo>
                    <a:pt x="114" y="1009"/>
                  </a:lnTo>
                  <a:lnTo>
                    <a:pt x="54" y="896"/>
                  </a:lnTo>
                  <a:lnTo>
                    <a:pt x="30" y="836"/>
                  </a:lnTo>
                  <a:lnTo>
                    <a:pt x="12" y="776"/>
                  </a:lnTo>
                  <a:lnTo>
                    <a:pt x="6" y="710"/>
                  </a:lnTo>
                  <a:lnTo>
                    <a:pt x="0" y="645"/>
                  </a:lnTo>
                  <a:lnTo>
                    <a:pt x="6" y="579"/>
                  </a:lnTo>
                  <a:lnTo>
                    <a:pt x="12" y="513"/>
                  </a:lnTo>
                  <a:lnTo>
                    <a:pt x="30" y="454"/>
                  </a:lnTo>
                  <a:lnTo>
                    <a:pt x="54" y="394"/>
                  </a:lnTo>
                  <a:lnTo>
                    <a:pt x="114" y="286"/>
                  </a:lnTo>
                  <a:lnTo>
                    <a:pt x="192" y="191"/>
                  </a:lnTo>
                  <a:lnTo>
                    <a:pt x="288" y="113"/>
                  </a:lnTo>
                  <a:lnTo>
                    <a:pt x="401" y="54"/>
                  </a:lnTo>
                  <a:lnTo>
                    <a:pt x="461" y="30"/>
                  </a:lnTo>
                  <a:lnTo>
                    <a:pt x="521" y="12"/>
                  </a:lnTo>
                  <a:lnTo>
                    <a:pt x="587" y="6"/>
                  </a:lnTo>
                  <a:lnTo>
                    <a:pt x="652" y="0"/>
                  </a:lnTo>
                  <a:lnTo>
                    <a:pt x="718" y="6"/>
                  </a:lnTo>
                  <a:lnTo>
                    <a:pt x="784" y="12"/>
                  </a:lnTo>
                  <a:lnTo>
                    <a:pt x="844" y="30"/>
                  </a:lnTo>
                  <a:lnTo>
                    <a:pt x="904" y="54"/>
                  </a:lnTo>
                  <a:lnTo>
                    <a:pt x="1011" y="113"/>
                  </a:lnTo>
                  <a:lnTo>
                    <a:pt x="1107" y="191"/>
                  </a:lnTo>
                  <a:lnTo>
                    <a:pt x="1185" y="286"/>
                  </a:lnTo>
                  <a:lnTo>
                    <a:pt x="1245" y="394"/>
                  </a:lnTo>
                  <a:lnTo>
                    <a:pt x="1268" y="454"/>
                  </a:lnTo>
                  <a:lnTo>
                    <a:pt x="1286" y="513"/>
                  </a:lnTo>
                  <a:lnTo>
                    <a:pt x="1292" y="579"/>
                  </a:lnTo>
                  <a:lnTo>
                    <a:pt x="1298" y="645"/>
                  </a:lnTo>
                  <a:lnTo>
                    <a:pt x="1292" y="710"/>
                  </a:lnTo>
                  <a:lnTo>
                    <a:pt x="1286" y="776"/>
                  </a:lnTo>
                  <a:lnTo>
                    <a:pt x="1268" y="836"/>
                  </a:lnTo>
                  <a:lnTo>
                    <a:pt x="1245" y="896"/>
                  </a:lnTo>
                  <a:lnTo>
                    <a:pt x="1185" y="1009"/>
                  </a:lnTo>
                  <a:lnTo>
                    <a:pt x="1107" y="1105"/>
                  </a:lnTo>
                  <a:lnTo>
                    <a:pt x="1011" y="1182"/>
                  </a:lnTo>
                  <a:lnTo>
                    <a:pt x="904" y="1242"/>
                  </a:lnTo>
                  <a:lnTo>
                    <a:pt x="844" y="1260"/>
                  </a:lnTo>
                  <a:lnTo>
                    <a:pt x="784" y="1278"/>
                  </a:lnTo>
                  <a:lnTo>
                    <a:pt x="718" y="1284"/>
                  </a:lnTo>
                  <a:lnTo>
                    <a:pt x="652" y="1290"/>
                  </a:lnTo>
                  <a:close/>
                </a:path>
              </a:pathLst>
            </a:custGeom>
            <a:solidFill>
              <a:srgbClr val="4B7A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38" name="Freeform 198"/>
            <p:cNvSpPr>
              <a:spLocks/>
            </p:cNvSpPr>
            <p:nvPr/>
          </p:nvSpPr>
          <p:spPr bwMode="auto">
            <a:xfrm>
              <a:off x="4211" y="1828"/>
              <a:ext cx="1280" cy="1278"/>
            </a:xfrm>
            <a:custGeom>
              <a:avLst/>
              <a:gdLst>
                <a:gd name="T0" fmla="*/ 640 w 1280"/>
                <a:gd name="T1" fmla="*/ 1278 h 1278"/>
                <a:gd name="T2" fmla="*/ 575 w 1280"/>
                <a:gd name="T3" fmla="*/ 1272 h 1278"/>
                <a:gd name="T4" fmla="*/ 509 w 1280"/>
                <a:gd name="T5" fmla="*/ 1266 h 1278"/>
                <a:gd name="T6" fmla="*/ 449 w 1280"/>
                <a:gd name="T7" fmla="*/ 1248 h 1278"/>
                <a:gd name="T8" fmla="*/ 389 w 1280"/>
                <a:gd name="T9" fmla="*/ 1230 h 1278"/>
                <a:gd name="T10" fmla="*/ 282 w 1280"/>
                <a:gd name="T11" fmla="*/ 1170 h 1278"/>
                <a:gd name="T12" fmla="*/ 186 w 1280"/>
                <a:gd name="T13" fmla="*/ 1093 h 1278"/>
                <a:gd name="T14" fmla="*/ 108 w 1280"/>
                <a:gd name="T15" fmla="*/ 997 h 1278"/>
                <a:gd name="T16" fmla="*/ 48 w 1280"/>
                <a:gd name="T17" fmla="*/ 890 h 1278"/>
                <a:gd name="T18" fmla="*/ 30 w 1280"/>
                <a:gd name="T19" fmla="*/ 830 h 1278"/>
                <a:gd name="T20" fmla="*/ 12 w 1280"/>
                <a:gd name="T21" fmla="*/ 770 h 1278"/>
                <a:gd name="T22" fmla="*/ 6 w 1280"/>
                <a:gd name="T23" fmla="*/ 704 h 1278"/>
                <a:gd name="T24" fmla="*/ 0 w 1280"/>
                <a:gd name="T25" fmla="*/ 639 h 1278"/>
                <a:gd name="T26" fmla="*/ 6 w 1280"/>
                <a:gd name="T27" fmla="*/ 573 h 1278"/>
                <a:gd name="T28" fmla="*/ 12 w 1280"/>
                <a:gd name="T29" fmla="*/ 507 h 1278"/>
                <a:gd name="T30" fmla="*/ 30 w 1280"/>
                <a:gd name="T31" fmla="*/ 448 h 1278"/>
                <a:gd name="T32" fmla="*/ 48 w 1280"/>
                <a:gd name="T33" fmla="*/ 388 h 1278"/>
                <a:gd name="T34" fmla="*/ 108 w 1280"/>
                <a:gd name="T35" fmla="*/ 280 h 1278"/>
                <a:gd name="T36" fmla="*/ 186 w 1280"/>
                <a:gd name="T37" fmla="*/ 185 h 1278"/>
                <a:gd name="T38" fmla="*/ 282 w 1280"/>
                <a:gd name="T39" fmla="*/ 107 h 1278"/>
                <a:gd name="T40" fmla="*/ 389 w 1280"/>
                <a:gd name="T41" fmla="*/ 48 h 1278"/>
                <a:gd name="T42" fmla="*/ 449 w 1280"/>
                <a:gd name="T43" fmla="*/ 30 h 1278"/>
                <a:gd name="T44" fmla="*/ 509 w 1280"/>
                <a:gd name="T45" fmla="*/ 12 h 1278"/>
                <a:gd name="T46" fmla="*/ 575 w 1280"/>
                <a:gd name="T47" fmla="*/ 6 h 1278"/>
                <a:gd name="T48" fmla="*/ 640 w 1280"/>
                <a:gd name="T49" fmla="*/ 0 h 1278"/>
                <a:gd name="T50" fmla="*/ 706 w 1280"/>
                <a:gd name="T51" fmla="*/ 6 h 1278"/>
                <a:gd name="T52" fmla="*/ 772 w 1280"/>
                <a:gd name="T53" fmla="*/ 12 h 1278"/>
                <a:gd name="T54" fmla="*/ 832 w 1280"/>
                <a:gd name="T55" fmla="*/ 30 h 1278"/>
                <a:gd name="T56" fmla="*/ 892 w 1280"/>
                <a:gd name="T57" fmla="*/ 48 h 1278"/>
                <a:gd name="T58" fmla="*/ 999 w 1280"/>
                <a:gd name="T59" fmla="*/ 107 h 1278"/>
                <a:gd name="T60" fmla="*/ 1095 w 1280"/>
                <a:gd name="T61" fmla="*/ 185 h 1278"/>
                <a:gd name="T62" fmla="*/ 1173 w 1280"/>
                <a:gd name="T63" fmla="*/ 280 h 1278"/>
                <a:gd name="T64" fmla="*/ 1233 w 1280"/>
                <a:gd name="T65" fmla="*/ 388 h 1278"/>
                <a:gd name="T66" fmla="*/ 1251 w 1280"/>
                <a:gd name="T67" fmla="*/ 448 h 1278"/>
                <a:gd name="T68" fmla="*/ 1268 w 1280"/>
                <a:gd name="T69" fmla="*/ 507 h 1278"/>
                <a:gd name="T70" fmla="*/ 1274 w 1280"/>
                <a:gd name="T71" fmla="*/ 573 h 1278"/>
                <a:gd name="T72" fmla="*/ 1280 w 1280"/>
                <a:gd name="T73" fmla="*/ 639 h 1278"/>
                <a:gd name="T74" fmla="*/ 1274 w 1280"/>
                <a:gd name="T75" fmla="*/ 704 h 1278"/>
                <a:gd name="T76" fmla="*/ 1268 w 1280"/>
                <a:gd name="T77" fmla="*/ 770 h 1278"/>
                <a:gd name="T78" fmla="*/ 1251 w 1280"/>
                <a:gd name="T79" fmla="*/ 830 h 1278"/>
                <a:gd name="T80" fmla="*/ 1233 w 1280"/>
                <a:gd name="T81" fmla="*/ 890 h 1278"/>
                <a:gd name="T82" fmla="*/ 1173 w 1280"/>
                <a:gd name="T83" fmla="*/ 997 h 1278"/>
                <a:gd name="T84" fmla="*/ 1095 w 1280"/>
                <a:gd name="T85" fmla="*/ 1093 h 1278"/>
                <a:gd name="T86" fmla="*/ 999 w 1280"/>
                <a:gd name="T87" fmla="*/ 1170 h 1278"/>
                <a:gd name="T88" fmla="*/ 892 w 1280"/>
                <a:gd name="T89" fmla="*/ 1230 h 1278"/>
                <a:gd name="T90" fmla="*/ 832 w 1280"/>
                <a:gd name="T91" fmla="*/ 1248 h 1278"/>
                <a:gd name="T92" fmla="*/ 772 w 1280"/>
                <a:gd name="T93" fmla="*/ 1266 h 1278"/>
                <a:gd name="T94" fmla="*/ 706 w 1280"/>
                <a:gd name="T95" fmla="*/ 1272 h 1278"/>
                <a:gd name="T96" fmla="*/ 640 w 1280"/>
                <a:gd name="T97" fmla="*/ 1278 h 1278"/>
                <a:gd name="T98" fmla="*/ 640 w 1280"/>
                <a:gd name="T99" fmla="*/ 1278 h 127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80"/>
                <a:gd name="T151" fmla="*/ 0 h 1278"/>
                <a:gd name="T152" fmla="*/ 1280 w 1280"/>
                <a:gd name="T153" fmla="*/ 1278 h 127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80" h="1278">
                  <a:moveTo>
                    <a:pt x="640" y="1278"/>
                  </a:moveTo>
                  <a:lnTo>
                    <a:pt x="575" y="1272"/>
                  </a:lnTo>
                  <a:lnTo>
                    <a:pt x="509" y="1266"/>
                  </a:lnTo>
                  <a:lnTo>
                    <a:pt x="449" y="1248"/>
                  </a:lnTo>
                  <a:lnTo>
                    <a:pt x="389" y="1230"/>
                  </a:lnTo>
                  <a:lnTo>
                    <a:pt x="282" y="1170"/>
                  </a:lnTo>
                  <a:lnTo>
                    <a:pt x="186" y="1093"/>
                  </a:lnTo>
                  <a:lnTo>
                    <a:pt x="108" y="997"/>
                  </a:lnTo>
                  <a:lnTo>
                    <a:pt x="48" y="890"/>
                  </a:lnTo>
                  <a:lnTo>
                    <a:pt x="30" y="830"/>
                  </a:lnTo>
                  <a:lnTo>
                    <a:pt x="12" y="770"/>
                  </a:lnTo>
                  <a:lnTo>
                    <a:pt x="6" y="704"/>
                  </a:lnTo>
                  <a:lnTo>
                    <a:pt x="0" y="639"/>
                  </a:lnTo>
                  <a:lnTo>
                    <a:pt x="6" y="573"/>
                  </a:lnTo>
                  <a:lnTo>
                    <a:pt x="12" y="507"/>
                  </a:lnTo>
                  <a:lnTo>
                    <a:pt x="30" y="448"/>
                  </a:lnTo>
                  <a:lnTo>
                    <a:pt x="48" y="388"/>
                  </a:lnTo>
                  <a:lnTo>
                    <a:pt x="108" y="280"/>
                  </a:lnTo>
                  <a:lnTo>
                    <a:pt x="186" y="185"/>
                  </a:lnTo>
                  <a:lnTo>
                    <a:pt x="282" y="107"/>
                  </a:lnTo>
                  <a:lnTo>
                    <a:pt x="389" y="48"/>
                  </a:lnTo>
                  <a:lnTo>
                    <a:pt x="449" y="30"/>
                  </a:lnTo>
                  <a:lnTo>
                    <a:pt x="509" y="12"/>
                  </a:lnTo>
                  <a:lnTo>
                    <a:pt x="575" y="6"/>
                  </a:lnTo>
                  <a:lnTo>
                    <a:pt x="640" y="0"/>
                  </a:lnTo>
                  <a:lnTo>
                    <a:pt x="706" y="6"/>
                  </a:lnTo>
                  <a:lnTo>
                    <a:pt x="772" y="12"/>
                  </a:lnTo>
                  <a:lnTo>
                    <a:pt x="832" y="30"/>
                  </a:lnTo>
                  <a:lnTo>
                    <a:pt x="892" y="48"/>
                  </a:lnTo>
                  <a:lnTo>
                    <a:pt x="999" y="107"/>
                  </a:lnTo>
                  <a:lnTo>
                    <a:pt x="1095" y="185"/>
                  </a:lnTo>
                  <a:lnTo>
                    <a:pt x="1173" y="280"/>
                  </a:lnTo>
                  <a:lnTo>
                    <a:pt x="1233" y="388"/>
                  </a:lnTo>
                  <a:lnTo>
                    <a:pt x="1251" y="448"/>
                  </a:lnTo>
                  <a:lnTo>
                    <a:pt x="1268" y="507"/>
                  </a:lnTo>
                  <a:lnTo>
                    <a:pt x="1274" y="573"/>
                  </a:lnTo>
                  <a:lnTo>
                    <a:pt x="1280" y="639"/>
                  </a:lnTo>
                  <a:lnTo>
                    <a:pt x="1274" y="704"/>
                  </a:lnTo>
                  <a:lnTo>
                    <a:pt x="1268" y="770"/>
                  </a:lnTo>
                  <a:lnTo>
                    <a:pt x="1251" y="830"/>
                  </a:lnTo>
                  <a:lnTo>
                    <a:pt x="1233" y="890"/>
                  </a:lnTo>
                  <a:lnTo>
                    <a:pt x="1173" y="997"/>
                  </a:lnTo>
                  <a:lnTo>
                    <a:pt x="1095" y="1093"/>
                  </a:lnTo>
                  <a:lnTo>
                    <a:pt x="999" y="1170"/>
                  </a:lnTo>
                  <a:lnTo>
                    <a:pt x="892" y="1230"/>
                  </a:lnTo>
                  <a:lnTo>
                    <a:pt x="832" y="1248"/>
                  </a:lnTo>
                  <a:lnTo>
                    <a:pt x="772" y="1266"/>
                  </a:lnTo>
                  <a:lnTo>
                    <a:pt x="706" y="1272"/>
                  </a:lnTo>
                  <a:lnTo>
                    <a:pt x="640" y="1278"/>
                  </a:lnTo>
                  <a:close/>
                </a:path>
              </a:pathLst>
            </a:custGeom>
            <a:solidFill>
              <a:srgbClr val="4B7A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39" name="Freeform 199"/>
            <p:cNvSpPr>
              <a:spLocks/>
            </p:cNvSpPr>
            <p:nvPr/>
          </p:nvSpPr>
          <p:spPr bwMode="auto">
            <a:xfrm>
              <a:off x="4217" y="1828"/>
              <a:ext cx="1268" cy="1272"/>
            </a:xfrm>
            <a:custGeom>
              <a:avLst/>
              <a:gdLst>
                <a:gd name="T0" fmla="*/ 634 w 1268"/>
                <a:gd name="T1" fmla="*/ 1272 h 1272"/>
                <a:gd name="T2" fmla="*/ 569 w 1268"/>
                <a:gd name="T3" fmla="*/ 1266 h 1272"/>
                <a:gd name="T4" fmla="*/ 509 w 1268"/>
                <a:gd name="T5" fmla="*/ 1260 h 1272"/>
                <a:gd name="T6" fmla="*/ 443 w 1268"/>
                <a:gd name="T7" fmla="*/ 1242 h 1272"/>
                <a:gd name="T8" fmla="*/ 389 w 1268"/>
                <a:gd name="T9" fmla="*/ 1224 h 1272"/>
                <a:gd name="T10" fmla="*/ 282 w 1268"/>
                <a:gd name="T11" fmla="*/ 1164 h 1272"/>
                <a:gd name="T12" fmla="*/ 186 w 1268"/>
                <a:gd name="T13" fmla="*/ 1087 h 1272"/>
                <a:gd name="T14" fmla="*/ 108 w 1268"/>
                <a:gd name="T15" fmla="*/ 991 h 1272"/>
                <a:gd name="T16" fmla="*/ 48 w 1268"/>
                <a:gd name="T17" fmla="*/ 884 h 1272"/>
                <a:gd name="T18" fmla="*/ 12 w 1268"/>
                <a:gd name="T19" fmla="*/ 764 h 1272"/>
                <a:gd name="T20" fmla="*/ 6 w 1268"/>
                <a:gd name="T21" fmla="*/ 699 h 1272"/>
                <a:gd name="T22" fmla="*/ 0 w 1268"/>
                <a:gd name="T23" fmla="*/ 633 h 1272"/>
                <a:gd name="T24" fmla="*/ 6 w 1268"/>
                <a:gd name="T25" fmla="*/ 567 h 1272"/>
                <a:gd name="T26" fmla="*/ 12 w 1268"/>
                <a:gd name="T27" fmla="*/ 507 h 1272"/>
                <a:gd name="T28" fmla="*/ 48 w 1268"/>
                <a:gd name="T29" fmla="*/ 388 h 1272"/>
                <a:gd name="T30" fmla="*/ 108 w 1268"/>
                <a:gd name="T31" fmla="*/ 280 h 1272"/>
                <a:gd name="T32" fmla="*/ 186 w 1268"/>
                <a:gd name="T33" fmla="*/ 185 h 1272"/>
                <a:gd name="T34" fmla="*/ 282 w 1268"/>
                <a:gd name="T35" fmla="*/ 107 h 1272"/>
                <a:gd name="T36" fmla="*/ 389 w 1268"/>
                <a:gd name="T37" fmla="*/ 48 h 1272"/>
                <a:gd name="T38" fmla="*/ 443 w 1268"/>
                <a:gd name="T39" fmla="*/ 30 h 1272"/>
                <a:gd name="T40" fmla="*/ 509 w 1268"/>
                <a:gd name="T41" fmla="*/ 12 h 1272"/>
                <a:gd name="T42" fmla="*/ 569 w 1268"/>
                <a:gd name="T43" fmla="*/ 6 h 1272"/>
                <a:gd name="T44" fmla="*/ 634 w 1268"/>
                <a:gd name="T45" fmla="*/ 0 h 1272"/>
                <a:gd name="T46" fmla="*/ 700 w 1268"/>
                <a:gd name="T47" fmla="*/ 6 h 1272"/>
                <a:gd name="T48" fmla="*/ 760 w 1268"/>
                <a:gd name="T49" fmla="*/ 12 h 1272"/>
                <a:gd name="T50" fmla="*/ 820 w 1268"/>
                <a:gd name="T51" fmla="*/ 30 h 1272"/>
                <a:gd name="T52" fmla="*/ 880 w 1268"/>
                <a:gd name="T53" fmla="*/ 48 h 1272"/>
                <a:gd name="T54" fmla="*/ 987 w 1268"/>
                <a:gd name="T55" fmla="*/ 107 h 1272"/>
                <a:gd name="T56" fmla="*/ 1083 w 1268"/>
                <a:gd name="T57" fmla="*/ 185 h 1272"/>
                <a:gd name="T58" fmla="*/ 1161 w 1268"/>
                <a:gd name="T59" fmla="*/ 280 h 1272"/>
                <a:gd name="T60" fmla="*/ 1221 w 1268"/>
                <a:gd name="T61" fmla="*/ 388 h 1272"/>
                <a:gd name="T62" fmla="*/ 1239 w 1268"/>
                <a:gd name="T63" fmla="*/ 448 h 1272"/>
                <a:gd name="T64" fmla="*/ 1256 w 1268"/>
                <a:gd name="T65" fmla="*/ 507 h 1272"/>
                <a:gd name="T66" fmla="*/ 1262 w 1268"/>
                <a:gd name="T67" fmla="*/ 567 h 1272"/>
                <a:gd name="T68" fmla="*/ 1268 w 1268"/>
                <a:gd name="T69" fmla="*/ 633 h 1272"/>
                <a:gd name="T70" fmla="*/ 1262 w 1268"/>
                <a:gd name="T71" fmla="*/ 699 h 1272"/>
                <a:gd name="T72" fmla="*/ 1256 w 1268"/>
                <a:gd name="T73" fmla="*/ 764 h 1272"/>
                <a:gd name="T74" fmla="*/ 1239 w 1268"/>
                <a:gd name="T75" fmla="*/ 824 h 1272"/>
                <a:gd name="T76" fmla="*/ 1221 w 1268"/>
                <a:gd name="T77" fmla="*/ 884 h 1272"/>
                <a:gd name="T78" fmla="*/ 1161 w 1268"/>
                <a:gd name="T79" fmla="*/ 991 h 1272"/>
                <a:gd name="T80" fmla="*/ 1083 w 1268"/>
                <a:gd name="T81" fmla="*/ 1087 h 1272"/>
                <a:gd name="T82" fmla="*/ 987 w 1268"/>
                <a:gd name="T83" fmla="*/ 1164 h 1272"/>
                <a:gd name="T84" fmla="*/ 880 w 1268"/>
                <a:gd name="T85" fmla="*/ 1224 h 1272"/>
                <a:gd name="T86" fmla="*/ 820 w 1268"/>
                <a:gd name="T87" fmla="*/ 1242 h 1272"/>
                <a:gd name="T88" fmla="*/ 760 w 1268"/>
                <a:gd name="T89" fmla="*/ 1260 h 1272"/>
                <a:gd name="T90" fmla="*/ 700 w 1268"/>
                <a:gd name="T91" fmla="*/ 1266 h 1272"/>
                <a:gd name="T92" fmla="*/ 634 w 1268"/>
                <a:gd name="T93" fmla="*/ 1272 h 1272"/>
                <a:gd name="T94" fmla="*/ 634 w 1268"/>
                <a:gd name="T95" fmla="*/ 1272 h 127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68"/>
                <a:gd name="T145" fmla="*/ 0 h 1272"/>
                <a:gd name="T146" fmla="*/ 1268 w 1268"/>
                <a:gd name="T147" fmla="*/ 1272 h 127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68" h="1272">
                  <a:moveTo>
                    <a:pt x="634" y="1272"/>
                  </a:moveTo>
                  <a:lnTo>
                    <a:pt x="569" y="1266"/>
                  </a:lnTo>
                  <a:lnTo>
                    <a:pt x="509" y="1260"/>
                  </a:lnTo>
                  <a:lnTo>
                    <a:pt x="443" y="1242"/>
                  </a:lnTo>
                  <a:lnTo>
                    <a:pt x="389" y="1224"/>
                  </a:lnTo>
                  <a:lnTo>
                    <a:pt x="282" y="1164"/>
                  </a:lnTo>
                  <a:lnTo>
                    <a:pt x="186" y="1087"/>
                  </a:lnTo>
                  <a:lnTo>
                    <a:pt x="108" y="991"/>
                  </a:lnTo>
                  <a:lnTo>
                    <a:pt x="48" y="884"/>
                  </a:lnTo>
                  <a:lnTo>
                    <a:pt x="12" y="764"/>
                  </a:lnTo>
                  <a:lnTo>
                    <a:pt x="6" y="699"/>
                  </a:lnTo>
                  <a:lnTo>
                    <a:pt x="0" y="633"/>
                  </a:lnTo>
                  <a:lnTo>
                    <a:pt x="6" y="567"/>
                  </a:lnTo>
                  <a:lnTo>
                    <a:pt x="12" y="507"/>
                  </a:lnTo>
                  <a:lnTo>
                    <a:pt x="48" y="388"/>
                  </a:lnTo>
                  <a:lnTo>
                    <a:pt x="108" y="280"/>
                  </a:lnTo>
                  <a:lnTo>
                    <a:pt x="186" y="185"/>
                  </a:lnTo>
                  <a:lnTo>
                    <a:pt x="282" y="107"/>
                  </a:lnTo>
                  <a:lnTo>
                    <a:pt x="389" y="48"/>
                  </a:lnTo>
                  <a:lnTo>
                    <a:pt x="443" y="30"/>
                  </a:lnTo>
                  <a:lnTo>
                    <a:pt x="509" y="12"/>
                  </a:lnTo>
                  <a:lnTo>
                    <a:pt x="569" y="6"/>
                  </a:lnTo>
                  <a:lnTo>
                    <a:pt x="634" y="0"/>
                  </a:lnTo>
                  <a:lnTo>
                    <a:pt x="700" y="6"/>
                  </a:lnTo>
                  <a:lnTo>
                    <a:pt x="760" y="12"/>
                  </a:lnTo>
                  <a:lnTo>
                    <a:pt x="820" y="30"/>
                  </a:lnTo>
                  <a:lnTo>
                    <a:pt x="880" y="48"/>
                  </a:lnTo>
                  <a:lnTo>
                    <a:pt x="987" y="107"/>
                  </a:lnTo>
                  <a:lnTo>
                    <a:pt x="1083" y="185"/>
                  </a:lnTo>
                  <a:lnTo>
                    <a:pt x="1161" y="280"/>
                  </a:lnTo>
                  <a:lnTo>
                    <a:pt x="1221" y="388"/>
                  </a:lnTo>
                  <a:lnTo>
                    <a:pt x="1239" y="448"/>
                  </a:lnTo>
                  <a:lnTo>
                    <a:pt x="1256" y="507"/>
                  </a:lnTo>
                  <a:lnTo>
                    <a:pt x="1262" y="567"/>
                  </a:lnTo>
                  <a:lnTo>
                    <a:pt x="1268" y="633"/>
                  </a:lnTo>
                  <a:lnTo>
                    <a:pt x="1262" y="699"/>
                  </a:lnTo>
                  <a:lnTo>
                    <a:pt x="1256" y="764"/>
                  </a:lnTo>
                  <a:lnTo>
                    <a:pt x="1239" y="824"/>
                  </a:lnTo>
                  <a:lnTo>
                    <a:pt x="1221" y="884"/>
                  </a:lnTo>
                  <a:lnTo>
                    <a:pt x="1161" y="991"/>
                  </a:lnTo>
                  <a:lnTo>
                    <a:pt x="1083" y="1087"/>
                  </a:lnTo>
                  <a:lnTo>
                    <a:pt x="987" y="1164"/>
                  </a:lnTo>
                  <a:lnTo>
                    <a:pt x="880" y="1224"/>
                  </a:lnTo>
                  <a:lnTo>
                    <a:pt x="820" y="1242"/>
                  </a:lnTo>
                  <a:lnTo>
                    <a:pt x="760" y="1260"/>
                  </a:lnTo>
                  <a:lnTo>
                    <a:pt x="700" y="1266"/>
                  </a:lnTo>
                  <a:lnTo>
                    <a:pt x="634" y="1272"/>
                  </a:lnTo>
                  <a:close/>
                </a:path>
              </a:pathLst>
            </a:custGeom>
            <a:solidFill>
              <a:srgbClr val="4C7A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40" name="Freeform 200"/>
            <p:cNvSpPr>
              <a:spLocks/>
            </p:cNvSpPr>
            <p:nvPr/>
          </p:nvSpPr>
          <p:spPr bwMode="auto">
            <a:xfrm>
              <a:off x="4217" y="1834"/>
              <a:ext cx="1256" cy="1254"/>
            </a:xfrm>
            <a:custGeom>
              <a:avLst/>
              <a:gdLst>
                <a:gd name="T0" fmla="*/ 628 w 1256"/>
                <a:gd name="T1" fmla="*/ 1254 h 1254"/>
                <a:gd name="T2" fmla="*/ 563 w 1256"/>
                <a:gd name="T3" fmla="*/ 1248 h 1254"/>
                <a:gd name="T4" fmla="*/ 503 w 1256"/>
                <a:gd name="T5" fmla="*/ 1242 h 1254"/>
                <a:gd name="T6" fmla="*/ 383 w 1256"/>
                <a:gd name="T7" fmla="*/ 1206 h 1254"/>
                <a:gd name="T8" fmla="*/ 276 w 1256"/>
                <a:gd name="T9" fmla="*/ 1146 h 1254"/>
                <a:gd name="T10" fmla="*/ 186 w 1256"/>
                <a:gd name="T11" fmla="*/ 1069 h 1254"/>
                <a:gd name="T12" fmla="*/ 108 w 1256"/>
                <a:gd name="T13" fmla="*/ 979 h 1254"/>
                <a:gd name="T14" fmla="*/ 48 w 1256"/>
                <a:gd name="T15" fmla="*/ 872 h 1254"/>
                <a:gd name="T16" fmla="*/ 12 w 1256"/>
                <a:gd name="T17" fmla="*/ 752 h 1254"/>
                <a:gd name="T18" fmla="*/ 6 w 1256"/>
                <a:gd name="T19" fmla="*/ 693 h 1254"/>
                <a:gd name="T20" fmla="*/ 0 w 1256"/>
                <a:gd name="T21" fmla="*/ 627 h 1254"/>
                <a:gd name="T22" fmla="*/ 6 w 1256"/>
                <a:gd name="T23" fmla="*/ 561 h 1254"/>
                <a:gd name="T24" fmla="*/ 12 w 1256"/>
                <a:gd name="T25" fmla="*/ 501 h 1254"/>
                <a:gd name="T26" fmla="*/ 48 w 1256"/>
                <a:gd name="T27" fmla="*/ 382 h 1254"/>
                <a:gd name="T28" fmla="*/ 108 w 1256"/>
                <a:gd name="T29" fmla="*/ 274 h 1254"/>
                <a:gd name="T30" fmla="*/ 186 w 1256"/>
                <a:gd name="T31" fmla="*/ 185 h 1254"/>
                <a:gd name="T32" fmla="*/ 276 w 1256"/>
                <a:gd name="T33" fmla="*/ 107 h 1254"/>
                <a:gd name="T34" fmla="*/ 383 w 1256"/>
                <a:gd name="T35" fmla="*/ 48 h 1254"/>
                <a:gd name="T36" fmla="*/ 503 w 1256"/>
                <a:gd name="T37" fmla="*/ 12 h 1254"/>
                <a:gd name="T38" fmla="*/ 563 w 1256"/>
                <a:gd name="T39" fmla="*/ 6 h 1254"/>
                <a:gd name="T40" fmla="*/ 628 w 1256"/>
                <a:gd name="T41" fmla="*/ 0 h 1254"/>
                <a:gd name="T42" fmla="*/ 694 w 1256"/>
                <a:gd name="T43" fmla="*/ 6 h 1254"/>
                <a:gd name="T44" fmla="*/ 754 w 1256"/>
                <a:gd name="T45" fmla="*/ 12 h 1254"/>
                <a:gd name="T46" fmla="*/ 874 w 1256"/>
                <a:gd name="T47" fmla="*/ 48 h 1254"/>
                <a:gd name="T48" fmla="*/ 981 w 1256"/>
                <a:gd name="T49" fmla="*/ 107 h 1254"/>
                <a:gd name="T50" fmla="*/ 1071 w 1256"/>
                <a:gd name="T51" fmla="*/ 185 h 1254"/>
                <a:gd name="T52" fmla="*/ 1149 w 1256"/>
                <a:gd name="T53" fmla="*/ 274 h 1254"/>
                <a:gd name="T54" fmla="*/ 1209 w 1256"/>
                <a:gd name="T55" fmla="*/ 382 h 1254"/>
                <a:gd name="T56" fmla="*/ 1245 w 1256"/>
                <a:gd name="T57" fmla="*/ 501 h 1254"/>
                <a:gd name="T58" fmla="*/ 1250 w 1256"/>
                <a:gd name="T59" fmla="*/ 561 h 1254"/>
                <a:gd name="T60" fmla="*/ 1256 w 1256"/>
                <a:gd name="T61" fmla="*/ 627 h 1254"/>
                <a:gd name="T62" fmla="*/ 1250 w 1256"/>
                <a:gd name="T63" fmla="*/ 693 h 1254"/>
                <a:gd name="T64" fmla="*/ 1245 w 1256"/>
                <a:gd name="T65" fmla="*/ 752 h 1254"/>
                <a:gd name="T66" fmla="*/ 1209 w 1256"/>
                <a:gd name="T67" fmla="*/ 872 h 1254"/>
                <a:gd name="T68" fmla="*/ 1149 w 1256"/>
                <a:gd name="T69" fmla="*/ 979 h 1254"/>
                <a:gd name="T70" fmla="*/ 1071 w 1256"/>
                <a:gd name="T71" fmla="*/ 1069 h 1254"/>
                <a:gd name="T72" fmla="*/ 981 w 1256"/>
                <a:gd name="T73" fmla="*/ 1146 h 1254"/>
                <a:gd name="T74" fmla="*/ 874 w 1256"/>
                <a:gd name="T75" fmla="*/ 1206 h 1254"/>
                <a:gd name="T76" fmla="*/ 754 w 1256"/>
                <a:gd name="T77" fmla="*/ 1242 h 1254"/>
                <a:gd name="T78" fmla="*/ 694 w 1256"/>
                <a:gd name="T79" fmla="*/ 1248 h 1254"/>
                <a:gd name="T80" fmla="*/ 628 w 1256"/>
                <a:gd name="T81" fmla="*/ 1254 h 1254"/>
                <a:gd name="T82" fmla="*/ 628 w 1256"/>
                <a:gd name="T83" fmla="*/ 1254 h 12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56"/>
                <a:gd name="T127" fmla="*/ 0 h 1254"/>
                <a:gd name="T128" fmla="*/ 1256 w 1256"/>
                <a:gd name="T129" fmla="*/ 1254 h 12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56" h="1254">
                  <a:moveTo>
                    <a:pt x="628" y="1254"/>
                  </a:moveTo>
                  <a:lnTo>
                    <a:pt x="563" y="1248"/>
                  </a:lnTo>
                  <a:lnTo>
                    <a:pt x="503" y="1242"/>
                  </a:lnTo>
                  <a:lnTo>
                    <a:pt x="383" y="1206"/>
                  </a:lnTo>
                  <a:lnTo>
                    <a:pt x="276" y="1146"/>
                  </a:lnTo>
                  <a:lnTo>
                    <a:pt x="186" y="1069"/>
                  </a:lnTo>
                  <a:lnTo>
                    <a:pt x="108" y="979"/>
                  </a:lnTo>
                  <a:lnTo>
                    <a:pt x="48" y="872"/>
                  </a:lnTo>
                  <a:lnTo>
                    <a:pt x="12" y="752"/>
                  </a:lnTo>
                  <a:lnTo>
                    <a:pt x="6" y="693"/>
                  </a:lnTo>
                  <a:lnTo>
                    <a:pt x="0" y="627"/>
                  </a:lnTo>
                  <a:lnTo>
                    <a:pt x="6" y="561"/>
                  </a:lnTo>
                  <a:lnTo>
                    <a:pt x="12" y="501"/>
                  </a:lnTo>
                  <a:lnTo>
                    <a:pt x="48" y="382"/>
                  </a:lnTo>
                  <a:lnTo>
                    <a:pt x="108" y="274"/>
                  </a:lnTo>
                  <a:lnTo>
                    <a:pt x="186" y="185"/>
                  </a:lnTo>
                  <a:lnTo>
                    <a:pt x="276" y="107"/>
                  </a:lnTo>
                  <a:lnTo>
                    <a:pt x="383" y="48"/>
                  </a:lnTo>
                  <a:lnTo>
                    <a:pt x="503" y="12"/>
                  </a:lnTo>
                  <a:lnTo>
                    <a:pt x="563" y="6"/>
                  </a:lnTo>
                  <a:lnTo>
                    <a:pt x="628" y="0"/>
                  </a:lnTo>
                  <a:lnTo>
                    <a:pt x="694" y="6"/>
                  </a:lnTo>
                  <a:lnTo>
                    <a:pt x="754" y="12"/>
                  </a:lnTo>
                  <a:lnTo>
                    <a:pt x="874" y="48"/>
                  </a:lnTo>
                  <a:lnTo>
                    <a:pt x="981" y="107"/>
                  </a:lnTo>
                  <a:lnTo>
                    <a:pt x="1071" y="185"/>
                  </a:lnTo>
                  <a:lnTo>
                    <a:pt x="1149" y="274"/>
                  </a:lnTo>
                  <a:lnTo>
                    <a:pt x="1209" y="382"/>
                  </a:lnTo>
                  <a:lnTo>
                    <a:pt x="1245" y="501"/>
                  </a:lnTo>
                  <a:lnTo>
                    <a:pt x="1250" y="561"/>
                  </a:lnTo>
                  <a:lnTo>
                    <a:pt x="1256" y="627"/>
                  </a:lnTo>
                  <a:lnTo>
                    <a:pt x="1250" y="693"/>
                  </a:lnTo>
                  <a:lnTo>
                    <a:pt x="1245" y="752"/>
                  </a:lnTo>
                  <a:lnTo>
                    <a:pt x="1209" y="872"/>
                  </a:lnTo>
                  <a:lnTo>
                    <a:pt x="1149" y="979"/>
                  </a:lnTo>
                  <a:lnTo>
                    <a:pt x="1071" y="1069"/>
                  </a:lnTo>
                  <a:lnTo>
                    <a:pt x="981" y="1146"/>
                  </a:lnTo>
                  <a:lnTo>
                    <a:pt x="874" y="1206"/>
                  </a:lnTo>
                  <a:lnTo>
                    <a:pt x="754" y="1242"/>
                  </a:lnTo>
                  <a:lnTo>
                    <a:pt x="694" y="1248"/>
                  </a:lnTo>
                  <a:lnTo>
                    <a:pt x="628" y="1254"/>
                  </a:lnTo>
                  <a:close/>
                </a:path>
              </a:pathLst>
            </a:custGeom>
            <a:solidFill>
              <a:srgbClr val="4D7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41" name="Freeform 201"/>
            <p:cNvSpPr>
              <a:spLocks/>
            </p:cNvSpPr>
            <p:nvPr/>
          </p:nvSpPr>
          <p:spPr bwMode="auto">
            <a:xfrm>
              <a:off x="4223" y="1834"/>
              <a:ext cx="1244" cy="1248"/>
            </a:xfrm>
            <a:custGeom>
              <a:avLst/>
              <a:gdLst>
                <a:gd name="T0" fmla="*/ 622 w 1244"/>
                <a:gd name="T1" fmla="*/ 1248 h 1248"/>
                <a:gd name="T2" fmla="*/ 557 w 1244"/>
                <a:gd name="T3" fmla="*/ 1242 h 1248"/>
                <a:gd name="T4" fmla="*/ 497 w 1244"/>
                <a:gd name="T5" fmla="*/ 1236 h 1248"/>
                <a:gd name="T6" fmla="*/ 377 w 1244"/>
                <a:gd name="T7" fmla="*/ 1200 h 1248"/>
                <a:gd name="T8" fmla="*/ 276 w 1244"/>
                <a:gd name="T9" fmla="*/ 1140 h 1248"/>
                <a:gd name="T10" fmla="*/ 180 w 1244"/>
                <a:gd name="T11" fmla="*/ 1063 h 1248"/>
                <a:gd name="T12" fmla="*/ 108 w 1244"/>
                <a:gd name="T13" fmla="*/ 973 h 1248"/>
                <a:gd name="T14" fmla="*/ 48 w 1244"/>
                <a:gd name="T15" fmla="*/ 866 h 1248"/>
                <a:gd name="T16" fmla="*/ 12 w 1244"/>
                <a:gd name="T17" fmla="*/ 746 h 1248"/>
                <a:gd name="T18" fmla="*/ 6 w 1244"/>
                <a:gd name="T19" fmla="*/ 687 h 1248"/>
                <a:gd name="T20" fmla="*/ 0 w 1244"/>
                <a:gd name="T21" fmla="*/ 621 h 1248"/>
                <a:gd name="T22" fmla="*/ 6 w 1244"/>
                <a:gd name="T23" fmla="*/ 555 h 1248"/>
                <a:gd name="T24" fmla="*/ 12 w 1244"/>
                <a:gd name="T25" fmla="*/ 495 h 1248"/>
                <a:gd name="T26" fmla="*/ 48 w 1244"/>
                <a:gd name="T27" fmla="*/ 382 h 1248"/>
                <a:gd name="T28" fmla="*/ 108 w 1244"/>
                <a:gd name="T29" fmla="*/ 274 h 1248"/>
                <a:gd name="T30" fmla="*/ 180 w 1244"/>
                <a:gd name="T31" fmla="*/ 185 h 1248"/>
                <a:gd name="T32" fmla="*/ 276 w 1244"/>
                <a:gd name="T33" fmla="*/ 107 h 1248"/>
                <a:gd name="T34" fmla="*/ 377 w 1244"/>
                <a:gd name="T35" fmla="*/ 48 h 1248"/>
                <a:gd name="T36" fmla="*/ 497 w 1244"/>
                <a:gd name="T37" fmla="*/ 12 h 1248"/>
                <a:gd name="T38" fmla="*/ 557 w 1244"/>
                <a:gd name="T39" fmla="*/ 6 h 1248"/>
                <a:gd name="T40" fmla="*/ 622 w 1244"/>
                <a:gd name="T41" fmla="*/ 0 h 1248"/>
                <a:gd name="T42" fmla="*/ 688 w 1244"/>
                <a:gd name="T43" fmla="*/ 6 h 1248"/>
                <a:gd name="T44" fmla="*/ 748 w 1244"/>
                <a:gd name="T45" fmla="*/ 12 h 1248"/>
                <a:gd name="T46" fmla="*/ 862 w 1244"/>
                <a:gd name="T47" fmla="*/ 48 h 1248"/>
                <a:gd name="T48" fmla="*/ 969 w 1244"/>
                <a:gd name="T49" fmla="*/ 107 h 1248"/>
                <a:gd name="T50" fmla="*/ 1059 w 1244"/>
                <a:gd name="T51" fmla="*/ 185 h 1248"/>
                <a:gd name="T52" fmla="*/ 1137 w 1244"/>
                <a:gd name="T53" fmla="*/ 274 h 1248"/>
                <a:gd name="T54" fmla="*/ 1197 w 1244"/>
                <a:gd name="T55" fmla="*/ 382 h 1248"/>
                <a:gd name="T56" fmla="*/ 1233 w 1244"/>
                <a:gd name="T57" fmla="*/ 495 h 1248"/>
                <a:gd name="T58" fmla="*/ 1239 w 1244"/>
                <a:gd name="T59" fmla="*/ 555 h 1248"/>
                <a:gd name="T60" fmla="*/ 1244 w 1244"/>
                <a:gd name="T61" fmla="*/ 621 h 1248"/>
                <a:gd name="T62" fmla="*/ 1239 w 1244"/>
                <a:gd name="T63" fmla="*/ 687 h 1248"/>
                <a:gd name="T64" fmla="*/ 1233 w 1244"/>
                <a:gd name="T65" fmla="*/ 746 h 1248"/>
                <a:gd name="T66" fmla="*/ 1197 w 1244"/>
                <a:gd name="T67" fmla="*/ 866 h 1248"/>
                <a:gd name="T68" fmla="*/ 1137 w 1244"/>
                <a:gd name="T69" fmla="*/ 973 h 1248"/>
                <a:gd name="T70" fmla="*/ 1059 w 1244"/>
                <a:gd name="T71" fmla="*/ 1063 h 1248"/>
                <a:gd name="T72" fmla="*/ 969 w 1244"/>
                <a:gd name="T73" fmla="*/ 1140 h 1248"/>
                <a:gd name="T74" fmla="*/ 862 w 1244"/>
                <a:gd name="T75" fmla="*/ 1200 h 1248"/>
                <a:gd name="T76" fmla="*/ 748 w 1244"/>
                <a:gd name="T77" fmla="*/ 1236 h 1248"/>
                <a:gd name="T78" fmla="*/ 688 w 1244"/>
                <a:gd name="T79" fmla="*/ 1242 h 1248"/>
                <a:gd name="T80" fmla="*/ 622 w 1244"/>
                <a:gd name="T81" fmla="*/ 1248 h 1248"/>
                <a:gd name="T82" fmla="*/ 622 w 1244"/>
                <a:gd name="T83" fmla="*/ 1248 h 124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44"/>
                <a:gd name="T127" fmla="*/ 0 h 1248"/>
                <a:gd name="T128" fmla="*/ 1244 w 1244"/>
                <a:gd name="T129" fmla="*/ 1248 h 124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44" h="1248">
                  <a:moveTo>
                    <a:pt x="622" y="1248"/>
                  </a:moveTo>
                  <a:lnTo>
                    <a:pt x="557" y="1242"/>
                  </a:lnTo>
                  <a:lnTo>
                    <a:pt x="497" y="1236"/>
                  </a:lnTo>
                  <a:lnTo>
                    <a:pt x="377" y="1200"/>
                  </a:lnTo>
                  <a:lnTo>
                    <a:pt x="276" y="1140"/>
                  </a:lnTo>
                  <a:lnTo>
                    <a:pt x="180" y="1063"/>
                  </a:lnTo>
                  <a:lnTo>
                    <a:pt x="108" y="973"/>
                  </a:lnTo>
                  <a:lnTo>
                    <a:pt x="48" y="866"/>
                  </a:lnTo>
                  <a:lnTo>
                    <a:pt x="12" y="746"/>
                  </a:lnTo>
                  <a:lnTo>
                    <a:pt x="6" y="687"/>
                  </a:lnTo>
                  <a:lnTo>
                    <a:pt x="0" y="621"/>
                  </a:lnTo>
                  <a:lnTo>
                    <a:pt x="6" y="555"/>
                  </a:lnTo>
                  <a:lnTo>
                    <a:pt x="12" y="495"/>
                  </a:lnTo>
                  <a:lnTo>
                    <a:pt x="48" y="382"/>
                  </a:lnTo>
                  <a:lnTo>
                    <a:pt x="108" y="274"/>
                  </a:lnTo>
                  <a:lnTo>
                    <a:pt x="180" y="185"/>
                  </a:lnTo>
                  <a:lnTo>
                    <a:pt x="276" y="107"/>
                  </a:lnTo>
                  <a:lnTo>
                    <a:pt x="377" y="48"/>
                  </a:lnTo>
                  <a:lnTo>
                    <a:pt x="497" y="12"/>
                  </a:lnTo>
                  <a:lnTo>
                    <a:pt x="557" y="6"/>
                  </a:lnTo>
                  <a:lnTo>
                    <a:pt x="622" y="0"/>
                  </a:lnTo>
                  <a:lnTo>
                    <a:pt x="688" y="6"/>
                  </a:lnTo>
                  <a:lnTo>
                    <a:pt x="748" y="12"/>
                  </a:lnTo>
                  <a:lnTo>
                    <a:pt x="862" y="48"/>
                  </a:lnTo>
                  <a:lnTo>
                    <a:pt x="969" y="107"/>
                  </a:lnTo>
                  <a:lnTo>
                    <a:pt x="1059" y="185"/>
                  </a:lnTo>
                  <a:lnTo>
                    <a:pt x="1137" y="274"/>
                  </a:lnTo>
                  <a:lnTo>
                    <a:pt x="1197" y="382"/>
                  </a:lnTo>
                  <a:lnTo>
                    <a:pt x="1233" y="495"/>
                  </a:lnTo>
                  <a:lnTo>
                    <a:pt x="1239" y="555"/>
                  </a:lnTo>
                  <a:lnTo>
                    <a:pt x="1244" y="621"/>
                  </a:lnTo>
                  <a:lnTo>
                    <a:pt x="1239" y="687"/>
                  </a:lnTo>
                  <a:lnTo>
                    <a:pt x="1233" y="746"/>
                  </a:lnTo>
                  <a:lnTo>
                    <a:pt x="1197" y="866"/>
                  </a:lnTo>
                  <a:lnTo>
                    <a:pt x="1137" y="973"/>
                  </a:lnTo>
                  <a:lnTo>
                    <a:pt x="1059" y="1063"/>
                  </a:lnTo>
                  <a:lnTo>
                    <a:pt x="969" y="1140"/>
                  </a:lnTo>
                  <a:lnTo>
                    <a:pt x="862" y="1200"/>
                  </a:lnTo>
                  <a:lnTo>
                    <a:pt x="748" y="1236"/>
                  </a:lnTo>
                  <a:lnTo>
                    <a:pt x="688" y="1242"/>
                  </a:lnTo>
                  <a:lnTo>
                    <a:pt x="622" y="1248"/>
                  </a:lnTo>
                  <a:close/>
                </a:path>
              </a:pathLst>
            </a:custGeom>
            <a:solidFill>
              <a:srgbClr val="4D7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42" name="Freeform 202"/>
            <p:cNvSpPr>
              <a:spLocks/>
            </p:cNvSpPr>
            <p:nvPr/>
          </p:nvSpPr>
          <p:spPr bwMode="auto">
            <a:xfrm>
              <a:off x="4223" y="1840"/>
              <a:ext cx="1239" cy="1230"/>
            </a:xfrm>
            <a:custGeom>
              <a:avLst/>
              <a:gdLst>
                <a:gd name="T0" fmla="*/ 616 w 1239"/>
                <a:gd name="T1" fmla="*/ 1230 h 1230"/>
                <a:gd name="T2" fmla="*/ 557 w 1239"/>
                <a:gd name="T3" fmla="*/ 1230 h 1230"/>
                <a:gd name="T4" fmla="*/ 497 w 1239"/>
                <a:gd name="T5" fmla="*/ 1218 h 1230"/>
                <a:gd name="T6" fmla="*/ 377 w 1239"/>
                <a:gd name="T7" fmla="*/ 1182 h 1230"/>
                <a:gd name="T8" fmla="*/ 276 w 1239"/>
                <a:gd name="T9" fmla="*/ 1122 h 1230"/>
                <a:gd name="T10" fmla="*/ 186 w 1239"/>
                <a:gd name="T11" fmla="*/ 1051 h 1230"/>
                <a:gd name="T12" fmla="*/ 108 w 1239"/>
                <a:gd name="T13" fmla="*/ 961 h 1230"/>
                <a:gd name="T14" fmla="*/ 48 w 1239"/>
                <a:gd name="T15" fmla="*/ 854 h 1230"/>
                <a:gd name="T16" fmla="*/ 12 w 1239"/>
                <a:gd name="T17" fmla="*/ 740 h 1230"/>
                <a:gd name="T18" fmla="*/ 6 w 1239"/>
                <a:gd name="T19" fmla="*/ 681 h 1230"/>
                <a:gd name="T20" fmla="*/ 0 w 1239"/>
                <a:gd name="T21" fmla="*/ 615 h 1230"/>
                <a:gd name="T22" fmla="*/ 6 w 1239"/>
                <a:gd name="T23" fmla="*/ 549 h 1230"/>
                <a:gd name="T24" fmla="*/ 12 w 1239"/>
                <a:gd name="T25" fmla="*/ 489 h 1230"/>
                <a:gd name="T26" fmla="*/ 48 w 1239"/>
                <a:gd name="T27" fmla="*/ 376 h 1230"/>
                <a:gd name="T28" fmla="*/ 108 w 1239"/>
                <a:gd name="T29" fmla="*/ 268 h 1230"/>
                <a:gd name="T30" fmla="*/ 186 w 1239"/>
                <a:gd name="T31" fmla="*/ 179 h 1230"/>
                <a:gd name="T32" fmla="*/ 276 w 1239"/>
                <a:gd name="T33" fmla="*/ 107 h 1230"/>
                <a:gd name="T34" fmla="*/ 377 w 1239"/>
                <a:gd name="T35" fmla="*/ 47 h 1230"/>
                <a:gd name="T36" fmla="*/ 497 w 1239"/>
                <a:gd name="T37" fmla="*/ 12 h 1230"/>
                <a:gd name="T38" fmla="*/ 557 w 1239"/>
                <a:gd name="T39" fmla="*/ 6 h 1230"/>
                <a:gd name="T40" fmla="*/ 616 w 1239"/>
                <a:gd name="T41" fmla="*/ 0 h 1230"/>
                <a:gd name="T42" fmla="*/ 682 w 1239"/>
                <a:gd name="T43" fmla="*/ 6 h 1230"/>
                <a:gd name="T44" fmla="*/ 742 w 1239"/>
                <a:gd name="T45" fmla="*/ 12 h 1230"/>
                <a:gd name="T46" fmla="*/ 856 w 1239"/>
                <a:gd name="T47" fmla="*/ 47 h 1230"/>
                <a:gd name="T48" fmla="*/ 963 w 1239"/>
                <a:gd name="T49" fmla="*/ 107 h 1230"/>
                <a:gd name="T50" fmla="*/ 1053 w 1239"/>
                <a:gd name="T51" fmla="*/ 179 h 1230"/>
                <a:gd name="T52" fmla="*/ 1131 w 1239"/>
                <a:gd name="T53" fmla="*/ 268 h 1230"/>
                <a:gd name="T54" fmla="*/ 1191 w 1239"/>
                <a:gd name="T55" fmla="*/ 376 h 1230"/>
                <a:gd name="T56" fmla="*/ 1227 w 1239"/>
                <a:gd name="T57" fmla="*/ 489 h 1230"/>
                <a:gd name="T58" fmla="*/ 1233 w 1239"/>
                <a:gd name="T59" fmla="*/ 549 h 1230"/>
                <a:gd name="T60" fmla="*/ 1239 w 1239"/>
                <a:gd name="T61" fmla="*/ 615 h 1230"/>
                <a:gd name="T62" fmla="*/ 1233 w 1239"/>
                <a:gd name="T63" fmla="*/ 681 h 1230"/>
                <a:gd name="T64" fmla="*/ 1227 w 1239"/>
                <a:gd name="T65" fmla="*/ 740 h 1230"/>
                <a:gd name="T66" fmla="*/ 1191 w 1239"/>
                <a:gd name="T67" fmla="*/ 854 h 1230"/>
                <a:gd name="T68" fmla="*/ 1131 w 1239"/>
                <a:gd name="T69" fmla="*/ 961 h 1230"/>
                <a:gd name="T70" fmla="*/ 1053 w 1239"/>
                <a:gd name="T71" fmla="*/ 1051 h 1230"/>
                <a:gd name="T72" fmla="*/ 963 w 1239"/>
                <a:gd name="T73" fmla="*/ 1122 h 1230"/>
                <a:gd name="T74" fmla="*/ 856 w 1239"/>
                <a:gd name="T75" fmla="*/ 1182 h 1230"/>
                <a:gd name="T76" fmla="*/ 742 w 1239"/>
                <a:gd name="T77" fmla="*/ 1218 h 1230"/>
                <a:gd name="T78" fmla="*/ 682 w 1239"/>
                <a:gd name="T79" fmla="*/ 1230 h 1230"/>
                <a:gd name="T80" fmla="*/ 616 w 1239"/>
                <a:gd name="T81" fmla="*/ 1230 h 1230"/>
                <a:gd name="T82" fmla="*/ 616 w 1239"/>
                <a:gd name="T83" fmla="*/ 1230 h 123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39"/>
                <a:gd name="T127" fmla="*/ 0 h 1230"/>
                <a:gd name="T128" fmla="*/ 1239 w 1239"/>
                <a:gd name="T129" fmla="*/ 1230 h 123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39" h="1230">
                  <a:moveTo>
                    <a:pt x="616" y="1230"/>
                  </a:moveTo>
                  <a:lnTo>
                    <a:pt x="557" y="1230"/>
                  </a:lnTo>
                  <a:lnTo>
                    <a:pt x="497" y="1218"/>
                  </a:lnTo>
                  <a:lnTo>
                    <a:pt x="377" y="1182"/>
                  </a:lnTo>
                  <a:lnTo>
                    <a:pt x="276" y="1122"/>
                  </a:lnTo>
                  <a:lnTo>
                    <a:pt x="186" y="1051"/>
                  </a:lnTo>
                  <a:lnTo>
                    <a:pt x="108" y="961"/>
                  </a:lnTo>
                  <a:lnTo>
                    <a:pt x="48" y="854"/>
                  </a:lnTo>
                  <a:lnTo>
                    <a:pt x="12" y="740"/>
                  </a:lnTo>
                  <a:lnTo>
                    <a:pt x="6" y="681"/>
                  </a:lnTo>
                  <a:lnTo>
                    <a:pt x="0" y="615"/>
                  </a:lnTo>
                  <a:lnTo>
                    <a:pt x="6" y="549"/>
                  </a:lnTo>
                  <a:lnTo>
                    <a:pt x="12" y="489"/>
                  </a:lnTo>
                  <a:lnTo>
                    <a:pt x="48" y="376"/>
                  </a:lnTo>
                  <a:lnTo>
                    <a:pt x="108" y="268"/>
                  </a:lnTo>
                  <a:lnTo>
                    <a:pt x="186" y="179"/>
                  </a:lnTo>
                  <a:lnTo>
                    <a:pt x="276" y="107"/>
                  </a:lnTo>
                  <a:lnTo>
                    <a:pt x="377" y="47"/>
                  </a:lnTo>
                  <a:lnTo>
                    <a:pt x="497" y="12"/>
                  </a:lnTo>
                  <a:lnTo>
                    <a:pt x="557" y="6"/>
                  </a:lnTo>
                  <a:lnTo>
                    <a:pt x="616" y="0"/>
                  </a:lnTo>
                  <a:lnTo>
                    <a:pt x="682" y="6"/>
                  </a:lnTo>
                  <a:lnTo>
                    <a:pt x="742" y="12"/>
                  </a:lnTo>
                  <a:lnTo>
                    <a:pt x="856" y="47"/>
                  </a:lnTo>
                  <a:lnTo>
                    <a:pt x="963" y="107"/>
                  </a:lnTo>
                  <a:lnTo>
                    <a:pt x="1053" y="179"/>
                  </a:lnTo>
                  <a:lnTo>
                    <a:pt x="1131" y="268"/>
                  </a:lnTo>
                  <a:lnTo>
                    <a:pt x="1191" y="376"/>
                  </a:lnTo>
                  <a:lnTo>
                    <a:pt x="1227" y="489"/>
                  </a:lnTo>
                  <a:lnTo>
                    <a:pt x="1233" y="549"/>
                  </a:lnTo>
                  <a:lnTo>
                    <a:pt x="1239" y="615"/>
                  </a:lnTo>
                  <a:lnTo>
                    <a:pt x="1233" y="681"/>
                  </a:lnTo>
                  <a:lnTo>
                    <a:pt x="1227" y="740"/>
                  </a:lnTo>
                  <a:lnTo>
                    <a:pt x="1191" y="854"/>
                  </a:lnTo>
                  <a:lnTo>
                    <a:pt x="1131" y="961"/>
                  </a:lnTo>
                  <a:lnTo>
                    <a:pt x="1053" y="1051"/>
                  </a:lnTo>
                  <a:lnTo>
                    <a:pt x="963" y="1122"/>
                  </a:lnTo>
                  <a:lnTo>
                    <a:pt x="856" y="1182"/>
                  </a:lnTo>
                  <a:lnTo>
                    <a:pt x="742" y="1218"/>
                  </a:lnTo>
                  <a:lnTo>
                    <a:pt x="682" y="1230"/>
                  </a:lnTo>
                  <a:lnTo>
                    <a:pt x="616" y="1230"/>
                  </a:lnTo>
                  <a:close/>
                </a:path>
              </a:pathLst>
            </a:custGeom>
            <a:solidFill>
              <a:srgbClr val="4E7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43" name="Freeform 203"/>
            <p:cNvSpPr>
              <a:spLocks/>
            </p:cNvSpPr>
            <p:nvPr/>
          </p:nvSpPr>
          <p:spPr bwMode="auto">
            <a:xfrm>
              <a:off x="4229" y="1840"/>
              <a:ext cx="1221" cy="1224"/>
            </a:xfrm>
            <a:custGeom>
              <a:avLst/>
              <a:gdLst>
                <a:gd name="T0" fmla="*/ 610 w 1221"/>
                <a:gd name="T1" fmla="*/ 1224 h 1224"/>
                <a:gd name="T2" fmla="*/ 551 w 1221"/>
                <a:gd name="T3" fmla="*/ 1224 h 1224"/>
                <a:gd name="T4" fmla="*/ 491 w 1221"/>
                <a:gd name="T5" fmla="*/ 1212 h 1224"/>
                <a:gd name="T6" fmla="*/ 371 w 1221"/>
                <a:gd name="T7" fmla="*/ 1176 h 1224"/>
                <a:gd name="T8" fmla="*/ 270 w 1221"/>
                <a:gd name="T9" fmla="*/ 1117 h 1224"/>
                <a:gd name="T10" fmla="*/ 180 w 1221"/>
                <a:gd name="T11" fmla="*/ 1045 h 1224"/>
                <a:gd name="T12" fmla="*/ 108 w 1221"/>
                <a:gd name="T13" fmla="*/ 955 h 1224"/>
                <a:gd name="T14" fmla="*/ 48 w 1221"/>
                <a:gd name="T15" fmla="*/ 848 h 1224"/>
                <a:gd name="T16" fmla="*/ 12 w 1221"/>
                <a:gd name="T17" fmla="*/ 734 h 1224"/>
                <a:gd name="T18" fmla="*/ 6 w 1221"/>
                <a:gd name="T19" fmla="*/ 675 h 1224"/>
                <a:gd name="T20" fmla="*/ 0 w 1221"/>
                <a:gd name="T21" fmla="*/ 609 h 1224"/>
                <a:gd name="T22" fmla="*/ 6 w 1221"/>
                <a:gd name="T23" fmla="*/ 549 h 1224"/>
                <a:gd name="T24" fmla="*/ 12 w 1221"/>
                <a:gd name="T25" fmla="*/ 489 h 1224"/>
                <a:gd name="T26" fmla="*/ 48 w 1221"/>
                <a:gd name="T27" fmla="*/ 370 h 1224"/>
                <a:gd name="T28" fmla="*/ 108 w 1221"/>
                <a:gd name="T29" fmla="*/ 268 h 1224"/>
                <a:gd name="T30" fmla="*/ 180 w 1221"/>
                <a:gd name="T31" fmla="*/ 179 h 1224"/>
                <a:gd name="T32" fmla="*/ 270 w 1221"/>
                <a:gd name="T33" fmla="*/ 107 h 1224"/>
                <a:gd name="T34" fmla="*/ 371 w 1221"/>
                <a:gd name="T35" fmla="*/ 47 h 1224"/>
                <a:gd name="T36" fmla="*/ 491 w 1221"/>
                <a:gd name="T37" fmla="*/ 12 h 1224"/>
                <a:gd name="T38" fmla="*/ 551 w 1221"/>
                <a:gd name="T39" fmla="*/ 6 h 1224"/>
                <a:gd name="T40" fmla="*/ 610 w 1221"/>
                <a:gd name="T41" fmla="*/ 0 h 1224"/>
                <a:gd name="T42" fmla="*/ 676 w 1221"/>
                <a:gd name="T43" fmla="*/ 6 h 1224"/>
                <a:gd name="T44" fmla="*/ 736 w 1221"/>
                <a:gd name="T45" fmla="*/ 12 h 1224"/>
                <a:gd name="T46" fmla="*/ 850 w 1221"/>
                <a:gd name="T47" fmla="*/ 47 h 1224"/>
                <a:gd name="T48" fmla="*/ 951 w 1221"/>
                <a:gd name="T49" fmla="*/ 107 h 1224"/>
                <a:gd name="T50" fmla="*/ 1041 w 1221"/>
                <a:gd name="T51" fmla="*/ 179 h 1224"/>
                <a:gd name="T52" fmla="*/ 1119 w 1221"/>
                <a:gd name="T53" fmla="*/ 268 h 1224"/>
                <a:gd name="T54" fmla="*/ 1173 w 1221"/>
                <a:gd name="T55" fmla="*/ 370 h 1224"/>
                <a:gd name="T56" fmla="*/ 1209 w 1221"/>
                <a:gd name="T57" fmla="*/ 489 h 1224"/>
                <a:gd name="T58" fmla="*/ 1221 w 1221"/>
                <a:gd name="T59" fmla="*/ 549 h 1224"/>
                <a:gd name="T60" fmla="*/ 1221 w 1221"/>
                <a:gd name="T61" fmla="*/ 609 h 1224"/>
                <a:gd name="T62" fmla="*/ 1221 w 1221"/>
                <a:gd name="T63" fmla="*/ 675 h 1224"/>
                <a:gd name="T64" fmla="*/ 1209 w 1221"/>
                <a:gd name="T65" fmla="*/ 734 h 1224"/>
                <a:gd name="T66" fmla="*/ 1173 w 1221"/>
                <a:gd name="T67" fmla="*/ 848 h 1224"/>
                <a:gd name="T68" fmla="*/ 1119 w 1221"/>
                <a:gd name="T69" fmla="*/ 955 h 1224"/>
                <a:gd name="T70" fmla="*/ 1041 w 1221"/>
                <a:gd name="T71" fmla="*/ 1045 h 1224"/>
                <a:gd name="T72" fmla="*/ 951 w 1221"/>
                <a:gd name="T73" fmla="*/ 1117 h 1224"/>
                <a:gd name="T74" fmla="*/ 850 w 1221"/>
                <a:gd name="T75" fmla="*/ 1176 h 1224"/>
                <a:gd name="T76" fmla="*/ 736 w 1221"/>
                <a:gd name="T77" fmla="*/ 1212 h 1224"/>
                <a:gd name="T78" fmla="*/ 676 w 1221"/>
                <a:gd name="T79" fmla="*/ 1224 h 1224"/>
                <a:gd name="T80" fmla="*/ 610 w 1221"/>
                <a:gd name="T81" fmla="*/ 1224 h 1224"/>
                <a:gd name="T82" fmla="*/ 610 w 1221"/>
                <a:gd name="T83" fmla="*/ 1224 h 122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21"/>
                <a:gd name="T127" fmla="*/ 0 h 1224"/>
                <a:gd name="T128" fmla="*/ 1221 w 1221"/>
                <a:gd name="T129" fmla="*/ 1224 h 122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21" h="1224">
                  <a:moveTo>
                    <a:pt x="610" y="1224"/>
                  </a:moveTo>
                  <a:lnTo>
                    <a:pt x="551" y="1224"/>
                  </a:lnTo>
                  <a:lnTo>
                    <a:pt x="491" y="1212"/>
                  </a:lnTo>
                  <a:lnTo>
                    <a:pt x="371" y="1176"/>
                  </a:lnTo>
                  <a:lnTo>
                    <a:pt x="270" y="1117"/>
                  </a:lnTo>
                  <a:lnTo>
                    <a:pt x="180" y="1045"/>
                  </a:lnTo>
                  <a:lnTo>
                    <a:pt x="108" y="955"/>
                  </a:lnTo>
                  <a:lnTo>
                    <a:pt x="48" y="848"/>
                  </a:lnTo>
                  <a:lnTo>
                    <a:pt x="12" y="734"/>
                  </a:lnTo>
                  <a:lnTo>
                    <a:pt x="6" y="675"/>
                  </a:lnTo>
                  <a:lnTo>
                    <a:pt x="0" y="609"/>
                  </a:lnTo>
                  <a:lnTo>
                    <a:pt x="6" y="549"/>
                  </a:lnTo>
                  <a:lnTo>
                    <a:pt x="12" y="489"/>
                  </a:lnTo>
                  <a:lnTo>
                    <a:pt x="48" y="370"/>
                  </a:lnTo>
                  <a:lnTo>
                    <a:pt x="108" y="268"/>
                  </a:lnTo>
                  <a:lnTo>
                    <a:pt x="180" y="179"/>
                  </a:lnTo>
                  <a:lnTo>
                    <a:pt x="270" y="107"/>
                  </a:lnTo>
                  <a:lnTo>
                    <a:pt x="371" y="47"/>
                  </a:lnTo>
                  <a:lnTo>
                    <a:pt x="491" y="12"/>
                  </a:lnTo>
                  <a:lnTo>
                    <a:pt x="551" y="6"/>
                  </a:lnTo>
                  <a:lnTo>
                    <a:pt x="610" y="0"/>
                  </a:lnTo>
                  <a:lnTo>
                    <a:pt x="676" y="6"/>
                  </a:lnTo>
                  <a:lnTo>
                    <a:pt x="736" y="12"/>
                  </a:lnTo>
                  <a:lnTo>
                    <a:pt x="850" y="47"/>
                  </a:lnTo>
                  <a:lnTo>
                    <a:pt x="951" y="107"/>
                  </a:lnTo>
                  <a:lnTo>
                    <a:pt x="1041" y="179"/>
                  </a:lnTo>
                  <a:lnTo>
                    <a:pt x="1119" y="268"/>
                  </a:lnTo>
                  <a:lnTo>
                    <a:pt x="1173" y="370"/>
                  </a:lnTo>
                  <a:lnTo>
                    <a:pt x="1209" y="489"/>
                  </a:lnTo>
                  <a:lnTo>
                    <a:pt x="1221" y="549"/>
                  </a:lnTo>
                  <a:lnTo>
                    <a:pt x="1221" y="609"/>
                  </a:lnTo>
                  <a:lnTo>
                    <a:pt x="1221" y="675"/>
                  </a:lnTo>
                  <a:lnTo>
                    <a:pt x="1209" y="734"/>
                  </a:lnTo>
                  <a:lnTo>
                    <a:pt x="1173" y="848"/>
                  </a:lnTo>
                  <a:lnTo>
                    <a:pt x="1119" y="955"/>
                  </a:lnTo>
                  <a:lnTo>
                    <a:pt x="1041" y="1045"/>
                  </a:lnTo>
                  <a:lnTo>
                    <a:pt x="951" y="1117"/>
                  </a:lnTo>
                  <a:lnTo>
                    <a:pt x="850" y="1176"/>
                  </a:lnTo>
                  <a:lnTo>
                    <a:pt x="736" y="1212"/>
                  </a:lnTo>
                  <a:lnTo>
                    <a:pt x="676" y="1224"/>
                  </a:lnTo>
                  <a:lnTo>
                    <a:pt x="610" y="1224"/>
                  </a:lnTo>
                  <a:close/>
                </a:path>
              </a:pathLst>
            </a:custGeom>
            <a:solidFill>
              <a:srgbClr val="4F7C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44" name="Freeform 204"/>
            <p:cNvSpPr>
              <a:spLocks/>
            </p:cNvSpPr>
            <p:nvPr/>
          </p:nvSpPr>
          <p:spPr bwMode="auto">
            <a:xfrm>
              <a:off x="4229" y="1846"/>
              <a:ext cx="1215" cy="1206"/>
            </a:xfrm>
            <a:custGeom>
              <a:avLst/>
              <a:gdLst>
                <a:gd name="T0" fmla="*/ 610 w 1215"/>
                <a:gd name="T1" fmla="*/ 1206 h 1206"/>
                <a:gd name="T2" fmla="*/ 551 w 1215"/>
                <a:gd name="T3" fmla="*/ 1206 h 1206"/>
                <a:gd name="T4" fmla="*/ 491 w 1215"/>
                <a:gd name="T5" fmla="*/ 1194 h 1206"/>
                <a:gd name="T6" fmla="*/ 371 w 1215"/>
                <a:gd name="T7" fmla="*/ 1158 h 1206"/>
                <a:gd name="T8" fmla="*/ 270 w 1215"/>
                <a:gd name="T9" fmla="*/ 1105 h 1206"/>
                <a:gd name="T10" fmla="*/ 180 w 1215"/>
                <a:gd name="T11" fmla="*/ 1033 h 1206"/>
                <a:gd name="T12" fmla="*/ 108 w 1215"/>
                <a:gd name="T13" fmla="*/ 943 h 1206"/>
                <a:gd name="T14" fmla="*/ 48 w 1215"/>
                <a:gd name="T15" fmla="*/ 836 h 1206"/>
                <a:gd name="T16" fmla="*/ 12 w 1215"/>
                <a:gd name="T17" fmla="*/ 722 h 1206"/>
                <a:gd name="T18" fmla="*/ 6 w 1215"/>
                <a:gd name="T19" fmla="*/ 663 h 1206"/>
                <a:gd name="T20" fmla="*/ 0 w 1215"/>
                <a:gd name="T21" fmla="*/ 603 h 1206"/>
                <a:gd name="T22" fmla="*/ 6 w 1215"/>
                <a:gd name="T23" fmla="*/ 543 h 1206"/>
                <a:gd name="T24" fmla="*/ 12 w 1215"/>
                <a:gd name="T25" fmla="*/ 483 h 1206"/>
                <a:gd name="T26" fmla="*/ 48 w 1215"/>
                <a:gd name="T27" fmla="*/ 370 h 1206"/>
                <a:gd name="T28" fmla="*/ 108 w 1215"/>
                <a:gd name="T29" fmla="*/ 262 h 1206"/>
                <a:gd name="T30" fmla="*/ 180 w 1215"/>
                <a:gd name="T31" fmla="*/ 179 h 1206"/>
                <a:gd name="T32" fmla="*/ 270 w 1215"/>
                <a:gd name="T33" fmla="*/ 101 h 1206"/>
                <a:gd name="T34" fmla="*/ 371 w 1215"/>
                <a:gd name="T35" fmla="*/ 47 h 1206"/>
                <a:gd name="T36" fmla="*/ 491 w 1215"/>
                <a:gd name="T37" fmla="*/ 12 h 1206"/>
                <a:gd name="T38" fmla="*/ 551 w 1215"/>
                <a:gd name="T39" fmla="*/ 6 h 1206"/>
                <a:gd name="T40" fmla="*/ 610 w 1215"/>
                <a:gd name="T41" fmla="*/ 0 h 1206"/>
                <a:gd name="T42" fmla="*/ 670 w 1215"/>
                <a:gd name="T43" fmla="*/ 6 h 1206"/>
                <a:gd name="T44" fmla="*/ 730 w 1215"/>
                <a:gd name="T45" fmla="*/ 12 h 1206"/>
                <a:gd name="T46" fmla="*/ 844 w 1215"/>
                <a:gd name="T47" fmla="*/ 47 h 1206"/>
                <a:gd name="T48" fmla="*/ 951 w 1215"/>
                <a:gd name="T49" fmla="*/ 101 h 1206"/>
                <a:gd name="T50" fmla="*/ 1041 w 1215"/>
                <a:gd name="T51" fmla="*/ 179 h 1206"/>
                <a:gd name="T52" fmla="*/ 1113 w 1215"/>
                <a:gd name="T53" fmla="*/ 262 h 1206"/>
                <a:gd name="T54" fmla="*/ 1167 w 1215"/>
                <a:gd name="T55" fmla="*/ 370 h 1206"/>
                <a:gd name="T56" fmla="*/ 1203 w 1215"/>
                <a:gd name="T57" fmla="*/ 483 h 1206"/>
                <a:gd name="T58" fmla="*/ 1215 w 1215"/>
                <a:gd name="T59" fmla="*/ 543 h 1206"/>
                <a:gd name="T60" fmla="*/ 1215 w 1215"/>
                <a:gd name="T61" fmla="*/ 603 h 1206"/>
                <a:gd name="T62" fmla="*/ 1215 w 1215"/>
                <a:gd name="T63" fmla="*/ 663 h 1206"/>
                <a:gd name="T64" fmla="*/ 1203 w 1215"/>
                <a:gd name="T65" fmla="*/ 722 h 1206"/>
                <a:gd name="T66" fmla="*/ 1167 w 1215"/>
                <a:gd name="T67" fmla="*/ 836 h 1206"/>
                <a:gd name="T68" fmla="*/ 1113 w 1215"/>
                <a:gd name="T69" fmla="*/ 943 h 1206"/>
                <a:gd name="T70" fmla="*/ 1041 w 1215"/>
                <a:gd name="T71" fmla="*/ 1033 h 1206"/>
                <a:gd name="T72" fmla="*/ 951 w 1215"/>
                <a:gd name="T73" fmla="*/ 1105 h 1206"/>
                <a:gd name="T74" fmla="*/ 844 w 1215"/>
                <a:gd name="T75" fmla="*/ 1158 h 1206"/>
                <a:gd name="T76" fmla="*/ 730 w 1215"/>
                <a:gd name="T77" fmla="*/ 1194 h 1206"/>
                <a:gd name="T78" fmla="*/ 670 w 1215"/>
                <a:gd name="T79" fmla="*/ 1206 h 1206"/>
                <a:gd name="T80" fmla="*/ 610 w 1215"/>
                <a:gd name="T81" fmla="*/ 1206 h 1206"/>
                <a:gd name="T82" fmla="*/ 610 w 1215"/>
                <a:gd name="T83" fmla="*/ 1206 h 1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15"/>
                <a:gd name="T127" fmla="*/ 0 h 1206"/>
                <a:gd name="T128" fmla="*/ 1215 w 1215"/>
                <a:gd name="T129" fmla="*/ 1206 h 1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15" h="1206">
                  <a:moveTo>
                    <a:pt x="610" y="1206"/>
                  </a:moveTo>
                  <a:lnTo>
                    <a:pt x="551" y="1206"/>
                  </a:lnTo>
                  <a:lnTo>
                    <a:pt x="491" y="1194"/>
                  </a:lnTo>
                  <a:lnTo>
                    <a:pt x="371" y="1158"/>
                  </a:lnTo>
                  <a:lnTo>
                    <a:pt x="270" y="1105"/>
                  </a:lnTo>
                  <a:lnTo>
                    <a:pt x="180" y="1033"/>
                  </a:lnTo>
                  <a:lnTo>
                    <a:pt x="108" y="943"/>
                  </a:lnTo>
                  <a:lnTo>
                    <a:pt x="48" y="836"/>
                  </a:lnTo>
                  <a:lnTo>
                    <a:pt x="12" y="722"/>
                  </a:lnTo>
                  <a:lnTo>
                    <a:pt x="6" y="663"/>
                  </a:lnTo>
                  <a:lnTo>
                    <a:pt x="0" y="603"/>
                  </a:lnTo>
                  <a:lnTo>
                    <a:pt x="6" y="543"/>
                  </a:lnTo>
                  <a:lnTo>
                    <a:pt x="12" y="483"/>
                  </a:lnTo>
                  <a:lnTo>
                    <a:pt x="48" y="370"/>
                  </a:lnTo>
                  <a:lnTo>
                    <a:pt x="108" y="262"/>
                  </a:lnTo>
                  <a:lnTo>
                    <a:pt x="180" y="179"/>
                  </a:lnTo>
                  <a:lnTo>
                    <a:pt x="270" y="101"/>
                  </a:lnTo>
                  <a:lnTo>
                    <a:pt x="371" y="47"/>
                  </a:lnTo>
                  <a:lnTo>
                    <a:pt x="491" y="12"/>
                  </a:lnTo>
                  <a:lnTo>
                    <a:pt x="551" y="6"/>
                  </a:lnTo>
                  <a:lnTo>
                    <a:pt x="610" y="0"/>
                  </a:lnTo>
                  <a:lnTo>
                    <a:pt x="670" y="6"/>
                  </a:lnTo>
                  <a:lnTo>
                    <a:pt x="730" y="12"/>
                  </a:lnTo>
                  <a:lnTo>
                    <a:pt x="844" y="47"/>
                  </a:lnTo>
                  <a:lnTo>
                    <a:pt x="951" y="101"/>
                  </a:lnTo>
                  <a:lnTo>
                    <a:pt x="1041" y="179"/>
                  </a:lnTo>
                  <a:lnTo>
                    <a:pt x="1113" y="262"/>
                  </a:lnTo>
                  <a:lnTo>
                    <a:pt x="1167" y="370"/>
                  </a:lnTo>
                  <a:lnTo>
                    <a:pt x="1203" y="483"/>
                  </a:lnTo>
                  <a:lnTo>
                    <a:pt x="1215" y="543"/>
                  </a:lnTo>
                  <a:lnTo>
                    <a:pt x="1215" y="603"/>
                  </a:lnTo>
                  <a:lnTo>
                    <a:pt x="1215" y="663"/>
                  </a:lnTo>
                  <a:lnTo>
                    <a:pt x="1203" y="722"/>
                  </a:lnTo>
                  <a:lnTo>
                    <a:pt x="1167" y="836"/>
                  </a:lnTo>
                  <a:lnTo>
                    <a:pt x="1113" y="943"/>
                  </a:lnTo>
                  <a:lnTo>
                    <a:pt x="1041" y="1033"/>
                  </a:lnTo>
                  <a:lnTo>
                    <a:pt x="951" y="1105"/>
                  </a:lnTo>
                  <a:lnTo>
                    <a:pt x="844" y="1158"/>
                  </a:lnTo>
                  <a:lnTo>
                    <a:pt x="730" y="1194"/>
                  </a:lnTo>
                  <a:lnTo>
                    <a:pt x="670" y="1206"/>
                  </a:lnTo>
                  <a:lnTo>
                    <a:pt x="610" y="1206"/>
                  </a:lnTo>
                  <a:close/>
                </a:path>
              </a:pathLst>
            </a:custGeom>
            <a:solidFill>
              <a:srgbClr val="507D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45" name="Freeform 205"/>
            <p:cNvSpPr>
              <a:spLocks/>
            </p:cNvSpPr>
            <p:nvPr/>
          </p:nvSpPr>
          <p:spPr bwMode="auto">
            <a:xfrm>
              <a:off x="4235" y="1846"/>
              <a:ext cx="1203" cy="1200"/>
            </a:xfrm>
            <a:custGeom>
              <a:avLst/>
              <a:gdLst>
                <a:gd name="T0" fmla="*/ 598 w 1203"/>
                <a:gd name="T1" fmla="*/ 1200 h 1200"/>
                <a:gd name="T2" fmla="*/ 539 w 1203"/>
                <a:gd name="T3" fmla="*/ 1200 h 1200"/>
                <a:gd name="T4" fmla="*/ 479 w 1203"/>
                <a:gd name="T5" fmla="*/ 1188 h 1200"/>
                <a:gd name="T6" fmla="*/ 365 w 1203"/>
                <a:gd name="T7" fmla="*/ 1152 h 1200"/>
                <a:gd name="T8" fmla="*/ 264 w 1203"/>
                <a:gd name="T9" fmla="*/ 1099 h 1200"/>
                <a:gd name="T10" fmla="*/ 174 w 1203"/>
                <a:gd name="T11" fmla="*/ 1027 h 1200"/>
                <a:gd name="T12" fmla="*/ 102 w 1203"/>
                <a:gd name="T13" fmla="*/ 937 h 1200"/>
                <a:gd name="T14" fmla="*/ 48 w 1203"/>
                <a:gd name="T15" fmla="*/ 830 h 1200"/>
                <a:gd name="T16" fmla="*/ 12 w 1203"/>
                <a:gd name="T17" fmla="*/ 716 h 1200"/>
                <a:gd name="T18" fmla="*/ 6 w 1203"/>
                <a:gd name="T19" fmla="*/ 657 h 1200"/>
                <a:gd name="T20" fmla="*/ 0 w 1203"/>
                <a:gd name="T21" fmla="*/ 597 h 1200"/>
                <a:gd name="T22" fmla="*/ 6 w 1203"/>
                <a:gd name="T23" fmla="*/ 537 h 1200"/>
                <a:gd name="T24" fmla="*/ 12 w 1203"/>
                <a:gd name="T25" fmla="*/ 477 h 1200"/>
                <a:gd name="T26" fmla="*/ 48 w 1203"/>
                <a:gd name="T27" fmla="*/ 364 h 1200"/>
                <a:gd name="T28" fmla="*/ 102 w 1203"/>
                <a:gd name="T29" fmla="*/ 262 h 1200"/>
                <a:gd name="T30" fmla="*/ 174 w 1203"/>
                <a:gd name="T31" fmla="*/ 173 h 1200"/>
                <a:gd name="T32" fmla="*/ 264 w 1203"/>
                <a:gd name="T33" fmla="*/ 101 h 1200"/>
                <a:gd name="T34" fmla="*/ 365 w 1203"/>
                <a:gd name="T35" fmla="*/ 47 h 1200"/>
                <a:gd name="T36" fmla="*/ 479 w 1203"/>
                <a:gd name="T37" fmla="*/ 12 h 1200"/>
                <a:gd name="T38" fmla="*/ 539 w 1203"/>
                <a:gd name="T39" fmla="*/ 6 h 1200"/>
                <a:gd name="T40" fmla="*/ 598 w 1203"/>
                <a:gd name="T41" fmla="*/ 0 h 1200"/>
                <a:gd name="T42" fmla="*/ 658 w 1203"/>
                <a:gd name="T43" fmla="*/ 6 h 1200"/>
                <a:gd name="T44" fmla="*/ 718 w 1203"/>
                <a:gd name="T45" fmla="*/ 12 h 1200"/>
                <a:gd name="T46" fmla="*/ 832 w 1203"/>
                <a:gd name="T47" fmla="*/ 47 h 1200"/>
                <a:gd name="T48" fmla="*/ 939 w 1203"/>
                <a:gd name="T49" fmla="*/ 101 h 1200"/>
                <a:gd name="T50" fmla="*/ 1029 w 1203"/>
                <a:gd name="T51" fmla="*/ 173 h 1200"/>
                <a:gd name="T52" fmla="*/ 1101 w 1203"/>
                <a:gd name="T53" fmla="*/ 262 h 1200"/>
                <a:gd name="T54" fmla="*/ 1155 w 1203"/>
                <a:gd name="T55" fmla="*/ 364 h 1200"/>
                <a:gd name="T56" fmla="*/ 1191 w 1203"/>
                <a:gd name="T57" fmla="*/ 477 h 1200"/>
                <a:gd name="T58" fmla="*/ 1203 w 1203"/>
                <a:gd name="T59" fmla="*/ 537 h 1200"/>
                <a:gd name="T60" fmla="*/ 1203 w 1203"/>
                <a:gd name="T61" fmla="*/ 597 h 1200"/>
                <a:gd name="T62" fmla="*/ 1203 w 1203"/>
                <a:gd name="T63" fmla="*/ 657 h 1200"/>
                <a:gd name="T64" fmla="*/ 1191 w 1203"/>
                <a:gd name="T65" fmla="*/ 716 h 1200"/>
                <a:gd name="T66" fmla="*/ 1155 w 1203"/>
                <a:gd name="T67" fmla="*/ 830 h 1200"/>
                <a:gd name="T68" fmla="*/ 1101 w 1203"/>
                <a:gd name="T69" fmla="*/ 937 h 1200"/>
                <a:gd name="T70" fmla="*/ 1029 w 1203"/>
                <a:gd name="T71" fmla="*/ 1027 h 1200"/>
                <a:gd name="T72" fmla="*/ 939 w 1203"/>
                <a:gd name="T73" fmla="*/ 1099 h 1200"/>
                <a:gd name="T74" fmla="*/ 832 w 1203"/>
                <a:gd name="T75" fmla="*/ 1152 h 1200"/>
                <a:gd name="T76" fmla="*/ 718 w 1203"/>
                <a:gd name="T77" fmla="*/ 1188 h 1200"/>
                <a:gd name="T78" fmla="*/ 658 w 1203"/>
                <a:gd name="T79" fmla="*/ 1200 h 1200"/>
                <a:gd name="T80" fmla="*/ 598 w 1203"/>
                <a:gd name="T81" fmla="*/ 1200 h 1200"/>
                <a:gd name="T82" fmla="*/ 598 w 1203"/>
                <a:gd name="T83" fmla="*/ 1200 h 120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03"/>
                <a:gd name="T127" fmla="*/ 0 h 1200"/>
                <a:gd name="T128" fmla="*/ 1203 w 1203"/>
                <a:gd name="T129" fmla="*/ 1200 h 120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03" h="1200">
                  <a:moveTo>
                    <a:pt x="598" y="1200"/>
                  </a:moveTo>
                  <a:lnTo>
                    <a:pt x="539" y="1200"/>
                  </a:lnTo>
                  <a:lnTo>
                    <a:pt x="479" y="1188"/>
                  </a:lnTo>
                  <a:lnTo>
                    <a:pt x="365" y="1152"/>
                  </a:lnTo>
                  <a:lnTo>
                    <a:pt x="264" y="1099"/>
                  </a:lnTo>
                  <a:lnTo>
                    <a:pt x="174" y="1027"/>
                  </a:lnTo>
                  <a:lnTo>
                    <a:pt x="102" y="937"/>
                  </a:lnTo>
                  <a:lnTo>
                    <a:pt x="48" y="830"/>
                  </a:lnTo>
                  <a:lnTo>
                    <a:pt x="12" y="716"/>
                  </a:lnTo>
                  <a:lnTo>
                    <a:pt x="6" y="657"/>
                  </a:lnTo>
                  <a:lnTo>
                    <a:pt x="0" y="597"/>
                  </a:lnTo>
                  <a:lnTo>
                    <a:pt x="6" y="537"/>
                  </a:lnTo>
                  <a:lnTo>
                    <a:pt x="12" y="477"/>
                  </a:lnTo>
                  <a:lnTo>
                    <a:pt x="48" y="364"/>
                  </a:lnTo>
                  <a:lnTo>
                    <a:pt x="102" y="262"/>
                  </a:lnTo>
                  <a:lnTo>
                    <a:pt x="174" y="173"/>
                  </a:lnTo>
                  <a:lnTo>
                    <a:pt x="264" y="101"/>
                  </a:lnTo>
                  <a:lnTo>
                    <a:pt x="365" y="47"/>
                  </a:lnTo>
                  <a:lnTo>
                    <a:pt x="479" y="12"/>
                  </a:lnTo>
                  <a:lnTo>
                    <a:pt x="539" y="6"/>
                  </a:lnTo>
                  <a:lnTo>
                    <a:pt x="598" y="0"/>
                  </a:lnTo>
                  <a:lnTo>
                    <a:pt x="658" y="6"/>
                  </a:lnTo>
                  <a:lnTo>
                    <a:pt x="718" y="12"/>
                  </a:lnTo>
                  <a:lnTo>
                    <a:pt x="832" y="47"/>
                  </a:lnTo>
                  <a:lnTo>
                    <a:pt x="939" y="101"/>
                  </a:lnTo>
                  <a:lnTo>
                    <a:pt x="1029" y="173"/>
                  </a:lnTo>
                  <a:lnTo>
                    <a:pt x="1101" y="262"/>
                  </a:lnTo>
                  <a:lnTo>
                    <a:pt x="1155" y="364"/>
                  </a:lnTo>
                  <a:lnTo>
                    <a:pt x="1191" y="477"/>
                  </a:lnTo>
                  <a:lnTo>
                    <a:pt x="1203" y="537"/>
                  </a:lnTo>
                  <a:lnTo>
                    <a:pt x="1203" y="597"/>
                  </a:lnTo>
                  <a:lnTo>
                    <a:pt x="1203" y="657"/>
                  </a:lnTo>
                  <a:lnTo>
                    <a:pt x="1191" y="716"/>
                  </a:lnTo>
                  <a:lnTo>
                    <a:pt x="1155" y="830"/>
                  </a:lnTo>
                  <a:lnTo>
                    <a:pt x="1101" y="937"/>
                  </a:lnTo>
                  <a:lnTo>
                    <a:pt x="1029" y="1027"/>
                  </a:lnTo>
                  <a:lnTo>
                    <a:pt x="939" y="1099"/>
                  </a:lnTo>
                  <a:lnTo>
                    <a:pt x="832" y="1152"/>
                  </a:lnTo>
                  <a:lnTo>
                    <a:pt x="718" y="1188"/>
                  </a:lnTo>
                  <a:lnTo>
                    <a:pt x="658" y="1200"/>
                  </a:lnTo>
                  <a:lnTo>
                    <a:pt x="598" y="1200"/>
                  </a:lnTo>
                  <a:close/>
                </a:path>
              </a:pathLst>
            </a:custGeom>
            <a:solidFill>
              <a:srgbClr val="507D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46" name="Freeform 206"/>
            <p:cNvSpPr>
              <a:spLocks/>
            </p:cNvSpPr>
            <p:nvPr/>
          </p:nvSpPr>
          <p:spPr bwMode="auto">
            <a:xfrm>
              <a:off x="4241" y="1852"/>
              <a:ext cx="1185" cy="1182"/>
            </a:xfrm>
            <a:custGeom>
              <a:avLst/>
              <a:gdLst>
                <a:gd name="T0" fmla="*/ 592 w 1185"/>
                <a:gd name="T1" fmla="*/ 1182 h 1182"/>
                <a:gd name="T2" fmla="*/ 533 w 1185"/>
                <a:gd name="T3" fmla="*/ 1182 h 1182"/>
                <a:gd name="T4" fmla="*/ 473 w 1185"/>
                <a:gd name="T5" fmla="*/ 1170 h 1182"/>
                <a:gd name="T6" fmla="*/ 359 w 1185"/>
                <a:gd name="T7" fmla="*/ 1134 h 1182"/>
                <a:gd name="T8" fmla="*/ 264 w 1185"/>
                <a:gd name="T9" fmla="*/ 1081 h 1182"/>
                <a:gd name="T10" fmla="*/ 174 w 1185"/>
                <a:gd name="T11" fmla="*/ 1009 h 1182"/>
                <a:gd name="T12" fmla="*/ 102 w 1185"/>
                <a:gd name="T13" fmla="*/ 925 h 1182"/>
                <a:gd name="T14" fmla="*/ 48 w 1185"/>
                <a:gd name="T15" fmla="*/ 824 h 1182"/>
                <a:gd name="T16" fmla="*/ 12 w 1185"/>
                <a:gd name="T17" fmla="*/ 710 h 1182"/>
                <a:gd name="T18" fmla="*/ 6 w 1185"/>
                <a:gd name="T19" fmla="*/ 651 h 1182"/>
                <a:gd name="T20" fmla="*/ 0 w 1185"/>
                <a:gd name="T21" fmla="*/ 591 h 1182"/>
                <a:gd name="T22" fmla="*/ 6 w 1185"/>
                <a:gd name="T23" fmla="*/ 531 h 1182"/>
                <a:gd name="T24" fmla="*/ 12 w 1185"/>
                <a:gd name="T25" fmla="*/ 471 h 1182"/>
                <a:gd name="T26" fmla="*/ 48 w 1185"/>
                <a:gd name="T27" fmla="*/ 358 h 1182"/>
                <a:gd name="T28" fmla="*/ 102 w 1185"/>
                <a:gd name="T29" fmla="*/ 262 h 1182"/>
                <a:gd name="T30" fmla="*/ 174 w 1185"/>
                <a:gd name="T31" fmla="*/ 173 h 1182"/>
                <a:gd name="T32" fmla="*/ 264 w 1185"/>
                <a:gd name="T33" fmla="*/ 101 h 1182"/>
                <a:gd name="T34" fmla="*/ 359 w 1185"/>
                <a:gd name="T35" fmla="*/ 47 h 1182"/>
                <a:gd name="T36" fmla="*/ 473 w 1185"/>
                <a:gd name="T37" fmla="*/ 12 h 1182"/>
                <a:gd name="T38" fmla="*/ 533 w 1185"/>
                <a:gd name="T39" fmla="*/ 6 h 1182"/>
                <a:gd name="T40" fmla="*/ 592 w 1185"/>
                <a:gd name="T41" fmla="*/ 0 h 1182"/>
                <a:gd name="T42" fmla="*/ 652 w 1185"/>
                <a:gd name="T43" fmla="*/ 6 h 1182"/>
                <a:gd name="T44" fmla="*/ 712 w 1185"/>
                <a:gd name="T45" fmla="*/ 12 h 1182"/>
                <a:gd name="T46" fmla="*/ 826 w 1185"/>
                <a:gd name="T47" fmla="*/ 47 h 1182"/>
                <a:gd name="T48" fmla="*/ 927 w 1185"/>
                <a:gd name="T49" fmla="*/ 101 h 1182"/>
                <a:gd name="T50" fmla="*/ 1011 w 1185"/>
                <a:gd name="T51" fmla="*/ 173 h 1182"/>
                <a:gd name="T52" fmla="*/ 1083 w 1185"/>
                <a:gd name="T53" fmla="*/ 262 h 1182"/>
                <a:gd name="T54" fmla="*/ 1137 w 1185"/>
                <a:gd name="T55" fmla="*/ 358 h 1182"/>
                <a:gd name="T56" fmla="*/ 1173 w 1185"/>
                <a:gd name="T57" fmla="*/ 471 h 1182"/>
                <a:gd name="T58" fmla="*/ 1185 w 1185"/>
                <a:gd name="T59" fmla="*/ 531 h 1182"/>
                <a:gd name="T60" fmla="*/ 1185 w 1185"/>
                <a:gd name="T61" fmla="*/ 591 h 1182"/>
                <a:gd name="T62" fmla="*/ 1185 w 1185"/>
                <a:gd name="T63" fmla="*/ 651 h 1182"/>
                <a:gd name="T64" fmla="*/ 1173 w 1185"/>
                <a:gd name="T65" fmla="*/ 710 h 1182"/>
                <a:gd name="T66" fmla="*/ 1137 w 1185"/>
                <a:gd name="T67" fmla="*/ 824 h 1182"/>
                <a:gd name="T68" fmla="*/ 1083 w 1185"/>
                <a:gd name="T69" fmla="*/ 925 h 1182"/>
                <a:gd name="T70" fmla="*/ 1011 w 1185"/>
                <a:gd name="T71" fmla="*/ 1009 h 1182"/>
                <a:gd name="T72" fmla="*/ 927 w 1185"/>
                <a:gd name="T73" fmla="*/ 1081 h 1182"/>
                <a:gd name="T74" fmla="*/ 826 w 1185"/>
                <a:gd name="T75" fmla="*/ 1134 h 1182"/>
                <a:gd name="T76" fmla="*/ 712 w 1185"/>
                <a:gd name="T77" fmla="*/ 1170 h 1182"/>
                <a:gd name="T78" fmla="*/ 652 w 1185"/>
                <a:gd name="T79" fmla="*/ 1182 h 1182"/>
                <a:gd name="T80" fmla="*/ 592 w 1185"/>
                <a:gd name="T81" fmla="*/ 1182 h 1182"/>
                <a:gd name="T82" fmla="*/ 592 w 1185"/>
                <a:gd name="T83" fmla="*/ 1182 h 118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85"/>
                <a:gd name="T127" fmla="*/ 0 h 1182"/>
                <a:gd name="T128" fmla="*/ 1185 w 1185"/>
                <a:gd name="T129" fmla="*/ 1182 h 118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85" h="1182">
                  <a:moveTo>
                    <a:pt x="592" y="1182"/>
                  </a:moveTo>
                  <a:lnTo>
                    <a:pt x="533" y="1182"/>
                  </a:lnTo>
                  <a:lnTo>
                    <a:pt x="473" y="1170"/>
                  </a:lnTo>
                  <a:lnTo>
                    <a:pt x="359" y="1134"/>
                  </a:lnTo>
                  <a:lnTo>
                    <a:pt x="264" y="1081"/>
                  </a:lnTo>
                  <a:lnTo>
                    <a:pt x="174" y="1009"/>
                  </a:lnTo>
                  <a:lnTo>
                    <a:pt x="102" y="925"/>
                  </a:lnTo>
                  <a:lnTo>
                    <a:pt x="48" y="824"/>
                  </a:lnTo>
                  <a:lnTo>
                    <a:pt x="12" y="710"/>
                  </a:lnTo>
                  <a:lnTo>
                    <a:pt x="6" y="651"/>
                  </a:lnTo>
                  <a:lnTo>
                    <a:pt x="0" y="591"/>
                  </a:lnTo>
                  <a:lnTo>
                    <a:pt x="6" y="531"/>
                  </a:lnTo>
                  <a:lnTo>
                    <a:pt x="12" y="471"/>
                  </a:lnTo>
                  <a:lnTo>
                    <a:pt x="48" y="358"/>
                  </a:lnTo>
                  <a:lnTo>
                    <a:pt x="102" y="262"/>
                  </a:lnTo>
                  <a:lnTo>
                    <a:pt x="174" y="173"/>
                  </a:lnTo>
                  <a:lnTo>
                    <a:pt x="264" y="101"/>
                  </a:lnTo>
                  <a:lnTo>
                    <a:pt x="359" y="47"/>
                  </a:lnTo>
                  <a:lnTo>
                    <a:pt x="473" y="12"/>
                  </a:lnTo>
                  <a:lnTo>
                    <a:pt x="533" y="6"/>
                  </a:lnTo>
                  <a:lnTo>
                    <a:pt x="592" y="0"/>
                  </a:lnTo>
                  <a:lnTo>
                    <a:pt x="652" y="6"/>
                  </a:lnTo>
                  <a:lnTo>
                    <a:pt x="712" y="12"/>
                  </a:lnTo>
                  <a:lnTo>
                    <a:pt x="826" y="47"/>
                  </a:lnTo>
                  <a:lnTo>
                    <a:pt x="927" y="101"/>
                  </a:lnTo>
                  <a:lnTo>
                    <a:pt x="1011" y="173"/>
                  </a:lnTo>
                  <a:lnTo>
                    <a:pt x="1083" y="262"/>
                  </a:lnTo>
                  <a:lnTo>
                    <a:pt x="1137" y="358"/>
                  </a:lnTo>
                  <a:lnTo>
                    <a:pt x="1173" y="471"/>
                  </a:lnTo>
                  <a:lnTo>
                    <a:pt x="1185" y="531"/>
                  </a:lnTo>
                  <a:lnTo>
                    <a:pt x="1185" y="591"/>
                  </a:lnTo>
                  <a:lnTo>
                    <a:pt x="1185" y="651"/>
                  </a:lnTo>
                  <a:lnTo>
                    <a:pt x="1173" y="710"/>
                  </a:lnTo>
                  <a:lnTo>
                    <a:pt x="1137" y="824"/>
                  </a:lnTo>
                  <a:lnTo>
                    <a:pt x="1083" y="925"/>
                  </a:lnTo>
                  <a:lnTo>
                    <a:pt x="1011" y="1009"/>
                  </a:lnTo>
                  <a:lnTo>
                    <a:pt x="927" y="1081"/>
                  </a:lnTo>
                  <a:lnTo>
                    <a:pt x="826" y="1134"/>
                  </a:lnTo>
                  <a:lnTo>
                    <a:pt x="712" y="1170"/>
                  </a:lnTo>
                  <a:lnTo>
                    <a:pt x="652" y="1182"/>
                  </a:lnTo>
                  <a:lnTo>
                    <a:pt x="592" y="1182"/>
                  </a:lnTo>
                  <a:close/>
                </a:path>
              </a:pathLst>
            </a:custGeom>
            <a:solidFill>
              <a:srgbClr val="517D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47" name="Freeform 207"/>
            <p:cNvSpPr>
              <a:spLocks/>
            </p:cNvSpPr>
            <p:nvPr/>
          </p:nvSpPr>
          <p:spPr bwMode="auto">
            <a:xfrm>
              <a:off x="4241" y="1852"/>
              <a:ext cx="1179" cy="1176"/>
            </a:xfrm>
            <a:custGeom>
              <a:avLst/>
              <a:gdLst>
                <a:gd name="T0" fmla="*/ 586 w 1179"/>
                <a:gd name="T1" fmla="*/ 1176 h 1176"/>
                <a:gd name="T2" fmla="*/ 646 w 1179"/>
                <a:gd name="T3" fmla="*/ 1176 h 1176"/>
                <a:gd name="T4" fmla="*/ 706 w 1179"/>
                <a:gd name="T5" fmla="*/ 1164 h 1176"/>
                <a:gd name="T6" fmla="*/ 820 w 1179"/>
                <a:gd name="T7" fmla="*/ 1128 h 1176"/>
                <a:gd name="T8" fmla="*/ 921 w 1179"/>
                <a:gd name="T9" fmla="*/ 1075 h 1176"/>
                <a:gd name="T10" fmla="*/ 1005 w 1179"/>
                <a:gd name="T11" fmla="*/ 1003 h 1176"/>
                <a:gd name="T12" fmla="*/ 1077 w 1179"/>
                <a:gd name="T13" fmla="*/ 919 h 1176"/>
                <a:gd name="T14" fmla="*/ 1131 w 1179"/>
                <a:gd name="T15" fmla="*/ 818 h 1176"/>
                <a:gd name="T16" fmla="*/ 1167 w 1179"/>
                <a:gd name="T17" fmla="*/ 704 h 1176"/>
                <a:gd name="T18" fmla="*/ 1179 w 1179"/>
                <a:gd name="T19" fmla="*/ 645 h 1176"/>
                <a:gd name="T20" fmla="*/ 1179 w 1179"/>
                <a:gd name="T21" fmla="*/ 585 h 1176"/>
                <a:gd name="T22" fmla="*/ 1179 w 1179"/>
                <a:gd name="T23" fmla="*/ 525 h 1176"/>
                <a:gd name="T24" fmla="*/ 1167 w 1179"/>
                <a:gd name="T25" fmla="*/ 465 h 1176"/>
                <a:gd name="T26" fmla="*/ 1131 w 1179"/>
                <a:gd name="T27" fmla="*/ 358 h 1176"/>
                <a:gd name="T28" fmla="*/ 1077 w 1179"/>
                <a:gd name="T29" fmla="*/ 256 h 1176"/>
                <a:gd name="T30" fmla="*/ 1005 w 1179"/>
                <a:gd name="T31" fmla="*/ 173 h 1176"/>
                <a:gd name="T32" fmla="*/ 921 w 1179"/>
                <a:gd name="T33" fmla="*/ 101 h 1176"/>
                <a:gd name="T34" fmla="*/ 820 w 1179"/>
                <a:gd name="T35" fmla="*/ 47 h 1176"/>
                <a:gd name="T36" fmla="*/ 706 w 1179"/>
                <a:gd name="T37" fmla="*/ 12 h 1176"/>
                <a:gd name="T38" fmla="*/ 646 w 1179"/>
                <a:gd name="T39" fmla="*/ 6 h 1176"/>
                <a:gd name="T40" fmla="*/ 586 w 1179"/>
                <a:gd name="T41" fmla="*/ 0 h 1176"/>
                <a:gd name="T42" fmla="*/ 527 w 1179"/>
                <a:gd name="T43" fmla="*/ 6 h 1176"/>
                <a:gd name="T44" fmla="*/ 467 w 1179"/>
                <a:gd name="T45" fmla="*/ 12 h 1176"/>
                <a:gd name="T46" fmla="*/ 359 w 1179"/>
                <a:gd name="T47" fmla="*/ 47 h 1176"/>
                <a:gd name="T48" fmla="*/ 258 w 1179"/>
                <a:gd name="T49" fmla="*/ 101 h 1176"/>
                <a:gd name="T50" fmla="*/ 174 w 1179"/>
                <a:gd name="T51" fmla="*/ 173 h 1176"/>
                <a:gd name="T52" fmla="*/ 102 w 1179"/>
                <a:gd name="T53" fmla="*/ 256 h 1176"/>
                <a:gd name="T54" fmla="*/ 48 w 1179"/>
                <a:gd name="T55" fmla="*/ 358 h 1176"/>
                <a:gd name="T56" fmla="*/ 12 w 1179"/>
                <a:gd name="T57" fmla="*/ 465 h 1176"/>
                <a:gd name="T58" fmla="*/ 6 w 1179"/>
                <a:gd name="T59" fmla="*/ 525 h 1176"/>
                <a:gd name="T60" fmla="*/ 0 w 1179"/>
                <a:gd name="T61" fmla="*/ 585 h 1176"/>
                <a:gd name="T62" fmla="*/ 6 w 1179"/>
                <a:gd name="T63" fmla="*/ 645 h 1176"/>
                <a:gd name="T64" fmla="*/ 12 w 1179"/>
                <a:gd name="T65" fmla="*/ 704 h 1176"/>
                <a:gd name="T66" fmla="*/ 48 w 1179"/>
                <a:gd name="T67" fmla="*/ 818 h 1176"/>
                <a:gd name="T68" fmla="*/ 102 w 1179"/>
                <a:gd name="T69" fmla="*/ 919 h 1176"/>
                <a:gd name="T70" fmla="*/ 174 w 1179"/>
                <a:gd name="T71" fmla="*/ 1003 h 1176"/>
                <a:gd name="T72" fmla="*/ 258 w 1179"/>
                <a:gd name="T73" fmla="*/ 1075 h 1176"/>
                <a:gd name="T74" fmla="*/ 359 w 1179"/>
                <a:gd name="T75" fmla="*/ 1128 h 1176"/>
                <a:gd name="T76" fmla="*/ 467 w 1179"/>
                <a:gd name="T77" fmla="*/ 1164 h 1176"/>
                <a:gd name="T78" fmla="*/ 527 w 1179"/>
                <a:gd name="T79" fmla="*/ 1176 h 1176"/>
                <a:gd name="T80" fmla="*/ 586 w 1179"/>
                <a:gd name="T81" fmla="*/ 1176 h 1176"/>
                <a:gd name="T82" fmla="*/ 586 w 1179"/>
                <a:gd name="T83" fmla="*/ 1176 h 11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79"/>
                <a:gd name="T127" fmla="*/ 0 h 1176"/>
                <a:gd name="T128" fmla="*/ 1179 w 1179"/>
                <a:gd name="T129" fmla="*/ 1176 h 11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79" h="1176">
                  <a:moveTo>
                    <a:pt x="586" y="1176"/>
                  </a:moveTo>
                  <a:lnTo>
                    <a:pt x="646" y="1176"/>
                  </a:lnTo>
                  <a:lnTo>
                    <a:pt x="706" y="1164"/>
                  </a:lnTo>
                  <a:lnTo>
                    <a:pt x="820" y="1128"/>
                  </a:lnTo>
                  <a:lnTo>
                    <a:pt x="921" y="1075"/>
                  </a:lnTo>
                  <a:lnTo>
                    <a:pt x="1005" y="1003"/>
                  </a:lnTo>
                  <a:lnTo>
                    <a:pt x="1077" y="919"/>
                  </a:lnTo>
                  <a:lnTo>
                    <a:pt x="1131" y="818"/>
                  </a:lnTo>
                  <a:lnTo>
                    <a:pt x="1167" y="704"/>
                  </a:lnTo>
                  <a:lnTo>
                    <a:pt x="1179" y="645"/>
                  </a:lnTo>
                  <a:lnTo>
                    <a:pt x="1179" y="585"/>
                  </a:lnTo>
                  <a:lnTo>
                    <a:pt x="1179" y="525"/>
                  </a:lnTo>
                  <a:lnTo>
                    <a:pt x="1167" y="465"/>
                  </a:lnTo>
                  <a:lnTo>
                    <a:pt x="1131" y="358"/>
                  </a:lnTo>
                  <a:lnTo>
                    <a:pt x="1077" y="256"/>
                  </a:lnTo>
                  <a:lnTo>
                    <a:pt x="1005" y="173"/>
                  </a:lnTo>
                  <a:lnTo>
                    <a:pt x="921" y="101"/>
                  </a:lnTo>
                  <a:lnTo>
                    <a:pt x="820" y="47"/>
                  </a:lnTo>
                  <a:lnTo>
                    <a:pt x="706" y="12"/>
                  </a:lnTo>
                  <a:lnTo>
                    <a:pt x="646" y="6"/>
                  </a:lnTo>
                  <a:lnTo>
                    <a:pt x="586" y="0"/>
                  </a:lnTo>
                  <a:lnTo>
                    <a:pt x="527" y="6"/>
                  </a:lnTo>
                  <a:lnTo>
                    <a:pt x="467" y="12"/>
                  </a:lnTo>
                  <a:lnTo>
                    <a:pt x="359" y="47"/>
                  </a:lnTo>
                  <a:lnTo>
                    <a:pt x="258" y="101"/>
                  </a:lnTo>
                  <a:lnTo>
                    <a:pt x="174" y="173"/>
                  </a:lnTo>
                  <a:lnTo>
                    <a:pt x="102" y="256"/>
                  </a:lnTo>
                  <a:lnTo>
                    <a:pt x="48" y="358"/>
                  </a:lnTo>
                  <a:lnTo>
                    <a:pt x="12" y="465"/>
                  </a:lnTo>
                  <a:lnTo>
                    <a:pt x="6" y="525"/>
                  </a:lnTo>
                  <a:lnTo>
                    <a:pt x="0" y="585"/>
                  </a:lnTo>
                  <a:lnTo>
                    <a:pt x="6" y="645"/>
                  </a:lnTo>
                  <a:lnTo>
                    <a:pt x="12" y="704"/>
                  </a:lnTo>
                  <a:lnTo>
                    <a:pt x="48" y="818"/>
                  </a:lnTo>
                  <a:lnTo>
                    <a:pt x="102" y="919"/>
                  </a:lnTo>
                  <a:lnTo>
                    <a:pt x="174" y="1003"/>
                  </a:lnTo>
                  <a:lnTo>
                    <a:pt x="258" y="1075"/>
                  </a:lnTo>
                  <a:lnTo>
                    <a:pt x="359" y="1128"/>
                  </a:lnTo>
                  <a:lnTo>
                    <a:pt x="467" y="1164"/>
                  </a:lnTo>
                  <a:lnTo>
                    <a:pt x="527" y="1176"/>
                  </a:lnTo>
                  <a:lnTo>
                    <a:pt x="586" y="1176"/>
                  </a:lnTo>
                  <a:close/>
                </a:path>
              </a:pathLst>
            </a:custGeom>
            <a:solidFill>
              <a:srgbClr val="527D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48" name="Freeform 208"/>
            <p:cNvSpPr>
              <a:spLocks noEditPoints="1"/>
            </p:cNvSpPr>
            <p:nvPr/>
          </p:nvSpPr>
          <p:spPr bwMode="auto">
            <a:xfrm>
              <a:off x="4439" y="2503"/>
              <a:ext cx="233" cy="304"/>
            </a:xfrm>
            <a:custGeom>
              <a:avLst/>
              <a:gdLst>
                <a:gd name="T0" fmla="*/ 66 w 233"/>
                <a:gd name="T1" fmla="*/ 197 h 304"/>
                <a:gd name="T2" fmla="*/ 137 w 233"/>
                <a:gd name="T3" fmla="*/ 197 h 304"/>
                <a:gd name="T4" fmla="*/ 161 w 233"/>
                <a:gd name="T5" fmla="*/ 197 h 304"/>
                <a:gd name="T6" fmla="*/ 185 w 233"/>
                <a:gd name="T7" fmla="*/ 185 h 304"/>
                <a:gd name="T8" fmla="*/ 215 w 233"/>
                <a:gd name="T9" fmla="*/ 161 h 304"/>
                <a:gd name="T10" fmla="*/ 227 w 233"/>
                <a:gd name="T11" fmla="*/ 125 h 304"/>
                <a:gd name="T12" fmla="*/ 233 w 233"/>
                <a:gd name="T13" fmla="*/ 101 h 304"/>
                <a:gd name="T14" fmla="*/ 227 w 233"/>
                <a:gd name="T15" fmla="*/ 59 h 304"/>
                <a:gd name="T16" fmla="*/ 209 w 233"/>
                <a:gd name="T17" fmla="*/ 29 h 304"/>
                <a:gd name="T18" fmla="*/ 179 w 233"/>
                <a:gd name="T19" fmla="*/ 6 h 304"/>
                <a:gd name="T20" fmla="*/ 137 w 233"/>
                <a:gd name="T21" fmla="*/ 0 h 304"/>
                <a:gd name="T22" fmla="*/ 0 w 233"/>
                <a:gd name="T23" fmla="*/ 0 h 304"/>
                <a:gd name="T24" fmla="*/ 0 w 233"/>
                <a:gd name="T25" fmla="*/ 304 h 304"/>
                <a:gd name="T26" fmla="*/ 66 w 233"/>
                <a:gd name="T27" fmla="*/ 304 h 304"/>
                <a:gd name="T28" fmla="*/ 66 w 233"/>
                <a:gd name="T29" fmla="*/ 197 h 304"/>
                <a:gd name="T30" fmla="*/ 66 w 233"/>
                <a:gd name="T31" fmla="*/ 143 h 304"/>
                <a:gd name="T32" fmla="*/ 66 w 233"/>
                <a:gd name="T33" fmla="*/ 53 h 304"/>
                <a:gd name="T34" fmla="*/ 113 w 233"/>
                <a:gd name="T35" fmla="*/ 53 h 304"/>
                <a:gd name="T36" fmla="*/ 137 w 233"/>
                <a:gd name="T37" fmla="*/ 53 h 304"/>
                <a:gd name="T38" fmla="*/ 155 w 233"/>
                <a:gd name="T39" fmla="*/ 65 h 304"/>
                <a:gd name="T40" fmla="*/ 167 w 233"/>
                <a:gd name="T41" fmla="*/ 77 h 304"/>
                <a:gd name="T42" fmla="*/ 167 w 233"/>
                <a:gd name="T43" fmla="*/ 95 h 304"/>
                <a:gd name="T44" fmla="*/ 167 w 233"/>
                <a:gd name="T45" fmla="*/ 107 h 304"/>
                <a:gd name="T46" fmla="*/ 161 w 233"/>
                <a:gd name="T47" fmla="*/ 125 h 304"/>
                <a:gd name="T48" fmla="*/ 149 w 233"/>
                <a:gd name="T49" fmla="*/ 137 h 304"/>
                <a:gd name="T50" fmla="*/ 125 w 233"/>
                <a:gd name="T51" fmla="*/ 143 h 304"/>
                <a:gd name="T52" fmla="*/ 66 w 233"/>
                <a:gd name="T53" fmla="*/ 143 h 30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33"/>
                <a:gd name="T82" fmla="*/ 0 h 304"/>
                <a:gd name="T83" fmla="*/ 233 w 233"/>
                <a:gd name="T84" fmla="*/ 304 h 30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33" h="304">
                  <a:moveTo>
                    <a:pt x="66" y="197"/>
                  </a:moveTo>
                  <a:lnTo>
                    <a:pt x="137" y="197"/>
                  </a:lnTo>
                  <a:lnTo>
                    <a:pt x="161" y="197"/>
                  </a:lnTo>
                  <a:lnTo>
                    <a:pt x="185" y="185"/>
                  </a:lnTo>
                  <a:lnTo>
                    <a:pt x="215" y="161"/>
                  </a:lnTo>
                  <a:lnTo>
                    <a:pt x="227" y="125"/>
                  </a:lnTo>
                  <a:lnTo>
                    <a:pt x="233" y="101"/>
                  </a:lnTo>
                  <a:lnTo>
                    <a:pt x="227" y="59"/>
                  </a:lnTo>
                  <a:lnTo>
                    <a:pt x="209" y="29"/>
                  </a:lnTo>
                  <a:lnTo>
                    <a:pt x="179" y="6"/>
                  </a:lnTo>
                  <a:lnTo>
                    <a:pt x="137" y="0"/>
                  </a:lnTo>
                  <a:lnTo>
                    <a:pt x="0" y="0"/>
                  </a:lnTo>
                  <a:lnTo>
                    <a:pt x="0" y="304"/>
                  </a:lnTo>
                  <a:lnTo>
                    <a:pt x="66" y="304"/>
                  </a:lnTo>
                  <a:lnTo>
                    <a:pt x="66" y="197"/>
                  </a:lnTo>
                  <a:close/>
                  <a:moveTo>
                    <a:pt x="66" y="143"/>
                  </a:moveTo>
                  <a:lnTo>
                    <a:pt x="66" y="53"/>
                  </a:lnTo>
                  <a:lnTo>
                    <a:pt x="113" y="53"/>
                  </a:lnTo>
                  <a:lnTo>
                    <a:pt x="137" y="53"/>
                  </a:lnTo>
                  <a:lnTo>
                    <a:pt x="155" y="65"/>
                  </a:lnTo>
                  <a:lnTo>
                    <a:pt x="167" y="77"/>
                  </a:lnTo>
                  <a:lnTo>
                    <a:pt x="167" y="95"/>
                  </a:lnTo>
                  <a:lnTo>
                    <a:pt x="167" y="107"/>
                  </a:lnTo>
                  <a:lnTo>
                    <a:pt x="161" y="125"/>
                  </a:lnTo>
                  <a:lnTo>
                    <a:pt x="149" y="137"/>
                  </a:lnTo>
                  <a:lnTo>
                    <a:pt x="125" y="143"/>
                  </a:lnTo>
                  <a:lnTo>
                    <a:pt x="66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49" name="Rectangle 209"/>
            <p:cNvSpPr>
              <a:spLocks noChangeArrowheads="1"/>
            </p:cNvSpPr>
            <p:nvPr/>
          </p:nvSpPr>
          <p:spPr bwMode="auto">
            <a:xfrm>
              <a:off x="4714" y="2503"/>
              <a:ext cx="60" cy="30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rtl="1"/>
              <a:endParaRPr lang="ar-SA">
                <a:latin typeface="Times New Roman" pitchFamily="18" charset="0"/>
              </a:endParaRPr>
            </a:p>
          </p:txBody>
        </p:sp>
        <p:sp>
          <p:nvSpPr>
            <p:cNvPr id="87250" name="Freeform 210"/>
            <p:cNvSpPr>
              <a:spLocks noEditPoints="1"/>
            </p:cNvSpPr>
            <p:nvPr/>
          </p:nvSpPr>
          <p:spPr bwMode="auto">
            <a:xfrm>
              <a:off x="4816" y="2574"/>
              <a:ext cx="209" cy="239"/>
            </a:xfrm>
            <a:custGeom>
              <a:avLst/>
              <a:gdLst>
                <a:gd name="T0" fmla="*/ 197 w 209"/>
                <a:gd name="T1" fmla="*/ 66 h 239"/>
                <a:gd name="T2" fmla="*/ 185 w 209"/>
                <a:gd name="T3" fmla="*/ 36 h 239"/>
                <a:gd name="T4" fmla="*/ 161 w 209"/>
                <a:gd name="T5" fmla="*/ 12 h 239"/>
                <a:gd name="T6" fmla="*/ 131 w 209"/>
                <a:gd name="T7" fmla="*/ 0 h 239"/>
                <a:gd name="T8" fmla="*/ 107 w 209"/>
                <a:gd name="T9" fmla="*/ 0 h 239"/>
                <a:gd name="T10" fmla="*/ 71 w 209"/>
                <a:gd name="T11" fmla="*/ 6 h 239"/>
                <a:gd name="T12" fmla="*/ 41 w 209"/>
                <a:gd name="T13" fmla="*/ 12 h 239"/>
                <a:gd name="T14" fmla="*/ 17 w 209"/>
                <a:gd name="T15" fmla="*/ 36 h 239"/>
                <a:gd name="T16" fmla="*/ 6 w 209"/>
                <a:gd name="T17" fmla="*/ 78 h 239"/>
                <a:gd name="T18" fmla="*/ 65 w 209"/>
                <a:gd name="T19" fmla="*/ 78 h 239"/>
                <a:gd name="T20" fmla="*/ 71 w 209"/>
                <a:gd name="T21" fmla="*/ 60 h 239"/>
                <a:gd name="T22" fmla="*/ 83 w 209"/>
                <a:gd name="T23" fmla="*/ 54 h 239"/>
                <a:gd name="T24" fmla="*/ 101 w 209"/>
                <a:gd name="T25" fmla="*/ 48 h 239"/>
                <a:gd name="T26" fmla="*/ 125 w 209"/>
                <a:gd name="T27" fmla="*/ 54 h 239"/>
                <a:gd name="T28" fmla="*/ 131 w 209"/>
                <a:gd name="T29" fmla="*/ 66 h 239"/>
                <a:gd name="T30" fmla="*/ 137 w 209"/>
                <a:gd name="T31" fmla="*/ 78 h 239"/>
                <a:gd name="T32" fmla="*/ 131 w 209"/>
                <a:gd name="T33" fmla="*/ 90 h 239"/>
                <a:gd name="T34" fmla="*/ 119 w 209"/>
                <a:gd name="T35" fmla="*/ 96 h 239"/>
                <a:gd name="T36" fmla="*/ 65 w 209"/>
                <a:gd name="T37" fmla="*/ 102 h 239"/>
                <a:gd name="T38" fmla="*/ 41 w 209"/>
                <a:gd name="T39" fmla="*/ 108 h 239"/>
                <a:gd name="T40" fmla="*/ 17 w 209"/>
                <a:gd name="T41" fmla="*/ 126 h 239"/>
                <a:gd name="T42" fmla="*/ 6 w 209"/>
                <a:gd name="T43" fmla="*/ 144 h 239"/>
                <a:gd name="T44" fmla="*/ 0 w 209"/>
                <a:gd name="T45" fmla="*/ 173 h 239"/>
                <a:gd name="T46" fmla="*/ 6 w 209"/>
                <a:gd name="T47" fmla="*/ 203 h 239"/>
                <a:gd name="T48" fmla="*/ 23 w 209"/>
                <a:gd name="T49" fmla="*/ 227 h 239"/>
                <a:gd name="T50" fmla="*/ 41 w 209"/>
                <a:gd name="T51" fmla="*/ 233 h 239"/>
                <a:gd name="T52" fmla="*/ 65 w 209"/>
                <a:gd name="T53" fmla="*/ 239 h 239"/>
                <a:gd name="T54" fmla="*/ 95 w 209"/>
                <a:gd name="T55" fmla="*/ 239 h 239"/>
                <a:gd name="T56" fmla="*/ 113 w 209"/>
                <a:gd name="T57" fmla="*/ 227 h 239"/>
                <a:gd name="T58" fmla="*/ 143 w 209"/>
                <a:gd name="T59" fmla="*/ 203 h 239"/>
                <a:gd name="T60" fmla="*/ 143 w 209"/>
                <a:gd name="T61" fmla="*/ 221 h 239"/>
                <a:gd name="T62" fmla="*/ 143 w 209"/>
                <a:gd name="T63" fmla="*/ 233 h 239"/>
                <a:gd name="T64" fmla="*/ 209 w 209"/>
                <a:gd name="T65" fmla="*/ 233 h 239"/>
                <a:gd name="T66" fmla="*/ 209 w 209"/>
                <a:gd name="T67" fmla="*/ 221 h 239"/>
                <a:gd name="T68" fmla="*/ 203 w 209"/>
                <a:gd name="T69" fmla="*/ 215 h 239"/>
                <a:gd name="T70" fmla="*/ 197 w 209"/>
                <a:gd name="T71" fmla="*/ 203 h 239"/>
                <a:gd name="T72" fmla="*/ 197 w 209"/>
                <a:gd name="T73" fmla="*/ 185 h 239"/>
                <a:gd name="T74" fmla="*/ 197 w 209"/>
                <a:gd name="T75" fmla="*/ 66 h 239"/>
                <a:gd name="T76" fmla="*/ 137 w 209"/>
                <a:gd name="T77" fmla="*/ 150 h 239"/>
                <a:gd name="T78" fmla="*/ 131 w 209"/>
                <a:gd name="T79" fmla="*/ 168 h 239"/>
                <a:gd name="T80" fmla="*/ 119 w 209"/>
                <a:gd name="T81" fmla="*/ 185 h 239"/>
                <a:gd name="T82" fmla="*/ 107 w 209"/>
                <a:gd name="T83" fmla="*/ 191 h 239"/>
                <a:gd name="T84" fmla="*/ 83 w 209"/>
                <a:gd name="T85" fmla="*/ 197 h 239"/>
                <a:gd name="T86" fmla="*/ 71 w 209"/>
                <a:gd name="T87" fmla="*/ 191 h 239"/>
                <a:gd name="T88" fmla="*/ 65 w 209"/>
                <a:gd name="T89" fmla="*/ 185 h 239"/>
                <a:gd name="T90" fmla="*/ 59 w 209"/>
                <a:gd name="T91" fmla="*/ 168 h 239"/>
                <a:gd name="T92" fmla="*/ 65 w 209"/>
                <a:gd name="T93" fmla="*/ 156 h 239"/>
                <a:gd name="T94" fmla="*/ 71 w 209"/>
                <a:gd name="T95" fmla="*/ 144 h 239"/>
                <a:gd name="T96" fmla="*/ 101 w 209"/>
                <a:gd name="T97" fmla="*/ 138 h 239"/>
                <a:gd name="T98" fmla="*/ 119 w 209"/>
                <a:gd name="T99" fmla="*/ 132 h 239"/>
                <a:gd name="T100" fmla="*/ 125 w 209"/>
                <a:gd name="T101" fmla="*/ 132 h 239"/>
                <a:gd name="T102" fmla="*/ 137 w 209"/>
                <a:gd name="T103" fmla="*/ 126 h 239"/>
                <a:gd name="T104" fmla="*/ 137 w 209"/>
                <a:gd name="T105" fmla="*/ 150 h 2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9"/>
                <a:gd name="T160" fmla="*/ 0 h 239"/>
                <a:gd name="T161" fmla="*/ 209 w 209"/>
                <a:gd name="T162" fmla="*/ 239 h 2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9" h="239">
                  <a:moveTo>
                    <a:pt x="197" y="66"/>
                  </a:moveTo>
                  <a:lnTo>
                    <a:pt x="185" y="36"/>
                  </a:lnTo>
                  <a:lnTo>
                    <a:pt x="161" y="12"/>
                  </a:lnTo>
                  <a:lnTo>
                    <a:pt x="131" y="0"/>
                  </a:lnTo>
                  <a:lnTo>
                    <a:pt x="107" y="0"/>
                  </a:lnTo>
                  <a:lnTo>
                    <a:pt x="71" y="6"/>
                  </a:lnTo>
                  <a:lnTo>
                    <a:pt x="41" y="12"/>
                  </a:lnTo>
                  <a:lnTo>
                    <a:pt x="17" y="36"/>
                  </a:lnTo>
                  <a:lnTo>
                    <a:pt x="6" y="78"/>
                  </a:lnTo>
                  <a:lnTo>
                    <a:pt x="65" y="78"/>
                  </a:lnTo>
                  <a:lnTo>
                    <a:pt x="71" y="60"/>
                  </a:lnTo>
                  <a:lnTo>
                    <a:pt x="83" y="54"/>
                  </a:lnTo>
                  <a:lnTo>
                    <a:pt x="101" y="48"/>
                  </a:lnTo>
                  <a:lnTo>
                    <a:pt x="125" y="54"/>
                  </a:lnTo>
                  <a:lnTo>
                    <a:pt x="131" y="66"/>
                  </a:lnTo>
                  <a:lnTo>
                    <a:pt x="137" y="78"/>
                  </a:lnTo>
                  <a:lnTo>
                    <a:pt x="131" y="90"/>
                  </a:lnTo>
                  <a:lnTo>
                    <a:pt x="119" y="96"/>
                  </a:lnTo>
                  <a:lnTo>
                    <a:pt x="65" y="102"/>
                  </a:lnTo>
                  <a:lnTo>
                    <a:pt x="41" y="108"/>
                  </a:lnTo>
                  <a:lnTo>
                    <a:pt x="17" y="126"/>
                  </a:lnTo>
                  <a:lnTo>
                    <a:pt x="6" y="144"/>
                  </a:lnTo>
                  <a:lnTo>
                    <a:pt x="0" y="173"/>
                  </a:lnTo>
                  <a:lnTo>
                    <a:pt x="6" y="203"/>
                  </a:lnTo>
                  <a:lnTo>
                    <a:pt x="23" y="227"/>
                  </a:lnTo>
                  <a:lnTo>
                    <a:pt x="41" y="233"/>
                  </a:lnTo>
                  <a:lnTo>
                    <a:pt x="65" y="239"/>
                  </a:lnTo>
                  <a:lnTo>
                    <a:pt x="95" y="239"/>
                  </a:lnTo>
                  <a:lnTo>
                    <a:pt x="113" y="227"/>
                  </a:lnTo>
                  <a:lnTo>
                    <a:pt x="143" y="203"/>
                  </a:lnTo>
                  <a:lnTo>
                    <a:pt x="143" y="221"/>
                  </a:lnTo>
                  <a:lnTo>
                    <a:pt x="143" y="233"/>
                  </a:lnTo>
                  <a:lnTo>
                    <a:pt x="209" y="233"/>
                  </a:lnTo>
                  <a:lnTo>
                    <a:pt x="209" y="221"/>
                  </a:lnTo>
                  <a:lnTo>
                    <a:pt x="203" y="215"/>
                  </a:lnTo>
                  <a:lnTo>
                    <a:pt x="197" y="203"/>
                  </a:lnTo>
                  <a:lnTo>
                    <a:pt x="197" y="185"/>
                  </a:lnTo>
                  <a:lnTo>
                    <a:pt x="197" y="66"/>
                  </a:lnTo>
                  <a:close/>
                  <a:moveTo>
                    <a:pt x="137" y="150"/>
                  </a:moveTo>
                  <a:lnTo>
                    <a:pt x="131" y="168"/>
                  </a:lnTo>
                  <a:lnTo>
                    <a:pt x="119" y="185"/>
                  </a:lnTo>
                  <a:lnTo>
                    <a:pt x="107" y="191"/>
                  </a:lnTo>
                  <a:lnTo>
                    <a:pt x="83" y="197"/>
                  </a:lnTo>
                  <a:lnTo>
                    <a:pt x="71" y="191"/>
                  </a:lnTo>
                  <a:lnTo>
                    <a:pt x="65" y="185"/>
                  </a:lnTo>
                  <a:lnTo>
                    <a:pt x="59" y="168"/>
                  </a:lnTo>
                  <a:lnTo>
                    <a:pt x="65" y="156"/>
                  </a:lnTo>
                  <a:lnTo>
                    <a:pt x="71" y="144"/>
                  </a:lnTo>
                  <a:lnTo>
                    <a:pt x="101" y="138"/>
                  </a:lnTo>
                  <a:lnTo>
                    <a:pt x="119" y="132"/>
                  </a:lnTo>
                  <a:lnTo>
                    <a:pt x="125" y="132"/>
                  </a:lnTo>
                  <a:lnTo>
                    <a:pt x="137" y="126"/>
                  </a:lnTo>
                  <a:lnTo>
                    <a:pt x="137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51" name="Freeform 211"/>
            <p:cNvSpPr>
              <a:spLocks/>
            </p:cNvSpPr>
            <p:nvPr/>
          </p:nvSpPr>
          <p:spPr bwMode="auto">
            <a:xfrm>
              <a:off x="5043" y="2521"/>
              <a:ext cx="125" cy="286"/>
            </a:xfrm>
            <a:custGeom>
              <a:avLst/>
              <a:gdLst>
                <a:gd name="T0" fmla="*/ 90 w 125"/>
                <a:gd name="T1" fmla="*/ 0 h 286"/>
                <a:gd name="T2" fmla="*/ 30 w 125"/>
                <a:gd name="T3" fmla="*/ 0 h 286"/>
                <a:gd name="T4" fmla="*/ 30 w 125"/>
                <a:gd name="T5" fmla="*/ 59 h 286"/>
                <a:gd name="T6" fmla="*/ 0 w 125"/>
                <a:gd name="T7" fmla="*/ 59 h 286"/>
                <a:gd name="T8" fmla="*/ 0 w 125"/>
                <a:gd name="T9" fmla="*/ 101 h 286"/>
                <a:gd name="T10" fmla="*/ 30 w 125"/>
                <a:gd name="T11" fmla="*/ 101 h 286"/>
                <a:gd name="T12" fmla="*/ 30 w 125"/>
                <a:gd name="T13" fmla="*/ 238 h 286"/>
                <a:gd name="T14" fmla="*/ 30 w 125"/>
                <a:gd name="T15" fmla="*/ 256 h 286"/>
                <a:gd name="T16" fmla="*/ 42 w 125"/>
                <a:gd name="T17" fmla="*/ 274 h 286"/>
                <a:gd name="T18" fmla="*/ 60 w 125"/>
                <a:gd name="T19" fmla="*/ 280 h 286"/>
                <a:gd name="T20" fmla="*/ 90 w 125"/>
                <a:gd name="T21" fmla="*/ 286 h 286"/>
                <a:gd name="T22" fmla="*/ 96 w 125"/>
                <a:gd name="T23" fmla="*/ 286 h 286"/>
                <a:gd name="T24" fmla="*/ 113 w 125"/>
                <a:gd name="T25" fmla="*/ 286 h 286"/>
                <a:gd name="T26" fmla="*/ 125 w 125"/>
                <a:gd name="T27" fmla="*/ 286 h 286"/>
                <a:gd name="T28" fmla="*/ 125 w 125"/>
                <a:gd name="T29" fmla="*/ 244 h 286"/>
                <a:gd name="T30" fmla="*/ 119 w 125"/>
                <a:gd name="T31" fmla="*/ 244 h 286"/>
                <a:gd name="T32" fmla="*/ 113 w 125"/>
                <a:gd name="T33" fmla="*/ 244 h 286"/>
                <a:gd name="T34" fmla="*/ 102 w 125"/>
                <a:gd name="T35" fmla="*/ 244 h 286"/>
                <a:gd name="T36" fmla="*/ 96 w 125"/>
                <a:gd name="T37" fmla="*/ 238 h 286"/>
                <a:gd name="T38" fmla="*/ 90 w 125"/>
                <a:gd name="T39" fmla="*/ 226 h 286"/>
                <a:gd name="T40" fmla="*/ 90 w 125"/>
                <a:gd name="T41" fmla="*/ 101 h 286"/>
                <a:gd name="T42" fmla="*/ 125 w 125"/>
                <a:gd name="T43" fmla="*/ 101 h 286"/>
                <a:gd name="T44" fmla="*/ 125 w 125"/>
                <a:gd name="T45" fmla="*/ 59 h 286"/>
                <a:gd name="T46" fmla="*/ 90 w 125"/>
                <a:gd name="T47" fmla="*/ 59 h 286"/>
                <a:gd name="T48" fmla="*/ 90 w 125"/>
                <a:gd name="T49" fmla="*/ 0 h 2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86"/>
                <a:gd name="T77" fmla="*/ 125 w 125"/>
                <a:gd name="T78" fmla="*/ 286 h 28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86">
                  <a:moveTo>
                    <a:pt x="90" y="0"/>
                  </a:moveTo>
                  <a:lnTo>
                    <a:pt x="30" y="0"/>
                  </a:lnTo>
                  <a:lnTo>
                    <a:pt x="30" y="59"/>
                  </a:lnTo>
                  <a:lnTo>
                    <a:pt x="0" y="59"/>
                  </a:lnTo>
                  <a:lnTo>
                    <a:pt x="0" y="101"/>
                  </a:lnTo>
                  <a:lnTo>
                    <a:pt x="30" y="101"/>
                  </a:lnTo>
                  <a:lnTo>
                    <a:pt x="30" y="238"/>
                  </a:lnTo>
                  <a:lnTo>
                    <a:pt x="30" y="256"/>
                  </a:lnTo>
                  <a:lnTo>
                    <a:pt x="42" y="274"/>
                  </a:lnTo>
                  <a:lnTo>
                    <a:pt x="60" y="280"/>
                  </a:lnTo>
                  <a:lnTo>
                    <a:pt x="90" y="286"/>
                  </a:lnTo>
                  <a:lnTo>
                    <a:pt x="96" y="286"/>
                  </a:lnTo>
                  <a:lnTo>
                    <a:pt x="113" y="286"/>
                  </a:lnTo>
                  <a:lnTo>
                    <a:pt x="125" y="286"/>
                  </a:lnTo>
                  <a:lnTo>
                    <a:pt x="125" y="244"/>
                  </a:lnTo>
                  <a:lnTo>
                    <a:pt x="119" y="244"/>
                  </a:lnTo>
                  <a:lnTo>
                    <a:pt x="113" y="244"/>
                  </a:lnTo>
                  <a:lnTo>
                    <a:pt x="102" y="244"/>
                  </a:lnTo>
                  <a:lnTo>
                    <a:pt x="96" y="238"/>
                  </a:lnTo>
                  <a:lnTo>
                    <a:pt x="90" y="226"/>
                  </a:lnTo>
                  <a:lnTo>
                    <a:pt x="90" y="101"/>
                  </a:lnTo>
                  <a:lnTo>
                    <a:pt x="125" y="101"/>
                  </a:lnTo>
                  <a:lnTo>
                    <a:pt x="125" y="59"/>
                  </a:lnTo>
                  <a:lnTo>
                    <a:pt x="90" y="5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52" name="Freeform 212"/>
            <p:cNvSpPr>
              <a:spLocks noEditPoints="1"/>
            </p:cNvSpPr>
            <p:nvPr/>
          </p:nvSpPr>
          <p:spPr bwMode="auto">
            <a:xfrm>
              <a:off x="5186" y="2574"/>
              <a:ext cx="210" cy="239"/>
            </a:xfrm>
            <a:custGeom>
              <a:avLst/>
              <a:gdLst>
                <a:gd name="T0" fmla="*/ 150 w 210"/>
                <a:gd name="T1" fmla="*/ 168 h 239"/>
                <a:gd name="T2" fmla="*/ 132 w 210"/>
                <a:gd name="T3" fmla="*/ 185 h 239"/>
                <a:gd name="T4" fmla="*/ 108 w 210"/>
                <a:gd name="T5" fmla="*/ 191 h 239"/>
                <a:gd name="T6" fmla="*/ 84 w 210"/>
                <a:gd name="T7" fmla="*/ 185 h 239"/>
                <a:gd name="T8" fmla="*/ 66 w 210"/>
                <a:gd name="T9" fmla="*/ 173 h 239"/>
                <a:gd name="T10" fmla="*/ 60 w 210"/>
                <a:gd name="T11" fmla="*/ 156 h 239"/>
                <a:gd name="T12" fmla="*/ 60 w 210"/>
                <a:gd name="T13" fmla="*/ 138 h 239"/>
                <a:gd name="T14" fmla="*/ 210 w 210"/>
                <a:gd name="T15" fmla="*/ 138 h 239"/>
                <a:gd name="T16" fmla="*/ 210 w 210"/>
                <a:gd name="T17" fmla="*/ 126 h 239"/>
                <a:gd name="T18" fmla="*/ 210 w 210"/>
                <a:gd name="T19" fmla="*/ 90 h 239"/>
                <a:gd name="T20" fmla="*/ 198 w 210"/>
                <a:gd name="T21" fmla="*/ 66 h 239"/>
                <a:gd name="T22" fmla="*/ 186 w 210"/>
                <a:gd name="T23" fmla="*/ 42 h 239"/>
                <a:gd name="T24" fmla="*/ 174 w 210"/>
                <a:gd name="T25" fmla="*/ 24 h 239"/>
                <a:gd name="T26" fmla="*/ 144 w 210"/>
                <a:gd name="T27" fmla="*/ 6 h 239"/>
                <a:gd name="T28" fmla="*/ 108 w 210"/>
                <a:gd name="T29" fmla="*/ 0 h 239"/>
                <a:gd name="T30" fmla="*/ 72 w 210"/>
                <a:gd name="T31" fmla="*/ 6 h 239"/>
                <a:gd name="T32" fmla="*/ 48 w 210"/>
                <a:gd name="T33" fmla="*/ 12 h 239"/>
                <a:gd name="T34" fmla="*/ 30 w 210"/>
                <a:gd name="T35" fmla="*/ 30 h 239"/>
                <a:gd name="T36" fmla="*/ 18 w 210"/>
                <a:gd name="T37" fmla="*/ 48 h 239"/>
                <a:gd name="T38" fmla="*/ 0 w 210"/>
                <a:gd name="T39" fmla="*/ 84 h 239"/>
                <a:gd name="T40" fmla="*/ 0 w 210"/>
                <a:gd name="T41" fmla="*/ 102 h 239"/>
                <a:gd name="T42" fmla="*/ 0 w 210"/>
                <a:gd name="T43" fmla="*/ 114 h 239"/>
                <a:gd name="T44" fmla="*/ 0 w 210"/>
                <a:gd name="T45" fmla="*/ 150 h 239"/>
                <a:gd name="T46" fmla="*/ 6 w 210"/>
                <a:gd name="T47" fmla="*/ 173 h 239"/>
                <a:gd name="T48" fmla="*/ 30 w 210"/>
                <a:gd name="T49" fmla="*/ 215 h 239"/>
                <a:gd name="T50" fmla="*/ 66 w 210"/>
                <a:gd name="T51" fmla="*/ 233 h 239"/>
                <a:gd name="T52" fmla="*/ 108 w 210"/>
                <a:gd name="T53" fmla="*/ 239 h 239"/>
                <a:gd name="T54" fmla="*/ 138 w 210"/>
                <a:gd name="T55" fmla="*/ 233 h 239"/>
                <a:gd name="T56" fmla="*/ 168 w 210"/>
                <a:gd name="T57" fmla="*/ 221 h 239"/>
                <a:gd name="T58" fmla="*/ 192 w 210"/>
                <a:gd name="T59" fmla="*/ 203 h 239"/>
                <a:gd name="T60" fmla="*/ 210 w 210"/>
                <a:gd name="T61" fmla="*/ 168 h 239"/>
                <a:gd name="T62" fmla="*/ 150 w 210"/>
                <a:gd name="T63" fmla="*/ 168 h 239"/>
                <a:gd name="T64" fmla="*/ 60 w 210"/>
                <a:gd name="T65" fmla="*/ 96 h 239"/>
                <a:gd name="T66" fmla="*/ 66 w 210"/>
                <a:gd name="T67" fmla="*/ 78 h 239"/>
                <a:gd name="T68" fmla="*/ 78 w 210"/>
                <a:gd name="T69" fmla="*/ 66 h 239"/>
                <a:gd name="T70" fmla="*/ 90 w 210"/>
                <a:gd name="T71" fmla="*/ 54 h 239"/>
                <a:gd name="T72" fmla="*/ 108 w 210"/>
                <a:gd name="T73" fmla="*/ 54 h 239"/>
                <a:gd name="T74" fmla="*/ 120 w 210"/>
                <a:gd name="T75" fmla="*/ 54 h 239"/>
                <a:gd name="T76" fmla="*/ 138 w 210"/>
                <a:gd name="T77" fmla="*/ 60 h 239"/>
                <a:gd name="T78" fmla="*/ 144 w 210"/>
                <a:gd name="T79" fmla="*/ 72 h 239"/>
                <a:gd name="T80" fmla="*/ 150 w 210"/>
                <a:gd name="T81" fmla="*/ 96 h 239"/>
                <a:gd name="T82" fmla="*/ 60 w 210"/>
                <a:gd name="T83" fmla="*/ 96 h 2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0"/>
                <a:gd name="T127" fmla="*/ 0 h 239"/>
                <a:gd name="T128" fmla="*/ 210 w 210"/>
                <a:gd name="T129" fmla="*/ 239 h 23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0" h="239">
                  <a:moveTo>
                    <a:pt x="150" y="168"/>
                  </a:moveTo>
                  <a:lnTo>
                    <a:pt x="132" y="185"/>
                  </a:lnTo>
                  <a:lnTo>
                    <a:pt x="108" y="191"/>
                  </a:lnTo>
                  <a:lnTo>
                    <a:pt x="84" y="185"/>
                  </a:lnTo>
                  <a:lnTo>
                    <a:pt x="66" y="173"/>
                  </a:lnTo>
                  <a:lnTo>
                    <a:pt x="60" y="156"/>
                  </a:lnTo>
                  <a:lnTo>
                    <a:pt x="60" y="138"/>
                  </a:lnTo>
                  <a:lnTo>
                    <a:pt x="210" y="138"/>
                  </a:lnTo>
                  <a:lnTo>
                    <a:pt x="210" y="126"/>
                  </a:lnTo>
                  <a:lnTo>
                    <a:pt x="210" y="90"/>
                  </a:lnTo>
                  <a:lnTo>
                    <a:pt x="198" y="66"/>
                  </a:lnTo>
                  <a:lnTo>
                    <a:pt x="186" y="42"/>
                  </a:lnTo>
                  <a:lnTo>
                    <a:pt x="174" y="24"/>
                  </a:lnTo>
                  <a:lnTo>
                    <a:pt x="144" y="6"/>
                  </a:lnTo>
                  <a:lnTo>
                    <a:pt x="108" y="0"/>
                  </a:lnTo>
                  <a:lnTo>
                    <a:pt x="72" y="6"/>
                  </a:lnTo>
                  <a:lnTo>
                    <a:pt x="48" y="12"/>
                  </a:lnTo>
                  <a:lnTo>
                    <a:pt x="30" y="30"/>
                  </a:lnTo>
                  <a:lnTo>
                    <a:pt x="18" y="48"/>
                  </a:lnTo>
                  <a:lnTo>
                    <a:pt x="0" y="84"/>
                  </a:lnTo>
                  <a:lnTo>
                    <a:pt x="0" y="102"/>
                  </a:lnTo>
                  <a:lnTo>
                    <a:pt x="0" y="114"/>
                  </a:lnTo>
                  <a:lnTo>
                    <a:pt x="0" y="150"/>
                  </a:lnTo>
                  <a:lnTo>
                    <a:pt x="6" y="173"/>
                  </a:lnTo>
                  <a:lnTo>
                    <a:pt x="30" y="215"/>
                  </a:lnTo>
                  <a:lnTo>
                    <a:pt x="66" y="233"/>
                  </a:lnTo>
                  <a:lnTo>
                    <a:pt x="108" y="239"/>
                  </a:lnTo>
                  <a:lnTo>
                    <a:pt x="138" y="233"/>
                  </a:lnTo>
                  <a:lnTo>
                    <a:pt x="168" y="221"/>
                  </a:lnTo>
                  <a:lnTo>
                    <a:pt x="192" y="203"/>
                  </a:lnTo>
                  <a:lnTo>
                    <a:pt x="210" y="168"/>
                  </a:lnTo>
                  <a:lnTo>
                    <a:pt x="150" y="168"/>
                  </a:lnTo>
                  <a:close/>
                  <a:moveTo>
                    <a:pt x="60" y="96"/>
                  </a:moveTo>
                  <a:lnTo>
                    <a:pt x="66" y="78"/>
                  </a:lnTo>
                  <a:lnTo>
                    <a:pt x="78" y="66"/>
                  </a:lnTo>
                  <a:lnTo>
                    <a:pt x="90" y="54"/>
                  </a:lnTo>
                  <a:lnTo>
                    <a:pt x="108" y="54"/>
                  </a:lnTo>
                  <a:lnTo>
                    <a:pt x="120" y="54"/>
                  </a:lnTo>
                  <a:lnTo>
                    <a:pt x="138" y="60"/>
                  </a:lnTo>
                  <a:lnTo>
                    <a:pt x="144" y="72"/>
                  </a:lnTo>
                  <a:lnTo>
                    <a:pt x="150" y="96"/>
                  </a:lnTo>
                  <a:lnTo>
                    <a:pt x="60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53" name="Rectangle 213"/>
            <p:cNvSpPr>
              <a:spLocks noChangeArrowheads="1"/>
            </p:cNvSpPr>
            <p:nvPr/>
          </p:nvSpPr>
          <p:spPr bwMode="auto">
            <a:xfrm>
              <a:off x="5438" y="2503"/>
              <a:ext cx="59" cy="30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rtl="1"/>
              <a:endParaRPr lang="ar-SA">
                <a:latin typeface="Times New Roman" pitchFamily="18" charset="0"/>
              </a:endParaRPr>
            </a:p>
          </p:txBody>
        </p:sp>
        <p:sp>
          <p:nvSpPr>
            <p:cNvPr id="87254" name="Freeform 214"/>
            <p:cNvSpPr>
              <a:spLocks noEditPoints="1"/>
            </p:cNvSpPr>
            <p:nvPr/>
          </p:nvSpPr>
          <p:spPr bwMode="auto">
            <a:xfrm>
              <a:off x="5533" y="2574"/>
              <a:ext cx="216" cy="239"/>
            </a:xfrm>
            <a:custGeom>
              <a:avLst/>
              <a:gdLst>
                <a:gd name="T0" fmla="*/ 150 w 216"/>
                <a:gd name="T1" fmla="*/ 168 h 239"/>
                <a:gd name="T2" fmla="*/ 138 w 216"/>
                <a:gd name="T3" fmla="*/ 185 h 239"/>
                <a:gd name="T4" fmla="*/ 114 w 216"/>
                <a:gd name="T5" fmla="*/ 191 h 239"/>
                <a:gd name="T6" fmla="*/ 84 w 216"/>
                <a:gd name="T7" fmla="*/ 185 h 239"/>
                <a:gd name="T8" fmla="*/ 72 w 216"/>
                <a:gd name="T9" fmla="*/ 173 h 239"/>
                <a:gd name="T10" fmla="*/ 60 w 216"/>
                <a:gd name="T11" fmla="*/ 156 h 239"/>
                <a:gd name="T12" fmla="*/ 60 w 216"/>
                <a:gd name="T13" fmla="*/ 138 h 239"/>
                <a:gd name="T14" fmla="*/ 216 w 216"/>
                <a:gd name="T15" fmla="*/ 138 h 239"/>
                <a:gd name="T16" fmla="*/ 216 w 216"/>
                <a:gd name="T17" fmla="*/ 126 h 239"/>
                <a:gd name="T18" fmla="*/ 216 w 216"/>
                <a:gd name="T19" fmla="*/ 90 h 239"/>
                <a:gd name="T20" fmla="*/ 204 w 216"/>
                <a:gd name="T21" fmla="*/ 66 h 239"/>
                <a:gd name="T22" fmla="*/ 192 w 216"/>
                <a:gd name="T23" fmla="*/ 42 h 239"/>
                <a:gd name="T24" fmla="*/ 180 w 216"/>
                <a:gd name="T25" fmla="*/ 24 h 239"/>
                <a:gd name="T26" fmla="*/ 144 w 216"/>
                <a:gd name="T27" fmla="*/ 6 h 239"/>
                <a:gd name="T28" fmla="*/ 108 w 216"/>
                <a:gd name="T29" fmla="*/ 0 h 239"/>
                <a:gd name="T30" fmla="*/ 78 w 216"/>
                <a:gd name="T31" fmla="*/ 6 h 239"/>
                <a:gd name="T32" fmla="*/ 48 w 216"/>
                <a:gd name="T33" fmla="*/ 12 h 239"/>
                <a:gd name="T34" fmla="*/ 30 w 216"/>
                <a:gd name="T35" fmla="*/ 30 h 239"/>
                <a:gd name="T36" fmla="*/ 18 w 216"/>
                <a:gd name="T37" fmla="*/ 48 h 239"/>
                <a:gd name="T38" fmla="*/ 6 w 216"/>
                <a:gd name="T39" fmla="*/ 84 h 239"/>
                <a:gd name="T40" fmla="*/ 0 w 216"/>
                <a:gd name="T41" fmla="*/ 102 h 239"/>
                <a:gd name="T42" fmla="*/ 0 w 216"/>
                <a:gd name="T43" fmla="*/ 114 h 239"/>
                <a:gd name="T44" fmla="*/ 0 w 216"/>
                <a:gd name="T45" fmla="*/ 150 h 239"/>
                <a:gd name="T46" fmla="*/ 6 w 216"/>
                <a:gd name="T47" fmla="*/ 173 h 239"/>
                <a:gd name="T48" fmla="*/ 30 w 216"/>
                <a:gd name="T49" fmla="*/ 215 h 239"/>
                <a:gd name="T50" fmla="*/ 66 w 216"/>
                <a:gd name="T51" fmla="*/ 233 h 239"/>
                <a:gd name="T52" fmla="*/ 114 w 216"/>
                <a:gd name="T53" fmla="*/ 239 h 239"/>
                <a:gd name="T54" fmla="*/ 144 w 216"/>
                <a:gd name="T55" fmla="*/ 233 h 239"/>
                <a:gd name="T56" fmla="*/ 174 w 216"/>
                <a:gd name="T57" fmla="*/ 221 h 239"/>
                <a:gd name="T58" fmla="*/ 198 w 216"/>
                <a:gd name="T59" fmla="*/ 203 h 239"/>
                <a:gd name="T60" fmla="*/ 210 w 216"/>
                <a:gd name="T61" fmla="*/ 168 h 239"/>
                <a:gd name="T62" fmla="*/ 150 w 216"/>
                <a:gd name="T63" fmla="*/ 168 h 239"/>
                <a:gd name="T64" fmla="*/ 60 w 216"/>
                <a:gd name="T65" fmla="*/ 96 h 239"/>
                <a:gd name="T66" fmla="*/ 66 w 216"/>
                <a:gd name="T67" fmla="*/ 78 h 239"/>
                <a:gd name="T68" fmla="*/ 78 w 216"/>
                <a:gd name="T69" fmla="*/ 66 h 239"/>
                <a:gd name="T70" fmla="*/ 90 w 216"/>
                <a:gd name="T71" fmla="*/ 54 h 239"/>
                <a:gd name="T72" fmla="*/ 108 w 216"/>
                <a:gd name="T73" fmla="*/ 54 h 239"/>
                <a:gd name="T74" fmla="*/ 120 w 216"/>
                <a:gd name="T75" fmla="*/ 54 h 239"/>
                <a:gd name="T76" fmla="*/ 138 w 216"/>
                <a:gd name="T77" fmla="*/ 60 h 239"/>
                <a:gd name="T78" fmla="*/ 150 w 216"/>
                <a:gd name="T79" fmla="*/ 72 h 239"/>
                <a:gd name="T80" fmla="*/ 156 w 216"/>
                <a:gd name="T81" fmla="*/ 96 h 239"/>
                <a:gd name="T82" fmla="*/ 60 w 216"/>
                <a:gd name="T83" fmla="*/ 96 h 2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6"/>
                <a:gd name="T127" fmla="*/ 0 h 239"/>
                <a:gd name="T128" fmla="*/ 216 w 216"/>
                <a:gd name="T129" fmla="*/ 239 h 23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6" h="239">
                  <a:moveTo>
                    <a:pt x="150" y="168"/>
                  </a:moveTo>
                  <a:lnTo>
                    <a:pt x="138" y="185"/>
                  </a:lnTo>
                  <a:lnTo>
                    <a:pt x="114" y="191"/>
                  </a:lnTo>
                  <a:lnTo>
                    <a:pt x="84" y="185"/>
                  </a:lnTo>
                  <a:lnTo>
                    <a:pt x="72" y="173"/>
                  </a:lnTo>
                  <a:lnTo>
                    <a:pt x="60" y="156"/>
                  </a:lnTo>
                  <a:lnTo>
                    <a:pt x="60" y="138"/>
                  </a:lnTo>
                  <a:lnTo>
                    <a:pt x="216" y="138"/>
                  </a:lnTo>
                  <a:lnTo>
                    <a:pt x="216" y="126"/>
                  </a:lnTo>
                  <a:lnTo>
                    <a:pt x="216" y="90"/>
                  </a:lnTo>
                  <a:lnTo>
                    <a:pt x="204" y="66"/>
                  </a:lnTo>
                  <a:lnTo>
                    <a:pt x="192" y="42"/>
                  </a:lnTo>
                  <a:lnTo>
                    <a:pt x="180" y="24"/>
                  </a:lnTo>
                  <a:lnTo>
                    <a:pt x="144" y="6"/>
                  </a:lnTo>
                  <a:lnTo>
                    <a:pt x="108" y="0"/>
                  </a:lnTo>
                  <a:lnTo>
                    <a:pt x="78" y="6"/>
                  </a:lnTo>
                  <a:lnTo>
                    <a:pt x="48" y="12"/>
                  </a:lnTo>
                  <a:lnTo>
                    <a:pt x="30" y="30"/>
                  </a:lnTo>
                  <a:lnTo>
                    <a:pt x="18" y="48"/>
                  </a:lnTo>
                  <a:lnTo>
                    <a:pt x="6" y="84"/>
                  </a:lnTo>
                  <a:lnTo>
                    <a:pt x="0" y="102"/>
                  </a:lnTo>
                  <a:lnTo>
                    <a:pt x="0" y="114"/>
                  </a:lnTo>
                  <a:lnTo>
                    <a:pt x="0" y="150"/>
                  </a:lnTo>
                  <a:lnTo>
                    <a:pt x="6" y="173"/>
                  </a:lnTo>
                  <a:lnTo>
                    <a:pt x="30" y="215"/>
                  </a:lnTo>
                  <a:lnTo>
                    <a:pt x="66" y="233"/>
                  </a:lnTo>
                  <a:lnTo>
                    <a:pt x="114" y="239"/>
                  </a:lnTo>
                  <a:lnTo>
                    <a:pt x="144" y="233"/>
                  </a:lnTo>
                  <a:lnTo>
                    <a:pt x="174" y="221"/>
                  </a:lnTo>
                  <a:lnTo>
                    <a:pt x="198" y="203"/>
                  </a:lnTo>
                  <a:lnTo>
                    <a:pt x="210" y="168"/>
                  </a:lnTo>
                  <a:lnTo>
                    <a:pt x="150" y="168"/>
                  </a:lnTo>
                  <a:close/>
                  <a:moveTo>
                    <a:pt x="60" y="96"/>
                  </a:moveTo>
                  <a:lnTo>
                    <a:pt x="66" y="78"/>
                  </a:lnTo>
                  <a:lnTo>
                    <a:pt x="78" y="66"/>
                  </a:lnTo>
                  <a:lnTo>
                    <a:pt x="90" y="54"/>
                  </a:lnTo>
                  <a:lnTo>
                    <a:pt x="108" y="54"/>
                  </a:lnTo>
                  <a:lnTo>
                    <a:pt x="120" y="54"/>
                  </a:lnTo>
                  <a:lnTo>
                    <a:pt x="138" y="60"/>
                  </a:lnTo>
                  <a:lnTo>
                    <a:pt x="150" y="72"/>
                  </a:lnTo>
                  <a:lnTo>
                    <a:pt x="156" y="96"/>
                  </a:lnTo>
                  <a:lnTo>
                    <a:pt x="60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55" name="Freeform 215"/>
            <p:cNvSpPr>
              <a:spLocks/>
            </p:cNvSpPr>
            <p:nvPr/>
          </p:nvSpPr>
          <p:spPr bwMode="auto">
            <a:xfrm>
              <a:off x="5761" y="2521"/>
              <a:ext cx="125" cy="286"/>
            </a:xfrm>
            <a:custGeom>
              <a:avLst/>
              <a:gdLst>
                <a:gd name="T0" fmla="*/ 89 w 125"/>
                <a:gd name="T1" fmla="*/ 0 h 286"/>
                <a:gd name="T2" fmla="*/ 29 w 125"/>
                <a:gd name="T3" fmla="*/ 0 h 286"/>
                <a:gd name="T4" fmla="*/ 29 w 125"/>
                <a:gd name="T5" fmla="*/ 59 h 286"/>
                <a:gd name="T6" fmla="*/ 0 w 125"/>
                <a:gd name="T7" fmla="*/ 59 h 286"/>
                <a:gd name="T8" fmla="*/ 0 w 125"/>
                <a:gd name="T9" fmla="*/ 101 h 286"/>
                <a:gd name="T10" fmla="*/ 29 w 125"/>
                <a:gd name="T11" fmla="*/ 101 h 286"/>
                <a:gd name="T12" fmla="*/ 29 w 125"/>
                <a:gd name="T13" fmla="*/ 238 h 286"/>
                <a:gd name="T14" fmla="*/ 29 w 125"/>
                <a:gd name="T15" fmla="*/ 256 h 286"/>
                <a:gd name="T16" fmla="*/ 41 w 125"/>
                <a:gd name="T17" fmla="*/ 274 h 286"/>
                <a:gd name="T18" fmla="*/ 59 w 125"/>
                <a:gd name="T19" fmla="*/ 280 h 286"/>
                <a:gd name="T20" fmla="*/ 89 w 125"/>
                <a:gd name="T21" fmla="*/ 286 h 286"/>
                <a:gd name="T22" fmla="*/ 101 w 125"/>
                <a:gd name="T23" fmla="*/ 286 h 286"/>
                <a:gd name="T24" fmla="*/ 113 w 125"/>
                <a:gd name="T25" fmla="*/ 286 h 286"/>
                <a:gd name="T26" fmla="*/ 125 w 125"/>
                <a:gd name="T27" fmla="*/ 286 h 286"/>
                <a:gd name="T28" fmla="*/ 125 w 125"/>
                <a:gd name="T29" fmla="*/ 244 h 286"/>
                <a:gd name="T30" fmla="*/ 119 w 125"/>
                <a:gd name="T31" fmla="*/ 244 h 286"/>
                <a:gd name="T32" fmla="*/ 113 w 125"/>
                <a:gd name="T33" fmla="*/ 244 h 286"/>
                <a:gd name="T34" fmla="*/ 101 w 125"/>
                <a:gd name="T35" fmla="*/ 244 h 286"/>
                <a:gd name="T36" fmla="*/ 95 w 125"/>
                <a:gd name="T37" fmla="*/ 238 h 286"/>
                <a:gd name="T38" fmla="*/ 89 w 125"/>
                <a:gd name="T39" fmla="*/ 226 h 286"/>
                <a:gd name="T40" fmla="*/ 89 w 125"/>
                <a:gd name="T41" fmla="*/ 101 h 286"/>
                <a:gd name="T42" fmla="*/ 125 w 125"/>
                <a:gd name="T43" fmla="*/ 101 h 286"/>
                <a:gd name="T44" fmla="*/ 125 w 125"/>
                <a:gd name="T45" fmla="*/ 59 h 286"/>
                <a:gd name="T46" fmla="*/ 89 w 125"/>
                <a:gd name="T47" fmla="*/ 59 h 286"/>
                <a:gd name="T48" fmla="*/ 89 w 125"/>
                <a:gd name="T49" fmla="*/ 0 h 2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86"/>
                <a:gd name="T77" fmla="*/ 125 w 125"/>
                <a:gd name="T78" fmla="*/ 286 h 28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86">
                  <a:moveTo>
                    <a:pt x="89" y="0"/>
                  </a:moveTo>
                  <a:lnTo>
                    <a:pt x="29" y="0"/>
                  </a:lnTo>
                  <a:lnTo>
                    <a:pt x="29" y="59"/>
                  </a:lnTo>
                  <a:lnTo>
                    <a:pt x="0" y="59"/>
                  </a:lnTo>
                  <a:lnTo>
                    <a:pt x="0" y="101"/>
                  </a:lnTo>
                  <a:lnTo>
                    <a:pt x="29" y="101"/>
                  </a:lnTo>
                  <a:lnTo>
                    <a:pt x="29" y="238"/>
                  </a:lnTo>
                  <a:lnTo>
                    <a:pt x="29" y="256"/>
                  </a:lnTo>
                  <a:lnTo>
                    <a:pt x="41" y="274"/>
                  </a:lnTo>
                  <a:lnTo>
                    <a:pt x="59" y="280"/>
                  </a:lnTo>
                  <a:lnTo>
                    <a:pt x="89" y="286"/>
                  </a:lnTo>
                  <a:lnTo>
                    <a:pt x="101" y="286"/>
                  </a:lnTo>
                  <a:lnTo>
                    <a:pt x="113" y="286"/>
                  </a:lnTo>
                  <a:lnTo>
                    <a:pt x="125" y="286"/>
                  </a:lnTo>
                  <a:lnTo>
                    <a:pt x="125" y="244"/>
                  </a:lnTo>
                  <a:lnTo>
                    <a:pt x="119" y="244"/>
                  </a:lnTo>
                  <a:lnTo>
                    <a:pt x="113" y="244"/>
                  </a:lnTo>
                  <a:lnTo>
                    <a:pt x="101" y="244"/>
                  </a:lnTo>
                  <a:lnTo>
                    <a:pt x="95" y="238"/>
                  </a:lnTo>
                  <a:lnTo>
                    <a:pt x="89" y="226"/>
                  </a:lnTo>
                  <a:lnTo>
                    <a:pt x="89" y="101"/>
                  </a:lnTo>
                  <a:lnTo>
                    <a:pt x="125" y="101"/>
                  </a:lnTo>
                  <a:lnTo>
                    <a:pt x="125" y="59"/>
                  </a:lnTo>
                  <a:lnTo>
                    <a:pt x="89" y="59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56" name="Freeform 216"/>
            <p:cNvSpPr>
              <a:spLocks noEditPoints="1"/>
            </p:cNvSpPr>
            <p:nvPr/>
          </p:nvSpPr>
          <p:spPr bwMode="auto">
            <a:xfrm>
              <a:off x="4421" y="2485"/>
              <a:ext cx="227" cy="298"/>
            </a:xfrm>
            <a:custGeom>
              <a:avLst/>
              <a:gdLst>
                <a:gd name="T0" fmla="*/ 60 w 227"/>
                <a:gd name="T1" fmla="*/ 191 h 298"/>
                <a:gd name="T2" fmla="*/ 131 w 227"/>
                <a:gd name="T3" fmla="*/ 191 h 298"/>
                <a:gd name="T4" fmla="*/ 161 w 227"/>
                <a:gd name="T5" fmla="*/ 191 h 298"/>
                <a:gd name="T6" fmla="*/ 179 w 227"/>
                <a:gd name="T7" fmla="*/ 179 h 298"/>
                <a:gd name="T8" fmla="*/ 209 w 227"/>
                <a:gd name="T9" fmla="*/ 155 h 298"/>
                <a:gd name="T10" fmla="*/ 227 w 227"/>
                <a:gd name="T11" fmla="*/ 125 h 298"/>
                <a:gd name="T12" fmla="*/ 227 w 227"/>
                <a:gd name="T13" fmla="*/ 95 h 298"/>
                <a:gd name="T14" fmla="*/ 221 w 227"/>
                <a:gd name="T15" fmla="*/ 53 h 298"/>
                <a:gd name="T16" fmla="*/ 203 w 227"/>
                <a:gd name="T17" fmla="*/ 24 h 298"/>
                <a:gd name="T18" fmla="*/ 173 w 227"/>
                <a:gd name="T19" fmla="*/ 6 h 298"/>
                <a:gd name="T20" fmla="*/ 137 w 227"/>
                <a:gd name="T21" fmla="*/ 0 h 298"/>
                <a:gd name="T22" fmla="*/ 0 w 227"/>
                <a:gd name="T23" fmla="*/ 0 h 298"/>
                <a:gd name="T24" fmla="*/ 0 w 227"/>
                <a:gd name="T25" fmla="*/ 298 h 298"/>
                <a:gd name="T26" fmla="*/ 60 w 227"/>
                <a:gd name="T27" fmla="*/ 298 h 298"/>
                <a:gd name="T28" fmla="*/ 60 w 227"/>
                <a:gd name="T29" fmla="*/ 191 h 298"/>
                <a:gd name="T30" fmla="*/ 60 w 227"/>
                <a:gd name="T31" fmla="*/ 137 h 298"/>
                <a:gd name="T32" fmla="*/ 60 w 227"/>
                <a:gd name="T33" fmla="*/ 53 h 298"/>
                <a:gd name="T34" fmla="*/ 113 w 227"/>
                <a:gd name="T35" fmla="*/ 53 h 298"/>
                <a:gd name="T36" fmla="*/ 137 w 227"/>
                <a:gd name="T37" fmla="*/ 53 h 298"/>
                <a:gd name="T38" fmla="*/ 155 w 227"/>
                <a:gd name="T39" fmla="*/ 65 h 298"/>
                <a:gd name="T40" fmla="*/ 161 w 227"/>
                <a:gd name="T41" fmla="*/ 77 h 298"/>
                <a:gd name="T42" fmla="*/ 167 w 227"/>
                <a:gd name="T43" fmla="*/ 95 h 298"/>
                <a:gd name="T44" fmla="*/ 167 w 227"/>
                <a:gd name="T45" fmla="*/ 107 h 298"/>
                <a:gd name="T46" fmla="*/ 161 w 227"/>
                <a:gd name="T47" fmla="*/ 119 h 298"/>
                <a:gd name="T48" fmla="*/ 149 w 227"/>
                <a:gd name="T49" fmla="*/ 131 h 298"/>
                <a:gd name="T50" fmla="*/ 119 w 227"/>
                <a:gd name="T51" fmla="*/ 137 h 298"/>
                <a:gd name="T52" fmla="*/ 60 w 227"/>
                <a:gd name="T53" fmla="*/ 137 h 29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7"/>
                <a:gd name="T82" fmla="*/ 0 h 298"/>
                <a:gd name="T83" fmla="*/ 227 w 227"/>
                <a:gd name="T84" fmla="*/ 298 h 29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7" h="298">
                  <a:moveTo>
                    <a:pt x="60" y="191"/>
                  </a:moveTo>
                  <a:lnTo>
                    <a:pt x="131" y="191"/>
                  </a:lnTo>
                  <a:lnTo>
                    <a:pt x="161" y="191"/>
                  </a:lnTo>
                  <a:lnTo>
                    <a:pt x="179" y="179"/>
                  </a:lnTo>
                  <a:lnTo>
                    <a:pt x="209" y="155"/>
                  </a:lnTo>
                  <a:lnTo>
                    <a:pt x="227" y="125"/>
                  </a:lnTo>
                  <a:lnTo>
                    <a:pt x="227" y="95"/>
                  </a:lnTo>
                  <a:lnTo>
                    <a:pt x="221" y="53"/>
                  </a:lnTo>
                  <a:lnTo>
                    <a:pt x="203" y="24"/>
                  </a:lnTo>
                  <a:lnTo>
                    <a:pt x="173" y="6"/>
                  </a:lnTo>
                  <a:lnTo>
                    <a:pt x="137" y="0"/>
                  </a:lnTo>
                  <a:lnTo>
                    <a:pt x="0" y="0"/>
                  </a:lnTo>
                  <a:lnTo>
                    <a:pt x="0" y="298"/>
                  </a:lnTo>
                  <a:lnTo>
                    <a:pt x="60" y="298"/>
                  </a:lnTo>
                  <a:lnTo>
                    <a:pt x="60" y="191"/>
                  </a:lnTo>
                  <a:close/>
                  <a:moveTo>
                    <a:pt x="60" y="137"/>
                  </a:moveTo>
                  <a:lnTo>
                    <a:pt x="60" y="53"/>
                  </a:lnTo>
                  <a:lnTo>
                    <a:pt x="113" y="53"/>
                  </a:lnTo>
                  <a:lnTo>
                    <a:pt x="137" y="53"/>
                  </a:lnTo>
                  <a:lnTo>
                    <a:pt x="155" y="65"/>
                  </a:lnTo>
                  <a:lnTo>
                    <a:pt x="161" y="77"/>
                  </a:lnTo>
                  <a:lnTo>
                    <a:pt x="167" y="95"/>
                  </a:lnTo>
                  <a:lnTo>
                    <a:pt x="167" y="107"/>
                  </a:lnTo>
                  <a:lnTo>
                    <a:pt x="161" y="119"/>
                  </a:lnTo>
                  <a:lnTo>
                    <a:pt x="149" y="131"/>
                  </a:lnTo>
                  <a:lnTo>
                    <a:pt x="119" y="137"/>
                  </a:lnTo>
                  <a:lnTo>
                    <a:pt x="60" y="137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57" name="Rectangle 217"/>
            <p:cNvSpPr>
              <a:spLocks noChangeArrowheads="1"/>
            </p:cNvSpPr>
            <p:nvPr/>
          </p:nvSpPr>
          <p:spPr bwMode="auto">
            <a:xfrm>
              <a:off x="4696" y="2485"/>
              <a:ext cx="60" cy="29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rtl="1"/>
              <a:endParaRPr lang="ar-SA">
                <a:latin typeface="Times New Roman" pitchFamily="18" charset="0"/>
              </a:endParaRPr>
            </a:p>
          </p:txBody>
        </p:sp>
        <p:sp>
          <p:nvSpPr>
            <p:cNvPr id="87258" name="Freeform 218"/>
            <p:cNvSpPr>
              <a:spLocks noEditPoints="1"/>
            </p:cNvSpPr>
            <p:nvPr/>
          </p:nvSpPr>
          <p:spPr bwMode="auto">
            <a:xfrm>
              <a:off x="4798" y="2556"/>
              <a:ext cx="203" cy="233"/>
            </a:xfrm>
            <a:custGeom>
              <a:avLst/>
              <a:gdLst>
                <a:gd name="T0" fmla="*/ 191 w 203"/>
                <a:gd name="T1" fmla="*/ 66 h 233"/>
                <a:gd name="T2" fmla="*/ 185 w 203"/>
                <a:gd name="T3" fmla="*/ 36 h 233"/>
                <a:gd name="T4" fmla="*/ 161 w 203"/>
                <a:gd name="T5" fmla="*/ 12 h 233"/>
                <a:gd name="T6" fmla="*/ 131 w 203"/>
                <a:gd name="T7" fmla="*/ 0 h 233"/>
                <a:gd name="T8" fmla="*/ 101 w 203"/>
                <a:gd name="T9" fmla="*/ 0 h 233"/>
                <a:gd name="T10" fmla="*/ 71 w 203"/>
                <a:gd name="T11" fmla="*/ 6 h 233"/>
                <a:gd name="T12" fmla="*/ 41 w 203"/>
                <a:gd name="T13" fmla="*/ 12 h 233"/>
                <a:gd name="T14" fmla="*/ 18 w 203"/>
                <a:gd name="T15" fmla="*/ 36 h 233"/>
                <a:gd name="T16" fmla="*/ 6 w 203"/>
                <a:gd name="T17" fmla="*/ 78 h 233"/>
                <a:gd name="T18" fmla="*/ 59 w 203"/>
                <a:gd name="T19" fmla="*/ 78 h 233"/>
                <a:gd name="T20" fmla="*/ 71 w 203"/>
                <a:gd name="T21" fmla="*/ 60 h 233"/>
                <a:gd name="T22" fmla="*/ 77 w 203"/>
                <a:gd name="T23" fmla="*/ 54 h 233"/>
                <a:gd name="T24" fmla="*/ 95 w 203"/>
                <a:gd name="T25" fmla="*/ 48 h 233"/>
                <a:gd name="T26" fmla="*/ 125 w 203"/>
                <a:gd name="T27" fmla="*/ 54 h 233"/>
                <a:gd name="T28" fmla="*/ 131 w 203"/>
                <a:gd name="T29" fmla="*/ 60 h 233"/>
                <a:gd name="T30" fmla="*/ 137 w 203"/>
                <a:gd name="T31" fmla="*/ 72 h 233"/>
                <a:gd name="T32" fmla="*/ 131 w 203"/>
                <a:gd name="T33" fmla="*/ 84 h 233"/>
                <a:gd name="T34" fmla="*/ 113 w 203"/>
                <a:gd name="T35" fmla="*/ 90 h 233"/>
                <a:gd name="T36" fmla="*/ 59 w 203"/>
                <a:gd name="T37" fmla="*/ 96 h 233"/>
                <a:gd name="T38" fmla="*/ 35 w 203"/>
                <a:gd name="T39" fmla="*/ 102 h 233"/>
                <a:gd name="T40" fmla="*/ 18 w 203"/>
                <a:gd name="T41" fmla="*/ 120 h 233"/>
                <a:gd name="T42" fmla="*/ 6 w 203"/>
                <a:gd name="T43" fmla="*/ 138 h 233"/>
                <a:gd name="T44" fmla="*/ 0 w 203"/>
                <a:gd name="T45" fmla="*/ 168 h 233"/>
                <a:gd name="T46" fmla="*/ 6 w 203"/>
                <a:gd name="T47" fmla="*/ 197 h 233"/>
                <a:gd name="T48" fmla="*/ 18 w 203"/>
                <a:gd name="T49" fmla="*/ 221 h 233"/>
                <a:gd name="T50" fmla="*/ 41 w 203"/>
                <a:gd name="T51" fmla="*/ 227 h 233"/>
                <a:gd name="T52" fmla="*/ 65 w 203"/>
                <a:gd name="T53" fmla="*/ 233 h 233"/>
                <a:gd name="T54" fmla="*/ 95 w 203"/>
                <a:gd name="T55" fmla="*/ 233 h 233"/>
                <a:gd name="T56" fmla="*/ 113 w 203"/>
                <a:gd name="T57" fmla="*/ 221 h 233"/>
                <a:gd name="T58" fmla="*/ 137 w 203"/>
                <a:gd name="T59" fmla="*/ 203 h 233"/>
                <a:gd name="T60" fmla="*/ 137 w 203"/>
                <a:gd name="T61" fmla="*/ 215 h 233"/>
                <a:gd name="T62" fmla="*/ 143 w 203"/>
                <a:gd name="T63" fmla="*/ 227 h 233"/>
                <a:gd name="T64" fmla="*/ 203 w 203"/>
                <a:gd name="T65" fmla="*/ 227 h 233"/>
                <a:gd name="T66" fmla="*/ 203 w 203"/>
                <a:gd name="T67" fmla="*/ 221 h 233"/>
                <a:gd name="T68" fmla="*/ 197 w 203"/>
                <a:gd name="T69" fmla="*/ 209 h 233"/>
                <a:gd name="T70" fmla="*/ 191 w 203"/>
                <a:gd name="T71" fmla="*/ 203 h 233"/>
                <a:gd name="T72" fmla="*/ 191 w 203"/>
                <a:gd name="T73" fmla="*/ 186 h 233"/>
                <a:gd name="T74" fmla="*/ 191 w 203"/>
                <a:gd name="T75" fmla="*/ 66 h 233"/>
                <a:gd name="T76" fmla="*/ 137 w 203"/>
                <a:gd name="T77" fmla="*/ 150 h 233"/>
                <a:gd name="T78" fmla="*/ 131 w 203"/>
                <a:gd name="T79" fmla="*/ 168 h 233"/>
                <a:gd name="T80" fmla="*/ 119 w 203"/>
                <a:gd name="T81" fmla="*/ 180 h 233"/>
                <a:gd name="T82" fmla="*/ 101 w 203"/>
                <a:gd name="T83" fmla="*/ 191 h 233"/>
                <a:gd name="T84" fmla="*/ 83 w 203"/>
                <a:gd name="T85" fmla="*/ 191 h 233"/>
                <a:gd name="T86" fmla="*/ 65 w 203"/>
                <a:gd name="T87" fmla="*/ 186 h 233"/>
                <a:gd name="T88" fmla="*/ 59 w 203"/>
                <a:gd name="T89" fmla="*/ 180 h 233"/>
                <a:gd name="T90" fmla="*/ 53 w 203"/>
                <a:gd name="T91" fmla="*/ 168 h 233"/>
                <a:gd name="T92" fmla="*/ 59 w 203"/>
                <a:gd name="T93" fmla="*/ 156 h 233"/>
                <a:gd name="T94" fmla="*/ 65 w 203"/>
                <a:gd name="T95" fmla="*/ 144 h 233"/>
                <a:gd name="T96" fmla="*/ 95 w 203"/>
                <a:gd name="T97" fmla="*/ 132 h 233"/>
                <a:gd name="T98" fmla="*/ 125 w 203"/>
                <a:gd name="T99" fmla="*/ 126 h 233"/>
                <a:gd name="T100" fmla="*/ 137 w 203"/>
                <a:gd name="T101" fmla="*/ 120 h 233"/>
                <a:gd name="T102" fmla="*/ 137 w 203"/>
                <a:gd name="T103" fmla="*/ 150 h 2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3"/>
                <a:gd name="T157" fmla="*/ 0 h 233"/>
                <a:gd name="T158" fmla="*/ 203 w 203"/>
                <a:gd name="T159" fmla="*/ 233 h 23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3" h="233">
                  <a:moveTo>
                    <a:pt x="191" y="66"/>
                  </a:moveTo>
                  <a:lnTo>
                    <a:pt x="185" y="36"/>
                  </a:lnTo>
                  <a:lnTo>
                    <a:pt x="161" y="12"/>
                  </a:lnTo>
                  <a:lnTo>
                    <a:pt x="131" y="0"/>
                  </a:lnTo>
                  <a:lnTo>
                    <a:pt x="101" y="0"/>
                  </a:lnTo>
                  <a:lnTo>
                    <a:pt x="71" y="6"/>
                  </a:lnTo>
                  <a:lnTo>
                    <a:pt x="41" y="12"/>
                  </a:lnTo>
                  <a:lnTo>
                    <a:pt x="18" y="36"/>
                  </a:lnTo>
                  <a:lnTo>
                    <a:pt x="6" y="78"/>
                  </a:lnTo>
                  <a:lnTo>
                    <a:pt x="59" y="78"/>
                  </a:lnTo>
                  <a:lnTo>
                    <a:pt x="71" y="60"/>
                  </a:lnTo>
                  <a:lnTo>
                    <a:pt x="77" y="54"/>
                  </a:lnTo>
                  <a:lnTo>
                    <a:pt x="95" y="48"/>
                  </a:lnTo>
                  <a:lnTo>
                    <a:pt x="125" y="54"/>
                  </a:lnTo>
                  <a:lnTo>
                    <a:pt x="131" y="60"/>
                  </a:lnTo>
                  <a:lnTo>
                    <a:pt x="137" y="72"/>
                  </a:lnTo>
                  <a:lnTo>
                    <a:pt x="131" y="84"/>
                  </a:lnTo>
                  <a:lnTo>
                    <a:pt x="113" y="90"/>
                  </a:lnTo>
                  <a:lnTo>
                    <a:pt x="59" y="96"/>
                  </a:lnTo>
                  <a:lnTo>
                    <a:pt x="35" y="102"/>
                  </a:lnTo>
                  <a:lnTo>
                    <a:pt x="18" y="120"/>
                  </a:lnTo>
                  <a:lnTo>
                    <a:pt x="6" y="138"/>
                  </a:lnTo>
                  <a:lnTo>
                    <a:pt x="0" y="168"/>
                  </a:lnTo>
                  <a:lnTo>
                    <a:pt x="6" y="197"/>
                  </a:lnTo>
                  <a:lnTo>
                    <a:pt x="18" y="221"/>
                  </a:lnTo>
                  <a:lnTo>
                    <a:pt x="41" y="227"/>
                  </a:lnTo>
                  <a:lnTo>
                    <a:pt x="65" y="233"/>
                  </a:lnTo>
                  <a:lnTo>
                    <a:pt x="95" y="233"/>
                  </a:lnTo>
                  <a:lnTo>
                    <a:pt x="113" y="221"/>
                  </a:lnTo>
                  <a:lnTo>
                    <a:pt x="137" y="203"/>
                  </a:lnTo>
                  <a:lnTo>
                    <a:pt x="137" y="215"/>
                  </a:lnTo>
                  <a:lnTo>
                    <a:pt x="143" y="227"/>
                  </a:lnTo>
                  <a:lnTo>
                    <a:pt x="203" y="227"/>
                  </a:lnTo>
                  <a:lnTo>
                    <a:pt x="203" y="221"/>
                  </a:lnTo>
                  <a:lnTo>
                    <a:pt x="197" y="209"/>
                  </a:lnTo>
                  <a:lnTo>
                    <a:pt x="191" y="203"/>
                  </a:lnTo>
                  <a:lnTo>
                    <a:pt x="191" y="186"/>
                  </a:lnTo>
                  <a:lnTo>
                    <a:pt x="191" y="66"/>
                  </a:lnTo>
                  <a:close/>
                  <a:moveTo>
                    <a:pt x="137" y="150"/>
                  </a:moveTo>
                  <a:lnTo>
                    <a:pt x="131" y="168"/>
                  </a:lnTo>
                  <a:lnTo>
                    <a:pt x="119" y="180"/>
                  </a:lnTo>
                  <a:lnTo>
                    <a:pt x="101" y="191"/>
                  </a:lnTo>
                  <a:lnTo>
                    <a:pt x="83" y="191"/>
                  </a:lnTo>
                  <a:lnTo>
                    <a:pt x="65" y="186"/>
                  </a:lnTo>
                  <a:lnTo>
                    <a:pt x="59" y="180"/>
                  </a:lnTo>
                  <a:lnTo>
                    <a:pt x="53" y="168"/>
                  </a:lnTo>
                  <a:lnTo>
                    <a:pt x="59" y="156"/>
                  </a:lnTo>
                  <a:lnTo>
                    <a:pt x="65" y="144"/>
                  </a:lnTo>
                  <a:lnTo>
                    <a:pt x="95" y="132"/>
                  </a:lnTo>
                  <a:lnTo>
                    <a:pt x="125" y="126"/>
                  </a:lnTo>
                  <a:lnTo>
                    <a:pt x="137" y="120"/>
                  </a:lnTo>
                  <a:lnTo>
                    <a:pt x="137" y="15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59" name="Freeform 219"/>
            <p:cNvSpPr>
              <a:spLocks/>
            </p:cNvSpPr>
            <p:nvPr/>
          </p:nvSpPr>
          <p:spPr bwMode="auto">
            <a:xfrm>
              <a:off x="5019" y="2503"/>
              <a:ext cx="126" cy="286"/>
            </a:xfrm>
            <a:custGeom>
              <a:avLst/>
              <a:gdLst>
                <a:gd name="T0" fmla="*/ 90 w 126"/>
                <a:gd name="T1" fmla="*/ 0 h 286"/>
                <a:gd name="T2" fmla="*/ 30 w 126"/>
                <a:gd name="T3" fmla="*/ 0 h 286"/>
                <a:gd name="T4" fmla="*/ 30 w 126"/>
                <a:gd name="T5" fmla="*/ 59 h 286"/>
                <a:gd name="T6" fmla="*/ 0 w 126"/>
                <a:gd name="T7" fmla="*/ 59 h 286"/>
                <a:gd name="T8" fmla="*/ 0 w 126"/>
                <a:gd name="T9" fmla="*/ 101 h 286"/>
                <a:gd name="T10" fmla="*/ 30 w 126"/>
                <a:gd name="T11" fmla="*/ 101 h 286"/>
                <a:gd name="T12" fmla="*/ 30 w 126"/>
                <a:gd name="T13" fmla="*/ 239 h 286"/>
                <a:gd name="T14" fmla="*/ 30 w 126"/>
                <a:gd name="T15" fmla="*/ 256 h 286"/>
                <a:gd name="T16" fmla="*/ 42 w 126"/>
                <a:gd name="T17" fmla="*/ 274 h 286"/>
                <a:gd name="T18" fmla="*/ 60 w 126"/>
                <a:gd name="T19" fmla="*/ 280 h 286"/>
                <a:gd name="T20" fmla="*/ 90 w 126"/>
                <a:gd name="T21" fmla="*/ 286 h 286"/>
                <a:gd name="T22" fmla="*/ 102 w 126"/>
                <a:gd name="T23" fmla="*/ 286 h 286"/>
                <a:gd name="T24" fmla="*/ 114 w 126"/>
                <a:gd name="T25" fmla="*/ 286 h 286"/>
                <a:gd name="T26" fmla="*/ 126 w 126"/>
                <a:gd name="T27" fmla="*/ 280 h 286"/>
                <a:gd name="T28" fmla="*/ 126 w 126"/>
                <a:gd name="T29" fmla="*/ 239 h 286"/>
                <a:gd name="T30" fmla="*/ 120 w 126"/>
                <a:gd name="T31" fmla="*/ 239 h 286"/>
                <a:gd name="T32" fmla="*/ 114 w 126"/>
                <a:gd name="T33" fmla="*/ 239 h 286"/>
                <a:gd name="T34" fmla="*/ 102 w 126"/>
                <a:gd name="T35" fmla="*/ 239 h 286"/>
                <a:gd name="T36" fmla="*/ 96 w 126"/>
                <a:gd name="T37" fmla="*/ 233 h 286"/>
                <a:gd name="T38" fmla="*/ 90 w 126"/>
                <a:gd name="T39" fmla="*/ 221 h 286"/>
                <a:gd name="T40" fmla="*/ 90 w 126"/>
                <a:gd name="T41" fmla="*/ 101 h 286"/>
                <a:gd name="T42" fmla="*/ 126 w 126"/>
                <a:gd name="T43" fmla="*/ 101 h 286"/>
                <a:gd name="T44" fmla="*/ 126 w 126"/>
                <a:gd name="T45" fmla="*/ 59 h 286"/>
                <a:gd name="T46" fmla="*/ 90 w 126"/>
                <a:gd name="T47" fmla="*/ 59 h 286"/>
                <a:gd name="T48" fmla="*/ 90 w 126"/>
                <a:gd name="T49" fmla="*/ 0 h 2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286"/>
                <a:gd name="T77" fmla="*/ 126 w 126"/>
                <a:gd name="T78" fmla="*/ 286 h 28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286">
                  <a:moveTo>
                    <a:pt x="90" y="0"/>
                  </a:moveTo>
                  <a:lnTo>
                    <a:pt x="30" y="0"/>
                  </a:lnTo>
                  <a:lnTo>
                    <a:pt x="30" y="59"/>
                  </a:lnTo>
                  <a:lnTo>
                    <a:pt x="0" y="59"/>
                  </a:lnTo>
                  <a:lnTo>
                    <a:pt x="0" y="101"/>
                  </a:lnTo>
                  <a:lnTo>
                    <a:pt x="30" y="101"/>
                  </a:lnTo>
                  <a:lnTo>
                    <a:pt x="30" y="239"/>
                  </a:lnTo>
                  <a:lnTo>
                    <a:pt x="30" y="256"/>
                  </a:lnTo>
                  <a:lnTo>
                    <a:pt x="42" y="274"/>
                  </a:lnTo>
                  <a:lnTo>
                    <a:pt x="60" y="280"/>
                  </a:lnTo>
                  <a:lnTo>
                    <a:pt x="90" y="286"/>
                  </a:lnTo>
                  <a:lnTo>
                    <a:pt x="102" y="286"/>
                  </a:lnTo>
                  <a:lnTo>
                    <a:pt x="114" y="286"/>
                  </a:lnTo>
                  <a:lnTo>
                    <a:pt x="126" y="280"/>
                  </a:lnTo>
                  <a:lnTo>
                    <a:pt x="126" y="239"/>
                  </a:lnTo>
                  <a:lnTo>
                    <a:pt x="120" y="239"/>
                  </a:lnTo>
                  <a:lnTo>
                    <a:pt x="114" y="239"/>
                  </a:lnTo>
                  <a:lnTo>
                    <a:pt x="102" y="239"/>
                  </a:lnTo>
                  <a:lnTo>
                    <a:pt x="96" y="233"/>
                  </a:lnTo>
                  <a:lnTo>
                    <a:pt x="90" y="221"/>
                  </a:lnTo>
                  <a:lnTo>
                    <a:pt x="90" y="101"/>
                  </a:lnTo>
                  <a:lnTo>
                    <a:pt x="126" y="101"/>
                  </a:lnTo>
                  <a:lnTo>
                    <a:pt x="126" y="59"/>
                  </a:lnTo>
                  <a:lnTo>
                    <a:pt x="90" y="5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60" name="Freeform 220"/>
            <p:cNvSpPr>
              <a:spLocks noEditPoints="1"/>
            </p:cNvSpPr>
            <p:nvPr/>
          </p:nvSpPr>
          <p:spPr bwMode="auto">
            <a:xfrm>
              <a:off x="5162" y="2556"/>
              <a:ext cx="216" cy="233"/>
            </a:xfrm>
            <a:custGeom>
              <a:avLst/>
              <a:gdLst>
                <a:gd name="T0" fmla="*/ 150 w 216"/>
                <a:gd name="T1" fmla="*/ 162 h 233"/>
                <a:gd name="T2" fmla="*/ 138 w 216"/>
                <a:gd name="T3" fmla="*/ 180 h 233"/>
                <a:gd name="T4" fmla="*/ 114 w 216"/>
                <a:gd name="T5" fmla="*/ 186 h 233"/>
                <a:gd name="T6" fmla="*/ 84 w 216"/>
                <a:gd name="T7" fmla="*/ 180 h 233"/>
                <a:gd name="T8" fmla="*/ 72 w 216"/>
                <a:gd name="T9" fmla="*/ 168 h 233"/>
                <a:gd name="T10" fmla="*/ 60 w 216"/>
                <a:gd name="T11" fmla="*/ 150 h 233"/>
                <a:gd name="T12" fmla="*/ 60 w 216"/>
                <a:gd name="T13" fmla="*/ 132 h 233"/>
                <a:gd name="T14" fmla="*/ 216 w 216"/>
                <a:gd name="T15" fmla="*/ 132 h 233"/>
                <a:gd name="T16" fmla="*/ 216 w 216"/>
                <a:gd name="T17" fmla="*/ 120 h 233"/>
                <a:gd name="T18" fmla="*/ 216 w 216"/>
                <a:gd name="T19" fmla="*/ 84 h 233"/>
                <a:gd name="T20" fmla="*/ 204 w 216"/>
                <a:gd name="T21" fmla="*/ 60 h 233"/>
                <a:gd name="T22" fmla="*/ 192 w 216"/>
                <a:gd name="T23" fmla="*/ 36 h 233"/>
                <a:gd name="T24" fmla="*/ 180 w 216"/>
                <a:gd name="T25" fmla="*/ 24 h 233"/>
                <a:gd name="T26" fmla="*/ 144 w 216"/>
                <a:gd name="T27" fmla="*/ 6 h 233"/>
                <a:gd name="T28" fmla="*/ 108 w 216"/>
                <a:gd name="T29" fmla="*/ 0 h 233"/>
                <a:gd name="T30" fmla="*/ 78 w 216"/>
                <a:gd name="T31" fmla="*/ 6 h 233"/>
                <a:gd name="T32" fmla="*/ 48 w 216"/>
                <a:gd name="T33" fmla="*/ 12 h 233"/>
                <a:gd name="T34" fmla="*/ 30 w 216"/>
                <a:gd name="T35" fmla="*/ 30 h 233"/>
                <a:gd name="T36" fmla="*/ 18 w 216"/>
                <a:gd name="T37" fmla="*/ 48 h 233"/>
                <a:gd name="T38" fmla="*/ 6 w 216"/>
                <a:gd name="T39" fmla="*/ 84 h 233"/>
                <a:gd name="T40" fmla="*/ 0 w 216"/>
                <a:gd name="T41" fmla="*/ 114 h 233"/>
                <a:gd name="T42" fmla="*/ 6 w 216"/>
                <a:gd name="T43" fmla="*/ 168 h 233"/>
                <a:gd name="T44" fmla="*/ 30 w 216"/>
                <a:gd name="T45" fmla="*/ 209 h 233"/>
                <a:gd name="T46" fmla="*/ 66 w 216"/>
                <a:gd name="T47" fmla="*/ 227 h 233"/>
                <a:gd name="T48" fmla="*/ 114 w 216"/>
                <a:gd name="T49" fmla="*/ 233 h 233"/>
                <a:gd name="T50" fmla="*/ 144 w 216"/>
                <a:gd name="T51" fmla="*/ 227 h 233"/>
                <a:gd name="T52" fmla="*/ 174 w 216"/>
                <a:gd name="T53" fmla="*/ 215 h 233"/>
                <a:gd name="T54" fmla="*/ 198 w 216"/>
                <a:gd name="T55" fmla="*/ 197 h 233"/>
                <a:gd name="T56" fmla="*/ 210 w 216"/>
                <a:gd name="T57" fmla="*/ 162 h 233"/>
                <a:gd name="T58" fmla="*/ 150 w 216"/>
                <a:gd name="T59" fmla="*/ 162 h 233"/>
                <a:gd name="T60" fmla="*/ 60 w 216"/>
                <a:gd name="T61" fmla="*/ 96 h 233"/>
                <a:gd name="T62" fmla="*/ 78 w 216"/>
                <a:gd name="T63" fmla="*/ 60 h 233"/>
                <a:gd name="T64" fmla="*/ 90 w 216"/>
                <a:gd name="T65" fmla="*/ 54 h 233"/>
                <a:gd name="T66" fmla="*/ 108 w 216"/>
                <a:gd name="T67" fmla="*/ 48 h 233"/>
                <a:gd name="T68" fmla="*/ 120 w 216"/>
                <a:gd name="T69" fmla="*/ 48 h 233"/>
                <a:gd name="T70" fmla="*/ 138 w 216"/>
                <a:gd name="T71" fmla="*/ 60 h 233"/>
                <a:gd name="T72" fmla="*/ 150 w 216"/>
                <a:gd name="T73" fmla="*/ 72 h 233"/>
                <a:gd name="T74" fmla="*/ 156 w 216"/>
                <a:gd name="T75" fmla="*/ 96 h 233"/>
                <a:gd name="T76" fmla="*/ 60 w 216"/>
                <a:gd name="T77" fmla="*/ 96 h 23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16"/>
                <a:gd name="T118" fmla="*/ 0 h 233"/>
                <a:gd name="T119" fmla="*/ 216 w 216"/>
                <a:gd name="T120" fmla="*/ 233 h 23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16" h="233">
                  <a:moveTo>
                    <a:pt x="150" y="162"/>
                  </a:moveTo>
                  <a:lnTo>
                    <a:pt x="138" y="180"/>
                  </a:lnTo>
                  <a:lnTo>
                    <a:pt x="114" y="186"/>
                  </a:lnTo>
                  <a:lnTo>
                    <a:pt x="84" y="180"/>
                  </a:lnTo>
                  <a:lnTo>
                    <a:pt x="72" y="168"/>
                  </a:lnTo>
                  <a:lnTo>
                    <a:pt x="60" y="150"/>
                  </a:lnTo>
                  <a:lnTo>
                    <a:pt x="60" y="132"/>
                  </a:lnTo>
                  <a:lnTo>
                    <a:pt x="216" y="132"/>
                  </a:lnTo>
                  <a:lnTo>
                    <a:pt x="216" y="120"/>
                  </a:lnTo>
                  <a:lnTo>
                    <a:pt x="216" y="84"/>
                  </a:lnTo>
                  <a:lnTo>
                    <a:pt x="204" y="60"/>
                  </a:lnTo>
                  <a:lnTo>
                    <a:pt x="192" y="36"/>
                  </a:lnTo>
                  <a:lnTo>
                    <a:pt x="180" y="24"/>
                  </a:lnTo>
                  <a:lnTo>
                    <a:pt x="144" y="6"/>
                  </a:lnTo>
                  <a:lnTo>
                    <a:pt x="108" y="0"/>
                  </a:lnTo>
                  <a:lnTo>
                    <a:pt x="78" y="6"/>
                  </a:lnTo>
                  <a:lnTo>
                    <a:pt x="48" y="12"/>
                  </a:lnTo>
                  <a:lnTo>
                    <a:pt x="30" y="30"/>
                  </a:lnTo>
                  <a:lnTo>
                    <a:pt x="18" y="48"/>
                  </a:lnTo>
                  <a:lnTo>
                    <a:pt x="6" y="84"/>
                  </a:lnTo>
                  <a:lnTo>
                    <a:pt x="0" y="114"/>
                  </a:lnTo>
                  <a:lnTo>
                    <a:pt x="6" y="168"/>
                  </a:lnTo>
                  <a:lnTo>
                    <a:pt x="30" y="209"/>
                  </a:lnTo>
                  <a:lnTo>
                    <a:pt x="66" y="227"/>
                  </a:lnTo>
                  <a:lnTo>
                    <a:pt x="114" y="233"/>
                  </a:lnTo>
                  <a:lnTo>
                    <a:pt x="144" y="227"/>
                  </a:lnTo>
                  <a:lnTo>
                    <a:pt x="174" y="215"/>
                  </a:lnTo>
                  <a:lnTo>
                    <a:pt x="198" y="197"/>
                  </a:lnTo>
                  <a:lnTo>
                    <a:pt x="210" y="162"/>
                  </a:lnTo>
                  <a:lnTo>
                    <a:pt x="150" y="162"/>
                  </a:lnTo>
                  <a:close/>
                  <a:moveTo>
                    <a:pt x="60" y="96"/>
                  </a:moveTo>
                  <a:lnTo>
                    <a:pt x="78" y="60"/>
                  </a:lnTo>
                  <a:lnTo>
                    <a:pt x="90" y="54"/>
                  </a:lnTo>
                  <a:lnTo>
                    <a:pt x="108" y="48"/>
                  </a:lnTo>
                  <a:lnTo>
                    <a:pt x="120" y="48"/>
                  </a:lnTo>
                  <a:lnTo>
                    <a:pt x="138" y="60"/>
                  </a:lnTo>
                  <a:lnTo>
                    <a:pt x="150" y="72"/>
                  </a:lnTo>
                  <a:lnTo>
                    <a:pt x="156" y="96"/>
                  </a:lnTo>
                  <a:lnTo>
                    <a:pt x="60" y="9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61" name="Rectangle 221"/>
            <p:cNvSpPr>
              <a:spLocks noChangeArrowheads="1"/>
            </p:cNvSpPr>
            <p:nvPr/>
          </p:nvSpPr>
          <p:spPr bwMode="auto">
            <a:xfrm>
              <a:off x="5420" y="2485"/>
              <a:ext cx="53" cy="29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rtl="1"/>
              <a:endParaRPr lang="ar-SA">
                <a:latin typeface="Times New Roman" pitchFamily="18" charset="0"/>
              </a:endParaRPr>
            </a:p>
          </p:txBody>
        </p:sp>
        <p:sp>
          <p:nvSpPr>
            <p:cNvPr id="87262" name="Freeform 222"/>
            <p:cNvSpPr>
              <a:spLocks noEditPoints="1"/>
            </p:cNvSpPr>
            <p:nvPr/>
          </p:nvSpPr>
          <p:spPr bwMode="auto">
            <a:xfrm>
              <a:off x="5515" y="2556"/>
              <a:ext cx="210" cy="233"/>
            </a:xfrm>
            <a:custGeom>
              <a:avLst/>
              <a:gdLst>
                <a:gd name="T0" fmla="*/ 150 w 210"/>
                <a:gd name="T1" fmla="*/ 162 h 233"/>
                <a:gd name="T2" fmla="*/ 132 w 210"/>
                <a:gd name="T3" fmla="*/ 180 h 233"/>
                <a:gd name="T4" fmla="*/ 108 w 210"/>
                <a:gd name="T5" fmla="*/ 186 h 233"/>
                <a:gd name="T6" fmla="*/ 78 w 210"/>
                <a:gd name="T7" fmla="*/ 180 h 233"/>
                <a:gd name="T8" fmla="*/ 66 w 210"/>
                <a:gd name="T9" fmla="*/ 168 h 233"/>
                <a:gd name="T10" fmla="*/ 60 w 210"/>
                <a:gd name="T11" fmla="*/ 150 h 233"/>
                <a:gd name="T12" fmla="*/ 60 w 210"/>
                <a:gd name="T13" fmla="*/ 132 h 233"/>
                <a:gd name="T14" fmla="*/ 210 w 210"/>
                <a:gd name="T15" fmla="*/ 132 h 233"/>
                <a:gd name="T16" fmla="*/ 210 w 210"/>
                <a:gd name="T17" fmla="*/ 120 h 233"/>
                <a:gd name="T18" fmla="*/ 210 w 210"/>
                <a:gd name="T19" fmla="*/ 84 h 233"/>
                <a:gd name="T20" fmla="*/ 198 w 210"/>
                <a:gd name="T21" fmla="*/ 60 h 233"/>
                <a:gd name="T22" fmla="*/ 186 w 210"/>
                <a:gd name="T23" fmla="*/ 36 h 233"/>
                <a:gd name="T24" fmla="*/ 174 w 210"/>
                <a:gd name="T25" fmla="*/ 24 h 233"/>
                <a:gd name="T26" fmla="*/ 144 w 210"/>
                <a:gd name="T27" fmla="*/ 6 h 233"/>
                <a:gd name="T28" fmla="*/ 108 w 210"/>
                <a:gd name="T29" fmla="*/ 0 h 233"/>
                <a:gd name="T30" fmla="*/ 72 w 210"/>
                <a:gd name="T31" fmla="*/ 6 h 233"/>
                <a:gd name="T32" fmla="*/ 48 w 210"/>
                <a:gd name="T33" fmla="*/ 12 h 233"/>
                <a:gd name="T34" fmla="*/ 30 w 210"/>
                <a:gd name="T35" fmla="*/ 30 h 233"/>
                <a:gd name="T36" fmla="*/ 18 w 210"/>
                <a:gd name="T37" fmla="*/ 48 h 233"/>
                <a:gd name="T38" fmla="*/ 0 w 210"/>
                <a:gd name="T39" fmla="*/ 84 h 233"/>
                <a:gd name="T40" fmla="*/ 0 w 210"/>
                <a:gd name="T41" fmla="*/ 114 h 233"/>
                <a:gd name="T42" fmla="*/ 6 w 210"/>
                <a:gd name="T43" fmla="*/ 168 h 233"/>
                <a:gd name="T44" fmla="*/ 30 w 210"/>
                <a:gd name="T45" fmla="*/ 209 h 233"/>
                <a:gd name="T46" fmla="*/ 66 w 210"/>
                <a:gd name="T47" fmla="*/ 227 h 233"/>
                <a:gd name="T48" fmla="*/ 108 w 210"/>
                <a:gd name="T49" fmla="*/ 233 h 233"/>
                <a:gd name="T50" fmla="*/ 138 w 210"/>
                <a:gd name="T51" fmla="*/ 227 h 233"/>
                <a:gd name="T52" fmla="*/ 168 w 210"/>
                <a:gd name="T53" fmla="*/ 215 h 233"/>
                <a:gd name="T54" fmla="*/ 192 w 210"/>
                <a:gd name="T55" fmla="*/ 197 h 233"/>
                <a:gd name="T56" fmla="*/ 210 w 210"/>
                <a:gd name="T57" fmla="*/ 162 h 233"/>
                <a:gd name="T58" fmla="*/ 150 w 210"/>
                <a:gd name="T59" fmla="*/ 162 h 233"/>
                <a:gd name="T60" fmla="*/ 60 w 210"/>
                <a:gd name="T61" fmla="*/ 96 h 233"/>
                <a:gd name="T62" fmla="*/ 66 w 210"/>
                <a:gd name="T63" fmla="*/ 78 h 233"/>
                <a:gd name="T64" fmla="*/ 72 w 210"/>
                <a:gd name="T65" fmla="*/ 60 h 233"/>
                <a:gd name="T66" fmla="*/ 90 w 210"/>
                <a:gd name="T67" fmla="*/ 54 h 233"/>
                <a:gd name="T68" fmla="*/ 108 w 210"/>
                <a:gd name="T69" fmla="*/ 48 h 233"/>
                <a:gd name="T70" fmla="*/ 120 w 210"/>
                <a:gd name="T71" fmla="*/ 48 h 233"/>
                <a:gd name="T72" fmla="*/ 132 w 210"/>
                <a:gd name="T73" fmla="*/ 60 h 233"/>
                <a:gd name="T74" fmla="*/ 144 w 210"/>
                <a:gd name="T75" fmla="*/ 72 h 233"/>
                <a:gd name="T76" fmla="*/ 150 w 210"/>
                <a:gd name="T77" fmla="*/ 96 h 233"/>
                <a:gd name="T78" fmla="*/ 60 w 210"/>
                <a:gd name="T79" fmla="*/ 96 h 23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10"/>
                <a:gd name="T121" fmla="*/ 0 h 233"/>
                <a:gd name="T122" fmla="*/ 210 w 210"/>
                <a:gd name="T123" fmla="*/ 233 h 23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10" h="233">
                  <a:moveTo>
                    <a:pt x="150" y="162"/>
                  </a:moveTo>
                  <a:lnTo>
                    <a:pt x="132" y="180"/>
                  </a:lnTo>
                  <a:lnTo>
                    <a:pt x="108" y="186"/>
                  </a:lnTo>
                  <a:lnTo>
                    <a:pt x="78" y="180"/>
                  </a:lnTo>
                  <a:lnTo>
                    <a:pt x="66" y="168"/>
                  </a:lnTo>
                  <a:lnTo>
                    <a:pt x="60" y="150"/>
                  </a:lnTo>
                  <a:lnTo>
                    <a:pt x="60" y="132"/>
                  </a:lnTo>
                  <a:lnTo>
                    <a:pt x="210" y="132"/>
                  </a:lnTo>
                  <a:lnTo>
                    <a:pt x="210" y="120"/>
                  </a:lnTo>
                  <a:lnTo>
                    <a:pt x="210" y="84"/>
                  </a:lnTo>
                  <a:lnTo>
                    <a:pt x="198" y="60"/>
                  </a:lnTo>
                  <a:lnTo>
                    <a:pt x="186" y="36"/>
                  </a:lnTo>
                  <a:lnTo>
                    <a:pt x="174" y="24"/>
                  </a:lnTo>
                  <a:lnTo>
                    <a:pt x="144" y="6"/>
                  </a:lnTo>
                  <a:lnTo>
                    <a:pt x="108" y="0"/>
                  </a:lnTo>
                  <a:lnTo>
                    <a:pt x="72" y="6"/>
                  </a:lnTo>
                  <a:lnTo>
                    <a:pt x="48" y="12"/>
                  </a:lnTo>
                  <a:lnTo>
                    <a:pt x="30" y="30"/>
                  </a:lnTo>
                  <a:lnTo>
                    <a:pt x="18" y="48"/>
                  </a:lnTo>
                  <a:lnTo>
                    <a:pt x="0" y="84"/>
                  </a:lnTo>
                  <a:lnTo>
                    <a:pt x="0" y="114"/>
                  </a:lnTo>
                  <a:lnTo>
                    <a:pt x="6" y="168"/>
                  </a:lnTo>
                  <a:lnTo>
                    <a:pt x="30" y="209"/>
                  </a:lnTo>
                  <a:lnTo>
                    <a:pt x="66" y="227"/>
                  </a:lnTo>
                  <a:lnTo>
                    <a:pt x="108" y="233"/>
                  </a:lnTo>
                  <a:lnTo>
                    <a:pt x="138" y="227"/>
                  </a:lnTo>
                  <a:lnTo>
                    <a:pt x="168" y="215"/>
                  </a:lnTo>
                  <a:lnTo>
                    <a:pt x="192" y="197"/>
                  </a:lnTo>
                  <a:lnTo>
                    <a:pt x="210" y="162"/>
                  </a:lnTo>
                  <a:lnTo>
                    <a:pt x="150" y="162"/>
                  </a:lnTo>
                  <a:close/>
                  <a:moveTo>
                    <a:pt x="60" y="96"/>
                  </a:moveTo>
                  <a:lnTo>
                    <a:pt x="66" y="78"/>
                  </a:lnTo>
                  <a:lnTo>
                    <a:pt x="72" y="60"/>
                  </a:lnTo>
                  <a:lnTo>
                    <a:pt x="90" y="54"/>
                  </a:lnTo>
                  <a:lnTo>
                    <a:pt x="108" y="48"/>
                  </a:lnTo>
                  <a:lnTo>
                    <a:pt x="120" y="48"/>
                  </a:lnTo>
                  <a:lnTo>
                    <a:pt x="132" y="60"/>
                  </a:lnTo>
                  <a:lnTo>
                    <a:pt x="144" y="72"/>
                  </a:lnTo>
                  <a:lnTo>
                    <a:pt x="150" y="96"/>
                  </a:lnTo>
                  <a:lnTo>
                    <a:pt x="60" y="9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63" name="Freeform 223"/>
            <p:cNvSpPr>
              <a:spLocks/>
            </p:cNvSpPr>
            <p:nvPr/>
          </p:nvSpPr>
          <p:spPr bwMode="auto">
            <a:xfrm>
              <a:off x="5743" y="2503"/>
              <a:ext cx="125" cy="286"/>
            </a:xfrm>
            <a:custGeom>
              <a:avLst/>
              <a:gdLst>
                <a:gd name="T0" fmla="*/ 89 w 125"/>
                <a:gd name="T1" fmla="*/ 0 h 286"/>
                <a:gd name="T2" fmla="*/ 30 w 125"/>
                <a:gd name="T3" fmla="*/ 0 h 286"/>
                <a:gd name="T4" fmla="*/ 30 w 125"/>
                <a:gd name="T5" fmla="*/ 59 h 286"/>
                <a:gd name="T6" fmla="*/ 0 w 125"/>
                <a:gd name="T7" fmla="*/ 59 h 286"/>
                <a:gd name="T8" fmla="*/ 0 w 125"/>
                <a:gd name="T9" fmla="*/ 101 h 286"/>
                <a:gd name="T10" fmla="*/ 30 w 125"/>
                <a:gd name="T11" fmla="*/ 101 h 286"/>
                <a:gd name="T12" fmla="*/ 30 w 125"/>
                <a:gd name="T13" fmla="*/ 239 h 286"/>
                <a:gd name="T14" fmla="*/ 30 w 125"/>
                <a:gd name="T15" fmla="*/ 256 h 286"/>
                <a:gd name="T16" fmla="*/ 41 w 125"/>
                <a:gd name="T17" fmla="*/ 274 h 286"/>
                <a:gd name="T18" fmla="*/ 59 w 125"/>
                <a:gd name="T19" fmla="*/ 280 h 286"/>
                <a:gd name="T20" fmla="*/ 89 w 125"/>
                <a:gd name="T21" fmla="*/ 286 h 286"/>
                <a:gd name="T22" fmla="*/ 95 w 125"/>
                <a:gd name="T23" fmla="*/ 286 h 286"/>
                <a:gd name="T24" fmla="*/ 113 w 125"/>
                <a:gd name="T25" fmla="*/ 286 h 286"/>
                <a:gd name="T26" fmla="*/ 125 w 125"/>
                <a:gd name="T27" fmla="*/ 280 h 286"/>
                <a:gd name="T28" fmla="*/ 125 w 125"/>
                <a:gd name="T29" fmla="*/ 239 h 286"/>
                <a:gd name="T30" fmla="*/ 119 w 125"/>
                <a:gd name="T31" fmla="*/ 239 h 286"/>
                <a:gd name="T32" fmla="*/ 113 w 125"/>
                <a:gd name="T33" fmla="*/ 239 h 286"/>
                <a:gd name="T34" fmla="*/ 101 w 125"/>
                <a:gd name="T35" fmla="*/ 239 h 286"/>
                <a:gd name="T36" fmla="*/ 95 w 125"/>
                <a:gd name="T37" fmla="*/ 233 h 286"/>
                <a:gd name="T38" fmla="*/ 89 w 125"/>
                <a:gd name="T39" fmla="*/ 221 h 286"/>
                <a:gd name="T40" fmla="*/ 89 w 125"/>
                <a:gd name="T41" fmla="*/ 101 h 286"/>
                <a:gd name="T42" fmla="*/ 125 w 125"/>
                <a:gd name="T43" fmla="*/ 101 h 286"/>
                <a:gd name="T44" fmla="*/ 125 w 125"/>
                <a:gd name="T45" fmla="*/ 59 h 286"/>
                <a:gd name="T46" fmla="*/ 89 w 125"/>
                <a:gd name="T47" fmla="*/ 59 h 286"/>
                <a:gd name="T48" fmla="*/ 89 w 125"/>
                <a:gd name="T49" fmla="*/ 0 h 2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86"/>
                <a:gd name="T77" fmla="*/ 125 w 125"/>
                <a:gd name="T78" fmla="*/ 286 h 28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86">
                  <a:moveTo>
                    <a:pt x="89" y="0"/>
                  </a:moveTo>
                  <a:lnTo>
                    <a:pt x="30" y="0"/>
                  </a:lnTo>
                  <a:lnTo>
                    <a:pt x="30" y="59"/>
                  </a:lnTo>
                  <a:lnTo>
                    <a:pt x="0" y="59"/>
                  </a:lnTo>
                  <a:lnTo>
                    <a:pt x="0" y="101"/>
                  </a:lnTo>
                  <a:lnTo>
                    <a:pt x="30" y="101"/>
                  </a:lnTo>
                  <a:lnTo>
                    <a:pt x="30" y="239"/>
                  </a:lnTo>
                  <a:lnTo>
                    <a:pt x="30" y="256"/>
                  </a:lnTo>
                  <a:lnTo>
                    <a:pt x="41" y="274"/>
                  </a:lnTo>
                  <a:lnTo>
                    <a:pt x="59" y="280"/>
                  </a:lnTo>
                  <a:lnTo>
                    <a:pt x="89" y="286"/>
                  </a:lnTo>
                  <a:lnTo>
                    <a:pt x="95" y="286"/>
                  </a:lnTo>
                  <a:lnTo>
                    <a:pt x="113" y="286"/>
                  </a:lnTo>
                  <a:lnTo>
                    <a:pt x="125" y="280"/>
                  </a:lnTo>
                  <a:lnTo>
                    <a:pt x="125" y="239"/>
                  </a:lnTo>
                  <a:lnTo>
                    <a:pt x="119" y="239"/>
                  </a:lnTo>
                  <a:lnTo>
                    <a:pt x="113" y="239"/>
                  </a:lnTo>
                  <a:lnTo>
                    <a:pt x="101" y="239"/>
                  </a:lnTo>
                  <a:lnTo>
                    <a:pt x="95" y="233"/>
                  </a:lnTo>
                  <a:lnTo>
                    <a:pt x="89" y="221"/>
                  </a:lnTo>
                  <a:lnTo>
                    <a:pt x="89" y="101"/>
                  </a:lnTo>
                  <a:lnTo>
                    <a:pt x="125" y="101"/>
                  </a:lnTo>
                  <a:lnTo>
                    <a:pt x="125" y="59"/>
                  </a:lnTo>
                  <a:lnTo>
                    <a:pt x="89" y="59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64" name="Rectangle 224"/>
            <p:cNvSpPr>
              <a:spLocks noChangeArrowheads="1"/>
            </p:cNvSpPr>
            <p:nvPr/>
          </p:nvSpPr>
          <p:spPr bwMode="auto">
            <a:xfrm>
              <a:off x="2770" y="1350"/>
              <a:ext cx="18" cy="23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rtl="1"/>
              <a:endParaRPr lang="ar-SA">
                <a:latin typeface="Times New Roman" pitchFamily="18" charset="0"/>
              </a:endParaRPr>
            </a:p>
          </p:txBody>
        </p:sp>
        <p:sp>
          <p:nvSpPr>
            <p:cNvPr id="87265" name="Freeform 225"/>
            <p:cNvSpPr>
              <a:spLocks noEditPoints="1"/>
            </p:cNvSpPr>
            <p:nvPr/>
          </p:nvSpPr>
          <p:spPr bwMode="auto">
            <a:xfrm>
              <a:off x="198" y="3709"/>
              <a:ext cx="2590" cy="18"/>
            </a:xfrm>
            <a:custGeom>
              <a:avLst/>
              <a:gdLst>
                <a:gd name="T0" fmla="*/ 2578 w 2590"/>
                <a:gd name="T1" fmla="*/ 0 h 18"/>
                <a:gd name="T2" fmla="*/ 0 w 2590"/>
                <a:gd name="T3" fmla="*/ 0 h 18"/>
                <a:gd name="T4" fmla="*/ 0 w 2590"/>
                <a:gd name="T5" fmla="*/ 18 h 18"/>
                <a:gd name="T6" fmla="*/ 2578 w 2590"/>
                <a:gd name="T7" fmla="*/ 18 h 18"/>
                <a:gd name="T8" fmla="*/ 2578 w 2590"/>
                <a:gd name="T9" fmla="*/ 0 h 18"/>
                <a:gd name="T10" fmla="*/ 2578 w 2590"/>
                <a:gd name="T11" fmla="*/ 18 h 18"/>
                <a:gd name="T12" fmla="*/ 2590 w 2590"/>
                <a:gd name="T13" fmla="*/ 18 h 18"/>
                <a:gd name="T14" fmla="*/ 2590 w 2590"/>
                <a:gd name="T15" fmla="*/ 6 h 18"/>
                <a:gd name="T16" fmla="*/ 2578 w 2590"/>
                <a:gd name="T17" fmla="*/ 6 h 18"/>
                <a:gd name="T18" fmla="*/ 2578 w 2590"/>
                <a:gd name="T19" fmla="*/ 18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90"/>
                <a:gd name="T31" fmla="*/ 0 h 18"/>
                <a:gd name="T32" fmla="*/ 2590 w 259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90" h="18">
                  <a:moveTo>
                    <a:pt x="2578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2578" y="18"/>
                  </a:lnTo>
                  <a:lnTo>
                    <a:pt x="2578" y="0"/>
                  </a:lnTo>
                  <a:close/>
                  <a:moveTo>
                    <a:pt x="2578" y="18"/>
                  </a:moveTo>
                  <a:lnTo>
                    <a:pt x="2590" y="18"/>
                  </a:lnTo>
                  <a:lnTo>
                    <a:pt x="2590" y="6"/>
                  </a:lnTo>
                  <a:lnTo>
                    <a:pt x="2578" y="6"/>
                  </a:lnTo>
                  <a:lnTo>
                    <a:pt x="2578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66" name="Freeform 226"/>
            <p:cNvSpPr>
              <a:spLocks noEditPoints="1"/>
            </p:cNvSpPr>
            <p:nvPr/>
          </p:nvSpPr>
          <p:spPr bwMode="auto">
            <a:xfrm>
              <a:off x="192" y="1350"/>
              <a:ext cx="18" cy="2377"/>
            </a:xfrm>
            <a:custGeom>
              <a:avLst/>
              <a:gdLst>
                <a:gd name="T0" fmla="*/ 18 w 18"/>
                <a:gd name="T1" fmla="*/ 2365 h 2377"/>
                <a:gd name="T2" fmla="*/ 18 w 18"/>
                <a:gd name="T3" fmla="*/ 0 h 2377"/>
                <a:gd name="T4" fmla="*/ 0 w 18"/>
                <a:gd name="T5" fmla="*/ 0 h 2377"/>
                <a:gd name="T6" fmla="*/ 0 w 18"/>
                <a:gd name="T7" fmla="*/ 2365 h 2377"/>
                <a:gd name="T8" fmla="*/ 18 w 18"/>
                <a:gd name="T9" fmla="*/ 2365 h 2377"/>
                <a:gd name="T10" fmla="*/ 0 w 18"/>
                <a:gd name="T11" fmla="*/ 2365 h 2377"/>
                <a:gd name="T12" fmla="*/ 0 w 18"/>
                <a:gd name="T13" fmla="*/ 2377 h 2377"/>
                <a:gd name="T14" fmla="*/ 6 w 18"/>
                <a:gd name="T15" fmla="*/ 2377 h 2377"/>
                <a:gd name="T16" fmla="*/ 6 w 18"/>
                <a:gd name="T17" fmla="*/ 2365 h 2377"/>
                <a:gd name="T18" fmla="*/ 0 w 18"/>
                <a:gd name="T19" fmla="*/ 2365 h 23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2377"/>
                <a:gd name="T32" fmla="*/ 18 w 18"/>
                <a:gd name="T33" fmla="*/ 2377 h 23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2377">
                  <a:moveTo>
                    <a:pt x="18" y="2365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2365"/>
                  </a:lnTo>
                  <a:lnTo>
                    <a:pt x="18" y="2365"/>
                  </a:lnTo>
                  <a:close/>
                  <a:moveTo>
                    <a:pt x="0" y="2365"/>
                  </a:moveTo>
                  <a:lnTo>
                    <a:pt x="0" y="2377"/>
                  </a:lnTo>
                  <a:lnTo>
                    <a:pt x="6" y="2377"/>
                  </a:lnTo>
                  <a:lnTo>
                    <a:pt x="6" y="2365"/>
                  </a:lnTo>
                  <a:lnTo>
                    <a:pt x="0" y="236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67" name="Freeform 227"/>
            <p:cNvSpPr>
              <a:spLocks noEditPoints="1"/>
            </p:cNvSpPr>
            <p:nvPr/>
          </p:nvSpPr>
          <p:spPr bwMode="auto">
            <a:xfrm>
              <a:off x="192" y="1344"/>
              <a:ext cx="2584" cy="18"/>
            </a:xfrm>
            <a:custGeom>
              <a:avLst/>
              <a:gdLst>
                <a:gd name="T0" fmla="*/ 6 w 2584"/>
                <a:gd name="T1" fmla="*/ 18 h 18"/>
                <a:gd name="T2" fmla="*/ 2584 w 2584"/>
                <a:gd name="T3" fmla="*/ 18 h 18"/>
                <a:gd name="T4" fmla="*/ 2584 w 2584"/>
                <a:gd name="T5" fmla="*/ 0 h 18"/>
                <a:gd name="T6" fmla="*/ 6 w 2584"/>
                <a:gd name="T7" fmla="*/ 0 h 18"/>
                <a:gd name="T8" fmla="*/ 6 w 2584"/>
                <a:gd name="T9" fmla="*/ 18 h 18"/>
                <a:gd name="T10" fmla="*/ 6 w 2584"/>
                <a:gd name="T11" fmla="*/ 0 h 18"/>
                <a:gd name="T12" fmla="*/ 0 w 2584"/>
                <a:gd name="T13" fmla="*/ 0 h 18"/>
                <a:gd name="T14" fmla="*/ 0 w 2584"/>
                <a:gd name="T15" fmla="*/ 6 h 18"/>
                <a:gd name="T16" fmla="*/ 6 w 2584"/>
                <a:gd name="T17" fmla="*/ 6 h 18"/>
                <a:gd name="T18" fmla="*/ 6 w 2584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84"/>
                <a:gd name="T31" fmla="*/ 0 h 18"/>
                <a:gd name="T32" fmla="*/ 2584 w 2584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84" h="18">
                  <a:moveTo>
                    <a:pt x="6" y="18"/>
                  </a:moveTo>
                  <a:lnTo>
                    <a:pt x="2584" y="18"/>
                  </a:lnTo>
                  <a:lnTo>
                    <a:pt x="2584" y="0"/>
                  </a:lnTo>
                  <a:lnTo>
                    <a:pt x="6" y="0"/>
                  </a:lnTo>
                  <a:lnTo>
                    <a:pt x="6" y="18"/>
                  </a:lnTo>
                  <a:close/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68" name="Rectangle 228"/>
            <p:cNvSpPr>
              <a:spLocks noChangeArrowheads="1"/>
            </p:cNvSpPr>
            <p:nvPr/>
          </p:nvSpPr>
          <p:spPr bwMode="auto">
            <a:xfrm>
              <a:off x="2776" y="1344"/>
              <a:ext cx="12" cy="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rtl="1"/>
              <a:endParaRPr lang="ar-SA">
                <a:latin typeface="Times New Roman" pitchFamily="18" charset="0"/>
              </a:endParaRPr>
            </a:p>
          </p:txBody>
        </p:sp>
        <p:sp>
          <p:nvSpPr>
            <p:cNvPr id="87269" name="Freeform 229"/>
            <p:cNvSpPr>
              <a:spLocks noEditPoints="1"/>
            </p:cNvSpPr>
            <p:nvPr/>
          </p:nvSpPr>
          <p:spPr bwMode="auto">
            <a:xfrm>
              <a:off x="515" y="2861"/>
              <a:ext cx="150" cy="191"/>
            </a:xfrm>
            <a:custGeom>
              <a:avLst/>
              <a:gdLst>
                <a:gd name="T0" fmla="*/ 42 w 150"/>
                <a:gd name="T1" fmla="*/ 119 h 191"/>
                <a:gd name="T2" fmla="*/ 84 w 150"/>
                <a:gd name="T3" fmla="*/ 119 h 191"/>
                <a:gd name="T4" fmla="*/ 120 w 150"/>
                <a:gd name="T5" fmla="*/ 113 h 191"/>
                <a:gd name="T6" fmla="*/ 138 w 150"/>
                <a:gd name="T7" fmla="*/ 96 h 191"/>
                <a:gd name="T8" fmla="*/ 150 w 150"/>
                <a:gd name="T9" fmla="*/ 78 h 191"/>
                <a:gd name="T10" fmla="*/ 150 w 150"/>
                <a:gd name="T11" fmla="*/ 60 h 191"/>
                <a:gd name="T12" fmla="*/ 144 w 150"/>
                <a:gd name="T13" fmla="*/ 36 h 191"/>
                <a:gd name="T14" fmla="*/ 132 w 150"/>
                <a:gd name="T15" fmla="*/ 18 h 191"/>
                <a:gd name="T16" fmla="*/ 114 w 150"/>
                <a:gd name="T17" fmla="*/ 6 h 191"/>
                <a:gd name="T18" fmla="*/ 90 w 150"/>
                <a:gd name="T19" fmla="*/ 0 h 191"/>
                <a:gd name="T20" fmla="*/ 0 w 150"/>
                <a:gd name="T21" fmla="*/ 0 h 191"/>
                <a:gd name="T22" fmla="*/ 0 w 150"/>
                <a:gd name="T23" fmla="*/ 191 h 191"/>
                <a:gd name="T24" fmla="*/ 42 w 150"/>
                <a:gd name="T25" fmla="*/ 191 h 191"/>
                <a:gd name="T26" fmla="*/ 42 w 150"/>
                <a:gd name="T27" fmla="*/ 119 h 191"/>
                <a:gd name="T28" fmla="*/ 42 w 150"/>
                <a:gd name="T29" fmla="*/ 90 h 191"/>
                <a:gd name="T30" fmla="*/ 42 w 150"/>
                <a:gd name="T31" fmla="*/ 36 h 191"/>
                <a:gd name="T32" fmla="*/ 72 w 150"/>
                <a:gd name="T33" fmla="*/ 36 h 191"/>
                <a:gd name="T34" fmla="*/ 102 w 150"/>
                <a:gd name="T35" fmla="*/ 42 h 191"/>
                <a:gd name="T36" fmla="*/ 108 w 150"/>
                <a:gd name="T37" fmla="*/ 60 h 191"/>
                <a:gd name="T38" fmla="*/ 108 w 150"/>
                <a:gd name="T39" fmla="*/ 66 h 191"/>
                <a:gd name="T40" fmla="*/ 102 w 150"/>
                <a:gd name="T41" fmla="*/ 78 h 191"/>
                <a:gd name="T42" fmla="*/ 96 w 150"/>
                <a:gd name="T43" fmla="*/ 84 h 191"/>
                <a:gd name="T44" fmla="*/ 78 w 150"/>
                <a:gd name="T45" fmla="*/ 90 h 191"/>
                <a:gd name="T46" fmla="*/ 42 w 150"/>
                <a:gd name="T47" fmla="*/ 90 h 19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0"/>
                <a:gd name="T73" fmla="*/ 0 h 191"/>
                <a:gd name="T74" fmla="*/ 150 w 150"/>
                <a:gd name="T75" fmla="*/ 191 h 19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0" h="191">
                  <a:moveTo>
                    <a:pt x="42" y="119"/>
                  </a:moveTo>
                  <a:lnTo>
                    <a:pt x="84" y="119"/>
                  </a:lnTo>
                  <a:lnTo>
                    <a:pt x="120" y="113"/>
                  </a:lnTo>
                  <a:lnTo>
                    <a:pt x="138" y="96"/>
                  </a:lnTo>
                  <a:lnTo>
                    <a:pt x="150" y="78"/>
                  </a:lnTo>
                  <a:lnTo>
                    <a:pt x="150" y="60"/>
                  </a:lnTo>
                  <a:lnTo>
                    <a:pt x="144" y="36"/>
                  </a:lnTo>
                  <a:lnTo>
                    <a:pt x="132" y="18"/>
                  </a:lnTo>
                  <a:lnTo>
                    <a:pt x="114" y="6"/>
                  </a:lnTo>
                  <a:lnTo>
                    <a:pt x="90" y="0"/>
                  </a:lnTo>
                  <a:lnTo>
                    <a:pt x="0" y="0"/>
                  </a:lnTo>
                  <a:lnTo>
                    <a:pt x="0" y="191"/>
                  </a:lnTo>
                  <a:lnTo>
                    <a:pt x="42" y="191"/>
                  </a:lnTo>
                  <a:lnTo>
                    <a:pt x="42" y="119"/>
                  </a:lnTo>
                  <a:close/>
                  <a:moveTo>
                    <a:pt x="42" y="90"/>
                  </a:moveTo>
                  <a:lnTo>
                    <a:pt x="42" y="36"/>
                  </a:lnTo>
                  <a:lnTo>
                    <a:pt x="72" y="36"/>
                  </a:lnTo>
                  <a:lnTo>
                    <a:pt x="102" y="42"/>
                  </a:lnTo>
                  <a:lnTo>
                    <a:pt x="108" y="60"/>
                  </a:lnTo>
                  <a:lnTo>
                    <a:pt x="108" y="66"/>
                  </a:lnTo>
                  <a:lnTo>
                    <a:pt x="102" y="78"/>
                  </a:lnTo>
                  <a:lnTo>
                    <a:pt x="96" y="84"/>
                  </a:lnTo>
                  <a:lnTo>
                    <a:pt x="78" y="90"/>
                  </a:lnTo>
                  <a:lnTo>
                    <a:pt x="42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70" name="Rectangle 230"/>
            <p:cNvSpPr>
              <a:spLocks noChangeArrowheads="1"/>
            </p:cNvSpPr>
            <p:nvPr/>
          </p:nvSpPr>
          <p:spPr bwMode="auto">
            <a:xfrm>
              <a:off x="694" y="2861"/>
              <a:ext cx="36" cy="19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rtl="1"/>
              <a:endParaRPr lang="ar-SA">
                <a:latin typeface="Times New Roman" pitchFamily="18" charset="0"/>
              </a:endParaRPr>
            </a:p>
          </p:txBody>
        </p:sp>
        <p:sp>
          <p:nvSpPr>
            <p:cNvPr id="87271" name="Freeform 231"/>
            <p:cNvSpPr>
              <a:spLocks noEditPoints="1"/>
            </p:cNvSpPr>
            <p:nvPr/>
          </p:nvSpPr>
          <p:spPr bwMode="auto">
            <a:xfrm>
              <a:off x="754" y="2909"/>
              <a:ext cx="132" cy="149"/>
            </a:xfrm>
            <a:custGeom>
              <a:avLst/>
              <a:gdLst>
                <a:gd name="T0" fmla="*/ 126 w 132"/>
                <a:gd name="T1" fmla="*/ 42 h 149"/>
                <a:gd name="T2" fmla="*/ 120 w 132"/>
                <a:gd name="T3" fmla="*/ 18 h 149"/>
                <a:gd name="T4" fmla="*/ 108 w 132"/>
                <a:gd name="T5" fmla="*/ 6 h 149"/>
                <a:gd name="T6" fmla="*/ 84 w 132"/>
                <a:gd name="T7" fmla="*/ 0 h 149"/>
                <a:gd name="T8" fmla="*/ 66 w 132"/>
                <a:gd name="T9" fmla="*/ 0 h 149"/>
                <a:gd name="T10" fmla="*/ 48 w 132"/>
                <a:gd name="T11" fmla="*/ 0 h 149"/>
                <a:gd name="T12" fmla="*/ 30 w 132"/>
                <a:gd name="T13" fmla="*/ 6 h 149"/>
                <a:gd name="T14" fmla="*/ 12 w 132"/>
                <a:gd name="T15" fmla="*/ 24 h 149"/>
                <a:gd name="T16" fmla="*/ 6 w 132"/>
                <a:gd name="T17" fmla="*/ 48 h 149"/>
                <a:gd name="T18" fmla="*/ 42 w 132"/>
                <a:gd name="T19" fmla="*/ 48 h 149"/>
                <a:gd name="T20" fmla="*/ 48 w 132"/>
                <a:gd name="T21" fmla="*/ 36 h 149"/>
                <a:gd name="T22" fmla="*/ 66 w 132"/>
                <a:gd name="T23" fmla="*/ 30 h 149"/>
                <a:gd name="T24" fmla="*/ 78 w 132"/>
                <a:gd name="T25" fmla="*/ 30 h 149"/>
                <a:gd name="T26" fmla="*/ 90 w 132"/>
                <a:gd name="T27" fmla="*/ 36 h 149"/>
                <a:gd name="T28" fmla="*/ 90 w 132"/>
                <a:gd name="T29" fmla="*/ 42 h 149"/>
                <a:gd name="T30" fmla="*/ 84 w 132"/>
                <a:gd name="T31" fmla="*/ 53 h 149"/>
                <a:gd name="T32" fmla="*/ 78 w 132"/>
                <a:gd name="T33" fmla="*/ 53 h 149"/>
                <a:gd name="T34" fmla="*/ 42 w 132"/>
                <a:gd name="T35" fmla="*/ 59 h 149"/>
                <a:gd name="T36" fmla="*/ 12 w 132"/>
                <a:gd name="T37" fmla="*/ 77 h 149"/>
                <a:gd name="T38" fmla="*/ 6 w 132"/>
                <a:gd name="T39" fmla="*/ 89 h 149"/>
                <a:gd name="T40" fmla="*/ 0 w 132"/>
                <a:gd name="T41" fmla="*/ 107 h 149"/>
                <a:gd name="T42" fmla="*/ 6 w 132"/>
                <a:gd name="T43" fmla="*/ 125 h 149"/>
                <a:gd name="T44" fmla="*/ 12 w 132"/>
                <a:gd name="T45" fmla="*/ 137 h 149"/>
                <a:gd name="T46" fmla="*/ 42 w 132"/>
                <a:gd name="T47" fmla="*/ 149 h 149"/>
                <a:gd name="T48" fmla="*/ 60 w 132"/>
                <a:gd name="T49" fmla="*/ 149 h 149"/>
                <a:gd name="T50" fmla="*/ 78 w 132"/>
                <a:gd name="T51" fmla="*/ 143 h 149"/>
                <a:gd name="T52" fmla="*/ 90 w 132"/>
                <a:gd name="T53" fmla="*/ 125 h 149"/>
                <a:gd name="T54" fmla="*/ 90 w 132"/>
                <a:gd name="T55" fmla="*/ 137 h 149"/>
                <a:gd name="T56" fmla="*/ 96 w 132"/>
                <a:gd name="T57" fmla="*/ 143 h 149"/>
                <a:gd name="T58" fmla="*/ 132 w 132"/>
                <a:gd name="T59" fmla="*/ 143 h 149"/>
                <a:gd name="T60" fmla="*/ 132 w 132"/>
                <a:gd name="T61" fmla="*/ 137 h 149"/>
                <a:gd name="T62" fmla="*/ 132 w 132"/>
                <a:gd name="T63" fmla="*/ 131 h 149"/>
                <a:gd name="T64" fmla="*/ 126 w 132"/>
                <a:gd name="T65" fmla="*/ 113 h 149"/>
                <a:gd name="T66" fmla="*/ 126 w 132"/>
                <a:gd name="T67" fmla="*/ 42 h 149"/>
                <a:gd name="T68" fmla="*/ 90 w 132"/>
                <a:gd name="T69" fmla="*/ 89 h 149"/>
                <a:gd name="T70" fmla="*/ 90 w 132"/>
                <a:gd name="T71" fmla="*/ 101 h 149"/>
                <a:gd name="T72" fmla="*/ 78 w 132"/>
                <a:gd name="T73" fmla="*/ 113 h 149"/>
                <a:gd name="T74" fmla="*/ 54 w 132"/>
                <a:gd name="T75" fmla="*/ 119 h 149"/>
                <a:gd name="T76" fmla="*/ 42 w 132"/>
                <a:gd name="T77" fmla="*/ 113 h 149"/>
                <a:gd name="T78" fmla="*/ 36 w 132"/>
                <a:gd name="T79" fmla="*/ 101 h 149"/>
                <a:gd name="T80" fmla="*/ 42 w 132"/>
                <a:gd name="T81" fmla="*/ 89 h 149"/>
                <a:gd name="T82" fmla="*/ 66 w 132"/>
                <a:gd name="T83" fmla="*/ 83 h 149"/>
                <a:gd name="T84" fmla="*/ 78 w 132"/>
                <a:gd name="T85" fmla="*/ 77 h 149"/>
                <a:gd name="T86" fmla="*/ 90 w 132"/>
                <a:gd name="T87" fmla="*/ 71 h 149"/>
                <a:gd name="T88" fmla="*/ 90 w 132"/>
                <a:gd name="T89" fmla="*/ 89 h 14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2"/>
                <a:gd name="T136" fmla="*/ 0 h 149"/>
                <a:gd name="T137" fmla="*/ 132 w 132"/>
                <a:gd name="T138" fmla="*/ 149 h 14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2" h="149">
                  <a:moveTo>
                    <a:pt x="126" y="42"/>
                  </a:moveTo>
                  <a:lnTo>
                    <a:pt x="120" y="18"/>
                  </a:lnTo>
                  <a:lnTo>
                    <a:pt x="108" y="6"/>
                  </a:lnTo>
                  <a:lnTo>
                    <a:pt x="84" y="0"/>
                  </a:lnTo>
                  <a:lnTo>
                    <a:pt x="66" y="0"/>
                  </a:lnTo>
                  <a:lnTo>
                    <a:pt x="48" y="0"/>
                  </a:lnTo>
                  <a:lnTo>
                    <a:pt x="30" y="6"/>
                  </a:lnTo>
                  <a:lnTo>
                    <a:pt x="12" y="24"/>
                  </a:lnTo>
                  <a:lnTo>
                    <a:pt x="6" y="48"/>
                  </a:lnTo>
                  <a:lnTo>
                    <a:pt x="42" y="48"/>
                  </a:lnTo>
                  <a:lnTo>
                    <a:pt x="48" y="36"/>
                  </a:lnTo>
                  <a:lnTo>
                    <a:pt x="66" y="30"/>
                  </a:lnTo>
                  <a:lnTo>
                    <a:pt x="78" y="30"/>
                  </a:lnTo>
                  <a:lnTo>
                    <a:pt x="90" y="36"/>
                  </a:lnTo>
                  <a:lnTo>
                    <a:pt x="90" y="42"/>
                  </a:lnTo>
                  <a:lnTo>
                    <a:pt x="84" y="53"/>
                  </a:lnTo>
                  <a:lnTo>
                    <a:pt x="78" y="53"/>
                  </a:lnTo>
                  <a:lnTo>
                    <a:pt x="42" y="59"/>
                  </a:lnTo>
                  <a:lnTo>
                    <a:pt x="12" y="77"/>
                  </a:lnTo>
                  <a:lnTo>
                    <a:pt x="6" y="89"/>
                  </a:lnTo>
                  <a:lnTo>
                    <a:pt x="0" y="107"/>
                  </a:lnTo>
                  <a:lnTo>
                    <a:pt x="6" y="125"/>
                  </a:lnTo>
                  <a:lnTo>
                    <a:pt x="12" y="137"/>
                  </a:lnTo>
                  <a:lnTo>
                    <a:pt x="42" y="149"/>
                  </a:lnTo>
                  <a:lnTo>
                    <a:pt x="60" y="149"/>
                  </a:lnTo>
                  <a:lnTo>
                    <a:pt x="78" y="143"/>
                  </a:lnTo>
                  <a:lnTo>
                    <a:pt x="90" y="125"/>
                  </a:lnTo>
                  <a:lnTo>
                    <a:pt x="90" y="137"/>
                  </a:lnTo>
                  <a:lnTo>
                    <a:pt x="96" y="143"/>
                  </a:lnTo>
                  <a:lnTo>
                    <a:pt x="132" y="143"/>
                  </a:lnTo>
                  <a:lnTo>
                    <a:pt x="132" y="137"/>
                  </a:lnTo>
                  <a:lnTo>
                    <a:pt x="132" y="131"/>
                  </a:lnTo>
                  <a:lnTo>
                    <a:pt x="126" y="113"/>
                  </a:lnTo>
                  <a:lnTo>
                    <a:pt x="126" y="42"/>
                  </a:lnTo>
                  <a:close/>
                  <a:moveTo>
                    <a:pt x="90" y="89"/>
                  </a:moveTo>
                  <a:lnTo>
                    <a:pt x="90" y="101"/>
                  </a:lnTo>
                  <a:lnTo>
                    <a:pt x="78" y="113"/>
                  </a:lnTo>
                  <a:lnTo>
                    <a:pt x="54" y="119"/>
                  </a:lnTo>
                  <a:lnTo>
                    <a:pt x="42" y="113"/>
                  </a:lnTo>
                  <a:lnTo>
                    <a:pt x="36" y="101"/>
                  </a:lnTo>
                  <a:lnTo>
                    <a:pt x="42" y="89"/>
                  </a:lnTo>
                  <a:lnTo>
                    <a:pt x="66" y="83"/>
                  </a:lnTo>
                  <a:lnTo>
                    <a:pt x="78" y="77"/>
                  </a:lnTo>
                  <a:lnTo>
                    <a:pt x="90" y="71"/>
                  </a:lnTo>
                  <a:lnTo>
                    <a:pt x="90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72" name="Freeform 232"/>
            <p:cNvSpPr>
              <a:spLocks/>
            </p:cNvSpPr>
            <p:nvPr/>
          </p:nvSpPr>
          <p:spPr bwMode="auto">
            <a:xfrm>
              <a:off x="898" y="2873"/>
              <a:ext cx="78" cy="179"/>
            </a:xfrm>
            <a:custGeom>
              <a:avLst/>
              <a:gdLst>
                <a:gd name="T0" fmla="*/ 54 w 78"/>
                <a:gd name="T1" fmla="*/ 0 h 179"/>
                <a:gd name="T2" fmla="*/ 18 w 78"/>
                <a:gd name="T3" fmla="*/ 0 h 179"/>
                <a:gd name="T4" fmla="*/ 18 w 78"/>
                <a:gd name="T5" fmla="*/ 36 h 179"/>
                <a:gd name="T6" fmla="*/ 0 w 78"/>
                <a:gd name="T7" fmla="*/ 36 h 179"/>
                <a:gd name="T8" fmla="*/ 0 w 78"/>
                <a:gd name="T9" fmla="*/ 66 h 179"/>
                <a:gd name="T10" fmla="*/ 18 w 78"/>
                <a:gd name="T11" fmla="*/ 66 h 179"/>
                <a:gd name="T12" fmla="*/ 18 w 78"/>
                <a:gd name="T13" fmla="*/ 149 h 179"/>
                <a:gd name="T14" fmla="*/ 18 w 78"/>
                <a:gd name="T15" fmla="*/ 161 h 179"/>
                <a:gd name="T16" fmla="*/ 24 w 78"/>
                <a:gd name="T17" fmla="*/ 173 h 179"/>
                <a:gd name="T18" fmla="*/ 36 w 78"/>
                <a:gd name="T19" fmla="*/ 179 h 179"/>
                <a:gd name="T20" fmla="*/ 60 w 78"/>
                <a:gd name="T21" fmla="*/ 179 h 179"/>
                <a:gd name="T22" fmla="*/ 60 w 78"/>
                <a:gd name="T23" fmla="*/ 179 h 179"/>
                <a:gd name="T24" fmla="*/ 78 w 78"/>
                <a:gd name="T25" fmla="*/ 179 h 179"/>
                <a:gd name="T26" fmla="*/ 78 w 78"/>
                <a:gd name="T27" fmla="*/ 149 h 179"/>
                <a:gd name="T28" fmla="*/ 78 w 78"/>
                <a:gd name="T29" fmla="*/ 155 h 179"/>
                <a:gd name="T30" fmla="*/ 72 w 78"/>
                <a:gd name="T31" fmla="*/ 155 h 179"/>
                <a:gd name="T32" fmla="*/ 60 w 78"/>
                <a:gd name="T33" fmla="*/ 155 h 179"/>
                <a:gd name="T34" fmla="*/ 54 w 78"/>
                <a:gd name="T35" fmla="*/ 149 h 179"/>
                <a:gd name="T36" fmla="*/ 54 w 78"/>
                <a:gd name="T37" fmla="*/ 143 h 179"/>
                <a:gd name="T38" fmla="*/ 54 w 78"/>
                <a:gd name="T39" fmla="*/ 66 h 179"/>
                <a:gd name="T40" fmla="*/ 78 w 78"/>
                <a:gd name="T41" fmla="*/ 66 h 179"/>
                <a:gd name="T42" fmla="*/ 78 w 78"/>
                <a:gd name="T43" fmla="*/ 36 h 179"/>
                <a:gd name="T44" fmla="*/ 54 w 78"/>
                <a:gd name="T45" fmla="*/ 36 h 179"/>
                <a:gd name="T46" fmla="*/ 54 w 78"/>
                <a:gd name="T47" fmla="*/ 0 h 17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8"/>
                <a:gd name="T73" fmla="*/ 0 h 179"/>
                <a:gd name="T74" fmla="*/ 78 w 78"/>
                <a:gd name="T75" fmla="*/ 179 h 17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8" h="179">
                  <a:moveTo>
                    <a:pt x="54" y="0"/>
                  </a:moveTo>
                  <a:lnTo>
                    <a:pt x="18" y="0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0" y="66"/>
                  </a:lnTo>
                  <a:lnTo>
                    <a:pt x="18" y="66"/>
                  </a:lnTo>
                  <a:lnTo>
                    <a:pt x="18" y="149"/>
                  </a:lnTo>
                  <a:lnTo>
                    <a:pt x="18" y="161"/>
                  </a:lnTo>
                  <a:lnTo>
                    <a:pt x="24" y="173"/>
                  </a:lnTo>
                  <a:lnTo>
                    <a:pt x="36" y="179"/>
                  </a:lnTo>
                  <a:lnTo>
                    <a:pt x="60" y="179"/>
                  </a:lnTo>
                  <a:lnTo>
                    <a:pt x="78" y="179"/>
                  </a:lnTo>
                  <a:lnTo>
                    <a:pt x="78" y="149"/>
                  </a:lnTo>
                  <a:lnTo>
                    <a:pt x="78" y="155"/>
                  </a:lnTo>
                  <a:lnTo>
                    <a:pt x="72" y="155"/>
                  </a:lnTo>
                  <a:lnTo>
                    <a:pt x="60" y="155"/>
                  </a:lnTo>
                  <a:lnTo>
                    <a:pt x="54" y="149"/>
                  </a:lnTo>
                  <a:lnTo>
                    <a:pt x="54" y="143"/>
                  </a:lnTo>
                  <a:lnTo>
                    <a:pt x="54" y="66"/>
                  </a:lnTo>
                  <a:lnTo>
                    <a:pt x="78" y="66"/>
                  </a:lnTo>
                  <a:lnTo>
                    <a:pt x="78" y="36"/>
                  </a:lnTo>
                  <a:lnTo>
                    <a:pt x="54" y="3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73" name="Freeform 233"/>
            <p:cNvSpPr>
              <a:spLocks noEditPoints="1"/>
            </p:cNvSpPr>
            <p:nvPr/>
          </p:nvSpPr>
          <p:spPr bwMode="auto">
            <a:xfrm>
              <a:off x="988" y="2909"/>
              <a:ext cx="137" cy="149"/>
            </a:xfrm>
            <a:custGeom>
              <a:avLst/>
              <a:gdLst>
                <a:gd name="T0" fmla="*/ 95 w 137"/>
                <a:gd name="T1" fmla="*/ 101 h 149"/>
                <a:gd name="T2" fmla="*/ 89 w 137"/>
                <a:gd name="T3" fmla="*/ 113 h 149"/>
                <a:gd name="T4" fmla="*/ 71 w 137"/>
                <a:gd name="T5" fmla="*/ 119 h 149"/>
                <a:gd name="T6" fmla="*/ 53 w 137"/>
                <a:gd name="T7" fmla="*/ 113 h 149"/>
                <a:gd name="T8" fmla="*/ 47 w 137"/>
                <a:gd name="T9" fmla="*/ 107 h 149"/>
                <a:gd name="T10" fmla="*/ 41 w 137"/>
                <a:gd name="T11" fmla="*/ 83 h 149"/>
                <a:gd name="T12" fmla="*/ 137 w 137"/>
                <a:gd name="T13" fmla="*/ 83 h 149"/>
                <a:gd name="T14" fmla="*/ 137 w 137"/>
                <a:gd name="T15" fmla="*/ 77 h 149"/>
                <a:gd name="T16" fmla="*/ 131 w 137"/>
                <a:gd name="T17" fmla="*/ 36 h 149"/>
                <a:gd name="T18" fmla="*/ 113 w 137"/>
                <a:gd name="T19" fmla="*/ 12 h 149"/>
                <a:gd name="T20" fmla="*/ 89 w 137"/>
                <a:gd name="T21" fmla="*/ 6 h 149"/>
                <a:gd name="T22" fmla="*/ 71 w 137"/>
                <a:gd name="T23" fmla="*/ 0 h 149"/>
                <a:gd name="T24" fmla="*/ 35 w 137"/>
                <a:gd name="T25" fmla="*/ 6 h 149"/>
                <a:gd name="T26" fmla="*/ 11 w 137"/>
                <a:gd name="T27" fmla="*/ 30 h 149"/>
                <a:gd name="T28" fmla="*/ 0 w 137"/>
                <a:gd name="T29" fmla="*/ 53 h 149"/>
                <a:gd name="T30" fmla="*/ 0 w 137"/>
                <a:gd name="T31" fmla="*/ 71 h 149"/>
                <a:gd name="T32" fmla="*/ 5 w 137"/>
                <a:gd name="T33" fmla="*/ 107 h 149"/>
                <a:gd name="T34" fmla="*/ 23 w 137"/>
                <a:gd name="T35" fmla="*/ 131 h 149"/>
                <a:gd name="T36" fmla="*/ 47 w 137"/>
                <a:gd name="T37" fmla="*/ 143 h 149"/>
                <a:gd name="T38" fmla="*/ 71 w 137"/>
                <a:gd name="T39" fmla="*/ 149 h 149"/>
                <a:gd name="T40" fmla="*/ 89 w 137"/>
                <a:gd name="T41" fmla="*/ 149 h 149"/>
                <a:gd name="T42" fmla="*/ 107 w 137"/>
                <a:gd name="T43" fmla="*/ 137 h 149"/>
                <a:gd name="T44" fmla="*/ 125 w 137"/>
                <a:gd name="T45" fmla="*/ 125 h 149"/>
                <a:gd name="T46" fmla="*/ 137 w 137"/>
                <a:gd name="T47" fmla="*/ 101 h 149"/>
                <a:gd name="T48" fmla="*/ 95 w 137"/>
                <a:gd name="T49" fmla="*/ 101 h 149"/>
                <a:gd name="T50" fmla="*/ 41 w 137"/>
                <a:gd name="T51" fmla="*/ 59 h 149"/>
                <a:gd name="T52" fmla="*/ 47 w 137"/>
                <a:gd name="T53" fmla="*/ 36 h 149"/>
                <a:gd name="T54" fmla="*/ 71 w 137"/>
                <a:gd name="T55" fmla="*/ 30 h 149"/>
                <a:gd name="T56" fmla="*/ 89 w 137"/>
                <a:gd name="T57" fmla="*/ 36 h 149"/>
                <a:gd name="T58" fmla="*/ 95 w 137"/>
                <a:gd name="T59" fmla="*/ 48 h 149"/>
                <a:gd name="T60" fmla="*/ 95 w 137"/>
                <a:gd name="T61" fmla="*/ 59 h 149"/>
                <a:gd name="T62" fmla="*/ 41 w 137"/>
                <a:gd name="T63" fmla="*/ 59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7"/>
                <a:gd name="T97" fmla="*/ 0 h 149"/>
                <a:gd name="T98" fmla="*/ 137 w 137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7" h="149">
                  <a:moveTo>
                    <a:pt x="95" y="101"/>
                  </a:moveTo>
                  <a:lnTo>
                    <a:pt x="89" y="113"/>
                  </a:lnTo>
                  <a:lnTo>
                    <a:pt x="71" y="119"/>
                  </a:lnTo>
                  <a:lnTo>
                    <a:pt x="53" y="113"/>
                  </a:lnTo>
                  <a:lnTo>
                    <a:pt x="47" y="107"/>
                  </a:lnTo>
                  <a:lnTo>
                    <a:pt x="41" y="83"/>
                  </a:lnTo>
                  <a:lnTo>
                    <a:pt x="137" y="83"/>
                  </a:lnTo>
                  <a:lnTo>
                    <a:pt x="137" y="77"/>
                  </a:lnTo>
                  <a:lnTo>
                    <a:pt x="131" y="36"/>
                  </a:lnTo>
                  <a:lnTo>
                    <a:pt x="113" y="12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35" y="6"/>
                  </a:lnTo>
                  <a:lnTo>
                    <a:pt x="11" y="30"/>
                  </a:lnTo>
                  <a:lnTo>
                    <a:pt x="0" y="53"/>
                  </a:lnTo>
                  <a:lnTo>
                    <a:pt x="0" y="71"/>
                  </a:lnTo>
                  <a:lnTo>
                    <a:pt x="5" y="107"/>
                  </a:lnTo>
                  <a:lnTo>
                    <a:pt x="23" y="131"/>
                  </a:lnTo>
                  <a:lnTo>
                    <a:pt x="47" y="143"/>
                  </a:lnTo>
                  <a:lnTo>
                    <a:pt x="71" y="149"/>
                  </a:lnTo>
                  <a:lnTo>
                    <a:pt x="89" y="149"/>
                  </a:lnTo>
                  <a:lnTo>
                    <a:pt x="107" y="137"/>
                  </a:lnTo>
                  <a:lnTo>
                    <a:pt x="125" y="125"/>
                  </a:lnTo>
                  <a:lnTo>
                    <a:pt x="137" y="101"/>
                  </a:lnTo>
                  <a:lnTo>
                    <a:pt x="95" y="101"/>
                  </a:lnTo>
                  <a:close/>
                  <a:moveTo>
                    <a:pt x="41" y="59"/>
                  </a:moveTo>
                  <a:lnTo>
                    <a:pt x="47" y="36"/>
                  </a:lnTo>
                  <a:lnTo>
                    <a:pt x="71" y="30"/>
                  </a:lnTo>
                  <a:lnTo>
                    <a:pt x="89" y="36"/>
                  </a:lnTo>
                  <a:lnTo>
                    <a:pt x="95" y="48"/>
                  </a:lnTo>
                  <a:lnTo>
                    <a:pt x="95" y="59"/>
                  </a:lnTo>
                  <a:lnTo>
                    <a:pt x="41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74" name="Rectangle 234"/>
            <p:cNvSpPr>
              <a:spLocks noChangeArrowheads="1"/>
            </p:cNvSpPr>
            <p:nvPr/>
          </p:nvSpPr>
          <p:spPr bwMode="auto">
            <a:xfrm>
              <a:off x="1149" y="2861"/>
              <a:ext cx="36" cy="19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rtl="1"/>
              <a:endParaRPr lang="ar-SA">
                <a:latin typeface="Times New Roman" pitchFamily="18" charset="0"/>
              </a:endParaRPr>
            </a:p>
          </p:txBody>
        </p:sp>
        <p:sp>
          <p:nvSpPr>
            <p:cNvPr id="87275" name="Freeform 235"/>
            <p:cNvSpPr>
              <a:spLocks noEditPoints="1"/>
            </p:cNvSpPr>
            <p:nvPr/>
          </p:nvSpPr>
          <p:spPr bwMode="auto">
            <a:xfrm>
              <a:off x="1215" y="2909"/>
              <a:ext cx="131" cy="149"/>
            </a:xfrm>
            <a:custGeom>
              <a:avLst/>
              <a:gdLst>
                <a:gd name="T0" fmla="*/ 90 w 131"/>
                <a:gd name="T1" fmla="*/ 101 h 149"/>
                <a:gd name="T2" fmla="*/ 84 w 131"/>
                <a:gd name="T3" fmla="*/ 113 h 149"/>
                <a:gd name="T4" fmla="*/ 66 w 131"/>
                <a:gd name="T5" fmla="*/ 119 h 149"/>
                <a:gd name="T6" fmla="*/ 48 w 131"/>
                <a:gd name="T7" fmla="*/ 113 h 149"/>
                <a:gd name="T8" fmla="*/ 42 w 131"/>
                <a:gd name="T9" fmla="*/ 107 h 149"/>
                <a:gd name="T10" fmla="*/ 36 w 131"/>
                <a:gd name="T11" fmla="*/ 83 h 149"/>
                <a:gd name="T12" fmla="*/ 131 w 131"/>
                <a:gd name="T13" fmla="*/ 83 h 149"/>
                <a:gd name="T14" fmla="*/ 131 w 131"/>
                <a:gd name="T15" fmla="*/ 77 h 149"/>
                <a:gd name="T16" fmla="*/ 125 w 131"/>
                <a:gd name="T17" fmla="*/ 36 h 149"/>
                <a:gd name="T18" fmla="*/ 107 w 131"/>
                <a:gd name="T19" fmla="*/ 12 h 149"/>
                <a:gd name="T20" fmla="*/ 90 w 131"/>
                <a:gd name="T21" fmla="*/ 6 h 149"/>
                <a:gd name="T22" fmla="*/ 66 w 131"/>
                <a:gd name="T23" fmla="*/ 0 h 149"/>
                <a:gd name="T24" fmla="*/ 42 w 131"/>
                <a:gd name="T25" fmla="*/ 0 h 149"/>
                <a:gd name="T26" fmla="*/ 30 w 131"/>
                <a:gd name="T27" fmla="*/ 6 h 149"/>
                <a:gd name="T28" fmla="*/ 6 w 131"/>
                <a:gd name="T29" fmla="*/ 30 h 149"/>
                <a:gd name="T30" fmla="*/ 0 w 131"/>
                <a:gd name="T31" fmla="*/ 53 h 149"/>
                <a:gd name="T32" fmla="*/ 0 w 131"/>
                <a:gd name="T33" fmla="*/ 71 h 149"/>
                <a:gd name="T34" fmla="*/ 6 w 131"/>
                <a:gd name="T35" fmla="*/ 107 h 149"/>
                <a:gd name="T36" fmla="*/ 18 w 131"/>
                <a:gd name="T37" fmla="*/ 131 h 149"/>
                <a:gd name="T38" fmla="*/ 42 w 131"/>
                <a:gd name="T39" fmla="*/ 143 h 149"/>
                <a:gd name="T40" fmla="*/ 66 w 131"/>
                <a:gd name="T41" fmla="*/ 149 h 149"/>
                <a:gd name="T42" fmla="*/ 84 w 131"/>
                <a:gd name="T43" fmla="*/ 149 h 149"/>
                <a:gd name="T44" fmla="*/ 101 w 131"/>
                <a:gd name="T45" fmla="*/ 137 h 149"/>
                <a:gd name="T46" fmla="*/ 119 w 131"/>
                <a:gd name="T47" fmla="*/ 125 h 149"/>
                <a:gd name="T48" fmla="*/ 131 w 131"/>
                <a:gd name="T49" fmla="*/ 101 h 149"/>
                <a:gd name="T50" fmla="*/ 90 w 131"/>
                <a:gd name="T51" fmla="*/ 101 h 149"/>
                <a:gd name="T52" fmla="*/ 36 w 131"/>
                <a:gd name="T53" fmla="*/ 59 h 149"/>
                <a:gd name="T54" fmla="*/ 42 w 131"/>
                <a:gd name="T55" fmla="*/ 36 h 149"/>
                <a:gd name="T56" fmla="*/ 66 w 131"/>
                <a:gd name="T57" fmla="*/ 30 h 149"/>
                <a:gd name="T58" fmla="*/ 84 w 131"/>
                <a:gd name="T59" fmla="*/ 36 h 149"/>
                <a:gd name="T60" fmla="*/ 90 w 131"/>
                <a:gd name="T61" fmla="*/ 48 h 149"/>
                <a:gd name="T62" fmla="*/ 95 w 131"/>
                <a:gd name="T63" fmla="*/ 59 h 149"/>
                <a:gd name="T64" fmla="*/ 36 w 131"/>
                <a:gd name="T65" fmla="*/ 59 h 1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1"/>
                <a:gd name="T100" fmla="*/ 0 h 149"/>
                <a:gd name="T101" fmla="*/ 131 w 131"/>
                <a:gd name="T102" fmla="*/ 149 h 1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1" h="149">
                  <a:moveTo>
                    <a:pt x="90" y="101"/>
                  </a:moveTo>
                  <a:lnTo>
                    <a:pt x="84" y="113"/>
                  </a:lnTo>
                  <a:lnTo>
                    <a:pt x="66" y="119"/>
                  </a:lnTo>
                  <a:lnTo>
                    <a:pt x="48" y="113"/>
                  </a:lnTo>
                  <a:lnTo>
                    <a:pt x="42" y="107"/>
                  </a:lnTo>
                  <a:lnTo>
                    <a:pt x="36" y="83"/>
                  </a:lnTo>
                  <a:lnTo>
                    <a:pt x="131" y="83"/>
                  </a:lnTo>
                  <a:lnTo>
                    <a:pt x="131" y="77"/>
                  </a:lnTo>
                  <a:lnTo>
                    <a:pt x="125" y="36"/>
                  </a:lnTo>
                  <a:lnTo>
                    <a:pt x="107" y="12"/>
                  </a:lnTo>
                  <a:lnTo>
                    <a:pt x="90" y="6"/>
                  </a:lnTo>
                  <a:lnTo>
                    <a:pt x="66" y="0"/>
                  </a:lnTo>
                  <a:lnTo>
                    <a:pt x="42" y="0"/>
                  </a:lnTo>
                  <a:lnTo>
                    <a:pt x="30" y="6"/>
                  </a:lnTo>
                  <a:lnTo>
                    <a:pt x="6" y="30"/>
                  </a:lnTo>
                  <a:lnTo>
                    <a:pt x="0" y="53"/>
                  </a:lnTo>
                  <a:lnTo>
                    <a:pt x="0" y="71"/>
                  </a:lnTo>
                  <a:lnTo>
                    <a:pt x="6" y="107"/>
                  </a:lnTo>
                  <a:lnTo>
                    <a:pt x="18" y="131"/>
                  </a:lnTo>
                  <a:lnTo>
                    <a:pt x="42" y="143"/>
                  </a:lnTo>
                  <a:lnTo>
                    <a:pt x="66" y="149"/>
                  </a:lnTo>
                  <a:lnTo>
                    <a:pt x="84" y="149"/>
                  </a:lnTo>
                  <a:lnTo>
                    <a:pt x="101" y="137"/>
                  </a:lnTo>
                  <a:lnTo>
                    <a:pt x="119" y="125"/>
                  </a:lnTo>
                  <a:lnTo>
                    <a:pt x="131" y="101"/>
                  </a:lnTo>
                  <a:lnTo>
                    <a:pt x="90" y="101"/>
                  </a:lnTo>
                  <a:close/>
                  <a:moveTo>
                    <a:pt x="36" y="59"/>
                  </a:moveTo>
                  <a:lnTo>
                    <a:pt x="42" y="36"/>
                  </a:lnTo>
                  <a:lnTo>
                    <a:pt x="66" y="30"/>
                  </a:lnTo>
                  <a:lnTo>
                    <a:pt x="84" y="36"/>
                  </a:lnTo>
                  <a:lnTo>
                    <a:pt x="90" y="48"/>
                  </a:lnTo>
                  <a:lnTo>
                    <a:pt x="95" y="59"/>
                  </a:lnTo>
                  <a:lnTo>
                    <a:pt x="36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76" name="Freeform 236"/>
            <p:cNvSpPr>
              <a:spLocks/>
            </p:cNvSpPr>
            <p:nvPr/>
          </p:nvSpPr>
          <p:spPr bwMode="auto">
            <a:xfrm>
              <a:off x="1358" y="2873"/>
              <a:ext cx="78" cy="179"/>
            </a:xfrm>
            <a:custGeom>
              <a:avLst/>
              <a:gdLst>
                <a:gd name="T0" fmla="*/ 54 w 78"/>
                <a:gd name="T1" fmla="*/ 0 h 179"/>
                <a:gd name="T2" fmla="*/ 18 w 78"/>
                <a:gd name="T3" fmla="*/ 0 h 179"/>
                <a:gd name="T4" fmla="*/ 18 w 78"/>
                <a:gd name="T5" fmla="*/ 36 h 179"/>
                <a:gd name="T6" fmla="*/ 0 w 78"/>
                <a:gd name="T7" fmla="*/ 36 h 179"/>
                <a:gd name="T8" fmla="*/ 0 w 78"/>
                <a:gd name="T9" fmla="*/ 66 h 179"/>
                <a:gd name="T10" fmla="*/ 18 w 78"/>
                <a:gd name="T11" fmla="*/ 66 h 179"/>
                <a:gd name="T12" fmla="*/ 18 w 78"/>
                <a:gd name="T13" fmla="*/ 149 h 179"/>
                <a:gd name="T14" fmla="*/ 24 w 78"/>
                <a:gd name="T15" fmla="*/ 173 h 179"/>
                <a:gd name="T16" fmla="*/ 36 w 78"/>
                <a:gd name="T17" fmla="*/ 179 h 179"/>
                <a:gd name="T18" fmla="*/ 54 w 78"/>
                <a:gd name="T19" fmla="*/ 179 h 179"/>
                <a:gd name="T20" fmla="*/ 60 w 78"/>
                <a:gd name="T21" fmla="*/ 179 h 179"/>
                <a:gd name="T22" fmla="*/ 78 w 78"/>
                <a:gd name="T23" fmla="*/ 179 h 179"/>
                <a:gd name="T24" fmla="*/ 78 w 78"/>
                <a:gd name="T25" fmla="*/ 149 h 179"/>
                <a:gd name="T26" fmla="*/ 78 w 78"/>
                <a:gd name="T27" fmla="*/ 155 h 179"/>
                <a:gd name="T28" fmla="*/ 72 w 78"/>
                <a:gd name="T29" fmla="*/ 155 h 179"/>
                <a:gd name="T30" fmla="*/ 60 w 78"/>
                <a:gd name="T31" fmla="*/ 155 h 179"/>
                <a:gd name="T32" fmla="*/ 54 w 78"/>
                <a:gd name="T33" fmla="*/ 149 h 179"/>
                <a:gd name="T34" fmla="*/ 54 w 78"/>
                <a:gd name="T35" fmla="*/ 143 h 179"/>
                <a:gd name="T36" fmla="*/ 54 w 78"/>
                <a:gd name="T37" fmla="*/ 66 h 179"/>
                <a:gd name="T38" fmla="*/ 78 w 78"/>
                <a:gd name="T39" fmla="*/ 66 h 179"/>
                <a:gd name="T40" fmla="*/ 78 w 78"/>
                <a:gd name="T41" fmla="*/ 36 h 179"/>
                <a:gd name="T42" fmla="*/ 54 w 78"/>
                <a:gd name="T43" fmla="*/ 36 h 179"/>
                <a:gd name="T44" fmla="*/ 54 w 78"/>
                <a:gd name="T45" fmla="*/ 0 h 1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8"/>
                <a:gd name="T70" fmla="*/ 0 h 179"/>
                <a:gd name="T71" fmla="*/ 78 w 78"/>
                <a:gd name="T72" fmla="*/ 179 h 17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8" h="179">
                  <a:moveTo>
                    <a:pt x="54" y="0"/>
                  </a:moveTo>
                  <a:lnTo>
                    <a:pt x="18" y="0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0" y="66"/>
                  </a:lnTo>
                  <a:lnTo>
                    <a:pt x="18" y="66"/>
                  </a:lnTo>
                  <a:lnTo>
                    <a:pt x="18" y="149"/>
                  </a:lnTo>
                  <a:lnTo>
                    <a:pt x="24" y="173"/>
                  </a:lnTo>
                  <a:lnTo>
                    <a:pt x="36" y="179"/>
                  </a:lnTo>
                  <a:lnTo>
                    <a:pt x="54" y="179"/>
                  </a:lnTo>
                  <a:lnTo>
                    <a:pt x="60" y="179"/>
                  </a:lnTo>
                  <a:lnTo>
                    <a:pt x="78" y="179"/>
                  </a:lnTo>
                  <a:lnTo>
                    <a:pt x="78" y="149"/>
                  </a:lnTo>
                  <a:lnTo>
                    <a:pt x="78" y="155"/>
                  </a:lnTo>
                  <a:lnTo>
                    <a:pt x="72" y="155"/>
                  </a:lnTo>
                  <a:lnTo>
                    <a:pt x="60" y="155"/>
                  </a:lnTo>
                  <a:lnTo>
                    <a:pt x="54" y="149"/>
                  </a:lnTo>
                  <a:lnTo>
                    <a:pt x="54" y="143"/>
                  </a:lnTo>
                  <a:lnTo>
                    <a:pt x="54" y="66"/>
                  </a:lnTo>
                  <a:lnTo>
                    <a:pt x="78" y="66"/>
                  </a:lnTo>
                  <a:lnTo>
                    <a:pt x="78" y="36"/>
                  </a:lnTo>
                  <a:lnTo>
                    <a:pt x="54" y="3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77" name="Freeform 237"/>
            <p:cNvSpPr>
              <a:spLocks noEditPoints="1"/>
            </p:cNvSpPr>
            <p:nvPr/>
          </p:nvSpPr>
          <p:spPr bwMode="auto">
            <a:xfrm>
              <a:off x="497" y="2843"/>
              <a:ext cx="144" cy="185"/>
            </a:xfrm>
            <a:custGeom>
              <a:avLst/>
              <a:gdLst>
                <a:gd name="T0" fmla="*/ 36 w 144"/>
                <a:gd name="T1" fmla="*/ 119 h 185"/>
                <a:gd name="T2" fmla="*/ 84 w 144"/>
                <a:gd name="T3" fmla="*/ 119 h 185"/>
                <a:gd name="T4" fmla="*/ 114 w 144"/>
                <a:gd name="T5" fmla="*/ 114 h 185"/>
                <a:gd name="T6" fmla="*/ 132 w 144"/>
                <a:gd name="T7" fmla="*/ 96 h 185"/>
                <a:gd name="T8" fmla="*/ 144 w 144"/>
                <a:gd name="T9" fmla="*/ 78 h 185"/>
                <a:gd name="T10" fmla="*/ 144 w 144"/>
                <a:gd name="T11" fmla="*/ 60 h 185"/>
                <a:gd name="T12" fmla="*/ 138 w 144"/>
                <a:gd name="T13" fmla="*/ 36 h 185"/>
                <a:gd name="T14" fmla="*/ 126 w 144"/>
                <a:gd name="T15" fmla="*/ 12 h 185"/>
                <a:gd name="T16" fmla="*/ 108 w 144"/>
                <a:gd name="T17" fmla="*/ 6 h 185"/>
                <a:gd name="T18" fmla="*/ 84 w 144"/>
                <a:gd name="T19" fmla="*/ 0 h 185"/>
                <a:gd name="T20" fmla="*/ 0 w 144"/>
                <a:gd name="T21" fmla="*/ 0 h 185"/>
                <a:gd name="T22" fmla="*/ 0 w 144"/>
                <a:gd name="T23" fmla="*/ 185 h 185"/>
                <a:gd name="T24" fmla="*/ 36 w 144"/>
                <a:gd name="T25" fmla="*/ 185 h 185"/>
                <a:gd name="T26" fmla="*/ 36 w 144"/>
                <a:gd name="T27" fmla="*/ 119 h 185"/>
                <a:gd name="T28" fmla="*/ 36 w 144"/>
                <a:gd name="T29" fmla="*/ 84 h 185"/>
                <a:gd name="T30" fmla="*/ 36 w 144"/>
                <a:gd name="T31" fmla="*/ 30 h 185"/>
                <a:gd name="T32" fmla="*/ 72 w 144"/>
                <a:gd name="T33" fmla="*/ 30 h 185"/>
                <a:gd name="T34" fmla="*/ 90 w 144"/>
                <a:gd name="T35" fmla="*/ 30 h 185"/>
                <a:gd name="T36" fmla="*/ 96 w 144"/>
                <a:gd name="T37" fmla="*/ 36 h 185"/>
                <a:gd name="T38" fmla="*/ 102 w 144"/>
                <a:gd name="T39" fmla="*/ 54 h 185"/>
                <a:gd name="T40" fmla="*/ 96 w 144"/>
                <a:gd name="T41" fmla="*/ 72 h 185"/>
                <a:gd name="T42" fmla="*/ 90 w 144"/>
                <a:gd name="T43" fmla="*/ 84 h 185"/>
                <a:gd name="T44" fmla="*/ 72 w 144"/>
                <a:gd name="T45" fmla="*/ 84 h 185"/>
                <a:gd name="T46" fmla="*/ 36 w 144"/>
                <a:gd name="T47" fmla="*/ 84 h 18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4"/>
                <a:gd name="T73" fmla="*/ 0 h 185"/>
                <a:gd name="T74" fmla="*/ 144 w 144"/>
                <a:gd name="T75" fmla="*/ 185 h 18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4" h="185">
                  <a:moveTo>
                    <a:pt x="36" y="119"/>
                  </a:moveTo>
                  <a:lnTo>
                    <a:pt x="84" y="119"/>
                  </a:lnTo>
                  <a:lnTo>
                    <a:pt x="114" y="114"/>
                  </a:lnTo>
                  <a:lnTo>
                    <a:pt x="132" y="96"/>
                  </a:lnTo>
                  <a:lnTo>
                    <a:pt x="144" y="78"/>
                  </a:lnTo>
                  <a:lnTo>
                    <a:pt x="144" y="60"/>
                  </a:lnTo>
                  <a:lnTo>
                    <a:pt x="138" y="36"/>
                  </a:lnTo>
                  <a:lnTo>
                    <a:pt x="126" y="12"/>
                  </a:lnTo>
                  <a:lnTo>
                    <a:pt x="108" y="6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185"/>
                  </a:lnTo>
                  <a:lnTo>
                    <a:pt x="36" y="185"/>
                  </a:lnTo>
                  <a:lnTo>
                    <a:pt x="36" y="119"/>
                  </a:lnTo>
                  <a:close/>
                  <a:moveTo>
                    <a:pt x="36" y="84"/>
                  </a:moveTo>
                  <a:lnTo>
                    <a:pt x="36" y="30"/>
                  </a:lnTo>
                  <a:lnTo>
                    <a:pt x="72" y="30"/>
                  </a:lnTo>
                  <a:lnTo>
                    <a:pt x="90" y="30"/>
                  </a:lnTo>
                  <a:lnTo>
                    <a:pt x="96" y="36"/>
                  </a:lnTo>
                  <a:lnTo>
                    <a:pt x="102" y="54"/>
                  </a:lnTo>
                  <a:lnTo>
                    <a:pt x="96" y="72"/>
                  </a:lnTo>
                  <a:lnTo>
                    <a:pt x="90" y="84"/>
                  </a:lnTo>
                  <a:lnTo>
                    <a:pt x="72" y="84"/>
                  </a:lnTo>
                  <a:lnTo>
                    <a:pt x="36" y="8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78" name="Rectangle 238"/>
            <p:cNvSpPr>
              <a:spLocks noChangeArrowheads="1"/>
            </p:cNvSpPr>
            <p:nvPr/>
          </p:nvSpPr>
          <p:spPr bwMode="auto">
            <a:xfrm>
              <a:off x="671" y="2843"/>
              <a:ext cx="35" cy="18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rtl="1"/>
              <a:endParaRPr lang="ar-SA">
                <a:latin typeface="Times New Roman" pitchFamily="18" charset="0"/>
              </a:endParaRPr>
            </a:p>
          </p:txBody>
        </p:sp>
        <p:sp>
          <p:nvSpPr>
            <p:cNvPr id="87279" name="Freeform 239"/>
            <p:cNvSpPr>
              <a:spLocks noEditPoints="1"/>
            </p:cNvSpPr>
            <p:nvPr/>
          </p:nvSpPr>
          <p:spPr bwMode="auto">
            <a:xfrm>
              <a:off x="736" y="2885"/>
              <a:ext cx="132" cy="149"/>
            </a:xfrm>
            <a:custGeom>
              <a:avLst/>
              <a:gdLst>
                <a:gd name="T0" fmla="*/ 120 w 132"/>
                <a:gd name="T1" fmla="*/ 42 h 149"/>
                <a:gd name="T2" fmla="*/ 114 w 132"/>
                <a:gd name="T3" fmla="*/ 18 h 149"/>
                <a:gd name="T4" fmla="*/ 102 w 132"/>
                <a:gd name="T5" fmla="*/ 6 h 149"/>
                <a:gd name="T6" fmla="*/ 84 w 132"/>
                <a:gd name="T7" fmla="*/ 0 h 149"/>
                <a:gd name="T8" fmla="*/ 66 w 132"/>
                <a:gd name="T9" fmla="*/ 0 h 149"/>
                <a:gd name="T10" fmla="*/ 42 w 132"/>
                <a:gd name="T11" fmla="*/ 0 h 149"/>
                <a:gd name="T12" fmla="*/ 24 w 132"/>
                <a:gd name="T13" fmla="*/ 6 h 149"/>
                <a:gd name="T14" fmla="*/ 6 w 132"/>
                <a:gd name="T15" fmla="*/ 24 h 149"/>
                <a:gd name="T16" fmla="*/ 0 w 132"/>
                <a:gd name="T17" fmla="*/ 48 h 149"/>
                <a:gd name="T18" fmla="*/ 36 w 132"/>
                <a:gd name="T19" fmla="*/ 48 h 149"/>
                <a:gd name="T20" fmla="*/ 42 w 132"/>
                <a:gd name="T21" fmla="*/ 36 h 149"/>
                <a:gd name="T22" fmla="*/ 48 w 132"/>
                <a:gd name="T23" fmla="*/ 30 h 149"/>
                <a:gd name="T24" fmla="*/ 60 w 132"/>
                <a:gd name="T25" fmla="*/ 30 h 149"/>
                <a:gd name="T26" fmla="*/ 78 w 132"/>
                <a:gd name="T27" fmla="*/ 30 h 149"/>
                <a:gd name="T28" fmla="*/ 84 w 132"/>
                <a:gd name="T29" fmla="*/ 36 h 149"/>
                <a:gd name="T30" fmla="*/ 84 w 132"/>
                <a:gd name="T31" fmla="*/ 48 h 149"/>
                <a:gd name="T32" fmla="*/ 78 w 132"/>
                <a:gd name="T33" fmla="*/ 54 h 149"/>
                <a:gd name="T34" fmla="*/ 72 w 132"/>
                <a:gd name="T35" fmla="*/ 60 h 149"/>
                <a:gd name="T36" fmla="*/ 36 w 132"/>
                <a:gd name="T37" fmla="*/ 66 h 149"/>
                <a:gd name="T38" fmla="*/ 24 w 132"/>
                <a:gd name="T39" fmla="*/ 72 h 149"/>
                <a:gd name="T40" fmla="*/ 12 w 132"/>
                <a:gd name="T41" fmla="*/ 77 h 149"/>
                <a:gd name="T42" fmla="*/ 6 w 132"/>
                <a:gd name="T43" fmla="*/ 89 h 149"/>
                <a:gd name="T44" fmla="*/ 0 w 132"/>
                <a:gd name="T45" fmla="*/ 107 h 149"/>
                <a:gd name="T46" fmla="*/ 6 w 132"/>
                <a:gd name="T47" fmla="*/ 125 h 149"/>
                <a:gd name="T48" fmla="*/ 12 w 132"/>
                <a:gd name="T49" fmla="*/ 137 h 149"/>
                <a:gd name="T50" fmla="*/ 42 w 132"/>
                <a:gd name="T51" fmla="*/ 149 h 149"/>
                <a:gd name="T52" fmla="*/ 72 w 132"/>
                <a:gd name="T53" fmla="*/ 143 h 149"/>
                <a:gd name="T54" fmla="*/ 84 w 132"/>
                <a:gd name="T55" fmla="*/ 131 h 149"/>
                <a:gd name="T56" fmla="*/ 90 w 132"/>
                <a:gd name="T57" fmla="*/ 137 h 149"/>
                <a:gd name="T58" fmla="*/ 90 w 132"/>
                <a:gd name="T59" fmla="*/ 143 h 149"/>
                <a:gd name="T60" fmla="*/ 132 w 132"/>
                <a:gd name="T61" fmla="*/ 143 h 149"/>
                <a:gd name="T62" fmla="*/ 132 w 132"/>
                <a:gd name="T63" fmla="*/ 143 h 149"/>
                <a:gd name="T64" fmla="*/ 126 w 132"/>
                <a:gd name="T65" fmla="*/ 137 h 149"/>
                <a:gd name="T66" fmla="*/ 120 w 132"/>
                <a:gd name="T67" fmla="*/ 131 h 149"/>
                <a:gd name="T68" fmla="*/ 120 w 132"/>
                <a:gd name="T69" fmla="*/ 119 h 149"/>
                <a:gd name="T70" fmla="*/ 120 w 132"/>
                <a:gd name="T71" fmla="*/ 42 h 149"/>
                <a:gd name="T72" fmla="*/ 84 w 132"/>
                <a:gd name="T73" fmla="*/ 95 h 149"/>
                <a:gd name="T74" fmla="*/ 84 w 132"/>
                <a:gd name="T75" fmla="*/ 107 h 149"/>
                <a:gd name="T76" fmla="*/ 72 w 132"/>
                <a:gd name="T77" fmla="*/ 119 h 149"/>
                <a:gd name="T78" fmla="*/ 54 w 132"/>
                <a:gd name="T79" fmla="*/ 125 h 149"/>
                <a:gd name="T80" fmla="*/ 42 w 132"/>
                <a:gd name="T81" fmla="*/ 119 h 149"/>
                <a:gd name="T82" fmla="*/ 36 w 132"/>
                <a:gd name="T83" fmla="*/ 107 h 149"/>
                <a:gd name="T84" fmla="*/ 36 w 132"/>
                <a:gd name="T85" fmla="*/ 95 h 149"/>
                <a:gd name="T86" fmla="*/ 42 w 132"/>
                <a:gd name="T87" fmla="*/ 89 h 149"/>
                <a:gd name="T88" fmla="*/ 60 w 132"/>
                <a:gd name="T89" fmla="*/ 83 h 149"/>
                <a:gd name="T90" fmla="*/ 78 w 132"/>
                <a:gd name="T91" fmla="*/ 83 h 149"/>
                <a:gd name="T92" fmla="*/ 84 w 132"/>
                <a:gd name="T93" fmla="*/ 77 h 149"/>
                <a:gd name="T94" fmla="*/ 84 w 132"/>
                <a:gd name="T95" fmla="*/ 95 h 14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2"/>
                <a:gd name="T145" fmla="*/ 0 h 149"/>
                <a:gd name="T146" fmla="*/ 132 w 132"/>
                <a:gd name="T147" fmla="*/ 149 h 14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2" h="149">
                  <a:moveTo>
                    <a:pt x="120" y="42"/>
                  </a:moveTo>
                  <a:lnTo>
                    <a:pt x="114" y="18"/>
                  </a:lnTo>
                  <a:lnTo>
                    <a:pt x="102" y="6"/>
                  </a:lnTo>
                  <a:lnTo>
                    <a:pt x="84" y="0"/>
                  </a:lnTo>
                  <a:lnTo>
                    <a:pt x="66" y="0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6" y="24"/>
                  </a:lnTo>
                  <a:lnTo>
                    <a:pt x="0" y="48"/>
                  </a:lnTo>
                  <a:lnTo>
                    <a:pt x="36" y="48"/>
                  </a:lnTo>
                  <a:lnTo>
                    <a:pt x="42" y="36"/>
                  </a:lnTo>
                  <a:lnTo>
                    <a:pt x="48" y="30"/>
                  </a:lnTo>
                  <a:lnTo>
                    <a:pt x="60" y="30"/>
                  </a:lnTo>
                  <a:lnTo>
                    <a:pt x="78" y="30"/>
                  </a:lnTo>
                  <a:lnTo>
                    <a:pt x="84" y="36"/>
                  </a:lnTo>
                  <a:lnTo>
                    <a:pt x="84" y="48"/>
                  </a:lnTo>
                  <a:lnTo>
                    <a:pt x="78" y="54"/>
                  </a:lnTo>
                  <a:lnTo>
                    <a:pt x="72" y="60"/>
                  </a:lnTo>
                  <a:lnTo>
                    <a:pt x="36" y="66"/>
                  </a:lnTo>
                  <a:lnTo>
                    <a:pt x="24" y="72"/>
                  </a:lnTo>
                  <a:lnTo>
                    <a:pt x="12" y="77"/>
                  </a:lnTo>
                  <a:lnTo>
                    <a:pt x="6" y="89"/>
                  </a:lnTo>
                  <a:lnTo>
                    <a:pt x="0" y="107"/>
                  </a:lnTo>
                  <a:lnTo>
                    <a:pt x="6" y="125"/>
                  </a:lnTo>
                  <a:lnTo>
                    <a:pt x="12" y="137"/>
                  </a:lnTo>
                  <a:lnTo>
                    <a:pt x="42" y="149"/>
                  </a:lnTo>
                  <a:lnTo>
                    <a:pt x="72" y="143"/>
                  </a:lnTo>
                  <a:lnTo>
                    <a:pt x="84" y="131"/>
                  </a:lnTo>
                  <a:lnTo>
                    <a:pt x="90" y="137"/>
                  </a:lnTo>
                  <a:lnTo>
                    <a:pt x="90" y="143"/>
                  </a:lnTo>
                  <a:lnTo>
                    <a:pt x="132" y="143"/>
                  </a:lnTo>
                  <a:lnTo>
                    <a:pt x="126" y="137"/>
                  </a:lnTo>
                  <a:lnTo>
                    <a:pt x="120" y="131"/>
                  </a:lnTo>
                  <a:lnTo>
                    <a:pt x="120" y="119"/>
                  </a:lnTo>
                  <a:lnTo>
                    <a:pt x="120" y="42"/>
                  </a:lnTo>
                  <a:close/>
                  <a:moveTo>
                    <a:pt x="84" y="95"/>
                  </a:moveTo>
                  <a:lnTo>
                    <a:pt x="84" y="107"/>
                  </a:lnTo>
                  <a:lnTo>
                    <a:pt x="72" y="119"/>
                  </a:lnTo>
                  <a:lnTo>
                    <a:pt x="54" y="125"/>
                  </a:lnTo>
                  <a:lnTo>
                    <a:pt x="42" y="119"/>
                  </a:lnTo>
                  <a:lnTo>
                    <a:pt x="36" y="107"/>
                  </a:lnTo>
                  <a:lnTo>
                    <a:pt x="36" y="95"/>
                  </a:lnTo>
                  <a:lnTo>
                    <a:pt x="42" y="89"/>
                  </a:lnTo>
                  <a:lnTo>
                    <a:pt x="60" y="83"/>
                  </a:lnTo>
                  <a:lnTo>
                    <a:pt x="78" y="83"/>
                  </a:lnTo>
                  <a:lnTo>
                    <a:pt x="84" y="77"/>
                  </a:lnTo>
                  <a:lnTo>
                    <a:pt x="84" y="9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80" name="Freeform 240"/>
            <p:cNvSpPr>
              <a:spLocks/>
            </p:cNvSpPr>
            <p:nvPr/>
          </p:nvSpPr>
          <p:spPr bwMode="auto">
            <a:xfrm>
              <a:off x="874" y="2849"/>
              <a:ext cx="84" cy="185"/>
            </a:xfrm>
            <a:custGeom>
              <a:avLst/>
              <a:gdLst>
                <a:gd name="T0" fmla="*/ 60 w 84"/>
                <a:gd name="T1" fmla="*/ 0 h 185"/>
                <a:gd name="T2" fmla="*/ 24 w 84"/>
                <a:gd name="T3" fmla="*/ 0 h 185"/>
                <a:gd name="T4" fmla="*/ 24 w 84"/>
                <a:gd name="T5" fmla="*/ 42 h 185"/>
                <a:gd name="T6" fmla="*/ 0 w 84"/>
                <a:gd name="T7" fmla="*/ 42 h 185"/>
                <a:gd name="T8" fmla="*/ 0 w 84"/>
                <a:gd name="T9" fmla="*/ 66 h 185"/>
                <a:gd name="T10" fmla="*/ 24 w 84"/>
                <a:gd name="T11" fmla="*/ 66 h 185"/>
                <a:gd name="T12" fmla="*/ 24 w 84"/>
                <a:gd name="T13" fmla="*/ 155 h 185"/>
                <a:gd name="T14" fmla="*/ 30 w 84"/>
                <a:gd name="T15" fmla="*/ 179 h 185"/>
                <a:gd name="T16" fmla="*/ 42 w 84"/>
                <a:gd name="T17" fmla="*/ 185 h 185"/>
                <a:gd name="T18" fmla="*/ 60 w 84"/>
                <a:gd name="T19" fmla="*/ 185 h 185"/>
                <a:gd name="T20" fmla="*/ 66 w 84"/>
                <a:gd name="T21" fmla="*/ 185 h 185"/>
                <a:gd name="T22" fmla="*/ 84 w 84"/>
                <a:gd name="T23" fmla="*/ 185 h 185"/>
                <a:gd name="T24" fmla="*/ 84 w 84"/>
                <a:gd name="T25" fmla="*/ 155 h 185"/>
                <a:gd name="T26" fmla="*/ 78 w 84"/>
                <a:gd name="T27" fmla="*/ 155 h 185"/>
                <a:gd name="T28" fmla="*/ 78 w 84"/>
                <a:gd name="T29" fmla="*/ 155 h 185"/>
                <a:gd name="T30" fmla="*/ 66 w 84"/>
                <a:gd name="T31" fmla="*/ 155 h 185"/>
                <a:gd name="T32" fmla="*/ 60 w 84"/>
                <a:gd name="T33" fmla="*/ 149 h 185"/>
                <a:gd name="T34" fmla="*/ 60 w 84"/>
                <a:gd name="T35" fmla="*/ 143 h 185"/>
                <a:gd name="T36" fmla="*/ 60 w 84"/>
                <a:gd name="T37" fmla="*/ 66 h 185"/>
                <a:gd name="T38" fmla="*/ 84 w 84"/>
                <a:gd name="T39" fmla="*/ 66 h 185"/>
                <a:gd name="T40" fmla="*/ 84 w 84"/>
                <a:gd name="T41" fmla="*/ 42 h 185"/>
                <a:gd name="T42" fmla="*/ 60 w 84"/>
                <a:gd name="T43" fmla="*/ 42 h 185"/>
                <a:gd name="T44" fmla="*/ 60 w 84"/>
                <a:gd name="T45" fmla="*/ 0 h 1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4"/>
                <a:gd name="T70" fmla="*/ 0 h 185"/>
                <a:gd name="T71" fmla="*/ 84 w 84"/>
                <a:gd name="T72" fmla="*/ 185 h 18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4" h="185">
                  <a:moveTo>
                    <a:pt x="60" y="0"/>
                  </a:moveTo>
                  <a:lnTo>
                    <a:pt x="24" y="0"/>
                  </a:lnTo>
                  <a:lnTo>
                    <a:pt x="24" y="42"/>
                  </a:lnTo>
                  <a:lnTo>
                    <a:pt x="0" y="42"/>
                  </a:lnTo>
                  <a:lnTo>
                    <a:pt x="0" y="66"/>
                  </a:lnTo>
                  <a:lnTo>
                    <a:pt x="24" y="66"/>
                  </a:lnTo>
                  <a:lnTo>
                    <a:pt x="24" y="155"/>
                  </a:lnTo>
                  <a:lnTo>
                    <a:pt x="30" y="179"/>
                  </a:lnTo>
                  <a:lnTo>
                    <a:pt x="42" y="185"/>
                  </a:lnTo>
                  <a:lnTo>
                    <a:pt x="60" y="185"/>
                  </a:lnTo>
                  <a:lnTo>
                    <a:pt x="66" y="185"/>
                  </a:lnTo>
                  <a:lnTo>
                    <a:pt x="84" y="185"/>
                  </a:lnTo>
                  <a:lnTo>
                    <a:pt x="84" y="155"/>
                  </a:lnTo>
                  <a:lnTo>
                    <a:pt x="78" y="155"/>
                  </a:lnTo>
                  <a:lnTo>
                    <a:pt x="66" y="155"/>
                  </a:lnTo>
                  <a:lnTo>
                    <a:pt x="60" y="149"/>
                  </a:lnTo>
                  <a:lnTo>
                    <a:pt x="60" y="143"/>
                  </a:lnTo>
                  <a:lnTo>
                    <a:pt x="60" y="66"/>
                  </a:lnTo>
                  <a:lnTo>
                    <a:pt x="84" y="66"/>
                  </a:lnTo>
                  <a:lnTo>
                    <a:pt x="84" y="42"/>
                  </a:lnTo>
                  <a:lnTo>
                    <a:pt x="60" y="4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81" name="Freeform 241"/>
            <p:cNvSpPr>
              <a:spLocks noEditPoints="1"/>
            </p:cNvSpPr>
            <p:nvPr/>
          </p:nvSpPr>
          <p:spPr bwMode="auto">
            <a:xfrm>
              <a:off x="970" y="2885"/>
              <a:ext cx="131" cy="149"/>
            </a:xfrm>
            <a:custGeom>
              <a:avLst/>
              <a:gdLst>
                <a:gd name="T0" fmla="*/ 95 w 131"/>
                <a:gd name="T1" fmla="*/ 107 h 149"/>
                <a:gd name="T2" fmla="*/ 83 w 131"/>
                <a:gd name="T3" fmla="*/ 113 h 149"/>
                <a:gd name="T4" fmla="*/ 71 w 131"/>
                <a:gd name="T5" fmla="*/ 119 h 149"/>
                <a:gd name="T6" fmla="*/ 53 w 131"/>
                <a:gd name="T7" fmla="*/ 113 h 149"/>
                <a:gd name="T8" fmla="*/ 41 w 131"/>
                <a:gd name="T9" fmla="*/ 107 h 149"/>
                <a:gd name="T10" fmla="*/ 35 w 131"/>
                <a:gd name="T11" fmla="*/ 83 h 149"/>
                <a:gd name="T12" fmla="*/ 131 w 131"/>
                <a:gd name="T13" fmla="*/ 83 h 149"/>
                <a:gd name="T14" fmla="*/ 131 w 131"/>
                <a:gd name="T15" fmla="*/ 77 h 149"/>
                <a:gd name="T16" fmla="*/ 125 w 131"/>
                <a:gd name="T17" fmla="*/ 36 h 149"/>
                <a:gd name="T18" fmla="*/ 107 w 131"/>
                <a:gd name="T19" fmla="*/ 12 h 149"/>
                <a:gd name="T20" fmla="*/ 89 w 131"/>
                <a:gd name="T21" fmla="*/ 6 h 149"/>
                <a:gd name="T22" fmla="*/ 65 w 131"/>
                <a:gd name="T23" fmla="*/ 0 h 149"/>
                <a:gd name="T24" fmla="*/ 29 w 131"/>
                <a:gd name="T25" fmla="*/ 6 h 149"/>
                <a:gd name="T26" fmla="*/ 12 w 131"/>
                <a:gd name="T27" fmla="*/ 30 h 149"/>
                <a:gd name="T28" fmla="*/ 0 w 131"/>
                <a:gd name="T29" fmla="*/ 54 h 149"/>
                <a:gd name="T30" fmla="*/ 0 w 131"/>
                <a:gd name="T31" fmla="*/ 72 h 149"/>
                <a:gd name="T32" fmla="*/ 6 w 131"/>
                <a:gd name="T33" fmla="*/ 107 h 149"/>
                <a:gd name="T34" fmla="*/ 18 w 131"/>
                <a:gd name="T35" fmla="*/ 131 h 149"/>
                <a:gd name="T36" fmla="*/ 41 w 131"/>
                <a:gd name="T37" fmla="*/ 143 h 149"/>
                <a:gd name="T38" fmla="*/ 71 w 131"/>
                <a:gd name="T39" fmla="*/ 149 h 149"/>
                <a:gd name="T40" fmla="*/ 107 w 131"/>
                <a:gd name="T41" fmla="*/ 137 h 149"/>
                <a:gd name="T42" fmla="*/ 119 w 131"/>
                <a:gd name="T43" fmla="*/ 125 h 149"/>
                <a:gd name="T44" fmla="*/ 131 w 131"/>
                <a:gd name="T45" fmla="*/ 107 h 149"/>
                <a:gd name="T46" fmla="*/ 95 w 131"/>
                <a:gd name="T47" fmla="*/ 107 h 149"/>
                <a:gd name="T48" fmla="*/ 35 w 131"/>
                <a:gd name="T49" fmla="*/ 60 h 149"/>
                <a:gd name="T50" fmla="*/ 47 w 131"/>
                <a:gd name="T51" fmla="*/ 36 h 149"/>
                <a:gd name="T52" fmla="*/ 65 w 131"/>
                <a:gd name="T53" fmla="*/ 30 h 149"/>
                <a:gd name="T54" fmla="*/ 83 w 131"/>
                <a:gd name="T55" fmla="*/ 36 h 149"/>
                <a:gd name="T56" fmla="*/ 95 w 131"/>
                <a:gd name="T57" fmla="*/ 48 h 149"/>
                <a:gd name="T58" fmla="*/ 95 w 131"/>
                <a:gd name="T59" fmla="*/ 60 h 149"/>
                <a:gd name="T60" fmla="*/ 35 w 131"/>
                <a:gd name="T61" fmla="*/ 60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1"/>
                <a:gd name="T94" fmla="*/ 0 h 149"/>
                <a:gd name="T95" fmla="*/ 131 w 131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1" h="149">
                  <a:moveTo>
                    <a:pt x="95" y="107"/>
                  </a:moveTo>
                  <a:lnTo>
                    <a:pt x="83" y="113"/>
                  </a:lnTo>
                  <a:lnTo>
                    <a:pt x="71" y="119"/>
                  </a:lnTo>
                  <a:lnTo>
                    <a:pt x="53" y="113"/>
                  </a:lnTo>
                  <a:lnTo>
                    <a:pt x="41" y="107"/>
                  </a:lnTo>
                  <a:lnTo>
                    <a:pt x="35" y="83"/>
                  </a:lnTo>
                  <a:lnTo>
                    <a:pt x="131" y="83"/>
                  </a:lnTo>
                  <a:lnTo>
                    <a:pt x="131" y="77"/>
                  </a:lnTo>
                  <a:lnTo>
                    <a:pt x="125" y="36"/>
                  </a:lnTo>
                  <a:lnTo>
                    <a:pt x="107" y="12"/>
                  </a:lnTo>
                  <a:lnTo>
                    <a:pt x="89" y="6"/>
                  </a:lnTo>
                  <a:lnTo>
                    <a:pt x="65" y="0"/>
                  </a:lnTo>
                  <a:lnTo>
                    <a:pt x="29" y="6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2"/>
                  </a:lnTo>
                  <a:lnTo>
                    <a:pt x="6" y="107"/>
                  </a:lnTo>
                  <a:lnTo>
                    <a:pt x="18" y="131"/>
                  </a:lnTo>
                  <a:lnTo>
                    <a:pt x="41" y="143"/>
                  </a:lnTo>
                  <a:lnTo>
                    <a:pt x="71" y="149"/>
                  </a:lnTo>
                  <a:lnTo>
                    <a:pt x="107" y="137"/>
                  </a:lnTo>
                  <a:lnTo>
                    <a:pt x="119" y="125"/>
                  </a:lnTo>
                  <a:lnTo>
                    <a:pt x="131" y="107"/>
                  </a:lnTo>
                  <a:lnTo>
                    <a:pt x="95" y="107"/>
                  </a:lnTo>
                  <a:close/>
                  <a:moveTo>
                    <a:pt x="35" y="60"/>
                  </a:moveTo>
                  <a:lnTo>
                    <a:pt x="47" y="36"/>
                  </a:lnTo>
                  <a:lnTo>
                    <a:pt x="65" y="30"/>
                  </a:lnTo>
                  <a:lnTo>
                    <a:pt x="83" y="36"/>
                  </a:lnTo>
                  <a:lnTo>
                    <a:pt x="95" y="48"/>
                  </a:lnTo>
                  <a:lnTo>
                    <a:pt x="95" y="60"/>
                  </a:lnTo>
                  <a:lnTo>
                    <a:pt x="35" y="6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82" name="Rectangle 242"/>
            <p:cNvSpPr>
              <a:spLocks noChangeArrowheads="1"/>
            </p:cNvSpPr>
            <p:nvPr/>
          </p:nvSpPr>
          <p:spPr bwMode="auto">
            <a:xfrm>
              <a:off x="1131" y="2843"/>
              <a:ext cx="36" cy="18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rtl="1"/>
              <a:endParaRPr lang="ar-SA">
                <a:latin typeface="Times New Roman" pitchFamily="18" charset="0"/>
              </a:endParaRPr>
            </a:p>
          </p:txBody>
        </p:sp>
        <p:sp>
          <p:nvSpPr>
            <p:cNvPr id="87283" name="Freeform 243"/>
            <p:cNvSpPr>
              <a:spLocks noEditPoints="1"/>
            </p:cNvSpPr>
            <p:nvPr/>
          </p:nvSpPr>
          <p:spPr bwMode="auto">
            <a:xfrm>
              <a:off x="1191" y="2885"/>
              <a:ext cx="131" cy="149"/>
            </a:xfrm>
            <a:custGeom>
              <a:avLst/>
              <a:gdLst>
                <a:gd name="T0" fmla="*/ 96 w 131"/>
                <a:gd name="T1" fmla="*/ 107 h 149"/>
                <a:gd name="T2" fmla="*/ 84 w 131"/>
                <a:gd name="T3" fmla="*/ 113 h 149"/>
                <a:gd name="T4" fmla="*/ 72 w 131"/>
                <a:gd name="T5" fmla="*/ 119 h 149"/>
                <a:gd name="T6" fmla="*/ 54 w 131"/>
                <a:gd name="T7" fmla="*/ 113 h 149"/>
                <a:gd name="T8" fmla="*/ 42 w 131"/>
                <a:gd name="T9" fmla="*/ 107 h 149"/>
                <a:gd name="T10" fmla="*/ 36 w 131"/>
                <a:gd name="T11" fmla="*/ 83 h 149"/>
                <a:gd name="T12" fmla="*/ 131 w 131"/>
                <a:gd name="T13" fmla="*/ 83 h 149"/>
                <a:gd name="T14" fmla="*/ 131 w 131"/>
                <a:gd name="T15" fmla="*/ 77 h 149"/>
                <a:gd name="T16" fmla="*/ 125 w 131"/>
                <a:gd name="T17" fmla="*/ 36 h 149"/>
                <a:gd name="T18" fmla="*/ 108 w 131"/>
                <a:gd name="T19" fmla="*/ 12 h 149"/>
                <a:gd name="T20" fmla="*/ 90 w 131"/>
                <a:gd name="T21" fmla="*/ 6 h 149"/>
                <a:gd name="T22" fmla="*/ 66 w 131"/>
                <a:gd name="T23" fmla="*/ 0 h 149"/>
                <a:gd name="T24" fmla="*/ 30 w 131"/>
                <a:gd name="T25" fmla="*/ 6 h 149"/>
                <a:gd name="T26" fmla="*/ 12 w 131"/>
                <a:gd name="T27" fmla="*/ 30 h 149"/>
                <a:gd name="T28" fmla="*/ 0 w 131"/>
                <a:gd name="T29" fmla="*/ 54 h 149"/>
                <a:gd name="T30" fmla="*/ 0 w 131"/>
                <a:gd name="T31" fmla="*/ 72 h 149"/>
                <a:gd name="T32" fmla="*/ 6 w 131"/>
                <a:gd name="T33" fmla="*/ 107 h 149"/>
                <a:gd name="T34" fmla="*/ 18 w 131"/>
                <a:gd name="T35" fmla="*/ 131 h 149"/>
                <a:gd name="T36" fmla="*/ 42 w 131"/>
                <a:gd name="T37" fmla="*/ 143 h 149"/>
                <a:gd name="T38" fmla="*/ 72 w 131"/>
                <a:gd name="T39" fmla="*/ 149 h 149"/>
                <a:gd name="T40" fmla="*/ 108 w 131"/>
                <a:gd name="T41" fmla="*/ 137 h 149"/>
                <a:gd name="T42" fmla="*/ 125 w 131"/>
                <a:gd name="T43" fmla="*/ 125 h 149"/>
                <a:gd name="T44" fmla="*/ 131 w 131"/>
                <a:gd name="T45" fmla="*/ 107 h 149"/>
                <a:gd name="T46" fmla="*/ 96 w 131"/>
                <a:gd name="T47" fmla="*/ 107 h 149"/>
                <a:gd name="T48" fmla="*/ 36 w 131"/>
                <a:gd name="T49" fmla="*/ 60 h 149"/>
                <a:gd name="T50" fmla="*/ 48 w 131"/>
                <a:gd name="T51" fmla="*/ 36 h 149"/>
                <a:gd name="T52" fmla="*/ 66 w 131"/>
                <a:gd name="T53" fmla="*/ 30 h 149"/>
                <a:gd name="T54" fmla="*/ 84 w 131"/>
                <a:gd name="T55" fmla="*/ 36 h 149"/>
                <a:gd name="T56" fmla="*/ 96 w 131"/>
                <a:gd name="T57" fmla="*/ 48 h 149"/>
                <a:gd name="T58" fmla="*/ 96 w 131"/>
                <a:gd name="T59" fmla="*/ 60 h 149"/>
                <a:gd name="T60" fmla="*/ 36 w 131"/>
                <a:gd name="T61" fmla="*/ 60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1"/>
                <a:gd name="T94" fmla="*/ 0 h 149"/>
                <a:gd name="T95" fmla="*/ 131 w 131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1" h="149">
                  <a:moveTo>
                    <a:pt x="96" y="107"/>
                  </a:moveTo>
                  <a:lnTo>
                    <a:pt x="84" y="113"/>
                  </a:lnTo>
                  <a:lnTo>
                    <a:pt x="72" y="119"/>
                  </a:lnTo>
                  <a:lnTo>
                    <a:pt x="54" y="113"/>
                  </a:lnTo>
                  <a:lnTo>
                    <a:pt x="42" y="107"/>
                  </a:lnTo>
                  <a:lnTo>
                    <a:pt x="36" y="83"/>
                  </a:lnTo>
                  <a:lnTo>
                    <a:pt x="131" y="83"/>
                  </a:lnTo>
                  <a:lnTo>
                    <a:pt x="131" y="77"/>
                  </a:lnTo>
                  <a:lnTo>
                    <a:pt x="125" y="36"/>
                  </a:lnTo>
                  <a:lnTo>
                    <a:pt x="108" y="12"/>
                  </a:lnTo>
                  <a:lnTo>
                    <a:pt x="90" y="6"/>
                  </a:lnTo>
                  <a:lnTo>
                    <a:pt x="66" y="0"/>
                  </a:lnTo>
                  <a:lnTo>
                    <a:pt x="30" y="6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2"/>
                  </a:lnTo>
                  <a:lnTo>
                    <a:pt x="6" y="107"/>
                  </a:lnTo>
                  <a:lnTo>
                    <a:pt x="18" y="131"/>
                  </a:lnTo>
                  <a:lnTo>
                    <a:pt x="42" y="143"/>
                  </a:lnTo>
                  <a:lnTo>
                    <a:pt x="72" y="149"/>
                  </a:lnTo>
                  <a:lnTo>
                    <a:pt x="108" y="137"/>
                  </a:lnTo>
                  <a:lnTo>
                    <a:pt x="125" y="125"/>
                  </a:lnTo>
                  <a:lnTo>
                    <a:pt x="131" y="107"/>
                  </a:lnTo>
                  <a:lnTo>
                    <a:pt x="96" y="107"/>
                  </a:lnTo>
                  <a:close/>
                  <a:moveTo>
                    <a:pt x="36" y="60"/>
                  </a:moveTo>
                  <a:lnTo>
                    <a:pt x="48" y="36"/>
                  </a:lnTo>
                  <a:lnTo>
                    <a:pt x="66" y="30"/>
                  </a:lnTo>
                  <a:lnTo>
                    <a:pt x="84" y="36"/>
                  </a:lnTo>
                  <a:lnTo>
                    <a:pt x="96" y="48"/>
                  </a:lnTo>
                  <a:lnTo>
                    <a:pt x="96" y="60"/>
                  </a:lnTo>
                  <a:lnTo>
                    <a:pt x="36" y="6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84" name="Freeform 244"/>
            <p:cNvSpPr>
              <a:spLocks/>
            </p:cNvSpPr>
            <p:nvPr/>
          </p:nvSpPr>
          <p:spPr bwMode="auto">
            <a:xfrm>
              <a:off x="1334" y="2849"/>
              <a:ext cx="78" cy="185"/>
            </a:xfrm>
            <a:custGeom>
              <a:avLst/>
              <a:gdLst>
                <a:gd name="T0" fmla="*/ 60 w 78"/>
                <a:gd name="T1" fmla="*/ 0 h 185"/>
                <a:gd name="T2" fmla="*/ 18 w 78"/>
                <a:gd name="T3" fmla="*/ 0 h 185"/>
                <a:gd name="T4" fmla="*/ 18 w 78"/>
                <a:gd name="T5" fmla="*/ 42 h 185"/>
                <a:gd name="T6" fmla="*/ 0 w 78"/>
                <a:gd name="T7" fmla="*/ 42 h 185"/>
                <a:gd name="T8" fmla="*/ 0 w 78"/>
                <a:gd name="T9" fmla="*/ 66 h 185"/>
                <a:gd name="T10" fmla="*/ 18 w 78"/>
                <a:gd name="T11" fmla="*/ 66 h 185"/>
                <a:gd name="T12" fmla="*/ 18 w 78"/>
                <a:gd name="T13" fmla="*/ 155 h 185"/>
                <a:gd name="T14" fmla="*/ 18 w 78"/>
                <a:gd name="T15" fmla="*/ 167 h 185"/>
                <a:gd name="T16" fmla="*/ 24 w 78"/>
                <a:gd name="T17" fmla="*/ 179 h 185"/>
                <a:gd name="T18" fmla="*/ 36 w 78"/>
                <a:gd name="T19" fmla="*/ 185 h 185"/>
                <a:gd name="T20" fmla="*/ 60 w 78"/>
                <a:gd name="T21" fmla="*/ 185 h 185"/>
                <a:gd name="T22" fmla="*/ 66 w 78"/>
                <a:gd name="T23" fmla="*/ 185 h 185"/>
                <a:gd name="T24" fmla="*/ 72 w 78"/>
                <a:gd name="T25" fmla="*/ 185 h 185"/>
                <a:gd name="T26" fmla="*/ 78 w 78"/>
                <a:gd name="T27" fmla="*/ 185 h 185"/>
                <a:gd name="T28" fmla="*/ 78 w 78"/>
                <a:gd name="T29" fmla="*/ 155 h 185"/>
                <a:gd name="T30" fmla="*/ 78 w 78"/>
                <a:gd name="T31" fmla="*/ 155 h 185"/>
                <a:gd name="T32" fmla="*/ 72 w 78"/>
                <a:gd name="T33" fmla="*/ 155 h 185"/>
                <a:gd name="T34" fmla="*/ 60 w 78"/>
                <a:gd name="T35" fmla="*/ 149 h 185"/>
                <a:gd name="T36" fmla="*/ 60 w 78"/>
                <a:gd name="T37" fmla="*/ 143 h 185"/>
                <a:gd name="T38" fmla="*/ 60 w 78"/>
                <a:gd name="T39" fmla="*/ 66 h 185"/>
                <a:gd name="T40" fmla="*/ 78 w 78"/>
                <a:gd name="T41" fmla="*/ 66 h 185"/>
                <a:gd name="T42" fmla="*/ 78 w 78"/>
                <a:gd name="T43" fmla="*/ 42 h 185"/>
                <a:gd name="T44" fmla="*/ 60 w 78"/>
                <a:gd name="T45" fmla="*/ 42 h 185"/>
                <a:gd name="T46" fmla="*/ 60 w 78"/>
                <a:gd name="T47" fmla="*/ 0 h 18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8"/>
                <a:gd name="T73" fmla="*/ 0 h 185"/>
                <a:gd name="T74" fmla="*/ 78 w 78"/>
                <a:gd name="T75" fmla="*/ 185 h 18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8" h="185">
                  <a:moveTo>
                    <a:pt x="60" y="0"/>
                  </a:moveTo>
                  <a:lnTo>
                    <a:pt x="18" y="0"/>
                  </a:lnTo>
                  <a:lnTo>
                    <a:pt x="18" y="42"/>
                  </a:lnTo>
                  <a:lnTo>
                    <a:pt x="0" y="42"/>
                  </a:lnTo>
                  <a:lnTo>
                    <a:pt x="0" y="66"/>
                  </a:lnTo>
                  <a:lnTo>
                    <a:pt x="18" y="66"/>
                  </a:lnTo>
                  <a:lnTo>
                    <a:pt x="18" y="155"/>
                  </a:lnTo>
                  <a:lnTo>
                    <a:pt x="18" y="167"/>
                  </a:lnTo>
                  <a:lnTo>
                    <a:pt x="24" y="179"/>
                  </a:lnTo>
                  <a:lnTo>
                    <a:pt x="36" y="185"/>
                  </a:lnTo>
                  <a:lnTo>
                    <a:pt x="60" y="185"/>
                  </a:lnTo>
                  <a:lnTo>
                    <a:pt x="66" y="185"/>
                  </a:lnTo>
                  <a:lnTo>
                    <a:pt x="72" y="185"/>
                  </a:lnTo>
                  <a:lnTo>
                    <a:pt x="78" y="185"/>
                  </a:lnTo>
                  <a:lnTo>
                    <a:pt x="78" y="155"/>
                  </a:lnTo>
                  <a:lnTo>
                    <a:pt x="72" y="155"/>
                  </a:lnTo>
                  <a:lnTo>
                    <a:pt x="60" y="149"/>
                  </a:lnTo>
                  <a:lnTo>
                    <a:pt x="60" y="143"/>
                  </a:lnTo>
                  <a:lnTo>
                    <a:pt x="60" y="66"/>
                  </a:lnTo>
                  <a:lnTo>
                    <a:pt x="78" y="66"/>
                  </a:lnTo>
                  <a:lnTo>
                    <a:pt x="78" y="42"/>
                  </a:lnTo>
                  <a:lnTo>
                    <a:pt x="60" y="4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85" name="Freeform 246"/>
            <p:cNvSpPr>
              <a:spLocks/>
            </p:cNvSpPr>
            <p:nvPr/>
          </p:nvSpPr>
          <p:spPr bwMode="auto">
            <a:xfrm>
              <a:off x="1155" y="2240"/>
              <a:ext cx="359" cy="251"/>
            </a:xfrm>
            <a:custGeom>
              <a:avLst/>
              <a:gdLst>
                <a:gd name="T0" fmla="*/ 0 w 359"/>
                <a:gd name="T1" fmla="*/ 18 h 251"/>
                <a:gd name="T2" fmla="*/ 347 w 359"/>
                <a:gd name="T3" fmla="*/ 251 h 251"/>
                <a:gd name="T4" fmla="*/ 359 w 359"/>
                <a:gd name="T5" fmla="*/ 233 h 251"/>
                <a:gd name="T6" fmla="*/ 12 w 359"/>
                <a:gd name="T7" fmla="*/ 0 h 251"/>
                <a:gd name="T8" fmla="*/ 0 w 359"/>
                <a:gd name="T9" fmla="*/ 18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9"/>
                <a:gd name="T16" fmla="*/ 0 h 251"/>
                <a:gd name="T17" fmla="*/ 359 w 359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9" h="251">
                  <a:moveTo>
                    <a:pt x="0" y="18"/>
                  </a:moveTo>
                  <a:lnTo>
                    <a:pt x="347" y="251"/>
                  </a:lnTo>
                  <a:lnTo>
                    <a:pt x="359" y="233"/>
                  </a:lnTo>
                  <a:lnTo>
                    <a:pt x="12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CCFF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86" name="Freeform 247"/>
            <p:cNvSpPr>
              <a:spLocks noEditPoints="1"/>
            </p:cNvSpPr>
            <p:nvPr/>
          </p:nvSpPr>
          <p:spPr bwMode="auto">
            <a:xfrm>
              <a:off x="1149" y="2240"/>
              <a:ext cx="365" cy="251"/>
            </a:xfrm>
            <a:custGeom>
              <a:avLst/>
              <a:gdLst>
                <a:gd name="T0" fmla="*/ 12 w 365"/>
                <a:gd name="T1" fmla="*/ 18 h 251"/>
                <a:gd name="T2" fmla="*/ 18 w 365"/>
                <a:gd name="T3" fmla="*/ 12 h 251"/>
                <a:gd name="T4" fmla="*/ 18 w 365"/>
                <a:gd name="T5" fmla="*/ 6 h 251"/>
                <a:gd name="T6" fmla="*/ 18 w 365"/>
                <a:gd name="T7" fmla="*/ 6 h 251"/>
                <a:gd name="T8" fmla="*/ 12 w 365"/>
                <a:gd name="T9" fmla="*/ 0 h 251"/>
                <a:gd name="T10" fmla="*/ 6 w 365"/>
                <a:gd name="T11" fmla="*/ 6 h 251"/>
                <a:gd name="T12" fmla="*/ 0 w 365"/>
                <a:gd name="T13" fmla="*/ 6 h 251"/>
                <a:gd name="T14" fmla="*/ 6 w 365"/>
                <a:gd name="T15" fmla="*/ 12 h 251"/>
                <a:gd name="T16" fmla="*/ 12 w 365"/>
                <a:gd name="T17" fmla="*/ 18 h 251"/>
                <a:gd name="T18" fmla="*/ 12 w 365"/>
                <a:gd name="T19" fmla="*/ 18 h 251"/>
                <a:gd name="T20" fmla="*/ 359 w 365"/>
                <a:gd name="T21" fmla="*/ 251 h 251"/>
                <a:gd name="T22" fmla="*/ 365 w 365"/>
                <a:gd name="T23" fmla="*/ 251 h 251"/>
                <a:gd name="T24" fmla="*/ 365 w 365"/>
                <a:gd name="T25" fmla="*/ 245 h 251"/>
                <a:gd name="T26" fmla="*/ 365 w 365"/>
                <a:gd name="T27" fmla="*/ 239 h 251"/>
                <a:gd name="T28" fmla="*/ 359 w 365"/>
                <a:gd name="T29" fmla="*/ 233 h 251"/>
                <a:gd name="T30" fmla="*/ 353 w 365"/>
                <a:gd name="T31" fmla="*/ 239 h 251"/>
                <a:gd name="T32" fmla="*/ 347 w 365"/>
                <a:gd name="T33" fmla="*/ 245 h 251"/>
                <a:gd name="T34" fmla="*/ 353 w 365"/>
                <a:gd name="T35" fmla="*/ 251 h 251"/>
                <a:gd name="T36" fmla="*/ 359 w 365"/>
                <a:gd name="T37" fmla="*/ 251 h 251"/>
                <a:gd name="T38" fmla="*/ 359 w 365"/>
                <a:gd name="T39" fmla="*/ 251 h 25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5"/>
                <a:gd name="T61" fmla="*/ 0 h 251"/>
                <a:gd name="T62" fmla="*/ 365 w 365"/>
                <a:gd name="T63" fmla="*/ 251 h 25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5" h="251">
                  <a:moveTo>
                    <a:pt x="12" y="18"/>
                  </a:moveTo>
                  <a:lnTo>
                    <a:pt x="18" y="12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8"/>
                  </a:lnTo>
                  <a:close/>
                  <a:moveTo>
                    <a:pt x="359" y="251"/>
                  </a:moveTo>
                  <a:lnTo>
                    <a:pt x="365" y="251"/>
                  </a:lnTo>
                  <a:lnTo>
                    <a:pt x="365" y="245"/>
                  </a:lnTo>
                  <a:lnTo>
                    <a:pt x="365" y="239"/>
                  </a:lnTo>
                  <a:lnTo>
                    <a:pt x="359" y="233"/>
                  </a:lnTo>
                  <a:lnTo>
                    <a:pt x="353" y="239"/>
                  </a:lnTo>
                  <a:lnTo>
                    <a:pt x="347" y="245"/>
                  </a:lnTo>
                  <a:lnTo>
                    <a:pt x="353" y="251"/>
                  </a:lnTo>
                  <a:lnTo>
                    <a:pt x="359" y="251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87" name="Text Box 248"/>
            <p:cNvSpPr txBox="1">
              <a:spLocks noChangeArrowheads="1"/>
            </p:cNvSpPr>
            <p:nvPr/>
          </p:nvSpPr>
          <p:spPr bwMode="auto">
            <a:xfrm>
              <a:off x="1056" y="1536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 eaLnBrk="0" hangingPunct="0">
                <a:spcBef>
                  <a:spcPct val="50000"/>
                </a:spcBef>
              </a:pPr>
              <a:r>
                <a:rPr lang="en-US" b="1">
                  <a:solidFill>
                    <a:srgbClr val="CCFF33"/>
                  </a:solidFill>
                </a:rPr>
                <a:t>Fibrinogen</a:t>
              </a:r>
            </a:p>
          </p:txBody>
        </p:sp>
        <p:sp>
          <p:nvSpPr>
            <p:cNvPr id="87288" name="Text Box 249"/>
            <p:cNvSpPr txBox="1">
              <a:spLocks noChangeArrowheads="1"/>
            </p:cNvSpPr>
            <p:nvPr/>
          </p:nvSpPr>
          <p:spPr bwMode="auto">
            <a:xfrm>
              <a:off x="480" y="2064"/>
              <a:ext cx="7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 eaLnBrk="0" hangingPunct="0">
                <a:spcBef>
                  <a:spcPct val="50000"/>
                </a:spcBef>
              </a:pPr>
              <a:r>
                <a:rPr lang="en-US" b="1">
                  <a:solidFill>
                    <a:srgbClr val="CCFF33"/>
                  </a:solidFill>
                </a:rPr>
                <a:t>IIb-IIIa</a:t>
              </a:r>
            </a:p>
          </p:txBody>
        </p:sp>
        <p:sp>
          <p:nvSpPr>
            <p:cNvPr id="87289" name="Text Box 250"/>
            <p:cNvSpPr txBox="1">
              <a:spLocks noChangeArrowheads="1"/>
            </p:cNvSpPr>
            <p:nvPr/>
          </p:nvSpPr>
          <p:spPr bwMode="auto">
            <a:xfrm>
              <a:off x="1716" y="3312"/>
              <a:ext cx="9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 eaLnBrk="0" hangingPunct="0">
                <a:spcBef>
                  <a:spcPct val="50000"/>
                </a:spcBef>
              </a:pPr>
              <a:r>
                <a:rPr lang="en-US" b="1" dirty="0">
                  <a:solidFill>
                    <a:srgbClr val="CCFF33"/>
                  </a:solidFill>
                </a:rPr>
                <a:t>Normal</a:t>
              </a:r>
            </a:p>
          </p:txBody>
        </p:sp>
        <p:sp>
          <p:nvSpPr>
            <p:cNvPr id="87290" name="Text Box 251"/>
            <p:cNvSpPr txBox="1">
              <a:spLocks noChangeArrowheads="1"/>
            </p:cNvSpPr>
            <p:nvPr/>
          </p:nvSpPr>
          <p:spPr bwMode="auto">
            <a:xfrm>
              <a:off x="4127" y="3936"/>
              <a:ext cx="249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 eaLnBrk="0" hangingPunct="0">
                <a:spcBef>
                  <a:spcPct val="50000"/>
                </a:spcBef>
              </a:pPr>
              <a:r>
                <a:rPr lang="en-US" sz="2000" b="1" dirty="0">
                  <a:solidFill>
                    <a:srgbClr val="CCFF33"/>
                  </a:solidFill>
                </a:rPr>
                <a:t>No </a:t>
              </a:r>
              <a:r>
                <a:rPr lang="en-US" sz="2000" b="1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Gp</a:t>
              </a:r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IIb-IIIa</a:t>
              </a:r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Receptors</a:t>
              </a:r>
            </a:p>
          </p:txBody>
        </p:sp>
        <p:sp>
          <p:nvSpPr>
            <p:cNvPr id="87291" name="Rectangle 252"/>
            <p:cNvSpPr>
              <a:spLocks noChangeArrowheads="1"/>
            </p:cNvSpPr>
            <p:nvPr/>
          </p:nvSpPr>
          <p:spPr bwMode="auto">
            <a:xfrm rot="-2277606">
              <a:off x="1546" y="1997"/>
              <a:ext cx="816" cy="462"/>
            </a:xfrm>
            <a:prstGeom prst="rect">
              <a:avLst/>
            </a:prstGeom>
            <a:gradFill rotWithShape="0">
              <a:gsLst>
                <a:gs pos="0">
                  <a:srgbClr val="990099"/>
                </a:gs>
                <a:gs pos="100000">
                  <a:srgbClr val="FF99C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ar-SA">
                <a:latin typeface="Times New Roman" pitchFamily="18" charset="0"/>
              </a:endParaRPr>
            </a:p>
          </p:txBody>
        </p:sp>
        <p:sp>
          <p:nvSpPr>
            <p:cNvPr id="87292" name="Freeform 253"/>
            <p:cNvSpPr>
              <a:spLocks/>
            </p:cNvSpPr>
            <p:nvPr/>
          </p:nvSpPr>
          <p:spPr bwMode="auto">
            <a:xfrm>
              <a:off x="1440" y="1776"/>
              <a:ext cx="263" cy="347"/>
            </a:xfrm>
            <a:custGeom>
              <a:avLst/>
              <a:gdLst>
                <a:gd name="T0" fmla="*/ 0 w 359"/>
                <a:gd name="T1" fmla="*/ 81885 h 251"/>
                <a:gd name="T2" fmla="*/ 1 w 359"/>
                <a:gd name="T3" fmla="*/ 1140473 h 251"/>
                <a:gd name="T4" fmla="*/ 1 w 359"/>
                <a:gd name="T5" fmla="*/ 1056128 h 251"/>
                <a:gd name="T6" fmla="*/ 1 w 359"/>
                <a:gd name="T7" fmla="*/ 0 h 251"/>
                <a:gd name="T8" fmla="*/ 0 w 359"/>
                <a:gd name="T9" fmla="*/ 81885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9"/>
                <a:gd name="T16" fmla="*/ 0 h 251"/>
                <a:gd name="T17" fmla="*/ 359 w 359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9" h="251">
                  <a:moveTo>
                    <a:pt x="0" y="18"/>
                  </a:moveTo>
                  <a:lnTo>
                    <a:pt x="347" y="251"/>
                  </a:lnTo>
                  <a:lnTo>
                    <a:pt x="359" y="233"/>
                  </a:lnTo>
                  <a:lnTo>
                    <a:pt x="12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" name="Group 254"/>
            <p:cNvGrpSpPr>
              <a:grpSpLocks/>
            </p:cNvGrpSpPr>
            <p:nvPr/>
          </p:nvGrpSpPr>
          <p:grpSpPr bwMode="auto">
            <a:xfrm>
              <a:off x="1364" y="2408"/>
              <a:ext cx="311" cy="209"/>
              <a:chOff x="516" y="1776"/>
              <a:chExt cx="311" cy="209"/>
            </a:xfrm>
          </p:grpSpPr>
          <p:sp>
            <p:nvSpPr>
              <p:cNvPr id="87294" name="Freeform 255"/>
              <p:cNvSpPr>
                <a:spLocks/>
              </p:cNvSpPr>
              <p:nvPr/>
            </p:nvSpPr>
            <p:spPr bwMode="auto">
              <a:xfrm>
                <a:off x="516" y="1878"/>
                <a:ext cx="108" cy="107"/>
              </a:xfrm>
              <a:custGeom>
                <a:avLst/>
                <a:gdLst>
                  <a:gd name="T0" fmla="*/ 6 w 108"/>
                  <a:gd name="T1" fmla="*/ 77 h 107"/>
                  <a:gd name="T2" fmla="*/ 18 w 108"/>
                  <a:gd name="T3" fmla="*/ 95 h 107"/>
                  <a:gd name="T4" fmla="*/ 36 w 108"/>
                  <a:gd name="T5" fmla="*/ 101 h 107"/>
                  <a:gd name="T6" fmla="*/ 60 w 108"/>
                  <a:gd name="T7" fmla="*/ 107 h 107"/>
                  <a:gd name="T8" fmla="*/ 78 w 108"/>
                  <a:gd name="T9" fmla="*/ 101 h 107"/>
                  <a:gd name="T10" fmla="*/ 96 w 108"/>
                  <a:gd name="T11" fmla="*/ 83 h 107"/>
                  <a:gd name="T12" fmla="*/ 102 w 108"/>
                  <a:gd name="T13" fmla="*/ 65 h 107"/>
                  <a:gd name="T14" fmla="*/ 108 w 108"/>
                  <a:gd name="T15" fmla="*/ 47 h 107"/>
                  <a:gd name="T16" fmla="*/ 102 w 108"/>
                  <a:gd name="T17" fmla="*/ 29 h 107"/>
                  <a:gd name="T18" fmla="*/ 90 w 108"/>
                  <a:gd name="T19" fmla="*/ 12 h 107"/>
                  <a:gd name="T20" fmla="*/ 72 w 108"/>
                  <a:gd name="T21" fmla="*/ 6 h 107"/>
                  <a:gd name="T22" fmla="*/ 48 w 108"/>
                  <a:gd name="T23" fmla="*/ 0 h 107"/>
                  <a:gd name="T24" fmla="*/ 30 w 108"/>
                  <a:gd name="T25" fmla="*/ 6 h 107"/>
                  <a:gd name="T26" fmla="*/ 12 w 108"/>
                  <a:gd name="T27" fmla="*/ 18 h 107"/>
                  <a:gd name="T28" fmla="*/ 6 w 108"/>
                  <a:gd name="T29" fmla="*/ 35 h 107"/>
                  <a:gd name="T30" fmla="*/ 0 w 108"/>
                  <a:gd name="T31" fmla="*/ 59 h 107"/>
                  <a:gd name="T32" fmla="*/ 6 w 108"/>
                  <a:gd name="T33" fmla="*/ 77 h 107"/>
                  <a:gd name="T34" fmla="*/ 6 w 108"/>
                  <a:gd name="T35" fmla="*/ 77 h 10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8"/>
                  <a:gd name="T55" fmla="*/ 0 h 107"/>
                  <a:gd name="T56" fmla="*/ 108 w 108"/>
                  <a:gd name="T57" fmla="*/ 107 h 10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8" h="107">
                    <a:moveTo>
                      <a:pt x="6" y="77"/>
                    </a:moveTo>
                    <a:lnTo>
                      <a:pt x="18" y="95"/>
                    </a:lnTo>
                    <a:lnTo>
                      <a:pt x="36" y="101"/>
                    </a:lnTo>
                    <a:lnTo>
                      <a:pt x="60" y="107"/>
                    </a:lnTo>
                    <a:lnTo>
                      <a:pt x="78" y="101"/>
                    </a:lnTo>
                    <a:lnTo>
                      <a:pt x="96" y="83"/>
                    </a:lnTo>
                    <a:lnTo>
                      <a:pt x="102" y="65"/>
                    </a:lnTo>
                    <a:lnTo>
                      <a:pt x="108" y="47"/>
                    </a:lnTo>
                    <a:lnTo>
                      <a:pt x="102" y="29"/>
                    </a:lnTo>
                    <a:lnTo>
                      <a:pt x="90" y="12"/>
                    </a:lnTo>
                    <a:lnTo>
                      <a:pt x="72" y="6"/>
                    </a:lnTo>
                    <a:lnTo>
                      <a:pt x="48" y="0"/>
                    </a:lnTo>
                    <a:lnTo>
                      <a:pt x="30" y="6"/>
                    </a:lnTo>
                    <a:lnTo>
                      <a:pt x="12" y="18"/>
                    </a:lnTo>
                    <a:lnTo>
                      <a:pt x="6" y="35"/>
                    </a:lnTo>
                    <a:lnTo>
                      <a:pt x="0" y="59"/>
                    </a:lnTo>
                    <a:lnTo>
                      <a:pt x="6" y="77"/>
                    </a:lnTo>
                    <a:close/>
                  </a:path>
                </a:pathLst>
              </a:custGeom>
              <a:solidFill>
                <a:srgbClr val="66BE7D"/>
              </a:solidFill>
              <a:ln w="9525">
                <a:solidFill>
                  <a:srgbClr val="CC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295" name="Freeform 256"/>
              <p:cNvSpPr>
                <a:spLocks/>
              </p:cNvSpPr>
              <p:nvPr/>
            </p:nvSpPr>
            <p:spPr bwMode="auto">
              <a:xfrm>
                <a:off x="720" y="1776"/>
                <a:ext cx="107" cy="108"/>
              </a:xfrm>
              <a:custGeom>
                <a:avLst/>
                <a:gdLst>
                  <a:gd name="T0" fmla="*/ 6 w 107"/>
                  <a:gd name="T1" fmla="*/ 72 h 108"/>
                  <a:gd name="T2" fmla="*/ 12 w 107"/>
                  <a:gd name="T3" fmla="*/ 90 h 108"/>
                  <a:gd name="T4" fmla="*/ 30 w 107"/>
                  <a:gd name="T5" fmla="*/ 102 h 108"/>
                  <a:gd name="T6" fmla="*/ 48 w 107"/>
                  <a:gd name="T7" fmla="*/ 108 h 108"/>
                  <a:gd name="T8" fmla="*/ 71 w 107"/>
                  <a:gd name="T9" fmla="*/ 108 h 108"/>
                  <a:gd name="T10" fmla="*/ 89 w 107"/>
                  <a:gd name="T11" fmla="*/ 96 h 108"/>
                  <a:gd name="T12" fmla="*/ 101 w 107"/>
                  <a:gd name="T13" fmla="*/ 78 h 108"/>
                  <a:gd name="T14" fmla="*/ 107 w 107"/>
                  <a:gd name="T15" fmla="*/ 60 h 108"/>
                  <a:gd name="T16" fmla="*/ 107 w 107"/>
                  <a:gd name="T17" fmla="*/ 36 h 108"/>
                  <a:gd name="T18" fmla="*/ 95 w 107"/>
                  <a:gd name="T19" fmla="*/ 18 h 108"/>
                  <a:gd name="T20" fmla="*/ 77 w 107"/>
                  <a:gd name="T21" fmla="*/ 6 h 108"/>
                  <a:gd name="T22" fmla="*/ 59 w 107"/>
                  <a:gd name="T23" fmla="*/ 0 h 108"/>
                  <a:gd name="T24" fmla="*/ 36 w 107"/>
                  <a:gd name="T25" fmla="*/ 6 h 108"/>
                  <a:gd name="T26" fmla="*/ 18 w 107"/>
                  <a:gd name="T27" fmla="*/ 12 h 108"/>
                  <a:gd name="T28" fmla="*/ 6 w 107"/>
                  <a:gd name="T29" fmla="*/ 30 h 108"/>
                  <a:gd name="T30" fmla="*/ 0 w 107"/>
                  <a:gd name="T31" fmla="*/ 48 h 108"/>
                  <a:gd name="T32" fmla="*/ 6 w 107"/>
                  <a:gd name="T33" fmla="*/ 72 h 108"/>
                  <a:gd name="T34" fmla="*/ 6 w 107"/>
                  <a:gd name="T35" fmla="*/ 72 h 10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7"/>
                  <a:gd name="T55" fmla="*/ 0 h 108"/>
                  <a:gd name="T56" fmla="*/ 107 w 107"/>
                  <a:gd name="T57" fmla="*/ 108 h 10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7" h="108">
                    <a:moveTo>
                      <a:pt x="6" y="72"/>
                    </a:moveTo>
                    <a:lnTo>
                      <a:pt x="12" y="90"/>
                    </a:lnTo>
                    <a:lnTo>
                      <a:pt x="30" y="102"/>
                    </a:lnTo>
                    <a:lnTo>
                      <a:pt x="48" y="108"/>
                    </a:lnTo>
                    <a:lnTo>
                      <a:pt x="71" y="108"/>
                    </a:lnTo>
                    <a:lnTo>
                      <a:pt x="89" y="96"/>
                    </a:lnTo>
                    <a:lnTo>
                      <a:pt x="101" y="78"/>
                    </a:lnTo>
                    <a:lnTo>
                      <a:pt x="107" y="60"/>
                    </a:lnTo>
                    <a:lnTo>
                      <a:pt x="107" y="36"/>
                    </a:lnTo>
                    <a:lnTo>
                      <a:pt x="95" y="18"/>
                    </a:lnTo>
                    <a:lnTo>
                      <a:pt x="77" y="6"/>
                    </a:lnTo>
                    <a:lnTo>
                      <a:pt x="59" y="0"/>
                    </a:lnTo>
                    <a:lnTo>
                      <a:pt x="36" y="6"/>
                    </a:lnTo>
                    <a:lnTo>
                      <a:pt x="18" y="12"/>
                    </a:lnTo>
                    <a:lnTo>
                      <a:pt x="6" y="30"/>
                    </a:lnTo>
                    <a:lnTo>
                      <a:pt x="0" y="48"/>
                    </a:lnTo>
                    <a:lnTo>
                      <a:pt x="6" y="72"/>
                    </a:lnTo>
                    <a:close/>
                  </a:path>
                </a:pathLst>
              </a:custGeom>
              <a:solidFill>
                <a:srgbClr val="66BE7D"/>
              </a:solidFill>
              <a:ln w="9525">
                <a:solidFill>
                  <a:srgbClr val="CC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296" name="Freeform 257"/>
              <p:cNvSpPr>
                <a:spLocks/>
              </p:cNvSpPr>
              <p:nvPr/>
            </p:nvSpPr>
            <p:spPr bwMode="auto">
              <a:xfrm>
                <a:off x="594" y="1824"/>
                <a:ext cx="185" cy="101"/>
              </a:xfrm>
              <a:custGeom>
                <a:avLst/>
                <a:gdLst>
                  <a:gd name="T0" fmla="*/ 180 w 185"/>
                  <a:gd name="T1" fmla="*/ 0 h 101"/>
                  <a:gd name="T2" fmla="*/ 0 w 185"/>
                  <a:gd name="T3" fmla="*/ 89 h 101"/>
                  <a:gd name="T4" fmla="*/ 6 w 185"/>
                  <a:gd name="T5" fmla="*/ 101 h 101"/>
                  <a:gd name="T6" fmla="*/ 185 w 185"/>
                  <a:gd name="T7" fmla="*/ 12 h 101"/>
                  <a:gd name="T8" fmla="*/ 180 w 185"/>
                  <a:gd name="T9" fmla="*/ 0 h 1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5"/>
                  <a:gd name="T16" fmla="*/ 0 h 101"/>
                  <a:gd name="T17" fmla="*/ 185 w 185"/>
                  <a:gd name="T18" fmla="*/ 101 h 1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5" h="101">
                    <a:moveTo>
                      <a:pt x="180" y="0"/>
                    </a:moveTo>
                    <a:lnTo>
                      <a:pt x="0" y="89"/>
                    </a:lnTo>
                    <a:lnTo>
                      <a:pt x="6" y="101"/>
                    </a:lnTo>
                    <a:lnTo>
                      <a:pt x="185" y="12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66BE7D"/>
              </a:solidFill>
              <a:ln w="9525">
                <a:solidFill>
                  <a:srgbClr val="CC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boneMarrow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041525"/>
            <a:ext cx="1862138" cy="41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9" descr="mega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6588" y="4865688"/>
            <a:ext cx="328612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8" descr="mega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6588" y="4865688"/>
            <a:ext cx="328612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11" descr="mega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420505">
            <a:off x="4040188" y="3378200"/>
            <a:ext cx="1571625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10" descr="mega2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420505">
            <a:off x="4043363" y="3373438"/>
            <a:ext cx="1571625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4" descr="pl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73638" y="3575050"/>
            <a:ext cx="77787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2" descr="pl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46663" y="3727450"/>
            <a:ext cx="77787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13" descr="pl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51438" y="3879850"/>
            <a:ext cx="77787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4" descr="plt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4032250"/>
            <a:ext cx="76200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5" descr="pl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2575" y="4184650"/>
            <a:ext cx="77788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16" descr="pl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02250" y="4337050"/>
            <a:ext cx="77788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7" name="Picture 17" descr="pl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7488" y="4524375"/>
            <a:ext cx="77787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8" name="Picture 18" descr="pl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0050" y="4524375"/>
            <a:ext cx="77788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9" name="Picture 19" descr="pl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4813" y="4378325"/>
            <a:ext cx="77787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0" name="Picture 20" descr="pl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6563" y="4232275"/>
            <a:ext cx="77787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1" name="Picture 21" descr="pl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4813" y="4086225"/>
            <a:ext cx="77787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2" name="Picture 22" descr="pl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8763" y="3940175"/>
            <a:ext cx="77787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3" name="Picture 23" descr="pl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7488" y="3794125"/>
            <a:ext cx="77787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4" name="Picture 24" descr="pl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9225" y="3684588"/>
            <a:ext cx="77788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5" name="Picture 25" descr="plt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60963" y="3538538"/>
            <a:ext cx="76200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6" name="Picture 26" descr="pl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91113" y="3392488"/>
            <a:ext cx="77787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7" name="Picture 27" descr="pl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7488" y="3246438"/>
            <a:ext cx="77787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8" name="Picture 28" descr="pl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65738" y="3392488"/>
            <a:ext cx="77787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9" name="Picture 29" descr="pl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75275" y="3538538"/>
            <a:ext cx="77788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0" name="Picture 30" descr="pl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48300" y="3684588"/>
            <a:ext cx="77788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1" name="Picture 31" descr="pl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94350" y="3830638"/>
            <a:ext cx="77788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2" name="Picture 32" descr="pl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0863" y="3976688"/>
            <a:ext cx="77787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3" name="Picture 33" descr="pl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67375" y="4122738"/>
            <a:ext cx="77788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4" name="Picture 34" descr="pl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67375" y="4341813"/>
            <a:ext cx="77788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5" name="Picture 35" descr="pl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67375" y="4524375"/>
            <a:ext cx="77788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6" name="Picture 36" descr="pl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2963" y="4378325"/>
            <a:ext cx="77787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7" name="Picture 37" descr="pl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13425" y="4232275"/>
            <a:ext cx="77788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8" name="Picture 38" descr="pl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13425" y="4013200"/>
            <a:ext cx="77788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9" name="Picture 39" descr="pl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13425" y="3867150"/>
            <a:ext cx="77788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80" name="Picture 40" descr="pl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67375" y="3684588"/>
            <a:ext cx="77788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81" name="Picture 41" descr="pl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57838" y="3538538"/>
            <a:ext cx="77787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82" name="Picture 42" descr="pl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48300" y="3392488"/>
            <a:ext cx="77788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83" name="Picture 43" descr="pl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4813" y="3173413"/>
            <a:ext cx="77787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84" name="Picture 44" descr="pl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67375" y="3319463"/>
            <a:ext cx="77788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85" name="Picture 45" descr="pl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13425" y="3538538"/>
            <a:ext cx="77788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86" name="Picture 46" descr="pl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2963" y="3684588"/>
            <a:ext cx="77787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87" name="Picture 47" descr="pl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32500" y="3903663"/>
            <a:ext cx="77788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88" name="Picture 48" descr="pl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95988" y="4086225"/>
            <a:ext cx="77787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89" name="Picture 49" descr="pl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32500" y="4268788"/>
            <a:ext cx="77788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90" name="Picture 50" descr="pl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8550" y="4122738"/>
            <a:ext cx="77788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91" name="Picture 51" descr="pl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34138" y="4122738"/>
            <a:ext cx="77787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92" name="Picture 52" descr="pl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51575" y="3940175"/>
            <a:ext cx="77788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93" name="Picture 53" descr="pl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2038" y="3684588"/>
            <a:ext cx="77787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94" name="Picture 54" descr="pl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32500" y="3465513"/>
            <a:ext cx="77788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95" name="Picture 55" descr="pl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2963" y="3319463"/>
            <a:ext cx="77787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96" name="Picture 56" descr="pl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40400" y="3173413"/>
            <a:ext cx="77788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97" name="Picture 57" descr="pl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94350" y="2954338"/>
            <a:ext cx="77788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98" name="Picture 58" descr="pl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75275" y="2990850"/>
            <a:ext cx="77788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99" name="Picture 59" descr="pl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4563" y="3429000"/>
            <a:ext cx="77787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00" name="Picture 60" descr="pl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3750" y="3465513"/>
            <a:ext cx="77788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01" name="Picture 61" descr="pl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4563" y="3611563"/>
            <a:ext cx="77787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02" name="Picture 62" descr="plt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05375" y="3246438"/>
            <a:ext cx="76200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03" name="Picture 63" descr="pl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51438" y="3136900"/>
            <a:ext cx="77787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TextBox 64"/>
          <p:cNvSpPr txBox="1"/>
          <p:nvPr/>
        </p:nvSpPr>
        <p:spPr>
          <a:xfrm>
            <a:off x="2344738" y="2954338"/>
            <a:ext cx="16589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Bone marrow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 rot="10800000" flipV="1">
            <a:off x="1906588" y="3355975"/>
            <a:ext cx="839787" cy="657225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925888" y="4999038"/>
            <a:ext cx="18510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Megakaryocyte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659563" y="2917825"/>
            <a:ext cx="1924050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Mature platelets</a:t>
            </a:r>
          </a:p>
        </p:txBody>
      </p:sp>
      <p:cxnSp>
        <p:nvCxnSpPr>
          <p:cNvPr id="76" name="Straight Arrow Connector 75"/>
          <p:cNvCxnSpPr/>
          <p:nvPr/>
        </p:nvCxnSpPr>
        <p:spPr>
          <a:xfrm flipV="1">
            <a:off x="2308225" y="4487863"/>
            <a:ext cx="1643063" cy="474662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970" name="Rectangle 66"/>
          <p:cNvSpPr>
            <a:spLocks noChangeArrowheads="1"/>
          </p:cNvSpPr>
          <p:nvPr/>
        </p:nvSpPr>
        <p:spPr bwMode="auto">
          <a:xfrm>
            <a:off x="3887788" y="2673350"/>
            <a:ext cx="4500562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 b="1"/>
          </a:p>
        </p:txBody>
      </p:sp>
      <p:pic>
        <p:nvPicPr>
          <p:cNvPr id="31810" name="Picture 1" descr="32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3663" y="3681413"/>
            <a:ext cx="2376487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11" name="Text Box 2"/>
          <p:cNvSpPr txBox="1">
            <a:spLocks noChangeArrowheads="1"/>
          </p:cNvSpPr>
          <p:nvPr/>
        </p:nvSpPr>
        <p:spPr bwMode="auto">
          <a:xfrm>
            <a:off x="2114550" y="196850"/>
            <a:ext cx="4727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Comic Sans MS" pitchFamily="66" charset="0"/>
              </a:rPr>
              <a:t>What are platelets?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2"/>
          <p:cNvSpPr txBox="1">
            <a:spLocks noChangeArrowheads="1"/>
          </p:cNvSpPr>
          <p:nvPr/>
        </p:nvSpPr>
        <p:spPr bwMode="auto">
          <a:xfrm>
            <a:off x="914400" y="3352800"/>
            <a:ext cx="6937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800" b="1" dirty="0">
                <a:latin typeface="Comic Sans MS" pitchFamily="66" charset="0"/>
              </a:rPr>
              <a:t>Platelet function tests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6800" y="1295400"/>
            <a:ext cx="6934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500" b="1" dirty="0" smtClean="0">
                <a:solidFill>
                  <a:srgbClr val="FFFF00"/>
                </a:solidFill>
                <a:latin typeface="Comic Sans MS" pitchFamily="66" charset="0"/>
              </a:rPr>
              <a:t>How to investigate for platelet disorders?</a:t>
            </a:r>
            <a:endParaRPr lang="en-GB" sz="45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FF00"/>
                </a:solidFill>
                <a:latin typeface="Comic Sans MS" pitchFamily="66" charset="0"/>
              </a:rPr>
              <a:t>Laboratory Testing of Platelet Functions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1219200"/>
            <a:ext cx="8915400" cy="5486400"/>
          </a:xfrm>
        </p:spPr>
        <p:txBody>
          <a:bodyPr rtlCol="0">
            <a:normAutofit/>
          </a:bodyPr>
          <a:lstStyle/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Blip>
                <a:blip r:embed="rId3"/>
              </a:buBlip>
              <a:defRPr/>
            </a:pPr>
            <a:r>
              <a:rPr lang="en-US" sz="4000" b="1" dirty="0" smtClean="0">
                <a:solidFill>
                  <a:schemeClr val="accent1"/>
                </a:solidFill>
                <a:latin typeface="Comic Sans MS" pitchFamily="66" charset="0"/>
              </a:rPr>
              <a:t>Platelet count </a:t>
            </a:r>
            <a:r>
              <a:rPr lang="en-US" sz="2400" b="1" dirty="0" smtClean="0">
                <a:solidFill>
                  <a:schemeClr val="accent1"/>
                </a:solidFill>
                <a:latin typeface="Comic Sans MS" pitchFamily="66" charset="0"/>
              </a:rPr>
              <a:t>(&amp; shape)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Blip>
                <a:blip r:embed="rId3"/>
              </a:buBlip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Comic Sans MS" pitchFamily="66" charset="0"/>
              </a:rPr>
              <a:t>Bleeding time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Blip>
                <a:blip r:embed="rId3"/>
              </a:buBlip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Comic Sans MS" pitchFamily="66" charset="0"/>
              </a:rPr>
              <a:t>Platelet Aggregation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Blip>
                <a:blip r:embed="rId3"/>
              </a:buBlip>
              <a:defRPr/>
            </a:pPr>
            <a:r>
              <a:rPr lang="en-US" sz="4000" b="1" dirty="0" smtClean="0">
                <a:solidFill>
                  <a:schemeClr val="accent1"/>
                </a:solidFill>
                <a:latin typeface="Comic Sans MS" pitchFamily="66" charset="0"/>
              </a:rPr>
              <a:t>Platelet Function Analyzer </a:t>
            </a:r>
            <a:r>
              <a:rPr lang="en-US" sz="2400" b="1" dirty="0" smtClean="0">
                <a:solidFill>
                  <a:schemeClr val="accent1"/>
                </a:solidFill>
                <a:latin typeface="Comic Sans MS" pitchFamily="66" charset="0"/>
              </a:rPr>
              <a:t>(PFA-100</a:t>
            </a:r>
            <a:r>
              <a:rPr lang="en-US" b="1" dirty="0" smtClean="0">
                <a:solidFill>
                  <a:schemeClr val="accent1"/>
                </a:solidFill>
                <a:latin typeface="Comic Sans MS" pitchFamily="66" charset="0"/>
              </a:rPr>
              <a:t>)</a:t>
            </a:r>
            <a:r>
              <a:rPr lang="en-US" sz="2000" b="1" dirty="0" smtClean="0">
                <a:solidFill>
                  <a:schemeClr val="accent1"/>
                </a:solidFill>
                <a:latin typeface="Comic Sans MS" pitchFamily="66" charset="0"/>
              </a:rPr>
              <a:t> 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Blip>
                <a:blip r:embed="rId3"/>
              </a:buBlip>
              <a:defRPr/>
            </a:pPr>
            <a:r>
              <a:rPr lang="en-US" sz="4000" b="1" dirty="0" smtClean="0">
                <a:solidFill>
                  <a:schemeClr val="accent1"/>
                </a:solidFill>
                <a:latin typeface="Comic Sans MS" pitchFamily="66" charset="0"/>
              </a:rPr>
              <a:t>Flow-</a:t>
            </a:r>
            <a:r>
              <a:rPr lang="en-US" sz="4000" b="1" dirty="0" err="1" smtClean="0">
                <a:solidFill>
                  <a:schemeClr val="accent1"/>
                </a:solidFill>
                <a:latin typeface="Comic Sans MS" pitchFamily="66" charset="0"/>
              </a:rPr>
              <a:t>cytometry</a:t>
            </a:r>
            <a:endParaRPr lang="en-US" sz="4000" b="1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Blip>
                <a:blip r:embed="rId3"/>
              </a:buBlip>
              <a:defRPr/>
            </a:pPr>
            <a:r>
              <a:rPr lang="en-US" sz="4000" b="1" dirty="0" smtClean="0">
                <a:solidFill>
                  <a:schemeClr val="accent1"/>
                </a:solidFill>
                <a:latin typeface="Comic Sans MS" pitchFamily="66" charset="0"/>
              </a:rPr>
              <a:t>Electron-microscopy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Blip>
                <a:blip r:embed="rId3"/>
              </a:buBlip>
              <a:defRPr/>
            </a:pPr>
            <a:r>
              <a:rPr lang="en-US" sz="4000" b="1" dirty="0" smtClean="0">
                <a:solidFill>
                  <a:schemeClr val="accent1"/>
                </a:solidFill>
                <a:latin typeface="Comic Sans MS" pitchFamily="66" charset="0"/>
              </a:rPr>
              <a:t>Granule release products </a:t>
            </a:r>
            <a:endParaRPr lang="en-US" sz="1400" b="1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b="1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9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9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900" b="1" dirty="0" smtClean="0">
                <a:latin typeface="Comic Sans MS" pitchFamily="66" charset="0"/>
              </a:rPr>
              <a:t>White GC et al.  Approach to the Bleeding Patient. In Colman, RW et al.  </a:t>
            </a:r>
            <a:r>
              <a:rPr lang="en-US" sz="900" b="1" dirty="0" err="1" smtClean="0">
                <a:latin typeface="Comic Sans MS" pitchFamily="66" charset="0"/>
              </a:rPr>
              <a:t>Hemostasis</a:t>
            </a:r>
            <a:r>
              <a:rPr lang="en-US" sz="900" b="1" dirty="0" smtClean="0">
                <a:latin typeface="Comic Sans MS" pitchFamily="66" charset="0"/>
              </a:rPr>
              <a:t> and thrombosis 2</a:t>
            </a:r>
            <a:r>
              <a:rPr lang="en-US" sz="900" b="1" baseline="30000" dirty="0" smtClean="0">
                <a:latin typeface="Comic Sans MS" pitchFamily="66" charset="0"/>
              </a:rPr>
              <a:t>nd</a:t>
            </a:r>
            <a:r>
              <a:rPr lang="en-US" sz="900" b="1" dirty="0" smtClean="0">
                <a:latin typeface="Comic Sans MS" pitchFamily="66" charset="0"/>
              </a:rPr>
              <a:t> ed. 1987</a:t>
            </a:r>
            <a:endParaRPr lang="en-US" sz="2000" b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smtClean="0">
                <a:solidFill>
                  <a:srgbClr val="FFFF00"/>
                </a:solidFill>
                <a:latin typeface="Comic Sans MS" pitchFamily="66" charset="0"/>
              </a:rPr>
              <a:t>Bleeding Time</a:t>
            </a:r>
          </a:p>
        </p:txBody>
      </p:sp>
      <p:pic>
        <p:nvPicPr>
          <p:cNvPr id="2052" name="Picture 5" descr="Bleeding time 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600200"/>
            <a:ext cx="2362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Bleeding time 2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3200400"/>
            <a:ext cx="228600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9" descr="Bleeding time 3">
            <a:hlinkClick r:id="rId3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4953000"/>
            <a:ext cx="228600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2"/>
          <p:cNvGraphicFramePr>
            <a:graphicFrameLocks/>
          </p:cNvGraphicFramePr>
          <p:nvPr>
            <p:ph idx="1"/>
          </p:nvPr>
        </p:nvGraphicFramePr>
        <p:xfrm>
          <a:off x="8499475" y="6121400"/>
          <a:ext cx="644525" cy="736600"/>
        </p:xfrm>
        <a:graphic>
          <a:graphicData uri="http://schemas.openxmlformats.org/presentationml/2006/ole">
            <p:oleObj spid="_x0000_s2050" name="Clip" r:id="rId7" imgW="644008" imgH="73627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04800"/>
            <a:ext cx="8229600" cy="6096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Laboratory Testing of Platelet Functions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1219200"/>
            <a:ext cx="8915400" cy="5486400"/>
          </a:xfrm>
        </p:spPr>
        <p:txBody>
          <a:bodyPr rtlCol="0">
            <a:normAutofit/>
          </a:bodyPr>
          <a:lstStyle/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Blip>
                <a:blip r:embed="rId3"/>
              </a:buBlip>
              <a:defRPr/>
            </a:pPr>
            <a:r>
              <a:rPr lang="en-US" sz="4400" b="1" dirty="0" smtClean="0">
                <a:solidFill>
                  <a:schemeClr val="bg1"/>
                </a:solidFill>
                <a:latin typeface="Comic Sans MS" pitchFamily="66" charset="0"/>
              </a:rPr>
              <a:t>Platelet </a:t>
            </a:r>
            <a:r>
              <a:rPr lang="en-US" sz="4400" b="1" dirty="0" err="1" smtClean="0">
                <a:solidFill>
                  <a:schemeClr val="bg1"/>
                </a:solidFill>
                <a:latin typeface="Comic Sans MS" pitchFamily="66" charset="0"/>
              </a:rPr>
              <a:t>Aggregometer</a:t>
            </a:r>
            <a:r>
              <a:rPr lang="en-US" sz="4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u="sng" dirty="0" smtClean="0">
                <a:solidFill>
                  <a:schemeClr val="bg1"/>
                </a:solidFill>
                <a:latin typeface="Comic Sans MS" pitchFamily="66" charset="0"/>
              </a:rPr>
              <a:t>(in PRP):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Provides information on time course of plat. 	activation.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Agonists: 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ADP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Adrenaline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Collagen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Arachidonic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acid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Ristocetin</a:t>
            </a:r>
            <a:endParaRPr lang="en-US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Thrombin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Reference ranges </a:t>
            </a:r>
            <a:r>
              <a:rPr lang="en-US" dirty="0" smtClean="0">
                <a:solidFill>
                  <a:srgbClr val="FFCC00"/>
                </a:solidFill>
                <a:latin typeface="Comic Sans MS" pitchFamily="66" charset="0"/>
              </a:rPr>
              <a:t>need to be determined for 	each agonist (</a:t>
            </a:r>
            <a:r>
              <a:rPr lang="en-US" u="sng" dirty="0" smtClean="0">
                <a:solidFill>
                  <a:srgbClr val="FFCC00"/>
                </a:solidFill>
                <a:latin typeface="Comic Sans MS" pitchFamily="66" charset="0"/>
              </a:rPr>
              <a:t>+</a:t>
            </a:r>
            <a:r>
              <a:rPr lang="en-US" dirty="0" smtClean="0">
                <a:solidFill>
                  <a:srgbClr val="FFCC00"/>
                </a:solidFill>
                <a:latin typeface="Comic Sans MS" pitchFamily="66" charset="0"/>
              </a:rPr>
              <a:t> Dose responses)</a:t>
            </a:r>
            <a:endParaRPr lang="en-US" sz="1600" b="1" dirty="0" smtClean="0">
              <a:solidFill>
                <a:srgbClr val="FFCC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9" descr="red_small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8200" y="3468688"/>
            <a:ext cx="3937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0" descr="prp_small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1825" y="3468688"/>
            <a:ext cx="3937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7" descr="w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470275"/>
            <a:ext cx="42068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09600" y="4692650"/>
            <a:ext cx="6810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3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Whole</a:t>
            </a:r>
          </a:p>
          <a:p>
            <a:pPr algn="r">
              <a:defRPr/>
            </a:pPr>
            <a:r>
              <a:rPr lang="en-US" sz="13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blood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3135313" y="4692650"/>
            <a:ext cx="52228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PRP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055813" y="4692650"/>
            <a:ext cx="54133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RBC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671888"/>
            <a:ext cx="1838325" cy="1204912"/>
          </a:xfrm>
          <a:prstGeom prst="rect">
            <a:avLst/>
          </a:prstGeom>
          <a:noFill/>
          <a:ln w="9525">
            <a:solidFill>
              <a:schemeClr val="tx2">
                <a:lumMod val="25000"/>
              </a:schemeClr>
            </a:solidFill>
            <a:miter lim="800000"/>
            <a:headEnd/>
            <a:tailEnd/>
          </a:ln>
        </p:spPr>
      </p:pic>
      <p:sp>
        <p:nvSpPr>
          <p:cNvPr id="9" name="Line 17"/>
          <p:cNvSpPr>
            <a:spLocks noChangeShapeType="1"/>
          </p:cNvSpPr>
          <p:nvPr/>
        </p:nvSpPr>
        <p:spPr bwMode="auto">
          <a:xfrm>
            <a:off x="1219200" y="4306888"/>
            <a:ext cx="6858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>
            <a:off x="3962400" y="4230688"/>
            <a:ext cx="563563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787" name="Rectangle 10"/>
          <p:cNvSpPr>
            <a:spLocks noChangeArrowheads="1"/>
          </p:cNvSpPr>
          <p:nvPr/>
        </p:nvSpPr>
        <p:spPr bwMode="auto">
          <a:xfrm>
            <a:off x="1828800" y="304800"/>
            <a:ext cx="4572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3200" b="1">
                <a:solidFill>
                  <a:schemeClr val="bg1"/>
                </a:solidFill>
                <a:latin typeface="Comic Sans MS" pitchFamily="66" charset="0"/>
              </a:rPr>
              <a:t>Agonists: </a:t>
            </a:r>
          </a:p>
          <a:p>
            <a:pPr lvl="2">
              <a:lnSpc>
                <a:spcPct val="90000"/>
              </a:lnSpc>
              <a:buFont typeface="Arial" charset="0"/>
              <a:buChar char="•"/>
            </a:pPr>
            <a:r>
              <a:rPr lang="en-US">
                <a:solidFill>
                  <a:srgbClr val="FFFF00"/>
                </a:solidFill>
                <a:latin typeface="Comic Sans MS" pitchFamily="66" charset="0"/>
              </a:rPr>
              <a:t>ADP</a:t>
            </a:r>
          </a:p>
          <a:p>
            <a:pPr lvl="2">
              <a:lnSpc>
                <a:spcPct val="90000"/>
              </a:lnSpc>
              <a:buFont typeface="Arial" charset="0"/>
              <a:buChar char="•"/>
            </a:pPr>
            <a:r>
              <a:rPr lang="en-US">
                <a:solidFill>
                  <a:srgbClr val="FFFF00"/>
                </a:solidFill>
                <a:latin typeface="Comic Sans MS" pitchFamily="66" charset="0"/>
              </a:rPr>
              <a:t>Adrenaline</a:t>
            </a:r>
          </a:p>
          <a:p>
            <a:pPr lvl="2">
              <a:lnSpc>
                <a:spcPct val="90000"/>
              </a:lnSpc>
              <a:buFont typeface="Arial" charset="0"/>
              <a:buChar char="•"/>
            </a:pPr>
            <a:r>
              <a:rPr lang="en-US">
                <a:solidFill>
                  <a:srgbClr val="FFFF00"/>
                </a:solidFill>
                <a:latin typeface="Comic Sans MS" pitchFamily="66" charset="0"/>
              </a:rPr>
              <a:t>Collagen</a:t>
            </a:r>
          </a:p>
          <a:p>
            <a:pPr lvl="2">
              <a:lnSpc>
                <a:spcPct val="90000"/>
              </a:lnSpc>
              <a:buFont typeface="Arial" charset="0"/>
              <a:buChar char="•"/>
            </a:pPr>
            <a:r>
              <a:rPr lang="en-US">
                <a:solidFill>
                  <a:srgbClr val="FFFF00"/>
                </a:solidFill>
                <a:latin typeface="Comic Sans MS" pitchFamily="66" charset="0"/>
              </a:rPr>
              <a:t>Arachidonic acid</a:t>
            </a:r>
          </a:p>
          <a:p>
            <a:pPr lvl="2">
              <a:lnSpc>
                <a:spcPct val="90000"/>
              </a:lnSpc>
              <a:buFont typeface="Arial" charset="0"/>
              <a:buChar char="•"/>
            </a:pPr>
            <a:r>
              <a:rPr lang="en-US">
                <a:solidFill>
                  <a:srgbClr val="FFFF00"/>
                </a:solidFill>
                <a:latin typeface="Comic Sans MS" pitchFamily="66" charset="0"/>
              </a:rPr>
              <a:t>Ristocetin</a:t>
            </a:r>
          </a:p>
          <a:p>
            <a:pPr lvl="2">
              <a:lnSpc>
                <a:spcPct val="90000"/>
              </a:lnSpc>
              <a:buFont typeface="Arial" charset="0"/>
              <a:buChar char="•"/>
            </a:pPr>
            <a:r>
              <a:rPr lang="en-US">
                <a:solidFill>
                  <a:srgbClr val="FFFF00"/>
                </a:solidFill>
                <a:latin typeface="Comic Sans MS" pitchFamily="66" charset="0"/>
              </a:rPr>
              <a:t>Thrombin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3200400" y="2438400"/>
            <a:ext cx="304800" cy="8382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4" name="Picture 2" descr="DSC013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4953000"/>
            <a:ext cx="243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urved Down Arrow 16"/>
          <p:cNvSpPr/>
          <p:nvPr/>
        </p:nvSpPr>
        <p:spPr>
          <a:xfrm>
            <a:off x="6781800" y="3810000"/>
            <a:ext cx="1216025" cy="731838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75791" name="Rectangle 17"/>
          <p:cNvSpPr>
            <a:spLocks noChangeArrowheads="1"/>
          </p:cNvSpPr>
          <p:nvPr/>
        </p:nvSpPr>
        <p:spPr bwMode="auto">
          <a:xfrm>
            <a:off x="0" y="0"/>
            <a:ext cx="26177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FontTx/>
              <a:buBlip>
                <a:blip r:embed="rId7"/>
              </a:buBlip>
            </a:pP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Platelet Aggregation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95401"/>
            <a:ext cx="73628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81000" y="3048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Normal Platelet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Aggregation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534400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500" b="1" dirty="0" smtClean="0">
                <a:solidFill>
                  <a:srgbClr val="FFFF00"/>
                </a:solidFill>
              </a:rPr>
              <a:t>Summary</a:t>
            </a:r>
          </a:p>
          <a:p>
            <a:pPr algn="ctr"/>
            <a:endParaRPr lang="en-GB" sz="4000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GB" sz="3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000" b="1" dirty="0" smtClean="0">
                <a:solidFill>
                  <a:schemeClr val="accent6">
                    <a:lumMod val="75000"/>
                  </a:schemeClr>
                </a:solidFill>
              </a:rPr>
              <a:t>Platelets are cell fragments derived from </a:t>
            </a:r>
            <a:r>
              <a:rPr lang="en-GB" sz="3000" b="1" dirty="0" err="1" smtClean="0">
                <a:solidFill>
                  <a:schemeClr val="accent6">
                    <a:lumMod val="75000"/>
                  </a:schemeClr>
                </a:solidFill>
              </a:rPr>
              <a:t>megakaryocyte</a:t>
            </a:r>
            <a:r>
              <a:rPr lang="en-GB" sz="3000" b="1" dirty="0" smtClean="0">
                <a:solidFill>
                  <a:schemeClr val="accent6">
                    <a:lumMod val="75000"/>
                  </a:schemeClr>
                </a:solidFill>
              </a:rPr>
              <a:t> in the bone marrow</a:t>
            </a:r>
          </a:p>
          <a:p>
            <a:endParaRPr lang="en-GB" sz="3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GB" sz="3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000" b="1" dirty="0" smtClean="0">
                <a:solidFill>
                  <a:schemeClr val="accent6">
                    <a:lumMod val="75000"/>
                  </a:schemeClr>
                </a:solidFill>
              </a:rPr>
              <a:t>Platelets play a pivotal role in </a:t>
            </a:r>
            <a:r>
              <a:rPr lang="en-GB" sz="3000" b="1" dirty="0" err="1" smtClean="0">
                <a:solidFill>
                  <a:schemeClr val="accent6">
                    <a:lumMod val="75000"/>
                  </a:schemeClr>
                </a:solidFill>
              </a:rPr>
              <a:t>hemostasis</a:t>
            </a:r>
            <a:r>
              <a:rPr lang="en-GB" sz="3000" b="1" dirty="0" smtClean="0">
                <a:solidFill>
                  <a:schemeClr val="accent6">
                    <a:lumMod val="75000"/>
                  </a:schemeClr>
                </a:solidFill>
              </a:rPr>
              <a:t> by arresting bleeding from injured blood</a:t>
            </a:r>
          </a:p>
          <a:p>
            <a:r>
              <a:rPr lang="en-GB" sz="3000" b="1" dirty="0" smtClean="0">
                <a:solidFill>
                  <a:schemeClr val="accent6">
                    <a:lumMod val="75000"/>
                  </a:schemeClr>
                </a:solidFill>
              </a:rPr>
              <a:t>Vessels</a:t>
            </a:r>
          </a:p>
          <a:p>
            <a:endParaRPr lang="en-GB" sz="3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GB" sz="3000" b="1" dirty="0" smtClean="0">
                <a:solidFill>
                  <a:schemeClr val="accent6">
                    <a:lumMod val="75000"/>
                  </a:schemeClr>
                </a:solidFill>
              </a:rPr>
              <a:t> Bleeding can result from: </a:t>
            </a:r>
            <a:r>
              <a:rPr lang="en-GB" sz="3000" b="1" dirty="0" smtClean="0">
                <a:solidFill>
                  <a:srgbClr val="FF33CC"/>
                </a:solidFill>
              </a:rPr>
              <a:t>Platelet defects</a:t>
            </a:r>
          </a:p>
          <a:p>
            <a:r>
              <a:rPr lang="en-GB" sz="3000" b="1" i="1" dirty="0" smtClean="0">
                <a:solidFill>
                  <a:schemeClr val="accent6">
                    <a:lumMod val="75000"/>
                  </a:schemeClr>
                </a:solidFill>
              </a:rPr>
              <a:t>acquired </a:t>
            </a:r>
            <a:r>
              <a:rPr lang="en-GB" sz="3000" b="1" dirty="0" smtClean="0">
                <a:solidFill>
                  <a:schemeClr val="accent6">
                    <a:lumMod val="75000"/>
                  </a:schemeClr>
                </a:solidFill>
              </a:rPr>
              <a:t>or</a:t>
            </a:r>
            <a:r>
              <a:rPr lang="en-GB" sz="3000" b="1" i="1" dirty="0" smtClean="0">
                <a:solidFill>
                  <a:schemeClr val="accent6">
                    <a:lumMod val="75000"/>
                  </a:schemeClr>
                </a:solidFill>
              </a:rPr>
              <a:t> congenital</a:t>
            </a:r>
            <a:endParaRPr lang="en-GB" sz="30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909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" name="Rectangle 3"/>
          <p:cNvSpPr/>
          <p:nvPr/>
        </p:nvSpPr>
        <p:spPr>
          <a:xfrm>
            <a:off x="2021875" y="0"/>
            <a:ext cx="3312125" cy="92333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  <a:cs typeface="+mn-cs"/>
              </a:rPr>
              <a:t>THE END</a:t>
            </a:r>
            <a:endParaRPr lang="en-US" sz="5400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Platelets – </a:t>
            </a:r>
            <a:r>
              <a:rPr lang="en-US" sz="2000" b="1" dirty="0" smtClean="0">
                <a:solidFill>
                  <a:srgbClr val="FFFF00"/>
                </a:solidFill>
                <a:latin typeface="Comic Sans MS" pitchFamily="66" charset="0"/>
              </a:rPr>
              <a:t>cont.</a:t>
            </a:r>
            <a:endParaRPr lang="en-US" sz="3200" b="1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616575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Site of formation: </a:t>
            </a:r>
            <a:r>
              <a:rPr lang="en-US" b="1" dirty="0" smtClean="0">
                <a:solidFill>
                  <a:srgbClr val="FF9933"/>
                </a:solidFill>
                <a:latin typeface="Comic Sans MS" pitchFamily="66" charset="0"/>
              </a:rPr>
              <a:t>Bone marrow</a:t>
            </a:r>
          </a:p>
          <a:p>
            <a:pPr eaLnBrk="1" hangingPunct="1">
              <a:buFontTx/>
              <a:buNone/>
            </a:pPr>
            <a:endParaRPr lang="en-US" sz="36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/>
            <a:r>
              <a:rPr lang="en-US" sz="3600" b="1" dirty="0" smtClean="0">
                <a:solidFill>
                  <a:schemeClr val="bg1"/>
                </a:solidFill>
                <a:latin typeface="Comic Sans MS" pitchFamily="66" charset="0"/>
              </a:rPr>
              <a:t>Steps:   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Stem cell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				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			</a:t>
            </a:r>
            <a:r>
              <a:rPr lang="en-US" b="1" dirty="0" err="1" smtClean="0">
                <a:solidFill>
                  <a:srgbClr val="FFFF00"/>
                </a:solidFill>
                <a:latin typeface="Comic Sans MS" pitchFamily="66" charset="0"/>
              </a:rPr>
              <a:t>Megakaryoblast</a:t>
            </a:r>
            <a:endParaRPr lang="en-US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				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			</a:t>
            </a:r>
            <a:r>
              <a:rPr lang="en-US" b="1" dirty="0" err="1" smtClean="0">
                <a:solidFill>
                  <a:srgbClr val="FF9966"/>
                </a:solidFill>
                <a:latin typeface="Comic Sans MS" pitchFamily="66" charset="0"/>
              </a:rPr>
              <a:t>Megakaryocyte</a:t>
            </a:r>
            <a:endParaRPr lang="en-US" b="1" dirty="0" smtClean="0">
              <a:solidFill>
                <a:srgbClr val="FF9966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b="1" dirty="0" smtClean="0">
              <a:solidFill>
                <a:srgbClr val="FF9966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FF9966"/>
                </a:solidFill>
                <a:latin typeface="Comic Sans MS" pitchFamily="66" charset="0"/>
              </a:rPr>
              <a:t>			   </a:t>
            </a:r>
            <a:r>
              <a:rPr lang="en-US" sz="3600" b="1" dirty="0" smtClean="0">
                <a:solidFill>
                  <a:schemeClr val="bg1"/>
                </a:solidFill>
                <a:latin typeface="Comic Sans MS" pitchFamily="66" charset="0"/>
              </a:rPr>
              <a:t>Platelets</a:t>
            </a:r>
          </a:p>
        </p:txBody>
      </p:sp>
      <p:sp>
        <p:nvSpPr>
          <p:cNvPr id="52228" name="AutoShape 4"/>
          <p:cNvSpPr>
            <a:spLocks noChangeArrowheads="1"/>
          </p:cNvSpPr>
          <p:nvPr/>
        </p:nvSpPr>
        <p:spPr bwMode="auto">
          <a:xfrm>
            <a:off x="3492500" y="2781300"/>
            <a:ext cx="503238" cy="719138"/>
          </a:xfrm>
          <a:prstGeom prst="downArrow">
            <a:avLst>
              <a:gd name="adj1" fmla="val 50000"/>
              <a:gd name="adj2" fmla="val 3572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ar-SA">
              <a:solidFill>
                <a:schemeClr val="bg1"/>
              </a:solidFill>
            </a:endParaRPr>
          </a:p>
        </p:txBody>
      </p:sp>
      <p:sp>
        <p:nvSpPr>
          <p:cNvPr id="52230" name="AutoShape 6"/>
          <p:cNvSpPr>
            <a:spLocks noChangeArrowheads="1"/>
          </p:cNvSpPr>
          <p:nvPr/>
        </p:nvSpPr>
        <p:spPr bwMode="auto">
          <a:xfrm>
            <a:off x="3563938" y="5087938"/>
            <a:ext cx="503237" cy="646112"/>
          </a:xfrm>
          <a:prstGeom prst="downArrow">
            <a:avLst>
              <a:gd name="adj1" fmla="val 50000"/>
              <a:gd name="adj2" fmla="val 32098"/>
            </a:avLst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ar-SA">
              <a:solidFill>
                <a:srgbClr val="FF9933"/>
              </a:solidFill>
            </a:endParaRPr>
          </a:p>
        </p:txBody>
      </p:sp>
      <p:sp>
        <p:nvSpPr>
          <p:cNvPr id="52231" name="AutoShape 7"/>
          <p:cNvSpPr>
            <a:spLocks noChangeArrowheads="1"/>
          </p:cNvSpPr>
          <p:nvPr/>
        </p:nvSpPr>
        <p:spPr bwMode="auto">
          <a:xfrm>
            <a:off x="3492500" y="3860800"/>
            <a:ext cx="503238" cy="790575"/>
          </a:xfrm>
          <a:prstGeom prst="downArrow">
            <a:avLst>
              <a:gd name="adj1" fmla="val 50000"/>
              <a:gd name="adj2" fmla="val 3927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ar-SA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animBg="1"/>
      <p:bldP spid="52230" grpId="0" animBg="1"/>
      <p:bldP spid="522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686800" cy="922338"/>
          </a:xfrm>
        </p:spPr>
        <p:txBody>
          <a:bodyPr/>
          <a:lstStyle/>
          <a:p>
            <a:pPr algn="l" eaLnBrk="1" hangingPunct="1"/>
            <a:r>
              <a:rPr lang="en-US" sz="3600" b="1" smtClean="0">
                <a:solidFill>
                  <a:srgbClr val="FFFF00"/>
                </a:solidFill>
                <a:latin typeface="Comic Sans MS" pitchFamily="66" charset="0"/>
              </a:rPr>
              <a:t>Megakayocyte and platelet formation</a:t>
            </a:r>
          </a:p>
        </p:txBody>
      </p:sp>
      <p:pic>
        <p:nvPicPr>
          <p:cNvPr id="33795" name="Picture 4" descr="1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62125" y="1484313"/>
            <a:ext cx="5905500" cy="5040312"/>
          </a:xfrm>
        </p:spPr>
      </p:pic>
      <p:pic>
        <p:nvPicPr>
          <p:cNvPr id="33796" name="Picture 3" descr="mm3lf1709_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806450"/>
            <a:ext cx="7620000" cy="605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867400" y="1752600"/>
            <a:ext cx="1295400" cy="4191000"/>
          </a:xfrm>
          <a:prstGeom prst="rect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Platelets Formation </a:t>
            </a:r>
            <a:b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(</a:t>
            </a:r>
            <a:r>
              <a:rPr lang="en-US" sz="3600" b="1" dirty="0" err="1" smtClean="0">
                <a:solidFill>
                  <a:srgbClr val="FFFF00"/>
                </a:solidFill>
                <a:latin typeface="Comic Sans MS" pitchFamily="66" charset="0"/>
              </a:rPr>
              <a:t>Thrombopoiesis</a:t>
            </a:r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Comic Sans MS" pitchFamily="66" charset="0"/>
              </a:rPr>
              <a:t>Regulation of </a:t>
            </a:r>
            <a:r>
              <a:rPr lang="en-US" sz="4000" b="1" dirty="0" err="1" smtClean="0">
                <a:solidFill>
                  <a:schemeClr val="bg1"/>
                </a:solidFill>
                <a:latin typeface="Comic Sans MS" pitchFamily="66" charset="0"/>
              </a:rPr>
              <a:t>thrombopoiesis</a:t>
            </a:r>
            <a:endParaRPr lang="en-US" sz="40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Comic Sans MS" pitchFamily="66" charset="0"/>
              </a:rPr>
              <a:t>by </a:t>
            </a:r>
          </a:p>
          <a:p>
            <a:pPr algn="ctr" eaLnBrk="1" hangingPunct="1">
              <a:buFontTx/>
              <a:buNone/>
            </a:pPr>
            <a:r>
              <a:rPr lang="en-US" sz="4000" b="1" dirty="0" err="1" smtClean="0">
                <a:solidFill>
                  <a:srgbClr val="FFFF00"/>
                </a:solidFill>
                <a:latin typeface="Comic Sans MS" pitchFamily="66" charset="0"/>
              </a:rPr>
              <a:t>Thrombopoietin</a:t>
            </a:r>
            <a:endParaRPr lang="en-US" sz="4000" b="1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5"/>
          <p:cNvSpPr txBox="1">
            <a:spLocks noChangeArrowheads="1"/>
          </p:cNvSpPr>
          <p:nvPr/>
        </p:nvSpPr>
        <p:spPr bwMode="auto">
          <a:xfrm>
            <a:off x="1066800" y="1905000"/>
            <a:ext cx="6783388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4400" b="1" dirty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r>
              <a:rPr lang="en-US" sz="4400" b="1" dirty="0">
                <a:solidFill>
                  <a:srgbClr val="FFFF00"/>
                </a:solidFill>
                <a:latin typeface="Comic Sans MS" pitchFamily="66" charset="0"/>
              </a:rPr>
              <a:t>Platelet ultra-structure</a:t>
            </a:r>
          </a:p>
          <a:p>
            <a:pPr algn="ctr"/>
            <a:r>
              <a:rPr lang="en-US" sz="2400" b="1" dirty="0">
                <a:latin typeface="Comic Sans MS" pitchFamily="66" charset="0"/>
              </a:rPr>
              <a:t>(Electron-microscope -EM)</a:t>
            </a:r>
          </a:p>
          <a:p>
            <a:pPr algn="ctr"/>
            <a:endParaRPr lang="en-US" sz="4400" b="1" dirty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endParaRPr lang="en-US" sz="4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 descr="3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125" y="457200"/>
            <a:ext cx="34194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2" descr="f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0438" y="3657600"/>
            <a:ext cx="33496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4800" y="274638"/>
            <a:ext cx="4191000" cy="13255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Platelets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smtClean="0">
                <a:solidFill>
                  <a:srgbClr val="FFFF00"/>
                </a:solidFill>
                <a:latin typeface="Comic Sans MS" pitchFamily="66" charset="0"/>
                <a:ea typeface="+mj-ea"/>
                <a:cs typeface="+mj-cs"/>
              </a:rPr>
              <a:t>(</a:t>
            </a:r>
            <a:r>
              <a:rPr lang="en-US" sz="4000" b="1" kern="0" dirty="0" err="1" smtClean="0">
                <a:solidFill>
                  <a:srgbClr val="FFFF00"/>
                </a:solidFill>
                <a:latin typeface="Comic Sans MS" pitchFamily="66" charset="0"/>
                <a:ea typeface="+mj-ea"/>
                <a:cs typeface="+mj-cs"/>
              </a:rPr>
              <a:t>Thrombocytes</a:t>
            </a:r>
            <a:r>
              <a:rPr lang="en-US" sz="4000" b="1" kern="0" dirty="0" smtClean="0">
                <a:solidFill>
                  <a:srgbClr val="FFFF00"/>
                </a:solidFill>
                <a:latin typeface="Comic Sans MS" pitchFamily="66" charset="0"/>
                <a:ea typeface="+mj-ea"/>
                <a:cs typeface="+mj-cs"/>
              </a:rPr>
              <a:t>)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" y="2133600"/>
            <a:ext cx="4267200" cy="22098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- Discs ~ 1-4 </a:t>
            </a:r>
            <a:r>
              <a:rPr kumimoji="0" lang="el-GR" sz="2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μ</a:t>
            </a:r>
            <a:r>
              <a:rPr kumimoji="0" lang="en-GB" sz="2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M in diameter</a:t>
            </a:r>
          </a:p>
          <a:p>
            <a:pPr marL="0" marR="0" lvl="0" indent="0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- Their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normal concentration in the blood is between 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150,000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and 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300,000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/</a:t>
            </a:r>
            <a:r>
              <a:rPr kumimoji="0" lang="el-GR" sz="22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μ</a:t>
            </a:r>
            <a:r>
              <a:rPr kumimoji="0" lang="en-GB" sz="22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2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3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3_Default Design 12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3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4190</TotalTime>
  <Words>942</Words>
  <Application>Microsoft Office PowerPoint</Application>
  <PresentationFormat>On-screen Show (4:3)</PresentationFormat>
  <Paragraphs>343</Paragraphs>
  <Slides>47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Default Design</vt:lpstr>
      <vt:lpstr>3_Default Design</vt:lpstr>
      <vt:lpstr>Office Theme</vt:lpstr>
      <vt:lpstr>1_Default Design</vt:lpstr>
      <vt:lpstr>4_Default Design</vt:lpstr>
      <vt:lpstr>Bitmap Image</vt:lpstr>
      <vt:lpstr>Clip</vt:lpstr>
      <vt:lpstr>Platelet Structure &amp; Function </vt:lpstr>
      <vt:lpstr>Objectives</vt:lpstr>
      <vt:lpstr>Slide 3</vt:lpstr>
      <vt:lpstr>Slide 4</vt:lpstr>
      <vt:lpstr>Platelets – cont.</vt:lpstr>
      <vt:lpstr>Megakayocyte and platelet formation</vt:lpstr>
      <vt:lpstr>Platelets Formation  (Thrombopoiesis)</vt:lpstr>
      <vt:lpstr>Slide 8</vt:lpstr>
      <vt:lpstr>Slide 9</vt:lpstr>
      <vt:lpstr>Slide 10</vt:lpstr>
      <vt:lpstr>Slide 11</vt:lpstr>
      <vt:lpstr>Platelet Receptors</vt:lpstr>
      <vt:lpstr>Slide 13</vt:lpstr>
      <vt:lpstr>Slide 14</vt:lpstr>
      <vt:lpstr>Platelet Activation</vt:lpstr>
      <vt:lpstr>Slide 16</vt:lpstr>
      <vt:lpstr>Slide 17</vt:lpstr>
      <vt:lpstr>Slide 18</vt:lpstr>
      <vt:lpstr>Slide 19</vt:lpstr>
      <vt:lpstr>Slide 20</vt:lpstr>
      <vt:lpstr>Slide 21</vt:lpstr>
      <vt:lpstr>von Willebrand factor (vWF)  and Platelet Adhesion</vt:lpstr>
      <vt:lpstr>Slide 23</vt:lpstr>
      <vt:lpstr>Slide 24</vt:lpstr>
      <vt:lpstr>Activated Platelets</vt:lpstr>
      <vt:lpstr>Clot Retraction</vt:lpstr>
      <vt:lpstr>Slide 27</vt:lpstr>
      <vt:lpstr>Slide 28</vt:lpstr>
      <vt:lpstr>Platelet Activation- summary</vt:lpstr>
      <vt:lpstr>Slide 30</vt:lpstr>
      <vt:lpstr>Slide 31</vt:lpstr>
      <vt:lpstr>Slide 32</vt:lpstr>
      <vt:lpstr>Slide 33</vt:lpstr>
      <vt:lpstr>Congenital Platelet Disorders</vt:lpstr>
      <vt:lpstr>Bernard-Soulier  Syndrome</vt:lpstr>
      <vt:lpstr>Bernard-Soulier  Syndrome</vt:lpstr>
      <vt:lpstr>Glanzmann  Thromasthenia</vt:lpstr>
      <vt:lpstr>Glanzmann  Thromasthenia</vt:lpstr>
      <vt:lpstr>Glanzmann Thrombasthenia</vt:lpstr>
      <vt:lpstr>Slide 40</vt:lpstr>
      <vt:lpstr>Laboratory Testing of Platelet Functions</vt:lpstr>
      <vt:lpstr>Bleeding Time</vt:lpstr>
      <vt:lpstr>Laboratory Testing of Platelet Functions</vt:lpstr>
      <vt:lpstr>Slide 44</vt:lpstr>
      <vt:lpstr>Slide 45</vt:lpstr>
      <vt:lpstr>Slide 46</vt:lpstr>
      <vt:lpstr>Slide 47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Gader</dc:creator>
  <cp:lastModifiedBy>Mohd</cp:lastModifiedBy>
  <cp:revision>241</cp:revision>
  <dcterms:created xsi:type="dcterms:W3CDTF">2010-04-24T20:13:03Z</dcterms:created>
  <dcterms:modified xsi:type="dcterms:W3CDTF">2013-12-28T12:00:37Z</dcterms:modified>
</cp:coreProperties>
</file>