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8" r:id="rId2"/>
    <p:sldId id="269" r:id="rId3"/>
    <p:sldId id="271" r:id="rId4"/>
    <p:sldId id="272" r:id="rId5"/>
    <p:sldId id="270" r:id="rId6"/>
    <p:sldId id="256" r:id="rId7"/>
    <p:sldId id="257" r:id="rId8"/>
    <p:sldId id="278" r:id="rId9"/>
    <p:sldId id="258" r:id="rId10"/>
    <p:sldId id="263" r:id="rId11"/>
    <p:sldId id="259" r:id="rId12"/>
    <p:sldId id="260" r:id="rId13"/>
    <p:sldId id="261" r:id="rId14"/>
    <p:sldId id="262" r:id="rId15"/>
    <p:sldId id="264" r:id="rId16"/>
    <p:sldId id="265" r:id="rId17"/>
    <p:sldId id="266" r:id="rId18"/>
    <p:sldId id="275" r:id="rId19"/>
    <p:sldId id="280" r:id="rId20"/>
    <p:sldId id="276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24" autoAdjust="0"/>
  </p:normalViewPr>
  <p:slideViewPr>
    <p:cSldViewPr>
      <p:cViewPr>
        <p:scale>
          <a:sx n="70" d="100"/>
          <a:sy n="70" d="100"/>
        </p:scale>
        <p:origin x="-130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01E81-D30B-4431-BAFD-99B053AB0117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16136-27A2-4E3B-92E3-21C1203581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7374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89E30B-5839-4B18-9D28-196D08CEB48D}" type="slidenum">
              <a:rPr lang="en-US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D67816-356F-4FAA-A4C9-91BB58000F6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D4ADB4-599A-423C-84A5-9E77628EF57B}" type="slidenum">
              <a:rPr lang="en-US" smtClean="0">
                <a:latin typeface="Tahoma" pitchFamily="34" charset="0"/>
              </a:rPr>
              <a:pPr/>
              <a:t>17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C8FA6-7F04-40D6-9EE5-1FDF9B63470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10E773-3C05-4D5F-A691-75205098F3E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0F93FA-EFFB-4489-AC42-141DB2EC7562}" type="slidenum">
              <a:rPr lang="en-US" smtClean="0">
                <a:latin typeface="Tahoma" pitchFamily="34" charset="0"/>
              </a:rPr>
              <a:pPr/>
              <a:t>10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95A8B-A872-427F-B454-E4E1F2FA0024}" type="slidenum">
              <a:rPr lang="en-US" smtClean="0">
                <a:latin typeface="Tahoma" pitchFamily="34" charset="0"/>
              </a:rPr>
              <a:pPr/>
              <a:t>11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C03D0-1D3C-49F4-97E4-F8963B1AB41A}" type="slidenum">
              <a:rPr lang="en-US" smtClean="0">
                <a:latin typeface="Tahoma" pitchFamily="34" charset="0"/>
              </a:rPr>
              <a:pPr/>
              <a:t>12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69D79-B68E-4D03-84AF-258A75E30088}" type="slidenum">
              <a:rPr lang="en-US" smtClean="0">
                <a:latin typeface="Tahoma" pitchFamily="34" charset="0"/>
              </a:rPr>
              <a:pPr/>
              <a:t>13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510609-1DB3-4113-9F8F-82A5487A901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78FCA-D069-471F-A697-9CC411617BD1}" type="slidenum">
              <a:rPr lang="en-US" smtClean="0">
                <a:latin typeface="Tahoma" pitchFamily="34" charset="0"/>
              </a:rPr>
              <a:pPr/>
              <a:t>15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%0b19-13_1.jpg%20%20%20%20%20%20%20%20%20%20%20%20%20%20%20%20%20%20%20%20%20%20%20%20%20%20%20%20%20%20%20%20%20%20%20%20%20%20%20%20%20%20%20%20%20%20%20%20%20%20%20%200001C664%0e%20%20Macintosh%20HD%20%20%20%20%20%20%20%20%20%20%20%20%20%20%20%20%20BA03BFAA: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6024" y="482302"/>
            <a:ext cx="8892480" cy="1506538"/>
          </a:xfrm>
        </p:spPr>
        <p:txBody>
          <a:bodyPr>
            <a:noAutofit/>
          </a:bodyPr>
          <a:lstStyle/>
          <a:p>
            <a:r>
              <a:rPr lang="en-US" sz="5500" b="1" dirty="0" smtClean="0">
                <a:solidFill>
                  <a:srgbClr val="FF0000"/>
                </a:solidFill>
                <a:latin typeface="Comic Sans MS" pitchFamily="66" charset="0"/>
              </a:rPr>
              <a:t>Coagulation Mechanisms</a:t>
            </a:r>
            <a:br>
              <a:rPr lang="en-US" sz="55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en-US" sz="5500" b="1" dirty="0" smtClean="0">
              <a:latin typeface="Comic Sans MS" pitchFamily="66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593304"/>
            <a:ext cx="7920880" cy="5292080"/>
          </a:xfrm>
        </p:spPr>
        <p:txBody>
          <a:bodyPr>
            <a:normAutofit/>
          </a:bodyPr>
          <a:lstStyle/>
          <a:p>
            <a:pPr marL="812748" indent="-812748" algn="l">
              <a:lnSpc>
                <a:spcPct val="80000"/>
              </a:lnSpc>
            </a:pPr>
            <a:endParaRPr lang="en-US" sz="16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endParaRPr lang="en-US" sz="16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r>
              <a:rPr lang="en-US" sz="1600" b="1" dirty="0" smtClean="0">
                <a:solidFill>
                  <a:schemeClr val="accent1"/>
                </a:solidFill>
                <a:latin typeface="Comic Sans MS" pitchFamily="66" charset="0"/>
              </a:rPr>
              <a:t>TEXTBOOK OF MEDICAL  PHYSIOLOGY</a:t>
            </a:r>
          </a:p>
          <a:p>
            <a:pPr marL="812748" indent="-812748" algn="l">
              <a:lnSpc>
                <a:spcPct val="80000"/>
              </a:lnSpc>
            </a:pPr>
            <a:endParaRPr lang="en-US" sz="1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r>
              <a:rPr lang="en-US" sz="1600" b="1" dirty="0" smtClean="0">
                <a:solidFill>
                  <a:srgbClr val="00B050"/>
                </a:solidFill>
                <a:latin typeface="Comic Sans MS" pitchFamily="66" charset="0"/>
              </a:rPr>
              <a:t>GUYTON &amp; HALL 11</a:t>
            </a:r>
            <a:r>
              <a:rPr lang="en-US" sz="1600" b="1" baseline="30000" dirty="0" smtClean="0">
                <a:solidFill>
                  <a:srgbClr val="00B050"/>
                </a:solidFill>
                <a:latin typeface="Comic Sans MS" pitchFamily="66" charset="0"/>
              </a:rPr>
              <a:t>TH</a:t>
            </a:r>
            <a:r>
              <a:rPr lang="en-US" sz="1600" b="1" dirty="0" smtClean="0">
                <a:solidFill>
                  <a:srgbClr val="00B050"/>
                </a:solidFill>
                <a:latin typeface="Comic Sans MS" pitchFamily="66" charset="0"/>
              </a:rPr>
              <a:t> EDITION</a:t>
            </a:r>
          </a:p>
          <a:p>
            <a:pPr marL="812748" indent="-812748" algn="l">
              <a:lnSpc>
                <a:spcPct val="80000"/>
              </a:lnSpc>
            </a:pPr>
            <a:endParaRPr lang="en-US" sz="1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r>
              <a:rPr lang="en-US" sz="1600" b="1" dirty="0" smtClean="0">
                <a:solidFill>
                  <a:srgbClr val="FF0000"/>
                </a:solidFill>
                <a:latin typeface="Comic Sans MS" pitchFamily="66" charset="0"/>
              </a:rPr>
              <a:t>UNIT VI  CHAPTER 3</a:t>
            </a:r>
            <a:r>
              <a:rPr lang="en-US" sz="1800" b="1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  <a:p>
            <a:pPr marL="812748" indent="-812748" algn="l">
              <a:lnSpc>
                <a:spcPct val="80000"/>
              </a:lnSpc>
            </a:pPr>
            <a:endParaRPr lang="en-US" sz="16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endParaRPr lang="en-US" sz="24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Dr Mohammed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itchFamily="66" charset="0"/>
              </a:rPr>
              <a:t>Alotaibi</a:t>
            </a:r>
            <a:endParaRPr lang="en-US" sz="28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110000"/>
              </a:lnSpc>
            </a:pPr>
            <a:r>
              <a:rPr lang="en-US" sz="1800" dirty="0" err="1" smtClean="0">
                <a:solidFill>
                  <a:srgbClr val="7030A0"/>
                </a:solidFill>
                <a:latin typeface="Comic Sans MS" pitchFamily="66" charset="0"/>
              </a:rPr>
              <a:t>MRes</a:t>
            </a:r>
            <a:r>
              <a:rPr lang="en-US" sz="1800" dirty="0" smtClean="0">
                <a:solidFill>
                  <a:srgbClr val="7030A0"/>
                </a:solidFill>
                <a:latin typeface="Comic Sans MS" pitchFamily="66" charset="0"/>
              </a:rPr>
              <a:t>, PhD (Liverpool, England)</a:t>
            </a:r>
          </a:p>
          <a:p>
            <a:pPr marL="812748" indent="-812748" algn="l">
              <a:lnSpc>
                <a:spcPct val="110000"/>
              </a:lnSpc>
            </a:pPr>
            <a:r>
              <a:rPr lang="en-US" sz="1800" dirty="0" smtClean="0">
                <a:solidFill>
                  <a:srgbClr val="7030A0"/>
                </a:solidFill>
                <a:latin typeface="Comic Sans MS" pitchFamily="66" charset="0"/>
              </a:rPr>
              <a:t>Assist</a:t>
            </a:r>
            <a:r>
              <a:rPr lang="en-US" sz="1800" dirty="0" smtClean="0">
                <a:solidFill>
                  <a:srgbClr val="7030A0"/>
                </a:solidFill>
                <a:latin typeface="Comic Sans MS" pitchFamily="66" charset="0"/>
              </a:rPr>
              <a:t>. Professor</a:t>
            </a:r>
          </a:p>
          <a:p>
            <a:pPr marL="812748" indent="-812748" algn="l">
              <a:lnSpc>
                <a:spcPct val="80000"/>
              </a:lnSpc>
            </a:pPr>
            <a:r>
              <a:rPr lang="en-US" sz="1800" dirty="0" smtClean="0">
                <a:solidFill>
                  <a:srgbClr val="7030A0"/>
                </a:solidFill>
                <a:latin typeface="Comic Sans MS" pitchFamily="66" charset="0"/>
              </a:rPr>
              <a:t>Department of Physiology</a:t>
            </a:r>
          </a:p>
          <a:p>
            <a:pPr marL="812748" indent="-812748" algn="l">
              <a:lnSpc>
                <a:spcPct val="80000"/>
              </a:lnSpc>
            </a:pPr>
            <a:r>
              <a:rPr lang="en-US" sz="1800" dirty="0" smtClean="0">
                <a:solidFill>
                  <a:srgbClr val="7030A0"/>
                </a:solidFill>
                <a:latin typeface="Comic Sans MS" pitchFamily="66" charset="0"/>
              </a:rPr>
              <a:t>College of Medicine</a:t>
            </a:r>
          </a:p>
          <a:p>
            <a:pPr marL="812748" indent="-812748" algn="l">
              <a:lnSpc>
                <a:spcPct val="80000"/>
              </a:lnSpc>
            </a:pPr>
            <a:r>
              <a:rPr lang="en-US" sz="1800" dirty="0" smtClean="0">
                <a:solidFill>
                  <a:srgbClr val="7030A0"/>
                </a:solidFill>
                <a:latin typeface="Comic Sans MS" pitchFamily="66" charset="0"/>
              </a:rPr>
              <a:t>King Saud University </a:t>
            </a:r>
          </a:p>
          <a:p>
            <a:pPr marL="812748" indent="-812748" algn="l">
              <a:lnSpc>
                <a:spcPct val="80000"/>
              </a:lnSpc>
            </a:pPr>
            <a:r>
              <a:rPr lang="en-US" sz="1800" b="1" dirty="0" smtClean="0">
                <a:latin typeface="Comic Sans MS" pitchFamily="66" charset="0"/>
              </a:rPr>
              <a:t> </a:t>
            </a:r>
          </a:p>
        </p:txBody>
      </p:sp>
      <p:pic>
        <p:nvPicPr>
          <p:cNvPr id="5" name="Picture 4" descr="bleeding ; hemorrhage ; haemorrh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276872"/>
            <a:ext cx="3707904" cy="28083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A1C78075-E5EE-4DDF-BC5E-D0F82AE571B0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10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3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Comic Sans MS" pitchFamily="66" charset="0"/>
              </a:rPr>
              <a:t>Thrombin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772400" cy="532765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6600FF"/>
                </a:solidFill>
                <a:latin typeface="Comic Sans MS" pitchFamily="66" charset="0"/>
              </a:rPr>
              <a:t>Thrombin changes fibrinogen to fibrin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6600FF"/>
                </a:solidFill>
                <a:latin typeface="Comic Sans MS" pitchFamily="66" charset="0"/>
              </a:rPr>
              <a:t>Thrombin is essential in platelet morphological changes to form primary plug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6600FF"/>
                </a:solidFill>
                <a:latin typeface="Comic Sans MS" pitchFamily="66" charset="0"/>
              </a:rPr>
              <a:t>Thrombin stimulates platelets to release ADP &amp; </a:t>
            </a:r>
            <a:r>
              <a:rPr lang="en-US" b="1" dirty="0" err="1" smtClean="0">
                <a:solidFill>
                  <a:srgbClr val="6600FF"/>
                </a:solidFill>
                <a:latin typeface="Comic Sans MS" pitchFamily="66" charset="0"/>
              </a:rPr>
              <a:t>thromboxane</a:t>
            </a:r>
            <a:r>
              <a:rPr lang="en-US" b="1" dirty="0" smtClean="0">
                <a:solidFill>
                  <a:srgbClr val="6600FF"/>
                </a:solidFill>
                <a:latin typeface="Comic Sans MS" pitchFamily="66" charset="0"/>
              </a:rPr>
              <a:t> A2; both stimulate further platelets aggregation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6600FF"/>
                </a:solidFill>
                <a:latin typeface="Comic Sans MS" pitchFamily="66" charset="0"/>
              </a:rPr>
              <a:t>Activates factor V, VIII, XIII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88DDB8A7-F383-485D-8E11-9CDFA22D1A93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11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936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Blood coagulation </a:t>
            </a:r>
            <a:b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(clot formation)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4"/>
            <a:ext cx="8229600" cy="5256485"/>
          </a:xfr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A series of biochemical reactions leading to the formation of a blood clot within few seconds after injury</a:t>
            </a:r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Prothrombin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 (inactive thrombin) is activated by a </a:t>
            </a:r>
            <a:r>
              <a:rPr lang="en-US" sz="2800" b="1" dirty="0" smtClean="0">
                <a:solidFill>
                  <a:srgbClr val="6600FF"/>
                </a:solidFill>
                <a:latin typeface="Comic Sans MS" pitchFamily="66" charset="0"/>
              </a:rPr>
              <a:t>long intrinsic 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or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short extrinsic 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pathways  </a:t>
            </a:r>
          </a:p>
          <a:p>
            <a:pPr marL="0" indent="0"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This  reaction leads to the activation of </a:t>
            </a: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thrombin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enzyme 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from inactive form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prothrombin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Thrombin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 will change 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fibrinogen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 (plasma protein) into </a:t>
            </a:r>
            <a:r>
              <a:rPr lang="en-US" sz="2800" b="1" dirty="0" smtClean="0">
                <a:solidFill>
                  <a:srgbClr val="00B0F0"/>
                </a:solidFill>
                <a:latin typeface="Comic Sans MS" pitchFamily="66" charset="0"/>
              </a:rPr>
              <a:t>fibrin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 (insoluble protein)</a:t>
            </a:r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D91705AF-50D3-472C-A801-F7963A25F01B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12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3600"/>
          </a:xfrm>
        </p:spPr>
        <p:txBody>
          <a:bodyPr/>
          <a:lstStyle/>
          <a:p>
            <a:pPr eaLnBrk="1" hangingPunct="1"/>
            <a:r>
              <a:rPr lang="arn-CL" b="1" dirty="0" smtClean="0">
                <a:solidFill>
                  <a:srgbClr val="FF0000"/>
                </a:solidFill>
                <a:latin typeface="Comic Sans MS" pitchFamily="66" charset="0"/>
              </a:rPr>
              <a:t>Intrinsic pathway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84784"/>
            <a:ext cx="8964488" cy="4248150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00CC"/>
                </a:solidFill>
                <a:latin typeface="Comic Sans MS" pitchFamily="66" charset="0"/>
              </a:rPr>
              <a:t>The trigger is the activation of factor XII by contact with foreign surface, injured blood vessel, and glass.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Activated factor XII will activate factor XI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00CC"/>
                </a:solidFill>
                <a:latin typeface="Comic Sans MS" pitchFamily="66" charset="0"/>
              </a:rPr>
              <a:t>Activated factor Xl will activate IX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Comic Sans MS" pitchFamily="66" charset="0"/>
              </a:rPr>
              <a:t>Activated factor IX + factor VIII + platelet </a:t>
            </a:r>
            <a:r>
              <a:rPr lang="en-US" sz="2800" b="1" dirty="0" err="1" smtClean="0">
                <a:solidFill>
                  <a:srgbClr val="0070C0"/>
                </a:solidFill>
                <a:latin typeface="Comic Sans MS" pitchFamily="66" charset="0"/>
              </a:rPr>
              <a:t>phospholipid</a:t>
            </a:r>
            <a:r>
              <a:rPr lang="en-US" sz="2800" b="1" dirty="0" smtClean="0">
                <a:solidFill>
                  <a:srgbClr val="0070C0"/>
                </a:solidFill>
                <a:latin typeface="Comic Sans MS" pitchFamily="66" charset="0"/>
              </a:rPr>
              <a:t> factor (PF</a:t>
            </a:r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  <a:latin typeface="Comic Sans MS" pitchFamily="66" charset="0"/>
              </a:rPr>
              <a:t>)+ Ca </a:t>
            </a:r>
            <a:r>
              <a:rPr lang="en-US" sz="2800" b="1" u="sng" dirty="0" smtClean="0">
                <a:solidFill>
                  <a:srgbClr val="0070C0"/>
                </a:solidFill>
                <a:latin typeface="Comic Sans MS" pitchFamily="66" charset="0"/>
              </a:rPr>
              <a:t>activate</a:t>
            </a:r>
            <a:r>
              <a:rPr lang="en-US" sz="28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factor X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00CC"/>
                </a:solidFill>
                <a:latin typeface="Comic Sans MS" pitchFamily="66" charset="0"/>
              </a:rPr>
              <a:t>Following this step the pathway is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common</a:t>
            </a:r>
            <a:r>
              <a:rPr lang="en-US" sz="2800" b="1" dirty="0" smtClean="0">
                <a:solidFill>
                  <a:srgbClr val="0000CC"/>
                </a:solidFill>
                <a:latin typeface="Comic Sans MS" pitchFamily="66" charset="0"/>
              </a:rPr>
              <a:t> for both intrinsic and extrinsic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BD56227F-3605-45F4-A539-F03996AF0973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13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arn-CL" b="1" dirty="0" smtClean="0">
                <a:solidFill>
                  <a:srgbClr val="FF0000"/>
                </a:solidFill>
                <a:latin typeface="Comic Sans MS" pitchFamily="66" charset="0"/>
              </a:rPr>
              <a:t>Extrinsic pathway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Triggered by material released from damaged tissues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(tissue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thromboplastin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)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Tissue </a:t>
            </a:r>
            <a:r>
              <a:rPr lang="en-US" sz="2400" b="1" dirty="0" err="1" smtClean="0">
                <a:solidFill>
                  <a:srgbClr val="7030A0"/>
                </a:solidFill>
                <a:latin typeface="Comic Sans MS" pitchFamily="66" charset="0"/>
              </a:rPr>
              <a:t>thromboplastin</a:t>
            </a: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  + VII + Ca  </a:t>
            </a:r>
            <a:r>
              <a:rPr lang="en-US" sz="3500" b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 activate  X</a:t>
            </a:r>
            <a:endParaRPr lang="ar-SA" sz="24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arn-CL" sz="2800" b="1" u="sng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arn-CL" sz="2800" b="1" u="sng" dirty="0" smtClean="0">
                <a:solidFill>
                  <a:srgbClr val="FF0000"/>
                </a:solidFill>
                <a:latin typeface="Comic Sans MS" pitchFamily="66" charset="0"/>
              </a:rPr>
              <a:t>Common pathway</a:t>
            </a:r>
            <a:endParaRPr lang="en-US" sz="2800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Activated factor X + factor V +PF3 + Ca  </a:t>
            </a:r>
            <a:r>
              <a:rPr lang="en-US" sz="2400" b="1" u="sng" dirty="0" smtClean="0">
                <a:solidFill>
                  <a:srgbClr val="0000CC"/>
                </a:solidFill>
                <a:latin typeface="Comic Sans MS" pitchFamily="66" charset="0"/>
              </a:rPr>
              <a:t>activate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Comic Sans MS" pitchFamily="66" charset="0"/>
              </a:rPr>
              <a:t>prothrombin</a:t>
            </a:r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  <a:t> activator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; a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proteolytic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 enzyme which activates </a:t>
            </a:r>
            <a:r>
              <a:rPr lang="en-US" sz="2400" b="1" dirty="0" err="1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prothrombin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Activated </a:t>
            </a:r>
            <a:r>
              <a:rPr lang="en-US" sz="2400" b="1" dirty="0" err="1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p</a:t>
            </a:r>
            <a:r>
              <a:rPr lang="en-US" sz="2400" b="1" dirty="0" err="1" smtClean="0">
                <a:solidFill>
                  <a:srgbClr val="00B050"/>
                </a:solidFill>
                <a:latin typeface="Comic Sans MS" pitchFamily="66" charset="0"/>
              </a:rPr>
              <a:t>rothrombin</a:t>
            </a: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activates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thrombin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b="1" dirty="0" smtClean="0">
                <a:latin typeface="Comic Sans MS" pitchFamily="66" charset="0"/>
              </a:rPr>
              <a:t>Thrombin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 acts on 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f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ibrinogen 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and change it into insoluble thread like fibrin.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 Factor XIII + 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Ca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strong fibrin (strong clot)</a:t>
            </a:r>
            <a:endParaRPr lang="en-US" sz="2400" b="1" dirty="0" smtClean="0">
              <a:solidFill>
                <a:srgbClr val="0000CC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Activation of Blood Coagulation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040" y="1628800"/>
            <a:ext cx="7453312" cy="4751982"/>
          </a:xfrm>
        </p:spPr>
        <p:txBody>
          <a:bodyPr>
            <a:normAutofit/>
          </a:bodyPr>
          <a:lstStyle/>
          <a:p>
            <a:pPr algn="l" rtl="0" eaLnBrk="1" hangingPunct="1">
              <a:defRPr/>
            </a:pPr>
            <a:r>
              <a:rPr lang="en-US" sz="3600" b="1" dirty="0" smtClean="0">
                <a:solidFill>
                  <a:srgbClr val="6600FF"/>
                </a:solidFill>
                <a:latin typeface="Comic Sans MS" pitchFamily="66" charset="0"/>
              </a:rPr>
              <a:t>Intrinsic Pathway: </a:t>
            </a:r>
            <a:r>
              <a:rPr lang="en-US" sz="2800" b="1" dirty="0" smtClean="0">
                <a:latin typeface="Comic Sans MS" pitchFamily="66" charset="0"/>
              </a:rPr>
              <a:t>all clotting factors present in the blood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rgbClr val="6600FF"/>
                </a:solidFill>
                <a:latin typeface="Comic Sans MS" pitchFamily="66" charset="0"/>
              </a:rPr>
              <a:t>Extrinsic Pathway: </a:t>
            </a:r>
            <a:r>
              <a:rPr lang="en-US" sz="3600" b="1" dirty="0" smtClean="0">
                <a:latin typeface="Comic Sans MS" pitchFamily="66" charset="0"/>
              </a:rPr>
              <a:t>triggered by tissue factor </a:t>
            </a:r>
            <a:r>
              <a:rPr lang="en-US" sz="3000" b="1" dirty="0" smtClean="0">
                <a:latin typeface="Comic Sans MS" pitchFamily="66" charset="0"/>
              </a:rPr>
              <a:t>(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thromboplastin</a:t>
            </a:r>
            <a:r>
              <a:rPr lang="en-US" sz="3000" b="1" dirty="0" smtClean="0">
                <a:latin typeface="Comic Sans MS" pitchFamily="66" charset="0"/>
              </a:rPr>
              <a:t>)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sz="36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algn="ctr" rtl="0" eaLnBrk="1" hangingPunct="1">
              <a:buFontTx/>
              <a:buNone/>
              <a:defRPr/>
            </a:pPr>
            <a:r>
              <a:rPr lang="en-US" sz="4000" b="1" dirty="0" smtClean="0">
                <a:solidFill>
                  <a:srgbClr val="6600FF"/>
                </a:solidFill>
                <a:latin typeface="Comic Sans MS" pitchFamily="66" charset="0"/>
              </a:rPr>
              <a:t>Common Pathway</a:t>
            </a:r>
          </a:p>
        </p:txBody>
      </p:sp>
      <p:sp>
        <p:nvSpPr>
          <p:cNvPr id="50180" name="Curved Left Arrow 3"/>
          <p:cNvSpPr>
            <a:spLocks noChangeArrowheads="1"/>
          </p:cNvSpPr>
          <p:nvPr/>
        </p:nvSpPr>
        <p:spPr bwMode="auto">
          <a:xfrm>
            <a:off x="7236296" y="2565400"/>
            <a:ext cx="1728317" cy="3383880"/>
          </a:xfrm>
          <a:prstGeom prst="curvedLeftArrow">
            <a:avLst>
              <a:gd name="adj1" fmla="val 24975"/>
              <a:gd name="adj2" fmla="val 49960"/>
              <a:gd name="adj3" fmla="val 2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5E7A72C4-0094-4716-93FC-0595B7A97C4D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15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936625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Fibrinolysis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772400" cy="49784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</a:rPr>
              <a:t>Formed blood clot can either become fibrous or dissolved.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3000" b="1" dirty="0" err="1" smtClean="0">
                <a:solidFill>
                  <a:srgbClr val="6600FF"/>
                </a:solidFill>
                <a:latin typeface="Comic Sans MS" pitchFamily="66" charset="0"/>
              </a:rPr>
              <a:t>Fibrinolysis</a:t>
            </a: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</a:rPr>
              <a:t> (dissolving) = Break down of fibrin by naturally occurring enzyme </a:t>
            </a:r>
            <a:r>
              <a:rPr lang="en-US" sz="3000" b="1" dirty="0" err="1" smtClean="0">
                <a:solidFill>
                  <a:srgbClr val="00B050"/>
                </a:solidFill>
                <a:latin typeface="Comic Sans MS" pitchFamily="66" charset="0"/>
              </a:rPr>
              <a:t>plasmin</a:t>
            </a: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  <a:sym typeface="Symbol" pitchFamily="18" charset="2"/>
              </a:rPr>
              <a:t> therefore</a:t>
            </a: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</a:rPr>
              <a:t> prevent intravascular blocking.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</a:rPr>
              <a:t>There is a </a:t>
            </a:r>
            <a:r>
              <a:rPr lang="en-US" sz="3000" b="1" i="1" dirty="0" smtClean="0">
                <a:solidFill>
                  <a:srgbClr val="6600FF"/>
                </a:solidFill>
                <a:latin typeface="Comic Sans MS" pitchFamily="66" charset="0"/>
              </a:rPr>
              <a:t>balance</a:t>
            </a: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</a:rPr>
              <a:t> between clotting and </a:t>
            </a:r>
            <a:r>
              <a:rPr lang="en-US" sz="3000" b="1" dirty="0" err="1" smtClean="0">
                <a:solidFill>
                  <a:srgbClr val="6600FF"/>
                </a:solidFill>
                <a:latin typeface="Comic Sans MS" pitchFamily="66" charset="0"/>
              </a:rPr>
              <a:t>fibrinolysis</a:t>
            </a:r>
            <a:endParaRPr lang="en-US" sz="3000" b="1" dirty="0" smtClean="0">
              <a:solidFill>
                <a:srgbClr val="6600FF"/>
              </a:solidFill>
              <a:latin typeface="Comic Sans MS" pitchFamily="66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Comic Sans MS" pitchFamily="66" charset="0"/>
              </a:rPr>
              <a:t>Excess clotting </a:t>
            </a:r>
            <a:r>
              <a:rPr lang="en-US" sz="3000" b="1" dirty="0" smtClean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3000" b="1" dirty="0" smtClean="0">
                <a:solidFill>
                  <a:srgbClr val="C00000"/>
                </a:solidFill>
                <a:latin typeface="Comic Sans MS" pitchFamily="66" charset="0"/>
              </a:rPr>
              <a:t> blocking of Blood Vessels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Comic Sans MS" pitchFamily="66" charset="0"/>
              </a:rPr>
              <a:t>Excess </a:t>
            </a:r>
            <a:r>
              <a:rPr lang="en-US" sz="3000" b="1" dirty="0" err="1" smtClean="0">
                <a:solidFill>
                  <a:srgbClr val="002060"/>
                </a:solidFill>
                <a:latin typeface="Comic Sans MS" pitchFamily="66" charset="0"/>
              </a:rPr>
              <a:t>fibrinolysis</a:t>
            </a:r>
            <a:r>
              <a:rPr lang="en-US" sz="30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3000" b="1" dirty="0" smtClean="0">
                <a:solidFill>
                  <a:srgbClr val="C00000"/>
                </a:solidFill>
                <a:latin typeface="Comic Sans MS" pitchFamily="66" charset="0"/>
              </a:rPr>
              <a:t> tendency for bleeding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304800"/>
            <a:ext cx="2132013" cy="1219200"/>
            <a:chOff x="288" y="192"/>
            <a:chExt cx="1343" cy="768"/>
          </a:xfrm>
        </p:grpSpPr>
        <p:sp>
          <p:nvSpPr>
            <p:cNvPr id="57376" name="Cloud"/>
            <p:cNvSpPr>
              <a:spLocks noChangeAspect="1" noEditPoints="1" noChangeArrowheads="1"/>
            </p:cNvSpPr>
            <p:nvPr/>
          </p:nvSpPr>
          <p:spPr bwMode="auto">
            <a:xfrm>
              <a:off x="288" y="192"/>
              <a:ext cx="1296" cy="7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83 w 21600"/>
                <a:gd name="T13" fmla="*/ 3263 h 21600"/>
                <a:gd name="T14" fmla="*/ 17083 w 21600"/>
                <a:gd name="T15" fmla="*/ 173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57377" name="Text Box 4"/>
            <p:cNvSpPr txBox="1">
              <a:spLocks noChangeArrowheads="1"/>
            </p:cNvSpPr>
            <p:nvPr/>
          </p:nvSpPr>
          <p:spPr bwMode="auto">
            <a:xfrm>
              <a:off x="431" y="391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 dirty="0" err="1">
                  <a:latin typeface="Tahoma" pitchFamily="34" charset="0"/>
                  <a:cs typeface="Times New Roman" pitchFamily="18" charset="0"/>
                </a:rPr>
                <a:t>Fibrinolysis</a:t>
              </a:r>
              <a:endParaRPr lang="en-US" b="1" dirty="0">
                <a:latin typeface="Tahom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67544" y="1916832"/>
            <a:ext cx="1524000" cy="533400"/>
            <a:chOff x="288" y="1248"/>
            <a:chExt cx="960" cy="336"/>
          </a:xfrm>
        </p:grpSpPr>
        <p:sp>
          <p:nvSpPr>
            <p:cNvPr id="57374" name="Rectangle 6"/>
            <p:cNvSpPr>
              <a:spLocks noChangeArrowheads="1"/>
            </p:cNvSpPr>
            <p:nvPr/>
          </p:nvSpPr>
          <p:spPr bwMode="auto">
            <a:xfrm>
              <a:off x="288" y="1248"/>
              <a:ext cx="960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5" name="Text Box 7"/>
            <p:cNvSpPr txBox="1">
              <a:spLocks noChangeArrowheads="1"/>
            </p:cNvSpPr>
            <p:nvPr/>
          </p:nvSpPr>
          <p:spPr bwMode="auto">
            <a:xfrm>
              <a:off x="384" y="1296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Plasminogen</a:t>
              </a:r>
            </a:p>
          </p:txBody>
        </p:sp>
      </p:grp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2209800" y="2133600"/>
            <a:ext cx="4953000" cy="304800"/>
          </a:xfrm>
          <a:prstGeom prst="rightArrow">
            <a:avLst>
              <a:gd name="adj1" fmla="val 50000"/>
              <a:gd name="adj2" fmla="val 406250"/>
            </a:avLst>
          </a:prstGeom>
          <a:solidFill>
            <a:srgbClr val="FF66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7315200" y="1981200"/>
            <a:ext cx="1295400" cy="457200"/>
            <a:chOff x="4608" y="1248"/>
            <a:chExt cx="816" cy="288"/>
          </a:xfrm>
        </p:grpSpPr>
        <p:sp>
          <p:nvSpPr>
            <p:cNvPr id="57372" name="Rectangle 10"/>
            <p:cNvSpPr>
              <a:spLocks noChangeArrowheads="1"/>
            </p:cNvSpPr>
            <p:nvPr/>
          </p:nvSpPr>
          <p:spPr bwMode="auto">
            <a:xfrm>
              <a:off x="4608" y="1248"/>
              <a:ext cx="81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  <p:sp>
          <p:nvSpPr>
            <p:cNvPr id="57373" name="Text Box 11"/>
            <p:cNvSpPr txBox="1">
              <a:spLocks noChangeArrowheads="1"/>
            </p:cNvSpPr>
            <p:nvPr/>
          </p:nvSpPr>
          <p:spPr bwMode="auto">
            <a:xfrm>
              <a:off x="4656" y="1296"/>
              <a:ext cx="672" cy="21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Times New Roman" pitchFamily="18" charset="0"/>
                  <a:cs typeface="Times New Roman" pitchFamily="18" charset="0"/>
                </a:rPr>
                <a:t>Plasmin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82352" y="3996680"/>
            <a:ext cx="1752600" cy="762000"/>
            <a:chOff x="192" y="2208"/>
            <a:chExt cx="1104" cy="480"/>
          </a:xfrm>
        </p:grpSpPr>
        <p:sp>
          <p:nvSpPr>
            <p:cNvPr id="57370" name="Oval 13"/>
            <p:cNvSpPr>
              <a:spLocks noChangeArrowheads="1"/>
            </p:cNvSpPr>
            <p:nvPr/>
          </p:nvSpPr>
          <p:spPr bwMode="auto">
            <a:xfrm>
              <a:off x="192" y="2208"/>
              <a:ext cx="1104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1" name="Text Box 14"/>
            <p:cNvSpPr txBox="1">
              <a:spLocks noChangeArrowheads="1"/>
            </p:cNvSpPr>
            <p:nvPr/>
          </p:nvSpPr>
          <p:spPr bwMode="auto">
            <a:xfrm>
              <a:off x="340" y="2296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Fibrinogen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2311152" y="4225280"/>
            <a:ext cx="1752600" cy="304800"/>
          </a:xfrm>
          <a:prstGeom prst="rightArrow">
            <a:avLst>
              <a:gd name="adj1" fmla="val 50000"/>
              <a:gd name="adj2" fmla="val 143750"/>
            </a:avLst>
          </a:prstGeom>
          <a:solidFill>
            <a:srgbClr val="FF66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4139952" y="4149080"/>
            <a:ext cx="1600200" cy="533400"/>
            <a:chOff x="2496" y="2256"/>
            <a:chExt cx="1008" cy="336"/>
          </a:xfrm>
        </p:grpSpPr>
        <p:sp>
          <p:nvSpPr>
            <p:cNvPr id="57368" name="Oval 17"/>
            <p:cNvSpPr>
              <a:spLocks noChangeArrowheads="1"/>
            </p:cNvSpPr>
            <p:nvPr/>
          </p:nvSpPr>
          <p:spPr bwMode="auto">
            <a:xfrm>
              <a:off x="2496" y="2256"/>
              <a:ext cx="1008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9" name="Text Box 18"/>
            <p:cNvSpPr txBox="1">
              <a:spLocks noChangeArrowheads="1"/>
            </p:cNvSpPr>
            <p:nvPr/>
          </p:nvSpPr>
          <p:spPr bwMode="auto">
            <a:xfrm>
              <a:off x="2736" y="2304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Fibrin</a:t>
              </a:r>
            </a:p>
          </p:txBody>
        </p:sp>
      </p:grpSp>
      <p:sp>
        <p:nvSpPr>
          <p:cNvPr id="20499" name="AutoShape 19"/>
          <p:cNvSpPr>
            <a:spLocks noChangeArrowheads="1"/>
          </p:cNvSpPr>
          <p:nvPr/>
        </p:nvSpPr>
        <p:spPr bwMode="auto">
          <a:xfrm>
            <a:off x="5968752" y="4301480"/>
            <a:ext cx="1114425" cy="1981200"/>
          </a:xfrm>
          <a:prstGeom prst="curvedLeftArrow">
            <a:avLst>
              <a:gd name="adj1" fmla="val 20370"/>
              <a:gd name="adj2" fmla="val 71086"/>
              <a:gd name="adj3" fmla="val 33333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/>
          <p:cNvSpPr>
            <a:spLocks noChangeArrowheads="1"/>
          </p:cNvSpPr>
          <p:nvPr/>
        </p:nvSpPr>
        <p:spPr bwMode="auto">
          <a:xfrm rot="4785296">
            <a:off x="5812344" y="1649882"/>
            <a:ext cx="1664344" cy="3342209"/>
          </a:xfrm>
          <a:prstGeom prst="lightningBol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4292352" y="5444480"/>
            <a:ext cx="1447800" cy="914400"/>
            <a:chOff x="2592" y="3120"/>
            <a:chExt cx="912" cy="576"/>
          </a:xfrm>
        </p:grpSpPr>
        <p:sp>
          <p:nvSpPr>
            <p:cNvPr id="57366" name="AutoShape 22"/>
            <p:cNvSpPr>
              <a:spLocks noChangeArrowheads="1"/>
            </p:cNvSpPr>
            <p:nvPr/>
          </p:nvSpPr>
          <p:spPr bwMode="auto">
            <a:xfrm>
              <a:off x="2592" y="3120"/>
              <a:ext cx="912" cy="576"/>
            </a:xfrm>
            <a:prstGeom prst="hexagon">
              <a:avLst>
                <a:gd name="adj" fmla="val 39583"/>
                <a:gd name="vf" fmla="val 11547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7367" name="Text Box 23"/>
            <p:cNvSpPr txBox="1">
              <a:spLocks noChangeArrowheads="1"/>
            </p:cNvSpPr>
            <p:nvPr/>
          </p:nvSpPr>
          <p:spPr bwMode="auto">
            <a:xfrm>
              <a:off x="2836" y="3264"/>
              <a:ext cx="4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FDP*</a:t>
              </a:r>
            </a:p>
          </p:txBody>
        </p:sp>
      </p:grpSp>
      <p:sp>
        <p:nvSpPr>
          <p:cNvPr id="20504" name="AutoShape 24"/>
          <p:cNvSpPr>
            <a:spLocks noChangeArrowheads="1"/>
          </p:cNvSpPr>
          <p:nvPr/>
        </p:nvSpPr>
        <p:spPr bwMode="auto">
          <a:xfrm rot="7311502">
            <a:off x="3955622" y="1826476"/>
            <a:ext cx="597300" cy="237128"/>
          </a:xfrm>
          <a:prstGeom prst="notchedRightArrow">
            <a:avLst>
              <a:gd name="adj1" fmla="val 50000"/>
              <a:gd name="adj2" fmla="val 8007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2400" b="0">
              <a:solidFill>
                <a:srgbClr val="FFFF99"/>
              </a:solidFill>
              <a:latin typeface="Times New Roman" pitchFamily="18" charset="0"/>
            </a:endParaRPr>
          </a:p>
        </p:txBody>
      </p: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3851920" y="0"/>
            <a:ext cx="2952328" cy="1728192"/>
            <a:chOff x="2544" y="192"/>
            <a:chExt cx="1440" cy="912"/>
          </a:xfrm>
        </p:grpSpPr>
        <p:sp>
          <p:nvSpPr>
            <p:cNvPr id="57364" name="AutoShape 26"/>
            <p:cNvSpPr>
              <a:spLocks noChangeArrowheads="1"/>
            </p:cNvSpPr>
            <p:nvPr/>
          </p:nvSpPr>
          <p:spPr bwMode="auto">
            <a:xfrm>
              <a:off x="2544" y="192"/>
              <a:ext cx="1440" cy="912"/>
            </a:xfrm>
            <a:prstGeom prst="irregularSeal2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57365" name="Text Box 27"/>
            <p:cNvSpPr txBox="1">
              <a:spLocks noChangeArrowheads="1"/>
            </p:cNvSpPr>
            <p:nvPr/>
          </p:nvSpPr>
          <p:spPr bwMode="auto">
            <a:xfrm>
              <a:off x="2746" y="552"/>
              <a:ext cx="1237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Tissue </a:t>
              </a:r>
              <a:r>
                <a:rPr lang="en-US" sz="16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Plasminogen</a:t>
              </a:r>
              <a:r>
                <a:rPr lang="en-US" sz="1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Activator (t-PA)</a:t>
              </a:r>
              <a:endPara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7361" name="TextBox 11"/>
          <p:cNvSpPr txBox="1">
            <a:spLocks noChangeArrowheads="1"/>
          </p:cNvSpPr>
          <p:nvPr/>
        </p:nvSpPr>
        <p:spPr bwMode="auto">
          <a:xfrm>
            <a:off x="5148064" y="6309320"/>
            <a:ext cx="3668712" cy="3698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FDP*: </a:t>
            </a:r>
            <a:r>
              <a:rPr lang="en-US" sz="1600">
                <a:solidFill>
                  <a:srgbClr val="FFFF00"/>
                </a:solidFill>
              </a:rPr>
              <a:t>Fibrin Degradation Products</a:t>
            </a:r>
            <a:endParaRPr lang="ar-SA" sz="1600">
              <a:solidFill>
                <a:srgbClr val="FFFF00"/>
              </a:solidFill>
            </a:endParaRPr>
          </a:p>
        </p:txBody>
      </p:sp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1437185" y="5072608"/>
            <a:ext cx="2087563" cy="792163"/>
            <a:chOff x="2544" y="373"/>
            <a:chExt cx="1315" cy="499"/>
          </a:xfrm>
          <a:solidFill>
            <a:schemeClr val="accent1">
              <a:lumMod val="75000"/>
            </a:schemeClr>
          </a:solidFill>
        </p:grpSpPr>
        <p:sp>
          <p:nvSpPr>
            <p:cNvPr id="40" name="AutoShape 26"/>
            <p:cNvSpPr>
              <a:spLocks noChangeArrowheads="1"/>
            </p:cNvSpPr>
            <p:nvPr/>
          </p:nvSpPr>
          <p:spPr bwMode="auto">
            <a:xfrm>
              <a:off x="2544" y="373"/>
              <a:ext cx="1315" cy="499"/>
            </a:xfrm>
            <a:prstGeom prst="irregularSeal2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2771" y="554"/>
              <a:ext cx="710" cy="2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Thrombin</a:t>
              </a:r>
              <a:endPara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AutoShape 24"/>
          <p:cNvSpPr>
            <a:spLocks noChangeArrowheads="1"/>
          </p:cNvSpPr>
          <p:nvPr/>
        </p:nvSpPr>
        <p:spPr bwMode="auto">
          <a:xfrm rot="17840922">
            <a:off x="2361842" y="4681031"/>
            <a:ext cx="727976" cy="288919"/>
          </a:xfrm>
          <a:prstGeom prst="notchedRightArrow">
            <a:avLst>
              <a:gd name="adj1" fmla="val 50000"/>
              <a:gd name="adj2" fmla="val 8007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2400" b="0">
              <a:solidFill>
                <a:srgbClr val="FFFF99"/>
              </a:solidFill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04248" y="260648"/>
            <a:ext cx="2267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Released from </a:t>
            </a:r>
            <a:r>
              <a:rPr lang="en-GB" dirty="0" smtClean="0">
                <a:solidFill>
                  <a:srgbClr val="FF0000"/>
                </a:solidFill>
              </a:rPr>
              <a:t>healed tissues </a:t>
            </a:r>
            <a:r>
              <a:rPr lang="en-GB" dirty="0" smtClean="0"/>
              <a:t>and</a:t>
            </a:r>
            <a:r>
              <a:rPr lang="en-GB" dirty="0" smtClean="0">
                <a:solidFill>
                  <a:srgbClr val="FF0000"/>
                </a:solidFill>
              </a:rPr>
              <a:t> vascular endothelium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9512" y="2420888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6600FF"/>
                </a:solidFill>
              </a:rPr>
              <a:t>(Protein in the blood)</a:t>
            </a:r>
            <a:endParaRPr lang="en-GB" dirty="0">
              <a:solidFill>
                <a:srgbClr val="66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 rot="19487841">
            <a:off x="6281817" y="2856043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solidFill>
                  <a:srgbClr val="FF0000"/>
                </a:solidFill>
              </a:rPr>
              <a:t>Fibrinolysis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699792" y="188640"/>
            <a:ext cx="1460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olidFill>
                  <a:srgbClr val="00B050"/>
                </a:solidFill>
              </a:rPr>
              <a:t>Streptokinase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771800" y="476672"/>
            <a:ext cx="1124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err="1" smtClean="0">
                <a:solidFill>
                  <a:srgbClr val="00B050"/>
                </a:solidFill>
              </a:rPr>
              <a:t>Urokinase</a:t>
            </a:r>
            <a:endParaRPr lang="en-GB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/>
      <p:bldP spid="20499" grpId="0" animBg="1"/>
      <p:bldP spid="20500" grpId="0" animBg="1"/>
      <p:bldP spid="20504" grpId="0" animBg="1"/>
      <p:bldP spid="57361" grpId="0" animBg="1"/>
      <p:bldP spid="42" grpId="0" animBg="1"/>
      <p:bldP spid="43" grpId="0"/>
      <p:bldP spid="44" grpId="0"/>
      <p:bldP spid="45" grpId="0"/>
      <p:bldP spid="46" grpId="0"/>
      <p:bldP spid="4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ACE0B517-3C44-4C2A-8AC7-FEB7773DA0E6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17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Plasmin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052736"/>
            <a:ext cx="8278688" cy="5544616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Plasmin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is present in the blood in an inactive form </a:t>
            </a:r>
            <a:r>
              <a:rPr lang="en-US" b="1" dirty="0" err="1" smtClean="0">
                <a:solidFill>
                  <a:srgbClr val="7030A0"/>
                </a:solidFill>
                <a:latin typeface="Comic Sans MS" pitchFamily="66" charset="0"/>
              </a:rPr>
              <a:t>plasminogen</a:t>
            </a:r>
            <a:endParaRPr lang="en-US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Plasmin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is activated by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tissue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plasminogen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activators (t-PA) 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in blood.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Plasmin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digests intra &amp; extra vascular deposit of </a:t>
            </a:r>
            <a:r>
              <a:rPr lang="en-US" b="1" dirty="0" smtClean="0">
                <a:solidFill>
                  <a:srgbClr val="0000CC"/>
                </a:solidFill>
                <a:latin typeface="Comic Sans MS" pitchFamily="66" charset="0"/>
              </a:rPr>
              <a:t>Fibrin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fibrin degradation products (FDP)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Unwanted effect of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plasmin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is the digestion of clotting factors</a:t>
            </a:r>
          </a:p>
          <a:p>
            <a:pPr>
              <a:lnSpc>
                <a:spcPct val="90000"/>
              </a:lnSpc>
            </a:pPr>
            <a:r>
              <a:rPr lang="en-GB" b="1" dirty="0" smtClean="0">
                <a:latin typeface="Comic Sans MS" pitchFamily="66" charset="0"/>
              </a:rPr>
              <a:t>(α</a:t>
            </a:r>
            <a:r>
              <a:rPr lang="en-GB" b="1" baseline="-25000" dirty="0" smtClean="0">
                <a:latin typeface="Comic Sans MS" pitchFamily="66" charset="0"/>
              </a:rPr>
              <a:t>2</a:t>
            </a:r>
            <a:r>
              <a:rPr lang="en-GB" b="1" dirty="0" smtClean="0">
                <a:latin typeface="Comic Sans MS" pitchFamily="66" charset="0"/>
              </a:rPr>
              <a:t>-antiplasmin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b="1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or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b="1" dirty="0" err="1" smtClean="0">
                <a:latin typeface="Comic Sans MS" pitchFamily="66" charset="0"/>
              </a:rPr>
              <a:t>plasmin</a:t>
            </a:r>
            <a:r>
              <a:rPr lang="en-GB" b="1" dirty="0" smtClean="0">
                <a:latin typeface="Comic Sans MS" pitchFamily="66" charset="0"/>
              </a:rPr>
              <a:t> inhibitor</a:t>
            </a:r>
            <a:r>
              <a:rPr lang="en-GB" dirty="0" smtClean="0">
                <a:latin typeface="Comic Sans MS" pitchFamily="66" charset="0"/>
              </a:rPr>
              <a:t>)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is responsible for inactivating </a:t>
            </a:r>
            <a:r>
              <a:rPr lang="en-GB" dirty="0" err="1" smtClean="0">
                <a:solidFill>
                  <a:srgbClr val="FF0000"/>
                </a:solidFill>
                <a:latin typeface="Comic Sans MS" pitchFamily="66" charset="0"/>
              </a:rPr>
              <a:t>plasmin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FF0000"/>
                </a:solidFill>
                <a:latin typeface="Comic Sans MS" pitchFamily="66" charset="0"/>
              </a:rPr>
              <a:t>Prevention of blood clotting in the normal vascular system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7419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Endothelial surface factors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600" b="1" dirty="0" smtClean="0">
                <a:solidFill>
                  <a:srgbClr val="00B0F0"/>
                </a:solidFill>
                <a:latin typeface="Comic Sans MS" pitchFamily="66" charset="0"/>
              </a:rPr>
              <a:t>Smoothness of the ECs.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600" b="1" dirty="0" err="1" smtClean="0">
                <a:solidFill>
                  <a:srgbClr val="00B0F0"/>
                </a:solidFill>
                <a:latin typeface="Comic Sans MS" pitchFamily="66" charset="0"/>
              </a:rPr>
              <a:t>Glycocalyx</a:t>
            </a:r>
            <a:r>
              <a:rPr lang="en-US" sz="2600" b="1" dirty="0" smtClean="0">
                <a:solidFill>
                  <a:srgbClr val="00B0F0"/>
                </a:solidFill>
                <a:latin typeface="Comic Sans MS" pitchFamily="66" charset="0"/>
              </a:rPr>
              <a:t> layer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600" b="1" dirty="0" err="1" smtClean="0">
                <a:solidFill>
                  <a:srgbClr val="00B0F0"/>
                </a:solidFill>
                <a:latin typeface="Comic Sans MS" pitchFamily="66" charset="0"/>
              </a:rPr>
              <a:t>Thrombomodulin</a:t>
            </a:r>
            <a:r>
              <a:rPr lang="en-US" sz="2600" b="1" dirty="0" smtClean="0">
                <a:solidFill>
                  <a:srgbClr val="00B0F0"/>
                </a:solidFill>
                <a:latin typeface="Comic Sans MS" pitchFamily="66" charset="0"/>
              </a:rPr>
              <a:t> protein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Fibrin fibers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adsorbs ~ 90% of thrombin to removes it from circulating blood</a:t>
            </a:r>
          </a:p>
          <a:p>
            <a:pPr>
              <a:lnSpc>
                <a:spcPct val="90000"/>
              </a:lnSpc>
            </a:pPr>
            <a:r>
              <a:rPr lang="en-US" sz="2800" b="1" dirty="0" err="1" smtClean="0">
                <a:solidFill>
                  <a:srgbClr val="00B050"/>
                </a:solidFill>
                <a:latin typeface="Comic Sans MS" pitchFamily="66" charset="0"/>
              </a:rPr>
              <a:t>Antithrombin</a:t>
            </a: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 III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combines the remaining thrombin and removes it from blood</a:t>
            </a:r>
          </a:p>
          <a:p>
            <a:pPr>
              <a:lnSpc>
                <a:spcPct val="90000"/>
              </a:lnSpc>
            </a:pPr>
            <a:r>
              <a:rPr lang="en-US" sz="2600" b="1" dirty="0" smtClean="0">
                <a:solidFill>
                  <a:srgbClr val="00B050"/>
                </a:solidFill>
                <a:latin typeface="Comic Sans MS" pitchFamily="66" charset="0"/>
              </a:rPr>
              <a:t>Heparin,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combines with </a:t>
            </a:r>
            <a:r>
              <a:rPr lang="en-US" sz="26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Antithrombin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III and </a:t>
            </a:r>
            <a:r>
              <a:rPr lang="en-US" sz="2600" b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quickly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removes thrombin from blood</a:t>
            </a:r>
          </a:p>
          <a:p>
            <a:pPr marL="0" lvl="1" indent="0">
              <a:lnSpc>
                <a:spcPct val="90000"/>
              </a:lnSpc>
              <a:buNone/>
            </a:pPr>
            <a:r>
              <a:rPr lang="en-US" sz="2600" b="1" dirty="0" smtClean="0">
                <a:solidFill>
                  <a:srgbClr val="00B0F0"/>
                </a:solidFill>
                <a:latin typeface="Comic Sans MS" pitchFamily="66" charset="0"/>
              </a:rPr>
              <a:t>- </a:t>
            </a:r>
            <a:r>
              <a:rPr lang="en-US" altLang="en-US" sz="2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Liver, lungs, mast cells, basophils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6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957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1760" y="188640"/>
            <a:ext cx="39821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Anticoagulants 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3528" y="908720"/>
            <a:ext cx="7704856" cy="2880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39552" y="980728"/>
            <a:ext cx="6768752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b="1" u="sng" dirty="0" smtClean="0">
                <a:solidFill>
                  <a:schemeClr val="bg1"/>
                </a:solidFill>
              </a:rPr>
              <a:t>Anticoagulants for clinical use:</a:t>
            </a:r>
          </a:p>
          <a:p>
            <a:pPr>
              <a:lnSpc>
                <a:spcPct val="90000"/>
              </a:lnSpc>
            </a:pPr>
            <a:endParaRPr lang="en-US" sz="2600" b="1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600" b="1" dirty="0" smtClean="0">
                <a:solidFill>
                  <a:srgbClr val="FFFF00"/>
                </a:solidFill>
              </a:rPr>
              <a:t>Heparin</a:t>
            </a:r>
          </a:p>
          <a:p>
            <a:pPr>
              <a:lnSpc>
                <a:spcPct val="90000"/>
              </a:lnSpc>
            </a:pPr>
            <a:r>
              <a:rPr lang="en-US" sz="2200" b="1" dirty="0" smtClean="0">
                <a:solidFill>
                  <a:schemeClr val="bg2">
                    <a:lumMod val="10000"/>
                  </a:schemeClr>
                </a:solidFill>
              </a:rPr>
              <a:t>     - Commercial, extracted from animals</a:t>
            </a:r>
          </a:p>
          <a:p>
            <a:pPr>
              <a:lnSpc>
                <a:spcPct val="90000"/>
              </a:lnSpc>
            </a:pPr>
            <a:endParaRPr lang="en-US" sz="2200" b="1" dirty="0" smtClean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Coumarins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200" b="1" dirty="0" smtClean="0">
                <a:solidFill>
                  <a:schemeClr val="bg2">
                    <a:lumMod val="10000"/>
                  </a:schemeClr>
                </a:solidFill>
              </a:rPr>
              <a:t>     - </a:t>
            </a:r>
            <a:r>
              <a:rPr lang="en-US" sz="2200" b="1" dirty="0" err="1" smtClean="0">
                <a:solidFill>
                  <a:schemeClr val="bg2">
                    <a:lumMod val="10000"/>
                  </a:schemeClr>
                </a:solidFill>
              </a:rPr>
              <a:t>Warfarin</a:t>
            </a:r>
            <a:r>
              <a:rPr lang="en-US" sz="2200" b="1" dirty="0" smtClean="0">
                <a:solidFill>
                  <a:schemeClr val="bg2">
                    <a:lumMod val="10000"/>
                  </a:schemeClr>
                </a:solidFill>
              </a:rPr>
              <a:t>, competitive with vitamin K </a:t>
            </a:r>
          </a:p>
          <a:p>
            <a:pPr>
              <a:lnSpc>
                <a:spcPct val="90000"/>
              </a:lnSpc>
            </a:pPr>
            <a:r>
              <a:rPr lang="en-US" sz="2200" b="1" dirty="0" smtClean="0">
                <a:solidFill>
                  <a:schemeClr val="bg2">
                    <a:lumMod val="10000"/>
                  </a:schemeClr>
                </a:solidFill>
              </a:rPr>
              <a:t>     - </a:t>
            </a:r>
            <a:r>
              <a:rPr lang="en-US" sz="2200" b="1" dirty="0" smtClean="0">
                <a:solidFill>
                  <a:schemeClr val="bg2">
                    <a:lumMod val="10000"/>
                  </a:schemeClr>
                </a:solidFill>
              </a:rPr>
              <a:t>decrease </a:t>
            </a:r>
            <a:r>
              <a:rPr lang="en-US" sz="2200" b="1" dirty="0" smtClean="0">
                <a:solidFill>
                  <a:schemeClr val="bg2">
                    <a:lumMod val="10000"/>
                  </a:schemeClr>
                </a:solidFill>
              </a:rPr>
              <a:t>Factors II, VII, IX, X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23528" y="3933056"/>
            <a:ext cx="7704856" cy="2880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39552" y="3967662"/>
            <a:ext cx="8280920" cy="2917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b="1" u="sng" dirty="0" smtClean="0">
                <a:solidFill>
                  <a:schemeClr val="bg1"/>
                </a:solidFill>
              </a:rPr>
              <a:t>Prevention of blood coagulation outside the body</a:t>
            </a:r>
            <a:r>
              <a:rPr lang="en-US" sz="2600" b="1" u="sng" dirty="0" smtClean="0">
                <a:solidFill>
                  <a:srgbClr val="00B050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endParaRPr lang="en-US" sz="2600" b="1" u="sng" dirty="0" smtClean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</a:rPr>
              <a:t>  (decrease calcium ion concentration)</a:t>
            </a:r>
          </a:p>
          <a:p>
            <a:pPr>
              <a:lnSpc>
                <a:spcPct val="90000"/>
              </a:lnSpc>
            </a:pPr>
            <a:endParaRPr lang="en-US" sz="2600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600" b="1" dirty="0" smtClean="0">
                <a:solidFill>
                  <a:srgbClr val="FFFF00"/>
                </a:solidFill>
              </a:rPr>
              <a:t>Oxalate </a:t>
            </a:r>
            <a:r>
              <a:rPr lang="en-US" sz="2600" b="1" dirty="0" smtClean="0">
                <a:solidFill>
                  <a:schemeClr val="bg1">
                    <a:lumMod val="85000"/>
                  </a:schemeClr>
                </a:solidFill>
              </a:rPr>
              <a:t>(precipitation, toxic )</a:t>
            </a:r>
            <a:endParaRPr lang="en-US" sz="22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600" b="1" dirty="0" smtClean="0">
                <a:solidFill>
                  <a:srgbClr val="FFFF00"/>
                </a:solidFill>
              </a:rPr>
              <a:t> Citrate </a:t>
            </a:r>
            <a:r>
              <a:rPr lang="en-US" sz="2600" b="1" dirty="0" smtClean="0">
                <a:solidFill>
                  <a:schemeClr val="bg1">
                    <a:lumMod val="85000"/>
                  </a:schemeClr>
                </a:solidFill>
              </a:rPr>
              <a:t>(deionizer)</a:t>
            </a:r>
            <a:endParaRPr lang="en-US" sz="2600" b="1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600" b="1" dirty="0" smtClean="0">
                <a:solidFill>
                  <a:srgbClr val="FFFF00"/>
                </a:solidFill>
              </a:rPr>
              <a:t> EDTA </a:t>
            </a:r>
            <a:r>
              <a:rPr lang="en-US" sz="2600" b="1" dirty="0" smtClean="0">
                <a:solidFill>
                  <a:schemeClr val="bg1">
                    <a:lumMod val="85000"/>
                  </a:schemeClr>
                </a:solidFill>
              </a:rPr>
              <a:t>(Chelating agent)</a:t>
            </a:r>
          </a:p>
          <a:p>
            <a:pPr>
              <a:lnSpc>
                <a:spcPct val="90000"/>
              </a:lnSpc>
            </a:pPr>
            <a:r>
              <a:rPr lang="en-US" sz="2200" b="1" dirty="0" smtClean="0">
                <a:solidFill>
                  <a:srgbClr val="00B0F0"/>
                </a:solidFill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93503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  <a:cs typeface="Tahoma" pitchFamily="34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32" y="1124744"/>
            <a:ext cx="8604448" cy="5472608"/>
          </a:xfrm>
        </p:spPr>
        <p:txBody>
          <a:bodyPr>
            <a:noAutofit/>
          </a:bodyPr>
          <a:lstStyle/>
          <a:p>
            <a:pPr algn="l" rtl="0">
              <a:buFontTx/>
              <a:buNone/>
              <a:defRPr/>
            </a:pPr>
            <a:r>
              <a:rPr lang="en-US" sz="2500" b="1" u="sng" dirty="0" smtClean="0">
                <a:solidFill>
                  <a:srgbClr val="00B05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At the end of this lecture student should be able to:</a:t>
            </a:r>
          </a:p>
          <a:p>
            <a:pPr marL="514350" indent="-514350">
              <a:buNone/>
              <a:defRPr/>
            </a:pPr>
            <a:endParaRPr lang="en-US" sz="2400" b="1" dirty="0" smtClean="0">
              <a:solidFill>
                <a:srgbClr val="00B0F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Recognize the different clotting factors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U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nderstand the role of calcium ions during clotting cascades.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00B0F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Describe </a:t>
            </a:r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the cascades of </a:t>
            </a:r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  <a:cs typeface="Tahoma" pitchFamily="34" charset="0"/>
              </a:rPr>
              <a:t>intrinsic and extrinsic pathways for</a:t>
            </a:r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clotting.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ahoma" pitchFamily="34" charset="0"/>
              </a:rPr>
              <a:t>Recognize process of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ahoma" pitchFamily="34" charset="0"/>
              </a:rPr>
              <a:t>fibrinolysis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ahoma" pitchFamily="34" charset="0"/>
              </a:rPr>
              <a:t>  and function of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ahoma" pitchFamily="34" charset="0"/>
              </a:rPr>
              <a:t>plasmin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  <a:cs typeface="Tahoma" pitchFamily="34" charset="0"/>
              </a:rPr>
              <a:t>Recognize some conditions causing excessive bleeding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ahoma" pitchFamily="34" charset="0"/>
              </a:rPr>
              <a:t>Understand some important anticoagulants and their mechanism of action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514350" indent="-514350" algn="l" rtl="0">
              <a:buNone/>
              <a:defRPr/>
            </a:pPr>
            <a:endParaRPr lang="en-US" sz="2400" b="1" dirty="0" smtClean="0">
              <a:solidFill>
                <a:srgbClr val="FF00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514350" indent="-514350" algn="l" rtl="0">
              <a:buNone/>
              <a:defRPr/>
            </a:pPr>
            <a:endParaRPr lang="en-US" sz="2400" dirty="0">
              <a:solidFill>
                <a:srgbClr val="FF00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FF0000"/>
                </a:solidFill>
                <a:latin typeface="Comic Sans MS" pitchFamily="66" charset="0"/>
              </a:rPr>
              <a:t>Conditions that cause excessive bleeding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528" y="1052736"/>
            <a:ext cx="8435280" cy="56886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200" b="1" dirty="0" smtClean="0">
                <a:solidFill>
                  <a:srgbClr val="00B050"/>
                </a:solidFill>
                <a:latin typeface="Comic Sans MS" pitchFamily="66" charset="0"/>
              </a:rPr>
              <a:t>Vitamin K Deficiency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Factor II, Factor VII, Factor IX,</a:t>
            </a: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</a:rPr>
              <a:t> Factor 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altLang="en-US" sz="2200" b="1" dirty="0">
                <a:solidFill>
                  <a:srgbClr val="00B0F0"/>
                </a:solidFill>
              </a:rPr>
              <a:t>require vitamin K for their </a:t>
            </a:r>
            <a:r>
              <a:rPr lang="en-US" altLang="en-US" sz="2200" b="1" dirty="0" smtClean="0">
                <a:solidFill>
                  <a:srgbClr val="00B0F0"/>
                </a:solidFill>
              </a:rPr>
              <a:t>synthesis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200" b="1" dirty="0" smtClean="0">
                <a:solidFill>
                  <a:srgbClr val="00B0F0"/>
                </a:solidFill>
              </a:rPr>
              <a:t>Hepatitis, Cirrhosis, acute yellow atrophy AND GI disease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sz="2200" b="1" dirty="0" smtClean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200" b="1" dirty="0" smtClean="0">
                <a:solidFill>
                  <a:srgbClr val="00B050"/>
                </a:solidFill>
                <a:latin typeface="Comic Sans MS" pitchFamily="66" charset="0"/>
              </a:rPr>
              <a:t>Hemophilia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7030A0"/>
                </a:solidFill>
              </a:rPr>
              <a:t>↑ bleeding tendency.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 smtClean="0">
                <a:solidFill>
                  <a:srgbClr val="7030A0"/>
                </a:solidFill>
              </a:rPr>
              <a:t>Affects </a:t>
            </a:r>
            <a:r>
              <a:rPr lang="en-US" altLang="en-US" sz="2200" dirty="0">
                <a:solidFill>
                  <a:srgbClr val="7030A0"/>
                </a:solidFill>
              </a:rPr>
              <a:t>males.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7030A0"/>
                </a:solidFill>
              </a:rPr>
              <a:t>85% due to </a:t>
            </a:r>
            <a:r>
              <a:rPr lang="en-US" altLang="en-US" sz="2200" dirty="0" smtClean="0">
                <a:solidFill>
                  <a:srgbClr val="FF0000"/>
                </a:solidFill>
              </a:rPr>
              <a:t>Factor VIII </a:t>
            </a:r>
            <a:r>
              <a:rPr lang="en-US" altLang="en-US" sz="2200" dirty="0">
                <a:solidFill>
                  <a:srgbClr val="FF0000"/>
                </a:solidFill>
              </a:rPr>
              <a:t>deficiency (hemophilia A)</a:t>
            </a:r>
            <a:r>
              <a:rPr lang="en-US" altLang="en-US" sz="2200" dirty="0">
                <a:solidFill>
                  <a:srgbClr val="FF9933"/>
                </a:solidFill>
              </a:rPr>
              <a:t>,</a:t>
            </a:r>
            <a:r>
              <a:rPr lang="en-US" altLang="en-US" sz="2200" dirty="0">
                <a:solidFill>
                  <a:srgbClr val="FFFF00"/>
                </a:solidFill>
              </a:rPr>
              <a:t> </a:t>
            </a:r>
            <a:r>
              <a:rPr lang="en-US" altLang="en-US" sz="2200" dirty="0">
                <a:solidFill>
                  <a:srgbClr val="7030A0"/>
                </a:solidFill>
              </a:rPr>
              <a:t>and 15% due to </a:t>
            </a:r>
            <a:r>
              <a:rPr lang="en-US" altLang="en-US" sz="2200" dirty="0" smtClean="0">
                <a:solidFill>
                  <a:srgbClr val="FF0000"/>
                </a:solidFill>
              </a:rPr>
              <a:t>Factor IX </a:t>
            </a:r>
            <a:r>
              <a:rPr lang="en-US" altLang="en-US" sz="2200" dirty="0">
                <a:solidFill>
                  <a:srgbClr val="FF0000"/>
                </a:solidFill>
              </a:rPr>
              <a:t>deficiency (hemophilia B</a:t>
            </a:r>
            <a:r>
              <a:rPr lang="en-US" altLang="en-US" sz="2200" dirty="0" smtClean="0">
                <a:solidFill>
                  <a:srgbClr val="FF0000"/>
                </a:solidFill>
              </a:rPr>
              <a:t>).</a:t>
            </a:r>
          </a:p>
          <a:p>
            <a:pPr marL="403225" lvl="1" indent="0">
              <a:lnSpc>
                <a:spcPct val="80000"/>
              </a:lnSpc>
              <a:buNone/>
            </a:pPr>
            <a:endParaRPr lang="en-US" altLang="en-US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200" b="1" dirty="0" smtClean="0">
                <a:solidFill>
                  <a:srgbClr val="00B050"/>
                </a:solidFill>
                <a:latin typeface="Comic Sans MS" pitchFamily="66" charset="0"/>
              </a:rPr>
              <a:t>Thrombocytopenia</a:t>
            </a:r>
            <a:endParaRPr lang="en-US" sz="2200" b="1" dirty="0">
              <a:solidFill>
                <a:srgbClr val="00B050"/>
              </a:solidFill>
              <a:latin typeface="Comic Sans MS" pitchFamily="66" charset="0"/>
            </a:endParaRP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 smtClean="0">
                <a:solidFill>
                  <a:srgbClr val="7030A0"/>
                </a:solidFill>
              </a:rPr>
              <a:t>Very low number of platelets in blood (&lt; 50,000/</a:t>
            </a:r>
            <a:r>
              <a:rPr lang="el-GR" altLang="en-US" sz="2200" dirty="0" smtClean="0">
                <a:solidFill>
                  <a:srgbClr val="7030A0"/>
                </a:solidFill>
              </a:rPr>
              <a:t>μ</a:t>
            </a:r>
            <a:r>
              <a:rPr lang="en-US" altLang="en-US" sz="2200" dirty="0" smtClean="0">
                <a:solidFill>
                  <a:srgbClr val="7030A0"/>
                </a:solidFill>
              </a:rPr>
              <a:t>l)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7030A0"/>
                </a:solidFill>
              </a:rPr>
              <a:t> </a:t>
            </a:r>
            <a:r>
              <a:rPr lang="en-US" altLang="en-US" sz="2200" b="1" i="1" dirty="0" smtClean="0">
                <a:solidFill>
                  <a:srgbClr val="7030A0"/>
                </a:solidFill>
              </a:rPr>
              <a:t>Thrombocytopenia </a:t>
            </a:r>
            <a:r>
              <a:rPr lang="en-US" altLang="en-US" sz="2200" b="1" i="1" dirty="0" err="1" smtClean="0">
                <a:solidFill>
                  <a:srgbClr val="7030A0"/>
                </a:solidFill>
              </a:rPr>
              <a:t>purpura</a:t>
            </a:r>
            <a:r>
              <a:rPr lang="en-US" altLang="en-US" sz="2200" dirty="0" smtClean="0">
                <a:solidFill>
                  <a:srgbClr val="7030A0"/>
                </a:solidFill>
              </a:rPr>
              <a:t>, hemorrhages throughout all the body tissues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7030A0"/>
                </a:solidFill>
              </a:rPr>
              <a:t> </a:t>
            </a:r>
            <a:r>
              <a:rPr lang="en-US" altLang="en-US" sz="2200" b="1" i="1" dirty="0">
                <a:solidFill>
                  <a:srgbClr val="7030A0"/>
                </a:solidFill>
              </a:rPr>
              <a:t>I</a:t>
            </a:r>
            <a:r>
              <a:rPr lang="en-US" altLang="en-US" sz="2200" b="1" i="1" dirty="0" smtClean="0">
                <a:solidFill>
                  <a:srgbClr val="7030A0"/>
                </a:solidFill>
              </a:rPr>
              <a:t>diopathic</a:t>
            </a:r>
            <a:r>
              <a:rPr lang="en-US" altLang="en-US" sz="2200" dirty="0" smtClean="0">
                <a:solidFill>
                  <a:srgbClr val="7030A0"/>
                </a:solidFill>
              </a:rPr>
              <a:t> </a:t>
            </a:r>
            <a:r>
              <a:rPr lang="en-US" altLang="en-US" sz="2200" b="1" i="1" dirty="0" smtClean="0">
                <a:solidFill>
                  <a:srgbClr val="7030A0"/>
                </a:solidFill>
              </a:rPr>
              <a:t>Thrombocytopenia, </a:t>
            </a:r>
            <a:r>
              <a:rPr lang="en-US" altLang="en-US" sz="2200" dirty="0" smtClean="0">
                <a:solidFill>
                  <a:srgbClr val="7030A0"/>
                </a:solidFill>
              </a:rPr>
              <a:t>unknown cause.</a:t>
            </a:r>
            <a:endParaRPr lang="en-US" altLang="en-US" sz="2200" dirty="0">
              <a:solidFill>
                <a:srgbClr val="7030A0"/>
              </a:solidFill>
            </a:endParaRPr>
          </a:p>
          <a:p>
            <a:pPr marL="639763" lvl="1" indent="-236538">
              <a:lnSpc>
                <a:spcPct val="80000"/>
              </a:lnSpc>
            </a:pPr>
            <a:endParaRPr lang="en-US" altLang="en-US" sz="2200" dirty="0" smtClean="0">
              <a:solidFill>
                <a:srgbClr val="FF0000"/>
              </a:solidFill>
            </a:endParaRPr>
          </a:p>
          <a:p>
            <a:pPr marL="403225" lvl="1" indent="0">
              <a:lnSpc>
                <a:spcPct val="80000"/>
              </a:lnSpc>
              <a:buNone/>
            </a:pPr>
            <a:endParaRPr lang="en-US" altLang="en-US" sz="22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2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2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213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17px-Vasculit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268760"/>
            <a:ext cx="3384376" cy="37444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1313473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olidFill>
                  <a:srgbClr val="00B0F0"/>
                </a:solidFill>
              </a:rPr>
              <a:t>The END</a:t>
            </a:r>
            <a:endParaRPr lang="en-GB" sz="8000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13176"/>
            <a:ext cx="3384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200" b="1" i="1" dirty="0" smtClean="0">
                <a:solidFill>
                  <a:srgbClr val="7030A0"/>
                </a:solidFill>
              </a:rPr>
              <a:t>Thrombocytopenia </a:t>
            </a:r>
            <a:r>
              <a:rPr lang="en-US" altLang="en-US" sz="2200" b="1" i="1" dirty="0" err="1" smtClean="0">
                <a:solidFill>
                  <a:srgbClr val="7030A0"/>
                </a:solidFill>
              </a:rPr>
              <a:t>purpura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82709"/>
            <a:ext cx="860444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B0F0"/>
                </a:solidFill>
              </a:rPr>
              <a:t>Mechanism of Blood Coagulation</a:t>
            </a:r>
            <a:endParaRPr lang="en-GB" sz="4000" b="1" dirty="0">
              <a:solidFill>
                <a:srgbClr val="00B0F0"/>
              </a:solidFill>
            </a:endParaRPr>
          </a:p>
          <a:p>
            <a:endParaRPr lang="en-GB" sz="4000" b="1" dirty="0"/>
          </a:p>
          <a:p>
            <a:r>
              <a:rPr lang="en-GB" sz="3000" dirty="0"/>
              <a:t>• </a:t>
            </a:r>
            <a:r>
              <a:rPr lang="en-GB" sz="3000" b="1" dirty="0"/>
              <a:t>A crucial physiological </a:t>
            </a:r>
            <a:r>
              <a:rPr lang="en-GB" sz="3000" i="1" dirty="0">
                <a:solidFill>
                  <a:schemeClr val="accent6">
                    <a:lumMod val="75000"/>
                  </a:schemeClr>
                </a:solidFill>
              </a:rPr>
              <a:t>balance</a:t>
            </a:r>
            <a:r>
              <a:rPr lang="en-GB" sz="3000" b="1" dirty="0"/>
              <a:t> exists between factors </a:t>
            </a:r>
            <a:r>
              <a:rPr lang="en-GB" sz="3000" b="1" dirty="0" smtClean="0"/>
              <a:t>promoting coagulation (</a:t>
            </a:r>
            <a:r>
              <a:rPr lang="en-GB" sz="3000" b="1" dirty="0" err="1" smtClean="0">
                <a:solidFill>
                  <a:srgbClr val="000099"/>
                </a:solidFill>
              </a:rPr>
              <a:t>procoagulants</a:t>
            </a:r>
            <a:r>
              <a:rPr lang="en-GB" sz="3000" b="1" dirty="0"/>
              <a:t>) and factors </a:t>
            </a:r>
            <a:r>
              <a:rPr lang="en-GB" sz="3000" b="1" dirty="0" smtClean="0"/>
              <a:t>inhibiting coagulation (</a:t>
            </a:r>
            <a:r>
              <a:rPr lang="en-GB" sz="3000" b="1" dirty="0" smtClean="0">
                <a:solidFill>
                  <a:srgbClr val="000099"/>
                </a:solidFill>
              </a:rPr>
              <a:t>anticoagulants</a:t>
            </a:r>
            <a:r>
              <a:rPr lang="en-GB" sz="3000" b="1" dirty="0"/>
              <a:t>). </a:t>
            </a:r>
            <a:endParaRPr lang="en-GB" sz="3000" b="1" dirty="0" smtClean="0"/>
          </a:p>
          <a:p>
            <a:endParaRPr lang="en-GB" sz="3000" b="1" dirty="0" smtClean="0"/>
          </a:p>
          <a:p>
            <a:r>
              <a:rPr lang="en-GB" sz="3000" dirty="0" smtClean="0"/>
              <a:t>• </a:t>
            </a:r>
            <a:r>
              <a:rPr lang="en-GB" sz="3000" b="1" dirty="0" smtClean="0"/>
              <a:t>Coagulation of blood depends on the </a:t>
            </a:r>
            <a:r>
              <a:rPr lang="en-GB" sz="3000" i="1" dirty="0" smtClean="0">
                <a:solidFill>
                  <a:schemeClr val="accent6">
                    <a:lumMod val="75000"/>
                  </a:schemeClr>
                </a:solidFill>
              </a:rPr>
              <a:t>balance</a:t>
            </a:r>
            <a:r>
              <a:rPr lang="en-GB" sz="3000" b="1" dirty="0" smtClean="0"/>
              <a:t> between these two factors.</a:t>
            </a:r>
          </a:p>
          <a:p>
            <a:endParaRPr lang="en-GB" sz="3000" b="1" dirty="0"/>
          </a:p>
          <a:p>
            <a:r>
              <a:rPr lang="en-GB" sz="3000" dirty="0" smtClean="0"/>
              <a:t>• </a:t>
            </a:r>
            <a:r>
              <a:rPr lang="en-GB" sz="3000" b="1" dirty="0" smtClean="0"/>
              <a:t>Disturbances </a:t>
            </a:r>
            <a:r>
              <a:rPr lang="en-GB" sz="3000" b="1" dirty="0"/>
              <a:t>in this </a:t>
            </a:r>
            <a:r>
              <a:rPr lang="en-GB" sz="3000" i="1" dirty="0">
                <a:solidFill>
                  <a:schemeClr val="accent6">
                    <a:lumMod val="75000"/>
                  </a:schemeClr>
                </a:solidFill>
              </a:rPr>
              <a:t>balance</a:t>
            </a:r>
            <a:r>
              <a:rPr lang="en-GB" sz="3000" b="1" dirty="0"/>
              <a:t> </a:t>
            </a:r>
            <a:r>
              <a:rPr lang="en-GB" sz="3000" b="1" dirty="0" smtClean="0"/>
              <a:t>could </a:t>
            </a:r>
            <a:r>
              <a:rPr lang="en-GB" sz="3000" b="1" dirty="0"/>
              <a:t>lead to </a:t>
            </a:r>
            <a:r>
              <a:rPr lang="en-GB" sz="3000" b="1" dirty="0">
                <a:solidFill>
                  <a:srgbClr val="00B050"/>
                </a:solidFill>
              </a:rPr>
              <a:t>thrombosis</a:t>
            </a:r>
            <a:r>
              <a:rPr lang="en-GB" sz="3000" b="1" dirty="0"/>
              <a:t> or </a:t>
            </a:r>
            <a:r>
              <a:rPr lang="en-GB" sz="3000" b="1" dirty="0" smtClean="0">
                <a:solidFill>
                  <a:srgbClr val="FF0000"/>
                </a:solidFill>
              </a:rPr>
              <a:t>bleeding</a:t>
            </a:r>
            <a:r>
              <a:rPr lang="en-GB" sz="3000" b="1" dirty="0" smtClean="0"/>
              <a:t> </a:t>
            </a:r>
            <a:endParaRPr lang="en-GB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5177" t="23250" r="23354" b="9813"/>
          <a:stretch>
            <a:fillRect/>
          </a:stretch>
        </p:blipFill>
        <p:spPr bwMode="auto">
          <a:xfrm>
            <a:off x="72008" y="476672"/>
            <a:ext cx="9036496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3528" y="548680"/>
            <a:ext cx="8820472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 rtl="0" eaLnBrk="0" hangingPunct="0">
              <a:defRPr/>
            </a:pPr>
            <a:r>
              <a:rPr lang="en-US" altLang="ar-SA" sz="35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Hemostasis</a:t>
            </a:r>
            <a:r>
              <a:rPr lang="en-US" altLang="ar-SA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pPr marL="457200" indent="-457200" algn="l" rtl="0" eaLnBrk="0" hangingPunct="0">
              <a:defRPr/>
            </a:pPr>
            <a:r>
              <a:rPr lang="en-US" altLang="ar-SA" sz="30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	</a:t>
            </a:r>
            <a:r>
              <a:rPr lang="en-US" altLang="ar-SA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prevention or stoppage of blood loss.</a:t>
            </a:r>
            <a:endParaRPr lang="en-US" altLang="ar-SA" sz="3000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457200" indent="-457200" algn="l" rtl="0" eaLnBrk="0" hangingPunct="0">
              <a:defRPr/>
            </a:pPr>
            <a:r>
              <a:rPr lang="en-US" altLang="ar-SA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					</a:t>
            </a:r>
            <a:endParaRPr lang="en-US" altLang="ar-SA" sz="2500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457200" indent="-457200" eaLnBrk="0" hangingPunct="0">
              <a:defRPr/>
            </a:pPr>
            <a:r>
              <a:rPr lang="en-US" sz="3600" b="1" dirty="0" err="1" smtClean="0">
                <a:solidFill>
                  <a:srgbClr val="00B050"/>
                </a:solidFill>
                <a:latin typeface="Comic Sans MS" pitchFamily="66" charset="0"/>
              </a:rPr>
              <a:t>Hemostatic</a:t>
            </a:r>
            <a:r>
              <a:rPr lang="en-US" sz="3600" b="1" dirty="0" smtClean="0">
                <a:solidFill>
                  <a:srgbClr val="00B050"/>
                </a:solidFill>
                <a:latin typeface="Comic Sans MS" pitchFamily="66" charset="0"/>
              </a:rPr>
              <a:t> Mechanisms:</a:t>
            </a:r>
          </a:p>
          <a:p>
            <a:pPr marL="457200" indent="-457200" eaLnBrk="0" hangingPunct="0">
              <a:defRPr/>
            </a:pPr>
            <a:endParaRPr lang="en-US" altLang="ar-SA" sz="3500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995363" lvl="2" indent="-457200" eaLnBrk="0" hangingPunct="0">
              <a:buFontTx/>
              <a:buAutoNum type="arabicPeriod"/>
              <a:defRPr/>
            </a:pPr>
            <a:r>
              <a:rPr lang="en-US" altLang="ar-SA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Vessel </a:t>
            </a:r>
            <a:r>
              <a:rPr lang="en-US" altLang="ar-SA" sz="3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wall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(Vasoconstriction)</a:t>
            </a:r>
            <a:endParaRPr lang="en-US" altLang="ar-SA" sz="240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995363" lvl="2" indent="-457200" eaLnBrk="0" hangingPunct="0">
              <a:buFontTx/>
              <a:buAutoNum type="arabicPeriod"/>
              <a:defRPr/>
            </a:pPr>
            <a:r>
              <a:rPr lang="en-US" altLang="ar-SA" sz="3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Platelets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(Production and activation, Platelets Plug formation)</a:t>
            </a:r>
            <a:endParaRPr lang="en-US" altLang="ar-SA" sz="240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995363" lvl="2" indent="-457200" eaLnBrk="0" hangingPunct="0">
              <a:buFontTx/>
              <a:buAutoNum type="arabicPeriod"/>
              <a:defRPr/>
            </a:pPr>
            <a:r>
              <a:rPr lang="en-US" altLang="ar-SA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Blood </a:t>
            </a:r>
            <a:r>
              <a:rPr lang="en-US" altLang="ar-SA" sz="3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coagulation </a:t>
            </a:r>
          </a:p>
          <a:p>
            <a:pPr marL="1355725" lvl="2" indent="-457200" eaLnBrk="0" hangingPunct="0">
              <a:defRPr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Clot formation (intrinsic &amp; extrinsic pathways)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sz="2800" dirty="0" smtClean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995363" lvl="2" indent="-457200" eaLnBrk="0" hangingPunct="0">
              <a:defRPr/>
            </a:pPr>
            <a:r>
              <a:rPr lang="en-US" altLang="ar-SA" sz="3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4. </a:t>
            </a:r>
            <a:r>
              <a:rPr lang="en-US" altLang="ar-SA" sz="30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Fibrinolysis</a:t>
            </a:r>
            <a:endParaRPr lang="en-US" altLang="ar-SA" sz="300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http://www.intra-lock.com/xhtml/why-l-prf/images/PRF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32656"/>
            <a:ext cx="3707904" cy="2661270"/>
          </a:xfrm>
          <a:prstGeom prst="rect">
            <a:avLst/>
          </a:prstGeom>
          <a:noFill/>
        </p:spPr>
      </p:pic>
      <p:pic>
        <p:nvPicPr>
          <p:cNvPr id="3" name="Picture 2" descr="19-13_1.jpg                                                    0001C664  Macintosh HD                 BA03BFAA:"/>
          <p:cNvPicPr preferRelativeResize="0">
            <a:picLocks noChangeAspect="1" noChangeArrowheads="1"/>
          </p:cNvPicPr>
          <p:nvPr/>
        </p:nvPicPr>
        <p:blipFill>
          <a:blip r:embed="rId3" r:link="rId4" cstate="print"/>
          <a:srcRect t="31719" b="3151"/>
          <a:stretch>
            <a:fillRect/>
          </a:stretch>
        </p:blipFill>
        <p:spPr bwMode="auto">
          <a:xfrm>
            <a:off x="0" y="2996952"/>
            <a:ext cx="91440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476672"/>
            <a:ext cx="5292080" cy="223224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Coagulation: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Formation of </a:t>
            </a:r>
            <a:r>
              <a:rPr kumimoji="0" lang="en-US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fibrin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meshwork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(Threads) to form 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CLOT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7164288" y="3861048"/>
            <a:ext cx="1008112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11560" y="222900"/>
            <a:ext cx="496855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arn-CL" sz="3800" b="1" dirty="0">
                <a:solidFill>
                  <a:srgbClr val="00B050"/>
                </a:solidFill>
                <a:latin typeface="Comic Sans MS" pitchFamily="66" charset="0"/>
                <a:ea typeface="Times New Roman" pitchFamily="18" charset="0"/>
                <a:cs typeface="Tahoma" pitchFamily="34" charset="0"/>
              </a:rPr>
              <a:t>Clotting Factors</a:t>
            </a:r>
            <a:endParaRPr lang="en-US" sz="3800" b="1" dirty="0">
              <a:solidFill>
                <a:srgbClr val="00B050"/>
              </a:solidFill>
              <a:latin typeface="Comic Sans MS" pitchFamily="66" charset="0"/>
              <a:ea typeface="Times New Roman" pitchFamily="18" charset="0"/>
              <a:cs typeface="Tahoma" pitchFamily="34" charset="0"/>
            </a:endParaRPr>
          </a:p>
          <a:p>
            <a:pPr algn="l" rtl="0" eaLnBrk="0" hangingPunct="0"/>
            <a:endParaRPr lang="en-US" sz="3800" b="1" dirty="0">
              <a:solidFill>
                <a:srgbClr val="00B050"/>
              </a:solidFill>
              <a:latin typeface="Comic Sans MS" pitchFamily="66" charset="0"/>
              <a:ea typeface="Times New Roman" pitchFamily="18" charset="0"/>
              <a:cs typeface="Tahoma" pitchFamily="34" charset="0"/>
            </a:endParaRPr>
          </a:p>
        </p:txBody>
      </p:sp>
      <p:graphicFrame>
        <p:nvGraphicFramePr>
          <p:cNvPr id="3087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2634160"/>
              </p:ext>
            </p:extLst>
          </p:nvPr>
        </p:nvGraphicFramePr>
        <p:xfrm>
          <a:off x="468313" y="1196975"/>
          <a:ext cx="8208143" cy="5302250"/>
        </p:xfrm>
        <a:graphic>
          <a:graphicData uri="http://schemas.openxmlformats.org/drawingml/2006/table">
            <a:tbl>
              <a:tblPr rtl="1"/>
              <a:tblGrid>
                <a:gridCol w="6535975"/>
                <a:gridCol w="1672168"/>
              </a:tblGrid>
              <a:tr h="45564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Names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9875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Factors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6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Fibr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in</a:t>
                      </a: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ogen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Prothrombin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Thromboplastin (tissue factor)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Calcium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Labile factor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Stable factor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Antihemophilic </a:t>
                      </a: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factor 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Antihemophilic factor 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Stuart-Prower factor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Plasma thromboplastin antecedent (PTA)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Hageman factor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Fibrin stablizing factors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II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III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IV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V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VII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VIII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IX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X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XI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XII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XIII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8959850" y="56403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0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44208" y="4896162"/>
            <a:ext cx="1296144" cy="553998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accent6">
                    <a:lumMod val="75000"/>
                  </a:schemeClr>
                </a:solidFill>
              </a:rPr>
              <a:t>Fibrin</a:t>
            </a:r>
            <a:endParaRPr lang="en-GB" sz="3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4819218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accent6">
                    <a:lumMod val="75000"/>
                  </a:schemeClr>
                </a:solidFill>
              </a:rPr>
              <a:t>Fibrinogen</a:t>
            </a:r>
            <a:endParaRPr lang="en-GB" sz="3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779912" y="5157192"/>
            <a:ext cx="258940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07704" y="3501008"/>
            <a:ext cx="5256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 smtClean="0">
                <a:solidFill>
                  <a:srgbClr val="00B050"/>
                </a:solidFill>
              </a:rPr>
              <a:t>Prothrombin</a:t>
            </a:r>
            <a:r>
              <a:rPr lang="en-GB" sz="3000" b="1" dirty="0" smtClean="0">
                <a:solidFill>
                  <a:srgbClr val="00B050"/>
                </a:solidFill>
              </a:rPr>
              <a:t>            Thrombin </a:t>
            </a:r>
            <a:endParaRPr lang="en-GB" sz="3000" b="1" dirty="0">
              <a:solidFill>
                <a:srgbClr val="00B05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139952" y="3789040"/>
            <a:ext cx="79208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932040" y="4005064"/>
            <a:ext cx="864096" cy="108012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95736" y="2204864"/>
            <a:ext cx="44644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err="1" smtClean="0">
                <a:solidFill>
                  <a:srgbClr val="6600FF"/>
                </a:solidFill>
              </a:rPr>
              <a:t>Prothrombin</a:t>
            </a:r>
            <a:r>
              <a:rPr lang="en-GB" sz="3000" dirty="0" smtClean="0">
                <a:solidFill>
                  <a:srgbClr val="6600FF"/>
                </a:solidFill>
              </a:rPr>
              <a:t> activator</a:t>
            </a:r>
            <a:endParaRPr lang="en-GB" sz="3000" dirty="0">
              <a:solidFill>
                <a:srgbClr val="6600FF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99992" y="2852936"/>
            <a:ext cx="0" cy="864096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99792" y="858778"/>
            <a:ext cx="37444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rgbClr val="FF0000"/>
                </a:solidFill>
              </a:rPr>
              <a:t>Activated Factor </a:t>
            </a:r>
            <a:r>
              <a:rPr lang="en-GB" sz="3000" b="1" dirty="0" smtClean="0">
                <a:solidFill>
                  <a:srgbClr val="002060"/>
                </a:solidFill>
              </a:rPr>
              <a:t>X</a:t>
            </a:r>
            <a:r>
              <a:rPr lang="en-GB" sz="3000" b="1" dirty="0" smtClean="0">
                <a:solidFill>
                  <a:srgbClr val="FF0000"/>
                </a:solidFill>
              </a:rPr>
              <a:t> </a:t>
            </a:r>
            <a:endParaRPr lang="en-GB" sz="3000" b="1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499992" y="1412776"/>
            <a:ext cx="0" cy="86409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4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3"/>
          <p:cNvGrpSpPr/>
          <p:nvPr/>
        </p:nvGrpSpPr>
        <p:grpSpPr>
          <a:xfrm>
            <a:off x="0" y="620688"/>
            <a:ext cx="8964488" cy="5328592"/>
            <a:chOff x="0" y="548680"/>
            <a:chExt cx="8964488" cy="5328592"/>
          </a:xfrm>
        </p:grpSpPr>
        <p:sp>
          <p:nvSpPr>
            <p:cNvPr id="2" name="Oval 1"/>
            <p:cNvSpPr/>
            <p:nvPr/>
          </p:nvSpPr>
          <p:spPr>
            <a:xfrm>
              <a:off x="0" y="764704"/>
              <a:ext cx="6156176" cy="460851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Oval 2"/>
            <p:cNvSpPr/>
            <p:nvPr/>
          </p:nvSpPr>
          <p:spPr>
            <a:xfrm>
              <a:off x="2771800" y="548680"/>
              <a:ext cx="6192688" cy="525658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95536" y="1772816"/>
              <a:ext cx="21602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Activator:</a:t>
              </a:r>
            </a:p>
            <a:p>
              <a:pPr algn="ctr"/>
              <a:r>
                <a:rPr lang="en-GB" dirty="0" smtClean="0"/>
                <a:t>Tissue factor (III) </a:t>
              </a:r>
              <a:r>
                <a:rPr lang="en-GB" b="1" dirty="0" smtClean="0">
                  <a:solidFill>
                    <a:srgbClr val="C00000"/>
                  </a:solidFill>
                </a:rPr>
                <a:t>(</a:t>
              </a:r>
              <a:r>
                <a:rPr lang="en-GB" b="1" dirty="0" err="1" smtClean="0">
                  <a:solidFill>
                    <a:srgbClr val="C00000"/>
                  </a:solidFill>
                </a:rPr>
                <a:t>Thromboplastin</a:t>
              </a:r>
              <a:r>
                <a:rPr lang="en-GB" b="1" dirty="0" smtClean="0">
                  <a:solidFill>
                    <a:srgbClr val="C00000"/>
                  </a:solidFill>
                </a:rPr>
                <a:t>)</a:t>
              </a:r>
              <a:endParaRPr lang="en-GB" b="1" dirty="0">
                <a:solidFill>
                  <a:srgbClr val="C00000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827584" y="2636912"/>
              <a:ext cx="576064" cy="5040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12"/>
            <p:cNvGrpSpPr/>
            <p:nvPr/>
          </p:nvGrpSpPr>
          <p:grpSpPr>
            <a:xfrm>
              <a:off x="179512" y="3068960"/>
              <a:ext cx="2448272" cy="369332"/>
              <a:chOff x="467544" y="3068960"/>
              <a:chExt cx="2448272" cy="369332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467544" y="3068960"/>
                <a:ext cx="24482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VII             </a:t>
                </a:r>
                <a:r>
                  <a:rPr lang="en-GB" dirty="0" err="1" smtClean="0"/>
                  <a:t>VII</a:t>
                </a:r>
                <a:r>
                  <a:rPr lang="en-GB" dirty="0" smtClean="0"/>
                  <a:t> activated </a:t>
                </a:r>
                <a:endParaRPr lang="en-GB" dirty="0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899592" y="3284984"/>
                <a:ext cx="440432" cy="838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13"/>
            <p:cNvGrpSpPr/>
            <p:nvPr/>
          </p:nvGrpSpPr>
          <p:grpSpPr>
            <a:xfrm>
              <a:off x="3131840" y="2564904"/>
              <a:ext cx="2664296" cy="369332"/>
              <a:chOff x="467544" y="2924944"/>
              <a:chExt cx="2448272" cy="369332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467544" y="2924944"/>
                <a:ext cx="24482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GB" dirty="0" smtClean="0"/>
                  <a:t>                    </a:t>
                </a:r>
                <a:r>
                  <a:rPr lang="en-GB" b="1" dirty="0" err="1" smtClean="0">
                    <a:solidFill>
                      <a:srgbClr val="FF0000"/>
                    </a:solidFill>
                  </a:rPr>
                  <a:t>X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 activated </a:t>
                </a:r>
                <a:endParaRPr lang="en-GB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>
                <a:off x="732222" y="3140968"/>
                <a:ext cx="794034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Arrow Connector 16"/>
            <p:cNvCxnSpPr/>
            <p:nvPr/>
          </p:nvCxnSpPr>
          <p:spPr>
            <a:xfrm>
              <a:off x="4572000" y="2852936"/>
              <a:ext cx="0" cy="7200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8"/>
            <p:cNvGrpSpPr/>
            <p:nvPr/>
          </p:nvGrpSpPr>
          <p:grpSpPr>
            <a:xfrm>
              <a:off x="3059832" y="4077072"/>
              <a:ext cx="2880320" cy="369332"/>
              <a:chOff x="406337" y="3356992"/>
              <a:chExt cx="2448272" cy="3693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406337" y="3356992"/>
                <a:ext cx="24482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err="1" smtClean="0"/>
                  <a:t>Prothrombin</a:t>
                </a:r>
                <a:r>
                  <a:rPr lang="en-GB" b="1" dirty="0" smtClean="0"/>
                  <a:t>       Thrombin </a:t>
                </a:r>
                <a:endParaRPr lang="en-GB" b="1" dirty="0"/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1569266" y="3573016"/>
                <a:ext cx="2448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Oval 21"/>
            <p:cNvSpPr/>
            <p:nvPr/>
          </p:nvSpPr>
          <p:spPr>
            <a:xfrm>
              <a:off x="2843808" y="4581128"/>
              <a:ext cx="3240360" cy="129614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2" name="Group 22"/>
            <p:cNvGrpSpPr/>
            <p:nvPr/>
          </p:nvGrpSpPr>
          <p:grpSpPr>
            <a:xfrm>
              <a:off x="2987824" y="4941168"/>
              <a:ext cx="3096344" cy="338554"/>
              <a:chOff x="179512" y="3068960"/>
              <a:chExt cx="3096344" cy="338554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79512" y="3068960"/>
                <a:ext cx="30963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b="1" dirty="0" smtClean="0"/>
                  <a:t>Fibrinogen</a:t>
                </a:r>
                <a:r>
                  <a:rPr lang="en-GB" sz="1600" dirty="0" smtClean="0"/>
                  <a:t>             </a:t>
                </a:r>
                <a:r>
                  <a:rPr lang="en-GB" sz="1600" b="1" dirty="0" smtClean="0"/>
                  <a:t>Fibrin monomer</a:t>
                </a:r>
                <a:r>
                  <a:rPr lang="en-GB" sz="1600" dirty="0" smtClean="0"/>
                  <a:t> </a:t>
                </a:r>
                <a:endParaRPr lang="en-GB" sz="1600" dirty="0"/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>
                <a:off x="1259632" y="3276600"/>
                <a:ext cx="440432" cy="8384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Arrow Connector 25"/>
            <p:cNvCxnSpPr/>
            <p:nvPr/>
          </p:nvCxnSpPr>
          <p:spPr>
            <a:xfrm flipH="1">
              <a:off x="4211960" y="4437112"/>
              <a:ext cx="792088" cy="64807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619672" y="1124744"/>
              <a:ext cx="1872208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0000CC"/>
                  </a:solidFill>
                </a:rPr>
                <a:t>Extrinsic pathway</a:t>
              </a:r>
              <a:endParaRPr lang="en-GB" b="1" dirty="0">
                <a:solidFill>
                  <a:srgbClr val="0000CC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491880" y="1628800"/>
              <a:ext cx="1944216" cy="36933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Common pathway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04048" y="692696"/>
              <a:ext cx="1872208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7030A0"/>
                  </a:solidFill>
                </a:rPr>
                <a:t>Intrinsic pathway</a:t>
              </a:r>
              <a:endParaRPr lang="en-GB" b="1" dirty="0">
                <a:solidFill>
                  <a:srgbClr val="7030A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868144" y="1124744"/>
              <a:ext cx="25922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Activators:</a:t>
              </a:r>
            </a:p>
            <a:p>
              <a:pPr algn="ctr"/>
              <a:r>
                <a:rPr lang="en-GB" dirty="0" smtClean="0"/>
                <a:t>Collagen and damaged endothelium</a:t>
              </a:r>
              <a:endParaRPr lang="en-GB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7092280" y="2060848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32"/>
            <p:cNvGrpSpPr/>
            <p:nvPr/>
          </p:nvGrpSpPr>
          <p:grpSpPr>
            <a:xfrm>
              <a:off x="6444208" y="2348880"/>
              <a:ext cx="2448272" cy="369332"/>
              <a:chOff x="467544" y="3068960"/>
              <a:chExt cx="2448272" cy="369332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467544" y="3068960"/>
                <a:ext cx="24482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X</a:t>
                </a:r>
                <a:r>
                  <a:rPr lang="en-GB" dirty="0" smtClean="0"/>
                  <a:t>II             </a:t>
                </a:r>
                <a:r>
                  <a:rPr lang="en-GB" dirty="0" err="1"/>
                  <a:t>X</a:t>
                </a:r>
                <a:r>
                  <a:rPr lang="en-GB" dirty="0" err="1" smtClean="0"/>
                  <a:t>II</a:t>
                </a:r>
                <a:r>
                  <a:rPr lang="en-GB" dirty="0" smtClean="0"/>
                  <a:t> activated </a:t>
                </a:r>
                <a:endParaRPr lang="en-GB" dirty="0"/>
              </a:p>
            </p:txBody>
          </p:sp>
          <p:cxnSp>
            <p:nvCxnSpPr>
              <p:cNvPr id="35" name="Straight Arrow Connector 34"/>
              <p:cNvCxnSpPr/>
              <p:nvPr/>
            </p:nvCxnSpPr>
            <p:spPr>
              <a:xfrm>
                <a:off x="899592" y="3284984"/>
                <a:ext cx="440432" cy="838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Arrow Connector 35"/>
            <p:cNvCxnSpPr/>
            <p:nvPr/>
          </p:nvCxnSpPr>
          <p:spPr>
            <a:xfrm>
              <a:off x="7092280" y="2636912"/>
              <a:ext cx="0" cy="43204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36"/>
            <p:cNvGrpSpPr/>
            <p:nvPr/>
          </p:nvGrpSpPr>
          <p:grpSpPr>
            <a:xfrm>
              <a:off x="6156176" y="3068960"/>
              <a:ext cx="2664296" cy="369332"/>
              <a:chOff x="651164" y="3068960"/>
              <a:chExt cx="2448272" cy="369332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651164" y="3068960"/>
                <a:ext cx="24482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      XI              </a:t>
                </a:r>
                <a:r>
                  <a:rPr lang="en-GB" dirty="0" err="1" smtClean="0"/>
                  <a:t>XI</a:t>
                </a:r>
                <a:r>
                  <a:rPr lang="en-GB" dirty="0" smtClean="0"/>
                  <a:t> activated </a:t>
                </a:r>
                <a:endParaRPr lang="en-GB" dirty="0"/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>
                <a:off x="1318875" y="3212976"/>
                <a:ext cx="440432" cy="838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Arrow Connector 44"/>
            <p:cNvCxnSpPr/>
            <p:nvPr/>
          </p:nvCxnSpPr>
          <p:spPr>
            <a:xfrm>
              <a:off x="7092280" y="3284984"/>
              <a:ext cx="0" cy="43204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45"/>
            <p:cNvGrpSpPr/>
            <p:nvPr/>
          </p:nvGrpSpPr>
          <p:grpSpPr>
            <a:xfrm>
              <a:off x="6228184" y="3717032"/>
              <a:ext cx="2664296" cy="369332"/>
              <a:chOff x="651164" y="3068960"/>
              <a:chExt cx="2448272" cy="369332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651164" y="3068960"/>
                <a:ext cx="24482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      IX              </a:t>
                </a:r>
                <a:r>
                  <a:rPr lang="en-GB" dirty="0" err="1" smtClean="0"/>
                  <a:t>IX</a:t>
                </a:r>
                <a:r>
                  <a:rPr lang="en-GB" dirty="0" smtClean="0"/>
                  <a:t> activated </a:t>
                </a:r>
                <a:endParaRPr lang="en-GB" dirty="0"/>
              </a:p>
            </p:txBody>
          </p:sp>
          <p:cxnSp>
            <p:nvCxnSpPr>
              <p:cNvPr id="48" name="Straight Arrow Connector 47"/>
              <p:cNvCxnSpPr/>
              <p:nvPr/>
            </p:nvCxnSpPr>
            <p:spPr>
              <a:xfrm>
                <a:off x="1318875" y="3212976"/>
                <a:ext cx="440432" cy="838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TextBox 48"/>
            <p:cNvSpPr txBox="1"/>
            <p:nvPr/>
          </p:nvSpPr>
          <p:spPr>
            <a:xfrm>
              <a:off x="4572000" y="2852936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00B050"/>
                  </a:solidFill>
                </a:rPr>
                <a:t>V, Ca,</a:t>
              </a:r>
            </a:p>
            <a:p>
              <a:r>
                <a:rPr lang="en-GB" dirty="0" smtClean="0">
                  <a:solidFill>
                    <a:srgbClr val="00B050"/>
                  </a:solidFill>
                </a:rPr>
                <a:t>Phospholipids</a:t>
              </a: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7956376" y="4149080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6300192" y="4365104"/>
              <a:ext cx="165618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 flipV="1">
              <a:off x="6300192" y="2204864"/>
              <a:ext cx="8384" cy="21686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3923928" y="2204864"/>
              <a:ext cx="237626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3923928" y="2204864"/>
              <a:ext cx="0" cy="43204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1619672" y="3429000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1619672" y="3645024"/>
              <a:ext cx="100811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 flipV="1">
              <a:off x="2627784" y="2204864"/>
              <a:ext cx="8384" cy="14485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2627784" y="2204864"/>
              <a:ext cx="100811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3635896" y="2204864"/>
              <a:ext cx="0" cy="43204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1475656" y="3645024"/>
              <a:ext cx="15841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00B050"/>
                  </a:solidFill>
                </a:rPr>
                <a:t>III,</a:t>
              </a:r>
            </a:p>
            <a:p>
              <a:r>
                <a:rPr lang="en-GB" dirty="0" smtClean="0">
                  <a:solidFill>
                    <a:srgbClr val="00B050"/>
                  </a:solidFill>
                </a:rPr>
                <a:t>Ca,</a:t>
              </a:r>
            </a:p>
            <a:p>
              <a:r>
                <a:rPr lang="en-GB" dirty="0" smtClean="0">
                  <a:solidFill>
                    <a:srgbClr val="00B050"/>
                  </a:solidFill>
                </a:rPr>
                <a:t>Phospholipids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300192" y="4365104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00B050"/>
                  </a:solidFill>
                </a:rPr>
                <a:t>VIII, Ca,</a:t>
              </a:r>
            </a:p>
            <a:p>
              <a:r>
                <a:rPr lang="en-GB" dirty="0" smtClean="0">
                  <a:solidFill>
                    <a:srgbClr val="00B050"/>
                  </a:solidFill>
                </a:rPr>
                <a:t>Phospholipids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2843808" y="364502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6600FF"/>
                </a:solidFill>
              </a:rPr>
              <a:t>Prothrombin</a:t>
            </a:r>
            <a:r>
              <a:rPr lang="en-GB" dirty="0" smtClean="0">
                <a:solidFill>
                  <a:srgbClr val="6600FF"/>
                </a:solidFill>
              </a:rPr>
              <a:t> activator</a:t>
            </a:r>
            <a:endParaRPr lang="en-GB" dirty="0">
              <a:solidFill>
                <a:srgbClr val="6600FF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572000" y="3933056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251520" y="0"/>
            <a:ext cx="4320480" cy="504056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ahoma" pitchFamily="34" charset="0"/>
              </a:rPr>
              <a:t>The Coagulation 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</a:rPr>
              <a:t>Cascades</a:t>
            </a:r>
            <a:endParaRPr lang="en-GB" sz="28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131840" y="6135687"/>
            <a:ext cx="49473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ahoma" pitchFamily="34" charset="0"/>
                <a:sym typeface="Symbol" pitchFamily="18" charset="2"/>
              </a:rPr>
              <a:t>Fibrin fibers polymers (Insoluble)</a:t>
            </a:r>
            <a:endParaRPr lang="en-GB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5148064" y="5301208"/>
            <a:ext cx="0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716016" y="530120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XIII</a:t>
            </a:r>
          </a:p>
          <a:p>
            <a:r>
              <a:rPr lang="en-GB" b="1" dirty="0" smtClean="0">
                <a:solidFill>
                  <a:schemeClr val="accent2"/>
                </a:solidFill>
              </a:rPr>
              <a:t>Ca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211960" y="386104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Ca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323528" y="52292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12-16 seconds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68344" y="52199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70C0"/>
                </a:solidFill>
              </a:rPr>
              <a:t>3-6 minutes</a:t>
            </a:r>
            <a:endParaRPr lang="en-GB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968</Words>
  <Application>Microsoft Office PowerPoint</Application>
  <PresentationFormat>On-screen Show (4:3)</PresentationFormat>
  <Paragraphs>227</Paragraphs>
  <Slides>21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Coagulation Mechanisms </vt:lpstr>
      <vt:lpstr>Objectives</vt:lpstr>
      <vt:lpstr>Slide 3</vt:lpstr>
      <vt:lpstr>Slide 4</vt:lpstr>
      <vt:lpstr>Slide 5</vt:lpstr>
      <vt:lpstr>Slide 6</vt:lpstr>
      <vt:lpstr>Slide 7</vt:lpstr>
      <vt:lpstr>Slide 8</vt:lpstr>
      <vt:lpstr>Slide 9</vt:lpstr>
      <vt:lpstr>Thrombin</vt:lpstr>
      <vt:lpstr>Blood coagulation  (clot formation)</vt:lpstr>
      <vt:lpstr>Intrinsic pathway</vt:lpstr>
      <vt:lpstr>Extrinsic pathway</vt:lpstr>
      <vt:lpstr>Activation of Blood Coagulation</vt:lpstr>
      <vt:lpstr>Fibrinolysis</vt:lpstr>
      <vt:lpstr>Slide 16</vt:lpstr>
      <vt:lpstr>Plasmin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Haemostasis </dc:title>
  <dc:creator>Mohd</dc:creator>
  <cp:lastModifiedBy>Mohd</cp:lastModifiedBy>
  <cp:revision>172</cp:revision>
  <dcterms:created xsi:type="dcterms:W3CDTF">2013-12-10T13:58:18Z</dcterms:created>
  <dcterms:modified xsi:type="dcterms:W3CDTF">2013-12-29T16:08:40Z</dcterms:modified>
</cp:coreProperties>
</file>