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8" r:id="rId3"/>
    <p:sldId id="316" r:id="rId4"/>
    <p:sldId id="290" r:id="rId5"/>
    <p:sldId id="286" r:id="rId6"/>
    <p:sldId id="268" r:id="rId7"/>
    <p:sldId id="285" r:id="rId8"/>
    <p:sldId id="291" r:id="rId9"/>
    <p:sldId id="308" r:id="rId10"/>
    <p:sldId id="306" r:id="rId11"/>
    <p:sldId id="312" r:id="rId12"/>
    <p:sldId id="305" r:id="rId13"/>
    <p:sldId id="309" r:id="rId14"/>
    <p:sldId id="303" r:id="rId15"/>
    <p:sldId id="310" r:id="rId16"/>
    <p:sldId id="311" r:id="rId17"/>
    <p:sldId id="307" r:id="rId18"/>
    <p:sldId id="313" r:id="rId19"/>
    <p:sldId id="314" r:id="rId20"/>
    <p:sldId id="315" r:id="rId21"/>
    <p:sldId id="31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0066CC"/>
    <a:srgbClr val="C75102"/>
    <a:srgbClr val="FF00FF"/>
    <a:srgbClr val="66CCFF"/>
    <a:srgbClr val="00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07" autoAdjust="0"/>
    <p:restoredTop sz="94649" autoAdjust="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D5AC5-1FDA-43AC-9742-A3235B5235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784601-BA85-4AA3-960C-ADE27E4150A0}">
      <dgm:prSet phldrT="[Text]" custT="1"/>
      <dgm:spPr/>
      <dgm:t>
        <a:bodyPr/>
        <a:lstStyle/>
        <a:p>
          <a:r>
            <a:rPr lang="en-US" sz="1300" b="1" dirty="0" smtClean="0">
              <a:solidFill>
                <a:srgbClr val="C00000"/>
              </a:solidFill>
            </a:rPr>
            <a:t>Screening </a:t>
          </a:r>
          <a:endParaRPr lang="en-US" sz="1300" b="1" dirty="0">
            <a:solidFill>
              <a:srgbClr val="C00000"/>
            </a:solidFill>
          </a:endParaRPr>
        </a:p>
      </dgm:t>
    </dgm:pt>
    <dgm:pt modelId="{C3B620E1-BCE5-44DB-8A16-61AE942A41FE}" type="parTrans" cxnId="{58370C19-BDAE-4C07-A90C-36403A1270F5}">
      <dgm:prSet/>
      <dgm:spPr/>
      <dgm:t>
        <a:bodyPr/>
        <a:lstStyle/>
        <a:p>
          <a:endParaRPr lang="en-US"/>
        </a:p>
      </dgm:t>
    </dgm:pt>
    <dgm:pt modelId="{10C1CF37-8702-4FDE-8BCB-2FA792093F73}" type="sibTrans" cxnId="{58370C19-BDAE-4C07-A90C-36403A1270F5}">
      <dgm:prSet/>
      <dgm:spPr/>
      <dgm:t>
        <a:bodyPr/>
        <a:lstStyle/>
        <a:p>
          <a:endParaRPr lang="en-US"/>
        </a:p>
      </dgm:t>
    </dgm:pt>
    <dgm:pt modelId="{19E9909B-DAA7-4D6D-AFB0-7D74368B95F5}">
      <dgm:prSet phldrT="[Text]"/>
      <dgm:spPr/>
      <dgm:t>
        <a:bodyPr/>
        <a:lstStyle/>
        <a:p>
          <a:r>
            <a:rPr lang="en-US" b="1" dirty="0" smtClean="0"/>
            <a:t>Basal plasma ACTH and basal serum </a:t>
          </a:r>
          <a:r>
            <a:rPr lang="en-US" b="1" dirty="0" err="1" smtClean="0"/>
            <a:t>cortisol</a:t>
          </a:r>
          <a:r>
            <a:rPr lang="en-US" b="1" dirty="0" smtClean="0"/>
            <a:t>, glucose, urea and electrolytes</a:t>
          </a:r>
          <a:endParaRPr lang="en-US" b="1" dirty="0"/>
        </a:p>
      </dgm:t>
    </dgm:pt>
    <dgm:pt modelId="{0261E796-67C5-4DE2-A860-E51A449D1292}" type="parTrans" cxnId="{6C60261D-AC4F-4DDF-9668-8A86ED1A695C}">
      <dgm:prSet/>
      <dgm:spPr/>
      <dgm:t>
        <a:bodyPr/>
        <a:lstStyle/>
        <a:p>
          <a:endParaRPr lang="en-US"/>
        </a:p>
      </dgm:t>
    </dgm:pt>
    <dgm:pt modelId="{65576D97-8281-4E7A-889D-8E266709783E}" type="sibTrans" cxnId="{6C60261D-AC4F-4DDF-9668-8A86ED1A695C}">
      <dgm:prSet/>
      <dgm:spPr/>
      <dgm:t>
        <a:bodyPr/>
        <a:lstStyle/>
        <a:p>
          <a:endParaRPr lang="en-US"/>
        </a:p>
      </dgm:t>
    </dgm:pt>
    <dgm:pt modelId="{97E5EA8B-9D7A-4D43-B48E-33FB78B942B6}">
      <dgm:prSet phldrT="[Text]"/>
      <dgm:spPr/>
      <dgm:t>
        <a:bodyPr/>
        <a:lstStyle/>
        <a:p>
          <a:r>
            <a:rPr lang="en-US" b="1" dirty="0" smtClean="0">
              <a:solidFill>
                <a:srgbClr val="0000CC"/>
              </a:solidFill>
            </a:rPr>
            <a:t>Confirmation</a:t>
          </a:r>
          <a:endParaRPr lang="en-US" b="1" dirty="0">
            <a:solidFill>
              <a:srgbClr val="0000CC"/>
            </a:solidFill>
          </a:endParaRPr>
        </a:p>
      </dgm:t>
    </dgm:pt>
    <dgm:pt modelId="{2D508050-6696-4488-8F63-B8A7180746F4}" type="parTrans" cxnId="{B6DAF327-97EA-4F7F-95E8-BC5184A065B5}">
      <dgm:prSet/>
      <dgm:spPr/>
      <dgm:t>
        <a:bodyPr/>
        <a:lstStyle/>
        <a:p>
          <a:endParaRPr lang="en-US"/>
        </a:p>
      </dgm:t>
    </dgm:pt>
    <dgm:pt modelId="{6C221687-78A2-48F8-A871-56D657E4F36C}" type="sibTrans" cxnId="{B6DAF327-97EA-4F7F-95E8-BC5184A065B5}">
      <dgm:prSet/>
      <dgm:spPr/>
      <dgm:t>
        <a:bodyPr/>
        <a:lstStyle/>
        <a:p>
          <a:endParaRPr lang="en-US"/>
        </a:p>
      </dgm:t>
    </dgm:pt>
    <dgm:pt modelId="{B54EFF97-724B-45E6-94F8-77D4FECA28B6}">
      <dgm:prSet phldrT="[Text]"/>
      <dgm:spPr/>
      <dgm:t>
        <a:bodyPr/>
        <a:lstStyle/>
        <a:p>
          <a:r>
            <a:rPr lang="en-US" b="1" dirty="0" smtClean="0"/>
            <a:t>Short ACTH stimulation test: </a:t>
          </a:r>
          <a:r>
            <a:rPr lang="en-US" b="1" dirty="0" smtClean="0">
              <a:solidFill>
                <a:srgbClr val="0000CC"/>
              </a:solidFill>
            </a:rPr>
            <a:t>No response</a:t>
          </a:r>
          <a:endParaRPr lang="en-US" b="1" dirty="0">
            <a:solidFill>
              <a:srgbClr val="0000CC"/>
            </a:solidFill>
          </a:endParaRPr>
        </a:p>
      </dgm:t>
    </dgm:pt>
    <dgm:pt modelId="{CE6C3EBC-2BAA-4777-BC46-EB0228939C86}" type="parTrans" cxnId="{F8D20519-C721-47BF-895B-0BF27831B4C7}">
      <dgm:prSet/>
      <dgm:spPr/>
      <dgm:t>
        <a:bodyPr/>
        <a:lstStyle/>
        <a:p>
          <a:endParaRPr lang="en-US"/>
        </a:p>
      </dgm:t>
    </dgm:pt>
    <dgm:pt modelId="{70E2316A-F53A-4B2C-812E-CFE77A2CFA83}" type="sibTrans" cxnId="{F8D20519-C721-47BF-895B-0BF27831B4C7}">
      <dgm:prSet/>
      <dgm:spPr/>
      <dgm:t>
        <a:bodyPr/>
        <a:lstStyle/>
        <a:p>
          <a:endParaRPr lang="en-US"/>
        </a:p>
      </dgm:t>
    </dgm:pt>
    <dgm:pt modelId="{8F1425E0-6C71-4D3A-8786-5287C5F278CA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FF0000"/>
              </a:solidFill>
            </a:rPr>
            <a:t>Others</a:t>
          </a:r>
          <a:endParaRPr lang="en-US" sz="1400" b="1" dirty="0">
            <a:solidFill>
              <a:srgbClr val="FF0000"/>
            </a:solidFill>
          </a:endParaRPr>
        </a:p>
      </dgm:t>
    </dgm:pt>
    <dgm:pt modelId="{5E373944-FC07-4104-B44D-970F73A8E472}" type="parTrans" cxnId="{928281E6-F262-4899-B388-80D657A3AE16}">
      <dgm:prSet/>
      <dgm:spPr/>
      <dgm:t>
        <a:bodyPr/>
        <a:lstStyle/>
        <a:p>
          <a:endParaRPr lang="en-US"/>
        </a:p>
      </dgm:t>
    </dgm:pt>
    <dgm:pt modelId="{6A1E1159-F1D5-47D7-B4EB-0DDEE4F0BB9C}" type="sibTrans" cxnId="{928281E6-F262-4899-B388-80D657A3AE16}">
      <dgm:prSet/>
      <dgm:spPr/>
      <dgm:t>
        <a:bodyPr/>
        <a:lstStyle/>
        <a:p>
          <a:endParaRPr lang="en-US"/>
        </a:p>
      </dgm:t>
    </dgm:pt>
    <dgm:pt modelId="{0D4D44EB-55D5-4D59-9207-8595418856A0}">
      <dgm:prSet phldrT="[Text]"/>
      <dgm:spPr/>
      <dgm:t>
        <a:bodyPr/>
        <a:lstStyle/>
        <a:p>
          <a:r>
            <a:rPr lang="en-US" b="1" dirty="0" smtClean="0"/>
            <a:t>Adrenal </a:t>
          </a:r>
          <a:r>
            <a:rPr lang="en-US" b="1" dirty="0" err="1" smtClean="0"/>
            <a:t>autoantibodies</a:t>
          </a:r>
          <a:endParaRPr lang="en-US" b="1" dirty="0"/>
        </a:p>
      </dgm:t>
    </dgm:pt>
    <dgm:pt modelId="{0E96764D-8CBD-4717-8D12-FE7CFDA3BDDF}" type="parTrans" cxnId="{F4B17AD0-C361-440A-B2F1-18BE1C74D778}">
      <dgm:prSet/>
      <dgm:spPr/>
      <dgm:t>
        <a:bodyPr/>
        <a:lstStyle/>
        <a:p>
          <a:endParaRPr lang="en-US"/>
        </a:p>
      </dgm:t>
    </dgm:pt>
    <dgm:pt modelId="{8A4B2D4E-5249-455E-BB6D-18FB044D6F1A}" type="sibTrans" cxnId="{F4B17AD0-C361-440A-B2F1-18BE1C74D778}">
      <dgm:prSet/>
      <dgm:spPr/>
      <dgm:t>
        <a:bodyPr/>
        <a:lstStyle/>
        <a:p>
          <a:endParaRPr lang="en-US"/>
        </a:p>
      </dgm:t>
    </dgm:pt>
    <dgm:pt modelId="{C71D2EB3-2269-4253-A5FF-E47BD193D2EB}">
      <dgm:prSet phldrT="[Text]"/>
      <dgm:spPr/>
      <dgm:t>
        <a:bodyPr/>
        <a:lstStyle/>
        <a:p>
          <a:r>
            <a:rPr lang="en-US" b="1" dirty="0" smtClean="0"/>
            <a:t>Ultrasound/CT adrenal glands</a:t>
          </a:r>
          <a:endParaRPr lang="en-US" b="1" dirty="0"/>
        </a:p>
      </dgm:t>
    </dgm:pt>
    <dgm:pt modelId="{B83AE041-9EEB-417B-8271-4BE26EFEEB6D}" type="parTrans" cxnId="{348F9C28-471F-4B65-A580-5250A502C355}">
      <dgm:prSet/>
      <dgm:spPr/>
      <dgm:t>
        <a:bodyPr/>
        <a:lstStyle/>
        <a:p>
          <a:endParaRPr lang="en-US"/>
        </a:p>
      </dgm:t>
    </dgm:pt>
    <dgm:pt modelId="{0A971B33-16DC-47C3-B2C5-08213AAD7653}" type="sibTrans" cxnId="{348F9C28-471F-4B65-A580-5250A502C355}">
      <dgm:prSet/>
      <dgm:spPr/>
      <dgm:t>
        <a:bodyPr/>
        <a:lstStyle/>
        <a:p>
          <a:endParaRPr lang="en-US"/>
        </a:p>
      </dgm:t>
    </dgm:pt>
    <dgm:pt modelId="{DD1B37A0-7F7F-432C-90DA-DE1A65528C3D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High</a:t>
          </a:r>
          <a:r>
            <a:rPr lang="en-US" b="1" dirty="0" smtClean="0"/>
            <a:t> ACTH and </a:t>
          </a:r>
          <a:r>
            <a:rPr lang="en-US" b="1" dirty="0" smtClean="0">
              <a:solidFill>
                <a:srgbClr val="C00000"/>
              </a:solidFill>
            </a:rPr>
            <a:t>Low</a:t>
          </a:r>
          <a:r>
            <a:rPr lang="en-US" b="1" dirty="0" smtClean="0"/>
            <a:t> </a:t>
          </a:r>
          <a:r>
            <a:rPr lang="en-US" b="1" dirty="0" err="1" smtClean="0"/>
            <a:t>cortisol</a:t>
          </a:r>
          <a:endParaRPr lang="en-US" b="1" dirty="0"/>
        </a:p>
      </dgm:t>
    </dgm:pt>
    <dgm:pt modelId="{A33F09B0-8D72-4390-9829-7E688E8AFEEA}" type="parTrans" cxnId="{22951EED-8A8E-411C-8442-6622AF39F78C}">
      <dgm:prSet/>
      <dgm:spPr/>
      <dgm:t>
        <a:bodyPr/>
        <a:lstStyle/>
        <a:p>
          <a:endParaRPr lang="en-US"/>
        </a:p>
      </dgm:t>
    </dgm:pt>
    <dgm:pt modelId="{1FA41193-534B-4959-B513-A1FE0C802656}" type="sibTrans" cxnId="{22951EED-8A8E-411C-8442-6622AF39F78C}">
      <dgm:prSet/>
      <dgm:spPr/>
      <dgm:t>
        <a:bodyPr/>
        <a:lstStyle/>
        <a:p>
          <a:endParaRPr lang="en-US"/>
        </a:p>
      </dgm:t>
    </dgm:pt>
    <dgm:pt modelId="{E1F634AB-E819-47D3-B3F6-15000BD1D9D3}" type="pres">
      <dgm:prSet presAssocID="{8E4D5AC5-1FDA-43AC-9742-A3235B5235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8B0293-7D8B-4780-93A0-1B04F54985D4}" type="pres">
      <dgm:prSet presAssocID="{F2784601-BA85-4AA3-960C-ADE27E4150A0}" presName="composite" presStyleCnt="0"/>
      <dgm:spPr/>
    </dgm:pt>
    <dgm:pt modelId="{190DE5E5-B72B-4814-9C9A-8862F73D6305}" type="pres">
      <dgm:prSet presAssocID="{F2784601-BA85-4AA3-960C-ADE27E4150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07324-54CE-4B41-A18F-717F9A0FAC39}" type="pres">
      <dgm:prSet presAssocID="{F2784601-BA85-4AA3-960C-ADE27E4150A0}" presName="descendantText" presStyleLbl="alignAcc1" presStyleIdx="0" presStyleCnt="3" custScaleY="116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E4E51-07D8-40E1-A115-690449B19281}" type="pres">
      <dgm:prSet presAssocID="{10C1CF37-8702-4FDE-8BCB-2FA792093F73}" presName="sp" presStyleCnt="0"/>
      <dgm:spPr/>
    </dgm:pt>
    <dgm:pt modelId="{6DDDCE46-8818-44FD-8CC8-610F77A86CB6}" type="pres">
      <dgm:prSet presAssocID="{97E5EA8B-9D7A-4D43-B48E-33FB78B942B6}" presName="composite" presStyleCnt="0"/>
      <dgm:spPr/>
    </dgm:pt>
    <dgm:pt modelId="{E99D23D6-D74A-45D4-B3A8-75575F236E4D}" type="pres">
      <dgm:prSet presAssocID="{97E5EA8B-9D7A-4D43-B48E-33FB78B942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2879B-8B77-4EA5-8C35-2D63A2E7C00A}" type="pres">
      <dgm:prSet presAssocID="{97E5EA8B-9D7A-4D43-B48E-33FB78B942B6}" presName="descendantText" presStyleLbl="alignAcc1" presStyleIdx="1" presStyleCnt="3" custScaleY="132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2AE2E-EC71-436A-B9E8-A4B1FD7E8CAD}" type="pres">
      <dgm:prSet presAssocID="{6C221687-78A2-48F8-A871-56D657E4F36C}" presName="sp" presStyleCnt="0"/>
      <dgm:spPr/>
    </dgm:pt>
    <dgm:pt modelId="{8F4BFEA1-8CE3-4C49-8D41-CD487AC19CB8}" type="pres">
      <dgm:prSet presAssocID="{8F1425E0-6C71-4D3A-8786-5287C5F278CA}" presName="composite" presStyleCnt="0"/>
      <dgm:spPr/>
    </dgm:pt>
    <dgm:pt modelId="{BB9B3803-CF3B-4933-BA91-361D11124587}" type="pres">
      <dgm:prSet presAssocID="{8F1425E0-6C71-4D3A-8786-5287C5F278C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105EC-3F81-4A22-A871-ED1FF6D0E3C9}" type="pres">
      <dgm:prSet presAssocID="{8F1425E0-6C71-4D3A-8786-5287C5F278CA}" presName="descendantText" presStyleLbl="alignAcc1" presStyleIdx="2" presStyleCnt="3" custScaleY="132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DAF327-97EA-4F7F-95E8-BC5184A065B5}" srcId="{8E4D5AC5-1FDA-43AC-9742-A3235B5235CF}" destId="{97E5EA8B-9D7A-4D43-B48E-33FB78B942B6}" srcOrd="1" destOrd="0" parTransId="{2D508050-6696-4488-8F63-B8A7180746F4}" sibTransId="{6C221687-78A2-48F8-A871-56D657E4F36C}"/>
    <dgm:cxn modelId="{EE7039C7-E541-42FD-A2BC-410CBD2F2058}" type="presOf" srcId="{8F1425E0-6C71-4D3A-8786-5287C5F278CA}" destId="{BB9B3803-CF3B-4933-BA91-361D11124587}" srcOrd="0" destOrd="0" presId="urn:microsoft.com/office/officeart/2005/8/layout/chevron2"/>
    <dgm:cxn modelId="{353F7396-EA33-4BBF-9789-18B3A9F8F7CF}" type="presOf" srcId="{97E5EA8B-9D7A-4D43-B48E-33FB78B942B6}" destId="{E99D23D6-D74A-45D4-B3A8-75575F236E4D}" srcOrd="0" destOrd="0" presId="urn:microsoft.com/office/officeart/2005/8/layout/chevron2"/>
    <dgm:cxn modelId="{F4B17AD0-C361-440A-B2F1-18BE1C74D778}" srcId="{8F1425E0-6C71-4D3A-8786-5287C5F278CA}" destId="{0D4D44EB-55D5-4D59-9207-8595418856A0}" srcOrd="0" destOrd="0" parTransId="{0E96764D-8CBD-4717-8D12-FE7CFDA3BDDF}" sibTransId="{8A4B2D4E-5249-455E-BB6D-18FB044D6F1A}"/>
    <dgm:cxn modelId="{928281E6-F262-4899-B388-80D657A3AE16}" srcId="{8E4D5AC5-1FDA-43AC-9742-A3235B5235CF}" destId="{8F1425E0-6C71-4D3A-8786-5287C5F278CA}" srcOrd="2" destOrd="0" parTransId="{5E373944-FC07-4104-B44D-970F73A8E472}" sibTransId="{6A1E1159-F1D5-47D7-B4EB-0DDEE4F0BB9C}"/>
    <dgm:cxn modelId="{348F9C28-471F-4B65-A580-5250A502C355}" srcId="{8F1425E0-6C71-4D3A-8786-5287C5F278CA}" destId="{C71D2EB3-2269-4253-A5FF-E47BD193D2EB}" srcOrd="1" destOrd="0" parTransId="{B83AE041-9EEB-417B-8271-4BE26EFEEB6D}" sibTransId="{0A971B33-16DC-47C3-B2C5-08213AAD7653}"/>
    <dgm:cxn modelId="{88449C9A-A2FF-443E-B418-60671F4C2678}" type="presOf" srcId="{C71D2EB3-2269-4253-A5FF-E47BD193D2EB}" destId="{D18105EC-3F81-4A22-A871-ED1FF6D0E3C9}" srcOrd="0" destOrd="1" presId="urn:microsoft.com/office/officeart/2005/8/layout/chevron2"/>
    <dgm:cxn modelId="{9092DF29-6DF2-460A-AFCE-078E7B753F2F}" type="presOf" srcId="{19E9909B-DAA7-4D6D-AFB0-7D74368B95F5}" destId="{9E607324-54CE-4B41-A18F-717F9A0FAC39}" srcOrd="0" destOrd="0" presId="urn:microsoft.com/office/officeart/2005/8/layout/chevron2"/>
    <dgm:cxn modelId="{B37A8976-5EA8-45DA-86B2-CC03F98E437F}" type="presOf" srcId="{DD1B37A0-7F7F-432C-90DA-DE1A65528C3D}" destId="{9E607324-54CE-4B41-A18F-717F9A0FAC39}" srcOrd="0" destOrd="1" presId="urn:microsoft.com/office/officeart/2005/8/layout/chevron2"/>
    <dgm:cxn modelId="{F54242D5-C16B-4369-AD35-2BF93AC886BF}" type="presOf" srcId="{0D4D44EB-55D5-4D59-9207-8595418856A0}" destId="{D18105EC-3F81-4A22-A871-ED1FF6D0E3C9}" srcOrd="0" destOrd="0" presId="urn:microsoft.com/office/officeart/2005/8/layout/chevron2"/>
    <dgm:cxn modelId="{C658C162-63CC-4F48-A883-BDCFEE4939C1}" type="presOf" srcId="{8E4D5AC5-1FDA-43AC-9742-A3235B5235CF}" destId="{E1F634AB-E819-47D3-B3F6-15000BD1D9D3}" srcOrd="0" destOrd="0" presId="urn:microsoft.com/office/officeart/2005/8/layout/chevron2"/>
    <dgm:cxn modelId="{22951EED-8A8E-411C-8442-6622AF39F78C}" srcId="{F2784601-BA85-4AA3-960C-ADE27E4150A0}" destId="{DD1B37A0-7F7F-432C-90DA-DE1A65528C3D}" srcOrd="1" destOrd="0" parTransId="{A33F09B0-8D72-4390-9829-7E688E8AFEEA}" sibTransId="{1FA41193-534B-4959-B513-A1FE0C802656}"/>
    <dgm:cxn modelId="{F8D20519-C721-47BF-895B-0BF27831B4C7}" srcId="{97E5EA8B-9D7A-4D43-B48E-33FB78B942B6}" destId="{B54EFF97-724B-45E6-94F8-77D4FECA28B6}" srcOrd="0" destOrd="0" parTransId="{CE6C3EBC-2BAA-4777-BC46-EB0228939C86}" sibTransId="{70E2316A-F53A-4B2C-812E-CFE77A2CFA83}"/>
    <dgm:cxn modelId="{6C60261D-AC4F-4DDF-9668-8A86ED1A695C}" srcId="{F2784601-BA85-4AA3-960C-ADE27E4150A0}" destId="{19E9909B-DAA7-4D6D-AFB0-7D74368B95F5}" srcOrd="0" destOrd="0" parTransId="{0261E796-67C5-4DE2-A860-E51A449D1292}" sibTransId="{65576D97-8281-4E7A-889D-8E266709783E}"/>
    <dgm:cxn modelId="{60B301D8-C2F2-41E9-A64C-39BEA7D83DC2}" type="presOf" srcId="{B54EFF97-724B-45E6-94F8-77D4FECA28B6}" destId="{7CB2879B-8B77-4EA5-8C35-2D63A2E7C00A}" srcOrd="0" destOrd="0" presId="urn:microsoft.com/office/officeart/2005/8/layout/chevron2"/>
    <dgm:cxn modelId="{58370C19-BDAE-4C07-A90C-36403A1270F5}" srcId="{8E4D5AC5-1FDA-43AC-9742-A3235B5235CF}" destId="{F2784601-BA85-4AA3-960C-ADE27E4150A0}" srcOrd="0" destOrd="0" parTransId="{C3B620E1-BCE5-44DB-8A16-61AE942A41FE}" sibTransId="{10C1CF37-8702-4FDE-8BCB-2FA792093F73}"/>
    <dgm:cxn modelId="{E506728C-A185-4C66-A45A-B72FBA270A6C}" type="presOf" srcId="{F2784601-BA85-4AA3-960C-ADE27E4150A0}" destId="{190DE5E5-B72B-4814-9C9A-8862F73D6305}" srcOrd="0" destOrd="0" presId="urn:microsoft.com/office/officeart/2005/8/layout/chevron2"/>
    <dgm:cxn modelId="{DF9742B8-C61A-4305-B983-9B688F94B0AC}" type="presParOf" srcId="{E1F634AB-E819-47D3-B3F6-15000BD1D9D3}" destId="{AC8B0293-7D8B-4780-93A0-1B04F54985D4}" srcOrd="0" destOrd="0" presId="urn:microsoft.com/office/officeart/2005/8/layout/chevron2"/>
    <dgm:cxn modelId="{4262D603-8A01-44CC-97BE-0DD56DF0127E}" type="presParOf" srcId="{AC8B0293-7D8B-4780-93A0-1B04F54985D4}" destId="{190DE5E5-B72B-4814-9C9A-8862F73D6305}" srcOrd="0" destOrd="0" presId="urn:microsoft.com/office/officeart/2005/8/layout/chevron2"/>
    <dgm:cxn modelId="{56C5E6CC-0857-491C-8692-17349E251BAC}" type="presParOf" srcId="{AC8B0293-7D8B-4780-93A0-1B04F54985D4}" destId="{9E607324-54CE-4B41-A18F-717F9A0FAC39}" srcOrd="1" destOrd="0" presId="urn:microsoft.com/office/officeart/2005/8/layout/chevron2"/>
    <dgm:cxn modelId="{1BA3FDBD-A5D5-449F-95A8-EAE0E066B598}" type="presParOf" srcId="{E1F634AB-E819-47D3-B3F6-15000BD1D9D3}" destId="{658E4E51-07D8-40E1-A115-690449B19281}" srcOrd="1" destOrd="0" presId="urn:microsoft.com/office/officeart/2005/8/layout/chevron2"/>
    <dgm:cxn modelId="{A84239EB-B329-4AC2-83D0-3B5E418C28AA}" type="presParOf" srcId="{E1F634AB-E819-47D3-B3F6-15000BD1D9D3}" destId="{6DDDCE46-8818-44FD-8CC8-610F77A86CB6}" srcOrd="2" destOrd="0" presId="urn:microsoft.com/office/officeart/2005/8/layout/chevron2"/>
    <dgm:cxn modelId="{323DDF9C-00CD-4405-B637-568705936FB4}" type="presParOf" srcId="{6DDDCE46-8818-44FD-8CC8-610F77A86CB6}" destId="{E99D23D6-D74A-45D4-B3A8-75575F236E4D}" srcOrd="0" destOrd="0" presId="urn:microsoft.com/office/officeart/2005/8/layout/chevron2"/>
    <dgm:cxn modelId="{72CCB69E-D41E-4FA2-A6BF-5F12382422BA}" type="presParOf" srcId="{6DDDCE46-8818-44FD-8CC8-610F77A86CB6}" destId="{7CB2879B-8B77-4EA5-8C35-2D63A2E7C00A}" srcOrd="1" destOrd="0" presId="urn:microsoft.com/office/officeart/2005/8/layout/chevron2"/>
    <dgm:cxn modelId="{D5BAD20C-ADB5-4876-84D0-F789334CF2FD}" type="presParOf" srcId="{E1F634AB-E819-47D3-B3F6-15000BD1D9D3}" destId="{5122AE2E-EC71-436A-B9E8-A4B1FD7E8CAD}" srcOrd="3" destOrd="0" presId="urn:microsoft.com/office/officeart/2005/8/layout/chevron2"/>
    <dgm:cxn modelId="{886EF067-C2FE-4806-AF02-2C2A8269D46D}" type="presParOf" srcId="{E1F634AB-E819-47D3-B3F6-15000BD1D9D3}" destId="{8F4BFEA1-8CE3-4C49-8D41-CD487AC19CB8}" srcOrd="4" destOrd="0" presId="urn:microsoft.com/office/officeart/2005/8/layout/chevron2"/>
    <dgm:cxn modelId="{6178482A-A0DA-470D-BF36-5391E412FEC1}" type="presParOf" srcId="{8F4BFEA1-8CE3-4C49-8D41-CD487AC19CB8}" destId="{BB9B3803-CF3B-4933-BA91-361D11124587}" srcOrd="0" destOrd="0" presId="urn:microsoft.com/office/officeart/2005/8/layout/chevron2"/>
    <dgm:cxn modelId="{786A52EA-1F9E-475A-BDE7-BF306C9E2084}" type="presParOf" srcId="{8F4BFEA1-8CE3-4C49-8D41-CD487AC19CB8}" destId="{D18105EC-3F81-4A22-A871-ED1FF6D0E3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4D5AC5-1FDA-43AC-9742-A3235B5235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784601-BA85-4AA3-960C-ADE27E4150A0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C00000"/>
              </a:solidFill>
            </a:rPr>
            <a:t>Screening </a:t>
          </a:r>
          <a:endParaRPr lang="en-US" sz="1400" b="1" dirty="0">
            <a:solidFill>
              <a:srgbClr val="C00000"/>
            </a:solidFill>
          </a:endParaRPr>
        </a:p>
      </dgm:t>
    </dgm:pt>
    <dgm:pt modelId="{C3B620E1-BCE5-44DB-8A16-61AE942A41FE}" type="parTrans" cxnId="{58370C19-BDAE-4C07-A90C-36403A1270F5}">
      <dgm:prSet/>
      <dgm:spPr/>
      <dgm:t>
        <a:bodyPr/>
        <a:lstStyle/>
        <a:p>
          <a:endParaRPr lang="en-US"/>
        </a:p>
      </dgm:t>
    </dgm:pt>
    <dgm:pt modelId="{10C1CF37-8702-4FDE-8BCB-2FA792093F73}" type="sibTrans" cxnId="{58370C19-BDAE-4C07-A90C-36403A1270F5}">
      <dgm:prSet/>
      <dgm:spPr/>
      <dgm:t>
        <a:bodyPr/>
        <a:lstStyle/>
        <a:p>
          <a:endParaRPr lang="en-US"/>
        </a:p>
      </dgm:t>
    </dgm:pt>
    <dgm:pt modelId="{19E9909B-DAA7-4D6D-AFB0-7D74368B95F5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Low</a:t>
          </a:r>
          <a:r>
            <a:rPr lang="en-US" b="1" dirty="0" smtClean="0"/>
            <a:t> ACTH and </a:t>
          </a:r>
          <a:r>
            <a:rPr lang="en-US" b="1" dirty="0" smtClean="0">
              <a:solidFill>
                <a:srgbClr val="C00000"/>
              </a:solidFill>
            </a:rPr>
            <a:t>Low</a:t>
          </a:r>
          <a:r>
            <a:rPr lang="en-US" b="1" dirty="0" smtClean="0"/>
            <a:t> </a:t>
          </a:r>
          <a:r>
            <a:rPr lang="en-US" b="1" dirty="0" err="1" smtClean="0"/>
            <a:t>cortisol</a:t>
          </a:r>
          <a:endParaRPr lang="en-US" b="1" dirty="0"/>
        </a:p>
      </dgm:t>
    </dgm:pt>
    <dgm:pt modelId="{0261E796-67C5-4DE2-A860-E51A449D1292}" type="parTrans" cxnId="{6C60261D-AC4F-4DDF-9668-8A86ED1A695C}">
      <dgm:prSet/>
      <dgm:spPr/>
      <dgm:t>
        <a:bodyPr/>
        <a:lstStyle/>
        <a:p>
          <a:endParaRPr lang="en-US"/>
        </a:p>
      </dgm:t>
    </dgm:pt>
    <dgm:pt modelId="{65576D97-8281-4E7A-889D-8E266709783E}" type="sibTrans" cxnId="{6C60261D-AC4F-4DDF-9668-8A86ED1A695C}">
      <dgm:prSet/>
      <dgm:spPr/>
      <dgm:t>
        <a:bodyPr/>
        <a:lstStyle/>
        <a:p>
          <a:endParaRPr lang="en-US"/>
        </a:p>
      </dgm:t>
    </dgm:pt>
    <dgm:pt modelId="{97E5EA8B-9D7A-4D43-B48E-33FB78B942B6}">
      <dgm:prSet phldrT="[Text]"/>
      <dgm:spPr/>
      <dgm:t>
        <a:bodyPr/>
        <a:lstStyle/>
        <a:p>
          <a:r>
            <a:rPr lang="en-US" b="1" dirty="0" smtClean="0">
              <a:solidFill>
                <a:srgbClr val="0000CC"/>
              </a:solidFill>
            </a:rPr>
            <a:t>Confirmation</a:t>
          </a:r>
          <a:endParaRPr lang="en-US" b="1" dirty="0">
            <a:solidFill>
              <a:srgbClr val="0000CC"/>
            </a:solidFill>
          </a:endParaRPr>
        </a:p>
      </dgm:t>
    </dgm:pt>
    <dgm:pt modelId="{2D508050-6696-4488-8F63-B8A7180746F4}" type="parTrans" cxnId="{B6DAF327-97EA-4F7F-95E8-BC5184A065B5}">
      <dgm:prSet/>
      <dgm:spPr/>
      <dgm:t>
        <a:bodyPr/>
        <a:lstStyle/>
        <a:p>
          <a:endParaRPr lang="en-US"/>
        </a:p>
      </dgm:t>
    </dgm:pt>
    <dgm:pt modelId="{6C221687-78A2-48F8-A871-56D657E4F36C}" type="sibTrans" cxnId="{B6DAF327-97EA-4F7F-95E8-BC5184A065B5}">
      <dgm:prSet/>
      <dgm:spPr/>
      <dgm:t>
        <a:bodyPr/>
        <a:lstStyle/>
        <a:p>
          <a:endParaRPr lang="en-US"/>
        </a:p>
      </dgm:t>
    </dgm:pt>
    <dgm:pt modelId="{B54EFF97-724B-45E6-94F8-77D4FECA28B6}">
      <dgm:prSet phldrT="[Text]"/>
      <dgm:spPr/>
      <dgm:t>
        <a:bodyPr/>
        <a:lstStyle/>
        <a:p>
          <a:r>
            <a:rPr lang="en-US" b="1" dirty="0" smtClean="0"/>
            <a:t>Long ACTH stimulation test: </a:t>
          </a:r>
          <a:r>
            <a:rPr lang="en-US" b="1" dirty="0" smtClean="0">
              <a:solidFill>
                <a:srgbClr val="0000CC"/>
              </a:solidFill>
            </a:rPr>
            <a:t>Stepwise</a:t>
          </a:r>
          <a:br>
            <a:rPr lang="en-US" b="1" dirty="0" smtClean="0">
              <a:solidFill>
                <a:srgbClr val="0000CC"/>
              </a:solidFill>
            </a:rPr>
          </a:br>
          <a:r>
            <a:rPr lang="en-US" b="1" dirty="0" smtClean="0">
              <a:solidFill>
                <a:srgbClr val="0000CC"/>
              </a:solidFill>
            </a:rPr>
            <a:t>increase in S. </a:t>
          </a:r>
          <a:r>
            <a:rPr lang="en-US" b="1" dirty="0" err="1" smtClean="0">
              <a:solidFill>
                <a:srgbClr val="0000CC"/>
              </a:solidFill>
            </a:rPr>
            <a:t>cortisol</a:t>
          </a:r>
          <a:endParaRPr lang="en-US" b="1" dirty="0">
            <a:solidFill>
              <a:srgbClr val="0000CC"/>
            </a:solidFill>
          </a:endParaRPr>
        </a:p>
      </dgm:t>
    </dgm:pt>
    <dgm:pt modelId="{CE6C3EBC-2BAA-4777-BC46-EB0228939C86}" type="parTrans" cxnId="{F8D20519-C721-47BF-895B-0BF27831B4C7}">
      <dgm:prSet/>
      <dgm:spPr/>
      <dgm:t>
        <a:bodyPr/>
        <a:lstStyle/>
        <a:p>
          <a:endParaRPr lang="en-US"/>
        </a:p>
      </dgm:t>
    </dgm:pt>
    <dgm:pt modelId="{70E2316A-F53A-4B2C-812E-CFE77A2CFA83}" type="sibTrans" cxnId="{F8D20519-C721-47BF-895B-0BF27831B4C7}">
      <dgm:prSet/>
      <dgm:spPr/>
      <dgm:t>
        <a:bodyPr/>
        <a:lstStyle/>
        <a:p>
          <a:endParaRPr lang="en-US"/>
        </a:p>
      </dgm:t>
    </dgm:pt>
    <dgm:pt modelId="{8F1425E0-6C71-4D3A-8786-5287C5F278CA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FF0000"/>
              </a:solidFill>
            </a:rPr>
            <a:t>Others</a:t>
          </a:r>
          <a:endParaRPr lang="en-US" sz="1400" b="1" dirty="0">
            <a:solidFill>
              <a:srgbClr val="FF0000"/>
            </a:solidFill>
          </a:endParaRPr>
        </a:p>
      </dgm:t>
    </dgm:pt>
    <dgm:pt modelId="{5E373944-FC07-4104-B44D-970F73A8E472}" type="parTrans" cxnId="{928281E6-F262-4899-B388-80D657A3AE16}">
      <dgm:prSet/>
      <dgm:spPr/>
      <dgm:t>
        <a:bodyPr/>
        <a:lstStyle/>
        <a:p>
          <a:endParaRPr lang="en-US"/>
        </a:p>
      </dgm:t>
    </dgm:pt>
    <dgm:pt modelId="{6A1E1159-F1D5-47D7-B4EB-0DDEE4F0BB9C}" type="sibTrans" cxnId="{928281E6-F262-4899-B388-80D657A3AE16}">
      <dgm:prSet/>
      <dgm:spPr/>
      <dgm:t>
        <a:bodyPr/>
        <a:lstStyle/>
        <a:p>
          <a:endParaRPr lang="en-US"/>
        </a:p>
      </dgm:t>
    </dgm:pt>
    <dgm:pt modelId="{0D4D44EB-55D5-4D59-9207-8595418856A0}">
      <dgm:prSet phldrT="[Text]"/>
      <dgm:spPr/>
      <dgm:t>
        <a:bodyPr/>
        <a:lstStyle/>
        <a:p>
          <a:r>
            <a:rPr lang="en-US" b="1" dirty="0" smtClean="0"/>
            <a:t>Insulin-induced hypoglycemia</a:t>
          </a:r>
          <a:endParaRPr lang="en-US" b="1" dirty="0"/>
        </a:p>
      </dgm:t>
    </dgm:pt>
    <dgm:pt modelId="{0E96764D-8CBD-4717-8D12-FE7CFDA3BDDF}" type="parTrans" cxnId="{F4B17AD0-C361-440A-B2F1-18BE1C74D778}">
      <dgm:prSet/>
      <dgm:spPr/>
      <dgm:t>
        <a:bodyPr/>
        <a:lstStyle/>
        <a:p>
          <a:endParaRPr lang="en-US"/>
        </a:p>
      </dgm:t>
    </dgm:pt>
    <dgm:pt modelId="{8A4B2D4E-5249-455E-BB6D-18FB044D6F1A}" type="sibTrans" cxnId="{F4B17AD0-C361-440A-B2F1-18BE1C74D778}">
      <dgm:prSet/>
      <dgm:spPr/>
      <dgm:t>
        <a:bodyPr/>
        <a:lstStyle/>
        <a:p>
          <a:endParaRPr lang="en-US"/>
        </a:p>
      </dgm:t>
    </dgm:pt>
    <dgm:pt modelId="{C71D2EB3-2269-4253-A5FF-E47BD193D2EB}">
      <dgm:prSet phldrT="[Text]"/>
      <dgm:spPr/>
      <dgm:t>
        <a:bodyPr/>
        <a:lstStyle/>
        <a:p>
          <a:r>
            <a:rPr lang="en-US" b="1" dirty="0" smtClean="0"/>
            <a:t>MRI pituitary gland</a:t>
          </a:r>
          <a:endParaRPr lang="en-US" b="1" dirty="0"/>
        </a:p>
      </dgm:t>
    </dgm:pt>
    <dgm:pt modelId="{B83AE041-9EEB-417B-8271-4BE26EFEEB6D}" type="parTrans" cxnId="{348F9C28-471F-4B65-A580-5250A502C355}">
      <dgm:prSet/>
      <dgm:spPr/>
      <dgm:t>
        <a:bodyPr/>
        <a:lstStyle/>
        <a:p>
          <a:endParaRPr lang="en-US"/>
        </a:p>
      </dgm:t>
    </dgm:pt>
    <dgm:pt modelId="{0A971B33-16DC-47C3-B2C5-08213AAD7653}" type="sibTrans" cxnId="{348F9C28-471F-4B65-A580-5250A502C355}">
      <dgm:prSet/>
      <dgm:spPr/>
      <dgm:t>
        <a:bodyPr/>
        <a:lstStyle/>
        <a:p>
          <a:endParaRPr lang="en-US"/>
        </a:p>
      </dgm:t>
    </dgm:pt>
    <dgm:pt modelId="{E1F634AB-E819-47D3-B3F6-15000BD1D9D3}" type="pres">
      <dgm:prSet presAssocID="{8E4D5AC5-1FDA-43AC-9742-A3235B5235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8B0293-7D8B-4780-93A0-1B04F54985D4}" type="pres">
      <dgm:prSet presAssocID="{F2784601-BA85-4AA3-960C-ADE27E4150A0}" presName="composite" presStyleCnt="0"/>
      <dgm:spPr/>
    </dgm:pt>
    <dgm:pt modelId="{190DE5E5-B72B-4814-9C9A-8862F73D6305}" type="pres">
      <dgm:prSet presAssocID="{F2784601-BA85-4AA3-960C-ADE27E4150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07324-54CE-4B41-A18F-717F9A0FAC39}" type="pres">
      <dgm:prSet presAssocID="{F2784601-BA85-4AA3-960C-ADE27E4150A0}" presName="descendantText" presStyleLbl="alignAcc1" presStyleIdx="0" presStyleCnt="3" custScaleY="111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E4E51-07D8-40E1-A115-690449B19281}" type="pres">
      <dgm:prSet presAssocID="{10C1CF37-8702-4FDE-8BCB-2FA792093F73}" presName="sp" presStyleCnt="0"/>
      <dgm:spPr/>
    </dgm:pt>
    <dgm:pt modelId="{6DDDCE46-8818-44FD-8CC8-610F77A86CB6}" type="pres">
      <dgm:prSet presAssocID="{97E5EA8B-9D7A-4D43-B48E-33FB78B942B6}" presName="composite" presStyleCnt="0"/>
      <dgm:spPr/>
    </dgm:pt>
    <dgm:pt modelId="{E99D23D6-D74A-45D4-B3A8-75575F236E4D}" type="pres">
      <dgm:prSet presAssocID="{97E5EA8B-9D7A-4D43-B48E-33FB78B942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2879B-8B77-4EA5-8C35-2D63A2E7C00A}" type="pres">
      <dgm:prSet presAssocID="{97E5EA8B-9D7A-4D43-B48E-33FB78B942B6}" presName="descendantText" presStyleLbl="alignAcc1" presStyleIdx="1" presStyleCnt="3" custScaleY="118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2AE2E-EC71-436A-B9E8-A4B1FD7E8CAD}" type="pres">
      <dgm:prSet presAssocID="{6C221687-78A2-48F8-A871-56D657E4F36C}" presName="sp" presStyleCnt="0"/>
      <dgm:spPr/>
    </dgm:pt>
    <dgm:pt modelId="{8F4BFEA1-8CE3-4C49-8D41-CD487AC19CB8}" type="pres">
      <dgm:prSet presAssocID="{8F1425E0-6C71-4D3A-8786-5287C5F278CA}" presName="composite" presStyleCnt="0"/>
      <dgm:spPr/>
    </dgm:pt>
    <dgm:pt modelId="{BB9B3803-CF3B-4933-BA91-361D11124587}" type="pres">
      <dgm:prSet presAssocID="{8F1425E0-6C71-4D3A-8786-5287C5F278C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105EC-3F81-4A22-A871-ED1FF6D0E3C9}" type="pres">
      <dgm:prSet presAssocID="{8F1425E0-6C71-4D3A-8786-5287C5F278CA}" presName="descendantText" presStyleLbl="alignAcc1" presStyleIdx="2" presStyleCnt="3" custScaleY="120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B17AD0-C361-440A-B2F1-18BE1C74D778}" srcId="{8F1425E0-6C71-4D3A-8786-5287C5F278CA}" destId="{0D4D44EB-55D5-4D59-9207-8595418856A0}" srcOrd="0" destOrd="0" parTransId="{0E96764D-8CBD-4717-8D12-FE7CFDA3BDDF}" sibTransId="{8A4B2D4E-5249-455E-BB6D-18FB044D6F1A}"/>
    <dgm:cxn modelId="{F8D20519-C721-47BF-895B-0BF27831B4C7}" srcId="{97E5EA8B-9D7A-4D43-B48E-33FB78B942B6}" destId="{B54EFF97-724B-45E6-94F8-77D4FECA28B6}" srcOrd="0" destOrd="0" parTransId="{CE6C3EBC-2BAA-4777-BC46-EB0228939C86}" sibTransId="{70E2316A-F53A-4B2C-812E-CFE77A2CFA83}"/>
    <dgm:cxn modelId="{CEC6959C-35D4-4683-8A75-E7A1CE3E345B}" type="presOf" srcId="{19E9909B-DAA7-4D6D-AFB0-7D74368B95F5}" destId="{9E607324-54CE-4B41-A18F-717F9A0FAC39}" srcOrd="0" destOrd="0" presId="urn:microsoft.com/office/officeart/2005/8/layout/chevron2"/>
    <dgm:cxn modelId="{928281E6-F262-4899-B388-80D657A3AE16}" srcId="{8E4D5AC5-1FDA-43AC-9742-A3235B5235CF}" destId="{8F1425E0-6C71-4D3A-8786-5287C5F278CA}" srcOrd="2" destOrd="0" parTransId="{5E373944-FC07-4104-B44D-970F73A8E472}" sibTransId="{6A1E1159-F1D5-47D7-B4EB-0DDEE4F0BB9C}"/>
    <dgm:cxn modelId="{9B844DCF-0644-4530-96A6-F51FD01E976A}" type="presOf" srcId="{B54EFF97-724B-45E6-94F8-77D4FECA28B6}" destId="{7CB2879B-8B77-4EA5-8C35-2D63A2E7C00A}" srcOrd="0" destOrd="0" presId="urn:microsoft.com/office/officeart/2005/8/layout/chevron2"/>
    <dgm:cxn modelId="{FAFB86C7-1EBF-4889-8288-4F7479480FEE}" type="presOf" srcId="{0D4D44EB-55D5-4D59-9207-8595418856A0}" destId="{D18105EC-3F81-4A22-A871-ED1FF6D0E3C9}" srcOrd="0" destOrd="0" presId="urn:microsoft.com/office/officeart/2005/8/layout/chevron2"/>
    <dgm:cxn modelId="{650EFCF1-B21A-4B73-8F3F-A041001F7DE5}" type="presOf" srcId="{F2784601-BA85-4AA3-960C-ADE27E4150A0}" destId="{190DE5E5-B72B-4814-9C9A-8862F73D6305}" srcOrd="0" destOrd="0" presId="urn:microsoft.com/office/officeart/2005/8/layout/chevron2"/>
    <dgm:cxn modelId="{348F9C28-471F-4B65-A580-5250A502C355}" srcId="{8F1425E0-6C71-4D3A-8786-5287C5F278CA}" destId="{C71D2EB3-2269-4253-A5FF-E47BD193D2EB}" srcOrd="1" destOrd="0" parTransId="{B83AE041-9EEB-417B-8271-4BE26EFEEB6D}" sibTransId="{0A971B33-16DC-47C3-B2C5-08213AAD7653}"/>
    <dgm:cxn modelId="{6C60261D-AC4F-4DDF-9668-8A86ED1A695C}" srcId="{F2784601-BA85-4AA3-960C-ADE27E4150A0}" destId="{19E9909B-DAA7-4D6D-AFB0-7D74368B95F5}" srcOrd="0" destOrd="0" parTransId="{0261E796-67C5-4DE2-A860-E51A449D1292}" sibTransId="{65576D97-8281-4E7A-889D-8E266709783E}"/>
    <dgm:cxn modelId="{0552FD5E-96D7-4243-849D-164E6C7DA490}" type="presOf" srcId="{8E4D5AC5-1FDA-43AC-9742-A3235B5235CF}" destId="{E1F634AB-E819-47D3-B3F6-15000BD1D9D3}" srcOrd="0" destOrd="0" presId="urn:microsoft.com/office/officeart/2005/8/layout/chevron2"/>
    <dgm:cxn modelId="{1CF4DBC9-9502-4A8C-BD8D-00717A27642B}" type="presOf" srcId="{C71D2EB3-2269-4253-A5FF-E47BD193D2EB}" destId="{D18105EC-3F81-4A22-A871-ED1FF6D0E3C9}" srcOrd="0" destOrd="1" presId="urn:microsoft.com/office/officeart/2005/8/layout/chevron2"/>
    <dgm:cxn modelId="{A947B02A-1119-42C0-8390-9818E915AA36}" type="presOf" srcId="{97E5EA8B-9D7A-4D43-B48E-33FB78B942B6}" destId="{E99D23D6-D74A-45D4-B3A8-75575F236E4D}" srcOrd="0" destOrd="0" presId="urn:microsoft.com/office/officeart/2005/8/layout/chevron2"/>
    <dgm:cxn modelId="{42685B80-D1A2-41CC-BF7D-2AD1E4827A51}" type="presOf" srcId="{8F1425E0-6C71-4D3A-8786-5287C5F278CA}" destId="{BB9B3803-CF3B-4933-BA91-361D11124587}" srcOrd="0" destOrd="0" presId="urn:microsoft.com/office/officeart/2005/8/layout/chevron2"/>
    <dgm:cxn modelId="{58370C19-BDAE-4C07-A90C-36403A1270F5}" srcId="{8E4D5AC5-1FDA-43AC-9742-A3235B5235CF}" destId="{F2784601-BA85-4AA3-960C-ADE27E4150A0}" srcOrd="0" destOrd="0" parTransId="{C3B620E1-BCE5-44DB-8A16-61AE942A41FE}" sibTransId="{10C1CF37-8702-4FDE-8BCB-2FA792093F73}"/>
    <dgm:cxn modelId="{B6DAF327-97EA-4F7F-95E8-BC5184A065B5}" srcId="{8E4D5AC5-1FDA-43AC-9742-A3235B5235CF}" destId="{97E5EA8B-9D7A-4D43-B48E-33FB78B942B6}" srcOrd="1" destOrd="0" parTransId="{2D508050-6696-4488-8F63-B8A7180746F4}" sibTransId="{6C221687-78A2-48F8-A871-56D657E4F36C}"/>
    <dgm:cxn modelId="{09D56FF0-C19C-4BBA-BCA9-CA53C009C323}" type="presParOf" srcId="{E1F634AB-E819-47D3-B3F6-15000BD1D9D3}" destId="{AC8B0293-7D8B-4780-93A0-1B04F54985D4}" srcOrd="0" destOrd="0" presId="urn:microsoft.com/office/officeart/2005/8/layout/chevron2"/>
    <dgm:cxn modelId="{120FF802-6D80-45DD-900E-F1B6205E2048}" type="presParOf" srcId="{AC8B0293-7D8B-4780-93A0-1B04F54985D4}" destId="{190DE5E5-B72B-4814-9C9A-8862F73D6305}" srcOrd="0" destOrd="0" presId="urn:microsoft.com/office/officeart/2005/8/layout/chevron2"/>
    <dgm:cxn modelId="{8DF59B3C-D7AC-4642-B8A4-0207581B7ACA}" type="presParOf" srcId="{AC8B0293-7D8B-4780-93A0-1B04F54985D4}" destId="{9E607324-54CE-4B41-A18F-717F9A0FAC39}" srcOrd="1" destOrd="0" presId="urn:microsoft.com/office/officeart/2005/8/layout/chevron2"/>
    <dgm:cxn modelId="{D82AFDA5-EFDD-41F9-9D28-7CAFD4292F58}" type="presParOf" srcId="{E1F634AB-E819-47D3-B3F6-15000BD1D9D3}" destId="{658E4E51-07D8-40E1-A115-690449B19281}" srcOrd="1" destOrd="0" presId="urn:microsoft.com/office/officeart/2005/8/layout/chevron2"/>
    <dgm:cxn modelId="{CEFDD0A7-E48E-48E6-9385-B058B4075975}" type="presParOf" srcId="{E1F634AB-E819-47D3-B3F6-15000BD1D9D3}" destId="{6DDDCE46-8818-44FD-8CC8-610F77A86CB6}" srcOrd="2" destOrd="0" presId="urn:microsoft.com/office/officeart/2005/8/layout/chevron2"/>
    <dgm:cxn modelId="{05AA128A-8A0E-4BBA-BB57-274CA7574FA5}" type="presParOf" srcId="{6DDDCE46-8818-44FD-8CC8-610F77A86CB6}" destId="{E99D23D6-D74A-45D4-B3A8-75575F236E4D}" srcOrd="0" destOrd="0" presId="urn:microsoft.com/office/officeart/2005/8/layout/chevron2"/>
    <dgm:cxn modelId="{D38D40A5-9FCD-406E-9792-515594C25F6D}" type="presParOf" srcId="{6DDDCE46-8818-44FD-8CC8-610F77A86CB6}" destId="{7CB2879B-8B77-4EA5-8C35-2D63A2E7C00A}" srcOrd="1" destOrd="0" presId="urn:microsoft.com/office/officeart/2005/8/layout/chevron2"/>
    <dgm:cxn modelId="{2DD1313F-8AAE-4CDA-8BF9-515E32C5D26D}" type="presParOf" srcId="{E1F634AB-E819-47D3-B3F6-15000BD1D9D3}" destId="{5122AE2E-EC71-436A-B9E8-A4B1FD7E8CAD}" srcOrd="3" destOrd="0" presId="urn:microsoft.com/office/officeart/2005/8/layout/chevron2"/>
    <dgm:cxn modelId="{B7E15D3B-9107-49E6-8F15-A43DF3701A7C}" type="presParOf" srcId="{E1F634AB-E819-47D3-B3F6-15000BD1D9D3}" destId="{8F4BFEA1-8CE3-4C49-8D41-CD487AC19CB8}" srcOrd="4" destOrd="0" presId="urn:microsoft.com/office/officeart/2005/8/layout/chevron2"/>
    <dgm:cxn modelId="{1DB8500F-8F4C-4AF6-B484-B48A4B039CF2}" type="presParOf" srcId="{8F4BFEA1-8CE3-4C49-8D41-CD487AC19CB8}" destId="{BB9B3803-CF3B-4933-BA91-361D11124587}" srcOrd="0" destOrd="0" presId="urn:microsoft.com/office/officeart/2005/8/layout/chevron2"/>
    <dgm:cxn modelId="{56E37B0C-1C79-4B3B-9089-31091394012B}" type="presParOf" srcId="{8F4BFEA1-8CE3-4C49-8D41-CD487AC19CB8}" destId="{D18105EC-3F81-4A22-A871-ED1FF6D0E3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DE5E5-B72B-4814-9C9A-8862F73D6305}">
      <dsp:nvSpPr>
        <dsp:cNvPr id="0" name=""/>
        <dsp:cNvSpPr/>
      </dsp:nvSpPr>
      <dsp:spPr>
        <a:xfrm rot="5400000">
          <a:off x="-205539" y="279683"/>
          <a:ext cx="1370260" cy="959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C00000"/>
              </a:solidFill>
            </a:rPr>
            <a:t>Screening </a:t>
          </a:r>
          <a:endParaRPr lang="en-US" sz="1300" b="1" kern="1200" dirty="0">
            <a:solidFill>
              <a:srgbClr val="C00000"/>
            </a:solidFill>
          </a:endParaRPr>
        </a:p>
      </dsp:txBody>
      <dsp:txXfrm rot="-5400000">
        <a:off x="0" y="553735"/>
        <a:ext cx="959182" cy="411078"/>
      </dsp:txXfrm>
    </dsp:sp>
    <dsp:sp modelId="{9E607324-54CE-4B41-A18F-717F9A0FAC39}">
      <dsp:nvSpPr>
        <dsp:cNvPr id="0" name=""/>
        <dsp:cNvSpPr/>
      </dsp:nvSpPr>
      <dsp:spPr>
        <a:xfrm rot="5400000">
          <a:off x="3846352" y="-2887129"/>
          <a:ext cx="1038876" cy="68132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Basal plasma ACTH and basal serum </a:t>
          </a:r>
          <a:r>
            <a:rPr lang="en-US" sz="1900" b="1" kern="1200" dirty="0" err="1" smtClean="0"/>
            <a:t>cortisol</a:t>
          </a:r>
          <a:r>
            <a:rPr lang="en-US" sz="1900" b="1" kern="1200" dirty="0" smtClean="0"/>
            <a:t>, glucose, urea and electrolytes</a:t>
          </a:r>
          <a:endParaRPr lang="en-US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>
              <a:solidFill>
                <a:srgbClr val="C00000"/>
              </a:solidFill>
            </a:rPr>
            <a:t>High</a:t>
          </a:r>
          <a:r>
            <a:rPr lang="en-US" sz="1900" b="1" kern="1200" dirty="0" smtClean="0"/>
            <a:t> ACTH and </a:t>
          </a:r>
          <a:r>
            <a:rPr lang="en-US" sz="1900" b="1" kern="1200" dirty="0" smtClean="0">
              <a:solidFill>
                <a:srgbClr val="C00000"/>
              </a:solidFill>
            </a:rPr>
            <a:t>Low</a:t>
          </a:r>
          <a:r>
            <a:rPr lang="en-US" sz="1900" b="1" kern="1200" dirty="0" smtClean="0"/>
            <a:t> </a:t>
          </a:r>
          <a:r>
            <a:rPr lang="en-US" sz="1900" b="1" kern="1200" dirty="0" err="1" smtClean="0"/>
            <a:t>cortisol</a:t>
          </a:r>
          <a:endParaRPr lang="en-US" sz="1900" b="1" kern="1200" dirty="0"/>
        </a:p>
      </dsp:txBody>
      <dsp:txXfrm rot="-5400000">
        <a:off x="959182" y="50755"/>
        <a:ext cx="6762503" cy="937448"/>
      </dsp:txXfrm>
    </dsp:sp>
    <dsp:sp modelId="{E99D23D6-D74A-45D4-B3A8-75575F236E4D}">
      <dsp:nvSpPr>
        <dsp:cNvPr id="0" name=""/>
        <dsp:cNvSpPr/>
      </dsp:nvSpPr>
      <dsp:spPr>
        <a:xfrm rot="5400000">
          <a:off x="-205539" y="1614306"/>
          <a:ext cx="1370260" cy="959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0000CC"/>
              </a:solidFill>
            </a:rPr>
            <a:t>Confirmation</a:t>
          </a:r>
          <a:endParaRPr lang="en-US" sz="1100" b="1" kern="1200" dirty="0">
            <a:solidFill>
              <a:srgbClr val="0000CC"/>
            </a:solidFill>
          </a:endParaRPr>
        </a:p>
      </dsp:txBody>
      <dsp:txXfrm rot="-5400000">
        <a:off x="0" y="1888358"/>
        <a:ext cx="959182" cy="411078"/>
      </dsp:txXfrm>
    </dsp:sp>
    <dsp:sp modelId="{7CB2879B-8B77-4EA5-8C35-2D63A2E7C00A}">
      <dsp:nvSpPr>
        <dsp:cNvPr id="0" name=""/>
        <dsp:cNvSpPr/>
      </dsp:nvSpPr>
      <dsp:spPr>
        <a:xfrm rot="5400000">
          <a:off x="3777708" y="-1552507"/>
          <a:ext cx="1176164" cy="68132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Short ACTH stimulation test: </a:t>
          </a:r>
          <a:r>
            <a:rPr lang="en-US" sz="1900" b="1" kern="1200" dirty="0" smtClean="0">
              <a:solidFill>
                <a:srgbClr val="0000CC"/>
              </a:solidFill>
            </a:rPr>
            <a:t>No response</a:t>
          </a:r>
          <a:endParaRPr lang="en-US" sz="1900" b="1" kern="1200" dirty="0">
            <a:solidFill>
              <a:srgbClr val="0000CC"/>
            </a:solidFill>
          </a:endParaRPr>
        </a:p>
      </dsp:txBody>
      <dsp:txXfrm rot="-5400000">
        <a:off x="959182" y="1323435"/>
        <a:ext cx="6755801" cy="1061332"/>
      </dsp:txXfrm>
    </dsp:sp>
    <dsp:sp modelId="{BB9B3803-CF3B-4933-BA91-361D11124587}">
      <dsp:nvSpPr>
        <dsp:cNvPr id="0" name=""/>
        <dsp:cNvSpPr/>
      </dsp:nvSpPr>
      <dsp:spPr>
        <a:xfrm rot="5400000">
          <a:off x="-205539" y="2950037"/>
          <a:ext cx="1370260" cy="959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</a:rPr>
            <a:t>Others</a:t>
          </a:r>
          <a:endParaRPr lang="en-US" sz="1400" b="1" kern="1200" dirty="0">
            <a:solidFill>
              <a:srgbClr val="FF0000"/>
            </a:solidFill>
          </a:endParaRPr>
        </a:p>
      </dsp:txBody>
      <dsp:txXfrm rot="-5400000">
        <a:off x="0" y="3224089"/>
        <a:ext cx="959182" cy="411078"/>
      </dsp:txXfrm>
    </dsp:sp>
    <dsp:sp modelId="{D18105EC-3F81-4A22-A871-ED1FF6D0E3C9}">
      <dsp:nvSpPr>
        <dsp:cNvPr id="0" name=""/>
        <dsp:cNvSpPr/>
      </dsp:nvSpPr>
      <dsp:spPr>
        <a:xfrm rot="5400000">
          <a:off x="3776600" y="-216775"/>
          <a:ext cx="1178382" cy="68132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Adrenal </a:t>
          </a:r>
          <a:r>
            <a:rPr lang="en-US" sz="1900" b="1" kern="1200" dirty="0" err="1" smtClean="0"/>
            <a:t>autoantibodies</a:t>
          </a:r>
          <a:endParaRPr lang="en-US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Ultrasound/CT adrenal glands</a:t>
          </a:r>
          <a:endParaRPr lang="en-US" sz="1900" b="1" kern="1200" dirty="0"/>
        </a:p>
      </dsp:txBody>
      <dsp:txXfrm rot="-5400000">
        <a:off x="959183" y="2658166"/>
        <a:ext cx="6755693" cy="1063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DE5E5-B72B-4814-9C9A-8862F73D6305}">
      <dsp:nvSpPr>
        <dsp:cNvPr id="0" name=""/>
        <dsp:cNvSpPr/>
      </dsp:nvSpPr>
      <dsp:spPr>
        <a:xfrm rot="5400000">
          <a:off x="-212772" y="264693"/>
          <a:ext cx="1418480" cy="9929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C00000"/>
              </a:solidFill>
            </a:rPr>
            <a:t>Screening </a:t>
          </a:r>
          <a:endParaRPr lang="en-US" sz="1400" b="1" kern="1200" dirty="0">
            <a:solidFill>
              <a:srgbClr val="C00000"/>
            </a:solidFill>
          </a:endParaRPr>
        </a:p>
      </dsp:txBody>
      <dsp:txXfrm rot="-5400000">
        <a:off x="0" y="548389"/>
        <a:ext cx="992936" cy="425544"/>
      </dsp:txXfrm>
    </dsp:sp>
    <dsp:sp modelId="{9E607324-54CE-4B41-A18F-717F9A0FAC39}">
      <dsp:nvSpPr>
        <dsp:cNvPr id="0" name=""/>
        <dsp:cNvSpPr/>
      </dsp:nvSpPr>
      <dsp:spPr>
        <a:xfrm rot="5400000">
          <a:off x="3870789" y="-2876803"/>
          <a:ext cx="1023756" cy="6779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 smtClean="0">
              <a:solidFill>
                <a:srgbClr val="C00000"/>
              </a:solidFill>
            </a:rPr>
            <a:t>Low</a:t>
          </a:r>
          <a:r>
            <a:rPr lang="en-US" sz="2700" b="1" kern="1200" dirty="0" smtClean="0"/>
            <a:t> ACTH and </a:t>
          </a:r>
          <a:r>
            <a:rPr lang="en-US" sz="2700" b="1" kern="1200" dirty="0" smtClean="0">
              <a:solidFill>
                <a:srgbClr val="C00000"/>
              </a:solidFill>
            </a:rPr>
            <a:t>Low</a:t>
          </a:r>
          <a:r>
            <a:rPr lang="en-US" sz="2700" b="1" kern="1200" dirty="0" smtClean="0"/>
            <a:t> </a:t>
          </a:r>
          <a:r>
            <a:rPr lang="en-US" sz="2700" b="1" kern="1200" dirty="0" err="1" smtClean="0"/>
            <a:t>cortisol</a:t>
          </a:r>
          <a:endParaRPr lang="en-US" sz="2700" b="1" kern="1200" dirty="0"/>
        </a:p>
      </dsp:txBody>
      <dsp:txXfrm rot="-5400000">
        <a:off x="992936" y="51026"/>
        <a:ext cx="6729487" cy="923804"/>
      </dsp:txXfrm>
    </dsp:sp>
    <dsp:sp modelId="{E99D23D6-D74A-45D4-B3A8-75575F236E4D}">
      <dsp:nvSpPr>
        <dsp:cNvPr id="0" name=""/>
        <dsp:cNvSpPr/>
      </dsp:nvSpPr>
      <dsp:spPr>
        <a:xfrm rot="5400000">
          <a:off x="-212772" y="1581852"/>
          <a:ext cx="1418480" cy="9929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CC"/>
              </a:solidFill>
            </a:rPr>
            <a:t>Confirmation</a:t>
          </a:r>
          <a:endParaRPr lang="en-US" sz="1200" b="1" kern="1200" dirty="0">
            <a:solidFill>
              <a:srgbClr val="0000CC"/>
            </a:solidFill>
          </a:endParaRPr>
        </a:p>
      </dsp:txBody>
      <dsp:txXfrm rot="-5400000">
        <a:off x="0" y="1865548"/>
        <a:ext cx="992936" cy="425544"/>
      </dsp:txXfrm>
    </dsp:sp>
    <dsp:sp modelId="{7CB2879B-8B77-4EA5-8C35-2D63A2E7C00A}">
      <dsp:nvSpPr>
        <dsp:cNvPr id="0" name=""/>
        <dsp:cNvSpPr/>
      </dsp:nvSpPr>
      <dsp:spPr>
        <a:xfrm rot="5400000">
          <a:off x="3838321" y="-1559645"/>
          <a:ext cx="1088693" cy="6779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 smtClean="0"/>
            <a:t>Long ACTH stimulation test: </a:t>
          </a:r>
          <a:r>
            <a:rPr lang="en-US" sz="2700" b="1" kern="1200" dirty="0" smtClean="0">
              <a:solidFill>
                <a:srgbClr val="0000CC"/>
              </a:solidFill>
            </a:rPr>
            <a:t>Stepwise</a:t>
          </a:r>
          <a:br>
            <a:rPr lang="en-US" sz="2700" b="1" kern="1200" dirty="0" smtClean="0">
              <a:solidFill>
                <a:srgbClr val="0000CC"/>
              </a:solidFill>
            </a:rPr>
          </a:br>
          <a:r>
            <a:rPr lang="en-US" sz="2700" b="1" kern="1200" dirty="0" smtClean="0">
              <a:solidFill>
                <a:srgbClr val="0000CC"/>
              </a:solidFill>
            </a:rPr>
            <a:t>increase in S. </a:t>
          </a:r>
          <a:r>
            <a:rPr lang="en-US" sz="2700" b="1" kern="1200" dirty="0" err="1" smtClean="0">
              <a:solidFill>
                <a:srgbClr val="0000CC"/>
              </a:solidFill>
            </a:rPr>
            <a:t>cortisol</a:t>
          </a:r>
          <a:endParaRPr lang="en-US" sz="2700" b="1" kern="1200" dirty="0">
            <a:solidFill>
              <a:srgbClr val="0000CC"/>
            </a:solidFill>
          </a:endParaRPr>
        </a:p>
      </dsp:txBody>
      <dsp:txXfrm rot="-5400000">
        <a:off x="992936" y="1338886"/>
        <a:ext cx="6726317" cy="982401"/>
      </dsp:txXfrm>
    </dsp:sp>
    <dsp:sp modelId="{BB9B3803-CF3B-4933-BA91-361D11124587}">
      <dsp:nvSpPr>
        <dsp:cNvPr id="0" name=""/>
        <dsp:cNvSpPr/>
      </dsp:nvSpPr>
      <dsp:spPr>
        <a:xfrm rot="5400000">
          <a:off x="-212772" y="2908041"/>
          <a:ext cx="1418480" cy="9929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</a:rPr>
            <a:t>Others</a:t>
          </a:r>
          <a:endParaRPr lang="en-US" sz="1400" b="1" kern="1200" dirty="0">
            <a:solidFill>
              <a:srgbClr val="FF0000"/>
            </a:solidFill>
          </a:endParaRPr>
        </a:p>
      </dsp:txBody>
      <dsp:txXfrm rot="-5400000">
        <a:off x="0" y="3191737"/>
        <a:ext cx="992936" cy="425544"/>
      </dsp:txXfrm>
    </dsp:sp>
    <dsp:sp modelId="{D18105EC-3F81-4A22-A871-ED1FF6D0E3C9}">
      <dsp:nvSpPr>
        <dsp:cNvPr id="0" name=""/>
        <dsp:cNvSpPr/>
      </dsp:nvSpPr>
      <dsp:spPr>
        <a:xfrm rot="5400000">
          <a:off x="3829290" y="-233455"/>
          <a:ext cx="1106756" cy="6779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 smtClean="0"/>
            <a:t>Insulin-induced hypoglycemia</a:t>
          </a:r>
          <a:endParaRPr lang="en-US" sz="2700" b="1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 smtClean="0"/>
            <a:t>MRI pituitary gland</a:t>
          </a:r>
          <a:endParaRPr lang="en-US" sz="2700" b="1" kern="1200" dirty="0"/>
        </a:p>
      </dsp:txBody>
      <dsp:txXfrm rot="-5400000">
        <a:off x="992937" y="2656925"/>
        <a:ext cx="6725436" cy="998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5DA47F0D-0561-4AE9-BFC3-AF4EE420267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96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086600" cy="1371600"/>
          </a:xfrm>
        </p:spPr>
        <p:txBody>
          <a:bodyPr/>
          <a:lstStyle>
            <a:lvl1pPr>
              <a:lnSpc>
                <a:spcPct val="80000"/>
              </a:lnSpc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8768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DF8D7-24FB-4A5E-87C9-4AD23E81F6A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4972E-CC5F-4A74-98CF-B977CE5DD0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6F946-45DF-4A05-A171-C0F2F84F2FD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D5E24-4B07-4E5A-8C63-FBD04CF16E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A4620-8898-43D1-A433-30803C9947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11A73-A10F-4300-9D3B-C1B6C1ABC4E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167B8-2721-40DC-9225-9E56C29D984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93C46-C208-46F8-9603-740E5BA1060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AD1CF-C174-429F-A4AA-D96A78F8501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B9B77-3F9A-476D-A6C8-A0222897BE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48304-2FBE-436D-B8B9-0056EC2651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F8870-DE7E-462A-B4B5-8576D2E39C4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9D669-E0A1-43D3-A24F-C8A2D4DE3B9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AC1A1-3361-4107-8EEF-D1F0AA5895D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4A2C-5EDC-46E3-89A4-35FA7E0240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951FA36-64AA-4604-AC51-F718EB3B84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-opiomelanocortin" TargetMode="External"/><Relationship Id="rId2" Type="http://schemas.openxmlformats.org/officeDocument/2006/relationships/hyperlink" Target="http://en.wikipedia.org/wiki/Melanocyte-stimulating_hormon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692150"/>
            <a:ext cx="8424862" cy="2665413"/>
          </a:xfrm>
        </p:spPr>
        <p:txBody>
          <a:bodyPr/>
          <a:lstStyle/>
          <a:p>
            <a:pPr algn="ctr" eaLnBrk="1" hangingPunct="1"/>
            <a:r>
              <a:rPr lang="en-US" sz="4400" smtClean="0"/>
              <a:t/>
            </a:r>
            <a:br>
              <a:rPr lang="en-US" sz="4400" smtClean="0"/>
            </a:br>
            <a:r>
              <a:rPr lang="en-US" sz="4400" smtClean="0"/>
              <a:t>Biochemistry of </a:t>
            </a:r>
            <a:br>
              <a:rPr lang="en-US" sz="4400" smtClean="0"/>
            </a:br>
            <a:r>
              <a:rPr lang="en-US" sz="4400" smtClean="0"/>
              <a:t/>
            </a:r>
            <a:br>
              <a:rPr lang="en-US" sz="4400" smtClean="0"/>
            </a:br>
            <a:r>
              <a:rPr lang="en-US" sz="4400" smtClean="0"/>
              <a:t>Addison’s Disease</a:t>
            </a:r>
          </a:p>
        </p:txBody>
      </p:sp>
      <p:sp>
        <p:nvSpPr>
          <p:cNvPr id="3075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989888" cy="914400"/>
          </a:xfrm>
        </p:spPr>
        <p:txBody>
          <a:bodyPr/>
          <a:lstStyle/>
          <a:p>
            <a:pPr algn="ctr" eaLnBrk="1" hangingPunct="1"/>
            <a:r>
              <a:rPr lang="en-US" sz="3200" b="1" smtClean="0"/>
              <a:t>Signs and symptoms of primary adrenal failure (Addison’s disease)</a:t>
            </a:r>
            <a:endParaRPr lang="en-US" sz="320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504031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CC"/>
                </a:solidFill>
              </a:rPr>
              <a:t>The symptoms are precipitated by trauma, infection or surgery: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Lethargy, weakness, nausea &amp; weight loss.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Hypotension especially on standing (postural)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Hyperpigmentation (buccal mucosa, skin creases, scars)      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Deficiency of both glucocorticoids and   		mineralocorticoids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Hypoglycemia,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 Na</a:t>
            </a:r>
            <a:r>
              <a:rPr lang="en-US" b="1" baseline="3000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, </a:t>
            </a:r>
            <a:r>
              <a:rPr lang="en-US" sz="2800" b="1" smtClean="0">
                <a:solidFill>
                  <a:srgbClr val="FF3300"/>
                </a:solidFill>
                <a:sym typeface="Symbol" pitchFamily="18" charset="2"/>
              </a:rPr>
              <a:t>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 K</a:t>
            </a:r>
            <a:r>
              <a:rPr lang="en-US" b="1" baseline="3000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and raised urea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Life threatening and need urgent care.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989888" cy="914400"/>
          </a:xfrm>
        </p:spPr>
        <p:txBody>
          <a:bodyPr/>
          <a:lstStyle/>
          <a:p>
            <a:pPr algn="ctr" eaLnBrk="1" hangingPunct="1"/>
            <a:r>
              <a:rPr lang="en-US" sz="3200" b="1" smtClean="0"/>
              <a:t>Hyperpigmentation in Addison’s disease</a:t>
            </a:r>
            <a:endParaRPr lang="en-US" sz="320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50403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err="1" smtClean="0"/>
              <a:t>Hyperpigmentation</a:t>
            </a:r>
            <a:r>
              <a:rPr lang="en-US" sz="2800" dirty="0" smtClean="0"/>
              <a:t> occurs because </a:t>
            </a:r>
            <a:r>
              <a:rPr lang="en-US" sz="2800" dirty="0" err="1" smtClean="0">
                <a:hlinkClick r:id="rId2" action="ppaction://hlinkfile" tooltip="Melanocyte-stimulating hormone"/>
              </a:rPr>
              <a:t>melanocyte</a:t>
            </a:r>
            <a:r>
              <a:rPr lang="en-US" sz="2800" dirty="0" smtClean="0">
                <a:hlinkClick r:id="rId2" action="ppaction://hlinkfile" tooltip="Melanocyte-stimulating hormone"/>
              </a:rPr>
              <a:t>-stimulating hormone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CC"/>
                </a:solidFill>
              </a:rPr>
              <a:t>(MSH)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00CC"/>
                </a:solidFill>
              </a:rPr>
              <a:t>(ACTH) </a:t>
            </a:r>
            <a:r>
              <a:rPr lang="en-US" sz="2800" dirty="0" smtClean="0"/>
              <a:t>share the same precursor molecule,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hlinkClick r:id="rId3" action="ppaction://hlinkfile" tooltip="Pro-opiomelanocortin"/>
              </a:rPr>
              <a:t>Pro-</a:t>
            </a:r>
            <a:r>
              <a:rPr lang="en-US" sz="2800" dirty="0" err="1" smtClean="0">
                <a:solidFill>
                  <a:srgbClr val="FF0000"/>
                </a:solidFill>
                <a:hlinkClick r:id="rId3" action="ppaction://hlinkfile" tooltip="Pro-opiomelanocortin"/>
              </a:rPr>
              <a:t>opiomelanocortin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(POMC).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smtClean="0"/>
              <a:t>The anterior pituitary POMC is cleaved into </a:t>
            </a:r>
            <a:r>
              <a:rPr lang="en-US" sz="2800" dirty="0" smtClean="0">
                <a:solidFill>
                  <a:srgbClr val="0000CC"/>
                </a:solidFill>
              </a:rPr>
              <a:t>ACTH, </a:t>
            </a:r>
            <a:r>
              <a:rPr lang="el-GR" sz="2800" dirty="0" smtClean="0">
                <a:solidFill>
                  <a:srgbClr val="0000CC"/>
                </a:solidFill>
              </a:rPr>
              <a:t>γ</a:t>
            </a:r>
            <a:r>
              <a:rPr lang="en-US" sz="2800" dirty="0" smtClean="0">
                <a:solidFill>
                  <a:srgbClr val="0000CC"/>
                </a:solidFill>
              </a:rPr>
              <a:t>-MSH, and </a:t>
            </a:r>
            <a:r>
              <a:rPr lang="el-GR" sz="2800" dirty="0" smtClean="0">
                <a:solidFill>
                  <a:srgbClr val="0000CC"/>
                </a:solidFill>
                <a:latin typeface="Verdana"/>
              </a:rPr>
              <a:t>β</a:t>
            </a:r>
            <a:r>
              <a:rPr lang="en-US" sz="2800" dirty="0" smtClean="0">
                <a:solidFill>
                  <a:srgbClr val="0000CC"/>
                </a:solidFill>
              </a:rPr>
              <a:t>-</a:t>
            </a:r>
            <a:r>
              <a:rPr lang="en-US" sz="2800" dirty="0" err="1" smtClean="0">
                <a:solidFill>
                  <a:srgbClr val="0000CC"/>
                </a:solidFill>
              </a:rPr>
              <a:t>lipotropin</a:t>
            </a:r>
            <a:r>
              <a:rPr lang="en-US" sz="2800" dirty="0" smtClean="0">
                <a:solidFill>
                  <a:srgbClr val="0000CC"/>
                </a:solidFill>
              </a:rPr>
              <a:t>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smtClean="0"/>
              <a:t>The subunit ACTH undergoes further cleavage to produce </a:t>
            </a:r>
            <a:r>
              <a:rPr lang="el-GR" sz="2800" dirty="0" smtClean="0">
                <a:solidFill>
                  <a:srgbClr val="0000CC"/>
                </a:solidFill>
                <a:latin typeface="Times New Roman"/>
                <a:cs typeface="Times New Roman"/>
              </a:rPr>
              <a:t>α</a:t>
            </a:r>
            <a:r>
              <a:rPr lang="en-US" sz="2800" dirty="0" smtClean="0">
                <a:solidFill>
                  <a:srgbClr val="0000CC"/>
                </a:solidFill>
              </a:rPr>
              <a:t>-MSH</a:t>
            </a:r>
            <a:r>
              <a:rPr lang="en-US" sz="2800" dirty="0" smtClean="0"/>
              <a:t>, the most important MSH for skin pigmentation.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smtClean="0"/>
              <a:t>In secondary </a:t>
            </a:r>
            <a:r>
              <a:rPr lang="en-US" sz="2800" dirty="0" err="1" smtClean="0"/>
              <a:t>adrenocortical</a:t>
            </a:r>
            <a:r>
              <a:rPr lang="en-US" sz="2800" dirty="0" smtClean="0"/>
              <a:t> insufficiency, skin darkening does not occur. </a:t>
            </a:r>
            <a:r>
              <a:rPr lang="en-US" sz="2800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353425" cy="1119187"/>
          </a:xfrm>
        </p:spPr>
        <p:txBody>
          <a:bodyPr/>
          <a:lstStyle/>
          <a:p>
            <a:pPr eaLnBrk="1" hangingPunct="1"/>
            <a:r>
              <a:rPr lang="en-US" sz="3000" smtClean="0"/>
              <a:t>Investigation of Addison’s disease (AD)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2488"/>
            <a:ext cx="7989888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mtClean="0"/>
              <a:t> The patient should be hospitalized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>
                <a:solidFill>
                  <a:srgbClr val="FF0000"/>
                </a:solidFill>
              </a:rPr>
              <a:t>Basal measurement of: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Serum urea, Na</a:t>
            </a:r>
            <a:r>
              <a:rPr lang="en-US" baseline="30000" smtClean="0">
                <a:sym typeface="Symbol" pitchFamily="18" charset="2"/>
              </a:rPr>
              <a:t>+</a:t>
            </a:r>
            <a:r>
              <a:rPr lang="en-US" smtClean="0"/>
              <a:t>, K</a:t>
            </a:r>
            <a:r>
              <a:rPr lang="en-US" baseline="30000" smtClean="0">
                <a:sym typeface="Symbol" pitchFamily="18" charset="2"/>
              </a:rPr>
              <a:t>+</a:t>
            </a:r>
            <a:r>
              <a:rPr lang="en-US" smtClean="0"/>
              <a:t> &amp; glucose</a:t>
            </a:r>
            <a:br>
              <a:rPr lang="en-US" smtClean="0"/>
            </a:br>
            <a:r>
              <a:rPr lang="en-US" smtClean="0"/>
              <a:t>Serum cortisol and plasma ACTH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/>
              <a:t>Definitive diagnosis and confirmatory tests should be done later after crisis.</a:t>
            </a:r>
            <a:br>
              <a:rPr lang="en-US" smtClean="0"/>
            </a:br>
            <a:endParaRPr lang="en-US" smtClean="0"/>
          </a:p>
          <a:p>
            <a:pPr eaLnBrk="1" hangingPunct="1">
              <a:spcAft>
                <a:spcPts val="120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353425" cy="1119187"/>
          </a:xfrm>
        </p:spPr>
        <p:txBody>
          <a:bodyPr/>
          <a:lstStyle/>
          <a:p>
            <a:pPr eaLnBrk="1" hangingPunct="1"/>
            <a:r>
              <a:rPr lang="en-US" sz="3000" smtClean="0"/>
              <a:t>Investigation of Addison’s disease (AD)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2488"/>
            <a:ext cx="7989888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mtClean="0"/>
              <a:t> Normal serum cortisol and UFC does not exclude AD.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/>
              <a:t>Simultaneous measurement of cortisol  and ACTH improves the accuracy of diagnosis of primary adrenal failure:</a:t>
            </a:r>
            <a:br>
              <a:rPr lang="en-US" smtClean="0"/>
            </a:br>
            <a:r>
              <a:rPr lang="en-US" smtClean="0"/>
              <a:t>	</a:t>
            </a:r>
            <a:r>
              <a:rPr lang="en-US" smtClean="0">
                <a:solidFill>
                  <a:srgbClr val="FF0000"/>
                </a:solidFill>
              </a:rPr>
              <a:t>Low</a:t>
            </a:r>
            <a:r>
              <a:rPr lang="en-US" smtClean="0"/>
              <a:t> serum cortisol ( &lt;200nmol/L) and 	</a:t>
            </a:r>
            <a:r>
              <a:rPr lang="en-US" smtClean="0">
                <a:solidFill>
                  <a:srgbClr val="FF0000"/>
                </a:solidFill>
              </a:rPr>
              <a:t>High </a:t>
            </a:r>
            <a:r>
              <a:rPr lang="en-US" smtClean="0"/>
              <a:t>plasma ACTH (&gt;200 ng/L)</a:t>
            </a:r>
          </a:p>
          <a:p>
            <a:pPr eaLnBrk="1" hangingPunct="1">
              <a:spcAft>
                <a:spcPts val="1200"/>
              </a:spcAft>
            </a:pPr>
            <a:endParaRPr lang="en-US" smtClean="0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7885113" y="12684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Cont’d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609600"/>
            <a:ext cx="8062912" cy="1235075"/>
          </a:xfrm>
        </p:spPr>
        <p:txBody>
          <a:bodyPr/>
          <a:lstStyle/>
          <a:p>
            <a:pPr algn="ctr" eaLnBrk="1" hangingPunct="1"/>
            <a:r>
              <a:rPr lang="en-US" sz="2800" smtClean="0"/>
              <a:t>Confirmatory Tests:</a:t>
            </a:r>
            <a:br>
              <a:rPr lang="en-US" sz="2800" smtClean="0"/>
            </a:br>
            <a:r>
              <a:rPr lang="en-US" sz="2800" smtClean="0"/>
              <a:t>1. Short tetracosactrin (Synacthen) test</a:t>
            </a:r>
            <a:br>
              <a:rPr lang="en-US" sz="2800" smtClean="0"/>
            </a:br>
            <a:r>
              <a:rPr lang="en-US" sz="2800" smtClean="0"/>
              <a:t>(Short ACTH stimulation test)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2488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Measure basal S. cortisol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Stimulate with I.M. synthetic ACTH (0.25 mg)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Measure S. cortisol 30 min after I/M injection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Normal: </a:t>
            </a:r>
            <a:r>
              <a:rPr lang="en-US" sz="2800" b="1" smtClean="0">
                <a:solidFill>
                  <a:srgbClr val="FF3300"/>
                </a:solidFill>
                <a:sym typeface="Symbol" pitchFamily="18" charset="2"/>
              </a:rPr>
              <a:t> of S. cortisol </a:t>
            </a:r>
            <a:r>
              <a:rPr lang="en-US" sz="2800" smtClean="0">
                <a:sym typeface="Symbol" pitchFamily="18" charset="2"/>
              </a:rPr>
              <a:t>to</a:t>
            </a:r>
            <a:r>
              <a:rPr lang="en-US" sz="2800" smtClean="0">
                <a:solidFill>
                  <a:srgbClr val="FF3300"/>
                </a:solidFill>
                <a:sym typeface="Symbol" pitchFamily="18" charset="2"/>
              </a:rPr>
              <a:t> &gt;</a:t>
            </a:r>
            <a:r>
              <a:rPr lang="en-US" sz="2800" smtClean="0">
                <a:sym typeface="Symbol" pitchFamily="18" charset="2"/>
              </a:rPr>
              <a:t>500 nmol/L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ym typeface="Symbol" pitchFamily="18" charset="2"/>
              </a:rPr>
              <a:t>Failure of S. cortisol to respond to stimulation, </a:t>
            </a:r>
            <a:r>
              <a:rPr lang="en-US" sz="2800" smtClean="0">
                <a:solidFill>
                  <a:srgbClr val="0000CC"/>
                </a:solidFill>
                <a:sym typeface="Symbol" pitchFamily="18" charset="2"/>
              </a:rPr>
              <a:t>confirm AD</a:t>
            </a:r>
            <a:r>
              <a:rPr lang="en-US" sz="280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rgbClr val="FF0000"/>
                </a:solidFill>
              </a:rPr>
              <a:t>Abnormal results:</a:t>
            </a:r>
            <a:r>
              <a:rPr lang="en-US" sz="2800" b="1" smtClean="0"/>
              <a:t>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emotional stress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glucocorticoid therapy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estrogen contraceptives.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609600"/>
            <a:ext cx="8062912" cy="1235075"/>
          </a:xfrm>
        </p:spPr>
        <p:txBody>
          <a:bodyPr/>
          <a:lstStyle/>
          <a:p>
            <a:pPr algn="ctr" eaLnBrk="1" hangingPunct="1"/>
            <a:r>
              <a:rPr lang="en-US" sz="2800" smtClean="0"/>
              <a:t>Confirmatory Tests:</a:t>
            </a:r>
            <a:br>
              <a:rPr lang="en-US" sz="2800" smtClean="0"/>
            </a:br>
            <a:r>
              <a:rPr lang="en-US" sz="2800" smtClean="0"/>
              <a:t>2. Adrenal antibodies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2488"/>
            <a:ext cx="7772400" cy="1019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Detection of adrenal antibodies in serum of patients with autoimmune Addison’s disease</a:t>
            </a:r>
            <a:endParaRPr lang="en-US" sz="2400" b="1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93738" y="3346450"/>
            <a:ext cx="8062912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Imaging (Ultrasound/CT)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650" y="4797425"/>
            <a:ext cx="8237538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cs typeface="+mn-cs"/>
              </a:rPr>
              <a:t>Ultrasound or CT for adrenal glands for identifying </a:t>
            </a:r>
          </a:p>
          <a:p>
            <a:pPr>
              <a:defRPr/>
            </a:pPr>
            <a:r>
              <a:rPr lang="en-US" sz="2800" dirty="0">
                <a:latin typeface="+mn-lt"/>
                <a:cs typeface="+mn-cs"/>
              </a:rPr>
              <a:t>the cause of primary adrenal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93700"/>
            <a:ext cx="8353425" cy="874713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Investigation of Secondary AC Insufficiency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39850"/>
            <a:ext cx="828040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Low</a:t>
            </a:r>
            <a:r>
              <a:rPr lang="en-US" sz="2800" b="1" dirty="0" smtClean="0"/>
              <a:t> serum </a:t>
            </a:r>
            <a:r>
              <a:rPr lang="en-US" sz="2800" b="1" dirty="0" err="1" smtClean="0"/>
              <a:t>cortisol</a:t>
            </a:r>
            <a:r>
              <a:rPr lang="en-US" sz="2800" b="1" dirty="0" smtClean="0"/>
              <a:t> with </a:t>
            </a:r>
            <a:r>
              <a:rPr lang="en-US" sz="2800" b="1" dirty="0" smtClean="0">
                <a:solidFill>
                  <a:srgbClr val="FF0000"/>
                </a:solidFill>
              </a:rPr>
              <a:t>low</a:t>
            </a:r>
            <a:r>
              <a:rPr lang="en-US" sz="2800" b="1" dirty="0" smtClean="0"/>
              <a:t> plasma ACTH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No response to short </a:t>
            </a:r>
            <a:r>
              <a:rPr lang="en-US" sz="2400" b="1" dirty="0" err="1" smtClean="0"/>
              <a:t>synacthen</a:t>
            </a:r>
            <a:r>
              <a:rPr lang="en-US" sz="2400" b="1" dirty="0" smtClean="0"/>
              <a:t> test: </a:t>
            </a:r>
            <a:r>
              <a:rPr lang="en-US" sz="2400" b="1" dirty="0" err="1" smtClean="0"/>
              <a:t>Adrenocortical</a:t>
            </a:r>
            <a:r>
              <a:rPr lang="en-US" sz="2400" b="1" dirty="0" smtClean="0"/>
              <a:t> cells fail to respond to short ACTH stimulation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Depot </a:t>
            </a:r>
            <a:r>
              <a:rPr lang="en-US" sz="2800" b="1" dirty="0" err="1" smtClean="0">
                <a:solidFill>
                  <a:srgbClr val="FF0000"/>
                </a:solidFill>
              </a:rPr>
              <a:t>Synacthen</a:t>
            </a:r>
            <a:r>
              <a:rPr lang="en-US" sz="2800" b="1" dirty="0" smtClean="0">
                <a:solidFill>
                  <a:srgbClr val="FF0000"/>
                </a:solidFill>
              </a:rPr>
              <a:t> test (confirmatory test)</a:t>
            </a:r>
            <a:r>
              <a:rPr lang="en-US" sz="2800" b="1" dirty="0" smtClean="0"/>
              <a:t> </a:t>
            </a:r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800" dirty="0" smtClean="0"/>
              <a:t> </a:t>
            </a:r>
            <a:r>
              <a:rPr lang="en-US" sz="2400" b="1" dirty="0" smtClean="0"/>
              <a:t>Measure basal S. </a:t>
            </a:r>
            <a:r>
              <a:rPr lang="en-US" sz="2400" b="1" dirty="0" err="1" smtClean="0"/>
              <a:t>cortisol</a:t>
            </a:r>
            <a:endParaRPr lang="en-US" sz="2400" b="1" dirty="0" smtClean="0"/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b="1" dirty="0" smtClean="0"/>
              <a:t> Stimulate with I.M. synthetic ACTH (1.0 mg) on each of three consecutive days</a:t>
            </a:r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b="1" dirty="0" smtClean="0"/>
              <a:t> Measure S. </a:t>
            </a:r>
            <a:r>
              <a:rPr lang="en-US" sz="2400" b="1" dirty="0" err="1" smtClean="0"/>
              <a:t>cortisol</a:t>
            </a:r>
            <a:r>
              <a:rPr lang="en-US" sz="2400" b="1" dirty="0" smtClean="0"/>
              <a:t> at 5 hours after I.M. injection on </a:t>
            </a:r>
            <a:r>
              <a:rPr lang="en-US" sz="2400" b="1" dirty="0" smtClean="0">
                <a:solidFill>
                  <a:srgbClr val="FF0000"/>
                </a:solidFill>
              </a:rPr>
              <a:t>each</a:t>
            </a:r>
            <a:r>
              <a:rPr lang="en-US" sz="2400" b="1" dirty="0" smtClean="0"/>
              <a:t> of the three days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/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424863" cy="1368425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Investigation of Secondary AC Insufficiency</a:t>
            </a:r>
            <a:br>
              <a:rPr lang="en-US" sz="3200" smtClean="0"/>
            </a:br>
            <a:r>
              <a:rPr lang="en-US" sz="3200" b="1" smtClean="0">
                <a:solidFill>
                  <a:srgbClr val="FF0000"/>
                </a:solidFill>
              </a:rPr>
              <a:t>Depot Synacthen test …. Cont’d</a:t>
            </a:r>
            <a:endParaRPr lang="en-US" sz="3200" smtClean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2163"/>
            <a:ext cx="8353425" cy="417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r>
              <a:rPr lang="en-US" b="1" smtClean="0">
                <a:solidFill>
                  <a:srgbClr val="FF0000"/>
                </a:solidFill>
              </a:rPr>
              <a:t>Interpretation of results: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smtClean="0"/>
              <a:t>Addison’s disease: </a:t>
            </a:r>
            <a:r>
              <a:rPr lang="en-US" sz="2400" b="1" smtClean="0">
                <a:solidFill>
                  <a:srgbClr val="0000CC"/>
                </a:solidFill>
              </a:rPr>
              <a:t>No rise of S. cortisol &gt;600 nmol/L at 5 h after 3</a:t>
            </a:r>
            <a:r>
              <a:rPr lang="en-US" sz="2400" b="1" baseline="30000" smtClean="0">
                <a:solidFill>
                  <a:srgbClr val="0000CC"/>
                </a:solidFill>
              </a:rPr>
              <a:t>rd</a:t>
            </a:r>
            <a:r>
              <a:rPr lang="en-US" sz="2400" b="1" smtClean="0">
                <a:solidFill>
                  <a:srgbClr val="0000CC"/>
                </a:solidFill>
              </a:rPr>
              <a:t> injection.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400" b="1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smtClean="0"/>
              <a:t>Secondary AC: </a:t>
            </a:r>
            <a:r>
              <a:rPr lang="en-US" sz="2400" b="1" smtClean="0">
                <a:solidFill>
                  <a:srgbClr val="0000CC"/>
                </a:solidFill>
              </a:rPr>
              <a:t>Stepwise increase in the S. cortisol after successive injections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400" b="1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smtClean="0"/>
              <a:t>Limitations: </a:t>
            </a:r>
            <a:br>
              <a:rPr lang="en-US" sz="2400" b="1" smtClean="0"/>
            </a:br>
            <a:r>
              <a:rPr lang="en-US" sz="2400" b="1" smtClean="0"/>
              <a:t>	</a:t>
            </a:r>
            <a:r>
              <a:rPr lang="en-US" sz="2400" b="1" smtClean="0">
                <a:solidFill>
                  <a:srgbClr val="FF0000"/>
                </a:solidFill>
              </a:rPr>
              <a:t>Hypothyroidism: </a:t>
            </a:r>
            <a:r>
              <a:rPr lang="en-US" sz="2000" b="1" smtClean="0">
                <a:solidFill>
                  <a:srgbClr val="0000CC"/>
                </a:solidFill>
              </a:rPr>
              <a:t>Thyroid deficiency must be corrected 	before testing of adrenocortical functions</a:t>
            </a:r>
            <a:br>
              <a:rPr lang="en-US" sz="2000" b="1" smtClean="0">
                <a:solidFill>
                  <a:srgbClr val="0000CC"/>
                </a:solidFill>
              </a:rPr>
            </a:br>
            <a:r>
              <a:rPr lang="en-US" sz="2000" b="1" smtClean="0">
                <a:solidFill>
                  <a:srgbClr val="0000CC"/>
                </a:solidFill>
              </a:rPr>
              <a:t> </a:t>
            </a:r>
            <a:r>
              <a:rPr lang="en-US" sz="2400" b="1" smtClean="0">
                <a:solidFill>
                  <a:srgbClr val="0000CC"/>
                </a:solidFill>
              </a:rPr>
              <a:t/>
            </a:r>
            <a:br>
              <a:rPr lang="en-US" sz="2400" b="1" smtClean="0">
                <a:solidFill>
                  <a:srgbClr val="0000CC"/>
                </a:solidFill>
              </a:rPr>
            </a:br>
            <a:r>
              <a:rPr lang="en-US" sz="2400" b="1" smtClean="0">
                <a:solidFill>
                  <a:srgbClr val="0000CC"/>
                </a:solidFill>
              </a:rPr>
              <a:t>	</a:t>
            </a:r>
            <a:r>
              <a:rPr lang="en-US" sz="2400" b="1" smtClean="0">
                <a:solidFill>
                  <a:srgbClr val="FF0000"/>
                </a:solidFill>
              </a:rPr>
              <a:t>Prolonged steroid therapy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424863" cy="1366838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Investigation of Secondary AC Insufficiency …. Cont’d</a:t>
            </a:r>
            <a:br>
              <a:rPr lang="en-US" sz="3200" smtClean="0"/>
            </a:br>
            <a:r>
              <a:rPr lang="en-US" sz="3200" b="1" smtClean="0">
                <a:solidFill>
                  <a:srgbClr val="FF0000"/>
                </a:solidFill>
              </a:rPr>
              <a:t>Other Investigations</a:t>
            </a:r>
            <a:endParaRPr lang="en-US" sz="3200" smtClean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353425" cy="2808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1800"/>
              </a:spcAft>
            </a:pPr>
            <a:r>
              <a:rPr lang="en-US" b="1" smtClean="0">
                <a:solidFill>
                  <a:srgbClr val="0000CC"/>
                </a:solidFill>
              </a:rPr>
              <a:t>Insulin-induced hypoglycemia:</a:t>
            </a:r>
          </a:p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r>
              <a:rPr lang="en-US" sz="2400" b="1" smtClean="0"/>
              <a:t>		Adrenal failure secondary to pituitary causes</a:t>
            </a:r>
          </a:p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80000"/>
              </a:lnSpc>
              <a:spcAft>
                <a:spcPts val="1800"/>
              </a:spcAft>
            </a:pPr>
            <a:r>
              <a:rPr lang="en-US" sz="2400" b="1" smtClean="0">
                <a:solidFill>
                  <a:srgbClr val="0000CC"/>
                </a:solidFill>
              </a:rPr>
              <a:t>MRI for pituitary gland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844824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404813"/>
            <a:ext cx="8424863" cy="10795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Investigation for Addison’s disease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11138"/>
            <a:ext cx="3960813" cy="769937"/>
          </a:xfrm>
        </p:spPr>
        <p:txBody>
          <a:bodyPr/>
          <a:lstStyle/>
          <a:p>
            <a:pPr eaLnBrk="1" hangingPunct="1"/>
            <a:r>
              <a:rPr lang="en-US" sz="2800" b="1" u="sng" smtClean="0"/>
              <a:t>ANATOMICALLY: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81075"/>
            <a:ext cx="4608513" cy="2663825"/>
          </a:xfrm>
        </p:spPr>
        <p:txBody>
          <a:bodyPr/>
          <a:lstStyle/>
          <a:p>
            <a:pPr eaLnBrk="1" hangingPunct="1"/>
            <a:r>
              <a:rPr lang="en-US" sz="2400" b="1" smtClean="0"/>
              <a:t>The adrenal gland is situated on the anteriosuperior aspect of the kidney and receives its blood supply from the adrenal arteries.</a:t>
            </a: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323850" y="3860800"/>
            <a:ext cx="460851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u="sng">
                <a:solidFill>
                  <a:schemeClr val="tx2"/>
                </a:solidFill>
                <a:latin typeface="Arial Black" pitchFamily="34" charset="0"/>
              </a:rPr>
              <a:t>﻿HISTOLOGICALLY: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rgbClr val="0000CC"/>
                </a:solidFill>
              </a:rPr>
              <a:t>The adrenal gland consists of two distinct tissues of different embryological origin, the outer cortex and inner medulla.</a:t>
            </a:r>
            <a:r>
              <a:rPr lang="en-US" sz="2400"/>
              <a:t> </a:t>
            </a:r>
          </a:p>
        </p:txBody>
      </p:sp>
      <p:pic>
        <p:nvPicPr>
          <p:cNvPr id="4101" name="Picture 10" descr="kidney_adrena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2725" y="692150"/>
            <a:ext cx="3600450" cy="2952750"/>
          </a:xfrm>
          <a:noFill/>
          <a:ln>
            <a:solidFill>
              <a:srgbClr val="000000"/>
            </a:solidFill>
          </a:ln>
        </p:spPr>
      </p:pic>
      <p:pic>
        <p:nvPicPr>
          <p:cNvPr id="4102" name="Picture 11" descr="adrena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64163" y="4248150"/>
            <a:ext cx="3529012" cy="1989138"/>
          </a:xfr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844824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404813"/>
            <a:ext cx="8424863" cy="10795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Investigation for </a:t>
            </a:r>
            <a:br>
              <a:rPr lang="en-US" sz="3200" smtClean="0"/>
            </a:br>
            <a:r>
              <a:rPr lang="en-US" sz="3200" smtClean="0"/>
              <a:t>Secondary AC Insufficiency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Notes in Clinical Chemistry – </a:t>
            </a:r>
            <a:r>
              <a:rPr lang="en-US" smtClean="0"/>
              <a:t>8</a:t>
            </a:r>
            <a:r>
              <a:rPr lang="en-US" baseline="30000" smtClean="0"/>
              <a:t>th</a:t>
            </a:r>
            <a:r>
              <a:rPr lang="en-US" smtClean="0"/>
              <a:t>/9</a:t>
            </a:r>
            <a:r>
              <a:rPr lang="en-US" baseline="30000" smtClean="0"/>
              <a:t>th</a:t>
            </a:r>
            <a:r>
              <a:rPr lang="en-US" smtClean="0"/>
              <a:t> edition</a:t>
            </a:r>
            <a:br>
              <a:rPr lang="en-US" smtClean="0"/>
            </a:b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003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914400"/>
          </a:xfrm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b="1" smtClean="0"/>
              <a:t>The adrenal cortex comprises three zones based on cell type and function:</a:t>
            </a:r>
            <a:r>
              <a:rPr lang="en-US" sz="2800" smtClean="0"/>
              <a:t> 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41438"/>
            <a:ext cx="4749800" cy="5181600"/>
          </a:xfrm>
        </p:spPr>
        <p:txBody>
          <a:bodyPr/>
          <a:lstStyle/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smtClean="0">
                <a:solidFill>
                  <a:srgbClr val="CF3E00"/>
                </a:solidFill>
              </a:rPr>
              <a:t>Zona glomerulosa</a:t>
            </a:r>
            <a:r>
              <a:rPr lang="en-US" sz="2600" b="1" smtClean="0"/>
              <a:t>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smtClean="0"/>
              <a:t>   The outermost zone </a:t>
            </a:r>
            <a:r>
              <a:rPr lang="en-US" sz="2600" b="1" smtClean="0">
                <a:sym typeface="Symbol" pitchFamily="18" charset="2"/>
              </a:rPr>
              <a:t></a:t>
            </a:r>
            <a:r>
              <a:rPr lang="en-US" sz="2600" b="1" smtClean="0"/>
              <a:t> </a:t>
            </a:r>
            <a:r>
              <a:rPr lang="en-US" sz="2600" b="1" smtClean="0">
                <a:solidFill>
                  <a:srgbClr val="0066CC"/>
                </a:solidFill>
              </a:rPr>
              <a:t>aldosterone</a:t>
            </a:r>
            <a:r>
              <a:rPr lang="en-US" sz="2600" b="1" smtClean="0"/>
              <a:t> (the principal mineralocorticoid).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b="1" smtClean="0"/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smtClean="0"/>
              <a:t>The deeper layers of the cortex: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smtClean="0">
                <a:solidFill>
                  <a:srgbClr val="CF3E00"/>
                </a:solidFill>
              </a:rPr>
              <a:t>Zona fasciculata</a:t>
            </a:r>
            <a:r>
              <a:rPr lang="en-US" sz="2600" b="1" smtClean="0"/>
              <a:t>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smtClean="0">
                <a:sym typeface="Symbol" pitchFamily="18" charset="2"/>
              </a:rPr>
              <a:t></a:t>
            </a:r>
            <a:r>
              <a:rPr lang="en-US" sz="2600" b="1" smtClean="0"/>
              <a:t> glucocorticoids – mainly </a:t>
            </a:r>
            <a:r>
              <a:rPr lang="en-US" sz="2600" b="1" smtClean="0">
                <a:solidFill>
                  <a:srgbClr val="0066CC"/>
                </a:solidFill>
              </a:rPr>
              <a:t>cortisol</a:t>
            </a:r>
            <a:r>
              <a:rPr lang="en-US" sz="2600" b="1" smtClean="0"/>
              <a:t> (95%)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smtClean="0">
                <a:solidFill>
                  <a:srgbClr val="CF3E00"/>
                </a:solidFill>
              </a:rPr>
              <a:t>Zona reticularis</a:t>
            </a:r>
            <a:r>
              <a:rPr lang="en-US" sz="2600" b="1" smtClean="0"/>
              <a:t> </a:t>
            </a:r>
            <a:br>
              <a:rPr lang="en-US" sz="2600" b="1" smtClean="0"/>
            </a:br>
            <a:r>
              <a:rPr lang="en-US" sz="2600" b="1" smtClean="0">
                <a:sym typeface="Symbol" pitchFamily="18" charset="2"/>
              </a:rPr>
              <a:t></a:t>
            </a:r>
            <a:r>
              <a:rPr lang="en-US" sz="2600" b="1" smtClean="0"/>
              <a:t> Sex hormones</a:t>
            </a:r>
            <a:endParaRPr lang="en-US" sz="2600" smtClean="0"/>
          </a:p>
        </p:txBody>
      </p:sp>
      <p:pic>
        <p:nvPicPr>
          <p:cNvPr id="5124" name="Picture 8" descr="miniadrenalAna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29275" y="1341438"/>
            <a:ext cx="3263900" cy="2087562"/>
          </a:xfrm>
          <a:noFill/>
          <a:ln>
            <a:solidFill>
              <a:srgbClr val="000000"/>
            </a:solidFill>
          </a:ln>
        </p:spPr>
      </p:pic>
      <p:pic>
        <p:nvPicPr>
          <p:cNvPr id="5125" name="Picture 12" descr="Adrenal_cortex_layer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51500" y="3573463"/>
            <a:ext cx="3241675" cy="3024187"/>
          </a:xfr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1979613" y="0"/>
            <a:ext cx="5400675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3333FF"/>
                </a:solidFill>
              </a:rPr>
              <a:t>Steroid Hormone Synthesis</a:t>
            </a:r>
            <a:r>
              <a:rPr lang="en-US" sz="2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563938" y="549275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Cholesterol</a:t>
            </a:r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4716463" y="14128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3132138" y="1700213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Pregnenolone (C21)</a:t>
            </a:r>
          </a:p>
        </p:txBody>
      </p:sp>
      <p:sp>
        <p:nvSpPr>
          <p:cNvPr id="6150" name="Line 10"/>
          <p:cNvSpPr>
            <a:spLocks noChangeShapeType="1"/>
          </p:cNvSpPr>
          <p:nvPr/>
        </p:nvSpPr>
        <p:spPr bwMode="auto">
          <a:xfrm>
            <a:off x="4716463" y="21336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4932363" y="2133600"/>
            <a:ext cx="331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3-</a:t>
            </a:r>
            <a:r>
              <a:rPr lang="el-GR" sz="1400" b="1">
                <a:solidFill>
                  <a:srgbClr val="0000CC"/>
                </a:solidFill>
              </a:rPr>
              <a:t>β</a:t>
            </a:r>
            <a:r>
              <a:rPr lang="en-US" sz="1400" b="1">
                <a:solidFill>
                  <a:srgbClr val="0000CC"/>
                </a:solidFill>
              </a:rPr>
              <a:t>-Hydroxysteroid dehydrogenase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3708400" y="2565400"/>
            <a:ext cx="2592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Progesterone (C21)</a:t>
            </a:r>
          </a:p>
        </p:txBody>
      </p:sp>
      <p:sp>
        <p:nvSpPr>
          <p:cNvPr id="6153" name="Line 13"/>
          <p:cNvSpPr>
            <a:spLocks noChangeShapeType="1"/>
          </p:cNvSpPr>
          <p:nvPr/>
        </p:nvSpPr>
        <p:spPr bwMode="auto">
          <a:xfrm>
            <a:off x="4716463" y="2997200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4" name="Text Box 14"/>
          <p:cNvSpPr txBox="1">
            <a:spLocks noChangeArrowheads="1"/>
          </p:cNvSpPr>
          <p:nvPr/>
        </p:nvSpPr>
        <p:spPr bwMode="auto">
          <a:xfrm>
            <a:off x="4859338" y="2997200"/>
            <a:ext cx="1728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17-</a:t>
            </a:r>
            <a:r>
              <a:rPr lang="el-GR" sz="1400" b="1">
                <a:solidFill>
                  <a:srgbClr val="0000CC"/>
                </a:solidFill>
              </a:rPr>
              <a:t>α</a:t>
            </a:r>
            <a:r>
              <a:rPr lang="en-US" sz="1400" b="1">
                <a:solidFill>
                  <a:srgbClr val="0000CC"/>
                </a:solidFill>
              </a:rPr>
              <a:t>-Hydroxylase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6155" name="Text Box 16"/>
          <p:cNvSpPr txBox="1">
            <a:spLocks noChangeArrowheads="1"/>
          </p:cNvSpPr>
          <p:nvPr/>
        </p:nvSpPr>
        <p:spPr bwMode="auto">
          <a:xfrm>
            <a:off x="2627313" y="3422650"/>
            <a:ext cx="4751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17-</a:t>
            </a:r>
            <a:r>
              <a:rPr lang="el-GR" sz="2000" b="1">
                <a:solidFill>
                  <a:srgbClr val="000000"/>
                </a:solidFill>
              </a:rPr>
              <a:t>α</a:t>
            </a:r>
            <a:r>
              <a:rPr lang="en-US" sz="2000" b="1">
                <a:solidFill>
                  <a:srgbClr val="000000"/>
                </a:solidFill>
              </a:rPr>
              <a:t>-Hydroxyprogesterone (C21)</a:t>
            </a:r>
            <a:endParaRPr lang="el-GR" sz="2000" b="1">
              <a:solidFill>
                <a:srgbClr val="000000"/>
              </a:solidFill>
            </a:endParaRPr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5795963" y="443071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Androstenedione (C19)</a:t>
            </a:r>
          </a:p>
        </p:txBody>
      </p:sp>
      <p:sp>
        <p:nvSpPr>
          <p:cNvPr id="6157" name="Text Box 18"/>
          <p:cNvSpPr txBox="1">
            <a:spLocks noChangeArrowheads="1"/>
          </p:cNvSpPr>
          <p:nvPr/>
        </p:nvSpPr>
        <p:spPr bwMode="auto">
          <a:xfrm>
            <a:off x="5867400" y="5013325"/>
            <a:ext cx="2952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Testosterone (C19)</a:t>
            </a:r>
            <a:r>
              <a:rPr lang="en-US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158" name="Text Box 19"/>
          <p:cNvSpPr txBox="1">
            <a:spLocks noChangeArrowheads="1"/>
          </p:cNvSpPr>
          <p:nvPr/>
        </p:nvSpPr>
        <p:spPr bwMode="auto">
          <a:xfrm>
            <a:off x="6156325" y="6165850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Estradiol (C18) </a:t>
            </a:r>
          </a:p>
        </p:txBody>
      </p:sp>
      <p:sp>
        <p:nvSpPr>
          <p:cNvPr id="6159" name="Line 20"/>
          <p:cNvSpPr>
            <a:spLocks noChangeShapeType="1"/>
          </p:cNvSpPr>
          <p:nvPr/>
        </p:nvSpPr>
        <p:spPr bwMode="auto">
          <a:xfrm>
            <a:off x="7235825" y="479742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21"/>
          <p:cNvSpPr>
            <a:spLocks noChangeShapeType="1"/>
          </p:cNvSpPr>
          <p:nvPr/>
        </p:nvSpPr>
        <p:spPr bwMode="auto">
          <a:xfrm>
            <a:off x="7235825" y="587692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1" name="Line 22"/>
          <p:cNvSpPr>
            <a:spLocks noChangeShapeType="1"/>
          </p:cNvSpPr>
          <p:nvPr/>
        </p:nvSpPr>
        <p:spPr bwMode="auto">
          <a:xfrm>
            <a:off x="4859338" y="3860800"/>
            <a:ext cx="1584325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2" name="Text Box 23"/>
          <p:cNvSpPr txBox="1">
            <a:spLocks noChangeArrowheads="1"/>
          </p:cNvSpPr>
          <p:nvPr/>
        </p:nvSpPr>
        <p:spPr bwMode="auto">
          <a:xfrm>
            <a:off x="3348038" y="4718050"/>
            <a:ext cx="2808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11-Deoxycortisol (C21)</a:t>
            </a:r>
          </a:p>
        </p:txBody>
      </p:sp>
      <p:sp>
        <p:nvSpPr>
          <p:cNvPr id="6163" name="Text Box 24"/>
          <p:cNvSpPr txBox="1">
            <a:spLocks noChangeArrowheads="1"/>
          </p:cNvSpPr>
          <p:nvPr/>
        </p:nvSpPr>
        <p:spPr bwMode="auto">
          <a:xfrm>
            <a:off x="250825" y="4430713"/>
            <a:ext cx="349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11-Deoxycorticosterone (C21)</a:t>
            </a:r>
          </a:p>
        </p:txBody>
      </p:sp>
      <p:sp>
        <p:nvSpPr>
          <p:cNvPr id="6164" name="Line 25"/>
          <p:cNvSpPr>
            <a:spLocks noChangeShapeType="1"/>
          </p:cNvSpPr>
          <p:nvPr/>
        </p:nvSpPr>
        <p:spPr bwMode="auto">
          <a:xfrm>
            <a:off x="4716463" y="3860800"/>
            <a:ext cx="0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26"/>
          <p:cNvSpPr>
            <a:spLocks noChangeShapeType="1"/>
          </p:cNvSpPr>
          <p:nvPr/>
        </p:nvSpPr>
        <p:spPr bwMode="auto">
          <a:xfrm>
            <a:off x="4716463" y="5084763"/>
            <a:ext cx="0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6" name="Text Box 27"/>
          <p:cNvSpPr txBox="1">
            <a:spLocks noChangeArrowheads="1"/>
          </p:cNvSpPr>
          <p:nvPr/>
        </p:nvSpPr>
        <p:spPr bwMode="auto">
          <a:xfrm>
            <a:off x="3635375" y="6165850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Cortisol (C21) </a:t>
            </a:r>
          </a:p>
        </p:txBody>
      </p:sp>
      <p:sp>
        <p:nvSpPr>
          <p:cNvPr id="6167" name="Line 28"/>
          <p:cNvSpPr>
            <a:spLocks noChangeShapeType="1"/>
          </p:cNvSpPr>
          <p:nvPr/>
        </p:nvSpPr>
        <p:spPr bwMode="auto">
          <a:xfrm flipH="1">
            <a:off x="2843213" y="3860800"/>
            <a:ext cx="165735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8" name="Text Box 29"/>
          <p:cNvSpPr txBox="1">
            <a:spLocks noChangeArrowheads="1"/>
          </p:cNvSpPr>
          <p:nvPr/>
        </p:nvSpPr>
        <p:spPr bwMode="auto">
          <a:xfrm>
            <a:off x="2051050" y="3860800"/>
            <a:ext cx="1728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21-</a:t>
            </a:r>
            <a:r>
              <a:rPr lang="el-GR" sz="1400" b="1">
                <a:solidFill>
                  <a:srgbClr val="0000CC"/>
                </a:solidFill>
              </a:rPr>
              <a:t>α</a:t>
            </a:r>
            <a:r>
              <a:rPr lang="en-US" sz="1400" b="1">
                <a:solidFill>
                  <a:srgbClr val="0000CC"/>
                </a:solidFill>
              </a:rPr>
              <a:t>-Hydroxylase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6169" name="Text Box 30"/>
          <p:cNvSpPr txBox="1">
            <a:spLocks noChangeArrowheads="1"/>
          </p:cNvSpPr>
          <p:nvPr/>
        </p:nvSpPr>
        <p:spPr bwMode="auto">
          <a:xfrm>
            <a:off x="2411413" y="5013325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11- </a:t>
            </a:r>
            <a:r>
              <a:rPr lang="el-GR" sz="1400" b="1">
                <a:solidFill>
                  <a:srgbClr val="0000CC"/>
                </a:solidFill>
              </a:rPr>
              <a:t>β</a:t>
            </a:r>
            <a:r>
              <a:rPr lang="el-GR"/>
              <a:t> </a:t>
            </a:r>
            <a:r>
              <a:rPr lang="en-US" sz="1400" b="1">
                <a:solidFill>
                  <a:srgbClr val="0000CC"/>
                </a:solidFill>
              </a:rPr>
              <a:t>-Hydroxylase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6170" name="Text Box 31"/>
          <p:cNvSpPr txBox="1">
            <a:spLocks noChangeArrowheads="1"/>
          </p:cNvSpPr>
          <p:nvPr/>
        </p:nvSpPr>
        <p:spPr bwMode="auto">
          <a:xfrm>
            <a:off x="611188" y="529431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Corticosterone </a:t>
            </a:r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1835150" y="4797425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2" name="Text Box 33"/>
          <p:cNvSpPr txBox="1">
            <a:spLocks noChangeArrowheads="1"/>
          </p:cNvSpPr>
          <p:nvPr/>
        </p:nvSpPr>
        <p:spPr bwMode="auto">
          <a:xfrm>
            <a:off x="368300" y="6165850"/>
            <a:ext cx="2952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Aldosterone (C21) </a:t>
            </a:r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1835150" y="5661025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4716463" y="9810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7235825" y="537368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913438" y="4765675"/>
            <a:ext cx="2808287" cy="1985963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7837488" y="5475288"/>
            <a:ext cx="2173287" cy="369887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Peripheral tissues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82575"/>
            <a:ext cx="6550025" cy="914400"/>
          </a:xfrm>
        </p:spPr>
        <p:txBody>
          <a:bodyPr/>
          <a:lstStyle/>
          <a:p>
            <a:pPr eaLnBrk="1" hangingPunct="1"/>
            <a:r>
              <a:rPr lang="en-US" b="1" u="sng" smtClean="0"/>
              <a:t>Aldosterone Hormone: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8062913" cy="4738687"/>
          </a:xfrm>
        </p:spPr>
        <p:txBody>
          <a:bodyPr/>
          <a:lstStyle/>
          <a:p>
            <a:pPr eaLnBrk="1" hangingPunct="1"/>
            <a:r>
              <a:rPr lang="en-US" b="1" smtClean="0"/>
              <a:t>The principal physiological function of aldosterone is to </a:t>
            </a:r>
            <a:r>
              <a:rPr lang="en-US" b="1" smtClean="0">
                <a:solidFill>
                  <a:srgbClr val="3333FF"/>
                </a:solidFill>
              </a:rPr>
              <a:t>conserve Na</a:t>
            </a:r>
            <a:r>
              <a:rPr lang="en-US" b="1" baseline="30000" smtClean="0">
                <a:solidFill>
                  <a:srgbClr val="3333FF"/>
                </a:solidFill>
              </a:rPr>
              <a:t>+</a:t>
            </a:r>
            <a:r>
              <a:rPr lang="en-US" b="1" smtClean="0">
                <a:solidFill>
                  <a:srgbClr val="3333FF"/>
                </a:solidFill>
              </a:rPr>
              <a:t>,</a:t>
            </a:r>
            <a:r>
              <a:rPr lang="en-US" b="1" smtClean="0"/>
              <a:t> mainly by facilitating Na</a:t>
            </a:r>
            <a:r>
              <a:rPr lang="en-US" b="1" baseline="30000" smtClean="0"/>
              <a:t>+</a:t>
            </a:r>
            <a:r>
              <a:rPr lang="en-US" b="1" smtClean="0"/>
              <a:t> reabsorption and reciprocal </a:t>
            </a:r>
            <a:r>
              <a:rPr lang="en-US" b="1" smtClean="0">
                <a:solidFill>
                  <a:srgbClr val="3333FF"/>
                </a:solidFill>
              </a:rPr>
              <a:t>K</a:t>
            </a:r>
            <a:r>
              <a:rPr lang="en-US" b="1" baseline="30000" smtClean="0">
                <a:solidFill>
                  <a:srgbClr val="3333FF"/>
                </a:solidFill>
              </a:rPr>
              <a:t>+</a:t>
            </a:r>
            <a:r>
              <a:rPr lang="en-US" b="1" smtClean="0">
                <a:solidFill>
                  <a:srgbClr val="3333FF"/>
                </a:solidFill>
              </a:rPr>
              <a:t> or H</a:t>
            </a:r>
            <a:r>
              <a:rPr lang="en-US" b="1" baseline="30000" smtClean="0">
                <a:solidFill>
                  <a:srgbClr val="3333FF"/>
                </a:solidFill>
              </a:rPr>
              <a:t>+</a:t>
            </a:r>
            <a:r>
              <a:rPr lang="en-US" b="1" smtClean="0">
                <a:solidFill>
                  <a:srgbClr val="3333FF"/>
                </a:solidFill>
              </a:rPr>
              <a:t> secretion</a:t>
            </a:r>
            <a:r>
              <a:rPr lang="en-US" b="1" smtClean="0"/>
              <a:t> in the distal renal tubule.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aldosterone is a </a:t>
            </a:r>
            <a:r>
              <a:rPr lang="en-US" b="1" smtClean="0">
                <a:solidFill>
                  <a:srgbClr val="FF3300"/>
                </a:solidFill>
              </a:rPr>
              <a:t>major regulator of water and electrolyte balance</a:t>
            </a:r>
            <a:r>
              <a:rPr lang="en-US" b="1" smtClean="0"/>
              <a:t>, as well as </a:t>
            </a:r>
            <a:r>
              <a:rPr lang="en-US" b="1" smtClean="0">
                <a:solidFill>
                  <a:srgbClr val="3333FF"/>
                </a:solidFill>
              </a:rPr>
              <a:t>blood pressure</a:t>
            </a:r>
            <a:r>
              <a:rPr lang="en-US" b="1" smtClean="0"/>
              <a:t>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80400" cy="511333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Aldosterone</a:t>
            </a:r>
            <a:r>
              <a:rPr lang="en-US" b="1" smtClean="0"/>
              <a:t>, by acting on the </a:t>
            </a:r>
            <a:r>
              <a:rPr lang="en-US" b="1" u="sng" smtClean="0">
                <a:solidFill>
                  <a:srgbClr val="0000CC"/>
                </a:solidFill>
              </a:rPr>
              <a:t>distal convoluted tubule</a:t>
            </a:r>
            <a:r>
              <a:rPr lang="en-US" b="1" smtClean="0"/>
              <a:t> of kidney, leads to: </a:t>
            </a:r>
          </a:p>
          <a:p>
            <a:pPr eaLnBrk="1" hangingPunct="1"/>
            <a:endParaRPr lang="en-US" sz="1600" b="1" smtClean="0">
              <a:sym typeface="Symbol" pitchFamily="18" charset="2"/>
            </a:endParaRPr>
          </a:p>
          <a:p>
            <a:pPr eaLnBrk="1" hangingPunct="1"/>
            <a:r>
              <a:rPr lang="en-US" b="1" smtClean="0">
                <a:sym typeface="Symbol" pitchFamily="18" charset="2"/>
              </a:rPr>
              <a:t></a:t>
            </a:r>
            <a:r>
              <a:rPr lang="en-US" b="1" smtClean="0"/>
              <a:t> potassium </a:t>
            </a:r>
            <a:r>
              <a:rPr lang="en-US" b="1" smtClean="0">
                <a:solidFill>
                  <a:srgbClr val="FF3300"/>
                </a:solidFill>
              </a:rPr>
              <a:t>excretion</a:t>
            </a:r>
            <a:r>
              <a:rPr lang="en-US" b="1" smtClean="0"/>
              <a:t> </a:t>
            </a:r>
            <a:endParaRPr lang="en-US" b="1" smtClean="0">
              <a:sym typeface="Symbol" pitchFamily="18" charset="2"/>
            </a:endParaRPr>
          </a:p>
          <a:p>
            <a:pPr eaLnBrk="1" hangingPunct="1"/>
            <a:r>
              <a:rPr lang="en-US" b="1" smtClean="0">
                <a:sym typeface="Symbol" pitchFamily="18" charset="2"/>
              </a:rPr>
              <a:t></a:t>
            </a:r>
            <a:r>
              <a:rPr lang="en-US" b="1" smtClean="0"/>
              <a:t> sodium and water </a:t>
            </a:r>
            <a:r>
              <a:rPr lang="en-US" b="1" smtClean="0">
                <a:solidFill>
                  <a:srgbClr val="FF3300"/>
                </a:solidFill>
              </a:rPr>
              <a:t>reabsorption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>
              <a:sym typeface="Symbol" pitchFamily="18" charset="2"/>
            </a:endParaRPr>
          </a:p>
          <a:p>
            <a:pPr eaLnBrk="1" hangingPunct="1">
              <a:buClr>
                <a:srgbClr val="FF0000"/>
              </a:buClr>
            </a:pP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Renin-Angiotensin system </a:t>
            </a:r>
            <a:r>
              <a:rPr lang="en-US" b="1" smtClean="0">
                <a:sym typeface="Symbol" pitchFamily="18" charset="2"/>
              </a:rPr>
              <a:t>is the most important regulatory mechanism for aldosterone secretion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914400"/>
          </a:xfrm>
        </p:spPr>
        <p:txBody>
          <a:bodyPr/>
          <a:lstStyle/>
          <a:p>
            <a:pPr eaLnBrk="1" hangingPunct="1"/>
            <a:r>
              <a:rPr lang="en-US" sz="3200" b="1" smtClean="0"/>
              <a:t>The renin - angiotensin system: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It is the </a:t>
            </a:r>
            <a:r>
              <a:rPr lang="en-US" sz="2400" b="1" u="sng" smtClean="0">
                <a:solidFill>
                  <a:srgbClr val="000000"/>
                </a:solidFill>
              </a:rPr>
              <a:t>most important system</a:t>
            </a:r>
            <a:r>
              <a:rPr lang="en-US" sz="2400" b="1" smtClean="0">
                <a:solidFill>
                  <a:srgbClr val="000000"/>
                </a:solidFill>
              </a:rPr>
              <a:t> controlling </a:t>
            </a:r>
            <a:r>
              <a:rPr lang="en-US" sz="2400" b="1" smtClean="0">
                <a:solidFill>
                  <a:srgbClr val="FF3300"/>
                </a:solidFill>
              </a:rPr>
              <a:t>aldosterone secretion</a:t>
            </a:r>
            <a:r>
              <a:rPr lang="en-US" sz="2400" b="1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500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It is involved in </a:t>
            </a:r>
            <a:r>
              <a:rPr lang="en-US" sz="2400" b="1" smtClean="0">
                <a:solidFill>
                  <a:srgbClr val="FF3300"/>
                </a:solidFill>
              </a:rPr>
              <a:t>B.P. regulation</a:t>
            </a:r>
            <a:r>
              <a:rPr lang="en-US" sz="2400" b="1" smtClean="0">
                <a:solidFill>
                  <a:srgbClr val="00000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sz="500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FF3300"/>
                </a:solidFill>
                <a:latin typeface="Bodoni MT Black" pitchFamily="18" charset="0"/>
              </a:rPr>
              <a:t>Renin: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a proteolytic enzyme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rgbClr val="000000"/>
                </a:solidFill>
              </a:rPr>
              <a:t>produced by the </a:t>
            </a:r>
            <a:r>
              <a:rPr lang="en-US" sz="2400" b="1" smtClean="0">
                <a:solidFill>
                  <a:srgbClr val="3333FF"/>
                </a:solidFill>
              </a:rPr>
              <a:t>juxtaglomerular cells</a:t>
            </a:r>
            <a:r>
              <a:rPr lang="en-US" sz="2400" b="1" smtClean="0">
                <a:solidFill>
                  <a:srgbClr val="000000"/>
                </a:solidFill>
              </a:rPr>
              <a:t> of the afferent renal arteriole</a:t>
            </a:r>
            <a:r>
              <a:rPr lang="en-US" sz="2400" b="1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Sensitive to B.P. changes through baroreceptors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released into the circulation in response to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3333FF"/>
                </a:solidFill>
              </a:rPr>
              <a:t>a fall in circulating blood volume.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3333FF"/>
                </a:solidFill>
              </a:rPr>
              <a:t>a fall in renal perfusion pressure.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3333FF"/>
                </a:solidFill>
              </a:rPr>
              <a:t> loss of Na</a:t>
            </a:r>
            <a:r>
              <a:rPr lang="en-US" sz="2000" b="1" baseline="30000" smtClean="0">
                <a:solidFill>
                  <a:srgbClr val="3333FF"/>
                </a:solidFill>
              </a:rPr>
              <a:t>+</a:t>
            </a:r>
            <a:r>
              <a:rPr lang="en-US" sz="2000" b="1" smtClean="0">
                <a:solidFill>
                  <a:srgbClr val="3333FF"/>
                </a:solidFill>
              </a:rPr>
              <a:t>.</a:t>
            </a:r>
            <a:r>
              <a:rPr lang="en-US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476250"/>
            <a:ext cx="8675687" cy="6121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smtClean="0">
                <a:solidFill>
                  <a:srgbClr val="FF3300"/>
                </a:solidFill>
                <a:latin typeface="Bodoni MT Black" pitchFamily="18" charset="0"/>
              </a:rPr>
              <a:t> </a:t>
            </a:r>
            <a:endParaRPr lang="el-GR" sz="2400" b="1" smtClean="0"/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4500563" y="17732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4572000" y="1700213"/>
            <a:ext cx="16557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Renin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060700" y="2344738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Angiotensin I</a:t>
            </a:r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4500563" y="28527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3060700" y="3425825"/>
            <a:ext cx="309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Angiotensin II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4572000" y="2778125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ACE</a:t>
            </a:r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>
            <a:off x="4500563" y="3933825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2844800" y="4578350"/>
            <a:ext cx="3598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Vasoconstriction</a:t>
            </a:r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>
            <a:off x="4500563" y="515778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3779838" y="5802313"/>
            <a:ext cx="1728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Bodoni MT Black" pitchFamily="18" charset="0"/>
                <a:sym typeface="Symbol" pitchFamily="18" charset="2"/>
              </a:rPr>
              <a:t></a:t>
            </a: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 B.P</a:t>
            </a:r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6516688" y="3370263"/>
            <a:ext cx="2555875" cy="7889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3333FF"/>
                </a:solidFill>
                <a:sym typeface="Symbol" pitchFamily="18" charset="2"/>
              </a:rPr>
              <a:t>  Aldosterone sec.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3333FF"/>
                </a:solidFill>
                <a:sym typeface="Symbol" pitchFamily="18" charset="2"/>
              </a:rPr>
              <a:t>  Renin release</a:t>
            </a:r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>
            <a:off x="6084888" y="3789363"/>
            <a:ext cx="431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Text Box 17"/>
          <p:cNvSpPr txBox="1">
            <a:spLocks noChangeArrowheads="1"/>
          </p:cNvSpPr>
          <p:nvPr/>
        </p:nvSpPr>
        <p:spPr bwMode="auto">
          <a:xfrm>
            <a:off x="1042988" y="3573463"/>
            <a:ext cx="12477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Degraded</a:t>
            </a:r>
          </a:p>
        </p:txBody>
      </p:sp>
      <p:sp>
        <p:nvSpPr>
          <p:cNvPr id="10256" name="Rectangle 19"/>
          <p:cNvSpPr>
            <a:spLocks noChangeArrowheads="1"/>
          </p:cNvSpPr>
          <p:nvPr/>
        </p:nvSpPr>
        <p:spPr bwMode="auto">
          <a:xfrm>
            <a:off x="787400" y="4484688"/>
            <a:ext cx="17684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Angiotensin III</a:t>
            </a:r>
          </a:p>
        </p:txBody>
      </p:sp>
      <p:sp>
        <p:nvSpPr>
          <p:cNvPr id="10257" name="Line 20"/>
          <p:cNvSpPr>
            <a:spLocks noChangeShapeType="1"/>
          </p:cNvSpPr>
          <p:nvPr/>
        </p:nvSpPr>
        <p:spPr bwMode="auto">
          <a:xfrm flipH="1">
            <a:off x="2339975" y="3789363"/>
            <a:ext cx="792163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21"/>
          <p:cNvSpPr>
            <a:spLocks noChangeShapeType="1"/>
          </p:cNvSpPr>
          <p:nvPr/>
        </p:nvSpPr>
        <p:spPr bwMode="auto">
          <a:xfrm>
            <a:off x="1619250" y="3933825"/>
            <a:ext cx="0" cy="57467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Text Box 23"/>
          <p:cNvSpPr txBox="1">
            <a:spLocks noChangeArrowheads="1"/>
          </p:cNvSpPr>
          <p:nvPr/>
        </p:nvSpPr>
        <p:spPr bwMode="auto">
          <a:xfrm>
            <a:off x="1979613" y="476250"/>
            <a:ext cx="51133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3300"/>
                </a:solidFill>
                <a:latin typeface="Bodoni MT Black" pitchFamily="18" charset="0"/>
              </a:rPr>
              <a:t>Angiotensinogen</a:t>
            </a:r>
            <a:r>
              <a:rPr lang="en-US" sz="3600">
                <a:latin typeface="Bodoni MT Black" pitchFamily="18" charset="0"/>
              </a:rPr>
              <a:t> </a:t>
            </a:r>
          </a:p>
          <a:p>
            <a:pPr algn="ctr"/>
            <a:r>
              <a:rPr lang="en-US" sz="2400" b="1"/>
              <a:t>  (</a:t>
            </a:r>
            <a:r>
              <a:rPr lang="el-GR" sz="2400" b="1"/>
              <a:t>α</a:t>
            </a:r>
            <a:r>
              <a:rPr lang="en-US" sz="2400" b="1"/>
              <a:t>2-Globulin made in the liver)</a:t>
            </a:r>
            <a:endParaRPr lang="en-US" sz="24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27038"/>
            <a:ext cx="8351838" cy="914400"/>
          </a:xfrm>
        </p:spPr>
        <p:txBody>
          <a:bodyPr/>
          <a:lstStyle/>
          <a:p>
            <a:pPr algn="ctr" eaLnBrk="1" hangingPunct="1"/>
            <a:r>
              <a:rPr lang="en-US" sz="3000" b="1" smtClean="0"/>
              <a:t>Causes of adrenocortical hypofunction</a:t>
            </a:r>
            <a:endParaRPr lang="en-US" sz="300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53425" cy="5040313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 </a:t>
            </a:r>
            <a:r>
              <a:rPr lang="en-US" sz="2800" b="1" smtClean="0">
                <a:solidFill>
                  <a:srgbClr val="FF0000"/>
                </a:solidFill>
              </a:rPr>
              <a:t>A.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rgbClr val="0000CC"/>
                </a:solidFill>
              </a:rPr>
              <a:t>Primary destruction of adrenal gland: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Autoimmune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Infection, e.g., tuberculosis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Infiltrative lesions, e.g., amylodosis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sz="2800" b="1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 B.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rgbClr val="0000CC"/>
                </a:solidFill>
              </a:rPr>
              <a:t>Secondary to pituitary disease: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Pituitary tumors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Vascular lesions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Trauma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Hypothalmic diseases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Iatrogenic </a:t>
            </a:r>
            <a:r>
              <a:rPr lang="en-US" sz="2800" b="1" smtClean="0">
                <a:solidFill>
                  <a:srgbClr val="FF0000"/>
                </a:solidFill>
              </a:rPr>
              <a:t>(steroid therapy, surgery or radiotherapy)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theme/theme1.xml><?xml version="1.0" encoding="utf-8"?>
<a:theme xmlns:a="http://schemas.openxmlformats.org/drawingml/2006/main" name="Plaid design template">
  <a:themeElements>
    <a:clrScheme name="Plaid design templat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Plaid design template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id design templat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Plaid design template</Template>
  <TotalTime>2560</TotalTime>
  <Words>805</Words>
  <Application>Microsoft Office PowerPoint</Application>
  <PresentationFormat>On-screen Show (4:3)</PresentationFormat>
  <Paragraphs>158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Plaid design template</vt:lpstr>
      <vt:lpstr> Biochemistry of   Addison’s Disease</vt:lpstr>
      <vt:lpstr>ANATOMICALLY:</vt:lpstr>
      <vt:lpstr>The adrenal cortex comprises three zones based on cell type and function: </vt:lpstr>
      <vt:lpstr>PowerPoint Presentation</vt:lpstr>
      <vt:lpstr>Aldosterone Hormone:</vt:lpstr>
      <vt:lpstr>PowerPoint Presentation</vt:lpstr>
      <vt:lpstr>The renin - angiotensin system:</vt:lpstr>
      <vt:lpstr>PowerPoint Presentation</vt:lpstr>
      <vt:lpstr>Causes of adrenocortical hypofunction</vt:lpstr>
      <vt:lpstr>Signs and symptoms of primary adrenal failure (Addison’s disease)</vt:lpstr>
      <vt:lpstr>Hyperpigmentation in Addison’s disease</vt:lpstr>
      <vt:lpstr>Investigation of Addison’s disease (AD)</vt:lpstr>
      <vt:lpstr>Investigation of Addison’s disease (AD)</vt:lpstr>
      <vt:lpstr>Confirmatory Tests: 1. Short tetracosactrin (Synacthen) test (Short ACTH stimulation test)</vt:lpstr>
      <vt:lpstr>Confirmatory Tests: 2. Adrenal antibodies</vt:lpstr>
      <vt:lpstr>Investigation of Secondary AC Insufficiency</vt:lpstr>
      <vt:lpstr>Investigation of Secondary AC Insufficiency Depot Synacthen test …. Cont’d</vt:lpstr>
      <vt:lpstr>Investigation of Secondary AC Insufficiency …. Cont’d Other Investigations</vt:lpstr>
      <vt:lpstr>Investigation for Addison’s disease</vt:lpstr>
      <vt:lpstr>Investigation for  Secondary AC Insufficiency</vt:lpstr>
      <vt:lpstr>Lecture Notes in Clinical Chemistry – 8th/9th edition 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sayed</dc:creator>
  <cp:lastModifiedBy>3422</cp:lastModifiedBy>
  <cp:revision>115</cp:revision>
  <cp:lastPrinted>1601-01-01T00:00:00Z</cp:lastPrinted>
  <dcterms:created xsi:type="dcterms:W3CDTF">2006-12-18T22:02:11Z</dcterms:created>
  <dcterms:modified xsi:type="dcterms:W3CDTF">2014-02-19T07:44:58Z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TC010721501033</vt:lpwstr>
  </property>
</Properties>
</file>